
<file path=[Content_Types].xml><?xml version="1.0" encoding="utf-8"?>
<Types xmlns="http://schemas.openxmlformats.org/package/2006/content-types">
  <Default ContentType="image/jpeg" Extension="jpg"/>
  <Default ContentType="application/xml" Extension="xml"/>
  <Default ContentType="application/vnd.openxmlformats-package.relationships+xml" Extension="rels"/>
  <Override ContentType="application/vnd.openxmlformats-officedocument.presentationml.notesSlide+xml" PartName="/ppt/notesSlides/notesSlide67.xml"/>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84.xml"/>
  <Override ContentType="application/vnd.openxmlformats-officedocument.presentationml.notesSlide+xml" PartName="/ppt/notesSlides/notesSlide3.xml"/>
  <Override ContentType="application/vnd.openxmlformats-officedocument.presentationml.notesSlide+xml" PartName="/ppt/notesSlides/notesSlide76.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68.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8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77.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73.xml"/>
  <Override ContentType="application/vnd.openxmlformats-officedocument.presentationml.notesSlide+xml" PartName="/ppt/notesSlides/notesSlide56.xml"/>
  <Override ContentType="application/vnd.openxmlformats-officedocument.presentationml.notesSlide+xml" PartName="/ppt/notesSlides/notesSlide81.xml"/>
  <Override ContentType="application/vnd.openxmlformats-officedocument.presentationml.notesSlide+xml" PartName="/ppt/notesSlides/notesSlide30.xml"/>
  <Override ContentType="application/vnd.openxmlformats-officedocument.presentationml.notesSlide+xml" PartName="/ppt/notesSlides/notesSlide69.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80.xml"/>
  <Override ContentType="application/vnd.openxmlformats-officedocument.presentationml.notesSlide+xml" PartName="/ppt/notesSlides/notesSlide61.xml"/>
  <Override ContentType="application/vnd.openxmlformats-officedocument.presentationml.notesSlide+xml" PartName="/ppt/notesSlides/notesSlide74.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75.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62.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70.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72.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64.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65.xml"/>
  <Override ContentType="application/vnd.openxmlformats-officedocument.presentationml.notesSlide+xml" PartName="/ppt/notesSlides/notesSlide78.xml"/>
  <Override ContentType="application/vnd.openxmlformats-officedocument.presentationml.notesSlide+xml" PartName="/ppt/notesSlides/notesSlide79.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83.xml"/>
  <Override ContentType="application/vnd.openxmlformats-officedocument.presentationml.notesSlide+xml" PartName="/ppt/notesSlides/notesSlide71.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66.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78.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69.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77.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6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84.xml"/>
  <Override ContentType="application/vnd.openxmlformats-officedocument.presentationml.slide+xml" PartName="/ppt/slides/slide37.xml"/>
  <Override ContentType="application/vnd.openxmlformats-officedocument.presentationml.slide+xml" PartName="/ppt/slides/slide71.xml"/>
  <Override ContentType="application/vnd.openxmlformats-officedocument.presentationml.slide+xml" PartName="/ppt/slides/slide41.xml"/>
  <Override ContentType="application/vnd.openxmlformats-officedocument.presentationml.slide+xml" PartName="/ppt/slides/slide67.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66.xml"/>
  <Override ContentType="application/vnd.openxmlformats-officedocument.presentationml.slide+xml" PartName="/ppt/slides/slide79.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83.xml"/>
  <Override ContentType="application/vnd.openxmlformats-officedocument.presentationml.slide+xml" PartName="/ppt/slides/slide7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7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82.xml"/>
  <Override ContentType="application/vnd.openxmlformats-officedocument.presentationml.slide+xml" PartName="/ppt/slides/slide39.xml"/>
  <Override ContentType="application/vnd.openxmlformats-officedocument.presentationml.slide+xml" PartName="/ppt/slides/slide65.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72.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64.xml"/>
  <Override ContentType="application/vnd.openxmlformats-officedocument.presentationml.slide+xml" PartName="/ppt/slides/slide81.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75.xml"/>
  <Override ContentType="application/vnd.openxmlformats-officedocument.presentationml.slide+xml" PartName="/ppt/slides/slide76.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63.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80.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74.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 id="309" r:id="rId58"/>
    <p:sldId id="310" r:id="rId59"/>
    <p:sldId id="311" r:id="rId60"/>
    <p:sldId id="312" r:id="rId61"/>
    <p:sldId id="313" r:id="rId62"/>
    <p:sldId id="314" r:id="rId63"/>
    <p:sldId id="315" r:id="rId64"/>
    <p:sldId id="316" r:id="rId65"/>
    <p:sldId id="317" r:id="rId66"/>
    <p:sldId id="318" r:id="rId67"/>
    <p:sldId id="319" r:id="rId68"/>
    <p:sldId id="320" r:id="rId69"/>
    <p:sldId id="321" r:id="rId70"/>
    <p:sldId id="322" r:id="rId71"/>
    <p:sldId id="323" r:id="rId72"/>
    <p:sldId id="324" r:id="rId73"/>
    <p:sldId id="325" r:id="rId74"/>
    <p:sldId id="326" r:id="rId75"/>
    <p:sldId id="327" r:id="rId76"/>
    <p:sldId id="328" r:id="rId77"/>
    <p:sldId id="329" r:id="rId78"/>
    <p:sldId id="330" r:id="rId79"/>
    <p:sldId id="331" r:id="rId80"/>
    <p:sldId id="332" r:id="rId81"/>
    <p:sldId id="333" r:id="rId82"/>
    <p:sldId id="334" r:id="rId83"/>
    <p:sldId id="335" r:id="rId84"/>
    <p:sldId id="336" r:id="rId85"/>
    <p:sldId id="337" r:id="rId86"/>
    <p:sldId id="338" r:id="rId87"/>
    <p:sldId id="339" r:id="rId88"/>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89" roundtripDataSignature="AMtx7mivn+ymE7X3jB96lou26jiJY3GC8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84" Type="http://schemas.openxmlformats.org/officeDocument/2006/relationships/slide" Target="slides/slide80.xml"/><Relationship Id="rId83" Type="http://schemas.openxmlformats.org/officeDocument/2006/relationships/slide" Target="slides/slide79.xml"/><Relationship Id="rId42" Type="http://schemas.openxmlformats.org/officeDocument/2006/relationships/slide" Target="slides/slide38.xml"/><Relationship Id="rId86" Type="http://schemas.openxmlformats.org/officeDocument/2006/relationships/slide" Target="slides/slide82.xml"/><Relationship Id="rId41" Type="http://schemas.openxmlformats.org/officeDocument/2006/relationships/slide" Target="slides/slide37.xml"/><Relationship Id="rId85" Type="http://schemas.openxmlformats.org/officeDocument/2006/relationships/slide" Target="slides/slide81.xml"/><Relationship Id="rId44" Type="http://schemas.openxmlformats.org/officeDocument/2006/relationships/slide" Target="slides/slide40.xml"/><Relationship Id="rId88" Type="http://schemas.openxmlformats.org/officeDocument/2006/relationships/slide" Target="slides/slide84.xml"/><Relationship Id="rId43" Type="http://schemas.openxmlformats.org/officeDocument/2006/relationships/slide" Target="slides/slide39.xml"/><Relationship Id="rId87" Type="http://schemas.openxmlformats.org/officeDocument/2006/relationships/slide" Target="slides/slide83.xml"/><Relationship Id="rId46" Type="http://schemas.openxmlformats.org/officeDocument/2006/relationships/slide" Target="slides/slide42.xml"/><Relationship Id="rId45" Type="http://schemas.openxmlformats.org/officeDocument/2006/relationships/slide" Target="slides/slide41.xml"/><Relationship Id="rId89" Type="http://customschemas.google.com/relationships/presentationmetadata" Target="metadata"/><Relationship Id="rId80" Type="http://schemas.openxmlformats.org/officeDocument/2006/relationships/slide" Target="slides/slide76.xml"/><Relationship Id="rId82" Type="http://schemas.openxmlformats.org/officeDocument/2006/relationships/slide" Target="slides/slide78.xml"/><Relationship Id="rId81" Type="http://schemas.openxmlformats.org/officeDocument/2006/relationships/slide" Target="slides/slide77.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73" Type="http://schemas.openxmlformats.org/officeDocument/2006/relationships/slide" Target="slides/slide69.xml"/><Relationship Id="rId72" Type="http://schemas.openxmlformats.org/officeDocument/2006/relationships/slide" Target="slides/slide68.xml"/><Relationship Id="rId31" Type="http://schemas.openxmlformats.org/officeDocument/2006/relationships/slide" Target="slides/slide27.xml"/><Relationship Id="rId75" Type="http://schemas.openxmlformats.org/officeDocument/2006/relationships/slide" Target="slides/slide71.xml"/><Relationship Id="rId30" Type="http://schemas.openxmlformats.org/officeDocument/2006/relationships/slide" Target="slides/slide26.xml"/><Relationship Id="rId74" Type="http://schemas.openxmlformats.org/officeDocument/2006/relationships/slide" Target="slides/slide70.xml"/><Relationship Id="rId33" Type="http://schemas.openxmlformats.org/officeDocument/2006/relationships/slide" Target="slides/slide29.xml"/><Relationship Id="rId77" Type="http://schemas.openxmlformats.org/officeDocument/2006/relationships/slide" Target="slides/slide73.xml"/><Relationship Id="rId32" Type="http://schemas.openxmlformats.org/officeDocument/2006/relationships/slide" Target="slides/slide28.xml"/><Relationship Id="rId76" Type="http://schemas.openxmlformats.org/officeDocument/2006/relationships/slide" Target="slides/slide72.xml"/><Relationship Id="rId35" Type="http://schemas.openxmlformats.org/officeDocument/2006/relationships/slide" Target="slides/slide31.xml"/><Relationship Id="rId79" Type="http://schemas.openxmlformats.org/officeDocument/2006/relationships/slide" Target="slides/slide75.xml"/><Relationship Id="rId34" Type="http://schemas.openxmlformats.org/officeDocument/2006/relationships/slide" Target="slides/slide30.xml"/><Relationship Id="rId78" Type="http://schemas.openxmlformats.org/officeDocument/2006/relationships/slide" Target="slides/slide74.xml"/><Relationship Id="rId71" Type="http://schemas.openxmlformats.org/officeDocument/2006/relationships/slide" Target="slides/slide67.xml"/><Relationship Id="rId70" Type="http://schemas.openxmlformats.org/officeDocument/2006/relationships/slide" Target="slides/slide66.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62" Type="http://schemas.openxmlformats.org/officeDocument/2006/relationships/slide" Target="slides/slide58.xml"/><Relationship Id="rId61" Type="http://schemas.openxmlformats.org/officeDocument/2006/relationships/slide" Target="slides/slide57.xml"/><Relationship Id="rId20" Type="http://schemas.openxmlformats.org/officeDocument/2006/relationships/slide" Target="slides/slide16.xml"/><Relationship Id="rId64" Type="http://schemas.openxmlformats.org/officeDocument/2006/relationships/slide" Target="slides/slide60.xml"/><Relationship Id="rId63" Type="http://schemas.openxmlformats.org/officeDocument/2006/relationships/slide" Target="slides/slide59.xml"/><Relationship Id="rId22" Type="http://schemas.openxmlformats.org/officeDocument/2006/relationships/slide" Target="slides/slide18.xml"/><Relationship Id="rId66" Type="http://schemas.openxmlformats.org/officeDocument/2006/relationships/slide" Target="slides/slide62.xml"/><Relationship Id="rId21" Type="http://schemas.openxmlformats.org/officeDocument/2006/relationships/slide" Target="slides/slide17.xml"/><Relationship Id="rId65" Type="http://schemas.openxmlformats.org/officeDocument/2006/relationships/slide" Target="slides/slide61.xml"/><Relationship Id="rId24" Type="http://schemas.openxmlformats.org/officeDocument/2006/relationships/slide" Target="slides/slide20.xml"/><Relationship Id="rId68" Type="http://schemas.openxmlformats.org/officeDocument/2006/relationships/slide" Target="slides/slide64.xml"/><Relationship Id="rId23" Type="http://schemas.openxmlformats.org/officeDocument/2006/relationships/slide" Target="slides/slide19.xml"/><Relationship Id="rId67" Type="http://schemas.openxmlformats.org/officeDocument/2006/relationships/slide" Target="slides/slide63.xml"/><Relationship Id="rId60" Type="http://schemas.openxmlformats.org/officeDocument/2006/relationships/slide" Target="slides/slide56.xml"/><Relationship Id="rId26" Type="http://schemas.openxmlformats.org/officeDocument/2006/relationships/slide" Target="slides/slide22.xml"/><Relationship Id="rId25" Type="http://schemas.openxmlformats.org/officeDocument/2006/relationships/slide" Target="slides/slide21.xml"/><Relationship Id="rId69" Type="http://schemas.openxmlformats.org/officeDocument/2006/relationships/slide" Target="slides/slide65.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slide" Target="slides/slide47.xml"/><Relationship Id="rId50" Type="http://schemas.openxmlformats.org/officeDocument/2006/relationships/slide" Target="slides/slide46.xml"/><Relationship Id="rId53" Type="http://schemas.openxmlformats.org/officeDocument/2006/relationships/slide" Target="slides/slide49.xml"/><Relationship Id="rId52" Type="http://schemas.openxmlformats.org/officeDocument/2006/relationships/slide" Target="slides/slide48.xml"/><Relationship Id="rId11" Type="http://schemas.openxmlformats.org/officeDocument/2006/relationships/slide" Target="slides/slide7.xml"/><Relationship Id="rId55" Type="http://schemas.openxmlformats.org/officeDocument/2006/relationships/slide" Target="slides/slide51.xml"/><Relationship Id="rId10" Type="http://schemas.openxmlformats.org/officeDocument/2006/relationships/slide" Target="slides/slide6.xml"/><Relationship Id="rId54" Type="http://schemas.openxmlformats.org/officeDocument/2006/relationships/slide" Target="slides/slide50.xml"/><Relationship Id="rId13" Type="http://schemas.openxmlformats.org/officeDocument/2006/relationships/slide" Target="slides/slide9.xml"/><Relationship Id="rId57" Type="http://schemas.openxmlformats.org/officeDocument/2006/relationships/slide" Target="slides/slide53.xml"/><Relationship Id="rId12" Type="http://schemas.openxmlformats.org/officeDocument/2006/relationships/slide" Target="slides/slide8.xml"/><Relationship Id="rId56" Type="http://schemas.openxmlformats.org/officeDocument/2006/relationships/slide" Target="slides/slide52.xml"/><Relationship Id="rId15" Type="http://schemas.openxmlformats.org/officeDocument/2006/relationships/slide" Target="slides/slide11.xml"/><Relationship Id="rId59" Type="http://schemas.openxmlformats.org/officeDocument/2006/relationships/slide" Target="slides/slide55.xml"/><Relationship Id="rId14" Type="http://schemas.openxmlformats.org/officeDocument/2006/relationships/slide" Target="slides/slide10.xml"/><Relationship Id="rId58" Type="http://schemas.openxmlformats.org/officeDocument/2006/relationships/slide" Target="slides/slide54.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 name="Shape 442"/>
        <p:cNvGrpSpPr/>
        <p:nvPr/>
      </p:nvGrpSpPr>
      <p:grpSpPr>
        <a:xfrm>
          <a:off x="0" y="0"/>
          <a:ext cx="0" cy="0"/>
          <a:chOff x="0" y="0"/>
          <a:chExt cx="0" cy="0"/>
        </a:xfrm>
      </p:grpSpPr>
      <p:sp>
        <p:nvSpPr>
          <p:cNvPr id="443" name="Google Shape;443;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0" name="Shape 450"/>
        <p:cNvGrpSpPr/>
        <p:nvPr/>
      </p:nvGrpSpPr>
      <p:grpSpPr>
        <a:xfrm>
          <a:off x="0" y="0"/>
          <a:ext cx="0" cy="0"/>
          <a:chOff x="0" y="0"/>
          <a:chExt cx="0" cy="0"/>
        </a:xfrm>
      </p:grpSpPr>
      <p:sp>
        <p:nvSpPr>
          <p:cNvPr id="451" name="Google Shape;451;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4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8" name="Shape 458"/>
        <p:cNvGrpSpPr/>
        <p:nvPr/>
      </p:nvGrpSpPr>
      <p:grpSpPr>
        <a:xfrm>
          <a:off x="0" y="0"/>
          <a:ext cx="0" cy="0"/>
          <a:chOff x="0" y="0"/>
          <a:chExt cx="0" cy="0"/>
        </a:xfrm>
      </p:grpSpPr>
      <p:sp>
        <p:nvSpPr>
          <p:cNvPr id="459" name="Google Shape;459;p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4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6" name="Shape 466"/>
        <p:cNvGrpSpPr/>
        <p:nvPr/>
      </p:nvGrpSpPr>
      <p:grpSpPr>
        <a:xfrm>
          <a:off x="0" y="0"/>
          <a:ext cx="0" cy="0"/>
          <a:chOff x="0" y="0"/>
          <a:chExt cx="0" cy="0"/>
        </a:xfrm>
      </p:grpSpPr>
      <p:sp>
        <p:nvSpPr>
          <p:cNvPr id="467" name="Google Shape;467;p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4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p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4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2" name="Shape 482"/>
        <p:cNvGrpSpPr/>
        <p:nvPr/>
      </p:nvGrpSpPr>
      <p:grpSpPr>
        <a:xfrm>
          <a:off x="0" y="0"/>
          <a:ext cx="0" cy="0"/>
          <a:chOff x="0" y="0"/>
          <a:chExt cx="0" cy="0"/>
        </a:xfrm>
      </p:grpSpPr>
      <p:sp>
        <p:nvSpPr>
          <p:cNvPr id="483" name="Google Shape;483;p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5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0" name="Shape 490"/>
        <p:cNvGrpSpPr/>
        <p:nvPr/>
      </p:nvGrpSpPr>
      <p:grpSpPr>
        <a:xfrm>
          <a:off x="0" y="0"/>
          <a:ext cx="0" cy="0"/>
          <a:chOff x="0" y="0"/>
          <a:chExt cx="0" cy="0"/>
        </a:xfrm>
      </p:grpSpPr>
      <p:sp>
        <p:nvSpPr>
          <p:cNvPr id="491" name="Google Shape;491;p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5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8" name="Shape 498"/>
        <p:cNvGrpSpPr/>
        <p:nvPr/>
      </p:nvGrpSpPr>
      <p:grpSpPr>
        <a:xfrm>
          <a:off x="0" y="0"/>
          <a:ext cx="0" cy="0"/>
          <a:chOff x="0" y="0"/>
          <a:chExt cx="0" cy="0"/>
        </a:xfrm>
      </p:grpSpPr>
      <p:sp>
        <p:nvSpPr>
          <p:cNvPr id="499" name="Google Shape;499;p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5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6" name="Shape 506"/>
        <p:cNvGrpSpPr/>
        <p:nvPr/>
      </p:nvGrpSpPr>
      <p:grpSpPr>
        <a:xfrm>
          <a:off x="0" y="0"/>
          <a:ext cx="0" cy="0"/>
          <a:chOff x="0" y="0"/>
          <a:chExt cx="0" cy="0"/>
        </a:xfrm>
      </p:grpSpPr>
      <p:sp>
        <p:nvSpPr>
          <p:cNvPr id="507" name="Google Shape;507;p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5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4" name="Shape 514"/>
        <p:cNvGrpSpPr/>
        <p:nvPr/>
      </p:nvGrpSpPr>
      <p:grpSpPr>
        <a:xfrm>
          <a:off x="0" y="0"/>
          <a:ext cx="0" cy="0"/>
          <a:chOff x="0" y="0"/>
          <a:chExt cx="0" cy="0"/>
        </a:xfrm>
      </p:grpSpPr>
      <p:sp>
        <p:nvSpPr>
          <p:cNvPr id="515" name="Google Shape;515;p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5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2" name="Shape 522"/>
        <p:cNvGrpSpPr/>
        <p:nvPr/>
      </p:nvGrpSpPr>
      <p:grpSpPr>
        <a:xfrm>
          <a:off x="0" y="0"/>
          <a:ext cx="0" cy="0"/>
          <a:chOff x="0" y="0"/>
          <a:chExt cx="0" cy="0"/>
        </a:xfrm>
      </p:grpSpPr>
      <p:sp>
        <p:nvSpPr>
          <p:cNvPr id="523" name="Google Shape;523;p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5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0" name="Shape 530"/>
        <p:cNvGrpSpPr/>
        <p:nvPr/>
      </p:nvGrpSpPr>
      <p:grpSpPr>
        <a:xfrm>
          <a:off x="0" y="0"/>
          <a:ext cx="0" cy="0"/>
          <a:chOff x="0" y="0"/>
          <a:chExt cx="0" cy="0"/>
        </a:xfrm>
      </p:grpSpPr>
      <p:sp>
        <p:nvSpPr>
          <p:cNvPr id="531" name="Google Shape;531;p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5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8" name="Shape 538"/>
        <p:cNvGrpSpPr/>
        <p:nvPr/>
      </p:nvGrpSpPr>
      <p:grpSpPr>
        <a:xfrm>
          <a:off x="0" y="0"/>
          <a:ext cx="0" cy="0"/>
          <a:chOff x="0" y="0"/>
          <a:chExt cx="0" cy="0"/>
        </a:xfrm>
      </p:grpSpPr>
      <p:sp>
        <p:nvSpPr>
          <p:cNvPr id="539" name="Google Shape;539;p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5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6" name="Shape 546"/>
        <p:cNvGrpSpPr/>
        <p:nvPr/>
      </p:nvGrpSpPr>
      <p:grpSpPr>
        <a:xfrm>
          <a:off x="0" y="0"/>
          <a:ext cx="0" cy="0"/>
          <a:chOff x="0" y="0"/>
          <a:chExt cx="0" cy="0"/>
        </a:xfrm>
      </p:grpSpPr>
      <p:sp>
        <p:nvSpPr>
          <p:cNvPr id="547" name="Google Shape;547;p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5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4" name="Shape 554"/>
        <p:cNvGrpSpPr/>
        <p:nvPr/>
      </p:nvGrpSpPr>
      <p:grpSpPr>
        <a:xfrm>
          <a:off x="0" y="0"/>
          <a:ext cx="0" cy="0"/>
          <a:chOff x="0" y="0"/>
          <a:chExt cx="0" cy="0"/>
        </a:xfrm>
      </p:grpSpPr>
      <p:sp>
        <p:nvSpPr>
          <p:cNvPr id="555" name="Google Shape;555;p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5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2" name="Shape 562"/>
        <p:cNvGrpSpPr/>
        <p:nvPr/>
      </p:nvGrpSpPr>
      <p:grpSpPr>
        <a:xfrm>
          <a:off x="0" y="0"/>
          <a:ext cx="0" cy="0"/>
          <a:chOff x="0" y="0"/>
          <a:chExt cx="0" cy="0"/>
        </a:xfrm>
      </p:grpSpPr>
      <p:sp>
        <p:nvSpPr>
          <p:cNvPr id="563" name="Google Shape;563;p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64" name="Google Shape;564;p6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0" name="Shape 570"/>
        <p:cNvGrpSpPr/>
        <p:nvPr/>
      </p:nvGrpSpPr>
      <p:grpSpPr>
        <a:xfrm>
          <a:off x="0" y="0"/>
          <a:ext cx="0" cy="0"/>
          <a:chOff x="0" y="0"/>
          <a:chExt cx="0" cy="0"/>
        </a:xfrm>
      </p:grpSpPr>
      <p:sp>
        <p:nvSpPr>
          <p:cNvPr id="571" name="Google Shape;571;p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72" name="Google Shape;572;p6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8" name="Shape 578"/>
        <p:cNvGrpSpPr/>
        <p:nvPr/>
      </p:nvGrpSpPr>
      <p:grpSpPr>
        <a:xfrm>
          <a:off x="0" y="0"/>
          <a:ext cx="0" cy="0"/>
          <a:chOff x="0" y="0"/>
          <a:chExt cx="0" cy="0"/>
        </a:xfrm>
      </p:grpSpPr>
      <p:sp>
        <p:nvSpPr>
          <p:cNvPr id="579" name="Google Shape;579;p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6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6" name="Shape 586"/>
        <p:cNvGrpSpPr/>
        <p:nvPr/>
      </p:nvGrpSpPr>
      <p:grpSpPr>
        <a:xfrm>
          <a:off x="0" y="0"/>
          <a:ext cx="0" cy="0"/>
          <a:chOff x="0" y="0"/>
          <a:chExt cx="0" cy="0"/>
        </a:xfrm>
      </p:grpSpPr>
      <p:sp>
        <p:nvSpPr>
          <p:cNvPr id="587" name="Google Shape;587;p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p6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4" name="Shape 594"/>
        <p:cNvGrpSpPr/>
        <p:nvPr/>
      </p:nvGrpSpPr>
      <p:grpSpPr>
        <a:xfrm>
          <a:off x="0" y="0"/>
          <a:ext cx="0" cy="0"/>
          <a:chOff x="0" y="0"/>
          <a:chExt cx="0" cy="0"/>
        </a:xfrm>
      </p:grpSpPr>
      <p:sp>
        <p:nvSpPr>
          <p:cNvPr id="595" name="Google Shape;595;p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6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2" name="Shape 602"/>
        <p:cNvGrpSpPr/>
        <p:nvPr/>
      </p:nvGrpSpPr>
      <p:grpSpPr>
        <a:xfrm>
          <a:off x="0" y="0"/>
          <a:ext cx="0" cy="0"/>
          <a:chOff x="0" y="0"/>
          <a:chExt cx="0" cy="0"/>
        </a:xfrm>
      </p:grpSpPr>
      <p:sp>
        <p:nvSpPr>
          <p:cNvPr id="603" name="Google Shape;603;p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p6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0" name="Shape 610"/>
        <p:cNvGrpSpPr/>
        <p:nvPr/>
      </p:nvGrpSpPr>
      <p:grpSpPr>
        <a:xfrm>
          <a:off x="0" y="0"/>
          <a:ext cx="0" cy="0"/>
          <a:chOff x="0" y="0"/>
          <a:chExt cx="0" cy="0"/>
        </a:xfrm>
      </p:grpSpPr>
      <p:sp>
        <p:nvSpPr>
          <p:cNvPr id="611" name="Google Shape;611;p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12" name="Google Shape;612;p6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8" name="Shape 618"/>
        <p:cNvGrpSpPr/>
        <p:nvPr/>
      </p:nvGrpSpPr>
      <p:grpSpPr>
        <a:xfrm>
          <a:off x="0" y="0"/>
          <a:ext cx="0" cy="0"/>
          <a:chOff x="0" y="0"/>
          <a:chExt cx="0" cy="0"/>
        </a:xfrm>
      </p:grpSpPr>
      <p:sp>
        <p:nvSpPr>
          <p:cNvPr id="619" name="Google Shape;619;p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6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6" name="Shape 626"/>
        <p:cNvGrpSpPr/>
        <p:nvPr/>
      </p:nvGrpSpPr>
      <p:grpSpPr>
        <a:xfrm>
          <a:off x="0" y="0"/>
          <a:ext cx="0" cy="0"/>
          <a:chOff x="0" y="0"/>
          <a:chExt cx="0" cy="0"/>
        </a:xfrm>
      </p:grpSpPr>
      <p:sp>
        <p:nvSpPr>
          <p:cNvPr id="627" name="Google Shape;627;p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28" name="Google Shape;628;p6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4" name="Shape 634"/>
        <p:cNvGrpSpPr/>
        <p:nvPr/>
      </p:nvGrpSpPr>
      <p:grpSpPr>
        <a:xfrm>
          <a:off x="0" y="0"/>
          <a:ext cx="0" cy="0"/>
          <a:chOff x="0" y="0"/>
          <a:chExt cx="0" cy="0"/>
        </a:xfrm>
      </p:grpSpPr>
      <p:sp>
        <p:nvSpPr>
          <p:cNvPr id="635" name="Google Shape;635;p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36" name="Google Shape;636;p6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2" name="Shape 642"/>
        <p:cNvGrpSpPr/>
        <p:nvPr/>
      </p:nvGrpSpPr>
      <p:grpSpPr>
        <a:xfrm>
          <a:off x="0" y="0"/>
          <a:ext cx="0" cy="0"/>
          <a:chOff x="0" y="0"/>
          <a:chExt cx="0" cy="0"/>
        </a:xfrm>
      </p:grpSpPr>
      <p:sp>
        <p:nvSpPr>
          <p:cNvPr id="643" name="Google Shape;643;p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44" name="Google Shape;644;p7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0" name="Shape 650"/>
        <p:cNvGrpSpPr/>
        <p:nvPr/>
      </p:nvGrpSpPr>
      <p:grpSpPr>
        <a:xfrm>
          <a:off x="0" y="0"/>
          <a:ext cx="0" cy="0"/>
          <a:chOff x="0" y="0"/>
          <a:chExt cx="0" cy="0"/>
        </a:xfrm>
      </p:grpSpPr>
      <p:sp>
        <p:nvSpPr>
          <p:cNvPr id="651" name="Google Shape;651;p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52" name="Google Shape;652;p7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8" name="Shape 658"/>
        <p:cNvGrpSpPr/>
        <p:nvPr/>
      </p:nvGrpSpPr>
      <p:grpSpPr>
        <a:xfrm>
          <a:off x="0" y="0"/>
          <a:ext cx="0" cy="0"/>
          <a:chOff x="0" y="0"/>
          <a:chExt cx="0" cy="0"/>
        </a:xfrm>
      </p:grpSpPr>
      <p:sp>
        <p:nvSpPr>
          <p:cNvPr id="659" name="Google Shape;659;p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60" name="Google Shape;660;p7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6" name="Shape 666"/>
        <p:cNvGrpSpPr/>
        <p:nvPr/>
      </p:nvGrpSpPr>
      <p:grpSpPr>
        <a:xfrm>
          <a:off x="0" y="0"/>
          <a:ext cx="0" cy="0"/>
          <a:chOff x="0" y="0"/>
          <a:chExt cx="0" cy="0"/>
        </a:xfrm>
      </p:grpSpPr>
      <p:sp>
        <p:nvSpPr>
          <p:cNvPr id="667" name="Google Shape;667;p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68" name="Google Shape;668;p7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4" name="Shape 674"/>
        <p:cNvGrpSpPr/>
        <p:nvPr/>
      </p:nvGrpSpPr>
      <p:grpSpPr>
        <a:xfrm>
          <a:off x="0" y="0"/>
          <a:ext cx="0" cy="0"/>
          <a:chOff x="0" y="0"/>
          <a:chExt cx="0" cy="0"/>
        </a:xfrm>
      </p:grpSpPr>
      <p:sp>
        <p:nvSpPr>
          <p:cNvPr id="675" name="Google Shape;675;p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76" name="Google Shape;676;p7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2" name="Shape 682"/>
        <p:cNvGrpSpPr/>
        <p:nvPr/>
      </p:nvGrpSpPr>
      <p:grpSpPr>
        <a:xfrm>
          <a:off x="0" y="0"/>
          <a:ext cx="0" cy="0"/>
          <a:chOff x="0" y="0"/>
          <a:chExt cx="0" cy="0"/>
        </a:xfrm>
      </p:grpSpPr>
      <p:sp>
        <p:nvSpPr>
          <p:cNvPr id="683" name="Google Shape;683;p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84" name="Google Shape;684;p7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0" name="Shape 690"/>
        <p:cNvGrpSpPr/>
        <p:nvPr/>
      </p:nvGrpSpPr>
      <p:grpSpPr>
        <a:xfrm>
          <a:off x="0" y="0"/>
          <a:ext cx="0" cy="0"/>
          <a:chOff x="0" y="0"/>
          <a:chExt cx="0" cy="0"/>
        </a:xfrm>
      </p:grpSpPr>
      <p:sp>
        <p:nvSpPr>
          <p:cNvPr id="691" name="Google Shape;691;p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92" name="Google Shape;692;p7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8" name="Shape 698"/>
        <p:cNvGrpSpPr/>
        <p:nvPr/>
      </p:nvGrpSpPr>
      <p:grpSpPr>
        <a:xfrm>
          <a:off x="0" y="0"/>
          <a:ext cx="0" cy="0"/>
          <a:chOff x="0" y="0"/>
          <a:chExt cx="0" cy="0"/>
        </a:xfrm>
      </p:grpSpPr>
      <p:sp>
        <p:nvSpPr>
          <p:cNvPr id="699" name="Google Shape;699;p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7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6" name="Shape 706"/>
        <p:cNvGrpSpPr/>
        <p:nvPr/>
      </p:nvGrpSpPr>
      <p:grpSpPr>
        <a:xfrm>
          <a:off x="0" y="0"/>
          <a:ext cx="0" cy="0"/>
          <a:chOff x="0" y="0"/>
          <a:chExt cx="0" cy="0"/>
        </a:xfrm>
      </p:grpSpPr>
      <p:sp>
        <p:nvSpPr>
          <p:cNvPr id="707" name="Google Shape;707;p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p7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4" name="Shape 714"/>
        <p:cNvGrpSpPr/>
        <p:nvPr/>
      </p:nvGrpSpPr>
      <p:grpSpPr>
        <a:xfrm>
          <a:off x="0" y="0"/>
          <a:ext cx="0" cy="0"/>
          <a:chOff x="0" y="0"/>
          <a:chExt cx="0" cy="0"/>
        </a:xfrm>
      </p:grpSpPr>
      <p:sp>
        <p:nvSpPr>
          <p:cNvPr id="715" name="Google Shape;715;p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16" name="Google Shape;716;p7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2" name="Shape 722"/>
        <p:cNvGrpSpPr/>
        <p:nvPr/>
      </p:nvGrpSpPr>
      <p:grpSpPr>
        <a:xfrm>
          <a:off x="0" y="0"/>
          <a:ext cx="0" cy="0"/>
          <a:chOff x="0" y="0"/>
          <a:chExt cx="0" cy="0"/>
        </a:xfrm>
      </p:grpSpPr>
      <p:sp>
        <p:nvSpPr>
          <p:cNvPr id="723" name="Google Shape;723;p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p8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0" name="Shape 730"/>
        <p:cNvGrpSpPr/>
        <p:nvPr/>
      </p:nvGrpSpPr>
      <p:grpSpPr>
        <a:xfrm>
          <a:off x="0" y="0"/>
          <a:ext cx="0" cy="0"/>
          <a:chOff x="0" y="0"/>
          <a:chExt cx="0" cy="0"/>
        </a:xfrm>
      </p:grpSpPr>
      <p:sp>
        <p:nvSpPr>
          <p:cNvPr id="731" name="Google Shape;731;p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32" name="Google Shape;732;p8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8" name="Shape 738"/>
        <p:cNvGrpSpPr/>
        <p:nvPr/>
      </p:nvGrpSpPr>
      <p:grpSpPr>
        <a:xfrm>
          <a:off x="0" y="0"/>
          <a:ext cx="0" cy="0"/>
          <a:chOff x="0" y="0"/>
          <a:chExt cx="0" cy="0"/>
        </a:xfrm>
      </p:grpSpPr>
      <p:sp>
        <p:nvSpPr>
          <p:cNvPr id="739" name="Google Shape;739;p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40" name="Google Shape;740;p8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6" name="Shape 746"/>
        <p:cNvGrpSpPr/>
        <p:nvPr/>
      </p:nvGrpSpPr>
      <p:grpSpPr>
        <a:xfrm>
          <a:off x="0" y="0"/>
          <a:ext cx="0" cy="0"/>
          <a:chOff x="0" y="0"/>
          <a:chExt cx="0" cy="0"/>
        </a:xfrm>
      </p:grpSpPr>
      <p:sp>
        <p:nvSpPr>
          <p:cNvPr id="747" name="Google Shape;747;g1eb47c69c5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48" name="Google Shape;748;g1eb47c69c54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6" name="Shape 756"/>
        <p:cNvGrpSpPr/>
        <p:nvPr/>
      </p:nvGrpSpPr>
      <p:grpSpPr>
        <a:xfrm>
          <a:off x="0" y="0"/>
          <a:ext cx="0" cy="0"/>
          <a:chOff x="0" y="0"/>
          <a:chExt cx="0" cy="0"/>
        </a:xfrm>
      </p:grpSpPr>
      <p:sp>
        <p:nvSpPr>
          <p:cNvPr id="757" name="Google Shape;757;p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58" name="Google Shape;758;p8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2" name="Shape 12"/>
        <p:cNvGrpSpPr/>
        <p:nvPr/>
      </p:nvGrpSpPr>
      <p:grpSpPr>
        <a:xfrm>
          <a:off x="0" y="0"/>
          <a:ext cx="0" cy="0"/>
          <a:chOff x="0" y="0"/>
          <a:chExt cx="0" cy="0"/>
        </a:xfrm>
      </p:grpSpPr>
      <p:sp>
        <p:nvSpPr>
          <p:cNvPr id="13" name="Google Shape;13;p85"/>
          <p:cNvSpPr/>
          <p:nvPr/>
        </p:nvSpPr>
        <p:spPr>
          <a:xfrm>
            <a:off x="0" y="0"/>
            <a:ext cx="12192000" cy="4572001"/>
          </a:xfrm>
          <a:prstGeom prst="rect">
            <a:avLst/>
          </a:prstGeom>
          <a:solidFill>
            <a:srgbClr val="1482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85"/>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85"/>
          <p:cNvSpPr txBox="1"/>
          <p:nvPr>
            <p:ph type="ctrTitle"/>
          </p:nvPr>
        </p:nvSpPr>
        <p:spPr>
          <a:xfrm>
            <a:off x="457200" y="4960137"/>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 name="Google Shape;16;p85"/>
          <p:cNvSpPr txBox="1"/>
          <p:nvPr>
            <p:ph idx="1" type="subTitle"/>
          </p:nvPr>
        </p:nvSpPr>
        <p:spPr>
          <a:xfrm>
            <a:off x="8610600" y="4960137"/>
            <a:ext cx="3200400" cy="146304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1800"/>
              <a:buNone/>
              <a:defRPr sz="1800">
                <a:solidFill>
                  <a:srgbClr val="0C0C0C"/>
                </a:solidFill>
              </a:defRPr>
            </a:lvl1pPr>
            <a:lvl2pPr lvl="1" algn="ctr">
              <a:lnSpc>
                <a:spcPct val="90000"/>
              </a:lnSpc>
              <a:spcBef>
                <a:spcPts val="200"/>
              </a:spcBef>
              <a:spcAft>
                <a:spcPts val="0"/>
              </a:spcAft>
              <a:buSzPts val="1800"/>
              <a:buNone/>
              <a:defRPr sz="1800"/>
            </a:lvl2pPr>
            <a:lvl3pPr lvl="2" algn="ctr">
              <a:lnSpc>
                <a:spcPct val="90000"/>
              </a:lnSpc>
              <a:spcBef>
                <a:spcPts val="400"/>
              </a:spcBef>
              <a:spcAft>
                <a:spcPts val="0"/>
              </a:spcAft>
              <a:buSzPts val="1800"/>
              <a:buNone/>
              <a:defRPr sz="1800"/>
            </a:lvl3pPr>
            <a:lvl4pPr lvl="3" algn="ctr">
              <a:lnSpc>
                <a:spcPct val="90000"/>
              </a:lnSpc>
              <a:spcBef>
                <a:spcPts val="400"/>
              </a:spcBef>
              <a:spcAft>
                <a:spcPts val="0"/>
              </a:spcAft>
              <a:buSzPts val="1800"/>
              <a:buNone/>
              <a:defRPr sz="1800"/>
            </a:lvl4pPr>
            <a:lvl5pPr lvl="4" algn="ctr">
              <a:lnSpc>
                <a:spcPct val="90000"/>
              </a:lnSpc>
              <a:spcBef>
                <a:spcPts val="400"/>
              </a:spcBef>
              <a:spcAft>
                <a:spcPts val="0"/>
              </a:spcAft>
              <a:buSzPts val="1800"/>
              <a:buNone/>
              <a:defRPr sz="1800"/>
            </a:lvl5pPr>
            <a:lvl6pPr lvl="5" algn="ctr">
              <a:lnSpc>
                <a:spcPct val="90000"/>
              </a:lnSpc>
              <a:spcBef>
                <a:spcPts val="400"/>
              </a:spcBef>
              <a:spcAft>
                <a:spcPts val="0"/>
              </a:spcAft>
              <a:buSzPts val="1800"/>
              <a:buNone/>
              <a:defRPr sz="1800"/>
            </a:lvl6pPr>
            <a:lvl7pPr lvl="6" algn="ctr">
              <a:lnSpc>
                <a:spcPct val="90000"/>
              </a:lnSpc>
              <a:spcBef>
                <a:spcPts val="400"/>
              </a:spcBef>
              <a:spcAft>
                <a:spcPts val="0"/>
              </a:spcAft>
              <a:buSzPts val="1800"/>
              <a:buNone/>
              <a:defRPr sz="1800"/>
            </a:lvl7pPr>
            <a:lvl8pPr lvl="7" algn="ctr">
              <a:lnSpc>
                <a:spcPct val="90000"/>
              </a:lnSpc>
              <a:spcBef>
                <a:spcPts val="400"/>
              </a:spcBef>
              <a:spcAft>
                <a:spcPts val="0"/>
              </a:spcAft>
              <a:buSzPts val="1800"/>
              <a:buNone/>
              <a:defRPr sz="1800"/>
            </a:lvl8pPr>
            <a:lvl9pPr lvl="8" algn="ctr">
              <a:lnSpc>
                <a:spcPct val="90000"/>
              </a:lnSpc>
              <a:spcBef>
                <a:spcPts val="400"/>
              </a:spcBef>
              <a:spcAft>
                <a:spcPts val="400"/>
              </a:spcAft>
              <a:buSzPts val="1800"/>
              <a:buNone/>
              <a:defRPr sz="1800"/>
            </a:lvl9pPr>
          </a:lstStyle>
          <a:p/>
        </p:txBody>
      </p:sp>
      <p:sp>
        <p:nvSpPr>
          <p:cNvPr id="17" name="Google Shape;17;p85"/>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85"/>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85"/>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20" name="Google Shape;20;p85"/>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86"/>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86"/>
          <p:cNvSpPr txBox="1"/>
          <p:nvPr>
            <p:ph idx="1" type="body"/>
          </p:nvPr>
        </p:nvSpPr>
        <p:spPr>
          <a:xfrm>
            <a:off x="1024128" y="2286000"/>
            <a:ext cx="9720073"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24" name="Google Shape;24;p86"/>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86"/>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86"/>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27" name="Shape 27"/>
        <p:cNvGrpSpPr/>
        <p:nvPr/>
      </p:nvGrpSpPr>
      <p:grpSpPr>
        <a:xfrm>
          <a:off x="0" y="0"/>
          <a:ext cx="0" cy="0"/>
          <a:chOff x="0" y="0"/>
          <a:chExt cx="0" cy="0"/>
        </a:xfrm>
      </p:grpSpPr>
      <p:sp>
        <p:nvSpPr>
          <p:cNvPr id="28" name="Google Shape;28;p87"/>
          <p:cNvSpPr/>
          <p:nvPr/>
        </p:nvSpPr>
        <p:spPr>
          <a:xfrm>
            <a:off x="0" y="0"/>
            <a:ext cx="12192000" cy="4572001"/>
          </a:xfrm>
          <a:prstGeom prst="rect">
            <a:avLst/>
          </a:prstGeom>
          <a:solidFill>
            <a:srgbClr val="1D9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87"/>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87"/>
          <p:cNvSpPr txBox="1"/>
          <p:nvPr>
            <p:ph type="title"/>
          </p:nvPr>
        </p:nvSpPr>
        <p:spPr>
          <a:xfrm>
            <a:off x="457200" y="4960137"/>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b="0"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87"/>
          <p:cNvSpPr txBox="1"/>
          <p:nvPr>
            <p:ph idx="1" type="body"/>
          </p:nvPr>
        </p:nvSpPr>
        <p:spPr>
          <a:xfrm>
            <a:off x="8610600" y="4960137"/>
            <a:ext cx="3200400" cy="1463040"/>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0"/>
              </a:spcBef>
              <a:spcAft>
                <a:spcPts val="0"/>
              </a:spcAft>
              <a:buSzPts val="1800"/>
              <a:buNone/>
              <a:defRPr sz="1800">
                <a:solidFill>
                  <a:srgbClr val="0C0C0C"/>
                </a:solidFill>
              </a:defRPr>
            </a:lvl1pPr>
            <a:lvl2pPr indent="-228600" lvl="1" marL="914400" algn="l">
              <a:lnSpc>
                <a:spcPct val="90000"/>
              </a:lnSpc>
              <a:spcBef>
                <a:spcPts val="200"/>
              </a:spcBef>
              <a:spcAft>
                <a:spcPts val="0"/>
              </a:spcAft>
              <a:buSzPts val="1800"/>
              <a:buNone/>
              <a:defRPr sz="1800">
                <a:solidFill>
                  <a:srgbClr val="888888"/>
                </a:solidFill>
              </a:defRPr>
            </a:lvl2pPr>
            <a:lvl3pPr indent="-228600" lvl="2" marL="1371600" algn="l">
              <a:lnSpc>
                <a:spcPct val="90000"/>
              </a:lnSpc>
              <a:spcBef>
                <a:spcPts val="400"/>
              </a:spcBef>
              <a:spcAft>
                <a:spcPts val="0"/>
              </a:spcAft>
              <a:buSzPts val="1600"/>
              <a:buNone/>
              <a:defRPr sz="1600">
                <a:solidFill>
                  <a:srgbClr val="888888"/>
                </a:solidFill>
              </a:defRPr>
            </a:lvl3pPr>
            <a:lvl4pPr indent="-228600" lvl="3" marL="1828800" algn="l">
              <a:lnSpc>
                <a:spcPct val="90000"/>
              </a:lnSpc>
              <a:spcBef>
                <a:spcPts val="400"/>
              </a:spcBef>
              <a:spcAft>
                <a:spcPts val="0"/>
              </a:spcAft>
              <a:buSzPts val="1400"/>
              <a:buNone/>
              <a:defRPr sz="1400">
                <a:solidFill>
                  <a:srgbClr val="888888"/>
                </a:solidFill>
              </a:defRPr>
            </a:lvl4pPr>
            <a:lvl5pPr indent="-228600" lvl="4" marL="2286000" algn="l">
              <a:lnSpc>
                <a:spcPct val="90000"/>
              </a:lnSpc>
              <a:spcBef>
                <a:spcPts val="400"/>
              </a:spcBef>
              <a:spcAft>
                <a:spcPts val="0"/>
              </a:spcAft>
              <a:buSzPts val="1400"/>
              <a:buNone/>
              <a:defRPr sz="1400">
                <a:solidFill>
                  <a:srgbClr val="888888"/>
                </a:solidFill>
              </a:defRPr>
            </a:lvl5pPr>
            <a:lvl6pPr indent="-228600" lvl="5" marL="2743200" algn="l">
              <a:lnSpc>
                <a:spcPct val="90000"/>
              </a:lnSpc>
              <a:spcBef>
                <a:spcPts val="400"/>
              </a:spcBef>
              <a:spcAft>
                <a:spcPts val="0"/>
              </a:spcAft>
              <a:buSzPts val="1400"/>
              <a:buNone/>
              <a:defRPr sz="1400">
                <a:solidFill>
                  <a:srgbClr val="888888"/>
                </a:solidFill>
              </a:defRPr>
            </a:lvl6pPr>
            <a:lvl7pPr indent="-228600" lvl="6" marL="3200400" algn="l">
              <a:lnSpc>
                <a:spcPct val="90000"/>
              </a:lnSpc>
              <a:spcBef>
                <a:spcPts val="400"/>
              </a:spcBef>
              <a:spcAft>
                <a:spcPts val="0"/>
              </a:spcAft>
              <a:buSzPts val="1400"/>
              <a:buNone/>
              <a:defRPr sz="1400">
                <a:solidFill>
                  <a:srgbClr val="888888"/>
                </a:solidFill>
              </a:defRPr>
            </a:lvl7pPr>
            <a:lvl8pPr indent="-228600" lvl="7" marL="3657600" algn="l">
              <a:lnSpc>
                <a:spcPct val="90000"/>
              </a:lnSpc>
              <a:spcBef>
                <a:spcPts val="400"/>
              </a:spcBef>
              <a:spcAft>
                <a:spcPts val="0"/>
              </a:spcAft>
              <a:buSzPts val="1400"/>
              <a:buNone/>
              <a:defRPr sz="1400">
                <a:solidFill>
                  <a:srgbClr val="888888"/>
                </a:solidFill>
              </a:defRPr>
            </a:lvl8pPr>
            <a:lvl9pPr indent="-228600" lvl="8" marL="4114800" algn="l">
              <a:lnSpc>
                <a:spcPct val="90000"/>
              </a:lnSpc>
              <a:spcBef>
                <a:spcPts val="400"/>
              </a:spcBef>
              <a:spcAft>
                <a:spcPts val="400"/>
              </a:spcAft>
              <a:buSzPts val="1400"/>
              <a:buNone/>
              <a:defRPr sz="1400">
                <a:solidFill>
                  <a:srgbClr val="888888"/>
                </a:solidFill>
              </a:defRPr>
            </a:lvl9pPr>
          </a:lstStyle>
          <a:p/>
        </p:txBody>
      </p:sp>
      <p:sp>
        <p:nvSpPr>
          <p:cNvPr id="32" name="Google Shape;32;p87"/>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87"/>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87"/>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35" name="Google Shape;35;p87"/>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6" name="Shape 36"/>
        <p:cNvGrpSpPr/>
        <p:nvPr/>
      </p:nvGrpSpPr>
      <p:grpSpPr>
        <a:xfrm>
          <a:off x="0" y="0"/>
          <a:ext cx="0" cy="0"/>
          <a:chOff x="0" y="0"/>
          <a:chExt cx="0" cy="0"/>
        </a:xfrm>
      </p:grpSpPr>
      <p:sp>
        <p:nvSpPr>
          <p:cNvPr id="37" name="Google Shape;37;p88"/>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88"/>
          <p:cNvSpPr txBox="1"/>
          <p:nvPr>
            <p:ph idx="1" type="body"/>
          </p:nvPr>
        </p:nvSpPr>
        <p:spPr>
          <a:xfrm>
            <a:off x="1024127" y="2286000"/>
            <a:ext cx="4754880"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39" name="Google Shape;39;p88"/>
          <p:cNvSpPr txBox="1"/>
          <p:nvPr>
            <p:ph idx="2" type="body"/>
          </p:nvPr>
        </p:nvSpPr>
        <p:spPr>
          <a:xfrm>
            <a:off x="5989320" y="2286000"/>
            <a:ext cx="4754880"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0" name="Google Shape;40;p88"/>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88"/>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88"/>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3" name="Shape 43"/>
        <p:cNvGrpSpPr/>
        <p:nvPr/>
      </p:nvGrpSpPr>
      <p:grpSpPr>
        <a:xfrm>
          <a:off x="0" y="0"/>
          <a:ext cx="0" cy="0"/>
          <a:chOff x="0" y="0"/>
          <a:chExt cx="0" cy="0"/>
        </a:xfrm>
      </p:grpSpPr>
      <p:sp>
        <p:nvSpPr>
          <p:cNvPr id="44" name="Google Shape;44;p89"/>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89"/>
          <p:cNvSpPr txBox="1"/>
          <p:nvPr>
            <p:ph idx="1" type="body"/>
          </p:nvPr>
        </p:nvSpPr>
        <p:spPr>
          <a:xfrm>
            <a:off x="1024128" y="2179636"/>
            <a:ext cx="4754880" cy="822960"/>
          </a:xfrm>
          <a:prstGeom prst="rect">
            <a:avLst/>
          </a:prstGeom>
          <a:noFill/>
          <a:ln>
            <a:noFill/>
          </a:ln>
        </p:spPr>
        <p:txBody>
          <a:bodyPr anchorCtr="0" anchor="ctr" bIns="45700" lIns="137150" spcFirstLastPara="1" rIns="137150" wrap="square" tIns="45700">
            <a:normAutofit/>
          </a:bodyPr>
          <a:lstStyle>
            <a:lvl1pPr indent="-228600" lvl="0" marL="457200" algn="l">
              <a:lnSpc>
                <a:spcPct val="90000"/>
              </a:lnSpc>
              <a:spcBef>
                <a:spcPts val="0"/>
              </a:spcBef>
              <a:spcAft>
                <a:spcPts val="0"/>
              </a:spcAft>
              <a:buSzPts val="2300"/>
              <a:buNone/>
              <a:defRPr b="0" sz="2300" cap="none">
                <a:solidFill>
                  <a:schemeClr val="accent1"/>
                </a:solidFill>
                <a:latin typeface="Twentieth Century"/>
                <a:ea typeface="Twentieth Century"/>
                <a:cs typeface="Twentieth Century"/>
                <a:sym typeface="Twentieth Century"/>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6" name="Google Shape;46;p89"/>
          <p:cNvSpPr txBox="1"/>
          <p:nvPr>
            <p:ph idx="2" type="body"/>
          </p:nvPr>
        </p:nvSpPr>
        <p:spPr>
          <a:xfrm>
            <a:off x="1024128" y="2967788"/>
            <a:ext cx="4754880" cy="3341572"/>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7" name="Google Shape;47;p89"/>
          <p:cNvSpPr txBox="1"/>
          <p:nvPr>
            <p:ph idx="3" type="body"/>
          </p:nvPr>
        </p:nvSpPr>
        <p:spPr>
          <a:xfrm>
            <a:off x="5990888" y="2179636"/>
            <a:ext cx="4754880" cy="822960"/>
          </a:xfrm>
          <a:prstGeom prst="rect">
            <a:avLst/>
          </a:prstGeom>
          <a:noFill/>
          <a:ln>
            <a:noFill/>
          </a:ln>
        </p:spPr>
        <p:txBody>
          <a:bodyPr anchorCtr="0" anchor="ctr" bIns="45700" lIns="137150" spcFirstLastPara="1" rIns="137150" wrap="square" tIns="45700">
            <a:normAutofit/>
          </a:bodyPr>
          <a:lstStyle>
            <a:lvl1pPr indent="-228600" lvl="0" marL="457200" algn="l">
              <a:lnSpc>
                <a:spcPct val="90000"/>
              </a:lnSpc>
              <a:spcBef>
                <a:spcPts val="0"/>
              </a:spcBef>
              <a:spcAft>
                <a:spcPts val="0"/>
              </a:spcAft>
              <a:buSzPts val="2300"/>
              <a:buNone/>
              <a:defRPr b="0" sz="2300" cap="none">
                <a:solidFill>
                  <a:schemeClr val="accent1"/>
                </a:solidFill>
                <a:latin typeface="Twentieth Century"/>
                <a:ea typeface="Twentieth Century"/>
                <a:cs typeface="Twentieth Century"/>
                <a:sym typeface="Twentieth Century"/>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8" name="Google Shape;48;p89"/>
          <p:cNvSpPr txBox="1"/>
          <p:nvPr>
            <p:ph idx="4" type="body"/>
          </p:nvPr>
        </p:nvSpPr>
        <p:spPr>
          <a:xfrm>
            <a:off x="5990888" y="2967788"/>
            <a:ext cx="4754880" cy="3341572"/>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9" name="Google Shape;49;p89"/>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89"/>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89"/>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2" name="Shape 52"/>
        <p:cNvGrpSpPr/>
        <p:nvPr/>
      </p:nvGrpSpPr>
      <p:grpSpPr>
        <a:xfrm>
          <a:off x="0" y="0"/>
          <a:ext cx="0" cy="0"/>
          <a:chOff x="0" y="0"/>
          <a:chExt cx="0" cy="0"/>
        </a:xfrm>
      </p:grpSpPr>
      <p:sp>
        <p:nvSpPr>
          <p:cNvPr id="53" name="Google Shape;53;p90"/>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4" name="Google Shape;54;p90"/>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90"/>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90"/>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57" name="Shape 57"/>
        <p:cNvGrpSpPr/>
        <p:nvPr/>
      </p:nvGrpSpPr>
      <p:grpSpPr>
        <a:xfrm>
          <a:off x="0" y="0"/>
          <a:ext cx="0" cy="0"/>
          <a:chOff x="0" y="0"/>
          <a:chExt cx="0" cy="0"/>
        </a:xfrm>
      </p:grpSpPr>
      <p:sp>
        <p:nvSpPr>
          <p:cNvPr id="58" name="Google Shape;58;p91"/>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1"/>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1"/>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1" name="Shape 61"/>
        <p:cNvGrpSpPr/>
        <p:nvPr/>
      </p:nvGrpSpPr>
      <p:grpSpPr>
        <a:xfrm>
          <a:off x="0" y="0"/>
          <a:ext cx="0" cy="0"/>
          <a:chOff x="0" y="0"/>
          <a:chExt cx="0" cy="0"/>
        </a:xfrm>
      </p:grpSpPr>
      <p:sp>
        <p:nvSpPr>
          <p:cNvPr id="62" name="Google Shape;62;p92"/>
          <p:cNvSpPr txBox="1"/>
          <p:nvPr>
            <p:ph type="title"/>
          </p:nvPr>
        </p:nvSpPr>
        <p:spPr>
          <a:xfrm>
            <a:off x="1024128" y="471509"/>
            <a:ext cx="4389120" cy="1737360"/>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Clr>
                <a:srgbClr val="0C0C0C"/>
              </a:buClr>
              <a:buSzPts val="4000"/>
              <a:buFont typeface="Twentieth Century"/>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92"/>
          <p:cNvSpPr txBox="1"/>
          <p:nvPr>
            <p:ph idx="1" type="body"/>
          </p:nvPr>
        </p:nvSpPr>
        <p:spPr>
          <a:xfrm>
            <a:off x="5715000" y="822960"/>
            <a:ext cx="5678424" cy="5184648"/>
          </a:xfrm>
          <a:prstGeom prst="rect">
            <a:avLst/>
          </a:prstGeom>
          <a:noFill/>
          <a:ln>
            <a:noFill/>
          </a:ln>
        </p:spPr>
        <p:txBody>
          <a:bodyPr anchorCtr="0" anchor="t" bIns="45700" lIns="45700" spcFirstLastPara="1" rIns="45700" wrap="square" tIns="45700">
            <a:normAutofit/>
          </a:bodyPr>
          <a:lstStyle>
            <a:lvl1pPr indent="-381000" lvl="0" marL="457200" algn="l">
              <a:lnSpc>
                <a:spcPct val="90000"/>
              </a:lnSpc>
              <a:spcBef>
                <a:spcPts val="1200"/>
              </a:spcBef>
              <a:spcAft>
                <a:spcPts val="0"/>
              </a:spcAft>
              <a:buSzPts val="2400"/>
              <a:buChar char=" "/>
              <a:defRPr sz="2400"/>
            </a:lvl1pPr>
            <a:lvl2pPr indent="-355600" lvl="1" marL="914400" algn="l">
              <a:lnSpc>
                <a:spcPct val="90000"/>
              </a:lnSpc>
              <a:spcBef>
                <a:spcPts val="200"/>
              </a:spcBef>
              <a:spcAft>
                <a:spcPts val="0"/>
              </a:spcAft>
              <a:buSzPts val="2000"/>
              <a:buChar char="🢝"/>
              <a:defRPr sz="2000"/>
            </a:lvl2pPr>
            <a:lvl3pPr indent="-330200" lvl="2" marL="1371600" algn="l">
              <a:lnSpc>
                <a:spcPct val="90000"/>
              </a:lnSpc>
              <a:spcBef>
                <a:spcPts val="400"/>
              </a:spcBef>
              <a:spcAft>
                <a:spcPts val="0"/>
              </a:spcAft>
              <a:buSzPts val="1600"/>
              <a:buChar char="🢝"/>
              <a:defRPr sz="1600"/>
            </a:lvl3pPr>
            <a:lvl4pPr indent="-330200" lvl="3" marL="1828800" algn="l">
              <a:lnSpc>
                <a:spcPct val="90000"/>
              </a:lnSpc>
              <a:spcBef>
                <a:spcPts val="400"/>
              </a:spcBef>
              <a:spcAft>
                <a:spcPts val="0"/>
              </a:spcAft>
              <a:buSzPts val="1600"/>
              <a:buChar char="🢝"/>
              <a:defRPr sz="1600"/>
            </a:lvl4pPr>
            <a:lvl5pPr indent="-330200" lvl="4" marL="2286000" algn="l">
              <a:lnSpc>
                <a:spcPct val="90000"/>
              </a:lnSpc>
              <a:spcBef>
                <a:spcPts val="400"/>
              </a:spcBef>
              <a:spcAft>
                <a:spcPts val="0"/>
              </a:spcAft>
              <a:buSzPts val="1600"/>
              <a:buChar char="🢝"/>
              <a:defRPr sz="1600"/>
            </a:lvl5pPr>
            <a:lvl6pPr indent="-330200" lvl="5" marL="2743200" algn="l">
              <a:lnSpc>
                <a:spcPct val="90000"/>
              </a:lnSpc>
              <a:spcBef>
                <a:spcPts val="400"/>
              </a:spcBef>
              <a:spcAft>
                <a:spcPts val="0"/>
              </a:spcAft>
              <a:buSzPts val="1600"/>
              <a:buChar char="🢝"/>
              <a:defRPr sz="1600"/>
            </a:lvl6pPr>
            <a:lvl7pPr indent="-330200" lvl="6" marL="3200400" algn="l">
              <a:lnSpc>
                <a:spcPct val="90000"/>
              </a:lnSpc>
              <a:spcBef>
                <a:spcPts val="400"/>
              </a:spcBef>
              <a:spcAft>
                <a:spcPts val="0"/>
              </a:spcAft>
              <a:buSzPts val="1600"/>
              <a:buChar char="🢝"/>
              <a:defRPr sz="1600"/>
            </a:lvl7pPr>
            <a:lvl8pPr indent="-330200" lvl="7" marL="3657600" algn="l">
              <a:lnSpc>
                <a:spcPct val="90000"/>
              </a:lnSpc>
              <a:spcBef>
                <a:spcPts val="400"/>
              </a:spcBef>
              <a:spcAft>
                <a:spcPts val="0"/>
              </a:spcAft>
              <a:buSzPts val="1600"/>
              <a:buChar char="🢝"/>
              <a:defRPr sz="1600"/>
            </a:lvl8pPr>
            <a:lvl9pPr indent="-330200" lvl="8" marL="4114800" algn="l">
              <a:lnSpc>
                <a:spcPct val="90000"/>
              </a:lnSpc>
              <a:spcBef>
                <a:spcPts val="400"/>
              </a:spcBef>
              <a:spcAft>
                <a:spcPts val="400"/>
              </a:spcAft>
              <a:buSzPts val="1600"/>
              <a:buChar char="🢝"/>
              <a:defRPr sz="1600"/>
            </a:lvl9pPr>
          </a:lstStyle>
          <a:p/>
        </p:txBody>
      </p:sp>
      <p:sp>
        <p:nvSpPr>
          <p:cNvPr id="64" name="Google Shape;64;p92"/>
          <p:cNvSpPr txBox="1"/>
          <p:nvPr>
            <p:ph idx="2" type="body"/>
          </p:nvPr>
        </p:nvSpPr>
        <p:spPr>
          <a:xfrm>
            <a:off x="1024128" y="2257506"/>
            <a:ext cx="4389120" cy="3762294"/>
          </a:xfrm>
          <a:prstGeom prst="rect">
            <a:avLst/>
          </a:prstGeom>
          <a:noFill/>
          <a:ln>
            <a:noFill/>
          </a:ln>
        </p:spPr>
        <p:txBody>
          <a:bodyPr anchorCtr="0" anchor="t" bIns="45700" lIns="91425" spcFirstLastPara="1" rIns="91425" wrap="square" tIns="45700">
            <a:normAutofit/>
          </a:bodyPr>
          <a:lstStyle>
            <a:lvl1pPr indent="-228600" lvl="0" marL="457200" algn="l">
              <a:lnSpc>
                <a:spcPct val="108000"/>
              </a:lnSpc>
              <a:spcBef>
                <a:spcPts val="600"/>
              </a:spcBef>
              <a:spcAft>
                <a:spcPts val="0"/>
              </a:spcAft>
              <a:buSzPts val="1600"/>
              <a:buNone/>
              <a:defRPr sz="1600"/>
            </a:lvl1pPr>
            <a:lvl2pPr indent="-228600" lvl="1" marL="914400" algn="l">
              <a:lnSpc>
                <a:spcPct val="90000"/>
              </a:lnSpc>
              <a:spcBef>
                <a:spcPts val="2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65" name="Google Shape;65;p92"/>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92"/>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92"/>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68" name="Shape 68"/>
        <p:cNvGrpSpPr/>
        <p:nvPr/>
      </p:nvGrpSpPr>
      <p:grpSpPr>
        <a:xfrm>
          <a:off x="0" y="0"/>
          <a:ext cx="0" cy="0"/>
          <a:chOff x="0" y="0"/>
          <a:chExt cx="0" cy="0"/>
        </a:xfrm>
      </p:grpSpPr>
      <p:sp>
        <p:nvSpPr>
          <p:cNvPr id="69" name="Google Shape;69;p93"/>
          <p:cNvSpPr txBox="1"/>
          <p:nvPr>
            <p:ph type="title"/>
          </p:nvPr>
        </p:nvSpPr>
        <p:spPr>
          <a:xfrm>
            <a:off x="457200" y="4960138"/>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93"/>
          <p:cNvSpPr/>
          <p:nvPr>
            <p:ph idx="2" type="pic"/>
          </p:nvPr>
        </p:nvSpPr>
        <p:spPr>
          <a:xfrm>
            <a:off x="0" y="-1"/>
            <a:ext cx="12188952" cy="4572000"/>
          </a:xfrm>
          <a:prstGeom prst="rect">
            <a:avLst/>
          </a:prstGeom>
          <a:solidFill>
            <a:srgbClr val="76CEEF"/>
          </a:solidFill>
          <a:ln>
            <a:noFill/>
          </a:ln>
        </p:spPr>
      </p:sp>
      <p:sp>
        <p:nvSpPr>
          <p:cNvPr id="71" name="Google Shape;71;p93"/>
          <p:cNvSpPr txBox="1"/>
          <p:nvPr>
            <p:ph idx="1" type="body"/>
          </p:nvPr>
        </p:nvSpPr>
        <p:spPr>
          <a:xfrm>
            <a:off x="8610600" y="4960138"/>
            <a:ext cx="3200400" cy="1463040"/>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0"/>
              </a:spcBef>
              <a:spcAft>
                <a:spcPts val="0"/>
              </a:spcAft>
              <a:buSzPts val="1800"/>
              <a:buNone/>
              <a:defRPr sz="1800">
                <a:solidFill>
                  <a:srgbClr val="0C0C0C"/>
                </a:solidFill>
              </a:defRPr>
            </a:lvl1pPr>
            <a:lvl2pPr indent="-228600" lvl="1" marL="914400" algn="l">
              <a:lnSpc>
                <a:spcPct val="90000"/>
              </a:lnSpc>
              <a:spcBef>
                <a:spcPts val="200"/>
              </a:spcBef>
              <a:spcAft>
                <a:spcPts val="0"/>
              </a:spcAft>
              <a:buSzPts val="1400"/>
              <a:buNone/>
              <a:defRPr sz="1400"/>
            </a:lvl2pPr>
            <a:lvl3pPr indent="-228600" lvl="2" marL="1371600" algn="l">
              <a:lnSpc>
                <a:spcPct val="90000"/>
              </a:lnSpc>
              <a:spcBef>
                <a:spcPts val="400"/>
              </a:spcBef>
              <a:spcAft>
                <a:spcPts val="0"/>
              </a:spcAft>
              <a:buSzPts val="1200"/>
              <a:buNone/>
              <a:defRPr sz="1200"/>
            </a:lvl3pPr>
            <a:lvl4pPr indent="-228600" lvl="3" marL="1828800" algn="l">
              <a:lnSpc>
                <a:spcPct val="90000"/>
              </a:lnSpc>
              <a:spcBef>
                <a:spcPts val="400"/>
              </a:spcBef>
              <a:spcAft>
                <a:spcPts val="0"/>
              </a:spcAft>
              <a:buSzPts val="1000"/>
              <a:buNone/>
              <a:defRPr sz="1000"/>
            </a:lvl4pPr>
            <a:lvl5pPr indent="-228600" lvl="4" marL="2286000" algn="l">
              <a:lnSpc>
                <a:spcPct val="90000"/>
              </a:lnSpc>
              <a:spcBef>
                <a:spcPts val="400"/>
              </a:spcBef>
              <a:spcAft>
                <a:spcPts val="0"/>
              </a:spcAft>
              <a:buSzPts val="1000"/>
              <a:buNone/>
              <a:defRPr sz="1000"/>
            </a:lvl5pPr>
            <a:lvl6pPr indent="-228600" lvl="5" marL="2743200" algn="l">
              <a:lnSpc>
                <a:spcPct val="90000"/>
              </a:lnSpc>
              <a:spcBef>
                <a:spcPts val="400"/>
              </a:spcBef>
              <a:spcAft>
                <a:spcPts val="0"/>
              </a:spcAft>
              <a:buSzPts val="1000"/>
              <a:buNone/>
              <a:defRPr sz="1000"/>
            </a:lvl6pPr>
            <a:lvl7pPr indent="-228600" lvl="6" marL="3200400" algn="l">
              <a:lnSpc>
                <a:spcPct val="90000"/>
              </a:lnSpc>
              <a:spcBef>
                <a:spcPts val="400"/>
              </a:spcBef>
              <a:spcAft>
                <a:spcPts val="0"/>
              </a:spcAft>
              <a:buSzPts val="1000"/>
              <a:buNone/>
              <a:defRPr sz="1000"/>
            </a:lvl7pPr>
            <a:lvl8pPr indent="-228600" lvl="7" marL="3657600" algn="l">
              <a:lnSpc>
                <a:spcPct val="90000"/>
              </a:lnSpc>
              <a:spcBef>
                <a:spcPts val="400"/>
              </a:spcBef>
              <a:spcAft>
                <a:spcPts val="0"/>
              </a:spcAft>
              <a:buSzPts val="1000"/>
              <a:buNone/>
              <a:defRPr sz="1000"/>
            </a:lvl8pPr>
            <a:lvl9pPr indent="-228600" lvl="8" marL="4114800" algn="l">
              <a:lnSpc>
                <a:spcPct val="90000"/>
              </a:lnSpc>
              <a:spcBef>
                <a:spcPts val="400"/>
              </a:spcBef>
              <a:spcAft>
                <a:spcPts val="400"/>
              </a:spcAft>
              <a:buSzPts val="1000"/>
              <a:buNone/>
              <a:defRPr sz="1000"/>
            </a:lvl9pPr>
          </a:lstStyle>
          <a:p/>
        </p:txBody>
      </p:sp>
      <p:sp>
        <p:nvSpPr>
          <p:cNvPr id="72" name="Google Shape;72;p93"/>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93"/>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93"/>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75" name="Google Shape;75;p93"/>
          <p:cNvCxnSpPr/>
          <p:nvPr/>
        </p:nvCxnSpPr>
        <p:spPr>
          <a:xfrm rot="10800000">
            <a:off x="8386843" y="5264106"/>
            <a:ext cx="0" cy="914400"/>
          </a:xfrm>
          <a:prstGeom prst="straightConnector1">
            <a:avLst/>
          </a:prstGeom>
          <a:noFill/>
          <a:ln cap="flat" cmpd="sng" w="19050">
            <a:solidFill>
              <a:schemeClr val="accent1"/>
            </a:solidFill>
            <a:prstDash val="solid"/>
            <a:round/>
            <a:headEnd len="sm" w="sm" type="none"/>
            <a:tailEnd len="sm" w="sm"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6" name="Shape 76"/>
        <p:cNvGrpSpPr/>
        <p:nvPr/>
      </p:nvGrpSpPr>
      <p:grpSpPr>
        <a:xfrm>
          <a:off x="0" y="0"/>
          <a:ext cx="0" cy="0"/>
          <a:chOff x="0" y="0"/>
          <a:chExt cx="0" cy="0"/>
        </a:xfrm>
      </p:grpSpPr>
      <p:sp>
        <p:nvSpPr>
          <p:cNvPr id="77" name="Google Shape;77;p94"/>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94"/>
          <p:cNvSpPr txBox="1"/>
          <p:nvPr>
            <p:ph idx="1" type="body"/>
          </p:nvPr>
        </p:nvSpPr>
        <p:spPr>
          <a:xfrm rot="5400000">
            <a:off x="3872485" y="-562356"/>
            <a:ext cx="4023360" cy="9720073"/>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79" name="Google Shape;79;p94"/>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94"/>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94"/>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82" name="Shape 82"/>
        <p:cNvGrpSpPr/>
        <p:nvPr/>
      </p:nvGrpSpPr>
      <p:grpSpPr>
        <a:xfrm>
          <a:off x="0" y="0"/>
          <a:ext cx="0" cy="0"/>
          <a:chOff x="0" y="0"/>
          <a:chExt cx="0" cy="0"/>
        </a:xfrm>
      </p:grpSpPr>
      <p:sp>
        <p:nvSpPr>
          <p:cNvPr id="83" name="Google Shape;83;p95"/>
          <p:cNvSpPr txBox="1"/>
          <p:nvPr>
            <p:ph type="title"/>
          </p:nvPr>
        </p:nvSpPr>
        <p:spPr>
          <a:xfrm rot="5400000">
            <a:off x="7334251" y="2152650"/>
            <a:ext cx="5410200" cy="2628900"/>
          </a:xfrm>
          <a:prstGeom prst="rect">
            <a:avLst/>
          </a:prstGeom>
          <a:noFill/>
          <a:ln>
            <a:noFill/>
          </a:ln>
        </p:spPr>
        <p:txBody>
          <a:bodyPr anchorCtr="0" anchor="ctr" bIns="91425" lIns="45700" spcFirstLastPara="1" rIns="45700" wrap="square" tIns="91425">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95"/>
          <p:cNvSpPr txBox="1"/>
          <p:nvPr>
            <p:ph idx="1" type="body"/>
          </p:nvPr>
        </p:nvSpPr>
        <p:spPr>
          <a:xfrm rot="5400000">
            <a:off x="2076451" y="-323850"/>
            <a:ext cx="5410200" cy="758190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85" name="Google Shape;85;p95"/>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95"/>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95"/>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88" name="Google Shape;88;p95"/>
          <p:cNvCxnSpPr/>
          <p:nvPr/>
        </p:nvCxnSpPr>
        <p:spPr>
          <a:xfrm rot="10800000">
            <a:off x="10058400" y="59263"/>
            <a:ext cx="0" cy="914400"/>
          </a:xfrm>
          <a:prstGeom prst="straightConnector1">
            <a:avLst/>
          </a:prstGeom>
          <a:noFill/>
          <a:ln cap="flat" cmpd="sng" w="19050">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84"/>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marR="0" rtl="0" algn="l">
              <a:lnSpc>
                <a:spcPct val="80000"/>
              </a:lnSpc>
              <a:spcBef>
                <a:spcPts val="0"/>
              </a:spcBef>
              <a:spcAft>
                <a:spcPts val="0"/>
              </a:spcAft>
              <a:buClr>
                <a:srgbClr val="0C0C0C"/>
              </a:buClr>
              <a:buSzPts val="5000"/>
              <a:buFont typeface="Twentieth Century"/>
              <a:buNone/>
              <a:defRPr b="0" i="0" sz="5000" u="none" cap="none" strike="noStrike">
                <a:solidFill>
                  <a:srgbClr val="0C0C0C"/>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84"/>
          <p:cNvSpPr txBox="1"/>
          <p:nvPr>
            <p:ph idx="1" type="body"/>
          </p:nvPr>
        </p:nvSpPr>
        <p:spPr>
          <a:xfrm>
            <a:off x="1024128" y="2286000"/>
            <a:ext cx="9720073" cy="4023360"/>
          </a:xfrm>
          <a:prstGeom prst="rect">
            <a:avLst/>
          </a:prstGeom>
          <a:noFill/>
          <a:ln>
            <a:noFill/>
          </a:ln>
        </p:spPr>
        <p:txBody>
          <a:bodyPr anchorCtr="0" anchor="t" bIns="45700" lIns="45700" spcFirstLastPara="1" rIns="45700" wrap="square" tIns="45700">
            <a:normAutofit/>
          </a:bodyPr>
          <a:lstStyle>
            <a:lvl1pPr indent="-368300" lvl="0" marL="457200" marR="0" rtl="0" algn="l">
              <a:lnSpc>
                <a:spcPct val="90000"/>
              </a:lnSpc>
              <a:spcBef>
                <a:spcPts val="1200"/>
              </a:spcBef>
              <a:spcAft>
                <a:spcPts val="0"/>
              </a:spcAft>
              <a:buClr>
                <a:schemeClr val="accent1"/>
              </a:buClr>
              <a:buSzPts val="2200"/>
              <a:buFont typeface="Twentieth Century"/>
              <a:buChar char=" "/>
              <a:defRPr b="0" i="0" sz="2200" u="none" cap="none" strike="noStrike">
                <a:solidFill>
                  <a:schemeClr val="dk1"/>
                </a:solidFill>
                <a:latin typeface="Twentieth Century"/>
                <a:ea typeface="Twentieth Century"/>
                <a:cs typeface="Twentieth Century"/>
                <a:sym typeface="Twentieth Century"/>
              </a:defRPr>
            </a:lvl1pPr>
            <a:lvl2pPr indent="-342900" lvl="1" marL="914400" marR="0" rtl="0" algn="l">
              <a:lnSpc>
                <a:spcPct val="90000"/>
              </a:lnSpc>
              <a:spcBef>
                <a:spcPts val="200"/>
              </a:spcBef>
              <a:spcAft>
                <a:spcPts val="0"/>
              </a:spcAft>
              <a:buClr>
                <a:schemeClr val="accent1"/>
              </a:buClr>
              <a:buSzPts val="1800"/>
              <a:buFont typeface="Noto Sans Symbols"/>
              <a:buChar char="🢝"/>
              <a:defRPr b="0" i="0" sz="1800" u="none" cap="none" strike="noStrike">
                <a:solidFill>
                  <a:schemeClr val="dk1"/>
                </a:solidFill>
                <a:latin typeface="Twentieth Century"/>
                <a:ea typeface="Twentieth Century"/>
                <a:cs typeface="Twentieth Century"/>
                <a:sym typeface="Twentieth Century"/>
              </a:defRPr>
            </a:lvl2pPr>
            <a:lvl3pPr indent="-317500" lvl="2" marL="1371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3pPr>
            <a:lvl4pPr indent="-317500" lvl="3" marL="18288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4pPr>
            <a:lvl5pPr indent="-317500" lvl="4" marL="22860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5pPr>
            <a:lvl6pPr indent="-317500" lvl="5" marL="27432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6pPr>
            <a:lvl7pPr indent="-317500" lvl="6" marL="32004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7pPr>
            <a:lvl8pPr indent="-317500" lvl="7" marL="3657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8pPr>
            <a:lvl9pPr indent="-317500" lvl="8" marL="4114800" marR="0" rtl="0" algn="l">
              <a:lnSpc>
                <a:spcPct val="90000"/>
              </a:lnSpc>
              <a:spcBef>
                <a:spcPts val="400"/>
              </a:spcBef>
              <a:spcAft>
                <a:spcPts val="40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9pPr>
          </a:lstStyle>
          <a:p/>
        </p:txBody>
      </p:sp>
      <p:sp>
        <p:nvSpPr>
          <p:cNvPr id="8" name="Google Shape;8;p84"/>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0C0C0C"/>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9" name="Google Shape;9;p84"/>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rgbClr val="0C0C0C"/>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10" name="Google Shape;10;p84"/>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1pPr>
            <a:lvl2pPr indent="0" lvl="1"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2pPr>
            <a:lvl3pPr indent="0" lvl="2"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3pPr>
            <a:lvl4pPr indent="0" lvl="3"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4pPr>
            <a:lvl5pPr indent="0" lvl="4"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5pPr>
            <a:lvl6pPr indent="0" lvl="5"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6pPr>
            <a:lvl7pPr indent="0" lvl="6"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7pPr>
            <a:lvl8pPr indent="0" lvl="7"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8pPr>
            <a:lvl9pPr indent="0" lvl="8"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9pPr>
          </a:lstStyle>
          <a:p>
            <a:pPr indent="0" lvl="0" marL="0" rtl="0" algn="l">
              <a:spcBef>
                <a:spcPts val="0"/>
              </a:spcBef>
              <a:spcAft>
                <a:spcPts val="0"/>
              </a:spcAft>
              <a:buNone/>
            </a:pPr>
            <a:fld id="{00000000-1234-1234-1234-123412341234}" type="slidenum">
              <a:rPr lang="en-GB"/>
              <a:t>‹#›</a:t>
            </a:fld>
            <a:endParaRPr/>
          </a:p>
        </p:txBody>
      </p:sp>
      <p:cxnSp>
        <p:nvCxnSpPr>
          <p:cNvPr id="11" name="Google Shape;11;p84"/>
          <p:cNvCxnSpPr/>
          <p:nvPr/>
        </p:nvCxnSpPr>
        <p:spPr>
          <a:xfrm rot="10800000">
            <a:off x="762000" y="826324"/>
            <a:ext cx="0" cy="914400"/>
          </a:xfrm>
          <a:prstGeom prst="straightConnector1">
            <a:avLst/>
          </a:prstGeom>
          <a:noFill/>
          <a:ln cap="flat" cmpd="sng" w="19050">
            <a:solidFill>
              <a:schemeClr val="accent1"/>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0.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5.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8.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9.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0.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5.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6.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8.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9.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0.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3.xml"/><Relationship Id="rId3" Type="http://schemas.openxmlformats.org/officeDocument/2006/relationships/hyperlink" Target="https://www.ifrs.org" TargetMode="Externa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2" name="Shape 92"/>
        <p:cNvGrpSpPr/>
        <p:nvPr/>
      </p:nvGrpSpPr>
      <p:grpSpPr>
        <a:xfrm>
          <a:off x="0" y="0"/>
          <a:ext cx="0" cy="0"/>
          <a:chOff x="0" y="0"/>
          <a:chExt cx="0" cy="0"/>
        </a:xfrm>
      </p:grpSpPr>
      <p:sp>
        <p:nvSpPr>
          <p:cNvPr id="93" name="Google Shape;93;p1"/>
          <p:cNvSpPr/>
          <p:nvPr/>
        </p:nvSpPr>
        <p:spPr>
          <a:xfrm flipH="1">
            <a:off x="3274" y="0"/>
            <a:ext cx="12188726" cy="685897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pic>
        <p:nvPicPr>
          <p:cNvPr descr="A computer and tablet on a table&#10;&#10;Description automatically generated" id="94" name="Google Shape;94;p1"/>
          <p:cNvPicPr preferRelativeResize="0"/>
          <p:nvPr/>
        </p:nvPicPr>
        <p:blipFill rotWithShape="1">
          <a:blip r:embed="rId3">
            <a:alphaModFix/>
          </a:blip>
          <a:srcRect b="0" l="0" r="0" t="0"/>
          <a:stretch/>
        </p:blipFill>
        <p:spPr>
          <a:xfrm>
            <a:off x="0" y="-746760"/>
            <a:ext cx="12181840" cy="8107680"/>
          </a:xfrm>
          <a:prstGeom prst="rect">
            <a:avLst/>
          </a:prstGeom>
          <a:noFill/>
          <a:ln>
            <a:noFill/>
          </a:ln>
        </p:spPr>
      </p:pic>
      <p:sp>
        <p:nvSpPr>
          <p:cNvPr id="95" name="Google Shape;95;p1"/>
          <p:cNvSpPr txBox="1"/>
          <p:nvPr>
            <p:ph type="ctrTitle"/>
          </p:nvPr>
        </p:nvSpPr>
        <p:spPr>
          <a:xfrm>
            <a:off x="5177306" y="0"/>
            <a:ext cx="6625487" cy="3123752"/>
          </a:xfrm>
          <a:prstGeom prst="rect">
            <a:avLst/>
          </a:prstGeom>
          <a:gradFill>
            <a:gsLst>
              <a:gs pos="0">
                <a:srgbClr val="19A0D2"/>
              </a:gs>
              <a:gs pos="100000">
                <a:srgbClr val="39C0FE"/>
              </a:gs>
            </a:gsLst>
            <a:path path="circle">
              <a:fillToRect b="50%" l="50%" r="50%" t="50%"/>
            </a:path>
            <a:tileRect/>
          </a:gradFill>
          <a:ln cap="flat" cmpd="sng" w="9525">
            <a:solidFill>
              <a:schemeClr val="accent1"/>
            </a:solidFill>
            <a:prstDash val="solid"/>
            <a:round/>
            <a:headEnd len="sm" w="sm" type="none"/>
            <a:tailEnd len="sm" w="sm" type="none"/>
          </a:ln>
          <a:effectLst>
            <a:outerShdw blurRad="50800" rotWithShape="0" algn="ctr" dir="5400000" dist="12700">
              <a:srgbClr val="000000">
                <a:alpha val="49803"/>
              </a:srgbClr>
            </a:outerShdw>
          </a:effectLst>
        </p:spPr>
        <p:txBody>
          <a:bodyPr anchorCtr="0" anchor="b" bIns="45700" lIns="91425" spcFirstLastPara="1" rIns="91425" wrap="square" tIns="45700">
            <a:noAutofit/>
          </a:bodyPr>
          <a:lstStyle/>
          <a:p>
            <a:pPr indent="0" lvl="0" marL="0" rtl="0" algn="ctr">
              <a:lnSpc>
                <a:spcPct val="80000"/>
              </a:lnSpc>
              <a:spcBef>
                <a:spcPts val="0"/>
              </a:spcBef>
              <a:spcAft>
                <a:spcPts val="0"/>
              </a:spcAft>
              <a:buClr>
                <a:srgbClr val="FFFFFF"/>
              </a:buClr>
              <a:buSzPts val="3600"/>
              <a:buFont typeface="Twentieth Century"/>
              <a:buNone/>
            </a:pPr>
            <a:r>
              <a:rPr b="1" lang="en-GB" sz="3600">
                <a:solidFill>
                  <a:srgbClr val="FFFFFF"/>
                </a:solidFill>
                <a:latin typeface="Twentieth Century"/>
                <a:ea typeface="Twentieth Century"/>
                <a:cs typeface="Twentieth Century"/>
                <a:sym typeface="Twentieth Century"/>
              </a:rPr>
              <a:t>FINANCIAL ACCOUNTING:</a:t>
            </a:r>
            <a:br>
              <a:rPr b="1" lang="en-GB" sz="3600">
                <a:solidFill>
                  <a:srgbClr val="FFFFFF"/>
                </a:solidFill>
                <a:latin typeface="Twentieth Century"/>
                <a:ea typeface="Twentieth Century"/>
                <a:cs typeface="Twentieth Century"/>
                <a:sym typeface="Twentieth Century"/>
              </a:rPr>
            </a:br>
            <a:r>
              <a:rPr b="1" lang="en-GB" sz="3600">
                <a:solidFill>
                  <a:srgbClr val="FFFFFF"/>
                </a:solidFill>
                <a:latin typeface="Twentieth Century"/>
                <a:ea typeface="Twentieth Century"/>
                <a:cs typeface="Twentieth Century"/>
                <a:sym typeface="Twentieth Century"/>
              </a:rPr>
              <a:t>WEEK 12: IMPORTANCE AND LIMITATIONS OF FINANCIAL STATEMENT ANALYSIS</a:t>
            </a:r>
            <a:br>
              <a:rPr b="1" lang="en-GB" sz="3600">
                <a:solidFill>
                  <a:schemeClr val="lt1"/>
                </a:solidFill>
                <a:latin typeface="Twentieth Century"/>
                <a:ea typeface="Twentieth Century"/>
                <a:cs typeface="Twentieth Century"/>
                <a:sym typeface="Twentieth Century"/>
              </a:rPr>
            </a:br>
            <a:br>
              <a:rPr b="1" lang="en-GB" sz="3600">
                <a:solidFill>
                  <a:schemeClr val="lt1"/>
                </a:solidFill>
                <a:latin typeface="Twentieth Century"/>
                <a:ea typeface="Twentieth Century"/>
                <a:cs typeface="Twentieth Century"/>
                <a:sym typeface="Twentieth Century"/>
              </a:rPr>
            </a:br>
            <a:endParaRPr b="1" sz="3600">
              <a:solidFill>
                <a:srgbClr val="FFFFFF"/>
              </a:solidFill>
              <a:latin typeface="Twentieth Century"/>
              <a:ea typeface="Twentieth Century"/>
              <a:cs typeface="Twentieth Century"/>
              <a:sym typeface="Twentieth Century"/>
            </a:endParaRPr>
          </a:p>
        </p:txBody>
      </p:sp>
      <p:cxnSp>
        <p:nvCxnSpPr>
          <p:cNvPr id="96" name="Google Shape;96;p1"/>
          <p:cNvCxnSpPr/>
          <p:nvPr/>
        </p:nvCxnSpPr>
        <p:spPr>
          <a:xfrm>
            <a:off x="5309640" y="4388141"/>
            <a:ext cx="5852160" cy="0"/>
          </a:xfrm>
          <a:prstGeom prst="straightConnector1">
            <a:avLst/>
          </a:prstGeom>
          <a:noFill/>
          <a:ln cap="flat" cmpd="sng" w="19050">
            <a:solidFill>
              <a:schemeClr val="accent1"/>
            </a:solidFill>
            <a:prstDash val="solid"/>
            <a:round/>
            <a:headEnd len="sm" w="sm" type="none"/>
            <a:tailEnd len="sm" w="sm" type="none"/>
          </a:ln>
        </p:spPr>
      </p:cxnSp>
      <p:sp>
        <p:nvSpPr>
          <p:cNvPr id="97" name="Google Shape;97;p1"/>
          <p:cNvSpPr txBox="1"/>
          <p:nvPr/>
        </p:nvSpPr>
        <p:spPr>
          <a:xfrm>
            <a:off x="6106132" y="3414652"/>
            <a:ext cx="4663440" cy="461665"/>
          </a:xfrm>
          <a:prstGeom prst="rect">
            <a:avLst/>
          </a:prstGeom>
          <a:gradFill>
            <a:gsLst>
              <a:gs pos="0">
                <a:srgbClr val="19A0D2"/>
              </a:gs>
              <a:gs pos="100000">
                <a:srgbClr val="39C0FE"/>
              </a:gs>
            </a:gsLst>
            <a:path path="circle">
              <a:fillToRect b="50%" l="50%" r="50%" t="50%"/>
            </a:path>
            <a:tileRect/>
          </a:gradFill>
          <a:ln>
            <a:noFill/>
          </a:ln>
          <a:effectLst>
            <a:outerShdw blurRad="76200" rotWithShape="0" algn="ctr" dir="5400000" dist="25400">
              <a:srgbClr val="000000">
                <a:alpha val="60000"/>
              </a:srgbClr>
            </a:outerShdw>
          </a:effectLst>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2400" u="none" cap="none" strike="noStrike">
                <a:solidFill>
                  <a:schemeClr val="lt1"/>
                </a:solidFill>
                <a:latin typeface="Twentieth Century"/>
                <a:ea typeface="Twentieth Century"/>
                <a:cs typeface="Twentieth Century"/>
                <a:sym typeface="Twentieth Century"/>
              </a:rPr>
              <a:t>BY DR. JOHN MUHOHO KIMANI</a:t>
            </a:r>
            <a:endParaRPr sz="24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1" name="Shape 101"/>
        <p:cNvGrpSpPr/>
        <p:nvPr/>
      </p:nvGrpSpPr>
      <p:grpSpPr>
        <a:xfrm>
          <a:off x="0" y="0"/>
          <a:ext cx="0" cy="0"/>
          <a:chOff x="0" y="0"/>
          <a:chExt cx="0" cy="0"/>
        </a:xfrm>
      </p:grpSpPr>
      <p:sp>
        <p:nvSpPr>
          <p:cNvPr id="102" name="Google Shape;102;p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03" name="Google Shape;103;p2"/>
          <p:cNvSpPr txBox="1"/>
          <p:nvPr>
            <p:ph type="title"/>
          </p:nvPr>
        </p:nvSpPr>
        <p:spPr>
          <a:xfrm>
            <a:off x="964788" y="804333"/>
            <a:ext cx="3391900" cy="5249334"/>
          </a:xfrm>
          <a:prstGeom prst="rect">
            <a:avLst/>
          </a:prstGeom>
          <a:noFill/>
          <a:ln>
            <a:noFill/>
          </a:ln>
        </p:spPr>
        <p:txBody>
          <a:bodyPr anchorCtr="0" anchor="ctr" bIns="45700" lIns="91425" spcFirstLastPara="1" rIns="91425" wrap="square" tIns="45700">
            <a:normAutofit/>
          </a:bodyPr>
          <a:lstStyle/>
          <a:p>
            <a:pPr indent="0" lvl="0" marL="0" rtl="0" algn="r">
              <a:lnSpc>
                <a:spcPct val="80000"/>
              </a:lnSpc>
              <a:spcBef>
                <a:spcPts val="0"/>
              </a:spcBef>
              <a:spcAft>
                <a:spcPts val="0"/>
              </a:spcAft>
              <a:buClr>
                <a:srgbClr val="0D0D0D"/>
              </a:buClr>
              <a:buSzPts val="4300"/>
              <a:buFont typeface="Twentieth Century"/>
              <a:buNone/>
            </a:pPr>
            <a:r>
              <a:rPr lang="en-GB" sz="4300">
                <a:solidFill>
                  <a:srgbClr val="0D0D0D"/>
                </a:solidFill>
                <a:latin typeface="Twentieth Century"/>
                <a:ea typeface="Twentieth Century"/>
                <a:cs typeface="Twentieth Century"/>
                <a:sym typeface="Twentieth Century"/>
              </a:rPr>
              <a:t>LEARNING OBJECTIVES:</a:t>
            </a:r>
            <a:endParaRPr/>
          </a:p>
          <a:p>
            <a:pPr indent="0" lvl="0" marL="0" rtl="0" algn="r">
              <a:lnSpc>
                <a:spcPct val="80000"/>
              </a:lnSpc>
              <a:spcBef>
                <a:spcPts val="0"/>
              </a:spcBef>
              <a:spcAft>
                <a:spcPts val="0"/>
              </a:spcAft>
              <a:buClr>
                <a:srgbClr val="0C0C0C"/>
              </a:buClr>
              <a:buSzPts val="4300"/>
              <a:buFont typeface="Twentieth Century"/>
              <a:buNone/>
            </a:pPr>
            <a:r>
              <a:t/>
            </a:r>
            <a:endParaRPr sz="4300"/>
          </a:p>
        </p:txBody>
      </p:sp>
      <p:cxnSp>
        <p:nvCxnSpPr>
          <p:cNvPr id="104" name="Google Shape;104;p2"/>
          <p:cNvCxnSpPr/>
          <p:nvPr/>
        </p:nvCxnSpPr>
        <p:spPr>
          <a:xfrm>
            <a:off x="4677597" y="1600200"/>
            <a:ext cx="0" cy="3657600"/>
          </a:xfrm>
          <a:prstGeom prst="straightConnector1">
            <a:avLst/>
          </a:prstGeom>
          <a:noFill/>
          <a:ln cap="flat" cmpd="sng" w="19050">
            <a:solidFill>
              <a:schemeClr val="accent1"/>
            </a:solidFill>
            <a:prstDash val="solid"/>
            <a:round/>
            <a:headEnd len="sm" w="sm" type="none"/>
            <a:tailEnd len="sm" w="sm" type="none"/>
          </a:ln>
        </p:spPr>
      </p:cxnSp>
      <p:sp>
        <p:nvSpPr>
          <p:cNvPr id="105" name="Google Shape;105;p2"/>
          <p:cNvSpPr txBox="1"/>
          <p:nvPr>
            <p:ph idx="1" type="body"/>
          </p:nvPr>
        </p:nvSpPr>
        <p:spPr>
          <a:xfrm>
            <a:off x="4999330" y="804332"/>
            <a:ext cx="6026477" cy="5569964"/>
          </a:xfrm>
          <a:prstGeom prst="rect">
            <a:avLst/>
          </a:prstGeom>
          <a:noFill/>
          <a:ln>
            <a:noFill/>
          </a:ln>
        </p:spPr>
        <p:txBody>
          <a:bodyPr anchorCtr="0" anchor="ctr" bIns="45700" lIns="45700" spcFirstLastPara="1" rIns="45700" wrap="square" tIns="45700">
            <a:normAutofit/>
          </a:bodyPr>
          <a:lstStyle/>
          <a:p>
            <a:pPr indent="0" lvl="0" marL="0" rtl="0" algn="just">
              <a:lnSpc>
                <a:spcPct val="107000"/>
              </a:lnSpc>
              <a:spcBef>
                <a:spcPts val="0"/>
              </a:spcBef>
              <a:spcAft>
                <a:spcPts val="0"/>
              </a:spcAft>
              <a:buSzPts val="2800"/>
              <a:buNone/>
            </a:pPr>
            <a:r>
              <a:rPr lang="en-GB" sz="2800">
                <a:latin typeface="Calibri"/>
                <a:ea typeface="Calibri"/>
                <a:cs typeface="Calibri"/>
                <a:sym typeface="Calibri"/>
              </a:rPr>
              <a:t>Upon completion of this topic, you should be able to:</a:t>
            </a:r>
            <a:endParaRPr/>
          </a:p>
          <a:p>
            <a:pPr indent="0" lvl="0" marL="0" rtl="0" algn="just">
              <a:lnSpc>
                <a:spcPct val="107000"/>
              </a:lnSpc>
              <a:spcBef>
                <a:spcPts val="0"/>
              </a:spcBef>
              <a:spcAft>
                <a:spcPts val="0"/>
              </a:spcAft>
              <a:buSzPts val="2800"/>
              <a:buNone/>
            </a:pPr>
            <a:r>
              <a:t/>
            </a:r>
            <a:endParaRPr sz="2800">
              <a:latin typeface="Calibri"/>
              <a:ea typeface="Calibri"/>
              <a:cs typeface="Calibri"/>
              <a:sym typeface="Calibri"/>
            </a:endParaRPr>
          </a:p>
          <a:p>
            <a:pPr indent="-177800" lvl="0" marL="91440" rtl="0" algn="just">
              <a:lnSpc>
                <a:spcPct val="107000"/>
              </a:lnSpc>
              <a:spcBef>
                <a:spcPts val="0"/>
              </a:spcBef>
              <a:spcAft>
                <a:spcPts val="0"/>
              </a:spcAft>
              <a:buSzPts val="2800"/>
              <a:buFont typeface="Noto Sans Symbols"/>
              <a:buChar char="⮚"/>
            </a:pPr>
            <a:r>
              <a:rPr lang="en-GB" sz="2800">
                <a:latin typeface="Calibri"/>
                <a:ea typeface="Calibri"/>
                <a:cs typeface="Calibri"/>
                <a:sym typeface="Calibri"/>
              </a:rPr>
              <a:t> Explain the limitation of Financial Statement Analysis after appreciating the critical place of financial analysis</a:t>
            </a:r>
            <a:endParaRPr sz="2800">
              <a:latin typeface="Calibri"/>
              <a:ea typeface="Calibri"/>
              <a:cs typeface="Calibri"/>
              <a:sym typeface="Calibri"/>
            </a:endParaRPr>
          </a:p>
          <a:p>
            <a:pPr indent="-177800" lvl="0" marL="91440" rtl="0" algn="just">
              <a:lnSpc>
                <a:spcPct val="107000"/>
              </a:lnSpc>
              <a:spcBef>
                <a:spcPts val="0"/>
              </a:spcBef>
              <a:spcAft>
                <a:spcPts val="0"/>
              </a:spcAft>
              <a:buSzPts val="2800"/>
              <a:buFont typeface="Noto Sans Symbols"/>
              <a:buChar char="⮚"/>
            </a:pPr>
            <a:r>
              <a:rPr lang="en-GB" sz="2800">
                <a:latin typeface="Calibri"/>
                <a:ea typeface="Calibri"/>
                <a:cs typeface="Calibri"/>
                <a:sym typeface="Calibri"/>
              </a:rPr>
              <a:t> Explain the limitation of Ratio Analysis of Financial Statements</a:t>
            </a:r>
            <a:endParaRPr/>
          </a:p>
          <a:p>
            <a:pPr indent="-177800" lvl="0" marL="91440" rtl="0" algn="just">
              <a:lnSpc>
                <a:spcPct val="107000"/>
              </a:lnSpc>
              <a:spcBef>
                <a:spcPts val="0"/>
              </a:spcBef>
              <a:spcAft>
                <a:spcPts val="0"/>
              </a:spcAft>
              <a:buSzPts val="2800"/>
              <a:buFont typeface="Noto Sans Symbols"/>
              <a:buChar char="⮚"/>
            </a:pPr>
            <a:r>
              <a:rPr lang="en-GB" sz="2800">
                <a:latin typeface="Calibri"/>
                <a:ea typeface="Calibri"/>
                <a:cs typeface="Calibri"/>
                <a:sym typeface="Calibri"/>
              </a:rPr>
              <a:t> Explain the Limitations of Horizontal Analysis Explain the Limitations of Vertical Analysis</a:t>
            </a:r>
            <a:endParaRPr sz="2800">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9" name="Shape 109"/>
        <p:cNvGrpSpPr/>
        <p:nvPr/>
      </p:nvGrpSpPr>
      <p:grpSpPr>
        <a:xfrm>
          <a:off x="0" y="0"/>
          <a:ext cx="0" cy="0"/>
          <a:chOff x="0" y="0"/>
          <a:chExt cx="0" cy="0"/>
        </a:xfrm>
      </p:grpSpPr>
      <p:sp>
        <p:nvSpPr>
          <p:cNvPr id="110" name="Google Shape;110;p3"/>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INTRODUCTION</a:t>
            </a:r>
            <a:endParaRPr b="1" sz="3600"/>
          </a:p>
        </p:txBody>
      </p:sp>
      <p:sp>
        <p:nvSpPr>
          <p:cNvPr id="111" name="Google Shape;111;p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Financial analysis is a process by which one identifies the company’s financial performances by comparing the entities in the Statement of Financial Position / balance sheet and those in the Income Statement/profit and loss account (P&amp;L).  </a:t>
            </a:r>
            <a:endParaRPr/>
          </a:p>
          <a:p>
            <a:pPr indent="0" lvl="0" marL="0" marR="0" rtl="0" algn="just">
              <a:lnSpc>
                <a:spcPct val="150000"/>
              </a:lnSpc>
              <a:spcBef>
                <a:spcPts val="800"/>
              </a:spcBef>
              <a:spcAft>
                <a:spcPts val="0"/>
              </a:spcAft>
              <a:buSzPts val="2400"/>
              <a:buNone/>
            </a:pPr>
            <a:r>
              <a:rPr lang="en-GB" sz="2400"/>
              <a:t>This is so because balance sheet entities are usually responsible for those to be found in the P&amp;L i.e. assets shown in the balance sheet are responsible for sales, revenue and expenses to be found in the P&amp;L. </a:t>
            </a:r>
            <a:endParaRPr/>
          </a:p>
        </p:txBody>
      </p:sp>
      <p:sp>
        <p:nvSpPr>
          <p:cNvPr id="112" name="Google Shape;112;p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13" name="Google Shape;113;p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7" name="Shape 117"/>
        <p:cNvGrpSpPr/>
        <p:nvPr/>
      </p:nvGrpSpPr>
      <p:grpSpPr>
        <a:xfrm>
          <a:off x="0" y="0"/>
          <a:ext cx="0" cy="0"/>
          <a:chOff x="0" y="0"/>
          <a:chExt cx="0" cy="0"/>
        </a:xfrm>
      </p:grpSpPr>
      <p:sp>
        <p:nvSpPr>
          <p:cNvPr id="118" name="Google Shape;118;p4"/>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INTRODUCTION</a:t>
            </a:r>
            <a:endParaRPr b="1" sz="3600"/>
          </a:p>
        </p:txBody>
      </p:sp>
      <p:sp>
        <p:nvSpPr>
          <p:cNvPr id="119" name="Google Shape;119;p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Financial statement analysis is defined as the process of identifying financial strengths and weaknesses of a company by intentionally  establishing relationship between the items of the Statement of Financial Position  ,  the Income Statement  and Cash flow Statement.</a:t>
            </a:r>
            <a:endParaRPr sz="2400"/>
          </a:p>
          <a:p>
            <a:pPr indent="0" lvl="0" marL="0" marR="0" rtl="0" algn="just">
              <a:lnSpc>
                <a:spcPct val="150000"/>
              </a:lnSpc>
              <a:spcBef>
                <a:spcPts val="800"/>
              </a:spcBef>
              <a:spcAft>
                <a:spcPts val="0"/>
              </a:spcAft>
              <a:buSzPts val="2400"/>
              <a:buNone/>
            </a:pPr>
            <a:r>
              <a:rPr lang="en-GB" sz="2400"/>
              <a:t>Financial statement analysis (or financial analysis) is the process of understanding the risks and profitability of a firm (business, sub-business or project etc ) through analysis and evaluation of reported financial information, particularly annual and quarterly reports.</a:t>
            </a:r>
            <a:endParaRPr/>
          </a:p>
        </p:txBody>
      </p:sp>
      <p:sp>
        <p:nvSpPr>
          <p:cNvPr id="120" name="Google Shape;120;p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21" name="Google Shape;121;p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5" name="Shape 125"/>
        <p:cNvGrpSpPr/>
        <p:nvPr/>
      </p:nvGrpSpPr>
      <p:grpSpPr>
        <a:xfrm>
          <a:off x="0" y="0"/>
          <a:ext cx="0" cy="0"/>
          <a:chOff x="0" y="0"/>
          <a:chExt cx="0" cy="0"/>
        </a:xfrm>
      </p:grpSpPr>
      <p:sp>
        <p:nvSpPr>
          <p:cNvPr id="126" name="Google Shape;126;p5"/>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INTRODUCTION</a:t>
            </a:r>
            <a:endParaRPr b="1" sz="3600"/>
          </a:p>
        </p:txBody>
      </p:sp>
      <p:sp>
        <p:nvSpPr>
          <p:cNvPr id="127" name="Google Shape;127;p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Financial statement analysis consists of;</a:t>
            </a:r>
            <a:endParaRPr/>
          </a:p>
          <a:p>
            <a:pPr indent="-152400" lvl="0" marL="91440" rtl="0" algn="just">
              <a:lnSpc>
                <a:spcPct val="150000"/>
              </a:lnSpc>
              <a:spcBef>
                <a:spcPts val="800"/>
              </a:spcBef>
              <a:spcAft>
                <a:spcPts val="0"/>
              </a:spcAft>
              <a:buSzPts val="2400"/>
              <a:buFont typeface="Noto Sans Symbols"/>
              <a:buChar char="❖"/>
            </a:pPr>
            <a:r>
              <a:rPr lang="en-GB" sz="2400"/>
              <a:t>reformulating reported financial statements,</a:t>
            </a:r>
            <a:endParaRPr/>
          </a:p>
          <a:p>
            <a:pPr indent="-152400" lvl="0" marL="91440" rtl="0" algn="just">
              <a:lnSpc>
                <a:spcPct val="150000"/>
              </a:lnSpc>
              <a:spcBef>
                <a:spcPts val="800"/>
              </a:spcBef>
              <a:spcAft>
                <a:spcPts val="0"/>
              </a:spcAft>
              <a:buSzPts val="2400"/>
              <a:buFont typeface="Noto Sans Symbols"/>
              <a:buChar char="❖"/>
            </a:pPr>
            <a:r>
              <a:rPr lang="en-GB" sz="2400"/>
              <a:t>analysis and adjustments of measurement errors, and </a:t>
            </a:r>
            <a:endParaRPr/>
          </a:p>
          <a:p>
            <a:pPr indent="-152400" lvl="0" marL="91440" rtl="0" algn="just">
              <a:lnSpc>
                <a:spcPct val="150000"/>
              </a:lnSpc>
              <a:spcBef>
                <a:spcPts val="800"/>
              </a:spcBef>
              <a:spcAft>
                <a:spcPts val="0"/>
              </a:spcAft>
              <a:buSzPts val="2400"/>
              <a:buFont typeface="Noto Sans Symbols"/>
              <a:buChar char="❖"/>
            </a:pPr>
            <a:r>
              <a:rPr lang="en-GB" sz="2400"/>
              <a:t>financial ratio analysis on the basis of reformulated and adjusted financial statements.</a:t>
            </a:r>
            <a:endParaRPr/>
          </a:p>
        </p:txBody>
      </p:sp>
      <p:sp>
        <p:nvSpPr>
          <p:cNvPr id="128" name="Google Shape;128;p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29" name="Google Shape;129;p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3" name="Shape 133"/>
        <p:cNvGrpSpPr/>
        <p:nvPr/>
      </p:nvGrpSpPr>
      <p:grpSpPr>
        <a:xfrm>
          <a:off x="0" y="0"/>
          <a:ext cx="0" cy="0"/>
          <a:chOff x="0" y="0"/>
          <a:chExt cx="0" cy="0"/>
        </a:xfrm>
      </p:grpSpPr>
      <p:sp>
        <p:nvSpPr>
          <p:cNvPr id="134" name="Google Shape;134;p6"/>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INTRODUCTION</a:t>
            </a:r>
            <a:endParaRPr b="1" sz="3600"/>
          </a:p>
        </p:txBody>
      </p:sp>
      <p:sp>
        <p:nvSpPr>
          <p:cNvPr id="135" name="Google Shape;135;p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In practice however, the two first steps are often dropped , meaning that financial ratios are just calculated on the basis of the reported numbers, perhaps with some adjustments. Financial statement analysis is the foundation for evaluating and pricing credit risks, inflation risks and for doing fundamental company valuation so as to inform decisions of the stakeholders</a:t>
            </a:r>
            <a:endParaRPr sz="2400"/>
          </a:p>
          <a:p>
            <a:pPr indent="0" lvl="0" marL="0" marR="0" rtl="0" algn="just">
              <a:lnSpc>
                <a:spcPct val="150000"/>
              </a:lnSpc>
              <a:spcBef>
                <a:spcPts val="800"/>
              </a:spcBef>
              <a:spcAft>
                <a:spcPts val="0"/>
              </a:spcAft>
              <a:buSzPts val="2400"/>
              <a:buNone/>
            </a:pPr>
            <a:r>
              <a:rPr lang="en-GB" sz="2400"/>
              <a:t>There are various methods or techniques that are used in analysing financial statements, such as comparative statements, schedule of changes in working capital, common size percentages, funds analysis, trend analysis, and ratios analysis.</a:t>
            </a:r>
            <a:endParaRPr/>
          </a:p>
        </p:txBody>
      </p:sp>
      <p:sp>
        <p:nvSpPr>
          <p:cNvPr id="136" name="Google Shape;136;p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37" name="Google Shape;137;p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1" name="Shape 141"/>
        <p:cNvGrpSpPr/>
        <p:nvPr/>
      </p:nvGrpSpPr>
      <p:grpSpPr>
        <a:xfrm>
          <a:off x="0" y="0"/>
          <a:ext cx="0" cy="0"/>
          <a:chOff x="0" y="0"/>
          <a:chExt cx="0" cy="0"/>
        </a:xfrm>
      </p:grpSpPr>
      <p:sp>
        <p:nvSpPr>
          <p:cNvPr id="142" name="Google Shape;142;p7"/>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INTRODUCTION</a:t>
            </a:r>
            <a:endParaRPr b="1" sz="3600"/>
          </a:p>
        </p:txBody>
      </p:sp>
      <p:sp>
        <p:nvSpPr>
          <p:cNvPr id="143" name="Google Shape;143;p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Financial statements and reports are prepared to meet external reporting obligations and also for decision making purposes. They play a dominant role in setting the framework of managerial decisions and other stakeholders decisions.</a:t>
            </a:r>
            <a:endParaRPr/>
          </a:p>
          <a:p>
            <a:pPr indent="0" lvl="0" marL="0" marR="0" rtl="0" algn="just">
              <a:lnSpc>
                <a:spcPct val="150000"/>
              </a:lnSpc>
              <a:spcBef>
                <a:spcPts val="800"/>
              </a:spcBef>
              <a:spcAft>
                <a:spcPts val="0"/>
              </a:spcAft>
              <a:buSzPts val="2400"/>
              <a:buNone/>
            </a:pPr>
            <a:r>
              <a:rPr lang="en-GB" sz="2400"/>
              <a:t> But the information provided in the financial statements is not an end in itself as no meaningful conclusions can be drawn from these statements alone. </a:t>
            </a:r>
            <a:endParaRPr/>
          </a:p>
          <a:p>
            <a:pPr indent="0" lvl="0" marL="0" marR="0" rtl="0" algn="just">
              <a:lnSpc>
                <a:spcPct val="150000"/>
              </a:lnSpc>
              <a:spcBef>
                <a:spcPts val="800"/>
              </a:spcBef>
              <a:spcAft>
                <a:spcPts val="0"/>
              </a:spcAft>
              <a:buSzPts val="2400"/>
              <a:buNone/>
            </a:pPr>
            <a:r>
              <a:rPr lang="en-GB" sz="2400"/>
              <a:t>However, the information provided in the financial statements is of immense use in making decisions through analysis and interpretation of financial statements.</a:t>
            </a:r>
            <a:endParaRPr/>
          </a:p>
        </p:txBody>
      </p:sp>
      <p:sp>
        <p:nvSpPr>
          <p:cNvPr id="144" name="Google Shape;144;p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45" name="Google Shape;145;p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9" name="Shape 149"/>
        <p:cNvGrpSpPr/>
        <p:nvPr/>
      </p:nvGrpSpPr>
      <p:grpSpPr>
        <a:xfrm>
          <a:off x="0" y="0"/>
          <a:ext cx="0" cy="0"/>
          <a:chOff x="0" y="0"/>
          <a:chExt cx="0" cy="0"/>
        </a:xfrm>
      </p:grpSpPr>
      <p:sp>
        <p:nvSpPr>
          <p:cNvPr id="150" name="Google Shape;150;p8"/>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INTRODUCTION</a:t>
            </a:r>
            <a:endParaRPr b="1" sz="3600"/>
          </a:p>
        </p:txBody>
      </p:sp>
      <p:sp>
        <p:nvSpPr>
          <p:cNvPr id="151" name="Google Shape;151;p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Procedure of Financial Statement Analysis</a:t>
            </a:r>
            <a:endParaRPr/>
          </a:p>
          <a:p>
            <a:pPr indent="0" lvl="0" marL="0" marR="0" rtl="0" algn="just">
              <a:lnSpc>
                <a:spcPct val="150000"/>
              </a:lnSpc>
              <a:spcBef>
                <a:spcPts val="800"/>
              </a:spcBef>
              <a:spcAft>
                <a:spcPts val="0"/>
              </a:spcAft>
              <a:buSzPts val="2400"/>
              <a:buNone/>
            </a:pPr>
            <a:r>
              <a:rPr lang="en-GB" sz="2400"/>
              <a:t>The following procedure is adopted for the analysis and interpretation of financial</a:t>
            </a:r>
            <a:endParaRPr/>
          </a:p>
          <a:p>
            <a:pPr indent="0" lvl="0" marL="0" marR="0" rtl="0" algn="just">
              <a:lnSpc>
                <a:spcPct val="150000"/>
              </a:lnSpc>
              <a:spcBef>
                <a:spcPts val="800"/>
              </a:spcBef>
              <a:spcAft>
                <a:spcPts val="0"/>
              </a:spcAft>
              <a:buSzPts val="2400"/>
              <a:buNone/>
            </a:pPr>
            <a:r>
              <a:rPr lang="en-GB" sz="2400"/>
              <a:t>statements: -</a:t>
            </a:r>
            <a:endParaRPr/>
          </a:p>
          <a:p>
            <a:pPr indent="0" lvl="0" marL="0" marR="0" rtl="0" algn="just">
              <a:lnSpc>
                <a:spcPct val="150000"/>
              </a:lnSpc>
              <a:spcBef>
                <a:spcPts val="800"/>
              </a:spcBef>
              <a:spcAft>
                <a:spcPts val="0"/>
              </a:spcAft>
              <a:buSzPts val="2400"/>
              <a:buNone/>
            </a:pPr>
            <a:r>
              <a:rPr lang="en-GB" sz="2400"/>
              <a:t> 1. The analyst should acquaint himself with principles and postulated of accounting. He should know the plans and policies of the managements that he may be able to find out whether these plans are properly executed or not.</a:t>
            </a:r>
            <a:endParaRPr/>
          </a:p>
          <a:p>
            <a:pPr indent="0" lvl="0" marL="0" marR="0" rtl="0" algn="just">
              <a:lnSpc>
                <a:spcPct val="150000"/>
              </a:lnSpc>
              <a:spcBef>
                <a:spcPts val="800"/>
              </a:spcBef>
              <a:spcAft>
                <a:spcPts val="0"/>
              </a:spcAft>
              <a:buSzPts val="2400"/>
              <a:buNone/>
            </a:pPr>
            <a:r>
              <a:rPr lang="en-GB" sz="2400"/>
              <a:t> 	</a:t>
            </a:r>
            <a:endParaRPr/>
          </a:p>
        </p:txBody>
      </p:sp>
      <p:sp>
        <p:nvSpPr>
          <p:cNvPr id="152" name="Google Shape;152;p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53" name="Google Shape;153;p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7" name="Shape 157"/>
        <p:cNvGrpSpPr/>
        <p:nvPr/>
      </p:nvGrpSpPr>
      <p:grpSpPr>
        <a:xfrm>
          <a:off x="0" y="0"/>
          <a:ext cx="0" cy="0"/>
          <a:chOff x="0" y="0"/>
          <a:chExt cx="0" cy="0"/>
        </a:xfrm>
      </p:grpSpPr>
      <p:sp>
        <p:nvSpPr>
          <p:cNvPr id="158" name="Google Shape;158;p9"/>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INTRODUCTION</a:t>
            </a:r>
            <a:endParaRPr b="1" sz="3600"/>
          </a:p>
        </p:txBody>
      </p:sp>
      <p:sp>
        <p:nvSpPr>
          <p:cNvPr id="159" name="Google Shape;159;p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Procedure of Financial Statement Analysis</a:t>
            </a:r>
            <a:endParaRPr/>
          </a:p>
          <a:p>
            <a:pPr indent="0" lvl="0" marL="0" marR="0" rtl="0" algn="just">
              <a:lnSpc>
                <a:spcPct val="150000"/>
              </a:lnSpc>
              <a:spcBef>
                <a:spcPts val="800"/>
              </a:spcBef>
              <a:spcAft>
                <a:spcPts val="0"/>
              </a:spcAft>
              <a:buSzPts val="2400"/>
              <a:buNone/>
            </a:pPr>
            <a:r>
              <a:rPr lang="en-GB" sz="2400"/>
              <a:t>2. If the aim is find-out  earning capacity of the enterprise then analysis of income statement will be undertaken. On the other hand, if financial position is to be studied then Statement of Financial Position analysis will be necessary.</a:t>
            </a:r>
            <a:endParaRPr/>
          </a:p>
        </p:txBody>
      </p:sp>
      <p:sp>
        <p:nvSpPr>
          <p:cNvPr id="160" name="Google Shape;160;p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61" name="Google Shape;161;p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5" name="Shape 165"/>
        <p:cNvGrpSpPr/>
        <p:nvPr/>
      </p:nvGrpSpPr>
      <p:grpSpPr>
        <a:xfrm>
          <a:off x="0" y="0"/>
          <a:ext cx="0" cy="0"/>
          <a:chOff x="0" y="0"/>
          <a:chExt cx="0" cy="0"/>
        </a:xfrm>
      </p:grpSpPr>
      <p:sp>
        <p:nvSpPr>
          <p:cNvPr id="166" name="Google Shape;166;p10"/>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INTRODUCTION</a:t>
            </a:r>
            <a:endParaRPr b="1" sz="3600"/>
          </a:p>
        </p:txBody>
      </p:sp>
      <p:sp>
        <p:nvSpPr>
          <p:cNvPr id="167" name="Google Shape;167;p1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Procedure of Financial Statement Analysis</a:t>
            </a:r>
            <a:endParaRPr/>
          </a:p>
          <a:p>
            <a:pPr indent="0" lvl="0" marL="0" marR="0" rtl="0" algn="just">
              <a:lnSpc>
                <a:spcPct val="150000"/>
              </a:lnSpc>
              <a:spcBef>
                <a:spcPts val="800"/>
              </a:spcBef>
              <a:spcAft>
                <a:spcPts val="0"/>
              </a:spcAft>
              <a:buSzPts val="2400"/>
              <a:buNone/>
            </a:pPr>
            <a:r>
              <a:rPr lang="en-GB" sz="2400"/>
              <a:t>3. The financial data be given in statement should be recognized and rearranged. It will involve the grouping similar data under same titles. Breaking down of individual components of statement according to nature. </a:t>
            </a:r>
            <a:endParaRPr/>
          </a:p>
          <a:p>
            <a:pPr indent="0" lvl="0" marL="0" marR="0" rtl="0" algn="just">
              <a:lnSpc>
                <a:spcPct val="150000"/>
              </a:lnSpc>
              <a:spcBef>
                <a:spcPts val="800"/>
              </a:spcBef>
              <a:spcAft>
                <a:spcPts val="0"/>
              </a:spcAft>
              <a:buSzPts val="2400"/>
              <a:buNone/>
            </a:pPr>
            <a:r>
              <a:rPr lang="en-GB" sz="2400"/>
              <a:t>The data is reduced to a standard form. A relationship is established among financial statements with the help of tools &amp; techniques of analysis such as ratios, trends, common size, fund flow etc.</a:t>
            </a:r>
            <a:endParaRPr/>
          </a:p>
        </p:txBody>
      </p:sp>
      <p:sp>
        <p:nvSpPr>
          <p:cNvPr id="168" name="Google Shape;168;p1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69" name="Google Shape;169;p1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3" name="Shape 173"/>
        <p:cNvGrpSpPr/>
        <p:nvPr/>
      </p:nvGrpSpPr>
      <p:grpSpPr>
        <a:xfrm>
          <a:off x="0" y="0"/>
          <a:ext cx="0" cy="0"/>
          <a:chOff x="0" y="0"/>
          <a:chExt cx="0" cy="0"/>
        </a:xfrm>
      </p:grpSpPr>
      <p:sp>
        <p:nvSpPr>
          <p:cNvPr id="174" name="Google Shape;174;p11"/>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INTRODUCTION</a:t>
            </a:r>
            <a:endParaRPr b="1" sz="3600"/>
          </a:p>
        </p:txBody>
      </p:sp>
      <p:sp>
        <p:nvSpPr>
          <p:cNvPr id="175" name="Google Shape;175;p1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Procedure of Financial Statement Analysis</a:t>
            </a:r>
            <a:endParaRPr/>
          </a:p>
          <a:p>
            <a:pPr indent="0" lvl="0" marL="0" marR="0" rtl="0" algn="just">
              <a:lnSpc>
                <a:spcPct val="150000"/>
              </a:lnSpc>
              <a:spcBef>
                <a:spcPts val="800"/>
              </a:spcBef>
              <a:spcAft>
                <a:spcPts val="0"/>
              </a:spcAft>
              <a:buSzPts val="2400"/>
              <a:buNone/>
            </a:pPr>
            <a:r>
              <a:rPr lang="en-GB" sz="2400"/>
              <a:t>4. The information is interpreted in a simple and understandable way. The significance and utility of financial data is explained to help in decision making.</a:t>
            </a:r>
            <a:endParaRPr/>
          </a:p>
          <a:p>
            <a:pPr indent="0" lvl="0" marL="0" marR="0" rtl="0" algn="just">
              <a:lnSpc>
                <a:spcPct val="150000"/>
              </a:lnSpc>
              <a:spcBef>
                <a:spcPts val="800"/>
              </a:spcBef>
              <a:spcAft>
                <a:spcPts val="0"/>
              </a:spcAft>
              <a:buSzPts val="2400"/>
              <a:buNone/>
            </a:pPr>
            <a:r>
              <a:rPr lang="en-GB" sz="2400"/>
              <a:t>5. The conclusions drawn from interpretation are presented to the management in the form of reports.</a:t>
            </a:r>
            <a:endParaRPr/>
          </a:p>
        </p:txBody>
      </p:sp>
      <p:sp>
        <p:nvSpPr>
          <p:cNvPr id="176" name="Google Shape;176;p1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77" name="Google Shape;177;p1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1" name="Shape 181"/>
        <p:cNvGrpSpPr/>
        <p:nvPr/>
      </p:nvGrpSpPr>
      <p:grpSpPr>
        <a:xfrm>
          <a:off x="0" y="0"/>
          <a:ext cx="0" cy="0"/>
          <a:chOff x="0" y="0"/>
          <a:chExt cx="0" cy="0"/>
        </a:xfrm>
      </p:grpSpPr>
      <p:sp>
        <p:nvSpPr>
          <p:cNvPr id="182" name="Google Shape;182;p12"/>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INTRODUCTION</a:t>
            </a:r>
            <a:endParaRPr b="1" sz="3600"/>
          </a:p>
        </p:txBody>
      </p:sp>
      <p:sp>
        <p:nvSpPr>
          <p:cNvPr id="183" name="Google Shape;183;p1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Analysing financial statements involves evaluating three characteristics of a company: its liquidity, its profitability, and its insolvency. A short-term creditor, such as a bank, is primarily interested in the ability of the borrower to pay obligations when they come due. </a:t>
            </a:r>
            <a:endParaRPr/>
          </a:p>
          <a:p>
            <a:pPr indent="0" lvl="0" marL="0" marR="0" rtl="0" algn="just">
              <a:lnSpc>
                <a:spcPct val="150000"/>
              </a:lnSpc>
              <a:spcBef>
                <a:spcPts val="800"/>
              </a:spcBef>
              <a:spcAft>
                <a:spcPts val="0"/>
              </a:spcAft>
              <a:buSzPts val="2400"/>
              <a:buNone/>
            </a:pPr>
            <a:r>
              <a:rPr lang="en-GB" sz="2400"/>
              <a:t>The liquidity of the borrower is extremely important in evaluating the safety of a loan. Along-term creditor, such as a bondholder, however, looks to profitability and solvency measures that indicate the company’s ability to survive over a long period of time. </a:t>
            </a:r>
            <a:endParaRPr/>
          </a:p>
        </p:txBody>
      </p:sp>
      <p:sp>
        <p:nvSpPr>
          <p:cNvPr id="184" name="Google Shape;184;p1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85" name="Google Shape;185;p1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9" name="Shape 189"/>
        <p:cNvGrpSpPr/>
        <p:nvPr/>
      </p:nvGrpSpPr>
      <p:grpSpPr>
        <a:xfrm>
          <a:off x="0" y="0"/>
          <a:ext cx="0" cy="0"/>
          <a:chOff x="0" y="0"/>
          <a:chExt cx="0" cy="0"/>
        </a:xfrm>
      </p:grpSpPr>
      <p:sp>
        <p:nvSpPr>
          <p:cNvPr id="190" name="Google Shape;190;p13"/>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INTRODUCTION</a:t>
            </a:r>
            <a:endParaRPr b="1" sz="3600"/>
          </a:p>
        </p:txBody>
      </p:sp>
      <p:sp>
        <p:nvSpPr>
          <p:cNvPr id="191" name="Google Shape;191;p1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Long- term creditors consider such measures as the amount of debt in the company’s capital structure and its ability to meet interest payments. </a:t>
            </a:r>
            <a:endParaRPr/>
          </a:p>
          <a:p>
            <a:pPr indent="0" lvl="0" marL="0" marR="0" rtl="0" algn="just">
              <a:lnSpc>
                <a:spcPct val="150000"/>
              </a:lnSpc>
              <a:spcBef>
                <a:spcPts val="800"/>
              </a:spcBef>
              <a:spcAft>
                <a:spcPts val="0"/>
              </a:spcAft>
              <a:buSzPts val="2400"/>
              <a:buNone/>
            </a:pPr>
            <a:r>
              <a:rPr lang="en-GB" sz="2400"/>
              <a:t>Similarly, stockholders are interested in the profitability and solvency of the company. They want to assess the likelihood of dividends and the growth potential of the stock.</a:t>
            </a:r>
            <a:endParaRPr/>
          </a:p>
        </p:txBody>
      </p:sp>
      <p:sp>
        <p:nvSpPr>
          <p:cNvPr id="192" name="Google Shape;192;p1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93" name="Google Shape;193;p1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7" name="Shape 197"/>
        <p:cNvGrpSpPr/>
        <p:nvPr/>
      </p:nvGrpSpPr>
      <p:grpSpPr>
        <a:xfrm>
          <a:off x="0" y="0"/>
          <a:ext cx="0" cy="0"/>
          <a:chOff x="0" y="0"/>
          <a:chExt cx="0" cy="0"/>
        </a:xfrm>
      </p:grpSpPr>
      <p:sp>
        <p:nvSpPr>
          <p:cNvPr id="198" name="Google Shape;198;p14"/>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BENEFITS OF FINANCIAL STATEMENTS ANALYSIS</a:t>
            </a:r>
            <a:endParaRPr/>
          </a:p>
        </p:txBody>
      </p:sp>
      <p:sp>
        <p:nvSpPr>
          <p:cNvPr id="199" name="Google Shape;199;p1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From the lesson chapter, we learnt about the various forms of financial statement analysis and in the introduction of this final chapter of the course, I summarized the whole process of financial statement analysis to help everyone connect with what this chapter will be discussing. The Financial Statement Analysis of organizations vary from one entity to another and has its benefits coupled with its limitations as well. </a:t>
            </a:r>
            <a:endParaRPr/>
          </a:p>
          <a:p>
            <a:pPr indent="0" lvl="0" marL="0" marR="0" rtl="0" algn="just">
              <a:lnSpc>
                <a:spcPct val="150000"/>
              </a:lnSpc>
              <a:spcBef>
                <a:spcPts val="800"/>
              </a:spcBef>
              <a:spcAft>
                <a:spcPts val="0"/>
              </a:spcAft>
              <a:buSzPts val="2400"/>
              <a:buNone/>
            </a:pPr>
            <a:r>
              <a:rPr lang="en-GB" sz="2400"/>
              <a:t>This lesson will focus in detail these benefits and problems arising from Financial Statement Analysis to organisations, countries and the globe at large.</a:t>
            </a:r>
            <a:endParaRPr/>
          </a:p>
        </p:txBody>
      </p:sp>
      <p:sp>
        <p:nvSpPr>
          <p:cNvPr id="200" name="Google Shape;200;p1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01" name="Google Shape;201;p1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5" name="Shape 205"/>
        <p:cNvGrpSpPr/>
        <p:nvPr/>
      </p:nvGrpSpPr>
      <p:grpSpPr>
        <a:xfrm>
          <a:off x="0" y="0"/>
          <a:ext cx="0" cy="0"/>
          <a:chOff x="0" y="0"/>
          <a:chExt cx="0" cy="0"/>
        </a:xfrm>
      </p:grpSpPr>
      <p:sp>
        <p:nvSpPr>
          <p:cNvPr id="206" name="Google Shape;206;p15"/>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IMPORTANCE OF RATIO ANALYSIS OF FINANCIAL STATEMENT ANALYSIS</a:t>
            </a:r>
            <a:endParaRPr/>
          </a:p>
        </p:txBody>
      </p:sp>
      <p:sp>
        <p:nvSpPr>
          <p:cNvPr id="207" name="Google Shape;207;p1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1. Evaluating the efficiency of assets utilisation to generate sales revenue i.e. turnover ratio.</a:t>
            </a:r>
            <a:endParaRPr/>
          </a:p>
          <a:p>
            <a:pPr indent="0" lvl="0" marL="0" marR="0" rtl="0" algn="just">
              <a:lnSpc>
                <a:spcPct val="150000"/>
              </a:lnSpc>
              <a:spcBef>
                <a:spcPts val="800"/>
              </a:spcBef>
              <a:spcAft>
                <a:spcPts val="0"/>
              </a:spcAft>
              <a:buSzPts val="2400"/>
              <a:buNone/>
            </a:pPr>
            <a:r>
              <a:rPr lang="en-GB" sz="2400"/>
              <a:t>2. Evaluating the ability of the firm to meet its short-term financial obligation and when they fall due (liquidity ratios).</a:t>
            </a:r>
            <a:endParaRPr/>
          </a:p>
          <a:p>
            <a:pPr indent="0" lvl="0" marL="0" marR="0" rtl="0" algn="just">
              <a:lnSpc>
                <a:spcPct val="150000"/>
              </a:lnSpc>
              <a:spcBef>
                <a:spcPts val="800"/>
              </a:spcBef>
              <a:spcAft>
                <a:spcPts val="0"/>
              </a:spcAft>
              <a:buSzPts val="2400"/>
              <a:buNone/>
            </a:pPr>
            <a:r>
              <a:rPr lang="en-GB" sz="2400"/>
              <a:t>3. To carry out industrial analysis i.e. compare the firm’s performance with the average industrial performance of the firm with that of individual competitors in the same industry.</a:t>
            </a:r>
            <a:endParaRPr/>
          </a:p>
          <a:p>
            <a:pPr indent="0" lvl="0" marL="0" marR="0" rtl="0" algn="just">
              <a:lnSpc>
                <a:spcPct val="150000"/>
              </a:lnSpc>
              <a:spcBef>
                <a:spcPts val="800"/>
              </a:spcBef>
              <a:spcAft>
                <a:spcPts val="0"/>
              </a:spcAft>
              <a:buSzPts val="2400"/>
              <a:buNone/>
            </a:pPr>
            <a:r>
              <a:rPr lang="en-GB" sz="2400"/>
              <a:t>4. For cross sectional analysis i.e. compare the performance of the firm with that of individual competitors in the same industry.</a:t>
            </a:r>
            <a:endParaRPr/>
          </a:p>
        </p:txBody>
      </p:sp>
      <p:sp>
        <p:nvSpPr>
          <p:cNvPr id="208" name="Google Shape;208;p1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09" name="Google Shape;209;p1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3" name="Shape 213"/>
        <p:cNvGrpSpPr/>
        <p:nvPr/>
      </p:nvGrpSpPr>
      <p:grpSpPr>
        <a:xfrm>
          <a:off x="0" y="0"/>
          <a:ext cx="0" cy="0"/>
          <a:chOff x="0" y="0"/>
          <a:chExt cx="0" cy="0"/>
        </a:xfrm>
      </p:grpSpPr>
      <p:sp>
        <p:nvSpPr>
          <p:cNvPr id="214" name="Google Shape;214;p16"/>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IMPORTANCE OF RATIO ANALYSIS OF FINANCIAL STATEMENT ANALYSIS</a:t>
            </a:r>
            <a:endParaRPr/>
          </a:p>
        </p:txBody>
      </p:sp>
      <p:sp>
        <p:nvSpPr>
          <p:cNvPr id="215" name="Google Shape;215;p1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5. For trend/time series analysis i.e. evaluate the performance of the firm over time.</a:t>
            </a:r>
            <a:endParaRPr/>
          </a:p>
          <a:p>
            <a:pPr indent="0" lvl="0" marL="0" marR="0" rtl="0" algn="just">
              <a:lnSpc>
                <a:spcPct val="150000"/>
              </a:lnSpc>
              <a:spcBef>
                <a:spcPts val="800"/>
              </a:spcBef>
              <a:spcAft>
                <a:spcPts val="0"/>
              </a:spcAft>
              <a:buSzPts val="2400"/>
              <a:buNone/>
            </a:pPr>
            <a:r>
              <a:rPr lang="en-GB" sz="2400"/>
              <a:t>6. To establish the extent which the assets of the firm has been financed by fixed charge capital i.e. use of gearing ratio</a:t>
            </a:r>
            <a:endParaRPr/>
          </a:p>
          <a:p>
            <a:pPr indent="0" lvl="0" marL="0" marR="0" rtl="0" algn="just">
              <a:lnSpc>
                <a:spcPct val="150000"/>
              </a:lnSpc>
              <a:spcBef>
                <a:spcPts val="800"/>
              </a:spcBef>
              <a:spcAft>
                <a:spcPts val="0"/>
              </a:spcAft>
              <a:buSzPts val="2400"/>
              <a:buNone/>
            </a:pPr>
            <a:r>
              <a:rPr lang="en-GB" sz="2400"/>
              <a:t>7. To predict the bankruptcy of the firm i.e. use of selected ratios to determine the overall ratio usually called Z-score.  The Z-score when compared with a pre- determined acceptable a Z-score will indicate the probability of the bankruptcy of the firm in future.</a:t>
            </a:r>
            <a:endParaRPr/>
          </a:p>
        </p:txBody>
      </p:sp>
      <p:sp>
        <p:nvSpPr>
          <p:cNvPr id="216" name="Google Shape;216;p1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17" name="Google Shape;217;p1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1" name="Shape 221"/>
        <p:cNvGrpSpPr/>
        <p:nvPr/>
      </p:nvGrpSpPr>
      <p:grpSpPr>
        <a:xfrm>
          <a:off x="0" y="0"/>
          <a:ext cx="0" cy="0"/>
          <a:chOff x="0" y="0"/>
          <a:chExt cx="0" cy="0"/>
        </a:xfrm>
      </p:grpSpPr>
      <p:sp>
        <p:nvSpPr>
          <p:cNvPr id="222" name="Google Shape;222;p17"/>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FINANCIAL RATIOS</a:t>
            </a:r>
            <a:endParaRPr/>
          </a:p>
        </p:txBody>
      </p:sp>
      <p:sp>
        <p:nvSpPr>
          <p:cNvPr id="223" name="Google Shape;223;p1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1 Primary investment ratios (operating return on equity)</a:t>
            </a:r>
            <a:endParaRPr/>
          </a:p>
          <a:p>
            <a:pPr indent="0" lvl="0" marL="0" marR="0" rtl="0" algn="just">
              <a:lnSpc>
                <a:spcPct val="150000"/>
              </a:lnSpc>
              <a:spcBef>
                <a:spcPts val="800"/>
              </a:spcBef>
              <a:spcAft>
                <a:spcPts val="0"/>
              </a:spcAft>
              <a:buSzPts val="2400"/>
              <a:buNone/>
            </a:pPr>
            <a:r>
              <a:rPr lang="en-GB" sz="2400"/>
              <a:t>The operating return on equity represents the operating profit before tax as a percentage of the book value of the shareholders’ equity. This ratio is at the apex of the ratio pyramid. It is the product of the financial leverage multiplier and the ROCE.</a:t>
            </a:r>
            <a:endParaRPr/>
          </a:p>
          <a:p>
            <a:pPr indent="0" lvl="0" marL="0" marR="0" rtl="0" algn="just">
              <a:lnSpc>
                <a:spcPct val="150000"/>
              </a:lnSpc>
              <a:spcBef>
                <a:spcPts val="800"/>
              </a:spcBef>
              <a:spcAft>
                <a:spcPts val="0"/>
              </a:spcAft>
              <a:buSzPts val="2400"/>
              <a:buNone/>
            </a:pPr>
            <a:r>
              <a:t/>
            </a:r>
            <a:endParaRPr sz="2400"/>
          </a:p>
        </p:txBody>
      </p:sp>
      <p:sp>
        <p:nvSpPr>
          <p:cNvPr id="224" name="Google Shape;224;p1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25" name="Google Shape;225;p1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9" name="Shape 229"/>
        <p:cNvGrpSpPr/>
        <p:nvPr/>
      </p:nvGrpSpPr>
      <p:grpSpPr>
        <a:xfrm>
          <a:off x="0" y="0"/>
          <a:ext cx="0" cy="0"/>
          <a:chOff x="0" y="0"/>
          <a:chExt cx="0" cy="0"/>
        </a:xfrm>
      </p:grpSpPr>
      <p:sp>
        <p:nvSpPr>
          <p:cNvPr id="230" name="Google Shape;230;p18"/>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FINANCIAL RATIOS</a:t>
            </a:r>
            <a:endParaRPr/>
          </a:p>
        </p:txBody>
      </p:sp>
      <p:sp>
        <p:nvSpPr>
          <p:cNvPr id="231" name="Google Shape;231;p1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2 Primary financing ratios (financial leverage multiplier)</a:t>
            </a:r>
            <a:endParaRPr/>
          </a:p>
          <a:p>
            <a:pPr indent="0" lvl="0" marL="0" marR="0" rtl="0" algn="just">
              <a:lnSpc>
                <a:spcPct val="150000"/>
              </a:lnSpc>
              <a:spcBef>
                <a:spcPts val="800"/>
              </a:spcBef>
              <a:spcAft>
                <a:spcPts val="0"/>
              </a:spcAft>
              <a:buSzPts val="2400"/>
              <a:buNone/>
            </a:pPr>
            <a:r>
              <a:rPr lang="en-GB" sz="2400"/>
              <a:t>The financial leverage multiplier expresses how many times bigger the capital employed is than the shareholders’ equity. This multiplier demonstrates that assets funded by sources other than the owners will increase the profit or loss of the company relative to shareholders’ equity.</a:t>
            </a:r>
            <a:endParaRPr/>
          </a:p>
        </p:txBody>
      </p:sp>
      <p:sp>
        <p:nvSpPr>
          <p:cNvPr id="232" name="Google Shape;232;p1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33" name="Google Shape;233;p1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7" name="Shape 237"/>
        <p:cNvGrpSpPr/>
        <p:nvPr/>
      </p:nvGrpSpPr>
      <p:grpSpPr>
        <a:xfrm>
          <a:off x="0" y="0"/>
          <a:ext cx="0" cy="0"/>
          <a:chOff x="0" y="0"/>
          <a:chExt cx="0" cy="0"/>
        </a:xfrm>
      </p:grpSpPr>
      <p:sp>
        <p:nvSpPr>
          <p:cNvPr id="238" name="Google Shape;238;p19"/>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FINANCIAL RATIOS</a:t>
            </a:r>
            <a:endParaRPr/>
          </a:p>
        </p:txBody>
      </p:sp>
      <p:sp>
        <p:nvSpPr>
          <p:cNvPr id="239" name="Google Shape;239;p1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3 Primary operating ratios (return on capital employed)</a:t>
            </a:r>
            <a:endParaRPr/>
          </a:p>
          <a:p>
            <a:pPr indent="0" lvl="0" marL="0" marR="0" rtl="0" algn="just">
              <a:lnSpc>
                <a:spcPct val="150000"/>
              </a:lnSpc>
              <a:spcBef>
                <a:spcPts val="800"/>
              </a:spcBef>
              <a:spcAft>
                <a:spcPts val="0"/>
              </a:spcAft>
              <a:buSzPts val="2400"/>
              <a:buNone/>
            </a:pPr>
            <a:r>
              <a:rPr lang="en-GB" sz="2400"/>
              <a:t>ROCE is a popular indicator of management efficiency and for strategic planning.</a:t>
            </a:r>
            <a:endParaRPr/>
          </a:p>
          <a:p>
            <a:pPr indent="0" lvl="0" marL="0" marR="0" rtl="0" algn="just">
              <a:lnSpc>
                <a:spcPct val="150000"/>
              </a:lnSpc>
              <a:spcBef>
                <a:spcPts val="800"/>
              </a:spcBef>
              <a:spcAft>
                <a:spcPts val="0"/>
              </a:spcAft>
              <a:buSzPts val="2400"/>
              <a:buNone/>
            </a:pPr>
            <a:r>
              <a:rPr b="1" lang="en-GB" sz="2400"/>
              <a:t>Management efficiency</a:t>
            </a:r>
            <a:endParaRPr/>
          </a:p>
          <a:p>
            <a:pPr indent="0" lvl="0" marL="0" marR="0" rtl="0" algn="just">
              <a:lnSpc>
                <a:spcPct val="150000"/>
              </a:lnSpc>
              <a:spcBef>
                <a:spcPts val="800"/>
              </a:spcBef>
              <a:spcAft>
                <a:spcPts val="0"/>
              </a:spcAft>
              <a:buSzPts val="2400"/>
              <a:buNone/>
            </a:pPr>
            <a:r>
              <a:rPr lang="en-GB" sz="2400"/>
              <a:t>A comparison of the operating profit generated by a company with the total book value of the non-current and current assets indicates how many dollars of profit are obtained from every dollar of resource under management’s control. It is useful when making inter-period comparisons for a company.</a:t>
            </a:r>
            <a:endParaRPr/>
          </a:p>
        </p:txBody>
      </p:sp>
      <p:sp>
        <p:nvSpPr>
          <p:cNvPr id="240" name="Google Shape;240;p1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41" name="Google Shape;241;p1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5" name="Shape 245"/>
        <p:cNvGrpSpPr/>
        <p:nvPr/>
      </p:nvGrpSpPr>
      <p:grpSpPr>
        <a:xfrm>
          <a:off x="0" y="0"/>
          <a:ext cx="0" cy="0"/>
          <a:chOff x="0" y="0"/>
          <a:chExt cx="0" cy="0"/>
        </a:xfrm>
      </p:grpSpPr>
      <p:sp>
        <p:nvSpPr>
          <p:cNvPr id="246" name="Google Shape;246;p20"/>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FINANCIAL RATIOS</a:t>
            </a:r>
            <a:endParaRPr/>
          </a:p>
        </p:txBody>
      </p:sp>
      <p:sp>
        <p:nvSpPr>
          <p:cNvPr id="247" name="Google Shape;247;p2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3 Primary operating ratios (return on capital employed)</a:t>
            </a:r>
            <a:endParaRPr/>
          </a:p>
          <a:p>
            <a:pPr indent="0" lvl="0" marL="0" marR="0" rtl="0" algn="just">
              <a:lnSpc>
                <a:spcPct val="150000"/>
              </a:lnSpc>
              <a:spcBef>
                <a:spcPts val="800"/>
              </a:spcBef>
              <a:spcAft>
                <a:spcPts val="0"/>
              </a:spcAft>
              <a:buSzPts val="2400"/>
              <a:buNone/>
            </a:pPr>
            <a:r>
              <a:rPr b="1" lang="en-GB" sz="2400"/>
              <a:t>Strategic planning</a:t>
            </a:r>
            <a:endParaRPr/>
          </a:p>
          <a:p>
            <a:pPr indent="0" lvl="0" marL="0" marR="0" rtl="0" algn="just">
              <a:lnSpc>
                <a:spcPct val="150000"/>
              </a:lnSpc>
              <a:spcBef>
                <a:spcPts val="800"/>
              </a:spcBef>
              <a:spcAft>
                <a:spcPts val="0"/>
              </a:spcAft>
              <a:buSzPts val="2400"/>
              <a:buNone/>
            </a:pPr>
            <a:r>
              <a:rPr lang="en-GB" sz="2400"/>
              <a:t>ROCE is also used for strategic planning. ROCE is calculated as profit before interest less tax divided by the average of net assets plus net debt plus dividend creditor less net assets held for sale. </a:t>
            </a:r>
            <a:endParaRPr/>
          </a:p>
          <a:p>
            <a:pPr indent="0" lvl="0" marL="0" marR="0" rtl="0" algn="just">
              <a:lnSpc>
                <a:spcPct val="150000"/>
              </a:lnSpc>
              <a:spcBef>
                <a:spcPts val="800"/>
              </a:spcBef>
              <a:spcAft>
                <a:spcPts val="0"/>
              </a:spcAft>
              <a:buSzPts val="2400"/>
              <a:buNone/>
            </a:pPr>
            <a:r>
              <a:rPr lang="en-GB" sz="2400"/>
              <a:t>ROCE is a relative profit measurement that not only incorporates the fund’s shareholders have invested, but also funds invested by banks and other lenders, and therefore shows the productivity of the assets of the Group. </a:t>
            </a:r>
            <a:endParaRPr/>
          </a:p>
        </p:txBody>
      </p:sp>
      <p:sp>
        <p:nvSpPr>
          <p:cNvPr id="248" name="Google Shape;248;p2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49" name="Google Shape;249;p2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3" name="Shape 253"/>
        <p:cNvGrpSpPr/>
        <p:nvPr/>
      </p:nvGrpSpPr>
      <p:grpSpPr>
        <a:xfrm>
          <a:off x="0" y="0"/>
          <a:ext cx="0" cy="0"/>
          <a:chOff x="0" y="0"/>
          <a:chExt cx="0" cy="0"/>
        </a:xfrm>
      </p:grpSpPr>
      <p:sp>
        <p:nvSpPr>
          <p:cNvPr id="254" name="Google Shape;254;p21"/>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FINANCIAL RATIOS</a:t>
            </a:r>
            <a:endParaRPr/>
          </a:p>
        </p:txBody>
      </p:sp>
      <p:sp>
        <p:nvSpPr>
          <p:cNvPr id="255" name="Google Shape;255;p2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4 Primary utilisation ratios (asset turnover) </a:t>
            </a:r>
            <a:endParaRPr/>
          </a:p>
          <a:p>
            <a:pPr indent="0" lvl="0" marL="0" marR="0" rtl="0" algn="just">
              <a:lnSpc>
                <a:spcPct val="150000"/>
              </a:lnSpc>
              <a:spcBef>
                <a:spcPts val="800"/>
              </a:spcBef>
              <a:spcAft>
                <a:spcPts val="0"/>
              </a:spcAft>
              <a:buSzPts val="2400"/>
              <a:buNone/>
            </a:pPr>
            <a:r>
              <a:rPr lang="en-GB" sz="2400"/>
              <a:t>The asset turnover ratio measures the number of times that one dollar of assets results in a dollar of revenue. An initial view might be that the more frequently a dollar of revenue is produced the better.</a:t>
            </a:r>
            <a:endParaRPr/>
          </a:p>
          <a:p>
            <a:pPr indent="0" lvl="0" marL="0" marR="0" rtl="0" algn="just">
              <a:lnSpc>
                <a:spcPct val="150000"/>
              </a:lnSpc>
              <a:spcBef>
                <a:spcPts val="800"/>
              </a:spcBef>
              <a:spcAft>
                <a:spcPts val="0"/>
              </a:spcAft>
              <a:buSzPts val="2400"/>
              <a:buNone/>
            </a:pPr>
            <a:r>
              <a:rPr lang="en-GB" sz="2400"/>
              <a:t>Although this ratio can act as a good guide to company performance, it needs to be looked at carefully to establish the reason for any change. </a:t>
            </a:r>
            <a:endParaRPr/>
          </a:p>
        </p:txBody>
      </p:sp>
      <p:sp>
        <p:nvSpPr>
          <p:cNvPr id="256" name="Google Shape;256;p2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57" name="Google Shape;257;p2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1" name="Shape 261"/>
        <p:cNvGrpSpPr/>
        <p:nvPr/>
      </p:nvGrpSpPr>
      <p:grpSpPr>
        <a:xfrm>
          <a:off x="0" y="0"/>
          <a:ext cx="0" cy="0"/>
          <a:chOff x="0" y="0"/>
          <a:chExt cx="0" cy="0"/>
        </a:xfrm>
      </p:grpSpPr>
      <p:sp>
        <p:nvSpPr>
          <p:cNvPr id="262" name="Google Shape;262;p22"/>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FINANCIAL RATIOS</a:t>
            </a:r>
            <a:endParaRPr/>
          </a:p>
        </p:txBody>
      </p:sp>
      <p:sp>
        <p:nvSpPr>
          <p:cNvPr id="263" name="Google Shape;263;p2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4 Primary utilisation ratios (asset turnover) </a:t>
            </a:r>
            <a:endParaRPr/>
          </a:p>
          <a:p>
            <a:pPr indent="0" lvl="0" marL="0" marR="0" rtl="0" algn="just">
              <a:lnSpc>
                <a:spcPct val="150000"/>
              </a:lnSpc>
              <a:spcBef>
                <a:spcPts val="800"/>
              </a:spcBef>
              <a:spcAft>
                <a:spcPts val="0"/>
              </a:spcAft>
              <a:buSzPts val="2400"/>
              <a:buNone/>
            </a:pPr>
            <a:r>
              <a:rPr lang="en-GB" sz="2400"/>
              <a:t>If asset turnover increases, then either the total value of revenue is increasing or the capital asset base is decreasing, or both. If it is because sales are increasing, this is positive if there has been no change in either the sales mix or selling prices. </a:t>
            </a:r>
            <a:endParaRPr/>
          </a:p>
          <a:p>
            <a:pPr indent="0" lvl="0" marL="0" marR="0" rtl="0" algn="just">
              <a:lnSpc>
                <a:spcPct val="150000"/>
              </a:lnSpc>
              <a:spcBef>
                <a:spcPts val="800"/>
              </a:spcBef>
              <a:spcAft>
                <a:spcPts val="0"/>
              </a:spcAft>
              <a:buSzPts val="2400"/>
              <a:buNone/>
            </a:pPr>
            <a:r>
              <a:rPr lang="en-GB" sz="2400"/>
              <a:t>However, the increase might have been achieved at the expense of the profit margin with discounting.</a:t>
            </a:r>
            <a:endParaRPr/>
          </a:p>
        </p:txBody>
      </p:sp>
      <p:sp>
        <p:nvSpPr>
          <p:cNvPr id="264" name="Google Shape;264;p2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65" name="Google Shape;265;p2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9" name="Shape 269"/>
        <p:cNvGrpSpPr/>
        <p:nvPr/>
      </p:nvGrpSpPr>
      <p:grpSpPr>
        <a:xfrm>
          <a:off x="0" y="0"/>
          <a:ext cx="0" cy="0"/>
          <a:chOff x="0" y="0"/>
          <a:chExt cx="0" cy="0"/>
        </a:xfrm>
      </p:grpSpPr>
      <p:sp>
        <p:nvSpPr>
          <p:cNvPr id="270" name="Google Shape;270;p23"/>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FINANCIAL RATIOS</a:t>
            </a:r>
            <a:endParaRPr/>
          </a:p>
        </p:txBody>
      </p:sp>
      <p:sp>
        <p:nvSpPr>
          <p:cNvPr id="271" name="Google Shape;271;p2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5 Primary efficiency ratios (operating profit margin)</a:t>
            </a:r>
            <a:endParaRPr/>
          </a:p>
          <a:p>
            <a:pPr indent="0" lvl="0" marL="0" marR="0" rtl="0" algn="just">
              <a:lnSpc>
                <a:spcPct val="150000"/>
              </a:lnSpc>
              <a:spcBef>
                <a:spcPts val="800"/>
              </a:spcBef>
              <a:spcAft>
                <a:spcPts val="0"/>
              </a:spcAft>
              <a:buSzPts val="2400"/>
              <a:buNone/>
            </a:pPr>
            <a:r>
              <a:rPr lang="en-GB" sz="2400"/>
              <a:t>Operating profit before tax as a percentage of revenue is another widely used ratio in the assessment of company performance and in comparisons with other companies. The percentage achieved depends on the type of industry a company is operating within (e.g. high-volume/low-margin), the company pricing policies, the sales volumes and cost structure. </a:t>
            </a:r>
            <a:endParaRPr/>
          </a:p>
        </p:txBody>
      </p:sp>
      <p:sp>
        <p:nvSpPr>
          <p:cNvPr id="272" name="Google Shape;272;p2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73" name="Google Shape;273;p2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7" name="Shape 277"/>
        <p:cNvGrpSpPr/>
        <p:nvPr/>
      </p:nvGrpSpPr>
      <p:grpSpPr>
        <a:xfrm>
          <a:off x="0" y="0"/>
          <a:ext cx="0" cy="0"/>
          <a:chOff x="0" y="0"/>
          <a:chExt cx="0" cy="0"/>
        </a:xfrm>
      </p:grpSpPr>
      <p:sp>
        <p:nvSpPr>
          <p:cNvPr id="278" name="Google Shape;278;p24"/>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FINANCIAL RATIOS</a:t>
            </a:r>
            <a:endParaRPr/>
          </a:p>
        </p:txBody>
      </p:sp>
      <p:sp>
        <p:nvSpPr>
          <p:cNvPr id="279" name="Google Shape;279;p2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5 Primary efficiency ratios (operating profit margin)</a:t>
            </a:r>
            <a:endParaRPr/>
          </a:p>
          <a:p>
            <a:pPr indent="0" lvl="0" marL="0" marR="0" rtl="0" algn="just">
              <a:lnSpc>
                <a:spcPct val="150000"/>
              </a:lnSpc>
              <a:spcBef>
                <a:spcPts val="800"/>
              </a:spcBef>
              <a:spcAft>
                <a:spcPts val="0"/>
              </a:spcAft>
              <a:buSzPts val="2400"/>
              <a:buNone/>
            </a:pPr>
            <a:r>
              <a:rPr lang="en-GB" sz="2400"/>
              <a:t>Any change in the percentage would be investigated to establish the reason. For example, has there been a change in the sales mix, the selling prices, the cost of materials or labour?</a:t>
            </a:r>
            <a:endParaRPr/>
          </a:p>
        </p:txBody>
      </p:sp>
      <p:sp>
        <p:nvSpPr>
          <p:cNvPr id="280" name="Google Shape;280;p2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81" name="Google Shape;281;p2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5" name="Shape 285"/>
        <p:cNvGrpSpPr/>
        <p:nvPr/>
      </p:nvGrpSpPr>
      <p:grpSpPr>
        <a:xfrm>
          <a:off x="0" y="0"/>
          <a:ext cx="0" cy="0"/>
          <a:chOff x="0" y="0"/>
          <a:chExt cx="0" cy="0"/>
        </a:xfrm>
      </p:grpSpPr>
      <p:sp>
        <p:nvSpPr>
          <p:cNvPr id="286" name="Google Shape;286;p25"/>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FINANCIAL RATIOS</a:t>
            </a:r>
            <a:endParaRPr/>
          </a:p>
        </p:txBody>
      </p:sp>
      <p:sp>
        <p:nvSpPr>
          <p:cNvPr id="287" name="Google Shape;287;p2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6 Primary liquidity ratios (current ratio)</a:t>
            </a:r>
            <a:endParaRPr/>
          </a:p>
          <a:p>
            <a:pPr indent="0" lvl="0" marL="0" marR="0" rtl="0" algn="just">
              <a:lnSpc>
                <a:spcPct val="150000"/>
              </a:lnSpc>
              <a:spcBef>
                <a:spcPts val="800"/>
              </a:spcBef>
              <a:spcAft>
                <a:spcPts val="0"/>
              </a:spcAft>
              <a:buSzPts val="2400"/>
              <a:buNone/>
            </a:pPr>
            <a:r>
              <a:rPr lang="en-GB" sz="2400"/>
              <a:t>The current ratio is a short-term measure of a company’s liquidity position comparing current assets with current liabilities. There is no rule of thumb measure, such as 2:1, that can be applied. The appropriate ratio depends on the industry sector and each individual company’s experience. </a:t>
            </a:r>
            <a:endParaRPr/>
          </a:p>
          <a:p>
            <a:pPr indent="0" lvl="0" marL="0" marR="0" rtl="0" algn="just">
              <a:lnSpc>
                <a:spcPct val="150000"/>
              </a:lnSpc>
              <a:spcBef>
                <a:spcPts val="800"/>
              </a:spcBef>
              <a:spcAft>
                <a:spcPts val="0"/>
              </a:spcAft>
              <a:buSzPts val="2400"/>
              <a:buNone/>
            </a:pPr>
            <a:r>
              <a:rPr lang="en-GB" sz="2400"/>
              <a:t>What if the current ratio increases beyond the normal range? This may arise for a number of reasons, some beneficial, others unwelcome.</a:t>
            </a:r>
            <a:endParaRPr/>
          </a:p>
          <a:p>
            <a:pPr indent="0" lvl="0" marL="0" marR="0" rtl="0" algn="just">
              <a:lnSpc>
                <a:spcPct val="150000"/>
              </a:lnSpc>
              <a:spcBef>
                <a:spcPts val="800"/>
              </a:spcBef>
              <a:spcAft>
                <a:spcPts val="0"/>
              </a:spcAft>
              <a:buSzPts val="2400"/>
              <a:buNone/>
            </a:pPr>
            <a:r>
              <a:t/>
            </a:r>
            <a:endParaRPr sz="2400"/>
          </a:p>
        </p:txBody>
      </p:sp>
      <p:sp>
        <p:nvSpPr>
          <p:cNvPr id="288" name="Google Shape;288;p2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89" name="Google Shape;289;p2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3" name="Shape 293"/>
        <p:cNvGrpSpPr/>
        <p:nvPr/>
      </p:nvGrpSpPr>
      <p:grpSpPr>
        <a:xfrm>
          <a:off x="0" y="0"/>
          <a:ext cx="0" cy="0"/>
          <a:chOff x="0" y="0"/>
          <a:chExt cx="0" cy="0"/>
        </a:xfrm>
      </p:grpSpPr>
      <p:sp>
        <p:nvSpPr>
          <p:cNvPr id="294" name="Google Shape;294;p26"/>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FINANCIAL RATIOS</a:t>
            </a:r>
            <a:endParaRPr/>
          </a:p>
        </p:txBody>
      </p:sp>
      <p:sp>
        <p:nvSpPr>
          <p:cNvPr id="295" name="Google Shape;295;p2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6 Primary liquidity ratios (current ratio)</a:t>
            </a:r>
            <a:endParaRPr/>
          </a:p>
          <a:p>
            <a:pPr indent="0" lvl="0" marL="0" marR="0" rtl="0" algn="just">
              <a:lnSpc>
                <a:spcPct val="150000"/>
              </a:lnSpc>
              <a:spcBef>
                <a:spcPts val="800"/>
              </a:spcBef>
              <a:spcAft>
                <a:spcPts val="0"/>
              </a:spcAft>
              <a:buSzPts val="2400"/>
              <a:buNone/>
            </a:pPr>
            <a:r>
              <a:rPr b="1" lang="en-GB" sz="2400"/>
              <a:t>Beneficial reasons</a:t>
            </a:r>
            <a:endParaRPr/>
          </a:p>
          <a:p>
            <a:pPr indent="0" lvl="0" marL="0" marR="0" rtl="0" algn="just">
              <a:lnSpc>
                <a:spcPct val="150000"/>
              </a:lnSpc>
              <a:spcBef>
                <a:spcPts val="800"/>
              </a:spcBef>
              <a:spcAft>
                <a:spcPts val="0"/>
              </a:spcAft>
              <a:buSzPts val="2400"/>
              <a:buNone/>
            </a:pPr>
            <a:r>
              <a:rPr lang="en-GB" sz="2400"/>
              <a:t>1. A build-up of inventory in order to support increased sales following an advertising campaign or increasing popular demand as for, say, a PlayStation. </a:t>
            </a:r>
            <a:endParaRPr/>
          </a:p>
          <a:p>
            <a:pPr indent="0" lvl="0" marL="0" marR="0" rtl="0" algn="just">
              <a:lnSpc>
                <a:spcPct val="150000"/>
              </a:lnSpc>
              <a:spcBef>
                <a:spcPts val="800"/>
              </a:spcBef>
              <a:spcAft>
                <a:spcPts val="0"/>
              </a:spcAft>
              <a:buSzPts val="2400"/>
              <a:buNone/>
            </a:pPr>
            <a:r>
              <a:rPr lang="en-GB" sz="2400"/>
              <a:t>Management action will be to establish from a cash budget that the company will not experience liquidity problems from holding such inventory, e.g. there may be sufficient cash in hand or from operations, a short-term loan, extended credit or bank overdraft.</a:t>
            </a:r>
            <a:endParaRPr/>
          </a:p>
          <a:p>
            <a:pPr indent="0" lvl="0" marL="0" marR="0" rtl="0" algn="just">
              <a:lnSpc>
                <a:spcPct val="150000"/>
              </a:lnSpc>
              <a:spcBef>
                <a:spcPts val="800"/>
              </a:spcBef>
              <a:spcAft>
                <a:spcPts val="0"/>
              </a:spcAft>
              <a:buSzPts val="2400"/>
              <a:buNone/>
            </a:pPr>
            <a:r>
              <a:t/>
            </a:r>
            <a:endParaRPr sz="2400"/>
          </a:p>
        </p:txBody>
      </p:sp>
      <p:sp>
        <p:nvSpPr>
          <p:cNvPr id="296" name="Google Shape;296;p2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97" name="Google Shape;297;p2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1" name="Shape 301"/>
        <p:cNvGrpSpPr/>
        <p:nvPr/>
      </p:nvGrpSpPr>
      <p:grpSpPr>
        <a:xfrm>
          <a:off x="0" y="0"/>
          <a:ext cx="0" cy="0"/>
          <a:chOff x="0" y="0"/>
          <a:chExt cx="0" cy="0"/>
        </a:xfrm>
      </p:grpSpPr>
      <p:sp>
        <p:nvSpPr>
          <p:cNvPr id="302" name="Google Shape;302;p27"/>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FINANCIAL RATIOS</a:t>
            </a:r>
            <a:endParaRPr/>
          </a:p>
        </p:txBody>
      </p:sp>
      <p:sp>
        <p:nvSpPr>
          <p:cNvPr id="303" name="Google Shape;303;p2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6 Primary liquidity ratios (current ratio)</a:t>
            </a:r>
            <a:endParaRPr/>
          </a:p>
          <a:p>
            <a:pPr indent="0" lvl="0" marL="0" marR="0" rtl="0" algn="just">
              <a:lnSpc>
                <a:spcPct val="150000"/>
              </a:lnSpc>
              <a:spcBef>
                <a:spcPts val="800"/>
              </a:spcBef>
              <a:spcAft>
                <a:spcPts val="0"/>
              </a:spcAft>
              <a:buSzPts val="2400"/>
              <a:buNone/>
            </a:pPr>
            <a:r>
              <a:rPr b="1" lang="en-GB" sz="2400"/>
              <a:t>Beneficial reasons</a:t>
            </a:r>
            <a:endParaRPr/>
          </a:p>
          <a:p>
            <a:pPr indent="0" lvl="0" marL="0" marR="0" rtl="0" algn="just">
              <a:lnSpc>
                <a:spcPct val="150000"/>
              </a:lnSpc>
              <a:spcBef>
                <a:spcPts val="800"/>
              </a:spcBef>
              <a:spcAft>
                <a:spcPts val="0"/>
              </a:spcAft>
              <a:buSzPts val="2400"/>
              <a:buNone/>
            </a:pPr>
            <a:r>
              <a:rPr lang="en-GB" sz="2400"/>
              <a:t>2. A permanent expansion of the business which will require continuing higher levels of inventory. Management action will be to consider existing cash resources, future cash flows from operations or arrange additional finance, e.g. equity or long-term borrowings to finance the increased working capital.</a:t>
            </a:r>
            <a:endParaRPr/>
          </a:p>
        </p:txBody>
      </p:sp>
      <p:sp>
        <p:nvSpPr>
          <p:cNvPr id="304" name="Google Shape;304;p2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05" name="Google Shape;305;p2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9" name="Shape 309"/>
        <p:cNvGrpSpPr/>
        <p:nvPr/>
      </p:nvGrpSpPr>
      <p:grpSpPr>
        <a:xfrm>
          <a:off x="0" y="0"/>
          <a:ext cx="0" cy="0"/>
          <a:chOff x="0" y="0"/>
          <a:chExt cx="0" cy="0"/>
        </a:xfrm>
      </p:grpSpPr>
      <p:sp>
        <p:nvSpPr>
          <p:cNvPr id="310" name="Google Shape;310;p28"/>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FINANCIAL RATIOS</a:t>
            </a:r>
            <a:endParaRPr/>
          </a:p>
        </p:txBody>
      </p:sp>
      <p:sp>
        <p:nvSpPr>
          <p:cNvPr id="311" name="Google Shape;311;p2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6 Primary liquidity ratios (current ratio)</a:t>
            </a:r>
            <a:endParaRPr/>
          </a:p>
          <a:p>
            <a:pPr indent="0" lvl="0" marL="0" marR="0" rtl="0" algn="just">
              <a:lnSpc>
                <a:spcPct val="150000"/>
              </a:lnSpc>
              <a:spcBef>
                <a:spcPts val="800"/>
              </a:spcBef>
              <a:spcAft>
                <a:spcPts val="0"/>
              </a:spcAft>
              <a:buSzPts val="2400"/>
              <a:buNone/>
            </a:pPr>
            <a:r>
              <a:rPr b="1" lang="en-GB" sz="2400"/>
              <a:t>Unwelcome reasons</a:t>
            </a:r>
            <a:endParaRPr/>
          </a:p>
          <a:p>
            <a:pPr indent="0" lvl="0" marL="0" marR="0" rtl="0" algn="just">
              <a:lnSpc>
                <a:spcPct val="150000"/>
              </a:lnSpc>
              <a:spcBef>
                <a:spcPts val="800"/>
              </a:spcBef>
              <a:spcAft>
                <a:spcPts val="0"/>
              </a:spcAft>
              <a:buSzPts val="2400"/>
              <a:buNone/>
            </a:pPr>
            <a:r>
              <a:rPr lang="en-GB" sz="2400"/>
              <a:t>1. Operating losses may have eroded the working capital base. Management action will vary according to the underlying problem, e.g. implementing a cost reduction programme, disposing of underperforming segments, arranging a sale of assets or inviting a takeover.</a:t>
            </a:r>
            <a:endParaRPr/>
          </a:p>
          <a:p>
            <a:pPr indent="0" lvl="0" marL="0" marR="0" rtl="0" algn="just">
              <a:lnSpc>
                <a:spcPct val="150000"/>
              </a:lnSpc>
              <a:spcBef>
                <a:spcPts val="800"/>
              </a:spcBef>
              <a:spcAft>
                <a:spcPts val="0"/>
              </a:spcAft>
              <a:buSzPts val="2400"/>
              <a:buNone/>
            </a:pPr>
            <a:r>
              <a:rPr lang="en-GB" sz="2400"/>
              <a:t> 	</a:t>
            </a:r>
            <a:endParaRPr/>
          </a:p>
        </p:txBody>
      </p:sp>
      <p:sp>
        <p:nvSpPr>
          <p:cNvPr id="312" name="Google Shape;312;p2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13" name="Google Shape;313;p2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7" name="Shape 317"/>
        <p:cNvGrpSpPr/>
        <p:nvPr/>
      </p:nvGrpSpPr>
      <p:grpSpPr>
        <a:xfrm>
          <a:off x="0" y="0"/>
          <a:ext cx="0" cy="0"/>
          <a:chOff x="0" y="0"/>
          <a:chExt cx="0" cy="0"/>
        </a:xfrm>
      </p:grpSpPr>
      <p:sp>
        <p:nvSpPr>
          <p:cNvPr id="318" name="Google Shape;318;p29"/>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FINANCIAL RATIOS</a:t>
            </a:r>
            <a:endParaRPr/>
          </a:p>
        </p:txBody>
      </p:sp>
      <p:sp>
        <p:nvSpPr>
          <p:cNvPr id="319" name="Google Shape;319;p2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6 Primary liquidity ratios (current ratio)</a:t>
            </a:r>
            <a:endParaRPr/>
          </a:p>
          <a:p>
            <a:pPr indent="0" lvl="0" marL="0" marR="0" rtl="0" algn="just">
              <a:lnSpc>
                <a:spcPct val="150000"/>
              </a:lnSpc>
              <a:spcBef>
                <a:spcPts val="800"/>
              </a:spcBef>
              <a:spcAft>
                <a:spcPts val="0"/>
              </a:spcAft>
              <a:buSzPts val="2400"/>
              <a:buNone/>
            </a:pPr>
            <a:r>
              <a:rPr b="1" lang="en-GB" sz="2400"/>
              <a:t>Unwelcome reasons</a:t>
            </a:r>
            <a:endParaRPr/>
          </a:p>
          <a:p>
            <a:pPr indent="0" lvl="0" marL="0" marR="0" rtl="0" algn="just">
              <a:lnSpc>
                <a:spcPct val="150000"/>
              </a:lnSpc>
              <a:spcBef>
                <a:spcPts val="800"/>
              </a:spcBef>
              <a:spcAft>
                <a:spcPts val="0"/>
              </a:spcAft>
              <a:buSzPts val="2400"/>
              <a:buNone/>
            </a:pPr>
            <a:r>
              <a:rPr lang="en-GB" sz="2400"/>
              <a:t>2. Inefficient control over working capital, e.g. poor inventory or accounts receivable control allowing a build up of slow moving inventories or doubtful trade receivables. </a:t>
            </a:r>
            <a:endParaRPr/>
          </a:p>
        </p:txBody>
      </p:sp>
      <p:sp>
        <p:nvSpPr>
          <p:cNvPr id="320" name="Google Shape;320;p2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21" name="Google Shape;321;p2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5" name="Shape 325"/>
        <p:cNvGrpSpPr/>
        <p:nvPr/>
      </p:nvGrpSpPr>
      <p:grpSpPr>
        <a:xfrm>
          <a:off x="0" y="0"/>
          <a:ext cx="0" cy="0"/>
          <a:chOff x="0" y="0"/>
          <a:chExt cx="0" cy="0"/>
        </a:xfrm>
      </p:grpSpPr>
      <p:sp>
        <p:nvSpPr>
          <p:cNvPr id="326" name="Google Shape;326;p30"/>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FINANCIAL RATIOS</a:t>
            </a:r>
            <a:endParaRPr/>
          </a:p>
        </p:txBody>
      </p:sp>
      <p:sp>
        <p:nvSpPr>
          <p:cNvPr id="327" name="Google Shape;327;p3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6 Primary liquidity ratios (current ratio)</a:t>
            </a:r>
            <a:endParaRPr/>
          </a:p>
          <a:p>
            <a:pPr indent="0" lvl="0" marL="0" marR="0" rtl="0" algn="just">
              <a:lnSpc>
                <a:spcPct val="150000"/>
              </a:lnSpc>
              <a:spcBef>
                <a:spcPts val="800"/>
              </a:spcBef>
              <a:spcAft>
                <a:spcPts val="0"/>
              </a:spcAft>
              <a:buSzPts val="2400"/>
              <a:buNone/>
            </a:pPr>
            <a:r>
              <a:rPr b="1" lang="en-GB" sz="2400"/>
              <a:t>Unwelcome reasons</a:t>
            </a:r>
            <a:endParaRPr/>
          </a:p>
          <a:p>
            <a:pPr indent="0" lvl="0" marL="0" marR="0" rtl="0" algn="just">
              <a:lnSpc>
                <a:spcPct val="150000"/>
              </a:lnSpc>
              <a:spcBef>
                <a:spcPts val="800"/>
              </a:spcBef>
              <a:spcAft>
                <a:spcPts val="0"/>
              </a:spcAft>
              <a:buSzPts val="2400"/>
              <a:buNone/>
            </a:pPr>
            <a:r>
              <a:rPr lang="en-GB" sz="2400"/>
              <a:t>3. Adverse trading conditions, e.g. inventory becoming obsolete or introduction of new models by competitors. We will see when we discuss subsidiary ratios below that the current ratio is further analysed in terms of its constituent parts i.e. inventory, receivables, payables and cash.</a:t>
            </a:r>
            <a:endParaRPr/>
          </a:p>
        </p:txBody>
      </p:sp>
      <p:sp>
        <p:nvSpPr>
          <p:cNvPr id="328" name="Google Shape;328;p3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29" name="Google Shape;329;p3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3" name="Shape 333"/>
        <p:cNvGrpSpPr/>
        <p:nvPr/>
      </p:nvGrpSpPr>
      <p:grpSpPr>
        <a:xfrm>
          <a:off x="0" y="0"/>
          <a:ext cx="0" cy="0"/>
          <a:chOff x="0" y="0"/>
          <a:chExt cx="0" cy="0"/>
        </a:xfrm>
      </p:grpSpPr>
      <p:sp>
        <p:nvSpPr>
          <p:cNvPr id="334" name="Google Shape;334;p31"/>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LIMITATIONS OF RATIO ANALYSIS</a:t>
            </a:r>
            <a:endParaRPr/>
          </a:p>
        </p:txBody>
      </p:sp>
      <p:sp>
        <p:nvSpPr>
          <p:cNvPr id="335" name="Google Shape;335;p3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Ratios are useful flags but there may be limitations that the reader needs to bear in mind relating.</a:t>
            </a:r>
            <a:endParaRPr/>
          </a:p>
          <a:p>
            <a:pPr indent="0" lvl="0" marL="0" marR="0" rtl="0" algn="just">
              <a:lnSpc>
                <a:spcPct val="150000"/>
              </a:lnSpc>
              <a:spcBef>
                <a:spcPts val="800"/>
              </a:spcBef>
              <a:spcAft>
                <a:spcPts val="0"/>
              </a:spcAft>
              <a:buSzPts val="2400"/>
              <a:buNone/>
            </a:pPr>
            <a:r>
              <a:rPr b="1" lang="en-GB" sz="2400"/>
              <a:t>External factors</a:t>
            </a:r>
            <a:endParaRPr/>
          </a:p>
          <a:p>
            <a:pPr indent="0" lvl="0" marL="0" marR="0" rtl="0" algn="just">
              <a:lnSpc>
                <a:spcPct val="150000"/>
              </a:lnSpc>
              <a:spcBef>
                <a:spcPts val="800"/>
              </a:spcBef>
              <a:spcAft>
                <a:spcPts val="0"/>
              </a:spcAft>
              <a:buSzPts val="2400"/>
              <a:buNone/>
            </a:pPr>
            <a:r>
              <a:rPr lang="en-GB" sz="2400"/>
              <a:t>There are a number of external factors that need to be understood. These include:</a:t>
            </a:r>
            <a:endParaRPr/>
          </a:p>
        </p:txBody>
      </p:sp>
      <p:sp>
        <p:nvSpPr>
          <p:cNvPr id="336" name="Google Shape;336;p3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37" name="Google Shape;337;p3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1" name="Shape 341"/>
        <p:cNvGrpSpPr/>
        <p:nvPr/>
      </p:nvGrpSpPr>
      <p:grpSpPr>
        <a:xfrm>
          <a:off x="0" y="0"/>
          <a:ext cx="0" cy="0"/>
          <a:chOff x="0" y="0"/>
          <a:chExt cx="0" cy="0"/>
        </a:xfrm>
      </p:grpSpPr>
      <p:sp>
        <p:nvSpPr>
          <p:cNvPr id="342" name="Google Shape;342;p32"/>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LIMITATIONS OF RATIO ANALYSIS</a:t>
            </a:r>
            <a:endParaRPr/>
          </a:p>
        </p:txBody>
      </p:sp>
      <p:sp>
        <p:nvSpPr>
          <p:cNvPr id="343" name="Google Shape;343;p3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External factors</a:t>
            </a:r>
            <a:endParaRPr/>
          </a:p>
          <a:p>
            <a:pPr indent="0" lvl="0" marL="0" marR="0" rtl="0" algn="just">
              <a:lnSpc>
                <a:spcPct val="150000"/>
              </a:lnSpc>
              <a:spcBef>
                <a:spcPts val="800"/>
              </a:spcBef>
              <a:spcAft>
                <a:spcPts val="0"/>
              </a:spcAft>
              <a:buSzPts val="2400"/>
              <a:buNone/>
            </a:pPr>
            <a:r>
              <a:rPr lang="en-GB" sz="2400"/>
              <a:t>1. Ratios need to be interpreted bearing in mind the political context within which a business has been operating as, for example, when governments adopt protectionist measures that can impact on a company’s sales. For example, in 2009 the Argentine Production Ministry announced new anti-dumping measures to combat what it regarded as unfair competition and restricted foreign imports from a number of countries covering a range of imports such as metal cutlery, air conditioners and terminals. </a:t>
            </a:r>
            <a:endParaRPr/>
          </a:p>
        </p:txBody>
      </p:sp>
      <p:sp>
        <p:nvSpPr>
          <p:cNvPr id="344" name="Google Shape;344;p3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45" name="Google Shape;345;p3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9" name="Shape 349"/>
        <p:cNvGrpSpPr/>
        <p:nvPr/>
      </p:nvGrpSpPr>
      <p:grpSpPr>
        <a:xfrm>
          <a:off x="0" y="0"/>
          <a:ext cx="0" cy="0"/>
          <a:chOff x="0" y="0"/>
          <a:chExt cx="0" cy="0"/>
        </a:xfrm>
      </p:grpSpPr>
      <p:sp>
        <p:nvSpPr>
          <p:cNvPr id="350" name="Google Shape;350;p33"/>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LIMITATIONS OF RATIO ANALYSIS</a:t>
            </a:r>
            <a:endParaRPr/>
          </a:p>
        </p:txBody>
      </p:sp>
      <p:sp>
        <p:nvSpPr>
          <p:cNvPr id="351" name="Google Shape;351;p3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External factors</a:t>
            </a:r>
            <a:endParaRPr/>
          </a:p>
          <a:p>
            <a:pPr indent="0" lvl="0" marL="0" marR="0" rtl="0" algn="just">
              <a:lnSpc>
                <a:spcPct val="150000"/>
              </a:lnSpc>
              <a:spcBef>
                <a:spcPts val="800"/>
              </a:spcBef>
              <a:spcAft>
                <a:spcPts val="0"/>
              </a:spcAft>
              <a:buSzPts val="2400"/>
              <a:buNone/>
            </a:pPr>
            <a:r>
              <a:rPr lang="en-GB" sz="2400"/>
              <a:t>Ratios need to be interpreted bearing in mind the economic context within which a business has been operating by considering any changes that have occurred in the accounting period that could impact on:</a:t>
            </a:r>
            <a:endParaRPr/>
          </a:p>
          <a:p>
            <a:pPr indent="-152400" lvl="0" marL="91440" marR="0" rtl="0" algn="just">
              <a:lnSpc>
                <a:spcPct val="150000"/>
              </a:lnSpc>
              <a:spcBef>
                <a:spcPts val="800"/>
              </a:spcBef>
              <a:spcAft>
                <a:spcPts val="0"/>
              </a:spcAft>
              <a:buSzPts val="2400"/>
              <a:buFont typeface="Noto Sans Symbols"/>
              <a:buChar char="❖"/>
            </a:pPr>
            <a:r>
              <a:rPr lang="en-GB" sz="2400"/>
              <a:t>non-current assets, e.g. tax incentives to invest;</a:t>
            </a:r>
            <a:endParaRPr/>
          </a:p>
          <a:p>
            <a:pPr indent="-152400" lvl="0" marL="91440" marR="0" rtl="0" algn="just">
              <a:lnSpc>
                <a:spcPct val="150000"/>
              </a:lnSpc>
              <a:spcBef>
                <a:spcPts val="800"/>
              </a:spcBef>
              <a:spcAft>
                <a:spcPts val="0"/>
              </a:spcAft>
              <a:buSzPts val="2400"/>
              <a:buFont typeface="Noto Sans Symbols"/>
              <a:buChar char="❖"/>
            </a:pPr>
            <a:r>
              <a:rPr lang="en-GB" sz="2400"/>
              <a:t>Inventories, e.g. a downturn in the economy leading to holding excessive amounts of inventory;</a:t>
            </a:r>
            <a:endParaRPr/>
          </a:p>
        </p:txBody>
      </p:sp>
      <p:sp>
        <p:nvSpPr>
          <p:cNvPr id="352" name="Google Shape;352;p3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53" name="Google Shape;353;p3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7" name="Shape 357"/>
        <p:cNvGrpSpPr/>
        <p:nvPr/>
      </p:nvGrpSpPr>
      <p:grpSpPr>
        <a:xfrm>
          <a:off x="0" y="0"/>
          <a:ext cx="0" cy="0"/>
          <a:chOff x="0" y="0"/>
          <a:chExt cx="0" cy="0"/>
        </a:xfrm>
      </p:grpSpPr>
      <p:sp>
        <p:nvSpPr>
          <p:cNvPr id="358" name="Google Shape;358;p34"/>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LIMITATIONS OF RATIO ANALYSIS</a:t>
            </a:r>
            <a:endParaRPr/>
          </a:p>
        </p:txBody>
      </p:sp>
      <p:sp>
        <p:nvSpPr>
          <p:cNvPr id="359" name="Google Shape;359;p3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External factors</a:t>
            </a:r>
            <a:endParaRPr/>
          </a:p>
          <a:p>
            <a:pPr indent="-127000" lvl="0" marL="91440" marR="0" rtl="0" algn="just">
              <a:lnSpc>
                <a:spcPct val="150000"/>
              </a:lnSpc>
              <a:spcBef>
                <a:spcPts val="800"/>
              </a:spcBef>
              <a:spcAft>
                <a:spcPts val="0"/>
              </a:spcAft>
              <a:buSzPts val="2000"/>
              <a:buFont typeface="Noto Sans Symbols"/>
              <a:buChar char="❖"/>
            </a:pPr>
            <a:r>
              <a:rPr lang="en-GB" sz="2000"/>
              <a:t>Trade receivables, e.g. credit restrictions leading to a longer collection period;</a:t>
            </a:r>
            <a:endParaRPr/>
          </a:p>
          <a:p>
            <a:pPr indent="-127000" lvl="0" marL="91440" marR="0" rtl="0" algn="just">
              <a:lnSpc>
                <a:spcPct val="150000"/>
              </a:lnSpc>
              <a:spcBef>
                <a:spcPts val="800"/>
              </a:spcBef>
              <a:spcAft>
                <a:spcPts val="0"/>
              </a:spcAft>
              <a:buSzPts val="2000"/>
              <a:buFont typeface="Noto Sans Symbols"/>
              <a:buChar char="❖"/>
            </a:pPr>
            <a:r>
              <a:rPr lang="en-GB" sz="2000"/>
              <a:t>Costs affecting the gross profit, e.g. raw material shortages leading to inflated prices as with gas and oil supplies and wage increases due to a rise in minimum wage rates; and</a:t>
            </a:r>
            <a:endParaRPr/>
          </a:p>
          <a:p>
            <a:pPr indent="-127000" lvl="0" marL="91440" marR="0" rtl="0" algn="just">
              <a:lnSpc>
                <a:spcPct val="150000"/>
              </a:lnSpc>
              <a:spcBef>
                <a:spcPts val="800"/>
              </a:spcBef>
              <a:spcAft>
                <a:spcPts val="0"/>
              </a:spcAft>
              <a:buSzPts val="2000"/>
              <a:buFont typeface="Noto Sans Symbols"/>
              <a:buChar char="❖"/>
            </a:pPr>
            <a:r>
              <a:rPr lang="en-GB" sz="2000"/>
              <a:t>Costs affecting the profit before tax, e.g. increased bad debts and interest rate increases.</a:t>
            </a:r>
            <a:endParaRPr/>
          </a:p>
          <a:p>
            <a:pPr indent="-127000" lvl="0" marL="91440" marR="0" rtl="0" algn="just">
              <a:lnSpc>
                <a:spcPct val="150000"/>
              </a:lnSpc>
              <a:spcBef>
                <a:spcPts val="800"/>
              </a:spcBef>
              <a:spcAft>
                <a:spcPts val="0"/>
              </a:spcAft>
              <a:buSzPts val="2000"/>
              <a:buFont typeface="Noto Sans Symbols"/>
              <a:buChar char="❖"/>
            </a:pPr>
            <a:r>
              <a:rPr lang="en-GB" sz="2000"/>
              <a:t>Natural Calamities  e.g. Covid affected all economies, disrupted supply chain and negatively affected individuals and company in equal measure. </a:t>
            </a:r>
            <a:endParaRPr/>
          </a:p>
          <a:p>
            <a:pPr indent="-127000" lvl="0" marL="91440" marR="0" rtl="0" algn="just">
              <a:lnSpc>
                <a:spcPct val="150000"/>
              </a:lnSpc>
              <a:spcBef>
                <a:spcPts val="800"/>
              </a:spcBef>
              <a:spcAft>
                <a:spcPts val="0"/>
              </a:spcAft>
              <a:buSzPts val="2000"/>
              <a:buFont typeface="Noto Sans Symbols"/>
              <a:buChar char="❖"/>
            </a:pPr>
            <a:r>
              <a:rPr lang="en-GB" sz="2000"/>
              <a:t>War in Middle East  Countries , Ukraine and Russia war is negatively affecting oil  prices and wheat prices and affecting the cost of doing  business. </a:t>
            </a:r>
            <a:endParaRPr/>
          </a:p>
          <a:p>
            <a:pPr indent="0" lvl="0" marL="91440" marR="0" rtl="0" algn="just">
              <a:lnSpc>
                <a:spcPct val="150000"/>
              </a:lnSpc>
              <a:spcBef>
                <a:spcPts val="800"/>
              </a:spcBef>
              <a:spcAft>
                <a:spcPts val="0"/>
              </a:spcAft>
              <a:buSzPts val="2000"/>
              <a:buFont typeface="Noto Sans Symbols"/>
              <a:buNone/>
            </a:pPr>
            <a:r>
              <a:t/>
            </a:r>
            <a:endParaRPr sz="2000"/>
          </a:p>
        </p:txBody>
      </p:sp>
      <p:sp>
        <p:nvSpPr>
          <p:cNvPr id="360" name="Google Shape;360;p3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61" name="Google Shape;361;p3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5" name="Shape 365"/>
        <p:cNvGrpSpPr/>
        <p:nvPr/>
      </p:nvGrpSpPr>
      <p:grpSpPr>
        <a:xfrm>
          <a:off x="0" y="0"/>
          <a:ext cx="0" cy="0"/>
          <a:chOff x="0" y="0"/>
          <a:chExt cx="0" cy="0"/>
        </a:xfrm>
      </p:grpSpPr>
      <p:sp>
        <p:nvSpPr>
          <p:cNvPr id="366" name="Google Shape;366;p35"/>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LIMITATIONS OF RATIO ANALYSIS</a:t>
            </a:r>
            <a:endParaRPr/>
          </a:p>
        </p:txBody>
      </p:sp>
      <p:sp>
        <p:nvSpPr>
          <p:cNvPr id="367" name="Google Shape;367;p3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Internal factors</a:t>
            </a:r>
            <a:endParaRPr/>
          </a:p>
          <a:p>
            <a:pPr indent="0" lvl="0" marL="0" marR="0" rtl="0" algn="just">
              <a:lnSpc>
                <a:spcPct val="150000"/>
              </a:lnSpc>
              <a:spcBef>
                <a:spcPts val="800"/>
              </a:spcBef>
              <a:spcAft>
                <a:spcPts val="0"/>
              </a:spcAft>
              <a:buSzPts val="2400"/>
              <a:buNone/>
            </a:pPr>
            <a:r>
              <a:rPr lang="en-GB" sz="2400"/>
              <a:t>1. Ratios need to be interpreted in conjunction with reading the narrative and notes in the annual reports. The narrative could be helpful in explaining changes in the ratios, e.g. whether an inventory buildup is in anticipation of sales or a fall in demand. The notes could be helpful in corroborating the narrative, e.g. if the narrative explains that the increase in inventory is due to anticipated further production and sales, check whether the non-current assets have increased or whether there is a note about future capital expenditure.</a:t>
            </a:r>
            <a:endParaRPr/>
          </a:p>
        </p:txBody>
      </p:sp>
      <p:sp>
        <p:nvSpPr>
          <p:cNvPr id="368" name="Google Shape;368;p3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69" name="Google Shape;369;p3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3" name="Shape 373"/>
        <p:cNvGrpSpPr/>
        <p:nvPr/>
      </p:nvGrpSpPr>
      <p:grpSpPr>
        <a:xfrm>
          <a:off x="0" y="0"/>
          <a:ext cx="0" cy="0"/>
          <a:chOff x="0" y="0"/>
          <a:chExt cx="0" cy="0"/>
        </a:xfrm>
      </p:grpSpPr>
      <p:sp>
        <p:nvSpPr>
          <p:cNvPr id="374" name="Google Shape;374;p36"/>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LIMITATIONS OF RATIO ANALYSIS</a:t>
            </a:r>
            <a:endParaRPr/>
          </a:p>
        </p:txBody>
      </p:sp>
      <p:sp>
        <p:nvSpPr>
          <p:cNvPr id="375" name="Google Shape;375;p3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Internal factors</a:t>
            </a:r>
            <a:endParaRPr/>
          </a:p>
          <a:p>
            <a:pPr indent="0" lvl="0" marL="0" marR="0" rtl="0" algn="just">
              <a:lnSpc>
                <a:spcPct val="150000"/>
              </a:lnSpc>
              <a:spcBef>
                <a:spcPts val="800"/>
              </a:spcBef>
              <a:spcAft>
                <a:spcPts val="0"/>
              </a:spcAft>
              <a:buSzPts val="2400"/>
              <a:buNone/>
            </a:pPr>
            <a:r>
              <a:rPr lang="en-GB" sz="2400"/>
              <a:t>2. Whether confident that the financial statements give a true and fair view: Whether there is a risk of fraudulent misrepresentation of facts which can affect even major companies. For example, in the case of Xerox company from the USA, The fraud was that Xerox overstated its true equipment revenues by at least $3 billion and its true earnings by approximately $1.5 billion during a four-year period. </a:t>
            </a:r>
            <a:endParaRPr sz="2400"/>
          </a:p>
          <a:p>
            <a:pPr indent="0" lvl="0" marL="0" marR="0" rtl="0" algn="just">
              <a:lnSpc>
                <a:spcPct val="150000"/>
              </a:lnSpc>
              <a:spcBef>
                <a:spcPts val="800"/>
              </a:spcBef>
              <a:spcAft>
                <a:spcPts val="0"/>
              </a:spcAft>
              <a:buSzPts val="2400"/>
              <a:buNone/>
            </a:pPr>
            <a:r>
              <a:rPr lang="en-GB" sz="2400"/>
              <a:t>3. Manipulation of asset values   in order to portray an institution to be credit worthy. </a:t>
            </a:r>
            <a:endParaRPr sz="2400"/>
          </a:p>
        </p:txBody>
      </p:sp>
      <p:sp>
        <p:nvSpPr>
          <p:cNvPr id="376" name="Google Shape;376;p3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77" name="Google Shape;377;p3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81" name="Shape 381"/>
        <p:cNvGrpSpPr/>
        <p:nvPr/>
      </p:nvGrpSpPr>
      <p:grpSpPr>
        <a:xfrm>
          <a:off x="0" y="0"/>
          <a:ext cx="0" cy="0"/>
          <a:chOff x="0" y="0"/>
          <a:chExt cx="0" cy="0"/>
        </a:xfrm>
      </p:grpSpPr>
      <p:sp>
        <p:nvSpPr>
          <p:cNvPr id="382" name="Google Shape;382;p37"/>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LIMITATIONS OF RATIO ANALYSIS</a:t>
            </a:r>
            <a:endParaRPr/>
          </a:p>
        </p:txBody>
      </p:sp>
      <p:sp>
        <p:nvSpPr>
          <p:cNvPr id="383" name="Google Shape;383;p3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Internal factors</a:t>
            </a:r>
            <a:endParaRPr/>
          </a:p>
          <a:p>
            <a:pPr indent="0" lvl="0" marL="0" marR="0" rtl="0" algn="just">
              <a:lnSpc>
                <a:spcPct val="150000"/>
              </a:lnSpc>
              <a:spcBef>
                <a:spcPts val="800"/>
              </a:spcBef>
              <a:spcAft>
                <a:spcPts val="0"/>
              </a:spcAft>
              <a:buSzPts val="2400"/>
              <a:buNone/>
            </a:pPr>
            <a:r>
              <a:rPr lang="en-GB" sz="2400"/>
              <a:t>When Xerox finally restated its financial results for 1997–2000, it restated $6.1 billion in equipment revenues and $1.9 billion in pre-tax earnings the largest restatement in US history up to that point. </a:t>
            </a:r>
            <a:endParaRPr/>
          </a:p>
        </p:txBody>
      </p:sp>
      <p:sp>
        <p:nvSpPr>
          <p:cNvPr id="384" name="Google Shape;384;p3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85" name="Google Shape;385;p3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89" name="Shape 389"/>
        <p:cNvGrpSpPr/>
        <p:nvPr/>
      </p:nvGrpSpPr>
      <p:grpSpPr>
        <a:xfrm>
          <a:off x="0" y="0"/>
          <a:ext cx="0" cy="0"/>
          <a:chOff x="0" y="0"/>
          <a:chExt cx="0" cy="0"/>
        </a:xfrm>
      </p:grpSpPr>
      <p:sp>
        <p:nvSpPr>
          <p:cNvPr id="390" name="Google Shape;390;p38"/>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LIMITATIONS OF RATIO ANALYSIS</a:t>
            </a:r>
            <a:endParaRPr/>
          </a:p>
        </p:txBody>
      </p:sp>
      <p:sp>
        <p:nvSpPr>
          <p:cNvPr id="391" name="Google Shape;391;p3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Internal factors</a:t>
            </a:r>
            <a:endParaRPr/>
          </a:p>
          <a:p>
            <a:pPr indent="0" lvl="0" marL="0" marR="0" rtl="0" algn="just">
              <a:lnSpc>
                <a:spcPct val="150000"/>
              </a:lnSpc>
              <a:spcBef>
                <a:spcPts val="800"/>
              </a:spcBef>
              <a:spcAft>
                <a:spcPts val="0"/>
              </a:spcAft>
              <a:buSzPts val="2400"/>
              <a:buNone/>
            </a:pPr>
            <a:r>
              <a:rPr lang="en-GB" sz="2400"/>
              <a:t>4.  there is also a possible  risk of window dressing, e.g. dispatching goods at the end of the period and treating them to be defective so that they appear in the current year’s sales and accepting that they will be returned later in the next period.</a:t>
            </a:r>
            <a:endParaRPr/>
          </a:p>
          <a:p>
            <a:pPr indent="0" lvl="0" marL="0" marR="0" rtl="0" algn="just">
              <a:lnSpc>
                <a:spcPct val="150000"/>
              </a:lnSpc>
              <a:spcBef>
                <a:spcPts val="800"/>
              </a:spcBef>
              <a:spcAft>
                <a:spcPts val="0"/>
              </a:spcAft>
              <a:buSzPts val="2400"/>
              <a:buNone/>
            </a:pPr>
            <a:r>
              <a:rPr lang="en-GB" sz="2400"/>
              <a:t>5. Have the accounts been subject to fundamental uncertainty which could affect the going concern concept? There might be full disclosure in the notes but ratios might not be accurate predictors of earnings and solvency.</a:t>
            </a:r>
            <a:endParaRPr/>
          </a:p>
        </p:txBody>
      </p:sp>
      <p:sp>
        <p:nvSpPr>
          <p:cNvPr id="392" name="Google Shape;392;p3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93" name="Google Shape;393;p3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97" name="Shape 397"/>
        <p:cNvGrpSpPr/>
        <p:nvPr/>
      </p:nvGrpSpPr>
      <p:grpSpPr>
        <a:xfrm>
          <a:off x="0" y="0"/>
          <a:ext cx="0" cy="0"/>
          <a:chOff x="0" y="0"/>
          <a:chExt cx="0" cy="0"/>
        </a:xfrm>
      </p:grpSpPr>
      <p:sp>
        <p:nvSpPr>
          <p:cNvPr id="398" name="Google Shape;398;p39"/>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LIMITATIONS OF RATIO ANALYSIS</a:t>
            </a:r>
            <a:endParaRPr/>
          </a:p>
        </p:txBody>
      </p:sp>
      <p:sp>
        <p:nvSpPr>
          <p:cNvPr id="399" name="Google Shape;399;p3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Internal factors</a:t>
            </a:r>
            <a:endParaRPr/>
          </a:p>
          <a:p>
            <a:pPr indent="0" lvl="0" marL="0" marR="0" rtl="0" algn="just">
              <a:lnSpc>
                <a:spcPct val="150000"/>
              </a:lnSpc>
              <a:spcBef>
                <a:spcPts val="800"/>
              </a:spcBef>
              <a:spcAft>
                <a:spcPts val="0"/>
              </a:spcAft>
              <a:buSzPts val="2400"/>
              <a:buNone/>
            </a:pPr>
            <a:r>
              <a:rPr lang="en-GB" sz="2400"/>
              <a:t>6. Have liabilities been omitted, e.g. use of off-balance sheet finance such as structuring the terms of a lease to ensure that it is treated as an operating lease and not a finance lease and special-purpose enterprises to keep debts off the statement of financial position?</a:t>
            </a:r>
            <a:endParaRPr/>
          </a:p>
        </p:txBody>
      </p:sp>
      <p:sp>
        <p:nvSpPr>
          <p:cNvPr id="400" name="Google Shape;400;p3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01" name="Google Shape;401;p3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05" name="Shape 405"/>
        <p:cNvGrpSpPr/>
        <p:nvPr/>
      </p:nvGrpSpPr>
      <p:grpSpPr>
        <a:xfrm>
          <a:off x="0" y="0"/>
          <a:ext cx="0" cy="0"/>
          <a:chOff x="0" y="0"/>
          <a:chExt cx="0" cy="0"/>
        </a:xfrm>
      </p:grpSpPr>
      <p:sp>
        <p:nvSpPr>
          <p:cNvPr id="406" name="Google Shape;406;p40"/>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LIMITATIONS OF RATIO ANALYSIS</a:t>
            </a:r>
            <a:endParaRPr/>
          </a:p>
        </p:txBody>
      </p:sp>
      <p:sp>
        <p:nvSpPr>
          <p:cNvPr id="407" name="Google Shape;407;p4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Internal factors</a:t>
            </a:r>
            <a:endParaRPr/>
          </a:p>
          <a:p>
            <a:pPr indent="0" lvl="0" marL="0" marR="0" rtl="0" algn="just">
              <a:lnSpc>
                <a:spcPct val="150000"/>
              </a:lnSpc>
              <a:spcBef>
                <a:spcPts val="800"/>
              </a:spcBef>
              <a:spcAft>
                <a:spcPts val="0"/>
              </a:spcAft>
              <a:buSzPts val="2400"/>
              <a:buNone/>
            </a:pPr>
            <a:r>
              <a:rPr lang="en-GB" sz="2400"/>
              <a:t>6. Ratios might be distorted because they are based on period-end figures: The end of year figures are static and might not be a fair reflection of normal relationships such as when a business is seasonal, e.g. an arable farm might have no inventory until the harvest and a toy manufacturer might have little inventory after supplying wholesalers in the lead up to Christmas. Any ratios based on the inventory figure such as inventory turnover could be misleading if calculated at, say, a 31 December year-end.</a:t>
            </a:r>
            <a:endParaRPr/>
          </a:p>
        </p:txBody>
      </p:sp>
      <p:sp>
        <p:nvSpPr>
          <p:cNvPr id="408" name="Google Shape;408;p4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09" name="Google Shape;409;p4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3" name="Shape 413"/>
        <p:cNvGrpSpPr/>
        <p:nvPr/>
      </p:nvGrpSpPr>
      <p:grpSpPr>
        <a:xfrm>
          <a:off x="0" y="0"/>
          <a:ext cx="0" cy="0"/>
          <a:chOff x="0" y="0"/>
          <a:chExt cx="0" cy="0"/>
        </a:xfrm>
      </p:grpSpPr>
      <p:sp>
        <p:nvSpPr>
          <p:cNvPr id="414" name="Google Shape;414;p41"/>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LIMITATIONS OF RATIO ANALYSIS</a:t>
            </a:r>
            <a:endParaRPr/>
          </a:p>
        </p:txBody>
      </p:sp>
      <p:sp>
        <p:nvSpPr>
          <p:cNvPr id="415" name="Google Shape;415;p4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Internal factors</a:t>
            </a:r>
            <a:endParaRPr/>
          </a:p>
          <a:p>
            <a:pPr indent="0" lvl="0" marL="0" marR="0" rtl="0" algn="just">
              <a:lnSpc>
                <a:spcPct val="150000"/>
              </a:lnSpc>
              <a:spcBef>
                <a:spcPts val="800"/>
              </a:spcBef>
              <a:spcAft>
                <a:spcPts val="0"/>
              </a:spcAft>
              <a:buSzPts val="2400"/>
              <a:buNone/>
            </a:pPr>
            <a:r>
              <a:rPr lang="en-GB" sz="2400"/>
              <a:t>7. Similarly, a decline in the rate of inventory turnover might have arisen from the management decision to stockpile scarce raw materials which will allow the company to meet customer demand when competitors are out of stock.</a:t>
            </a:r>
            <a:endParaRPr/>
          </a:p>
        </p:txBody>
      </p:sp>
      <p:sp>
        <p:nvSpPr>
          <p:cNvPr id="416" name="Google Shape;416;p4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17" name="Google Shape;417;p4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21" name="Shape 421"/>
        <p:cNvGrpSpPr/>
        <p:nvPr/>
      </p:nvGrpSpPr>
      <p:grpSpPr>
        <a:xfrm>
          <a:off x="0" y="0"/>
          <a:ext cx="0" cy="0"/>
          <a:chOff x="0" y="0"/>
          <a:chExt cx="0" cy="0"/>
        </a:xfrm>
      </p:grpSpPr>
      <p:sp>
        <p:nvSpPr>
          <p:cNvPr id="422" name="Google Shape;422;p42"/>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LIMITATIONS OF RATIO ANALYSIS</a:t>
            </a:r>
            <a:endParaRPr/>
          </a:p>
        </p:txBody>
      </p:sp>
      <p:sp>
        <p:nvSpPr>
          <p:cNvPr id="423" name="Google Shape;423;p4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Internal factors</a:t>
            </a:r>
            <a:endParaRPr/>
          </a:p>
          <a:p>
            <a:pPr indent="0" lvl="0" marL="0" marR="0" rtl="0" algn="just">
              <a:lnSpc>
                <a:spcPct val="150000"/>
              </a:lnSpc>
              <a:spcBef>
                <a:spcPts val="800"/>
              </a:spcBef>
              <a:spcAft>
                <a:spcPts val="0"/>
              </a:spcAft>
              <a:buSzPts val="2400"/>
              <a:buNone/>
            </a:pPr>
            <a:r>
              <a:rPr lang="en-GB" sz="2400"/>
              <a:t>8. Factors that could invalidate inter-company comparisons, such as:</a:t>
            </a:r>
            <a:endParaRPr/>
          </a:p>
          <a:p>
            <a:pPr indent="-152400" lvl="0" marL="91440" marR="0" rtl="0" algn="just">
              <a:lnSpc>
                <a:spcPct val="150000"/>
              </a:lnSpc>
              <a:spcBef>
                <a:spcPts val="800"/>
              </a:spcBef>
              <a:spcAft>
                <a:spcPts val="0"/>
              </a:spcAft>
              <a:buSzPts val="2400"/>
              <a:buFont typeface="Noto Sans Symbols"/>
              <a:buChar char="❖"/>
            </a:pPr>
            <a:r>
              <a:rPr lang="en-GB" sz="2400"/>
              <a:t>use of different measurement bases with non-current assets reported at historical cost or revaluation and revaluations carried out at different dates;</a:t>
            </a:r>
            <a:endParaRPr/>
          </a:p>
          <a:p>
            <a:pPr indent="-152400" lvl="0" marL="91440" marR="0" rtl="0" algn="just">
              <a:lnSpc>
                <a:spcPct val="150000"/>
              </a:lnSpc>
              <a:spcBef>
                <a:spcPts val="800"/>
              </a:spcBef>
              <a:spcAft>
                <a:spcPts val="0"/>
              </a:spcAft>
              <a:buSzPts val="2400"/>
              <a:buFont typeface="Noto Sans Symbols"/>
              <a:buChar char="❖"/>
            </a:pPr>
            <a:r>
              <a:rPr lang="en-GB" sz="2400"/>
              <a:t>use of different commercial practices, e.g. factoring trade receivables so that cash is increased – a perfectly normal transaction but one that could cause the comparative ratio of days’ credit allowed to be significantly reduced;</a:t>
            </a:r>
            <a:endParaRPr/>
          </a:p>
          <a:p>
            <a:pPr indent="-152400" lvl="0" marL="91440" marR="0" rtl="0" algn="just">
              <a:lnSpc>
                <a:spcPct val="150000"/>
              </a:lnSpc>
              <a:spcBef>
                <a:spcPts val="800"/>
              </a:spcBef>
              <a:spcAft>
                <a:spcPts val="0"/>
              </a:spcAft>
              <a:buSzPts val="2400"/>
              <a:buFont typeface="Noto Sans Symbols"/>
              <a:buChar char="❖"/>
            </a:pPr>
            <a:r>
              <a:rPr lang="en-GB" sz="2400"/>
              <a:t>applying different accounting policies: e.g. adopting different depreciation methods such as straight-line and reducing balance; adopting different inventory valuation methods such as FIFO and weighted average; or assuming different degrees of optimism/ pessimism when making judgement-based adjustments to non-current and current assets, e.g.:</a:t>
            </a:r>
            <a:endParaRPr/>
          </a:p>
        </p:txBody>
      </p:sp>
      <p:sp>
        <p:nvSpPr>
          <p:cNvPr id="424" name="Google Shape;424;p4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25" name="Google Shape;425;p4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29" name="Shape 429"/>
        <p:cNvGrpSpPr/>
        <p:nvPr/>
      </p:nvGrpSpPr>
      <p:grpSpPr>
        <a:xfrm>
          <a:off x="0" y="0"/>
          <a:ext cx="0" cy="0"/>
          <a:chOff x="0" y="0"/>
          <a:chExt cx="0" cy="0"/>
        </a:xfrm>
      </p:grpSpPr>
      <p:sp>
        <p:nvSpPr>
          <p:cNvPr id="430" name="Google Shape;430;p43"/>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LIMITATIONS OF RATIO ANALYSIS</a:t>
            </a:r>
            <a:endParaRPr/>
          </a:p>
        </p:txBody>
      </p:sp>
      <p:sp>
        <p:nvSpPr>
          <p:cNvPr id="431" name="Google Shape;431;p4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Internal factors</a:t>
            </a:r>
            <a:endParaRPr/>
          </a:p>
          <a:p>
            <a:pPr indent="0" lvl="0" marL="0" marR="0" rtl="0" algn="just">
              <a:lnSpc>
                <a:spcPct val="150000"/>
              </a:lnSpc>
              <a:spcBef>
                <a:spcPts val="800"/>
              </a:spcBef>
              <a:spcAft>
                <a:spcPts val="0"/>
              </a:spcAft>
              <a:buSzPts val="2400"/>
              <a:buNone/>
            </a:pPr>
            <a:r>
              <a:rPr lang="en-GB" sz="2400"/>
              <a:t>Factors that could invalidate inter-company comparisons, such as:</a:t>
            </a:r>
            <a:endParaRPr/>
          </a:p>
          <a:p>
            <a:pPr indent="-152400" lvl="0" marL="91440" marR="0" rtl="0" algn="just">
              <a:lnSpc>
                <a:spcPct val="150000"/>
              </a:lnSpc>
              <a:spcBef>
                <a:spcPts val="800"/>
              </a:spcBef>
              <a:spcAft>
                <a:spcPts val="0"/>
              </a:spcAft>
              <a:buSzPts val="2400"/>
              <a:buFont typeface="Noto Sans Symbols"/>
              <a:buChar char="❖"/>
            </a:pPr>
            <a:r>
              <a:rPr lang="en-GB" sz="2400"/>
              <a:t>applying different accounting policies: e.g. adopting different depreciation methods such as straight-line and reducing balance; adopting different inventory valuation methods such as FIFO and weighted average; or assuming different degrees of optimism/ pessimism when making judgement-based adjustments to non-current and current assets, e.g.:</a:t>
            </a:r>
            <a:endParaRPr/>
          </a:p>
        </p:txBody>
      </p:sp>
      <p:sp>
        <p:nvSpPr>
          <p:cNvPr id="432" name="Google Shape;432;p4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33" name="Google Shape;433;p4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37" name="Shape 437"/>
        <p:cNvGrpSpPr/>
        <p:nvPr/>
      </p:nvGrpSpPr>
      <p:grpSpPr>
        <a:xfrm>
          <a:off x="0" y="0"/>
          <a:ext cx="0" cy="0"/>
          <a:chOff x="0" y="0"/>
          <a:chExt cx="0" cy="0"/>
        </a:xfrm>
      </p:grpSpPr>
      <p:sp>
        <p:nvSpPr>
          <p:cNvPr id="438" name="Google Shape;438;p44"/>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LIMITATIONS OF RATIO ANALYSIS</a:t>
            </a:r>
            <a:endParaRPr/>
          </a:p>
        </p:txBody>
      </p:sp>
      <p:sp>
        <p:nvSpPr>
          <p:cNvPr id="439" name="Google Shape;439;p4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Internal factors</a:t>
            </a:r>
            <a:endParaRPr/>
          </a:p>
          <a:p>
            <a:pPr indent="0" lvl="0" marL="0" marR="0" rtl="0" algn="just">
              <a:lnSpc>
                <a:spcPct val="150000"/>
              </a:lnSpc>
              <a:spcBef>
                <a:spcPts val="800"/>
              </a:spcBef>
              <a:spcAft>
                <a:spcPts val="0"/>
              </a:spcAft>
              <a:buSzPts val="2400"/>
              <a:buNone/>
            </a:pPr>
            <a:r>
              <a:rPr lang="en-GB" sz="2400"/>
              <a:t>9. On the impairment review of intangible and tangible non-current assets; On R&amp;D spend (an interesting research study13 looking at 243 initial public offerings from 1986 to 1990 found that there was a reduction by managers in R&amp;D spending to increase current earnings and a manipulation of discretionary current accruals. One explanation might be that potential investors attach greater weight to current earnings and this could benefit insiders on the sale of their pre-offering shareholding);</a:t>
            </a:r>
            <a:endParaRPr/>
          </a:p>
        </p:txBody>
      </p:sp>
      <p:sp>
        <p:nvSpPr>
          <p:cNvPr id="440" name="Google Shape;440;p4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41" name="Google Shape;441;p4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45" name="Shape 445"/>
        <p:cNvGrpSpPr/>
        <p:nvPr/>
      </p:nvGrpSpPr>
      <p:grpSpPr>
        <a:xfrm>
          <a:off x="0" y="0"/>
          <a:ext cx="0" cy="0"/>
          <a:chOff x="0" y="0"/>
          <a:chExt cx="0" cy="0"/>
        </a:xfrm>
      </p:grpSpPr>
      <p:sp>
        <p:nvSpPr>
          <p:cNvPr id="446" name="Google Shape;446;p45"/>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LIMITATIONS OF RATIO ANALYSIS</a:t>
            </a:r>
            <a:endParaRPr/>
          </a:p>
        </p:txBody>
      </p:sp>
      <p:sp>
        <p:nvSpPr>
          <p:cNvPr id="447" name="Google Shape;447;p4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Internal factors</a:t>
            </a:r>
            <a:endParaRPr/>
          </a:p>
          <a:p>
            <a:pPr indent="0" lvl="0" marL="0" marR="0" rtl="0" algn="just">
              <a:lnSpc>
                <a:spcPct val="150000"/>
              </a:lnSpc>
              <a:spcBef>
                <a:spcPts val="800"/>
              </a:spcBef>
              <a:spcAft>
                <a:spcPts val="0"/>
              </a:spcAft>
              <a:buSzPts val="2400"/>
              <a:buNone/>
            </a:pPr>
            <a:r>
              <a:rPr lang="en-GB" sz="2400"/>
              <a:t>10. Having different definitions for ratios, e.g.:</a:t>
            </a:r>
            <a:endParaRPr/>
          </a:p>
          <a:p>
            <a:pPr indent="-152400" lvl="0" marL="91440" marR="0" rtl="0" algn="just">
              <a:lnSpc>
                <a:spcPct val="150000"/>
              </a:lnSpc>
              <a:spcBef>
                <a:spcPts val="800"/>
              </a:spcBef>
              <a:spcAft>
                <a:spcPts val="0"/>
              </a:spcAft>
              <a:buSzPts val="2400"/>
              <a:buFont typeface="Noto Sans Symbols"/>
              <a:buChar char="❖"/>
            </a:pPr>
            <a:r>
              <a:rPr lang="en-GB" sz="2400"/>
              <a:t>The numerator for ROCE could be operating profit, profit before interest and tax, profit before interest, profit after tax, etc.;</a:t>
            </a:r>
            <a:endParaRPr/>
          </a:p>
          <a:p>
            <a:pPr indent="-152400" lvl="0" marL="91440" marR="0" rtl="0" algn="just">
              <a:lnSpc>
                <a:spcPct val="150000"/>
              </a:lnSpc>
              <a:spcBef>
                <a:spcPts val="800"/>
              </a:spcBef>
              <a:spcAft>
                <a:spcPts val="0"/>
              </a:spcAft>
              <a:buSzPts val="2400"/>
              <a:buFont typeface="Noto Sans Symbols"/>
              <a:buChar char="❖"/>
            </a:pPr>
            <a:r>
              <a:rPr lang="en-GB" sz="2400"/>
              <a:t>The denominator for ROCE could be total assets, total assets less intangibles, net assets, average total assets, etc.;</a:t>
            </a:r>
            <a:endParaRPr/>
          </a:p>
        </p:txBody>
      </p:sp>
      <p:sp>
        <p:nvSpPr>
          <p:cNvPr id="448" name="Google Shape;448;p4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49" name="Google Shape;449;p4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53" name="Shape 453"/>
        <p:cNvGrpSpPr/>
        <p:nvPr/>
      </p:nvGrpSpPr>
      <p:grpSpPr>
        <a:xfrm>
          <a:off x="0" y="0"/>
          <a:ext cx="0" cy="0"/>
          <a:chOff x="0" y="0"/>
          <a:chExt cx="0" cy="0"/>
        </a:xfrm>
      </p:grpSpPr>
      <p:sp>
        <p:nvSpPr>
          <p:cNvPr id="454" name="Google Shape;454;p46"/>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LIMITATIONS OF RATIO ANALYSIS</a:t>
            </a:r>
            <a:endParaRPr/>
          </a:p>
        </p:txBody>
      </p:sp>
      <p:sp>
        <p:nvSpPr>
          <p:cNvPr id="455" name="Google Shape;455;p4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Internal factors</a:t>
            </a:r>
            <a:endParaRPr/>
          </a:p>
          <a:p>
            <a:pPr indent="0" lvl="0" marL="0" marR="0" rtl="0" algn="just">
              <a:lnSpc>
                <a:spcPct val="150000"/>
              </a:lnSpc>
              <a:spcBef>
                <a:spcPts val="800"/>
              </a:spcBef>
              <a:spcAft>
                <a:spcPts val="0"/>
              </a:spcAft>
              <a:buSzPts val="2400"/>
              <a:buNone/>
            </a:pPr>
            <a:r>
              <a:rPr lang="en-GB" sz="2400"/>
              <a:t>11. The use of norms can be misleading, e.g.:</a:t>
            </a:r>
            <a:endParaRPr/>
          </a:p>
          <a:p>
            <a:pPr indent="-152400" lvl="0" marL="91440" marR="0" rtl="0" algn="just">
              <a:lnSpc>
                <a:spcPct val="150000"/>
              </a:lnSpc>
              <a:spcBef>
                <a:spcPts val="800"/>
              </a:spcBef>
              <a:spcAft>
                <a:spcPts val="0"/>
              </a:spcAft>
              <a:buSzPts val="2400"/>
              <a:buFont typeface="Noto Sans Symbols"/>
              <a:buChar char="❖"/>
            </a:pPr>
            <a:r>
              <a:rPr lang="en-GB" sz="2400"/>
              <a:t>A current ratio of 2:1 might be totally inappropriate for a company like Tesco which does not have long inventory turnover periods and as its sales are for cash it would not produce trade receivable collection period ratios;</a:t>
            </a:r>
            <a:endParaRPr/>
          </a:p>
        </p:txBody>
      </p:sp>
      <p:sp>
        <p:nvSpPr>
          <p:cNvPr id="456" name="Google Shape;456;p4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57" name="Google Shape;457;p4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61" name="Shape 461"/>
        <p:cNvGrpSpPr/>
        <p:nvPr/>
      </p:nvGrpSpPr>
      <p:grpSpPr>
        <a:xfrm>
          <a:off x="0" y="0"/>
          <a:ext cx="0" cy="0"/>
          <a:chOff x="0" y="0"/>
          <a:chExt cx="0" cy="0"/>
        </a:xfrm>
      </p:grpSpPr>
      <p:sp>
        <p:nvSpPr>
          <p:cNvPr id="462" name="Google Shape;462;p47"/>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LIMITATIONS OF RATIO ANALYSIS</a:t>
            </a:r>
            <a:endParaRPr/>
          </a:p>
        </p:txBody>
      </p:sp>
      <p:sp>
        <p:nvSpPr>
          <p:cNvPr id="463" name="Google Shape;463;p4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Internal factors</a:t>
            </a:r>
            <a:endParaRPr/>
          </a:p>
          <a:p>
            <a:pPr indent="-152400" lvl="0" marL="91440" marR="0" rtl="0" algn="just">
              <a:lnSpc>
                <a:spcPct val="150000"/>
              </a:lnSpc>
              <a:spcBef>
                <a:spcPts val="800"/>
              </a:spcBef>
              <a:spcAft>
                <a:spcPts val="0"/>
              </a:spcAft>
              <a:buSzPts val="2400"/>
              <a:buFont typeface="Noto Sans Symbols"/>
              <a:buChar char="❖"/>
            </a:pPr>
            <a:r>
              <a:rPr lang="en-GB" sz="2400"/>
              <a:t>making the appropriate choice of comparator companies for benchmarking by finding companies with the same mix of products and markets and deciding on appropriate criteria, e.g. deciding if it should be the industry average ratios. However, these may be based on many companies of different size regarding the amounts of capital employed, turnover, number of employees, etc. The choice of benchmark is important as it affects the conclusions that are made but it is difficult to get an exact fit.</a:t>
            </a:r>
            <a:endParaRPr/>
          </a:p>
        </p:txBody>
      </p:sp>
      <p:sp>
        <p:nvSpPr>
          <p:cNvPr id="464" name="Google Shape;464;p4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65" name="Google Shape;465;p4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69" name="Shape 469"/>
        <p:cNvGrpSpPr/>
        <p:nvPr/>
      </p:nvGrpSpPr>
      <p:grpSpPr>
        <a:xfrm>
          <a:off x="0" y="0"/>
          <a:ext cx="0" cy="0"/>
          <a:chOff x="0" y="0"/>
          <a:chExt cx="0" cy="0"/>
        </a:xfrm>
      </p:grpSpPr>
      <p:sp>
        <p:nvSpPr>
          <p:cNvPr id="470" name="Google Shape;470;p48"/>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PROBLEMS WHEN USING CONSOLIDATED ACCOUNTS</a:t>
            </a:r>
            <a:endParaRPr/>
          </a:p>
        </p:txBody>
      </p:sp>
      <p:sp>
        <p:nvSpPr>
          <p:cNvPr id="471" name="Google Shape;471;p4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Certain limitations need to be recognised when analysing a consolidated statement of financial position, making inter-company comparisons and forming a judgement on distributable profits based on the consolidated statement of comprehensive income. </a:t>
            </a:r>
            <a:endParaRPr/>
          </a:p>
          <a:p>
            <a:pPr indent="0" lvl="0" marL="0" marR="0" rtl="0" algn="just">
              <a:lnSpc>
                <a:spcPct val="150000"/>
              </a:lnSpc>
              <a:spcBef>
                <a:spcPts val="800"/>
              </a:spcBef>
              <a:spcAft>
                <a:spcPts val="0"/>
              </a:spcAft>
              <a:buSzPts val="2400"/>
              <a:buNone/>
            </a:pPr>
            <a:r>
              <a:rPr lang="en-GB" sz="2400"/>
              <a:t>These are as follows:</a:t>
            </a:r>
            <a:endParaRPr/>
          </a:p>
        </p:txBody>
      </p:sp>
      <p:sp>
        <p:nvSpPr>
          <p:cNvPr id="472" name="Google Shape;472;p4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73" name="Google Shape;473;p4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77" name="Shape 477"/>
        <p:cNvGrpSpPr/>
        <p:nvPr/>
      </p:nvGrpSpPr>
      <p:grpSpPr>
        <a:xfrm>
          <a:off x="0" y="0"/>
          <a:ext cx="0" cy="0"/>
          <a:chOff x="0" y="0"/>
          <a:chExt cx="0" cy="0"/>
        </a:xfrm>
      </p:grpSpPr>
      <p:sp>
        <p:nvSpPr>
          <p:cNvPr id="478" name="Google Shape;478;p49"/>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PROBLEMS WHEN USING CONSOLIDATED ACCOUNTS</a:t>
            </a:r>
            <a:endParaRPr/>
          </a:p>
        </p:txBody>
      </p:sp>
      <p:sp>
        <p:nvSpPr>
          <p:cNvPr id="479" name="Google Shape;479;p4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1. The consolidated statement of financial position aggregates the assets and liabilities of the parent company and its subsidiaries. The current and liquidity ratios that are extracted to indicate to creditors the security of their credit and the likelihood of the debt being settled will be valid only if all creditors have equal rights to claim against the aggregated assets. This may be the case if there are cross-guarantees from each company, but it is more likely that the creditors will need to seek payment from the individual group company to which it allowed the credit. </a:t>
            </a:r>
            <a:endParaRPr/>
          </a:p>
        </p:txBody>
      </p:sp>
      <p:sp>
        <p:nvSpPr>
          <p:cNvPr id="480" name="Google Shape;480;p4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81" name="Google Shape;481;p4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85" name="Shape 485"/>
        <p:cNvGrpSpPr/>
        <p:nvPr/>
      </p:nvGrpSpPr>
      <p:grpSpPr>
        <a:xfrm>
          <a:off x="0" y="0"/>
          <a:ext cx="0" cy="0"/>
          <a:chOff x="0" y="0"/>
          <a:chExt cx="0" cy="0"/>
        </a:xfrm>
      </p:grpSpPr>
      <p:sp>
        <p:nvSpPr>
          <p:cNvPr id="486" name="Google Shape;486;p50"/>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PROBLEMS WHEN USING CONSOLIDATED ACCOUNTS</a:t>
            </a:r>
            <a:endParaRPr/>
          </a:p>
        </p:txBody>
      </p:sp>
      <p:sp>
        <p:nvSpPr>
          <p:cNvPr id="487" name="Google Shape;487;p5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One needs to be aware that the consolidated accounts are prepared for the shareholders of the parent company and that they may be irrelevant to the needs of creditors. </a:t>
            </a:r>
            <a:endParaRPr/>
          </a:p>
          <a:p>
            <a:pPr indent="0" lvl="0" marL="0" marR="0" rtl="0" algn="just">
              <a:lnSpc>
                <a:spcPct val="150000"/>
              </a:lnSpc>
              <a:spcBef>
                <a:spcPts val="800"/>
              </a:spcBef>
              <a:spcAft>
                <a:spcPts val="0"/>
              </a:spcAft>
              <a:buSzPts val="2400"/>
              <a:buNone/>
            </a:pPr>
            <a:r>
              <a:rPr lang="en-GB" sz="2400"/>
              <a:t>This is not a criticism of consolidation, merely a recognition of the purpose for which the accounts are relevant.</a:t>
            </a:r>
            <a:endParaRPr/>
          </a:p>
        </p:txBody>
      </p:sp>
      <p:sp>
        <p:nvSpPr>
          <p:cNvPr id="488" name="Google Shape;488;p5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89" name="Google Shape;489;p5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93" name="Shape 493"/>
        <p:cNvGrpSpPr/>
        <p:nvPr/>
      </p:nvGrpSpPr>
      <p:grpSpPr>
        <a:xfrm>
          <a:off x="0" y="0"/>
          <a:ext cx="0" cy="0"/>
          <a:chOff x="0" y="0"/>
          <a:chExt cx="0" cy="0"/>
        </a:xfrm>
      </p:grpSpPr>
      <p:sp>
        <p:nvSpPr>
          <p:cNvPr id="494" name="Google Shape;494;p51"/>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PROBLEMS WHEN USING CONSOLIDATED ACCOUNTS</a:t>
            </a:r>
            <a:endParaRPr/>
          </a:p>
        </p:txBody>
      </p:sp>
      <p:sp>
        <p:nvSpPr>
          <p:cNvPr id="495" name="Google Shape;495;p5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2. The consolidated statement of comprehensive income does not give a true picture of the profits immediately available for distribution by the holding company to its shareholders. It shows the group profit that could become available for distribution if the holding company were to exercise its influence and control, and require all its subsidiary companies and associated companies to declare a dividend of 100% of their profits for the year. </a:t>
            </a:r>
            <a:endParaRPr/>
          </a:p>
        </p:txBody>
      </p:sp>
      <p:sp>
        <p:nvSpPr>
          <p:cNvPr id="496" name="Google Shape;496;p5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97" name="Google Shape;497;p5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1" name="Shape 501"/>
        <p:cNvGrpSpPr/>
        <p:nvPr/>
      </p:nvGrpSpPr>
      <p:grpSpPr>
        <a:xfrm>
          <a:off x="0" y="0"/>
          <a:ext cx="0" cy="0"/>
          <a:chOff x="0" y="0"/>
          <a:chExt cx="0" cy="0"/>
        </a:xfrm>
      </p:grpSpPr>
      <p:sp>
        <p:nvSpPr>
          <p:cNvPr id="502" name="Google Shape;502;p52"/>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PROBLEMS WHEN USING CONSOLIDATED ACCOUNTS</a:t>
            </a:r>
            <a:endParaRPr/>
          </a:p>
        </p:txBody>
      </p:sp>
      <p:sp>
        <p:nvSpPr>
          <p:cNvPr id="503" name="Google Shape;503;p5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Legally, it is possible for the company to exercise its voting power to achieve the passing up to it of the subsidiary companies’ profits although commercially this is highly unlikely. </a:t>
            </a:r>
            <a:endParaRPr/>
          </a:p>
          <a:p>
            <a:pPr indent="0" lvl="0" marL="0" marR="0" rtl="0" algn="just">
              <a:lnSpc>
                <a:spcPct val="150000"/>
              </a:lnSpc>
              <a:spcBef>
                <a:spcPts val="800"/>
              </a:spcBef>
              <a:spcAft>
                <a:spcPts val="0"/>
              </a:spcAft>
              <a:buSzPts val="2400"/>
              <a:buNone/>
            </a:pPr>
            <a:r>
              <a:rPr lang="en-GB" sz="2400"/>
              <a:t>The position of the associated companies is less clear: the holding company only has influence and does not have the voting power to guarantee that the profit disclosed in the consolidated statement of comprehensive income is translated into dividends for the holding company shareholders</a:t>
            </a:r>
            <a:endParaRPr/>
          </a:p>
        </p:txBody>
      </p:sp>
      <p:sp>
        <p:nvSpPr>
          <p:cNvPr id="504" name="Google Shape;504;p5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05" name="Google Shape;505;p5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9" name="Shape 509"/>
        <p:cNvGrpSpPr/>
        <p:nvPr/>
      </p:nvGrpSpPr>
      <p:grpSpPr>
        <a:xfrm>
          <a:off x="0" y="0"/>
          <a:ext cx="0" cy="0"/>
          <a:chOff x="0" y="0"/>
          <a:chExt cx="0" cy="0"/>
        </a:xfrm>
      </p:grpSpPr>
      <p:sp>
        <p:nvSpPr>
          <p:cNvPr id="510" name="Google Shape;510;p53"/>
          <p:cNvSpPr txBox="1"/>
          <p:nvPr>
            <p:ph type="title"/>
          </p:nvPr>
        </p:nvSpPr>
        <p:spPr>
          <a:xfrm>
            <a:off x="666391" y="222571"/>
            <a:ext cx="8668675"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OTHER PROBLEMS OF USING RATIO ANALYSIS INCLUDE:</a:t>
            </a:r>
            <a:endParaRPr/>
          </a:p>
        </p:txBody>
      </p:sp>
      <p:sp>
        <p:nvSpPr>
          <p:cNvPr id="511" name="Google Shape;511;p5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1. They ignore the size of the firm being compared e.g. in cross-sectional analysis, the firm being compared might be of different size, technology and product diversification.</a:t>
            </a:r>
            <a:endParaRPr/>
          </a:p>
          <a:p>
            <a:pPr indent="0" lvl="0" marL="0" marR="0" rtl="0" algn="just">
              <a:lnSpc>
                <a:spcPct val="150000"/>
              </a:lnSpc>
              <a:spcBef>
                <a:spcPts val="800"/>
              </a:spcBef>
              <a:spcAft>
                <a:spcPts val="0"/>
              </a:spcAft>
              <a:buSzPts val="2400"/>
              <a:buNone/>
            </a:pPr>
            <a:r>
              <a:rPr lang="en-GB" sz="2400"/>
              <a:t>2. Effect of inflation: Ratio ignores the effect of inflation in performance e.g. increase in sales might be due to increase in selling price caused by inflationary pressure in the economy. Taking analysis of a firm for a long period more than two financial years may not give an appropriate view of the entity due to currency fluctuations bought about by inflation and its allied factors.</a:t>
            </a:r>
            <a:endParaRPr/>
          </a:p>
        </p:txBody>
      </p:sp>
      <p:sp>
        <p:nvSpPr>
          <p:cNvPr id="512" name="Google Shape;512;p5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13" name="Google Shape;513;p5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17" name="Shape 517"/>
        <p:cNvGrpSpPr/>
        <p:nvPr/>
      </p:nvGrpSpPr>
      <p:grpSpPr>
        <a:xfrm>
          <a:off x="0" y="0"/>
          <a:ext cx="0" cy="0"/>
          <a:chOff x="0" y="0"/>
          <a:chExt cx="0" cy="0"/>
        </a:xfrm>
      </p:grpSpPr>
      <p:sp>
        <p:nvSpPr>
          <p:cNvPr id="518" name="Google Shape;518;p54"/>
          <p:cNvSpPr txBox="1"/>
          <p:nvPr>
            <p:ph type="title"/>
          </p:nvPr>
        </p:nvSpPr>
        <p:spPr>
          <a:xfrm>
            <a:off x="666391" y="222571"/>
            <a:ext cx="8668675"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OTHER PROBLEMS OF USING RATIO ANALYSIS INCLUDE:</a:t>
            </a:r>
            <a:endParaRPr/>
          </a:p>
        </p:txBody>
      </p:sp>
      <p:sp>
        <p:nvSpPr>
          <p:cNvPr id="519" name="Google Shape;519;p5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3. Ratios ignore qualitative or non-quantifiable aspects of the firm e.g. important assets such as corporate image, efficient management team, customer loyalty, quality of product, technological innovation e.t.c. are not captured in ratio analysis.</a:t>
            </a:r>
            <a:endParaRPr/>
          </a:p>
          <a:p>
            <a:pPr indent="0" lvl="0" marL="0" marR="0" rtl="0" algn="just">
              <a:lnSpc>
                <a:spcPct val="150000"/>
              </a:lnSpc>
              <a:spcBef>
                <a:spcPts val="800"/>
              </a:spcBef>
              <a:spcAft>
                <a:spcPts val="0"/>
              </a:spcAft>
              <a:buSzPts val="2400"/>
              <a:buNone/>
            </a:pPr>
            <a:r>
              <a:rPr lang="en-GB" sz="2400"/>
              <a:t>4. Ratios are computed only at one point in time i.e. they are subject to frequent changes after computation e.g. liquidity ratios will constantly change as the cash, debtors and stock level changes.</a:t>
            </a:r>
            <a:endParaRPr/>
          </a:p>
        </p:txBody>
      </p:sp>
      <p:sp>
        <p:nvSpPr>
          <p:cNvPr id="520" name="Google Shape;520;p5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21" name="Google Shape;521;p5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25" name="Shape 525"/>
        <p:cNvGrpSpPr/>
        <p:nvPr/>
      </p:nvGrpSpPr>
      <p:grpSpPr>
        <a:xfrm>
          <a:off x="0" y="0"/>
          <a:ext cx="0" cy="0"/>
          <a:chOff x="0" y="0"/>
          <a:chExt cx="0" cy="0"/>
        </a:xfrm>
      </p:grpSpPr>
      <p:sp>
        <p:nvSpPr>
          <p:cNvPr id="526" name="Google Shape;526;p55"/>
          <p:cNvSpPr txBox="1"/>
          <p:nvPr>
            <p:ph type="title"/>
          </p:nvPr>
        </p:nvSpPr>
        <p:spPr>
          <a:xfrm>
            <a:off x="666391" y="222571"/>
            <a:ext cx="8668675"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OTHER PROBLEMS OF USING RATIO ANALYSIS INCLUDE:</a:t>
            </a:r>
            <a:endParaRPr/>
          </a:p>
        </p:txBody>
      </p:sp>
      <p:sp>
        <p:nvSpPr>
          <p:cNvPr id="527" name="Google Shape;527;p5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5. </a:t>
            </a:r>
            <a:r>
              <a:rPr lang="en-GB" sz="2000"/>
              <a:t>Monopolistic firms: It is difficult to carry out industrial and cross-sectional analysis for monopolistic firms since they do not have competitors and they are the only firms in the whole industry. Comparison of such firms with others may not give a true state of affairs of not equitable at all.</a:t>
            </a:r>
            <a:endParaRPr/>
          </a:p>
          <a:p>
            <a:pPr indent="0" lvl="0" marL="0" marR="0" rtl="0" algn="just">
              <a:lnSpc>
                <a:spcPct val="150000"/>
              </a:lnSpc>
              <a:spcBef>
                <a:spcPts val="800"/>
              </a:spcBef>
              <a:spcAft>
                <a:spcPts val="0"/>
              </a:spcAft>
              <a:buSzPts val="2000"/>
              <a:buNone/>
            </a:pPr>
            <a:r>
              <a:rPr lang="en-GB" sz="2000"/>
              <a:t>6. Historical Data: Ratios are computed in historical information or financial statement thus may be irrelevant in future decision-making of an entity.</a:t>
            </a:r>
            <a:endParaRPr/>
          </a:p>
          <a:p>
            <a:pPr indent="0" lvl="0" marL="0" marR="0" rtl="0" algn="just">
              <a:lnSpc>
                <a:spcPct val="150000"/>
              </a:lnSpc>
              <a:spcBef>
                <a:spcPts val="800"/>
              </a:spcBef>
              <a:spcAft>
                <a:spcPts val="0"/>
              </a:spcAft>
              <a:buSzPts val="2000"/>
              <a:buNone/>
            </a:pPr>
            <a:r>
              <a:rPr lang="en-GB" sz="2000"/>
              <a:t>7.Different accounting policies – Different firms in the same industry use different accounting policies e.g methods of depreciation and stock valuation.  This makes comparison difficult. </a:t>
            </a:r>
            <a:endParaRPr sz="2000"/>
          </a:p>
        </p:txBody>
      </p:sp>
      <p:sp>
        <p:nvSpPr>
          <p:cNvPr id="528" name="Google Shape;528;p5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29" name="Google Shape;529;p5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33" name="Shape 533"/>
        <p:cNvGrpSpPr/>
        <p:nvPr/>
      </p:nvGrpSpPr>
      <p:grpSpPr>
        <a:xfrm>
          <a:off x="0" y="0"/>
          <a:ext cx="0" cy="0"/>
          <a:chOff x="0" y="0"/>
          <a:chExt cx="0" cy="0"/>
        </a:xfrm>
      </p:grpSpPr>
      <p:sp>
        <p:nvSpPr>
          <p:cNvPr id="534" name="Google Shape;534;p56"/>
          <p:cNvSpPr txBox="1"/>
          <p:nvPr>
            <p:ph type="title"/>
          </p:nvPr>
        </p:nvSpPr>
        <p:spPr>
          <a:xfrm>
            <a:off x="666391" y="222571"/>
            <a:ext cx="8668675"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BENEFITS AND LIMITATIONS OF HORIZONTAL ANALYSIS</a:t>
            </a:r>
            <a:endParaRPr/>
          </a:p>
        </p:txBody>
      </p:sp>
      <p:sp>
        <p:nvSpPr>
          <p:cNvPr id="535" name="Google Shape;535;p5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Horizontal analysis (also known as trend analysis) looks at trends over time on various financial statement line items. Financial professionals and those working in business management may use vertical analysis to make comparisons within a budget. Specifically, they may help you more fully understand how each part of a larger financial statement contributes to the overall spending or income. They often do this within a certain period. For example, one may perform a vertical analysis as part of a quarterly company review to better understand how each department is using its money.</a:t>
            </a:r>
            <a:endParaRPr/>
          </a:p>
        </p:txBody>
      </p:sp>
      <p:sp>
        <p:nvSpPr>
          <p:cNvPr id="536" name="Google Shape;536;p5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37" name="Google Shape;537;p5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41" name="Shape 541"/>
        <p:cNvGrpSpPr/>
        <p:nvPr/>
      </p:nvGrpSpPr>
      <p:grpSpPr>
        <a:xfrm>
          <a:off x="0" y="0"/>
          <a:ext cx="0" cy="0"/>
          <a:chOff x="0" y="0"/>
          <a:chExt cx="0" cy="0"/>
        </a:xfrm>
      </p:grpSpPr>
      <p:sp>
        <p:nvSpPr>
          <p:cNvPr id="542" name="Google Shape;542;p57"/>
          <p:cNvSpPr txBox="1"/>
          <p:nvPr>
            <p:ph type="title"/>
          </p:nvPr>
        </p:nvSpPr>
        <p:spPr>
          <a:xfrm>
            <a:off x="666391" y="222571"/>
            <a:ext cx="8668675"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BENEFITS AND LIMITATIONS OF HORIZONTAL ANALYSIS</a:t>
            </a:r>
            <a:endParaRPr/>
          </a:p>
        </p:txBody>
      </p:sp>
      <p:sp>
        <p:nvSpPr>
          <p:cNvPr id="543" name="Google Shape;543;p5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If multiple periods are not used, it can be difficult to identify a trend. However, the horizontal analysis has its own benefits and limitations to the users of the information contained.</a:t>
            </a:r>
            <a:endParaRPr/>
          </a:p>
          <a:p>
            <a:pPr indent="0" lvl="0" marL="0" marR="0" rtl="0" algn="just">
              <a:lnSpc>
                <a:spcPct val="150000"/>
              </a:lnSpc>
              <a:spcBef>
                <a:spcPts val="800"/>
              </a:spcBef>
              <a:spcAft>
                <a:spcPts val="0"/>
              </a:spcAft>
              <a:buSzPts val="2400"/>
              <a:buNone/>
            </a:pPr>
            <a:r>
              <a:rPr lang="en-GB" sz="2400"/>
              <a:t>The biggest constrain of horizontal analysis in the different dynamics and different policies and tax regimes in which the companies being compared have and various economic dynamics  that companies operate in. </a:t>
            </a:r>
            <a:endParaRPr sz="2400"/>
          </a:p>
        </p:txBody>
      </p:sp>
      <p:sp>
        <p:nvSpPr>
          <p:cNvPr id="544" name="Google Shape;544;p5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45" name="Google Shape;545;p5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49" name="Shape 549"/>
        <p:cNvGrpSpPr/>
        <p:nvPr/>
      </p:nvGrpSpPr>
      <p:grpSpPr>
        <a:xfrm>
          <a:off x="0" y="0"/>
          <a:ext cx="0" cy="0"/>
          <a:chOff x="0" y="0"/>
          <a:chExt cx="0" cy="0"/>
        </a:xfrm>
      </p:grpSpPr>
      <p:sp>
        <p:nvSpPr>
          <p:cNvPr id="550" name="Google Shape;550;p58"/>
          <p:cNvSpPr txBox="1"/>
          <p:nvPr>
            <p:ph type="title"/>
          </p:nvPr>
        </p:nvSpPr>
        <p:spPr>
          <a:xfrm>
            <a:off x="0" y="222571"/>
            <a:ext cx="9583347"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BENEFITS OF HORIZONTAL FINANCIAL STATEMENT ANALYSIS</a:t>
            </a:r>
            <a:endParaRPr/>
          </a:p>
        </p:txBody>
      </p:sp>
      <p:sp>
        <p:nvSpPr>
          <p:cNvPr id="551" name="Google Shape;551;p5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Identification of Trends: </a:t>
            </a:r>
            <a:endParaRPr/>
          </a:p>
          <a:p>
            <a:pPr indent="0" lvl="0" marL="0" marR="0" rtl="0" algn="just">
              <a:lnSpc>
                <a:spcPct val="150000"/>
              </a:lnSpc>
              <a:spcBef>
                <a:spcPts val="800"/>
              </a:spcBef>
              <a:spcAft>
                <a:spcPts val="0"/>
              </a:spcAft>
              <a:buSzPts val="2400"/>
              <a:buNone/>
            </a:pPr>
            <a:r>
              <a:rPr lang="en-GB" sz="2400"/>
              <a:t>Horizontal analysis allows companies to identify specific trends over a period of time. By comparing financial statements from different periods side by side, analysts can pinpoint where growth or decline has occurred, which can then inform strategic decisions.</a:t>
            </a:r>
            <a:endParaRPr/>
          </a:p>
          <a:p>
            <a:pPr indent="0" lvl="0" marL="0" marR="0" rtl="0" algn="just">
              <a:lnSpc>
                <a:spcPct val="150000"/>
              </a:lnSpc>
              <a:spcBef>
                <a:spcPts val="800"/>
              </a:spcBef>
              <a:spcAft>
                <a:spcPts val="0"/>
              </a:spcAft>
              <a:buSzPts val="2400"/>
              <a:buNone/>
            </a:pPr>
            <a:r>
              <a:rPr lang="en-GB" sz="2400"/>
              <a:t>However it is important to use the information with caution because of complex business environment that organization operate in. </a:t>
            </a:r>
            <a:endParaRPr sz="2400"/>
          </a:p>
        </p:txBody>
      </p:sp>
      <p:sp>
        <p:nvSpPr>
          <p:cNvPr id="552" name="Google Shape;552;p5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53" name="Google Shape;553;p5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57" name="Shape 557"/>
        <p:cNvGrpSpPr/>
        <p:nvPr/>
      </p:nvGrpSpPr>
      <p:grpSpPr>
        <a:xfrm>
          <a:off x="0" y="0"/>
          <a:ext cx="0" cy="0"/>
          <a:chOff x="0" y="0"/>
          <a:chExt cx="0" cy="0"/>
        </a:xfrm>
      </p:grpSpPr>
      <p:sp>
        <p:nvSpPr>
          <p:cNvPr id="558" name="Google Shape;558;p59"/>
          <p:cNvSpPr txBox="1"/>
          <p:nvPr>
            <p:ph type="title"/>
          </p:nvPr>
        </p:nvSpPr>
        <p:spPr>
          <a:xfrm>
            <a:off x="0" y="222571"/>
            <a:ext cx="9583347"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LIMITATIONS OF VERTICAL FINANCIAL STATEMENT ANALYSIS</a:t>
            </a:r>
            <a:endParaRPr/>
          </a:p>
        </p:txBody>
      </p:sp>
      <p:sp>
        <p:nvSpPr>
          <p:cNvPr id="559" name="Google Shape;559;p5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Limited to Past Data:</a:t>
            </a:r>
            <a:endParaRPr/>
          </a:p>
          <a:p>
            <a:pPr indent="0" lvl="0" marL="0" marR="0" rtl="0" algn="just">
              <a:lnSpc>
                <a:spcPct val="150000"/>
              </a:lnSpc>
              <a:spcBef>
                <a:spcPts val="800"/>
              </a:spcBef>
              <a:spcAft>
                <a:spcPts val="0"/>
              </a:spcAft>
              <a:buSzPts val="2400"/>
              <a:buNone/>
            </a:pPr>
            <a:r>
              <a:rPr lang="en-GB" sz="2400"/>
              <a:t>Horizontal analysis relies on historical data, which means it doesn’t account for future potential or upcoming market changes. This can potentially lead to decisions based on outdated trends.</a:t>
            </a:r>
            <a:endParaRPr/>
          </a:p>
          <a:p>
            <a:pPr indent="0" lvl="0" marL="0" marR="0" rtl="0" algn="just">
              <a:lnSpc>
                <a:spcPct val="150000"/>
              </a:lnSpc>
              <a:spcBef>
                <a:spcPts val="800"/>
              </a:spcBef>
              <a:spcAft>
                <a:spcPts val="0"/>
              </a:spcAft>
              <a:buSzPts val="2400"/>
              <a:buNone/>
            </a:pPr>
            <a:r>
              <a:rPr b="1" lang="en-GB" sz="2400"/>
              <a:t>Doesn’t Provide Cause:</a:t>
            </a:r>
            <a:endParaRPr/>
          </a:p>
          <a:p>
            <a:pPr indent="0" lvl="0" marL="0" marR="0" rtl="0" algn="just">
              <a:lnSpc>
                <a:spcPct val="150000"/>
              </a:lnSpc>
              <a:spcBef>
                <a:spcPts val="800"/>
              </a:spcBef>
              <a:spcAft>
                <a:spcPts val="0"/>
              </a:spcAft>
              <a:buSzPts val="2400"/>
              <a:buNone/>
            </a:pPr>
            <a:r>
              <a:rPr lang="en-GB" sz="2400"/>
              <a:t>While it shows the change in financial metrics over time, horizontal analysis doesn’t necessarily explain the reasons behind those changes, which might require further analysis or research.</a:t>
            </a:r>
            <a:endParaRPr/>
          </a:p>
        </p:txBody>
      </p:sp>
      <p:sp>
        <p:nvSpPr>
          <p:cNvPr id="560" name="Google Shape;560;p5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61" name="Google Shape;561;p5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65" name="Shape 565"/>
        <p:cNvGrpSpPr/>
        <p:nvPr/>
      </p:nvGrpSpPr>
      <p:grpSpPr>
        <a:xfrm>
          <a:off x="0" y="0"/>
          <a:ext cx="0" cy="0"/>
          <a:chOff x="0" y="0"/>
          <a:chExt cx="0" cy="0"/>
        </a:xfrm>
      </p:grpSpPr>
      <p:sp>
        <p:nvSpPr>
          <p:cNvPr id="566" name="Google Shape;566;p60"/>
          <p:cNvSpPr txBox="1"/>
          <p:nvPr>
            <p:ph type="title"/>
          </p:nvPr>
        </p:nvSpPr>
        <p:spPr>
          <a:xfrm>
            <a:off x="0" y="222571"/>
            <a:ext cx="9583347"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LIMITATIONS OF VERTICAL FINANCIAL STATEMENT ANALYSIS</a:t>
            </a:r>
            <a:endParaRPr/>
          </a:p>
        </p:txBody>
      </p:sp>
      <p:sp>
        <p:nvSpPr>
          <p:cNvPr id="567" name="Google Shape;567;p6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Ignores Inflation: </a:t>
            </a:r>
            <a:endParaRPr/>
          </a:p>
          <a:p>
            <a:pPr indent="0" lvl="0" marL="0" marR="0" rtl="0" algn="just">
              <a:lnSpc>
                <a:spcPct val="150000"/>
              </a:lnSpc>
              <a:spcBef>
                <a:spcPts val="800"/>
              </a:spcBef>
              <a:spcAft>
                <a:spcPts val="0"/>
              </a:spcAft>
              <a:buSzPts val="2400"/>
              <a:buNone/>
            </a:pPr>
            <a:r>
              <a:rPr lang="en-GB" sz="2400"/>
              <a:t>If not adjusted for inflation, the numbers might give a skewed perspective, especially over longer periods of time.</a:t>
            </a:r>
            <a:endParaRPr/>
          </a:p>
          <a:p>
            <a:pPr indent="0" lvl="0" marL="0" marR="0" rtl="0" algn="just">
              <a:lnSpc>
                <a:spcPct val="150000"/>
              </a:lnSpc>
              <a:spcBef>
                <a:spcPts val="800"/>
              </a:spcBef>
              <a:spcAft>
                <a:spcPts val="0"/>
              </a:spcAft>
              <a:buSzPts val="2400"/>
              <a:buNone/>
            </a:pPr>
            <a:r>
              <a:rPr b="1" lang="en-GB" sz="2400"/>
              <a:t>Not Always Suitable for Diverse Companies:</a:t>
            </a:r>
            <a:endParaRPr/>
          </a:p>
          <a:p>
            <a:pPr indent="0" lvl="0" marL="0" marR="0" rtl="0" algn="just">
              <a:lnSpc>
                <a:spcPct val="150000"/>
              </a:lnSpc>
              <a:spcBef>
                <a:spcPts val="800"/>
              </a:spcBef>
              <a:spcAft>
                <a:spcPts val="0"/>
              </a:spcAft>
              <a:buSzPts val="2400"/>
              <a:buNone/>
            </a:pPr>
            <a:r>
              <a:rPr lang="en-GB" sz="2400"/>
              <a:t>Companies with diverse business segments might find horizontal analysis less useful, as the consolidated numbers may mask significant segment-specific trends.</a:t>
            </a:r>
            <a:endParaRPr/>
          </a:p>
        </p:txBody>
      </p:sp>
      <p:sp>
        <p:nvSpPr>
          <p:cNvPr id="568" name="Google Shape;568;p6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69" name="Google Shape;569;p6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73" name="Shape 573"/>
        <p:cNvGrpSpPr/>
        <p:nvPr/>
      </p:nvGrpSpPr>
      <p:grpSpPr>
        <a:xfrm>
          <a:off x="0" y="0"/>
          <a:ext cx="0" cy="0"/>
          <a:chOff x="0" y="0"/>
          <a:chExt cx="0" cy="0"/>
        </a:xfrm>
      </p:grpSpPr>
      <p:sp>
        <p:nvSpPr>
          <p:cNvPr id="574" name="Google Shape;574;p61"/>
          <p:cNvSpPr txBox="1"/>
          <p:nvPr>
            <p:ph type="title"/>
          </p:nvPr>
        </p:nvSpPr>
        <p:spPr>
          <a:xfrm>
            <a:off x="0" y="222571"/>
            <a:ext cx="9583347"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LIMITATIONS OF VERTICAL FINANCIAL STATEMENT ANALYSIS</a:t>
            </a:r>
            <a:endParaRPr/>
          </a:p>
        </p:txBody>
      </p:sp>
      <p:sp>
        <p:nvSpPr>
          <p:cNvPr id="575" name="Google Shape;575;p6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Requires consistent accounting methods:</a:t>
            </a:r>
            <a:endParaRPr/>
          </a:p>
          <a:p>
            <a:pPr indent="0" lvl="0" marL="0" marR="0" rtl="0" algn="just">
              <a:lnSpc>
                <a:spcPct val="150000"/>
              </a:lnSpc>
              <a:spcBef>
                <a:spcPts val="800"/>
              </a:spcBef>
              <a:spcAft>
                <a:spcPts val="0"/>
              </a:spcAft>
              <a:buSzPts val="2400"/>
              <a:buNone/>
            </a:pPr>
            <a:r>
              <a:rPr lang="en-GB" sz="2400"/>
              <a:t>If a company changes its accounting methods over the years, the figures may not be directly comparable, thus rendering the horizontal analysis less reliable.</a:t>
            </a:r>
            <a:endParaRPr/>
          </a:p>
        </p:txBody>
      </p:sp>
      <p:sp>
        <p:nvSpPr>
          <p:cNvPr id="576" name="Google Shape;576;p6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77" name="Google Shape;577;p6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81" name="Shape 581"/>
        <p:cNvGrpSpPr/>
        <p:nvPr/>
      </p:nvGrpSpPr>
      <p:grpSpPr>
        <a:xfrm>
          <a:off x="0" y="0"/>
          <a:ext cx="0" cy="0"/>
          <a:chOff x="0" y="0"/>
          <a:chExt cx="0" cy="0"/>
        </a:xfrm>
      </p:grpSpPr>
      <p:sp>
        <p:nvSpPr>
          <p:cNvPr id="582" name="Google Shape;582;p62"/>
          <p:cNvSpPr txBox="1"/>
          <p:nvPr>
            <p:ph type="title"/>
          </p:nvPr>
        </p:nvSpPr>
        <p:spPr>
          <a:xfrm>
            <a:off x="0" y="222571"/>
            <a:ext cx="9583347"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LIMITATIONS OF VERTICAL FINANCIAL STATEMENT ANALYSIS</a:t>
            </a:r>
            <a:endParaRPr/>
          </a:p>
        </p:txBody>
      </p:sp>
      <p:sp>
        <p:nvSpPr>
          <p:cNvPr id="583" name="Google Shape;583;p6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Can Overemphasize Short-term Fluctuations:</a:t>
            </a:r>
            <a:endParaRPr/>
          </a:p>
          <a:p>
            <a:pPr indent="0" lvl="0" marL="0" marR="0" rtl="0" algn="just">
              <a:lnSpc>
                <a:spcPct val="150000"/>
              </a:lnSpc>
              <a:spcBef>
                <a:spcPts val="800"/>
              </a:spcBef>
              <a:spcAft>
                <a:spcPts val="0"/>
              </a:spcAft>
              <a:buSzPts val="2400"/>
              <a:buNone/>
            </a:pPr>
            <a:r>
              <a:rPr lang="en-GB" sz="2400"/>
              <a:t>Minor changes from year to year can seem more significant than they actually are, potentially leading to overreactions or misguided strategies.</a:t>
            </a:r>
            <a:endParaRPr/>
          </a:p>
          <a:p>
            <a:pPr indent="0" lvl="0" marL="0" marR="0" rtl="0" algn="just">
              <a:lnSpc>
                <a:spcPct val="150000"/>
              </a:lnSpc>
              <a:spcBef>
                <a:spcPts val="800"/>
              </a:spcBef>
              <a:spcAft>
                <a:spcPts val="0"/>
              </a:spcAft>
              <a:buSzPts val="2400"/>
              <a:buNone/>
            </a:pPr>
            <a:r>
              <a:rPr b="1" lang="en-GB" sz="2400"/>
              <a:t>Dependent on Accurate Financial Statements: </a:t>
            </a:r>
            <a:endParaRPr/>
          </a:p>
          <a:p>
            <a:pPr indent="0" lvl="0" marL="0" marR="0" rtl="0" algn="just">
              <a:lnSpc>
                <a:spcPct val="150000"/>
              </a:lnSpc>
              <a:spcBef>
                <a:spcPts val="800"/>
              </a:spcBef>
              <a:spcAft>
                <a:spcPts val="0"/>
              </a:spcAft>
              <a:buSzPts val="2400"/>
              <a:buNone/>
            </a:pPr>
            <a:r>
              <a:rPr lang="en-GB" sz="2400"/>
              <a:t>If the initial financial statements have errors or omissions, the horizontal analysis will perpetuate those mistakes, leading to incorrect conclusions.</a:t>
            </a:r>
            <a:endParaRPr/>
          </a:p>
        </p:txBody>
      </p:sp>
      <p:sp>
        <p:nvSpPr>
          <p:cNvPr id="584" name="Google Shape;584;p6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85" name="Google Shape;585;p6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89" name="Shape 589"/>
        <p:cNvGrpSpPr/>
        <p:nvPr/>
      </p:nvGrpSpPr>
      <p:grpSpPr>
        <a:xfrm>
          <a:off x="0" y="0"/>
          <a:ext cx="0" cy="0"/>
          <a:chOff x="0" y="0"/>
          <a:chExt cx="0" cy="0"/>
        </a:xfrm>
      </p:grpSpPr>
      <p:sp>
        <p:nvSpPr>
          <p:cNvPr id="590" name="Google Shape;590;p63"/>
          <p:cNvSpPr txBox="1"/>
          <p:nvPr>
            <p:ph type="title"/>
          </p:nvPr>
        </p:nvSpPr>
        <p:spPr>
          <a:xfrm>
            <a:off x="0" y="222571"/>
            <a:ext cx="9583347"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LIMITATIONS OF VERTICAL FINANCIAL STATEMENT ANALYSIS</a:t>
            </a:r>
            <a:endParaRPr/>
          </a:p>
        </p:txBody>
      </p:sp>
      <p:sp>
        <p:nvSpPr>
          <p:cNvPr id="591" name="Google Shape;591;p6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Time Consuming:</a:t>
            </a:r>
            <a:endParaRPr/>
          </a:p>
          <a:p>
            <a:pPr indent="0" lvl="0" marL="0" marR="0" rtl="0" algn="just">
              <a:lnSpc>
                <a:spcPct val="150000"/>
              </a:lnSpc>
              <a:spcBef>
                <a:spcPts val="800"/>
              </a:spcBef>
              <a:spcAft>
                <a:spcPts val="0"/>
              </a:spcAft>
              <a:buSzPts val="2400"/>
              <a:buNone/>
            </a:pPr>
            <a:r>
              <a:rPr lang="en-GB" sz="2400"/>
              <a:t>Properly conducting horizontal analysis, especially over extended periods, can be time-consuming, which might deter some businesses from regularly employing it.</a:t>
            </a:r>
            <a:endParaRPr/>
          </a:p>
          <a:p>
            <a:pPr indent="0" lvl="0" marL="0" marR="0" rtl="0" algn="just">
              <a:lnSpc>
                <a:spcPct val="150000"/>
              </a:lnSpc>
              <a:spcBef>
                <a:spcPts val="800"/>
              </a:spcBef>
              <a:spcAft>
                <a:spcPts val="0"/>
              </a:spcAft>
              <a:buSzPts val="2400"/>
              <a:buNone/>
            </a:pPr>
            <a:r>
              <a:rPr b="1" lang="en-GB" sz="2400"/>
              <a:t>May Overlook Vertical Relationships:</a:t>
            </a:r>
            <a:endParaRPr/>
          </a:p>
          <a:p>
            <a:pPr indent="0" lvl="0" marL="0" marR="0" rtl="0" algn="just">
              <a:lnSpc>
                <a:spcPct val="150000"/>
              </a:lnSpc>
              <a:spcBef>
                <a:spcPts val="800"/>
              </a:spcBef>
              <a:spcAft>
                <a:spcPts val="0"/>
              </a:spcAft>
              <a:buSzPts val="2400"/>
              <a:buNone/>
            </a:pPr>
            <a:r>
              <a:rPr lang="en-GB" sz="2400"/>
              <a:t>By focusing on horizontal trends, companies might overlook important vertical relationships within a single period’s financial statement.</a:t>
            </a:r>
            <a:endParaRPr/>
          </a:p>
        </p:txBody>
      </p:sp>
      <p:sp>
        <p:nvSpPr>
          <p:cNvPr id="592" name="Google Shape;592;p6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93" name="Google Shape;593;p6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97" name="Shape 597"/>
        <p:cNvGrpSpPr/>
        <p:nvPr/>
      </p:nvGrpSpPr>
      <p:grpSpPr>
        <a:xfrm>
          <a:off x="0" y="0"/>
          <a:ext cx="0" cy="0"/>
          <a:chOff x="0" y="0"/>
          <a:chExt cx="0" cy="0"/>
        </a:xfrm>
      </p:grpSpPr>
      <p:sp>
        <p:nvSpPr>
          <p:cNvPr id="598" name="Google Shape;598;p64"/>
          <p:cNvSpPr txBox="1"/>
          <p:nvPr>
            <p:ph type="title"/>
          </p:nvPr>
        </p:nvSpPr>
        <p:spPr>
          <a:xfrm>
            <a:off x="0" y="222571"/>
            <a:ext cx="9583347"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LIMITATIONS OF VERTICAL FINANCIAL STATEMENT ANALYSIS</a:t>
            </a:r>
            <a:endParaRPr/>
          </a:p>
        </p:txBody>
      </p:sp>
      <p:sp>
        <p:nvSpPr>
          <p:cNvPr id="599" name="Google Shape;599;p6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Potential for Misinterpretation: </a:t>
            </a:r>
            <a:endParaRPr/>
          </a:p>
          <a:p>
            <a:pPr indent="0" lvl="0" marL="0" marR="0" rtl="0" algn="just">
              <a:lnSpc>
                <a:spcPct val="150000"/>
              </a:lnSpc>
              <a:spcBef>
                <a:spcPts val="800"/>
              </a:spcBef>
              <a:spcAft>
                <a:spcPts val="0"/>
              </a:spcAft>
              <a:buSzPts val="2400"/>
              <a:buNone/>
            </a:pPr>
            <a:r>
              <a:rPr lang="en-GB" sz="2400"/>
              <a:t>Without a comprehensive understanding of the business and its context, there’s a risk that stakeholders might misinterpret the trends highlighted by horizontal analysis, leading to misguided perceptions or decisions.</a:t>
            </a:r>
            <a:endParaRPr/>
          </a:p>
        </p:txBody>
      </p:sp>
      <p:sp>
        <p:nvSpPr>
          <p:cNvPr id="600" name="Google Shape;600;p6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01" name="Google Shape;601;p6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05" name="Shape 605"/>
        <p:cNvGrpSpPr/>
        <p:nvPr/>
      </p:nvGrpSpPr>
      <p:grpSpPr>
        <a:xfrm>
          <a:off x="0" y="0"/>
          <a:ext cx="0" cy="0"/>
          <a:chOff x="0" y="0"/>
          <a:chExt cx="0" cy="0"/>
        </a:xfrm>
      </p:grpSpPr>
      <p:sp>
        <p:nvSpPr>
          <p:cNvPr id="606" name="Google Shape;606;p65"/>
          <p:cNvSpPr txBox="1"/>
          <p:nvPr>
            <p:ph type="title"/>
          </p:nvPr>
        </p:nvSpPr>
        <p:spPr>
          <a:xfrm>
            <a:off x="0" y="222571"/>
            <a:ext cx="9583347"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ADVANTAGES OF HORIZONTAL ANALYSIS</a:t>
            </a:r>
            <a:endParaRPr/>
          </a:p>
        </p:txBody>
      </p:sp>
      <p:sp>
        <p:nvSpPr>
          <p:cNvPr id="607" name="Google Shape;607;p6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Looking at how numbers have changed over time can give you a deeper understanding of your business’s financial health. This is where horizontal analysis comes in handy. One of the benefits of this technique is that it allows you to identify trends and patterns that might not be immediately obvious. For example, if you compare your company’s revenue from one year to the next, you might notice that certain products or services are becoming more popular while others are declining in popularity. Another benefit of horizontal analysis is that it can help you monitor changes in your company’s financial performance over time.</a:t>
            </a:r>
            <a:endParaRPr/>
          </a:p>
        </p:txBody>
      </p:sp>
      <p:sp>
        <p:nvSpPr>
          <p:cNvPr id="608" name="Google Shape;608;p6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09" name="Google Shape;609;p6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13" name="Shape 613"/>
        <p:cNvGrpSpPr/>
        <p:nvPr/>
      </p:nvGrpSpPr>
      <p:grpSpPr>
        <a:xfrm>
          <a:off x="0" y="0"/>
          <a:ext cx="0" cy="0"/>
          <a:chOff x="0" y="0"/>
          <a:chExt cx="0" cy="0"/>
        </a:xfrm>
      </p:grpSpPr>
      <p:sp>
        <p:nvSpPr>
          <p:cNvPr id="614" name="Google Shape;614;p66"/>
          <p:cNvSpPr txBox="1"/>
          <p:nvPr>
            <p:ph type="title"/>
          </p:nvPr>
        </p:nvSpPr>
        <p:spPr>
          <a:xfrm>
            <a:off x="0" y="222571"/>
            <a:ext cx="9583347"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ADVANTAGES OF HORIZONTAL ANALYSIS</a:t>
            </a:r>
            <a:endParaRPr/>
          </a:p>
        </p:txBody>
      </p:sp>
      <p:sp>
        <p:nvSpPr>
          <p:cNvPr id="615" name="Google Shape;615;p6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For instance, if you notice a decline in sales revenue over the past few years, but an increase in net income during the same period, this could indicate that your business has become more efficient at managing costs and expenses. </a:t>
            </a:r>
            <a:endParaRPr/>
          </a:p>
          <a:p>
            <a:pPr indent="0" lvl="0" marL="0" marR="0" rtl="0" algn="just">
              <a:lnSpc>
                <a:spcPct val="150000"/>
              </a:lnSpc>
              <a:spcBef>
                <a:spcPts val="800"/>
              </a:spcBef>
              <a:spcAft>
                <a:spcPts val="0"/>
              </a:spcAft>
              <a:buSzPts val="2400"/>
              <a:buNone/>
            </a:pPr>
            <a:r>
              <a:rPr lang="en-GB" sz="2400"/>
              <a:t>By analyzing these trends, you can make informed decisions about where to allocate resources and how best to improve profitability.</a:t>
            </a:r>
            <a:endParaRPr/>
          </a:p>
        </p:txBody>
      </p:sp>
      <p:sp>
        <p:nvSpPr>
          <p:cNvPr id="616" name="Google Shape;616;p6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17" name="Google Shape;617;p6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21" name="Shape 621"/>
        <p:cNvGrpSpPr/>
        <p:nvPr/>
      </p:nvGrpSpPr>
      <p:grpSpPr>
        <a:xfrm>
          <a:off x="0" y="0"/>
          <a:ext cx="0" cy="0"/>
          <a:chOff x="0" y="0"/>
          <a:chExt cx="0" cy="0"/>
        </a:xfrm>
      </p:grpSpPr>
      <p:sp>
        <p:nvSpPr>
          <p:cNvPr id="622" name="Google Shape;622;p67"/>
          <p:cNvSpPr txBox="1"/>
          <p:nvPr>
            <p:ph type="title"/>
          </p:nvPr>
        </p:nvSpPr>
        <p:spPr>
          <a:xfrm>
            <a:off x="0" y="222571"/>
            <a:ext cx="9583347"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NEGATIVES OF HORIZONTAL ANALYSIS</a:t>
            </a:r>
            <a:endParaRPr/>
          </a:p>
        </p:txBody>
      </p:sp>
      <p:sp>
        <p:nvSpPr>
          <p:cNvPr id="623" name="Google Shape;623;p6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If you want to gain a full understanding of your business’s financial health, it’s important to consider both the benefits and limitations of comparing data over time. While horizontal analysis can be a useful tool for identifying trends and changes in financial performance, it’s not without its drawbacks. One major limitation is that the method only compares data from two periods, which may not provide a complete picture of your business’s financial situation. Another potential drawback of horizontal analysis is that it may overlook significant changes or events that occurred between the two periods being compared.</a:t>
            </a:r>
            <a:endParaRPr/>
          </a:p>
        </p:txBody>
      </p:sp>
      <p:sp>
        <p:nvSpPr>
          <p:cNvPr id="624" name="Google Shape;624;p6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25" name="Google Shape;625;p6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29" name="Shape 629"/>
        <p:cNvGrpSpPr/>
        <p:nvPr/>
      </p:nvGrpSpPr>
      <p:grpSpPr>
        <a:xfrm>
          <a:off x="0" y="0"/>
          <a:ext cx="0" cy="0"/>
          <a:chOff x="0" y="0"/>
          <a:chExt cx="0" cy="0"/>
        </a:xfrm>
      </p:grpSpPr>
      <p:sp>
        <p:nvSpPr>
          <p:cNvPr id="630" name="Google Shape;630;p68"/>
          <p:cNvSpPr txBox="1"/>
          <p:nvPr>
            <p:ph type="title"/>
          </p:nvPr>
        </p:nvSpPr>
        <p:spPr>
          <a:xfrm>
            <a:off x="0" y="222571"/>
            <a:ext cx="9583347"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NEGATIVES OF HORIZONTAL ANALYSIS</a:t>
            </a:r>
            <a:endParaRPr/>
          </a:p>
        </p:txBody>
      </p:sp>
      <p:sp>
        <p:nvSpPr>
          <p:cNvPr id="631" name="Google Shape;631;p6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For example, if your business underwent a major restructuring or acquisition during one of the periods, this could significantly impact your financial results but wouldn’t necessarily be reflected in a simple comparison of the two sets of data. Additionally, there is always the potential for errors when conducting any type of data analysis, which could lead to incorrect conclusions about your business’s financial performance.</a:t>
            </a:r>
            <a:endParaRPr/>
          </a:p>
        </p:txBody>
      </p:sp>
      <p:sp>
        <p:nvSpPr>
          <p:cNvPr id="632" name="Google Shape;632;p6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33" name="Google Shape;633;p6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37" name="Shape 637"/>
        <p:cNvGrpSpPr/>
        <p:nvPr/>
      </p:nvGrpSpPr>
      <p:grpSpPr>
        <a:xfrm>
          <a:off x="0" y="0"/>
          <a:ext cx="0" cy="0"/>
          <a:chOff x="0" y="0"/>
          <a:chExt cx="0" cy="0"/>
        </a:xfrm>
      </p:grpSpPr>
      <p:sp>
        <p:nvSpPr>
          <p:cNvPr id="638" name="Google Shape;638;p69"/>
          <p:cNvSpPr txBox="1"/>
          <p:nvPr>
            <p:ph type="title"/>
          </p:nvPr>
        </p:nvSpPr>
        <p:spPr>
          <a:xfrm>
            <a:off x="0" y="222571"/>
            <a:ext cx="9583347"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NEGATIVES OF HORIZONTAL ANALYSIS</a:t>
            </a:r>
            <a:endParaRPr/>
          </a:p>
        </p:txBody>
      </p:sp>
      <p:sp>
        <p:nvSpPr>
          <p:cNvPr id="639" name="Google Shape;639;p6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Overall, while horizontal analysis can be a helpful tool for gaining insight into how your business is performing over time, it’s important to recognize its limitations and potential drawbacks. As with any analytical method, it should be used in conjunction with other tools and techniques to get a more comprehensive understanding of your business’s financial health.</a:t>
            </a:r>
            <a:endParaRPr/>
          </a:p>
        </p:txBody>
      </p:sp>
      <p:sp>
        <p:nvSpPr>
          <p:cNvPr id="640" name="Google Shape;640;p6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41" name="Google Shape;641;p6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7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45" name="Shape 645"/>
        <p:cNvGrpSpPr/>
        <p:nvPr/>
      </p:nvGrpSpPr>
      <p:grpSpPr>
        <a:xfrm>
          <a:off x="0" y="0"/>
          <a:ext cx="0" cy="0"/>
          <a:chOff x="0" y="0"/>
          <a:chExt cx="0" cy="0"/>
        </a:xfrm>
      </p:grpSpPr>
      <p:sp>
        <p:nvSpPr>
          <p:cNvPr id="646" name="Google Shape;646;p70"/>
          <p:cNvSpPr txBox="1"/>
          <p:nvPr>
            <p:ph type="title"/>
          </p:nvPr>
        </p:nvSpPr>
        <p:spPr>
          <a:xfrm>
            <a:off x="0" y="222571"/>
            <a:ext cx="9583347"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BEST PRACTICES FOR USING HORIZONTAL ANALYSIS</a:t>
            </a:r>
            <a:endParaRPr/>
          </a:p>
        </p:txBody>
      </p:sp>
      <p:sp>
        <p:nvSpPr>
          <p:cNvPr id="647" name="Google Shape;647;p7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When using horizontal analysis, it’s important to set clear goals and objectives for your financial statements. This will help you identify trends and make informed decisions based on the data.</a:t>
            </a:r>
            <a:endParaRPr/>
          </a:p>
        </p:txBody>
      </p:sp>
      <p:sp>
        <p:nvSpPr>
          <p:cNvPr id="648" name="Google Shape;648;p7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49" name="Google Shape;649;p7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7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53" name="Shape 653"/>
        <p:cNvGrpSpPr/>
        <p:nvPr/>
      </p:nvGrpSpPr>
      <p:grpSpPr>
        <a:xfrm>
          <a:off x="0" y="0"/>
          <a:ext cx="0" cy="0"/>
          <a:chOff x="0" y="0"/>
          <a:chExt cx="0" cy="0"/>
        </a:xfrm>
      </p:grpSpPr>
      <p:sp>
        <p:nvSpPr>
          <p:cNvPr id="654" name="Google Shape;654;p71"/>
          <p:cNvSpPr txBox="1"/>
          <p:nvPr>
            <p:ph type="title"/>
          </p:nvPr>
        </p:nvSpPr>
        <p:spPr>
          <a:xfrm>
            <a:off x="0" y="222571"/>
            <a:ext cx="9583347"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BENEFITS OF VERTICAL FINANCIAL STATEMENT ANALYSIS </a:t>
            </a:r>
            <a:endParaRPr/>
          </a:p>
        </p:txBody>
      </p:sp>
      <p:sp>
        <p:nvSpPr>
          <p:cNvPr id="655" name="Google Shape;655;p7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You can make comparisons within a company</a:t>
            </a:r>
            <a:endParaRPr/>
          </a:p>
          <a:p>
            <a:pPr indent="0" lvl="0" marL="0" marR="0" rtl="0" algn="just">
              <a:lnSpc>
                <a:spcPct val="150000"/>
              </a:lnSpc>
              <a:spcBef>
                <a:spcPts val="800"/>
              </a:spcBef>
              <a:spcAft>
                <a:spcPts val="0"/>
              </a:spcAft>
              <a:buSzPts val="2400"/>
              <a:buNone/>
            </a:pPr>
            <a:r>
              <a:rPr lang="en-GB" sz="2400"/>
              <a:t>Vertical analysis can make it much easier to compare the financial statements and budgets of different departments within an organization. For example, you may use the percentage calculated during the vertical analysis process to understand how much of the overall budget two different departments are spending on personnel. This is one tool that company managers and chief financial officers (CFOs) may use to analyze their company spending.</a:t>
            </a:r>
            <a:endParaRPr/>
          </a:p>
        </p:txBody>
      </p:sp>
      <p:sp>
        <p:nvSpPr>
          <p:cNvPr id="656" name="Google Shape;656;p7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57" name="Google Shape;657;p7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7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61" name="Shape 661"/>
        <p:cNvGrpSpPr/>
        <p:nvPr/>
      </p:nvGrpSpPr>
      <p:grpSpPr>
        <a:xfrm>
          <a:off x="0" y="0"/>
          <a:ext cx="0" cy="0"/>
          <a:chOff x="0" y="0"/>
          <a:chExt cx="0" cy="0"/>
        </a:xfrm>
      </p:grpSpPr>
      <p:sp>
        <p:nvSpPr>
          <p:cNvPr id="662" name="Google Shape;662;p72"/>
          <p:cNvSpPr txBox="1"/>
          <p:nvPr>
            <p:ph type="title"/>
          </p:nvPr>
        </p:nvSpPr>
        <p:spPr>
          <a:xfrm>
            <a:off x="0" y="222571"/>
            <a:ext cx="9583347"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BENEFITS OF VERTICAL FINANCIAL STATEMENT ANALYSIS </a:t>
            </a:r>
            <a:endParaRPr/>
          </a:p>
        </p:txBody>
      </p:sp>
      <p:sp>
        <p:nvSpPr>
          <p:cNvPr id="663" name="Google Shape;663;p7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You can make comparisons between companies</a:t>
            </a:r>
            <a:endParaRPr/>
          </a:p>
          <a:p>
            <a:pPr indent="0" lvl="0" marL="0" marR="0" rtl="0" algn="just">
              <a:lnSpc>
                <a:spcPct val="150000"/>
              </a:lnSpc>
              <a:spcBef>
                <a:spcPts val="800"/>
              </a:spcBef>
              <a:spcAft>
                <a:spcPts val="0"/>
              </a:spcAft>
              <a:buSzPts val="2400"/>
              <a:buNone/>
            </a:pPr>
            <a:r>
              <a:rPr lang="en-GB" sz="2400"/>
              <a:t>This tool can also be a helpful way to make comparisons across different companies or even between companies in different fields. The percentages of the whole can allow two companies from different industries to compare their income, even if the product they're selling or the way they sell it differs. In this way, vertical analysis is a powerful tool that may help individuals understand the financial standing and structure of their company within the industry and in the world of business.</a:t>
            </a:r>
            <a:endParaRPr/>
          </a:p>
        </p:txBody>
      </p:sp>
      <p:sp>
        <p:nvSpPr>
          <p:cNvPr id="664" name="Google Shape;664;p7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65" name="Google Shape;665;p7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7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69" name="Shape 669"/>
        <p:cNvGrpSpPr/>
        <p:nvPr/>
      </p:nvGrpSpPr>
      <p:grpSpPr>
        <a:xfrm>
          <a:off x="0" y="0"/>
          <a:ext cx="0" cy="0"/>
          <a:chOff x="0" y="0"/>
          <a:chExt cx="0" cy="0"/>
        </a:xfrm>
      </p:grpSpPr>
      <p:sp>
        <p:nvSpPr>
          <p:cNvPr id="670" name="Google Shape;670;p73"/>
          <p:cNvSpPr txBox="1"/>
          <p:nvPr>
            <p:ph type="title"/>
          </p:nvPr>
        </p:nvSpPr>
        <p:spPr>
          <a:xfrm>
            <a:off x="0" y="222571"/>
            <a:ext cx="9583347"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BENEFITS OF VERTICAL FINANCIAL STATEMENT ANALYSIS </a:t>
            </a:r>
            <a:endParaRPr/>
          </a:p>
        </p:txBody>
      </p:sp>
      <p:sp>
        <p:nvSpPr>
          <p:cNvPr id="671" name="Google Shape;671;p7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You can create a better business strategy</a:t>
            </a:r>
            <a:endParaRPr/>
          </a:p>
          <a:p>
            <a:pPr indent="0" lvl="0" marL="0" marR="0" rtl="0" algn="just">
              <a:lnSpc>
                <a:spcPct val="150000"/>
              </a:lnSpc>
              <a:spcBef>
                <a:spcPts val="800"/>
              </a:spcBef>
              <a:spcAft>
                <a:spcPts val="0"/>
              </a:spcAft>
              <a:buSzPts val="2400"/>
              <a:buNone/>
            </a:pPr>
            <a:r>
              <a:rPr lang="en-GB" sz="2400"/>
              <a:t>Vertical analysis can help financial managers to better understand how money is being spent. They may use this to help understand the success of their current financial strategy. One way to do this is to compare the monetary value of a line item based on the percentage of spending allocated to it against the overall success of that line item.</a:t>
            </a:r>
            <a:endParaRPr/>
          </a:p>
        </p:txBody>
      </p:sp>
      <p:sp>
        <p:nvSpPr>
          <p:cNvPr id="672" name="Google Shape;672;p7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73" name="Google Shape;673;p7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7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77" name="Shape 677"/>
        <p:cNvGrpSpPr/>
        <p:nvPr/>
      </p:nvGrpSpPr>
      <p:grpSpPr>
        <a:xfrm>
          <a:off x="0" y="0"/>
          <a:ext cx="0" cy="0"/>
          <a:chOff x="0" y="0"/>
          <a:chExt cx="0" cy="0"/>
        </a:xfrm>
      </p:grpSpPr>
      <p:sp>
        <p:nvSpPr>
          <p:cNvPr id="678" name="Google Shape;678;p74"/>
          <p:cNvSpPr txBox="1"/>
          <p:nvPr>
            <p:ph type="title"/>
          </p:nvPr>
        </p:nvSpPr>
        <p:spPr>
          <a:xfrm>
            <a:off x="0" y="222571"/>
            <a:ext cx="9583347"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BENEFITS OF VERTICAL FINANCIAL STATEMENT ANALYSIS </a:t>
            </a:r>
            <a:endParaRPr/>
          </a:p>
        </p:txBody>
      </p:sp>
      <p:sp>
        <p:nvSpPr>
          <p:cNvPr id="679" name="Google Shape;679;p7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You can create a better business strategy</a:t>
            </a:r>
            <a:endParaRPr/>
          </a:p>
          <a:p>
            <a:pPr indent="0" lvl="0" marL="0" marR="0" rtl="0" algn="just">
              <a:lnSpc>
                <a:spcPct val="150000"/>
              </a:lnSpc>
              <a:spcBef>
                <a:spcPts val="800"/>
              </a:spcBef>
              <a:spcAft>
                <a:spcPts val="0"/>
              </a:spcAft>
              <a:buSzPts val="2400"/>
              <a:buNone/>
            </a:pPr>
            <a:r>
              <a:rPr lang="en-GB" sz="2400"/>
              <a:t>For example, if a certain marketing campaign has taken up 15 percent of the marketing budget for a project, a financial team might review the results to understand its effectiveness. If they determine it was worth 15 percent of the budget, they may continue or expand that campaign. If they decide that the money may have been more valuable elsewhere, they may re-allocate the funds or use the information to help craft a better marketing and financial strategy next time.</a:t>
            </a:r>
            <a:endParaRPr/>
          </a:p>
        </p:txBody>
      </p:sp>
      <p:sp>
        <p:nvSpPr>
          <p:cNvPr id="680" name="Google Shape;680;p7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81" name="Google Shape;681;p7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7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85" name="Shape 685"/>
        <p:cNvGrpSpPr/>
        <p:nvPr/>
      </p:nvGrpSpPr>
      <p:grpSpPr>
        <a:xfrm>
          <a:off x="0" y="0"/>
          <a:ext cx="0" cy="0"/>
          <a:chOff x="0" y="0"/>
          <a:chExt cx="0" cy="0"/>
        </a:xfrm>
      </p:grpSpPr>
      <p:sp>
        <p:nvSpPr>
          <p:cNvPr id="686" name="Google Shape;686;p75"/>
          <p:cNvSpPr txBox="1"/>
          <p:nvPr>
            <p:ph type="title"/>
          </p:nvPr>
        </p:nvSpPr>
        <p:spPr>
          <a:xfrm>
            <a:off x="0" y="222571"/>
            <a:ext cx="9583347" cy="6948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Clr>
                <a:srgbClr val="0C0C0C"/>
              </a:buClr>
              <a:buSzPct val="100000"/>
              <a:buFont typeface="Twentieth Century"/>
              <a:buNone/>
            </a:pPr>
            <a:r>
              <a:rPr b="1" lang="en-GB" sz="3600"/>
              <a:t>BENEFITS OF VERTICAL FINANCIAL STATEMENT ANALYSIS </a:t>
            </a:r>
            <a:endParaRPr/>
          </a:p>
        </p:txBody>
      </p:sp>
      <p:sp>
        <p:nvSpPr>
          <p:cNvPr id="687" name="Google Shape;687;p7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You can communicate about finances more easily</a:t>
            </a:r>
            <a:endParaRPr/>
          </a:p>
          <a:p>
            <a:pPr indent="0" lvl="0" marL="0" marR="0" rtl="0" algn="just">
              <a:lnSpc>
                <a:spcPct val="150000"/>
              </a:lnSpc>
              <a:spcBef>
                <a:spcPts val="800"/>
              </a:spcBef>
              <a:spcAft>
                <a:spcPts val="0"/>
              </a:spcAft>
              <a:buSzPts val="2400"/>
              <a:buNone/>
            </a:pPr>
            <a:r>
              <a:rPr lang="en-GB" sz="2400"/>
              <a:t>One advantage of vertical analysis is that it simplifies the line item impact and the overall financial statement. This may make financial matters easier to discuss with non-financial personnel. This can prove helpful for internal company matters, like cross-departmental meetings, company reports or presentations. It can also be useful for communicating with external individuals, like investors or news outlets.</a:t>
            </a:r>
            <a:endParaRPr/>
          </a:p>
        </p:txBody>
      </p:sp>
      <p:sp>
        <p:nvSpPr>
          <p:cNvPr id="688" name="Google Shape;688;p7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89" name="Google Shape;689;p7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7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93" name="Shape 693"/>
        <p:cNvGrpSpPr/>
        <p:nvPr/>
      </p:nvGrpSpPr>
      <p:grpSpPr>
        <a:xfrm>
          <a:off x="0" y="0"/>
          <a:ext cx="0" cy="0"/>
          <a:chOff x="0" y="0"/>
          <a:chExt cx="0" cy="0"/>
        </a:xfrm>
      </p:grpSpPr>
      <p:sp>
        <p:nvSpPr>
          <p:cNvPr id="694" name="Google Shape;694;p76"/>
          <p:cNvSpPr txBox="1"/>
          <p:nvPr>
            <p:ph type="title"/>
          </p:nvPr>
        </p:nvSpPr>
        <p:spPr>
          <a:xfrm>
            <a:off x="0" y="222571"/>
            <a:ext cx="9583347"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LIMITATIONS OF VERTICAL STATEMENT ANALYSIS</a:t>
            </a:r>
            <a:endParaRPr/>
          </a:p>
        </p:txBody>
      </p:sp>
      <p:sp>
        <p:nvSpPr>
          <p:cNvPr id="695" name="Google Shape;695;p7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While useful, there are some aspects of vertical analysis that make it disadvantageous. When making analyses, it may be useful to combine it with another financial analysis strategy. </a:t>
            </a:r>
            <a:endParaRPr/>
          </a:p>
          <a:p>
            <a:pPr indent="0" lvl="0" marL="0" marR="0" rtl="0" algn="just">
              <a:lnSpc>
                <a:spcPct val="150000"/>
              </a:lnSpc>
              <a:spcBef>
                <a:spcPts val="800"/>
              </a:spcBef>
              <a:spcAft>
                <a:spcPts val="0"/>
              </a:spcAft>
              <a:buSzPts val="2400"/>
              <a:buNone/>
            </a:pPr>
            <a:r>
              <a:rPr lang="en-GB" sz="2400"/>
              <a:t>Here are some disadvantages of vertical analysis:</a:t>
            </a:r>
            <a:endParaRPr/>
          </a:p>
        </p:txBody>
      </p:sp>
      <p:sp>
        <p:nvSpPr>
          <p:cNvPr id="696" name="Google Shape;696;p7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97" name="Google Shape;697;p7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7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01" name="Shape 701"/>
        <p:cNvGrpSpPr/>
        <p:nvPr/>
      </p:nvGrpSpPr>
      <p:grpSpPr>
        <a:xfrm>
          <a:off x="0" y="0"/>
          <a:ext cx="0" cy="0"/>
          <a:chOff x="0" y="0"/>
          <a:chExt cx="0" cy="0"/>
        </a:xfrm>
      </p:grpSpPr>
      <p:sp>
        <p:nvSpPr>
          <p:cNvPr id="702" name="Google Shape;702;p77"/>
          <p:cNvSpPr txBox="1"/>
          <p:nvPr>
            <p:ph type="title"/>
          </p:nvPr>
        </p:nvSpPr>
        <p:spPr>
          <a:xfrm>
            <a:off x="0" y="222571"/>
            <a:ext cx="9583347"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LIMITATIONS OF VERTICAL STATEMENT ANALYSIS</a:t>
            </a:r>
            <a:endParaRPr/>
          </a:p>
        </p:txBody>
      </p:sp>
      <p:sp>
        <p:nvSpPr>
          <p:cNvPr id="703" name="Google Shape;703;p7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Lack of standardized percentages</a:t>
            </a:r>
            <a:endParaRPr/>
          </a:p>
          <a:p>
            <a:pPr indent="0" lvl="0" marL="0" marR="0" rtl="0" algn="just">
              <a:lnSpc>
                <a:spcPct val="150000"/>
              </a:lnSpc>
              <a:spcBef>
                <a:spcPts val="800"/>
              </a:spcBef>
              <a:spcAft>
                <a:spcPts val="0"/>
              </a:spcAft>
              <a:buSzPts val="2400"/>
              <a:buNone/>
            </a:pPr>
            <a:r>
              <a:rPr lang="en-GB" sz="2400"/>
              <a:t>When performing a vertical analysis, you might only consider a specific set of line items as compared to the overall financial total. This means that these analyses may lack the context of standardized percentages to compare your findings. Seeing the percentage that each item represents may not help you understand the meaning of that data.</a:t>
            </a:r>
            <a:endParaRPr/>
          </a:p>
        </p:txBody>
      </p:sp>
      <p:sp>
        <p:nvSpPr>
          <p:cNvPr id="704" name="Google Shape;704;p7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05" name="Google Shape;705;p7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7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09" name="Shape 709"/>
        <p:cNvGrpSpPr/>
        <p:nvPr/>
      </p:nvGrpSpPr>
      <p:grpSpPr>
        <a:xfrm>
          <a:off x="0" y="0"/>
          <a:ext cx="0" cy="0"/>
          <a:chOff x="0" y="0"/>
          <a:chExt cx="0" cy="0"/>
        </a:xfrm>
      </p:grpSpPr>
      <p:sp>
        <p:nvSpPr>
          <p:cNvPr id="710" name="Google Shape;710;p78"/>
          <p:cNvSpPr txBox="1"/>
          <p:nvPr>
            <p:ph type="title"/>
          </p:nvPr>
        </p:nvSpPr>
        <p:spPr>
          <a:xfrm>
            <a:off x="0" y="222571"/>
            <a:ext cx="9583347"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LIMITATIONS OF VERTICAL STATEMENT ANALYSIS</a:t>
            </a:r>
            <a:endParaRPr/>
          </a:p>
        </p:txBody>
      </p:sp>
      <p:sp>
        <p:nvSpPr>
          <p:cNvPr id="711" name="Google Shape;711;p7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Lack of standardized percentages</a:t>
            </a:r>
            <a:endParaRPr/>
          </a:p>
          <a:p>
            <a:pPr indent="0" lvl="0" marL="0" marR="0" rtl="0" algn="just">
              <a:lnSpc>
                <a:spcPct val="150000"/>
              </a:lnSpc>
              <a:spcBef>
                <a:spcPts val="800"/>
              </a:spcBef>
              <a:spcAft>
                <a:spcPts val="0"/>
              </a:spcAft>
              <a:buSzPts val="2400"/>
              <a:buNone/>
            </a:pPr>
            <a:r>
              <a:rPr lang="en-GB" sz="2400"/>
              <a:t>For some types of financial statements, you may try to find guidelines surrounding standardized or recommended percentages for different line items. This process can take time and may not be available for more niche industries or document types. Without standardized percentages to compare your findings to, this form of standardized analysis may have limited use.</a:t>
            </a:r>
            <a:endParaRPr/>
          </a:p>
        </p:txBody>
      </p:sp>
      <p:sp>
        <p:nvSpPr>
          <p:cNvPr id="712" name="Google Shape;712;p7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13" name="Google Shape;713;p7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7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17" name="Shape 717"/>
        <p:cNvGrpSpPr/>
        <p:nvPr/>
      </p:nvGrpSpPr>
      <p:grpSpPr>
        <a:xfrm>
          <a:off x="0" y="0"/>
          <a:ext cx="0" cy="0"/>
          <a:chOff x="0" y="0"/>
          <a:chExt cx="0" cy="0"/>
        </a:xfrm>
      </p:grpSpPr>
      <p:sp>
        <p:nvSpPr>
          <p:cNvPr id="718" name="Google Shape;718;p79"/>
          <p:cNvSpPr txBox="1"/>
          <p:nvPr>
            <p:ph type="title"/>
          </p:nvPr>
        </p:nvSpPr>
        <p:spPr>
          <a:xfrm>
            <a:off x="0" y="222571"/>
            <a:ext cx="9583347"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LIMITATIONS OF VERTICAL STATEMENT ANALYSIS</a:t>
            </a:r>
            <a:endParaRPr/>
          </a:p>
        </p:txBody>
      </p:sp>
      <p:sp>
        <p:nvSpPr>
          <p:cNvPr id="719" name="Google Shape;719;p7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Not helpful in liquidity measurements</a:t>
            </a:r>
            <a:endParaRPr/>
          </a:p>
          <a:p>
            <a:pPr indent="0" lvl="0" marL="0" marR="0" rtl="0" algn="just">
              <a:lnSpc>
                <a:spcPct val="150000"/>
              </a:lnSpc>
              <a:spcBef>
                <a:spcPts val="800"/>
              </a:spcBef>
              <a:spcAft>
                <a:spcPts val="0"/>
              </a:spcAft>
              <a:buSzPts val="2400"/>
              <a:buNone/>
            </a:pPr>
            <a:r>
              <a:rPr lang="en-GB" sz="2400"/>
              <a:t>A liquidity measurement or ratio is the financial system by which a company may understand its ability to pay debts and remain financially viable. This is an important financial tool for a company, and performing vertical analysis does not contribute to this understanding. This is a good example of a situation in which financial officers may have to combine vertical analysis with other financial tools, such as trend analysis or ratio assessments, to assemble a complete understanding of their company's financial standings.</a:t>
            </a:r>
            <a:endParaRPr/>
          </a:p>
        </p:txBody>
      </p:sp>
      <p:sp>
        <p:nvSpPr>
          <p:cNvPr id="720" name="Google Shape;720;p7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21" name="Google Shape;721;p7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8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25" name="Shape 725"/>
        <p:cNvGrpSpPr/>
        <p:nvPr/>
      </p:nvGrpSpPr>
      <p:grpSpPr>
        <a:xfrm>
          <a:off x="0" y="0"/>
          <a:ext cx="0" cy="0"/>
          <a:chOff x="0" y="0"/>
          <a:chExt cx="0" cy="0"/>
        </a:xfrm>
      </p:grpSpPr>
      <p:sp>
        <p:nvSpPr>
          <p:cNvPr id="726" name="Google Shape;726;p80"/>
          <p:cNvSpPr txBox="1"/>
          <p:nvPr>
            <p:ph type="title"/>
          </p:nvPr>
        </p:nvSpPr>
        <p:spPr>
          <a:xfrm>
            <a:off x="0" y="222571"/>
            <a:ext cx="9583347"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LIMITATIONS OF VERTICAL STATEMENT ANALYSIS</a:t>
            </a:r>
            <a:endParaRPr/>
          </a:p>
        </p:txBody>
      </p:sp>
      <p:sp>
        <p:nvSpPr>
          <p:cNvPr id="727" name="Google Shape;727;p8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Simplicity over quality</a:t>
            </a:r>
            <a:endParaRPr/>
          </a:p>
          <a:p>
            <a:pPr indent="0" lvl="0" marL="0" marR="0" rtl="0" algn="just">
              <a:lnSpc>
                <a:spcPct val="150000"/>
              </a:lnSpc>
              <a:spcBef>
                <a:spcPts val="800"/>
              </a:spcBef>
              <a:spcAft>
                <a:spcPts val="0"/>
              </a:spcAft>
              <a:buSzPts val="2400"/>
              <a:buNone/>
            </a:pPr>
            <a:r>
              <a:rPr lang="en-GB" sz="2400"/>
              <a:t>While vertical analysis is very helpful for simplifying a financial statement, its ability to do so may leave out some important factors. For example, it may not reflect the importance of a particular line item, what sort of work went into developing it, or why it is important. This means that when using vertical analysis, financial analysts may increase the quality of their findings by implementing an understanding of surrounding factors besides the percentages discovered in the vertical analysis process.</a:t>
            </a:r>
            <a:endParaRPr/>
          </a:p>
        </p:txBody>
      </p:sp>
      <p:sp>
        <p:nvSpPr>
          <p:cNvPr id="728" name="Google Shape;728;p8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29" name="Google Shape;729;p8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8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33" name="Shape 733"/>
        <p:cNvGrpSpPr/>
        <p:nvPr/>
      </p:nvGrpSpPr>
      <p:grpSpPr>
        <a:xfrm>
          <a:off x="0" y="0"/>
          <a:ext cx="0" cy="0"/>
          <a:chOff x="0" y="0"/>
          <a:chExt cx="0" cy="0"/>
        </a:xfrm>
      </p:grpSpPr>
      <p:sp>
        <p:nvSpPr>
          <p:cNvPr id="734" name="Google Shape;734;p81"/>
          <p:cNvSpPr txBox="1"/>
          <p:nvPr>
            <p:ph type="title"/>
          </p:nvPr>
        </p:nvSpPr>
        <p:spPr>
          <a:xfrm>
            <a:off x="0" y="222571"/>
            <a:ext cx="9583347"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LIMITATIONS OF VERTICAL STATEMENT ANALYSIS</a:t>
            </a:r>
            <a:endParaRPr/>
          </a:p>
        </p:txBody>
      </p:sp>
      <p:sp>
        <p:nvSpPr>
          <p:cNvPr id="735" name="Google Shape;735;p8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No explanation of "why“ </a:t>
            </a:r>
            <a:endParaRPr/>
          </a:p>
          <a:p>
            <a:pPr indent="0" lvl="0" marL="0" marR="0" rtl="0" algn="just">
              <a:lnSpc>
                <a:spcPct val="150000"/>
              </a:lnSpc>
              <a:spcBef>
                <a:spcPts val="800"/>
              </a:spcBef>
              <a:spcAft>
                <a:spcPts val="0"/>
              </a:spcAft>
              <a:buSzPts val="2400"/>
              <a:buNone/>
            </a:pPr>
            <a:r>
              <a:rPr lang="en-GB" sz="2400"/>
              <a:t>Vertical analysis results in concrete mathematical data as percentages. While this may help you understand what's occurring in financial statements, it may not help you understand why it occurs. For example, in a statement of income for a business, you may use vertical analysis to see that a particular project created a large percentage of the gross income that quarter. </a:t>
            </a:r>
            <a:endParaRPr/>
          </a:p>
        </p:txBody>
      </p:sp>
      <p:sp>
        <p:nvSpPr>
          <p:cNvPr id="736" name="Google Shape;736;p8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37" name="Google Shape;737;p8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8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41" name="Shape 741"/>
        <p:cNvGrpSpPr/>
        <p:nvPr/>
      </p:nvGrpSpPr>
      <p:grpSpPr>
        <a:xfrm>
          <a:off x="0" y="0"/>
          <a:ext cx="0" cy="0"/>
          <a:chOff x="0" y="0"/>
          <a:chExt cx="0" cy="0"/>
        </a:xfrm>
      </p:grpSpPr>
      <p:sp>
        <p:nvSpPr>
          <p:cNvPr id="742" name="Google Shape;742;p82"/>
          <p:cNvSpPr txBox="1"/>
          <p:nvPr>
            <p:ph type="title"/>
          </p:nvPr>
        </p:nvSpPr>
        <p:spPr>
          <a:xfrm>
            <a:off x="0" y="222571"/>
            <a:ext cx="9583347"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LIMITATIONS OF VERTICAL STATEMENT ANALYSIS</a:t>
            </a:r>
            <a:endParaRPr/>
          </a:p>
        </p:txBody>
      </p:sp>
      <p:sp>
        <p:nvSpPr>
          <p:cNvPr id="743" name="Google Shape;743;p8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No explanation of "why“</a:t>
            </a:r>
            <a:endParaRPr/>
          </a:p>
          <a:p>
            <a:pPr indent="0" lvl="0" marL="0" marR="0" rtl="0" algn="just">
              <a:lnSpc>
                <a:spcPct val="150000"/>
              </a:lnSpc>
              <a:spcBef>
                <a:spcPts val="800"/>
              </a:spcBef>
              <a:spcAft>
                <a:spcPts val="0"/>
              </a:spcAft>
              <a:buSzPts val="2400"/>
              <a:buNone/>
            </a:pPr>
            <a:r>
              <a:rPr lang="en-GB" sz="2400"/>
              <a:t>The vertical analysis may not address why it was so successful and what the company may do in the future to sustain that success. To understand this, you may have to supplement the work with a distinct form of analysis.</a:t>
            </a:r>
            <a:endParaRPr/>
          </a:p>
        </p:txBody>
      </p:sp>
      <p:sp>
        <p:nvSpPr>
          <p:cNvPr id="744" name="Google Shape;744;p8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45" name="Google Shape;745;p8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8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749" name="Shape 749"/>
        <p:cNvGrpSpPr/>
        <p:nvPr/>
      </p:nvGrpSpPr>
      <p:grpSpPr>
        <a:xfrm>
          <a:off x="0" y="0"/>
          <a:ext cx="0" cy="0"/>
          <a:chOff x="0" y="0"/>
          <a:chExt cx="0" cy="0"/>
        </a:xfrm>
      </p:grpSpPr>
      <p:sp>
        <p:nvSpPr>
          <p:cNvPr id="750" name="Google Shape;750;g1eb47c69c54_0_0"/>
          <p:cNvSpPr/>
          <p:nvPr/>
        </p:nvSpPr>
        <p:spPr>
          <a:xfrm>
            <a:off x="0" y="0"/>
            <a:ext cx="12192000" cy="4572000"/>
          </a:xfrm>
          <a:prstGeom prst="rect">
            <a:avLst/>
          </a:prstGeom>
          <a:solidFill>
            <a:srgbClr val="1482AB"/>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51" name="Google Shape;751;g1eb47c69c54_0_0"/>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dk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752" name="Google Shape;752;g1eb47c69c54_0_0"/>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
        <p:nvSpPr>
          <p:cNvPr id="753" name="Google Shape;753;g1eb47c69c54_0_0"/>
          <p:cNvSpPr/>
          <p:nvPr/>
        </p:nvSpPr>
        <p:spPr>
          <a:xfrm>
            <a:off x="0" y="0"/>
            <a:ext cx="12188700" cy="68589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54" name="Google Shape;754;g1eb47c69c54_0_0"/>
          <p:cNvSpPr txBox="1"/>
          <p:nvPr>
            <p:ph type="title"/>
          </p:nvPr>
        </p:nvSpPr>
        <p:spPr>
          <a:xfrm>
            <a:off x="324575" y="508050"/>
            <a:ext cx="12192000" cy="50427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80000"/>
              </a:lnSpc>
              <a:spcBef>
                <a:spcPts val="0"/>
              </a:spcBef>
              <a:spcAft>
                <a:spcPts val="0"/>
              </a:spcAft>
              <a:buClr>
                <a:schemeClr val="dk1"/>
              </a:buClr>
              <a:buSzPts val="990"/>
              <a:buFont typeface="Arial"/>
              <a:buNone/>
            </a:pPr>
            <a:r>
              <a:rPr b="1" lang="en-GB">
                <a:solidFill>
                  <a:schemeClr val="lt1"/>
                </a:solidFill>
              </a:rPr>
              <a:t>References</a:t>
            </a:r>
            <a:endParaRPr b="1">
              <a:solidFill>
                <a:schemeClr val="lt1"/>
              </a:solidFill>
            </a:endParaRPr>
          </a:p>
          <a:p>
            <a:pPr indent="-457200" lvl="0" marL="457200" rtl="0" algn="l">
              <a:lnSpc>
                <a:spcPct val="100000"/>
              </a:lnSpc>
              <a:spcBef>
                <a:spcPts val="0"/>
              </a:spcBef>
              <a:spcAft>
                <a:spcPts val="0"/>
              </a:spcAft>
              <a:buClr>
                <a:schemeClr val="dk1"/>
              </a:buClr>
              <a:buSzPct val="28366"/>
              <a:buFont typeface="Arial"/>
              <a:buNone/>
            </a:pPr>
            <a:r>
              <a:rPr lang="en-GB" sz="3877">
                <a:solidFill>
                  <a:schemeClr val="lt1"/>
                </a:solidFill>
              </a:rPr>
              <a:t>IASB. (n.d.). international financial reporting. </a:t>
            </a:r>
            <a:r>
              <a:rPr lang="en-GB" sz="3877" u="sng">
                <a:solidFill>
                  <a:srgbClr val="00FFFF"/>
                </a:solidFill>
                <a:hlinkClick r:id="rId3">
                  <a:extLst>
                    <a:ext uri="{A12FA001-AC4F-418D-AE19-62706E023703}">
                      <ahyp:hlinkClr val="tx"/>
                    </a:ext>
                  </a:extLst>
                </a:hlinkClick>
              </a:rPr>
              <a:t>https://www.ifrs.org</a:t>
            </a:r>
            <a:r>
              <a:rPr b="1" lang="en-GB" sz="3977">
                <a:solidFill>
                  <a:srgbClr val="00FFFF"/>
                </a:solidFill>
              </a:rPr>
              <a:t> </a:t>
            </a:r>
            <a:r>
              <a:rPr b="1" lang="en-GB" sz="3866">
                <a:solidFill>
                  <a:srgbClr val="00FFFF"/>
                </a:solidFill>
              </a:rPr>
              <a:t> </a:t>
            </a:r>
            <a:r>
              <a:rPr b="1" lang="en-GB" sz="3311">
                <a:solidFill>
                  <a:srgbClr val="00FFFF"/>
                </a:solidFill>
                <a:latin typeface="Times New Roman"/>
                <a:ea typeface="Times New Roman"/>
                <a:cs typeface="Times New Roman"/>
                <a:sym typeface="Times New Roman"/>
              </a:rPr>
              <a:t> </a:t>
            </a:r>
            <a:r>
              <a:rPr b="1" lang="en-GB" sz="3311">
                <a:solidFill>
                  <a:schemeClr val="dk1"/>
                </a:solidFill>
                <a:latin typeface="Times New Roman"/>
                <a:ea typeface="Times New Roman"/>
                <a:cs typeface="Times New Roman"/>
                <a:sym typeface="Times New Roman"/>
              </a:rPr>
              <a:t> </a:t>
            </a:r>
            <a:endParaRPr b="1" sz="7111">
              <a:solidFill>
                <a:schemeClr val="lt1"/>
              </a:solidFill>
            </a:endParaRPr>
          </a:p>
          <a:p>
            <a:pPr indent="0" lvl="0" marL="0" rtl="0" algn="l">
              <a:lnSpc>
                <a:spcPct val="80000"/>
              </a:lnSpc>
              <a:spcBef>
                <a:spcPts val="0"/>
              </a:spcBef>
              <a:spcAft>
                <a:spcPts val="0"/>
              </a:spcAft>
              <a:buClr>
                <a:schemeClr val="dk1"/>
              </a:buClr>
              <a:buSzPts val="990"/>
              <a:buFont typeface="Arial"/>
              <a:buNone/>
            </a:pPr>
            <a:r>
              <a:t/>
            </a:r>
            <a:endParaRPr b="1">
              <a:solidFill>
                <a:schemeClr val="lt1"/>
              </a:solidFill>
            </a:endParaRPr>
          </a:p>
          <a:p>
            <a:pPr indent="0" lvl="0" marL="0" rtl="0" algn="l">
              <a:lnSpc>
                <a:spcPct val="80000"/>
              </a:lnSpc>
              <a:spcBef>
                <a:spcPts val="0"/>
              </a:spcBef>
              <a:spcAft>
                <a:spcPts val="0"/>
              </a:spcAft>
              <a:buClr>
                <a:schemeClr val="dk1"/>
              </a:buClr>
              <a:buSzPct val="26190"/>
              <a:buFont typeface="Arial"/>
              <a:buNone/>
            </a:pPr>
            <a:r>
              <a:rPr lang="en-GB" sz="4200">
                <a:solidFill>
                  <a:schemeClr val="lt1"/>
                </a:solidFill>
              </a:rPr>
              <a:t>McCallig, J. (2008). Introductory financial accounting: Using international financial reporting standards. John McCallig. </a:t>
            </a:r>
            <a:endParaRPr sz="4200">
              <a:solidFill>
                <a:schemeClr val="lt1"/>
              </a:solidFill>
            </a:endParaRPr>
          </a:p>
          <a:p>
            <a:pPr indent="0" lvl="0" marL="0" rtl="0" algn="l">
              <a:lnSpc>
                <a:spcPct val="80000"/>
              </a:lnSpc>
              <a:spcBef>
                <a:spcPts val="0"/>
              </a:spcBef>
              <a:spcAft>
                <a:spcPts val="0"/>
              </a:spcAft>
              <a:buClr>
                <a:schemeClr val="dk1"/>
              </a:buClr>
              <a:buSzPct val="26190"/>
              <a:buFont typeface="Arial"/>
              <a:buNone/>
            </a:pPr>
            <a:r>
              <a:t/>
            </a:r>
            <a:endParaRPr sz="4200">
              <a:solidFill>
                <a:schemeClr val="lt1"/>
              </a:solidFill>
            </a:endParaRPr>
          </a:p>
          <a:p>
            <a:pPr indent="0" lvl="0" marL="0" rtl="0" algn="l">
              <a:lnSpc>
                <a:spcPct val="80000"/>
              </a:lnSpc>
              <a:spcBef>
                <a:spcPts val="0"/>
              </a:spcBef>
              <a:spcAft>
                <a:spcPts val="0"/>
              </a:spcAft>
              <a:buClr>
                <a:schemeClr val="dk1"/>
              </a:buClr>
              <a:buSzPct val="26190"/>
              <a:buFont typeface="Arial"/>
              <a:buNone/>
            </a:pPr>
            <a:r>
              <a:rPr lang="en-GB" sz="4200">
                <a:solidFill>
                  <a:schemeClr val="lt1"/>
                </a:solidFill>
              </a:rPr>
              <a:t>Williams, J., Haka, S., Bettner, M. S., Meigs, R. (2002). Financial accounting. Irwin/McGraw-Hill.</a:t>
            </a:r>
            <a:endParaRPr sz="4200">
              <a:solidFill>
                <a:schemeClr val="lt1"/>
              </a:solidFill>
            </a:endParaRPr>
          </a:p>
          <a:p>
            <a:pPr indent="0" lvl="0" marL="0" rtl="0" algn="l">
              <a:lnSpc>
                <a:spcPct val="80000"/>
              </a:lnSpc>
              <a:spcBef>
                <a:spcPts val="0"/>
              </a:spcBef>
              <a:spcAft>
                <a:spcPts val="0"/>
              </a:spcAft>
              <a:buClr>
                <a:schemeClr val="lt1"/>
              </a:buClr>
              <a:buSzPct val="119047"/>
              <a:buFont typeface="Twentieth Century"/>
              <a:buNone/>
            </a:pPr>
            <a:r>
              <a:t/>
            </a:r>
            <a:endParaRPr sz="4200">
              <a:solidFill>
                <a:schemeClr val="lt1"/>
              </a:solidFill>
            </a:endParaRPr>
          </a:p>
        </p:txBody>
      </p:sp>
      <p:cxnSp>
        <p:nvCxnSpPr>
          <p:cNvPr id="755" name="Google Shape;755;g1eb47c69c54_0_0"/>
          <p:cNvCxnSpPr/>
          <p:nvPr/>
        </p:nvCxnSpPr>
        <p:spPr>
          <a:xfrm rot="10800000">
            <a:off x="8386843" y="5264106"/>
            <a:ext cx="0" cy="914400"/>
          </a:xfrm>
          <a:prstGeom prst="straightConnector1">
            <a:avLst/>
          </a:prstGeom>
          <a:noFill/>
          <a:ln cap="flat" cmpd="sng" w="19050">
            <a:solidFill>
              <a:schemeClr val="lt1">
                <a:alpha val="80000"/>
              </a:schemeClr>
            </a:solidFill>
            <a:prstDash val="solid"/>
            <a:round/>
            <a:headEnd len="sm" w="sm" type="none"/>
            <a:tailEnd len="sm" w="sm" type="none"/>
          </a:ln>
        </p:spPr>
      </p:cxnSp>
    </p:spTree>
  </p:cSld>
  <p:clrMapOvr>
    <a:masterClrMapping/>
  </p:clrMapOvr>
</p:sld>
</file>

<file path=ppt/slides/slide8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59" name="Shape 759"/>
        <p:cNvGrpSpPr/>
        <p:nvPr/>
      </p:nvGrpSpPr>
      <p:grpSpPr>
        <a:xfrm>
          <a:off x="0" y="0"/>
          <a:ext cx="0" cy="0"/>
          <a:chOff x="0" y="0"/>
          <a:chExt cx="0" cy="0"/>
        </a:xfrm>
      </p:grpSpPr>
      <p:sp>
        <p:nvSpPr>
          <p:cNvPr id="760" name="Google Shape;760;p83"/>
          <p:cNvSpPr txBox="1"/>
          <p:nvPr>
            <p:ph type="title"/>
          </p:nvPr>
        </p:nvSpPr>
        <p:spPr>
          <a:xfrm>
            <a:off x="1010874" y="730155"/>
            <a:ext cx="8018272" cy="1456453"/>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0B0F0"/>
              </a:buClr>
              <a:buSzPts val="4800"/>
              <a:buFont typeface="Twentieth Century"/>
              <a:buNone/>
            </a:pPr>
            <a:r>
              <a:rPr b="1" lang="en-GB" sz="4800">
                <a:solidFill>
                  <a:srgbClr val="00B0F0"/>
                </a:solidFill>
              </a:rPr>
              <a:t>WEEK 12: LESSON</a:t>
            </a:r>
            <a:endParaRPr/>
          </a:p>
        </p:txBody>
      </p:sp>
      <p:sp>
        <p:nvSpPr>
          <p:cNvPr id="761" name="Google Shape;761;p83"/>
          <p:cNvSpPr txBox="1"/>
          <p:nvPr>
            <p:ph idx="1" type="body"/>
          </p:nvPr>
        </p:nvSpPr>
        <p:spPr>
          <a:xfrm>
            <a:off x="805219" y="1895060"/>
            <a:ext cx="8666328" cy="3727817"/>
          </a:xfrm>
          <a:prstGeom prst="rect">
            <a:avLst/>
          </a:prstGeom>
          <a:noFill/>
          <a:ln>
            <a:noFill/>
          </a:ln>
        </p:spPr>
        <p:txBody>
          <a:bodyPr anchorCtr="0" anchor="t" bIns="45700" lIns="45700" spcFirstLastPara="1" rIns="45700" wrap="square" tIns="45700">
            <a:noAutofit/>
          </a:bodyPr>
          <a:lstStyle/>
          <a:p>
            <a:pPr indent="0" lvl="0" marL="91440" rtl="0" algn="ctr">
              <a:lnSpc>
                <a:spcPct val="90000"/>
              </a:lnSpc>
              <a:spcBef>
                <a:spcPts val="0"/>
              </a:spcBef>
              <a:spcAft>
                <a:spcPts val="0"/>
              </a:spcAft>
              <a:buSzPts val="4800"/>
              <a:buNone/>
            </a:pPr>
            <a:r>
              <a:t/>
            </a:r>
            <a:endParaRPr b="1" sz="4800">
              <a:solidFill>
                <a:srgbClr val="00B0F0"/>
              </a:solidFill>
            </a:endParaRPr>
          </a:p>
          <a:p>
            <a:pPr indent="-304800" lvl="0" marL="91440" rtl="0" algn="ctr">
              <a:lnSpc>
                <a:spcPct val="90000"/>
              </a:lnSpc>
              <a:spcBef>
                <a:spcPts val="1400"/>
              </a:spcBef>
              <a:spcAft>
                <a:spcPts val="0"/>
              </a:spcAft>
              <a:buSzPts val="4800"/>
              <a:buChar char=" "/>
            </a:pPr>
            <a:r>
              <a:rPr b="1" lang="en-GB" sz="4800">
                <a:solidFill>
                  <a:srgbClr val="00B0F0"/>
                </a:solidFill>
              </a:rPr>
              <a:t>END OF PRESENTATION</a:t>
            </a:r>
            <a:endParaRPr/>
          </a:p>
        </p:txBody>
      </p:sp>
      <p:sp>
        <p:nvSpPr>
          <p:cNvPr id="762" name="Google Shape;762;p8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63" name="Google Shape;763;p8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theme/theme1.xml><?xml version="1.0" encoding="utf-8"?>
<a:theme xmlns:a="http://schemas.openxmlformats.org/drawingml/2006/main" xmlns:r="http://schemas.openxmlformats.org/officeDocument/2006/relationships" name="Integral">
  <a:themeElements>
    <a:clrScheme name="Integral">
      <a:dk1>
        <a:srgbClr val="000000"/>
      </a:dk1>
      <a:lt1>
        <a:srgbClr val="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2023-09-08T10:59:38Z</dcterms:created>
  <dc:creator>Frank Muhoho</dc:creator>
</cp:coreProperties>
</file>