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4"/>
  </p:notesMasterIdLst>
  <p:sldIdLst>
    <p:sldId id="256" r:id="rId2"/>
    <p:sldId id="257" r:id="rId3"/>
    <p:sldId id="287" r:id="rId4"/>
    <p:sldId id="258" r:id="rId5"/>
    <p:sldId id="259" r:id="rId6"/>
    <p:sldId id="260" r:id="rId7"/>
    <p:sldId id="293" r:id="rId8"/>
    <p:sldId id="294" r:id="rId9"/>
    <p:sldId id="262" r:id="rId10"/>
    <p:sldId id="263" r:id="rId11"/>
    <p:sldId id="264" r:id="rId12"/>
    <p:sldId id="288" r:id="rId13"/>
    <p:sldId id="289" r:id="rId14"/>
    <p:sldId id="290" r:id="rId15"/>
    <p:sldId id="292" r:id="rId16"/>
    <p:sldId id="291" r:id="rId17"/>
    <p:sldId id="297" r:id="rId18"/>
    <p:sldId id="298" r:id="rId19"/>
    <p:sldId id="299" r:id="rId20"/>
    <p:sldId id="295" r:id="rId21"/>
    <p:sldId id="268" r:id="rId22"/>
    <p:sldId id="270" r:id="rId23"/>
    <p:sldId id="271" r:id="rId24"/>
    <p:sldId id="296" r:id="rId25"/>
    <p:sldId id="272" r:id="rId26"/>
    <p:sldId id="273" r:id="rId27"/>
    <p:sldId id="274" r:id="rId28"/>
    <p:sldId id="275" r:id="rId29"/>
    <p:sldId id="276" r:id="rId30"/>
    <p:sldId id="277" r:id="rId31"/>
    <p:sldId id="285" r:id="rId32"/>
    <p:sldId id="286"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3455" autoAdjust="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D70949-167B-47A2-8A7A-DBD54CD7E257}" type="datetimeFigureOut">
              <a:rPr lang="en-US" smtClean="0"/>
              <a:t>9/19/2023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688056-FC72-4BC6-896B-2B44272DF70C}" type="slidenum">
              <a:rPr lang="en-US" smtClean="0"/>
              <a:t>‹#›</a:t>
            </a:fld>
            <a:endParaRPr lang="en-US"/>
          </a:p>
        </p:txBody>
      </p:sp>
    </p:spTree>
    <p:extLst>
      <p:ext uri="{BB962C8B-B14F-4D97-AF65-F5344CB8AC3E}">
        <p14:creationId xmlns:p14="http://schemas.microsoft.com/office/powerpoint/2010/main" val="24574530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9/19/2023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9/19/2023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9/19/2023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9/19/2023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9/19/2023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9/19/2023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9/19/2023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9/19/2023</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ideas.repec.org/s/scm/usvaep.html" TargetMode="External"/><Relationship Id="rId2" Type="http://schemas.openxmlformats.org/officeDocument/2006/relationships/hyperlink" Target="https://ideas.repec.org/a/scm/usvaep/v14y2014i1(19)p62-70.html" TargetMode="External"/><Relationship Id="rId1" Type="http://schemas.openxmlformats.org/officeDocument/2006/relationships/slideLayout" Target="../slideLayouts/slideLayout2.xml"/><Relationship Id="rId4" Type="http://schemas.openxmlformats.org/officeDocument/2006/relationships/hyperlink" Target="https://doi.org/10.4324/9781003164036"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
            </a:r>
            <a:br>
              <a:rPr lang="en-US" dirty="0" smtClean="0"/>
            </a:br>
            <a:r>
              <a:rPr lang="en-US" dirty="0"/>
              <a:t/>
            </a:r>
            <a:br>
              <a:rPr lang="en-US" dirty="0"/>
            </a:br>
            <a:endParaRPr lang="en-US" dirty="0"/>
          </a:p>
        </p:txBody>
      </p:sp>
      <p:sp>
        <p:nvSpPr>
          <p:cNvPr id="3" name="Subtitle 2"/>
          <p:cNvSpPr>
            <a:spLocks noGrp="1"/>
          </p:cNvSpPr>
          <p:nvPr>
            <p:ph type="subTitle" idx="1"/>
          </p:nvPr>
        </p:nvSpPr>
        <p:spPr>
          <a:xfrm>
            <a:off x="1751012" y="2952206"/>
            <a:ext cx="8689976" cy="2305593"/>
          </a:xfrm>
        </p:spPr>
        <p:txBody>
          <a:bodyPr>
            <a:normAutofit/>
          </a:bodyPr>
          <a:lstStyle/>
          <a:p>
            <a:r>
              <a:rPr lang="en-US" b="1" dirty="0" smtClean="0"/>
              <a:t>INDUSTRIAL MARKETING</a:t>
            </a:r>
          </a:p>
          <a:p>
            <a:r>
              <a:rPr lang="en-US" b="1" dirty="0" smtClean="0"/>
              <a:t>LECTURE 1: INTRODUCTION TO INDUSTRIAL MARKETING</a:t>
            </a:r>
          </a:p>
          <a:p>
            <a:r>
              <a:rPr lang="en-US" b="1" dirty="0" smtClean="0"/>
              <a:t>BY</a:t>
            </a:r>
          </a:p>
          <a:p>
            <a:r>
              <a:rPr lang="en-US" b="1" dirty="0" smtClean="0"/>
              <a:t>DR. WANJIKU KINYANJUI</a:t>
            </a:r>
            <a:endParaRPr lang="en-US" b="1" dirty="0"/>
          </a:p>
        </p:txBody>
      </p:sp>
    </p:spTree>
    <p:extLst>
      <p:ext uri="{BB962C8B-B14F-4D97-AF65-F5344CB8AC3E}">
        <p14:creationId xmlns:p14="http://schemas.microsoft.com/office/powerpoint/2010/main" val="13596579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3625" y="115058"/>
            <a:ext cx="10364451" cy="1596177"/>
          </a:xfrm>
        </p:spPr>
        <p:txBody>
          <a:bodyPr/>
          <a:lstStyle/>
          <a:p>
            <a:r>
              <a:rPr lang="en-US" dirty="0" smtClean="0"/>
              <a:t>COURSE OVERVIEW</a:t>
            </a:r>
            <a:endParaRPr lang="en-US" dirty="0"/>
          </a:p>
        </p:txBody>
      </p:sp>
      <p:sp>
        <p:nvSpPr>
          <p:cNvPr id="5" name="TextBox 4"/>
          <p:cNvSpPr txBox="1"/>
          <p:nvPr/>
        </p:nvSpPr>
        <p:spPr>
          <a:xfrm>
            <a:off x="8386353" y="6074228"/>
            <a:ext cx="1750423" cy="369332"/>
          </a:xfrm>
          <a:prstGeom prst="rect">
            <a:avLst/>
          </a:prstGeom>
          <a:noFill/>
        </p:spPr>
        <p:txBody>
          <a:bodyPr wrap="square" rtlCol="0">
            <a:spAutoFit/>
          </a:bodyPr>
          <a:lstStyle/>
          <a:p>
            <a:r>
              <a:rPr lang="en-US" dirty="0" smtClean="0"/>
              <a:t>(Kinyanjui,2023)</a:t>
            </a:r>
            <a:endParaRPr lang="en-US" dirty="0"/>
          </a:p>
        </p:txBody>
      </p:sp>
      <p:pic>
        <p:nvPicPr>
          <p:cNvPr id="8" name="Content Placeholder 7"/>
          <p:cNvPicPr>
            <a:picLocks noGrp="1" noChangeAspect="1"/>
          </p:cNvPicPr>
          <p:nvPr>
            <p:ph sz="quarter" idx="13"/>
          </p:nvPr>
        </p:nvPicPr>
        <p:blipFill>
          <a:blip r:embed="rId2"/>
          <a:stretch>
            <a:fillRect/>
          </a:stretch>
        </p:blipFill>
        <p:spPr>
          <a:xfrm>
            <a:off x="1136469" y="1319348"/>
            <a:ext cx="9535886" cy="4754880"/>
          </a:xfrm>
          <a:prstGeom prst="rect">
            <a:avLst/>
          </a:prstGeom>
        </p:spPr>
      </p:pic>
    </p:spTree>
    <p:extLst>
      <p:ext uri="{BB962C8B-B14F-4D97-AF65-F5344CB8AC3E}">
        <p14:creationId xmlns:p14="http://schemas.microsoft.com/office/powerpoint/2010/main" val="29341275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699863" y="5943600"/>
            <a:ext cx="1907177" cy="369332"/>
          </a:xfrm>
          <a:prstGeom prst="rect">
            <a:avLst/>
          </a:prstGeom>
          <a:noFill/>
        </p:spPr>
        <p:txBody>
          <a:bodyPr wrap="square" rtlCol="0">
            <a:spAutoFit/>
          </a:bodyPr>
          <a:lstStyle/>
          <a:p>
            <a:r>
              <a:rPr lang="en-US" dirty="0" smtClean="0"/>
              <a:t>(</a:t>
            </a:r>
            <a:r>
              <a:rPr lang="en-US" dirty="0" err="1" smtClean="0"/>
              <a:t>Kinyanjui</a:t>
            </a:r>
            <a:r>
              <a:rPr lang="en-US" dirty="0" smtClean="0"/>
              <a:t>, 2023)</a:t>
            </a:r>
            <a:endParaRPr lang="en-US" dirty="0"/>
          </a:p>
        </p:txBody>
      </p:sp>
      <p:pic>
        <p:nvPicPr>
          <p:cNvPr id="2" name="Picture 1"/>
          <p:cNvPicPr>
            <a:picLocks noChangeAspect="1"/>
          </p:cNvPicPr>
          <p:nvPr/>
        </p:nvPicPr>
        <p:blipFill>
          <a:blip r:embed="rId2"/>
          <a:stretch>
            <a:fillRect/>
          </a:stretch>
        </p:blipFill>
        <p:spPr>
          <a:xfrm>
            <a:off x="1094000" y="1645920"/>
            <a:ext cx="9800424" cy="4297680"/>
          </a:xfrm>
          <a:prstGeom prst="rect">
            <a:avLst/>
          </a:prstGeom>
        </p:spPr>
      </p:pic>
    </p:spTree>
    <p:extLst>
      <p:ext uri="{BB962C8B-B14F-4D97-AF65-F5344CB8AC3E}">
        <p14:creationId xmlns:p14="http://schemas.microsoft.com/office/powerpoint/2010/main" val="42081806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TO INDUSTRIAL MARKETING</a:t>
            </a:r>
            <a:endParaRPr lang="en-US" dirty="0"/>
          </a:p>
        </p:txBody>
      </p:sp>
      <p:sp>
        <p:nvSpPr>
          <p:cNvPr id="3" name="Content Placeholder 2"/>
          <p:cNvSpPr>
            <a:spLocks noGrp="1"/>
          </p:cNvSpPr>
          <p:nvPr>
            <p:ph sz="quarter" idx="13"/>
          </p:nvPr>
        </p:nvSpPr>
        <p:spPr/>
        <p:txBody>
          <a:bodyPr>
            <a:normAutofit/>
          </a:bodyPr>
          <a:lstStyle/>
          <a:p>
            <a:r>
              <a:rPr lang="en-US" cap="none" dirty="0" smtClean="0"/>
              <a:t>The term industrial marketing infers to marketing that involves industrial products.</a:t>
            </a:r>
          </a:p>
          <a:p>
            <a:r>
              <a:rPr lang="en-US" cap="none" dirty="0" smtClean="0"/>
              <a:t>The products are produced by manufacturing firms and sold to other organizations or firms rather than to households.</a:t>
            </a:r>
          </a:p>
          <a:p>
            <a:r>
              <a:rPr lang="en-US" cap="none" dirty="0" smtClean="0"/>
              <a:t>These products are therefore not meant for consumption by the households, but are used to facilitate organizational productivity</a:t>
            </a:r>
          </a:p>
        </p:txBody>
      </p:sp>
      <p:sp>
        <p:nvSpPr>
          <p:cNvPr id="4" name="TextBox 3"/>
          <p:cNvSpPr txBox="1"/>
          <p:nvPr/>
        </p:nvSpPr>
        <p:spPr>
          <a:xfrm>
            <a:off x="1397726" y="5055326"/>
            <a:ext cx="3592285" cy="3231654"/>
          </a:xfrm>
          <a:prstGeom prst="rect">
            <a:avLst/>
          </a:prstGeom>
          <a:noFill/>
        </p:spPr>
        <p:txBody>
          <a:bodyPr wrap="square" rtlCol="0">
            <a:spAutoFit/>
          </a:bodyPr>
          <a:lstStyle/>
          <a:p>
            <a:r>
              <a:rPr lang="en-US" sz="3200" dirty="0" smtClean="0">
                <a:solidFill>
                  <a:schemeClr val="accent6">
                    <a:lumMod val="50000"/>
                  </a:schemeClr>
                </a:solidFill>
              </a:rPr>
              <a:t>Think about industries in your country</a:t>
            </a:r>
          </a:p>
          <a:p>
            <a:endParaRPr lang="en-US" sz="3600" dirty="0">
              <a:solidFill>
                <a:schemeClr val="accent6">
                  <a:lumMod val="50000"/>
                </a:schemeClr>
              </a:solidFill>
            </a:endParaRPr>
          </a:p>
          <a:p>
            <a:endParaRPr lang="en-US" dirty="0" smtClean="0"/>
          </a:p>
          <a:p>
            <a:endParaRPr lang="en-US" dirty="0"/>
          </a:p>
          <a:p>
            <a:endParaRPr lang="en-US" dirty="0" smtClean="0"/>
          </a:p>
          <a:p>
            <a:endParaRPr lang="en-US" dirty="0"/>
          </a:p>
        </p:txBody>
      </p:sp>
    </p:spTree>
    <p:extLst>
      <p:ext uri="{BB962C8B-B14F-4D97-AF65-F5344CB8AC3E}">
        <p14:creationId xmlns:p14="http://schemas.microsoft.com/office/powerpoint/2010/main" val="18442585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an industrial </a:t>
            </a:r>
            <a:r>
              <a:rPr lang="en-US" dirty="0" smtClean="0"/>
              <a:t>market?</a:t>
            </a:r>
            <a:endParaRPr lang="en-US" dirty="0"/>
          </a:p>
        </p:txBody>
      </p:sp>
      <p:sp>
        <p:nvSpPr>
          <p:cNvPr id="3" name="Content Placeholder 2"/>
          <p:cNvSpPr>
            <a:spLocks noGrp="1"/>
          </p:cNvSpPr>
          <p:nvPr>
            <p:ph sz="quarter" idx="13"/>
          </p:nvPr>
        </p:nvSpPr>
        <p:spPr>
          <a:xfrm>
            <a:off x="913774" y="2367092"/>
            <a:ext cx="10363826" cy="4308575"/>
          </a:xfrm>
        </p:spPr>
        <p:txBody>
          <a:bodyPr/>
          <a:lstStyle/>
          <a:p>
            <a:pPr marL="0" indent="0">
              <a:buNone/>
            </a:pPr>
            <a:r>
              <a:rPr lang="en-US" cap="none" dirty="0" smtClean="0"/>
              <a:t>An industrial market is also referred to as organizational marketing or business to business marketing(B2).</a:t>
            </a:r>
          </a:p>
          <a:p>
            <a:pPr marL="0" indent="0">
              <a:buNone/>
            </a:pPr>
            <a:r>
              <a:rPr lang="en-US" cap="none" dirty="0" smtClean="0"/>
              <a:t>It is the market consisting of organizations which acquire goods and services to be used in the production of further products or services for sale or rent  or lease to others.</a:t>
            </a:r>
          </a:p>
          <a:p>
            <a:pPr marL="0" indent="0">
              <a:buNone/>
            </a:pPr>
            <a:r>
              <a:rPr lang="en-US" cap="none" dirty="0" smtClean="0"/>
              <a:t>It requires formal arrangements with detailed terms and conditions by way of contract or purchase order</a:t>
            </a:r>
            <a:endParaRPr lang="en-US" cap="none" dirty="0"/>
          </a:p>
        </p:txBody>
      </p:sp>
      <p:sp>
        <p:nvSpPr>
          <p:cNvPr id="4" name="TextBox 3"/>
          <p:cNvSpPr txBox="1"/>
          <p:nvPr/>
        </p:nvSpPr>
        <p:spPr>
          <a:xfrm>
            <a:off x="3699164" y="5112327"/>
            <a:ext cx="3366654" cy="1384995"/>
          </a:xfrm>
          <a:prstGeom prst="rect">
            <a:avLst/>
          </a:prstGeom>
          <a:noFill/>
        </p:spPr>
        <p:txBody>
          <a:bodyPr wrap="square" rtlCol="0">
            <a:spAutoFit/>
          </a:bodyPr>
          <a:lstStyle/>
          <a:p>
            <a:r>
              <a:rPr lang="en-US" sz="2800" dirty="0" smtClean="0">
                <a:solidFill>
                  <a:schemeClr val="accent6">
                    <a:lumMod val="50000"/>
                  </a:schemeClr>
                </a:solidFill>
              </a:rPr>
              <a:t>Mention names of Industrial Marketers in your region/country</a:t>
            </a:r>
            <a:endParaRPr lang="en-US" sz="2800" dirty="0">
              <a:solidFill>
                <a:schemeClr val="accent6">
                  <a:lumMod val="50000"/>
                </a:schemeClr>
              </a:solidFill>
            </a:endParaRPr>
          </a:p>
        </p:txBody>
      </p:sp>
    </p:spTree>
    <p:extLst>
      <p:ext uri="{BB962C8B-B14F-4D97-AF65-F5344CB8AC3E}">
        <p14:creationId xmlns:p14="http://schemas.microsoft.com/office/powerpoint/2010/main" val="6130643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Industrial marketing defined</a:t>
            </a:r>
            <a:endParaRPr lang="en-US" dirty="0"/>
          </a:p>
        </p:txBody>
      </p:sp>
      <p:sp>
        <p:nvSpPr>
          <p:cNvPr id="3" name="Content Placeholder 2"/>
          <p:cNvSpPr>
            <a:spLocks noGrp="1"/>
          </p:cNvSpPr>
          <p:nvPr>
            <p:ph sz="quarter" idx="13"/>
          </p:nvPr>
        </p:nvSpPr>
        <p:spPr/>
        <p:txBody>
          <a:bodyPr/>
          <a:lstStyle/>
          <a:p>
            <a:pPr algn="just"/>
            <a:r>
              <a:rPr lang="en-US" cap="none" dirty="0" smtClean="0"/>
              <a:t>Industrial marketing can therefore be defined as the process of marketing goods, which are used in producing consumer goods or industrial goods, or business or personal services or which facilitate the operation of a business enterprise.</a:t>
            </a:r>
          </a:p>
          <a:p>
            <a:pPr algn="just"/>
            <a:r>
              <a:rPr lang="en-US" cap="none" dirty="0" smtClean="0"/>
              <a:t>Industrial goods are purchased by a large number and variety of concerns operating in diverse fields.</a:t>
            </a:r>
          </a:p>
          <a:p>
            <a:pPr algn="just"/>
            <a:r>
              <a:rPr lang="en-US" cap="none" dirty="0" smtClean="0"/>
              <a:t>Among these are the manufacturing industries, the mines and quarries, the construction industry, hotels, restaurants, theatres and others</a:t>
            </a:r>
            <a:endParaRPr lang="en-US" cap="none" dirty="0"/>
          </a:p>
        </p:txBody>
      </p:sp>
    </p:spTree>
    <p:extLst>
      <p:ext uri="{BB962C8B-B14F-4D97-AF65-F5344CB8AC3E}">
        <p14:creationId xmlns:p14="http://schemas.microsoft.com/office/powerpoint/2010/main" val="1755956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1066592"/>
          </a:xfrm>
        </p:spPr>
        <p:txBody>
          <a:bodyPr>
            <a:normAutofit fontScale="90000"/>
          </a:bodyPr>
          <a:lstStyle/>
          <a:p>
            <a:r>
              <a:rPr lang="en-US" dirty="0"/>
              <a:t>INDUSTRIAL MARKETING VS. CONSUMER MARKETING</a:t>
            </a:r>
            <a:br>
              <a:rPr lang="en-US" dirty="0"/>
            </a:br>
            <a:endParaRPr lang="en-US" dirty="0"/>
          </a:p>
        </p:txBody>
      </p:sp>
      <p:sp>
        <p:nvSpPr>
          <p:cNvPr id="3" name="Content Placeholder 2"/>
          <p:cNvSpPr>
            <a:spLocks noGrp="1"/>
          </p:cNvSpPr>
          <p:nvPr>
            <p:ph sz="quarter" idx="13"/>
          </p:nvPr>
        </p:nvSpPr>
        <p:spPr>
          <a:xfrm>
            <a:off x="913774" y="1828800"/>
            <a:ext cx="10363826" cy="3962399"/>
          </a:xfrm>
        </p:spPr>
        <p:txBody>
          <a:bodyPr/>
          <a:lstStyle/>
          <a:p>
            <a:endParaRPr lang="en-US" cap="none" dirty="0" smtClean="0">
              <a:solidFill>
                <a:srgbClr val="444444"/>
              </a:solidFill>
              <a:latin typeface="Raleway"/>
            </a:endParaRPr>
          </a:p>
          <a:p>
            <a:r>
              <a:rPr lang="en-US" cap="none" dirty="0" smtClean="0">
                <a:solidFill>
                  <a:srgbClr val="444444"/>
                </a:solidFill>
                <a:latin typeface="Tw Cen MT" panose="020B0602020104020603" pitchFamily="34" charset="0"/>
              </a:rPr>
              <a:t>The meaning and interpretation of both terms are completely different. </a:t>
            </a:r>
          </a:p>
          <a:p>
            <a:r>
              <a:rPr lang="en-US" cap="none" dirty="0" smtClean="0">
                <a:solidFill>
                  <a:srgbClr val="444444"/>
                </a:solidFill>
                <a:latin typeface="Tw Cen MT" panose="020B0602020104020603" pitchFamily="34" charset="0"/>
              </a:rPr>
              <a:t>The consumer market approach targets the end consumers, and employs such promotional strategies that focus on their needs, wants, wishes, desires, and emotions. </a:t>
            </a:r>
          </a:p>
          <a:p>
            <a:r>
              <a:rPr lang="en-US" cap="none" dirty="0" smtClean="0">
                <a:solidFill>
                  <a:srgbClr val="444444"/>
                </a:solidFill>
                <a:latin typeface="Tw Cen MT" panose="020B0602020104020603" pitchFamily="34" charset="0"/>
              </a:rPr>
              <a:t>However, the selling time is very short, simple, easy, and limited; customers buy goods to satisfy their needs. For instance, products of daily necessities of life like</a:t>
            </a:r>
            <a:endParaRPr lang="en-US" cap="none" dirty="0">
              <a:latin typeface="Tw Cen MT" panose="020B0602020104020603" pitchFamily="34" charset="0"/>
            </a:endParaRPr>
          </a:p>
        </p:txBody>
      </p:sp>
    </p:spTree>
    <p:extLst>
      <p:ext uri="{BB962C8B-B14F-4D97-AF65-F5344CB8AC3E}">
        <p14:creationId xmlns:p14="http://schemas.microsoft.com/office/powerpoint/2010/main" val="3247148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INDUSTRIAL MARKETING VS. CONSUMER MARKETING</a:t>
            </a:r>
            <a:br>
              <a:rPr lang="en-US" dirty="0"/>
            </a:br>
            <a:endParaRPr lang="en-US" dirty="0"/>
          </a:p>
        </p:txBody>
      </p:sp>
      <p:sp>
        <p:nvSpPr>
          <p:cNvPr id="3" name="Content Placeholder 2"/>
          <p:cNvSpPr>
            <a:spLocks noGrp="1"/>
          </p:cNvSpPr>
          <p:nvPr>
            <p:ph sz="quarter" idx="13"/>
          </p:nvPr>
        </p:nvSpPr>
        <p:spPr/>
        <p:txBody>
          <a:bodyPr/>
          <a:lstStyle/>
          <a:p>
            <a:r>
              <a:rPr lang="en-US" cap="none" dirty="0" smtClean="0"/>
              <a:t>The industrial market approach, as the name implies comprises mega orders, a complicated process of closing the deal, and their relationship last in the long term. </a:t>
            </a:r>
          </a:p>
          <a:p>
            <a:r>
              <a:rPr lang="en-US" cap="none" dirty="0" smtClean="0"/>
              <a:t>The target customers or clients are the other businesses, and they utilize materials or supplies to produce and manufacture their products and services for sale. </a:t>
            </a:r>
            <a:endParaRPr lang="en-US" cap="none" dirty="0"/>
          </a:p>
          <a:p>
            <a:pPr marL="457200" lvl="1" indent="0">
              <a:buNone/>
            </a:pPr>
            <a:r>
              <a:rPr lang="en-US" cap="none" dirty="0" err="1"/>
              <a:t>E</a:t>
            </a:r>
            <a:r>
              <a:rPr lang="en-US" cap="none" dirty="0" err="1" smtClean="0"/>
              <a:t>g</a:t>
            </a:r>
            <a:r>
              <a:rPr lang="en-US" cap="none" dirty="0" smtClean="0"/>
              <a:t> , automobile companies buy spare parts from the manufacturer of spare parts, and they produce cars and vehicles for sale.</a:t>
            </a:r>
            <a:endParaRPr lang="en-US" cap="none" dirty="0"/>
          </a:p>
        </p:txBody>
      </p:sp>
    </p:spTree>
    <p:extLst>
      <p:ext uri="{BB962C8B-B14F-4D97-AF65-F5344CB8AC3E}">
        <p14:creationId xmlns:p14="http://schemas.microsoft.com/office/powerpoint/2010/main" val="15940937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Classification Of Industrial </a:t>
            </a:r>
            <a:r>
              <a:rPr lang="en-US" dirty="0" smtClean="0"/>
              <a:t>Products</a:t>
            </a:r>
            <a:endParaRPr lang="en-US" dirty="0"/>
          </a:p>
        </p:txBody>
      </p:sp>
      <p:sp>
        <p:nvSpPr>
          <p:cNvPr id="3" name="Content Placeholder 2"/>
          <p:cNvSpPr>
            <a:spLocks noGrp="1"/>
          </p:cNvSpPr>
          <p:nvPr>
            <p:ph sz="quarter" idx="13"/>
          </p:nvPr>
        </p:nvSpPr>
        <p:spPr/>
        <p:txBody>
          <a:bodyPr>
            <a:normAutofit/>
          </a:bodyPr>
          <a:lstStyle/>
          <a:p>
            <a:pPr marL="0" indent="0" algn="just">
              <a:buNone/>
            </a:pPr>
            <a:r>
              <a:rPr lang="en-US" cap="none" dirty="0" smtClean="0">
                <a:solidFill>
                  <a:srgbClr val="3B3835"/>
                </a:solidFill>
                <a:latin typeface="Tw Cen MT" panose="020B0602020104020603" pitchFamily="34" charset="0"/>
              </a:rPr>
              <a:t>Industrial products and services are classified into three broad groups. </a:t>
            </a:r>
          </a:p>
          <a:p>
            <a:pPr marL="457200" indent="-457200" algn="just">
              <a:buFont typeface="+mj-lt"/>
              <a:buAutoNum type="arabicParenR"/>
            </a:pPr>
            <a:r>
              <a:rPr lang="en-US" cap="none" dirty="0" smtClean="0">
                <a:solidFill>
                  <a:srgbClr val="3B3835"/>
                </a:solidFill>
                <a:latin typeface="Tw Cen MT" panose="020B0602020104020603" pitchFamily="34" charset="0"/>
              </a:rPr>
              <a:t>Materials and parts </a:t>
            </a:r>
          </a:p>
          <a:p>
            <a:pPr lvl="1" algn="just"/>
            <a:r>
              <a:rPr lang="en-US" sz="2000" cap="none" dirty="0" smtClean="0">
                <a:solidFill>
                  <a:srgbClr val="3B3835"/>
                </a:solidFill>
                <a:latin typeface="Tw Cen MT" panose="020B0602020104020603" pitchFamily="34" charset="0"/>
              </a:rPr>
              <a:t>These goods enter the product directly</a:t>
            </a:r>
          </a:p>
          <a:p>
            <a:pPr marL="457200" lvl="1" indent="0" algn="just">
              <a:buNone/>
            </a:pPr>
            <a:r>
              <a:rPr lang="en-US" sz="2000" cap="none" dirty="0" smtClean="0">
                <a:solidFill>
                  <a:srgbClr val="3B3835"/>
                </a:solidFill>
                <a:latin typeface="Tw Cen MT" panose="020B0602020104020603" pitchFamily="34" charset="0"/>
              </a:rPr>
              <a:t>	 raw material ( basic products like </a:t>
            </a:r>
            <a:r>
              <a:rPr lang="en-US" sz="2000" cap="none" dirty="0">
                <a:solidFill>
                  <a:srgbClr val="3B3835"/>
                </a:solidFill>
                <a:latin typeface="Tw Cen MT" panose="020B0602020104020603" pitchFamily="34" charset="0"/>
              </a:rPr>
              <a:t>vegetables </a:t>
            </a:r>
            <a:r>
              <a:rPr lang="en-US" sz="2000" cap="none" dirty="0" smtClean="0">
                <a:solidFill>
                  <a:srgbClr val="3B3835"/>
                </a:solidFill>
                <a:latin typeface="Tw Cen MT" panose="020B0602020104020603" pitchFamily="34" charset="0"/>
              </a:rPr>
              <a:t>, crude oil, fruits, ) </a:t>
            </a:r>
          </a:p>
          <a:p>
            <a:pPr marL="457200" lvl="1" indent="0" algn="just">
              <a:buNone/>
            </a:pPr>
            <a:r>
              <a:rPr lang="en-US" sz="2000" cap="none" dirty="0">
                <a:solidFill>
                  <a:srgbClr val="3B3835"/>
                </a:solidFill>
                <a:latin typeface="Tw Cen MT" panose="020B0602020104020603" pitchFamily="34" charset="0"/>
              </a:rPr>
              <a:t>	</a:t>
            </a:r>
            <a:r>
              <a:rPr lang="en-US" sz="2000" cap="none" dirty="0" smtClean="0">
                <a:solidFill>
                  <a:srgbClr val="3B3835"/>
                </a:solidFill>
                <a:latin typeface="Tw Cen MT" panose="020B0602020104020603" pitchFamily="34" charset="0"/>
              </a:rPr>
              <a:t> manufactured items ( juices, fuel oil, steel, chemicals) </a:t>
            </a:r>
          </a:p>
          <a:p>
            <a:pPr marL="457200" lvl="1" indent="0" algn="just">
              <a:buNone/>
            </a:pPr>
            <a:r>
              <a:rPr lang="en-US" sz="2000" cap="none" dirty="0">
                <a:solidFill>
                  <a:srgbClr val="3B3835"/>
                </a:solidFill>
                <a:latin typeface="Tw Cen MT" panose="020B0602020104020603" pitchFamily="34" charset="0"/>
              </a:rPr>
              <a:t>	</a:t>
            </a:r>
            <a:r>
              <a:rPr lang="en-US" sz="2000" cap="none" dirty="0" smtClean="0">
                <a:solidFill>
                  <a:srgbClr val="3B3835"/>
                </a:solidFill>
                <a:latin typeface="Tw Cen MT" panose="020B0602020104020603" pitchFamily="34" charset="0"/>
              </a:rPr>
              <a:t> components parts ( semi finished parts like TV tubes , small motors , </a:t>
            </a:r>
            <a:r>
              <a:rPr lang="en-US" sz="2000" cap="none" dirty="0" err="1" smtClean="0">
                <a:solidFill>
                  <a:srgbClr val="3B3835"/>
                </a:solidFill>
                <a:latin typeface="Tw Cen MT" panose="020B0602020104020603" pitchFamily="34" charset="0"/>
              </a:rPr>
              <a:t>tyres</a:t>
            </a:r>
            <a:r>
              <a:rPr lang="en-US" sz="2000" cap="none" dirty="0" smtClean="0">
                <a:solidFill>
                  <a:srgbClr val="3B3835"/>
                </a:solidFill>
                <a:latin typeface="Tw Cen MT" panose="020B0602020104020603" pitchFamily="34" charset="0"/>
              </a:rPr>
              <a:t>) </a:t>
            </a:r>
          </a:p>
          <a:p>
            <a:pPr marL="457200" lvl="1" indent="0" algn="just">
              <a:buNone/>
            </a:pPr>
            <a:r>
              <a:rPr lang="en-US" sz="2000" cap="none" dirty="0">
                <a:solidFill>
                  <a:srgbClr val="3B3835"/>
                </a:solidFill>
                <a:latin typeface="Tw Cen MT" panose="020B0602020104020603" pitchFamily="34" charset="0"/>
              </a:rPr>
              <a:t>	</a:t>
            </a:r>
            <a:r>
              <a:rPr lang="en-US" sz="2000" cap="none" dirty="0" smtClean="0">
                <a:solidFill>
                  <a:srgbClr val="3B3835"/>
                </a:solidFill>
                <a:latin typeface="Tw Cen MT" panose="020B0602020104020603" pitchFamily="34" charset="0"/>
              </a:rPr>
              <a:t> subassemblies ( semi finished goods like wire mesh)</a:t>
            </a:r>
            <a:endParaRPr lang="en-US" sz="2000" cap="none" dirty="0">
              <a:latin typeface="Tw Cen MT" panose="020B0602020104020603" pitchFamily="34" charset="0"/>
            </a:endParaRPr>
          </a:p>
        </p:txBody>
      </p:sp>
    </p:spTree>
    <p:extLst>
      <p:ext uri="{BB962C8B-B14F-4D97-AF65-F5344CB8AC3E}">
        <p14:creationId xmlns:p14="http://schemas.microsoft.com/office/powerpoint/2010/main" val="889886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3"/>
          </p:nvPr>
        </p:nvSpPr>
        <p:spPr/>
        <p:txBody>
          <a:bodyPr>
            <a:normAutofit/>
          </a:bodyPr>
          <a:lstStyle/>
          <a:p>
            <a:pPr marL="0" indent="0" algn="just">
              <a:buNone/>
            </a:pPr>
            <a:r>
              <a:rPr lang="en-US" dirty="0" smtClean="0"/>
              <a:t>2</a:t>
            </a:r>
            <a:r>
              <a:rPr lang="en-US" cap="none" dirty="0" smtClean="0"/>
              <a:t>) Capital items </a:t>
            </a:r>
          </a:p>
          <a:p>
            <a:pPr marL="0" indent="0" algn="just">
              <a:buNone/>
            </a:pPr>
            <a:r>
              <a:rPr lang="en-US" cap="none" dirty="0" smtClean="0"/>
              <a:t>A capital good is a durable good that  does not quickly wear out. </a:t>
            </a:r>
          </a:p>
          <a:p>
            <a:pPr marL="0" indent="0" algn="just">
              <a:buNone/>
            </a:pPr>
            <a:r>
              <a:rPr lang="en-US" cap="none" dirty="0" smtClean="0"/>
              <a:t>It is used in production of goods or services. These goods are used in production process. </a:t>
            </a:r>
          </a:p>
          <a:p>
            <a:pPr marL="0" indent="0" algn="just">
              <a:buNone/>
            </a:pPr>
            <a:r>
              <a:rPr lang="en-US" cap="none" dirty="0"/>
              <a:t>	</a:t>
            </a:r>
            <a:r>
              <a:rPr lang="en-US" cap="none" dirty="0" smtClean="0"/>
              <a:t> Light equipment or accessories ( hand tools, computer terminals.) </a:t>
            </a:r>
          </a:p>
          <a:p>
            <a:pPr marL="0" indent="0" algn="just">
              <a:buNone/>
            </a:pPr>
            <a:r>
              <a:rPr lang="en-US" cap="none" dirty="0"/>
              <a:t>	</a:t>
            </a:r>
            <a:r>
              <a:rPr lang="en-US" cap="none" dirty="0" smtClean="0"/>
              <a:t> Installations or heavy equipment's ( machines , turbines)</a:t>
            </a:r>
          </a:p>
          <a:p>
            <a:pPr marL="0" indent="0" algn="just">
              <a:buNone/>
            </a:pPr>
            <a:r>
              <a:rPr lang="en-US" cap="none" dirty="0" smtClean="0"/>
              <a:t>	 plant and buildings ( offices, warehouses, parking lots , houses</a:t>
            </a:r>
            <a:r>
              <a:rPr lang="en-US" dirty="0" smtClean="0"/>
              <a:t>)</a:t>
            </a:r>
            <a:endParaRPr lang="en-US" dirty="0"/>
          </a:p>
        </p:txBody>
      </p:sp>
    </p:spTree>
    <p:extLst>
      <p:ext uri="{BB962C8B-B14F-4D97-AF65-F5344CB8AC3E}">
        <p14:creationId xmlns:p14="http://schemas.microsoft.com/office/powerpoint/2010/main" val="7943187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3"/>
          </p:nvPr>
        </p:nvSpPr>
        <p:spPr/>
        <p:txBody>
          <a:bodyPr>
            <a:normAutofit/>
          </a:bodyPr>
          <a:lstStyle/>
          <a:p>
            <a:pPr marL="0" indent="0">
              <a:buNone/>
            </a:pPr>
            <a:r>
              <a:rPr lang="en-US" cap="none" dirty="0" smtClean="0"/>
              <a:t>3) Supplies and services </a:t>
            </a:r>
          </a:p>
          <a:p>
            <a:r>
              <a:rPr lang="en-US" cap="none" dirty="0" smtClean="0"/>
              <a:t>These support the operations </a:t>
            </a:r>
          </a:p>
          <a:p>
            <a:pPr lvl="1"/>
            <a:r>
              <a:rPr lang="en-US" sz="2000" cap="none" dirty="0" smtClean="0"/>
              <a:t> supplies – these are operating maintenance supplies like fuels , packaging materials, lubricants, paints, electrical items</a:t>
            </a:r>
          </a:p>
          <a:p>
            <a:pPr lvl="1"/>
            <a:r>
              <a:rPr lang="en-US" sz="2000" cap="none" dirty="0" smtClean="0"/>
              <a:t>  services – companies need a wide range of services like legal ,auditing, advertising, courier, marketing research agency</a:t>
            </a:r>
            <a:endParaRPr lang="en-US" sz="2000" cap="none" dirty="0"/>
          </a:p>
        </p:txBody>
      </p:sp>
    </p:spTree>
    <p:extLst>
      <p:ext uri="{BB962C8B-B14F-4D97-AF65-F5344CB8AC3E}">
        <p14:creationId xmlns:p14="http://schemas.microsoft.com/office/powerpoint/2010/main" val="3930730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exchange process</a:t>
            </a:r>
            <a:endParaRPr lang="en-US" dirty="0"/>
          </a:p>
        </p:txBody>
      </p:sp>
      <p:sp>
        <p:nvSpPr>
          <p:cNvPr id="3" name="Content Placeholder 2"/>
          <p:cNvSpPr>
            <a:spLocks noGrp="1"/>
          </p:cNvSpPr>
          <p:nvPr>
            <p:ph sz="quarter" idx="13"/>
          </p:nvPr>
        </p:nvSpPr>
        <p:spPr/>
        <p:txBody>
          <a:bodyPr>
            <a:normAutofit/>
          </a:bodyPr>
          <a:lstStyle/>
          <a:p>
            <a:r>
              <a:rPr lang="en-US" cap="none" dirty="0" smtClean="0"/>
              <a:t>The Industrial marketing concept consists of different exchange processes with the customers. The needs and objectives of industrial buyers are satisfied through the following exchange processes.</a:t>
            </a:r>
          </a:p>
          <a:p>
            <a:pPr lvl="1"/>
            <a:r>
              <a:rPr lang="en-US" sz="2000" cap="none" dirty="0" smtClean="0"/>
              <a:t>Product exchange process</a:t>
            </a:r>
          </a:p>
          <a:p>
            <a:pPr lvl="1"/>
            <a:r>
              <a:rPr lang="en-US" sz="2000" cap="none" dirty="0" smtClean="0"/>
              <a:t>Information exchange process</a:t>
            </a:r>
          </a:p>
          <a:p>
            <a:pPr lvl="1"/>
            <a:r>
              <a:rPr lang="en-US" sz="2000" cap="none" dirty="0" smtClean="0"/>
              <a:t>Societal exchange</a:t>
            </a:r>
          </a:p>
          <a:p>
            <a:pPr lvl="1"/>
            <a:r>
              <a:rPr lang="en-US" sz="2000" cap="none" dirty="0" smtClean="0"/>
              <a:t>Financial exchange </a:t>
            </a:r>
            <a:endParaRPr lang="en-US" sz="2000" cap="none" dirty="0"/>
          </a:p>
        </p:txBody>
      </p:sp>
    </p:spTree>
    <p:extLst>
      <p:ext uri="{BB962C8B-B14F-4D97-AF65-F5344CB8AC3E}">
        <p14:creationId xmlns:p14="http://schemas.microsoft.com/office/powerpoint/2010/main" val="30497533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3"/>
          </p:nvPr>
        </p:nvSpPr>
        <p:spPr/>
        <p:txBody>
          <a:bodyPr>
            <a:normAutofit/>
          </a:bodyPr>
          <a:lstStyle/>
          <a:p>
            <a:pPr marL="0" indent="0">
              <a:buNone/>
            </a:pPr>
            <a:r>
              <a:rPr lang="en-US" b="1" cap="none" dirty="0" smtClean="0"/>
              <a:t>Product Exchange Process</a:t>
            </a:r>
          </a:p>
          <a:p>
            <a:pPr marL="0" indent="0">
              <a:buNone/>
            </a:pPr>
            <a:r>
              <a:rPr lang="en-US" cap="none" dirty="0" smtClean="0"/>
              <a:t>Product exchange is based on the ability of the seller to identify the buyers needs and the product‘s potential to meet those needs. </a:t>
            </a:r>
          </a:p>
          <a:p>
            <a:pPr marL="0" indent="0">
              <a:buNone/>
            </a:pPr>
            <a:r>
              <a:rPr lang="en-US" cap="none" dirty="0" smtClean="0"/>
              <a:t>This results in positive image and customer loyalty only when the exchange is good in terms of price, quality, quantity, and after sale services.</a:t>
            </a:r>
          </a:p>
          <a:p>
            <a:pPr marL="0" indent="0">
              <a:buNone/>
            </a:pPr>
            <a:r>
              <a:rPr lang="en-US" cap="none" dirty="0" smtClean="0"/>
              <a:t>Supply of raw materials to the organization to process them into finished goods for the end user or consumer</a:t>
            </a:r>
            <a:endParaRPr lang="en-US" cap="none" dirty="0"/>
          </a:p>
        </p:txBody>
      </p:sp>
    </p:spTree>
    <p:extLst>
      <p:ext uri="{BB962C8B-B14F-4D97-AF65-F5344CB8AC3E}">
        <p14:creationId xmlns:p14="http://schemas.microsoft.com/office/powerpoint/2010/main" val="3776647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3"/>
          </p:nvPr>
        </p:nvSpPr>
        <p:spPr/>
        <p:txBody>
          <a:bodyPr>
            <a:normAutofit/>
          </a:bodyPr>
          <a:lstStyle/>
          <a:p>
            <a:pPr marL="0" indent="0">
              <a:buNone/>
            </a:pPr>
            <a:r>
              <a:rPr lang="en-US" b="1" cap="none" dirty="0" smtClean="0"/>
              <a:t>Information Exchange Process </a:t>
            </a:r>
          </a:p>
          <a:p>
            <a:r>
              <a:rPr lang="en-US" cap="none" dirty="0" smtClean="0"/>
              <a:t>When one organization gives the technical knowledge, </a:t>
            </a:r>
            <a:r>
              <a:rPr lang="en-US" cap="none" smtClean="0"/>
              <a:t>economic consultancy or </a:t>
            </a:r>
            <a:r>
              <a:rPr lang="en-US" cap="none" dirty="0" smtClean="0"/>
              <a:t>replies to organizational questions to another organization it is termed as information exchange.</a:t>
            </a:r>
          </a:p>
          <a:p>
            <a:r>
              <a:rPr lang="en-US" cap="none" dirty="0" smtClean="0"/>
              <a:t>This consists of technical, economic, and organizational questions pre and post sale maintenance and servicing information that must be exchanged to the participants of business organizations. </a:t>
            </a:r>
          </a:p>
          <a:p>
            <a:r>
              <a:rPr lang="en-US" cap="none" dirty="0" smtClean="0"/>
              <a:t>Products and services must be intended and designed to serve customers efficiently. To achieve this, buyers and sellers tend to work together, exchanging product specific information over long periods of time</a:t>
            </a:r>
            <a:endParaRPr lang="en-US" cap="none" dirty="0"/>
          </a:p>
        </p:txBody>
      </p:sp>
    </p:spTree>
    <p:extLst>
      <p:ext uri="{BB962C8B-B14F-4D97-AF65-F5344CB8AC3E}">
        <p14:creationId xmlns:p14="http://schemas.microsoft.com/office/powerpoint/2010/main" val="31603465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3"/>
          </p:nvPr>
        </p:nvSpPr>
        <p:spPr/>
        <p:txBody>
          <a:bodyPr/>
          <a:lstStyle/>
          <a:p>
            <a:pPr marL="0" indent="0">
              <a:buNone/>
            </a:pPr>
            <a:r>
              <a:rPr lang="en-US" b="1" cap="none" dirty="0" smtClean="0"/>
              <a:t>Financial exchange process</a:t>
            </a:r>
          </a:p>
          <a:p>
            <a:r>
              <a:rPr lang="en-US" cap="none" dirty="0" smtClean="0"/>
              <a:t>Awarding credit facilities to an organization is financial exchange. Exchange of currencies between two organizations in two different countries is financial exchange process. </a:t>
            </a:r>
          </a:p>
          <a:p>
            <a:endParaRPr lang="en-US" cap="none" dirty="0"/>
          </a:p>
          <a:p>
            <a:r>
              <a:rPr lang="en-US" cap="none" dirty="0" smtClean="0"/>
              <a:t>Yielding </a:t>
            </a:r>
            <a:r>
              <a:rPr lang="en-US" cap="none" dirty="0"/>
              <a:t>of credit or the need to exchange money from one currency to another at the time of dealing with foreign buyers is called as foreign exchange</a:t>
            </a:r>
          </a:p>
        </p:txBody>
      </p:sp>
    </p:spTree>
    <p:extLst>
      <p:ext uri="{BB962C8B-B14F-4D97-AF65-F5344CB8AC3E}">
        <p14:creationId xmlns:p14="http://schemas.microsoft.com/office/powerpoint/2010/main" val="28812553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3"/>
          </p:nvPr>
        </p:nvSpPr>
        <p:spPr/>
        <p:txBody>
          <a:bodyPr/>
          <a:lstStyle/>
          <a:p>
            <a:pPr marL="0" indent="0">
              <a:buNone/>
            </a:pPr>
            <a:r>
              <a:rPr lang="en-US" b="1" cap="none" dirty="0" smtClean="0"/>
              <a:t>Societal exchange process </a:t>
            </a:r>
          </a:p>
          <a:p>
            <a:r>
              <a:rPr lang="en-US" cap="none" dirty="0" smtClean="0"/>
              <a:t>Social exchange is significant in areas of reducing ambiguity between buyer and seller. </a:t>
            </a:r>
          </a:p>
          <a:p>
            <a:r>
              <a:rPr lang="en-US" cap="none" dirty="0" smtClean="0"/>
              <a:t>It is necessary and helps to avoid short-term difficulties in order to maintain a better relationship over a long period of time. </a:t>
            </a:r>
          </a:p>
          <a:p>
            <a:r>
              <a:rPr lang="en-US" cap="none" dirty="0" smtClean="0"/>
              <a:t>There are a number of factors in an agreement between buyers and sellers in the industrial market, they are based on negotiation, mutual trust or based on some legal criteria</a:t>
            </a:r>
            <a:r>
              <a:rPr lang="en-US" dirty="0" smtClean="0"/>
              <a:t>.</a:t>
            </a:r>
            <a:endParaRPr lang="en-US" dirty="0"/>
          </a:p>
        </p:txBody>
      </p:sp>
    </p:spTree>
    <p:extLst>
      <p:ext uri="{BB962C8B-B14F-4D97-AF65-F5344CB8AC3E}">
        <p14:creationId xmlns:p14="http://schemas.microsoft.com/office/powerpoint/2010/main" val="38282197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Industrial VERSES Consumer Markets CHARACTERISTICS </a:t>
            </a:r>
          </a:p>
        </p:txBody>
      </p:sp>
      <p:graphicFrame>
        <p:nvGraphicFramePr>
          <p:cNvPr id="4" name="Content Placeholder 3"/>
          <p:cNvGraphicFramePr>
            <a:graphicFrameLocks noGrp="1"/>
          </p:cNvGraphicFramePr>
          <p:nvPr>
            <p:ph sz="quarter" idx="13"/>
            <p:extLst>
              <p:ext uri="{D42A27DB-BD31-4B8C-83A1-F6EECF244321}">
                <p14:modId xmlns:p14="http://schemas.microsoft.com/office/powerpoint/2010/main" val="29558964"/>
              </p:ext>
            </p:extLst>
          </p:nvPr>
        </p:nvGraphicFramePr>
        <p:xfrm>
          <a:off x="1274616" y="2369776"/>
          <a:ext cx="10003609" cy="3172041"/>
        </p:xfrm>
        <a:graphic>
          <a:graphicData uri="http://schemas.openxmlformats.org/drawingml/2006/table">
            <a:tbl>
              <a:tblPr firstRow="1" firstCol="1" bandRow="1"/>
              <a:tblGrid>
                <a:gridCol w="2457932">
                  <a:extLst>
                    <a:ext uri="{9D8B030D-6E8A-4147-A177-3AD203B41FA5}">
                      <a16:colId xmlns:a16="http://schemas.microsoft.com/office/drawing/2014/main" val="2724093065"/>
                    </a:ext>
                  </a:extLst>
                </a:gridCol>
                <a:gridCol w="3850187">
                  <a:extLst>
                    <a:ext uri="{9D8B030D-6E8A-4147-A177-3AD203B41FA5}">
                      <a16:colId xmlns:a16="http://schemas.microsoft.com/office/drawing/2014/main" val="1978385099"/>
                    </a:ext>
                  </a:extLst>
                </a:gridCol>
                <a:gridCol w="3695490">
                  <a:extLst>
                    <a:ext uri="{9D8B030D-6E8A-4147-A177-3AD203B41FA5}">
                      <a16:colId xmlns:a16="http://schemas.microsoft.com/office/drawing/2014/main" val="1022998780"/>
                    </a:ext>
                  </a:extLst>
                </a:gridCol>
              </a:tblGrid>
              <a:tr h="634409">
                <a:tc>
                  <a:txBody>
                    <a:bodyPr/>
                    <a:lstStyle/>
                    <a:p>
                      <a:pPr>
                        <a:lnSpc>
                          <a:spcPct val="150000"/>
                        </a:lnSpc>
                        <a:spcAft>
                          <a:spcPts val="0"/>
                        </a:spcAft>
                      </a:pPr>
                      <a:r>
                        <a:rPr lang="en-US" sz="2000" b="1" dirty="0">
                          <a:effectLst/>
                          <a:latin typeface="Calibri" panose="020F0502020204030204" pitchFamily="34" charset="0"/>
                          <a:ea typeface="Calibri" panose="020F0502020204030204" pitchFamily="34" charset="0"/>
                          <a:cs typeface="Times New Roman" panose="02020603050405020304" pitchFamily="18" charset="0"/>
                        </a:rPr>
                        <a:t>Characteristic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effectLst/>
                          <a:latin typeface="Calibri" panose="020F0502020204030204" pitchFamily="34" charset="0"/>
                          <a:ea typeface="Calibri" panose="020F0502020204030204" pitchFamily="34" charset="0"/>
                          <a:cs typeface="Times New Roman" panose="02020603050405020304" pitchFamily="18" charset="0"/>
                        </a:rPr>
                        <a:t>Industry Market Indicators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effectLst/>
                          <a:latin typeface="Calibri" panose="020F0502020204030204" pitchFamily="34" charset="0"/>
                          <a:ea typeface="Calibri" panose="020F0502020204030204" pitchFamily="34" charset="0"/>
                          <a:cs typeface="Times New Roman" panose="02020603050405020304" pitchFamily="18" charset="0"/>
                        </a:rPr>
                        <a:t>Consumer Market Indicators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51991583"/>
                  </a:ext>
                </a:extLst>
              </a:tr>
              <a:tr h="1268816">
                <a:tc>
                  <a:txBody>
                    <a:bodyPr/>
                    <a:lstStyle/>
                    <a:p>
                      <a:pPr>
                        <a:lnSpc>
                          <a:spcPct val="150000"/>
                        </a:lnSpc>
                        <a:spcAft>
                          <a:spcPts val="0"/>
                        </a:spcAft>
                      </a:pPr>
                      <a:r>
                        <a:rPr lang="en-US" sz="2000" dirty="0">
                          <a:effectLst/>
                          <a:latin typeface="Calibri" panose="020F0502020204030204" pitchFamily="34" charset="0"/>
                          <a:ea typeface="Calibri" panose="020F0502020204030204" pitchFamily="34" charset="0"/>
                          <a:cs typeface="Times New Roman" panose="02020603050405020304" pitchFamily="18" charset="0"/>
                        </a:rPr>
                        <a:t>Market </a:t>
                      </a:r>
                      <a:endParaRPr lang="en-US"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US" sz="2000" dirty="0" smtClean="0">
                          <a:effectLst/>
                          <a:latin typeface="Calibri" panose="020F0502020204030204" pitchFamily="34" charset="0"/>
                          <a:ea typeface="Calibri" panose="020F0502020204030204" pitchFamily="34" charset="0"/>
                          <a:cs typeface="Times New Roman" panose="02020603050405020304" pitchFamily="18" charset="0"/>
                        </a:rPr>
                        <a:t>Characteristic</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50000"/>
                        </a:lnSpc>
                        <a:spcAft>
                          <a:spcPts val="0"/>
                        </a:spcAft>
                        <a:buFont typeface="Symbol" panose="05050102010706020507" pitchFamily="18" charset="2"/>
                        <a:buChar char=""/>
                      </a:pPr>
                      <a:r>
                        <a:rPr lang="en-US" sz="2000" dirty="0">
                          <a:effectLst/>
                          <a:latin typeface="Calibri" panose="020F0502020204030204" pitchFamily="34" charset="0"/>
                          <a:ea typeface="Calibri" panose="020F0502020204030204" pitchFamily="34" charset="0"/>
                          <a:cs typeface="Times New Roman" panose="02020603050405020304" pitchFamily="18" charset="0"/>
                        </a:rPr>
                        <a:t>Geographically concentrated</a:t>
                      </a:r>
                    </a:p>
                    <a:p>
                      <a:pPr marL="342900" lvl="0" indent="-342900">
                        <a:lnSpc>
                          <a:spcPct val="150000"/>
                        </a:lnSpc>
                        <a:spcAft>
                          <a:spcPts val="0"/>
                        </a:spcAft>
                        <a:buFont typeface="Symbol" panose="05050102010706020507" pitchFamily="18" charset="2"/>
                        <a:buChar char=""/>
                      </a:pPr>
                      <a:r>
                        <a:rPr lang="en-US" sz="2000" dirty="0">
                          <a:effectLst/>
                          <a:latin typeface="Calibri" panose="020F0502020204030204" pitchFamily="34" charset="0"/>
                          <a:ea typeface="Calibri" panose="020F0502020204030204" pitchFamily="34" charset="0"/>
                          <a:cs typeface="Times New Roman" panose="02020603050405020304" pitchFamily="18" charset="0"/>
                        </a:rPr>
                        <a:t>Fewer buyers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50000"/>
                        </a:lnSpc>
                        <a:spcAft>
                          <a:spcPts val="0"/>
                        </a:spcAft>
                        <a:buFont typeface="Symbol" panose="05050102010706020507" pitchFamily="18" charset="2"/>
                        <a:buChar char=""/>
                      </a:pPr>
                      <a:r>
                        <a:rPr lang="en-US" sz="2000" dirty="0">
                          <a:effectLst/>
                          <a:latin typeface="Calibri" panose="020F0502020204030204" pitchFamily="34" charset="0"/>
                          <a:ea typeface="Calibri" panose="020F0502020204030204" pitchFamily="34" charset="0"/>
                          <a:cs typeface="Times New Roman" panose="02020603050405020304" pitchFamily="18" charset="0"/>
                        </a:rPr>
                        <a:t>Geographically disbursed</a:t>
                      </a:r>
                    </a:p>
                    <a:p>
                      <a:pPr marL="342900" lvl="0" indent="-342900">
                        <a:lnSpc>
                          <a:spcPct val="150000"/>
                        </a:lnSpc>
                        <a:spcAft>
                          <a:spcPts val="0"/>
                        </a:spcAft>
                        <a:buFont typeface="Symbol" panose="05050102010706020507" pitchFamily="18" charset="2"/>
                        <a:buChar char=""/>
                      </a:pPr>
                      <a:r>
                        <a:rPr lang="en-US" sz="2000" dirty="0">
                          <a:effectLst/>
                          <a:latin typeface="Calibri" panose="020F0502020204030204" pitchFamily="34" charset="0"/>
                          <a:ea typeface="Calibri" panose="020F0502020204030204" pitchFamily="34" charset="0"/>
                          <a:cs typeface="Times New Roman" panose="02020603050405020304" pitchFamily="18" charset="0"/>
                        </a:rPr>
                        <a:t>Mass market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43083116"/>
                  </a:ext>
                </a:extLst>
              </a:tr>
              <a:tr h="1268816">
                <a:tc>
                  <a:txBody>
                    <a:bodyPr/>
                    <a:lstStyle/>
                    <a:p>
                      <a:pPr>
                        <a:lnSpc>
                          <a:spcPct val="150000"/>
                        </a:lnSpc>
                        <a:spcAft>
                          <a:spcPts val="0"/>
                        </a:spcAft>
                      </a:pPr>
                      <a:r>
                        <a:rPr lang="en-US" sz="2000" dirty="0" smtClean="0">
                          <a:effectLst/>
                          <a:latin typeface="Calibri" panose="020F0502020204030204" pitchFamily="34" charset="0"/>
                          <a:ea typeface="Calibri" panose="020F0502020204030204" pitchFamily="34" charset="0"/>
                          <a:cs typeface="Times New Roman" panose="02020603050405020304" pitchFamily="18" charset="0"/>
                        </a:rPr>
                        <a:t>Product</a:t>
                      </a:r>
                    </a:p>
                    <a:p>
                      <a:pPr>
                        <a:lnSpc>
                          <a:spcPct val="150000"/>
                        </a:lnSpc>
                        <a:spcAft>
                          <a:spcPts val="0"/>
                        </a:spcAft>
                      </a:pPr>
                      <a:r>
                        <a:rPr lang="en-US" sz="2000" dirty="0" smtClean="0">
                          <a:effectLst/>
                          <a:latin typeface="Calibri" panose="020F0502020204030204" pitchFamily="34" charset="0"/>
                          <a:ea typeface="Calibri" panose="020F0502020204030204" pitchFamily="34" charset="0"/>
                          <a:cs typeface="Times New Roman" panose="02020603050405020304" pitchFamily="18" charset="0"/>
                        </a:rPr>
                        <a:t> </a:t>
                      </a:r>
                      <a:r>
                        <a:rPr lang="en-US" sz="2000" dirty="0">
                          <a:effectLst/>
                          <a:latin typeface="Calibri" panose="020F0502020204030204" pitchFamily="34" charset="0"/>
                          <a:ea typeface="Calibri" panose="020F0502020204030204" pitchFamily="34" charset="0"/>
                          <a:cs typeface="Times New Roman" panose="02020603050405020304" pitchFamily="18" charset="0"/>
                        </a:rPr>
                        <a:t>Characteristic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50000"/>
                        </a:lnSpc>
                        <a:spcAft>
                          <a:spcPts val="0"/>
                        </a:spcAft>
                        <a:buFont typeface="Symbol" panose="05050102010706020507" pitchFamily="18" charset="2"/>
                        <a:buChar char=""/>
                      </a:pPr>
                      <a:r>
                        <a:rPr lang="en-US" sz="2000">
                          <a:effectLst/>
                          <a:latin typeface="Calibri" panose="020F0502020204030204" pitchFamily="34" charset="0"/>
                          <a:ea typeface="Calibri" panose="020F0502020204030204" pitchFamily="34" charset="0"/>
                          <a:cs typeface="Times New Roman" panose="02020603050405020304" pitchFamily="18" charset="0"/>
                        </a:rPr>
                        <a:t>Technical complexity</a:t>
                      </a:r>
                    </a:p>
                    <a:p>
                      <a:pPr marL="342900" lvl="0" indent="-342900">
                        <a:lnSpc>
                          <a:spcPct val="150000"/>
                        </a:lnSpc>
                        <a:spcAft>
                          <a:spcPts val="0"/>
                        </a:spcAft>
                        <a:buFont typeface="Symbol" panose="05050102010706020507" pitchFamily="18" charset="2"/>
                        <a:buChar char=""/>
                      </a:pPr>
                      <a:r>
                        <a:rPr lang="en-US" sz="2000">
                          <a:effectLst/>
                          <a:latin typeface="Calibri" panose="020F0502020204030204" pitchFamily="34" charset="0"/>
                          <a:ea typeface="Calibri" panose="020F0502020204030204" pitchFamily="34" charset="0"/>
                          <a:cs typeface="Times New Roman" panose="02020603050405020304" pitchFamily="18" charset="0"/>
                        </a:rPr>
                        <a:t>Customized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50000"/>
                        </a:lnSpc>
                        <a:spcAft>
                          <a:spcPts val="0"/>
                        </a:spcAft>
                        <a:buFont typeface="Symbol" panose="05050102010706020507" pitchFamily="18" charset="2"/>
                        <a:buChar char=""/>
                      </a:pPr>
                      <a:r>
                        <a:rPr lang="en-US" sz="2000" dirty="0">
                          <a:effectLst/>
                          <a:latin typeface="Calibri" panose="020F0502020204030204" pitchFamily="34" charset="0"/>
                          <a:ea typeface="Calibri" panose="020F0502020204030204" pitchFamily="34" charset="0"/>
                          <a:cs typeface="Times New Roman" panose="02020603050405020304" pitchFamily="18" charset="0"/>
                        </a:rPr>
                        <a:t>Standardized</a:t>
                      </a:r>
                    </a:p>
                    <a:p>
                      <a:pPr>
                        <a:lnSpc>
                          <a:spcPct val="150000"/>
                        </a:lnSpc>
                        <a:spcAft>
                          <a:spcPts val="0"/>
                        </a:spcAft>
                      </a:pPr>
                      <a:r>
                        <a:rPr lang="en-US" sz="20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1898968"/>
                  </a:ext>
                </a:extLst>
              </a:tr>
            </a:tbl>
          </a:graphicData>
        </a:graphic>
      </p:graphicFrame>
      <p:sp>
        <p:nvSpPr>
          <p:cNvPr id="5" name="Rectangle 4"/>
          <p:cNvSpPr/>
          <p:nvPr/>
        </p:nvSpPr>
        <p:spPr>
          <a:xfrm>
            <a:off x="9393382" y="5735782"/>
            <a:ext cx="1773382" cy="369332"/>
          </a:xfrm>
          <a:prstGeom prst="rect">
            <a:avLst/>
          </a:prstGeom>
        </p:spPr>
        <p:txBody>
          <a:bodyPr wrap="square">
            <a:spAutoFit/>
          </a:bodyPr>
          <a:lstStyle/>
          <a:p>
            <a:r>
              <a:rPr lang="en-US" dirty="0"/>
              <a:t>(</a:t>
            </a:r>
            <a:r>
              <a:rPr lang="en-US" dirty="0" smtClean="0"/>
              <a:t>Kinyanjui,2023)</a:t>
            </a:r>
            <a:endParaRPr lang="en-US" dirty="0"/>
          </a:p>
        </p:txBody>
      </p:sp>
    </p:spTree>
    <p:extLst>
      <p:ext uri="{BB962C8B-B14F-4D97-AF65-F5344CB8AC3E}">
        <p14:creationId xmlns:p14="http://schemas.microsoft.com/office/powerpoint/2010/main" val="14290934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545265"/>
          </a:xfrm>
        </p:spPr>
        <p:txBody>
          <a:bodyPr>
            <a:normAutofit fontScale="90000"/>
          </a:bodyPr>
          <a:lstStyle/>
          <a:p>
            <a:endParaRPr 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494707695"/>
              </p:ext>
            </p:extLst>
          </p:nvPr>
        </p:nvGraphicFramePr>
        <p:xfrm>
          <a:off x="1025237" y="2143946"/>
          <a:ext cx="10252989" cy="3486476"/>
        </p:xfrm>
        <a:graphic>
          <a:graphicData uri="http://schemas.openxmlformats.org/drawingml/2006/table">
            <a:tbl>
              <a:tblPr firstRow="1" firstCol="1" bandRow="1"/>
              <a:tblGrid>
                <a:gridCol w="1705176">
                  <a:extLst>
                    <a:ext uri="{9D8B030D-6E8A-4147-A177-3AD203B41FA5}">
                      <a16:colId xmlns:a16="http://schemas.microsoft.com/office/drawing/2014/main" val="2026607205"/>
                    </a:ext>
                  </a:extLst>
                </a:gridCol>
                <a:gridCol w="4662643">
                  <a:extLst>
                    <a:ext uri="{9D8B030D-6E8A-4147-A177-3AD203B41FA5}">
                      <a16:colId xmlns:a16="http://schemas.microsoft.com/office/drawing/2014/main" val="3526005713"/>
                    </a:ext>
                  </a:extLst>
                </a:gridCol>
                <a:gridCol w="3885170">
                  <a:extLst>
                    <a:ext uri="{9D8B030D-6E8A-4147-A177-3AD203B41FA5}">
                      <a16:colId xmlns:a16="http://schemas.microsoft.com/office/drawing/2014/main" val="1354783179"/>
                    </a:ext>
                  </a:extLst>
                </a:gridCol>
              </a:tblGrid>
              <a:tr h="404480">
                <a:tc>
                  <a:txBody>
                    <a:bodyPr/>
                    <a:lstStyle/>
                    <a:p>
                      <a:pPr>
                        <a:lnSpc>
                          <a:spcPct val="150000"/>
                        </a:lnSpc>
                        <a:spcAft>
                          <a:spcPts val="0"/>
                        </a:spcAft>
                      </a:pPr>
                      <a:r>
                        <a:rPr lang="en-US" sz="2000" b="1" dirty="0">
                          <a:effectLst/>
                          <a:latin typeface="Calibri" panose="020F0502020204030204" pitchFamily="34" charset="0"/>
                          <a:ea typeface="Calibri" panose="020F0502020204030204" pitchFamily="34" charset="0"/>
                          <a:cs typeface="Times New Roman" panose="02020603050405020304" pitchFamily="18" charset="0"/>
                        </a:rPr>
                        <a:t>Characteristic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effectLst/>
                          <a:latin typeface="Calibri" panose="020F0502020204030204" pitchFamily="34" charset="0"/>
                          <a:ea typeface="Calibri" panose="020F0502020204030204" pitchFamily="34" charset="0"/>
                          <a:cs typeface="Times New Roman" panose="02020603050405020304" pitchFamily="18" charset="0"/>
                        </a:rPr>
                        <a:t>Industry Market Indicators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effectLst/>
                          <a:latin typeface="Calibri" panose="020F0502020204030204" pitchFamily="34" charset="0"/>
                          <a:ea typeface="Calibri" panose="020F0502020204030204" pitchFamily="34" charset="0"/>
                          <a:cs typeface="Times New Roman" panose="02020603050405020304" pitchFamily="18" charset="0"/>
                        </a:rPr>
                        <a:t>Consumer Market Indicators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14093099"/>
                  </a:ext>
                </a:extLst>
              </a:tr>
              <a:tr h="3076520">
                <a:tc>
                  <a:txBody>
                    <a:bodyPr/>
                    <a:lstStyle/>
                    <a:p>
                      <a:pPr>
                        <a:lnSpc>
                          <a:spcPct val="150000"/>
                        </a:lnSpc>
                        <a:spcAft>
                          <a:spcPts val="0"/>
                        </a:spcAft>
                      </a:pPr>
                      <a:r>
                        <a:rPr lang="en-US" sz="2000">
                          <a:effectLst/>
                          <a:latin typeface="Calibri" panose="020F0502020204030204" pitchFamily="34" charset="0"/>
                          <a:ea typeface="Calibri" panose="020F0502020204030204" pitchFamily="34" charset="0"/>
                          <a:cs typeface="Times New Roman" panose="02020603050405020304" pitchFamily="18" charset="0"/>
                        </a:rPr>
                        <a:t>Buyer Behavior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50000"/>
                        </a:lnSpc>
                        <a:spcAft>
                          <a:spcPts val="0"/>
                        </a:spcAft>
                        <a:buFont typeface="Symbol" panose="05050102010706020507" pitchFamily="18" charset="2"/>
                        <a:buChar char=""/>
                      </a:pPr>
                      <a:r>
                        <a:rPr lang="en-US" sz="2000" dirty="0">
                          <a:effectLst/>
                          <a:latin typeface="Calibri" panose="020F0502020204030204" pitchFamily="34" charset="0"/>
                          <a:ea typeface="Calibri" panose="020F0502020204030204" pitchFamily="34" charset="0"/>
                          <a:cs typeface="Times New Roman" panose="02020603050405020304" pitchFamily="18" charset="0"/>
                        </a:rPr>
                        <a:t>Involvement of various functional areas</a:t>
                      </a:r>
                    </a:p>
                    <a:p>
                      <a:pPr marL="342900" lvl="0" indent="-342900">
                        <a:lnSpc>
                          <a:spcPct val="150000"/>
                        </a:lnSpc>
                        <a:spcAft>
                          <a:spcPts val="0"/>
                        </a:spcAft>
                        <a:buFont typeface="Symbol" panose="05050102010706020507" pitchFamily="18" charset="2"/>
                        <a:buChar char=""/>
                      </a:pPr>
                      <a:r>
                        <a:rPr lang="en-US" sz="2000" dirty="0">
                          <a:effectLst/>
                          <a:latin typeface="Calibri" panose="020F0502020204030204" pitchFamily="34" charset="0"/>
                          <a:ea typeface="Calibri" panose="020F0502020204030204" pitchFamily="34" charset="0"/>
                          <a:cs typeface="Times New Roman" panose="02020603050405020304" pitchFamily="18" charset="0"/>
                        </a:rPr>
                        <a:t>Rational purchase decisions</a:t>
                      </a:r>
                    </a:p>
                    <a:p>
                      <a:pPr marL="342900" lvl="0" indent="-342900">
                        <a:lnSpc>
                          <a:spcPct val="150000"/>
                        </a:lnSpc>
                        <a:spcAft>
                          <a:spcPts val="0"/>
                        </a:spcAft>
                        <a:buFont typeface="Symbol" panose="05050102010706020507" pitchFamily="18" charset="2"/>
                        <a:buChar char=""/>
                      </a:pPr>
                      <a:r>
                        <a:rPr lang="en-US" sz="2000" dirty="0">
                          <a:effectLst/>
                          <a:latin typeface="Calibri" panose="020F0502020204030204" pitchFamily="34" charset="0"/>
                          <a:ea typeface="Calibri" panose="020F0502020204030204" pitchFamily="34" charset="0"/>
                          <a:cs typeface="Times New Roman" panose="02020603050405020304" pitchFamily="18" charset="0"/>
                        </a:rPr>
                        <a:t>Technical expertise needed</a:t>
                      </a:r>
                    </a:p>
                    <a:p>
                      <a:pPr marL="342900" lvl="0" indent="-342900">
                        <a:lnSpc>
                          <a:spcPct val="150000"/>
                        </a:lnSpc>
                        <a:spcAft>
                          <a:spcPts val="0"/>
                        </a:spcAft>
                        <a:buFont typeface="Symbol" panose="05050102010706020507" pitchFamily="18" charset="2"/>
                        <a:buChar char=""/>
                      </a:pPr>
                      <a:r>
                        <a:rPr lang="en-US" sz="2000" dirty="0">
                          <a:effectLst/>
                          <a:latin typeface="Calibri" panose="020F0502020204030204" pitchFamily="34" charset="0"/>
                          <a:ea typeface="Calibri" panose="020F0502020204030204" pitchFamily="34" charset="0"/>
                          <a:cs typeface="Times New Roman" panose="02020603050405020304" pitchFamily="18" charset="0"/>
                        </a:rPr>
                        <a:t>Personal relationships are formed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50000"/>
                        </a:lnSpc>
                        <a:spcAft>
                          <a:spcPts val="0"/>
                        </a:spcAft>
                        <a:buFont typeface="Symbol" panose="05050102010706020507" pitchFamily="18" charset="2"/>
                        <a:buChar char=""/>
                      </a:pPr>
                      <a:r>
                        <a:rPr lang="en-US" sz="2000" dirty="0">
                          <a:effectLst/>
                          <a:latin typeface="Calibri" panose="020F0502020204030204" pitchFamily="34" charset="0"/>
                          <a:ea typeface="Calibri" panose="020F0502020204030204" pitchFamily="34" charset="0"/>
                          <a:cs typeface="Times New Roman" panose="02020603050405020304" pitchFamily="18" charset="0"/>
                        </a:rPr>
                        <a:t>Involvement of family members</a:t>
                      </a:r>
                    </a:p>
                    <a:p>
                      <a:pPr marL="342900" lvl="0" indent="-342900">
                        <a:lnSpc>
                          <a:spcPct val="150000"/>
                        </a:lnSpc>
                        <a:spcAft>
                          <a:spcPts val="0"/>
                        </a:spcAft>
                        <a:buFont typeface="Symbol" panose="05050102010706020507" pitchFamily="18" charset="2"/>
                        <a:buChar char=""/>
                      </a:pPr>
                      <a:r>
                        <a:rPr lang="en-US" sz="2000" dirty="0">
                          <a:effectLst/>
                          <a:latin typeface="Calibri" panose="020F0502020204030204" pitchFamily="34" charset="0"/>
                          <a:ea typeface="Calibri" panose="020F0502020204030204" pitchFamily="34" charset="0"/>
                          <a:cs typeface="Times New Roman" panose="02020603050405020304" pitchFamily="18" charset="0"/>
                        </a:rPr>
                        <a:t>Purchase decisions are made based on physiological and social needs</a:t>
                      </a:r>
                    </a:p>
                    <a:p>
                      <a:pPr marL="342900" lvl="0" indent="-342900">
                        <a:lnSpc>
                          <a:spcPct val="150000"/>
                        </a:lnSpc>
                        <a:spcAft>
                          <a:spcPts val="0"/>
                        </a:spcAft>
                        <a:buFont typeface="Symbol" panose="05050102010706020507" pitchFamily="18" charset="2"/>
                        <a:buChar char=""/>
                      </a:pPr>
                      <a:r>
                        <a:rPr lang="en-US" sz="2000" dirty="0">
                          <a:effectLst/>
                          <a:latin typeface="Calibri" panose="020F0502020204030204" pitchFamily="34" charset="0"/>
                          <a:ea typeface="Calibri" panose="020F0502020204030204" pitchFamily="34" charset="0"/>
                          <a:cs typeface="Times New Roman" panose="02020603050405020304" pitchFamily="18" charset="0"/>
                        </a:rPr>
                        <a:t>Less technical expertise needed</a:t>
                      </a:r>
                    </a:p>
                    <a:p>
                      <a:pPr marL="342900" lvl="0" indent="-342900">
                        <a:lnSpc>
                          <a:spcPct val="150000"/>
                        </a:lnSpc>
                        <a:spcAft>
                          <a:spcPts val="0"/>
                        </a:spcAft>
                        <a:buFont typeface="Symbol" panose="05050102010706020507" pitchFamily="18" charset="2"/>
                        <a:buChar char=""/>
                      </a:pPr>
                      <a:r>
                        <a:rPr lang="en-US" sz="2000" dirty="0">
                          <a:effectLst/>
                          <a:latin typeface="Calibri" panose="020F0502020204030204" pitchFamily="34" charset="0"/>
                          <a:ea typeface="Calibri" panose="020F0502020204030204" pitchFamily="34" charset="0"/>
                          <a:cs typeface="Times New Roman" panose="02020603050405020304" pitchFamily="18" charset="0"/>
                        </a:rPr>
                        <a:t>Non-personal relationships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26111585"/>
                  </a:ext>
                </a:extLst>
              </a:tr>
            </a:tbl>
          </a:graphicData>
        </a:graphic>
      </p:graphicFrame>
      <p:sp>
        <p:nvSpPr>
          <p:cNvPr id="8" name="Rectangle 7"/>
          <p:cNvSpPr/>
          <p:nvPr/>
        </p:nvSpPr>
        <p:spPr>
          <a:xfrm>
            <a:off x="9393382" y="5735782"/>
            <a:ext cx="1773382" cy="369332"/>
          </a:xfrm>
          <a:prstGeom prst="rect">
            <a:avLst/>
          </a:prstGeom>
        </p:spPr>
        <p:txBody>
          <a:bodyPr wrap="square">
            <a:spAutoFit/>
          </a:bodyPr>
          <a:lstStyle/>
          <a:p>
            <a:r>
              <a:rPr lang="en-US" dirty="0"/>
              <a:t>(</a:t>
            </a:r>
            <a:r>
              <a:rPr lang="en-US" dirty="0" smtClean="0"/>
              <a:t>Kinyanjui,2023)</a:t>
            </a:r>
            <a:endParaRPr lang="en-US" dirty="0"/>
          </a:p>
        </p:txBody>
      </p:sp>
    </p:spTree>
    <p:extLst>
      <p:ext uri="{BB962C8B-B14F-4D97-AF65-F5344CB8AC3E}">
        <p14:creationId xmlns:p14="http://schemas.microsoft.com/office/powerpoint/2010/main" val="22679923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947047"/>
          </a:xfrm>
        </p:spPr>
        <p:txBody>
          <a:bodyPr/>
          <a:lstStyle/>
          <a:p>
            <a:endParaRPr lang="en-US" dirty="0"/>
          </a:p>
        </p:txBody>
      </p:sp>
      <p:graphicFrame>
        <p:nvGraphicFramePr>
          <p:cNvPr id="6" name="Content Placeholder 5"/>
          <p:cNvGraphicFramePr>
            <a:graphicFrameLocks noGrp="1"/>
          </p:cNvGraphicFramePr>
          <p:nvPr>
            <p:ph sz="quarter" idx="13"/>
            <p:extLst>
              <p:ext uri="{D42A27DB-BD31-4B8C-83A1-F6EECF244321}">
                <p14:modId xmlns:p14="http://schemas.microsoft.com/office/powerpoint/2010/main" val="4184689313"/>
              </p:ext>
            </p:extLst>
          </p:nvPr>
        </p:nvGraphicFramePr>
        <p:xfrm>
          <a:off x="913775" y="1989118"/>
          <a:ext cx="10364451" cy="3746664"/>
        </p:xfrm>
        <a:graphic>
          <a:graphicData uri="http://schemas.openxmlformats.org/drawingml/2006/table">
            <a:tbl>
              <a:tblPr firstRow="1" firstCol="1" bandRow="1"/>
              <a:tblGrid>
                <a:gridCol w="2078808">
                  <a:extLst>
                    <a:ext uri="{9D8B030D-6E8A-4147-A177-3AD203B41FA5}">
                      <a16:colId xmlns:a16="http://schemas.microsoft.com/office/drawing/2014/main" val="1514055305"/>
                    </a:ext>
                  </a:extLst>
                </a:gridCol>
                <a:gridCol w="4358236">
                  <a:extLst>
                    <a:ext uri="{9D8B030D-6E8A-4147-A177-3AD203B41FA5}">
                      <a16:colId xmlns:a16="http://schemas.microsoft.com/office/drawing/2014/main" val="197545863"/>
                    </a:ext>
                  </a:extLst>
                </a:gridCol>
                <a:gridCol w="3927407">
                  <a:extLst>
                    <a:ext uri="{9D8B030D-6E8A-4147-A177-3AD203B41FA5}">
                      <a16:colId xmlns:a16="http://schemas.microsoft.com/office/drawing/2014/main" val="2760857717"/>
                    </a:ext>
                  </a:extLst>
                </a:gridCol>
              </a:tblGrid>
              <a:tr h="475012">
                <a:tc>
                  <a:txBody>
                    <a:bodyPr/>
                    <a:lstStyle/>
                    <a:p>
                      <a:pPr>
                        <a:lnSpc>
                          <a:spcPct val="150000"/>
                        </a:lnSpc>
                        <a:spcAft>
                          <a:spcPts val="0"/>
                        </a:spcAft>
                      </a:pPr>
                      <a:r>
                        <a:rPr lang="en-US" sz="2000" b="1" dirty="0">
                          <a:effectLst/>
                          <a:latin typeface="Calibri" panose="020F0502020204030204" pitchFamily="34" charset="0"/>
                          <a:ea typeface="Calibri" panose="020F0502020204030204" pitchFamily="34" charset="0"/>
                          <a:cs typeface="Times New Roman" panose="02020603050405020304" pitchFamily="18" charset="0"/>
                        </a:rPr>
                        <a:t>Characteristic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effectLst/>
                          <a:latin typeface="Calibri" panose="020F0502020204030204" pitchFamily="34" charset="0"/>
                          <a:ea typeface="Calibri" panose="020F0502020204030204" pitchFamily="34" charset="0"/>
                          <a:cs typeface="Times New Roman" panose="02020603050405020304" pitchFamily="18" charset="0"/>
                        </a:rPr>
                        <a:t>Industry Market Indicators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effectLst/>
                          <a:latin typeface="Calibri" panose="020F0502020204030204" pitchFamily="34" charset="0"/>
                          <a:ea typeface="Calibri" panose="020F0502020204030204" pitchFamily="34" charset="0"/>
                          <a:cs typeface="Times New Roman" panose="02020603050405020304" pitchFamily="18" charset="0"/>
                        </a:rPr>
                        <a:t>Consumer Market Indicators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78396455"/>
                  </a:ext>
                </a:extLst>
              </a:tr>
              <a:tr h="950026">
                <a:tc>
                  <a:txBody>
                    <a:bodyPr/>
                    <a:lstStyle/>
                    <a:p>
                      <a:pPr>
                        <a:lnSpc>
                          <a:spcPct val="150000"/>
                        </a:lnSpc>
                        <a:spcAft>
                          <a:spcPts val="0"/>
                        </a:spcAft>
                      </a:pPr>
                      <a:r>
                        <a:rPr lang="en-US" sz="2000" dirty="0">
                          <a:effectLst/>
                          <a:latin typeface="Calibri" panose="020F0502020204030204" pitchFamily="34" charset="0"/>
                          <a:ea typeface="Calibri" panose="020F0502020204030204" pitchFamily="34" charset="0"/>
                          <a:cs typeface="Times New Roman" panose="02020603050405020304" pitchFamily="18" charset="0"/>
                        </a:rPr>
                        <a:t>Channel</a:t>
                      </a:r>
                    </a:p>
                    <a:p>
                      <a:pPr>
                        <a:lnSpc>
                          <a:spcPct val="150000"/>
                        </a:lnSpc>
                        <a:spcAft>
                          <a:spcPts val="0"/>
                        </a:spcAft>
                      </a:pPr>
                      <a:r>
                        <a:rPr lang="en-US" sz="2000" dirty="0">
                          <a:effectLst/>
                          <a:latin typeface="Calibri" panose="020F0502020204030204" pitchFamily="34" charset="0"/>
                          <a:ea typeface="Calibri" panose="020F0502020204030204" pitchFamily="34" charset="0"/>
                          <a:cs typeface="Times New Roman" panose="02020603050405020304" pitchFamily="18" charset="0"/>
                        </a:rPr>
                        <a:t>Characteristics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50000"/>
                        </a:lnSpc>
                        <a:spcAft>
                          <a:spcPts val="0"/>
                        </a:spcAft>
                        <a:buFont typeface="Symbol" panose="05050102010706020507" pitchFamily="18" charset="2"/>
                        <a:buChar char=""/>
                      </a:pPr>
                      <a:r>
                        <a:rPr lang="en-US" sz="2000" dirty="0">
                          <a:effectLst/>
                          <a:latin typeface="Calibri" panose="020F0502020204030204" pitchFamily="34" charset="0"/>
                          <a:ea typeface="Calibri" panose="020F0502020204030204" pitchFamily="34" charset="0"/>
                          <a:cs typeface="Times New Roman" panose="02020603050405020304" pitchFamily="18" charset="0"/>
                        </a:rPr>
                        <a:t>More direct</a:t>
                      </a:r>
                    </a:p>
                    <a:p>
                      <a:pPr marL="342900" lvl="0" indent="-342900">
                        <a:lnSpc>
                          <a:spcPct val="150000"/>
                        </a:lnSpc>
                        <a:spcAft>
                          <a:spcPts val="0"/>
                        </a:spcAft>
                        <a:buFont typeface="Symbol" panose="05050102010706020507" pitchFamily="18" charset="2"/>
                        <a:buChar char=""/>
                      </a:pPr>
                      <a:r>
                        <a:rPr lang="en-US" sz="2000" dirty="0">
                          <a:effectLst/>
                          <a:latin typeface="Calibri" panose="020F0502020204030204" pitchFamily="34" charset="0"/>
                          <a:ea typeface="Calibri" panose="020F0502020204030204" pitchFamily="34" charset="0"/>
                          <a:cs typeface="Times New Roman" panose="02020603050405020304" pitchFamily="18" charset="0"/>
                        </a:rPr>
                        <a:t>Fewer intermediaries/middlemen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50000"/>
                        </a:lnSpc>
                        <a:spcAft>
                          <a:spcPts val="0"/>
                        </a:spcAft>
                        <a:buFont typeface="Symbol" panose="05050102010706020507" pitchFamily="18" charset="2"/>
                        <a:buChar char=""/>
                      </a:pPr>
                      <a:r>
                        <a:rPr lang="en-US" sz="2000">
                          <a:effectLst/>
                          <a:latin typeface="Calibri" panose="020F0502020204030204" pitchFamily="34" charset="0"/>
                          <a:ea typeface="Calibri" panose="020F0502020204030204" pitchFamily="34" charset="0"/>
                          <a:cs typeface="Times New Roman" panose="02020603050405020304" pitchFamily="18" charset="0"/>
                        </a:rPr>
                        <a:t>Indirect</a:t>
                      </a:r>
                    </a:p>
                    <a:p>
                      <a:pPr marL="342900" lvl="0" indent="-342900">
                        <a:lnSpc>
                          <a:spcPct val="150000"/>
                        </a:lnSpc>
                        <a:spcAft>
                          <a:spcPts val="0"/>
                        </a:spcAft>
                        <a:buFont typeface="Symbol" panose="05050102010706020507" pitchFamily="18" charset="2"/>
                        <a:buChar char=""/>
                      </a:pPr>
                      <a:r>
                        <a:rPr lang="en-US" sz="2000">
                          <a:effectLst/>
                          <a:latin typeface="Calibri" panose="020F0502020204030204" pitchFamily="34" charset="0"/>
                          <a:ea typeface="Calibri" panose="020F0502020204030204" pitchFamily="34" charset="0"/>
                          <a:cs typeface="Times New Roman" panose="02020603050405020304" pitchFamily="18" charset="0"/>
                        </a:rPr>
                        <a:t>Multiple layers of intermediaries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38098730"/>
                  </a:ext>
                </a:extLst>
              </a:tr>
              <a:tr h="950026">
                <a:tc>
                  <a:txBody>
                    <a:bodyPr/>
                    <a:lstStyle/>
                    <a:p>
                      <a:pPr>
                        <a:lnSpc>
                          <a:spcPct val="150000"/>
                        </a:lnSpc>
                        <a:spcAft>
                          <a:spcPts val="0"/>
                        </a:spcAft>
                      </a:pPr>
                      <a:r>
                        <a:rPr lang="en-US" sz="2000">
                          <a:effectLst/>
                          <a:latin typeface="Calibri" panose="020F0502020204030204" pitchFamily="34" charset="0"/>
                          <a:ea typeface="Calibri" panose="020F0502020204030204" pitchFamily="34" charset="0"/>
                          <a:cs typeface="Times New Roman" panose="02020603050405020304" pitchFamily="18" charset="0"/>
                        </a:rPr>
                        <a:t>Promotional </a:t>
                      </a:r>
                    </a:p>
                    <a:p>
                      <a:pPr>
                        <a:lnSpc>
                          <a:spcPct val="150000"/>
                        </a:lnSpc>
                        <a:spcAft>
                          <a:spcPts val="0"/>
                        </a:spcAft>
                      </a:pPr>
                      <a:r>
                        <a:rPr lang="en-US" sz="2000">
                          <a:effectLst/>
                          <a:latin typeface="Calibri" panose="020F0502020204030204" pitchFamily="34" charset="0"/>
                          <a:ea typeface="Calibri" panose="020F0502020204030204" pitchFamily="34" charset="0"/>
                          <a:cs typeface="Times New Roman" panose="02020603050405020304" pitchFamily="18" charset="0"/>
                        </a:rPr>
                        <a:t>Characteristics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50000"/>
                        </a:lnSpc>
                        <a:spcAft>
                          <a:spcPts val="0"/>
                        </a:spcAft>
                        <a:buFont typeface="Symbol" panose="05050102010706020507" pitchFamily="18" charset="2"/>
                        <a:buChar char=""/>
                      </a:pPr>
                      <a:r>
                        <a:rPr lang="en-US" sz="2000" dirty="0">
                          <a:effectLst/>
                          <a:latin typeface="Calibri" panose="020F0502020204030204" pitchFamily="34" charset="0"/>
                          <a:ea typeface="Calibri" panose="020F0502020204030204" pitchFamily="34" charset="0"/>
                          <a:cs typeface="Times New Roman" panose="02020603050405020304" pitchFamily="18" charset="0"/>
                        </a:rPr>
                        <a:t>Emphasis on personal selling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50000"/>
                        </a:lnSpc>
                        <a:spcAft>
                          <a:spcPts val="0"/>
                        </a:spcAft>
                        <a:buFont typeface="Symbol" panose="05050102010706020507" pitchFamily="18" charset="2"/>
                        <a:buChar char=""/>
                      </a:pPr>
                      <a:r>
                        <a:rPr lang="en-US" sz="2000">
                          <a:effectLst/>
                          <a:latin typeface="Calibri" panose="020F0502020204030204" pitchFamily="34" charset="0"/>
                          <a:ea typeface="Calibri" panose="020F0502020204030204" pitchFamily="34" charset="0"/>
                          <a:cs typeface="Times New Roman" panose="02020603050405020304" pitchFamily="18" charset="0"/>
                        </a:rPr>
                        <a:t>Emphasis on advertising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81648071"/>
                  </a:ext>
                </a:extLst>
              </a:tr>
              <a:tr h="950026">
                <a:tc>
                  <a:txBody>
                    <a:bodyPr/>
                    <a:lstStyle/>
                    <a:p>
                      <a:pPr>
                        <a:lnSpc>
                          <a:spcPct val="150000"/>
                        </a:lnSpc>
                        <a:spcAft>
                          <a:spcPts val="0"/>
                        </a:spcAft>
                      </a:pPr>
                      <a:r>
                        <a:rPr lang="en-US" sz="2000">
                          <a:effectLst/>
                          <a:latin typeface="Calibri" panose="020F0502020204030204" pitchFamily="34" charset="0"/>
                          <a:ea typeface="Calibri" panose="020F0502020204030204" pitchFamily="34" charset="0"/>
                          <a:cs typeface="Times New Roman" panose="02020603050405020304" pitchFamily="18" charset="0"/>
                        </a:rPr>
                        <a:t>Price Characteristics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50000"/>
                        </a:lnSpc>
                        <a:spcAft>
                          <a:spcPts val="0"/>
                        </a:spcAft>
                        <a:buFont typeface="Symbol" panose="05050102010706020507" pitchFamily="18" charset="2"/>
                        <a:buChar char=""/>
                      </a:pPr>
                      <a:r>
                        <a:rPr lang="en-US" sz="2000">
                          <a:effectLst/>
                          <a:latin typeface="Calibri" panose="020F0502020204030204" pitchFamily="34" charset="0"/>
                          <a:ea typeface="Calibri" panose="020F0502020204030204" pitchFamily="34" charset="0"/>
                          <a:cs typeface="Times New Roman" panose="02020603050405020304" pitchFamily="18" charset="0"/>
                        </a:rPr>
                        <a:t>Competitive bidding and negotiated prices</a:t>
                      </a:r>
                    </a:p>
                    <a:p>
                      <a:pPr marL="342900" lvl="0" indent="-342900">
                        <a:lnSpc>
                          <a:spcPct val="150000"/>
                        </a:lnSpc>
                        <a:spcAft>
                          <a:spcPts val="0"/>
                        </a:spcAft>
                        <a:buFont typeface="Symbol" panose="05050102010706020507" pitchFamily="18" charset="2"/>
                        <a:buChar char=""/>
                      </a:pPr>
                      <a:r>
                        <a:rPr lang="en-US" sz="2000">
                          <a:effectLst/>
                          <a:latin typeface="Calibri" panose="020F0502020204030204" pitchFamily="34" charset="0"/>
                          <a:ea typeface="Calibri" panose="020F0502020204030204" pitchFamily="34" charset="0"/>
                          <a:cs typeface="Times New Roman" panose="02020603050405020304" pitchFamily="18" charset="0"/>
                        </a:rPr>
                        <a:t>List prices for standard products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50000"/>
                        </a:lnSpc>
                        <a:spcAft>
                          <a:spcPts val="0"/>
                        </a:spcAft>
                        <a:buFont typeface="Symbol" panose="05050102010706020507" pitchFamily="18" charset="2"/>
                        <a:buChar char=""/>
                      </a:pPr>
                      <a:r>
                        <a:rPr lang="en-US" sz="2000" dirty="0">
                          <a:effectLst/>
                          <a:latin typeface="Calibri" panose="020F0502020204030204" pitchFamily="34" charset="0"/>
                          <a:ea typeface="Calibri" panose="020F0502020204030204" pitchFamily="34" charset="0"/>
                          <a:cs typeface="Times New Roman" panose="02020603050405020304" pitchFamily="18" charset="0"/>
                        </a:rPr>
                        <a:t>List prices/ retail maximum prices(MRP)</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0987040"/>
                  </a:ext>
                </a:extLst>
              </a:tr>
            </a:tbl>
          </a:graphicData>
        </a:graphic>
      </p:graphicFrame>
      <p:sp>
        <p:nvSpPr>
          <p:cNvPr id="7" name="Rectangle 6"/>
          <p:cNvSpPr/>
          <p:nvPr/>
        </p:nvSpPr>
        <p:spPr>
          <a:xfrm>
            <a:off x="9393382" y="5735782"/>
            <a:ext cx="1773382" cy="369332"/>
          </a:xfrm>
          <a:prstGeom prst="rect">
            <a:avLst/>
          </a:prstGeom>
        </p:spPr>
        <p:txBody>
          <a:bodyPr wrap="square">
            <a:spAutoFit/>
          </a:bodyPr>
          <a:lstStyle/>
          <a:p>
            <a:r>
              <a:rPr lang="en-US" dirty="0"/>
              <a:t>(</a:t>
            </a:r>
            <a:r>
              <a:rPr lang="en-US" dirty="0" smtClean="0"/>
              <a:t>Kinyanjui,2023)</a:t>
            </a:r>
            <a:endParaRPr lang="en-US" dirty="0"/>
          </a:p>
        </p:txBody>
      </p:sp>
    </p:spTree>
    <p:extLst>
      <p:ext uri="{BB962C8B-B14F-4D97-AF65-F5344CB8AC3E}">
        <p14:creationId xmlns:p14="http://schemas.microsoft.com/office/powerpoint/2010/main" val="14791336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13774" y="413346"/>
            <a:ext cx="10364451" cy="764717"/>
          </a:xfrm>
        </p:spPr>
        <p:txBody>
          <a:bodyPr/>
          <a:lstStyle/>
          <a:p>
            <a:r>
              <a:rPr lang="en-US" dirty="0"/>
              <a:t>Types Of Industrial Customers</a:t>
            </a:r>
          </a:p>
        </p:txBody>
      </p:sp>
      <p:sp>
        <p:nvSpPr>
          <p:cNvPr id="8" name="TextBox 7"/>
          <p:cNvSpPr txBox="1"/>
          <p:nvPr/>
        </p:nvSpPr>
        <p:spPr>
          <a:xfrm>
            <a:off x="5168447" y="5851974"/>
            <a:ext cx="1689553" cy="369332"/>
          </a:xfrm>
          <a:prstGeom prst="rect">
            <a:avLst/>
          </a:prstGeom>
          <a:noFill/>
        </p:spPr>
        <p:txBody>
          <a:bodyPr wrap="square" rtlCol="0">
            <a:spAutoFit/>
          </a:bodyPr>
          <a:lstStyle/>
          <a:p>
            <a:r>
              <a:rPr lang="en-US" dirty="0" smtClean="0"/>
              <a:t>(Kinyanjui,2023)</a:t>
            </a:r>
            <a:endParaRPr lang="en-US" dirty="0"/>
          </a:p>
        </p:txBody>
      </p:sp>
      <p:sp>
        <p:nvSpPr>
          <p:cNvPr id="12" name="Rectangle 11"/>
          <p:cNvSpPr/>
          <p:nvPr/>
        </p:nvSpPr>
        <p:spPr>
          <a:xfrm>
            <a:off x="1080654" y="3491345"/>
            <a:ext cx="2119746" cy="7204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tx1"/>
                </a:solidFill>
              </a:rPr>
              <a:t>Industrial Customer</a:t>
            </a:r>
            <a:endParaRPr lang="en-US" sz="2400" dirty="0">
              <a:solidFill>
                <a:schemeClr val="tx1"/>
              </a:solidFill>
            </a:endParaRPr>
          </a:p>
        </p:txBody>
      </p:sp>
      <p:sp>
        <p:nvSpPr>
          <p:cNvPr id="13" name="Rectangle 12"/>
          <p:cNvSpPr/>
          <p:nvPr/>
        </p:nvSpPr>
        <p:spPr>
          <a:xfrm>
            <a:off x="4613564" y="1856510"/>
            <a:ext cx="2230581" cy="762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smtClean="0">
                <a:solidFill>
                  <a:schemeClr val="tx1"/>
                </a:solidFill>
              </a:rPr>
              <a:t>Institutional </a:t>
            </a:r>
          </a:p>
          <a:p>
            <a:pPr algn="ctr"/>
            <a:r>
              <a:rPr lang="en-US" sz="2100" dirty="0" smtClean="0">
                <a:solidFill>
                  <a:schemeClr val="tx1"/>
                </a:solidFill>
              </a:rPr>
              <a:t>Customers</a:t>
            </a:r>
            <a:endParaRPr lang="en-US" sz="2100" dirty="0">
              <a:solidFill>
                <a:schemeClr val="tx1"/>
              </a:solidFill>
            </a:endParaRPr>
          </a:p>
        </p:txBody>
      </p:sp>
      <p:sp>
        <p:nvSpPr>
          <p:cNvPr id="14" name="Rectangle 13"/>
          <p:cNvSpPr/>
          <p:nvPr/>
        </p:nvSpPr>
        <p:spPr>
          <a:xfrm>
            <a:off x="4655127" y="2915956"/>
            <a:ext cx="2202873" cy="73429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smtClean="0">
                <a:solidFill>
                  <a:schemeClr val="tx1"/>
                </a:solidFill>
              </a:rPr>
              <a:t>Commercial Enterprises</a:t>
            </a:r>
            <a:endParaRPr lang="en-US" sz="2100" dirty="0">
              <a:solidFill>
                <a:schemeClr val="tx1"/>
              </a:solidFill>
            </a:endParaRPr>
          </a:p>
        </p:txBody>
      </p:sp>
      <p:sp>
        <p:nvSpPr>
          <p:cNvPr id="15" name="Rectangle 14"/>
          <p:cNvSpPr/>
          <p:nvPr/>
        </p:nvSpPr>
        <p:spPr>
          <a:xfrm>
            <a:off x="4613564" y="3928191"/>
            <a:ext cx="2230581" cy="67887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smtClean="0">
                <a:solidFill>
                  <a:schemeClr val="tx1"/>
                </a:solidFill>
              </a:rPr>
              <a:t>Cooperatives</a:t>
            </a:r>
            <a:endParaRPr lang="en-US" sz="2100" dirty="0">
              <a:solidFill>
                <a:schemeClr val="tx1"/>
              </a:solidFill>
            </a:endParaRPr>
          </a:p>
        </p:txBody>
      </p:sp>
      <p:sp>
        <p:nvSpPr>
          <p:cNvPr id="16" name="Rectangle 15"/>
          <p:cNvSpPr/>
          <p:nvPr/>
        </p:nvSpPr>
        <p:spPr>
          <a:xfrm>
            <a:off x="4627417" y="4959928"/>
            <a:ext cx="2202873" cy="72384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smtClean="0">
                <a:solidFill>
                  <a:schemeClr val="tx1"/>
                </a:solidFill>
              </a:rPr>
              <a:t>Government </a:t>
            </a:r>
          </a:p>
          <a:p>
            <a:pPr algn="ctr"/>
            <a:r>
              <a:rPr lang="en-US" sz="2100" dirty="0" smtClean="0">
                <a:solidFill>
                  <a:schemeClr val="tx1"/>
                </a:solidFill>
              </a:rPr>
              <a:t>Customers</a:t>
            </a:r>
            <a:endParaRPr lang="en-US" sz="2100" dirty="0">
              <a:solidFill>
                <a:schemeClr val="tx1"/>
              </a:solidFill>
            </a:endParaRPr>
          </a:p>
        </p:txBody>
      </p:sp>
      <p:cxnSp>
        <p:nvCxnSpPr>
          <p:cNvPr id="18" name="Straight Arrow Connector 17"/>
          <p:cNvCxnSpPr/>
          <p:nvPr/>
        </p:nvCxnSpPr>
        <p:spPr>
          <a:xfrm flipV="1">
            <a:off x="3200400" y="2411116"/>
            <a:ext cx="1288473" cy="12044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endCxn id="14" idx="1"/>
          </p:cNvCxnSpPr>
          <p:nvPr/>
        </p:nvCxnSpPr>
        <p:spPr>
          <a:xfrm flipV="1">
            <a:off x="3200400" y="3283102"/>
            <a:ext cx="1454727" cy="4574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12" idx="3"/>
            <a:endCxn id="15" idx="1"/>
          </p:cNvCxnSpPr>
          <p:nvPr/>
        </p:nvCxnSpPr>
        <p:spPr>
          <a:xfrm>
            <a:off x="3200400" y="3851563"/>
            <a:ext cx="1413164" cy="4160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3200400" y="3965185"/>
            <a:ext cx="1288473" cy="1346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969819" y="3435499"/>
            <a:ext cx="2202873" cy="83212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dirty="0">
              <a:solidFill>
                <a:schemeClr val="tx1"/>
              </a:solidFill>
            </a:endParaRPr>
          </a:p>
        </p:txBody>
      </p:sp>
    </p:spTree>
    <p:extLst>
      <p:ext uri="{BB962C8B-B14F-4D97-AF65-F5344CB8AC3E}">
        <p14:creationId xmlns:p14="http://schemas.microsoft.com/office/powerpoint/2010/main" val="28709399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industrial customers</a:t>
            </a:r>
            <a:endParaRPr lang="en-US" dirty="0"/>
          </a:p>
        </p:txBody>
      </p:sp>
      <p:sp>
        <p:nvSpPr>
          <p:cNvPr id="3" name="Content Placeholder 2"/>
          <p:cNvSpPr>
            <a:spLocks noGrp="1"/>
          </p:cNvSpPr>
          <p:nvPr>
            <p:ph sz="quarter" idx="13"/>
          </p:nvPr>
        </p:nvSpPr>
        <p:spPr/>
        <p:txBody>
          <a:bodyPr>
            <a:normAutofit/>
          </a:bodyPr>
          <a:lstStyle/>
          <a:p>
            <a:pPr marL="0" indent="0">
              <a:buNone/>
            </a:pPr>
            <a:r>
              <a:rPr lang="en-US" b="1" cap="none" dirty="0" smtClean="0">
                <a:latin typeface="+mj-lt"/>
              </a:rPr>
              <a:t>Commercial Enterprises</a:t>
            </a:r>
          </a:p>
          <a:p>
            <a:r>
              <a:rPr lang="en-US" cap="none" dirty="0"/>
              <a:t>Commercial enterprises are private sector, profit-seeking </a:t>
            </a:r>
            <a:r>
              <a:rPr lang="en-US" cap="none" dirty="0" err="1"/>
              <a:t>organisations</a:t>
            </a:r>
            <a:r>
              <a:rPr lang="en-US" cap="none" dirty="0"/>
              <a:t> such as </a:t>
            </a:r>
            <a:r>
              <a:rPr lang="en-US" cap="none" dirty="0" smtClean="0"/>
              <a:t>HP, </a:t>
            </a:r>
            <a:r>
              <a:rPr lang="en-US" cap="none" dirty="0"/>
              <a:t>general </a:t>
            </a:r>
            <a:r>
              <a:rPr lang="en-US" cap="none" dirty="0" smtClean="0"/>
              <a:t>motors who purchase </a:t>
            </a:r>
            <a:r>
              <a:rPr lang="en-US" cap="none" dirty="0"/>
              <a:t>industrial goods and/or services for purposes other than selling directly to ultimate consumers</a:t>
            </a:r>
            <a:r>
              <a:rPr lang="en-US" dirty="0"/>
              <a:t>.</a:t>
            </a:r>
          </a:p>
          <a:p>
            <a:r>
              <a:rPr lang="en-US" cap="none" dirty="0" smtClean="0"/>
              <a:t>Commercial enterprises purchase products for different uses, it is more useful from a marketing point to define them in such a way as to understand their purchasing needs and how marketing strategy can be developed to meet their needs.</a:t>
            </a:r>
            <a:endParaRPr lang="en-US" cap="none" dirty="0" smtClean="0">
              <a:latin typeface="Source Sans Pro"/>
            </a:endParaRPr>
          </a:p>
          <a:p>
            <a:endParaRPr lang="en-US" cap="none" dirty="0" smtClean="0">
              <a:latin typeface="Source Sans Pro"/>
            </a:endParaRPr>
          </a:p>
          <a:p>
            <a:endParaRPr lang="en-US" cap="none" dirty="0" smtClean="0">
              <a:latin typeface="Source Sans Pro"/>
            </a:endParaRPr>
          </a:p>
          <a:p>
            <a:endParaRPr lang="en-US" sz="1800" dirty="0">
              <a:latin typeface="Source Sans Pro"/>
            </a:endParaRPr>
          </a:p>
        </p:txBody>
      </p:sp>
    </p:spTree>
    <p:extLst>
      <p:ext uri="{BB962C8B-B14F-4D97-AF65-F5344CB8AC3E}">
        <p14:creationId xmlns:p14="http://schemas.microsoft.com/office/powerpoint/2010/main" val="34331217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3"/>
          </p:nvPr>
        </p:nvSpPr>
        <p:spPr/>
        <p:txBody>
          <a:bodyPr/>
          <a:lstStyle/>
          <a:p>
            <a:pPr marL="0" indent="0">
              <a:buNone/>
            </a:pPr>
            <a:r>
              <a:rPr lang="en-US" b="1" cap="none" dirty="0" smtClean="0"/>
              <a:t>Government Organizations</a:t>
            </a:r>
          </a:p>
          <a:p>
            <a:pPr marL="0" indent="0">
              <a:buNone/>
            </a:pPr>
            <a:r>
              <a:rPr lang="en-US" cap="none" dirty="0" smtClean="0"/>
              <a:t>Government agencies such as railways, department of telecommunication, defense, director general of supplies and disposal , transportation industry, electricity boards, and so on. These government units purchase almost all kinds of industrial products and services and they represent a huge market. </a:t>
            </a:r>
            <a:endParaRPr lang="en-US" cap="none" dirty="0"/>
          </a:p>
        </p:txBody>
      </p:sp>
    </p:spTree>
    <p:extLst>
      <p:ext uri="{BB962C8B-B14F-4D97-AF65-F5344CB8AC3E}">
        <p14:creationId xmlns:p14="http://schemas.microsoft.com/office/powerpoint/2010/main" val="15275586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3"/>
          </p:nvPr>
        </p:nvSpPr>
        <p:spPr/>
        <p:txBody>
          <a:bodyPr/>
          <a:lstStyle/>
          <a:p>
            <a:pPr marL="0" indent="0">
              <a:buNone/>
            </a:pPr>
            <a:r>
              <a:rPr lang="en-US" b="1" cap="none" dirty="0" smtClean="0"/>
              <a:t>Institution Customers</a:t>
            </a:r>
          </a:p>
          <a:p>
            <a:r>
              <a:rPr lang="en-US" cap="none" dirty="0" smtClean="0"/>
              <a:t>Public and private institutions such as hospitals, schools, colleges, and universities are termed as institutional customers.</a:t>
            </a:r>
          </a:p>
          <a:p>
            <a:r>
              <a:rPr lang="en-US" cap="none" dirty="0" smtClean="0"/>
              <a:t> Some of these institutions have rigid purchasing rules and others have more flexible rules. </a:t>
            </a:r>
          </a:p>
          <a:p>
            <a:r>
              <a:rPr lang="en-US" cap="none" dirty="0" smtClean="0"/>
              <a:t>An industrial marketing person needs to understand the purchasing practice of each institute so as to be effective in marketing the products or services.</a:t>
            </a:r>
            <a:endParaRPr lang="en-US" cap="none" dirty="0"/>
          </a:p>
        </p:txBody>
      </p:sp>
    </p:spTree>
    <p:extLst>
      <p:ext uri="{BB962C8B-B14F-4D97-AF65-F5344CB8AC3E}">
        <p14:creationId xmlns:p14="http://schemas.microsoft.com/office/powerpoint/2010/main" val="25105636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3"/>
          </p:nvPr>
        </p:nvSpPr>
        <p:spPr/>
        <p:txBody>
          <a:bodyPr>
            <a:normAutofit/>
          </a:bodyPr>
          <a:lstStyle/>
          <a:p>
            <a:pPr marL="0" indent="0">
              <a:buNone/>
            </a:pPr>
            <a:r>
              <a:rPr lang="en-US" b="1" cap="none" dirty="0" smtClean="0"/>
              <a:t>Cooperative Customers</a:t>
            </a:r>
          </a:p>
          <a:p>
            <a:r>
              <a:rPr lang="en-US" cap="none" dirty="0" smtClean="0"/>
              <a:t>Industrial marketers should study the purchasing practices of each cooperative society in order to become effective in marketing their goods and services.</a:t>
            </a:r>
          </a:p>
          <a:p>
            <a:r>
              <a:rPr lang="en-US" cap="none" dirty="0" smtClean="0"/>
              <a:t>For example, a flour cooperative factory may adopt a different buying practice while purchasing flour, machinery, compressors, etc.</a:t>
            </a:r>
          </a:p>
          <a:p>
            <a:r>
              <a:rPr lang="en-US" cap="none" dirty="0" smtClean="0"/>
              <a:t>Their purchase decisions will emphasize on factors </a:t>
            </a:r>
            <a:r>
              <a:rPr lang="en-US" cap="none" dirty="0"/>
              <a:t> </a:t>
            </a:r>
            <a:r>
              <a:rPr lang="en-US" cap="none" dirty="0" smtClean="0"/>
              <a:t>like quality, delivery, price, payment terms, service and long-term relationship with suppliers.</a:t>
            </a:r>
            <a:endParaRPr lang="en-US" cap="none" dirty="0"/>
          </a:p>
        </p:txBody>
      </p:sp>
    </p:spTree>
    <p:extLst>
      <p:ext uri="{BB962C8B-B14F-4D97-AF65-F5344CB8AC3E}">
        <p14:creationId xmlns:p14="http://schemas.microsoft.com/office/powerpoint/2010/main" val="18217899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Marketing </a:t>
            </a:r>
            <a:r>
              <a:rPr lang="en-US" dirty="0" smtClean="0"/>
              <a:t>Implications for </a:t>
            </a:r>
            <a:r>
              <a:rPr lang="en-US" dirty="0"/>
              <a:t>Different Customer and Product Types</a:t>
            </a:r>
          </a:p>
        </p:txBody>
      </p:sp>
      <p:sp>
        <p:nvSpPr>
          <p:cNvPr id="3" name="Content Placeholder 2"/>
          <p:cNvSpPr>
            <a:spLocks noGrp="1"/>
          </p:cNvSpPr>
          <p:nvPr>
            <p:ph sz="quarter" idx="13"/>
          </p:nvPr>
        </p:nvSpPr>
        <p:spPr/>
        <p:txBody>
          <a:bodyPr/>
          <a:lstStyle/>
          <a:p>
            <a:r>
              <a:rPr lang="en-US" cap="none" dirty="0" smtClean="0"/>
              <a:t>For large users selling is done directly from a seller to a buying </a:t>
            </a:r>
            <a:r>
              <a:rPr lang="en-US" cap="none" dirty="0" err="1" smtClean="0"/>
              <a:t>organisation</a:t>
            </a:r>
            <a:r>
              <a:rPr lang="en-US" cap="none" dirty="0" smtClean="0"/>
              <a:t> for materials and parts products. </a:t>
            </a:r>
          </a:p>
          <a:p>
            <a:r>
              <a:rPr lang="en-US" cap="none" dirty="0" smtClean="0"/>
              <a:t>While for smaller volume users, the standard raw materials or components are sold through industrial dealers or distributors, as it is cost effective</a:t>
            </a:r>
            <a:endParaRPr lang="en-US" cap="none" dirty="0"/>
          </a:p>
        </p:txBody>
      </p:sp>
    </p:spTree>
    <p:extLst>
      <p:ext uri="{BB962C8B-B14F-4D97-AF65-F5344CB8AC3E}">
        <p14:creationId xmlns:p14="http://schemas.microsoft.com/office/powerpoint/2010/main" val="27729070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3"/>
          </p:nvPr>
        </p:nvSpPr>
        <p:spPr/>
        <p:txBody>
          <a:bodyPr>
            <a:normAutofit/>
          </a:bodyPr>
          <a:lstStyle/>
          <a:p>
            <a:r>
              <a:rPr lang="en-US" cap="none" dirty="0" smtClean="0"/>
              <a:t>In the case of standard products, the factors, which influence buying decisions, with differing share of business for various suppliers, are product quality, performance, delivery dependability, price, payment terms, customer service and customer rapport.</a:t>
            </a:r>
          </a:p>
          <a:p>
            <a:r>
              <a:rPr lang="en-US" cap="none" dirty="0" smtClean="0"/>
              <a:t>Advertising and distribution through multiple channels all over the country becomes an important part of marketing strategy.</a:t>
            </a:r>
          </a:p>
          <a:p>
            <a:endParaRPr lang="en-US" cap="none" dirty="0"/>
          </a:p>
        </p:txBody>
      </p:sp>
    </p:spTree>
    <p:extLst>
      <p:ext uri="{BB962C8B-B14F-4D97-AF65-F5344CB8AC3E}">
        <p14:creationId xmlns:p14="http://schemas.microsoft.com/office/powerpoint/2010/main" val="20151345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3"/>
          </p:nvPr>
        </p:nvSpPr>
        <p:spPr/>
        <p:txBody>
          <a:bodyPr/>
          <a:lstStyle/>
          <a:p>
            <a:r>
              <a:rPr lang="en-US" cap="none" dirty="0" smtClean="0"/>
              <a:t>For capital items like heavy machinery and construction of factories and office buildings, direct selling with extensive interactions, involving top executives in both buying and selling </a:t>
            </a:r>
            <a:r>
              <a:rPr lang="en-US" cap="none" dirty="0" err="1" smtClean="0"/>
              <a:t>organisations</a:t>
            </a:r>
            <a:r>
              <a:rPr lang="en-US" cap="none" dirty="0" smtClean="0"/>
              <a:t> are very common. </a:t>
            </a:r>
          </a:p>
          <a:p>
            <a:r>
              <a:rPr lang="en-US" cap="none" dirty="0" smtClean="0"/>
              <a:t>Negotiations take considerable time on key factors such as price; return on investment, credit facilities, delivery period, installation time and third party certificate for previous jobs done.</a:t>
            </a:r>
            <a:endParaRPr lang="en-US" cap="none" dirty="0"/>
          </a:p>
        </p:txBody>
      </p:sp>
    </p:spTree>
    <p:extLst>
      <p:ext uri="{BB962C8B-B14F-4D97-AF65-F5344CB8AC3E}">
        <p14:creationId xmlns:p14="http://schemas.microsoft.com/office/powerpoint/2010/main" val="27998375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3"/>
          </p:nvPr>
        </p:nvSpPr>
        <p:spPr/>
        <p:txBody>
          <a:bodyPr/>
          <a:lstStyle/>
          <a:p>
            <a:pPr algn="just"/>
            <a:r>
              <a:rPr lang="en-US" cap="none" dirty="0" smtClean="0"/>
              <a:t>The purchasing practices depend upon the nature of business and the size of the commercial enterprise as well as the volume, variety, and technical complexity of the products purchased. </a:t>
            </a:r>
          </a:p>
          <a:p>
            <a:pPr algn="just"/>
            <a:r>
              <a:rPr lang="en-US" cap="none" dirty="0" smtClean="0"/>
              <a:t>In large and medium size organizations, the purchase decision makers hail from different departments such as production, materials, quality, finance/cost accounting, engineering and this also includes senior management executives</a:t>
            </a:r>
            <a:endParaRPr lang="en-US" cap="none" dirty="0"/>
          </a:p>
        </p:txBody>
      </p:sp>
    </p:spTree>
    <p:extLst>
      <p:ext uri="{BB962C8B-B14F-4D97-AF65-F5344CB8AC3E}">
        <p14:creationId xmlns:p14="http://schemas.microsoft.com/office/powerpoint/2010/main" val="25619436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3"/>
          </p:nvPr>
        </p:nvSpPr>
        <p:spPr/>
        <p:txBody>
          <a:bodyPr>
            <a:normAutofit/>
          </a:bodyPr>
          <a:lstStyle/>
          <a:p>
            <a:pPr algn="just"/>
            <a:r>
              <a:rPr lang="en-US" cap="none" dirty="0" smtClean="0"/>
              <a:t>Material managers are professionals who are in charge of purchases, they must be well informed about price trends, commercial matters, and negotiating skills. They make use of in-house technical expertise when required. </a:t>
            </a:r>
          </a:p>
          <a:p>
            <a:pPr algn="just"/>
            <a:r>
              <a:rPr lang="en-US" cap="none" dirty="0" smtClean="0"/>
              <a:t>Further, an industrial marketer must understand a set of formal purchasing procedure and documentation motioned in a commercial enterprise. An industrial marketer must understand a set of formal purchasing procedure and documentation motioned in a commercial enterprise. </a:t>
            </a:r>
          </a:p>
        </p:txBody>
      </p:sp>
    </p:spTree>
    <p:extLst>
      <p:ext uri="{BB962C8B-B14F-4D97-AF65-F5344CB8AC3E}">
        <p14:creationId xmlns:p14="http://schemas.microsoft.com/office/powerpoint/2010/main" val="30726269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sz="quarter" idx="13"/>
          </p:nvPr>
        </p:nvSpPr>
        <p:spPr>
          <a:xfrm>
            <a:off x="913774" y="1985554"/>
            <a:ext cx="10363826" cy="3944983"/>
          </a:xfrm>
        </p:spPr>
        <p:txBody>
          <a:bodyPr>
            <a:normAutofit fontScale="92500" lnSpcReduction="10000"/>
          </a:bodyPr>
          <a:lstStyle/>
          <a:p>
            <a:r>
              <a:rPr lang="en-US" sz="2100" cap="none" dirty="0" smtClean="0"/>
              <a:t>Industrial </a:t>
            </a:r>
            <a:r>
              <a:rPr lang="en-US" sz="2100" cap="none"/>
              <a:t>marketing </a:t>
            </a:r>
            <a:r>
              <a:rPr lang="en-US" sz="2100" cap="none" smtClean="0"/>
              <a:t>focuses </a:t>
            </a:r>
            <a:r>
              <a:rPr lang="en-US" sz="2100" cap="none" dirty="0"/>
              <a:t>on providing goods and services to other businesses rather than individual customers</a:t>
            </a:r>
            <a:r>
              <a:rPr lang="en-US" dirty="0"/>
              <a:t>. </a:t>
            </a:r>
            <a:endParaRPr lang="en-US" dirty="0" smtClean="0"/>
          </a:p>
          <a:p>
            <a:r>
              <a:rPr lang="en-US" cap="none" dirty="0" smtClean="0"/>
              <a:t>Selling in the industrial market is complicated by the broad spectrum of customers. </a:t>
            </a:r>
          </a:p>
          <a:p>
            <a:pPr lvl="1"/>
            <a:r>
              <a:rPr lang="en-US" sz="2000" cap="none" dirty="0" smtClean="0"/>
              <a:t>Commercial enterprises, governmental organizations, institutions and cooperative societies who give buying responsibility to individuals or departments that are quite knowledgeable and well conversant in that specific market.</a:t>
            </a:r>
            <a:endParaRPr lang="en-US" sz="2000" cap="none" dirty="0"/>
          </a:p>
          <a:p>
            <a:pPr algn="just"/>
            <a:r>
              <a:rPr lang="en-US" cap="none" dirty="0"/>
              <a:t>To formulate a successful industrial marketing strategy, it is essential to know the administration of </a:t>
            </a:r>
            <a:r>
              <a:rPr lang="en-US" cap="none" dirty="0" smtClean="0"/>
              <a:t>the buying </a:t>
            </a:r>
            <a:r>
              <a:rPr lang="en-US" cap="none" dirty="0"/>
              <a:t>function in a </a:t>
            </a:r>
            <a:r>
              <a:rPr lang="en-US" cap="none" dirty="0" smtClean="0"/>
              <a:t>diverse market.</a:t>
            </a:r>
          </a:p>
          <a:p>
            <a:pPr algn="just"/>
            <a:r>
              <a:rPr lang="en-US" cap="none" dirty="0" smtClean="0"/>
              <a:t>and </a:t>
            </a:r>
            <a:r>
              <a:rPr lang="en-US" cap="none" dirty="0"/>
              <a:t>also to know </a:t>
            </a:r>
            <a:r>
              <a:rPr lang="en-US" cap="none" dirty="0" smtClean="0"/>
              <a:t>the </a:t>
            </a:r>
            <a:r>
              <a:rPr lang="en-US" cap="none" dirty="0"/>
              <a:t>nature of the business, the size of the firm, and the volume, variety, and technical complexity of the products purchased by the industrial buyers</a:t>
            </a:r>
          </a:p>
        </p:txBody>
      </p:sp>
    </p:spTree>
    <p:extLst>
      <p:ext uri="{BB962C8B-B14F-4D97-AF65-F5344CB8AC3E}">
        <p14:creationId xmlns:p14="http://schemas.microsoft.com/office/powerpoint/2010/main" val="30440287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sz="quarter" idx="13"/>
          </p:nvPr>
        </p:nvSpPr>
        <p:spPr/>
        <p:txBody>
          <a:bodyPr>
            <a:normAutofit fontScale="85000" lnSpcReduction="20000"/>
          </a:bodyPr>
          <a:lstStyle/>
          <a:p>
            <a:r>
              <a:rPr lang="en-US" cap="none" dirty="0">
                <a:solidFill>
                  <a:schemeClr val="tx1">
                    <a:lumMod val="85000"/>
                    <a:lumOff val="15000"/>
                  </a:schemeClr>
                </a:solidFill>
              </a:rPr>
              <a:t>Michael D. Hutt, Thomas W. </a:t>
            </a:r>
            <a:r>
              <a:rPr lang="en-US" cap="none" dirty="0" err="1">
                <a:solidFill>
                  <a:schemeClr val="tx1">
                    <a:lumMod val="85000"/>
                    <a:lumOff val="15000"/>
                  </a:schemeClr>
                </a:solidFill>
              </a:rPr>
              <a:t>Speh</a:t>
            </a:r>
            <a:r>
              <a:rPr lang="en-US" cap="none" dirty="0">
                <a:solidFill>
                  <a:schemeClr val="tx1">
                    <a:lumMod val="85000"/>
                    <a:lumOff val="15000"/>
                  </a:schemeClr>
                </a:solidFill>
              </a:rPr>
              <a:t>, (2012), Business Marketing Management B2B, 10th Ed. or 11th Ed. South-Western Cengage Learning,  ISBN-13: 978-0-324-58167-6</a:t>
            </a:r>
          </a:p>
          <a:p>
            <a:r>
              <a:rPr lang="en-US" cap="none" dirty="0" err="1" smtClean="0">
                <a:solidFill>
                  <a:schemeClr val="tx1">
                    <a:lumMod val="85000"/>
                    <a:lumOff val="15000"/>
                  </a:schemeClr>
                </a:solidFill>
              </a:rPr>
              <a:t>Oleksandr</a:t>
            </a:r>
            <a:r>
              <a:rPr lang="en-US" cap="none" dirty="0" smtClean="0">
                <a:solidFill>
                  <a:schemeClr val="tx1">
                    <a:lumMod val="85000"/>
                    <a:lumOff val="15000"/>
                  </a:schemeClr>
                </a:solidFill>
              </a:rPr>
              <a:t> BOZULENKO, 2014. "</a:t>
            </a:r>
            <a:r>
              <a:rPr lang="en-US" b="1" cap="none" dirty="0" smtClean="0">
                <a:solidFill>
                  <a:schemeClr val="tx1">
                    <a:lumMod val="85000"/>
                    <a:lumOff val="15000"/>
                  </a:schemeClr>
                </a:solidFill>
                <a:hlinkClick r:id="rId2"/>
              </a:rPr>
              <a:t>Commercial enterprise: essential characteristics, functions, emphasis in grounding strategies for policy development</a:t>
            </a:r>
            <a:r>
              <a:rPr lang="en-US" cap="none" dirty="0" smtClean="0">
                <a:solidFill>
                  <a:schemeClr val="tx1">
                    <a:lumMod val="85000"/>
                    <a:lumOff val="15000"/>
                  </a:schemeClr>
                </a:solidFill>
              </a:rPr>
              <a:t>," </a:t>
            </a:r>
            <a:r>
              <a:rPr lang="en-US" cap="none" dirty="0" smtClean="0">
                <a:solidFill>
                  <a:schemeClr val="tx1">
                    <a:lumMod val="85000"/>
                    <a:lumOff val="15000"/>
                  </a:schemeClr>
                </a:solidFill>
                <a:hlinkClick r:id="rId3"/>
              </a:rPr>
              <a:t>the USV annals of economics and public administration</a:t>
            </a:r>
            <a:r>
              <a:rPr lang="en-US" cap="none" dirty="0" smtClean="0">
                <a:solidFill>
                  <a:schemeClr val="tx1">
                    <a:lumMod val="85000"/>
                    <a:lumOff val="15000"/>
                  </a:schemeClr>
                </a:solidFill>
              </a:rPr>
              <a:t>, vol. 14(1(19)), pages 62-70, </a:t>
            </a:r>
            <a:r>
              <a:rPr lang="en-US" cap="none" dirty="0">
                <a:solidFill>
                  <a:schemeClr val="tx1">
                    <a:lumMod val="85000"/>
                    <a:lumOff val="15000"/>
                  </a:schemeClr>
                </a:solidFill>
              </a:rPr>
              <a:t>J</a:t>
            </a:r>
            <a:r>
              <a:rPr lang="en-US" cap="none" dirty="0" smtClean="0">
                <a:solidFill>
                  <a:schemeClr val="tx1">
                    <a:lumMod val="85000"/>
                    <a:lumOff val="15000"/>
                  </a:schemeClr>
                </a:solidFill>
              </a:rPr>
              <a:t>une.</a:t>
            </a:r>
          </a:p>
          <a:p>
            <a:r>
              <a:rPr lang="en-US" cap="none" dirty="0" err="1" smtClean="0">
                <a:solidFill>
                  <a:schemeClr val="tx1">
                    <a:lumMod val="85000"/>
                    <a:lumOff val="15000"/>
                  </a:schemeClr>
                </a:solidFill>
              </a:rPr>
              <a:t>Piyush</a:t>
            </a:r>
            <a:r>
              <a:rPr lang="en-US" cap="none" dirty="0">
                <a:solidFill>
                  <a:schemeClr val="tx1">
                    <a:lumMod val="85000"/>
                    <a:lumOff val="15000"/>
                  </a:schemeClr>
                </a:solidFill>
              </a:rPr>
              <a:t>, </a:t>
            </a:r>
            <a:r>
              <a:rPr lang="en-US" cap="none" dirty="0" err="1">
                <a:solidFill>
                  <a:schemeClr val="tx1">
                    <a:lumMod val="85000"/>
                    <a:lumOff val="15000"/>
                  </a:schemeClr>
                </a:solidFill>
              </a:rPr>
              <a:t>Ajbani</a:t>
            </a:r>
            <a:r>
              <a:rPr lang="en-US" cap="none" dirty="0">
                <a:solidFill>
                  <a:schemeClr val="tx1">
                    <a:lumMod val="85000"/>
                    <a:lumOff val="15000"/>
                  </a:schemeClr>
                </a:solidFill>
              </a:rPr>
              <a:t>, L.A, </a:t>
            </a:r>
            <a:r>
              <a:rPr lang="en-US" cap="none" dirty="0" err="1">
                <a:solidFill>
                  <a:schemeClr val="tx1">
                    <a:lumMod val="85000"/>
                    <a:lumOff val="15000"/>
                  </a:schemeClr>
                </a:solidFill>
              </a:rPr>
              <a:t>Patole</a:t>
            </a:r>
            <a:r>
              <a:rPr lang="en-US" cap="none" dirty="0">
                <a:solidFill>
                  <a:schemeClr val="tx1">
                    <a:lumMod val="85000"/>
                    <a:lumOff val="15000"/>
                  </a:schemeClr>
                </a:solidFill>
              </a:rPr>
              <a:t>, S., &amp; Sharma, V. (2017), Industrial Marketing: Instructional Material. Y. C. M. Open University, Nashik.</a:t>
            </a:r>
          </a:p>
          <a:p>
            <a:r>
              <a:rPr lang="en-US" cap="none" dirty="0">
                <a:solidFill>
                  <a:schemeClr val="tx1">
                    <a:lumMod val="85000"/>
                    <a:lumOff val="15000"/>
                  </a:schemeClr>
                </a:solidFill>
              </a:rPr>
              <a:t>Zimmerman, A., &amp; Blythe, J. Routledge. (2021). Business to Business Marketing Management: A Global Perspective (4th ed.). </a:t>
            </a:r>
            <a:r>
              <a:rPr lang="en-US" cap="none" dirty="0">
                <a:solidFill>
                  <a:schemeClr val="tx1">
                    <a:lumMod val="85000"/>
                    <a:lumOff val="15000"/>
                  </a:schemeClr>
                </a:solidFill>
                <a:hlinkClick r:id="rId4"/>
              </a:rPr>
              <a:t>https://doi.org/10.4324/9781003164036</a:t>
            </a:r>
            <a:endParaRPr lang="en-US" cap="none" dirty="0">
              <a:solidFill>
                <a:schemeClr val="tx1">
                  <a:lumMod val="85000"/>
                  <a:lumOff val="15000"/>
                </a:schemeClr>
              </a:solidFill>
            </a:endParaRPr>
          </a:p>
          <a:p>
            <a:r>
              <a:rPr lang="en-US" cap="none" dirty="0">
                <a:solidFill>
                  <a:schemeClr val="tx1">
                    <a:lumMod val="85000"/>
                    <a:lumOff val="15000"/>
                  </a:schemeClr>
                </a:solidFill>
              </a:rPr>
              <a:t> </a:t>
            </a:r>
          </a:p>
          <a:p>
            <a:endParaRPr lang="en-US" cap="none" dirty="0">
              <a:solidFill>
                <a:schemeClr val="tx1">
                  <a:lumMod val="85000"/>
                  <a:lumOff val="15000"/>
                </a:schemeClr>
              </a:solidFill>
            </a:endParaRPr>
          </a:p>
        </p:txBody>
      </p:sp>
    </p:spTree>
    <p:extLst>
      <p:ext uri="{BB962C8B-B14F-4D97-AF65-F5344CB8AC3E}">
        <p14:creationId xmlns:p14="http://schemas.microsoft.com/office/powerpoint/2010/main" val="10334024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3"/>
          </p:nvPr>
        </p:nvSpPr>
        <p:spPr/>
        <p:txBody>
          <a:bodyPr>
            <a:normAutofit/>
          </a:bodyPr>
          <a:lstStyle/>
          <a:p>
            <a:pPr marL="0" indent="0" algn="ctr">
              <a:buNone/>
            </a:pPr>
            <a:r>
              <a:rPr lang="en-US" sz="8000" dirty="0" smtClean="0">
                <a:effectLst>
                  <a:outerShdw blurRad="38100" dist="38100" dir="2700000" algn="tl">
                    <a:srgbClr val="000000">
                      <a:alpha val="43137"/>
                    </a:srgbClr>
                  </a:outerShdw>
                </a:effectLst>
              </a:rPr>
              <a:t>THANK YOU !</a:t>
            </a:r>
            <a:endParaRPr lang="en-US" sz="8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21446961"/>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TM04033925[[fn=Droplet]]</Template>
  <TotalTime>1405</TotalTime>
  <Words>1660</Words>
  <Application>Microsoft Office PowerPoint</Application>
  <PresentationFormat>Widescreen</PresentationFormat>
  <Paragraphs>170</Paragraphs>
  <Slides>32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Arial</vt:lpstr>
      <vt:lpstr>Calibri</vt:lpstr>
      <vt:lpstr>Raleway</vt:lpstr>
      <vt:lpstr>Source Sans Pro</vt:lpstr>
      <vt:lpstr>Symbol</vt:lpstr>
      <vt:lpstr>Times New Roman</vt:lpstr>
      <vt:lpstr>Tw Cen MT</vt:lpstr>
      <vt:lpstr>Droplet</vt:lpstr>
      <vt:lpstr>  </vt:lpstr>
      <vt:lpstr>COURSE OVERVIEW</vt:lpstr>
      <vt:lpstr>PowerPoint Presentation</vt:lpstr>
      <vt:lpstr>Introduction TO INDUSTRIAL MARKETING</vt:lpstr>
      <vt:lpstr>What is an industrial market?</vt:lpstr>
      <vt:lpstr>Industrial marketing defined</vt:lpstr>
      <vt:lpstr>INDUSTRIAL MARKETING VS. CONSUMER MARKETING </vt:lpstr>
      <vt:lpstr>INDUSTRIAL MARKETING VS. CONSUMER MARKETING </vt:lpstr>
      <vt:lpstr>Classification Of Industrial Products</vt:lpstr>
      <vt:lpstr>PowerPoint Presentation</vt:lpstr>
      <vt:lpstr>PowerPoint Presentation</vt:lpstr>
      <vt:lpstr>Types of exchange process</vt:lpstr>
      <vt:lpstr>PowerPoint Presentation</vt:lpstr>
      <vt:lpstr>PowerPoint Presentation</vt:lpstr>
      <vt:lpstr>PowerPoint Presentation</vt:lpstr>
      <vt:lpstr>PowerPoint Presentation</vt:lpstr>
      <vt:lpstr>Industrial VERSES Consumer Markets CHARACTERISTICS </vt:lpstr>
      <vt:lpstr>PowerPoint Presentation</vt:lpstr>
      <vt:lpstr>PowerPoint Presentation</vt:lpstr>
      <vt:lpstr>Types Of Industrial Customers</vt:lpstr>
      <vt:lpstr>Types of industrial customers</vt:lpstr>
      <vt:lpstr>PowerPoint Presentation</vt:lpstr>
      <vt:lpstr>PowerPoint Presentation</vt:lpstr>
      <vt:lpstr>PowerPoint Presentation</vt:lpstr>
      <vt:lpstr>Marketing Implications for Different Customer and Product Types</vt:lpstr>
      <vt:lpstr>PowerPoint Presentation</vt:lpstr>
      <vt:lpstr>PowerPoint Presentation</vt:lpstr>
      <vt:lpstr>PowerPoint Presentation</vt:lpstr>
      <vt:lpstr>PowerPoint Presentation</vt:lpstr>
      <vt:lpstr>Summary</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user</dc:creator>
  <cp:lastModifiedBy>user</cp:lastModifiedBy>
  <cp:revision>70</cp:revision>
  <dcterms:created xsi:type="dcterms:W3CDTF">2023-03-14T07:18:18Z</dcterms:created>
  <dcterms:modified xsi:type="dcterms:W3CDTF">2023-09-19T09:15:02Z</dcterms:modified>
</cp:coreProperties>
</file>