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91" r:id="rId4"/>
    <p:sldId id="257" r:id="rId5"/>
    <p:sldId id="258" r:id="rId6"/>
    <p:sldId id="259" r:id="rId7"/>
    <p:sldId id="260" r:id="rId8"/>
    <p:sldId id="261" r:id="rId9"/>
    <p:sldId id="262" r:id="rId10"/>
    <p:sldId id="263" r:id="rId11"/>
    <p:sldId id="264" r:id="rId12"/>
    <p:sldId id="293" r:id="rId13"/>
    <p:sldId id="294" r:id="rId14"/>
    <p:sldId id="295" r:id="rId15"/>
    <p:sldId id="300"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96" r:id="rId29"/>
    <p:sldId id="297" r:id="rId30"/>
    <p:sldId id="298" r:id="rId31"/>
    <p:sldId id="29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EDBE7FE-9DF4-4CC0-9E17-B2CBC8434049}"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586960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DBE7FE-9DF4-4CC0-9E17-B2CBC8434049}"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3614569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EDBE7FE-9DF4-4CC0-9E17-B2CBC8434049}"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1553015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EDBE7FE-9DF4-4CC0-9E17-B2CBC8434049}"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904282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EDBE7FE-9DF4-4CC0-9E17-B2CBC8434049}" type="datetimeFigureOut">
              <a:rPr lang="en-US" smtClean="0"/>
              <a:t>10/3/2023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3422610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EDBE7FE-9DF4-4CC0-9E17-B2CBC8434049}" type="datetimeFigureOut">
              <a:rPr lang="en-US" smtClean="0"/>
              <a:t>10/3/2023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642979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DBE7FE-9DF4-4CC0-9E17-B2CBC8434049}" type="datetimeFigureOut">
              <a:rPr lang="en-US" smtClean="0"/>
              <a:t>10/3/2023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1962490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EDBE7FE-9DF4-4CC0-9E17-B2CBC8434049}"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3859104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EDBE7FE-9DF4-4CC0-9E17-B2CBC8434049}"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4134179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DBE7FE-9DF4-4CC0-9E17-B2CBC8434049}"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353716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DBE7FE-9DF4-4CC0-9E17-B2CBC8434049}"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D710E7-6BCD-4846-BBDE-E1A1DCE58E37}" type="slidenum">
              <a:rPr lang="en-US" smtClean="0"/>
              <a:t>‹#›</a:t>
            </a:fld>
            <a:endParaRPr lang="en-US"/>
          </a:p>
        </p:txBody>
      </p:sp>
    </p:spTree>
    <p:extLst>
      <p:ext uri="{BB962C8B-B14F-4D97-AF65-F5344CB8AC3E}">
        <p14:creationId xmlns:p14="http://schemas.microsoft.com/office/powerpoint/2010/main" val="1094591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DBE7FE-9DF4-4CC0-9E17-B2CBC8434049}" type="datetimeFigureOut">
              <a:rPr lang="en-US" smtClean="0"/>
              <a:t>10/3/2023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D710E7-6BCD-4846-BBDE-E1A1DCE58E37}" type="slidenum">
              <a:rPr lang="en-US" smtClean="0"/>
              <a:t>‹#›</a:t>
            </a:fld>
            <a:endParaRPr lang="en-US"/>
          </a:p>
        </p:txBody>
      </p:sp>
    </p:spTree>
    <p:extLst>
      <p:ext uri="{BB962C8B-B14F-4D97-AF65-F5344CB8AC3E}">
        <p14:creationId xmlns:p14="http://schemas.microsoft.com/office/powerpoint/2010/main" val="4751712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doi.org/10.4324/978100316403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lvl="0">
              <a:lnSpc>
                <a:spcPct val="120000"/>
              </a:lnSpc>
              <a:spcBef>
                <a:spcPts val="1000"/>
              </a:spcBef>
            </a:pPr>
            <a:r>
              <a:rPr lang="en-US" sz="2400" b="1" cap="all" dirty="0">
                <a:solidFill>
                  <a:prstClr val="white">
                    <a:lumMod val="50000"/>
                  </a:prstClr>
                </a:solidFill>
                <a:latin typeface="Tw Cen MT" panose="020B0602020104020603"/>
                <a:ea typeface="+mn-ea"/>
                <a:cs typeface="+mn-cs"/>
              </a:rPr>
              <a:t>INDUSTRIAL MARKETING</a:t>
            </a:r>
            <a:br>
              <a:rPr lang="en-US" sz="2400" b="1" cap="all" dirty="0">
                <a:solidFill>
                  <a:prstClr val="white">
                    <a:lumMod val="50000"/>
                  </a:prstClr>
                </a:solidFill>
                <a:latin typeface="Tw Cen MT" panose="020B0602020104020603"/>
                <a:ea typeface="+mn-ea"/>
                <a:cs typeface="+mn-cs"/>
              </a:rPr>
            </a:br>
            <a:r>
              <a:rPr lang="en-US" sz="2400" b="1" cap="all" dirty="0">
                <a:solidFill>
                  <a:prstClr val="white">
                    <a:lumMod val="50000"/>
                  </a:prstClr>
                </a:solidFill>
                <a:latin typeface="Tw Cen MT" panose="020B0602020104020603"/>
                <a:ea typeface="+mn-ea"/>
                <a:cs typeface="+mn-cs"/>
              </a:rPr>
              <a:t>LECTURE </a:t>
            </a:r>
            <a:r>
              <a:rPr lang="en-US" sz="2400" b="1" cap="all" dirty="0" smtClean="0">
                <a:solidFill>
                  <a:prstClr val="white">
                    <a:lumMod val="50000"/>
                  </a:prstClr>
                </a:solidFill>
                <a:latin typeface="Tw Cen MT" panose="020B0602020104020603"/>
                <a:ea typeface="+mn-ea"/>
                <a:cs typeface="+mn-cs"/>
              </a:rPr>
              <a:t>2: INDUSTRIAL BUYER BEHAVIOR</a:t>
            </a:r>
            <a:endParaRPr lang="en-US" sz="2400" b="1" cap="all" dirty="0">
              <a:solidFill>
                <a:prstClr val="white">
                  <a:lumMod val="50000"/>
                </a:prstClr>
              </a:solidFill>
              <a:latin typeface="Tw Cen MT" panose="020B0602020104020603"/>
              <a:ea typeface="+mn-ea"/>
              <a:cs typeface="+mn-cs"/>
            </a:endParaRPr>
          </a:p>
        </p:txBody>
      </p:sp>
      <p:sp>
        <p:nvSpPr>
          <p:cNvPr id="3" name="Subtitle 2"/>
          <p:cNvSpPr>
            <a:spLocks noGrp="1"/>
          </p:cNvSpPr>
          <p:nvPr>
            <p:ph type="subTitle" idx="1"/>
          </p:nvPr>
        </p:nvSpPr>
        <p:spPr/>
        <p:txBody>
          <a:bodyPr/>
          <a:lstStyle/>
          <a:p>
            <a:r>
              <a:rPr lang="en-US" b="1" cap="all" dirty="0">
                <a:solidFill>
                  <a:prstClr val="white">
                    <a:lumMod val="50000"/>
                  </a:prstClr>
                </a:solidFill>
                <a:latin typeface="Tw Cen MT" panose="020B0602020104020603"/>
              </a:rPr>
              <a:t>BY</a:t>
            </a:r>
            <a:br>
              <a:rPr lang="en-US" b="1" cap="all" dirty="0">
                <a:solidFill>
                  <a:prstClr val="white">
                    <a:lumMod val="50000"/>
                  </a:prstClr>
                </a:solidFill>
                <a:latin typeface="Tw Cen MT" panose="020B0602020104020603"/>
              </a:rPr>
            </a:br>
            <a:r>
              <a:rPr lang="en-US" b="1" cap="all" dirty="0">
                <a:solidFill>
                  <a:prstClr val="white">
                    <a:lumMod val="50000"/>
                  </a:prstClr>
                </a:solidFill>
                <a:latin typeface="Tw Cen MT" panose="020B0602020104020603"/>
              </a:rPr>
              <a:t>DR. WANJIKU KINYANJUI</a:t>
            </a:r>
            <a:endParaRPr lang="en-US" dirty="0"/>
          </a:p>
        </p:txBody>
      </p:sp>
    </p:spTree>
    <p:extLst>
      <p:ext uri="{BB962C8B-B14F-4D97-AF65-F5344CB8AC3E}">
        <p14:creationId xmlns:p14="http://schemas.microsoft.com/office/powerpoint/2010/main" val="30650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Topic </a:t>
            </a:r>
            <a:r>
              <a:rPr lang="en-US" b="1" dirty="0" smtClean="0"/>
              <a:t>Objectives</a:t>
            </a:r>
            <a:endParaRPr lang="en-US" dirty="0"/>
          </a:p>
        </p:txBody>
      </p:sp>
      <p:sp>
        <p:nvSpPr>
          <p:cNvPr id="3" name="Content Placeholder 2"/>
          <p:cNvSpPr>
            <a:spLocks noGrp="1"/>
          </p:cNvSpPr>
          <p:nvPr>
            <p:ph idx="1"/>
          </p:nvPr>
        </p:nvSpPr>
        <p:spPr/>
        <p:txBody>
          <a:bodyPr/>
          <a:lstStyle/>
          <a:p>
            <a:pPr lvl="0"/>
            <a:r>
              <a:rPr lang="en-US" dirty="0" smtClean="0"/>
              <a:t>Understand </a:t>
            </a:r>
            <a:r>
              <a:rPr lang="en-US" dirty="0"/>
              <a:t>the organization buying process stages</a:t>
            </a:r>
          </a:p>
          <a:p>
            <a:pPr lvl="0"/>
            <a:r>
              <a:rPr lang="en-US" dirty="0"/>
              <a:t>Describe the main buying techniques that industrial buyers use</a:t>
            </a:r>
          </a:p>
          <a:p>
            <a:pPr lvl="0"/>
            <a:r>
              <a:rPr lang="en-US" dirty="0"/>
              <a:t>Explain the main influences on buyer decision making</a:t>
            </a:r>
          </a:p>
          <a:p>
            <a:pPr lvl="0"/>
            <a:r>
              <a:rPr lang="en-US" dirty="0"/>
              <a:t>Appreciate Organization decision making unit members</a:t>
            </a:r>
          </a:p>
          <a:p>
            <a:endParaRPr lang="en-US" dirty="0"/>
          </a:p>
        </p:txBody>
      </p:sp>
    </p:spTree>
    <p:extLst>
      <p:ext uri="{BB962C8B-B14F-4D97-AF65-F5344CB8AC3E}">
        <p14:creationId xmlns:p14="http://schemas.microsoft.com/office/powerpoint/2010/main" val="3758469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b="1" dirty="0"/>
          </a:p>
        </p:txBody>
      </p:sp>
      <p:sp>
        <p:nvSpPr>
          <p:cNvPr id="3" name="Content Placeholder 2"/>
          <p:cNvSpPr>
            <a:spLocks noGrp="1"/>
          </p:cNvSpPr>
          <p:nvPr>
            <p:ph idx="1"/>
          </p:nvPr>
        </p:nvSpPr>
        <p:spPr/>
        <p:txBody>
          <a:bodyPr/>
          <a:lstStyle/>
          <a:p>
            <a:r>
              <a:rPr lang="en-US" dirty="0"/>
              <a:t>Organizational buying behavior is a </a:t>
            </a:r>
            <a:r>
              <a:rPr lang="en-US" dirty="0" smtClean="0"/>
              <a:t>process that begins </a:t>
            </a:r>
            <a:r>
              <a:rPr lang="en-US" dirty="0"/>
              <a:t>when someone in the organization recognizes a problem that can be solved or an opportunity that can be captured by acquiring a </a:t>
            </a:r>
            <a:r>
              <a:rPr lang="en-US" dirty="0" smtClean="0"/>
              <a:t>specific </a:t>
            </a:r>
            <a:r>
              <a:rPr lang="en-US" dirty="0"/>
              <a:t>product</a:t>
            </a:r>
            <a:r>
              <a:rPr lang="en-US" dirty="0" smtClean="0"/>
              <a:t>.</a:t>
            </a:r>
          </a:p>
          <a:p>
            <a:r>
              <a:rPr lang="en-US" dirty="0"/>
              <a:t>During the organizational buying process, many small or incremental decisions are made that ultimately translate into the </a:t>
            </a:r>
            <a:r>
              <a:rPr lang="en-US" dirty="0" smtClean="0"/>
              <a:t>final </a:t>
            </a:r>
            <a:r>
              <a:rPr lang="en-US" dirty="0"/>
              <a:t>choice of a </a:t>
            </a:r>
            <a:r>
              <a:rPr lang="en-US" dirty="0" smtClean="0"/>
              <a:t>supplier</a:t>
            </a:r>
          </a:p>
          <a:p>
            <a:r>
              <a:rPr lang="en-US" dirty="0" smtClean="0"/>
              <a:t>The process has 8 steps as discussed below</a:t>
            </a:r>
          </a:p>
          <a:p>
            <a:endParaRPr lang="en-US" dirty="0"/>
          </a:p>
        </p:txBody>
      </p:sp>
    </p:spTree>
    <p:extLst>
      <p:ext uri="{BB962C8B-B14F-4D97-AF65-F5344CB8AC3E}">
        <p14:creationId xmlns:p14="http://schemas.microsoft.com/office/powerpoint/2010/main" val="1552506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Problem Recognition</a:t>
            </a:r>
            <a:endParaRPr lang="en-US" dirty="0"/>
          </a:p>
        </p:txBody>
      </p:sp>
      <p:sp>
        <p:nvSpPr>
          <p:cNvPr id="3" name="Content Placeholder 2"/>
          <p:cNvSpPr>
            <a:spLocks noGrp="1"/>
          </p:cNvSpPr>
          <p:nvPr>
            <p:ph idx="1"/>
          </p:nvPr>
        </p:nvSpPr>
        <p:spPr/>
        <p:txBody>
          <a:bodyPr/>
          <a:lstStyle/>
          <a:p>
            <a:r>
              <a:rPr lang="en-US" dirty="0" smtClean="0"/>
              <a:t>The </a:t>
            </a:r>
            <a:r>
              <a:rPr lang="en-US" dirty="0"/>
              <a:t>process begins when someone in the organization recognizes a problem or need that can be met by acquiring a good or service</a:t>
            </a:r>
            <a:r>
              <a:rPr lang="en-US" dirty="0" smtClean="0"/>
              <a:t>.</a:t>
            </a:r>
          </a:p>
          <a:p>
            <a:r>
              <a:rPr lang="en-US" dirty="0" smtClean="0"/>
              <a:t>Problem </a:t>
            </a:r>
            <a:r>
              <a:rPr lang="en-US" dirty="0"/>
              <a:t>recognition can occur as a result of internal or external stimuli. </a:t>
            </a:r>
            <a:endParaRPr lang="en-US" dirty="0" smtClean="0"/>
          </a:p>
        </p:txBody>
      </p:sp>
    </p:spTree>
    <p:extLst>
      <p:ext uri="{BB962C8B-B14F-4D97-AF65-F5344CB8AC3E}">
        <p14:creationId xmlns:p14="http://schemas.microsoft.com/office/powerpoint/2010/main" val="3566132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General Description of Need</a:t>
            </a:r>
            <a:endParaRPr lang="en-US" dirty="0"/>
          </a:p>
        </p:txBody>
      </p:sp>
      <p:sp>
        <p:nvSpPr>
          <p:cNvPr id="3" name="Content Placeholder 2"/>
          <p:cNvSpPr>
            <a:spLocks noGrp="1"/>
          </p:cNvSpPr>
          <p:nvPr>
            <p:ph idx="1"/>
          </p:nvPr>
        </p:nvSpPr>
        <p:spPr/>
        <p:txBody>
          <a:bodyPr/>
          <a:lstStyle/>
          <a:p>
            <a:r>
              <a:rPr lang="en-US" dirty="0" smtClean="0"/>
              <a:t>Once buyers </a:t>
            </a:r>
            <a:r>
              <a:rPr lang="en-US" dirty="0"/>
              <a:t>recognize that a need exists, </a:t>
            </a:r>
            <a:r>
              <a:rPr lang="en-US" dirty="0" smtClean="0"/>
              <a:t>they </a:t>
            </a:r>
            <a:r>
              <a:rPr lang="en-US" dirty="0"/>
              <a:t>must describe it thoroughly to make sure that everyone understands both the need and the nature of solution the organization should seek. </a:t>
            </a:r>
            <a:endParaRPr lang="en-US" dirty="0" smtClean="0"/>
          </a:p>
          <a:p>
            <a:r>
              <a:rPr lang="en-US" dirty="0" smtClean="0"/>
              <a:t>Working </a:t>
            </a:r>
            <a:r>
              <a:rPr lang="en-US" dirty="0"/>
              <a:t>with engineers, users, purchasing agents, and others, the </a:t>
            </a:r>
            <a:r>
              <a:rPr lang="en-US" dirty="0" smtClean="0"/>
              <a:t>industrial buyer </a:t>
            </a:r>
            <a:r>
              <a:rPr lang="en-US" dirty="0"/>
              <a:t>identifies and prioritizes important product characteristics</a:t>
            </a:r>
            <a:r>
              <a:rPr lang="en-US" dirty="0" smtClean="0"/>
              <a:t>.</a:t>
            </a:r>
          </a:p>
        </p:txBody>
      </p:sp>
    </p:spTree>
    <p:extLst>
      <p:ext uri="{BB962C8B-B14F-4D97-AF65-F5344CB8AC3E}">
        <p14:creationId xmlns:p14="http://schemas.microsoft.com/office/powerpoint/2010/main" val="3597286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Product Specifications</a:t>
            </a:r>
            <a:endParaRPr lang="en-US" dirty="0"/>
          </a:p>
        </p:txBody>
      </p:sp>
      <p:sp>
        <p:nvSpPr>
          <p:cNvPr id="3" name="Content Placeholder 2"/>
          <p:cNvSpPr>
            <a:spLocks noGrp="1"/>
          </p:cNvSpPr>
          <p:nvPr>
            <p:ph idx="1"/>
          </p:nvPr>
        </p:nvSpPr>
        <p:spPr/>
        <p:txBody>
          <a:bodyPr/>
          <a:lstStyle/>
          <a:p>
            <a:r>
              <a:rPr lang="en-US" dirty="0"/>
              <a:t>This is usually the responsibility of the engineering department. </a:t>
            </a:r>
            <a:endParaRPr lang="en-US" dirty="0" smtClean="0"/>
          </a:p>
          <a:p>
            <a:r>
              <a:rPr lang="en-US" dirty="0" smtClean="0"/>
              <a:t>Engineers </a:t>
            </a:r>
            <a:r>
              <a:rPr lang="en-US" dirty="0"/>
              <a:t>design several alternatives, with detailed specifications about what the organization requires. These specifications align with the priority list established earlier.</a:t>
            </a:r>
          </a:p>
        </p:txBody>
      </p:sp>
    </p:spTree>
    <p:extLst>
      <p:ext uri="{BB962C8B-B14F-4D97-AF65-F5344CB8AC3E}">
        <p14:creationId xmlns:p14="http://schemas.microsoft.com/office/powerpoint/2010/main" val="2896115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Supplier Search</a:t>
            </a:r>
            <a:endParaRPr lang="en-US" dirty="0"/>
          </a:p>
        </p:txBody>
      </p:sp>
      <p:sp>
        <p:nvSpPr>
          <p:cNvPr id="3" name="Content Placeholder 2"/>
          <p:cNvSpPr>
            <a:spLocks noGrp="1"/>
          </p:cNvSpPr>
          <p:nvPr>
            <p:ph idx="1"/>
          </p:nvPr>
        </p:nvSpPr>
        <p:spPr/>
        <p:txBody>
          <a:bodyPr>
            <a:normAutofit/>
          </a:bodyPr>
          <a:lstStyle/>
          <a:p>
            <a:r>
              <a:rPr lang="en-US" dirty="0"/>
              <a:t>Marketers can participate in this stage by maintaining well-designed Web sites with useful information </a:t>
            </a:r>
          </a:p>
          <a:p>
            <a:r>
              <a:rPr lang="en-US" dirty="0" smtClean="0"/>
              <a:t>Working </a:t>
            </a:r>
            <a:r>
              <a:rPr lang="en-US" dirty="0"/>
              <a:t>with opinion leaders to make advantageous information available, </a:t>
            </a:r>
            <a:endParaRPr lang="en-US" dirty="0" smtClean="0"/>
          </a:p>
          <a:p>
            <a:r>
              <a:rPr lang="en-US" dirty="0" smtClean="0"/>
              <a:t>Using </a:t>
            </a:r>
            <a:r>
              <a:rPr lang="en-US" dirty="0"/>
              <a:t>content marketing strategies to make credible information available in sources the buyer is likely to consult, </a:t>
            </a:r>
            <a:r>
              <a:rPr lang="en-US" dirty="0" smtClean="0"/>
              <a:t>and publishing successful use of products</a:t>
            </a:r>
          </a:p>
          <a:p>
            <a:r>
              <a:rPr lang="en-US" dirty="0" smtClean="0"/>
              <a:t>Personal selling </a:t>
            </a:r>
            <a:r>
              <a:rPr lang="en-US" dirty="0"/>
              <a:t>plays a major </a:t>
            </a:r>
            <a:r>
              <a:rPr lang="en-US" dirty="0" smtClean="0"/>
              <a:t>role here </a:t>
            </a:r>
            <a:r>
              <a:rPr lang="en-US" dirty="0"/>
              <a:t>as </a:t>
            </a:r>
            <a:r>
              <a:rPr lang="en-US" dirty="0" smtClean="0"/>
              <a:t>marketers describe </a:t>
            </a:r>
            <a:r>
              <a:rPr lang="en-US" dirty="0"/>
              <a:t>product specifications and provide helpful information to the buyer about the offerings under consideration.</a:t>
            </a:r>
          </a:p>
        </p:txBody>
      </p:sp>
    </p:spTree>
    <p:extLst>
      <p:ext uri="{BB962C8B-B14F-4D97-AF65-F5344CB8AC3E}">
        <p14:creationId xmlns:p14="http://schemas.microsoft.com/office/powerpoint/2010/main" val="664144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Proposal Solicitation</a:t>
            </a:r>
            <a:endParaRPr lang="en-US" dirty="0"/>
          </a:p>
        </p:txBody>
      </p:sp>
      <p:sp>
        <p:nvSpPr>
          <p:cNvPr id="3" name="Content Placeholder 2"/>
          <p:cNvSpPr>
            <a:spLocks noGrp="1"/>
          </p:cNvSpPr>
          <p:nvPr>
            <p:ph idx="1"/>
          </p:nvPr>
        </p:nvSpPr>
        <p:spPr/>
        <p:txBody>
          <a:bodyPr/>
          <a:lstStyle/>
          <a:p>
            <a:r>
              <a:rPr lang="en-US" dirty="0" smtClean="0"/>
              <a:t>Alternative proposals are evaluated by a purchasing manager  together with other members of the production department.</a:t>
            </a:r>
            <a:endParaRPr lang="en-US" dirty="0"/>
          </a:p>
        </p:txBody>
      </p:sp>
      <p:sp>
        <p:nvSpPr>
          <p:cNvPr id="4" name="Rectangle 3"/>
          <p:cNvSpPr/>
          <p:nvPr/>
        </p:nvSpPr>
        <p:spPr>
          <a:xfrm>
            <a:off x="1463041" y="3174274"/>
            <a:ext cx="8582296" cy="2166875"/>
          </a:xfrm>
          <a:prstGeom prst="rect">
            <a:avLst/>
          </a:prstGeom>
        </p:spPr>
        <p:txBody>
          <a:bodyPr wrap="square">
            <a:spAutoFit/>
          </a:bodyPr>
          <a:lstStyle/>
          <a:p>
            <a:pPr fontAlgn="base">
              <a:lnSpc>
                <a:spcPct val="107000"/>
              </a:lnSpc>
              <a:spcAft>
                <a:spcPts val="800"/>
              </a:spcAft>
            </a:pPr>
            <a:r>
              <a:rPr lang="en-US" dirty="0">
                <a:solidFill>
                  <a:srgbClr val="0070C0"/>
                </a:solidFill>
                <a:latin typeface="Arial" panose="020B0604020202020204" pitchFamily="34" charset="0"/>
                <a:ea typeface="Times New Roman" panose="02020603050405020304" pitchFamily="18" charset="0"/>
                <a:cs typeface="Times New Roman" panose="02020603050405020304" pitchFamily="18" charset="0"/>
              </a:rPr>
              <a:t>Consultative selling and related marketing support are important during this stage. While there may be procurement rules limiting contact with buyers during the selection process, it can be helpful to check in periodically with key contacts and offer any additional information that may be helpful during the selection process. This phase is an opportunity for companies to demonstrate their responsiveness to buyers and their needs. Being attentive during this stage can set a positive tone for how you will conduct future business.</a:t>
            </a:r>
            <a:endParaRPr lang="en-US" sz="16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4429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Supplier Selection</a:t>
            </a:r>
            <a:endParaRPr lang="en-US" dirty="0"/>
          </a:p>
        </p:txBody>
      </p:sp>
      <p:sp>
        <p:nvSpPr>
          <p:cNvPr id="3" name="Content Placeholder 2"/>
          <p:cNvSpPr>
            <a:spLocks noGrp="1"/>
          </p:cNvSpPr>
          <p:nvPr>
            <p:ph idx="1"/>
          </p:nvPr>
        </p:nvSpPr>
        <p:spPr/>
        <p:txBody>
          <a:bodyPr/>
          <a:lstStyle/>
          <a:p>
            <a:r>
              <a:rPr lang="en-US" dirty="0" smtClean="0">
                <a:solidFill>
                  <a:srgbClr val="373D3F"/>
                </a:solidFill>
                <a:latin typeface="Arial" panose="020B0604020202020204" pitchFamily="34" charset="0"/>
                <a:ea typeface="Times New Roman" panose="02020603050405020304" pitchFamily="18" charset="0"/>
              </a:rPr>
              <a:t>At this stage, the buyer screens the proposals and makes a choice</a:t>
            </a:r>
          </a:p>
          <a:p>
            <a:endParaRPr lang="en-US" dirty="0" smtClean="0">
              <a:solidFill>
                <a:srgbClr val="373D3F"/>
              </a:solidFill>
              <a:latin typeface="Arial" panose="020B0604020202020204" pitchFamily="34" charset="0"/>
              <a:ea typeface="Times New Roman" panose="02020603050405020304" pitchFamily="18" charset="0"/>
            </a:endParaRPr>
          </a:p>
          <a:p>
            <a:endParaRPr lang="en-US" dirty="0"/>
          </a:p>
        </p:txBody>
      </p:sp>
      <p:sp>
        <p:nvSpPr>
          <p:cNvPr id="4" name="Rectangle 3"/>
          <p:cNvSpPr/>
          <p:nvPr/>
        </p:nvSpPr>
        <p:spPr>
          <a:xfrm>
            <a:off x="1658983" y="2965269"/>
            <a:ext cx="8895806" cy="2308324"/>
          </a:xfrm>
          <a:prstGeom prst="rect">
            <a:avLst/>
          </a:prstGeom>
        </p:spPr>
        <p:txBody>
          <a:bodyPr wrap="square">
            <a:spAutoFit/>
          </a:bodyPr>
          <a:lstStyle/>
          <a:p>
            <a:r>
              <a:rPr lang="en-US" dirty="0" smtClean="0">
                <a:solidFill>
                  <a:srgbClr val="0070C0"/>
                </a:solidFill>
              </a:rPr>
              <a:t>- Proposals </a:t>
            </a:r>
            <a:r>
              <a:rPr lang="en-US" dirty="0">
                <a:solidFill>
                  <a:srgbClr val="0070C0"/>
                </a:solidFill>
              </a:rPr>
              <a:t>may be scored by different decision makers using a common set of criteria. </a:t>
            </a:r>
            <a:endParaRPr lang="en-US" dirty="0" smtClean="0">
              <a:solidFill>
                <a:srgbClr val="0070C0"/>
              </a:solidFill>
            </a:endParaRPr>
          </a:p>
          <a:p>
            <a:r>
              <a:rPr lang="en-US" dirty="0" smtClean="0">
                <a:solidFill>
                  <a:srgbClr val="0070C0"/>
                </a:solidFill>
              </a:rPr>
              <a:t>Often </a:t>
            </a:r>
            <a:r>
              <a:rPr lang="en-US" dirty="0">
                <a:solidFill>
                  <a:srgbClr val="0070C0"/>
                </a:solidFill>
              </a:rPr>
              <a:t>the selection process narrows down vendors to a short list of highest-scoring proposals. </a:t>
            </a:r>
            <a:endParaRPr lang="en-US" dirty="0" smtClean="0">
              <a:solidFill>
                <a:srgbClr val="0070C0"/>
              </a:solidFill>
            </a:endParaRPr>
          </a:p>
          <a:p>
            <a:r>
              <a:rPr lang="en-US" dirty="0" smtClean="0">
                <a:solidFill>
                  <a:srgbClr val="0070C0"/>
                </a:solidFill>
              </a:rPr>
              <a:t>- Then </a:t>
            </a:r>
            <a:r>
              <a:rPr lang="en-US" dirty="0">
                <a:solidFill>
                  <a:srgbClr val="0070C0"/>
                </a:solidFill>
              </a:rPr>
              <a:t>the short-listed vendors are invited to meet with the buyer(s) virtually or in person to discuss the proposal and address any questions, concerns, or gaps</a:t>
            </a:r>
            <a:r>
              <a:rPr lang="en-US" dirty="0" smtClean="0">
                <a:solidFill>
                  <a:srgbClr val="0070C0"/>
                </a:solidFill>
              </a:rPr>
              <a:t>.</a:t>
            </a:r>
          </a:p>
          <a:p>
            <a:r>
              <a:rPr lang="en-US" dirty="0" smtClean="0">
                <a:solidFill>
                  <a:srgbClr val="0070C0"/>
                </a:solidFill>
              </a:rPr>
              <a:t>- At </a:t>
            </a:r>
            <a:r>
              <a:rPr lang="en-US" dirty="0">
                <a:solidFill>
                  <a:srgbClr val="0070C0"/>
                </a:solidFill>
              </a:rPr>
              <a:t>this stage, the </a:t>
            </a:r>
            <a:r>
              <a:rPr lang="en-US" dirty="0" smtClean="0">
                <a:solidFill>
                  <a:srgbClr val="0070C0"/>
                </a:solidFill>
              </a:rPr>
              <a:t>buyer </a:t>
            </a:r>
            <a:r>
              <a:rPr lang="en-US" dirty="0">
                <a:solidFill>
                  <a:srgbClr val="0070C0"/>
                </a:solidFill>
              </a:rPr>
              <a:t>may attempt to </a:t>
            </a:r>
            <a:r>
              <a:rPr lang="en-US" dirty="0" smtClean="0">
                <a:solidFill>
                  <a:srgbClr val="0070C0"/>
                </a:solidFill>
              </a:rPr>
              <a:t>negotiate based on </a:t>
            </a:r>
            <a:r>
              <a:rPr lang="en-US" dirty="0">
                <a:solidFill>
                  <a:srgbClr val="0070C0"/>
                </a:solidFill>
              </a:rPr>
              <a:t>product quantity, specifications, pricing, timing, delivery, and other terms of sale. Ultimately the decision makers finalize their selection and communicate it internally and to the vendors who submitted proposals</a:t>
            </a:r>
            <a:r>
              <a:rPr lang="en-US" dirty="0"/>
              <a:t>.</a:t>
            </a:r>
          </a:p>
          <a:p>
            <a:endParaRPr lang="en-US" dirty="0"/>
          </a:p>
        </p:txBody>
      </p:sp>
    </p:spTree>
    <p:extLst>
      <p:ext uri="{BB962C8B-B14F-4D97-AF65-F5344CB8AC3E}">
        <p14:creationId xmlns:p14="http://schemas.microsoft.com/office/powerpoint/2010/main" val="2865952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Order Routine Specification</a:t>
            </a:r>
            <a:endParaRPr lang="en-US" dirty="0"/>
          </a:p>
        </p:txBody>
      </p:sp>
      <p:sp>
        <p:nvSpPr>
          <p:cNvPr id="3" name="Content Placeholder 2"/>
          <p:cNvSpPr>
            <a:spLocks noGrp="1"/>
          </p:cNvSpPr>
          <p:nvPr>
            <p:ph idx="1"/>
          </p:nvPr>
        </p:nvSpPr>
        <p:spPr/>
        <p:txBody>
          <a:bodyPr/>
          <a:lstStyle/>
          <a:p>
            <a:endParaRPr lang="en-US" dirty="0"/>
          </a:p>
          <a:p>
            <a:r>
              <a:rPr lang="en-US" dirty="0"/>
              <a:t>The buyer now writes the final order with the chosen supplier, listing the technical specifications, the quantity needed, the warranty, and so on. </a:t>
            </a:r>
            <a:endParaRPr lang="en-US" dirty="0" smtClean="0"/>
          </a:p>
          <a:p>
            <a:r>
              <a:rPr lang="en-US" dirty="0" smtClean="0"/>
              <a:t>At </a:t>
            </a:r>
            <a:r>
              <a:rPr lang="en-US" dirty="0"/>
              <a:t>this stage, the supplier typically works closely with the buyer to manage inventories and deliver on agreement terms.</a:t>
            </a:r>
          </a:p>
          <a:p>
            <a:r>
              <a:rPr lang="en-US" dirty="0" smtClean="0"/>
              <a:t>A delivery date is established for the production equipment.</a:t>
            </a:r>
          </a:p>
          <a:p>
            <a:endParaRPr lang="en-US" dirty="0"/>
          </a:p>
        </p:txBody>
      </p:sp>
    </p:spTree>
    <p:extLst>
      <p:ext uri="{BB962C8B-B14F-4D97-AF65-F5344CB8AC3E}">
        <p14:creationId xmlns:p14="http://schemas.microsoft.com/office/powerpoint/2010/main" val="1353171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 Performance Review</a:t>
            </a:r>
            <a:endParaRPr lang="en-US" dirty="0"/>
          </a:p>
        </p:txBody>
      </p:sp>
      <p:sp>
        <p:nvSpPr>
          <p:cNvPr id="3" name="Content Placeholder 2"/>
          <p:cNvSpPr>
            <a:spLocks noGrp="1"/>
          </p:cNvSpPr>
          <p:nvPr>
            <p:ph idx="1"/>
          </p:nvPr>
        </p:nvSpPr>
        <p:spPr/>
        <p:txBody>
          <a:bodyPr/>
          <a:lstStyle/>
          <a:p>
            <a:r>
              <a:rPr lang="en-US" dirty="0"/>
              <a:t>In this final stage, the buyer reviews the supplier’s performance and provides feedback</a:t>
            </a:r>
            <a:r>
              <a:rPr lang="en-US" dirty="0" smtClean="0"/>
              <a:t>.</a:t>
            </a:r>
          </a:p>
          <a:p>
            <a:pPr lvl="1"/>
            <a:r>
              <a:rPr lang="en-US" dirty="0" smtClean="0"/>
              <a:t>how </a:t>
            </a:r>
            <a:r>
              <a:rPr lang="en-US" dirty="0"/>
              <a:t>well the product is meeting customer needs </a:t>
            </a:r>
            <a:endParaRPr lang="en-US" dirty="0" smtClean="0"/>
          </a:p>
          <a:p>
            <a:pPr lvl="1"/>
            <a:r>
              <a:rPr lang="en-US" dirty="0" smtClean="0"/>
              <a:t>how </a:t>
            </a:r>
            <a:r>
              <a:rPr lang="en-US" dirty="0"/>
              <a:t>to improve delivery in order to strengthen customer satisfaction and brand loyalty</a:t>
            </a:r>
            <a:r>
              <a:rPr lang="en-US" dirty="0" smtClean="0"/>
              <a:t>.</a:t>
            </a:r>
          </a:p>
        </p:txBody>
      </p:sp>
    </p:spTree>
    <p:extLst>
      <p:ext uri="{BB962C8B-B14F-4D97-AF65-F5344CB8AC3E}">
        <p14:creationId xmlns:p14="http://schemas.microsoft.com/office/powerpoint/2010/main" val="572043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Organizational Buying </a:t>
            </a:r>
            <a:r>
              <a:rPr lang="en-US" b="1" dirty="0" smtClean="0"/>
              <a:t>Techniques/Situations</a:t>
            </a:r>
            <a:endParaRPr lang="en-US" dirty="0"/>
          </a:p>
        </p:txBody>
      </p:sp>
      <p:sp>
        <p:nvSpPr>
          <p:cNvPr id="3" name="Content Placeholder 2"/>
          <p:cNvSpPr>
            <a:spLocks noGrp="1"/>
          </p:cNvSpPr>
          <p:nvPr>
            <p:ph idx="1"/>
          </p:nvPr>
        </p:nvSpPr>
        <p:spPr/>
        <p:txBody>
          <a:bodyPr/>
          <a:lstStyle/>
          <a:p>
            <a:r>
              <a:rPr lang="en-US" dirty="0" smtClean="0"/>
              <a:t>A buying situation refers to the circumstances surrounding a purchase that can be defined by the quality of the information and by the buyers experience.</a:t>
            </a:r>
          </a:p>
          <a:p>
            <a:r>
              <a:rPr lang="en-US" dirty="0" smtClean="0"/>
              <a:t>Three </a:t>
            </a:r>
            <a:r>
              <a:rPr lang="en-US" dirty="0"/>
              <a:t>types of buying situations are:</a:t>
            </a:r>
          </a:p>
          <a:p>
            <a:pPr lvl="1"/>
            <a:r>
              <a:rPr lang="en-US" dirty="0"/>
              <a:t>New task</a:t>
            </a:r>
          </a:p>
          <a:p>
            <a:pPr lvl="1"/>
            <a:r>
              <a:rPr lang="en-US" dirty="0"/>
              <a:t>Straight rebuy</a:t>
            </a:r>
          </a:p>
          <a:p>
            <a:pPr lvl="1"/>
            <a:r>
              <a:rPr lang="en-US" dirty="0"/>
              <a:t>Modified </a:t>
            </a:r>
            <a:r>
              <a:rPr lang="en-US" dirty="0" smtClean="0"/>
              <a:t>rebuy</a:t>
            </a:r>
            <a:endParaRPr lang="en-US" dirty="0"/>
          </a:p>
          <a:p>
            <a:endParaRPr lang="en-US" dirty="0" smtClean="0"/>
          </a:p>
          <a:p>
            <a:endParaRPr lang="en-US" dirty="0"/>
          </a:p>
        </p:txBody>
      </p:sp>
    </p:spTree>
    <p:extLst>
      <p:ext uri="{BB962C8B-B14F-4D97-AF65-F5344CB8AC3E}">
        <p14:creationId xmlns:p14="http://schemas.microsoft.com/office/powerpoint/2010/main" val="2518673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Task</a:t>
            </a:r>
            <a:endParaRPr lang="en-US" dirty="0"/>
          </a:p>
        </p:txBody>
      </p:sp>
      <p:sp>
        <p:nvSpPr>
          <p:cNvPr id="3" name="Content Placeholder 2"/>
          <p:cNvSpPr>
            <a:spLocks noGrp="1"/>
          </p:cNvSpPr>
          <p:nvPr>
            <p:ph idx="1"/>
          </p:nvPr>
        </p:nvSpPr>
        <p:spPr/>
        <p:txBody>
          <a:bodyPr/>
          <a:lstStyle/>
          <a:p>
            <a:r>
              <a:rPr lang="en-US" dirty="0"/>
              <a:t>In the new-task buying situation, organization decisions makers perceive the problem different from previous experiences</a:t>
            </a:r>
            <a:r>
              <a:rPr lang="en-US" dirty="0" smtClean="0"/>
              <a:t>;</a:t>
            </a:r>
          </a:p>
          <a:p>
            <a:r>
              <a:rPr lang="en-US" dirty="0" smtClean="0"/>
              <a:t> </a:t>
            </a:r>
            <a:r>
              <a:rPr lang="en-US" dirty="0"/>
              <a:t>therefore, they need a significant amount of information to explore alternative </a:t>
            </a:r>
            <a:r>
              <a:rPr lang="en-US" dirty="0" smtClean="0"/>
              <a:t>ways </a:t>
            </a:r>
            <a:r>
              <a:rPr lang="en-US" dirty="0"/>
              <a:t>of solving the problem and searching for alternative suppliers. </a:t>
            </a:r>
            <a:endParaRPr lang="en-US" dirty="0" smtClean="0"/>
          </a:p>
          <a:p>
            <a:r>
              <a:rPr lang="en-US" dirty="0" smtClean="0"/>
              <a:t>*extensive problem solving</a:t>
            </a:r>
          </a:p>
        </p:txBody>
      </p:sp>
    </p:spTree>
    <p:extLst>
      <p:ext uri="{BB962C8B-B14F-4D97-AF65-F5344CB8AC3E}">
        <p14:creationId xmlns:p14="http://schemas.microsoft.com/office/powerpoint/2010/main" val="1278178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Straight </a:t>
            </a:r>
            <a:r>
              <a:rPr lang="en-US" dirty="0"/>
              <a:t>rebuy</a:t>
            </a:r>
          </a:p>
        </p:txBody>
      </p:sp>
      <p:sp>
        <p:nvSpPr>
          <p:cNvPr id="3" name="Content Placeholder 2"/>
          <p:cNvSpPr>
            <a:spLocks noGrp="1"/>
          </p:cNvSpPr>
          <p:nvPr>
            <p:ph idx="1"/>
          </p:nvPr>
        </p:nvSpPr>
        <p:spPr/>
        <p:txBody>
          <a:bodyPr/>
          <a:lstStyle/>
          <a:p>
            <a:r>
              <a:rPr lang="en-US" dirty="0"/>
              <a:t>A straight rebuy occurs when there is a continuing or recurring requirement, buyers have substantial experience in dealing with the need and require little or no new information</a:t>
            </a:r>
            <a:r>
              <a:rPr lang="en-US" dirty="0" smtClean="0"/>
              <a:t>.</a:t>
            </a:r>
          </a:p>
          <a:p>
            <a:r>
              <a:rPr lang="en-US" dirty="0" smtClean="0"/>
              <a:t>Evaluation </a:t>
            </a:r>
            <a:r>
              <a:rPr lang="en-US" dirty="0"/>
              <a:t>of new alternative solutions is unnecessary and unlikely to yield </a:t>
            </a:r>
            <a:r>
              <a:rPr lang="en-US" dirty="0" smtClean="0"/>
              <a:t>significant </a:t>
            </a:r>
            <a:r>
              <a:rPr lang="en-US" dirty="0"/>
              <a:t>improvements since this is a routine problem solving approach. </a:t>
            </a:r>
            <a:endParaRPr lang="en-US" dirty="0"/>
          </a:p>
        </p:txBody>
      </p:sp>
    </p:spTree>
    <p:extLst>
      <p:ext uri="{BB962C8B-B14F-4D97-AF65-F5344CB8AC3E}">
        <p14:creationId xmlns:p14="http://schemas.microsoft.com/office/powerpoint/2010/main" val="434048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Modified </a:t>
            </a:r>
            <a:r>
              <a:rPr lang="en-US" dirty="0"/>
              <a:t>rebuy</a:t>
            </a:r>
          </a:p>
        </p:txBody>
      </p:sp>
      <p:sp>
        <p:nvSpPr>
          <p:cNvPr id="3" name="Content Placeholder 2"/>
          <p:cNvSpPr>
            <a:spLocks noGrp="1"/>
          </p:cNvSpPr>
          <p:nvPr>
            <p:ph idx="1"/>
          </p:nvPr>
        </p:nvSpPr>
        <p:spPr/>
        <p:txBody>
          <a:bodyPr/>
          <a:lstStyle/>
          <a:p>
            <a:r>
              <a:rPr lang="en-US" dirty="0"/>
              <a:t>In the modified rebuy situation, organizational decision makers feel they can derive significant benefits by reevaluating alternatives. </a:t>
            </a:r>
            <a:endParaRPr lang="en-US" dirty="0" smtClean="0"/>
          </a:p>
          <a:p>
            <a:r>
              <a:rPr lang="en-US" dirty="0" smtClean="0"/>
              <a:t>The </a:t>
            </a:r>
            <a:r>
              <a:rPr lang="en-US" dirty="0"/>
              <a:t>buyers have experience in satisfying the continuing or recurring requirement, but they believe it worthwhile to seek additional information and perhaps to consider alternative solutions</a:t>
            </a:r>
            <a:endParaRPr lang="en-US" dirty="0"/>
          </a:p>
        </p:txBody>
      </p:sp>
    </p:spTree>
    <p:extLst>
      <p:ext uri="{BB962C8B-B14F-4D97-AF65-F5344CB8AC3E}">
        <p14:creationId xmlns:p14="http://schemas.microsoft.com/office/powerpoint/2010/main" val="2278238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Factors Shaping Industrial Buyer </a:t>
            </a:r>
            <a:r>
              <a:rPr lang="en-US" b="1" dirty="0" smtClean="0"/>
              <a:t>Behavior</a:t>
            </a:r>
            <a:endParaRPr lang="en-US" dirty="0"/>
          </a:p>
        </p:txBody>
      </p:sp>
      <p:sp>
        <p:nvSpPr>
          <p:cNvPr id="3" name="Content Placeholder 2"/>
          <p:cNvSpPr>
            <a:spLocks noGrp="1"/>
          </p:cNvSpPr>
          <p:nvPr>
            <p:ph idx="1"/>
          </p:nvPr>
        </p:nvSpPr>
        <p:spPr/>
        <p:txBody>
          <a:bodyPr/>
          <a:lstStyle/>
          <a:p>
            <a:pPr marL="0" lvl="0" indent="0" fontAlgn="base">
              <a:buNone/>
            </a:pPr>
            <a:r>
              <a:rPr lang="en-US" b="1" dirty="0"/>
              <a:t>Technological influences.</a:t>
            </a:r>
            <a:endParaRPr lang="en-US" dirty="0"/>
          </a:p>
          <a:p>
            <a:pPr fontAlgn="base"/>
            <a:r>
              <a:rPr lang="en-US" dirty="0"/>
              <a:t>The rate of technological change in an industry influences the composition of the decision-making unit in the buying organization. </a:t>
            </a:r>
            <a:endParaRPr lang="en-US" dirty="0" smtClean="0"/>
          </a:p>
          <a:p>
            <a:pPr fontAlgn="base"/>
            <a:r>
              <a:rPr lang="en-US" dirty="0" smtClean="0"/>
              <a:t>As </a:t>
            </a:r>
            <a:r>
              <a:rPr lang="en-US" dirty="0"/>
              <a:t>the pace of technological change increases, the importance of the purchasing manager in the buying process declines. </a:t>
            </a:r>
            <a:endParaRPr lang="en-US" dirty="0" smtClean="0"/>
          </a:p>
          <a:p>
            <a:pPr fontAlgn="base"/>
            <a:r>
              <a:rPr lang="en-US" dirty="0" smtClean="0"/>
              <a:t>Technical </a:t>
            </a:r>
            <a:r>
              <a:rPr lang="en-US" dirty="0"/>
              <a:t>and engineering personnel tend to be more important when the rate of technological change is great.</a:t>
            </a:r>
          </a:p>
          <a:p>
            <a:endParaRPr lang="en-US" dirty="0"/>
          </a:p>
        </p:txBody>
      </p:sp>
    </p:spTree>
    <p:extLst>
      <p:ext uri="{BB962C8B-B14F-4D97-AF65-F5344CB8AC3E}">
        <p14:creationId xmlns:p14="http://schemas.microsoft.com/office/powerpoint/2010/main" val="1656866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fontAlgn="base">
              <a:buNone/>
            </a:pPr>
            <a:r>
              <a:rPr lang="en-US" b="1" dirty="0"/>
              <a:t>Economic influences.</a:t>
            </a:r>
            <a:endParaRPr lang="en-US" dirty="0"/>
          </a:p>
          <a:p>
            <a:pPr fontAlgn="base"/>
            <a:r>
              <a:rPr lang="en-US" dirty="0"/>
              <a:t>The macroeconomic environment is concerned with the level of demand in the economy, and with the current taxation regime within the buyer’s country</a:t>
            </a:r>
            <a:r>
              <a:rPr lang="en-US" dirty="0" smtClean="0"/>
              <a:t>.</a:t>
            </a:r>
          </a:p>
          <a:p>
            <a:pPr fontAlgn="base"/>
            <a:r>
              <a:rPr lang="en-US" dirty="0" smtClean="0"/>
              <a:t> </a:t>
            </a:r>
            <a:r>
              <a:rPr lang="en-US" dirty="0"/>
              <a:t>These conditions affect buyers’ ability to buy goods as well as their need to buy raw materials: if demand for their products is low, the demand for raw materials to manufacture them will also be low. </a:t>
            </a:r>
            <a:endParaRPr lang="en-US" dirty="0" smtClean="0"/>
          </a:p>
          <a:p>
            <a:pPr fontAlgn="base"/>
            <a:r>
              <a:rPr lang="en-US" dirty="0" smtClean="0"/>
              <a:t>The </a:t>
            </a:r>
            <a:r>
              <a:rPr lang="en-US" dirty="0"/>
              <a:t>macroeconomic </a:t>
            </a:r>
            <a:r>
              <a:rPr lang="en-US" dirty="0" smtClean="0"/>
              <a:t>conditions affects </a:t>
            </a:r>
            <a:r>
              <a:rPr lang="en-US" dirty="0"/>
              <a:t>the buyer’s confidence in the same way as it affects consumer confidence.</a:t>
            </a:r>
          </a:p>
          <a:p>
            <a:endParaRPr lang="en-US" dirty="0"/>
          </a:p>
        </p:txBody>
      </p:sp>
    </p:spTree>
    <p:extLst>
      <p:ext uri="{BB962C8B-B14F-4D97-AF65-F5344CB8AC3E}">
        <p14:creationId xmlns:p14="http://schemas.microsoft.com/office/powerpoint/2010/main" val="3581669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fontAlgn="base">
              <a:buNone/>
            </a:pPr>
            <a:r>
              <a:rPr lang="en-US" b="1" dirty="0"/>
              <a:t>Political and legal influences. </a:t>
            </a:r>
            <a:endParaRPr lang="en-US" dirty="0"/>
          </a:p>
          <a:p>
            <a:r>
              <a:rPr lang="en-US" dirty="0"/>
              <a:t>Governments frequently pass laws affecting the way businesses operate, and this is nowhere more true than in international trade. </a:t>
            </a:r>
            <a:endParaRPr lang="en-US" dirty="0" smtClean="0"/>
          </a:p>
          <a:p>
            <a:r>
              <a:rPr lang="en-US" dirty="0" smtClean="0"/>
              <a:t>Trade </a:t>
            </a:r>
            <a:r>
              <a:rPr lang="en-US" dirty="0"/>
              <a:t>sanctions, trade barriers, specifically non-tariff barriers, preferred-nation status and so forth all affect the ways in which buyers are permitted or encouraged to buy. </a:t>
            </a:r>
            <a:endParaRPr lang="en-US" dirty="0" smtClean="0"/>
          </a:p>
          <a:p>
            <a:r>
              <a:rPr lang="en-US" dirty="0" err="1"/>
              <a:t>S</a:t>
            </a:r>
            <a:r>
              <a:rPr lang="en-US" dirty="0" err="1" smtClean="0"/>
              <a:t>In</a:t>
            </a:r>
            <a:r>
              <a:rPr lang="en-US" dirty="0" smtClean="0"/>
              <a:t> </a:t>
            </a:r>
            <a:r>
              <a:rPr lang="en-US" dirty="0"/>
              <a:t>some cases, governments specifically help certain domestic businesses as part of an economic growth package</a:t>
            </a:r>
            <a:endParaRPr lang="en-US" dirty="0"/>
          </a:p>
        </p:txBody>
      </p:sp>
    </p:spTree>
    <p:extLst>
      <p:ext uri="{BB962C8B-B14F-4D97-AF65-F5344CB8AC3E}">
        <p14:creationId xmlns:p14="http://schemas.microsoft.com/office/powerpoint/2010/main" val="35478724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fontAlgn="base">
              <a:buNone/>
            </a:pPr>
            <a:r>
              <a:rPr lang="en-US" b="1" dirty="0"/>
              <a:t>Ethical influences</a:t>
            </a:r>
            <a:endParaRPr lang="en-US" dirty="0"/>
          </a:p>
          <a:p>
            <a:r>
              <a:rPr lang="en-US" dirty="0"/>
              <a:t>Buyers are likely to be highly suspicious of doing business with a salesperson who they perceive as acting unethically – after all, if the salesperson is prepared to cheat on his or her employer, he or she cannot be trusted not to cheat on the buyer</a:t>
            </a:r>
            <a:r>
              <a:rPr lang="en-US" dirty="0" smtClean="0"/>
              <a:t>.</a:t>
            </a:r>
          </a:p>
          <a:p>
            <a:r>
              <a:rPr lang="en-US" dirty="0" smtClean="0"/>
              <a:t>Buyers </a:t>
            </a:r>
            <a:r>
              <a:rPr lang="en-US" dirty="0"/>
              <a:t>are expected to act at all times for the benefit of the organization, not for personal gain</a:t>
            </a:r>
            <a:endParaRPr lang="en-US" dirty="0"/>
          </a:p>
        </p:txBody>
      </p:sp>
    </p:spTree>
    <p:extLst>
      <p:ext uri="{BB962C8B-B14F-4D97-AF65-F5344CB8AC3E}">
        <p14:creationId xmlns:p14="http://schemas.microsoft.com/office/powerpoint/2010/main" val="3501050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fontAlgn="base">
              <a:buNone/>
            </a:pPr>
            <a:r>
              <a:rPr lang="en-US" b="1" dirty="0"/>
              <a:t>Cultural influences. </a:t>
            </a:r>
            <a:endParaRPr lang="en-US" dirty="0"/>
          </a:p>
          <a:p>
            <a:pPr fontAlgn="base"/>
            <a:r>
              <a:rPr lang="en-US" dirty="0"/>
              <a:t>Culture establishes the values, attitudes, customary behavior, language, religion, and art of a given group of people. </a:t>
            </a:r>
            <a:endParaRPr lang="en-US" dirty="0" smtClean="0"/>
          </a:p>
          <a:p>
            <a:pPr fontAlgn="base"/>
            <a:r>
              <a:rPr lang="en-US" dirty="0" smtClean="0"/>
              <a:t>When </a:t>
            </a:r>
            <a:r>
              <a:rPr lang="en-US" dirty="0"/>
              <a:t>dealing internationally, cultural influences come to the forefront: in the UK it might be customary to offer a visitor a cup of tea or coffee, whereas in China it might be customary to offer food.</a:t>
            </a:r>
          </a:p>
        </p:txBody>
      </p:sp>
    </p:spTree>
    <p:extLst>
      <p:ext uri="{BB962C8B-B14F-4D97-AF65-F5344CB8AC3E}">
        <p14:creationId xmlns:p14="http://schemas.microsoft.com/office/powerpoint/2010/main" val="27773017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Organization Decision Making </a:t>
            </a:r>
            <a:r>
              <a:rPr lang="en-US" b="1" dirty="0" smtClean="0"/>
              <a:t>Unit</a:t>
            </a:r>
            <a:endParaRPr lang="en-US" dirty="0"/>
          </a:p>
        </p:txBody>
      </p:sp>
      <p:sp>
        <p:nvSpPr>
          <p:cNvPr id="3" name="Content Placeholder 2"/>
          <p:cNvSpPr>
            <a:spLocks noGrp="1"/>
          </p:cNvSpPr>
          <p:nvPr>
            <p:ph idx="1"/>
          </p:nvPr>
        </p:nvSpPr>
        <p:spPr/>
        <p:txBody>
          <a:bodyPr>
            <a:normAutofit/>
          </a:bodyPr>
          <a:lstStyle/>
          <a:p>
            <a:r>
              <a:rPr lang="en-US" dirty="0"/>
              <a:t>The organizational buying process involves a complex set of smaller decisions made or influenced by several </a:t>
            </a:r>
            <a:r>
              <a:rPr lang="en-US" dirty="0" smtClean="0"/>
              <a:t>individuals.</a:t>
            </a:r>
          </a:p>
          <a:p>
            <a:r>
              <a:rPr lang="en-US" dirty="0" smtClean="0"/>
              <a:t>These individuals are:</a:t>
            </a:r>
          </a:p>
          <a:p>
            <a:pPr lvl="1" fontAlgn="base"/>
            <a:r>
              <a:rPr lang="en-US" dirty="0" smtClean="0"/>
              <a:t>Initiators </a:t>
            </a:r>
          </a:p>
          <a:p>
            <a:pPr lvl="1" fontAlgn="base"/>
            <a:r>
              <a:rPr lang="en-US" dirty="0" smtClean="0"/>
              <a:t>Gatekeepers </a:t>
            </a:r>
          </a:p>
          <a:p>
            <a:pPr lvl="1" fontAlgn="base"/>
            <a:r>
              <a:rPr lang="en-US" dirty="0" smtClean="0"/>
              <a:t>Buyers</a:t>
            </a:r>
            <a:endParaRPr lang="en-US" dirty="0"/>
          </a:p>
          <a:p>
            <a:pPr lvl="1" fontAlgn="base"/>
            <a:r>
              <a:rPr lang="en-US" dirty="0" smtClean="0"/>
              <a:t>Deciders</a:t>
            </a:r>
          </a:p>
          <a:p>
            <a:pPr lvl="1" fontAlgn="base"/>
            <a:r>
              <a:rPr lang="en-US" dirty="0" smtClean="0"/>
              <a:t>Users</a:t>
            </a:r>
          </a:p>
          <a:p>
            <a:pPr lvl="1" fontAlgn="base"/>
            <a:r>
              <a:rPr lang="en-US" dirty="0" smtClean="0"/>
              <a:t>Influencers</a:t>
            </a:r>
            <a:endParaRPr lang="en-US" dirty="0"/>
          </a:p>
        </p:txBody>
      </p:sp>
    </p:spTree>
    <p:extLst>
      <p:ext uri="{BB962C8B-B14F-4D97-AF65-F5344CB8AC3E}">
        <p14:creationId xmlns:p14="http://schemas.microsoft.com/office/powerpoint/2010/main" val="26777805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smtClean="0"/>
              <a:t>Initiators</a:t>
            </a:r>
            <a:endParaRPr lang="en-US" dirty="0" smtClean="0"/>
          </a:p>
          <a:p>
            <a:pPr marL="0" indent="0">
              <a:buNone/>
            </a:pPr>
            <a:r>
              <a:rPr lang="en-US" dirty="0" smtClean="0"/>
              <a:t>These </a:t>
            </a:r>
            <a:r>
              <a:rPr lang="en-US" dirty="0"/>
              <a:t>are the individuals who first recognize the problem</a:t>
            </a:r>
            <a:endParaRPr lang="en-US" dirty="0"/>
          </a:p>
        </p:txBody>
      </p:sp>
    </p:spTree>
    <p:extLst>
      <p:ext uri="{BB962C8B-B14F-4D97-AF65-F5344CB8AC3E}">
        <p14:creationId xmlns:p14="http://schemas.microsoft.com/office/powerpoint/2010/main" val="13433973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Gatekeepers.</a:t>
            </a:r>
            <a:r>
              <a:rPr lang="en-US" dirty="0"/>
              <a:t> These individuals control the flow of knowledge, either by being proactive in collecting information, or by filtering it. </a:t>
            </a:r>
            <a:endParaRPr lang="en-US" dirty="0" smtClean="0"/>
          </a:p>
          <a:p>
            <a:pPr lvl="0"/>
            <a:r>
              <a:rPr lang="en-US" dirty="0" smtClean="0"/>
              <a:t>They </a:t>
            </a:r>
            <a:r>
              <a:rPr lang="en-US" dirty="0"/>
              <a:t>could be junior staff who are told to visit a trade fair and collect brochures, or a personal assistant who sees his or her role as being to prevent salespeople from “wasting” the decision-maker’s time.</a:t>
            </a:r>
          </a:p>
          <a:p>
            <a:endParaRPr lang="en-US" dirty="0"/>
          </a:p>
        </p:txBody>
      </p:sp>
    </p:spTree>
    <p:extLst>
      <p:ext uri="{BB962C8B-B14F-4D97-AF65-F5344CB8AC3E}">
        <p14:creationId xmlns:p14="http://schemas.microsoft.com/office/powerpoint/2010/main" val="3832266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fontAlgn="base"/>
            <a:r>
              <a:rPr lang="en-US" b="1" dirty="0"/>
              <a:t>Buyers.</a:t>
            </a:r>
            <a:r>
              <a:rPr lang="en-US" dirty="0"/>
              <a:t> The individuals given the task of sourcing suppliers and negotiating the final deal. </a:t>
            </a:r>
            <a:endParaRPr lang="en-US" dirty="0" smtClean="0"/>
          </a:p>
          <a:p>
            <a:pPr lvl="0" fontAlgn="base"/>
            <a:r>
              <a:rPr lang="en-US" dirty="0" smtClean="0"/>
              <a:t>Often</a:t>
            </a:r>
            <a:r>
              <a:rPr lang="en-US" dirty="0"/>
              <a:t>, these are purchasing agents who complete the administrative tasks necessary for buying. </a:t>
            </a:r>
            <a:endParaRPr lang="en-US" dirty="0" smtClean="0"/>
          </a:p>
          <a:p>
            <a:pPr lvl="0" fontAlgn="base"/>
            <a:r>
              <a:rPr lang="en-US" dirty="0" smtClean="0"/>
              <a:t>These </a:t>
            </a:r>
            <a:r>
              <a:rPr lang="en-US" dirty="0"/>
              <a:t>people often work to a specific brief, and may have very little autonomy, even though they may be the only contact a supplier’s salespeople have at the purchasing organization.</a:t>
            </a:r>
            <a:endParaRPr lang="en-US" dirty="0"/>
          </a:p>
        </p:txBody>
      </p:sp>
    </p:spTree>
    <p:extLst>
      <p:ext uri="{BB962C8B-B14F-4D97-AF65-F5344CB8AC3E}">
        <p14:creationId xmlns:p14="http://schemas.microsoft.com/office/powerpoint/2010/main" val="461285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Deciders</a:t>
            </a:r>
            <a:r>
              <a:rPr lang="en-US" dirty="0"/>
              <a:t>. These are the people who make the final decisions, and may be senior managers or specialists. They may never meet any representatives of the supplying companies. Deciders generally rely heavily on advice from other members of the DMU.</a:t>
            </a:r>
          </a:p>
          <a:p>
            <a:endParaRPr lang="en-US" dirty="0"/>
          </a:p>
        </p:txBody>
      </p:sp>
    </p:spTree>
    <p:extLst>
      <p:ext uri="{BB962C8B-B14F-4D97-AF65-F5344CB8AC3E}">
        <p14:creationId xmlns:p14="http://schemas.microsoft.com/office/powerpoint/2010/main" val="3744565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Users.</a:t>
            </a:r>
            <a:r>
              <a:rPr lang="en-US" dirty="0"/>
              <a:t> These are the people who will be using the products which are supplied: they may be engineers or technicians, or even the cleaning staff who use cleaning products. </a:t>
            </a:r>
            <a:endParaRPr lang="en-US" dirty="0" smtClean="0"/>
          </a:p>
          <a:p>
            <a:pPr lvl="0"/>
            <a:r>
              <a:rPr lang="en-US" dirty="0" smtClean="0"/>
              <a:t>Their </a:t>
            </a:r>
            <a:r>
              <a:rPr lang="en-US" dirty="0"/>
              <a:t>opinions may well be sought by the deciders, and in many cases the users are also the initiators.</a:t>
            </a:r>
          </a:p>
          <a:p>
            <a:endParaRPr lang="en-US" dirty="0"/>
          </a:p>
        </p:txBody>
      </p:sp>
    </p:spTree>
    <p:extLst>
      <p:ext uri="{BB962C8B-B14F-4D97-AF65-F5344CB8AC3E}">
        <p14:creationId xmlns:p14="http://schemas.microsoft.com/office/powerpoint/2010/main" val="34112828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lvl="0"/>
            <a:r>
              <a:rPr lang="en-US" b="1" dirty="0"/>
              <a:t>Influencers.</a:t>
            </a:r>
            <a:r>
              <a:rPr lang="en-US" dirty="0"/>
              <a:t> These people </a:t>
            </a:r>
            <a:r>
              <a:rPr lang="en-US" dirty="0" smtClean="0"/>
              <a:t>are </a:t>
            </a:r>
            <a:r>
              <a:rPr lang="en-US" dirty="0"/>
              <a:t>trusted advisers, but from the supplying company’s viewpoint they are extremely difficult to identify. </a:t>
            </a:r>
            <a:endParaRPr lang="en-US" dirty="0" smtClean="0"/>
          </a:p>
          <a:p>
            <a:pPr lvl="0"/>
            <a:r>
              <a:rPr lang="en-US" dirty="0" smtClean="0"/>
              <a:t>Influencers </a:t>
            </a:r>
            <a:r>
              <a:rPr lang="en-US" dirty="0"/>
              <a:t>may be </a:t>
            </a:r>
            <a:r>
              <a:rPr lang="en-US" dirty="0"/>
              <a:t>engineers, information systems managers or </a:t>
            </a:r>
            <a:r>
              <a:rPr lang="en-US" dirty="0" smtClean="0"/>
              <a:t>research managers or </a:t>
            </a:r>
            <a:r>
              <a:rPr lang="en-US" dirty="0"/>
              <a:t>they may be </a:t>
            </a:r>
            <a:r>
              <a:rPr lang="en-US" dirty="0" smtClean="0"/>
              <a:t>consultants, architects </a:t>
            </a:r>
            <a:r>
              <a:rPr lang="en-US" dirty="0" err="1" smtClean="0"/>
              <a:t>etc</a:t>
            </a:r>
            <a:endParaRPr lang="en-US" dirty="0"/>
          </a:p>
          <a:p>
            <a:endParaRPr lang="en-US" dirty="0"/>
          </a:p>
        </p:txBody>
      </p:sp>
    </p:spTree>
    <p:extLst>
      <p:ext uri="{BB962C8B-B14F-4D97-AF65-F5344CB8AC3E}">
        <p14:creationId xmlns:p14="http://schemas.microsoft.com/office/powerpoint/2010/main" val="35603105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Knowledge of the process that organizational buyers follow in making purchasing decisions is fundamental to responsive marketing strategy. </a:t>
            </a:r>
            <a:endParaRPr lang="en-US" dirty="0" smtClean="0"/>
          </a:p>
          <a:p>
            <a:r>
              <a:rPr lang="en-US" dirty="0" smtClean="0"/>
              <a:t>As </a:t>
            </a:r>
            <a:r>
              <a:rPr lang="en-US" dirty="0"/>
              <a:t>a buying organization moves from the problem-recognition phase, in which a procurement need is </a:t>
            </a:r>
            <a:r>
              <a:rPr lang="en-US" dirty="0" smtClean="0"/>
              <a:t>defined</a:t>
            </a:r>
            <a:r>
              <a:rPr lang="en-US" dirty="0"/>
              <a:t>, to later phases, in which suppliers are screened and ultimately chosen, the marketer can play an active </a:t>
            </a:r>
            <a:r>
              <a:rPr lang="en-US" dirty="0" smtClean="0"/>
              <a:t>role</a:t>
            </a:r>
          </a:p>
          <a:p>
            <a:endParaRPr lang="en-US" dirty="0"/>
          </a:p>
        </p:txBody>
      </p:sp>
    </p:spTree>
    <p:extLst>
      <p:ext uri="{BB962C8B-B14F-4D97-AF65-F5344CB8AC3E}">
        <p14:creationId xmlns:p14="http://schemas.microsoft.com/office/powerpoint/2010/main" val="1456351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Marketers </a:t>
            </a:r>
            <a:r>
              <a:rPr lang="en-US" dirty="0"/>
              <a:t>often </a:t>
            </a:r>
            <a:r>
              <a:rPr lang="en-US" dirty="0" smtClean="0"/>
              <a:t>trigger </a:t>
            </a:r>
            <a:r>
              <a:rPr lang="en-US" dirty="0"/>
              <a:t>initial awareness of the problem and helps the organization effectively solve that problem. </a:t>
            </a:r>
            <a:endParaRPr lang="en-US" dirty="0" smtClean="0"/>
          </a:p>
          <a:p>
            <a:r>
              <a:rPr lang="en-US" dirty="0" smtClean="0"/>
              <a:t>Incremental </a:t>
            </a:r>
            <a:r>
              <a:rPr lang="en-US" dirty="0"/>
              <a:t>decisions made throughout the buying process narrow the </a:t>
            </a:r>
            <a:r>
              <a:rPr lang="en-US" dirty="0" smtClean="0"/>
              <a:t>field </a:t>
            </a:r>
            <a:r>
              <a:rPr lang="en-US" dirty="0"/>
              <a:t>of acceptable </a:t>
            </a:r>
            <a:r>
              <a:rPr lang="en-US" dirty="0" smtClean="0"/>
              <a:t>suppliers </a:t>
            </a:r>
            <a:r>
              <a:rPr lang="en-US" dirty="0"/>
              <a:t>and dramatically </a:t>
            </a:r>
            <a:r>
              <a:rPr lang="en-US" dirty="0" smtClean="0"/>
              <a:t>influence </a:t>
            </a:r>
            <a:r>
              <a:rPr lang="en-US" dirty="0"/>
              <a:t>the ultimate outcome.</a:t>
            </a:r>
          </a:p>
        </p:txBody>
      </p:sp>
    </p:spTree>
    <p:extLst>
      <p:ext uri="{BB962C8B-B14F-4D97-AF65-F5344CB8AC3E}">
        <p14:creationId xmlns:p14="http://schemas.microsoft.com/office/powerpoint/2010/main" val="959763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The </a:t>
            </a:r>
            <a:r>
              <a:rPr lang="en-US" dirty="0"/>
              <a:t>marketer must ultimately concentrate attention on individual members of the buying center. </a:t>
            </a:r>
            <a:endParaRPr lang="en-US" dirty="0" smtClean="0"/>
          </a:p>
          <a:p>
            <a:r>
              <a:rPr lang="en-US" dirty="0" smtClean="0"/>
              <a:t>Each member </a:t>
            </a:r>
            <a:r>
              <a:rPr lang="en-US" dirty="0"/>
              <a:t>brings a particular set of experiences and a unique personal and organizational frame of reference to the buying decision</a:t>
            </a:r>
            <a:r>
              <a:rPr lang="en-US" dirty="0" smtClean="0"/>
              <a:t>.</a:t>
            </a:r>
          </a:p>
          <a:p>
            <a:r>
              <a:rPr lang="en-US" dirty="0" smtClean="0"/>
              <a:t>The </a:t>
            </a:r>
            <a:r>
              <a:rPr lang="en-US" dirty="0"/>
              <a:t>marketer who is sensitive to individual differences is best equipped to develop responsive marketing communications that the organizational buyer will remember</a:t>
            </a:r>
          </a:p>
        </p:txBody>
      </p:sp>
    </p:spTree>
    <p:extLst>
      <p:ext uri="{BB962C8B-B14F-4D97-AF65-F5344CB8AC3E}">
        <p14:creationId xmlns:p14="http://schemas.microsoft.com/office/powerpoint/2010/main" val="36227131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a:solidFill>
                  <a:schemeClr val="tx1">
                    <a:lumMod val="85000"/>
                    <a:lumOff val="15000"/>
                  </a:schemeClr>
                </a:solidFill>
              </a:rPr>
              <a:t>Michael D. Hutt, Thomas W. </a:t>
            </a:r>
            <a:r>
              <a:rPr lang="en-US" dirty="0" err="1">
                <a:solidFill>
                  <a:schemeClr val="tx1">
                    <a:lumMod val="85000"/>
                    <a:lumOff val="15000"/>
                  </a:schemeClr>
                </a:solidFill>
              </a:rPr>
              <a:t>Speh</a:t>
            </a:r>
            <a:r>
              <a:rPr lang="en-US" dirty="0">
                <a:solidFill>
                  <a:schemeClr val="tx1">
                    <a:lumMod val="85000"/>
                    <a:lumOff val="15000"/>
                  </a:schemeClr>
                </a:solidFill>
              </a:rPr>
              <a:t>, (2012), Business Marketing Management B2B, 10th Ed. or 11th Ed. South-Western Cengage Learning,  ISBN-13: 978-0-324-58167-6</a:t>
            </a:r>
          </a:p>
          <a:p>
            <a:r>
              <a:rPr lang="en-US" dirty="0" smtClean="0">
                <a:solidFill>
                  <a:schemeClr val="tx1">
                    <a:lumMod val="85000"/>
                    <a:lumOff val="15000"/>
                  </a:schemeClr>
                </a:solidFill>
              </a:rPr>
              <a:t>Zimmerman</a:t>
            </a:r>
            <a:r>
              <a:rPr lang="en-US" dirty="0">
                <a:solidFill>
                  <a:schemeClr val="tx1">
                    <a:lumMod val="85000"/>
                    <a:lumOff val="15000"/>
                  </a:schemeClr>
                </a:solidFill>
              </a:rPr>
              <a:t>, A., &amp; Blythe, J. Routledge. (2021). Business to Business Marketing Management: A Global Perspective (4th ed.). </a:t>
            </a:r>
            <a:r>
              <a:rPr lang="en-US" dirty="0">
                <a:solidFill>
                  <a:schemeClr val="tx1">
                    <a:lumMod val="85000"/>
                    <a:lumOff val="15000"/>
                  </a:schemeClr>
                </a:solidFill>
                <a:hlinkClick r:id="rId2"/>
              </a:rPr>
              <a:t>https://doi.org/10.4324/9781003164036</a:t>
            </a:r>
            <a:endParaRPr lang="en-US" dirty="0">
              <a:solidFill>
                <a:schemeClr val="tx1">
                  <a:lumMod val="85000"/>
                  <a:lumOff val="15000"/>
                </a:schemeClr>
              </a:solidFill>
            </a:endParaRPr>
          </a:p>
          <a:p>
            <a:r>
              <a:rPr lang="en-US" dirty="0">
                <a:solidFill>
                  <a:schemeClr val="tx1">
                    <a:lumMod val="85000"/>
                    <a:lumOff val="15000"/>
                  </a:schemeClr>
                </a:solidFill>
              </a:rPr>
              <a:t> </a:t>
            </a:r>
          </a:p>
          <a:p>
            <a:endParaRPr lang="en-US" dirty="0"/>
          </a:p>
        </p:txBody>
      </p:sp>
    </p:spTree>
    <p:extLst>
      <p:ext uri="{BB962C8B-B14F-4D97-AF65-F5344CB8AC3E}">
        <p14:creationId xmlns:p14="http://schemas.microsoft.com/office/powerpoint/2010/main" val="4118530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1711</Words>
  <Application>Microsoft Office PowerPoint</Application>
  <PresentationFormat>Widescreen</PresentationFormat>
  <Paragraphs>111</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Times New Roman</vt:lpstr>
      <vt:lpstr>Tw Cen MT</vt:lpstr>
      <vt:lpstr>Office Theme</vt:lpstr>
      <vt:lpstr>INDUSTRIAL MARKETING LECTURE 2: INDUSTRIAL BUYER BEHAVIOR</vt:lpstr>
      <vt:lpstr>Topic Objectives</vt:lpstr>
      <vt:lpstr>Introduction</vt:lpstr>
      <vt:lpstr>1. Problem Recognition</vt:lpstr>
      <vt:lpstr>2. General Description of Need</vt:lpstr>
      <vt:lpstr>3. Product Specifications</vt:lpstr>
      <vt:lpstr>4. Supplier Search</vt:lpstr>
      <vt:lpstr>5. Proposal Solicitation</vt:lpstr>
      <vt:lpstr>6. Supplier Selection</vt:lpstr>
      <vt:lpstr>7. Order Routine Specification</vt:lpstr>
      <vt:lpstr>8. Performance Review</vt:lpstr>
      <vt:lpstr>Organizational Buying Techniques/Situations</vt:lpstr>
      <vt:lpstr>New Task</vt:lpstr>
      <vt:lpstr>Straight rebuy</vt:lpstr>
      <vt:lpstr>Modified rebuy</vt:lpstr>
      <vt:lpstr>Factors Shaping Industrial Buyer Behavior</vt:lpstr>
      <vt:lpstr>PowerPoint Presentation</vt:lpstr>
      <vt:lpstr>PowerPoint Presentation</vt:lpstr>
      <vt:lpstr>PowerPoint Presentation</vt:lpstr>
      <vt:lpstr>PowerPoint Presentation</vt:lpstr>
      <vt:lpstr>Organization Decision Making Unit</vt:lpstr>
      <vt:lpstr>PowerPoint Presentation</vt:lpstr>
      <vt:lpstr>PowerPoint Presentation</vt:lpstr>
      <vt:lpstr>PowerPoint Presentation</vt:lpstr>
      <vt:lpstr>PowerPoint Presentation</vt:lpstr>
      <vt:lpstr>PowerPoint Presentation</vt:lpstr>
      <vt:lpstr>PowerPoint Presentation</vt:lpstr>
      <vt:lpstr>Summary</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28</cp:revision>
  <dcterms:created xsi:type="dcterms:W3CDTF">2023-10-02T23:13:07Z</dcterms:created>
  <dcterms:modified xsi:type="dcterms:W3CDTF">2023-10-03T19:07:44Z</dcterms:modified>
</cp:coreProperties>
</file>