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0" r:id="rId1"/>
  </p:sldMasterIdLst>
  <p:notesMasterIdLst>
    <p:notesMasterId r:id="rId35"/>
  </p:notesMasterIdLst>
  <p:sldIdLst>
    <p:sldId id="256" r:id="rId2"/>
    <p:sldId id="277" r:id="rId3"/>
    <p:sldId id="315" r:id="rId4"/>
    <p:sldId id="318" r:id="rId5"/>
    <p:sldId id="319" r:id="rId6"/>
    <p:sldId id="320" r:id="rId7"/>
    <p:sldId id="348" r:id="rId8"/>
    <p:sldId id="349" r:id="rId9"/>
    <p:sldId id="321" r:id="rId10"/>
    <p:sldId id="351" r:id="rId11"/>
    <p:sldId id="352" r:id="rId12"/>
    <p:sldId id="326" r:id="rId13"/>
    <p:sldId id="327" r:id="rId14"/>
    <p:sldId id="330" r:id="rId15"/>
    <p:sldId id="353" r:id="rId16"/>
    <p:sldId id="354" r:id="rId17"/>
    <p:sldId id="333" r:id="rId18"/>
    <p:sldId id="334" r:id="rId19"/>
    <p:sldId id="335" r:id="rId20"/>
    <p:sldId id="336" r:id="rId21"/>
    <p:sldId id="337" r:id="rId22"/>
    <p:sldId id="338" r:id="rId23"/>
    <p:sldId id="339" r:id="rId24"/>
    <p:sldId id="346" r:id="rId25"/>
    <p:sldId id="347" r:id="rId26"/>
    <p:sldId id="340" r:id="rId27"/>
    <p:sldId id="341" r:id="rId28"/>
    <p:sldId id="355" r:id="rId29"/>
    <p:sldId id="356" r:id="rId30"/>
    <p:sldId id="344" r:id="rId31"/>
    <p:sldId id="345" r:id="rId32"/>
    <p:sldId id="285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D60F03-55E3-4BED-8DEF-6FE76144CAE7}" type="datetimeFigureOut">
              <a:rPr lang="en-US" smtClean="0"/>
              <a:t>10/6/2023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77456-9FF0-4E1C-8712-097E05F4A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981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57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701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264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228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484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14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2183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751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507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7962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598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3714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049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75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145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758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051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929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173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490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29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258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947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473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490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079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hyperlink" Target="file:///D:\..\..\..\Program%20Files\TurningPoint\2003\Questions.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D:\..\..\..\Program%20Files\TurningPoint\2003\Questions.htm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hyperlink" Target="file:///D:\..\..\..\Program%20Files\TurningPoint\2003\Questions.html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D:\..\..\..\Program%20Files\TurningPoint\2003\Questions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file:///D:\..\..\..\Program%20Files\TurningPoint\2003\Questions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4324/9781003164036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4034" y="1580606"/>
            <a:ext cx="9343708" cy="2305593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INDUSTRIAL MARKETING</a:t>
            </a:r>
          </a:p>
          <a:p>
            <a:pPr algn="ctr"/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LECTURE </a:t>
            </a:r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3: </a:t>
            </a:r>
            <a:endParaRPr lang="en-US" sz="4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CUSTOMER RELATIONSHIP MANAGEMENT</a:t>
            </a:r>
            <a:endParaRPr lang="en-US" sz="4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DR. WANJIKU KINYANJUI</a:t>
            </a:r>
            <a:endParaRPr lang="en-US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65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Learning Objectives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74" y="1985554"/>
            <a:ext cx="10363826" cy="43499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By the end of this course, the learner should be able to understand:</a:t>
            </a:r>
            <a:endParaRPr lang="en-US" dirty="0"/>
          </a:p>
          <a:p>
            <a:pPr marL="514350" indent="-514350"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value of systematically monitoring the customer experience </a:t>
            </a:r>
            <a:r>
              <a:rPr lang="en-US" dirty="0" smtClean="0"/>
              <a:t>	and </a:t>
            </a:r>
            <a:r>
              <a:rPr lang="en-US" dirty="0"/>
              <a:t>the central role that business services assume in customer </a:t>
            </a:r>
            <a:r>
              <a:rPr lang="en-US" dirty="0" smtClean="0"/>
              <a:t>	solutions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</a:t>
            </a:r>
            <a:r>
              <a:rPr lang="en-US" dirty="0"/>
              <a:t>. The roles that service quality, customer satisfaction, and loyalty 	</a:t>
            </a:r>
            <a:r>
              <a:rPr lang="en-US" dirty="0" smtClean="0"/>
              <a:t>assume </a:t>
            </a:r>
            <a:r>
              <a:rPr lang="en-US" dirty="0"/>
              <a:t>in service market success.</a:t>
            </a:r>
          </a:p>
          <a:p>
            <a:pPr marL="0" indent="0">
              <a:buNone/>
            </a:pPr>
            <a:r>
              <a:rPr lang="en-US" dirty="0" smtClean="0"/>
              <a:t>3</a:t>
            </a:r>
            <a:r>
              <a:rPr lang="en-US" dirty="0"/>
              <a:t>. Significant factors to consider in formulating a service marketing </a:t>
            </a:r>
            <a:r>
              <a:rPr lang="en-US" dirty="0" smtClean="0"/>
              <a:t>	strategy</a:t>
            </a:r>
            <a:r>
              <a:rPr lang="en-US" dirty="0"/>
              <a:t>. </a:t>
            </a:r>
          </a:p>
          <a:p>
            <a:pPr marL="0" indent="0">
              <a:buNone/>
            </a:pPr>
            <a:r>
              <a:rPr lang="en-US" dirty="0"/>
              <a:t>4. The determinants of new service success and failure</a:t>
            </a:r>
          </a:p>
          <a:p>
            <a:endParaRPr lang="en-US" cap="none" dirty="0"/>
          </a:p>
        </p:txBody>
      </p:sp>
    </p:spTree>
    <p:extLst>
      <p:ext uri="{BB962C8B-B14F-4D97-AF65-F5344CB8AC3E}">
        <p14:creationId xmlns:p14="http://schemas.microsoft.com/office/powerpoint/2010/main" val="304402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Introduction: Customer Experience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Services are fundamentally important to the customer experience that every business-to-business firm provides. </a:t>
            </a:r>
            <a:endParaRPr lang="en-US" dirty="0" smtClean="0"/>
          </a:p>
          <a:p>
            <a:r>
              <a:rPr lang="en-US" dirty="0" smtClean="0"/>
              <a:t>Customer </a:t>
            </a:r>
            <a:r>
              <a:rPr lang="en-US" dirty="0"/>
              <a:t>experience encompasses every dimension of a company’s offering—product and service features, advertising, ease of use, reliability, the process of becoming a customer, or the way problems are resolved.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44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838200" y="378188"/>
            <a:ext cx="10515600" cy="1325563"/>
          </a:xfrm>
        </p:spPr>
        <p:txBody>
          <a:bodyPr/>
          <a:lstStyle/>
          <a:p>
            <a:r>
              <a:rPr lang="en-US" altLang="en-US" b="1" dirty="0" smtClean="0"/>
              <a:t>Customer Experience Maps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1031965" y="2286000"/>
            <a:ext cx="9562011" cy="3733800"/>
          </a:xfrm>
        </p:spPr>
        <p:txBody>
          <a:bodyPr/>
          <a:lstStyle/>
          <a:p>
            <a:r>
              <a:rPr lang="en-US" altLang="en-US" sz="2400" dirty="0"/>
              <a:t>One way to understand the customer better is to “Map” out experiences at various “</a:t>
            </a:r>
            <a:r>
              <a:rPr lang="en-US" altLang="en-US" b="1" dirty="0" smtClean="0">
                <a:solidFill>
                  <a:srgbClr val="540000"/>
                </a:solidFill>
              </a:rPr>
              <a:t>touchpoints.</a:t>
            </a:r>
            <a:r>
              <a:rPr lang="en-US" altLang="en-US" sz="2400" b="1" dirty="0">
                <a:solidFill>
                  <a:srgbClr val="540000"/>
                </a:solidFill>
              </a:rPr>
              <a:t>”</a:t>
            </a:r>
            <a:endParaRPr lang="en-US" altLang="en-US" sz="2400" dirty="0"/>
          </a:p>
          <a:p>
            <a:endParaRPr lang="en-US" altLang="en-US" sz="2400" dirty="0"/>
          </a:p>
          <a:p>
            <a:r>
              <a:rPr lang="en-US" altLang="en-US" sz="2400" dirty="0"/>
              <a:t>Touchpoints are spots where a seller has direct or indirect contact with the customer about the product or service over time.</a:t>
            </a:r>
          </a:p>
          <a:p>
            <a:endParaRPr lang="en-US" altLang="en-US" sz="2400" dirty="0"/>
          </a:p>
          <a:p>
            <a:r>
              <a:rPr lang="en-US" altLang="en-US" sz="2400" dirty="0"/>
              <a:t>The map points out what is most important in the seller/customers’ experience.</a:t>
            </a:r>
          </a:p>
        </p:txBody>
      </p:sp>
      <p:sp>
        <p:nvSpPr>
          <p:cNvPr id="124932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rtlCol="0"/>
          <a:lstStyle/>
          <a:p>
            <a:pPr>
              <a:defRPr/>
            </a:pPr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6149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64232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001000" cy="1143000"/>
          </a:xfrm>
        </p:spPr>
        <p:txBody>
          <a:bodyPr/>
          <a:lstStyle/>
          <a:p>
            <a:r>
              <a:rPr lang="en-US" altLang="en-US" sz="3600" b="1" dirty="0"/>
              <a:t>Ultimate Goal of Experience Map</a:t>
            </a:r>
          </a:p>
        </p:txBody>
      </p:sp>
      <p:sp>
        <p:nvSpPr>
          <p:cNvPr id="117763" name="Content Placeholder 2"/>
          <p:cNvSpPr>
            <a:spLocks noGrp="1"/>
          </p:cNvSpPr>
          <p:nvPr>
            <p:ph idx="1"/>
          </p:nvPr>
        </p:nvSpPr>
        <p:spPr>
          <a:xfrm>
            <a:off x="1345473" y="1447800"/>
            <a:ext cx="9640389" cy="4876800"/>
          </a:xfrm>
        </p:spPr>
        <p:txBody>
          <a:bodyPr>
            <a:normAutofit/>
          </a:bodyPr>
          <a:lstStyle/>
          <a:p>
            <a:pPr marL="596900" indent="-514350">
              <a:buNone/>
            </a:pPr>
            <a:r>
              <a:rPr lang="en-US" altLang="en-US" sz="2600" dirty="0"/>
              <a:t>The ultimate goal of an Experience Map is to identify:</a:t>
            </a:r>
          </a:p>
          <a:p>
            <a:pPr marL="596900" indent="-514350">
              <a:buFont typeface="Gill Sans MT" panose="020B0502020104020203" pitchFamily="34" charset="0"/>
              <a:buAutoNum type="arabicPeriod"/>
            </a:pPr>
            <a:r>
              <a:rPr lang="en-US" altLang="en-US" sz="2600" dirty="0"/>
              <a:t>Importance customers place on each element of the experience.</a:t>
            </a:r>
          </a:p>
          <a:p>
            <a:pPr marL="596900" indent="-514350">
              <a:buFont typeface="Gill Sans MT" panose="020B0502020104020203" pitchFamily="34" charset="0"/>
              <a:buAutoNum type="arabicPeriod"/>
            </a:pPr>
            <a:r>
              <a:rPr lang="en-US" altLang="en-US" sz="2600" dirty="0">
                <a:solidFill>
                  <a:srgbClr val="540000"/>
                </a:solidFill>
              </a:rPr>
              <a:t>Customers’ expectations for each element.</a:t>
            </a:r>
          </a:p>
          <a:p>
            <a:pPr marL="596900" indent="-514350">
              <a:buFont typeface="Gill Sans MT" panose="020B0502020104020203" pitchFamily="34" charset="0"/>
              <a:buAutoNum type="arabicPeriod"/>
            </a:pPr>
            <a:r>
              <a:rPr lang="en-US" altLang="en-US" sz="2600" dirty="0"/>
              <a:t>The customers’ perception of firm’s performance versus competitors.</a:t>
            </a:r>
          </a:p>
          <a:p>
            <a:pPr marL="596900" indent="-514350"/>
            <a:endParaRPr lang="en-US" altLang="en-US" sz="1200" dirty="0"/>
          </a:p>
          <a:p>
            <a:pPr marL="82550" indent="0">
              <a:buNone/>
            </a:pPr>
            <a:r>
              <a:rPr lang="en-US" altLang="en-US" sz="2600" dirty="0"/>
              <a:t>Once the map is developed, the next step is to meet with the customer and pare down the list to the most critical issues.</a:t>
            </a: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solidFill>
                <a:srgbClr val="B5A788"/>
              </a:solidFill>
            </a:endParaRPr>
          </a:p>
        </p:txBody>
      </p:sp>
      <p:sp>
        <p:nvSpPr>
          <p:cNvPr id="7173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50573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458200" cy="609600"/>
          </a:xfrm>
        </p:spPr>
        <p:txBody>
          <a:bodyPr/>
          <a:lstStyle/>
          <a:p>
            <a:pPr algn="ctr"/>
            <a:r>
              <a:rPr lang="en-US" altLang="en-US" sz="3200" b="1" dirty="0"/>
              <a:t>Customer Experience Life Cycle Map</a:t>
            </a:r>
          </a:p>
        </p:txBody>
      </p:sp>
      <p:grpSp>
        <p:nvGrpSpPr>
          <p:cNvPr id="8195" name="Group 48"/>
          <p:cNvGrpSpPr>
            <a:grpSpLocks noGrp="1"/>
          </p:cNvGrpSpPr>
          <p:nvPr/>
        </p:nvGrpSpPr>
        <p:grpSpPr bwMode="auto">
          <a:xfrm>
            <a:off x="702181" y="761999"/>
            <a:ext cx="10296745" cy="5743303"/>
            <a:chOff x="456894" y="914400"/>
            <a:chExt cx="8229906" cy="5687428"/>
          </a:xfrm>
        </p:grpSpPr>
        <p:sp>
          <p:nvSpPr>
            <p:cNvPr id="8198" name="TextBox 4"/>
            <p:cNvSpPr txBox="1">
              <a:spLocks noChangeArrowheads="1"/>
            </p:cNvSpPr>
            <p:nvPr/>
          </p:nvSpPr>
          <p:spPr bwMode="auto">
            <a:xfrm>
              <a:off x="2743200" y="914400"/>
              <a:ext cx="3458988" cy="300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200">
                  <a:latin typeface="Calibri" panose="020F0502020204030204" pitchFamily="34" charset="0"/>
                </a:rPr>
                <a:t>A representative set of customer-company interactions</a:t>
              </a:r>
            </a:p>
          </p:txBody>
        </p:sp>
        <p:grpSp>
          <p:nvGrpSpPr>
            <p:cNvPr id="8199" name="Group 41"/>
            <p:cNvGrpSpPr>
              <a:grpSpLocks/>
            </p:cNvGrpSpPr>
            <p:nvPr/>
          </p:nvGrpSpPr>
          <p:grpSpPr bwMode="auto">
            <a:xfrm>
              <a:off x="456894" y="1295183"/>
              <a:ext cx="1296263" cy="2439703"/>
              <a:chOff x="456894" y="1828583"/>
              <a:chExt cx="1296263" cy="2439703"/>
            </a:xfrm>
          </p:grpSpPr>
          <p:grpSp>
            <p:nvGrpSpPr>
              <p:cNvPr id="8236" name="Group 21"/>
              <p:cNvGrpSpPr>
                <a:grpSpLocks/>
              </p:cNvGrpSpPr>
              <p:nvPr/>
            </p:nvGrpSpPr>
            <p:grpSpPr bwMode="auto">
              <a:xfrm>
                <a:off x="456894" y="1828583"/>
                <a:ext cx="1296263" cy="762270"/>
                <a:chOff x="685494" y="1828583"/>
                <a:chExt cx="1296263" cy="762270"/>
              </a:xfrm>
            </p:grpSpPr>
            <p:sp>
              <p:nvSpPr>
                <p:cNvPr id="47" name="Pentagon 5"/>
                <p:cNvSpPr/>
                <p:nvPr/>
              </p:nvSpPr>
              <p:spPr>
                <a:xfrm>
                  <a:off x="685494" y="1828583"/>
                  <a:ext cx="1296263" cy="762270"/>
                </a:xfrm>
                <a:prstGeom prst="homePlate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8239" name="TextBox 13"/>
                <p:cNvSpPr txBox="1">
                  <a:spLocks noChangeArrowheads="1"/>
                </p:cNvSpPr>
                <p:nvPr/>
              </p:nvSpPr>
              <p:spPr bwMode="auto">
                <a:xfrm>
                  <a:off x="762000" y="1981200"/>
                  <a:ext cx="791178" cy="4336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Relationship</a:t>
                  </a:r>
                </a:p>
                <a:p>
                  <a:pPr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initiation</a:t>
                  </a:r>
                </a:p>
              </p:txBody>
            </p:sp>
          </p:grpSp>
          <p:sp>
            <p:nvSpPr>
              <p:cNvPr id="8237" name="TextBox 29"/>
              <p:cNvSpPr txBox="1">
                <a:spLocks noChangeArrowheads="1"/>
              </p:cNvSpPr>
              <p:nvPr/>
            </p:nvSpPr>
            <p:spPr bwMode="auto">
              <a:xfrm>
                <a:off x="457200" y="2667000"/>
                <a:ext cx="1066800" cy="1601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company exposes the customer to its marketing message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seeks relevant information</a:t>
                </a:r>
              </a:p>
            </p:txBody>
          </p:sp>
        </p:grpSp>
        <p:grpSp>
          <p:nvGrpSpPr>
            <p:cNvPr id="8200" name="Group 42"/>
            <p:cNvGrpSpPr>
              <a:grpSpLocks/>
            </p:cNvGrpSpPr>
            <p:nvPr/>
          </p:nvGrpSpPr>
          <p:grpSpPr bwMode="auto">
            <a:xfrm>
              <a:off x="1523959" y="1295183"/>
              <a:ext cx="1218851" cy="3940908"/>
              <a:chOff x="1523959" y="1828583"/>
              <a:chExt cx="1218851" cy="3940908"/>
            </a:xfrm>
          </p:grpSpPr>
          <p:grpSp>
            <p:nvGrpSpPr>
              <p:cNvPr id="8232" name="Group 22"/>
              <p:cNvGrpSpPr>
                <a:grpSpLocks/>
              </p:cNvGrpSpPr>
              <p:nvPr/>
            </p:nvGrpSpPr>
            <p:grpSpPr bwMode="auto">
              <a:xfrm>
                <a:off x="1523959" y="1828583"/>
                <a:ext cx="1218851" cy="762270"/>
                <a:chOff x="1676359" y="1828583"/>
                <a:chExt cx="1218851" cy="762270"/>
              </a:xfrm>
            </p:grpSpPr>
            <p:sp>
              <p:nvSpPr>
                <p:cNvPr id="43" name="Chevron 6"/>
                <p:cNvSpPr/>
                <p:nvPr/>
              </p:nvSpPr>
              <p:spPr>
                <a:xfrm>
                  <a:off x="1676359" y="1828583"/>
                  <a:ext cx="1218851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35" name="TextBox 14"/>
                <p:cNvSpPr txBox="1">
                  <a:spLocks noChangeArrowheads="1"/>
                </p:cNvSpPr>
                <p:nvPr/>
              </p:nvSpPr>
              <p:spPr bwMode="auto">
                <a:xfrm>
                  <a:off x="1997237" y="1981200"/>
                  <a:ext cx="699216" cy="4336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Provider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evaluation</a:t>
                  </a:r>
                </a:p>
              </p:txBody>
            </p:sp>
          </p:grpSp>
          <p:sp>
            <p:nvSpPr>
              <p:cNvPr id="8233" name="TextBox 30"/>
              <p:cNvSpPr txBox="1">
                <a:spLocks noChangeArrowheads="1"/>
              </p:cNvSpPr>
              <p:nvPr/>
            </p:nvSpPr>
            <p:spPr bwMode="auto">
              <a:xfrm>
                <a:off x="1524000" y="2667000"/>
                <a:ext cx="990600" cy="31024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 dirty="0">
                    <a:latin typeface="Calibri" panose="020F0502020204030204" pitchFamily="34" charset="0"/>
                  </a:rPr>
                  <a:t>The customer gets initial price and lead-time quotes</a:t>
                </a:r>
              </a:p>
              <a:p>
                <a:pPr eaLnBrk="1" hangingPunct="1"/>
                <a:endParaRPr lang="en-US" altLang="en-US" sz="1000" dirty="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 dirty="0">
                    <a:latin typeface="Calibri" panose="020F0502020204030204" pitchFamily="34" charset="0"/>
                  </a:rPr>
                  <a:t>The customer puts out an RFP</a:t>
                </a:r>
              </a:p>
              <a:p>
                <a:pPr eaLnBrk="1" hangingPunct="1"/>
                <a:endParaRPr lang="en-US" altLang="en-US" sz="1000" dirty="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 dirty="0">
                    <a:latin typeface="Calibri" panose="020F0502020204030204" pitchFamily="34" charset="0"/>
                  </a:rPr>
                  <a:t>The customer evaluates providers and negotiates terms and pricing</a:t>
                </a:r>
              </a:p>
              <a:p>
                <a:pPr eaLnBrk="1" hangingPunct="1"/>
                <a:endParaRPr lang="en-US" altLang="en-US" sz="1000" dirty="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 dirty="0">
                    <a:latin typeface="Calibri" panose="020F0502020204030204" pitchFamily="34" charset="0"/>
                  </a:rPr>
                  <a:t>The customer selects the provider</a:t>
                </a:r>
              </a:p>
            </p:txBody>
          </p:sp>
        </p:grpSp>
        <p:grpSp>
          <p:nvGrpSpPr>
            <p:cNvPr id="8201" name="Group 43"/>
            <p:cNvGrpSpPr>
              <a:grpSpLocks/>
            </p:cNvGrpSpPr>
            <p:nvPr/>
          </p:nvGrpSpPr>
          <p:grpSpPr bwMode="auto">
            <a:xfrm>
              <a:off x="2514600" y="1295183"/>
              <a:ext cx="1219381" cy="4774909"/>
              <a:chOff x="2514600" y="1828583"/>
              <a:chExt cx="1219381" cy="4774909"/>
            </a:xfrm>
          </p:grpSpPr>
          <p:grpSp>
            <p:nvGrpSpPr>
              <p:cNvPr id="8228" name="Group 23"/>
              <p:cNvGrpSpPr>
                <a:grpSpLocks/>
              </p:cNvGrpSpPr>
              <p:nvPr/>
            </p:nvGrpSpPr>
            <p:grpSpPr bwMode="auto">
              <a:xfrm>
                <a:off x="2515129" y="1828583"/>
                <a:ext cx="1218852" cy="762270"/>
                <a:chOff x="2438929" y="1828583"/>
                <a:chExt cx="1218852" cy="762270"/>
              </a:xfrm>
            </p:grpSpPr>
            <p:sp>
              <p:nvSpPr>
                <p:cNvPr id="39" name="Chevron 7"/>
                <p:cNvSpPr/>
                <p:nvPr/>
              </p:nvSpPr>
              <p:spPr>
                <a:xfrm>
                  <a:off x="2438929" y="1828583"/>
                  <a:ext cx="1218852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31" name="TextBox 15"/>
                <p:cNvSpPr txBox="1">
                  <a:spLocks noChangeArrowheads="1"/>
                </p:cNvSpPr>
                <p:nvPr/>
              </p:nvSpPr>
              <p:spPr bwMode="auto">
                <a:xfrm>
                  <a:off x="2833468" y="1981200"/>
                  <a:ext cx="613384" cy="4336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Account 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setup</a:t>
                  </a:r>
                </a:p>
              </p:txBody>
            </p:sp>
          </p:grpSp>
          <p:sp>
            <p:nvSpPr>
              <p:cNvPr id="8229" name="TextBox 31"/>
              <p:cNvSpPr txBox="1">
                <a:spLocks noChangeArrowheads="1"/>
              </p:cNvSpPr>
              <p:nvPr/>
            </p:nvSpPr>
            <p:spPr bwMode="auto">
              <a:xfrm>
                <a:off x="2514600" y="2667000"/>
                <a:ext cx="990600" cy="39364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obtains materials for account setup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provides account profile information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company confirms setup and activation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company performs courtesy follow-up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requests product information</a:t>
                </a:r>
              </a:p>
            </p:txBody>
          </p:sp>
        </p:grpSp>
        <p:grpSp>
          <p:nvGrpSpPr>
            <p:cNvPr id="8202" name="Group 37"/>
            <p:cNvGrpSpPr>
              <a:grpSpLocks/>
            </p:cNvGrpSpPr>
            <p:nvPr/>
          </p:nvGrpSpPr>
          <p:grpSpPr bwMode="auto">
            <a:xfrm>
              <a:off x="7467949" y="1295183"/>
              <a:ext cx="1218851" cy="4008516"/>
              <a:chOff x="7467949" y="1828583"/>
              <a:chExt cx="1218851" cy="4008516"/>
            </a:xfrm>
          </p:grpSpPr>
          <p:grpSp>
            <p:nvGrpSpPr>
              <p:cNvPr id="8224" name="Group 28"/>
              <p:cNvGrpSpPr>
                <a:grpSpLocks/>
              </p:cNvGrpSpPr>
              <p:nvPr/>
            </p:nvGrpSpPr>
            <p:grpSpPr bwMode="auto">
              <a:xfrm>
                <a:off x="7467949" y="1828583"/>
                <a:ext cx="1218851" cy="762270"/>
                <a:chOff x="7010749" y="1828583"/>
                <a:chExt cx="1218851" cy="762270"/>
              </a:xfrm>
            </p:grpSpPr>
            <p:sp>
              <p:nvSpPr>
                <p:cNvPr id="35" name="Chevron 12"/>
                <p:cNvSpPr/>
                <p:nvPr/>
              </p:nvSpPr>
              <p:spPr>
                <a:xfrm>
                  <a:off x="7010749" y="1828583"/>
                  <a:ext cx="1218851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27" name="TextBox 20"/>
                <p:cNvSpPr txBox="1">
                  <a:spLocks noChangeArrowheads="1"/>
                </p:cNvSpPr>
                <p:nvPr/>
              </p:nvSpPr>
              <p:spPr bwMode="auto">
                <a:xfrm>
                  <a:off x="7334190" y="1981200"/>
                  <a:ext cx="827962" cy="4336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Account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maintenance</a:t>
                  </a:r>
                </a:p>
              </p:txBody>
            </p:sp>
          </p:grpSp>
          <p:sp>
            <p:nvSpPr>
              <p:cNvPr id="8225" name="TextBox 32"/>
              <p:cNvSpPr txBox="1">
                <a:spLocks noChangeArrowheads="1"/>
              </p:cNvSpPr>
              <p:nvPr/>
            </p:nvSpPr>
            <p:spPr bwMode="auto">
              <a:xfrm>
                <a:off x="7543800" y="2667000"/>
                <a:ext cx="990600" cy="31700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maintains profile information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maintains supplies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company provides general support (not related to problems)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obtains ongoing price quotes</a:t>
                </a:r>
              </a:p>
            </p:txBody>
          </p:sp>
        </p:grpSp>
        <p:grpSp>
          <p:nvGrpSpPr>
            <p:cNvPr id="8203" name="Group 38"/>
            <p:cNvGrpSpPr>
              <a:grpSpLocks/>
            </p:cNvGrpSpPr>
            <p:nvPr/>
          </p:nvGrpSpPr>
          <p:grpSpPr bwMode="auto">
            <a:xfrm>
              <a:off x="6476777" y="1295183"/>
              <a:ext cx="1218852" cy="2272902"/>
              <a:chOff x="6324377" y="1828583"/>
              <a:chExt cx="1218852" cy="2272902"/>
            </a:xfrm>
          </p:grpSpPr>
          <p:grpSp>
            <p:nvGrpSpPr>
              <p:cNvPr id="8220" name="Group 27"/>
              <p:cNvGrpSpPr>
                <a:grpSpLocks/>
              </p:cNvGrpSpPr>
              <p:nvPr/>
            </p:nvGrpSpPr>
            <p:grpSpPr bwMode="auto">
              <a:xfrm>
                <a:off x="6324377" y="1828583"/>
                <a:ext cx="1218852" cy="762270"/>
                <a:chOff x="6095777" y="1828583"/>
                <a:chExt cx="1218852" cy="762270"/>
              </a:xfrm>
            </p:grpSpPr>
            <p:sp>
              <p:nvSpPr>
                <p:cNvPr id="31" name="Chevron 11"/>
                <p:cNvSpPr/>
                <p:nvPr/>
              </p:nvSpPr>
              <p:spPr>
                <a:xfrm>
                  <a:off x="6095777" y="1828583"/>
                  <a:ext cx="1218852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23" name="TextBox 19"/>
                <p:cNvSpPr txBox="1">
                  <a:spLocks noChangeArrowheads="1"/>
                </p:cNvSpPr>
                <p:nvPr/>
              </p:nvSpPr>
              <p:spPr bwMode="auto">
                <a:xfrm>
                  <a:off x="6477000" y="2057400"/>
                  <a:ext cx="617983" cy="26688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Payment</a:t>
                  </a:r>
                </a:p>
              </p:txBody>
            </p:sp>
          </p:grpSp>
          <p:sp>
            <p:nvSpPr>
              <p:cNvPr id="8221" name="TextBox 33"/>
              <p:cNvSpPr txBox="1">
                <a:spLocks noChangeArrowheads="1"/>
              </p:cNvSpPr>
              <p:nvPr/>
            </p:nvSpPr>
            <p:spPr bwMode="auto">
              <a:xfrm>
                <a:off x="6400800" y="2667000"/>
                <a:ext cx="914400" cy="14344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 receives and validates the invoice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makes the payment</a:t>
                </a:r>
              </a:p>
            </p:txBody>
          </p:sp>
        </p:grpSp>
        <p:grpSp>
          <p:nvGrpSpPr>
            <p:cNvPr id="8204" name="Group 46"/>
            <p:cNvGrpSpPr>
              <a:grpSpLocks/>
            </p:cNvGrpSpPr>
            <p:nvPr/>
          </p:nvGrpSpPr>
          <p:grpSpPr bwMode="auto">
            <a:xfrm>
              <a:off x="5486400" y="1295183"/>
              <a:ext cx="1219576" cy="3940908"/>
              <a:chOff x="5486400" y="1828583"/>
              <a:chExt cx="1219576" cy="3940908"/>
            </a:xfrm>
          </p:grpSpPr>
          <p:grpSp>
            <p:nvGrpSpPr>
              <p:cNvPr id="8216" name="Group 26"/>
              <p:cNvGrpSpPr>
                <a:grpSpLocks/>
              </p:cNvGrpSpPr>
              <p:nvPr/>
            </p:nvGrpSpPr>
            <p:grpSpPr bwMode="auto">
              <a:xfrm>
                <a:off x="5487124" y="1828583"/>
                <a:ext cx="1218852" cy="762270"/>
                <a:chOff x="5182324" y="1828583"/>
                <a:chExt cx="1218852" cy="762270"/>
              </a:xfrm>
            </p:grpSpPr>
            <p:sp>
              <p:nvSpPr>
                <p:cNvPr id="27" name="Chevron 10"/>
                <p:cNvSpPr/>
                <p:nvPr/>
              </p:nvSpPr>
              <p:spPr>
                <a:xfrm>
                  <a:off x="5182324" y="1828583"/>
                  <a:ext cx="1218852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19" name="TextBox 18"/>
                <p:cNvSpPr txBox="1">
                  <a:spLocks noChangeArrowheads="1"/>
                </p:cNvSpPr>
                <p:nvPr/>
              </p:nvSpPr>
              <p:spPr bwMode="auto">
                <a:xfrm>
                  <a:off x="5502050" y="1981200"/>
                  <a:ext cx="682356" cy="4336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Problem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resolution</a:t>
                  </a:r>
                </a:p>
              </p:txBody>
            </p:sp>
          </p:grpSp>
          <p:sp>
            <p:nvSpPr>
              <p:cNvPr id="8217" name="TextBox 34"/>
              <p:cNvSpPr txBox="1">
                <a:spLocks noChangeArrowheads="1"/>
              </p:cNvSpPr>
              <p:nvPr/>
            </p:nvSpPr>
            <p:spPr bwMode="auto">
              <a:xfrm>
                <a:off x="5486400" y="2667000"/>
                <a:ext cx="914400" cy="31024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files a claim and obtains resolution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notifies the company of a problem and obtains resolution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seeks an invoice adjustment and obtains resolution</a:t>
                </a:r>
              </a:p>
            </p:txBody>
          </p:sp>
        </p:grpSp>
        <p:grpSp>
          <p:nvGrpSpPr>
            <p:cNvPr id="8205" name="Group 45"/>
            <p:cNvGrpSpPr>
              <a:grpSpLocks/>
            </p:cNvGrpSpPr>
            <p:nvPr/>
          </p:nvGrpSpPr>
          <p:grpSpPr bwMode="auto">
            <a:xfrm>
              <a:off x="4495800" y="1295183"/>
              <a:ext cx="1219005" cy="4274509"/>
              <a:chOff x="4495800" y="1828583"/>
              <a:chExt cx="1219005" cy="4274509"/>
            </a:xfrm>
          </p:grpSpPr>
          <p:grpSp>
            <p:nvGrpSpPr>
              <p:cNvPr id="8212" name="Group 25"/>
              <p:cNvGrpSpPr>
                <a:grpSpLocks/>
              </p:cNvGrpSpPr>
              <p:nvPr/>
            </p:nvGrpSpPr>
            <p:grpSpPr bwMode="auto">
              <a:xfrm>
                <a:off x="4495954" y="1828583"/>
                <a:ext cx="1218851" cy="762270"/>
                <a:chOff x="4267354" y="1828583"/>
                <a:chExt cx="1218851" cy="762270"/>
              </a:xfrm>
            </p:grpSpPr>
            <p:sp>
              <p:nvSpPr>
                <p:cNvPr id="23" name="Chevron 9"/>
                <p:cNvSpPr/>
                <p:nvPr/>
              </p:nvSpPr>
              <p:spPr>
                <a:xfrm>
                  <a:off x="4267354" y="1828583"/>
                  <a:ext cx="1218851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15" name="TextBox 17"/>
                <p:cNvSpPr txBox="1">
                  <a:spLocks noChangeArrowheads="1"/>
                </p:cNvSpPr>
                <p:nvPr/>
              </p:nvSpPr>
              <p:spPr bwMode="auto">
                <a:xfrm>
                  <a:off x="4587053" y="1905000"/>
                  <a:ext cx="656300" cy="6004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Product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reception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and use</a:t>
                  </a:r>
                </a:p>
              </p:txBody>
            </p:sp>
          </p:grpSp>
          <p:sp>
            <p:nvSpPr>
              <p:cNvPr id="8213" name="TextBox 35"/>
              <p:cNvSpPr txBox="1">
                <a:spLocks noChangeArrowheads="1"/>
              </p:cNvSpPr>
              <p:nvPr/>
            </p:nvSpPr>
            <p:spPr bwMode="auto">
              <a:xfrm>
                <a:off x="4495800" y="2667000"/>
                <a:ext cx="914399" cy="34360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tracks order status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company and the customer arrange the final delivery terms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receives and inspects the product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refuses or accepts the product</a:t>
                </a:r>
              </a:p>
            </p:txBody>
          </p:sp>
        </p:grpSp>
        <p:grpSp>
          <p:nvGrpSpPr>
            <p:cNvPr id="8206" name="Group 44"/>
            <p:cNvGrpSpPr>
              <a:grpSpLocks/>
            </p:cNvGrpSpPr>
            <p:nvPr/>
          </p:nvGrpSpPr>
          <p:grpSpPr bwMode="auto">
            <a:xfrm>
              <a:off x="3504782" y="1295183"/>
              <a:ext cx="1220369" cy="5108512"/>
              <a:chOff x="3504782" y="1828583"/>
              <a:chExt cx="1220369" cy="5108512"/>
            </a:xfrm>
          </p:grpSpPr>
          <p:grpSp>
            <p:nvGrpSpPr>
              <p:cNvPr id="8208" name="Group 24"/>
              <p:cNvGrpSpPr>
                <a:grpSpLocks/>
              </p:cNvGrpSpPr>
              <p:nvPr/>
            </p:nvGrpSpPr>
            <p:grpSpPr bwMode="auto">
              <a:xfrm>
                <a:off x="3504782" y="1828583"/>
                <a:ext cx="1220369" cy="762270"/>
                <a:chOff x="3352382" y="1828583"/>
                <a:chExt cx="1220369" cy="762270"/>
              </a:xfrm>
            </p:grpSpPr>
            <p:sp>
              <p:nvSpPr>
                <p:cNvPr id="19" name="Chevron 8"/>
                <p:cNvSpPr/>
                <p:nvPr/>
              </p:nvSpPr>
              <p:spPr>
                <a:xfrm>
                  <a:off x="3352382" y="1828583"/>
                  <a:ext cx="1220369" cy="762270"/>
                </a:xfrm>
                <a:prstGeom prst="chevron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11" name="TextBox 16"/>
                <p:cNvSpPr txBox="1">
                  <a:spLocks noChangeArrowheads="1"/>
                </p:cNvSpPr>
                <p:nvPr/>
              </p:nvSpPr>
              <p:spPr bwMode="auto">
                <a:xfrm>
                  <a:off x="3673777" y="1981200"/>
                  <a:ext cx="705346" cy="4336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Order</a:t>
                  </a:r>
                </a:p>
                <a:p>
                  <a:pPr algn="ctr" eaLnBrk="1" hangingPunct="1"/>
                  <a:r>
                    <a:rPr lang="en-US" altLang="en-US" sz="1000">
                      <a:latin typeface="Calibri" panose="020F0502020204030204" pitchFamily="34" charset="0"/>
                    </a:rPr>
                    <a:t>placement</a:t>
                  </a:r>
                </a:p>
              </p:txBody>
            </p:sp>
          </p:grpSp>
          <p:sp>
            <p:nvSpPr>
              <p:cNvPr id="8209" name="TextBox 36"/>
              <p:cNvSpPr txBox="1">
                <a:spLocks noChangeArrowheads="1"/>
              </p:cNvSpPr>
              <p:nvPr/>
            </p:nvSpPr>
            <p:spPr bwMode="auto">
              <a:xfrm>
                <a:off x="3505200" y="2667000"/>
                <a:ext cx="990600" cy="42700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selects the product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places the order (fills out the order form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customer prepares specialty documents when required (for example, for rush delivery)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r>
                  <a:rPr lang="en-US" altLang="en-US" sz="1000">
                    <a:latin typeface="Calibri" panose="020F0502020204030204" pitchFamily="34" charset="0"/>
                  </a:rPr>
                  <a:t>The company and the customer arrange initial delivery terms</a:t>
                </a: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  <a:p>
                <a:pPr eaLnBrk="1" hangingPunct="1"/>
                <a:endParaRPr lang="en-US" altLang="en-US" sz="10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8207" name="TextBox 47"/>
            <p:cNvSpPr txBox="1">
              <a:spLocks noChangeArrowheads="1"/>
            </p:cNvSpPr>
            <p:nvPr/>
          </p:nvSpPr>
          <p:spPr bwMode="auto">
            <a:xfrm>
              <a:off x="456894" y="6171653"/>
              <a:ext cx="8154012" cy="430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000">
                  <a:latin typeface="Calibri" panose="020F0502020204030204" pitchFamily="34" charset="0"/>
                </a:rPr>
                <a:t>SOURCE:  David Rickard, “Winning by Understanding the Full Customer Experience,” The Boston Consulting Group, Inc., 2007, p. 6.  Accessed at http://www.bcg.com</a:t>
              </a:r>
            </a:p>
          </p:txBody>
        </p:sp>
      </p:grpSp>
      <p:sp>
        <p:nvSpPr>
          <p:cNvPr id="8196" name="FlagCount" hidden="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190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global competition </a:t>
            </a:r>
            <a:r>
              <a:rPr lang="en-US" dirty="0" smtClean="0"/>
              <a:t>intensifies </a:t>
            </a:r>
            <a:r>
              <a:rPr lang="en-US" dirty="0"/>
              <a:t>and product differentiation quickly fades, </a:t>
            </a:r>
            <a:r>
              <a:rPr lang="en-US" dirty="0" smtClean="0"/>
              <a:t>strategists </a:t>
            </a:r>
            <a:r>
              <a:rPr lang="en-US" dirty="0"/>
              <a:t>at leading </a:t>
            </a:r>
            <a:r>
              <a:rPr lang="en-US" dirty="0" smtClean="0"/>
              <a:t>firms are </a:t>
            </a:r>
            <a:r>
              <a:rPr lang="en-US" dirty="0"/>
              <a:t>giving increased attention to services, particularly a solution-centric mindset. </a:t>
            </a:r>
            <a:endParaRPr lang="en-US" dirty="0" smtClean="0"/>
          </a:p>
          <a:p>
            <a:r>
              <a:rPr lang="en-US" dirty="0" smtClean="0"/>
              <a:t>Rather </a:t>
            </a:r>
            <a:r>
              <a:rPr lang="en-US" dirty="0"/>
              <a:t>than starting with the product, a solution-centered approach begins with an analysis of a customer problem and ends by identifying the products and services required to solve the problem.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9536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Rather than transaction based, the focus of the exchange process is interaction based, and value is co-created by the firm together with the customer </a:t>
            </a:r>
          </a:p>
          <a:p>
            <a:r>
              <a:rPr lang="en-US" dirty="0"/>
              <a:t>Customer offerings represent an “integrated combination of products and services designed to provide customized experiences for specific customer segments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Services</a:t>
            </a:r>
            <a:r>
              <a:rPr lang="en-US" dirty="0"/>
              <a:t>, </a:t>
            </a:r>
            <a:r>
              <a:rPr lang="en-US" dirty="0" smtClean="0"/>
              <a:t>are a valuable </a:t>
            </a:r>
            <a:r>
              <a:rPr lang="en-US" dirty="0"/>
              <a:t>basis for competitive advantage and an important driver of </a:t>
            </a:r>
            <a:r>
              <a:rPr lang="en-US" dirty="0" smtClean="0"/>
              <a:t>profitability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6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Title 4"/>
          <p:cNvSpPr>
            <a:spLocks noGrp="1"/>
          </p:cNvSpPr>
          <p:nvPr>
            <p:ph type="title"/>
          </p:nvPr>
        </p:nvSpPr>
        <p:spPr>
          <a:xfrm>
            <a:off x="677333" y="609600"/>
            <a:ext cx="9459443" cy="914401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b="1" dirty="0" smtClean="0"/>
              <a:t>From a Product to a Solutions Perspective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326756"/>
              </p:ext>
            </p:extLst>
          </p:nvPr>
        </p:nvGraphicFramePr>
        <p:xfrm>
          <a:off x="677333" y="1524001"/>
          <a:ext cx="9250438" cy="4530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2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6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06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6853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Product Perspective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Solutions</a:t>
                      </a:r>
                      <a:r>
                        <a:rPr lang="en-US" sz="1800" baseline="0" dirty="0" smtClean="0"/>
                        <a:t> Perspective</a:t>
                      </a:r>
                      <a:endParaRPr lang="en-US" sz="1800" dirty="0"/>
                    </a:p>
                  </a:txBody>
                  <a:tcPr marT="45726" marB="4572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516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Value </a:t>
                      </a:r>
                    </a:p>
                    <a:p>
                      <a:r>
                        <a:rPr lang="en-US" sz="1800" dirty="0" smtClean="0"/>
                        <a:t>Proposition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Win by creating</a:t>
                      </a:r>
                      <a:r>
                        <a:rPr lang="en-US" sz="1800" baseline="0" dirty="0" smtClean="0"/>
                        <a:t> innovative products and enriching features of existing products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Win by creating and delivering superior customer solutions</a:t>
                      </a:r>
                      <a:endParaRPr lang="en-US" sz="1800" dirty="0"/>
                    </a:p>
                  </a:txBody>
                  <a:tcPr marT="45726" marB="4572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16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Value </a:t>
                      </a:r>
                    </a:p>
                    <a:p>
                      <a:r>
                        <a:rPr lang="en-US" sz="1800" dirty="0" smtClean="0"/>
                        <a:t>Creation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Value is created by the</a:t>
                      </a:r>
                      <a:r>
                        <a:rPr lang="en-US" sz="1800" baseline="0" dirty="0" smtClean="0"/>
                        <a:t> firm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Value is co-created by the customer and the firm</a:t>
                      </a:r>
                      <a:endParaRPr lang="en-US" sz="1800" dirty="0"/>
                    </a:p>
                  </a:txBody>
                  <a:tcPr marT="45726" marB="4572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516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Designing</a:t>
                      </a:r>
                      <a:r>
                        <a:rPr lang="en-US" sz="1800" baseline="0" dirty="0" smtClean="0"/>
                        <a:t> </a:t>
                      </a:r>
                    </a:p>
                    <a:p>
                      <a:r>
                        <a:rPr lang="en-US" sz="1800" baseline="0" dirty="0" smtClean="0"/>
                        <a:t>Offerings</a:t>
                      </a:r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Start with the product or service,</a:t>
                      </a:r>
                      <a:r>
                        <a:rPr lang="en-US" sz="1800" baseline="0" dirty="0" smtClean="0"/>
                        <a:t> and then target customer segments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Start</a:t>
                      </a:r>
                      <a:r>
                        <a:rPr lang="en-US" sz="1800" baseline="0" dirty="0" smtClean="0"/>
                        <a:t> with the customer problem, and then assemble required products and services to solve the problem</a:t>
                      </a:r>
                      <a:endParaRPr lang="en-US" sz="1800" dirty="0"/>
                    </a:p>
                  </a:txBody>
                  <a:tcPr marT="45726" marB="4572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516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Company-</a:t>
                      </a:r>
                    </a:p>
                    <a:p>
                      <a:r>
                        <a:rPr lang="en-US" sz="1800" dirty="0" smtClean="0"/>
                        <a:t>Customer </a:t>
                      </a:r>
                    </a:p>
                    <a:p>
                      <a:r>
                        <a:rPr lang="en-US" sz="1800" dirty="0" smtClean="0"/>
                        <a:t>Relationship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Transaction-</a:t>
                      </a:r>
                      <a:r>
                        <a:rPr lang="en-US" sz="1800" baseline="0" dirty="0" smtClean="0"/>
                        <a:t>based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Interaction-based and centered</a:t>
                      </a:r>
                      <a:r>
                        <a:rPr lang="en-US" sz="1800" baseline="0" dirty="0" smtClean="0"/>
                        <a:t> on the co-creation of solutions</a:t>
                      </a:r>
                      <a:endParaRPr lang="en-US" sz="1800" dirty="0"/>
                    </a:p>
                  </a:txBody>
                  <a:tcPr marT="45726" marB="4572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16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Focus on </a:t>
                      </a:r>
                    </a:p>
                    <a:p>
                      <a:r>
                        <a:rPr lang="en-US" sz="1800" dirty="0" smtClean="0"/>
                        <a:t>Quality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Quality of internal processes and company offerings</a:t>
                      </a:r>
                      <a:endParaRPr lang="en-US" sz="1800" dirty="0"/>
                    </a:p>
                  </a:txBody>
                  <a:tcPr marT="45726" marB="45726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Quality of customer-firm interactions</a:t>
                      </a:r>
                      <a:endParaRPr lang="en-US" sz="1800" dirty="0"/>
                    </a:p>
                  </a:txBody>
                  <a:tcPr marT="45726" marB="4572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297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41771" y="6165668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Hutt &amp; </a:t>
            </a:r>
            <a:r>
              <a:rPr lang="en-US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Speh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, (2012)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65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 Service Marketing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pc="65" dirty="0">
                <a:solidFill>
                  <a:srgbClr val="231F20"/>
                </a:solidFill>
                <a:cs typeface="Calibri"/>
              </a:rPr>
              <a:t>There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are</a:t>
            </a:r>
            <a:r>
              <a:rPr lang="en-US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inherent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differences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between</a:t>
            </a:r>
            <a:r>
              <a:rPr lang="en-US" spc="21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goods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services, </a:t>
            </a:r>
            <a:r>
              <a:rPr lang="en-US" spc="35" dirty="0">
                <a:solidFill>
                  <a:srgbClr val="231F20"/>
                </a:solidFill>
                <a:cs typeface="Calibri"/>
              </a:rPr>
              <a:t>providing </a:t>
            </a:r>
            <a:r>
              <a:rPr lang="en-US" spc="-40" dirty="0">
                <a:solidFill>
                  <a:srgbClr val="231F20"/>
                </a:solidFill>
                <a:cs typeface="Calibri"/>
              </a:rPr>
              <a:t>a</a:t>
            </a:r>
            <a:r>
              <a:rPr lang="en-US" spc="14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unique </a:t>
            </a:r>
            <a:r>
              <a:rPr lang="en-US" spc="-10" dirty="0">
                <a:solidFill>
                  <a:srgbClr val="231F20"/>
                </a:solidFill>
                <a:cs typeface="Calibri"/>
              </a:rPr>
              <a:t>set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of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marketing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challenges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for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service </a:t>
            </a:r>
            <a:r>
              <a:rPr lang="en-US" spc="-10" dirty="0">
                <a:solidFill>
                  <a:srgbClr val="231F20"/>
                </a:solidFill>
                <a:cs typeface="Calibri"/>
              </a:rPr>
              <a:t>businesses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for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manufacturers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that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provide </a:t>
            </a:r>
            <a:r>
              <a:rPr lang="en-US" spc="15" dirty="0" smtClean="0">
                <a:solidFill>
                  <a:srgbClr val="231F20"/>
                </a:solidFill>
                <a:cs typeface="Calibri"/>
              </a:rPr>
              <a:t>ser</a:t>
            </a:r>
            <a:r>
              <a:rPr lang="en-US" dirty="0" smtClean="0">
                <a:solidFill>
                  <a:srgbClr val="231F20"/>
                </a:solidFill>
                <a:cs typeface="Calibri"/>
              </a:rPr>
              <a:t>vices </a:t>
            </a:r>
            <a:r>
              <a:rPr lang="en-US" spc="-30" dirty="0">
                <a:solidFill>
                  <a:srgbClr val="231F20"/>
                </a:solidFill>
                <a:cs typeface="Calibri"/>
              </a:rPr>
              <a:t>as </a:t>
            </a:r>
            <a:r>
              <a:rPr lang="en-US" spc="-40" dirty="0">
                <a:solidFill>
                  <a:srgbClr val="231F20"/>
                </a:solidFill>
                <a:cs typeface="Calibri"/>
              </a:rPr>
              <a:t>a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core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offering. </a:t>
            </a:r>
            <a:endParaRPr lang="en-US" spc="15" dirty="0" smtClean="0">
              <a:solidFill>
                <a:srgbClr val="231F20"/>
              </a:solidFill>
              <a:cs typeface="Calibri"/>
            </a:endParaRPr>
          </a:p>
          <a:p>
            <a:r>
              <a:rPr lang="en-US" dirty="0" smtClean="0">
                <a:solidFill>
                  <a:srgbClr val="231F20"/>
                </a:solidFill>
                <a:cs typeface="Calibri"/>
              </a:rPr>
              <a:t>Services </a:t>
            </a:r>
            <a:r>
              <a:rPr lang="en-US" spc="-15" dirty="0">
                <a:solidFill>
                  <a:srgbClr val="231F20"/>
                </a:solidFill>
                <a:cs typeface="Calibri"/>
              </a:rPr>
              <a:t>are deeds,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processes,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performances</a:t>
            </a:r>
            <a:r>
              <a:rPr lang="en-US" spc="5" dirty="0" smtClean="0">
                <a:solidFill>
                  <a:srgbClr val="231F20"/>
                </a:solidFill>
                <a:cs typeface="Calibri"/>
              </a:rPr>
              <a:t>.</a:t>
            </a:r>
          </a:p>
          <a:p>
            <a:pPr lvl="1"/>
            <a:r>
              <a:rPr lang="en-US" spc="80" dirty="0" smtClean="0">
                <a:solidFill>
                  <a:srgbClr val="231F20"/>
                </a:solidFill>
                <a:cs typeface="Calibri"/>
              </a:rPr>
              <a:t>For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example, </a:t>
            </a:r>
            <a:r>
              <a:rPr lang="en-US" spc="-40" dirty="0">
                <a:solidFill>
                  <a:srgbClr val="231F20"/>
                </a:solidFill>
                <a:cs typeface="Calibri"/>
              </a:rPr>
              <a:t>a</a:t>
            </a:r>
            <a:r>
              <a:rPr lang="en-US" spc="-3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management consultant’s core </a:t>
            </a:r>
            <a:r>
              <a:rPr lang="en-US" spc="35" dirty="0">
                <a:solidFill>
                  <a:srgbClr val="231F20"/>
                </a:solidFill>
                <a:cs typeface="Calibri"/>
              </a:rPr>
              <a:t>offerings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are </a:t>
            </a:r>
            <a:r>
              <a:rPr lang="en-US" spc="50" dirty="0">
                <a:solidFill>
                  <a:srgbClr val="231F20"/>
                </a:solidFill>
                <a:cs typeface="Calibri"/>
              </a:rPr>
              <a:t>primarily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deeds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3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actions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performed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for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customers.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7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lvl="1" algn="just">
              <a:spcBef>
                <a:spcPts val="1000"/>
              </a:spcBef>
            </a:pPr>
            <a:r>
              <a:rPr lang="en-US" sz="2800" spc="100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sz="2800" spc="15" dirty="0">
                <a:solidFill>
                  <a:srgbClr val="231F20"/>
                </a:solidFill>
                <a:cs typeface="Calibri"/>
              </a:rPr>
              <a:t>most basic,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z="2800" spc="25" dirty="0">
                <a:solidFill>
                  <a:srgbClr val="231F20"/>
                </a:solidFill>
                <a:cs typeface="Calibri"/>
              </a:rPr>
              <a:t>universally 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recognized, </a:t>
            </a:r>
            <a:r>
              <a:rPr lang="en-US" sz="2800" spc="50" dirty="0">
                <a:solidFill>
                  <a:srgbClr val="231F20"/>
                </a:solidFill>
                <a:cs typeface="Calibri"/>
              </a:rPr>
              <a:t>dif</a:t>
            </a:r>
            <a:r>
              <a:rPr lang="en-US" sz="2800" spc="20" dirty="0">
                <a:solidFill>
                  <a:srgbClr val="231F20"/>
                </a:solidFill>
                <a:cs typeface="Calibri"/>
              </a:rPr>
              <a:t>ference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between 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goods </a:t>
            </a:r>
            <a:r>
              <a:rPr lang="en-US" sz="2800" spc="15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z="2800" spc="20" dirty="0">
                <a:solidFill>
                  <a:srgbClr val="231F20"/>
                </a:solidFill>
                <a:cs typeface="Calibri"/>
              </a:rPr>
              <a:t>services </a:t>
            </a:r>
            <a:r>
              <a:rPr lang="en-US" sz="2800" spc="25" dirty="0">
                <a:solidFill>
                  <a:srgbClr val="231F20"/>
                </a:solidFill>
                <a:cs typeface="Calibri"/>
              </a:rPr>
              <a:t>is </a:t>
            </a:r>
            <a:r>
              <a:rPr lang="en-US" sz="2800" i="1" spc="20" dirty="0">
                <a:solidFill>
                  <a:srgbClr val="231F20"/>
                </a:solidFill>
                <a:cs typeface="Calibri"/>
              </a:rPr>
              <a:t>intangibility</a:t>
            </a:r>
            <a:r>
              <a:rPr lang="en-US" sz="2800" spc="20" dirty="0" smtClean="0">
                <a:solidFill>
                  <a:srgbClr val="231F20"/>
                </a:solidFill>
                <a:cs typeface="Calibri"/>
              </a:rPr>
              <a:t>.</a:t>
            </a:r>
          </a:p>
          <a:p>
            <a:pPr marL="228600" lvl="1" algn="just">
              <a:spcBef>
                <a:spcPts val="1000"/>
              </a:spcBef>
            </a:pPr>
            <a:r>
              <a:rPr lang="en-US" sz="2800" spc="20" dirty="0" smtClean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35" dirty="0">
                <a:solidFill>
                  <a:srgbClr val="231F20"/>
                </a:solidFill>
                <a:cs typeface="Calibri"/>
              </a:rPr>
              <a:t>Services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are 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more </a:t>
            </a:r>
            <a:r>
              <a:rPr lang="en-US" sz="2800" spc="40" dirty="0">
                <a:solidFill>
                  <a:srgbClr val="231F20"/>
                </a:solidFill>
                <a:cs typeface="Calibri"/>
              </a:rPr>
              <a:t>intangible </a:t>
            </a:r>
            <a:r>
              <a:rPr lang="en-US" sz="2800" spc="4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than manufactured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goods,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and manufactured </a:t>
            </a:r>
            <a:r>
              <a:rPr lang="en-US" sz="2800" spc="15" dirty="0">
                <a:solidFill>
                  <a:srgbClr val="231F20"/>
                </a:solidFill>
                <a:cs typeface="Calibri"/>
              </a:rPr>
              <a:t>goods </a:t>
            </a:r>
            <a:r>
              <a:rPr lang="en-US" sz="2800" spc="-10" dirty="0">
                <a:solidFill>
                  <a:srgbClr val="231F20"/>
                </a:solidFill>
                <a:cs typeface="Calibri"/>
              </a:rPr>
              <a:t>are </a:t>
            </a:r>
            <a:r>
              <a:rPr lang="en-US" sz="2800" spc="15" dirty="0">
                <a:solidFill>
                  <a:srgbClr val="231F20"/>
                </a:solidFill>
                <a:cs typeface="Calibri"/>
              </a:rPr>
              <a:t>more tangible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than services.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 </a:t>
            </a:r>
            <a:endParaRPr lang="en-US" sz="2800" spc="10" dirty="0" smtClean="0">
              <a:solidFill>
                <a:srgbClr val="231F20"/>
              </a:solidFill>
              <a:cs typeface="Calibri"/>
            </a:endParaRPr>
          </a:p>
          <a:p>
            <a:pPr marL="228600" lvl="1" algn="just">
              <a:spcBef>
                <a:spcPts val="1000"/>
              </a:spcBef>
            </a:pPr>
            <a:r>
              <a:rPr lang="en-US" sz="2800" spc="5" dirty="0" smtClean="0">
                <a:solidFill>
                  <a:srgbClr val="231F20"/>
                </a:solidFill>
                <a:cs typeface="Calibri"/>
              </a:rPr>
              <a:t>Because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services </a:t>
            </a:r>
            <a:r>
              <a:rPr lang="en-US" sz="2800" spc="-10" dirty="0">
                <a:solidFill>
                  <a:srgbClr val="231F20"/>
                </a:solidFill>
                <a:cs typeface="Calibri"/>
              </a:rPr>
              <a:t>are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actions </a:t>
            </a:r>
            <a:r>
              <a:rPr lang="en-US" sz="2800" spc="25" dirty="0">
                <a:solidFill>
                  <a:srgbClr val="231F20"/>
                </a:solidFill>
                <a:cs typeface="Calibri"/>
              </a:rPr>
              <a:t>or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performances,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they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cannot </a:t>
            </a:r>
            <a:r>
              <a:rPr lang="en-US" sz="2800" spc="-10" dirty="0">
                <a:solidFill>
                  <a:srgbClr val="231F20"/>
                </a:solidFill>
                <a:cs typeface="Calibri"/>
              </a:rPr>
              <a:t>be </a:t>
            </a:r>
            <a:r>
              <a:rPr lang="en-US" sz="2800" spc="-15" dirty="0">
                <a:solidFill>
                  <a:srgbClr val="231F20"/>
                </a:solidFill>
                <a:cs typeface="Calibri"/>
              </a:rPr>
              <a:t>seen </a:t>
            </a:r>
            <a:r>
              <a:rPr lang="en-US" sz="2800" spc="25" dirty="0">
                <a:solidFill>
                  <a:srgbClr val="231F20"/>
                </a:solidFill>
                <a:cs typeface="Calibri"/>
              </a:rPr>
              <a:t>or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touched </a:t>
            </a:r>
            <a:r>
              <a:rPr lang="en-US" sz="2800" spc="40" dirty="0">
                <a:solidFill>
                  <a:srgbClr val="231F20"/>
                </a:solidFill>
                <a:cs typeface="Calibri"/>
              </a:rPr>
              <a:t>in </a:t>
            </a:r>
            <a:r>
              <a:rPr lang="en-US" sz="2800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-15" dirty="0">
                <a:solidFill>
                  <a:srgbClr val="231F20"/>
                </a:solidFill>
                <a:cs typeface="Calibri"/>
              </a:rPr>
              <a:t>same</a:t>
            </a:r>
            <a:r>
              <a:rPr lang="en-US" sz="2800" spc="2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-10" dirty="0">
                <a:solidFill>
                  <a:srgbClr val="231F20"/>
                </a:solidFill>
                <a:cs typeface="Calibri"/>
              </a:rPr>
              <a:t>way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-5" dirty="0">
                <a:solidFill>
                  <a:srgbClr val="231F20"/>
                </a:solidFill>
                <a:cs typeface="Calibri"/>
              </a:rPr>
              <a:t>that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5" dirty="0">
                <a:solidFill>
                  <a:srgbClr val="231F20"/>
                </a:solidFill>
                <a:cs typeface="Calibri"/>
              </a:rPr>
              <a:t>consumers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-20" dirty="0">
                <a:solidFill>
                  <a:srgbClr val="231F20"/>
                </a:solidFill>
                <a:cs typeface="Calibri"/>
              </a:rPr>
              <a:t>sense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tangible</a:t>
            </a:r>
            <a:r>
              <a:rPr lang="en-US" sz="2800" spc="3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z="2800" spc="10" dirty="0">
                <a:solidFill>
                  <a:srgbClr val="231F20"/>
                </a:solidFill>
                <a:cs typeface="Calibri"/>
              </a:rPr>
              <a:t>goods.</a:t>
            </a:r>
            <a:endParaRPr lang="en-US" sz="2800" dirty="0"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275806" y="879566"/>
            <a:ext cx="8229600" cy="9144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b="1" dirty="0" smtClean="0"/>
              <a:t>Continuum – Tangible to Intangible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031966" y="2142309"/>
            <a:ext cx="10097588" cy="4045766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altLang="en-US" dirty="0" smtClean="0"/>
              <a:t>	The Continuum suggest that there are very few </a:t>
            </a:r>
            <a:r>
              <a:rPr lang="en-US" altLang="en-US" i="1" dirty="0" smtClean="0"/>
              <a:t>pure products</a:t>
            </a:r>
            <a:r>
              <a:rPr lang="en-US" altLang="en-US" dirty="0" smtClean="0"/>
              <a:t> or very few </a:t>
            </a:r>
            <a:r>
              <a:rPr lang="en-US" altLang="en-US" i="1" dirty="0" smtClean="0"/>
              <a:t>pure services</a:t>
            </a:r>
            <a:r>
              <a:rPr lang="en-US" altLang="en-US" dirty="0" smtClean="0"/>
              <a:t>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dirty="0" smtClean="0"/>
              <a:t>	It’s a useful tool for understanding the product-service definition issue.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dirty="0" smtClean="0"/>
              <a:t>	Many services are a combo of services and products. Example:  hotels – offer sleeping service to food products</a:t>
            </a:r>
          </a:p>
        </p:txBody>
      </p:sp>
      <p:sp>
        <p:nvSpPr>
          <p:cNvPr id="2150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solidFill>
                <a:srgbClr val="B5A788"/>
              </a:solidFill>
            </a:endParaRPr>
          </a:p>
        </p:txBody>
      </p:sp>
      <p:sp>
        <p:nvSpPr>
          <p:cNvPr id="21509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9191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AC37191-DAA5-4EEB-9474-5ECE795B90B5}" type="slidenum">
              <a:rPr lang="en-US" altLang="en-US">
                <a:solidFill>
                  <a:srgbClr val="898989"/>
                </a:solidFill>
              </a:rPr>
              <a:pPr eaLnBrk="1" hangingPunct="1"/>
              <a:t>13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133125" name="Rectangle 30"/>
          <p:cNvSpPr>
            <a:spLocks noGrp="1" noChangeArrowheads="1"/>
          </p:cNvSpPr>
          <p:nvPr>
            <p:ph type="title" idx="4294967295"/>
          </p:nvPr>
        </p:nvSpPr>
        <p:spPr>
          <a:xfrm>
            <a:off x="1711234" y="381000"/>
            <a:ext cx="10480766" cy="685800"/>
          </a:xfrm>
        </p:spPr>
        <p:txBody>
          <a:bodyPr>
            <a:normAutofit/>
          </a:bodyPr>
          <a:lstStyle/>
          <a:p>
            <a:r>
              <a:rPr lang="en-US" altLang="en-US" sz="2400" b="1" dirty="0"/>
              <a:t>Business Product-Service Continuum – Tangibility Based</a:t>
            </a:r>
          </a:p>
        </p:txBody>
      </p:sp>
      <p:pic>
        <p:nvPicPr>
          <p:cNvPr id="22532" name="Picture 29" descr="F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3"/>
          <a:stretch>
            <a:fillRect/>
          </a:stretch>
        </p:blipFill>
        <p:spPr bwMode="auto">
          <a:xfrm>
            <a:off x="1828800" y="1447800"/>
            <a:ext cx="8382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FlagCount" hidden="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80413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5"/>
          <p:cNvSpPr>
            <a:spLocks noGrp="1" noChangeArrowheads="1"/>
          </p:cNvSpPr>
          <p:nvPr>
            <p:ph type="title"/>
          </p:nvPr>
        </p:nvSpPr>
        <p:spPr>
          <a:xfrm>
            <a:off x="1524000" y="152400"/>
            <a:ext cx="9144000" cy="1143000"/>
          </a:xfrm>
        </p:spPr>
        <p:txBody>
          <a:bodyPr/>
          <a:lstStyle/>
          <a:p>
            <a:pPr algn="ctr"/>
            <a:r>
              <a:rPr lang="en-US" altLang="en-US" smtClean="0"/>
              <a:t>5 Dimensions of Service Quality</a:t>
            </a:r>
          </a:p>
        </p:txBody>
      </p:sp>
      <p:sp>
        <p:nvSpPr>
          <p:cNvPr id="14643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27652" name="Picture 34" descr="Table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76400"/>
            <a:ext cx="79248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32"/>
          <p:cNvSpPr>
            <a:spLocks noChangeArrowheads="1"/>
          </p:cNvSpPr>
          <p:nvPr/>
        </p:nvSpPr>
        <p:spPr bwMode="auto">
          <a:xfrm>
            <a:off x="1524000" y="990600"/>
            <a:ext cx="9144000" cy="457200"/>
          </a:xfrm>
          <a:prstGeom prst="rect">
            <a:avLst/>
          </a:prstGeom>
          <a:solidFill>
            <a:srgbClr val="C8DD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654" name="Text Box 33"/>
          <p:cNvSpPr txBox="1">
            <a:spLocks noChangeArrowheads="1"/>
          </p:cNvSpPr>
          <p:nvPr/>
        </p:nvSpPr>
        <p:spPr bwMode="auto">
          <a:xfrm>
            <a:off x="1524000" y="1524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2400" b="1"/>
          </a:p>
        </p:txBody>
      </p:sp>
      <p:sp>
        <p:nvSpPr>
          <p:cNvPr id="27655" name="FlagCount" hidden="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56780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Satisfaction and Loyalty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spcBef>
                <a:spcPct val="50000"/>
              </a:spcBef>
              <a:buNone/>
            </a:pPr>
            <a:r>
              <a:rPr lang="en-US" altLang="en-US" sz="3200" dirty="0" smtClean="0"/>
              <a:t>Customer-linking </a:t>
            </a:r>
            <a:r>
              <a:rPr lang="en-US" altLang="en-US" sz="3200" dirty="0"/>
              <a:t>processes that affect satisfaction:</a:t>
            </a:r>
          </a:p>
          <a:p>
            <a:pPr>
              <a:spcBef>
                <a:spcPct val="50000"/>
              </a:spcBef>
              <a:buFont typeface="Tw Cen MT" panose="020B0602020104020603" pitchFamily="34" charset="0"/>
              <a:buAutoNum type="arabicPeriod"/>
            </a:pPr>
            <a:r>
              <a:rPr lang="en-US" altLang="en-US" dirty="0"/>
              <a:t>Basic elements of the product or service that customers expect all competitors to provide.</a:t>
            </a:r>
          </a:p>
          <a:p>
            <a:pPr>
              <a:spcBef>
                <a:spcPct val="50000"/>
              </a:spcBef>
              <a:buFont typeface="Tw Cen MT" panose="020B0602020104020603" pitchFamily="34" charset="0"/>
              <a:buAutoNum type="arabicPeriod"/>
            </a:pPr>
            <a:r>
              <a:rPr lang="en-US" altLang="en-US" dirty="0"/>
              <a:t>Basic support services, such as technical assistance or training, that makes product more effective.</a:t>
            </a:r>
          </a:p>
          <a:p>
            <a:pPr>
              <a:spcBef>
                <a:spcPct val="50000"/>
              </a:spcBef>
              <a:buFont typeface="Tw Cen MT" panose="020B0602020104020603" pitchFamily="34" charset="0"/>
              <a:buAutoNum type="arabicPeriod"/>
            </a:pPr>
            <a:r>
              <a:rPr lang="en-US" altLang="en-US" dirty="0"/>
              <a:t>A recovery process for quickly fixing product or service problems.</a:t>
            </a:r>
          </a:p>
          <a:p>
            <a:pPr>
              <a:spcBef>
                <a:spcPct val="50000"/>
              </a:spcBef>
              <a:buFont typeface="Tw Cen MT" panose="020B0602020104020603" pitchFamily="34" charset="0"/>
              <a:buAutoNum type="arabicPeriod"/>
            </a:pPr>
            <a:r>
              <a:rPr lang="en-US" altLang="en-US" dirty="0" smtClean="0"/>
              <a:t>Extra-ordinary </a:t>
            </a:r>
            <a:r>
              <a:rPr lang="en-US" altLang="en-US" dirty="0"/>
              <a:t>services that so excel in solving customers’ unique problems or in meeting customer needs that these services make the product or service seem customized.</a:t>
            </a:r>
            <a:endParaRPr lang="en-US" alt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86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Segmenting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cs typeface="Arial" panose="020B0604020202020204" pitchFamily="34" charset="0"/>
              </a:rPr>
              <a:t>Segmentation demands that a group must be large and homogeneous enough to support a marketing effort.</a:t>
            </a:r>
          </a:p>
          <a:p>
            <a:r>
              <a:rPr lang="en-US" altLang="en-US" dirty="0" smtClean="0">
                <a:cs typeface="Arial" panose="020B0604020202020204" pitchFamily="34" charset="0"/>
              </a:rPr>
              <a:t>Service </a:t>
            </a:r>
            <a:r>
              <a:rPr lang="en-US" altLang="en-US" dirty="0">
                <a:cs typeface="Arial" panose="020B0604020202020204" pitchFamily="34" charset="0"/>
              </a:rPr>
              <a:t>segments are often narrower because customers expect services to be </a:t>
            </a:r>
            <a:r>
              <a:rPr lang="en-US" altLang="en-US" dirty="0" smtClean="0">
                <a:cs typeface="Arial" panose="020B0604020202020204" pitchFamily="34" charset="0"/>
              </a:rPr>
              <a:t>customized</a:t>
            </a:r>
          </a:p>
          <a:p>
            <a:r>
              <a:rPr lang="en-US" altLang="en-US" dirty="0">
                <a:cs typeface="Arial" panose="020B0604020202020204" pitchFamily="34" charset="0"/>
              </a:rPr>
              <a:t>S</a:t>
            </a:r>
            <a:r>
              <a:rPr lang="en-US" altLang="en-US" dirty="0" smtClean="0">
                <a:cs typeface="Arial" panose="020B0604020202020204" pitchFamily="34" charset="0"/>
              </a:rPr>
              <a:t>ervice </a:t>
            </a:r>
            <a:r>
              <a:rPr lang="en-US" altLang="en-US" dirty="0">
                <a:cs typeface="Arial" panose="020B0604020202020204" pitchFamily="34" charset="0"/>
              </a:rPr>
              <a:t>segmentation focuses on what business buyers </a:t>
            </a:r>
            <a:r>
              <a:rPr lang="en-US" altLang="en-US" i="1" dirty="0">
                <a:cs typeface="Arial" panose="020B0604020202020204" pitchFamily="34" charset="0"/>
              </a:rPr>
              <a:t>expect</a:t>
            </a:r>
            <a:r>
              <a:rPr lang="en-US" altLang="en-US" dirty="0">
                <a:cs typeface="Arial" panose="020B0604020202020204" pitchFamily="34" charset="0"/>
              </a:rPr>
              <a:t> as opposed to what they </a:t>
            </a:r>
            <a:r>
              <a:rPr lang="en-US" altLang="en-US" i="1" dirty="0">
                <a:cs typeface="Arial" panose="020B0604020202020204" pitchFamily="34" charset="0"/>
              </a:rPr>
              <a:t>need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</a:p>
          <a:p>
            <a:r>
              <a:rPr lang="en-US" altLang="en-US" dirty="0">
                <a:cs typeface="Arial" panose="020B0604020202020204" pitchFamily="34" charset="0"/>
              </a:rPr>
              <a:t>S</a:t>
            </a:r>
            <a:r>
              <a:rPr lang="en-US" altLang="en-US" dirty="0" smtClean="0">
                <a:cs typeface="Arial" panose="020B0604020202020204" pitchFamily="34" charset="0"/>
              </a:rPr>
              <a:t>egmenting </a:t>
            </a:r>
            <a:r>
              <a:rPr lang="en-US" altLang="en-US" dirty="0">
                <a:cs typeface="Arial" panose="020B0604020202020204" pitchFamily="34" charset="0"/>
              </a:rPr>
              <a:t>service markets help firms adjust their service capacity more effectively. </a:t>
            </a:r>
          </a:p>
        </p:txBody>
      </p:sp>
    </p:spTree>
    <p:extLst>
      <p:ext uri="{BB962C8B-B14F-4D97-AF65-F5344CB8AC3E}">
        <p14:creationId xmlns:p14="http://schemas.microsoft.com/office/powerpoint/2010/main" val="428665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6286" y="380999"/>
            <a:ext cx="8904514" cy="1029789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b="1" dirty="0" smtClean="0"/>
              <a:t>Developing the Service Package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5211" y="1698170"/>
            <a:ext cx="10162903" cy="4474029"/>
          </a:xfrm>
        </p:spPr>
        <p:txBody>
          <a:bodyPr rtlCol="0">
            <a:normAutofit/>
          </a:bodyPr>
          <a:lstStyle/>
          <a:p>
            <a:pPr marL="517525" indent="-517525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2800" dirty="0"/>
              <a:t>The service package can be thought of as the product dimension of service, to include:</a:t>
            </a:r>
          </a:p>
          <a:p>
            <a:pPr marL="1033463" indent="-514350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Essential concept of the service</a:t>
            </a:r>
          </a:p>
          <a:p>
            <a:pPr marL="1033463" indent="-514350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Range of service provided</a:t>
            </a:r>
          </a:p>
          <a:p>
            <a:pPr marL="1033463" indent="-514350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Quantity, quality and level of service</a:t>
            </a:r>
          </a:p>
          <a:p>
            <a:pPr marL="173038" indent="-173038">
              <a:spcBef>
                <a:spcPts val="580"/>
              </a:spcBef>
              <a:spcAft>
                <a:spcPts val="0"/>
              </a:spcAft>
              <a:buNone/>
              <a:defRPr/>
            </a:pPr>
            <a:endParaRPr lang="en-US" sz="2800" dirty="0"/>
          </a:p>
          <a:p>
            <a:pPr marL="173038" indent="-173038"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US" sz="2800" dirty="0"/>
              <a:t>In addition:</a:t>
            </a:r>
          </a:p>
          <a:p>
            <a:pPr marL="517525" indent="-517525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2800" dirty="0"/>
              <a:t>Service package must consider some factors unique to services – personnel, physical product and a process for providing the service.</a:t>
            </a:r>
          </a:p>
          <a:p>
            <a:pPr marL="274320" indent="-274320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en-US" dirty="0"/>
          </a:p>
        </p:txBody>
      </p:sp>
      <p:sp>
        <p:nvSpPr>
          <p:cNvPr id="35844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97619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"/>
            <a:ext cx="8229600" cy="639763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US" sz="4000" b="1" dirty="0"/>
              <a:t>Conceptualizing the Service Product</a:t>
            </a:r>
          </a:p>
        </p:txBody>
      </p:sp>
      <p:pic>
        <p:nvPicPr>
          <p:cNvPr id="36867" name="Picture 4" descr="Fig1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4948" y="644525"/>
            <a:ext cx="10241280" cy="5761962"/>
          </a:xfrm>
          <a:noFill/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36869" name="FlagCount" hidden="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39122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0343" y="561703"/>
            <a:ext cx="9100457" cy="902241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b="1" dirty="0" smtClean="0">
                <a:solidFill>
                  <a:schemeClr val="bg2">
                    <a:lumMod val="10000"/>
                  </a:schemeClr>
                </a:solidFill>
              </a:rPr>
              <a:t>Customer–Benefit Concept</a:t>
            </a:r>
            <a:endParaRPr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7463" y="1724296"/>
            <a:ext cx="10426337" cy="4371703"/>
          </a:xfrm>
        </p:spPr>
        <p:txBody>
          <a:bodyPr rtlCol="0">
            <a:normAutofit/>
          </a:bodyPr>
          <a:lstStyle/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Customer–Benefit Concept is understanding those service attributes that are important to the customer.  They include…</a:t>
            </a:r>
          </a:p>
          <a:p>
            <a:pPr marL="1265238" indent="-579438"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Functional, </a:t>
            </a:r>
          </a:p>
          <a:p>
            <a:pPr marL="1265238" indent="-579438"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Effectual, and </a:t>
            </a:r>
          </a:p>
          <a:p>
            <a:pPr marL="1265238" indent="-579438">
              <a:spcAft>
                <a:spcPts val="0"/>
              </a:spcAft>
              <a:buFont typeface="+mj-lt"/>
              <a:buAutoNum type="alphaLcPeriod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Psychological components </a:t>
            </a:r>
          </a:p>
          <a:p>
            <a:pPr marL="274320" indent="-274320">
              <a:spcAft>
                <a:spcPts val="0"/>
              </a:spcAft>
              <a:buNone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	… that result in a successful service experience.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endParaRPr lang="en-US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</a:rPr>
              <a:t>Consistent quality is the goal so quality-control is of utmost importance.</a:t>
            </a:r>
            <a:endParaRPr lang="en-US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6675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rtlCol="0"/>
          <a:lstStyle/>
          <a:p>
            <a:pPr>
              <a:defRPr/>
            </a:pPr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37893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13059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 smtClean="0"/>
              <a:t>Service Delivery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1512"/>
          </a:xfrm>
        </p:spPr>
        <p:txBody>
          <a:bodyPr rtlCol="0">
            <a:normAutofit/>
          </a:bodyPr>
          <a:lstStyle/>
          <a:p>
            <a:pPr marL="365760" indent="-283464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800" dirty="0"/>
              <a:t>The final element addresses: “</a:t>
            </a:r>
            <a:r>
              <a:rPr lang="en-US" sz="2800" dirty="0">
                <a:solidFill>
                  <a:srgbClr val="540000"/>
                </a:solidFill>
              </a:rPr>
              <a:t>How</a:t>
            </a:r>
            <a:r>
              <a:rPr lang="en-US" sz="2800" dirty="0"/>
              <a:t> is the service going to be provided?”</a:t>
            </a:r>
          </a:p>
          <a:p>
            <a:pPr marL="365760" indent="-283464">
              <a:spcAft>
                <a:spcPts val="0"/>
              </a:spcAft>
              <a:buFont typeface="Wingdings 2"/>
              <a:buChar char=""/>
              <a:defRPr/>
            </a:pPr>
            <a:endParaRPr lang="en-US" sz="2800" dirty="0"/>
          </a:p>
          <a:p>
            <a:pPr marL="365760" indent="-283464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800" dirty="0"/>
              <a:t>This includes:</a:t>
            </a:r>
          </a:p>
          <a:p>
            <a:pPr marL="971550" indent="-514350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Jobs that qualified people are going to do</a:t>
            </a:r>
          </a:p>
          <a:p>
            <a:pPr marL="971550" indent="-514350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Necessary equipment, facilities and layout</a:t>
            </a:r>
          </a:p>
          <a:p>
            <a:pPr marL="971550" indent="-514350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Carefully developed </a:t>
            </a:r>
            <a:r>
              <a:rPr lang="en-US" sz="2800" dirty="0" smtClean="0"/>
              <a:t>procedures that </a:t>
            </a:r>
            <a:r>
              <a:rPr lang="en-US" dirty="0" smtClean="0"/>
              <a:t>allow for </a:t>
            </a:r>
            <a:r>
              <a:rPr lang="en-US" sz="2800" dirty="0" smtClean="0"/>
              <a:t>successful </a:t>
            </a:r>
            <a:r>
              <a:rPr lang="en-US" sz="2800" dirty="0"/>
              <a:t>delivery of the service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solidFill>
                <a:srgbClr val="B8A5AE"/>
              </a:solidFill>
            </a:endParaRPr>
          </a:p>
        </p:txBody>
      </p:sp>
      <p:sp>
        <p:nvSpPr>
          <p:cNvPr id="40965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413643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>
          <a:xfrm>
            <a:off x="941697" y="440140"/>
            <a:ext cx="9499285" cy="1143000"/>
          </a:xfrm>
        </p:spPr>
        <p:txBody>
          <a:bodyPr/>
          <a:lstStyle/>
          <a:p>
            <a:r>
              <a:rPr lang="en-US" altLang="en-US" b="1" dirty="0"/>
              <a:t>Sales Force: Service-Savvy </a:t>
            </a:r>
            <a:endParaRPr lang="en-US" altLang="en-US" b="1" dirty="0" smtClean="0"/>
          </a:p>
        </p:txBody>
      </p:sp>
      <p:sp>
        <p:nvSpPr>
          <p:cNvPr id="48131" name="Content Placeholder 3"/>
          <p:cNvSpPr>
            <a:spLocks noGrp="1"/>
          </p:cNvSpPr>
          <p:nvPr>
            <p:ph idx="1"/>
          </p:nvPr>
        </p:nvSpPr>
        <p:spPr>
          <a:xfrm>
            <a:off x="941697" y="1583140"/>
            <a:ext cx="10412104" cy="4799335"/>
          </a:xfrm>
        </p:spPr>
        <p:txBody>
          <a:bodyPr>
            <a:noAutofit/>
          </a:bodyPr>
          <a:lstStyle/>
          <a:p>
            <a:r>
              <a:rPr lang="en-US" altLang="en-US" dirty="0"/>
              <a:t>Moving from product-related selling to product/service-related selling demands new approaches.</a:t>
            </a:r>
          </a:p>
          <a:p>
            <a:r>
              <a:rPr lang="en-US" altLang="en-US" dirty="0" smtClean="0"/>
              <a:t>Services </a:t>
            </a:r>
            <a:r>
              <a:rPr lang="en-US" altLang="en-US" dirty="0"/>
              <a:t>often requires: </a:t>
            </a:r>
          </a:p>
          <a:p>
            <a:pPr lvl="1"/>
            <a:r>
              <a:rPr lang="en-US" altLang="en-US" sz="2800" dirty="0"/>
              <a:t>A long sales cycle</a:t>
            </a:r>
          </a:p>
          <a:p>
            <a:pPr lvl="1"/>
            <a:r>
              <a:rPr lang="en-US" altLang="en-US" sz="2800" dirty="0"/>
              <a:t>A complex sales process</a:t>
            </a:r>
          </a:p>
          <a:p>
            <a:pPr lvl="1"/>
            <a:r>
              <a:rPr lang="en-US" altLang="en-US" sz="2800" dirty="0"/>
              <a:t>Senior executives on both the selling and buying sides</a:t>
            </a:r>
          </a:p>
          <a:p>
            <a:r>
              <a:rPr lang="en-US" altLang="en-US" dirty="0" smtClean="0"/>
              <a:t>To </a:t>
            </a:r>
            <a:r>
              <a:rPr lang="en-US" altLang="en-US" dirty="0"/>
              <a:t>foster a successful relationship, many companies employ a diverse sales force where:</a:t>
            </a:r>
          </a:p>
          <a:p>
            <a:pPr lvl="1"/>
            <a:r>
              <a:rPr lang="en-US" altLang="en-US" sz="2800" dirty="0"/>
              <a:t>One salesperson </a:t>
            </a:r>
            <a:r>
              <a:rPr lang="en-US" altLang="en-US" sz="2800" dirty="0" smtClean="0"/>
              <a:t>pursues </a:t>
            </a:r>
            <a:r>
              <a:rPr lang="en-US" altLang="en-US" sz="2800" dirty="0"/>
              <a:t>for product sales</a:t>
            </a:r>
          </a:p>
          <a:p>
            <a:pPr lvl="1"/>
            <a:r>
              <a:rPr lang="en-US" altLang="en-US" sz="2800" dirty="0"/>
              <a:t>Another provides the service with the goal of developing the relationship</a:t>
            </a:r>
          </a:p>
          <a:p>
            <a:endParaRPr lang="en-US" altLang="en-US" dirty="0" smtClean="0"/>
          </a:p>
        </p:txBody>
      </p:sp>
      <p:sp>
        <p:nvSpPr>
          <p:cNvPr id="4813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solidFill>
                <a:srgbClr val="BCBCBC"/>
              </a:solidFill>
            </a:endParaRPr>
          </a:p>
        </p:txBody>
      </p:sp>
      <p:sp>
        <p:nvSpPr>
          <p:cNvPr id="48133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7710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 smtClean="0"/>
              <a:t>Profitability of the 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54926"/>
            <a:ext cx="10097588" cy="4142650"/>
          </a:xfrm>
        </p:spPr>
        <p:txBody>
          <a:bodyPr rtlCol="0">
            <a:normAutofit/>
          </a:bodyPr>
          <a:lstStyle/>
          <a:p>
            <a:pPr marL="438912" indent="-320040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/>
              <a:t>Many marketers offer a myriad of services such as:</a:t>
            </a:r>
          </a:p>
          <a:p>
            <a:pPr marL="1262063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Next-day delivery</a:t>
            </a:r>
          </a:p>
          <a:p>
            <a:pPr marL="1262063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Customized handling</a:t>
            </a:r>
          </a:p>
          <a:p>
            <a:pPr marL="1262063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Specialized labeling</a:t>
            </a:r>
          </a:p>
          <a:p>
            <a:pPr marL="1262063" indent="-51435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800" dirty="0"/>
              <a:t>Tracking</a:t>
            </a:r>
          </a:p>
          <a:p>
            <a:pPr marL="747713" indent="0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2800" dirty="0"/>
          </a:p>
          <a:p>
            <a:pPr marL="514350" indent="-514350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2800" dirty="0"/>
          </a:p>
          <a:p>
            <a:pPr marL="514350" indent="-514350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/>
              <a:t>The question is: </a:t>
            </a:r>
          </a:p>
          <a:p>
            <a:pPr marL="514350" indent="-51435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dirty="0"/>
              <a:t>	Are these additional services profitable?</a:t>
            </a: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solidFill>
                <a:srgbClr val="3F3F3F"/>
              </a:solidFill>
            </a:endParaRPr>
          </a:p>
        </p:txBody>
      </p:sp>
      <p:sp>
        <p:nvSpPr>
          <p:cNvPr id="49157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353164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1528354" y="666524"/>
            <a:ext cx="7894319" cy="868362"/>
          </a:xfrm>
        </p:spPr>
        <p:txBody>
          <a:bodyPr/>
          <a:lstStyle/>
          <a:p>
            <a:r>
              <a:rPr lang="en-US" altLang="en-US" sz="4000" b="1" dirty="0"/>
              <a:t>Service Promotion</a:t>
            </a:r>
          </a:p>
        </p:txBody>
      </p:sp>
      <p:sp>
        <p:nvSpPr>
          <p:cNvPr id="169987" name="Content Placeholder 2"/>
          <p:cNvSpPr>
            <a:spLocks noGrp="1"/>
          </p:cNvSpPr>
          <p:nvPr>
            <p:ph idx="1"/>
          </p:nvPr>
        </p:nvSpPr>
        <p:spPr>
          <a:xfrm>
            <a:off x="1280160" y="1632857"/>
            <a:ext cx="9966960" cy="4795239"/>
          </a:xfrm>
        </p:spPr>
        <p:txBody>
          <a:bodyPr rtlCol="0">
            <a:normAutofit lnSpcReduction="10000"/>
          </a:bodyPr>
          <a:lstStyle/>
          <a:p>
            <a:pPr>
              <a:spcAft>
                <a:spcPts val="0"/>
              </a:spcAft>
              <a:defRPr/>
            </a:pPr>
            <a:r>
              <a:rPr lang="en-US" dirty="0" smtClean="0"/>
              <a:t>Services are promoted in similar fashion as products. However, being intangible, the service should be associated to some tangible form by its marketers.</a:t>
            </a:r>
          </a:p>
          <a:p>
            <a:pPr>
              <a:spcAft>
                <a:spcPts val="0"/>
              </a:spcAft>
              <a:defRPr/>
            </a:pPr>
            <a:endParaRPr lang="en-US" dirty="0" smtClean="0"/>
          </a:p>
          <a:p>
            <a:pPr>
              <a:spcAft>
                <a:spcPts val="0"/>
              </a:spcAft>
              <a:defRPr/>
            </a:pPr>
            <a:r>
              <a:rPr lang="en-US" dirty="0" smtClean="0"/>
              <a:t>Example: Service marketers enhance differentiation by creating tangible clues such as: 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 smtClean="0"/>
              <a:t>Logos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 smtClean="0"/>
              <a:t>Uniforms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 smtClean="0"/>
              <a:t>Building appearance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 smtClean="0"/>
              <a:t>Color schemes</a:t>
            </a:r>
          </a:p>
          <a:p>
            <a:pPr lvl="1">
              <a:spcAft>
                <a:spcPts val="0"/>
              </a:spcAft>
              <a:defRPr/>
            </a:pPr>
            <a:r>
              <a:rPr lang="en-US" sz="2800" dirty="0" smtClean="0"/>
              <a:t>Or something specific to the service</a:t>
            </a:r>
          </a:p>
          <a:p>
            <a:pPr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51204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9779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Tahoma" panose="020B0604030504040204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17908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Service Distribution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Distribution decisions in the service industry are focused on how to make the service package available and accessible to the user. </a:t>
            </a:r>
            <a:endParaRPr lang="en-US" dirty="0" smtClean="0"/>
          </a:p>
          <a:p>
            <a:r>
              <a:rPr lang="en-US" dirty="0" smtClean="0"/>
              <a:t>Direct </a:t>
            </a:r>
            <a:r>
              <a:rPr lang="en-US" dirty="0"/>
              <a:t>sale may be accomplished by the user going to the </a:t>
            </a:r>
            <a:r>
              <a:rPr lang="en-US" dirty="0" smtClean="0"/>
              <a:t>provider</a:t>
            </a:r>
          </a:p>
          <a:p>
            <a:r>
              <a:rPr lang="en-US" dirty="0"/>
              <a:t>Services can also be delivered over the Internet or provided by channel members. </a:t>
            </a:r>
          </a:p>
        </p:txBody>
      </p:sp>
    </p:spTree>
    <p:extLst>
      <p:ext uri="{BB962C8B-B14F-4D97-AF65-F5344CB8AC3E}">
        <p14:creationId xmlns:p14="http://schemas.microsoft.com/office/powerpoint/2010/main" val="302166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Pricing </a:t>
            </a:r>
            <a:r>
              <a:rPr lang="en-US" b="1" dirty="0"/>
              <a:t>Business </a:t>
            </a:r>
            <a:r>
              <a:rPr lang="en-US" b="1" dirty="0" smtClean="0"/>
              <a:t>Services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Although product and service pricing policies and strategies share many common threads, the unique characteristics of services create some special pricing problems and </a:t>
            </a:r>
            <a:r>
              <a:rPr lang="en-US" dirty="0" smtClean="0"/>
              <a:t>opportunities.</a:t>
            </a:r>
          </a:p>
          <a:p>
            <a:r>
              <a:rPr lang="en-US" dirty="0"/>
              <a:t>As business marketers develop and price service offerings, they should give special attention to cost-to-serve particular customers and market </a:t>
            </a:r>
            <a:r>
              <a:rPr lang="en-US" dirty="0" smtClean="0"/>
              <a:t>segments.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66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Marketing Mix for Business Firms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Meeting the needs of service buyers effectively requires an integrated marketing </a:t>
            </a:r>
            <a:r>
              <a:rPr lang="en-US" dirty="0" smtClean="0"/>
              <a:t>strategy</a:t>
            </a:r>
            <a:r>
              <a:rPr lang="en-US" dirty="0"/>
              <a:t>. </a:t>
            </a:r>
          </a:p>
          <a:p>
            <a:pPr lvl="1"/>
            <a:r>
              <a:rPr lang="en-US" dirty="0" smtClean="0"/>
              <a:t>target </a:t>
            </a:r>
            <a:r>
              <a:rPr lang="en-US" dirty="0"/>
              <a:t>segments must be selected, and then a marketing mix must be </a:t>
            </a:r>
            <a:r>
              <a:rPr lang="en-US" dirty="0" smtClean="0"/>
              <a:t>tailored </a:t>
            </a:r>
            <a:r>
              <a:rPr lang="en-US" dirty="0"/>
              <a:t>to the expectations of each segment.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business marketing manager must give special consideration to each of the key elements of the service marketing mix: development of service packages, pricing, promotion, and distribution. </a:t>
            </a:r>
          </a:p>
        </p:txBody>
      </p:sp>
    </p:spTree>
    <p:extLst>
      <p:ext uri="{BB962C8B-B14F-4D97-AF65-F5344CB8AC3E}">
        <p14:creationId xmlns:p14="http://schemas.microsoft.com/office/powerpoint/2010/main" val="336302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with any marketing situation, development of the marketing mix is contingent on the customer segment to be served. </a:t>
            </a:r>
            <a:endParaRPr lang="en-US" dirty="0" smtClean="0"/>
          </a:p>
          <a:p>
            <a:r>
              <a:rPr lang="en-US" dirty="0" smtClean="0"/>
              <a:t>Every </a:t>
            </a:r>
            <a:r>
              <a:rPr lang="en-US" dirty="0"/>
              <a:t>facet of the service, as well as the methods for promoting, pricing, and delivering it, hinges on the needs of a reasonably </a:t>
            </a:r>
            <a:r>
              <a:rPr lang="en-US" dirty="0" smtClean="0"/>
              <a:t>homogeneous </a:t>
            </a:r>
            <a:r>
              <a:rPr lang="en-US" dirty="0"/>
              <a:t>group of </a:t>
            </a:r>
            <a:r>
              <a:rPr lang="en-US" dirty="0" smtClean="0"/>
              <a:t>customers.</a:t>
            </a:r>
          </a:p>
        </p:txBody>
      </p:sp>
    </p:spTree>
    <p:extLst>
      <p:ext uri="{BB962C8B-B14F-4D97-AF65-F5344CB8AC3E}">
        <p14:creationId xmlns:p14="http://schemas.microsoft.com/office/powerpoint/2010/main" val="234855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pc="90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goal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of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services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marketing </a:t>
            </a:r>
            <a:r>
              <a:rPr lang="en-US" spc="-21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program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is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to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create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satisfied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customers. </a:t>
            </a:r>
            <a:r>
              <a:rPr lang="en-US" spc="85" dirty="0">
                <a:solidFill>
                  <a:srgbClr val="231F20"/>
                </a:solidFill>
                <a:cs typeface="Calibri"/>
              </a:rPr>
              <a:t>A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key first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step </a:t>
            </a:r>
            <a:r>
              <a:rPr lang="en-US" spc="40" dirty="0">
                <a:solidFill>
                  <a:srgbClr val="231F20"/>
                </a:solidFill>
                <a:cs typeface="Calibri"/>
              </a:rPr>
              <a:t>in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creating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strategies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is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to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define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spc="5" dirty="0" smtClean="0">
                <a:solidFill>
                  <a:srgbClr val="231F20"/>
                </a:solidFill>
                <a:cs typeface="Calibri"/>
              </a:rPr>
              <a:t>customer-benefit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concept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the related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service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concept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5" dirty="0" smtClean="0">
                <a:solidFill>
                  <a:srgbClr val="231F20"/>
                </a:solidFill>
                <a:cs typeface="Calibri"/>
              </a:rPr>
              <a:t>offer.</a:t>
            </a:r>
          </a:p>
          <a:p>
            <a:r>
              <a:rPr lang="en-US" spc="45" dirty="0">
                <a:solidFill>
                  <a:srgbClr val="231F20"/>
                </a:solidFill>
                <a:cs typeface="Calibri"/>
              </a:rPr>
              <a:t>Pricing </a:t>
            </a:r>
            <a:r>
              <a:rPr lang="en-US" spc="50" dirty="0">
                <a:solidFill>
                  <a:srgbClr val="231F20"/>
                </a:solidFill>
                <a:cs typeface="Calibri"/>
              </a:rPr>
              <a:t>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concentrates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on </a:t>
            </a:r>
            <a:r>
              <a:rPr lang="en-US" spc="55" dirty="0" smtClean="0">
                <a:solidFill>
                  <a:srgbClr val="231F20"/>
                </a:solidFill>
                <a:cs typeface="Calibri"/>
              </a:rPr>
              <a:t>influencing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demand and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capacity </a:t>
            </a:r>
            <a:r>
              <a:rPr lang="en-US" spc="-30" dirty="0">
                <a:solidFill>
                  <a:srgbClr val="231F20"/>
                </a:solidFill>
                <a:cs typeface="Calibri"/>
              </a:rPr>
              <a:t>as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well </a:t>
            </a:r>
            <a:r>
              <a:rPr lang="en-US" spc="-30" dirty="0">
                <a:solidFill>
                  <a:srgbClr val="231F20"/>
                </a:solidFill>
                <a:cs typeface="Calibri"/>
              </a:rPr>
              <a:t>as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on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bundling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of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service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 elements. </a:t>
            </a:r>
            <a:endParaRPr lang="en-US" spc="5" dirty="0" smtClean="0">
              <a:solidFill>
                <a:srgbClr val="231F2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061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pc="40" dirty="0">
                <a:solidFill>
                  <a:srgbClr val="231F20"/>
                </a:solidFill>
                <a:cs typeface="Calibri"/>
              </a:rPr>
              <a:t>Promotion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emphasizes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developing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employee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communication, enhancing </a:t>
            </a:r>
            <a:r>
              <a:rPr lang="en-US" spc="30" dirty="0">
                <a:solidFill>
                  <a:srgbClr val="231F20"/>
                </a:solidFill>
                <a:cs typeface="Calibri"/>
              </a:rPr>
              <a:t> word-of-mouth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promotion, </a:t>
            </a:r>
            <a:r>
              <a:rPr lang="en-US" spc="35" dirty="0">
                <a:solidFill>
                  <a:srgbClr val="231F20"/>
                </a:solidFill>
                <a:cs typeface="Calibri"/>
              </a:rPr>
              <a:t>providing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tangible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clues,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and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developing </a:t>
            </a:r>
            <a:r>
              <a:rPr lang="en-US" spc="15" dirty="0">
                <a:solidFill>
                  <a:srgbClr val="231F20"/>
                </a:solidFill>
                <a:cs typeface="Calibri"/>
              </a:rPr>
              <a:t>interpersonal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 skills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of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operating 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personnel. </a:t>
            </a:r>
          </a:p>
          <a:p>
            <a:r>
              <a:rPr lang="en-US" spc="35" dirty="0">
                <a:solidFill>
                  <a:srgbClr val="231F20"/>
                </a:solidFill>
                <a:cs typeface="Calibri"/>
              </a:rPr>
              <a:t>Distribution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is accomplished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through </a:t>
            </a:r>
            <a:r>
              <a:rPr lang="en-US" spc="10" dirty="0">
                <a:solidFill>
                  <a:srgbClr val="231F20"/>
                </a:solidFill>
                <a:cs typeface="Calibri"/>
              </a:rPr>
              <a:t>direct </a:t>
            </a:r>
            <a:r>
              <a:rPr lang="en-US" spc="-5" dirty="0">
                <a:solidFill>
                  <a:srgbClr val="231F20"/>
                </a:solidFill>
                <a:cs typeface="Calibri"/>
              </a:rPr>
              <a:t>means, </a:t>
            </a:r>
            <a:r>
              <a:rPr lang="en-US" spc="50" dirty="0">
                <a:solidFill>
                  <a:srgbClr val="231F20"/>
                </a:solidFill>
                <a:cs typeface="Calibri"/>
              </a:rPr>
              <a:t>in</a:t>
            </a:r>
            <a:r>
              <a:rPr lang="en-US" spc="5" dirty="0">
                <a:solidFill>
                  <a:srgbClr val="231F20"/>
                </a:solidFill>
                <a:cs typeface="Calibri"/>
              </a:rPr>
              <a:t>termediaries, </a:t>
            </a:r>
            <a:r>
              <a:rPr lang="en-US" spc="25" dirty="0">
                <a:solidFill>
                  <a:srgbClr val="231F20"/>
                </a:solidFill>
                <a:cs typeface="Calibri"/>
              </a:rPr>
              <a:t>or </a:t>
            </a:r>
            <a:r>
              <a:rPr lang="en-US" dirty="0">
                <a:solidFill>
                  <a:srgbClr val="231F20"/>
                </a:solidFill>
                <a:cs typeface="Calibri"/>
              </a:rPr>
              <a:t>the </a:t>
            </a:r>
            <a:r>
              <a:rPr lang="en-US" spc="20" dirty="0">
                <a:solidFill>
                  <a:srgbClr val="231F20"/>
                </a:solidFill>
                <a:cs typeface="Calibri"/>
              </a:rPr>
              <a:t>Internet.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93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Conclusion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Customer satisfaction represents the culmination of a set of customer experiences with the business-to-business fi rm.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customer experience map provides a powerful platform </a:t>
            </a:r>
            <a:r>
              <a:rPr lang="en-US"/>
              <a:t>for </a:t>
            </a:r>
            <a:r>
              <a:rPr lang="en-US" smtClean="0"/>
              <a:t>defi</a:t>
            </a:r>
            <a:r>
              <a:rPr lang="en-US"/>
              <a:t>n</a:t>
            </a:r>
            <a:r>
              <a:rPr lang="en-US" smtClean="0"/>
              <a:t>ing </a:t>
            </a:r>
            <a:r>
              <a:rPr lang="en-US" dirty="0"/>
              <a:t>the most critical customer–company interactions, uncovering customer expectations, and spotting opportunities to create value and strengthen customer loyalty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80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Service </a:t>
            </a:r>
            <a:r>
              <a:rPr lang="en-US" dirty="0"/>
              <a:t>marketing can improve effectiveness by creating an organizational culture that fosters risk taking and innovation. </a:t>
            </a:r>
            <a:endParaRPr lang="en-US" dirty="0" smtClean="0"/>
          </a:p>
          <a:p>
            <a:r>
              <a:rPr lang="en-US" dirty="0" smtClean="0"/>
              <a:t>Successful </a:t>
            </a:r>
            <a:r>
              <a:rPr lang="en-US" dirty="0"/>
              <a:t>new services respond to carefully </a:t>
            </a:r>
            <a:r>
              <a:rPr lang="en-US" dirty="0" smtClean="0"/>
              <a:t>defined </a:t>
            </a:r>
            <a:r>
              <a:rPr lang="en-US" dirty="0"/>
              <a:t>market needs, capitalize on the strengths and reputation of the </a:t>
            </a:r>
            <a:r>
              <a:rPr lang="en-US" dirty="0" smtClean="0"/>
              <a:t>firm</a:t>
            </a:r>
            <a:r>
              <a:rPr lang="en-US" dirty="0"/>
              <a:t>, and issue from a well-planned new-service-development process</a:t>
            </a:r>
          </a:p>
        </p:txBody>
      </p:sp>
    </p:spTree>
    <p:extLst>
      <p:ext uri="{BB962C8B-B14F-4D97-AF65-F5344CB8AC3E}">
        <p14:creationId xmlns:p14="http://schemas.microsoft.com/office/powerpoint/2010/main" val="306801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cap="non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Michael D. Hutt, Thomas W. </a:t>
            </a:r>
            <a:r>
              <a:rPr lang="en-US" cap="none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Speh</a:t>
            </a:r>
            <a:r>
              <a:rPr lang="en-US" cap="non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(2012), Business Marketing Management B2B, 10th Ed. or 11th Ed. South-Western Cengage Learning,  ISBN-13: 978-0-324-58167-6</a:t>
            </a:r>
          </a:p>
          <a:p>
            <a:pPr marL="0" indent="0">
              <a:buNone/>
            </a:pPr>
            <a:endParaRPr lang="en-US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cap="non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Zimmerman, A., &amp; Blythe, J. Routledge. (2021). Business to Business Marketing Management: A Global Perspective (4th ed.). </a:t>
            </a:r>
            <a:r>
              <a:rPr lang="en-US" cap="none" dirty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https://doi.org/10.4324/9781003164036</a:t>
            </a:r>
            <a:endParaRPr lang="en-US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en-US" cap="non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</a:p>
          <a:p>
            <a:endParaRPr lang="en-US" cap="none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40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!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144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BTEXT" val="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908</TotalTime>
  <Words>1757</Words>
  <Application>Microsoft Office PowerPoint</Application>
  <PresentationFormat>Widescreen</PresentationFormat>
  <Paragraphs>243</Paragraphs>
  <Slides>33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Gill Sans MT</vt:lpstr>
      <vt:lpstr>Tahoma</vt:lpstr>
      <vt:lpstr>Tw Cen MT</vt:lpstr>
      <vt:lpstr>Wingdings 2</vt:lpstr>
      <vt:lpstr>Office Theme</vt:lpstr>
      <vt:lpstr>  </vt:lpstr>
      <vt:lpstr>Learning Objectives</vt:lpstr>
      <vt:lpstr>Introduction: Customer Experience</vt:lpstr>
      <vt:lpstr>Customer Experience Maps</vt:lpstr>
      <vt:lpstr>Ultimate Goal of Experience Map</vt:lpstr>
      <vt:lpstr>Customer Experience Life Cycle Map</vt:lpstr>
      <vt:lpstr>PowerPoint Presentation</vt:lpstr>
      <vt:lpstr>PowerPoint Presentation</vt:lpstr>
      <vt:lpstr>From a Product to a Solutions Perspective</vt:lpstr>
      <vt:lpstr>Business Service Marketing </vt:lpstr>
      <vt:lpstr>PowerPoint Presentation</vt:lpstr>
      <vt:lpstr>Continuum – Tangible to Intangible</vt:lpstr>
      <vt:lpstr>Business Product-Service Continuum – Tangibility Based</vt:lpstr>
      <vt:lpstr>5 Dimensions of Service Quality</vt:lpstr>
      <vt:lpstr>Customer Satisfaction and Loyalty</vt:lpstr>
      <vt:lpstr>Segmenting Services</vt:lpstr>
      <vt:lpstr>Developing the Service Package</vt:lpstr>
      <vt:lpstr>Conceptualizing the Service Product</vt:lpstr>
      <vt:lpstr>Customer–Benefit Concept</vt:lpstr>
      <vt:lpstr>Service Delivery System</vt:lpstr>
      <vt:lpstr>Sales Force: Service-Savvy </vt:lpstr>
      <vt:lpstr>Profitability of the Service</vt:lpstr>
      <vt:lpstr>Service Promotion</vt:lpstr>
      <vt:lpstr>Service Distribution</vt:lpstr>
      <vt:lpstr>Pricing Business Services</vt:lpstr>
      <vt:lpstr>Marketing Mix for Business Firms</vt:lpstr>
      <vt:lpstr>PowerPoint Presentation</vt:lpstr>
      <vt:lpstr>PowerPoint Presentation</vt:lpstr>
      <vt:lpstr>PowerPoint Presentation</vt:lpstr>
      <vt:lpstr>Conclusion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user</dc:creator>
  <cp:lastModifiedBy>user</cp:lastModifiedBy>
  <cp:revision>81</cp:revision>
  <dcterms:created xsi:type="dcterms:W3CDTF">2023-03-14T07:18:18Z</dcterms:created>
  <dcterms:modified xsi:type="dcterms:W3CDTF">2023-10-05T22:38:12Z</dcterms:modified>
</cp:coreProperties>
</file>