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1" r:id="rId5"/>
    <p:sldId id="270" r:id="rId6"/>
    <p:sldId id="273" r:id="rId7"/>
    <p:sldId id="274" r:id="rId8"/>
    <p:sldId id="275" r:id="rId9"/>
    <p:sldId id="276" r:id="rId10"/>
    <p:sldId id="277" r:id="rId11"/>
    <p:sldId id="259" r:id="rId12"/>
    <p:sldId id="272" r:id="rId13"/>
    <p:sldId id="287" r:id="rId14"/>
    <p:sldId id="288" r:id="rId15"/>
    <p:sldId id="260" r:id="rId16"/>
    <p:sldId id="261" r:id="rId17"/>
    <p:sldId id="262" r:id="rId18"/>
    <p:sldId id="263" r:id="rId19"/>
    <p:sldId id="264" r:id="rId20"/>
    <p:sldId id="265" r:id="rId21"/>
    <p:sldId id="279" r:id="rId22"/>
    <p:sldId id="281" r:id="rId23"/>
    <p:sldId id="282" r:id="rId24"/>
    <p:sldId id="284" r:id="rId25"/>
    <p:sldId id="285" r:id="rId26"/>
    <p:sldId id="278" r:id="rId27"/>
    <p:sldId id="286" r:id="rId28"/>
    <p:sldId id="266" r:id="rId29"/>
    <p:sldId id="267" r:id="rId30"/>
    <p:sldId id="268" r:id="rId31"/>
    <p:sldId id="26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3AA5524-CD8C-40C6-9501-6A7E87363E5F}"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368099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AA5524-CD8C-40C6-9501-6A7E87363E5F}"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3073277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3AA5524-CD8C-40C6-9501-6A7E87363E5F}"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75183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3AA5524-CD8C-40C6-9501-6A7E87363E5F}"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461527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3AA5524-CD8C-40C6-9501-6A7E87363E5F}" type="datetimeFigureOut">
              <a:rPr lang="en-US" smtClean="0"/>
              <a:t>10/4/2023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567215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3AA5524-CD8C-40C6-9501-6A7E87363E5F}" type="datetimeFigureOut">
              <a:rPr lang="en-US" smtClean="0"/>
              <a:t>10/4/2023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1529374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AA5524-CD8C-40C6-9501-6A7E87363E5F}" type="datetimeFigureOut">
              <a:rPr lang="en-US" smtClean="0"/>
              <a:t>10/4/2023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2157528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AA5524-CD8C-40C6-9501-6A7E87363E5F}"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37534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AA5524-CD8C-40C6-9501-6A7E87363E5F}"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2762124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AA5524-CD8C-40C6-9501-6A7E87363E5F}"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1890174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AA5524-CD8C-40C6-9501-6A7E87363E5F}"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EFCB26-6FE1-4FB4-A246-70F110DEFDA4}" type="slidenum">
              <a:rPr lang="en-US" smtClean="0"/>
              <a:t>‹#›</a:t>
            </a:fld>
            <a:endParaRPr lang="en-US"/>
          </a:p>
        </p:txBody>
      </p:sp>
    </p:spTree>
    <p:extLst>
      <p:ext uri="{BB962C8B-B14F-4D97-AF65-F5344CB8AC3E}">
        <p14:creationId xmlns:p14="http://schemas.microsoft.com/office/powerpoint/2010/main" val="174804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AA5524-CD8C-40C6-9501-6A7E87363E5F}" type="datetimeFigureOut">
              <a:rPr lang="en-US" smtClean="0"/>
              <a:t>10/4/2023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EFCB26-6FE1-4FB4-A246-70F110DEFDA4}" type="slidenum">
              <a:rPr lang="en-US" smtClean="0"/>
              <a:t>‹#›</a:t>
            </a:fld>
            <a:endParaRPr lang="en-US"/>
          </a:p>
        </p:txBody>
      </p:sp>
    </p:spTree>
    <p:extLst>
      <p:ext uri="{BB962C8B-B14F-4D97-AF65-F5344CB8AC3E}">
        <p14:creationId xmlns:p14="http://schemas.microsoft.com/office/powerpoint/2010/main" val="291901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dx.doi.org/10.1108/1087857041069982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normAutofit lnSpcReduction="10000"/>
          </a:bodyPr>
          <a:lstStyle/>
          <a:p>
            <a:r>
              <a:rPr lang="en-US" b="1" dirty="0" smtClean="0"/>
              <a:t>INDUSTRIAL MARKETING</a:t>
            </a:r>
            <a:endParaRPr lang="en-US" dirty="0" smtClean="0"/>
          </a:p>
          <a:p>
            <a:r>
              <a:rPr lang="en-US" b="1" dirty="0" smtClean="0"/>
              <a:t>LECTURE 4</a:t>
            </a:r>
            <a:endParaRPr lang="en-US" dirty="0" smtClean="0"/>
          </a:p>
          <a:p>
            <a:r>
              <a:rPr lang="en-US" b="1" smtClean="0"/>
              <a:t>SEGMENTING BUSINESS MARKETS</a:t>
            </a:r>
            <a:endParaRPr lang="en-US" dirty="0" smtClean="0"/>
          </a:p>
          <a:p>
            <a:r>
              <a:rPr lang="en-US" b="1" dirty="0" smtClean="0"/>
              <a:t>LECTURER: DR. WANJIKU KINYANJUI</a:t>
            </a:r>
            <a:endParaRPr lang="en-US" dirty="0" smtClean="0"/>
          </a:p>
          <a:p>
            <a:endParaRPr lang="en-US" dirty="0"/>
          </a:p>
        </p:txBody>
      </p:sp>
    </p:spTree>
    <p:extLst>
      <p:ext uri="{BB962C8B-B14F-4D97-AF65-F5344CB8AC3E}">
        <p14:creationId xmlns:p14="http://schemas.microsoft.com/office/powerpoint/2010/main" val="984079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 objectives</a:t>
            </a:r>
            <a:endParaRPr lang="en-US" dirty="0"/>
          </a:p>
        </p:txBody>
      </p:sp>
      <p:sp>
        <p:nvSpPr>
          <p:cNvPr id="3" name="Content Placeholder 2"/>
          <p:cNvSpPr>
            <a:spLocks noGrp="1"/>
          </p:cNvSpPr>
          <p:nvPr>
            <p:ph idx="1"/>
          </p:nvPr>
        </p:nvSpPr>
        <p:spPr/>
        <p:txBody>
          <a:bodyPr/>
          <a:lstStyle/>
          <a:p>
            <a:r>
              <a:rPr lang="en-US" dirty="0" smtClean="0"/>
              <a:t>Discuss the benefits and </a:t>
            </a:r>
            <a:r>
              <a:rPr lang="en-US" dirty="0"/>
              <a:t>requirements for segmenting the business market.</a:t>
            </a:r>
          </a:p>
          <a:p>
            <a:r>
              <a:rPr lang="en-US" dirty="0"/>
              <a:t> D</a:t>
            </a:r>
            <a:r>
              <a:rPr lang="en-US" dirty="0" smtClean="0"/>
              <a:t>escribe the potential </a:t>
            </a:r>
            <a:r>
              <a:rPr lang="en-US" dirty="0"/>
              <a:t>bases for segmenting the business market.</a:t>
            </a:r>
          </a:p>
          <a:p>
            <a:r>
              <a:rPr lang="en-US" dirty="0"/>
              <a:t> </a:t>
            </a:r>
            <a:r>
              <a:rPr lang="en-US" dirty="0" smtClean="0"/>
              <a:t>Understand the procedure </a:t>
            </a:r>
            <a:r>
              <a:rPr lang="en-US" dirty="0"/>
              <a:t>for evaluating and selecting market segments.</a:t>
            </a:r>
          </a:p>
          <a:p>
            <a:pPr marL="0" indent="0">
              <a:buNone/>
            </a:pPr>
            <a:endParaRPr lang="en-US" dirty="0"/>
          </a:p>
        </p:txBody>
      </p:sp>
    </p:spTree>
    <p:extLst>
      <p:ext uri="{BB962C8B-B14F-4D97-AF65-F5344CB8AC3E}">
        <p14:creationId xmlns:p14="http://schemas.microsoft.com/office/powerpoint/2010/main" val="4267504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 </a:t>
            </a:r>
            <a:r>
              <a:rPr lang="en-US" dirty="0"/>
              <a:t>market segment </a:t>
            </a:r>
            <a:r>
              <a:rPr lang="en-US" dirty="0" smtClean="0"/>
              <a:t>is </a:t>
            </a:r>
            <a:r>
              <a:rPr lang="en-US" dirty="0"/>
              <a:t>“a group of </a:t>
            </a:r>
            <a:r>
              <a:rPr lang="en-US" dirty="0" smtClean="0"/>
              <a:t>present </a:t>
            </a:r>
            <a:r>
              <a:rPr lang="en-US" dirty="0"/>
              <a:t>or potential customers with some common characteristic which is relevant in </a:t>
            </a:r>
            <a:r>
              <a:rPr lang="en-US" dirty="0" smtClean="0"/>
              <a:t>explaining and predicting the </a:t>
            </a:r>
            <a:r>
              <a:rPr lang="en-US" dirty="0"/>
              <a:t>response to a supplier’s marketing </a:t>
            </a:r>
            <a:r>
              <a:rPr lang="en-US" dirty="0" smtClean="0"/>
              <a:t>tactics</a:t>
            </a:r>
          </a:p>
        </p:txBody>
      </p:sp>
    </p:spTree>
    <p:extLst>
      <p:ext uri="{BB962C8B-B14F-4D97-AF65-F5344CB8AC3E}">
        <p14:creationId xmlns:p14="http://schemas.microsoft.com/office/powerpoint/2010/main" val="1379832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Effective segmentation of markets is the first step in crafting a marketing strategy because the characteristics and needs of each segment will define what elements must be included in how the firm approaches each of the segments in which they choose to do business. </a:t>
            </a:r>
          </a:p>
          <a:p>
            <a:endParaRPr lang="en-US" dirty="0"/>
          </a:p>
        </p:txBody>
      </p:sp>
    </p:spTree>
    <p:extLst>
      <p:ext uri="{BB962C8B-B14F-4D97-AF65-F5344CB8AC3E}">
        <p14:creationId xmlns:p14="http://schemas.microsoft.com/office/powerpoint/2010/main" val="1757275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Segmentation that is done well provides the necessary information for understanding what elements of the marketing mix are going to be critical in satisfying the target customers in those segments.</a:t>
            </a:r>
          </a:p>
          <a:p>
            <a:endParaRPr lang="en-US" dirty="0"/>
          </a:p>
        </p:txBody>
      </p:sp>
    </p:spTree>
    <p:extLst>
      <p:ext uri="{BB962C8B-B14F-4D97-AF65-F5344CB8AC3E}">
        <p14:creationId xmlns:p14="http://schemas.microsoft.com/office/powerpoint/2010/main" val="3251805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a:t>
            </a:r>
          </a:p>
        </p:txBody>
      </p:sp>
      <p:sp>
        <p:nvSpPr>
          <p:cNvPr id="3" name="Content Placeholder 2"/>
          <p:cNvSpPr>
            <a:spLocks noGrp="1"/>
          </p:cNvSpPr>
          <p:nvPr>
            <p:ph idx="1"/>
          </p:nvPr>
        </p:nvSpPr>
        <p:spPr/>
        <p:txBody>
          <a:bodyPr/>
          <a:lstStyle/>
          <a:p>
            <a:r>
              <a:rPr lang="en-US" dirty="0"/>
              <a:t>Potential customers in a market segment have common characteristics that </a:t>
            </a:r>
            <a:r>
              <a:rPr lang="en-US" dirty="0" smtClean="0"/>
              <a:t>define </a:t>
            </a:r>
            <a:r>
              <a:rPr lang="en-US" dirty="0"/>
              <a:t>what things are important to them and how they will respond to various marketing stimuli.</a:t>
            </a:r>
          </a:p>
        </p:txBody>
      </p:sp>
    </p:spTree>
    <p:extLst>
      <p:ext uri="{BB962C8B-B14F-4D97-AF65-F5344CB8AC3E}">
        <p14:creationId xmlns:p14="http://schemas.microsoft.com/office/powerpoint/2010/main" val="1692317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Requirements </a:t>
            </a:r>
            <a:r>
              <a:rPr lang="en-US" dirty="0" err="1" smtClean="0"/>
              <a:t>Contd</a:t>
            </a:r>
            <a:r>
              <a:rPr lang="en-US" dirty="0" smtClean="0"/>
              <a:t> </a:t>
            </a:r>
            <a:endParaRPr lang="en-US" dirty="0"/>
          </a:p>
        </p:txBody>
      </p:sp>
      <p:sp>
        <p:nvSpPr>
          <p:cNvPr id="3" name="Content Placeholder 2"/>
          <p:cNvSpPr>
            <a:spLocks noGrp="1"/>
          </p:cNvSpPr>
          <p:nvPr>
            <p:ph idx="1"/>
          </p:nvPr>
        </p:nvSpPr>
        <p:spPr/>
        <p:txBody>
          <a:bodyPr>
            <a:normAutofit/>
          </a:bodyPr>
          <a:lstStyle/>
          <a:p>
            <a:r>
              <a:rPr lang="en-US" dirty="0"/>
              <a:t>A business </a:t>
            </a:r>
            <a:r>
              <a:rPr lang="en-US" dirty="0" smtClean="0"/>
              <a:t>marketer </a:t>
            </a:r>
            <a:r>
              <a:rPr lang="en-US" dirty="0"/>
              <a:t>has four criteria for evaluating the desirability of potential market segments: </a:t>
            </a:r>
            <a:endParaRPr lang="en-US" dirty="0" smtClean="0"/>
          </a:p>
          <a:p>
            <a:endParaRPr lang="en-US" dirty="0" smtClean="0"/>
          </a:p>
          <a:p>
            <a:pPr lvl="1"/>
            <a:r>
              <a:rPr lang="en-US" dirty="0" smtClean="0"/>
              <a:t> </a:t>
            </a:r>
            <a:r>
              <a:rPr lang="en-US" dirty="0"/>
              <a:t>Measurability—The degree to which information on the particular buyer characteristics exists or can be obtained. </a:t>
            </a:r>
            <a:endParaRPr lang="en-US" dirty="0" smtClean="0"/>
          </a:p>
          <a:p>
            <a:pPr marL="457200" lvl="1" indent="0">
              <a:buNone/>
            </a:pPr>
            <a:endParaRPr lang="en-US" dirty="0"/>
          </a:p>
          <a:p>
            <a:pPr lvl="1"/>
            <a:r>
              <a:rPr lang="en-US" dirty="0"/>
              <a:t>A</a:t>
            </a:r>
            <a:r>
              <a:rPr lang="en-US" dirty="0" smtClean="0"/>
              <a:t>ccessibility—The </a:t>
            </a:r>
            <a:r>
              <a:rPr lang="en-US" dirty="0"/>
              <a:t>degree to which the </a:t>
            </a:r>
            <a:r>
              <a:rPr lang="en-US" dirty="0" smtClean="0"/>
              <a:t>firm </a:t>
            </a:r>
            <a:r>
              <a:rPr lang="en-US" dirty="0"/>
              <a:t>can effectively focus its marketing efforts on chosen segments. </a:t>
            </a:r>
            <a:endParaRPr lang="en-US" dirty="0" smtClean="0"/>
          </a:p>
          <a:p>
            <a:pPr marL="0" indent="0">
              <a:buNone/>
            </a:pPr>
            <a:endParaRPr lang="en-US" dirty="0"/>
          </a:p>
        </p:txBody>
      </p:sp>
    </p:spTree>
    <p:extLst>
      <p:ext uri="{BB962C8B-B14F-4D97-AF65-F5344CB8AC3E}">
        <p14:creationId xmlns:p14="http://schemas.microsoft.com/office/powerpoint/2010/main" val="355347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endParaRPr lang="en-US" dirty="0" smtClean="0"/>
          </a:p>
          <a:p>
            <a:pPr lvl="1"/>
            <a:r>
              <a:rPr lang="en-US" dirty="0" smtClean="0"/>
              <a:t>Substantiality—The </a:t>
            </a:r>
            <a:r>
              <a:rPr lang="en-US" dirty="0"/>
              <a:t>degree to which the segments are large or profitable enough to be worth considering for separate marketing </a:t>
            </a:r>
            <a:r>
              <a:rPr lang="en-US" dirty="0" smtClean="0"/>
              <a:t>cultivation.</a:t>
            </a:r>
          </a:p>
          <a:p>
            <a:pPr marL="457200" lvl="1" indent="0">
              <a:buNone/>
            </a:pPr>
            <a:endParaRPr lang="en-US" dirty="0" smtClean="0"/>
          </a:p>
          <a:p>
            <a:pPr lvl="1"/>
            <a:r>
              <a:rPr lang="en-US" dirty="0" smtClean="0"/>
              <a:t>Responsiveness—The </a:t>
            </a:r>
            <a:r>
              <a:rPr lang="en-US" dirty="0"/>
              <a:t>degree to which segments respond differently to different marketing mix elements, such as pricing or product features</a:t>
            </a:r>
          </a:p>
        </p:txBody>
      </p:sp>
    </p:spTree>
    <p:extLst>
      <p:ext uri="{BB962C8B-B14F-4D97-AF65-F5344CB8AC3E}">
        <p14:creationId xmlns:p14="http://schemas.microsoft.com/office/powerpoint/2010/main" val="2986381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Proper Segmentation</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lphaLcParenR"/>
            </a:pPr>
            <a:r>
              <a:rPr lang="en-US" dirty="0"/>
              <a:t>S</a:t>
            </a:r>
            <a:r>
              <a:rPr lang="en-US" dirty="0" smtClean="0"/>
              <a:t>egmenting </a:t>
            </a:r>
            <a:r>
              <a:rPr lang="en-US" dirty="0"/>
              <a:t>the business market forces the marketer to become more </a:t>
            </a:r>
            <a:r>
              <a:rPr lang="en-US" dirty="0" smtClean="0"/>
              <a:t>familiar </a:t>
            </a:r>
            <a:r>
              <a:rPr lang="en-US" dirty="0"/>
              <a:t>to the unique needs of customer segments. </a:t>
            </a:r>
            <a:endParaRPr lang="en-US" dirty="0" smtClean="0"/>
          </a:p>
          <a:p>
            <a:pPr marL="514350" indent="-514350">
              <a:buFont typeface="+mj-lt"/>
              <a:buAutoNum type="alphaLcParenR"/>
            </a:pPr>
            <a:r>
              <a:rPr lang="en-US" dirty="0" smtClean="0"/>
              <a:t>Understanding the </a:t>
            </a:r>
            <a:r>
              <a:rPr lang="en-US" dirty="0"/>
              <a:t>needs of particular market segments helps the business marketer </a:t>
            </a:r>
            <a:r>
              <a:rPr lang="en-US" dirty="0" smtClean="0"/>
              <a:t>to:</a:t>
            </a:r>
          </a:p>
          <a:p>
            <a:pPr marL="1428750" lvl="2" indent="-514350">
              <a:buFont typeface="+mj-lt"/>
              <a:buAutoNum type="romanLcPeriod"/>
            </a:pPr>
            <a:r>
              <a:rPr lang="en-US" dirty="0" smtClean="0"/>
              <a:t>focus on product development, </a:t>
            </a:r>
          </a:p>
          <a:p>
            <a:pPr marL="1428750" lvl="2" indent="-514350">
              <a:buFont typeface="+mj-lt"/>
              <a:buAutoNum type="romanLcPeriod"/>
            </a:pPr>
            <a:r>
              <a:rPr lang="en-US" dirty="0" smtClean="0"/>
              <a:t>develop profitable </a:t>
            </a:r>
            <a:r>
              <a:rPr lang="en-US" dirty="0"/>
              <a:t>pricing strategies</a:t>
            </a:r>
            <a:r>
              <a:rPr lang="en-US" dirty="0" smtClean="0"/>
              <a:t>,</a:t>
            </a:r>
          </a:p>
          <a:p>
            <a:pPr marL="1428750" lvl="2" indent="-514350">
              <a:buFont typeface="+mj-lt"/>
              <a:buAutoNum type="romanLcPeriod"/>
            </a:pPr>
            <a:r>
              <a:rPr lang="en-US" dirty="0" smtClean="0"/>
              <a:t>select </a:t>
            </a:r>
            <a:r>
              <a:rPr lang="en-US" dirty="0"/>
              <a:t>appropriate channels of distribution</a:t>
            </a:r>
            <a:r>
              <a:rPr lang="en-US" dirty="0" smtClean="0"/>
              <a:t>,</a:t>
            </a:r>
          </a:p>
          <a:p>
            <a:pPr marL="1428750" lvl="2" indent="-514350">
              <a:buFont typeface="+mj-lt"/>
              <a:buAutoNum type="romanLcPeriod"/>
            </a:pPr>
            <a:r>
              <a:rPr lang="en-US" dirty="0" smtClean="0"/>
              <a:t>develop </a:t>
            </a:r>
            <a:r>
              <a:rPr lang="en-US" dirty="0"/>
              <a:t>and target advertising messages, and train and deploy the sales force. </a:t>
            </a:r>
            <a:endParaRPr lang="en-US" dirty="0" smtClean="0"/>
          </a:p>
        </p:txBody>
      </p:sp>
    </p:spTree>
    <p:extLst>
      <p:ext uri="{BB962C8B-B14F-4D97-AF65-F5344CB8AC3E}">
        <p14:creationId xmlns:p14="http://schemas.microsoft.com/office/powerpoint/2010/main" val="1260816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t>c) Market </a:t>
            </a:r>
            <a:r>
              <a:rPr lang="en-US" dirty="0"/>
              <a:t>segmentation provides the business marketer with </a:t>
            </a:r>
            <a:r>
              <a:rPr lang="en-US" dirty="0" smtClean="0"/>
              <a:t>valuable</a:t>
            </a:r>
          </a:p>
          <a:p>
            <a:pPr marL="0" indent="0">
              <a:buNone/>
            </a:pPr>
            <a:r>
              <a:rPr lang="en-US" dirty="0"/>
              <a:t> </a:t>
            </a:r>
            <a:r>
              <a:rPr lang="en-US" dirty="0" smtClean="0"/>
              <a:t>    guidelines </a:t>
            </a:r>
            <a:r>
              <a:rPr lang="en-US" dirty="0"/>
              <a:t>for allocating marketing resources</a:t>
            </a:r>
            <a:r>
              <a:rPr lang="en-US" dirty="0" smtClean="0"/>
              <a:t>.</a:t>
            </a:r>
          </a:p>
          <a:p>
            <a:pPr marL="914400" lvl="2" indent="0">
              <a:buNone/>
            </a:pPr>
            <a:r>
              <a:rPr lang="en-US" dirty="0" smtClean="0"/>
              <a:t>Business-to-business firms </a:t>
            </a:r>
            <a:r>
              <a:rPr lang="en-US" dirty="0"/>
              <a:t>often serve </a:t>
            </a:r>
            <a:r>
              <a:rPr lang="en-US" dirty="0" smtClean="0"/>
              <a:t>multiple </a:t>
            </a:r>
            <a:r>
              <a:rPr lang="en-US" dirty="0"/>
              <a:t>market segments and must continually monitor their relative attractiveness and </a:t>
            </a:r>
            <a:r>
              <a:rPr lang="en-US" dirty="0" smtClean="0"/>
              <a:t>performance.</a:t>
            </a:r>
          </a:p>
          <a:p>
            <a:pPr marL="457200" lvl="1" indent="0">
              <a:buNone/>
            </a:pPr>
            <a:endParaRPr lang="en-US" dirty="0"/>
          </a:p>
          <a:p>
            <a:pPr marL="0" indent="0">
              <a:buNone/>
            </a:pPr>
            <a:r>
              <a:rPr lang="en-US" dirty="0" smtClean="0"/>
              <a:t>Thus</a:t>
            </a:r>
            <a:r>
              <a:rPr lang="en-US" dirty="0"/>
              <a:t>, market segmentation provides the foundation for efficient and effective business marketing strategies</a:t>
            </a:r>
          </a:p>
          <a:p>
            <a:pPr marL="457200" lvl="1" indent="0">
              <a:buNone/>
            </a:pPr>
            <a:endParaRPr lang="en-US" dirty="0" smtClean="0"/>
          </a:p>
        </p:txBody>
      </p:sp>
    </p:spTree>
    <p:extLst>
      <p:ext uri="{BB962C8B-B14F-4D97-AF65-F5344CB8AC3E}">
        <p14:creationId xmlns:p14="http://schemas.microsoft.com/office/powerpoint/2010/main" val="940728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Industrial </a:t>
            </a:r>
            <a:r>
              <a:rPr lang="en-US" b="1" dirty="0" smtClean="0"/>
              <a:t>STP</a:t>
            </a:r>
            <a:endParaRPr lang="en-US" dirty="0"/>
          </a:p>
        </p:txBody>
      </p:sp>
      <p:sp>
        <p:nvSpPr>
          <p:cNvPr id="3" name="Content Placeholder 2"/>
          <p:cNvSpPr>
            <a:spLocks noGrp="1"/>
          </p:cNvSpPr>
          <p:nvPr>
            <p:ph idx="1"/>
          </p:nvPr>
        </p:nvSpPr>
        <p:spPr/>
        <p:txBody>
          <a:bodyPr>
            <a:normAutofit/>
          </a:bodyPr>
          <a:lstStyle/>
          <a:p>
            <a:r>
              <a:rPr lang="en-US" dirty="0"/>
              <a:t>Market segmentation is the process of dividing a total heterogeneous market into market groups consisting of occupants who have relatively similar product needs, there are clusters of needs. </a:t>
            </a:r>
          </a:p>
          <a:p>
            <a:r>
              <a:rPr lang="en-US" dirty="0"/>
              <a:t>The business marketer profiles organizations (size, end use) and organizational buyers (decision style, criteria). </a:t>
            </a:r>
            <a:endParaRPr lang="en-US" dirty="0" smtClean="0"/>
          </a:p>
        </p:txBody>
      </p:sp>
    </p:spTree>
    <p:extLst>
      <p:ext uri="{BB962C8B-B14F-4D97-AF65-F5344CB8AC3E}">
        <p14:creationId xmlns:p14="http://schemas.microsoft.com/office/powerpoint/2010/main" val="28590734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The business or organizational market can be segmented on several bases, broadly classified into two major categories: </a:t>
            </a:r>
            <a:endParaRPr lang="en-US" dirty="0" smtClean="0"/>
          </a:p>
          <a:p>
            <a:pPr lvl="1"/>
            <a:r>
              <a:rPr lang="en-US" dirty="0" smtClean="0"/>
              <a:t>macro </a:t>
            </a:r>
            <a:r>
              <a:rPr lang="en-US" dirty="0"/>
              <a:t>segmentation and </a:t>
            </a:r>
            <a:endParaRPr lang="en-US" dirty="0" smtClean="0"/>
          </a:p>
          <a:p>
            <a:pPr lvl="1"/>
            <a:r>
              <a:rPr lang="en-US" dirty="0" smtClean="0"/>
              <a:t>micro </a:t>
            </a:r>
            <a:r>
              <a:rPr lang="en-US" dirty="0"/>
              <a:t>segmentation.</a:t>
            </a:r>
          </a:p>
          <a:p>
            <a:pPr lvl="1"/>
            <a:endParaRPr lang="en-US" dirty="0"/>
          </a:p>
          <a:p>
            <a:endParaRPr lang="en-US" dirty="0"/>
          </a:p>
        </p:txBody>
      </p:sp>
    </p:spTree>
    <p:extLst>
      <p:ext uri="{BB962C8B-B14F-4D97-AF65-F5344CB8AC3E}">
        <p14:creationId xmlns:p14="http://schemas.microsoft.com/office/powerpoint/2010/main" val="1395437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Macro-segmentation </a:t>
            </a:r>
            <a:r>
              <a:rPr lang="en-US" dirty="0"/>
              <a:t>centers on characteristics of buying organizations (for example, size), product application (for example, end market served), and the </a:t>
            </a:r>
            <a:r>
              <a:rPr lang="en-US"/>
              <a:t>purchasing </a:t>
            </a:r>
            <a:r>
              <a:rPr lang="en-US" smtClean="0"/>
              <a:t>situation </a:t>
            </a:r>
            <a:r>
              <a:rPr lang="en-US" dirty="0"/>
              <a:t>(for example, stage in the purchase decision </a:t>
            </a:r>
            <a:r>
              <a:rPr lang="en-US" dirty="0" smtClean="0"/>
              <a:t>process</a:t>
            </a:r>
          </a:p>
          <a:p>
            <a:endParaRPr lang="en-US" dirty="0"/>
          </a:p>
        </p:txBody>
      </p:sp>
    </p:spTree>
    <p:extLst>
      <p:ext uri="{BB962C8B-B14F-4D97-AF65-F5344CB8AC3E}">
        <p14:creationId xmlns:p14="http://schemas.microsoft.com/office/powerpoint/2010/main" val="2286556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err="1" smtClean="0"/>
              <a:t>Microsegmentation</a:t>
            </a:r>
            <a:r>
              <a:rPr lang="en-US" dirty="0" smtClean="0"/>
              <a:t> </a:t>
            </a:r>
            <a:r>
              <a:rPr lang="en-US" dirty="0"/>
              <a:t>concentrates on characteristics of organizational decision-making units—for instance, choice criteria assigned the most importance in the purchase decision</a:t>
            </a:r>
          </a:p>
          <a:p>
            <a:endParaRPr lang="en-US" dirty="0"/>
          </a:p>
        </p:txBody>
      </p:sp>
    </p:spTree>
    <p:extLst>
      <p:ext uri="{BB962C8B-B14F-4D97-AF65-F5344CB8AC3E}">
        <p14:creationId xmlns:p14="http://schemas.microsoft.com/office/powerpoint/2010/main" val="2944621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Macro level bases</a:t>
            </a:r>
            <a:endParaRPr lang="en-US" dirty="0"/>
          </a:p>
        </p:txBody>
      </p:sp>
      <p:sp>
        <p:nvSpPr>
          <p:cNvPr id="3" name="Content Placeholder 2"/>
          <p:cNvSpPr>
            <a:spLocks noGrp="1"/>
          </p:cNvSpPr>
          <p:nvPr>
            <p:ph idx="1"/>
          </p:nvPr>
        </p:nvSpPr>
        <p:spPr/>
        <p:txBody>
          <a:bodyPr/>
          <a:lstStyle/>
          <a:p>
            <a:r>
              <a:rPr lang="en-US" dirty="0"/>
              <a:t>1. Characteristics of Buying </a:t>
            </a:r>
            <a:r>
              <a:rPr lang="en-US" dirty="0" smtClean="0"/>
              <a:t>Organizations</a:t>
            </a:r>
            <a:endParaRPr lang="en-US" dirty="0"/>
          </a:p>
          <a:p>
            <a:pPr lvl="1"/>
            <a:r>
              <a:rPr lang="en-US" sz="2400" dirty="0"/>
              <a:t>Size (The scale of operations of the organization)</a:t>
            </a:r>
          </a:p>
          <a:p>
            <a:pPr lvl="1"/>
            <a:r>
              <a:rPr lang="en-US" sz="2400" dirty="0"/>
              <a:t>Geographical Locations</a:t>
            </a:r>
          </a:p>
          <a:p>
            <a:pPr lvl="1"/>
            <a:r>
              <a:rPr lang="en-US" sz="2400" dirty="0"/>
              <a:t>Usage Rate</a:t>
            </a:r>
          </a:p>
          <a:p>
            <a:pPr lvl="1"/>
            <a:r>
              <a:rPr lang="en-US" sz="2400" dirty="0"/>
              <a:t>Structure of Procurement</a:t>
            </a:r>
          </a:p>
          <a:p>
            <a:endParaRPr lang="en-US" dirty="0"/>
          </a:p>
        </p:txBody>
      </p:sp>
    </p:spTree>
    <p:extLst>
      <p:ext uri="{BB962C8B-B14F-4D97-AF65-F5344CB8AC3E}">
        <p14:creationId xmlns:p14="http://schemas.microsoft.com/office/powerpoint/2010/main" val="41263365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lvl="0" indent="0">
              <a:buNone/>
            </a:pPr>
            <a:r>
              <a:rPr lang="en-US" dirty="0" smtClean="0"/>
              <a:t>2. Product/Service </a:t>
            </a:r>
            <a:r>
              <a:rPr lang="en-US" dirty="0"/>
              <a:t>Application </a:t>
            </a:r>
          </a:p>
          <a:p>
            <a:r>
              <a:rPr lang="en-US" dirty="0" smtClean="0"/>
              <a:t>Since specific </a:t>
            </a:r>
            <a:r>
              <a:rPr lang="en-US" dirty="0"/>
              <a:t>industrial goods are often used in different ways, the marketer can divide the market on the basis of specific end-use applications. </a:t>
            </a:r>
            <a:endParaRPr lang="en-US" dirty="0" smtClean="0"/>
          </a:p>
          <a:p>
            <a:r>
              <a:rPr lang="en-US" dirty="0" smtClean="0"/>
              <a:t> </a:t>
            </a:r>
            <a:r>
              <a:rPr lang="en-US" dirty="0"/>
              <a:t>For instance, the manufacturer of a component such as springs may reach industries incorporating the product into machine tools, bicycles, surgical devices or office equipment. </a:t>
            </a:r>
            <a:endParaRPr lang="en-US" dirty="0" smtClean="0"/>
          </a:p>
          <a:p>
            <a:endParaRPr lang="en-US" dirty="0" smtClean="0"/>
          </a:p>
          <a:p>
            <a:endParaRPr lang="en-US" dirty="0"/>
          </a:p>
        </p:txBody>
      </p:sp>
    </p:spTree>
    <p:extLst>
      <p:ext uri="{BB962C8B-B14F-4D97-AF65-F5344CB8AC3E}">
        <p14:creationId xmlns:p14="http://schemas.microsoft.com/office/powerpoint/2010/main" val="17440487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By isolating the specialized needs of each user group as identified, the firm is better equipped to differentiate customer requirements and to evaluate emerging opportunities.</a:t>
            </a:r>
          </a:p>
        </p:txBody>
      </p:sp>
    </p:spTree>
    <p:extLst>
      <p:ext uri="{BB962C8B-B14F-4D97-AF65-F5344CB8AC3E}">
        <p14:creationId xmlns:p14="http://schemas.microsoft.com/office/powerpoint/2010/main" val="23344618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a:buNone/>
            </a:pPr>
            <a:r>
              <a:rPr lang="en-US" dirty="0" smtClean="0"/>
              <a:t>3. </a:t>
            </a:r>
            <a:r>
              <a:rPr lang="en-US" dirty="0"/>
              <a:t>Characteristics of Purchasing Situations</a:t>
            </a:r>
          </a:p>
          <a:p>
            <a:r>
              <a:rPr lang="en-US" dirty="0"/>
              <a:t>Buying organizations are classified as being in the early or late stages of the procurement process, or, alternatively, </a:t>
            </a:r>
            <a:r>
              <a:rPr lang="en-US" dirty="0" smtClean="0"/>
              <a:t>as</a:t>
            </a:r>
          </a:p>
          <a:p>
            <a:pPr lvl="1"/>
            <a:r>
              <a:rPr lang="en-US" dirty="0" smtClean="0"/>
              <a:t> </a:t>
            </a:r>
            <a:r>
              <a:rPr lang="en-US" sz="2400" dirty="0"/>
              <a:t>new-task</a:t>
            </a:r>
            <a:r>
              <a:rPr lang="en-US" sz="2400" dirty="0" smtClean="0"/>
              <a:t>,</a:t>
            </a:r>
          </a:p>
          <a:p>
            <a:pPr lvl="1"/>
            <a:r>
              <a:rPr lang="en-US" sz="2400" dirty="0" smtClean="0"/>
              <a:t> </a:t>
            </a:r>
            <a:r>
              <a:rPr lang="en-US" sz="2400" dirty="0"/>
              <a:t>straight rebuy, or </a:t>
            </a:r>
            <a:endParaRPr lang="en-US" sz="2400" dirty="0" smtClean="0"/>
          </a:p>
          <a:p>
            <a:pPr lvl="1"/>
            <a:r>
              <a:rPr lang="en-US" sz="2400" dirty="0" smtClean="0"/>
              <a:t>modified </a:t>
            </a:r>
            <a:r>
              <a:rPr lang="en-US" sz="2400" dirty="0"/>
              <a:t>rebuy </a:t>
            </a:r>
            <a:r>
              <a:rPr lang="en-US" sz="2400" dirty="0" err="1"/>
              <a:t>organisation</a:t>
            </a:r>
            <a:r>
              <a:rPr lang="en-US" sz="2400" dirty="0"/>
              <a:t>.</a:t>
            </a:r>
          </a:p>
          <a:p>
            <a:pPr marL="0" indent="0">
              <a:buNone/>
            </a:pPr>
            <a:endParaRPr lang="en-US" dirty="0"/>
          </a:p>
        </p:txBody>
      </p:sp>
    </p:spTree>
    <p:extLst>
      <p:ext uri="{BB962C8B-B14F-4D97-AF65-F5344CB8AC3E}">
        <p14:creationId xmlns:p14="http://schemas.microsoft.com/office/powerpoint/2010/main" val="29934955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Micro level bases</a:t>
            </a:r>
            <a:endParaRPr lang="en-US" dirty="0"/>
          </a:p>
        </p:txBody>
      </p:sp>
      <p:sp>
        <p:nvSpPr>
          <p:cNvPr id="3" name="Content Placeholder 2"/>
          <p:cNvSpPr>
            <a:spLocks noGrp="1"/>
          </p:cNvSpPr>
          <p:nvPr>
            <p:ph idx="1"/>
          </p:nvPr>
        </p:nvSpPr>
        <p:spPr/>
        <p:txBody>
          <a:bodyPr>
            <a:normAutofit/>
          </a:bodyPr>
          <a:lstStyle/>
          <a:p>
            <a:r>
              <a:rPr lang="en-US" dirty="0"/>
              <a:t>Industrial marketers may find it useful to divide each macrosegment into smaller microsegments on the basis of the similarities and differences between decision-making units. </a:t>
            </a:r>
            <a:endParaRPr lang="en-US" dirty="0" smtClean="0"/>
          </a:p>
          <a:p>
            <a:r>
              <a:rPr lang="en-US" dirty="0" smtClean="0"/>
              <a:t>Sometimes</a:t>
            </a:r>
            <a:r>
              <a:rPr lang="en-US" dirty="0"/>
              <a:t>, the microsegments have unique requirements and unique responses to marketing stimuli that are buried in macrosegments. </a:t>
            </a:r>
            <a:endParaRPr lang="en-US" dirty="0" smtClean="0"/>
          </a:p>
          <a:p>
            <a:r>
              <a:rPr lang="en-US" dirty="0" smtClean="0"/>
              <a:t>To isolate them effectively, the marketer must move beyond secondary sources of information by using intel from the sales force or by conducting a special market segmentation research </a:t>
            </a:r>
            <a:r>
              <a:rPr lang="en-US" dirty="0" smtClean="0"/>
              <a:t>study. </a:t>
            </a:r>
            <a:endParaRPr lang="en-US" dirty="0" smtClean="0"/>
          </a:p>
          <a:p>
            <a:endParaRPr lang="en-US" dirty="0"/>
          </a:p>
        </p:txBody>
      </p:sp>
    </p:spTree>
    <p:extLst>
      <p:ext uri="{BB962C8B-B14F-4D97-AF65-F5344CB8AC3E}">
        <p14:creationId xmlns:p14="http://schemas.microsoft.com/office/powerpoint/2010/main" val="6081770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Some key criteria </a:t>
            </a:r>
            <a:r>
              <a:rPr lang="en-US" dirty="0" smtClean="0"/>
              <a:t>include</a:t>
            </a:r>
            <a:endParaRPr lang="en-US" dirty="0"/>
          </a:p>
        </p:txBody>
      </p:sp>
      <p:sp>
        <p:nvSpPr>
          <p:cNvPr id="3" name="Content Placeholder 2"/>
          <p:cNvSpPr>
            <a:spLocks noGrp="1"/>
          </p:cNvSpPr>
          <p:nvPr>
            <p:ph idx="1"/>
          </p:nvPr>
        </p:nvSpPr>
        <p:spPr/>
        <p:txBody>
          <a:bodyPr>
            <a:normAutofit/>
          </a:bodyPr>
          <a:lstStyle/>
          <a:p>
            <a:pPr lvl="0"/>
            <a:r>
              <a:rPr lang="en-US" dirty="0" smtClean="0"/>
              <a:t>Purchasing </a:t>
            </a:r>
            <a:r>
              <a:rPr lang="en-US" dirty="0"/>
              <a:t>Strategies</a:t>
            </a:r>
          </a:p>
          <a:p>
            <a:pPr lvl="0"/>
            <a:r>
              <a:rPr lang="en-US" dirty="0"/>
              <a:t>Structure of Decision Making</a:t>
            </a:r>
          </a:p>
          <a:p>
            <a:pPr lvl="0"/>
            <a:r>
              <a:rPr lang="en-US" dirty="0"/>
              <a:t>Importance of Purchase</a:t>
            </a:r>
          </a:p>
          <a:p>
            <a:pPr lvl="0"/>
            <a:r>
              <a:rPr lang="en-US" dirty="0" smtClean="0"/>
              <a:t>Organizational </a:t>
            </a:r>
            <a:r>
              <a:rPr lang="en-US" dirty="0"/>
              <a:t>Innovation</a:t>
            </a:r>
          </a:p>
          <a:p>
            <a:pPr lvl="0"/>
            <a:r>
              <a:rPr lang="en-US" dirty="0"/>
              <a:t>Quantity, Delivery, Reputation,</a:t>
            </a:r>
          </a:p>
        </p:txBody>
      </p:sp>
    </p:spTree>
    <p:extLst>
      <p:ext uri="{BB962C8B-B14F-4D97-AF65-F5344CB8AC3E}">
        <p14:creationId xmlns:p14="http://schemas.microsoft.com/office/powerpoint/2010/main" val="6083859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u="sng" dirty="0"/>
              <a:t>Purchasing </a:t>
            </a:r>
            <a:r>
              <a:rPr lang="en-US" u="sng" dirty="0" smtClean="0"/>
              <a:t>Strategies</a:t>
            </a:r>
          </a:p>
          <a:p>
            <a:pPr marL="0" indent="0">
              <a:buNone/>
            </a:pPr>
            <a:endParaRPr lang="en-US" dirty="0" smtClean="0"/>
          </a:p>
          <a:p>
            <a:pPr marL="457200" lvl="1" indent="0">
              <a:buNone/>
            </a:pPr>
            <a:r>
              <a:rPr lang="en-US" dirty="0" smtClean="0"/>
              <a:t>Microsegments </a:t>
            </a:r>
            <a:r>
              <a:rPr lang="en-US" dirty="0"/>
              <a:t>can be </a:t>
            </a:r>
            <a:r>
              <a:rPr lang="en-US" dirty="0" smtClean="0"/>
              <a:t>classified </a:t>
            </a:r>
            <a:r>
              <a:rPr lang="en-US" dirty="0"/>
              <a:t>according to buying </a:t>
            </a:r>
            <a:r>
              <a:rPr lang="en-US" dirty="0" smtClean="0"/>
              <a:t>organizations</a:t>
            </a:r>
            <a:r>
              <a:rPr lang="en-US" dirty="0"/>
              <a:t>’ purchasing strategy. </a:t>
            </a:r>
            <a:endParaRPr lang="en-US" dirty="0" smtClean="0"/>
          </a:p>
          <a:p>
            <a:pPr marL="457200" lvl="1" indent="0">
              <a:buNone/>
            </a:pPr>
            <a:endParaRPr lang="en-US" dirty="0" smtClean="0"/>
          </a:p>
          <a:p>
            <a:pPr marL="457200" lvl="1" indent="0">
              <a:buNone/>
            </a:pPr>
            <a:r>
              <a:rPr lang="en-US" dirty="0" smtClean="0"/>
              <a:t>Some </a:t>
            </a:r>
            <a:r>
              <a:rPr lang="en-US" dirty="0"/>
              <a:t>buyers seek to have several suppliers, giving each one a healthy share of their purchase volume; others are more interested in assured supply and concentrate their purchases with one or perhaps two suppliers</a:t>
            </a:r>
          </a:p>
        </p:txBody>
      </p:sp>
    </p:spTree>
    <p:extLst>
      <p:ext uri="{BB962C8B-B14F-4D97-AF65-F5344CB8AC3E}">
        <p14:creationId xmlns:p14="http://schemas.microsoft.com/office/powerpoint/2010/main" val="23693903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u="sng" dirty="0"/>
              <a:t>Structure of the Decision-Making </a:t>
            </a:r>
            <a:r>
              <a:rPr lang="en-US" u="sng" dirty="0" smtClean="0"/>
              <a:t>Unit(DMU)</a:t>
            </a:r>
          </a:p>
          <a:p>
            <a:r>
              <a:rPr lang="en-US" dirty="0" smtClean="0"/>
              <a:t> </a:t>
            </a:r>
            <a:r>
              <a:rPr lang="en-US" dirty="0"/>
              <a:t>The structure of the decision-making </a:t>
            </a:r>
            <a:r>
              <a:rPr lang="en-US" dirty="0" smtClean="0"/>
              <a:t>unit also called the  </a:t>
            </a:r>
            <a:r>
              <a:rPr lang="en-US" dirty="0"/>
              <a:t>buying </a:t>
            </a:r>
            <a:r>
              <a:rPr lang="en-US" dirty="0" smtClean="0"/>
              <a:t>center provides </a:t>
            </a:r>
            <a:r>
              <a:rPr lang="en-US" dirty="0"/>
              <a:t>a way to divide the business market into </a:t>
            </a:r>
            <a:r>
              <a:rPr lang="en-US" dirty="0" smtClean="0"/>
              <a:t>subsets </a:t>
            </a:r>
            <a:r>
              <a:rPr lang="en-US" dirty="0"/>
              <a:t>of customers by isolating the patterns of involvement in the purchasing process of particular decision participants</a:t>
            </a:r>
          </a:p>
        </p:txBody>
      </p:sp>
    </p:spTree>
    <p:extLst>
      <p:ext uri="{BB962C8B-B14F-4D97-AF65-F5344CB8AC3E}">
        <p14:creationId xmlns:p14="http://schemas.microsoft.com/office/powerpoint/2010/main" val="2682858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u="sng" dirty="0" smtClean="0"/>
              <a:t>Importance </a:t>
            </a:r>
            <a:r>
              <a:rPr lang="en-US" u="sng" dirty="0"/>
              <a:t>of </a:t>
            </a:r>
            <a:r>
              <a:rPr lang="en-US" u="sng" dirty="0" smtClean="0"/>
              <a:t>Purchase</a:t>
            </a:r>
          </a:p>
          <a:p>
            <a:r>
              <a:rPr lang="en-US" dirty="0" smtClean="0"/>
              <a:t> </a:t>
            </a:r>
            <a:r>
              <a:rPr lang="en-US" dirty="0"/>
              <a:t>Classifying organizational customers on the basis of the perceived importance of a product is especially appropriate when various customers apply the product in various ways. </a:t>
            </a:r>
            <a:endParaRPr lang="en-US" dirty="0" smtClean="0"/>
          </a:p>
          <a:p>
            <a:r>
              <a:rPr lang="en-US" dirty="0" smtClean="0"/>
              <a:t>Buyer </a:t>
            </a:r>
            <a:r>
              <a:rPr lang="en-US" dirty="0"/>
              <a:t>perceptions differ according to the effect of the product on the total mission of the </a:t>
            </a:r>
            <a:r>
              <a:rPr lang="en-US" dirty="0" smtClean="0"/>
              <a:t>firm.</a:t>
            </a:r>
          </a:p>
          <a:p>
            <a:r>
              <a:rPr lang="en-US" dirty="0" smtClean="0"/>
              <a:t> </a:t>
            </a:r>
            <a:r>
              <a:rPr lang="en-US" dirty="0"/>
              <a:t>A large commercial enterprise may consider the purchase of consulting services routine; the same purchase for a small manufacturing concern is “an event.”</a:t>
            </a:r>
          </a:p>
        </p:txBody>
      </p:sp>
    </p:spTree>
    <p:extLst>
      <p:ext uri="{BB962C8B-B14F-4D97-AF65-F5344CB8AC3E}">
        <p14:creationId xmlns:p14="http://schemas.microsoft.com/office/powerpoint/2010/main" val="5750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u="sng" dirty="0"/>
              <a:t>Organizational </a:t>
            </a:r>
            <a:r>
              <a:rPr lang="en-US" u="sng" dirty="0" smtClean="0"/>
              <a:t>Innovativeness</a:t>
            </a:r>
          </a:p>
          <a:p>
            <a:r>
              <a:rPr lang="en-US" dirty="0" smtClean="0"/>
              <a:t> </a:t>
            </a:r>
            <a:r>
              <a:rPr lang="en-US" dirty="0"/>
              <a:t>Some organizations are more innovative and willing to purchase new industrial products than others. </a:t>
            </a:r>
            <a:endParaRPr lang="en-US" dirty="0" smtClean="0"/>
          </a:p>
          <a:p>
            <a:r>
              <a:rPr lang="en-US" dirty="0" smtClean="0"/>
              <a:t>When </a:t>
            </a:r>
            <a:r>
              <a:rPr lang="en-US" dirty="0"/>
              <a:t>psychographic variables are combined with organizational demographic variables (for example, size), accuracy in predicting organizational innovativeness increases. Because products diffuse more rapidly in some segments than in </a:t>
            </a:r>
            <a:r>
              <a:rPr lang="en-US" dirty="0" smtClean="0"/>
              <a:t>others.</a:t>
            </a:r>
            <a:endParaRPr lang="en-US" dirty="0"/>
          </a:p>
        </p:txBody>
      </p:sp>
    </p:spTree>
    <p:extLst>
      <p:ext uri="{BB962C8B-B14F-4D97-AF65-F5344CB8AC3E}">
        <p14:creationId xmlns:p14="http://schemas.microsoft.com/office/powerpoint/2010/main" val="17927654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u="sng" dirty="0"/>
              <a:t>Personal </a:t>
            </a:r>
            <a:r>
              <a:rPr lang="en-US" u="sng" dirty="0" smtClean="0"/>
              <a:t>Characteristics</a:t>
            </a:r>
          </a:p>
          <a:p>
            <a:r>
              <a:rPr lang="en-US" dirty="0" smtClean="0"/>
              <a:t> </a:t>
            </a:r>
            <a:r>
              <a:rPr lang="en-US" dirty="0"/>
              <a:t>Some </a:t>
            </a:r>
            <a:r>
              <a:rPr lang="en-US" dirty="0" smtClean="0"/>
              <a:t>micro-segmentation </a:t>
            </a:r>
            <a:r>
              <a:rPr lang="en-US" dirty="0"/>
              <a:t>possibilities deal with the </a:t>
            </a:r>
            <a:r>
              <a:rPr lang="en-US" dirty="0" smtClean="0"/>
              <a:t>personal </a:t>
            </a:r>
            <a:r>
              <a:rPr lang="en-US" dirty="0"/>
              <a:t>characteristics of decision makers: demographics (age, education), personality, decision style, risk preference or risk avoidance, </a:t>
            </a:r>
            <a:r>
              <a:rPr lang="en-US" dirty="0" smtClean="0"/>
              <a:t>confidence</a:t>
            </a:r>
            <a:r>
              <a:rPr lang="en-US" dirty="0"/>
              <a:t>, job responsibilities, and so forth</a:t>
            </a:r>
            <a:r>
              <a:rPr lang="en-US" dirty="0" smtClean="0"/>
              <a:t>.</a:t>
            </a:r>
          </a:p>
          <a:p>
            <a:pPr marL="0" indent="0">
              <a:buNone/>
            </a:pPr>
            <a:endParaRPr lang="en-US" dirty="0"/>
          </a:p>
        </p:txBody>
      </p:sp>
    </p:spTree>
    <p:extLst>
      <p:ext uri="{BB962C8B-B14F-4D97-AF65-F5344CB8AC3E}">
        <p14:creationId xmlns:p14="http://schemas.microsoft.com/office/powerpoint/2010/main" val="2885828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Implementing a segmentation strategy</a:t>
            </a:r>
            <a:endParaRPr lang="en-US" dirty="0"/>
          </a:p>
        </p:txBody>
      </p:sp>
      <p:sp>
        <p:nvSpPr>
          <p:cNvPr id="3" name="Content Placeholder 2"/>
          <p:cNvSpPr>
            <a:spLocks noGrp="1"/>
          </p:cNvSpPr>
          <p:nvPr>
            <p:ph idx="1"/>
          </p:nvPr>
        </p:nvSpPr>
        <p:spPr/>
        <p:txBody>
          <a:bodyPr>
            <a:normAutofit/>
          </a:bodyPr>
          <a:lstStyle/>
          <a:p>
            <a:r>
              <a:rPr lang="en-US" dirty="0"/>
              <a:t>Successful implementation of the segmentation plan requires attention to the following issues: </a:t>
            </a:r>
          </a:p>
          <a:p>
            <a:pPr lvl="1"/>
            <a:r>
              <a:rPr lang="en-US" dirty="0"/>
              <a:t>How should the sales force be organized? </a:t>
            </a:r>
          </a:p>
          <a:p>
            <a:pPr lvl="1"/>
            <a:r>
              <a:rPr lang="en-US" dirty="0"/>
              <a:t>What special technical or customer service requirements will organizations in the new segment have? </a:t>
            </a:r>
            <a:endParaRPr lang="en-US" dirty="0" smtClean="0"/>
          </a:p>
          <a:p>
            <a:pPr lvl="1"/>
            <a:r>
              <a:rPr lang="en-US" dirty="0" smtClean="0"/>
              <a:t>Who </a:t>
            </a:r>
            <a:r>
              <a:rPr lang="en-US" dirty="0"/>
              <a:t>will provide these services? </a:t>
            </a:r>
          </a:p>
          <a:p>
            <a:endParaRPr lang="en-US" dirty="0"/>
          </a:p>
        </p:txBody>
      </p:sp>
    </p:spTree>
    <p:extLst>
      <p:ext uri="{BB962C8B-B14F-4D97-AF65-F5344CB8AC3E}">
        <p14:creationId xmlns:p14="http://schemas.microsoft.com/office/powerpoint/2010/main" val="18069208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endParaRPr lang="en-US" dirty="0" smtClean="0"/>
          </a:p>
          <a:p>
            <a:pPr lvl="1"/>
            <a:r>
              <a:rPr lang="en-US" dirty="0" smtClean="0"/>
              <a:t>Which </a:t>
            </a:r>
            <a:r>
              <a:rPr lang="en-US" dirty="0"/>
              <a:t>media outlets can be used to target advertising at the new segment?</a:t>
            </a:r>
          </a:p>
          <a:p>
            <a:pPr lvl="1"/>
            <a:r>
              <a:rPr lang="en-US" dirty="0"/>
              <a:t>Has a comprehensive online strategy been developed to provide continuous service support to customers in this segment? </a:t>
            </a:r>
          </a:p>
          <a:p>
            <a:pPr lvl="1"/>
            <a:r>
              <a:rPr lang="en-US" dirty="0"/>
              <a:t>What adaptations will be needed to serve selected international market segments? </a:t>
            </a:r>
          </a:p>
          <a:p>
            <a:endParaRPr lang="en-US" dirty="0"/>
          </a:p>
        </p:txBody>
      </p:sp>
    </p:spTree>
    <p:extLst>
      <p:ext uri="{BB962C8B-B14F-4D97-AF65-F5344CB8AC3E}">
        <p14:creationId xmlns:p14="http://schemas.microsoft.com/office/powerpoint/2010/main" val="3251995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Industrial Target Marketing</a:t>
            </a:r>
          </a:p>
        </p:txBody>
      </p:sp>
      <p:sp>
        <p:nvSpPr>
          <p:cNvPr id="3" name="Content Placeholder 2"/>
          <p:cNvSpPr>
            <a:spLocks noGrp="1"/>
          </p:cNvSpPr>
          <p:nvPr>
            <p:ph idx="1"/>
          </p:nvPr>
        </p:nvSpPr>
        <p:spPr/>
        <p:txBody>
          <a:bodyPr/>
          <a:lstStyle/>
          <a:p>
            <a:pPr marL="0" indent="0">
              <a:buNone/>
            </a:pPr>
            <a:r>
              <a:rPr lang="en-US" dirty="0"/>
              <a:t>Developing a target market strategy has three phases: </a:t>
            </a:r>
          </a:p>
          <a:p>
            <a:r>
              <a:rPr lang="en-US" dirty="0"/>
              <a:t>1. Analyzing consumer demand </a:t>
            </a:r>
          </a:p>
          <a:p>
            <a:r>
              <a:rPr lang="en-US" dirty="0"/>
              <a:t>2. Targeting the market(s) </a:t>
            </a:r>
            <a:endParaRPr lang="en-US" dirty="0" smtClean="0"/>
          </a:p>
          <a:p>
            <a:r>
              <a:rPr lang="en-US" dirty="0" smtClean="0"/>
              <a:t>3. </a:t>
            </a:r>
            <a:r>
              <a:rPr lang="en-US" dirty="0"/>
              <a:t>Developing the marketing strategy </a:t>
            </a:r>
          </a:p>
          <a:p>
            <a:endParaRPr lang="en-US" dirty="0"/>
          </a:p>
          <a:p>
            <a:endParaRPr lang="en-US" dirty="0"/>
          </a:p>
        </p:txBody>
      </p:sp>
    </p:spTree>
    <p:extLst>
      <p:ext uri="{BB962C8B-B14F-4D97-AF65-F5344CB8AC3E}">
        <p14:creationId xmlns:p14="http://schemas.microsoft.com/office/powerpoint/2010/main" val="42631346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Positioning</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 Use </a:t>
            </a:r>
            <a:r>
              <a:rPr lang="en-US" dirty="0"/>
              <a:t>of product category </a:t>
            </a:r>
          </a:p>
          <a:p>
            <a:pPr marL="0" indent="0">
              <a:buNone/>
            </a:pPr>
            <a:r>
              <a:rPr lang="en-US" dirty="0" smtClean="0"/>
              <a:t>➢ Use </a:t>
            </a:r>
            <a:r>
              <a:rPr lang="en-US" dirty="0"/>
              <a:t>of technology</a:t>
            </a:r>
          </a:p>
          <a:p>
            <a:pPr marL="0" indent="0">
              <a:buNone/>
            </a:pPr>
            <a:r>
              <a:rPr lang="en-US" dirty="0"/>
              <a:t>➢ </a:t>
            </a:r>
            <a:r>
              <a:rPr lang="en-US" dirty="0" smtClean="0"/>
              <a:t>Use </a:t>
            </a:r>
            <a:r>
              <a:rPr lang="en-US" dirty="0"/>
              <a:t>of quality </a:t>
            </a:r>
            <a:r>
              <a:rPr lang="en-US" dirty="0" smtClean="0"/>
              <a:t> </a:t>
            </a:r>
          </a:p>
          <a:p>
            <a:pPr marL="0" indent="0">
              <a:buNone/>
            </a:pPr>
            <a:r>
              <a:rPr lang="en-US" dirty="0" smtClean="0"/>
              <a:t>➢ Use </a:t>
            </a:r>
            <a:r>
              <a:rPr lang="en-US" dirty="0"/>
              <a:t>of price </a:t>
            </a:r>
            <a:endParaRPr lang="en-US" dirty="0" smtClean="0"/>
          </a:p>
          <a:p>
            <a:pPr marL="0" indent="0">
              <a:buNone/>
            </a:pPr>
            <a:r>
              <a:rPr lang="en-US" dirty="0" smtClean="0"/>
              <a:t>➢ Use </a:t>
            </a:r>
            <a:r>
              <a:rPr lang="en-US" dirty="0"/>
              <a:t>of Delivery </a:t>
            </a:r>
            <a:r>
              <a:rPr lang="en-US" dirty="0" smtClean="0"/>
              <a:t> </a:t>
            </a:r>
          </a:p>
          <a:p>
            <a:pPr>
              <a:buFont typeface="Wingdings" panose="05000000000000000000" pitchFamily="2" charset="2"/>
              <a:buChar char="Ø"/>
            </a:pPr>
            <a:r>
              <a:rPr lang="en-US" dirty="0" smtClean="0"/>
              <a:t>Usage </a:t>
            </a:r>
            <a:r>
              <a:rPr lang="en-US" dirty="0"/>
              <a:t>occasion. </a:t>
            </a:r>
          </a:p>
          <a:p>
            <a:pPr marL="0" indent="0">
              <a:buNone/>
            </a:pPr>
            <a:r>
              <a:rPr lang="en-US" dirty="0"/>
              <a:t> </a:t>
            </a:r>
          </a:p>
          <a:p>
            <a:endParaRPr lang="en-US" dirty="0"/>
          </a:p>
        </p:txBody>
      </p:sp>
    </p:spTree>
    <p:extLst>
      <p:ext uri="{BB962C8B-B14F-4D97-AF65-F5344CB8AC3E}">
        <p14:creationId xmlns:p14="http://schemas.microsoft.com/office/powerpoint/2010/main" val="25176638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a:t>The essence of sound </a:t>
            </a:r>
            <a:r>
              <a:rPr lang="en-US" dirty="0" smtClean="0"/>
              <a:t>marketing research is </a:t>
            </a:r>
            <a:r>
              <a:rPr lang="en-US" dirty="0"/>
              <a:t>to </a:t>
            </a:r>
            <a:r>
              <a:rPr lang="en-US" dirty="0" smtClean="0"/>
              <a:t>use effectively </a:t>
            </a:r>
            <a:r>
              <a:rPr lang="en-US" dirty="0"/>
              <a:t>the </a:t>
            </a:r>
            <a:r>
              <a:rPr lang="en-US" dirty="0" smtClean="0"/>
              <a:t>information acquired from the environment.</a:t>
            </a:r>
          </a:p>
          <a:p>
            <a:r>
              <a:rPr lang="en-US" dirty="0" smtClean="0"/>
              <a:t>This topic also outlined </a:t>
            </a:r>
            <a:r>
              <a:rPr lang="en-US" dirty="0"/>
              <a:t>a systematic approach for the business marketer to apply when identifying and selecting target segments. </a:t>
            </a:r>
            <a:endParaRPr lang="en-US" dirty="0" smtClean="0"/>
          </a:p>
          <a:p>
            <a:r>
              <a:rPr lang="en-US" dirty="0" smtClean="0"/>
              <a:t>Before </a:t>
            </a:r>
            <a:r>
              <a:rPr lang="en-US" dirty="0"/>
              <a:t>a </a:t>
            </a:r>
            <a:r>
              <a:rPr lang="en-US" dirty="0" smtClean="0"/>
              <a:t>final </a:t>
            </a:r>
            <a:r>
              <a:rPr lang="en-US" dirty="0"/>
              <a:t>decision is made, the marketer must weigh the costs </a:t>
            </a:r>
            <a:r>
              <a:rPr lang="en-US"/>
              <a:t>and </a:t>
            </a:r>
            <a:r>
              <a:rPr lang="en-US" smtClean="0"/>
              <a:t>benefits </a:t>
            </a:r>
            <a:r>
              <a:rPr lang="en-US" dirty="0"/>
              <a:t>of a segmented marketing strategy. </a:t>
            </a:r>
          </a:p>
        </p:txBody>
      </p:sp>
    </p:spTree>
    <p:extLst>
      <p:ext uri="{BB962C8B-B14F-4D97-AF65-F5344CB8AC3E}">
        <p14:creationId xmlns:p14="http://schemas.microsoft.com/office/powerpoint/2010/main" val="18109527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Kaplan</a:t>
            </a:r>
            <a:r>
              <a:rPr lang="en-US" dirty="0"/>
              <a:t>, R.S. and Norton, D.P. (2004) The Strategy Map: Guide to Aligning Intangible Assets. Strategy &amp; Leadership, 32, 10-17.</a:t>
            </a:r>
            <a:br>
              <a:rPr lang="en-US" dirty="0"/>
            </a:br>
            <a:r>
              <a:rPr lang="en-US" dirty="0">
                <a:hlinkClick r:id="rId2"/>
              </a:rPr>
              <a:t>http://</a:t>
            </a:r>
            <a:r>
              <a:rPr lang="en-US" dirty="0" smtClean="0">
                <a:hlinkClick r:id="rId2"/>
              </a:rPr>
              <a:t>dx.doi.org/10.1108/10878570410699825</a:t>
            </a:r>
            <a:endParaRPr lang="en-US" dirty="0" smtClean="0"/>
          </a:p>
          <a:p>
            <a:endParaRPr lang="en-US" dirty="0" smtClean="0"/>
          </a:p>
          <a:p>
            <a:r>
              <a:rPr lang="en-US" dirty="0"/>
              <a:t>Michael D. Hutt, Thomas W. </a:t>
            </a:r>
            <a:r>
              <a:rPr lang="en-US" dirty="0" err="1"/>
              <a:t>Speh</a:t>
            </a:r>
            <a:r>
              <a:rPr lang="en-US" dirty="0"/>
              <a:t>, (2012), Business Marketing Management B2B, 10th Ed. or 11th Ed. South-Western Cengage Learning, ISBN-13: </a:t>
            </a:r>
            <a:r>
              <a:rPr lang="en-US" dirty="0" smtClean="0"/>
              <a:t>978-0-324-58167-6</a:t>
            </a:r>
            <a:endParaRPr lang="en-US" dirty="0"/>
          </a:p>
          <a:p>
            <a:endParaRPr lang="en-US" dirty="0"/>
          </a:p>
          <a:p>
            <a:r>
              <a:rPr lang="en-US" dirty="0" err="1" smtClean="0"/>
              <a:t>Nyangon</a:t>
            </a:r>
            <a:r>
              <a:rPr lang="en-US" dirty="0" smtClean="0"/>
              <a:t>, Joseph &amp; Byrne, John. (2018). </a:t>
            </a:r>
            <a:r>
              <a:rPr lang="en-US" dirty="0"/>
              <a:t>Diversifying Electricity Customer Choice: </a:t>
            </a:r>
            <a:r>
              <a:rPr lang="en-US" dirty="0" err="1" smtClean="0"/>
              <a:t>Reving</a:t>
            </a:r>
            <a:r>
              <a:rPr lang="en-US" dirty="0" smtClean="0"/>
              <a:t> </a:t>
            </a:r>
            <a:r>
              <a:rPr lang="en-US" dirty="0"/>
              <a:t>Up the New York Energy Vision for Polycentric Innovation. 10.5772/intechopen.76023. </a:t>
            </a:r>
            <a:endParaRPr lang="en-US" dirty="0" smtClean="0"/>
          </a:p>
          <a:p>
            <a:endParaRPr lang="en-US" dirty="0"/>
          </a:p>
          <a:p>
            <a:endParaRPr lang="en-US" dirty="0"/>
          </a:p>
        </p:txBody>
      </p:sp>
    </p:spTree>
    <p:extLst>
      <p:ext uri="{BB962C8B-B14F-4D97-AF65-F5344CB8AC3E}">
        <p14:creationId xmlns:p14="http://schemas.microsoft.com/office/powerpoint/2010/main" val="21748918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1266</Words>
  <Application>Microsoft Office PowerPoint</Application>
  <PresentationFormat>Widescreen</PresentationFormat>
  <Paragraphs>115</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Wingdings</vt:lpstr>
      <vt:lpstr>Office Theme</vt:lpstr>
      <vt:lpstr>PowerPoint Presentation</vt:lpstr>
      <vt:lpstr>Topic objectives</vt:lpstr>
      <vt:lpstr>PowerPoint Presentation</vt:lpstr>
      <vt:lpstr>PowerPoint Presentation</vt:lpstr>
      <vt:lpstr>PowerPoint Presentation</vt:lpstr>
      <vt:lpstr>Requirements</vt:lpstr>
      <vt:lpstr>Requirements Contd </vt:lpstr>
      <vt:lpstr>PowerPoint Presentation</vt:lpstr>
      <vt:lpstr>Benefits of Proper Segmentation</vt:lpstr>
      <vt:lpstr>PowerPoint Presentation</vt:lpstr>
      <vt:lpstr>Industrial STP</vt:lpstr>
      <vt:lpstr>PowerPoint Presentation</vt:lpstr>
      <vt:lpstr>PowerPoint Presentation</vt:lpstr>
      <vt:lpstr>PowerPoint Presentation</vt:lpstr>
      <vt:lpstr>Macro level bases</vt:lpstr>
      <vt:lpstr>PowerPoint Presentation</vt:lpstr>
      <vt:lpstr>PowerPoint Presentation</vt:lpstr>
      <vt:lpstr>PowerPoint Presentation</vt:lpstr>
      <vt:lpstr>Micro level bases</vt:lpstr>
      <vt:lpstr>Some key criteria include</vt:lpstr>
      <vt:lpstr>PowerPoint Presentation</vt:lpstr>
      <vt:lpstr>PowerPoint Presentation</vt:lpstr>
      <vt:lpstr>PowerPoint Presentation</vt:lpstr>
      <vt:lpstr>PowerPoint Presentation</vt:lpstr>
      <vt:lpstr>PowerPoint Presentation</vt:lpstr>
      <vt:lpstr>Implementing a segmentation strategy</vt:lpstr>
      <vt:lpstr>PowerPoint Presentation</vt:lpstr>
      <vt:lpstr>Industrial Target Marketing</vt:lpstr>
      <vt:lpstr>Industrial Positioning</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16</cp:revision>
  <dcterms:created xsi:type="dcterms:W3CDTF">2023-10-04T00:41:48Z</dcterms:created>
  <dcterms:modified xsi:type="dcterms:W3CDTF">2023-10-04T22:02:17Z</dcterms:modified>
</cp:coreProperties>
</file>