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325" r:id="rId4"/>
    <p:sldId id="326" r:id="rId5"/>
    <p:sldId id="327" r:id="rId6"/>
    <p:sldId id="328" r:id="rId7"/>
    <p:sldId id="296" r:id="rId8"/>
    <p:sldId id="297" r:id="rId9"/>
    <p:sldId id="298" r:id="rId10"/>
    <p:sldId id="299" r:id="rId11"/>
    <p:sldId id="322" r:id="rId12"/>
    <p:sldId id="300" r:id="rId13"/>
    <p:sldId id="301" r:id="rId14"/>
    <p:sldId id="302" r:id="rId15"/>
    <p:sldId id="303" r:id="rId16"/>
    <p:sldId id="304" r:id="rId17"/>
    <p:sldId id="305" r:id="rId18"/>
    <p:sldId id="323" r:id="rId19"/>
    <p:sldId id="306" r:id="rId20"/>
    <p:sldId id="307" r:id="rId21"/>
    <p:sldId id="308" r:id="rId22"/>
    <p:sldId id="309" r:id="rId23"/>
    <p:sldId id="324" r:id="rId24"/>
    <p:sldId id="310" r:id="rId25"/>
    <p:sldId id="311" r:id="rId26"/>
    <p:sldId id="312" r:id="rId27"/>
    <p:sldId id="313" r:id="rId28"/>
    <p:sldId id="314" r:id="rId29"/>
    <p:sldId id="315" r:id="rId30"/>
    <p:sldId id="316" r:id="rId31"/>
    <p:sldId id="317" r:id="rId32"/>
    <p:sldId id="318" r:id="rId33"/>
    <p:sldId id="319" r:id="rId34"/>
    <p:sldId id="320" r:id="rId35"/>
    <p:sldId id="321" r:id="rId36"/>
    <p:sldId id="281" r:id="rId37"/>
    <p:sldId id="295" r:id="rId38"/>
    <p:sldId id="27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50" autoAdjust="0"/>
    <p:restoredTop sz="94660"/>
  </p:normalViewPr>
  <p:slideViewPr>
    <p:cSldViewPr snapToGrid="0">
      <p:cViewPr varScale="1">
        <p:scale>
          <a:sx n="73" d="100"/>
          <a:sy n="73" d="100"/>
        </p:scale>
        <p:origin x="6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C6E787E1-014C-4480-8B2E-E26A58A26B00}" type="datetimeFigureOut">
              <a:rPr lang="en-US" smtClean="0"/>
              <a:t>10/4/2023</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EB9C2EEC-0890-40E2-8761-4AFA07F96B5A}"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86111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E787E1-014C-4480-8B2E-E26A58A26B00}"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C2EEC-0890-40E2-8761-4AFA07F96B5A}" type="slidenum">
              <a:rPr lang="en-US" smtClean="0"/>
              <a:t>‹#›</a:t>
            </a:fld>
            <a:endParaRPr lang="en-US"/>
          </a:p>
        </p:txBody>
      </p:sp>
    </p:spTree>
    <p:extLst>
      <p:ext uri="{BB962C8B-B14F-4D97-AF65-F5344CB8AC3E}">
        <p14:creationId xmlns:p14="http://schemas.microsoft.com/office/powerpoint/2010/main" val="3816827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E787E1-014C-4480-8B2E-E26A58A26B00}"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C2EEC-0890-40E2-8761-4AFA07F96B5A}"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67820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6E787E1-014C-4480-8B2E-E26A58A26B00}"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9C2EEC-0890-40E2-8761-4AFA07F96B5A}" type="slidenum">
              <a:rPr lang="en-US" smtClean="0"/>
              <a:t>‹#›</a:t>
            </a:fld>
            <a:endParaRPr lang="en-US"/>
          </a:p>
        </p:txBody>
      </p:sp>
    </p:spTree>
    <p:extLst>
      <p:ext uri="{BB962C8B-B14F-4D97-AF65-F5344CB8AC3E}">
        <p14:creationId xmlns:p14="http://schemas.microsoft.com/office/powerpoint/2010/main" val="3035898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6E787E1-014C-4480-8B2E-E26A58A26B00}" type="datetimeFigureOut">
              <a:rPr lang="en-US" smtClean="0"/>
              <a:t>10/4/2023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9C2EEC-0890-40E2-8761-4AFA07F96B5A}"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44824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6E787E1-014C-4480-8B2E-E26A58A26B00}" type="datetimeFigureOut">
              <a:rPr lang="en-US" smtClean="0"/>
              <a:t>10/4/2023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9C2EEC-0890-40E2-8761-4AFA07F96B5A}"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08412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E787E1-014C-4480-8B2E-E26A58A26B00}" type="datetimeFigureOut">
              <a:rPr lang="en-US" smtClean="0"/>
              <a:t>10/4/2023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B9C2EEC-0890-40E2-8761-4AFA07F96B5A}" type="slidenum">
              <a:rPr lang="en-US" smtClean="0"/>
              <a:t>‹#›</a:t>
            </a:fld>
            <a:endParaRPr lang="en-US"/>
          </a:p>
        </p:txBody>
      </p:sp>
    </p:spTree>
    <p:extLst>
      <p:ext uri="{BB962C8B-B14F-4D97-AF65-F5344CB8AC3E}">
        <p14:creationId xmlns:p14="http://schemas.microsoft.com/office/powerpoint/2010/main" val="2619056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6E787E1-014C-4480-8B2E-E26A58A26B00}"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9C2EEC-0890-40E2-8761-4AFA07F96B5A}"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1030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6E787E1-014C-4480-8B2E-E26A58A26B00}"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9C2EEC-0890-40E2-8761-4AFA07F96B5A}" type="slidenum">
              <a:rPr lang="en-US" smtClean="0"/>
              <a:t>‹#›</a:t>
            </a:fld>
            <a:endParaRPr lang="en-US"/>
          </a:p>
        </p:txBody>
      </p:sp>
    </p:spTree>
    <p:extLst>
      <p:ext uri="{BB962C8B-B14F-4D97-AF65-F5344CB8AC3E}">
        <p14:creationId xmlns:p14="http://schemas.microsoft.com/office/powerpoint/2010/main" val="1441704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6E787E1-014C-4480-8B2E-E26A58A26B00}"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9C2EEC-0890-40E2-8761-4AFA07F96B5A}" type="slidenum">
              <a:rPr lang="en-US" smtClean="0"/>
              <a:t>‹#›</a:t>
            </a:fld>
            <a:endParaRPr lang="en-US"/>
          </a:p>
        </p:txBody>
      </p:sp>
    </p:spTree>
    <p:extLst>
      <p:ext uri="{BB962C8B-B14F-4D97-AF65-F5344CB8AC3E}">
        <p14:creationId xmlns:p14="http://schemas.microsoft.com/office/powerpoint/2010/main" val="3753671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E787E1-014C-4480-8B2E-E26A58A26B00}"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C2EEC-0890-40E2-8761-4AFA07F96B5A}"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755860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E787E1-014C-4480-8B2E-E26A58A26B00}"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C2EEC-0890-40E2-8761-4AFA07F96B5A}"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246453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E787E1-014C-4480-8B2E-E26A58A26B00}"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C2EEC-0890-40E2-8761-4AFA07F96B5A}" type="slidenum">
              <a:rPr lang="en-US" smtClean="0"/>
              <a:t>‹#›</a:t>
            </a:fld>
            <a:endParaRPr lang="en-US"/>
          </a:p>
        </p:txBody>
      </p:sp>
    </p:spTree>
    <p:extLst>
      <p:ext uri="{BB962C8B-B14F-4D97-AF65-F5344CB8AC3E}">
        <p14:creationId xmlns:p14="http://schemas.microsoft.com/office/powerpoint/2010/main" val="25855090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E787E1-014C-4480-8B2E-E26A58A26B00}"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C2EEC-0890-40E2-8761-4AFA07F96B5A}"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263247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E787E1-014C-4480-8B2E-E26A58A26B00}"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C2EEC-0890-40E2-8761-4AFA07F96B5A}"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29754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E787E1-014C-4480-8B2E-E26A58A26B00}"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C2EEC-0890-40E2-8761-4AFA07F96B5A}"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48925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E787E1-014C-4480-8B2E-E26A58A26B00}"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C2EEC-0890-40E2-8761-4AFA07F96B5A}"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92762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6E787E1-014C-4480-8B2E-E26A58A26B00}" type="datetimeFigureOut">
              <a:rPr lang="en-US" smtClean="0"/>
              <a:t>10/4/2023</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B9C2EEC-0890-40E2-8761-4AFA07F96B5A}" type="slidenum">
              <a:rPr lang="en-US" smtClean="0"/>
              <a:t>‹#›</a:t>
            </a:fld>
            <a:endParaRPr lang="en-US"/>
          </a:p>
        </p:txBody>
      </p:sp>
    </p:spTree>
    <p:extLst>
      <p:ext uri="{BB962C8B-B14F-4D97-AF65-F5344CB8AC3E}">
        <p14:creationId xmlns:p14="http://schemas.microsoft.com/office/powerpoint/2010/main" val="32831984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dx.doi.org/10.1108/1087857041069982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solidFill>
                  <a:schemeClr val="accent5"/>
                </a:solidFill>
                <a:latin typeface="Bahnschrift" panose="020B0502040204020203" pitchFamily="34" charset="0"/>
              </a:rPr>
              <a:t>INDUSTRIAL MARKETING</a:t>
            </a:r>
            <a:endParaRPr lang="en-US" b="1" dirty="0">
              <a:solidFill>
                <a:schemeClr val="accent5"/>
              </a:solidFill>
              <a:latin typeface="Bahnschrift" panose="020B0502040204020203" pitchFamily="34" charset="0"/>
            </a:endParaRPr>
          </a:p>
        </p:txBody>
      </p:sp>
      <p:sp>
        <p:nvSpPr>
          <p:cNvPr id="3" name="Subtitle 2"/>
          <p:cNvSpPr>
            <a:spLocks noGrp="1"/>
          </p:cNvSpPr>
          <p:nvPr>
            <p:ph type="subTitle" idx="1"/>
          </p:nvPr>
        </p:nvSpPr>
        <p:spPr>
          <a:xfrm>
            <a:off x="2692398" y="3631471"/>
            <a:ext cx="6815669" cy="1320802"/>
          </a:xfrm>
        </p:spPr>
        <p:txBody>
          <a:bodyPr>
            <a:normAutofit fontScale="92500" lnSpcReduction="20000"/>
          </a:bodyPr>
          <a:lstStyle/>
          <a:p>
            <a:r>
              <a:rPr lang="en-US" b="1" dirty="0" smtClean="0"/>
              <a:t>LECTURE </a:t>
            </a:r>
            <a:r>
              <a:rPr lang="en-US" b="1" dirty="0" smtClean="0"/>
              <a:t>6</a:t>
            </a:r>
            <a:endParaRPr lang="en-US" b="1" dirty="0" smtClean="0"/>
          </a:p>
          <a:p>
            <a:r>
              <a:rPr lang="en-US" b="1" dirty="0" smtClean="0"/>
              <a:t>MANAGING INNOVATIONS </a:t>
            </a:r>
            <a:r>
              <a:rPr lang="en-US" b="1" dirty="0" smtClean="0"/>
              <a:t>AND </a:t>
            </a:r>
            <a:r>
              <a:rPr lang="en-US" b="1" dirty="0" smtClean="0"/>
              <a:t>NEW PRODUCT </a:t>
            </a:r>
            <a:r>
              <a:rPr lang="en-US" b="1" dirty="0" smtClean="0"/>
              <a:t>DEVELOPMENT</a:t>
            </a:r>
          </a:p>
          <a:p>
            <a:r>
              <a:rPr lang="en-US" b="1" dirty="0" smtClean="0"/>
              <a:t>LECTURER: DR. WANJIKU KINYANJUI</a:t>
            </a:r>
            <a:endParaRPr lang="en-US" dirty="0"/>
          </a:p>
        </p:txBody>
      </p:sp>
    </p:spTree>
    <p:extLst>
      <p:ext uri="{BB962C8B-B14F-4D97-AF65-F5344CB8AC3E}">
        <p14:creationId xmlns:p14="http://schemas.microsoft.com/office/powerpoint/2010/main" val="20721940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Learning Objectives</a:t>
            </a:r>
            <a:endParaRPr lang="en-US" b="1" dirty="0"/>
          </a:p>
        </p:txBody>
      </p:sp>
      <p:sp>
        <p:nvSpPr>
          <p:cNvPr id="3" name="Content Placeholder 2"/>
          <p:cNvSpPr>
            <a:spLocks noGrp="1"/>
          </p:cNvSpPr>
          <p:nvPr>
            <p:ph idx="1"/>
          </p:nvPr>
        </p:nvSpPr>
        <p:spPr/>
        <p:txBody>
          <a:bodyPr>
            <a:normAutofit lnSpcReduction="10000"/>
          </a:bodyPr>
          <a:lstStyle/>
          <a:p>
            <a:pPr marL="0" indent="0">
              <a:buNone/>
            </a:pPr>
            <a:r>
              <a:rPr lang="en-US" dirty="0" smtClean="0"/>
              <a:t>1.Recap of the types of Industrial Products</a:t>
            </a:r>
          </a:p>
          <a:p>
            <a:pPr marL="0" indent="0">
              <a:buNone/>
            </a:pPr>
            <a:r>
              <a:rPr lang="en-US" dirty="0" smtClean="0"/>
              <a:t>2. Learn how </a:t>
            </a:r>
            <a:r>
              <a:rPr lang="en-US" dirty="0"/>
              <a:t>to build a strong business-to-business brand.</a:t>
            </a:r>
          </a:p>
          <a:p>
            <a:pPr marL="0" indent="0">
              <a:buNone/>
            </a:pPr>
            <a:r>
              <a:rPr lang="en-US" dirty="0"/>
              <a:t>3</a:t>
            </a:r>
            <a:r>
              <a:rPr lang="en-US" dirty="0" smtClean="0"/>
              <a:t>. Identify with the </a:t>
            </a:r>
            <a:r>
              <a:rPr lang="en-US" dirty="0"/>
              <a:t>strategic importance of providing competitively superior value to customers.</a:t>
            </a:r>
          </a:p>
          <a:p>
            <a:pPr marL="0" indent="0">
              <a:buNone/>
            </a:pPr>
            <a:r>
              <a:rPr lang="en-US" dirty="0"/>
              <a:t>4</a:t>
            </a:r>
            <a:r>
              <a:rPr lang="en-US" dirty="0" smtClean="0"/>
              <a:t>. Identify </a:t>
            </a:r>
            <a:r>
              <a:rPr lang="en-US" dirty="0"/>
              <a:t>various types of industrial product lines and the value of product positioning</a:t>
            </a:r>
            <a:r>
              <a:rPr lang="en-US" dirty="0" smtClean="0"/>
              <a:t>.</a:t>
            </a:r>
          </a:p>
          <a:p>
            <a:pPr marL="0" indent="0">
              <a:buNone/>
            </a:pPr>
            <a:r>
              <a:rPr lang="en-US" dirty="0"/>
              <a:t>5</a:t>
            </a:r>
            <a:r>
              <a:rPr lang="en-US" dirty="0" smtClean="0"/>
              <a:t>. Understand the strategic </a:t>
            </a:r>
            <a:r>
              <a:rPr lang="en-US" dirty="0"/>
              <a:t>approach for managing products </a:t>
            </a:r>
            <a:r>
              <a:rPr lang="en-US" dirty="0" smtClean="0"/>
              <a:t>positioning</a:t>
            </a:r>
            <a:endParaRPr lang="en-US" dirty="0"/>
          </a:p>
          <a:p>
            <a:endParaRPr lang="en-US" dirty="0"/>
          </a:p>
        </p:txBody>
      </p:sp>
    </p:spTree>
    <p:extLst>
      <p:ext uri="{BB962C8B-B14F-4D97-AF65-F5344CB8AC3E}">
        <p14:creationId xmlns:p14="http://schemas.microsoft.com/office/powerpoint/2010/main" val="39987081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Industrial Products</a:t>
            </a:r>
            <a:endParaRPr lang="en-US" dirty="0"/>
          </a:p>
        </p:txBody>
      </p:sp>
      <p:sp>
        <p:nvSpPr>
          <p:cNvPr id="3" name="Content Placeholder 2"/>
          <p:cNvSpPr>
            <a:spLocks noGrp="1"/>
          </p:cNvSpPr>
          <p:nvPr>
            <p:ph idx="1"/>
          </p:nvPr>
        </p:nvSpPr>
        <p:spPr/>
        <p:txBody>
          <a:bodyPr/>
          <a:lstStyle/>
          <a:p>
            <a:pPr marL="0" indent="0">
              <a:buNone/>
            </a:pPr>
            <a:r>
              <a:rPr lang="en-US" dirty="0"/>
              <a:t>Industrial goods and services can be conveniently classified into three broad groups; they are;</a:t>
            </a:r>
          </a:p>
          <a:p>
            <a:r>
              <a:rPr lang="en-US" dirty="0"/>
              <a:t>1.Materials and parts,</a:t>
            </a:r>
          </a:p>
          <a:p>
            <a:r>
              <a:rPr lang="en-US" dirty="0"/>
              <a:t>2.Capital Items, and</a:t>
            </a:r>
          </a:p>
          <a:p>
            <a:r>
              <a:rPr lang="en-US" dirty="0"/>
              <a:t>3.Supplies &amp; services.</a:t>
            </a:r>
          </a:p>
        </p:txBody>
      </p:sp>
    </p:spTree>
    <p:extLst>
      <p:ext uri="{BB962C8B-B14F-4D97-AF65-F5344CB8AC3E}">
        <p14:creationId xmlns:p14="http://schemas.microsoft.com/office/powerpoint/2010/main" val="1456950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dirty="0"/>
              <a:t>Materials &amp; Parts:</a:t>
            </a:r>
            <a:endParaRPr lang="en-US" dirty="0"/>
          </a:p>
          <a:p>
            <a:r>
              <a:rPr lang="en-US" dirty="0"/>
              <a:t>Goods that enter the product directly consist of raw materials, manufactured materials and component parts.  </a:t>
            </a:r>
            <a:endParaRPr lang="en-US" dirty="0" smtClean="0"/>
          </a:p>
          <a:p>
            <a:r>
              <a:rPr lang="en-US" dirty="0" smtClean="0"/>
              <a:t>The </a:t>
            </a:r>
            <a:r>
              <a:rPr lang="en-US" dirty="0"/>
              <a:t>cost of these items is treated by the purchasing company as part of manufacturing cost.</a:t>
            </a:r>
          </a:p>
          <a:p>
            <a:endParaRPr lang="en-US" dirty="0"/>
          </a:p>
        </p:txBody>
      </p:sp>
    </p:spTree>
    <p:extLst>
      <p:ext uri="{BB962C8B-B14F-4D97-AF65-F5344CB8AC3E}">
        <p14:creationId xmlns:p14="http://schemas.microsoft.com/office/powerpoint/2010/main" val="40072994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b="1" dirty="0"/>
              <a:t>Supplies &amp; services</a:t>
            </a:r>
            <a:endParaRPr lang="en-US" dirty="0"/>
          </a:p>
          <a:p>
            <a:r>
              <a:rPr lang="en-US" dirty="0"/>
              <a:t>Every organization requires operating supplies such as paints, soaps, oils, greases, pencils, typewriter ribbons, printer cartridges, paper</a:t>
            </a:r>
          </a:p>
        </p:txBody>
      </p:sp>
    </p:spTree>
    <p:extLst>
      <p:ext uri="{BB962C8B-B14F-4D97-AF65-F5344CB8AC3E}">
        <p14:creationId xmlns:p14="http://schemas.microsoft.com/office/powerpoint/2010/main" val="28486885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b="1" dirty="0"/>
              <a:t>Capital Items</a:t>
            </a:r>
            <a:endParaRPr lang="en-US" dirty="0"/>
          </a:p>
          <a:p>
            <a:pPr marL="0" indent="0">
              <a:buNone/>
            </a:pPr>
            <a:r>
              <a:rPr lang="en-US" dirty="0"/>
              <a:t>Capital items  are  those  which  are  used  in  the  production processes and when they worn-out a portion of their original cost is assigned to the production process as deprecation.   Capital items include;</a:t>
            </a:r>
          </a:p>
          <a:p>
            <a:r>
              <a:rPr lang="en-US" dirty="0"/>
              <a:t>a) Heavy Equipment/Installations,</a:t>
            </a:r>
          </a:p>
          <a:p>
            <a:r>
              <a:rPr lang="en-US" dirty="0"/>
              <a:t>b) Light equipment/Accessories) </a:t>
            </a:r>
          </a:p>
          <a:p>
            <a:r>
              <a:rPr lang="en-US" dirty="0"/>
              <a:t>c) Plant &amp; Buildings</a:t>
            </a:r>
          </a:p>
        </p:txBody>
      </p:sp>
    </p:spTree>
    <p:extLst>
      <p:ext uri="{BB962C8B-B14F-4D97-AF65-F5344CB8AC3E}">
        <p14:creationId xmlns:p14="http://schemas.microsoft.com/office/powerpoint/2010/main" val="1488949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B</a:t>
            </a:r>
            <a:r>
              <a:rPr lang="en-US" dirty="0" smtClean="0"/>
              <a:t>uilding </a:t>
            </a:r>
            <a:r>
              <a:rPr lang="en-US" dirty="0"/>
              <a:t>a strong </a:t>
            </a:r>
            <a:r>
              <a:rPr lang="en-US" dirty="0" smtClean="0"/>
              <a:t/>
            </a:r>
            <a:br>
              <a:rPr lang="en-US" dirty="0" smtClean="0"/>
            </a:br>
            <a:r>
              <a:rPr lang="en-US" dirty="0" smtClean="0"/>
              <a:t>business-to-business </a:t>
            </a:r>
            <a:r>
              <a:rPr lang="en-US" dirty="0"/>
              <a:t>brand</a:t>
            </a:r>
          </a:p>
        </p:txBody>
      </p:sp>
      <p:sp>
        <p:nvSpPr>
          <p:cNvPr id="3" name="Content Placeholder 2"/>
          <p:cNvSpPr>
            <a:spLocks noGrp="1"/>
          </p:cNvSpPr>
          <p:nvPr>
            <p:ph idx="1"/>
          </p:nvPr>
        </p:nvSpPr>
        <p:spPr/>
        <p:txBody>
          <a:bodyPr/>
          <a:lstStyle/>
          <a:p>
            <a:r>
              <a:rPr lang="en-US" dirty="0"/>
              <a:t>A business marketer’s marketplace identity is established through its brand and through the products and services it offers. </a:t>
            </a:r>
            <a:endParaRPr lang="en-US" dirty="0" smtClean="0"/>
          </a:p>
          <a:p>
            <a:r>
              <a:rPr lang="en-US" dirty="0" smtClean="0"/>
              <a:t>Since </a:t>
            </a:r>
            <a:r>
              <a:rPr lang="en-US" dirty="0"/>
              <a:t>brands constitute one of the most valuable intangible assets that a firm possesses, branding has emerged as a priority to marketing executives, CEOs, and the financial community</a:t>
            </a:r>
          </a:p>
        </p:txBody>
      </p:sp>
    </p:spTree>
    <p:extLst>
      <p:ext uri="{BB962C8B-B14F-4D97-AF65-F5344CB8AC3E}">
        <p14:creationId xmlns:p14="http://schemas.microsoft.com/office/powerpoint/2010/main" val="35426262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Some of the most valuable and powerful brands belong to business to-business firms: IBM, Microsoft, General Electric, Intel, Hewlett-Packard, Cisco, Google, Oracle, Canon</a:t>
            </a:r>
            <a:r>
              <a:rPr lang="en-US" dirty="0" smtClean="0"/>
              <a:t>,, </a:t>
            </a:r>
            <a:r>
              <a:rPr lang="en-US" dirty="0"/>
              <a:t>Caterpillar </a:t>
            </a:r>
            <a:r>
              <a:rPr lang="en-US" dirty="0" smtClean="0"/>
              <a:t>(Hutt &amp; </a:t>
            </a:r>
            <a:r>
              <a:rPr lang="en-US" dirty="0" err="1" smtClean="0"/>
              <a:t>Speh</a:t>
            </a:r>
            <a:r>
              <a:rPr lang="en-US" dirty="0"/>
              <a:t>, (2012</a:t>
            </a:r>
            <a:r>
              <a:rPr lang="en-US" dirty="0" smtClean="0"/>
              <a:t>)</a:t>
            </a:r>
            <a:endParaRPr lang="en-US" dirty="0"/>
          </a:p>
          <a:p>
            <a:pPr marL="0" indent="0">
              <a:buNone/>
            </a:pPr>
            <a:endParaRPr lang="en-US" dirty="0"/>
          </a:p>
        </p:txBody>
      </p:sp>
    </p:spTree>
    <p:extLst>
      <p:ext uri="{BB962C8B-B14F-4D97-AF65-F5344CB8AC3E}">
        <p14:creationId xmlns:p14="http://schemas.microsoft.com/office/powerpoint/2010/main" val="1870290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A brand, then, is a name, sign, symbol, or logo that identifies the products and services of one firm and differentiates them from competitors. </a:t>
            </a:r>
            <a:endParaRPr lang="en-US" dirty="0" smtClean="0"/>
          </a:p>
          <a:p>
            <a:r>
              <a:rPr lang="en-US" dirty="0" smtClean="0"/>
              <a:t>With </a:t>
            </a:r>
            <a:r>
              <a:rPr lang="en-US" dirty="0"/>
              <a:t>proper and </a:t>
            </a:r>
            <a:r>
              <a:rPr lang="en-US" dirty="0" smtClean="0"/>
              <a:t>effective </a:t>
            </a:r>
            <a:r>
              <a:rPr lang="en-US" dirty="0"/>
              <a:t>marketing strategies, a marketer can build or create brand assets and liabilities that can increase brand loyalty levels, names awareness and other brand associations. </a:t>
            </a:r>
          </a:p>
        </p:txBody>
      </p:sp>
    </p:spTree>
    <p:extLst>
      <p:ext uri="{BB962C8B-B14F-4D97-AF65-F5344CB8AC3E}">
        <p14:creationId xmlns:p14="http://schemas.microsoft.com/office/powerpoint/2010/main" val="4157271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Kevin, Lane &amp; Keller(2007) </a:t>
            </a:r>
            <a:r>
              <a:rPr lang="en-US" dirty="0"/>
              <a:t>defines customer based brand equity (CBBE) as the differential effect that customers’ brand knowledge has on their response to marketing activities and programs for that brand</a:t>
            </a:r>
            <a:r>
              <a:rPr lang="en-US" dirty="0" smtClean="0"/>
              <a:t>.</a:t>
            </a:r>
          </a:p>
          <a:p>
            <a:pPr marL="0" indent="0">
              <a:buNone/>
            </a:pPr>
            <a:endParaRPr lang="en-US" dirty="0" smtClean="0"/>
          </a:p>
          <a:p>
            <a:r>
              <a:rPr lang="en-US" dirty="0"/>
              <a:t>The CBBE model lays out a series of four steps for building a strong brand</a:t>
            </a:r>
            <a:r>
              <a:rPr lang="en-US" dirty="0" smtClean="0"/>
              <a:t>.</a:t>
            </a:r>
          </a:p>
          <a:p>
            <a:pPr marL="0" indent="0">
              <a:buNone/>
            </a:pPr>
            <a:r>
              <a:rPr lang="en-US" dirty="0" smtClean="0"/>
              <a:t>(</a:t>
            </a:r>
            <a:r>
              <a:rPr lang="en-US" dirty="0"/>
              <a:t>1) develop deep brand awareness or a brand identity;</a:t>
            </a:r>
          </a:p>
          <a:p>
            <a:endParaRPr lang="en-US" dirty="0"/>
          </a:p>
        </p:txBody>
      </p:sp>
    </p:spTree>
    <p:extLst>
      <p:ext uri="{BB962C8B-B14F-4D97-AF65-F5344CB8AC3E}">
        <p14:creationId xmlns:p14="http://schemas.microsoft.com/office/powerpoint/2010/main" val="2737097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(2) establish the meaning of the brand through unique brand associations (points of difference</a:t>
            </a:r>
            <a:r>
              <a:rPr lang="en-US" dirty="0" smtClean="0"/>
              <a:t>)</a:t>
            </a:r>
          </a:p>
          <a:p>
            <a:pPr marL="0" indent="0">
              <a:buNone/>
            </a:pPr>
            <a:r>
              <a:rPr lang="en-US" dirty="0" smtClean="0"/>
              <a:t>(</a:t>
            </a:r>
            <a:r>
              <a:rPr lang="en-US" dirty="0"/>
              <a:t>3) elicit a positive brand response from customers through marketing programs; </a:t>
            </a:r>
            <a:r>
              <a:rPr lang="en-US" dirty="0" smtClean="0"/>
              <a:t>and</a:t>
            </a:r>
          </a:p>
          <a:p>
            <a:pPr marL="0" indent="0">
              <a:buNone/>
            </a:pPr>
            <a:r>
              <a:rPr lang="en-US" dirty="0" smtClean="0"/>
              <a:t>(</a:t>
            </a:r>
            <a:r>
              <a:rPr lang="en-US" dirty="0"/>
              <a:t>4) build brand relationships with customers, characterized by intense loyalty. </a:t>
            </a:r>
          </a:p>
        </p:txBody>
      </p:sp>
    </p:spTree>
    <p:extLst>
      <p:ext uri="{BB962C8B-B14F-4D97-AF65-F5344CB8AC3E}">
        <p14:creationId xmlns:p14="http://schemas.microsoft.com/office/powerpoint/2010/main" val="1157375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Brand Equity Integrative Model</a:t>
            </a:r>
            <a:endParaRPr lang="en-US" dirty="0"/>
          </a:p>
        </p:txBody>
      </p:sp>
      <p:sp>
        <p:nvSpPr>
          <p:cNvPr id="3" name="Content Placeholder 2"/>
          <p:cNvSpPr>
            <a:spLocks noGrp="1"/>
          </p:cNvSpPr>
          <p:nvPr>
            <p:ph idx="1"/>
          </p:nvPr>
        </p:nvSpPr>
        <p:spPr/>
        <p:txBody>
          <a:bodyPr>
            <a:normAutofit fontScale="92500"/>
          </a:bodyPr>
          <a:lstStyle/>
          <a:p>
            <a:r>
              <a:rPr lang="en-US" dirty="0"/>
              <a:t>To build and properly manage brand equity, Kevin Lane Keller and Donald R. Lehman (2006) provide an integrative model that can be used to isolate key dimensions of the brand management process. The model has 4 main variables:</a:t>
            </a:r>
          </a:p>
          <a:p>
            <a:pPr lvl="1"/>
            <a:r>
              <a:rPr lang="en-US" sz="2400" dirty="0"/>
              <a:t>Company Actions</a:t>
            </a:r>
          </a:p>
          <a:p>
            <a:pPr lvl="1"/>
            <a:r>
              <a:rPr lang="en-US" sz="2400" dirty="0"/>
              <a:t>What Customers Think and Feel </a:t>
            </a:r>
          </a:p>
          <a:p>
            <a:pPr lvl="1"/>
            <a:r>
              <a:rPr lang="en-US" sz="2400" dirty="0"/>
              <a:t>What Customers Do </a:t>
            </a:r>
            <a:endParaRPr lang="en-US" sz="2400" dirty="0" smtClean="0"/>
          </a:p>
          <a:p>
            <a:pPr lvl="1"/>
            <a:r>
              <a:rPr lang="en-US" sz="2400" dirty="0"/>
              <a:t>How Financial Markets React </a:t>
            </a:r>
          </a:p>
          <a:p>
            <a:endParaRPr lang="en-US" dirty="0"/>
          </a:p>
          <a:p>
            <a:endParaRPr lang="en-US" dirty="0"/>
          </a:p>
        </p:txBody>
      </p:sp>
    </p:spTree>
    <p:extLst>
      <p:ext uri="{BB962C8B-B14F-4D97-AF65-F5344CB8AC3E}">
        <p14:creationId xmlns:p14="http://schemas.microsoft.com/office/powerpoint/2010/main" val="3843459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t>Types of Product Lines </a:t>
            </a:r>
            <a:endParaRPr lang="en-US" sz="3200" dirty="0"/>
          </a:p>
        </p:txBody>
      </p:sp>
      <p:sp>
        <p:nvSpPr>
          <p:cNvPr id="3" name="Content Placeholder 2"/>
          <p:cNvSpPr>
            <a:spLocks noGrp="1"/>
          </p:cNvSpPr>
          <p:nvPr>
            <p:ph idx="1"/>
          </p:nvPr>
        </p:nvSpPr>
        <p:spPr/>
        <p:txBody>
          <a:bodyPr/>
          <a:lstStyle/>
          <a:p>
            <a:r>
              <a:rPr lang="en-US" b="1" i="1" dirty="0"/>
              <a:t>Proprietary or catalog products</a:t>
            </a:r>
            <a:r>
              <a:rPr lang="en-US" b="1" i="1" dirty="0" smtClean="0"/>
              <a:t>.</a:t>
            </a:r>
          </a:p>
          <a:p>
            <a:pPr marL="0" indent="0">
              <a:buNone/>
            </a:pPr>
            <a:r>
              <a:rPr lang="en-US" dirty="0" smtClean="0"/>
              <a:t> </a:t>
            </a:r>
            <a:r>
              <a:rPr lang="en-US" dirty="0"/>
              <a:t>These items are offered only in certain configurations and produced in anticipation of orders. Product-line decisions concern adding, deleting, or repositioning products in the line.</a:t>
            </a:r>
          </a:p>
        </p:txBody>
      </p:sp>
    </p:spTree>
    <p:extLst>
      <p:ext uri="{BB962C8B-B14F-4D97-AF65-F5344CB8AC3E}">
        <p14:creationId xmlns:p14="http://schemas.microsoft.com/office/powerpoint/2010/main" val="30295340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i="1" dirty="0"/>
              <a:t>Custom-built products</a:t>
            </a:r>
            <a:r>
              <a:rPr lang="en-US" b="1" i="1" dirty="0" smtClean="0"/>
              <a:t>.</a:t>
            </a:r>
          </a:p>
          <a:p>
            <a:r>
              <a:rPr lang="en-US" dirty="0" smtClean="0"/>
              <a:t> </a:t>
            </a:r>
            <a:r>
              <a:rPr lang="en-US" dirty="0"/>
              <a:t>These items are offered as a set of basic units, with numerous accessories and options. The firm’s wide array of products provides retailers with an end-to-end solution, from data warehousing to the point-of service workstation at checkout. </a:t>
            </a:r>
            <a:endParaRPr lang="en-US" dirty="0" smtClean="0"/>
          </a:p>
          <a:p>
            <a:r>
              <a:rPr lang="en-US" dirty="0" smtClean="0"/>
              <a:t>The </a:t>
            </a:r>
            <a:r>
              <a:rPr lang="en-US" dirty="0"/>
              <a:t>marketer offers the organizational buyer a set of building blocks. Product-line decisions center on offering the proper mix of options and accessories</a:t>
            </a:r>
          </a:p>
        </p:txBody>
      </p:sp>
    </p:spTree>
    <p:extLst>
      <p:ext uri="{BB962C8B-B14F-4D97-AF65-F5344CB8AC3E}">
        <p14:creationId xmlns:p14="http://schemas.microsoft.com/office/powerpoint/2010/main" val="22083576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i="1" dirty="0"/>
              <a:t>Custom-designed products. </a:t>
            </a:r>
            <a:endParaRPr lang="en-US" b="1" i="1" dirty="0" smtClean="0"/>
          </a:p>
          <a:p>
            <a:pPr marL="0" indent="0">
              <a:buNone/>
            </a:pPr>
            <a:r>
              <a:rPr lang="en-US" dirty="0" smtClean="0"/>
              <a:t>These </a:t>
            </a:r>
            <a:r>
              <a:rPr lang="en-US" dirty="0"/>
              <a:t>items are created to meet the needs of one or a small group of customers. Sometimes the product is a unique unit, such as a power plant or a specific machine tool</a:t>
            </a:r>
            <a:r>
              <a:rPr lang="en-US" dirty="0" smtClean="0"/>
              <a:t>.</a:t>
            </a:r>
          </a:p>
          <a:p>
            <a:pPr marL="0" indent="0">
              <a:buNone/>
            </a:pPr>
            <a:r>
              <a:rPr lang="en-US" dirty="0" smtClean="0"/>
              <a:t> </a:t>
            </a:r>
            <a:r>
              <a:rPr lang="en-US" dirty="0"/>
              <a:t>In addition, some items produced in relatively large quantities, such as an aircraft model, may fall into this category. The product line is described in terms of the company’s capability, and the consumer buys that capability. Ultimately, this capability is transformed into a finished good.</a:t>
            </a:r>
          </a:p>
        </p:txBody>
      </p:sp>
    </p:spTree>
    <p:extLst>
      <p:ext uri="{BB962C8B-B14F-4D97-AF65-F5344CB8AC3E}">
        <p14:creationId xmlns:p14="http://schemas.microsoft.com/office/powerpoint/2010/main" val="42358792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Industrial services</a:t>
            </a:r>
          </a:p>
          <a:p>
            <a:pPr marL="0" indent="0">
              <a:buNone/>
            </a:pPr>
            <a:r>
              <a:rPr lang="en-US" dirty="0" smtClean="0"/>
              <a:t>Rather </a:t>
            </a:r>
            <a:r>
              <a:rPr lang="en-US" dirty="0"/>
              <a:t>than an actual product, the buyer is purchasing a company’s capability in an area such as maintenance, technical service, or management consulting</a:t>
            </a:r>
            <a:r>
              <a:rPr lang="en-US" dirty="0" smtClean="0"/>
              <a:t>.</a:t>
            </a:r>
          </a:p>
          <a:p>
            <a:pPr marL="0" indent="0">
              <a:buNone/>
            </a:pPr>
            <a:r>
              <a:rPr lang="en-US" smtClean="0"/>
              <a:t>**</a:t>
            </a:r>
            <a:endParaRPr lang="en-US" dirty="0"/>
          </a:p>
        </p:txBody>
      </p:sp>
    </p:spTree>
    <p:extLst>
      <p:ext uri="{BB962C8B-B14F-4D97-AF65-F5344CB8AC3E}">
        <p14:creationId xmlns:p14="http://schemas.microsoft.com/office/powerpoint/2010/main" val="16501884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t>Planning Industrial Product </a:t>
            </a:r>
            <a:r>
              <a:rPr lang="en-US" sz="3200" b="1" dirty="0" smtClean="0"/>
              <a:t>Strategy</a:t>
            </a:r>
            <a:endParaRPr lang="en-US" sz="3200" dirty="0"/>
          </a:p>
        </p:txBody>
      </p:sp>
      <p:sp>
        <p:nvSpPr>
          <p:cNvPr id="3" name="Content Placeholder 2"/>
          <p:cNvSpPr>
            <a:spLocks noGrp="1"/>
          </p:cNvSpPr>
          <p:nvPr>
            <p:ph idx="1"/>
          </p:nvPr>
        </p:nvSpPr>
        <p:spPr/>
        <p:txBody>
          <a:bodyPr/>
          <a:lstStyle/>
          <a:p>
            <a:r>
              <a:rPr lang="en-US" dirty="0"/>
              <a:t>Product positioning represents the place that a product occupies in a particular market; it is found by measuring organizational buyers’ perceptions and preferences for a product in relation to its competitors</a:t>
            </a:r>
            <a:r>
              <a:rPr lang="en-US" dirty="0" smtClean="0"/>
              <a:t>.</a:t>
            </a:r>
          </a:p>
          <a:p>
            <a:r>
              <a:rPr lang="en-US" dirty="0" smtClean="0"/>
              <a:t>Since </a:t>
            </a:r>
            <a:r>
              <a:rPr lang="en-US" dirty="0"/>
              <a:t>organizational buyers perceive products as bundles of attributes (for example, quality, service), the product strategist should examine the attributes that assume a central role in buying decisions.</a:t>
            </a:r>
          </a:p>
        </p:txBody>
      </p:sp>
    </p:spTree>
    <p:extLst>
      <p:ext uri="{BB962C8B-B14F-4D97-AF65-F5344CB8AC3E}">
        <p14:creationId xmlns:p14="http://schemas.microsoft.com/office/powerpoint/2010/main" val="34480795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The positioning process begins by identifying the relevant set of competing products and defining those attributes that are determinant attributes that customers use to differentiate </a:t>
            </a:r>
            <a:r>
              <a:rPr lang="en-US" dirty="0" smtClean="0"/>
              <a:t>among the alternatives</a:t>
            </a:r>
            <a:endParaRPr lang="en-US" dirty="0"/>
          </a:p>
        </p:txBody>
      </p:sp>
    </p:spTree>
    <p:extLst>
      <p:ext uri="{BB962C8B-B14F-4D97-AF65-F5344CB8AC3E}">
        <p14:creationId xmlns:p14="http://schemas.microsoft.com/office/powerpoint/2010/main" val="23138800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a:stretch>
            <a:fillRect/>
          </a:stretch>
        </p:blipFill>
        <p:spPr>
          <a:xfrm>
            <a:off x="1084217" y="809897"/>
            <a:ext cx="8934994" cy="5068389"/>
          </a:xfrm>
          <a:prstGeom prst="rect">
            <a:avLst/>
          </a:prstGeom>
        </p:spPr>
      </p:pic>
    </p:spTree>
    <p:extLst>
      <p:ext uri="{BB962C8B-B14F-4D97-AF65-F5344CB8AC3E}">
        <p14:creationId xmlns:p14="http://schemas.microsoft.com/office/powerpoint/2010/main" val="37535604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55000" lnSpcReduction="20000"/>
          </a:bodyPr>
          <a:lstStyle/>
          <a:p>
            <a:pPr marL="0" indent="0">
              <a:buNone/>
            </a:pPr>
            <a:r>
              <a:rPr lang="en-US" sz="4200" dirty="0" smtClean="0"/>
              <a:t>1. To identify the relevant set of competitive products, you need to understand the market in which your product operates</a:t>
            </a:r>
            <a:r>
              <a:rPr lang="en-US" dirty="0" smtClean="0"/>
              <a:t>. </a:t>
            </a:r>
          </a:p>
          <a:p>
            <a:endParaRPr lang="en-US" dirty="0" smtClean="0"/>
          </a:p>
          <a:p>
            <a:r>
              <a:rPr lang="en-US" sz="4400" dirty="0" smtClean="0"/>
              <a:t>Identify the product category: Determine the category in which your product belongs. For example, if you are selling smartphones, your product category would be mobile phones.</a:t>
            </a:r>
          </a:p>
          <a:p>
            <a:r>
              <a:rPr lang="en-US" sz="4400" dirty="0" smtClean="0"/>
              <a:t>Identify the key features: Determine the key features that your product offers. For example, if your smartphone has a large display, high camera resolution, and long battery life, those are its key features.</a:t>
            </a:r>
          </a:p>
          <a:p>
            <a:endParaRPr lang="en-US" sz="3800" dirty="0" smtClean="0"/>
          </a:p>
          <a:p>
            <a:endParaRPr lang="en-US" sz="3800"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8519013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a:t>Search for competing products: Use search engines and online marketplaces to find products that offer similar features to your product. Look at the specifications and features of these products to determine how they compare to your product.</a:t>
            </a:r>
          </a:p>
          <a:p>
            <a:r>
              <a:rPr lang="en-US" dirty="0" smtClean="0"/>
              <a:t>Analyze </a:t>
            </a:r>
            <a:r>
              <a:rPr lang="en-US" dirty="0"/>
              <a:t>the market: Look at the market share of competing products and their sales performance. This will help you understand which products are most popular among consumers.</a:t>
            </a:r>
          </a:p>
          <a:p>
            <a:endParaRPr lang="en-US" dirty="0"/>
          </a:p>
        </p:txBody>
      </p:sp>
    </p:spTree>
    <p:extLst>
      <p:ext uri="{BB962C8B-B14F-4D97-AF65-F5344CB8AC3E}">
        <p14:creationId xmlns:p14="http://schemas.microsoft.com/office/powerpoint/2010/main" val="2309701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2600" dirty="0"/>
              <a:t>Consider pricing: </a:t>
            </a:r>
            <a:endParaRPr lang="en-US" sz="2600" dirty="0" smtClean="0"/>
          </a:p>
          <a:p>
            <a:pPr marL="0" indent="0">
              <a:buNone/>
            </a:pPr>
            <a:r>
              <a:rPr lang="en-US" sz="2600" dirty="0" smtClean="0"/>
              <a:t>Look </a:t>
            </a:r>
            <a:r>
              <a:rPr lang="en-US" sz="2600" dirty="0"/>
              <a:t>at the pricing of competing products to determine how they compare to your product. If your product is priced higher than competing products, you need to consider whether your product offers enough additional value to justify the higher price.</a:t>
            </a:r>
          </a:p>
          <a:p>
            <a:endParaRPr lang="en-US" dirty="0"/>
          </a:p>
        </p:txBody>
      </p:sp>
    </p:spTree>
    <p:extLst>
      <p:ext uri="{BB962C8B-B14F-4D97-AF65-F5344CB8AC3E}">
        <p14:creationId xmlns:p14="http://schemas.microsoft.com/office/powerpoint/2010/main" val="6513718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Consider distribution channels</a:t>
            </a:r>
            <a:r>
              <a:rPr lang="en-US" dirty="0" smtClean="0"/>
              <a:t>:</a:t>
            </a:r>
          </a:p>
          <a:p>
            <a:pPr marL="0" indent="0">
              <a:buNone/>
            </a:pPr>
            <a:r>
              <a:rPr lang="en-US" dirty="0" smtClean="0"/>
              <a:t> </a:t>
            </a:r>
            <a:r>
              <a:rPr lang="en-US" dirty="0"/>
              <a:t>Look at the distribution channels of competing products. If competing products are sold through different channels than your product, you need to consider whether your product is easily accessible to consumers.</a:t>
            </a:r>
          </a:p>
          <a:p>
            <a:endParaRPr lang="en-US" dirty="0"/>
          </a:p>
        </p:txBody>
      </p:sp>
    </p:spTree>
    <p:extLst>
      <p:ext uri="{BB962C8B-B14F-4D97-AF65-F5344CB8AC3E}">
        <p14:creationId xmlns:p14="http://schemas.microsoft.com/office/powerpoint/2010/main" val="1862823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By following these steps, you can identify the relevant set of competitive products and develop a positioning strategy that sets your product apart from the competition.</a:t>
            </a:r>
          </a:p>
          <a:p>
            <a:endParaRPr lang="en-US" dirty="0"/>
          </a:p>
        </p:txBody>
      </p:sp>
    </p:spTree>
    <p:extLst>
      <p:ext uri="{BB962C8B-B14F-4D97-AF65-F5344CB8AC3E}">
        <p14:creationId xmlns:p14="http://schemas.microsoft.com/office/powerpoint/2010/main" val="15296063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lvl="0" indent="0">
              <a:buNone/>
            </a:pPr>
            <a:r>
              <a:rPr lang="en-US" dirty="0" smtClean="0"/>
              <a:t>2. In </a:t>
            </a:r>
            <a:r>
              <a:rPr lang="en-US" dirty="0"/>
              <a:t>B2B markets, customers use a combination of determinant attributes to differentiate products and make purchasing decisions </a:t>
            </a:r>
            <a:endParaRPr lang="en-US" dirty="0" smtClean="0"/>
          </a:p>
          <a:p>
            <a:pPr lvl="0"/>
            <a:r>
              <a:rPr lang="en-US" dirty="0" smtClean="0"/>
              <a:t>Price</a:t>
            </a:r>
            <a:r>
              <a:rPr lang="en-US" dirty="0"/>
              <a:t>: </a:t>
            </a:r>
            <a:endParaRPr lang="en-US" dirty="0" smtClean="0"/>
          </a:p>
          <a:p>
            <a:pPr marL="0" lvl="0" indent="0">
              <a:buNone/>
            </a:pPr>
            <a:r>
              <a:rPr lang="en-US" dirty="0" smtClean="0"/>
              <a:t>The </a:t>
            </a:r>
            <a:r>
              <a:rPr lang="en-US" dirty="0"/>
              <a:t>price of a product is often a key determinant attribute in B2B markets. However, unlike in B2C markets, where customers may be more price-sensitive, in B2B markets, customers may be willing to pay more for a product that offers higher quality or better features.</a:t>
            </a:r>
          </a:p>
          <a:p>
            <a:endParaRPr lang="en-US" dirty="0"/>
          </a:p>
        </p:txBody>
      </p:sp>
    </p:spTree>
    <p:extLst>
      <p:ext uri="{BB962C8B-B14F-4D97-AF65-F5344CB8AC3E}">
        <p14:creationId xmlns:p14="http://schemas.microsoft.com/office/powerpoint/2010/main" val="2764511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Quality: </a:t>
            </a:r>
            <a:endParaRPr lang="en-US" dirty="0" smtClean="0"/>
          </a:p>
          <a:p>
            <a:pPr marL="0" indent="0">
              <a:buNone/>
            </a:pPr>
            <a:r>
              <a:rPr lang="en-US" dirty="0" smtClean="0"/>
              <a:t>The </a:t>
            </a:r>
            <a:r>
              <a:rPr lang="en-US" dirty="0"/>
              <a:t>quality of a product is also a determinant attribute in B2B markets. However, in B2B markets, customers may have more stringent quality requirements and may be more willing to pay a premium for a product that meets those requirements</a:t>
            </a:r>
          </a:p>
        </p:txBody>
      </p:sp>
    </p:spTree>
    <p:extLst>
      <p:ext uri="{BB962C8B-B14F-4D97-AF65-F5344CB8AC3E}">
        <p14:creationId xmlns:p14="http://schemas.microsoft.com/office/powerpoint/2010/main" val="22668201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dirty="0"/>
              <a:t>Technical specifications</a:t>
            </a:r>
            <a:r>
              <a:rPr lang="en-US" dirty="0" smtClean="0"/>
              <a:t>:</a:t>
            </a:r>
          </a:p>
          <a:p>
            <a:pPr marL="0" lvl="0" indent="0">
              <a:buNone/>
            </a:pPr>
            <a:r>
              <a:rPr lang="en-US" dirty="0" smtClean="0"/>
              <a:t> </a:t>
            </a:r>
            <a:r>
              <a:rPr lang="en-US" dirty="0"/>
              <a:t>In B2B markets, customers may be more concerned with the technical specifications of a product, such as its size, weight, power consumption, and compatibility with other equipment or systems.</a:t>
            </a:r>
          </a:p>
          <a:p>
            <a:endParaRPr lang="en-US" dirty="0"/>
          </a:p>
        </p:txBody>
      </p:sp>
    </p:spTree>
    <p:extLst>
      <p:ext uri="{BB962C8B-B14F-4D97-AF65-F5344CB8AC3E}">
        <p14:creationId xmlns:p14="http://schemas.microsoft.com/office/powerpoint/2010/main" val="41010367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dirty="0"/>
              <a:t>Brand reputation: </a:t>
            </a:r>
            <a:endParaRPr lang="en-US" dirty="0" smtClean="0"/>
          </a:p>
          <a:p>
            <a:pPr marL="0" lvl="0" indent="0">
              <a:buNone/>
            </a:pPr>
            <a:r>
              <a:rPr lang="en-US" dirty="0" smtClean="0"/>
              <a:t>Brand </a:t>
            </a:r>
            <a:r>
              <a:rPr lang="en-US" dirty="0"/>
              <a:t>reputation is also a determinant attribute in B2B markets. Customers may prefer to work with companies that have a strong reputation for quality, reliability, and customer service</a:t>
            </a:r>
          </a:p>
          <a:p>
            <a:pPr marL="0" indent="0">
              <a:buNone/>
            </a:pPr>
            <a:r>
              <a:rPr lang="en-US" dirty="0"/>
              <a:t> </a:t>
            </a:r>
          </a:p>
          <a:p>
            <a:endParaRPr lang="en-US" dirty="0"/>
          </a:p>
        </p:txBody>
      </p:sp>
    </p:spTree>
    <p:extLst>
      <p:ext uri="{BB962C8B-B14F-4D97-AF65-F5344CB8AC3E}">
        <p14:creationId xmlns:p14="http://schemas.microsoft.com/office/powerpoint/2010/main" val="41655042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smtClean="0"/>
              <a:t>3. Collecting </a:t>
            </a:r>
            <a:r>
              <a:rPr lang="en-US" dirty="0"/>
              <a:t>information from B2B customers about their ratings of each determinant attribute on the product can provide valuable insights that can inform product development, marketing, and sales strategies. </a:t>
            </a:r>
            <a:endParaRPr lang="en-US" dirty="0" smtClean="0"/>
          </a:p>
          <a:p>
            <a:pPr marL="0" indent="0">
              <a:buNone/>
            </a:pPr>
            <a:r>
              <a:rPr lang="en-US" dirty="0" smtClean="0"/>
              <a:t>This </a:t>
            </a:r>
            <a:r>
              <a:rPr lang="en-US" dirty="0"/>
              <a:t>can be done through various methods such as surveys, interviews, focus groups, and online reviews</a:t>
            </a:r>
            <a:r>
              <a:rPr lang="en-US" dirty="0" smtClean="0"/>
              <a:t>..</a:t>
            </a:r>
            <a:endParaRPr lang="en-US" dirty="0"/>
          </a:p>
        </p:txBody>
      </p:sp>
    </p:spTree>
    <p:extLst>
      <p:ext uri="{BB962C8B-B14F-4D97-AF65-F5344CB8AC3E}">
        <p14:creationId xmlns:p14="http://schemas.microsoft.com/office/powerpoint/2010/main" val="28048145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Here are some tips:</a:t>
            </a:r>
          </a:p>
          <a:p>
            <a:pPr lvl="0"/>
            <a:r>
              <a:rPr lang="en-US" dirty="0"/>
              <a:t>Identify the specific attributes that you want to collect information about. Based on your product and target market, identify the key determinant attributes that B2B customers use to differentiate products</a:t>
            </a:r>
          </a:p>
        </p:txBody>
      </p:sp>
    </p:spTree>
    <p:extLst>
      <p:ext uri="{BB962C8B-B14F-4D97-AF65-F5344CB8AC3E}">
        <p14:creationId xmlns:p14="http://schemas.microsoft.com/office/powerpoint/2010/main" val="34909914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lvl="0" indent="0">
              <a:buNone/>
            </a:pPr>
            <a:r>
              <a:rPr lang="en-US" dirty="0" smtClean="0"/>
              <a:t>4. </a:t>
            </a:r>
            <a:r>
              <a:rPr lang="en-US" dirty="0"/>
              <a:t>Identify your key competitors: Determine who your primary competitors are in your target market. This can be done by conducting market research, analyzing industry reports, and reviewing your customer feedback.</a:t>
            </a:r>
          </a:p>
          <a:p>
            <a:pPr lvl="0"/>
            <a:r>
              <a:rPr lang="en-US" dirty="0"/>
              <a:t>Analyze your competitors' products: Evaluate your competitors' products and identify their strengths and weaknesses. Consider factors such as price, quality, features, and customer support.</a:t>
            </a:r>
          </a:p>
          <a:p>
            <a:pPr marL="0" indent="0">
              <a:buNone/>
            </a:pPr>
            <a:endParaRPr lang="en-US" dirty="0"/>
          </a:p>
        </p:txBody>
      </p:sp>
    </p:spTree>
    <p:extLst>
      <p:ext uri="{BB962C8B-B14F-4D97-AF65-F5344CB8AC3E}">
        <p14:creationId xmlns:p14="http://schemas.microsoft.com/office/powerpoint/2010/main" val="12728979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dirty="0"/>
              <a:t>Evaluate your own product: Assess your product's strengths and weaknesses compared to your competitors. Consider how your product compares in terms of the same factors you evaluated for your competitors.</a:t>
            </a:r>
          </a:p>
          <a:p>
            <a:pPr lvl="0"/>
            <a:r>
              <a:rPr lang="en-US" dirty="0"/>
              <a:t>Conduct a SWOT analysis: </a:t>
            </a:r>
            <a:r>
              <a:rPr lang="en-US" dirty="0" smtClean="0"/>
              <a:t>This </a:t>
            </a:r>
            <a:r>
              <a:rPr lang="en-US" dirty="0"/>
              <a:t>can be useful in understanding how your product fits into the market and how it can be improved.</a:t>
            </a:r>
          </a:p>
          <a:p>
            <a:endParaRPr lang="en-US" dirty="0"/>
          </a:p>
        </p:txBody>
      </p:sp>
    </p:spTree>
    <p:extLst>
      <p:ext uri="{BB962C8B-B14F-4D97-AF65-F5344CB8AC3E}">
        <p14:creationId xmlns:p14="http://schemas.microsoft.com/office/powerpoint/2010/main" val="5046161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smtClean="0"/>
              <a:t>5. Identify </a:t>
            </a:r>
            <a:r>
              <a:rPr lang="en-US" dirty="0"/>
              <a:t>your target market segments: Determine the different market segments that your product serves. This can be done through market research, customer feedback, and sales data analysis.</a:t>
            </a:r>
          </a:p>
          <a:p>
            <a:pPr marL="0" indent="0">
              <a:buNone/>
            </a:pPr>
            <a:r>
              <a:rPr lang="en-US" dirty="0" smtClean="0"/>
              <a:t>Analyze </a:t>
            </a:r>
            <a:r>
              <a:rPr lang="en-US" dirty="0"/>
              <a:t>customer preferences: Analyze the preferences of each market segment to determine their key buying criteria. This can be done through surveys, focus groups, or customer interviews.</a:t>
            </a:r>
          </a:p>
          <a:p>
            <a:endParaRPr lang="en-US" dirty="0"/>
          </a:p>
        </p:txBody>
      </p:sp>
    </p:spTree>
    <p:extLst>
      <p:ext uri="{BB962C8B-B14F-4D97-AF65-F5344CB8AC3E}">
        <p14:creationId xmlns:p14="http://schemas.microsoft.com/office/powerpoint/2010/main" val="3589608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smtClean="0"/>
              <a:t>6. </a:t>
            </a:r>
            <a:r>
              <a:rPr lang="en-US" dirty="0"/>
              <a:t>Positioning strategy is used when introducing a new product or service to the market, or when there is a need to differentiate an existing product from competitors. </a:t>
            </a:r>
            <a:endParaRPr lang="en-US" dirty="0" smtClean="0"/>
          </a:p>
          <a:p>
            <a:pPr marL="0" indent="0">
              <a:buNone/>
            </a:pPr>
            <a:r>
              <a:rPr lang="en-US" dirty="0" smtClean="0"/>
              <a:t>It </a:t>
            </a:r>
            <a:r>
              <a:rPr lang="en-US" dirty="0"/>
              <a:t>involves establishing a unique position for the product in the minds of the target market, based on its key features, benefits, and attributes. This strategy is typically used when the product is new, and there is no established position in the market.</a:t>
            </a:r>
          </a:p>
          <a:p>
            <a:pPr marL="0" indent="0">
              <a:buNone/>
            </a:pPr>
            <a:endParaRPr lang="en-US" dirty="0"/>
          </a:p>
        </p:txBody>
      </p:sp>
    </p:spTree>
    <p:extLst>
      <p:ext uri="{BB962C8B-B14F-4D97-AF65-F5344CB8AC3E}">
        <p14:creationId xmlns:p14="http://schemas.microsoft.com/office/powerpoint/2010/main" val="30303624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Repositioning strategy, on the other hand, is used when a product's current position in the market is no longer effective or relevant. </a:t>
            </a:r>
            <a:endParaRPr lang="en-US" dirty="0" smtClean="0"/>
          </a:p>
          <a:p>
            <a:r>
              <a:rPr lang="en-US" dirty="0" smtClean="0"/>
              <a:t>It </a:t>
            </a:r>
            <a:r>
              <a:rPr lang="en-US" dirty="0"/>
              <a:t>involves changing the product's image or perception in the minds of the target market to better align with their needs and preferences</a:t>
            </a:r>
            <a:r>
              <a:rPr lang="en-US" dirty="0" smtClean="0"/>
              <a:t>.</a:t>
            </a:r>
          </a:p>
          <a:p>
            <a:r>
              <a:rPr lang="en-US" dirty="0" smtClean="0"/>
              <a:t>This </a:t>
            </a:r>
            <a:r>
              <a:rPr lang="en-US" dirty="0"/>
              <a:t>strategy is typically used when the product's sales have declined, or when there are changes in the market that require a different approach.</a:t>
            </a:r>
          </a:p>
          <a:p>
            <a:endParaRPr lang="en-US" dirty="0"/>
          </a:p>
        </p:txBody>
      </p:sp>
    </p:spTree>
    <p:extLst>
      <p:ext uri="{BB962C8B-B14F-4D97-AF65-F5344CB8AC3E}">
        <p14:creationId xmlns:p14="http://schemas.microsoft.com/office/powerpoint/2010/main" val="517023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Conclusion</a:t>
            </a:r>
            <a:endParaRPr lang="en-US" b="1" dirty="0"/>
          </a:p>
        </p:txBody>
      </p:sp>
      <p:sp>
        <p:nvSpPr>
          <p:cNvPr id="3" name="Content Placeholder 2"/>
          <p:cNvSpPr>
            <a:spLocks noGrp="1"/>
          </p:cNvSpPr>
          <p:nvPr>
            <p:ph idx="1"/>
          </p:nvPr>
        </p:nvSpPr>
        <p:spPr/>
        <p:txBody>
          <a:bodyPr/>
          <a:lstStyle/>
          <a:p>
            <a:pPr marL="0" indent="0">
              <a:buNone/>
            </a:pPr>
            <a:r>
              <a:rPr lang="en-US" dirty="0"/>
              <a:t>Some of the most valuable and enduring global brands belong to business-to-business </a:t>
            </a:r>
            <a:r>
              <a:rPr lang="en-US" dirty="0" smtClean="0"/>
              <a:t>firms.</a:t>
            </a:r>
          </a:p>
          <a:p>
            <a:pPr marL="0" indent="0">
              <a:buNone/>
            </a:pPr>
            <a:r>
              <a:rPr lang="en-US" dirty="0" smtClean="0"/>
              <a:t>The </a:t>
            </a:r>
            <a:r>
              <a:rPr lang="en-US" dirty="0"/>
              <a:t>power of a brand resides in the minds of customers through what they have experienced, seen, and heard about the brand over time</a:t>
            </a:r>
            <a:r>
              <a:rPr lang="en-US" dirty="0" smtClean="0"/>
              <a:t>.</a:t>
            </a:r>
          </a:p>
          <a:p>
            <a:pPr marL="0" indent="0">
              <a:buNone/>
            </a:pPr>
            <a:r>
              <a:rPr lang="en-US" dirty="0"/>
              <a:t>The unifying goal for the business marketer: Provide superior market-perceived quality and value versus competitors</a:t>
            </a:r>
            <a:r>
              <a:rPr lang="en-US" dirty="0" smtClean="0"/>
              <a:t>.</a:t>
            </a:r>
          </a:p>
          <a:p>
            <a:pPr marL="0" indent="0">
              <a:buNone/>
            </a:pPr>
            <a:endParaRPr lang="en-US" dirty="0" smtClean="0"/>
          </a:p>
        </p:txBody>
      </p:sp>
    </p:spTree>
    <p:extLst>
      <p:ext uri="{BB962C8B-B14F-4D97-AF65-F5344CB8AC3E}">
        <p14:creationId xmlns:p14="http://schemas.microsoft.com/office/powerpoint/2010/main" val="3302374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 Contd.</a:t>
            </a:r>
            <a:endParaRPr lang="en-US" dirty="0"/>
          </a:p>
        </p:txBody>
      </p:sp>
      <p:sp>
        <p:nvSpPr>
          <p:cNvPr id="3" name="Content Placeholder 2"/>
          <p:cNvSpPr>
            <a:spLocks noGrp="1"/>
          </p:cNvSpPr>
          <p:nvPr>
            <p:ph idx="1"/>
          </p:nvPr>
        </p:nvSpPr>
        <p:spPr/>
        <p:txBody>
          <a:bodyPr/>
          <a:lstStyle/>
          <a:p>
            <a:r>
              <a:rPr lang="en-US" dirty="0"/>
              <a:t>Business marketers can strengthen customer relationships by providing value-added services and helping customers reduce operations costs</a:t>
            </a:r>
            <a:r>
              <a:rPr lang="en-US" dirty="0" smtClean="0"/>
              <a:t>.</a:t>
            </a:r>
          </a:p>
          <a:p>
            <a:r>
              <a:rPr lang="en-US" dirty="0"/>
              <a:t>In monitoring product performance and in formulating marketing strategy, the </a:t>
            </a:r>
            <a:r>
              <a:rPr lang="en-US" dirty="0" smtClean="0"/>
              <a:t>business </a:t>
            </a:r>
            <a:r>
              <a:rPr lang="en-US" dirty="0"/>
              <a:t>marketer can </a:t>
            </a:r>
            <a:r>
              <a:rPr lang="en-US" dirty="0" smtClean="0"/>
              <a:t>profitably </a:t>
            </a:r>
            <a:r>
              <a:rPr lang="en-US" dirty="0"/>
              <a:t>use product-positioning analysis. </a:t>
            </a:r>
            <a:endParaRPr lang="en-US" dirty="0" smtClean="0"/>
          </a:p>
          <a:p>
            <a:r>
              <a:rPr lang="en-US" dirty="0" smtClean="0"/>
              <a:t>By </a:t>
            </a:r>
            <a:r>
              <a:rPr lang="en-US" dirty="0"/>
              <a:t>isolating a product’s competitive standing in a market, positioning analysis provides strategy insights to the planner</a:t>
            </a:r>
          </a:p>
        </p:txBody>
      </p:sp>
    </p:spTree>
    <p:extLst>
      <p:ext uri="{BB962C8B-B14F-4D97-AF65-F5344CB8AC3E}">
        <p14:creationId xmlns:p14="http://schemas.microsoft.com/office/powerpoint/2010/main" val="35441034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r>
              <a:rPr lang="en-US" dirty="0" smtClean="0"/>
              <a:t>Kaplan</a:t>
            </a:r>
            <a:r>
              <a:rPr lang="en-US" dirty="0"/>
              <a:t>, R.S. and Norton, D.P. (2004) The Strategy Map: Guide to Aligning Intangible Assets. Strategy &amp; Leadership, 32, 10-17.</a:t>
            </a:r>
            <a:br>
              <a:rPr lang="en-US" dirty="0"/>
            </a:br>
            <a:r>
              <a:rPr lang="en-US" dirty="0">
                <a:hlinkClick r:id="rId2"/>
              </a:rPr>
              <a:t>http://</a:t>
            </a:r>
            <a:r>
              <a:rPr lang="en-US" dirty="0" smtClean="0">
                <a:hlinkClick r:id="rId2"/>
              </a:rPr>
              <a:t>dx.doi.org/10.1108/10878570410699825</a:t>
            </a:r>
            <a:endParaRPr lang="en-US" dirty="0" smtClean="0"/>
          </a:p>
          <a:p>
            <a:r>
              <a:rPr lang="en-US" dirty="0" smtClean="0"/>
              <a:t>Kevin </a:t>
            </a:r>
            <a:r>
              <a:rPr lang="en-US" dirty="0"/>
              <a:t>Lane </a:t>
            </a:r>
            <a:r>
              <a:rPr lang="en-US" dirty="0" smtClean="0"/>
              <a:t>Keller (2007)Strategic </a:t>
            </a:r>
            <a:r>
              <a:rPr lang="en-US" dirty="0"/>
              <a:t>Brand Management </a:t>
            </a:r>
            <a:r>
              <a:rPr lang="en-US" dirty="0" smtClean="0"/>
              <a:t>. 3rd </a:t>
            </a:r>
            <a:r>
              <a:rPr lang="en-US" dirty="0"/>
              <a:t>ed., Upper Saddle River, NJ: Prentice </a:t>
            </a:r>
            <a:r>
              <a:rPr lang="en-US" dirty="0" smtClean="0"/>
              <a:t>Hall.</a:t>
            </a:r>
          </a:p>
          <a:p>
            <a:r>
              <a:rPr lang="en-US" dirty="0" smtClean="0"/>
              <a:t>Michael </a:t>
            </a:r>
            <a:r>
              <a:rPr lang="en-US" dirty="0"/>
              <a:t>D. Hutt, Thomas W. </a:t>
            </a:r>
            <a:r>
              <a:rPr lang="en-US" dirty="0" err="1"/>
              <a:t>Speh</a:t>
            </a:r>
            <a:r>
              <a:rPr lang="en-US" dirty="0"/>
              <a:t>, (2012), Business Marketing Management B2B, 10th Ed. or 11th Ed. South-Western Cengage Learning, ISBN-13: </a:t>
            </a:r>
            <a:r>
              <a:rPr lang="en-US" dirty="0" smtClean="0"/>
              <a:t>978-0-324-58167-6</a:t>
            </a:r>
            <a:endParaRPr lang="en-US" dirty="0"/>
          </a:p>
          <a:p>
            <a:r>
              <a:rPr lang="en-US" dirty="0" err="1" smtClean="0"/>
              <a:t>Nyangon</a:t>
            </a:r>
            <a:r>
              <a:rPr lang="en-US" dirty="0" smtClean="0"/>
              <a:t>, Joseph &amp; Byrne, John. (2018). </a:t>
            </a:r>
            <a:r>
              <a:rPr lang="en-US" dirty="0"/>
              <a:t>Diversifying Electricity Customer Choice: </a:t>
            </a:r>
            <a:r>
              <a:rPr lang="en-US" dirty="0" err="1" smtClean="0"/>
              <a:t>Reving</a:t>
            </a:r>
            <a:r>
              <a:rPr lang="en-US" dirty="0" smtClean="0"/>
              <a:t> </a:t>
            </a:r>
            <a:r>
              <a:rPr lang="en-US" dirty="0"/>
              <a:t>Up the New York Energy Vision for Polycentric Innovation. 10.5772/intechopen.76023. </a:t>
            </a:r>
            <a:endParaRPr lang="en-US" dirty="0" smtClean="0"/>
          </a:p>
          <a:p>
            <a:endParaRPr lang="en-US" dirty="0"/>
          </a:p>
          <a:p>
            <a:endParaRPr lang="en-US" dirty="0"/>
          </a:p>
        </p:txBody>
      </p:sp>
    </p:spTree>
    <p:extLst>
      <p:ext uri="{BB962C8B-B14F-4D97-AF65-F5344CB8AC3E}">
        <p14:creationId xmlns:p14="http://schemas.microsoft.com/office/powerpoint/2010/main" val="163592145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1009</TotalTime>
  <Words>1936</Words>
  <Application>Microsoft Office PowerPoint</Application>
  <PresentationFormat>Widescreen</PresentationFormat>
  <Paragraphs>114</Paragraphs>
  <Slides>38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Arial</vt:lpstr>
      <vt:lpstr>Bahnschrift</vt:lpstr>
      <vt:lpstr>Garamond</vt:lpstr>
      <vt:lpstr>Organic</vt:lpstr>
      <vt:lpstr>INDUSTRIAL MARKETING</vt:lpstr>
      <vt:lpstr>Learning Objectives</vt:lpstr>
      <vt:lpstr>Types of Industrial Products</vt:lpstr>
      <vt:lpstr>PowerPoint Presentation</vt:lpstr>
      <vt:lpstr>PowerPoint Presentation</vt:lpstr>
      <vt:lpstr>PowerPoint Presentation</vt:lpstr>
      <vt:lpstr>Building a strong  business-to-business brand</vt:lpstr>
      <vt:lpstr>PowerPoint Presentation</vt:lpstr>
      <vt:lpstr>PowerPoint Presentation</vt:lpstr>
      <vt:lpstr>PowerPoint Presentation</vt:lpstr>
      <vt:lpstr>PowerPoint Presentation</vt:lpstr>
      <vt:lpstr>Brand Equity Integrative Model</vt:lpstr>
      <vt:lpstr>Types of Product Lines </vt:lpstr>
      <vt:lpstr>PowerPoint Presentation</vt:lpstr>
      <vt:lpstr>PowerPoint Presentation</vt:lpstr>
      <vt:lpstr>PowerPoint Presentation</vt:lpstr>
      <vt:lpstr>Planning Industrial Product Strategy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Conclusion</vt:lpstr>
      <vt:lpstr>Conclusion Contd.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100</cp:revision>
  <dcterms:created xsi:type="dcterms:W3CDTF">2023-04-05T06:44:02Z</dcterms:created>
  <dcterms:modified xsi:type="dcterms:W3CDTF">2023-10-04T07:03:18Z</dcterms:modified>
</cp:coreProperties>
</file>