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4" r:id="rId4"/>
    <p:sldId id="262" r:id="rId5"/>
    <p:sldId id="258" r:id="rId6"/>
    <p:sldId id="260" r:id="rId7"/>
    <p:sldId id="259" r:id="rId8"/>
    <p:sldId id="288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1" r:id="rId21"/>
    <p:sldId id="277" r:id="rId22"/>
    <p:sldId id="278" r:id="rId23"/>
    <p:sldId id="279" r:id="rId24"/>
    <p:sldId id="280" r:id="rId25"/>
    <p:sldId id="281" r:id="rId26"/>
    <p:sldId id="282" r:id="rId27"/>
    <p:sldId id="294" r:id="rId28"/>
    <p:sldId id="283" r:id="rId29"/>
    <p:sldId id="284" r:id="rId30"/>
    <p:sldId id="285" r:id="rId31"/>
    <p:sldId id="286" r:id="rId32"/>
    <p:sldId id="290" r:id="rId33"/>
    <p:sldId id="291" r:id="rId34"/>
    <p:sldId id="292" r:id="rId35"/>
    <p:sldId id="29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84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585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54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037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05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897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300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36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52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217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901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8155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394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284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822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20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258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457DF-AD3B-4A82-8ACF-C235B974BE0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E3436-0FEB-4F79-BB1B-F8C35B9544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072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INDUSTRIAL MARKETING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/>
              <a:t>WEEK 7</a:t>
            </a:r>
          </a:p>
          <a:p>
            <a:r>
              <a:rPr lang="en-US" b="1" dirty="0" smtClean="0"/>
              <a:t>INDUSTRIAL MARKETING CHANNELS AND ECOMMERCE</a:t>
            </a:r>
          </a:p>
          <a:p>
            <a:r>
              <a:rPr lang="en-US" b="1" dirty="0" smtClean="0"/>
              <a:t>LECTURER: DR. WANJIKU KINYANJUI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83240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By the end of this topic the readers should understand:</a:t>
            </a:r>
          </a:p>
          <a:p>
            <a:r>
              <a:rPr lang="en-US" dirty="0"/>
              <a:t>c</a:t>
            </a:r>
            <a:r>
              <a:rPr lang="en-US" dirty="0" smtClean="0"/>
              <a:t>hannel management in business markets</a:t>
            </a:r>
          </a:p>
          <a:p>
            <a:r>
              <a:rPr lang="en-US" dirty="0" smtClean="0"/>
              <a:t>the role of industrial distributors and manufactures representatives in marketing channels</a:t>
            </a:r>
          </a:p>
          <a:p>
            <a:r>
              <a:rPr lang="en-US" dirty="0"/>
              <a:t>the nature of e-commerce in business markets.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role of e-commerce in a </a:t>
            </a:r>
            <a:r>
              <a:rPr lang="en-US" dirty="0" smtClean="0"/>
              <a:t>firm’s </a:t>
            </a:r>
            <a:r>
              <a:rPr lang="en-US" dirty="0"/>
              <a:t>marketing strategy.</a:t>
            </a:r>
          </a:p>
        </p:txBody>
      </p:sp>
    </p:spTree>
    <p:extLst>
      <p:ext uri="{BB962C8B-B14F-4D97-AF65-F5344CB8AC3E}">
        <p14:creationId xmlns:p14="http://schemas.microsoft.com/office/powerpoint/2010/main" val="358924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Marketing Channel Defined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Also </a:t>
            </a:r>
            <a:r>
              <a:rPr lang="en-US" dirty="0" smtClean="0"/>
              <a:t>referred to </a:t>
            </a:r>
            <a:r>
              <a:rPr lang="en-US" dirty="0"/>
              <a:t>as </a:t>
            </a:r>
            <a:r>
              <a:rPr lang="en-US" dirty="0" smtClean="0"/>
              <a:t>a distribution </a:t>
            </a:r>
            <a:r>
              <a:rPr lang="en-US" dirty="0"/>
              <a:t>channel or trade channel</a:t>
            </a:r>
            <a:r>
              <a:rPr lang="en-US" dirty="0" smtClean="0"/>
              <a:t>.</a:t>
            </a:r>
          </a:p>
          <a:p>
            <a:r>
              <a:rPr lang="en-US" dirty="0" smtClean="0"/>
              <a:t>It is a </a:t>
            </a:r>
            <a:r>
              <a:rPr lang="en-US" dirty="0"/>
              <a:t>set of interdependent organizations that make a product or service available to customer for use.</a:t>
            </a:r>
          </a:p>
        </p:txBody>
      </p:sp>
    </p:spTree>
    <p:extLst>
      <p:ext uri="{BB962C8B-B14F-4D97-AF65-F5344CB8AC3E}">
        <p14:creationId xmlns:p14="http://schemas.microsoft.com/office/powerpoint/2010/main" val="352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Channel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channel is a way </a:t>
            </a:r>
            <a:r>
              <a:rPr lang="en-US" dirty="0"/>
              <a:t>or </a:t>
            </a:r>
            <a:r>
              <a:rPr lang="en-US" dirty="0" smtClean="0"/>
              <a:t>outlet </a:t>
            </a:r>
            <a:r>
              <a:rPr lang="en-US" dirty="0"/>
              <a:t>to market and sell products</a:t>
            </a:r>
            <a:r>
              <a:rPr lang="en-US" dirty="0" smtClean="0"/>
              <a:t>.</a:t>
            </a:r>
          </a:p>
          <a:p>
            <a:r>
              <a:rPr lang="en-US" dirty="0"/>
              <a:t>Channel Management </a:t>
            </a:r>
            <a:r>
              <a:rPr lang="en-US" dirty="0" smtClean="0"/>
              <a:t>is</a:t>
            </a:r>
            <a:r>
              <a:rPr lang="en-US" dirty="0"/>
              <a:t> a process where the company develops various marketing techniques as well as sales strategies to reach the widest possible customer base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80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Importance of Channel Component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Distribution channels play a vital role in business 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by</a:t>
            </a:r>
            <a:r>
              <a:rPr lang="en-US" dirty="0"/>
              <a:t> ensuring efficient product distribution</a:t>
            </a:r>
            <a:r>
              <a:rPr lang="en-US" dirty="0" smtClean="0"/>
              <a:t>,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expanding market reach, </a:t>
            </a:r>
            <a:endParaRPr lang="en-US" dirty="0" smtClean="0"/>
          </a:p>
          <a:p>
            <a:pPr lvl="1"/>
            <a:r>
              <a:rPr lang="en-US" dirty="0" smtClean="0"/>
              <a:t>enhancing </a:t>
            </a:r>
            <a:r>
              <a:rPr lang="en-US" dirty="0"/>
              <a:t>customer satisfaction. </a:t>
            </a:r>
            <a:endParaRPr lang="en-US" dirty="0" smtClean="0"/>
          </a:p>
          <a:p>
            <a:pPr lvl="1"/>
            <a:r>
              <a:rPr lang="en-US" dirty="0" smtClean="0"/>
              <a:t>They </a:t>
            </a:r>
            <a:r>
              <a:rPr lang="en-US" dirty="0"/>
              <a:t>facilitate the movement of goods from manufacturers to </a:t>
            </a:r>
            <a:r>
              <a:rPr lang="en-US" dirty="0" smtClean="0"/>
              <a:t>consumers</a:t>
            </a:r>
          </a:p>
          <a:p>
            <a:pPr lvl="1"/>
            <a:r>
              <a:rPr lang="en-US" dirty="0" smtClean="0"/>
              <a:t>They handle </a:t>
            </a:r>
            <a:r>
              <a:rPr lang="en-US" dirty="0"/>
              <a:t>tasks such as warehousing, transportation, and inventory management.</a:t>
            </a:r>
          </a:p>
        </p:txBody>
      </p:sp>
    </p:spTree>
    <p:extLst>
      <p:ext uri="{BB962C8B-B14F-4D97-AF65-F5344CB8AC3E}">
        <p14:creationId xmlns:p14="http://schemas.microsoft.com/office/powerpoint/2010/main" val="189323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</a:t>
            </a:r>
            <a:r>
              <a:rPr lang="en-US" dirty="0" smtClean="0"/>
              <a:t>hannel management centers on </a:t>
            </a:r>
            <a:r>
              <a:rPr lang="en-US" dirty="0"/>
              <a:t>t</a:t>
            </a:r>
            <a:r>
              <a:rPr lang="en-US" dirty="0" smtClean="0"/>
              <a:t>wo key issues:</a:t>
            </a:r>
          </a:p>
          <a:p>
            <a:r>
              <a:rPr lang="en-US" dirty="0" smtClean="0"/>
              <a:t> Which channel tasks will be performed by the firm?</a:t>
            </a:r>
          </a:p>
          <a:p>
            <a:r>
              <a:rPr lang="en-US" dirty="0" smtClean="0"/>
              <a:t>Which tasks  will be performed by channel members?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75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Marketing Channels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Marketing channels are the link between manufacturers and customers in the channel of distribution. </a:t>
            </a:r>
          </a:p>
          <a:p>
            <a:r>
              <a:rPr lang="en-US" dirty="0" smtClean="0"/>
              <a:t>The channel accomplishes all the tasks necessary to effect a sale and deliver products to the customer. </a:t>
            </a:r>
          </a:p>
        </p:txBody>
      </p:sp>
    </p:spTree>
    <p:extLst>
      <p:ext uri="{BB962C8B-B14F-4D97-AF65-F5344CB8AC3E}">
        <p14:creationId xmlns:p14="http://schemas.microsoft.com/office/powerpoint/2010/main" val="159736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These tasks include making contact with potential buyers</a:t>
            </a:r>
            <a:r>
              <a:rPr lang="en-US" dirty="0" smtClean="0"/>
              <a:t>,</a:t>
            </a:r>
          </a:p>
          <a:p>
            <a:pPr lvl="1"/>
            <a:r>
              <a:rPr lang="en-US" sz="2600" dirty="0" smtClean="0"/>
              <a:t>negotiating,</a:t>
            </a:r>
          </a:p>
          <a:p>
            <a:pPr lvl="1"/>
            <a:r>
              <a:rPr lang="en-US" sz="2600" dirty="0" smtClean="0"/>
              <a:t>contracting</a:t>
            </a:r>
            <a:r>
              <a:rPr lang="en-US" sz="2600" dirty="0"/>
              <a:t>, </a:t>
            </a:r>
            <a:endParaRPr lang="en-US" sz="2600" dirty="0" smtClean="0"/>
          </a:p>
          <a:p>
            <a:pPr lvl="1"/>
            <a:r>
              <a:rPr lang="en-US" sz="2600" dirty="0" smtClean="0"/>
              <a:t>transferring </a:t>
            </a:r>
            <a:r>
              <a:rPr lang="en-US" sz="2600" dirty="0"/>
              <a:t>title, </a:t>
            </a:r>
            <a:endParaRPr lang="en-US" sz="2600" dirty="0" smtClean="0"/>
          </a:p>
          <a:p>
            <a:pPr lvl="1"/>
            <a:r>
              <a:rPr lang="en-US" sz="2600" dirty="0" smtClean="0"/>
              <a:t>communicating,</a:t>
            </a:r>
          </a:p>
          <a:p>
            <a:pPr lvl="1"/>
            <a:r>
              <a:rPr lang="en-US" sz="2600" dirty="0"/>
              <a:t>a</a:t>
            </a:r>
            <a:r>
              <a:rPr lang="en-US" sz="2600" dirty="0" smtClean="0"/>
              <a:t>rranging for financing</a:t>
            </a:r>
            <a:r>
              <a:rPr lang="en-US" sz="2600" dirty="0"/>
              <a:t>, </a:t>
            </a:r>
            <a:endParaRPr lang="en-US" sz="2600" dirty="0" smtClean="0"/>
          </a:p>
          <a:p>
            <a:pPr lvl="1"/>
            <a:r>
              <a:rPr lang="en-US" sz="2600" dirty="0" smtClean="0"/>
              <a:t>servicing </a:t>
            </a:r>
            <a:r>
              <a:rPr lang="en-US" sz="2600" dirty="0"/>
              <a:t>the product, and providing local inventory</a:t>
            </a:r>
            <a:r>
              <a:rPr lang="en-US" sz="2600" dirty="0" smtClean="0"/>
              <a:t>,</a:t>
            </a:r>
          </a:p>
          <a:p>
            <a:pPr lvl="1"/>
            <a:r>
              <a:rPr lang="en-US" sz="2600" dirty="0" smtClean="0"/>
              <a:t>transportation</a:t>
            </a:r>
            <a:r>
              <a:rPr lang="en-US" sz="2600" dirty="0"/>
              <a:t>, and </a:t>
            </a:r>
            <a:r>
              <a:rPr lang="en-US" dirty="0"/>
              <a:t>storage. </a:t>
            </a:r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tasks may be performed entirely by the manufacturer or entirely by intermediaries, or may be shared between them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46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370" y="747263"/>
            <a:ext cx="10515600" cy="1325563"/>
          </a:xfrm>
        </p:spPr>
        <p:txBody>
          <a:bodyPr/>
          <a:lstStyle/>
          <a:p>
            <a:r>
              <a:rPr lang="en-US" dirty="0" smtClean="0"/>
              <a:t>Factors affecting the nature of Industrial channels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Geographical </a:t>
            </a:r>
            <a:r>
              <a:rPr lang="en-US" dirty="0"/>
              <a:t>distribution </a:t>
            </a:r>
            <a:endParaRPr lang="en-US" dirty="0" smtClean="0"/>
          </a:p>
          <a:p>
            <a:r>
              <a:rPr lang="en-US" dirty="0" smtClean="0"/>
              <a:t>Channel </a:t>
            </a:r>
            <a:r>
              <a:rPr lang="en-US" dirty="0"/>
              <a:t>size </a:t>
            </a:r>
            <a:endParaRPr lang="en-US" dirty="0" smtClean="0"/>
          </a:p>
          <a:p>
            <a:r>
              <a:rPr lang="en-US" dirty="0" smtClean="0"/>
              <a:t>Characteristics </a:t>
            </a:r>
            <a:r>
              <a:rPr lang="en-US" dirty="0"/>
              <a:t>of intermediaries </a:t>
            </a:r>
            <a:endParaRPr lang="en-US" dirty="0" smtClean="0"/>
          </a:p>
          <a:p>
            <a:r>
              <a:rPr lang="en-US" dirty="0" smtClean="0"/>
              <a:t>Mixed </a:t>
            </a:r>
            <a:r>
              <a:rPr lang="en-US" dirty="0"/>
              <a:t>system</a:t>
            </a:r>
          </a:p>
        </p:txBody>
      </p:sp>
    </p:spTree>
    <p:extLst>
      <p:ext uri="{BB962C8B-B14F-4D97-AF65-F5344CB8AC3E}">
        <p14:creationId xmlns:p14="http://schemas.microsoft.com/office/powerpoint/2010/main" val="375732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Geographical </a:t>
            </a:r>
            <a:r>
              <a:rPr lang="en-US" dirty="0" smtClean="0"/>
              <a:t>Distribution</a:t>
            </a:r>
          </a:p>
          <a:p>
            <a:pPr lvl="1"/>
            <a:r>
              <a:rPr lang="en-US" sz="2800" dirty="0" smtClean="0"/>
              <a:t>Business </a:t>
            </a:r>
            <a:r>
              <a:rPr lang="en-US" sz="2800" dirty="0"/>
              <a:t>intermediaries (such as distributors or dealers) are highly concentrated geographically. </a:t>
            </a:r>
            <a:endParaRPr lang="en-US" sz="2800" dirty="0" smtClean="0"/>
          </a:p>
          <a:p>
            <a:pPr lvl="1"/>
            <a:r>
              <a:rPr lang="en-US" sz="2800" dirty="0" smtClean="0"/>
              <a:t>They </a:t>
            </a:r>
            <a:r>
              <a:rPr lang="en-US" sz="2800" dirty="0"/>
              <a:t>are found where business market exits, in large cities or towns with business estates.</a:t>
            </a:r>
          </a:p>
        </p:txBody>
      </p:sp>
    </p:spTree>
    <p:extLst>
      <p:ext uri="{BB962C8B-B14F-4D97-AF65-F5344CB8AC3E}">
        <p14:creationId xmlns:p14="http://schemas.microsoft.com/office/powerpoint/2010/main" val="54841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Channel Size</a:t>
            </a:r>
          </a:p>
          <a:p>
            <a:r>
              <a:rPr lang="en-US" dirty="0" smtClean="0"/>
              <a:t>Business/Industrial channels </a:t>
            </a:r>
            <a:r>
              <a:rPr lang="en-US" dirty="0"/>
              <a:t>are short and involve a type of intermediary for selling and handling the products. </a:t>
            </a:r>
            <a:endParaRPr lang="en-US" dirty="0" smtClean="0"/>
          </a:p>
          <a:p>
            <a:r>
              <a:rPr lang="en-US" dirty="0"/>
              <a:t>The reason for the shorter channels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organizational buyers expect product availability, technical expertise, and serving capabilities. </a:t>
            </a:r>
            <a:endParaRPr lang="en-US" dirty="0" smtClean="0"/>
          </a:p>
          <a:p>
            <a:r>
              <a:rPr lang="en-US" dirty="0" smtClean="0"/>
              <a:t>Sometimes </a:t>
            </a:r>
            <a:r>
              <a:rPr lang="en-US" dirty="0"/>
              <a:t>the channels are direct from the manufacturers to the customers, without intermediaries.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3565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Characteristics of Intermediaries. </a:t>
            </a:r>
            <a:endParaRPr lang="en-US" dirty="0" smtClean="0"/>
          </a:p>
          <a:p>
            <a:pPr lvl="1"/>
            <a:r>
              <a:rPr lang="en-US" sz="2700" dirty="0" smtClean="0"/>
              <a:t>Business </a:t>
            </a:r>
            <a:r>
              <a:rPr lang="en-US" sz="2700" dirty="0"/>
              <a:t>intermediaries are often technically qualified</a:t>
            </a:r>
            <a:r>
              <a:rPr lang="en-US" sz="2700" dirty="0" smtClean="0"/>
              <a:t>.</a:t>
            </a:r>
          </a:p>
          <a:p>
            <a:pPr lvl="1"/>
            <a:r>
              <a:rPr lang="en-US" sz="2700" dirty="0" smtClean="0"/>
              <a:t>Have </a:t>
            </a:r>
            <a:r>
              <a:rPr lang="en-US" sz="2700" dirty="0"/>
              <a:t>close relationship with the industrial organizations</a:t>
            </a:r>
            <a:r>
              <a:rPr lang="en-US" sz="2700" dirty="0" smtClean="0"/>
              <a:t>.</a:t>
            </a:r>
          </a:p>
          <a:p>
            <a:pPr lvl="1"/>
            <a:r>
              <a:rPr lang="en-US" sz="2700" dirty="0" smtClean="0"/>
              <a:t>Business </a:t>
            </a:r>
            <a:r>
              <a:rPr lang="en-US" sz="2700" dirty="0"/>
              <a:t>marketers use industrial distributors, manufacturers’ representatives, or brokers to reach customers</a:t>
            </a:r>
          </a:p>
        </p:txBody>
      </p:sp>
    </p:spTree>
    <p:extLst>
      <p:ext uri="{BB962C8B-B14F-4D97-AF65-F5344CB8AC3E}">
        <p14:creationId xmlns:p14="http://schemas.microsoft.com/office/powerpoint/2010/main" val="292204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Mixed System</a:t>
            </a:r>
          </a:p>
          <a:p>
            <a:pPr lvl="1"/>
            <a:r>
              <a:rPr lang="en-US" sz="2800" dirty="0" smtClean="0"/>
              <a:t>Some </a:t>
            </a:r>
            <a:r>
              <a:rPr lang="en-US" sz="2800" dirty="0"/>
              <a:t>business marketers use a mixture of direct and indirect channel in order to meet the requirements of different market </a:t>
            </a:r>
            <a:r>
              <a:rPr lang="en-US" sz="2800" dirty="0" smtClean="0"/>
              <a:t>segments</a:t>
            </a:r>
          </a:p>
          <a:p>
            <a:pPr lvl="1"/>
            <a:r>
              <a:rPr lang="en-US" sz="2800" dirty="0" smtClean="0"/>
              <a:t>The </a:t>
            </a:r>
            <a:r>
              <a:rPr lang="en-US" sz="2800" dirty="0"/>
              <a:t>business firm may use its own sales force for a large-volume customers, and independent distributors or dealers to cover small-scale </a:t>
            </a:r>
            <a:r>
              <a:rPr lang="en-US" sz="2800" dirty="0" smtClean="0"/>
              <a:t>organizations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41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Channel Structures in Industrial Marketing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Business </a:t>
            </a:r>
            <a:r>
              <a:rPr lang="en-US" dirty="0" smtClean="0"/>
              <a:t>channels </a:t>
            </a:r>
            <a:r>
              <a:rPr lang="en-US" dirty="0"/>
              <a:t>can be structured in various ways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marL="457200" lvl="1" indent="0">
              <a:buNone/>
            </a:pPr>
            <a:r>
              <a:rPr lang="en-US" sz="2800" dirty="0" smtClean="0"/>
              <a:t>Some </a:t>
            </a:r>
            <a:r>
              <a:rPr lang="en-US" sz="2800" dirty="0"/>
              <a:t>channel structures are </a:t>
            </a:r>
            <a:r>
              <a:rPr lang="en-US" sz="2800" dirty="0" smtClean="0"/>
              <a:t>:</a:t>
            </a:r>
          </a:p>
          <a:p>
            <a:pPr lvl="1"/>
            <a:r>
              <a:rPr lang="en-US" sz="2800" dirty="0" smtClean="0"/>
              <a:t>Direct </a:t>
            </a:r>
          </a:p>
          <a:p>
            <a:pPr lvl="1"/>
            <a:r>
              <a:rPr lang="en-US" sz="2800" dirty="0"/>
              <a:t>I</a:t>
            </a:r>
            <a:r>
              <a:rPr lang="en-US" sz="2800" dirty="0" smtClean="0"/>
              <a:t>ndirect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4781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 Channel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manufactures perform all the functions or the tasks necessary to create sales and to deliver the products to industrial customers</a:t>
            </a:r>
            <a:r>
              <a:rPr lang="en-US" dirty="0" smtClean="0"/>
              <a:t>. </a:t>
            </a:r>
          </a:p>
          <a:p>
            <a:r>
              <a:rPr lang="en-US" sz="2800" dirty="0" smtClean="0"/>
              <a:t>This can be done through</a:t>
            </a:r>
          </a:p>
          <a:p>
            <a:pPr marL="914400" lvl="2" indent="0">
              <a:buNone/>
            </a:pPr>
            <a:r>
              <a:rPr lang="en-US" sz="2800" dirty="0" smtClean="0"/>
              <a:t> </a:t>
            </a:r>
            <a:r>
              <a:rPr lang="en-US" sz="2800" dirty="0" err="1"/>
              <a:t>i</a:t>
            </a:r>
            <a:r>
              <a:rPr lang="en-US" sz="2800" dirty="0"/>
              <a:t>) direct sales </a:t>
            </a:r>
            <a:r>
              <a:rPr lang="en-US" sz="2800" dirty="0" smtClean="0"/>
              <a:t>by </a:t>
            </a:r>
            <a:r>
              <a:rPr lang="en-US" sz="2800" dirty="0"/>
              <a:t>the company’s sales force</a:t>
            </a:r>
            <a:r>
              <a:rPr lang="en-US" sz="2800" dirty="0" smtClean="0"/>
              <a:t>,</a:t>
            </a:r>
          </a:p>
          <a:p>
            <a:pPr marL="914400" lvl="2" indent="0">
              <a:buNone/>
            </a:pPr>
            <a:r>
              <a:rPr lang="en-US" sz="2800" dirty="0" smtClean="0"/>
              <a:t> ii</a:t>
            </a:r>
            <a:r>
              <a:rPr lang="en-US" sz="2800" dirty="0"/>
              <a:t>) direct marketing through direct mail, telemarketing, </a:t>
            </a:r>
            <a:endParaRPr lang="en-US" sz="2800" dirty="0" smtClean="0"/>
          </a:p>
          <a:p>
            <a:pPr marL="914400" lvl="2" indent="0">
              <a:buNone/>
            </a:pPr>
            <a:r>
              <a:rPr lang="en-US" sz="2800" dirty="0" smtClean="0"/>
              <a:t>iii</a:t>
            </a:r>
            <a:r>
              <a:rPr lang="en-US" sz="2800" dirty="0"/>
              <a:t>) electronic business </a:t>
            </a:r>
            <a:r>
              <a:rPr lang="en-US" sz="2800" dirty="0" smtClean="0"/>
              <a:t>/online marketing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3265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 direct </a:t>
            </a:r>
            <a:r>
              <a:rPr lang="en-US" dirty="0" smtClean="0"/>
              <a:t>distribution/direct channels </a:t>
            </a:r>
            <a:r>
              <a:rPr lang="en-US" dirty="0"/>
              <a:t>approach is </a:t>
            </a:r>
            <a:r>
              <a:rPr lang="en-US" dirty="0" smtClean="0"/>
              <a:t>practical when:</a:t>
            </a:r>
          </a:p>
          <a:p>
            <a:pPr lvl="1"/>
            <a:r>
              <a:rPr lang="en-US" sz="2800" dirty="0"/>
              <a:t>t</a:t>
            </a:r>
            <a:r>
              <a:rPr lang="en-US" sz="2800" dirty="0" smtClean="0"/>
              <a:t>he </a:t>
            </a:r>
            <a:r>
              <a:rPr lang="en-US" sz="2800" dirty="0"/>
              <a:t>value of each transaction is large, </a:t>
            </a:r>
            <a:endParaRPr lang="en-US" sz="2800" dirty="0" smtClean="0"/>
          </a:p>
          <a:p>
            <a:pPr lvl="1"/>
            <a:r>
              <a:rPr lang="en-US" sz="2800" dirty="0"/>
              <a:t>t</a:t>
            </a:r>
            <a:r>
              <a:rPr lang="en-US" sz="2800" dirty="0" smtClean="0"/>
              <a:t>he </a:t>
            </a:r>
            <a:r>
              <a:rPr lang="en-US" sz="2800" dirty="0"/>
              <a:t>selling includes extensive technical and commercial negotiations at various levels, including top </a:t>
            </a:r>
            <a:r>
              <a:rPr lang="en-US" sz="2800" dirty="0" smtClean="0"/>
              <a:t>management</a:t>
            </a:r>
          </a:p>
          <a:p>
            <a:pPr lvl="1"/>
            <a:r>
              <a:rPr lang="en-US" sz="2800" dirty="0" smtClean="0"/>
              <a:t>the </a:t>
            </a:r>
            <a:r>
              <a:rPr lang="en-US" sz="2800" dirty="0"/>
              <a:t>buying process is lengthy, </a:t>
            </a:r>
          </a:p>
          <a:p>
            <a:pPr lvl="1"/>
            <a:r>
              <a:rPr lang="en-US" sz="2800" dirty="0"/>
              <a:t>t</a:t>
            </a:r>
            <a:r>
              <a:rPr lang="en-US" sz="2800" dirty="0" smtClean="0"/>
              <a:t>he </a:t>
            </a:r>
            <a:r>
              <a:rPr lang="en-US" sz="2800" dirty="0"/>
              <a:t>business buyers insist on buying directly from the manufacturers.</a:t>
            </a:r>
          </a:p>
        </p:txBody>
      </p:sp>
    </p:spTree>
    <p:extLst>
      <p:ext uri="{BB962C8B-B14F-4D97-AF65-F5344CB8AC3E}">
        <p14:creationId xmlns:p14="http://schemas.microsoft.com/office/powerpoint/2010/main" val="98044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</a:t>
            </a:r>
            <a:r>
              <a:rPr lang="en-US" dirty="0" smtClean="0"/>
              <a:t>ndirect </a:t>
            </a:r>
            <a:r>
              <a:rPr lang="en-US" dirty="0"/>
              <a:t>Channel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manufacturer and the intermediaries share the tasks between </a:t>
            </a:r>
            <a:r>
              <a:rPr lang="en-US" dirty="0" smtClean="0"/>
              <a:t>themselves</a:t>
            </a:r>
          </a:p>
          <a:p>
            <a:r>
              <a:rPr lang="en-US" dirty="0" smtClean="0"/>
              <a:t> </a:t>
            </a:r>
            <a:r>
              <a:rPr lang="en-US" dirty="0"/>
              <a:t>the types of intermediaries in indirect channels are </a:t>
            </a:r>
            <a:endParaRPr lang="en-US" dirty="0" smtClean="0"/>
          </a:p>
          <a:p>
            <a:pPr lvl="1"/>
            <a:r>
              <a:rPr lang="en-US" sz="2800" dirty="0" smtClean="0"/>
              <a:t>Independent </a:t>
            </a:r>
            <a:r>
              <a:rPr lang="en-US" sz="2800" dirty="0"/>
              <a:t>dealers or distributors, </a:t>
            </a:r>
            <a:endParaRPr lang="en-US" sz="2800" dirty="0" smtClean="0"/>
          </a:p>
          <a:p>
            <a:pPr lvl="1"/>
            <a:r>
              <a:rPr lang="en-US" sz="2800" dirty="0" smtClean="0"/>
              <a:t>manufacturer’s </a:t>
            </a:r>
            <a:r>
              <a:rPr lang="en-US" sz="2800" dirty="0"/>
              <a:t>representatives (or agents</a:t>
            </a:r>
            <a:r>
              <a:rPr lang="en-US" sz="2800" dirty="0" smtClean="0"/>
              <a:t>),</a:t>
            </a:r>
          </a:p>
          <a:p>
            <a:pPr lvl="1"/>
            <a:r>
              <a:rPr lang="en-US" sz="2800" dirty="0" smtClean="0"/>
              <a:t>commission </a:t>
            </a:r>
            <a:r>
              <a:rPr lang="en-US" sz="2800" dirty="0"/>
              <a:t>merchants, </a:t>
            </a:r>
          </a:p>
          <a:p>
            <a:pPr lvl="1"/>
            <a:r>
              <a:rPr lang="en-US" sz="2800" dirty="0" smtClean="0"/>
              <a:t>value-added </a:t>
            </a:r>
            <a:r>
              <a:rPr lang="en-US" sz="2800" dirty="0"/>
              <a:t>resellers, </a:t>
            </a:r>
            <a:endParaRPr lang="en-US" sz="2800" dirty="0" smtClean="0"/>
          </a:p>
          <a:p>
            <a:pPr lvl="1"/>
            <a:r>
              <a:rPr lang="en-US" sz="2800" dirty="0" smtClean="0"/>
              <a:t>brokers</a:t>
            </a:r>
            <a:r>
              <a:rPr lang="en-US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5434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An indirect distribution (or indirect channels</a:t>
            </a:r>
            <a:r>
              <a:rPr lang="en-US" dirty="0" smtClean="0"/>
              <a:t>) approach </a:t>
            </a:r>
            <a:r>
              <a:rPr lang="en-US" dirty="0"/>
              <a:t>is </a:t>
            </a:r>
            <a:r>
              <a:rPr lang="en-US" dirty="0" smtClean="0"/>
              <a:t>suitable </a:t>
            </a:r>
            <a:r>
              <a:rPr lang="en-US" dirty="0"/>
              <a:t>when :</a:t>
            </a:r>
          </a:p>
          <a:p>
            <a:pPr lvl="1"/>
            <a:r>
              <a:rPr lang="en-US" sz="2800" dirty="0" smtClean="0"/>
              <a:t>the </a:t>
            </a:r>
            <a:r>
              <a:rPr lang="en-US" sz="2800" dirty="0"/>
              <a:t>value of each transaction or sales </a:t>
            </a:r>
            <a:r>
              <a:rPr lang="en-US" sz="2800" dirty="0" smtClean="0"/>
              <a:t>are low</a:t>
            </a:r>
            <a:r>
              <a:rPr lang="en-US" sz="2800" dirty="0"/>
              <a:t>,</a:t>
            </a:r>
          </a:p>
          <a:p>
            <a:pPr lvl="1"/>
            <a:r>
              <a:rPr lang="en-US" sz="2800" dirty="0"/>
              <a:t>t</a:t>
            </a:r>
            <a:r>
              <a:rPr lang="en-US" sz="2800" dirty="0" smtClean="0"/>
              <a:t>he </a:t>
            </a:r>
            <a:r>
              <a:rPr lang="en-US" sz="2800" dirty="0"/>
              <a:t>manufacturer has limited resources,</a:t>
            </a:r>
          </a:p>
          <a:p>
            <a:pPr lvl="1"/>
            <a:r>
              <a:rPr lang="en-US" sz="2800" dirty="0"/>
              <a:t>t</a:t>
            </a:r>
            <a:r>
              <a:rPr lang="en-US" sz="2800" dirty="0" smtClean="0"/>
              <a:t>he </a:t>
            </a:r>
            <a:r>
              <a:rPr lang="en-US" sz="2800" dirty="0"/>
              <a:t>business buyers are widely dispersed,</a:t>
            </a:r>
          </a:p>
          <a:p>
            <a:pPr lvl="1"/>
            <a:r>
              <a:rPr lang="en-US" sz="2800" dirty="0" smtClean="0"/>
              <a:t>the </a:t>
            </a:r>
            <a:r>
              <a:rPr lang="en-US" sz="2800" dirty="0"/>
              <a:t>business buyers purchase </a:t>
            </a:r>
            <a:r>
              <a:rPr lang="en-US" sz="2800" dirty="0" smtClean="0"/>
              <a:t>many product </a:t>
            </a:r>
            <a:r>
              <a:rPr lang="en-US" sz="2800" dirty="0"/>
              <a:t>items in one transaction.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48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Products which can be distributed through indirect distribution include</a:t>
            </a:r>
            <a:r>
              <a:rPr lang="en-US" dirty="0"/>
              <a:t>:</a:t>
            </a:r>
          </a:p>
          <a:p>
            <a:pPr marL="457200" lvl="1" indent="0">
              <a:buNone/>
            </a:pPr>
            <a:r>
              <a:rPr lang="en-US" sz="2800" dirty="0"/>
              <a:t>(a) Industrial chemicals,</a:t>
            </a:r>
          </a:p>
          <a:p>
            <a:pPr marL="457200" lvl="1" indent="0">
              <a:buNone/>
            </a:pPr>
            <a:r>
              <a:rPr lang="en-US" sz="2800" dirty="0"/>
              <a:t>(b) Construction materials,</a:t>
            </a:r>
          </a:p>
          <a:p>
            <a:pPr marL="457200" lvl="1" indent="0">
              <a:buNone/>
            </a:pPr>
            <a:r>
              <a:rPr lang="en-US" sz="2800" dirty="0"/>
              <a:t>(c) Electrical wiring materials and supplies,</a:t>
            </a:r>
          </a:p>
          <a:p>
            <a:pPr marL="457200" lvl="1" indent="0">
              <a:buNone/>
            </a:pPr>
            <a:r>
              <a:rPr lang="en-US" sz="2800" dirty="0"/>
              <a:t>(d) General industrial machinery,</a:t>
            </a:r>
          </a:p>
          <a:p>
            <a:pPr marL="457200" lvl="1" indent="0">
              <a:buNone/>
            </a:pPr>
            <a:r>
              <a:rPr lang="en-US" sz="2800" dirty="0"/>
              <a:t>(e) </a:t>
            </a:r>
            <a:r>
              <a:rPr lang="en-US" sz="2800" dirty="0" smtClean="0"/>
              <a:t>Iron and steel </a:t>
            </a:r>
            <a:r>
              <a:rPr lang="en-US" dirty="0"/>
              <a:t>products</a:t>
            </a:r>
            <a:r>
              <a:rPr lang="en-US" dirty="0" smtClean="0"/>
              <a:t>,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07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Industrial Marketing Channels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8537" y="1690688"/>
            <a:ext cx="9013371" cy="43704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62503" y="6244046"/>
            <a:ext cx="2076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Hutt &amp; </a:t>
            </a:r>
            <a:r>
              <a:rPr lang="en-US" dirty="0" err="1" smtClean="0"/>
              <a:t>Speh</a:t>
            </a:r>
            <a:r>
              <a:rPr lang="en-US" dirty="0" smtClean="0"/>
              <a:t>, 20120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34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51477"/>
            <a:ext cx="10515600" cy="1325563"/>
          </a:xfrm>
        </p:spPr>
        <p:txBody>
          <a:bodyPr/>
          <a:lstStyle/>
          <a:p>
            <a:r>
              <a:rPr lang="en-US" b="1" dirty="0" smtClean="0"/>
              <a:t>Types of Industrial Middlemen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full-function intermediary – is the one who performs all or most of the distribution functions. </a:t>
            </a:r>
            <a:r>
              <a:rPr lang="en-US" dirty="0" smtClean="0"/>
              <a:t>(as </a:t>
            </a:r>
            <a:r>
              <a:rPr lang="en-US" dirty="0"/>
              <a:t>industrial distributors)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part function intermediary – are manufactures’ </a:t>
            </a:r>
            <a:r>
              <a:rPr lang="en-US" dirty="0" smtClean="0"/>
              <a:t>representatives</a:t>
            </a:r>
          </a:p>
          <a:p>
            <a:pPr marL="0" indent="0">
              <a:buNone/>
            </a:pPr>
            <a:r>
              <a:rPr lang="en-US" dirty="0" smtClean="0"/>
              <a:t>(agents</a:t>
            </a:r>
            <a:r>
              <a:rPr lang="en-US" dirty="0"/>
              <a:t>), brokers, commission merchants, and </a:t>
            </a:r>
            <a:r>
              <a:rPr lang="en-US" dirty="0" smtClean="0"/>
              <a:t>value-added resellers </a:t>
            </a:r>
            <a:r>
              <a:rPr lang="en-US" dirty="0"/>
              <a:t>(VARs).</a:t>
            </a:r>
          </a:p>
        </p:txBody>
      </p:sp>
    </p:spTree>
    <p:extLst>
      <p:ext uri="{BB962C8B-B14F-4D97-AF65-F5344CB8AC3E}">
        <p14:creationId xmlns:p14="http://schemas.microsoft.com/office/powerpoint/2010/main" val="342859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Industrial Distributors/Dealers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 </a:t>
            </a:r>
            <a:r>
              <a:rPr lang="en-US" dirty="0"/>
              <a:t>important intermediary in distribution channel. </a:t>
            </a:r>
            <a:endParaRPr lang="en-US" dirty="0" smtClean="0"/>
          </a:p>
          <a:p>
            <a:r>
              <a:rPr lang="en-US" dirty="0" smtClean="0"/>
              <a:t>Industrial </a:t>
            </a:r>
            <a:r>
              <a:rPr lang="en-US" dirty="0"/>
              <a:t>distributors are small and independent business firms serving narrow geographic market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They </a:t>
            </a:r>
            <a:r>
              <a:rPr lang="en-US" dirty="0"/>
              <a:t>perform a variety of functions or tasks. (called as full-function middlemen).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1044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Responsibilities or functions of </a:t>
            </a:r>
            <a:r>
              <a:rPr lang="en-US" dirty="0" smtClean="0"/>
              <a:t>Industrial Distributors</a:t>
            </a:r>
          </a:p>
          <a:p>
            <a:pPr marL="457200" lvl="1" indent="0">
              <a:buNone/>
            </a:pPr>
            <a:r>
              <a:rPr lang="en-US" dirty="0" smtClean="0"/>
              <a:t>a. buying </a:t>
            </a:r>
          </a:p>
          <a:p>
            <a:pPr marL="457200" lvl="1" indent="0">
              <a:buNone/>
            </a:pPr>
            <a:r>
              <a:rPr lang="en-US" dirty="0" smtClean="0"/>
              <a:t>b. storage or warehousing </a:t>
            </a:r>
          </a:p>
          <a:p>
            <a:pPr marL="457200" lvl="1" indent="0">
              <a:buNone/>
            </a:pPr>
            <a:r>
              <a:rPr lang="en-US" dirty="0" smtClean="0"/>
              <a:t>c. promotion </a:t>
            </a:r>
          </a:p>
          <a:p>
            <a:pPr marL="457200" lvl="1" indent="0">
              <a:buNone/>
            </a:pPr>
            <a:r>
              <a:rPr lang="en-US" dirty="0" smtClean="0"/>
              <a:t>d. selling</a:t>
            </a:r>
          </a:p>
          <a:p>
            <a:pPr marL="457200" lvl="1" indent="0">
              <a:buNone/>
            </a:pPr>
            <a:r>
              <a:rPr lang="en-US" dirty="0" smtClean="0"/>
              <a:t>e. offering credit</a:t>
            </a:r>
          </a:p>
          <a:p>
            <a:pPr marL="457200" lvl="1" indent="0">
              <a:buNone/>
            </a:pPr>
            <a:r>
              <a:rPr lang="en-US" dirty="0" smtClean="0"/>
              <a:t>f. transporting </a:t>
            </a:r>
          </a:p>
          <a:p>
            <a:pPr marL="457200" lvl="1" indent="0">
              <a:buNone/>
            </a:pPr>
            <a:r>
              <a:rPr lang="en-US" dirty="0" smtClean="0"/>
              <a:t>g. delivering of products</a:t>
            </a:r>
          </a:p>
          <a:p>
            <a:pPr marL="457200" lvl="1" indent="0">
              <a:buNone/>
            </a:pPr>
            <a:r>
              <a:rPr lang="en-US" dirty="0" smtClean="0"/>
              <a:t>h. providing information.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0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Manufacturers’ Representatives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They are also called agents or sales agents </a:t>
            </a:r>
          </a:p>
          <a:p>
            <a:r>
              <a:rPr lang="en-US" dirty="0" smtClean="0"/>
              <a:t>Their main function :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  <a:r>
              <a:rPr lang="en-US" sz="2800" dirty="0" smtClean="0"/>
              <a:t>a. to promote sales</a:t>
            </a:r>
          </a:p>
          <a:p>
            <a:pPr marL="457200" lvl="1" indent="0">
              <a:buNone/>
            </a:pPr>
            <a:r>
              <a:rPr lang="en-US" sz="2800" dirty="0" smtClean="0"/>
              <a:t> b. secure orders.</a:t>
            </a:r>
          </a:p>
          <a:p>
            <a:pPr marL="457200" lvl="1" indent="0">
              <a:buNone/>
            </a:pPr>
            <a:r>
              <a:rPr lang="en-US" sz="2800" dirty="0" smtClean="0"/>
              <a:t> c. fulfil the market information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They </a:t>
            </a:r>
            <a:r>
              <a:rPr lang="en-US" dirty="0"/>
              <a:t>do not buy, store, or finance the transactions.</a:t>
            </a:r>
          </a:p>
          <a:p>
            <a:r>
              <a:rPr lang="en-US" dirty="0" smtClean="0"/>
              <a:t>They are paid a commission on sales which varies from industry to industry and also according to tasks involved in the selling job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04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They (MR) are generally needed by small and </a:t>
            </a:r>
            <a:r>
              <a:rPr lang="en-US" dirty="0" smtClean="0"/>
              <a:t>medium sized </a:t>
            </a:r>
            <a:r>
              <a:rPr lang="en-US" dirty="0"/>
              <a:t>business firms.</a:t>
            </a:r>
          </a:p>
          <a:p>
            <a:r>
              <a:rPr lang="en-US" dirty="0" smtClean="0"/>
              <a:t>These </a:t>
            </a:r>
            <a:r>
              <a:rPr lang="en-US" dirty="0"/>
              <a:t>firms find it economical to have </a:t>
            </a:r>
            <a:r>
              <a:rPr lang="en-US" dirty="0" smtClean="0"/>
              <a:t>independent reps</a:t>
            </a:r>
            <a:r>
              <a:rPr lang="en-US" dirty="0"/>
              <a:t>, who are paid commission only when the orders </a:t>
            </a:r>
            <a:r>
              <a:rPr lang="en-US" dirty="0" smtClean="0"/>
              <a:t>are generated</a:t>
            </a:r>
            <a:r>
              <a:rPr lang="en-US" dirty="0"/>
              <a:t>.</a:t>
            </a:r>
          </a:p>
          <a:p>
            <a:r>
              <a:rPr lang="en-US" dirty="0" smtClean="0"/>
              <a:t>These </a:t>
            </a:r>
            <a:r>
              <a:rPr lang="en-US" dirty="0"/>
              <a:t>agents have :</a:t>
            </a:r>
          </a:p>
          <a:p>
            <a:pPr marL="457200" lvl="1" indent="0">
              <a:buNone/>
            </a:pPr>
            <a:r>
              <a:rPr lang="en-US" dirty="0"/>
              <a:t> </a:t>
            </a:r>
            <a:r>
              <a:rPr lang="en-US" sz="2800" dirty="0"/>
              <a:t>a) good product knowledge,</a:t>
            </a:r>
          </a:p>
          <a:p>
            <a:pPr marL="457200" lvl="1" indent="0">
              <a:buNone/>
            </a:pPr>
            <a:r>
              <a:rPr lang="en-US" sz="2800" dirty="0"/>
              <a:t> b) </a:t>
            </a:r>
            <a:r>
              <a:rPr lang="en-US" sz="2800" dirty="0" smtClean="0"/>
              <a:t>thorough </a:t>
            </a:r>
            <a:r>
              <a:rPr lang="en-US" sz="2800" dirty="0"/>
              <a:t>understanding of the markets </a:t>
            </a:r>
            <a:r>
              <a:rPr lang="en-US" sz="2800" dirty="0" smtClean="0"/>
              <a:t>covered </a:t>
            </a:r>
            <a:r>
              <a:rPr lang="en-US" sz="2800" dirty="0"/>
              <a:t>by them,</a:t>
            </a:r>
          </a:p>
          <a:p>
            <a:pPr marL="457200" lvl="1" indent="0">
              <a:buNone/>
            </a:pPr>
            <a:r>
              <a:rPr lang="en-US" sz="2800" dirty="0"/>
              <a:t> c) excellent contacts with the industrial buyers</a:t>
            </a:r>
          </a:p>
          <a:p>
            <a:r>
              <a:rPr lang="en-US" dirty="0" smtClean="0"/>
              <a:t>They </a:t>
            </a:r>
            <a:r>
              <a:rPr lang="en-US" dirty="0"/>
              <a:t>represent a number of manufacturers </a:t>
            </a:r>
            <a:r>
              <a:rPr lang="en-US" dirty="0" smtClean="0"/>
              <a:t>whose products </a:t>
            </a:r>
            <a:r>
              <a:rPr lang="en-US" dirty="0"/>
              <a:t>complement one another but are </a:t>
            </a:r>
            <a:r>
              <a:rPr lang="en-US" dirty="0" smtClean="0"/>
              <a:t>not competitive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058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10222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3. Brokers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75347"/>
            <a:ext cx="10515600" cy="4901616"/>
          </a:xfrm>
        </p:spPr>
        <p:txBody>
          <a:bodyPr>
            <a:noAutofit/>
          </a:bodyPr>
          <a:lstStyle/>
          <a:p>
            <a:r>
              <a:rPr lang="en-US" dirty="0" smtClean="0"/>
              <a:t>These </a:t>
            </a:r>
            <a:r>
              <a:rPr lang="en-US" dirty="0"/>
              <a:t>middlemen bring together buyers and sellers </a:t>
            </a:r>
            <a:r>
              <a:rPr lang="en-US" dirty="0" smtClean="0"/>
              <a:t>by providing information </a:t>
            </a:r>
            <a:r>
              <a:rPr lang="en-US" dirty="0"/>
              <a:t>on what is available and required.</a:t>
            </a:r>
          </a:p>
          <a:p>
            <a:r>
              <a:rPr lang="en-US" dirty="0" smtClean="0"/>
              <a:t>They </a:t>
            </a:r>
            <a:r>
              <a:rPr lang="en-US" dirty="0"/>
              <a:t>may represent either the buyer or the seller.</a:t>
            </a:r>
          </a:p>
          <a:p>
            <a:r>
              <a:rPr lang="en-US" dirty="0" smtClean="0"/>
              <a:t>This </a:t>
            </a:r>
            <a:r>
              <a:rPr lang="en-US" dirty="0"/>
              <a:t>relationship is a short-term one.</a:t>
            </a:r>
          </a:p>
          <a:p>
            <a:r>
              <a:rPr lang="en-US" dirty="0" smtClean="0"/>
              <a:t>Their </a:t>
            </a:r>
            <a:r>
              <a:rPr lang="en-US" dirty="0"/>
              <a:t>function is to find potential buyers, negotiate, </a:t>
            </a:r>
            <a:r>
              <a:rPr lang="en-US" dirty="0" smtClean="0"/>
              <a:t>and complete </a:t>
            </a:r>
            <a:r>
              <a:rPr lang="en-US" dirty="0"/>
              <a:t>the sale.</a:t>
            </a:r>
          </a:p>
          <a:p>
            <a:pPr lvl="1"/>
            <a:r>
              <a:rPr lang="en-US" sz="2800" dirty="0" smtClean="0"/>
              <a:t>Brokers </a:t>
            </a:r>
            <a:r>
              <a:rPr lang="en-US" sz="2800" dirty="0"/>
              <a:t>do not buy or handle products.</a:t>
            </a:r>
          </a:p>
          <a:p>
            <a:pPr lvl="1"/>
            <a:r>
              <a:rPr lang="en-US" sz="2800" dirty="0" smtClean="0"/>
              <a:t>They </a:t>
            </a:r>
            <a:r>
              <a:rPr lang="en-US" sz="2800" dirty="0"/>
              <a:t>are paid on commission basis.</a:t>
            </a:r>
          </a:p>
          <a:p>
            <a:pPr lvl="1"/>
            <a:r>
              <a:rPr lang="en-US" sz="2800" dirty="0" smtClean="0"/>
              <a:t>They </a:t>
            </a:r>
            <a:r>
              <a:rPr lang="en-US" sz="2800" dirty="0"/>
              <a:t>deal with standard products or raw materials, and</a:t>
            </a:r>
          </a:p>
          <a:p>
            <a:r>
              <a:rPr lang="en-US" dirty="0" smtClean="0"/>
              <a:t>Their </a:t>
            </a:r>
            <a:r>
              <a:rPr lang="en-US" dirty="0"/>
              <a:t>role is vital when information on market </a:t>
            </a:r>
            <a:r>
              <a:rPr lang="en-US" dirty="0" smtClean="0"/>
              <a:t>and products </a:t>
            </a:r>
            <a:r>
              <a:rPr lang="en-US" dirty="0"/>
              <a:t>is not available completely.</a:t>
            </a:r>
          </a:p>
        </p:txBody>
      </p:sp>
    </p:spTree>
    <p:extLst>
      <p:ext uri="{BB962C8B-B14F-4D97-AF65-F5344CB8AC3E}">
        <p14:creationId xmlns:p14="http://schemas.microsoft.com/office/powerpoint/2010/main" val="341471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</a:t>
            </a:r>
            <a:r>
              <a:rPr lang="en-US" dirty="0"/>
              <a:t>Commission merchant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Commission merchant (mainly in agricultural markets) perform wide range of distribution tasks</a:t>
            </a:r>
            <a:r>
              <a:rPr lang="en-US" dirty="0" smtClean="0"/>
              <a:t>:</a:t>
            </a:r>
          </a:p>
          <a:p>
            <a:r>
              <a:rPr lang="en-US" dirty="0"/>
              <a:t>P</a:t>
            </a:r>
            <a:r>
              <a:rPr lang="en-US" dirty="0" smtClean="0"/>
              <a:t>hysically hold </a:t>
            </a:r>
            <a:r>
              <a:rPr lang="en-US" dirty="0"/>
              <a:t>inventory, </a:t>
            </a:r>
            <a:endParaRPr lang="en-US" dirty="0" smtClean="0"/>
          </a:p>
          <a:p>
            <a:r>
              <a:rPr lang="en-US" dirty="0" smtClean="0"/>
              <a:t>provide </a:t>
            </a:r>
            <a:r>
              <a:rPr lang="en-US" dirty="0"/>
              <a:t>market </a:t>
            </a:r>
            <a:r>
              <a:rPr lang="en-US" dirty="0" smtClean="0"/>
              <a:t>coverage,</a:t>
            </a:r>
          </a:p>
          <a:p>
            <a:r>
              <a:rPr lang="en-US" dirty="0" smtClean="0"/>
              <a:t>Sales </a:t>
            </a:r>
            <a:r>
              <a:rPr lang="en-US" dirty="0"/>
              <a:t>contact, </a:t>
            </a:r>
            <a:endParaRPr lang="en-US" dirty="0" smtClean="0"/>
          </a:p>
          <a:p>
            <a:r>
              <a:rPr lang="en-US" dirty="0"/>
              <a:t>B</a:t>
            </a:r>
            <a:r>
              <a:rPr lang="en-US" dirty="0" smtClean="0"/>
              <a:t>reaking </a:t>
            </a:r>
            <a:r>
              <a:rPr lang="en-US" dirty="0"/>
              <a:t>bulk, </a:t>
            </a:r>
            <a:endParaRPr lang="en-US" dirty="0" smtClean="0"/>
          </a:p>
          <a:p>
            <a:r>
              <a:rPr lang="en-US" smtClean="0"/>
              <a:t>Offer credit </a:t>
            </a:r>
            <a:r>
              <a:rPr lang="en-US" dirty="0"/>
              <a:t>and order processing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6827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</a:t>
            </a:r>
            <a:r>
              <a:rPr lang="en-US" dirty="0" smtClean="0"/>
              <a:t>. </a:t>
            </a:r>
            <a:r>
              <a:rPr lang="en-US" dirty="0" smtClean="0"/>
              <a:t>Value-added Reseller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VAR (value-added reseller) is a company that takes an existing </a:t>
            </a:r>
            <a:r>
              <a:rPr lang="en-US" dirty="0" smtClean="0"/>
              <a:t>product and </a:t>
            </a:r>
            <a:r>
              <a:rPr lang="en-US" dirty="0"/>
              <a:t>adds its own "value" usually in the form of a specific application for the </a:t>
            </a:r>
            <a:r>
              <a:rPr lang="en-US" dirty="0" smtClean="0"/>
              <a:t>product.</a:t>
            </a:r>
          </a:p>
          <a:p>
            <a:r>
              <a:rPr lang="en-US" dirty="0" smtClean="0"/>
              <a:t> For </a:t>
            </a:r>
            <a:r>
              <a:rPr lang="en-US" dirty="0"/>
              <a:t>example, </a:t>
            </a:r>
            <a:r>
              <a:rPr lang="en-US" dirty="0" smtClean="0"/>
              <a:t>in </a:t>
            </a:r>
            <a:r>
              <a:rPr lang="en-US" dirty="0"/>
              <a:t>the computer </a:t>
            </a:r>
            <a:r>
              <a:rPr lang="en-US" dirty="0" smtClean="0"/>
              <a:t>industry, VARs may buy </a:t>
            </a:r>
            <a:r>
              <a:rPr lang="en-US" dirty="0"/>
              <a:t>a special computer </a:t>
            </a:r>
            <a:r>
              <a:rPr lang="en-US" dirty="0" smtClean="0"/>
              <a:t>application, </a:t>
            </a:r>
            <a:r>
              <a:rPr lang="en-US" dirty="0"/>
              <a:t>and </a:t>
            </a:r>
            <a:r>
              <a:rPr lang="en-US" dirty="0" smtClean="0"/>
              <a:t>resell </a:t>
            </a:r>
            <a:r>
              <a:rPr lang="en-US" dirty="0"/>
              <a:t>it as a new product or "package</a:t>
            </a:r>
          </a:p>
        </p:txBody>
      </p:sp>
    </p:spTree>
    <p:extLst>
      <p:ext uri="{BB962C8B-B14F-4D97-AF65-F5344CB8AC3E}">
        <p14:creationId xmlns:p14="http://schemas.microsoft.com/office/powerpoint/2010/main" val="122361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ECOMMERCE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E-commerce involves “business communications and transmissions over networks and through computers, </a:t>
            </a:r>
            <a:r>
              <a:rPr lang="en-US" dirty="0" smtClean="0"/>
              <a:t>specifically </a:t>
            </a:r>
            <a:r>
              <a:rPr lang="en-US" dirty="0"/>
              <a:t>the buying and selling of goods and services, and the transfer of funds through digital communications</a:t>
            </a:r>
            <a:r>
              <a:rPr lang="en-US" dirty="0" smtClean="0"/>
              <a:t>.”</a:t>
            </a:r>
          </a:p>
          <a:p>
            <a:r>
              <a:rPr lang="en-US" dirty="0"/>
              <a:t>e-commerce can be applied to almost all phases of business, with the net effect of creating new demand or making most business processes more efficient.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63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E-commerce </a:t>
            </a:r>
            <a:r>
              <a:rPr lang="en-US" dirty="0"/>
              <a:t>can be applied </a:t>
            </a:r>
            <a:r>
              <a:rPr lang="en-US" dirty="0" smtClean="0"/>
              <a:t>to:</a:t>
            </a:r>
          </a:p>
          <a:p>
            <a:r>
              <a:rPr lang="en-US" dirty="0" smtClean="0"/>
              <a:t>procuring </a:t>
            </a:r>
            <a:r>
              <a:rPr lang="en-US" dirty="0"/>
              <a:t>and purchasing products; </a:t>
            </a:r>
            <a:endParaRPr lang="en-US" dirty="0" smtClean="0"/>
          </a:p>
          <a:p>
            <a:r>
              <a:rPr lang="en-US" dirty="0" smtClean="0"/>
              <a:t>managing </a:t>
            </a:r>
            <a:r>
              <a:rPr lang="en-US" dirty="0"/>
              <a:t>the process for fulfilling customers’ orders</a:t>
            </a:r>
            <a:r>
              <a:rPr lang="en-US" dirty="0" smtClean="0"/>
              <a:t>;</a:t>
            </a:r>
          </a:p>
          <a:p>
            <a:r>
              <a:rPr lang="en-US" dirty="0" smtClean="0"/>
              <a:t>providing </a:t>
            </a:r>
            <a:r>
              <a:rPr lang="en-US" dirty="0"/>
              <a:t>real-time information on the status of orders</a:t>
            </a:r>
            <a:r>
              <a:rPr lang="en-US" dirty="0" smtClean="0"/>
              <a:t>,</a:t>
            </a:r>
          </a:p>
          <a:p>
            <a:r>
              <a:rPr lang="en-US" dirty="0" smtClean="0"/>
              <a:t>online </a:t>
            </a:r>
            <a:r>
              <a:rPr lang="en-US" dirty="0"/>
              <a:t>marketing and advertising; </a:t>
            </a:r>
            <a:endParaRPr lang="en-US" dirty="0" smtClean="0"/>
          </a:p>
          <a:p>
            <a:r>
              <a:rPr lang="en-US" dirty="0" smtClean="0"/>
              <a:t>creating </a:t>
            </a:r>
            <a:r>
              <a:rPr lang="en-US" dirty="0"/>
              <a:t>online product catalogs and product information data sets; </a:t>
            </a:r>
            <a:endParaRPr lang="en-US" dirty="0" smtClean="0"/>
          </a:p>
          <a:p>
            <a:r>
              <a:rPr lang="en-US" dirty="0" smtClean="0"/>
              <a:t>managing </a:t>
            </a:r>
            <a:r>
              <a:rPr lang="en-US" dirty="0"/>
              <a:t>the logistics process; and processing the payment of invoices.</a:t>
            </a:r>
          </a:p>
        </p:txBody>
      </p:sp>
    </p:spTree>
    <p:extLst>
      <p:ext uri="{BB962C8B-B14F-4D97-AF65-F5344CB8AC3E}">
        <p14:creationId xmlns:p14="http://schemas.microsoft.com/office/powerpoint/2010/main" val="275599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E-commerce can be applied to almost any aspect of business to make all processes more </a:t>
            </a:r>
            <a:r>
              <a:rPr lang="en-US" dirty="0" smtClean="0"/>
              <a:t>efficient.</a:t>
            </a:r>
          </a:p>
          <a:p>
            <a:r>
              <a:rPr lang="en-US" dirty="0" smtClean="0"/>
              <a:t>Based </a:t>
            </a:r>
            <a:r>
              <a:rPr lang="en-US" dirty="0"/>
              <a:t>on Internet technologies, an intranet is an internal network accessible only to company employees and other </a:t>
            </a:r>
            <a:r>
              <a:rPr lang="en-US" dirty="0" smtClean="0"/>
              <a:t>authorized </a:t>
            </a:r>
            <a:r>
              <a:rPr lang="en-US" dirty="0"/>
              <a:t>users. </a:t>
            </a:r>
            <a:endParaRPr lang="en-US" dirty="0" smtClean="0"/>
          </a:p>
          <a:p>
            <a:r>
              <a:rPr lang="en-US" dirty="0"/>
              <a:t>For business marketers, the Internet has been effective as a powerful communication medium, an alternative channel, a new venue for a host of services, a data gathering tool, and a way to integrate the supply chain</a:t>
            </a:r>
          </a:p>
        </p:txBody>
      </p:sp>
    </p:spTree>
    <p:extLst>
      <p:ext uri="{BB962C8B-B14F-4D97-AF65-F5344CB8AC3E}">
        <p14:creationId xmlns:p14="http://schemas.microsoft.com/office/powerpoint/2010/main" val="36309556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e-commerce strategy must be carefully crafted, beginning with a focus on </a:t>
            </a:r>
            <a:r>
              <a:rPr lang="en-US" dirty="0" smtClean="0"/>
              <a:t>firm objectives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Once </a:t>
            </a:r>
            <a:r>
              <a:rPr lang="en-US" dirty="0"/>
              <a:t>a </a:t>
            </a:r>
            <a:r>
              <a:rPr lang="en-US" dirty="0" smtClean="0"/>
              <a:t>firm </a:t>
            </a:r>
            <a:r>
              <a:rPr lang="en-US" dirty="0"/>
              <a:t>has established objectives, it can formulate an Internet strategy</a:t>
            </a:r>
            <a:r>
              <a:rPr lang="en-US" dirty="0" smtClean="0"/>
              <a:t>.</a:t>
            </a:r>
          </a:p>
          <a:p>
            <a:r>
              <a:rPr lang="en-US" dirty="0" smtClean="0"/>
              <a:t>Included </a:t>
            </a:r>
            <a:r>
              <a:rPr lang="en-US" dirty="0"/>
              <a:t>in the strategy is a consideration of the product-related </a:t>
            </a:r>
            <a:r>
              <a:rPr lang="en-US" dirty="0" smtClean="0"/>
              <a:t>dimensions </a:t>
            </a:r>
            <a:r>
              <a:rPr lang="en-US" dirty="0"/>
              <a:t>of the Internet offering, the most visible of which is the </a:t>
            </a:r>
            <a:r>
              <a:rPr lang="en-US" dirty="0" smtClean="0"/>
              <a:t>firm’s </a:t>
            </a:r>
            <a:r>
              <a:rPr lang="en-US" dirty="0"/>
              <a:t>Web site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19232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 primary participants in business marketing channels are distributors and reps. </a:t>
            </a:r>
          </a:p>
          <a:p>
            <a:r>
              <a:rPr lang="en-US" dirty="0" smtClean="0"/>
              <a:t>Distributors </a:t>
            </a:r>
            <a:r>
              <a:rPr lang="en-US" dirty="0"/>
              <a:t>provide the full range of marketing services for their suppliers, although customer contact and product availability are their most essential </a:t>
            </a:r>
            <a:r>
              <a:rPr lang="en-US" dirty="0" smtClean="0"/>
              <a:t>functions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Manufacturers</a:t>
            </a:r>
            <a:r>
              <a:rPr lang="en-US" dirty="0"/>
              <a:t>’ representatives specialize in selling, providing their </a:t>
            </a:r>
            <a:r>
              <a:rPr lang="en-US" dirty="0" smtClean="0"/>
              <a:t>suppliers </a:t>
            </a:r>
            <a:r>
              <a:rPr lang="en-US" dirty="0"/>
              <a:t>with quality representation and with extensive product and market knowledge.</a:t>
            </a:r>
          </a:p>
        </p:txBody>
      </p:sp>
    </p:spTree>
    <p:extLst>
      <p:ext uri="{BB962C8B-B14F-4D97-AF65-F5344CB8AC3E}">
        <p14:creationId xmlns:p14="http://schemas.microsoft.com/office/powerpoint/2010/main" val="5738921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Several fundamental channel-of-distribution issues must be evaluated, including the effect of the Internet on present channels and channel partners, channel </a:t>
            </a:r>
            <a:r>
              <a:rPr lang="en-US" dirty="0" smtClean="0"/>
              <a:t>efficiencies</a:t>
            </a:r>
            <a:r>
              <a:rPr lang="en-US" dirty="0"/>
              <a:t>, and the Internet as a separate channel to the market.</a:t>
            </a:r>
          </a:p>
        </p:txBody>
      </p:sp>
    </p:spTree>
    <p:extLst>
      <p:ext uri="{BB962C8B-B14F-4D97-AF65-F5344CB8AC3E}">
        <p14:creationId xmlns:p14="http://schemas.microsoft.com/office/powerpoint/2010/main" val="2811243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Michael D. Hutt, Thomas W. </a:t>
            </a:r>
            <a:r>
              <a:rPr lang="en-US" dirty="0" err="1"/>
              <a:t>Speh</a:t>
            </a:r>
            <a:r>
              <a:rPr lang="en-US" dirty="0"/>
              <a:t>, (2012), Business Marketing Management B2B, 10th Ed. or 11th Ed. South-Western Cengage Learning, ISBN-13: 978-0-324-58167-6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5494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2684</TotalTime>
  <Words>1557</Words>
  <Application>Microsoft Office PowerPoint</Application>
  <PresentationFormat>Widescreen</PresentationFormat>
  <Paragraphs>171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Trebuchet MS</vt:lpstr>
      <vt:lpstr>Tw Cen MT</vt:lpstr>
      <vt:lpstr>Circuit</vt:lpstr>
      <vt:lpstr>INDUSTRIAL MARKETING</vt:lpstr>
      <vt:lpstr>Topic Objectives</vt:lpstr>
      <vt:lpstr>Marketing Channel Defined</vt:lpstr>
      <vt:lpstr>Channel Management</vt:lpstr>
      <vt:lpstr>Importance of Channel Component</vt:lpstr>
      <vt:lpstr>PowerPoint Presentation</vt:lpstr>
      <vt:lpstr>Industrial Marketing Channels</vt:lpstr>
      <vt:lpstr>PowerPoint Presentation</vt:lpstr>
      <vt:lpstr>Factors affecting the nature of Industrial channels</vt:lpstr>
      <vt:lpstr>PowerPoint Presentation</vt:lpstr>
      <vt:lpstr>PowerPoint Presentation</vt:lpstr>
      <vt:lpstr>PowerPoint Presentation</vt:lpstr>
      <vt:lpstr>PowerPoint Presentation</vt:lpstr>
      <vt:lpstr>Channel Structures in Industrial Marketing</vt:lpstr>
      <vt:lpstr>Direct Channel Structure</vt:lpstr>
      <vt:lpstr>PowerPoint Presentation</vt:lpstr>
      <vt:lpstr>Indirect Channel Structure</vt:lpstr>
      <vt:lpstr>PowerPoint Presentation</vt:lpstr>
      <vt:lpstr>PowerPoint Presentation</vt:lpstr>
      <vt:lpstr>Industrial Marketing Channels</vt:lpstr>
      <vt:lpstr>Types of Industrial Middlemen</vt:lpstr>
      <vt:lpstr>1. Industrial Distributors/Dealers</vt:lpstr>
      <vt:lpstr>PowerPoint Presentation</vt:lpstr>
      <vt:lpstr>2. Manufacturers’ Representatives</vt:lpstr>
      <vt:lpstr>PowerPoint Presentation</vt:lpstr>
      <vt:lpstr> 3. Brokers</vt:lpstr>
      <vt:lpstr>4. Commission merchant </vt:lpstr>
      <vt:lpstr>5. Value-added Reseller</vt:lpstr>
      <vt:lpstr>ECOMMERCE</vt:lpstr>
      <vt:lpstr>PowerPoint Presentation</vt:lpstr>
      <vt:lpstr>PowerPoint Presentation</vt:lpstr>
      <vt:lpstr>PowerPoint Presentation</vt:lpstr>
      <vt:lpstr>Conclusion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Microsoft account</cp:lastModifiedBy>
  <cp:revision>55</cp:revision>
  <dcterms:created xsi:type="dcterms:W3CDTF">2023-10-26T14:25:22Z</dcterms:created>
  <dcterms:modified xsi:type="dcterms:W3CDTF">2023-11-08T14:13:33Z</dcterms:modified>
</cp:coreProperties>
</file>