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6" r:id="rId2"/>
    <p:sldId id="257" r:id="rId3"/>
    <p:sldId id="258" r:id="rId4"/>
    <p:sldId id="259" r:id="rId5"/>
    <p:sldId id="266" r:id="rId6"/>
    <p:sldId id="288" r:id="rId7"/>
    <p:sldId id="260" r:id="rId8"/>
    <p:sldId id="261" r:id="rId9"/>
    <p:sldId id="262" r:id="rId10"/>
    <p:sldId id="263" r:id="rId11"/>
    <p:sldId id="264" r:id="rId12"/>
    <p:sldId id="265" r:id="rId13"/>
    <p:sldId id="267" r:id="rId14"/>
    <p:sldId id="268" r:id="rId15"/>
    <p:sldId id="271" r:id="rId16"/>
    <p:sldId id="272" r:id="rId17"/>
    <p:sldId id="269" r:id="rId18"/>
    <p:sldId id="291" r:id="rId19"/>
    <p:sldId id="292" r:id="rId20"/>
    <p:sldId id="293" r:id="rId21"/>
    <p:sldId id="294" r:id="rId22"/>
    <p:sldId id="295" r:id="rId23"/>
    <p:sldId id="270" r:id="rId24"/>
    <p:sldId id="273" r:id="rId25"/>
    <p:sldId id="274" r:id="rId26"/>
    <p:sldId id="275" r:id="rId27"/>
    <p:sldId id="276" r:id="rId28"/>
    <p:sldId id="277" r:id="rId29"/>
    <p:sldId id="290" r:id="rId30"/>
    <p:sldId id="289" r:id="rId31"/>
    <p:sldId id="278" r:id="rId32"/>
    <p:sldId id="280" r:id="rId33"/>
    <p:sldId id="286" r:id="rId34"/>
    <p:sldId id="281" r:id="rId35"/>
    <p:sldId id="287" r:id="rId36"/>
    <p:sldId id="282" r:id="rId37"/>
    <p:sldId id="283" r:id="rId38"/>
    <p:sldId id="28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64" autoAdjust="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E58B0AFD-DEA9-44FB-BB94-D9E2D0BCF523}" type="datetimeFigureOut">
              <a:rPr lang="en-US" smtClean="0"/>
              <a:t>11/14/2023</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154983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8B0AFD-DEA9-44FB-BB94-D9E2D0BCF523}"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19135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58B0AFD-DEA9-44FB-BB94-D9E2D0BCF523}"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3903039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1441711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58B0AFD-DEA9-44FB-BB94-D9E2D0BCF523}" type="datetimeFigureOut">
              <a:rPr lang="en-US" smtClean="0"/>
              <a:t>11/14/2023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1725351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58B0AFD-DEA9-44FB-BB94-D9E2D0BCF523}" type="datetimeFigureOut">
              <a:rPr lang="en-US" smtClean="0"/>
              <a:t>11/14/2023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3512680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8B0AFD-DEA9-44FB-BB94-D9E2D0BCF523}" type="datetimeFigureOut">
              <a:rPr lang="en-US" smtClean="0"/>
              <a:t>11/14/2023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3499650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4049421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1928041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2542027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3185160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284079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8B0AFD-DEA9-44FB-BB94-D9E2D0BCF523}"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8605962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58B0AFD-DEA9-44FB-BB94-D9E2D0BCF523}" type="datetimeFigureOut">
              <a:rPr lang="en-US" smtClean="0"/>
              <a:t>11/14/2023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27579739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58B0AFD-DEA9-44FB-BB94-D9E2D0BCF523}" type="datetimeFigureOut">
              <a:rPr lang="en-US" smtClean="0"/>
              <a:t>11/14/2023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1902777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8B0AFD-DEA9-44FB-BB94-D9E2D0BCF523}"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30462164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8B0AFD-DEA9-44FB-BB94-D9E2D0BCF523}"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806C79-8F42-4A1A-B035-9F9DEE43DFA0}" type="slidenum">
              <a:rPr lang="en-US" smtClean="0"/>
              <a:t>‹#›</a:t>
            </a:fld>
            <a:endParaRPr lang="en-US"/>
          </a:p>
        </p:txBody>
      </p:sp>
    </p:spTree>
    <p:extLst>
      <p:ext uri="{BB962C8B-B14F-4D97-AF65-F5344CB8AC3E}">
        <p14:creationId xmlns:p14="http://schemas.microsoft.com/office/powerpoint/2010/main" val="2446411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58B0AFD-DEA9-44FB-BB94-D9E2D0BCF523}" type="datetimeFigureOut">
              <a:rPr lang="en-US" smtClean="0"/>
              <a:t>11/14/2023</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4806C79-8F42-4A1A-B035-9F9DEE43DFA0}" type="slidenum">
              <a:rPr lang="en-US" smtClean="0"/>
              <a:t>‹#›</a:t>
            </a:fld>
            <a:endParaRPr lang="en-US"/>
          </a:p>
        </p:txBody>
      </p:sp>
    </p:spTree>
    <p:extLst>
      <p:ext uri="{BB962C8B-B14F-4D97-AF65-F5344CB8AC3E}">
        <p14:creationId xmlns:p14="http://schemas.microsoft.com/office/powerpoint/2010/main" val="535140789"/>
      </p:ext>
    </p:extLst>
  </p:cSld>
  <p:clrMap bg1="dk1" tx1="lt1" bg2="dk2" tx2="lt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INDUSTRIAL MARKETING</a:t>
            </a:r>
            <a:endParaRPr lang="en-US" dirty="0"/>
          </a:p>
        </p:txBody>
      </p:sp>
      <p:sp>
        <p:nvSpPr>
          <p:cNvPr id="3" name="Subtitle 2"/>
          <p:cNvSpPr>
            <a:spLocks noGrp="1"/>
          </p:cNvSpPr>
          <p:nvPr>
            <p:ph type="subTitle" idx="1"/>
          </p:nvPr>
        </p:nvSpPr>
        <p:spPr/>
        <p:txBody>
          <a:bodyPr>
            <a:normAutofit fontScale="92500" lnSpcReduction="20000"/>
          </a:bodyPr>
          <a:lstStyle/>
          <a:p>
            <a:r>
              <a:rPr lang="en-US" dirty="0" smtClean="0"/>
              <a:t>LECTURE 8</a:t>
            </a:r>
          </a:p>
          <a:p>
            <a:r>
              <a:rPr lang="en-US" dirty="0" smtClean="0"/>
              <a:t>INDUSTRIAL MARKETING COMMUNICATIONS 1</a:t>
            </a:r>
          </a:p>
          <a:p>
            <a:r>
              <a:rPr lang="en-US" dirty="0" smtClean="0"/>
              <a:t>BY</a:t>
            </a:r>
          </a:p>
          <a:p>
            <a:r>
              <a:rPr lang="en-US" dirty="0" smtClean="0"/>
              <a:t>DR. WANJIKU KINYANJUI</a:t>
            </a:r>
            <a:endParaRPr lang="en-US" dirty="0"/>
          </a:p>
        </p:txBody>
      </p:sp>
    </p:spTree>
    <p:extLst>
      <p:ext uri="{BB962C8B-B14F-4D97-AF65-F5344CB8AC3E}">
        <p14:creationId xmlns:p14="http://schemas.microsoft.com/office/powerpoint/2010/main" val="41845220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 Objectives</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After reading this topic, you will understand: </a:t>
            </a:r>
          </a:p>
          <a:p>
            <a:pPr lvl="1"/>
            <a:r>
              <a:rPr lang="en-US" sz="2800" dirty="0" smtClean="0"/>
              <a:t>the role of advertising in business marketing strategy</a:t>
            </a:r>
          </a:p>
          <a:p>
            <a:pPr lvl="1"/>
            <a:r>
              <a:rPr lang="en-US" sz="2800" dirty="0" smtClean="0"/>
              <a:t>the decisions that must be made when forming a business advertising program</a:t>
            </a:r>
          </a:p>
          <a:p>
            <a:pPr lvl="1"/>
            <a:r>
              <a:rPr lang="en-US" sz="2800" dirty="0" smtClean="0"/>
              <a:t>Sales promotions from a b2b perspective</a:t>
            </a:r>
          </a:p>
          <a:p>
            <a:pPr lvl="1"/>
            <a:r>
              <a:rPr lang="en-US" sz="2800" dirty="0" smtClean="0"/>
              <a:t> </a:t>
            </a:r>
            <a:endParaRPr lang="en-US" sz="2800" dirty="0"/>
          </a:p>
        </p:txBody>
      </p:sp>
    </p:spTree>
    <p:extLst>
      <p:ext uri="{BB962C8B-B14F-4D97-AF65-F5344CB8AC3E}">
        <p14:creationId xmlns:p14="http://schemas.microsoft.com/office/powerpoint/2010/main" val="2517472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Industrial goods and services need </a:t>
            </a:r>
            <a:r>
              <a:rPr lang="en-US" dirty="0"/>
              <a:t>to be sold through effective communications to everyone from users to influencers to decision </a:t>
            </a:r>
            <a:r>
              <a:rPr lang="en-US" dirty="0" smtClean="0"/>
              <a:t>makers.</a:t>
            </a:r>
          </a:p>
          <a:p>
            <a:pPr marL="0" indent="0">
              <a:buNone/>
            </a:pPr>
            <a:r>
              <a:rPr lang="en-US" dirty="0" smtClean="0"/>
              <a:t>Due to...</a:t>
            </a:r>
          </a:p>
          <a:p>
            <a:pPr lvl="1"/>
            <a:r>
              <a:rPr lang="en-US" sz="2800" dirty="0" smtClean="0"/>
              <a:t>Product complexities (technical),</a:t>
            </a:r>
          </a:p>
          <a:p>
            <a:pPr lvl="1"/>
            <a:r>
              <a:rPr lang="en-US" sz="2800" dirty="0" smtClean="0"/>
              <a:t>The small number of buyers, </a:t>
            </a:r>
          </a:p>
          <a:p>
            <a:pPr lvl="1"/>
            <a:r>
              <a:rPr lang="en-US" sz="2800" dirty="0" smtClean="0"/>
              <a:t>The high price products/services, and </a:t>
            </a:r>
          </a:p>
          <a:p>
            <a:pPr lvl="1"/>
            <a:r>
              <a:rPr lang="en-US" sz="2800" dirty="0" smtClean="0"/>
              <a:t>Extensive negotiation process</a:t>
            </a:r>
          </a:p>
          <a:p>
            <a:endParaRPr lang="en-US" dirty="0"/>
          </a:p>
        </p:txBody>
      </p:sp>
    </p:spTree>
    <p:extLst>
      <p:ext uri="{BB962C8B-B14F-4D97-AF65-F5344CB8AC3E}">
        <p14:creationId xmlns:p14="http://schemas.microsoft.com/office/powerpoint/2010/main" val="1236558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9640" y="378188"/>
            <a:ext cx="10515600" cy="1325563"/>
          </a:xfrm>
        </p:spPr>
        <p:txBody>
          <a:bodyPr/>
          <a:lstStyle/>
          <a:p>
            <a:endParaRPr lang="en-US" dirty="0"/>
          </a:p>
        </p:txBody>
      </p:sp>
      <p:sp>
        <p:nvSpPr>
          <p:cNvPr id="3" name="Content Placeholder 2"/>
          <p:cNvSpPr>
            <a:spLocks noGrp="1"/>
          </p:cNvSpPr>
          <p:nvPr>
            <p:ph idx="1"/>
          </p:nvPr>
        </p:nvSpPr>
        <p:spPr/>
        <p:txBody>
          <a:bodyPr>
            <a:normAutofit fontScale="85000" lnSpcReduction="10000"/>
          </a:bodyPr>
          <a:lstStyle/>
          <a:p>
            <a:r>
              <a:rPr lang="en-US" dirty="0"/>
              <a:t>The primary communications vehicle for selling Industrial/Business products/services is </a:t>
            </a:r>
            <a:r>
              <a:rPr lang="en-US" dirty="0" smtClean="0"/>
              <a:t>the </a:t>
            </a:r>
            <a:r>
              <a:rPr lang="en-US" b="1" i="1" dirty="0" smtClean="0"/>
              <a:t>sales Person.</a:t>
            </a:r>
          </a:p>
          <a:p>
            <a:r>
              <a:rPr lang="en-US" dirty="0"/>
              <a:t>There is a need for other non-personal </a:t>
            </a:r>
            <a:r>
              <a:rPr lang="en-US" dirty="0" smtClean="0"/>
              <a:t>options </a:t>
            </a:r>
            <a:r>
              <a:rPr lang="en-US" dirty="0"/>
              <a:t>such as</a:t>
            </a:r>
            <a:r>
              <a:rPr lang="en-US" dirty="0" smtClean="0"/>
              <a:t>:</a:t>
            </a:r>
          </a:p>
          <a:p>
            <a:pPr lvl="1"/>
            <a:r>
              <a:rPr lang="en-US" dirty="0" smtClean="0"/>
              <a:t>Advertising</a:t>
            </a:r>
          </a:p>
          <a:p>
            <a:pPr lvl="1"/>
            <a:r>
              <a:rPr lang="en-US" dirty="0" smtClean="0"/>
              <a:t>Catalogs</a:t>
            </a:r>
          </a:p>
          <a:p>
            <a:pPr lvl="1"/>
            <a:r>
              <a:rPr lang="en-US" dirty="0" smtClean="0"/>
              <a:t>Internet </a:t>
            </a:r>
            <a:r>
              <a:rPr lang="en-US" dirty="0"/>
              <a:t>presence </a:t>
            </a:r>
            <a:endParaRPr lang="en-US" dirty="0" smtClean="0"/>
          </a:p>
          <a:p>
            <a:pPr lvl="1"/>
            <a:r>
              <a:rPr lang="en-US" dirty="0" smtClean="0"/>
              <a:t>Trade </a:t>
            </a:r>
            <a:r>
              <a:rPr lang="en-US" dirty="0"/>
              <a:t>shows </a:t>
            </a:r>
          </a:p>
          <a:p>
            <a:pPr lvl="1"/>
            <a:r>
              <a:rPr lang="en-US" dirty="0" smtClean="0"/>
              <a:t>Promotional </a:t>
            </a:r>
            <a:r>
              <a:rPr lang="en-US" dirty="0"/>
              <a:t>spending </a:t>
            </a:r>
            <a:endParaRPr lang="en-US" dirty="0" smtClean="0"/>
          </a:p>
          <a:p>
            <a:r>
              <a:rPr lang="en-US" dirty="0"/>
              <a:t>Combining advertising and personal selling makes the selling job easier and more efficient.</a:t>
            </a:r>
            <a:endParaRPr lang="en-US" sz="2800" b="1" i="1" dirty="0"/>
          </a:p>
        </p:txBody>
      </p:sp>
    </p:spTree>
    <p:extLst>
      <p:ext uri="{BB962C8B-B14F-4D97-AF65-F5344CB8AC3E}">
        <p14:creationId xmlns:p14="http://schemas.microsoft.com/office/powerpoint/2010/main" val="8334721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marL="0" indent="0">
              <a:buNone/>
            </a:pPr>
            <a:r>
              <a:rPr lang="en-US" dirty="0" smtClean="0"/>
              <a:t>Marketing Communications </a:t>
            </a:r>
            <a:r>
              <a:rPr lang="en-US" dirty="0"/>
              <a:t>is the intertwining of all communication methods to include</a:t>
            </a:r>
            <a:r>
              <a:rPr lang="en-US" dirty="0" smtClean="0"/>
              <a:t>:</a:t>
            </a:r>
          </a:p>
          <a:p>
            <a:r>
              <a:rPr lang="en-US" dirty="0" smtClean="0"/>
              <a:t>Advertising</a:t>
            </a:r>
          </a:p>
          <a:p>
            <a:r>
              <a:rPr lang="en-US" dirty="0" smtClean="0"/>
              <a:t>Sales </a:t>
            </a:r>
            <a:r>
              <a:rPr lang="en-US" dirty="0"/>
              <a:t>Promotion </a:t>
            </a:r>
            <a:endParaRPr lang="en-US" dirty="0" smtClean="0"/>
          </a:p>
          <a:p>
            <a:r>
              <a:rPr lang="en-US" dirty="0" smtClean="0"/>
              <a:t>Online Media</a:t>
            </a:r>
          </a:p>
          <a:p>
            <a:r>
              <a:rPr lang="en-US" dirty="0" smtClean="0"/>
              <a:t>Public Relations</a:t>
            </a:r>
          </a:p>
          <a:p>
            <a:r>
              <a:rPr lang="en-US" dirty="0" smtClean="0"/>
              <a:t>Personal </a:t>
            </a:r>
            <a:r>
              <a:rPr lang="en-US" dirty="0"/>
              <a:t>Selling</a:t>
            </a:r>
          </a:p>
        </p:txBody>
      </p:sp>
    </p:spTree>
    <p:extLst>
      <p:ext uri="{BB962C8B-B14F-4D97-AF65-F5344CB8AC3E}">
        <p14:creationId xmlns:p14="http://schemas.microsoft.com/office/powerpoint/2010/main" val="870422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ADVERTISING</a:t>
            </a:r>
            <a:endParaRPr lang="en-US" dirty="0"/>
          </a:p>
        </p:txBody>
      </p:sp>
      <p:sp>
        <p:nvSpPr>
          <p:cNvPr id="3" name="Content Placeholder 2"/>
          <p:cNvSpPr>
            <a:spLocks noGrp="1"/>
          </p:cNvSpPr>
          <p:nvPr>
            <p:ph idx="1"/>
          </p:nvPr>
        </p:nvSpPr>
        <p:spPr/>
        <p:txBody>
          <a:bodyPr/>
          <a:lstStyle/>
          <a:p>
            <a:r>
              <a:rPr lang="en-US" dirty="0"/>
              <a:t>Advertising is a form of communication used to persuade an audience to take some </a:t>
            </a:r>
            <a:r>
              <a:rPr lang="en-US" dirty="0" smtClean="0"/>
              <a:t>action towards </a:t>
            </a:r>
            <a:r>
              <a:rPr lang="en-US" dirty="0"/>
              <a:t>a product, service, or idea. It includes the use of various media, such as television, radio, print, </a:t>
            </a:r>
            <a:r>
              <a:rPr lang="en-US" dirty="0" smtClean="0"/>
              <a:t>out of home, </a:t>
            </a:r>
            <a:r>
              <a:rPr lang="en-US" dirty="0"/>
              <a:t>and digital, to deliver a message to a target audience.</a:t>
            </a:r>
          </a:p>
        </p:txBody>
      </p:sp>
    </p:spTree>
    <p:extLst>
      <p:ext uri="{BB962C8B-B14F-4D97-AF65-F5344CB8AC3E}">
        <p14:creationId xmlns:p14="http://schemas.microsoft.com/office/powerpoint/2010/main" val="35101991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Advertising</a:t>
            </a:r>
            <a:endParaRPr lang="en-US" dirty="0"/>
          </a:p>
        </p:txBody>
      </p:sp>
      <p:sp>
        <p:nvSpPr>
          <p:cNvPr id="3" name="Content Placeholder 2"/>
          <p:cNvSpPr>
            <a:spLocks noGrp="1"/>
          </p:cNvSpPr>
          <p:nvPr>
            <p:ph idx="1"/>
          </p:nvPr>
        </p:nvSpPr>
        <p:spPr/>
        <p:txBody>
          <a:bodyPr/>
          <a:lstStyle/>
          <a:p>
            <a:r>
              <a:rPr lang="en-US" dirty="0"/>
              <a:t>Be an integral part of an integrated communication </a:t>
            </a:r>
            <a:r>
              <a:rPr lang="en-US" dirty="0" smtClean="0"/>
              <a:t>programs</a:t>
            </a:r>
          </a:p>
          <a:p>
            <a:r>
              <a:rPr lang="en-US" dirty="0" smtClean="0"/>
              <a:t>Enhance </a:t>
            </a:r>
            <a:r>
              <a:rPr lang="en-US" dirty="0"/>
              <a:t>sales effectiveness </a:t>
            </a:r>
          </a:p>
          <a:p>
            <a:r>
              <a:rPr lang="en-US" dirty="0" smtClean="0"/>
              <a:t>Increase </a:t>
            </a:r>
            <a:r>
              <a:rPr lang="en-US" dirty="0"/>
              <a:t>sales efficiency </a:t>
            </a:r>
          </a:p>
          <a:p>
            <a:r>
              <a:rPr lang="en-US" dirty="0" smtClean="0"/>
              <a:t>Create </a:t>
            </a:r>
            <a:r>
              <a:rPr lang="en-US" dirty="0"/>
              <a:t>awareness </a:t>
            </a:r>
          </a:p>
          <a:p>
            <a:r>
              <a:rPr lang="en-US" dirty="0" smtClean="0"/>
              <a:t>Create </a:t>
            </a:r>
            <a:r>
              <a:rPr lang="en-US" dirty="0"/>
              <a:t>preferences for company, products, etc. </a:t>
            </a:r>
            <a:endParaRPr lang="en-US" dirty="0" smtClean="0"/>
          </a:p>
          <a:p>
            <a:r>
              <a:rPr lang="en-US" dirty="0" smtClean="0"/>
              <a:t>Facilitate </a:t>
            </a:r>
            <a:r>
              <a:rPr lang="en-US" dirty="0"/>
              <a:t>interactive marketing communications</a:t>
            </a:r>
          </a:p>
        </p:txBody>
      </p:sp>
    </p:spTree>
    <p:extLst>
      <p:ext uri="{BB962C8B-B14F-4D97-AF65-F5344CB8AC3E}">
        <p14:creationId xmlns:p14="http://schemas.microsoft.com/office/powerpoint/2010/main" val="19905187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Advertising in B2B</a:t>
            </a:r>
            <a:endParaRPr lang="en-US" dirty="0"/>
          </a:p>
        </p:txBody>
      </p:sp>
      <p:sp>
        <p:nvSpPr>
          <p:cNvPr id="3" name="Content Placeholder 2"/>
          <p:cNvSpPr>
            <a:spLocks noGrp="1"/>
          </p:cNvSpPr>
          <p:nvPr>
            <p:ph idx="1"/>
          </p:nvPr>
        </p:nvSpPr>
        <p:spPr/>
        <p:txBody>
          <a:bodyPr/>
          <a:lstStyle/>
          <a:p>
            <a:r>
              <a:rPr lang="en-US" dirty="0" smtClean="0"/>
              <a:t>Industrial  </a:t>
            </a:r>
            <a:r>
              <a:rPr lang="en-US" dirty="0"/>
              <a:t>advertising creates: </a:t>
            </a:r>
            <a:endParaRPr lang="en-US" dirty="0" smtClean="0"/>
          </a:p>
          <a:p>
            <a:pPr lvl="1"/>
            <a:r>
              <a:rPr lang="en-US" dirty="0" smtClean="0"/>
              <a:t>Awareness</a:t>
            </a:r>
          </a:p>
          <a:p>
            <a:pPr lvl="1"/>
            <a:r>
              <a:rPr lang="en-US" dirty="0"/>
              <a:t>Brand </a:t>
            </a:r>
            <a:r>
              <a:rPr lang="en-US" dirty="0" smtClean="0"/>
              <a:t>preference</a:t>
            </a:r>
          </a:p>
          <a:p>
            <a:pPr lvl="1"/>
            <a:r>
              <a:rPr lang="en-US" dirty="0"/>
              <a:t>Conviction that a brand will meet their </a:t>
            </a:r>
            <a:r>
              <a:rPr lang="en-US" dirty="0" smtClean="0"/>
              <a:t>requirements</a:t>
            </a:r>
          </a:p>
          <a:p>
            <a:pPr lvl="1"/>
            <a:r>
              <a:rPr lang="en-US" dirty="0"/>
              <a:t>Facilitate purchase</a:t>
            </a:r>
          </a:p>
        </p:txBody>
      </p:sp>
    </p:spTree>
    <p:extLst>
      <p:ext uri="{BB962C8B-B14F-4D97-AF65-F5344CB8AC3E}">
        <p14:creationId xmlns:p14="http://schemas.microsoft.com/office/powerpoint/2010/main" val="4850188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Limitations in B2B Advertising</a:t>
            </a:r>
            <a:endParaRPr lang="en-US" dirty="0"/>
          </a:p>
        </p:txBody>
      </p:sp>
      <p:sp>
        <p:nvSpPr>
          <p:cNvPr id="3" name="Content Placeholder 2"/>
          <p:cNvSpPr>
            <a:spLocks noGrp="1"/>
          </p:cNvSpPr>
          <p:nvPr>
            <p:ph idx="1"/>
          </p:nvPr>
        </p:nvSpPr>
        <p:spPr/>
        <p:txBody>
          <a:bodyPr/>
          <a:lstStyle/>
          <a:p>
            <a:pPr marL="0" indent="0">
              <a:buNone/>
            </a:pPr>
            <a:r>
              <a:rPr lang="en-US" dirty="0" smtClean="0"/>
              <a:t>Effective </a:t>
            </a:r>
            <a:r>
              <a:rPr lang="en-US" dirty="0"/>
              <a:t>B2B communication needs to be integrated among all media methods; however, it does have its limitations</a:t>
            </a:r>
            <a:r>
              <a:rPr lang="en-US" dirty="0" smtClean="0"/>
              <a:t>.</a:t>
            </a:r>
          </a:p>
          <a:p>
            <a:r>
              <a:rPr lang="en-US" dirty="0" smtClean="0"/>
              <a:t>It cannot </a:t>
            </a:r>
            <a:r>
              <a:rPr lang="en-US" dirty="0"/>
              <a:t>create product preference for many products. </a:t>
            </a:r>
            <a:endParaRPr lang="en-US" dirty="0" smtClean="0"/>
          </a:p>
          <a:p>
            <a:r>
              <a:rPr lang="en-US" dirty="0" smtClean="0"/>
              <a:t>Cannot </a:t>
            </a:r>
            <a:r>
              <a:rPr lang="en-US" dirty="0"/>
              <a:t>close a </a:t>
            </a:r>
            <a:r>
              <a:rPr lang="en-US" dirty="0" smtClean="0"/>
              <a:t>sale</a:t>
            </a:r>
          </a:p>
          <a:p>
            <a:r>
              <a:rPr lang="en-US" dirty="0" smtClean="0"/>
              <a:t>Cannot </a:t>
            </a:r>
            <a:r>
              <a:rPr lang="en-US" dirty="0"/>
              <a:t>substitute for personal </a:t>
            </a:r>
            <a:r>
              <a:rPr lang="en-US" dirty="0" smtClean="0"/>
              <a:t>selling</a:t>
            </a:r>
            <a:endParaRPr lang="en-US" dirty="0"/>
          </a:p>
          <a:p>
            <a:r>
              <a:rPr lang="en-US" dirty="0" smtClean="0"/>
              <a:t>Can </a:t>
            </a:r>
            <a:r>
              <a:rPr lang="en-US" dirty="0"/>
              <a:t>supplement personal selling but not replace it</a:t>
            </a:r>
          </a:p>
        </p:txBody>
      </p:sp>
    </p:spTree>
    <p:extLst>
      <p:ext uri="{BB962C8B-B14F-4D97-AF65-F5344CB8AC3E}">
        <p14:creationId xmlns:p14="http://schemas.microsoft.com/office/powerpoint/2010/main" val="1438890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Developing Business-to-Business Advertising Program</a:t>
            </a:r>
          </a:p>
        </p:txBody>
      </p:sp>
      <p:sp>
        <p:nvSpPr>
          <p:cNvPr id="3" name="Content Placeholder 2"/>
          <p:cNvSpPr>
            <a:spLocks noGrp="1"/>
          </p:cNvSpPr>
          <p:nvPr>
            <p:ph idx="1"/>
          </p:nvPr>
        </p:nvSpPr>
        <p:spPr/>
        <p:txBody>
          <a:bodyPr>
            <a:normAutofit fontScale="92500" lnSpcReduction="10000"/>
          </a:bodyPr>
          <a:lstStyle/>
          <a:p>
            <a:r>
              <a:rPr lang="en-US" dirty="0"/>
              <a:t>Advertising's mission flows directly from the overall marketing </a:t>
            </a:r>
            <a:r>
              <a:rPr lang="en-US" dirty="0" smtClean="0"/>
              <a:t>strategy</a:t>
            </a:r>
          </a:p>
          <a:p>
            <a:endParaRPr lang="en-US" dirty="0"/>
          </a:p>
          <a:p>
            <a:r>
              <a:rPr lang="en-US" i="1" u="sng" dirty="0" smtClean="0"/>
              <a:t>Step 1</a:t>
            </a:r>
            <a:r>
              <a:rPr lang="en-US" i="1" dirty="0" smtClean="0"/>
              <a:t>: Develop communication objectives and define </a:t>
            </a:r>
            <a:r>
              <a:rPr lang="en-US" i="1" dirty="0"/>
              <a:t>t</a:t>
            </a:r>
            <a:r>
              <a:rPr lang="en-US" i="1" dirty="0" smtClean="0"/>
              <a:t>arget market</a:t>
            </a:r>
          </a:p>
          <a:p>
            <a:pPr marL="0" indent="0">
              <a:buNone/>
            </a:pPr>
            <a:r>
              <a:rPr lang="en-US" dirty="0"/>
              <a:t>Advertising objectives must be</a:t>
            </a:r>
            <a:r>
              <a:rPr lang="en-US" dirty="0" smtClean="0"/>
              <a:t>:</a:t>
            </a:r>
          </a:p>
          <a:p>
            <a:pPr lvl="1"/>
            <a:r>
              <a:rPr lang="en-US" sz="2800" dirty="0" smtClean="0"/>
              <a:t>realistic, </a:t>
            </a:r>
          </a:p>
          <a:p>
            <a:pPr lvl="1"/>
            <a:r>
              <a:rPr lang="en-US" sz="2800" dirty="0" smtClean="0"/>
              <a:t>measurable and </a:t>
            </a:r>
          </a:p>
          <a:p>
            <a:pPr lvl="1"/>
            <a:r>
              <a:rPr lang="en-US" sz="2800" dirty="0" smtClean="0"/>
              <a:t>specific </a:t>
            </a:r>
          </a:p>
          <a:p>
            <a:pPr lvl="1"/>
            <a:endParaRPr lang="en-US" dirty="0"/>
          </a:p>
        </p:txBody>
      </p:sp>
    </p:spTree>
    <p:extLst>
      <p:ext uri="{BB962C8B-B14F-4D97-AF65-F5344CB8AC3E}">
        <p14:creationId xmlns:p14="http://schemas.microsoft.com/office/powerpoint/2010/main" val="1123639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SMART Objectives………….</a:t>
            </a:r>
          </a:p>
          <a:p>
            <a:pPr lvl="1"/>
            <a:r>
              <a:rPr lang="en-US" sz="2800" dirty="0" smtClean="0"/>
              <a:t>Create </a:t>
            </a:r>
            <a:r>
              <a:rPr lang="en-US" sz="2800" dirty="0"/>
              <a:t>awareness</a:t>
            </a:r>
          </a:p>
          <a:p>
            <a:pPr lvl="1"/>
            <a:r>
              <a:rPr lang="en-US" sz="2800" dirty="0"/>
              <a:t>Provide </a:t>
            </a:r>
            <a:r>
              <a:rPr lang="en-US" sz="2800" dirty="0" smtClean="0"/>
              <a:t>information</a:t>
            </a:r>
          </a:p>
          <a:p>
            <a:pPr lvl="1"/>
            <a:r>
              <a:rPr lang="en-US" sz="2800" dirty="0" smtClean="0"/>
              <a:t>Remind </a:t>
            </a:r>
            <a:r>
              <a:rPr lang="en-US" sz="2800" dirty="0"/>
              <a:t>buyers about product and company</a:t>
            </a:r>
          </a:p>
          <a:p>
            <a:pPr lvl="1"/>
            <a:r>
              <a:rPr lang="en-US" sz="2800" dirty="0" smtClean="0"/>
              <a:t>Influence attitudes</a:t>
            </a:r>
          </a:p>
          <a:p>
            <a:pPr lvl="1"/>
            <a:endParaRPr lang="en-US" sz="2800" dirty="0"/>
          </a:p>
        </p:txBody>
      </p:sp>
    </p:spTree>
    <p:extLst>
      <p:ext uri="{BB962C8B-B14F-4D97-AF65-F5344CB8AC3E}">
        <p14:creationId xmlns:p14="http://schemas.microsoft.com/office/powerpoint/2010/main" val="23427072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i="1" dirty="0"/>
              <a:t>Defining the target market </a:t>
            </a:r>
            <a:endParaRPr lang="en-US" i="1" dirty="0" smtClean="0"/>
          </a:p>
          <a:p>
            <a:r>
              <a:rPr lang="en-US" dirty="0" smtClean="0"/>
              <a:t>One </a:t>
            </a:r>
            <a:r>
              <a:rPr lang="en-US" dirty="0"/>
              <a:t>objective of advertising is to reach influentials who are often difficult to contact via personal selling</a:t>
            </a:r>
            <a:r>
              <a:rPr lang="en-US" dirty="0" smtClean="0"/>
              <a:t>.</a:t>
            </a:r>
          </a:p>
          <a:p>
            <a:r>
              <a:rPr lang="en-US" dirty="0" smtClean="0"/>
              <a:t>Influentials </a:t>
            </a:r>
            <a:r>
              <a:rPr lang="en-US" dirty="0"/>
              <a:t>are interested in specific features and attributes that solve certain problems. </a:t>
            </a:r>
            <a:endParaRPr lang="en-US" dirty="0" smtClean="0"/>
          </a:p>
          <a:p>
            <a:r>
              <a:rPr lang="en-US" dirty="0" smtClean="0"/>
              <a:t>Marketers </a:t>
            </a:r>
            <a:r>
              <a:rPr lang="en-US" dirty="0"/>
              <a:t>must understand who the target market is and how to reach them </a:t>
            </a:r>
            <a:r>
              <a:rPr lang="en-US" dirty="0" smtClean="0"/>
              <a:t>for an </a:t>
            </a:r>
            <a:r>
              <a:rPr lang="en-US" dirty="0"/>
              <a:t>advertising campaign to be effective</a:t>
            </a:r>
          </a:p>
        </p:txBody>
      </p:sp>
    </p:spTree>
    <p:extLst>
      <p:ext uri="{BB962C8B-B14F-4D97-AF65-F5344CB8AC3E}">
        <p14:creationId xmlns:p14="http://schemas.microsoft.com/office/powerpoint/2010/main" val="33854684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i="1" u="sng" dirty="0" smtClean="0"/>
              <a:t>Step 2</a:t>
            </a:r>
            <a:r>
              <a:rPr lang="en-US" i="1" dirty="0" smtClean="0"/>
              <a:t>: Develop an advertising Budget</a:t>
            </a:r>
          </a:p>
          <a:p>
            <a:pPr marL="0" indent="0">
              <a:buNone/>
            </a:pPr>
            <a:r>
              <a:rPr lang="en-US" dirty="0"/>
              <a:t>The advertising budget of a company is based on the following factors:</a:t>
            </a:r>
          </a:p>
          <a:p>
            <a:pPr lvl="1"/>
            <a:r>
              <a:rPr lang="en-US" sz="2800" dirty="0"/>
              <a:t>Type of advertising campaign that it intends to run</a:t>
            </a:r>
          </a:p>
          <a:p>
            <a:pPr lvl="1"/>
            <a:r>
              <a:rPr lang="en-US" sz="2800" dirty="0"/>
              <a:t>Selection of target audience</a:t>
            </a:r>
          </a:p>
          <a:p>
            <a:pPr lvl="1"/>
            <a:r>
              <a:rPr lang="en-US" sz="2800" dirty="0"/>
              <a:t>Type of advertising media</a:t>
            </a:r>
          </a:p>
          <a:p>
            <a:pPr lvl="1"/>
            <a:r>
              <a:rPr lang="en-US" sz="2800" dirty="0"/>
              <a:t>Company’s objective of advertising</a:t>
            </a:r>
          </a:p>
          <a:p>
            <a:pPr lvl="1"/>
            <a:endParaRPr lang="en-US" sz="2800" i="1" dirty="0"/>
          </a:p>
        </p:txBody>
      </p:sp>
    </p:spTree>
    <p:extLst>
      <p:ext uri="{BB962C8B-B14F-4D97-AF65-F5344CB8AC3E}">
        <p14:creationId xmlns:p14="http://schemas.microsoft.com/office/powerpoint/2010/main" val="22846578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i="1" u="sng" dirty="0" smtClean="0"/>
              <a:t>Step 3</a:t>
            </a:r>
            <a:r>
              <a:rPr lang="en-US" i="1" dirty="0" smtClean="0"/>
              <a:t>: Develop the message</a:t>
            </a:r>
          </a:p>
          <a:p>
            <a:r>
              <a:rPr lang="en-US" dirty="0"/>
              <a:t>Three Considerations</a:t>
            </a:r>
            <a:r>
              <a:rPr lang="en-US" dirty="0" smtClean="0"/>
              <a:t>:</a:t>
            </a:r>
          </a:p>
          <a:p>
            <a:pPr lvl="1"/>
            <a:r>
              <a:rPr lang="en-US" sz="2800" dirty="0" smtClean="0"/>
              <a:t>Perception </a:t>
            </a:r>
          </a:p>
          <a:p>
            <a:pPr lvl="1"/>
            <a:r>
              <a:rPr lang="en-US" sz="2800" dirty="0" smtClean="0"/>
              <a:t>Benefits focus</a:t>
            </a:r>
          </a:p>
          <a:p>
            <a:pPr lvl="1"/>
            <a:r>
              <a:rPr lang="en-US" sz="2800" dirty="0" smtClean="0"/>
              <a:t>Understanding </a:t>
            </a:r>
            <a:r>
              <a:rPr lang="en-US" sz="2800" dirty="0"/>
              <a:t>buyer motivations</a:t>
            </a:r>
            <a:endParaRPr lang="en-US" sz="2800" i="1" dirty="0"/>
          </a:p>
        </p:txBody>
      </p:sp>
    </p:spTree>
    <p:extLst>
      <p:ext uri="{BB962C8B-B14F-4D97-AF65-F5344CB8AC3E}">
        <p14:creationId xmlns:p14="http://schemas.microsoft.com/office/powerpoint/2010/main" val="1531237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64622"/>
          </a:xfrm>
        </p:spPr>
        <p:txBody>
          <a:bodyPr/>
          <a:lstStyle/>
          <a:p>
            <a:endParaRPr lang="en-US" dirty="0"/>
          </a:p>
        </p:txBody>
      </p:sp>
      <p:sp>
        <p:nvSpPr>
          <p:cNvPr id="3" name="Content Placeholder 2"/>
          <p:cNvSpPr>
            <a:spLocks noGrp="1"/>
          </p:cNvSpPr>
          <p:nvPr>
            <p:ph idx="1"/>
          </p:nvPr>
        </p:nvSpPr>
        <p:spPr>
          <a:xfrm>
            <a:off x="1141412" y="1856096"/>
            <a:ext cx="9905999" cy="3935105"/>
          </a:xfrm>
        </p:spPr>
        <p:txBody>
          <a:bodyPr/>
          <a:lstStyle/>
          <a:p>
            <a:pPr marL="0" indent="0">
              <a:buNone/>
            </a:pPr>
            <a:r>
              <a:rPr lang="en-US" dirty="0"/>
              <a:t>Developing B2B advertising message</a:t>
            </a:r>
          </a:p>
          <a:p>
            <a:r>
              <a:rPr lang="en-US" dirty="0" smtClean="0"/>
              <a:t>Determine </a:t>
            </a:r>
            <a:r>
              <a:rPr lang="en-US" dirty="0"/>
              <a:t>advertising objectives </a:t>
            </a:r>
            <a:endParaRPr lang="en-US" dirty="0" smtClean="0"/>
          </a:p>
          <a:p>
            <a:r>
              <a:rPr lang="en-US" dirty="0" smtClean="0"/>
              <a:t>Evaluate </a:t>
            </a:r>
            <a:r>
              <a:rPr lang="en-US" dirty="0"/>
              <a:t>target audience's buying criteria </a:t>
            </a:r>
            <a:endParaRPr lang="en-US" dirty="0" smtClean="0"/>
          </a:p>
          <a:p>
            <a:r>
              <a:rPr lang="en-US" dirty="0" smtClean="0"/>
              <a:t>Analyze </a:t>
            </a:r>
            <a:r>
              <a:rPr lang="en-US" dirty="0"/>
              <a:t>most appropriate language, format and style to present </a:t>
            </a:r>
            <a:r>
              <a:rPr lang="en-US" dirty="0" smtClean="0"/>
              <a:t>message</a:t>
            </a:r>
          </a:p>
          <a:p>
            <a:r>
              <a:rPr lang="en-US" dirty="0" smtClean="0"/>
              <a:t>Then </a:t>
            </a:r>
            <a:r>
              <a:rPr lang="en-US" dirty="0"/>
              <a:t>consider the </a:t>
            </a:r>
            <a:r>
              <a:rPr lang="en-US" dirty="0" smtClean="0"/>
              <a:t>message</a:t>
            </a:r>
            <a:endParaRPr lang="en-US" dirty="0"/>
          </a:p>
        </p:txBody>
      </p:sp>
    </p:spTree>
    <p:extLst>
      <p:ext uri="{BB962C8B-B14F-4D97-AF65-F5344CB8AC3E}">
        <p14:creationId xmlns:p14="http://schemas.microsoft.com/office/powerpoint/2010/main" val="35706723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a:t>Effective ads are</a:t>
            </a:r>
            <a:r>
              <a:rPr lang="en-US" dirty="0" smtClean="0"/>
              <a:t>:</a:t>
            </a:r>
          </a:p>
          <a:p>
            <a:pPr lvl="1"/>
            <a:r>
              <a:rPr lang="en-US" sz="2800" dirty="0" smtClean="0"/>
              <a:t>Logical</a:t>
            </a:r>
          </a:p>
          <a:p>
            <a:pPr lvl="1"/>
            <a:r>
              <a:rPr lang="en-US" sz="2800" dirty="0" smtClean="0"/>
              <a:t>Rational</a:t>
            </a:r>
          </a:p>
          <a:p>
            <a:pPr lvl="1"/>
            <a:r>
              <a:rPr lang="en-US" sz="2800" dirty="0" smtClean="0"/>
              <a:t>Provide </a:t>
            </a:r>
            <a:r>
              <a:rPr lang="en-US" sz="2800" dirty="0"/>
              <a:t>a clear description of the product </a:t>
            </a:r>
            <a:endParaRPr lang="en-US" sz="2800" dirty="0" smtClean="0"/>
          </a:p>
          <a:p>
            <a:pPr lvl="1"/>
            <a:r>
              <a:rPr lang="en-US" sz="2800" dirty="0" smtClean="0"/>
              <a:t>Present </a:t>
            </a:r>
            <a:r>
              <a:rPr lang="en-US" sz="2800" dirty="0"/>
              <a:t>product benefits clearly </a:t>
            </a:r>
            <a:endParaRPr lang="en-US" sz="2800" dirty="0" smtClean="0"/>
          </a:p>
          <a:p>
            <a:pPr lvl="1"/>
            <a:r>
              <a:rPr lang="en-US" sz="2800" dirty="0" smtClean="0"/>
              <a:t>Details </a:t>
            </a:r>
            <a:r>
              <a:rPr lang="en-US" sz="2800" dirty="0"/>
              <a:t>product </a:t>
            </a:r>
            <a:r>
              <a:rPr lang="en-US" sz="2800" dirty="0" smtClean="0"/>
              <a:t>quality</a:t>
            </a:r>
          </a:p>
          <a:p>
            <a:pPr lvl="1"/>
            <a:r>
              <a:rPr lang="en-US" sz="2800" dirty="0" smtClean="0"/>
              <a:t>Provide </a:t>
            </a:r>
            <a:r>
              <a:rPr lang="en-US" sz="2800" dirty="0"/>
              <a:t>performance measures</a:t>
            </a:r>
          </a:p>
        </p:txBody>
      </p:sp>
    </p:spTree>
    <p:extLst>
      <p:ext uri="{BB962C8B-B14F-4D97-AF65-F5344CB8AC3E}">
        <p14:creationId xmlns:p14="http://schemas.microsoft.com/office/powerpoint/2010/main" val="15313090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solidFill>
                <a:srgbClr val="FF0000"/>
              </a:solidFill>
              <a:latin typeface="Algerian" panose="04020705040A02060702" pitchFamily="82" charset="0"/>
            </a:endParaRPr>
          </a:p>
        </p:txBody>
      </p:sp>
      <p:sp>
        <p:nvSpPr>
          <p:cNvPr id="3" name="Content Placeholder 2"/>
          <p:cNvSpPr>
            <a:spLocks noGrp="1"/>
          </p:cNvSpPr>
          <p:nvPr>
            <p:ph idx="1"/>
          </p:nvPr>
        </p:nvSpPr>
        <p:spPr/>
        <p:txBody>
          <a:bodyPr/>
          <a:lstStyle/>
          <a:p>
            <a:r>
              <a:rPr lang="en-US" i="1" u="sng" dirty="0" smtClean="0"/>
              <a:t>Step 4</a:t>
            </a:r>
            <a:r>
              <a:rPr lang="en-US" i="1" dirty="0" smtClean="0"/>
              <a:t>: Select Advertising Media</a:t>
            </a:r>
          </a:p>
          <a:p>
            <a:pPr marL="0" indent="0">
              <a:buNone/>
            </a:pPr>
            <a:r>
              <a:rPr lang="en-US" dirty="0"/>
              <a:t>B2B media are selected by target </a:t>
            </a:r>
            <a:r>
              <a:rPr lang="en-US" dirty="0" smtClean="0"/>
              <a:t>audiences</a:t>
            </a:r>
          </a:p>
          <a:p>
            <a:pPr marL="0" indent="0">
              <a:buNone/>
            </a:pPr>
            <a:r>
              <a:rPr lang="en-US" dirty="0" smtClean="0"/>
              <a:t>Should </a:t>
            </a:r>
            <a:r>
              <a:rPr lang="en-US" dirty="0"/>
              <a:t>we use trade publications, direct mail, Internet or all of them</a:t>
            </a:r>
            <a:r>
              <a:rPr lang="en-US" dirty="0" smtClean="0"/>
              <a:t>?</a:t>
            </a:r>
          </a:p>
          <a:p>
            <a:pPr marL="0" indent="0">
              <a:buNone/>
            </a:pPr>
            <a:r>
              <a:rPr lang="en-US" i="1" dirty="0" smtClean="0"/>
              <a:t>The traditional media TV, radio still work and must be considered as well</a:t>
            </a:r>
            <a:endParaRPr lang="en-US" i="1" dirty="0"/>
          </a:p>
        </p:txBody>
      </p:sp>
    </p:spTree>
    <p:extLst>
      <p:ext uri="{BB962C8B-B14F-4D97-AF65-F5344CB8AC3E}">
        <p14:creationId xmlns:p14="http://schemas.microsoft.com/office/powerpoint/2010/main" val="42159047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27894"/>
          </a:xfrm>
        </p:spPr>
        <p:txBody>
          <a:bodyPr>
            <a:normAutofit fontScale="90000"/>
          </a:bodyPr>
          <a:lstStyle/>
          <a:p>
            <a:endParaRPr lang="en-US" dirty="0"/>
          </a:p>
        </p:txBody>
      </p:sp>
      <p:sp>
        <p:nvSpPr>
          <p:cNvPr id="3" name="Content Placeholder 2"/>
          <p:cNvSpPr>
            <a:spLocks noGrp="1"/>
          </p:cNvSpPr>
          <p:nvPr>
            <p:ph idx="1"/>
          </p:nvPr>
        </p:nvSpPr>
        <p:spPr>
          <a:xfrm>
            <a:off x="1141412" y="1446663"/>
            <a:ext cx="9905999" cy="4344538"/>
          </a:xfrm>
        </p:spPr>
        <p:txBody>
          <a:bodyPr>
            <a:normAutofit/>
          </a:bodyPr>
          <a:lstStyle/>
          <a:p>
            <a:pPr marL="0" indent="0">
              <a:buNone/>
            </a:pPr>
            <a:r>
              <a:rPr lang="en-US" b="1" dirty="0"/>
              <a:t>Print advertising</a:t>
            </a:r>
          </a:p>
          <a:p>
            <a:r>
              <a:rPr lang="en-US" dirty="0"/>
              <a:t>Print marketing may seem to no longer work in the digital age.  But in reality, numerous surveys have emphasized that when it comes to making a B2B purchasing decision, people trust print ads much more than any other channel</a:t>
            </a:r>
            <a:r>
              <a:rPr lang="en-US" dirty="0" smtClean="0"/>
              <a:t>.</a:t>
            </a:r>
          </a:p>
          <a:p>
            <a:pPr lvl="1"/>
            <a:r>
              <a:rPr lang="en-US" sz="2400" b="1" i="1" dirty="0"/>
              <a:t>Newspaper advertisements</a:t>
            </a:r>
            <a:r>
              <a:rPr lang="en-US" sz="2400" dirty="0"/>
              <a:t>. Undoubtedly, newspapers have the highest reach among other types of print advertising. Some well-known names we can list include The Wall Street Journal, Financial Times, The Economist, still attract a broad audience these days.</a:t>
            </a:r>
          </a:p>
          <a:p>
            <a:endParaRPr lang="en-US" dirty="0"/>
          </a:p>
          <a:p>
            <a:endParaRPr lang="en-US" dirty="0"/>
          </a:p>
        </p:txBody>
      </p:sp>
    </p:spTree>
    <p:extLst>
      <p:ext uri="{BB962C8B-B14F-4D97-AF65-F5344CB8AC3E}">
        <p14:creationId xmlns:p14="http://schemas.microsoft.com/office/powerpoint/2010/main" val="4545422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en-US" sz="2400" b="1" i="1" dirty="0"/>
              <a:t>Magazine advertisements</a:t>
            </a:r>
            <a:r>
              <a:rPr lang="en-US" sz="2400" dirty="0"/>
              <a:t>. Magazines can be used for niche businesses. They have a higher conversion rate, because the ads are targeted to the right B2B buyers.</a:t>
            </a:r>
          </a:p>
          <a:p>
            <a:pPr lvl="1"/>
            <a:r>
              <a:rPr lang="en-US" sz="2400" b="1" i="1" dirty="0"/>
              <a:t>Brochures</a:t>
            </a:r>
            <a:r>
              <a:rPr lang="en-US" sz="2400" i="1" dirty="0"/>
              <a:t>.</a:t>
            </a:r>
            <a:r>
              <a:rPr lang="en-US" sz="2400" dirty="0"/>
              <a:t> Brochures impart everything a company should know about the product/ service of another brand.</a:t>
            </a:r>
          </a:p>
          <a:p>
            <a:pPr lvl="1"/>
            <a:r>
              <a:rPr lang="en-US" sz="2400" b="1" i="1" dirty="0"/>
              <a:t>Fliers</a:t>
            </a:r>
            <a:r>
              <a:rPr lang="en-US" sz="2400" dirty="0"/>
              <a:t>. They </a:t>
            </a:r>
            <a:r>
              <a:rPr lang="en-US" dirty="0"/>
              <a:t>are handy and have a tremendous local reach. Fliers turn out to be very helpful for local businesses.</a:t>
            </a:r>
          </a:p>
          <a:p>
            <a:endParaRPr lang="en-US" dirty="0"/>
          </a:p>
        </p:txBody>
      </p:sp>
    </p:spTree>
    <p:extLst>
      <p:ext uri="{BB962C8B-B14F-4D97-AF65-F5344CB8AC3E}">
        <p14:creationId xmlns:p14="http://schemas.microsoft.com/office/powerpoint/2010/main" val="66722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24482"/>
          </a:xfrm>
        </p:spPr>
        <p:txBody>
          <a:bodyPr>
            <a:normAutofit fontScale="90000"/>
          </a:bodyPr>
          <a:lstStyle/>
          <a:p>
            <a:endParaRPr lang="en-US" dirty="0"/>
          </a:p>
        </p:txBody>
      </p:sp>
      <p:sp>
        <p:nvSpPr>
          <p:cNvPr id="3" name="Content Placeholder 2"/>
          <p:cNvSpPr>
            <a:spLocks noGrp="1"/>
          </p:cNvSpPr>
          <p:nvPr>
            <p:ph idx="1"/>
          </p:nvPr>
        </p:nvSpPr>
        <p:spPr>
          <a:xfrm>
            <a:off x="1141412" y="1587500"/>
            <a:ext cx="9905999" cy="4597400"/>
          </a:xfrm>
        </p:spPr>
        <p:txBody>
          <a:bodyPr>
            <a:normAutofit/>
          </a:bodyPr>
          <a:lstStyle/>
          <a:p>
            <a:pPr marL="0" indent="0">
              <a:buNone/>
            </a:pPr>
            <a:r>
              <a:rPr lang="en-US" b="1" dirty="0"/>
              <a:t>Broadcast advertising</a:t>
            </a:r>
          </a:p>
          <a:p>
            <a:r>
              <a:rPr lang="en-US" dirty="0"/>
              <a:t>Broadcast advertising includes audio-visual information and entertainment media like television, radio, and so on. It is one of the most effective media for B2B advertising because a brand story can be better understood via moving images and audio.</a:t>
            </a:r>
          </a:p>
          <a:p>
            <a:pPr lvl="1"/>
            <a:r>
              <a:rPr lang="en-US" sz="2400" b="1" i="1" dirty="0"/>
              <a:t>Television ads</a:t>
            </a:r>
            <a:r>
              <a:rPr lang="en-US" sz="2400" dirty="0"/>
              <a:t>. They are often focused on brand building and creating brand awareness among prospective clients. </a:t>
            </a:r>
            <a:endParaRPr lang="en-US" sz="2400" dirty="0" smtClean="0"/>
          </a:p>
          <a:p>
            <a:pPr lvl="1"/>
            <a:r>
              <a:rPr lang="en-US" sz="2400" b="1" i="1" dirty="0" smtClean="0"/>
              <a:t>Radio </a:t>
            </a:r>
            <a:r>
              <a:rPr lang="en-US" sz="2400" b="1" i="1" dirty="0"/>
              <a:t>ads</a:t>
            </a:r>
            <a:r>
              <a:rPr lang="en-US" sz="2400" dirty="0"/>
              <a:t>. Radio ads have both local and national reach and are more economical in terms of ROI (Return on Investment</a:t>
            </a:r>
            <a:r>
              <a:rPr lang="en-US" sz="2600" dirty="0"/>
              <a:t>).</a:t>
            </a:r>
          </a:p>
          <a:p>
            <a:endParaRPr lang="en-US" dirty="0"/>
          </a:p>
        </p:txBody>
      </p:sp>
    </p:spTree>
    <p:extLst>
      <p:ext uri="{BB962C8B-B14F-4D97-AF65-F5344CB8AC3E}">
        <p14:creationId xmlns:p14="http://schemas.microsoft.com/office/powerpoint/2010/main" val="641072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S</a:t>
            </a:r>
            <a:r>
              <a:rPr lang="en-US" b="1" dirty="0" smtClean="0"/>
              <a:t>ocial </a:t>
            </a:r>
            <a:r>
              <a:rPr lang="en-US" b="1" dirty="0"/>
              <a:t>media advertising</a:t>
            </a:r>
          </a:p>
          <a:p>
            <a:r>
              <a:rPr lang="en-US" dirty="0"/>
              <a:t>Paid </a:t>
            </a:r>
            <a:r>
              <a:rPr lang="en-US" dirty="0" smtClean="0"/>
              <a:t>social media </a:t>
            </a:r>
            <a:r>
              <a:rPr lang="en-US" dirty="0"/>
              <a:t>advertising is incredibly useful in the B2C world, and has its own sets of advantages in a B2B setting, too. However, not all social media channels are appropriate to place your B2B ads.</a:t>
            </a:r>
          </a:p>
          <a:p>
            <a:r>
              <a:rPr lang="en-US" dirty="0"/>
              <a:t>A recent study has revealed that up to 80% of B2B leads come from LinkedIn, 13% from Twitter, and 7% on Facebook. The most significant challenge is that you need to target your audience properly, as well as provide them relevant, useful, and interesting content on your B2B product and service.</a:t>
            </a:r>
          </a:p>
          <a:p>
            <a:endParaRPr lang="en-US" dirty="0"/>
          </a:p>
        </p:txBody>
      </p:sp>
    </p:spTree>
    <p:extLst>
      <p:ext uri="{BB962C8B-B14F-4D97-AF65-F5344CB8AC3E}">
        <p14:creationId xmlns:p14="http://schemas.microsoft.com/office/powerpoint/2010/main" val="1879198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689582"/>
          </a:xfrm>
        </p:spPr>
        <p:txBody>
          <a:bodyPr/>
          <a:lstStyle/>
          <a:p>
            <a:endParaRPr lang="en-US" dirty="0"/>
          </a:p>
        </p:txBody>
      </p:sp>
      <p:sp>
        <p:nvSpPr>
          <p:cNvPr id="3" name="Content Placeholder 2"/>
          <p:cNvSpPr>
            <a:spLocks noGrp="1"/>
          </p:cNvSpPr>
          <p:nvPr>
            <p:ph idx="1"/>
          </p:nvPr>
        </p:nvSpPr>
        <p:spPr>
          <a:xfrm>
            <a:off x="1141412" y="1587500"/>
            <a:ext cx="9905999" cy="4203701"/>
          </a:xfrm>
        </p:spPr>
        <p:txBody>
          <a:bodyPr>
            <a:normAutofit fontScale="92500" lnSpcReduction="10000"/>
          </a:bodyPr>
          <a:lstStyle/>
          <a:p>
            <a:pPr marL="0" indent="0">
              <a:buNone/>
            </a:pPr>
            <a:r>
              <a:rPr lang="en-US" b="1" dirty="0"/>
              <a:t>Outdoor advertising</a:t>
            </a:r>
          </a:p>
          <a:p>
            <a:r>
              <a:rPr lang="en-US" dirty="0"/>
              <a:t>Outdoor B2B advertising can prove to be the most effective advertising strategy if managed correctly, creatively, and at the right location. As the name suggests, outdoor B2B advertising involves placing advertisements in locations most visited by the target clients.</a:t>
            </a:r>
          </a:p>
          <a:p>
            <a:pPr marL="0" indent="0">
              <a:buNone/>
            </a:pPr>
            <a:r>
              <a:rPr lang="en-US" dirty="0"/>
              <a:t>Outdoor B2B advertising can be classified into:</a:t>
            </a:r>
          </a:p>
          <a:p>
            <a:pPr lvl="1"/>
            <a:r>
              <a:rPr lang="en-US" dirty="0"/>
              <a:t>Banners</a:t>
            </a:r>
          </a:p>
          <a:p>
            <a:pPr lvl="1"/>
            <a:r>
              <a:rPr lang="en-US" dirty="0" smtClean="0"/>
              <a:t>Flags</a:t>
            </a:r>
            <a:endParaRPr lang="en-US" dirty="0"/>
          </a:p>
          <a:p>
            <a:pPr lvl="1"/>
            <a:r>
              <a:rPr lang="en-US" dirty="0"/>
              <a:t>Events and sponsorship</a:t>
            </a:r>
          </a:p>
          <a:p>
            <a:pPr lvl="1"/>
            <a:r>
              <a:rPr lang="en-US" dirty="0"/>
              <a:t>Automobiles</a:t>
            </a:r>
          </a:p>
          <a:p>
            <a:endParaRPr lang="en-US" dirty="0"/>
          </a:p>
        </p:txBody>
      </p:sp>
    </p:spTree>
    <p:extLst>
      <p:ext uri="{BB962C8B-B14F-4D97-AF65-F5344CB8AC3E}">
        <p14:creationId xmlns:p14="http://schemas.microsoft.com/office/powerpoint/2010/main" val="4205005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i="1" u="sng" dirty="0" smtClean="0"/>
              <a:t>Step 5</a:t>
            </a:r>
            <a:r>
              <a:rPr lang="en-US" i="1" dirty="0" smtClean="0"/>
              <a:t>: Measuring effectiveness</a:t>
            </a:r>
          </a:p>
          <a:p>
            <a:r>
              <a:rPr lang="en-US" dirty="0" smtClean="0"/>
              <a:t>Evaluation </a:t>
            </a:r>
            <a:r>
              <a:rPr lang="en-US" dirty="0"/>
              <a:t>measures </a:t>
            </a:r>
            <a:r>
              <a:rPr lang="en-US" dirty="0" smtClean="0"/>
              <a:t>include</a:t>
            </a:r>
          </a:p>
          <a:p>
            <a:pPr lvl="1"/>
            <a:r>
              <a:rPr lang="en-US" sz="2800" dirty="0" smtClean="0"/>
              <a:t>Knowledge</a:t>
            </a:r>
          </a:p>
          <a:p>
            <a:pPr lvl="1"/>
            <a:r>
              <a:rPr lang="en-US" sz="2800" dirty="0" smtClean="0"/>
              <a:t>Recognition</a:t>
            </a:r>
          </a:p>
          <a:p>
            <a:pPr lvl="1"/>
            <a:r>
              <a:rPr lang="en-US" sz="2800" dirty="0" smtClean="0"/>
              <a:t>Recall</a:t>
            </a:r>
          </a:p>
          <a:p>
            <a:pPr lvl="1"/>
            <a:r>
              <a:rPr lang="en-US" sz="2800" dirty="0" smtClean="0"/>
              <a:t>Awareness </a:t>
            </a:r>
          </a:p>
          <a:p>
            <a:pPr lvl="1"/>
            <a:r>
              <a:rPr lang="en-US" sz="2800" dirty="0" smtClean="0"/>
              <a:t>Preference</a:t>
            </a:r>
          </a:p>
        </p:txBody>
      </p:sp>
    </p:spTree>
    <p:extLst>
      <p:ext uri="{BB962C8B-B14F-4D97-AF65-F5344CB8AC3E}">
        <p14:creationId xmlns:p14="http://schemas.microsoft.com/office/powerpoint/2010/main" val="1380791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2. SALES </a:t>
            </a:r>
            <a:r>
              <a:rPr lang="en-US" b="1" dirty="0"/>
              <a:t>PROMOTION</a:t>
            </a:r>
            <a:r>
              <a:rPr lang="en-US" dirty="0"/>
              <a:t> </a:t>
            </a:r>
          </a:p>
        </p:txBody>
      </p:sp>
      <p:sp>
        <p:nvSpPr>
          <p:cNvPr id="3" name="Content Placeholder 2"/>
          <p:cNvSpPr>
            <a:spLocks noGrp="1"/>
          </p:cNvSpPr>
          <p:nvPr>
            <p:ph idx="1"/>
          </p:nvPr>
        </p:nvSpPr>
        <p:spPr/>
        <p:txBody>
          <a:bodyPr/>
          <a:lstStyle/>
          <a:p>
            <a:r>
              <a:rPr lang="en-US" dirty="0" smtClean="0"/>
              <a:t>These are a </a:t>
            </a:r>
            <a:r>
              <a:rPr lang="en-US" dirty="0"/>
              <a:t>set of marketing activities undertaken to boost sales of the product or service </a:t>
            </a:r>
            <a:r>
              <a:rPr lang="en-US" dirty="0" smtClean="0"/>
              <a:t>.</a:t>
            </a:r>
          </a:p>
          <a:p>
            <a:r>
              <a:rPr lang="en-US" dirty="0"/>
              <a:t>Sales </a:t>
            </a:r>
            <a:r>
              <a:rPr lang="en-US" dirty="0" smtClean="0"/>
              <a:t>promotions </a:t>
            </a:r>
            <a:r>
              <a:rPr lang="en-US" dirty="0"/>
              <a:t>are </a:t>
            </a:r>
            <a:r>
              <a:rPr lang="en-US" dirty="0" smtClean="0"/>
              <a:t>push </a:t>
            </a:r>
            <a:r>
              <a:rPr lang="en-US" dirty="0"/>
              <a:t>strategies. </a:t>
            </a:r>
            <a:endParaRPr lang="en-US" dirty="0" smtClean="0"/>
          </a:p>
          <a:p>
            <a:r>
              <a:rPr lang="en-US" dirty="0" smtClean="0"/>
              <a:t>A </a:t>
            </a:r>
            <a:r>
              <a:rPr lang="en-US" dirty="0"/>
              <a:t>push strategy is one in which the goods are heavily promoted to </a:t>
            </a:r>
            <a:r>
              <a:rPr lang="en-US" dirty="0" smtClean="0"/>
              <a:t>distributors </a:t>
            </a:r>
            <a:r>
              <a:rPr lang="en-US" dirty="0"/>
              <a:t>rather than to the end customer: the theory is that the </a:t>
            </a:r>
            <a:r>
              <a:rPr lang="en-US" dirty="0" smtClean="0"/>
              <a:t>distributor </a:t>
            </a:r>
            <a:r>
              <a:rPr lang="en-US" dirty="0"/>
              <a:t>will, in turn, promote the product heavily, thus pushing the goods through the </a:t>
            </a:r>
            <a:r>
              <a:rPr lang="en-US" dirty="0" smtClean="0"/>
              <a:t>distribution </a:t>
            </a:r>
            <a:r>
              <a:rPr lang="en-US" dirty="0"/>
              <a:t>chain</a:t>
            </a:r>
          </a:p>
        </p:txBody>
      </p:sp>
    </p:spTree>
    <p:extLst>
      <p:ext uri="{BB962C8B-B14F-4D97-AF65-F5344CB8AC3E}">
        <p14:creationId xmlns:p14="http://schemas.microsoft.com/office/powerpoint/2010/main" val="26086434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Categories of Sales Promotions</a:t>
            </a:r>
            <a:endParaRPr lang="en-US" dirty="0"/>
          </a:p>
        </p:txBody>
      </p:sp>
      <p:sp>
        <p:nvSpPr>
          <p:cNvPr id="3" name="Content Placeholder 2"/>
          <p:cNvSpPr>
            <a:spLocks noGrp="1"/>
          </p:cNvSpPr>
          <p:nvPr>
            <p:ph idx="1"/>
          </p:nvPr>
        </p:nvSpPr>
        <p:spPr/>
        <p:txBody>
          <a:bodyPr/>
          <a:lstStyle/>
          <a:p>
            <a:r>
              <a:rPr lang="en-US" dirty="0"/>
              <a:t>Sales </a:t>
            </a:r>
            <a:r>
              <a:rPr lang="en-US" dirty="0" smtClean="0"/>
              <a:t>promotions </a:t>
            </a:r>
            <a:r>
              <a:rPr lang="en-US" dirty="0"/>
              <a:t>in the </a:t>
            </a:r>
            <a:r>
              <a:rPr lang="en-US" dirty="0" smtClean="0"/>
              <a:t>business </a:t>
            </a:r>
            <a:r>
              <a:rPr lang="en-US" dirty="0"/>
              <a:t>to </a:t>
            </a:r>
            <a:r>
              <a:rPr lang="en-US" dirty="0" smtClean="0"/>
              <a:t>business environment </a:t>
            </a:r>
            <a:r>
              <a:rPr lang="en-US" dirty="0"/>
              <a:t>fall into three </a:t>
            </a:r>
            <a:r>
              <a:rPr lang="en-US" dirty="0" smtClean="0"/>
              <a:t>categories</a:t>
            </a:r>
            <a:r>
              <a:rPr lang="en-US" dirty="0"/>
              <a:t>: </a:t>
            </a:r>
            <a:endParaRPr lang="en-US" dirty="0" smtClean="0"/>
          </a:p>
          <a:p>
            <a:pPr lvl="1"/>
            <a:r>
              <a:rPr lang="en-US" sz="2800" dirty="0" smtClean="0"/>
              <a:t>Promotions </a:t>
            </a:r>
            <a:r>
              <a:rPr lang="en-US" sz="2800" dirty="0"/>
              <a:t>aimed at the sales team, </a:t>
            </a:r>
            <a:endParaRPr lang="en-US" sz="2800" dirty="0" smtClean="0"/>
          </a:p>
          <a:p>
            <a:pPr lvl="1"/>
            <a:r>
              <a:rPr lang="en-US" sz="2800" dirty="0" smtClean="0"/>
              <a:t>Promotions </a:t>
            </a:r>
            <a:r>
              <a:rPr lang="en-US" sz="2800" dirty="0"/>
              <a:t>aimed </a:t>
            </a:r>
            <a:r>
              <a:rPr lang="en-US" sz="2800" dirty="0" smtClean="0"/>
              <a:t>at middlemen</a:t>
            </a:r>
            <a:r>
              <a:rPr lang="en-US" sz="2800" dirty="0"/>
              <a:t>, </a:t>
            </a:r>
            <a:endParaRPr lang="en-US" sz="2800" dirty="0" smtClean="0"/>
          </a:p>
          <a:p>
            <a:pPr lvl="1"/>
            <a:r>
              <a:rPr lang="en-US" sz="2800" dirty="0" smtClean="0"/>
              <a:t>Promotions </a:t>
            </a:r>
            <a:r>
              <a:rPr lang="en-US" sz="2800" dirty="0"/>
              <a:t>aimed at the customer.</a:t>
            </a:r>
          </a:p>
        </p:txBody>
      </p:sp>
    </p:spTree>
    <p:extLst>
      <p:ext uri="{BB962C8B-B14F-4D97-AF65-F5344CB8AC3E}">
        <p14:creationId xmlns:p14="http://schemas.microsoft.com/office/powerpoint/2010/main" val="3191323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Promotions aimed at the sales force are part of the </a:t>
            </a:r>
            <a:r>
              <a:rPr lang="en-US" dirty="0" smtClean="0"/>
              <a:t>motivational program </a:t>
            </a:r>
          </a:p>
          <a:p>
            <a:r>
              <a:rPr lang="en-US" dirty="0" smtClean="0"/>
              <a:t>Prizes</a:t>
            </a:r>
            <a:r>
              <a:rPr lang="en-US" dirty="0"/>
              <a:t>, cash rewards, and extra </a:t>
            </a:r>
            <a:r>
              <a:rPr lang="en-US" dirty="0" smtClean="0"/>
              <a:t>benefits </a:t>
            </a:r>
            <a:r>
              <a:rPr lang="en-US" dirty="0"/>
              <a:t>such as “sales man of the month” status all come under this category, and can be considered as sales </a:t>
            </a:r>
            <a:r>
              <a:rPr lang="en-US" dirty="0" smtClean="0"/>
              <a:t>promotions </a:t>
            </a:r>
            <a:r>
              <a:rPr lang="en-US" dirty="0"/>
              <a:t>since they are aimed at gaining a short- term increase in sales.</a:t>
            </a:r>
          </a:p>
        </p:txBody>
      </p:sp>
    </p:spTree>
    <p:extLst>
      <p:ext uri="{BB962C8B-B14F-4D97-AF65-F5344CB8AC3E}">
        <p14:creationId xmlns:p14="http://schemas.microsoft.com/office/powerpoint/2010/main" val="2951245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dirty="0"/>
              <a:t>Sales </a:t>
            </a:r>
            <a:r>
              <a:rPr lang="en-US" dirty="0" smtClean="0"/>
              <a:t>promotions </a:t>
            </a:r>
            <a:r>
              <a:rPr lang="en-US" dirty="0"/>
              <a:t>aimed at channel </a:t>
            </a:r>
            <a:r>
              <a:rPr lang="en-US" dirty="0" smtClean="0"/>
              <a:t>intermediaries form </a:t>
            </a:r>
            <a:r>
              <a:rPr lang="en-US" dirty="0"/>
              <a:t>part of a push strategy. </a:t>
            </a:r>
            <a:endParaRPr lang="en-US" dirty="0" smtClean="0"/>
          </a:p>
          <a:p>
            <a:r>
              <a:rPr lang="en-US" dirty="0" smtClean="0"/>
              <a:t>Early </a:t>
            </a:r>
            <a:r>
              <a:rPr lang="en-US" dirty="0"/>
              <a:t>in the product lifecycle, </a:t>
            </a:r>
            <a:r>
              <a:rPr lang="en-US" dirty="0" smtClean="0"/>
              <a:t>incentives </a:t>
            </a:r>
            <a:r>
              <a:rPr lang="en-US" dirty="0"/>
              <a:t>to </a:t>
            </a:r>
            <a:r>
              <a:rPr lang="en-US" dirty="0" smtClean="0"/>
              <a:t>middlemen </a:t>
            </a:r>
            <a:r>
              <a:rPr lang="en-US" dirty="0"/>
              <a:t>may be </a:t>
            </a:r>
            <a:r>
              <a:rPr lang="en-US" dirty="0" smtClean="0"/>
              <a:t>necessary </a:t>
            </a:r>
            <a:r>
              <a:rPr lang="en-US" dirty="0"/>
              <a:t>to gain </a:t>
            </a:r>
            <a:r>
              <a:rPr lang="en-US" dirty="0" smtClean="0"/>
              <a:t>acceptance </a:t>
            </a:r>
            <a:r>
              <a:rPr lang="en-US" dirty="0"/>
              <a:t>of new products by channel members. </a:t>
            </a:r>
            <a:endParaRPr lang="en-US" dirty="0" smtClean="0"/>
          </a:p>
          <a:p>
            <a:r>
              <a:rPr lang="en-US" dirty="0" smtClean="0"/>
              <a:t>This </a:t>
            </a:r>
            <a:r>
              <a:rPr lang="en-US" dirty="0"/>
              <a:t>can be an </a:t>
            </a:r>
            <a:r>
              <a:rPr lang="en-US" dirty="0" smtClean="0"/>
              <a:t>important consideration </a:t>
            </a:r>
            <a:r>
              <a:rPr lang="en-US" dirty="0"/>
              <a:t>for the customer, since onward sales of the goods needs to be assured. </a:t>
            </a:r>
            <a:endParaRPr lang="en-US" dirty="0" smtClean="0"/>
          </a:p>
          <a:p>
            <a:r>
              <a:rPr lang="en-US" dirty="0" smtClean="0"/>
              <a:t>Incentives </a:t>
            </a:r>
            <a:r>
              <a:rPr lang="en-US" dirty="0"/>
              <a:t>to </a:t>
            </a:r>
            <a:r>
              <a:rPr lang="en-US" dirty="0" smtClean="0"/>
              <a:t>encourage distributors </a:t>
            </a:r>
            <a:r>
              <a:rPr lang="en-US" dirty="0"/>
              <a:t>to carry the product will also help in shut ting out </a:t>
            </a:r>
            <a:r>
              <a:rPr lang="en-US" dirty="0" smtClean="0"/>
              <a:t>competition</a:t>
            </a:r>
            <a:endParaRPr lang="en-US" dirty="0"/>
          </a:p>
        </p:txBody>
      </p:sp>
    </p:spTree>
    <p:extLst>
      <p:ext uri="{BB962C8B-B14F-4D97-AF65-F5344CB8AC3E}">
        <p14:creationId xmlns:p14="http://schemas.microsoft.com/office/powerpoint/2010/main" val="1364340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promotion </a:t>
            </a:r>
            <a:r>
              <a:rPr lang="en-US" dirty="0"/>
              <a:t>tools for B2B marketers</a:t>
            </a:r>
          </a:p>
        </p:txBody>
      </p:sp>
      <p:sp>
        <p:nvSpPr>
          <p:cNvPr id="3" name="Content Placeholder 2"/>
          <p:cNvSpPr>
            <a:spLocks noGrp="1"/>
          </p:cNvSpPr>
          <p:nvPr>
            <p:ph idx="1"/>
          </p:nvPr>
        </p:nvSpPr>
        <p:spPr/>
        <p:txBody>
          <a:bodyPr/>
          <a:lstStyle/>
          <a:p>
            <a:r>
              <a:rPr lang="en-US" dirty="0"/>
              <a:t>Promotions aimed at </a:t>
            </a:r>
            <a:r>
              <a:rPr lang="en-US" dirty="0" smtClean="0"/>
              <a:t>customers might </a:t>
            </a:r>
            <a:r>
              <a:rPr lang="en-US" dirty="0"/>
              <a:t>be used to shift the time of purchase, </a:t>
            </a:r>
            <a:r>
              <a:rPr lang="en-US" dirty="0" smtClean="0"/>
              <a:t>stimulate </a:t>
            </a:r>
            <a:r>
              <a:rPr lang="en-US" dirty="0"/>
              <a:t>trial, or </a:t>
            </a:r>
            <a:r>
              <a:rPr lang="en-US" dirty="0" smtClean="0"/>
              <a:t>encourage continued </a:t>
            </a:r>
            <a:r>
              <a:rPr lang="en-US" dirty="0"/>
              <a:t>use of a product</a:t>
            </a:r>
            <a:r>
              <a:rPr lang="en-US" dirty="0" smtClean="0"/>
              <a:t>.</a:t>
            </a:r>
          </a:p>
          <a:p>
            <a:r>
              <a:rPr lang="en-US" dirty="0" smtClean="0"/>
              <a:t>Sales promotion </a:t>
            </a:r>
            <a:r>
              <a:rPr lang="en-US" dirty="0"/>
              <a:t>tools for B2B marketers </a:t>
            </a:r>
            <a:r>
              <a:rPr lang="en-US" dirty="0" smtClean="0"/>
              <a:t>are done through </a:t>
            </a:r>
            <a:r>
              <a:rPr lang="en-US" dirty="0"/>
              <a:t>trade fairs and </a:t>
            </a:r>
            <a:r>
              <a:rPr lang="en-US" dirty="0" smtClean="0"/>
              <a:t>exhibi</a:t>
            </a:r>
            <a:r>
              <a:rPr lang="en-US" dirty="0"/>
              <a:t>t</a:t>
            </a:r>
            <a:r>
              <a:rPr lang="en-US" dirty="0" smtClean="0"/>
              <a:t>ions</a:t>
            </a:r>
            <a:r>
              <a:rPr lang="en-US" dirty="0"/>
              <a:t>.</a:t>
            </a:r>
          </a:p>
        </p:txBody>
      </p:sp>
    </p:spTree>
    <p:extLst>
      <p:ext uri="{BB962C8B-B14F-4D97-AF65-F5344CB8AC3E}">
        <p14:creationId xmlns:p14="http://schemas.microsoft.com/office/powerpoint/2010/main" val="424868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Fairs</a:t>
            </a:r>
            <a:endParaRPr lang="en-US" dirty="0"/>
          </a:p>
        </p:txBody>
      </p:sp>
      <p:sp>
        <p:nvSpPr>
          <p:cNvPr id="3" name="Content Placeholder 2"/>
          <p:cNvSpPr>
            <a:spLocks noGrp="1"/>
          </p:cNvSpPr>
          <p:nvPr>
            <p:ph idx="1"/>
          </p:nvPr>
        </p:nvSpPr>
        <p:spPr/>
        <p:txBody>
          <a:bodyPr/>
          <a:lstStyle/>
          <a:p>
            <a:r>
              <a:rPr lang="en-US" dirty="0" smtClean="0"/>
              <a:t>These are temporary markets </a:t>
            </a:r>
            <a:r>
              <a:rPr lang="en-US" dirty="0"/>
              <a:t>organized to promote trade, where buyers and sellers gather to transact business and to explore business opportunities.</a:t>
            </a:r>
          </a:p>
        </p:txBody>
      </p:sp>
    </p:spTree>
    <p:extLst>
      <p:ext uri="{BB962C8B-B14F-4D97-AF65-F5344CB8AC3E}">
        <p14:creationId xmlns:p14="http://schemas.microsoft.com/office/powerpoint/2010/main" val="21033138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Exhibitions</a:t>
            </a:r>
          </a:p>
        </p:txBody>
      </p:sp>
      <p:sp>
        <p:nvSpPr>
          <p:cNvPr id="3" name="Content Placeholder 2"/>
          <p:cNvSpPr>
            <a:spLocks noGrp="1"/>
          </p:cNvSpPr>
          <p:nvPr>
            <p:ph idx="1"/>
          </p:nvPr>
        </p:nvSpPr>
        <p:spPr/>
        <p:txBody>
          <a:bodyPr/>
          <a:lstStyle/>
          <a:p>
            <a:r>
              <a:rPr lang="en-US" dirty="0" smtClean="0"/>
              <a:t>These are public </a:t>
            </a:r>
            <a:r>
              <a:rPr lang="en-US" dirty="0"/>
              <a:t>events in which businesses gather together at convention centers to set up booths and advertise their goods and services to the crowds who come streaming through over a several-day period</a:t>
            </a:r>
            <a:r>
              <a:rPr lang="en-US" dirty="0" smtClean="0"/>
              <a:t>.</a:t>
            </a:r>
          </a:p>
          <a:p>
            <a:endParaRPr lang="en-US" dirty="0"/>
          </a:p>
          <a:p>
            <a:r>
              <a:rPr lang="en-US" dirty="0"/>
              <a:t>Exhibitions occupy a key role in b2b marketing since they allow contact with buyers who otherwise might never meet due to geographical or time constraints</a:t>
            </a:r>
          </a:p>
          <a:p>
            <a:endParaRPr lang="en-US" dirty="0"/>
          </a:p>
        </p:txBody>
      </p:sp>
    </p:spTree>
    <p:extLst>
      <p:ext uri="{BB962C8B-B14F-4D97-AF65-F5344CB8AC3E}">
        <p14:creationId xmlns:p14="http://schemas.microsoft.com/office/powerpoint/2010/main" val="2515621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Exhibitions</a:t>
            </a:r>
            <a:endParaRPr lang="en-US" dirty="0"/>
          </a:p>
        </p:txBody>
      </p:sp>
      <p:sp>
        <p:nvSpPr>
          <p:cNvPr id="3" name="Content Placeholder 2"/>
          <p:cNvSpPr>
            <a:spLocks noGrp="1"/>
          </p:cNvSpPr>
          <p:nvPr>
            <p:ph idx="1"/>
          </p:nvPr>
        </p:nvSpPr>
        <p:spPr/>
        <p:txBody>
          <a:bodyPr/>
          <a:lstStyle/>
          <a:p>
            <a:r>
              <a:rPr lang="en-US" dirty="0" smtClean="0"/>
              <a:t>Exhibitions </a:t>
            </a:r>
            <a:r>
              <a:rPr lang="en-US" dirty="0"/>
              <a:t>offer an </a:t>
            </a:r>
            <a:r>
              <a:rPr lang="en-US" dirty="0" smtClean="0"/>
              <a:t>opportunity </a:t>
            </a:r>
            <a:r>
              <a:rPr lang="en-US" dirty="0"/>
              <a:t>for the </a:t>
            </a:r>
            <a:r>
              <a:rPr lang="en-US" dirty="0" smtClean="0"/>
              <a:t>relationship between the </a:t>
            </a:r>
            <a:r>
              <a:rPr lang="en-US" dirty="0"/>
              <a:t>buying company and selling company to develop more </a:t>
            </a:r>
            <a:r>
              <a:rPr lang="en-US" dirty="0" smtClean="0"/>
              <a:t>fully.</a:t>
            </a:r>
          </a:p>
          <a:p>
            <a:pPr marL="0" indent="0">
              <a:buNone/>
            </a:pPr>
            <a:endParaRPr lang="en-US" dirty="0" smtClean="0"/>
          </a:p>
          <a:p>
            <a:r>
              <a:rPr lang="en-US" dirty="0"/>
              <a:t>M</a:t>
            </a:r>
            <a:r>
              <a:rPr lang="en-US" dirty="0" smtClean="0"/>
              <a:t>any exhibition visitors </a:t>
            </a:r>
            <a:r>
              <a:rPr lang="en-US" dirty="0"/>
              <a:t>are </a:t>
            </a:r>
            <a:r>
              <a:rPr lang="en-US" dirty="0" smtClean="0"/>
              <a:t>technical </a:t>
            </a:r>
            <a:r>
              <a:rPr lang="en-US" dirty="0"/>
              <a:t>people or </a:t>
            </a:r>
            <a:r>
              <a:rPr lang="en-US" dirty="0" smtClean="0"/>
              <a:t>administrators </a:t>
            </a:r>
            <a:r>
              <a:rPr lang="en-US" dirty="0"/>
              <a:t>rather than buyers, there are many </a:t>
            </a:r>
            <a:r>
              <a:rPr lang="en-US" dirty="0" smtClean="0"/>
              <a:t>opportunities </a:t>
            </a:r>
            <a:r>
              <a:rPr lang="en-US" dirty="0"/>
              <a:t>for </a:t>
            </a:r>
            <a:r>
              <a:rPr lang="en-US" dirty="0" smtClean="0"/>
              <a:t>establishing </a:t>
            </a:r>
            <a:r>
              <a:rPr lang="en-US" dirty="0"/>
              <a:t>contacts at all levels of the </a:t>
            </a:r>
            <a:r>
              <a:rPr lang="en-US" dirty="0" smtClean="0"/>
              <a:t>organization</a:t>
            </a:r>
            <a:r>
              <a:rPr lang="en-US" dirty="0"/>
              <a:t>.</a:t>
            </a:r>
          </a:p>
        </p:txBody>
      </p:sp>
    </p:spTree>
    <p:extLst>
      <p:ext uri="{BB962C8B-B14F-4D97-AF65-F5344CB8AC3E}">
        <p14:creationId xmlns:p14="http://schemas.microsoft.com/office/powerpoint/2010/main" val="3958111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Alternatives to exhibitions</a:t>
            </a:r>
            <a:endParaRPr lang="en-US" dirty="0"/>
          </a:p>
        </p:txBody>
      </p:sp>
      <p:sp>
        <p:nvSpPr>
          <p:cNvPr id="3" name="Content Placeholder 2"/>
          <p:cNvSpPr>
            <a:spLocks noGrp="1"/>
          </p:cNvSpPr>
          <p:nvPr>
            <p:ph idx="1"/>
          </p:nvPr>
        </p:nvSpPr>
        <p:spPr/>
        <p:txBody>
          <a:bodyPr>
            <a:normAutofit/>
          </a:bodyPr>
          <a:lstStyle/>
          <a:p>
            <a:r>
              <a:rPr lang="en-US" b="1" i="1" dirty="0"/>
              <a:t>Private </a:t>
            </a:r>
            <a:r>
              <a:rPr lang="en-US" b="1" i="1" dirty="0" smtClean="0"/>
              <a:t>exhibitions </a:t>
            </a:r>
            <a:r>
              <a:rPr lang="en-US" dirty="0"/>
              <a:t>are some times run at venues near to the public </a:t>
            </a:r>
            <a:r>
              <a:rPr lang="en-US" dirty="0" smtClean="0"/>
              <a:t>exhibition</a:t>
            </a:r>
            <a:r>
              <a:rPr lang="en-US" dirty="0"/>
              <a:t>, and </a:t>
            </a:r>
            <a:r>
              <a:rPr lang="en-US" dirty="0" smtClean="0"/>
              <a:t>coinciding </a:t>
            </a:r>
            <a:r>
              <a:rPr lang="en-US" dirty="0"/>
              <a:t>with the main </a:t>
            </a:r>
            <a:r>
              <a:rPr lang="en-US" dirty="0" smtClean="0"/>
              <a:t>event.</a:t>
            </a:r>
          </a:p>
          <a:p>
            <a:r>
              <a:rPr lang="en-US" dirty="0" smtClean="0"/>
              <a:t>Such </a:t>
            </a:r>
            <a:r>
              <a:rPr lang="en-US" dirty="0"/>
              <a:t>events are held in hotels or small halls where the buyers are invited. </a:t>
            </a:r>
            <a:endParaRPr lang="en-US" dirty="0" smtClean="0"/>
          </a:p>
        </p:txBody>
      </p:sp>
    </p:spTree>
    <p:extLst>
      <p:ext uri="{BB962C8B-B14F-4D97-AF65-F5344CB8AC3E}">
        <p14:creationId xmlns:p14="http://schemas.microsoft.com/office/powerpoint/2010/main" val="738559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The main advantages are as follows:</a:t>
            </a:r>
          </a:p>
          <a:p>
            <a:pPr marL="0" indent="0">
              <a:buNone/>
            </a:pPr>
            <a:r>
              <a:rPr lang="en-US" dirty="0"/>
              <a:t> • the atmosphere is usually more relaxed and no competitors are present to distract the visitors; </a:t>
            </a:r>
          </a:p>
          <a:p>
            <a:pPr marL="0" indent="0">
              <a:buNone/>
            </a:pPr>
            <a:r>
              <a:rPr lang="en-US" dirty="0"/>
              <a:t>• the exhibitor has much more control over the environment than would be the case at the public exhibition, where the organizers may impose frustrating regulations; </a:t>
            </a:r>
          </a:p>
          <a:p>
            <a:pPr marL="0" indent="0">
              <a:buNone/>
            </a:pPr>
            <a:endParaRPr lang="en-US" dirty="0"/>
          </a:p>
          <a:p>
            <a:endParaRPr lang="en-US" dirty="0"/>
          </a:p>
        </p:txBody>
      </p:sp>
    </p:spTree>
    <p:extLst>
      <p:ext uri="{BB962C8B-B14F-4D97-AF65-F5344CB8AC3E}">
        <p14:creationId xmlns:p14="http://schemas.microsoft.com/office/powerpoint/2010/main" val="413286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839479"/>
            <a:ext cx="10515600" cy="4351338"/>
          </a:xfrm>
        </p:spPr>
        <p:txBody>
          <a:bodyPr>
            <a:normAutofit/>
          </a:bodyPr>
          <a:lstStyle/>
          <a:p>
            <a:r>
              <a:rPr lang="en-US" dirty="0"/>
              <a:t>The main draw back of the private event is that </a:t>
            </a:r>
            <a:r>
              <a:rPr lang="en-US" dirty="0" smtClean="0"/>
              <a:t>visitors </a:t>
            </a:r>
            <a:r>
              <a:rPr lang="en-US" dirty="0"/>
              <a:t>will only come to it if they are given advance warning, and even then may decide only to visit the main </a:t>
            </a:r>
            <a:r>
              <a:rPr lang="en-US" dirty="0" smtClean="0"/>
              <a:t>exhibition</a:t>
            </a:r>
            <a:r>
              <a:rPr lang="en-US" dirty="0"/>
              <a:t>. </a:t>
            </a:r>
            <a:endParaRPr lang="en-US" dirty="0" smtClean="0"/>
          </a:p>
          <a:p>
            <a:r>
              <a:rPr lang="en-US" dirty="0" smtClean="0"/>
              <a:t>The invitations </a:t>
            </a:r>
            <a:r>
              <a:rPr lang="en-US" dirty="0"/>
              <a:t>need to be sent out early enough so that </a:t>
            </a:r>
            <a:r>
              <a:rPr lang="en-US" dirty="0" smtClean="0"/>
              <a:t>visitors </a:t>
            </a:r>
            <a:r>
              <a:rPr lang="en-US" dirty="0"/>
              <a:t>can </a:t>
            </a:r>
            <a:r>
              <a:rPr lang="en-US" dirty="0" smtClean="0"/>
              <a:t>plan for </a:t>
            </a:r>
            <a:r>
              <a:rPr lang="en-US" dirty="0"/>
              <a:t>the event, but not so early that they forget about it, and some </a:t>
            </a:r>
            <a:r>
              <a:rPr lang="en-US" dirty="0" smtClean="0"/>
              <a:t>incentive </a:t>
            </a:r>
            <a:r>
              <a:rPr lang="en-US" dirty="0"/>
              <a:t>to make the </a:t>
            </a:r>
            <a:r>
              <a:rPr lang="en-US" dirty="0" smtClean="0"/>
              <a:t>necessary </a:t>
            </a:r>
            <a:r>
              <a:rPr lang="en-US" dirty="0"/>
              <a:t>detour may also need to be in place. </a:t>
            </a:r>
            <a:endParaRPr lang="en-US" dirty="0" smtClean="0"/>
          </a:p>
        </p:txBody>
      </p:sp>
    </p:spTree>
    <p:extLst>
      <p:ext uri="{BB962C8B-B14F-4D97-AF65-F5344CB8AC3E}">
        <p14:creationId xmlns:p14="http://schemas.microsoft.com/office/powerpoint/2010/main" val="849662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Contd</a:t>
            </a:r>
            <a:endParaRPr lang="en-US" dirty="0"/>
          </a:p>
        </p:txBody>
      </p:sp>
      <p:sp>
        <p:nvSpPr>
          <p:cNvPr id="3" name="Content Placeholder 2"/>
          <p:cNvSpPr>
            <a:spLocks noGrp="1"/>
          </p:cNvSpPr>
          <p:nvPr>
            <p:ph idx="1"/>
          </p:nvPr>
        </p:nvSpPr>
        <p:spPr/>
        <p:txBody>
          <a:bodyPr/>
          <a:lstStyle/>
          <a:p>
            <a:pPr marL="0" indent="0">
              <a:buNone/>
            </a:pPr>
            <a:r>
              <a:rPr lang="en-US" dirty="0"/>
              <a:t>It is extremely unlikely that the list of desirable visitors will be complete – one of the main advantages of the public exhibition is that some of the visitors will be unknown to the exhibiting company, and a first contact can be made. </a:t>
            </a:r>
          </a:p>
          <a:p>
            <a:pPr marL="0" indent="0">
              <a:buNone/>
            </a:pPr>
            <a:r>
              <a:rPr lang="en-US" dirty="0"/>
              <a:t>Private exhibitions work best in situations where the company has a limited market, where the costs of the main exhibition are high, and where a </a:t>
            </a:r>
            <a:r>
              <a:rPr lang="en-US" dirty="0" smtClean="0"/>
              <a:t>suitable </a:t>
            </a:r>
            <a:r>
              <a:rPr lang="en-US" dirty="0"/>
              <a:t>venue is </a:t>
            </a:r>
            <a:r>
              <a:rPr lang="en-US" dirty="0" smtClean="0"/>
              <a:t>available </a:t>
            </a:r>
            <a:r>
              <a:rPr lang="en-US" dirty="0"/>
              <a:t>close to the main site</a:t>
            </a:r>
          </a:p>
          <a:p>
            <a:endParaRPr lang="en-US" dirty="0"/>
          </a:p>
        </p:txBody>
      </p:sp>
    </p:spTree>
    <p:extLst>
      <p:ext uri="{BB962C8B-B14F-4D97-AF65-F5344CB8AC3E}">
        <p14:creationId xmlns:p14="http://schemas.microsoft.com/office/powerpoint/2010/main" val="29920878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b="1" i="1" dirty="0" smtClean="0"/>
              <a:t>Roadshows- </a:t>
            </a:r>
            <a:r>
              <a:rPr lang="en-US" dirty="0" smtClean="0"/>
              <a:t>A </a:t>
            </a:r>
            <a:r>
              <a:rPr lang="en-US" dirty="0"/>
              <a:t>road show is a </a:t>
            </a:r>
            <a:r>
              <a:rPr lang="en-US" dirty="0" smtClean="0"/>
              <a:t>travelling exhibition </a:t>
            </a:r>
            <a:r>
              <a:rPr lang="en-US" dirty="0"/>
              <a:t>which takes the </a:t>
            </a:r>
            <a:r>
              <a:rPr lang="en-US" dirty="0" smtClean="0"/>
              <a:t>product </a:t>
            </a:r>
            <a:r>
              <a:rPr lang="en-US" dirty="0"/>
              <a:t>to the buyer rather than the other way round</a:t>
            </a:r>
            <a:r>
              <a:rPr lang="en-US" dirty="0" smtClean="0"/>
              <a:t>.</a:t>
            </a:r>
          </a:p>
          <a:p>
            <a:r>
              <a:rPr lang="en-US" dirty="0"/>
              <a:t>Road shows are useful in cases where large numbers of buyers are </a:t>
            </a:r>
            <a:r>
              <a:rPr lang="en-US" dirty="0" smtClean="0"/>
              <a:t>concentrated </a:t>
            </a:r>
            <a:r>
              <a:rPr lang="en-US" dirty="0"/>
              <a:t>in </a:t>
            </a:r>
            <a:r>
              <a:rPr lang="en-US" dirty="0" smtClean="0"/>
              <a:t>particular geographical </a:t>
            </a:r>
            <a:r>
              <a:rPr lang="en-US" dirty="0"/>
              <a:t>areas, and where many of </a:t>
            </a:r>
            <a:r>
              <a:rPr lang="en-US" dirty="0" smtClean="0"/>
              <a:t>them </a:t>
            </a:r>
            <a:r>
              <a:rPr lang="en-US" dirty="0"/>
              <a:t>would not make the journey to visit a national </a:t>
            </a:r>
            <a:r>
              <a:rPr lang="en-US" dirty="0" smtClean="0"/>
              <a:t>exhibition</a:t>
            </a:r>
            <a:r>
              <a:rPr lang="en-US" dirty="0"/>
              <a:t>. </a:t>
            </a:r>
            <a:endParaRPr lang="en-US" dirty="0" smtClean="0"/>
          </a:p>
          <a:p>
            <a:r>
              <a:rPr lang="en-US" dirty="0" smtClean="0"/>
              <a:t>Road </a:t>
            </a:r>
            <a:r>
              <a:rPr lang="en-US" dirty="0"/>
              <a:t>shows allow the </a:t>
            </a:r>
            <a:r>
              <a:rPr lang="en-US" dirty="0" smtClean="0"/>
              <a:t>exhibitor </a:t>
            </a:r>
            <a:r>
              <a:rPr lang="en-US" dirty="0"/>
              <a:t>to control the </a:t>
            </a:r>
            <a:r>
              <a:rPr lang="en-US" dirty="0" smtClean="0"/>
              <a:t>environment </a:t>
            </a:r>
            <a:r>
              <a:rPr lang="en-US" dirty="0"/>
              <a:t>to a large </a:t>
            </a:r>
            <a:r>
              <a:rPr lang="en-US" dirty="0" smtClean="0"/>
              <a:t>extent and can be run with </a:t>
            </a:r>
            <a:r>
              <a:rPr lang="en-US" dirty="0"/>
              <a:t>other firms, which reduces the cost and increases the interest level for the </a:t>
            </a:r>
            <a:r>
              <a:rPr lang="en-US" dirty="0" smtClean="0"/>
              <a:t>visitors</a:t>
            </a:r>
            <a:endParaRPr lang="en-US" b="1" i="1" dirty="0"/>
          </a:p>
        </p:txBody>
      </p:sp>
    </p:spTree>
    <p:extLst>
      <p:ext uri="{BB962C8B-B14F-4D97-AF65-F5344CB8AC3E}">
        <p14:creationId xmlns:p14="http://schemas.microsoft.com/office/powerpoint/2010/main" val="17078173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a:t>Business-to-business marketers are developing integrated marketing communications strategies that align strategic business objectives with creative execution across a </a:t>
            </a:r>
            <a:r>
              <a:rPr lang="en-US" dirty="0" smtClean="0"/>
              <a:t>variety </a:t>
            </a:r>
            <a:r>
              <a:rPr lang="en-US" dirty="0"/>
              <a:t>of media to achieve desired </a:t>
            </a:r>
            <a:r>
              <a:rPr lang="en-US" dirty="0" smtClean="0"/>
              <a:t>results.</a:t>
            </a:r>
          </a:p>
          <a:p>
            <a:endParaRPr lang="en-US" dirty="0"/>
          </a:p>
          <a:p>
            <a:r>
              <a:rPr lang="en-US" dirty="0"/>
              <a:t>A carefully planned and executed strategy is needed to secure promising returns on </a:t>
            </a:r>
            <a:r>
              <a:rPr lang="en-US" dirty="0" smtClean="0"/>
              <a:t>marketing communications </a:t>
            </a:r>
            <a:r>
              <a:rPr lang="en-US" dirty="0"/>
              <a:t>investments. </a:t>
            </a:r>
          </a:p>
        </p:txBody>
      </p:sp>
    </p:spTree>
    <p:extLst>
      <p:ext uri="{BB962C8B-B14F-4D97-AF65-F5344CB8AC3E}">
        <p14:creationId xmlns:p14="http://schemas.microsoft.com/office/powerpoint/2010/main" val="6949500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a:solidFill>
                  <a:schemeClr val="tx1">
                    <a:lumMod val="85000"/>
                    <a:lumOff val="15000"/>
                  </a:schemeClr>
                </a:solidFill>
              </a:rPr>
              <a:t>Michael D. Hutt, Thomas W. </a:t>
            </a:r>
            <a:r>
              <a:rPr lang="en-US" dirty="0" err="1">
                <a:solidFill>
                  <a:schemeClr val="tx1">
                    <a:lumMod val="85000"/>
                    <a:lumOff val="15000"/>
                  </a:schemeClr>
                </a:solidFill>
              </a:rPr>
              <a:t>Speh</a:t>
            </a:r>
            <a:r>
              <a:rPr lang="en-US" dirty="0">
                <a:solidFill>
                  <a:schemeClr val="tx1">
                    <a:lumMod val="85000"/>
                    <a:lumOff val="15000"/>
                  </a:schemeClr>
                </a:solidFill>
              </a:rPr>
              <a:t>, (2012), Business Marketing Management B2B, 10th Ed. or 11th Ed. South-Western Cengage Learning,  ISBN-13: 978-0-324-58167-6</a:t>
            </a:r>
          </a:p>
          <a:p>
            <a:r>
              <a:rPr lang="en-US" dirty="0">
                <a:solidFill>
                  <a:schemeClr val="tx1">
                    <a:lumMod val="85000"/>
                    <a:lumOff val="15000"/>
                  </a:schemeClr>
                </a:solidFill>
              </a:rPr>
              <a:t>Zimmerman, A., &amp; Blythe, J. Routledge. (2021). Business to Business Marketing Management: A Global Perspective (4th ed.).</a:t>
            </a:r>
            <a:endParaRPr lang="en-US" dirty="0"/>
          </a:p>
        </p:txBody>
      </p:sp>
    </p:spTree>
    <p:extLst>
      <p:ext uri="{BB962C8B-B14F-4D97-AF65-F5344CB8AC3E}">
        <p14:creationId xmlns:p14="http://schemas.microsoft.com/office/powerpoint/2010/main" val="9366774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docProps/app.xml><?xml version="1.0" encoding="utf-8"?>
<Properties xmlns="http://schemas.openxmlformats.org/officeDocument/2006/extended-properties" xmlns:vt="http://schemas.openxmlformats.org/officeDocument/2006/docPropsVTypes">
  <Template>Circuit</Template>
  <TotalTime>2929</TotalTime>
  <Words>1660</Words>
  <Application>Microsoft Office PowerPoint</Application>
  <PresentationFormat>Widescreen</PresentationFormat>
  <Paragraphs>173</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Algerian</vt:lpstr>
      <vt:lpstr>Arial</vt:lpstr>
      <vt:lpstr>Trebuchet MS</vt:lpstr>
      <vt:lpstr>Tw Cen MT</vt:lpstr>
      <vt:lpstr>Circuit</vt:lpstr>
      <vt:lpstr>INDUSTRIAL MARKETING</vt:lpstr>
      <vt:lpstr>Topic Objectives</vt:lpstr>
      <vt:lpstr>Introduction </vt:lpstr>
      <vt:lpstr>PowerPoint Presentation</vt:lpstr>
      <vt:lpstr>PowerPoint Presentation</vt:lpstr>
      <vt:lpstr>1. ADVERTISING</vt:lpstr>
      <vt:lpstr>Role of Advertising</vt:lpstr>
      <vt:lpstr>Advertising in B2B</vt:lpstr>
      <vt:lpstr>Limitations in B2B Advertising</vt:lpstr>
      <vt:lpstr>Developing Business-to-Business Advertising Program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SALES PROMOTION </vt:lpstr>
      <vt:lpstr>Categories of Sales Promotions</vt:lpstr>
      <vt:lpstr>PowerPoint Presentation</vt:lpstr>
      <vt:lpstr>PowerPoint Presentation</vt:lpstr>
      <vt:lpstr>Sales promotion tools for B2B marketers</vt:lpstr>
      <vt:lpstr>Trade Fairs</vt:lpstr>
      <vt:lpstr>Exhibitions</vt:lpstr>
      <vt:lpstr>Exhibitions</vt:lpstr>
      <vt:lpstr>Alternatives to exhibitions</vt:lpstr>
      <vt:lpstr>PowerPoint Presentation</vt:lpstr>
      <vt:lpstr>PowerPoint Presentation</vt:lpstr>
      <vt:lpstr>Contd</vt:lpstr>
      <vt:lpstr>PowerPoint Presentation</vt:lpstr>
      <vt:lpstr>Conclusion</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MARKETING</dc:title>
  <dc:creator>user</dc:creator>
  <cp:lastModifiedBy>Microsoft account</cp:lastModifiedBy>
  <cp:revision>62</cp:revision>
  <dcterms:created xsi:type="dcterms:W3CDTF">2023-10-29T18:55:54Z</dcterms:created>
  <dcterms:modified xsi:type="dcterms:W3CDTF">2023-11-14T04:31:14Z</dcterms:modified>
</cp:coreProperties>
</file>