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3" r:id="rId1"/>
  </p:sldMasterIdLst>
  <p:sldIdLst>
    <p:sldId id="256" r:id="rId2"/>
    <p:sldId id="257" r:id="rId3"/>
    <p:sldId id="287" r:id="rId4"/>
    <p:sldId id="288" r:id="rId5"/>
    <p:sldId id="258" r:id="rId6"/>
    <p:sldId id="260" r:id="rId7"/>
    <p:sldId id="259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4" r:id="rId31"/>
    <p:sldId id="285" r:id="rId32"/>
    <p:sldId id="286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F79A-7827-4393-801D-24C4BAFC1BB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7EBB-3D7A-4CE7-929A-B8B2EA4EF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826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F79A-7827-4393-801D-24C4BAFC1BB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7EBB-3D7A-4CE7-929A-B8B2EA4EF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180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F79A-7827-4393-801D-24C4BAFC1BB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7EBB-3D7A-4CE7-929A-B8B2EA4EF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077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F79A-7827-4393-801D-24C4BAFC1BB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7EBB-3D7A-4CE7-929A-B8B2EA4EF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665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F79A-7827-4393-801D-24C4BAFC1BB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7EBB-3D7A-4CE7-929A-B8B2EA4EF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721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F79A-7827-4393-801D-24C4BAFC1BB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7EBB-3D7A-4CE7-929A-B8B2EA4EF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116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F79A-7827-4393-801D-24C4BAFC1BB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7EBB-3D7A-4CE7-929A-B8B2EA4EF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350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F79A-7827-4393-801D-24C4BAFC1BB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7EBB-3D7A-4CE7-929A-B8B2EA4EF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750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F79A-7827-4393-801D-24C4BAFC1BB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7EBB-3D7A-4CE7-929A-B8B2EA4EF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918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F79A-7827-4393-801D-24C4BAFC1BB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7EBB-3D7A-4CE7-929A-B8B2EA4EF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712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F79A-7827-4393-801D-24C4BAFC1BB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7EBB-3D7A-4CE7-929A-B8B2EA4EF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0122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F79A-7827-4393-801D-24C4BAFC1BB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7EBB-3D7A-4CE7-929A-B8B2EA4EFDD0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954068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F79A-7827-4393-801D-24C4BAFC1BB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7EBB-3D7A-4CE7-929A-B8B2EA4EF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3249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F79A-7827-4393-801D-24C4BAFC1BB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7EBB-3D7A-4CE7-929A-B8B2EA4EF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033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F79A-7827-4393-801D-24C4BAFC1BB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7EBB-3D7A-4CE7-929A-B8B2EA4EF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6283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F79A-7827-4393-801D-24C4BAFC1BB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7EBB-3D7A-4CE7-929A-B8B2EA4EF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1660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F79A-7827-4393-801D-24C4BAFC1BB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7EBB-3D7A-4CE7-929A-B8B2EA4EF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199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B6F79A-7827-4393-801D-24C4BAFC1BB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77EBB-3D7A-4CE7-929A-B8B2EA4EF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3629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64" r:id="rId1"/>
    <p:sldLayoutId id="2147483865" r:id="rId2"/>
    <p:sldLayoutId id="2147483866" r:id="rId3"/>
    <p:sldLayoutId id="2147483867" r:id="rId4"/>
    <p:sldLayoutId id="2147483868" r:id="rId5"/>
    <p:sldLayoutId id="2147483869" r:id="rId6"/>
    <p:sldLayoutId id="2147483870" r:id="rId7"/>
    <p:sldLayoutId id="2147483871" r:id="rId8"/>
    <p:sldLayoutId id="2147483872" r:id="rId9"/>
    <p:sldLayoutId id="2147483873" r:id="rId10"/>
    <p:sldLayoutId id="2147483874" r:id="rId11"/>
    <p:sldLayoutId id="2147483875" r:id="rId12"/>
    <p:sldLayoutId id="2147483876" r:id="rId13"/>
    <p:sldLayoutId id="2147483877" r:id="rId14"/>
    <p:sldLayoutId id="2147483878" r:id="rId15"/>
    <p:sldLayoutId id="2147483879" r:id="rId16"/>
    <p:sldLayoutId id="214748388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INDUSTRIAL MARKETING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dirty="0" smtClean="0"/>
              <a:t>LECTURE 9</a:t>
            </a:r>
          </a:p>
          <a:p>
            <a:r>
              <a:rPr lang="en-US" b="1" dirty="0" smtClean="0"/>
              <a:t>INDUSTRIAL MARKETING COMMUNICATIONS 2</a:t>
            </a:r>
          </a:p>
          <a:p>
            <a:r>
              <a:rPr lang="en-US" b="1" dirty="0" smtClean="0"/>
              <a:t>BY</a:t>
            </a:r>
          </a:p>
          <a:p>
            <a:r>
              <a:rPr lang="en-US" b="1" dirty="0" smtClean="0"/>
              <a:t>DR. WANJIKU KINYANJUI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60672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Learning Objectives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By the end of this topic, You should </a:t>
            </a:r>
            <a:r>
              <a:rPr lang="en-US" smtClean="0"/>
              <a:t>have understood</a:t>
            </a:r>
            <a:r>
              <a:rPr lang="en-US" dirty="0" smtClean="0"/>
              <a:t>:</a:t>
            </a:r>
          </a:p>
          <a:p>
            <a:r>
              <a:rPr lang="en-US" dirty="0" smtClean="0"/>
              <a:t>the </a:t>
            </a:r>
            <a:r>
              <a:rPr lang="en-US" dirty="0"/>
              <a:t>role of personal selling in </a:t>
            </a:r>
            <a:r>
              <a:rPr lang="en-US" dirty="0" smtClean="0"/>
              <a:t>the </a:t>
            </a:r>
            <a:r>
              <a:rPr lang="en-US" dirty="0"/>
              <a:t>marketing </a:t>
            </a:r>
            <a:r>
              <a:rPr lang="en-US" dirty="0" smtClean="0"/>
              <a:t>strategy</a:t>
            </a:r>
          </a:p>
          <a:p>
            <a:r>
              <a:rPr lang="en-US" dirty="0" smtClean="0"/>
              <a:t>the </a:t>
            </a:r>
            <a:r>
              <a:rPr lang="en-US" dirty="0"/>
              <a:t>skills and characteristics of high-performing account </a:t>
            </a:r>
            <a:r>
              <a:rPr lang="en-US" dirty="0" smtClean="0"/>
              <a:t>managers</a:t>
            </a:r>
          </a:p>
          <a:p>
            <a:r>
              <a:rPr lang="en-US" dirty="0" smtClean="0"/>
              <a:t>the </a:t>
            </a:r>
            <a:r>
              <a:rPr lang="en-US" dirty="0"/>
              <a:t>nature of the sales management </a:t>
            </a:r>
            <a:r>
              <a:rPr lang="en-US" dirty="0" smtClean="0"/>
              <a:t>function</a:t>
            </a:r>
          </a:p>
          <a:p>
            <a:r>
              <a:rPr lang="en-US" dirty="0" smtClean="0"/>
              <a:t>managerial </a:t>
            </a:r>
            <a:r>
              <a:rPr lang="en-US" dirty="0"/>
              <a:t>tools that can be applied to </a:t>
            </a:r>
            <a:r>
              <a:rPr lang="en-US" dirty="0" smtClean="0"/>
              <a:t>sales </a:t>
            </a:r>
            <a:r>
              <a:rPr lang="en-US" dirty="0"/>
              <a:t>force decision areas.</a:t>
            </a:r>
          </a:p>
        </p:txBody>
      </p:sp>
    </p:spTree>
    <p:extLst>
      <p:ext uri="{BB962C8B-B14F-4D97-AF65-F5344CB8AC3E}">
        <p14:creationId xmlns:p14="http://schemas.microsoft.com/office/powerpoint/2010/main" val="8967636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Personal Selling Defined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altLang="en-US" b="1" dirty="0"/>
              <a:t>Personal selling </a:t>
            </a:r>
            <a:r>
              <a:rPr lang="en-US" altLang="en-US" dirty="0"/>
              <a:t>is the interpersonal part of the promotion mix and can include: </a:t>
            </a:r>
          </a:p>
          <a:p>
            <a:r>
              <a:rPr lang="en-US" altLang="en-US" dirty="0"/>
              <a:t>Face-to-face communication</a:t>
            </a:r>
          </a:p>
          <a:p>
            <a:r>
              <a:rPr lang="en-US" altLang="en-US" dirty="0"/>
              <a:t>Telephone communication</a:t>
            </a:r>
          </a:p>
          <a:p>
            <a:r>
              <a:rPr lang="en-US" altLang="en-US" dirty="0"/>
              <a:t>Video or Web conferencing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84456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altLang="en-US" b="1" dirty="0" smtClean="0"/>
              <a:t>A Salesperson</a:t>
            </a:r>
            <a:r>
              <a:rPr lang="en-US" altLang="en-US" dirty="0" smtClean="0"/>
              <a:t> is the link </a:t>
            </a:r>
            <a:r>
              <a:rPr lang="en-US" altLang="en-US" dirty="0"/>
              <a:t>between the company and its customers </a:t>
            </a:r>
            <a:r>
              <a:rPr lang="en-US" altLang="en-US" dirty="0" smtClean="0"/>
              <a:t> who assist in producing </a:t>
            </a:r>
            <a:r>
              <a:rPr lang="en-US" altLang="en-US" dirty="0"/>
              <a:t>customer value and company profit by:</a:t>
            </a:r>
          </a:p>
          <a:p>
            <a:r>
              <a:rPr lang="en-US" altLang="en-US" dirty="0"/>
              <a:t>Representing the company to customers</a:t>
            </a:r>
          </a:p>
          <a:p>
            <a:r>
              <a:rPr lang="en-US" altLang="en-US" dirty="0"/>
              <a:t>Representing customers to the company</a:t>
            </a:r>
          </a:p>
          <a:p>
            <a:r>
              <a:rPr lang="en-US" altLang="en-US" dirty="0"/>
              <a:t>Working closely </a:t>
            </a:r>
            <a:r>
              <a:rPr lang="en-US" altLang="en-US" dirty="0" smtClean="0"/>
              <a:t>with the marketing teams</a:t>
            </a:r>
            <a:endParaRPr lang="en-US" alt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3716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Personal selling is </a:t>
            </a:r>
            <a:r>
              <a:rPr lang="en-US" dirty="0" smtClean="0"/>
              <a:t>the </a:t>
            </a:r>
            <a:r>
              <a:rPr lang="en-US" dirty="0"/>
              <a:t>largest </a:t>
            </a:r>
            <a:r>
              <a:rPr lang="en-US" dirty="0" smtClean="0"/>
              <a:t>budget </a:t>
            </a:r>
            <a:r>
              <a:rPr lang="en-US" dirty="0"/>
              <a:t>item in most business to business markets</a:t>
            </a:r>
            <a:r>
              <a:rPr lang="en-US" dirty="0" smtClean="0"/>
              <a:t>.</a:t>
            </a:r>
          </a:p>
          <a:p>
            <a:r>
              <a:rPr lang="en-US" dirty="0" smtClean="0"/>
              <a:t>Salespeople </a:t>
            </a:r>
            <a:r>
              <a:rPr lang="en-US" dirty="0"/>
              <a:t>earn high salaries, and need expensive back-up: company cars, administration assistance, smart phones, expensive computers, and other sales materials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en-US" dirty="0"/>
              <a:t>Allowing for travelling time, preparation time, and so forth, salespeople spend only a fraction of their time actually making sales presentations</a:t>
            </a:r>
          </a:p>
        </p:txBody>
      </p:sp>
    </p:spTree>
    <p:extLst>
      <p:ext uri="{BB962C8B-B14F-4D97-AF65-F5344CB8AC3E}">
        <p14:creationId xmlns:p14="http://schemas.microsoft.com/office/powerpoint/2010/main" val="1534909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Role of a sales person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• </a:t>
            </a:r>
            <a:r>
              <a:rPr lang="en-US" dirty="0"/>
              <a:t>identify suitable possible </a:t>
            </a:r>
            <a:r>
              <a:rPr lang="en-US" dirty="0" smtClean="0"/>
              <a:t>customers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• identify problems </a:t>
            </a:r>
            <a:r>
              <a:rPr lang="en-US" dirty="0" smtClean="0"/>
              <a:t>that customers </a:t>
            </a:r>
            <a:r>
              <a:rPr lang="en-US" dirty="0"/>
              <a:t>have or might </a:t>
            </a:r>
            <a:r>
              <a:rPr lang="en-US" dirty="0" smtClean="0"/>
              <a:t>have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• establish a dialogue with the potential </a:t>
            </a:r>
            <a:r>
              <a:rPr lang="en-US" dirty="0" smtClean="0"/>
              <a:t>customer</a:t>
            </a:r>
            <a:endParaRPr lang="en-US" dirty="0"/>
          </a:p>
          <a:p>
            <a:pPr marL="0" indent="0">
              <a:buNone/>
            </a:pPr>
            <a:r>
              <a:rPr lang="en-US"/>
              <a:t>• </a:t>
            </a:r>
            <a:r>
              <a:rPr lang="en-US" smtClean="0"/>
              <a:t>identify </a:t>
            </a:r>
            <a:r>
              <a:rPr lang="en-US" dirty="0"/>
              <a:t>solutions that are within the supplying firm’s </a:t>
            </a:r>
            <a:r>
              <a:rPr lang="en-US" dirty="0" smtClean="0"/>
              <a:t>capabilities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• </a:t>
            </a:r>
            <a:r>
              <a:rPr lang="en-US" dirty="0"/>
              <a:t>represent the customer’s views to the supplying </a:t>
            </a:r>
            <a:r>
              <a:rPr lang="en-US" dirty="0" smtClean="0"/>
              <a:t>company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• ensure a smooth process of supply that meets the customer’s needs;</a:t>
            </a:r>
          </a:p>
          <a:p>
            <a:pPr marL="0" indent="0">
              <a:buNone/>
            </a:pPr>
            <a:r>
              <a:rPr lang="en-US" dirty="0"/>
              <a:t>• solve any after-sales problems that may arise</a:t>
            </a:r>
          </a:p>
        </p:txBody>
      </p:sp>
    </p:spTree>
    <p:extLst>
      <p:ext uri="{BB962C8B-B14F-4D97-AF65-F5344CB8AC3E}">
        <p14:creationId xmlns:p14="http://schemas.microsoft.com/office/powerpoint/2010/main" val="3964654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Managing the Sales Force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Effective </a:t>
            </a:r>
            <a:r>
              <a:rPr lang="en-US" dirty="0"/>
              <a:t>management of the </a:t>
            </a:r>
            <a:r>
              <a:rPr lang="en-US" dirty="0" smtClean="0"/>
              <a:t>industrial </a:t>
            </a:r>
            <a:r>
              <a:rPr lang="en-US" dirty="0"/>
              <a:t>sales force is </a:t>
            </a:r>
            <a:r>
              <a:rPr lang="en-US" dirty="0" smtClean="0"/>
              <a:t>essential for a  firm’s </a:t>
            </a:r>
            <a:r>
              <a:rPr lang="en-US" dirty="0"/>
              <a:t>success. </a:t>
            </a:r>
            <a:endParaRPr lang="en-US" dirty="0" smtClean="0"/>
          </a:p>
          <a:p>
            <a:r>
              <a:rPr lang="en-US" dirty="0" smtClean="0"/>
              <a:t>Sales </a:t>
            </a:r>
            <a:r>
              <a:rPr lang="en-US" dirty="0"/>
              <a:t>management </a:t>
            </a:r>
            <a:r>
              <a:rPr lang="en-US" dirty="0" smtClean="0"/>
              <a:t>requires proper </a:t>
            </a:r>
            <a:r>
              <a:rPr lang="en-US" dirty="0"/>
              <a:t>planning, organizing, directing, and </a:t>
            </a:r>
            <a:r>
              <a:rPr lang="en-US" dirty="0" smtClean="0"/>
              <a:t>controlling of the </a:t>
            </a:r>
            <a:r>
              <a:rPr lang="en-US" dirty="0"/>
              <a:t>personal selling </a:t>
            </a:r>
            <a:r>
              <a:rPr lang="en-US" dirty="0" smtClean="0"/>
              <a:t>efforts</a:t>
            </a:r>
          </a:p>
          <a:p>
            <a:r>
              <a:rPr lang="en-US" dirty="0" smtClean="0"/>
              <a:t>Sales </a:t>
            </a:r>
            <a:r>
              <a:rPr lang="en-US" dirty="0"/>
              <a:t>operations must be </a:t>
            </a:r>
            <a:r>
              <a:rPr lang="en-US" dirty="0" smtClean="0"/>
              <a:t>supervised </a:t>
            </a:r>
            <a:r>
              <a:rPr lang="en-US" dirty="0"/>
              <a:t>to identify problem areas and to assess the </a:t>
            </a:r>
            <a:r>
              <a:rPr lang="en-US" dirty="0" smtClean="0"/>
              <a:t>efficiency</a:t>
            </a:r>
            <a:r>
              <a:rPr lang="en-US" dirty="0"/>
              <a:t>, effectiveness, and </a:t>
            </a:r>
            <a:r>
              <a:rPr lang="en-US" dirty="0" smtClean="0"/>
              <a:t>profitability </a:t>
            </a:r>
            <a:r>
              <a:rPr lang="en-US" dirty="0"/>
              <a:t>of personal </a:t>
            </a:r>
            <a:r>
              <a:rPr lang="en-US" dirty="0" smtClean="0"/>
              <a:t>selling.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87570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Organizing the </a:t>
            </a:r>
            <a:r>
              <a:rPr lang="en-US" b="1" dirty="0" smtClean="0"/>
              <a:t>Sales Force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business marketer can </a:t>
            </a:r>
            <a:r>
              <a:rPr lang="en-US" dirty="0" smtClean="0"/>
              <a:t>orga</a:t>
            </a:r>
            <a:r>
              <a:rPr lang="en-US" dirty="0"/>
              <a:t>n</a:t>
            </a:r>
            <a:r>
              <a:rPr lang="en-US" dirty="0" smtClean="0"/>
              <a:t>ize </a:t>
            </a:r>
            <a:r>
              <a:rPr lang="en-US" dirty="0"/>
              <a:t>the sales </a:t>
            </a:r>
            <a:r>
              <a:rPr lang="en-US" dirty="0" smtClean="0"/>
              <a:t>force by:</a:t>
            </a:r>
          </a:p>
          <a:p>
            <a:pPr lvl="1"/>
            <a:r>
              <a:rPr lang="en-US" dirty="0" smtClean="0"/>
              <a:t>geographical location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roduct type</a:t>
            </a:r>
          </a:p>
          <a:p>
            <a:pPr lvl="1"/>
            <a:r>
              <a:rPr lang="en-US" dirty="0" smtClean="0"/>
              <a:t>target market 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Large </a:t>
            </a:r>
            <a:r>
              <a:rPr lang="en-US" dirty="0"/>
              <a:t>industrial </a:t>
            </a:r>
            <a:r>
              <a:rPr lang="en-US" dirty="0" smtClean="0"/>
              <a:t>firms </a:t>
            </a:r>
            <a:r>
              <a:rPr lang="en-US" dirty="0"/>
              <a:t>that market diverse product lines may use all three.</a:t>
            </a:r>
          </a:p>
        </p:txBody>
      </p:sp>
    </p:spTree>
    <p:extLst>
      <p:ext uri="{BB962C8B-B14F-4D97-AF65-F5344CB8AC3E}">
        <p14:creationId xmlns:p14="http://schemas.microsoft.com/office/powerpoint/2010/main" val="32896335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Key Account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Many </a:t>
            </a:r>
            <a:r>
              <a:rPr lang="en-US" dirty="0" smtClean="0"/>
              <a:t>Industrial business </a:t>
            </a:r>
            <a:r>
              <a:rPr lang="en-US" dirty="0"/>
              <a:t>marketing </a:t>
            </a:r>
            <a:r>
              <a:rPr lang="en-US" dirty="0" smtClean="0"/>
              <a:t>firms find </a:t>
            </a:r>
            <a:r>
              <a:rPr lang="en-US" dirty="0"/>
              <a:t>that a small proportion of customers </a:t>
            </a:r>
            <a:r>
              <a:rPr lang="en-US" dirty="0" smtClean="0"/>
              <a:t>account </a:t>
            </a:r>
            <a:r>
              <a:rPr lang="en-US" dirty="0"/>
              <a:t>for a major share </a:t>
            </a:r>
            <a:r>
              <a:rPr lang="en-US" dirty="0" smtClean="0"/>
              <a:t>of the business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These </a:t>
            </a:r>
            <a:r>
              <a:rPr lang="en-US" dirty="0"/>
              <a:t>customers </a:t>
            </a:r>
            <a:r>
              <a:rPr lang="en-US" dirty="0" smtClean="0"/>
              <a:t>have a large </a:t>
            </a:r>
            <a:r>
              <a:rPr lang="en-US" dirty="0"/>
              <a:t>purchasing power by virtue of their size, and they are searching for ways to leverage their suppliers’ capabilities to enhance the value they deliver to their own customers </a:t>
            </a:r>
            <a:endParaRPr lang="en-US" dirty="0" smtClean="0"/>
          </a:p>
          <a:p>
            <a:r>
              <a:rPr lang="en-US" dirty="0"/>
              <a:t>In exchange for a long-term volume commitment, these </a:t>
            </a:r>
            <a:r>
              <a:rPr lang="en-US" dirty="0" smtClean="0"/>
              <a:t>customers </a:t>
            </a:r>
            <a:r>
              <a:rPr lang="en-US" dirty="0"/>
              <a:t>expect the business marketing </a:t>
            </a:r>
            <a:r>
              <a:rPr lang="en-US" dirty="0" smtClean="0"/>
              <a:t>firm </a:t>
            </a:r>
            <a:r>
              <a:rPr lang="en-US" dirty="0"/>
              <a:t>to </a:t>
            </a:r>
            <a:r>
              <a:rPr lang="en-US" dirty="0" smtClean="0"/>
              <a:t>offer additional </a:t>
            </a:r>
            <a:r>
              <a:rPr lang="en-US" dirty="0"/>
              <a:t>value-added </a:t>
            </a:r>
            <a:r>
              <a:rPr lang="en-US" dirty="0" smtClean="0"/>
              <a:t>services that are not offered to other customers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0809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Value Adding Services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lphaLcParenR"/>
            </a:pPr>
            <a:r>
              <a:rPr lang="en-US" b="1" i="1" dirty="0"/>
              <a:t>Customer prioritization </a:t>
            </a:r>
            <a:endParaRPr lang="en-US" b="1" i="1" dirty="0" smtClean="0"/>
          </a:p>
          <a:p>
            <a:pPr marL="0" indent="0">
              <a:buNone/>
            </a:pPr>
            <a:r>
              <a:rPr lang="en-US" dirty="0" smtClean="0"/>
              <a:t>Represents </a:t>
            </a:r>
            <a:r>
              <a:rPr lang="en-US" dirty="0"/>
              <a:t>the degree to which </a:t>
            </a:r>
            <a:r>
              <a:rPr lang="en-US" dirty="0" smtClean="0"/>
              <a:t>firms </a:t>
            </a:r>
            <a:r>
              <a:rPr lang="en-US" dirty="0"/>
              <a:t>prioritize customers by developing different value propositions for its top-tier versus bottom-tier customers</a:t>
            </a:r>
          </a:p>
        </p:txBody>
      </p:sp>
    </p:spTree>
    <p:extLst>
      <p:ext uri="{BB962C8B-B14F-4D97-AF65-F5344CB8AC3E}">
        <p14:creationId xmlns:p14="http://schemas.microsoft.com/office/powerpoint/2010/main" val="5437005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18646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31966"/>
            <a:ext cx="10515600" cy="51449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i="1" dirty="0" smtClean="0"/>
              <a:t>b) Key Accounts</a:t>
            </a:r>
          </a:p>
          <a:p>
            <a:pPr marL="0" indent="0">
              <a:buNone/>
            </a:pPr>
            <a:r>
              <a:rPr lang="en-US" dirty="0" smtClean="0"/>
              <a:t>Industrial firms have key </a:t>
            </a:r>
            <a:r>
              <a:rPr lang="en-US" dirty="0"/>
              <a:t>account managers and </a:t>
            </a:r>
            <a:r>
              <a:rPr lang="en-US" dirty="0" smtClean="0"/>
              <a:t>customer </a:t>
            </a:r>
            <a:r>
              <a:rPr lang="en-US" dirty="0"/>
              <a:t>teams </a:t>
            </a:r>
            <a:r>
              <a:rPr lang="en-US" dirty="0" smtClean="0"/>
              <a:t>composed </a:t>
            </a:r>
            <a:r>
              <a:rPr lang="en-US" dirty="0"/>
              <a:t>of individuals from </a:t>
            </a:r>
            <a:r>
              <a:rPr lang="en-US" dirty="0" smtClean="0"/>
              <a:t> other departments like sales</a:t>
            </a:r>
            <a:r>
              <a:rPr lang="en-US" dirty="0"/>
              <a:t>, marketing, </a:t>
            </a:r>
            <a:r>
              <a:rPr lang="en-US" dirty="0" smtClean="0"/>
              <a:t>finance</a:t>
            </a:r>
            <a:r>
              <a:rPr lang="en-US" dirty="0"/>
              <a:t>, logistics, and other functional groups.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Key </a:t>
            </a:r>
            <a:r>
              <a:rPr lang="en-US" dirty="0"/>
              <a:t>account managers are </a:t>
            </a:r>
            <a:r>
              <a:rPr lang="en-US" dirty="0" smtClean="0"/>
              <a:t>responsible </a:t>
            </a:r>
            <a:r>
              <a:rPr lang="en-US" dirty="0"/>
              <a:t>for several important </a:t>
            </a:r>
            <a:r>
              <a:rPr lang="en-US" dirty="0" smtClean="0"/>
              <a:t>customers </a:t>
            </a:r>
            <a:r>
              <a:rPr lang="en-US" dirty="0"/>
              <a:t>and report to a senior </a:t>
            </a:r>
            <a:r>
              <a:rPr lang="en-US" dirty="0" smtClean="0"/>
              <a:t>manager in the firm. </a:t>
            </a:r>
          </a:p>
          <a:p>
            <a:pPr marL="0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purchases </a:t>
            </a:r>
            <a:r>
              <a:rPr lang="en-US" dirty="0"/>
              <a:t>a </a:t>
            </a:r>
            <a:r>
              <a:rPr lang="en-US" dirty="0" smtClean="0"/>
              <a:t>significant </a:t>
            </a:r>
            <a:r>
              <a:rPr lang="en-US" dirty="0"/>
              <a:t>volume as a percentage of a seller’s total </a:t>
            </a:r>
            <a:r>
              <a:rPr lang="en-US" dirty="0" smtClean="0"/>
              <a:t>sales</a:t>
            </a:r>
          </a:p>
          <a:p>
            <a:pPr lvl="1"/>
            <a:r>
              <a:rPr lang="en-US" dirty="0" smtClean="0"/>
              <a:t> </a:t>
            </a:r>
            <a:r>
              <a:rPr lang="en-US" dirty="0"/>
              <a:t>involves several organizational members in the purchasing </a:t>
            </a:r>
            <a:r>
              <a:rPr lang="en-US" dirty="0" smtClean="0"/>
              <a:t>process</a:t>
            </a:r>
          </a:p>
          <a:p>
            <a:pPr lvl="1"/>
            <a:r>
              <a:rPr lang="en-US" dirty="0" smtClean="0"/>
              <a:t> </a:t>
            </a:r>
            <a:r>
              <a:rPr lang="en-US" dirty="0"/>
              <a:t>buys for an organization with geographically dispersed </a:t>
            </a:r>
            <a:r>
              <a:rPr lang="en-US" dirty="0" smtClean="0"/>
              <a:t>units</a:t>
            </a:r>
          </a:p>
          <a:p>
            <a:pPr lvl="1"/>
            <a:r>
              <a:rPr lang="en-US" dirty="0" smtClean="0"/>
              <a:t>expects logistical </a:t>
            </a:r>
            <a:r>
              <a:rPr lang="en-US" dirty="0"/>
              <a:t>support, inventory management, price discounts, and customized </a:t>
            </a:r>
            <a:r>
              <a:rPr lang="en-US" dirty="0" smtClean="0"/>
              <a:t>applications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51899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9275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88720"/>
            <a:ext cx="10515600" cy="4988243"/>
          </a:xfrm>
        </p:spPr>
        <p:txBody>
          <a:bodyPr/>
          <a:lstStyle/>
          <a:p>
            <a:pPr marL="0" indent="0">
              <a:buNone/>
            </a:pPr>
            <a:r>
              <a:rPr lang="en-US" b="1" i="1" dirty="0" smtClean="0"/>
              <a:t>c) Type </a:t>
            </a:r>
            <a:r>
              <a:rPr lang="en-US" b="1" i="1" dirty="0"/>
              <a:t>of </a:t>
            </a:r>
            <a:r>
              <a:rPr lang="en-US" b="1" i="1" dirty="0" smtClean="0"/>
              <a:t>Relationship</a:t>
            </a:r>
          </a:p>
          <a:p>
            <a:r>
              <a:rPr lang="en-US" dirty="0" smtClean="0"/>
              <a:t>This involves </a:t>
            </a:r>
            <a:r>
              <a:rPr lang="en-US" dirty="0"/>
              <a:t>multiple goals</a:t>
            </a:r>
            <a:r>
              <a:rPr lang="en-US" dirty="0" smtClean="0"/>
              <a:t>.</a:t>
            </a:r>
          </a:p>
          <a:p>
            <a:r>
              <a:rPr lang="en-US" dirty="0" smtClean="0"/>
              <a:t>To </a:t>
            </a:r>
            <a:r>
              <a:rPr lang="en-US" dirty="0"/>
              <a:t>illustrate, </a:t>
            </a:r>
            <a:r>
              <a:rPr lang="en-US" dirty="0" smtClean="0"/>
              <a:t>firms </a:t>
            </a:r>
            <a:r>
              <a:rPr lang="en-US" dirty="0"/>
              <a:t>may enter into a closer, long-term relationship to lower costs to both partnering </a:t>
            </a:r>
            <a:r>
              <a:rPr lang="en-US" dirty="0" smtClean="0"/>
              <a:t>firms.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 -by </a:t>
            </a:r>
            <a:r>
              <a:rPr lang="en-US" dirty="0"/>
              <a:t>reducing the seller’s marketing and logistics costs and </a:t>
            </a:r>
            <a:r>
              <a:rPr lang="en-US" dirty="0" smtClean="0"/>
              <a:t>			reducing </a:t>
            </a:r>
            <a:r>
              <a:rPr lang="en-US" dirty="0"/>
              <a:t>the buyer’s acquisition and production costs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19580318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i="1" dirty="0"/>
              <a:t>d) Coordinated Action </a:t>
            </a:r>
            <a:endParaRPr lang="en-US" b="1" i="1" dirty="0" smtClean="0"/>
          </a:p>
          <a:p>
            <a:r>
              <a:rPr lang="en-US" dirty="0" smtClean="0"/>
              <a:t>To </a:t>
            </a:r>
            <a:r>
              <a:rPr lang="en-US" dirty="0"/>
              <a:t>effectively deliver more value to an important customer</a:t>
            </a:r>
            <a:r>
              <a:rPr lang="en-US" dirty="0" smtClean="0"/>
              <a:t>,</a:t>
            </a:r>
          </a:p>
          <a:p>
            <a:pPr lvl="1"/>
            <a:r>
              <a:rPr lang="en-US" dirty="0" smtClean="0"/>
              <a:t> </a:t>
            </a:r>
            <a:r>
              <a:rPr lang="en-US" dirty="0"/>
              <a:t>the interpersonal connections between the buying and selling firms must extend beyond the </a:t>
            </a:r>
            <a:r>
              <a:rPr lang="en-US" dirty="0" smtClean="0"/>
              <a:t>salesperson and the purchasing manager.</a:t>
            </a:r>
          </a:p>
          <a:p>
            <a:pPr lvl="1"/>
            <a:r>
              <a:rPr lang="en-US" dirty="0" smtClean="0"/>
              <a:t>frequent </a:t>
            </a:r>
            <a:r>
              <a:rPr lang="en-US" dirty="0"/>
              <a:t>interactions between a team of functional experts from both organizations.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key account manager assumes a lead role in coordinating selling center activities and facilitating these </a:t>
            </a:r>
            <a:r>
              <a:rPr lang="en-US" dirty="0" smtClean="0"/>
              <a:t>cross-firm </a:t>
            </a:r>
            <a:r>
              <a:rPr lang="en-US" dirty="0"/>
              <a:t>communications among functional experts. </a:t>
            </a:r>
          </a:p>
        </p:txBody>
      </p:sp>
    </p:spTree>
    <p:extLst>
      <p:ext uri="{BB962C8B-B14F-4D97-AF65-F5344CB8AC3E}">
        <p14:creationId xmlns:p14="http://schemas.microsoft.com/office/powerpoint/2010/main" val="9396384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i="1" dirty="0" smtClean="0"/>
              <a:t>e) Selecting Key Accounts</a:t>
            </a:r>
          </a:p>
          <a:p>
            <a:r>
              <a:rPr lang="en-US" dirty="0" smtClean="0"/>
              <a:t>If </a:t>
            </a:r>
            <a:r>
              <a:rPr lang="en-US" dirty="0"/>
              <a:t>the </a:t>
            </a:r>
            <a:r>
              <a:rPr lang="en-US" dirty="0" smtClean="0"/>
              <a:t>industrial firm </a:t>
            </a:r>
            <a:r>
              <a:rPr lang="en-US" dirty="0"/>
              <a:t>can have </a:t>
            </a:r>
            <a:r>
              <a:rPr lang="en-US" dirty="0" smtClean="0"/>
              <a:t>closer </a:t>
            </a:r>
            <a:r>
              <a:rPr lang="en-US" dirty="0"/>
              <a:t>and important relationships with a </a:t>
            </a:r>
            <a:r>
              <a:rPr lang="en-US" dirty="0" smtClean="0"/>
              <a:t>small </a:t>
            </a:r>
            <a:r>
              <a:rPr lang="en-US" dirty="0"/>
              <a:t>set of customers, each requiring a large investment, the </a:t>
            </a:r>
            <a:r>
              <a:rPr lang="en-US" dirty="0" smtClean="0"/>
              <a:t>choice </a:t>
            </a:r>
            <a:r>
              <a:rPr lang="en-US" dirty="0"/>
              <a:t>of the key accounts is critical. </a:t>
            </a:r>
            <a:endParaRPr lang="en-US" dirty="0" smtClean="0"/>
          </a:p>
          <a:p>
            <a:pPr lvl="1"/>
            <a:r>
              <a:rPr lang="en-US" dirty="0"/>
              <a:t>the </a:t>
            </a:r>
            <a:r>
              <a:rPr lang="en-US" dirty="0" smtClean="0"/>
              <a:t>profit </a:t>
            </a:r>
            <a:r>
              <a:rPr lang="en-US" dirty="0"/>
              <a:t>potential of a customer, measured in terms of incremental sales potential, </a:t>
            </a:r>
            <a:r>
              <a:rPr lang="en-US" dirty="0" smtClean="0"/>
              <a:t>and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degree to which a customer values the </a:t>
            </a:r>
            <a:r>
              <a:rPr lang="en-US" dirty="0" smtClean="0"/>
              <a:t>firm’s </a:t>
            </a:r>
            <a:r>
              <a:rPr lang="en-US" dirty="0"/>
              <a:t>support services and is willing to pay a premium price for them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300999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Account </a:t>
            </a:r>
            <a:r>
              <a:rPr lang="en-US" b="1" dirty="0"/>
              <a:t>Management </a:t>
            </a:r>
            <a:r>
              <a:rPr lang="en-US" b="1" dirty="0" smtClean="0"/>
              <a:t>Success : Roles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en-US" b="1" dirty="0"/>
              <a:t>Building Internal Relationships 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High-performing </a:t>
            </a:r>
            <a:r>
              <a:rPr lang="en-US" dirty="0"/>
              <a:t>account managers form more cross-functional and cross-unit ties within the organization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 </a:t>
            </a:r>
            <a:r>
              <a:rPr lang="en-US" dirty="0"/>
              <a:t>diverse social network provides a manager with access to unique skills and </a:t>
            </a:r>
            <a:r>
              <a:rPr lang="en-US" dirty="0" smtClean="0"/>
              <a:t>knowledge</a:t>
            </a:r>
            <a:r>
              <a:rPr lang="en-US" dirty="0"/>
              <a:t>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Account </a:t>
            </a:r>
            <a:r>
              <a:rPr lang="en-US" dirty="0"/>
              <a:t>managers with ties to a number of distinct knowledge pools in the organization can draw on a large array of skills, knowledge, and resources—thereby enhancing their customer responsiveness</a:t>
            </a:r>
          </a:p>
        </p:txBody>
      </p:sp>
    </p:spTree>
    <p:extLst>
      <p:ext uri="{BB962C8B-B14F-4D97-AF65-F5344CB8AC3E}">
        <p14:creationId xmlns:p14="http://schemas.microsoft.com/office/powerpoint/2010/main" val="30524140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/>
              <a:t>b. Forging </a:t>
            </a:r>
            <a:r>
              <a:rPr lang="en-US" b="1" dirty="0"/>
              <a:t>Relationships </a:t>
            </a:r>
            <a:r>
              <a:rPr lang="en-US" b="1" dirty="0" smtClean="0"/>
              <a:t>(Customer Organization</a:t>
            </a:r>
            <a:r>
              <a:rPr lang="en-US" dirty="0" smtClean="0"/>
              <a:t>) </a:t>
            </a:r>
          </a:p>
          <a:p>
            <a:r>
              <a:rPr lang="en-US" dirty="0" smtClean="0"/>
              <a:t>Being </a:t>
            </a:r>
            <a:r>
              <a:rPr lang="en-US" dirty="0"/>
              <a:t>centrally </a:t>
            </a:r>
            <a:r>
              <a:rPr lang="en-US" dirty="0" smtClean="0"/>
              <a:t>involved </a:t>
            </a:r>
            <a:r>
              <a:rPr lang="en-US" dirty="0"/>
              <a:t>in a customer organization’s buying system improves an account manager’s ability to understand the customer’s requirements and business goals.</a:t>
            </a:r>
          </a:p>
        </p:txBody>
      </p:sp>
    </p:spTree>
    <p:extLst>
      <p:ext uri="{BB962C8B-B14F-4D97-AF65-F5344CB8AC3E}">
        <p14:creationId xmlns:p14="http://schemas.microsoft.com/office/powerpoint/2010/main" val="34534369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/>
              <a:t>C. </a:t>
            </a:r>
            <a:r>
              <a:rPr lang="en-US" b="1" dirty="0"/>
              <a:t>Managing the Customer Engagement </a:t>
            </a:r>
            <a:r>
              <a:rPr lang="en-US" b="1" dirty="0" smtClean="0"/>
              <a:t>Process</a:t>
            </a:r>
          </a:p>
          <a:p>
            <a:r>
              <a:rPr lang="en-US" dirty="0" smtClean="0"/>
              <a:t> </a:t>
            </a:r>
            <a:r>
              <a:rPr lang="en-US" dirty="0"/>
              <a:t>By developing a network of relationships both within the </a:t>
            </a:r>
            <a:r>
              <a:rPr lang="en-US" dirty="0" smtClean="0"/>
              <a:t>firm </a:t>
            </a:r>
            <a:r>
              <a:rPr lang="en-US" dirty="0"/>
              <a:t>and within the customer organization, an account manager is ideally equipped to manage the customer engagement process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en-US" dirty="0"/>
              <a:t>Through these connections account managers receive vital information about emerging customer opportunities, customer requirements and solutions, and competitive </a:t>
            </a:r>
            <a:r>
              <a:rPr lang="en-US" dirty="0" smtClean="0"/>
              <a:t>challenges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17571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4477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8171"/>
            <a:ext cx="10515600" cy="4478792"/>
          </a:xfrm>
        </p:spPr>
        <p:txBody>
          <a:bodyPr>
            <a:normAutofit/>
          </a:bodyPr>
          <a:lstStyle/>
          <a:p>
            <a:r>
              <a:rPr lang="en-US" b="1" dirty="0" smtClean="0"/>
              <a:t>d.</a:t>
            </a:r>
            <a:r>
              <a:rPr lang="en-US" b="1" dirty="0"/>
              <a:t> Aligning and Crafting </a:t>
            </a:r>
            <a:endParaRPr lang="en-US" b="1" dirty="0" smtClean="0"/>
          </a:p>
          <a:p>
            <a:r>
              <a:rPr lang="en-US" dirty="0" smtClean="0"/>
              <a:t>A </a:t>
            </a:r>
            <a:r>
              <a:rPr lang="en-US" dirty="0"/>
              <a:t>successful </a:t>
            </a:r>
            <a:r>
              <a:rPr lang="en-US" dirty="0" smtClean="0"/>
              <a:t>client </a:t>
            </a:r>
            <a:r>
              <a:rPr lang="en-US" dirty="0"/>
              <a:t>engagement hinges on both customer knowledge and competitive intelligence</a:t>
            </a:r>
            <a:r>
              <a:rPr lang="en-US" dirty="0" smtClean="0"/>
              <a:t>.</a:t>
            </a:r>
          </a:p>
          <a:p>
            <a:r>
              <a:rPr lang="en-US" dirty="0" smtClean="0"/>
              <a:t>High </a:t>
            </a:r>
            <a:r>
              <a:rPr lang="en-US" dirty="0"/>
              <a:t>performers know more about client goals and the drivers of client </a:t>
            </a:r>
            <a:r>
              <a:rPr lang="en-US" dirty="0" smtClean="0"/>
              <a:t>profitability </a:t>
            </a:r>
            <a:r>
              <a:rPr lang="en-US" dirty="0"/>
              <a:t>than low performers. </a:t>
            </a:r>
            <a:endParaRPr lang="en-US" dirty="0" smtClean="0"/>
          </a:p>
          <a:p>
            <a:r>
              <a:rPr lang="en-US" dirty="0" smtClean="0"/>
              <a:t>When </a:t>
            </a:r>
            <a:r>
              <a:rPr lang="en-US" dirty="0"/>
              <a:t>creating a customer solution, a salesperson must </a:t>
            </a:r>
            <a:r>
              <a:rPr lang="en-US" dirty="0" smtClean="0"/>
              <a:t>act </a:t>
            </a:r>
            <a:r>
              <a:rPr lang="en-US" dirty="0"/>
              <a:t>as a broker </a:t>
            </a:r>
            <a:r>
              <a:rPr lang="en-US" dirty="0" smtClean="0"/>
              <a:t>to gather </a:t>
            </a:r>
            <a:r>
              <a:rPr lang="en-US" dirty="0"/>
              <a:t>an ad-hoc team of </a:t>
            </a:r>
            <a:r>
              <a:rPr lang="en-US" dirty="0" smtClean="0"/>
              <a:t>experts and coordinate </a:t>
            </a:r>
            <a:r>
              <a:rPr lang="en-US" dirty="0"/>
              <a:t>the efforts of people who may not have met </a:t>
            </a:r>
            <a:r>
              <a:rPr lang="en-US" dirty="0" smtClean="0"/>
              <a:t>before.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79504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With this knowledge managers align the capabilities of the firm to the goals of the customer. </a:t>
            </a:r>
          </a:p>
          <a:p>
            <a:r>
              <a:rPr lang="en-US" smtClean="0"/>
              <a:t>High-performing </a:t>
            </a:r>
            <a:r>
              <a:rPr lang="en-US" dirty="0"/>
              <a:t>account managers develop sound competitive intelligence and use this knowledge to outmaneuver their rivals in a particular client engagement.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57360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/>
              <a:t>e. Enhanced </a:t>
            </a:r>
            <a:r>
              <a:rPr lang="en-US" b="1" dirty="0"/>
              <a:t>Internal Reputation </a:t>
            </a:r>
            <a:endParaRPr lang="en-US" b="1" dirty="0" smtClean="0"/>
          </a:p>
          <a:p>
            <a:r>
              <a:rPr lang="en-US" dirty="0" smtClean="0"/>
              <a:t>By </a:t>
            </a:r>
            <a:r>
              <a:rPr lang="en-US" dirty="0"/>
              <a:t>building a strong network of relationships within both the firm and the </a:t>
            </a:r>
            <a:r>
              <a:rPr lang="en-US" dirty="0" smtClean="0"/>
              <a:t>customers firm, </a:t>
            </a:r>
            <a:r>
              <a:rPr lang="en-US" dirty="0"/>
              <a:t>high-performing account </a:t>
            </a:r>
            <a:r>
              <a:rPr lang="en-US" dirty="0" smtClean="0"/>
              <a:t>relate well with colleagues</a:t>
            </a:r>
          </a:p>
          <a:p>
            <a:pPr lvl="1"/>
            <a:r>
              <a:rPr lang="en-US" dirty="0" smtClean="0"/>
              <a:t>better </a:t>
            </a:r>
            <a:r>
              <a:rPr lang="en-US" dirty="0"/>
              <a:t>able to diagnose customer </a:t>
            </a:r>
            <a:r>
              <a:rPr lang="en-US" dirty="0" smtClean="0"/>
              <a:t>requirements,</a:t>
            </a:r>
          </a:p>
          <a:p>
            <a:pPr lvl="1"/>
            <a:r>
              <a:rPr lang="en-US" dirty="0" smtClean="0"/>
              <a:t> </a:t>
            </a:r>
            <a:r>
              <a:rPr lang="en-US" dirty="0"/>
              <a:t>mobilize internal experts, and </a:t>
            </a:r>
            <a:r>
              <a:rPr lang="en-US" dirty="0" smtClean="0"/>
              <a:t>design </a:t>
            </a:r>
            <a:r>
              <a:rPr lang="en-US" dirty="0"/>
              <a:t>the activities that are required to </a:t>
            </a:r>
            <a:r>
              <a:rPr lang="en-US" dirty="0" smtClean="0"/>
              <a:t>outsmart the </a:t>
            </a:r>
            <a:r>
              <a:rPr lang="en-US" dirty="0"/>
              <a:t>rivals and create the desired customer solution.</a:t>
            </a:r>
          </a:p>
        </p:txBody>
      </p:sp>
    </p:spTree>
    <p:extLst>
      <p:ext uri="{BB962C8B-B14F-4D97-AF65-F5344CB8AC3E}">
        <p14:creationId xmlns:p14="http://schemas.microsoft.com/office/powerpoint/2010/main" val="18800985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Sales Force Administration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Successful sales force administration involves </a:t>
            </a:r>
            <a:r>
              <a:rPr lang="en-US" i="1" dirty="0"/>
              <a:t>recruiting and selecting </a:t>
            </a:r>
            <a:r>
              <a:rPr lang="en-US" dirty="0"/>
              <a:t>salespersons, then </a:t>
            </a:r>
            <a:r>
              <a:rPr lang="en-US" i="1" dirty="0"/>
              <a:t>training, motivating, supervising, evaluating</a:t>
            </a:r>
            <a:r>
              <a:rPr lang="en-US" dirty="0"/>
              <a:t>, and </a:t>
            </a:r>
            <a:r>
              <a:rPr lang="en-US" i="1" dirty="0"/>
              <a:t>controlling</a:t>
            </a:r>
            <a:r>
              <a:rPr lang="en-US" dirty="0"/>
              <a:t> them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The industrial firm </a:t>
            </a:r>
            <a:r>
              <a:rPr lang="en-US" dirty="0"/>
              <a:t>should foster an organizational climate that encourages the development of a successful sales force.</a:t>
            </a:r>
          </a:p>
        </p:txBody>
      </p:sp>
    </p:spTree>
    <p:extLst>
      <p:ext uri="{BB962C8B-B14F-4D97-AF65-F5344CB8AC3E}">
        <p14:creationId xmlns:p14="http://schemas.microsoft.com/office/powerpoint/2010/main" val="27009006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</a:t>
            </a:r>
            <a:r>
              <a:rPr lang="en-US" i="1" dirty="0"/>
              <a:t> </a:t>
            </a:r>
            <a:r>
              <a:rPr lang="en-US" b="1" i="1" dirty="0"/>
              <a:t>recruiting</a:t>
            </a:r>
            <a:r>
              <a:rPr lang="en-US" i="1" dirty="0"/>
              <a:t> </a:t>
            </a:r>
            <a:r>
              <a:rPr lang="en-US" dirty="0"/>
              <a:t>process presents numerous trade-offs for the business marketer. </a:t>
            </a:r>
            <a:endParaRPr lang="en-US" dirty="0" smtClean="0"/>
          </a:p>
          <a:p>
            <a:pPr lvl="1"/>
            <a:r>
              <a:rPr lang="en-US" dirty="0" smtClean="0"/>
              <a:t>Should </a:t>
            </a:r>
            <a:r>
              <a:rPr lang="en-US" dirty="0"/>
              <a:t>the company seek experienced salespersons, or should it hire and train </a:t>
            </a:r>
            <a:r>
              <a:rPr lang="en-US" dirty="0" smtClean="0"/>
              <a:t>inexperienced </a:t>
            </a:r>
            <a:r>
              <a:rPr lang="en-US" dirty="0"/>
              <a:t>individuals? </a:t>
            </a:r>
            <a:r>
              <a:rPr lang="en-US" dirty="0" smtClean="0"/>
              <a:t>The </a:t>
            </a:r>
            <a:r>
              <a:rPr lang="en-US" dirty="0"/>
              <a:t>answer depends on the </a:t>
            </a:r>
            <a:r>
              <a:rPr lang="en-US" dirty="0" smtClean="0"/>
              <a:t>specific situation </a:t>
            </a:r>
          </a:p>
          <a:p>
            <a:pPr lvl="1"/>
            <a:r>
              <a:rPr lang="en-US" dirty="0" smtClean="0"/>
              <a:t>it </a:t>
            </a:r>
            <a:r>
              <a:rPr lang="en-US" dirty="0"/>
              <a:t>varies with the size of the </a:t>
            </a:r>
            <a:r>
              <a:rPr lang="en-US" dirty="0" smtClean="0"/>
              <a:t>firm</a:t>
            </a:r>
            <a:r>
              <a:rPr lang="en-US" dirty="0"/>
              <a:t>, the nature of the selling task, the </a:t>
            </a:r>
            <a:r>
              <a:rPr lang="en-US" dirty="0" smtClean="0"/>
              <a:t>firm’s </a:t>
            </a:r>
            <a:r>
              <a:rPr lang="en-US" dirty="0"/>
              <a:t>training capability, and its market experience</a:t>
            </a:r>
          </a:p>
        </p:txBody>
      </p:sp>
    </p:spTree>
    <p:extLst>
      <p:ext uri="{BB962C8B-B14F-4D97-AF65-F5344CB8AC3E}">
        <p14:creationId xmlns:p14="http://schemas.microsoft.com/office/powerpoint/2010/main" val="11558730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Industrial firms need to </a:t>
            </a:r>
            <a:r>
              <a:rPr lang="en-US" dirty="0"/>
              <a:t>prepare new salespersons </a:t>
            </a:r>
            <a:r>
              <a:rPr lang="en-US" dirty="0" smtClean="0"/>
              <a:t>adequately by designing a proper </a:t>
            </a:r>
            <a:r>
              <a:rPr lang="en-US" b="1" i="1" dirty="0"/>
              <a:t>training</a:t>
            </a:r>
            <a:r>
              <a:rPr lang="en-US" dirty="0"/>
              <a:t> </a:t>
            </a:r>
            <a:r>
              <a:rPr lang="en-US" dirty="0" smtClean="0"/>
              <a:t>program.</a:t>
            </a:r>
          </a:p>
          <a:p>
            <a:r>
              <a:rPr lang="en-US" dirty="0" smtClean="0"/>
              <a:t>Periodic </a:t>
            </a:r>
            <a:r>
              <a:rPr lang="en-US" dirty="0"/>
              <a:t>training is required to sharpen the skills of experienced </a:t>
            </a:r>
            <a:r>
              <a:rPr lang="en-US" dirty="0" smtClean="0"/>
              <a:t>salespersons</a:t>
            </a:r>
            <a:r>
              <a:rPr lang="en-US" dirty="0"/>
              <a:t>, especially when the </a:t>
            </a:r>
            <a:r>
              <a:rPr lang="en-US" dirty="0" smtClean="0"/>
              <a:t>firm’s </a:t>
            </a:r>
            <a:r>
              <a:rPr lang="en-US" dirty="0"/>
              <a:t>environment is changing rapidly</a:t>
            </a:r>
            <a:r>
              <a:rPr lang="en-US" dirty="0" smtClean="0"/>
              <a:t>.</a:t>
            </a:r>
          </a:p>
          <a:p>
            <a:r>
              <a:rPr lang="en-US" dirty="0" smtClean="0"/>
              <a:t>Changes </a:t>
            </a:r>
            <a:r>
              <a:rPr lang="en-US" dirty="0"/>
              <a:t>in </a:t>
            </a:r>
            <a:r>
              <a:rPr lang="en-US" dirty="0" smtClean="0"/>
              <a:t>business </a:t>
            </a:r>
            <a:r>
              <a:rPr lang="en-US" dirty="0"/>
              <a:t>marketing strategy </a:t>
            </a:r>
            <a:r>
              <a:rPr lang="en-US" dirty="0" smtClean="0"/>
              <a:t>(such as, </a:t>
            </a:r>
            <a:r>
              <a:rPr lang="en-US" dirty="0"/>
              <a:t>new products, new market segments) require corresponding changes in personal selling styles</a:t>
            </a:r>
          </a:p>
        </p:txBody>
      </p:sp>
    </p:spTree>
    <p:extLst>
      <p:ext uri="{BB962C8B-B14F-4D97-AF65-F5344CB8AC3E}">
        <p14:creationId xmlns:p14="http://schemas.microsoft.com/office/powerpoint/2010/main" val="22710311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i="1" dirty="0" smtClean="0"/>
              <a:t>Supervision and Motivation</a:t>
            </a:r>
          </a:p>
          <a:p>
            <a:r>
              <a:rPr lang="en-US" dirty="0" smtClean="0"/>
              <a:t>The </a:t>
            </a:r>
            <a:r>
              <a:rPr lang="en-US" dirty="0"/>
              <a:t>sales force must be directed in a way that is consistent with the company’s policies and marketing objectives. </a:t>
            </a:r>
            <a:endParaRPr lang="en-US" dirty="0" smtClean="0"/>
          </a:p>
          <a:p>
            <a:r>
              <a:rPr lang="en-US" dirty="0" smtClean="0"/>
              <a:t>Critical </a:t>
            </a:r>
            <a:r>
              <a:rPr lang="en-US" dirty="0"/>
              <a:t>supervisory tasks are continued training, counseling, </a:t>
            </a:r>
            <a:r>
              <a:rPr lang="en-US" dirty="0" smtClean="0"/>
              <a:t>assistance and </a:t>
            </a:r>
            <a:r>
              <a:rPr lang="en-US" dirty="0"/>
              <a:t>activities that help sales personnel plan and execute their work. </a:t>
            </a:r>
            <a:endParaRPr lang="en-US" dirty="0" smtClean="0"/>
          </a:p>
          <a:p>
            <a:r>
              <a:rPr lang="en-US" dirty="0" smtClean="0"/>
              <a:t>Supervision </a:t>
            </a:r>
            <a:r>
              <a:rPr lang="en-US" dirty="0"/>
              <a:t>also sets sales performance standards, </a:t>
            </a:r>
            <a:r>
              <a:rPr lang="en-US" dirty="0" smtClean="0"/>
              <a:t>fulfills company policy and </a:t>
            </a:r>
            <a:r>
              <a:rPr lang="en-US" dirty="0"/>
              <a:t>integrates the sales force with higher organizational levels</a:t>
            </a:r>
          </a:p>
        </p:txBody>
      </p:sp>
    </p:spTree>
    <p:extLst>
      <p:ext uri="{BB962C8B-B14F-4D97-AF65-F5344CB8AC3E}">
        <p14:creationId xmlns:p14="http://schemas.microsoft.com/office/powerpoint/2010/main" val="9702270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Socialization</a:t>
            </a:r>
          </a:p>
          <a:p>
            <a:r>
              <a:rPr lang="en-US" dirty="0" smtClean="0"/>
              <a:t>Salespersons </a:t>
            </a:r>
            <a:r>
              <a:rPr lang="en-US" dirty="0"/>
              <a:t>are likely to be anxious and </a:t>
            </a:r>
            <a:r>
              <a:rPr lang="en-US" dirty="0" smtClean="0"/>
              <a:t>frustrated </a:t>
            </a:r>
            <a:r>
              <a:rPr lang="en-US" dirty="0"/>
              <a:t>when they are uncertain about the expectations of role partners or feel that role partners (for example, customers, superiors) are making incompatible and </a:t>
            </a:r>
            <a:r>
              <a:rPr lang="en-US" dirty="0" smtClean="0"/>
              <a:t>impossible </a:t>
            </a:r>
            <a:r>
              <a:rPr lang="en-US" dirty="0"/>
              <a:t>demands. </a:t>
            </a:r>
            <a:endParaRPr lang="en-US" dirty="0" smtClean="0"/>
          </a:p>
          <a:p>
            <a:r>
              <a:rPr lang="en-US" dirty="0" smtClean="0"/>
              <a:t>An </a:t>
            </a:r>
            <a:r>
              <a:rPr lang="en-US" dirty="0"/>
              <a:t>effective approach for reducing role ambiguity among new salespeople is training and socialization </a:t>
            </a:r>
            <a:r>
              <a:rPr lang="en-US" dirty="0" smtClean="0"/>
              <a:t>to offer sufficient </a:t>
            </a:r>
            <a:r>
              <a:rPr lang="en-US" dirty="0"/>
              <a:t>information about role expectations and minimize potential confusion about performance requirements. </a:t>
            </a:r>
          </a:p>
        </p:txBody>
      </p:sp>
    </p:spTree>
    <p:extLst>
      <p:ext uri="{BB962C8B-B14F-4D97-AF65-F5344CB8AC3E}">
        <p14:creationId xmlns:p14="http://schemas.microsoft.com/office/powerpoint/2010/main" val="30829963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/>
              <a:t>Evaluation and Control</a:t>
            </a:r>
          </a:p>
          <a:p>
            <a:pPr marL="0" indent="0">
              <a:buNone/>
            </a:pPr>
            <a:r>
              <a:rPr lang="en-US" dirty="0" smtClean="0"/>
              <a:t>A constant </a:t>
            </a:r>
            <a:r>
              <a:rPr lang="en-US" dirty="0"/>
              <a:t>sales management responsibility is to monitor and control the industrial sales force at all </a:t>
            </a:r>
            <a:r>
              <a:rPr lang="en-US" dirty="0" smtClean="0"/>
              <a:t>levels whether national or regional level.</a:t>
            </a:r>
          </a:p>
          <a:p>
            <a:pPr lvl="1"/>
            <a:r>
              <a:rPr lang="en-US" dirty="0" smtClean="0"/>
              <a:t>To determine whether objectives are being attained </a:t>
            </a:r>
          </a:p>
          <a:p>
            <a:pPr lvl="1"/>
            <a:r>
              <a:rPr lang="en-US" dirty="0" smtClean="0"/>
              <a:t>to identify problems</a:t>
            </a:r>
          </a:p>
          <a:p>
            <a:pPr lvl="1"/>
            <a:r>
              <a:rPr lang="en-US" dirty="0" smtClean="0"/>
              <a:t>recommend </a:t>
            </a:r>
            <a:r>
              <a:rPr lang="en-US" dirty="0"/>
              <a:t>corrective </a:t>
            </a:r>
            <a:r>
              <a:rPr lang="en-US" dirty="0" smtClean="0"/>
              <a:t>action</a:t>
            </a:r>
          </a:p>
          <a:p>
            <a:pPr lvl="1"/>
            <a:r>
              <a:rPr lang="en-US" dirty="0" smtClean="0"/>
              <a:t>keep </a:t>
            </a:r>
            <a:r>
              <a:rPr lang="en-US" dirty="0"/>
              <a:t>the sales organization in tune with changing competitive and market conditions.</a:t>
            </a:r>
          </a:p>
        </p:txBody>
      </p:sp>
    </p:spTree>
    <p:extLst>
      <p:ext uri="{BB962C8B-B14F-4D97-AF65-F5344CB8AC3E}">
        <p14:creationId xmlns:p14="http://schemas.microsoft.com/office/powerpoint/2010/main" val="2989165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Models for Industrial Sales Force Management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size of the sales force </a:t>
            </a:r>
            <a:r>
              <a:rPr lang="en-US" dirty="0" smtClean="0"/>
              <a:t>is used to determine </a:t>
            </a:r>
            <a:r>
              <a:rPr lang="en-US" dirty="0"/>
              <a:t>the level of selling effort that the business </a:t>
            </a:r>
            <a:r>
              <a:rPr lang="en-US" dirty="0" smtClean="0"/>
              <a:t>marketer </a:t>
            </a:r>
            <a:r>
              <a:rPr lang="en-US" dirty="0"/>
              <a:t>can use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en-US" dirty="0"/>
              <a:t>The selling effort is then organized by designating sales districts and sales territories. </a:t>
            </a:r>
            <a:endParaRPr lang="en-US" dirty="0" smtClean="0"/>
          </a:p>
          <a:p>
            <a:r>
              <a:rPr lang="en-US" dirty="0" smtClean="0"/>
              <a:t>Allocation </a:t>
            </a:r>
            <a:r>
              <a:rPr lang="en-US" dirty="0"/>
              <a:t>decisions determine how the selling effort is to be assigned to customers, prospects, and products</a:t>
            </a:r>
          </a:p>
        </p:txBody>
      </p:sp>
    </p:spTree>
    <p:extLst>
      <p:ext uri="{BB962C8B-B14F-4D97-AF65-F5344CB8AC3E}">
        <p14:creationId xmlns:p14="http://schemas.microsoft.com/office/powerpoint/2010/main" val="10877441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lphaLcParenR"/>
            </a:pPr>
            <a:r>
              <a:rPr lang="en-US" b="1" dirty="0"/>
              <a:t>Territory Sales Response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2" y="1776548"/>
            <a:ext cx="10515600" cy="46877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The level </a:t>
            </a:r>
            <a:r>
              <a:rPr lang="en-US" dirty="0"/>
              <a:t>of sales in a particular territory </a:t>
            </a:r>
            <a:r>
              <a:rPr lang="en-US" dirty="0" smtClean="0"/>
              <a:t>can be influenced by:</a:t>
            </a:r>
          </a:p>
          <a:p>
            <a:pPr lvl="1">
              <a:lnSpc>
                <a:spcPct val="100000"/>
              </a:lnSpc>
            </a:pPr>
            <a:r>
              <a:rPr lang="en-US" dirty="0"/>
              <a:t>Environmental factors (e.g., health of </a:t>
            </a:r>
            <a:r>
              <a:rPr lang="en-US" dirty="0" smtClean="0"/>
              <a:t>economy, technology)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Competition </a:t>
            </a:r>
            <a:r>
              <a:rPr lang="en-US" dirty="0"/>
              <a:t>(e.g., number of competitive salespersons</a:t>
            </a:r>
            <a:r>
              <a:rPr lang="en-US" dirty="0" smtClean="0"/>
              <a:t>)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Company </a:t>
            </a:r>
            <a:r>
              <a:rPr lang="en-US" dirty="0"/>
              <a:t>marketing strategy and tactics </a:t>
            </a:r>
            <a:endParaRPr lang="en-US" dirty="0" smtClean="0"/>
          </a:p>
          <a:p>
            <a:pPr lvl="1">
              <a:lnSpc>
                <a:spcPct val="100000"/>
              </a:lnSpc>
            </a:pPr>
            <a:r>
              <a:rPr lang="en-US" dirty="0" smtClean="0"/>
              <a:t>Sales </a:t>
            </a:r>
            <a:r>
              <a:rPr lang="en-US" dirty="0"/>
              <a:t>force organization, policies, and </a:t>
            </a:r>
            <a:r>
              <a:rPr lang="en-US" dirty="0" smtClean="0"/>
              <a:t>procedures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Field </a:t>
            </a:r>
            <a:r>
              <a:rPr lang="en-US" dirty="0"/>
              <a:t>sales manager characteristics </a:t>
            </a:r>
            <a:endParaRPr lang="en-US" dirty="0" smtClean="0"/>
          </a:p>
          <a:p>
            <a:pPr lvl="1">
              <a:lnSpc>
                <a:spcPct val="100000"/>
              </a:lnSpc>
            </a:pPr>
            <a:r>
              <a:rPr lang="en-US" dirty="0" smtClean="0"/>
              <a:t>Salesperson </a:t>
            </a:r>
            <a:r>
              <a:rPr lang="en-US" dirty="0"/>
              <a:t>characteristics </a:t>
            </a:r>
            <a:endParaRPr lang="en-US" dirty="0" smtClean="0"/>
          </a:p>
          <a:p>
            <a:pPr lvl="1">
              <a:lnSpc>
                <a:spcPct val="100000"/>
              </a:lnSpc>
            </a:pPr>
            <a:r>
              <a:rPr lang="en-US" dirty="0" smtClean="0"/>
              <a:t>Territory </a:t>
            </a:r>
            <a:r>
              <a:rPr lang="en-US" dirty="0"/>
              <a:t>characteristics (e.g., potential) </a:t>
            </a:r>
            <a:endParaRPr lang="en-US" dirty="0" smtClean="0"/>
          </a:p>
          <a:p>
            <a:pPr lvl="1">
              <a:lnSpc>
                <a:spcPct val="100000"/>
              </a:lnSpc>
            </a:pPr>
            <a:r>
              <a:rPr lang="en-US" dirty="0" smtClean="0"/>
              <a:t>Individual </a:t>
            </a:r>
            <a:r>
              <a:rPr lang="en-US" dirty="0"/>
              <a:t>customer factors</a:t>
            </a:r>
          </a:p>
        </p:txBody>
      </p:sp>
    </p:spTree>
    <p:extLst>
      <p:ext uri="{BB962C8B-B14F-4D97-AF65-F5344CB8AC3E}">
        <p14:creationId xmlns:p14="http://schemas.microsoft.com/office/powerpoint/2010/main" val="1588706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4659" y="96004"/>
            <a:ext cx="9905998" cy="1171093"/>
          </a:xfrm>
        </p:spPr>
        <p:txBody>
          <a:bodyPr>
            <a:normAutofit/>
          </a:bodyPr>
          <a:lstStyle/>
          <a:p>
            <a:r>
              <a:rPr lang="en-US" dirty="0" smtClean="0"/>
              <a:t>b) Sales </a:t>
            </a:r>
            <a:r>
              <a:rPr lang="en-US" dirty="0"/>
              <a:t>Resource Opportunity </a:t>
            </a:r>
            <a:r>
              <a:rPr lang="en-US" dirty="0" smtClean="0"/>
              <a:t>Grid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2754086" cy="4351338"/>
          </a:xfrm>
        </p:spPr>
        <p:txBody>
          <a:bodyPr>
            <a:normAutofit/>
          </a:bodyPr>
          <a:lstStyle/>
          <a:p>
            <a:r>
              <a:rPr lang="en-US" dirty="0"/>
              <a:t>A sales resource opportunity grid can be used to classify the business-to-business </a:t>
            </a:r>
            <a:r>
              <a:rPr lang="en-US" dirty="0" smtClean="0"/>
              <a:t>firm’s </a:t>
            </a:r>
            <a:r>
              <a:rPr lang="en-US" dirty="0"/>
              <a:t>portfolio of </a:t>
            </a:r>
            <a:r>
              <a:rPr lang="en-US" dirty="0" smtClean="0"/>
              <a:t>Planning and Control Unit (PCU)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293218" y="1267097"/>
            <a:ext cx="6387920" cy="490986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516983" y="6340377"/>
            <a:ext cx="25080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Hutt </a:t>
            </a:r>
            <a:r>
              <a:rPr lang="en-US" smtClean="0"/>
              <a:t>&amp; Speh,2012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165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</a:t>
            </a:r>
            <a:r>
              <a:rPr lang="en-US" dirty="0" smtClean="0"/>
              <a:t>industrial marketing, </a:t>
            </a:r>
            <a:r>
              <a:rPr lang="en-US" dirty="0"/>
              <a:t>personal selling is a significant influence </a:t>
            </a:r>
            <a:r>
              <a:rPr lang="en-US" dirty="0" smtClean="0"/>
              <a:t>that drives demand.</a:t>
            </a:r>
          </a:p>
          <a:p>
            <a:r>
              <a:rPr lang="en-US" dirty="0" smtClean="0"/>
              <a:t>With </a:t>
            </a:r>
            <a:r>
              <a:rPr lang="en-US" dirty="0"/>
              <a:t>the enormous resources dedicated to personal selling and the quickly rising expense of in-person sales calls, the business marketer needs to closely oversee this function and make the most of existing technology in order to maximize sales force productivity.</a:t>
            </a:r>
          </a:p>
        </p:txBody>
      </p:sp>
    </p:spTree>
    <p:extLst>
      <p:ext uri="{BB962C8B-B14F-4D97-AF65-F5344CB8AC3E}">
        <p14:creationId xmlns:p14="http://schemas.microsoft.com/office/powerpoint/2010/main" val="3594827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order to profitably service large customers with complex purchasing requirements, a growing number of business-to-business companies are also building a key account sales force, regardless of the structure of their sales staff.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sales organization must be appropriately </a:t>
            </a:r>
            <a:r>
              <a:rPr lang="en-US" dirty="0" smtClean="0"/>
              <a:t>structured: hiring </a:t>
            </a:r>
            <a:r>
              <a:rPr lang="en-US" dirty="0"/>
              <a:t>and selection, </a:t>
            </a:r>
            <a:r>
              <a:rPr lang="en-US" dirty="0" smtClean="0"/>
              <a:t>training, </a:t>
            </a:r>
            <a:r>
              <a:rPr lang="en-US" dirty="0"/>
              <a:t>supervision, assessment, and control are all part of the continuous process of managing a sales team.</a:t>
            </a:r>
          </a:p>
        </p:txBody>
      </p:sp>
    </p:spTree>
    <p:extLst>
      <p:ext uri="{BB962C8B-B14F-4D97-AF65-F5344CB8AC3E}">
        <p14:creationId xmlns:p14="http://schemas.microsoft.com/office/powerpoint/2010/main" val="31189455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</a:t>
            </a:r>
            <a:r>
              <a:rPr lang="en-US" b="1" dirty="0" smtClean="0"/>
              <a:t>eferences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Michael D. Hutt, Thomas W. </a:t>
            </a:r>
            <a:r>
              <a:rPr lang="en-US" dirty="0" err="1"/>
              <a:t>Speh</a:t>
            </a:r>
            <a:r>
              <a:rPr lang="en-US" dirty="0"/>
              <a:t>, (2012), Business Marketing Management B2B, 10th Ed. or 11th Ed. South-Western Cengage </a:t>
            </a:r>
            <a:r>
              <a:rPr lang="en-US" dirty="0" smtClean="0"/>
              <a:t>Learning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62565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Damask</Template>
  <TotalTime>2128</TotalTime>
  <Words>1704</Words>
  <Application>Microsoft Office PowerPoint</Application>
  <PresentationFormat>Widescreen</PresentationFormat>
  <Paragraphs>135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Bookman Old Style</vt:lpstr>
      <vt:lpstr>Rockwell</vt:lpstr>
      <vt:lpstr>Damask</vt:lpstr>
      <vt:lpstr>INDUSTRIAL MARKETING</vt:lpstr>
      <vt:lpstr>Learning Objectives</vt:lpstr>
      <vt:lpstr>Personal Selling Defined</vt:lpstr>
      <vt:lpstr>PowerPoint Presentation</vt:lpstr>
      <vt:lpstr>PowerPoint Presentation</vt:lpstr>
      <vt:lpstr>Role of a sales person</vt:lpstr>
      <vt:lpstr>Managing the Sales Force</vt:lpstr>
      <vt:lpstr>Organizing the Sales Force</vt:lpstr>
      <vt:lpstr>Key Account Management</vt:lpstr>
      <vt:lpstr>Value Adding Services</vt:lpstr>
      <vt:lpstr>PowerPoint Presentation</vt:lpstr>
      <vt:lpstr>PowerPoint Presentation</vt:lpstr>
      <vt:lpstr>PowerPoint Presentation</vt:lpstr>
      <vt:lpstr>PowerPoint Presentation</vt:lpstr>
      <vt:lpstr>Account Management Success : Roles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Sales Force Administration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Models for Industrial Sales Force Management</vt:lpstr>
      <vt:lpstr>Territory Sales Response</vt:lpstr>
      <vt:lpstr>b) Sales Resource Opportunity Grid</vt:lpstr>
      <vt:lpstr>Conclusion</vt:lpstr>
      <vt:lpstr>PowerPoint Presentation</vt:lpstr>
      <vt:lpstr>References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INDUSTRIAL MARKETING</dc:title>
  <dc:creator>user</dc:creator>
  <cp:lastModifiedBy>Microsoft account</cp:lastModifiedBy>
  <cp:revision>49</cp:revision>
  <dcterms:created xsi:type="dcterms:W3CDTF">2023-11-01T21:14:05Z</dcterms:created>
  <dcterms:modified xsi:type="dcterms:W3CDTF">2023-11-11T03:49:13Z</dcterms:modified>
</cp:coreProperties>
</file>