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7" r:id="rId5"/>
    <p:sldId id="259" r:id="rId6"/>
    <p:sldId id="260" r:id="rId7"/>
    <p:sldId id="261" r:id="rId8"/>
    <p:sldId id="262" r:id="rId9"/>
    <p:sldId id="263" r:id="rId10"/>
    <p:sldId id="264" r:id="rId11"/>
    <p:sldId id="265" r:id="rId12"/>
    <p:sldId id="266" r:id="rId13"/>
    <p:sldId id="267" r:id="rId14"/>
    <p:sldId id="270" r:id="rId15"/>
    <p:sldId id="288" r:id="rId16"/>
    <p:sldId id="272" r:id="rId17"/>
    <p:sldId id="273" r:id="rId18"/>
    <p:sldId id="297" r:id="rId19"/>
    <p:sldId id="274" r:id="rId20"/>
    <p:sldId id="298" r:id="rId21"/>
    <p:sldId id="275" r:id="rId22"/>
    <p:sldId id="276" r:id="rId23"/>
    <p:sldId id="271" r:id="rId24"/>
    <p:sldId id="282" r:id="rId25"/>
    <p:sldId id="283" r:id="rId26"/>
    <p:sldId id="277" r:id="rId27"/>
    <p:sldId id="294" r:id="rId28"/>
    <p:sldId id="299" r:id="rId29"/>
    <p:sldId id="295" r:id="rId30"/>
    <p:sldId id="296" r:id="rId31"/>
    <p:sldId id="279" r:id="rId32"/>
    <p:sldId id="284" r:id="rId33"/>
    <p:sldId id="285" r:id="rId34"/>
    <p:sldId id="28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F3102C9-E020-4454-90C6-44BD2BE5B477}" type="datetimeFigureOut">
              <a:rPr lang="en-US" smtClean="0"/>
              <a:t>11/7/2023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21980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3102C9-E020-4454-90C6-44BD2BE5B477}" type="datetimeFigureOut">
              <a:rPr lang="en-US" smtClean="0"/>
              <a:t>11/7/2023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276907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3102C9-E020-4454-90C6-44BD2BE5B477}" type="datetimeFigureOut">
              <a:rPr lang="en-US" smtClean="0"/>
              <a:t>11/7/2023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4155629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F3102C9-E020-4454-90C6-44BD2BE5B477}" type="datetimeFigureOut">
              <a:rPr lang="en-US" smtClean="0"/>
              <a:t>11/7/2023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1855264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F3102C9-E020-4454-90C6-44BD2BE5B477}" type="datetimeFigureOut">
              <a:rPr lang="en-US" smtClean="0"/>
              <a:t>11/7/2023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278547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3102C9-E020-4454-90C6-44BD2BE5B477}" type="datetimeFigureOut">
              <a:rPr lang="en-US" smtClean="0"/>
              <a:t>11/7/2023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1643013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3102C9-E020-4454-90C6-44BD2BE5B477}" type="datetimeFigureOut">
              <a:rPr lang="en-US" smtClean="0"/>
              <a:t>11/7/2023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3095972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3102C9-E020-4454-90C6-44BD2BE5B477}" type="datetimeFigureOut">
              <a:rPr lang="en-US" smtClean="0"/>
              <a:t>11/7/2023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324926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3102C9-E020-4454-90C6-44BD2BE5B477}" type="datetimeFigureOut">
              <a:rPr lang="en-US" smtClean="0"/>
              <a:t>11/7/2023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501096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3102C9-E020-4454-90C6-44BD2BE5B477}" type="datetimeFigureOut">
              <a:rPr lang="en-US" smtClean="0"/>
              <a:t>11/7/2023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3923283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3102C9-E020-4454-90C6-44BD2BE5B477}" type="datetimeFigureOut">
              <a:rPr lang="en-US" smtClean="0"/>
              <a:t>11/7/2023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28A3C8F-D7EA-4F80-8648-7B3D6380BDFA}" type="slidenum">
              <a:rPr lang="en-US" smtClean="0"/>
              <a:t>‹#›</a:t>
            </a:fld>
            <a:endParaRPr lang="en-US"/>
          </a:p>
        </p:txBody>
      </p:sp>
    </p:spTree>
    <p:extLst>
      <p:ext uri="{BB962C8B-B14F-4D97-AF65-F5344CB8AC3E}">
        <p14:creationId xmlns:p14="http://schemas.microsoft.com/office/powerpoint/2010/main" val="338748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3102C9-E020-4454-90C6-44BD2BE5B477}" type="datetimeFigureOut">
              <a:rPr lang="en-US" smtClean="0"/>
              <a:t>11/7/2023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8A3C8F-D7EA-4F80-8648-7B3D6380BDFA}" type="slidenum">
              <a:rPr lang="en-US" smtClean="0"/>
              <a:t>‹#›</a:t>
            </a:fld>
            <a:endParaRPr lang="en-US"/>
          </a:p>
        </p:txBody>
      </p:sp>
    </p:spTree>
    <p:extLst>
      <p:ext uri="{BB962C8B-B14F-4D97-AF65-F5344CB8AC3E}">
        <p14:creationId xmlns:p14="http://schemas.microsoft.com/office/powerpoint/2010/main" val="10387960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002060"/>
                </a:solidFill>
              </a:rPr>
              <a:t>INDUSTRIAL MARKETING</a:t>
            </a:r>
            <a:endParaRPr lang="en-US" b="1" dirty="0">
              <a:solidFill>
                <a:srgbClr val="002060"/>
              </a:solidFill>
            </a:endParaRPr>
          </a:p>
        </p:txBody>
      </p:sp>
      <p:sp>
        <p:nvSpPr>
          <p:cNvPr id="3" name="Subtitle 2"/>
          <p:cNvSpPr>
            <a:spLocks noGrp="1"/>
          </p:cNvSpPr>
          <p:nvPr>
            <p:ph type="subTitle" idx="1"/>
          </p:nvPr>
        </p:nvSpPr>
        <p:spPr/>
        <p:txBody>
          <a:bodyPr>
            <a:normAutofit/>
          </a:bodyPr>
          <a:lstStyle/>
          <a:p>
            <a:r>
              <a:rPr lang="en-US" b="1" dirty="0" smtClean="0">
                <a:solidFill>
                  <a:srgbClr val="002060"/>
                </a:solidFill>
              </a:rPr>
              <a:t>LECTURE 10</a:t>
            </a:r>
          </a:p>
          <a:p>
            <a:r>
              <a:rPr lang="en-US" b="1" dirty="0" smtClean="0">
                <a:solidFill>
                  <a:srgbClr val="002060"/>
                </a:solidFill>
              </a:rPr>
              <a:t>PUBLIC RELATIONS AND PUBLICITY IN INDUSTRY</a:t>
            </a:r>
          </a:p>
          <a:p>
            <a:r>
              <a:rPr lang="en-US" b="1" dirty="0" smtClean="0">
                <a:solidFill>
                  <a:srgbClr val="002060"/>
                </a:solidFill>
              </a:rPr>
              <a:t>BY WANJIKU KINYANJUI</a:t>
            </a:r>
          </a:p>
        </p:txBody>
      </p:sp>
    </p:spTree>
    <p:extLst>
      <p:ext uri="{BB962C8B-B14F-4D97-AF65-F5344CB8AC3E}">
        <p14:creationId xmlns:p14="http://schemas.microsoft.com/office/powerpoint/2010/main" val="2094305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Topic Objectives</a:t>
            </a:r>
            <a:endParaRPr lang="en-US" b="1" dirty="0">
              <a:solidFill>
                <a:srgbClr val="002060"/>
              </a:solidFill>
            </a:endParaRPr>
          </a:p>
        </p:txBody>
      </p:sp>
      <p:sp>
        <p:nvSpPr>
          <p:cNvPr id="3" name="Content Placeholder 2"/>
          <p:cNvSpPr>
            <a:spLocks noGrp="1"/>
          </p:cNvSpPr>
          <p:nvPr>
            <p:ph idx="1"/>
          </p:nvPr>
        </p:nvSpPr>
        <p:spPr/>
        <p:txBody>
          <a:bodyPr/>
          <a:lstStyle/>
          <a:p>
            <a:pPr marL="0" indent="0">
              <a:buNone/>
            </a:pPr>
            <a:r>
              <a:rPr lang="en-US" dirty="0"/>
              <a:t>After reading this chapter, you should be able to: </a:t>
            </a:r>
          </a:p>
          <a:p>
            <a:r>
              <a:rPr lang="en-US" dirty="0" smtClean="0"/>
              <a:t>identify </a:t>
            </a:r>
            <a:r>
              <a:rPr lang="en-US" dirty="0"/>
              <a:t>key </a:t>
            </a:r>
            <a:r>
              <a:rPr lang="en-US" dirty="0" smtClean="0"/>
              <a:t>public relations </a:t>
            </a:r>
            <a:r>
              <a:rPr lang="en-US" dirty="0"/>
              <a:t>activities and tools used to achieve </a:t>
            </a:r>
            <a:r>
              <a:rPr lang="en-US" dirty="0" smtClean="0"/>
              <a:t>objectives</a:t>
            </a:r>
          </a:p>
          <a:p>
            <a:r>
              <a:rPr lang="en-US" dirty="0" smtClean="0"/>
              <a:t>explain concept of crisis management</a:t>
            </a:r>
          </a:p>
          <a:p>
            <a:r>
              <a:rPr lang="en-US" dirty="0" smtClean="0"/>
              <a:t>identify </a:t>
            </a:r>
            <a:r>
              <a:rPr lang="en-US" dirty="0"/>
              <a:t>reasons for event </a:t>
            </a:r>
            <a:r>
              <a:rPr lang="en-US" dirty="0" smtClean="0"/>
              <a:t>sponsorship</a:t>
            </a:r>
          </a:p>
          <a:p>
            <a:r>
              <a:rPr lang="en-US" dirty="0" smtClean="0"/>
              <a:t>understand </a:t>
            </a:r>
            <a:r>
              <a:rPr lang="en-US" dirty="0"/>
              <a:t>how to select an outside </a:t>
            </a:r>
            <a:r>
              <a:rPr lang="en-US" dirty="0" smtClean="0"/>
              <a:t>public relations </a:t>
            </a:r>
            <a:r>
              <a:rPr lang="en-US" dirty="0"/>
              <a:t>agency </a:t>
            </a:r>
            <a:endParaRPr lang="en-US" dirty="0" smtClean="0"/>
          </a:p>
          <a:p>
            <a:r>
              <a:rPr lang="en-US" dirty="0" smtClean="0"/>
              <a:t>describe </a:t>
            </a:r>
            <a:r>
              <a:rPr lang="en-US" dirty="0"/>
              <a:t>methods for evaluating </a:t>
            </a:r>
            <a:r>
              <a:rPr lang="en-US" dirty="0" smtClean="0"/>
              <a:t>public relations </a:t>
            </a:r>
            <a:r>
              <a:rPr lang="en-US" dirty="0"/>
              <a:t>activities.</a:t>
            </a:r>
          </a:p>
        </p:txBody>
      </p:sp>
    </p:spTree>
    <p:extLst>
      <p:ext uri="{BB962C8B-B14F-4D97-AF65-F5344CB8AC3E}">
        <p14:creationId xmlns:p14="http://schemas.microsoft.com/office/powerpoint/2010/main" val="3025852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dirty="0"/>
              <a:t>Public Relations is an integral part of </a:t>
            </a:r>
            <a:r>
              <a:rPr lang="en-US" dirty="0" smtClean="0"/>
              <a:t>a company’s marketing </a:t>
            </a:r>
            <a:r>
              <a:rPr lang="en-US" dirty="0"/>
              <a:t>strategy. </a:t>
            </a:r>
            <a:endParaRPr lang="en-US" dirty="0" smtClean="0"/>
          </a:p>
          <a:p>
            <a:pPr>
              <a:lnSpc>
                <a:spcPct val="150000"/>
              </a:lnSpc>
            </a:pPr>
            <a:r>
              <a:rPr lang="en-US" dirty="0" smtClean="0"/>
              <a:t>It </a:t>
            </a:r>
            <a:r>
              <a:rPr lang="en-US" dirty="0"/>
              <a:t>helps create a brand pull not by the organization blowing its own horn but by getting people/publications of repute to speak well of the organization, products and services</a:t>
            </a:r>
            <a:r>
              <a:rPr lang="en-US" dirty="0" smtClean="0"/>
              <a:t>.</a:t>
            </a:r>
          </a:p>
          <a:p>
            <a:endParaRPr lang="en-US" dirty="0"/>
          </a:p>
        </p:txBody>
      </p:sp>
    </p:spTree>
    <p:extLst>
      <p:ext uri="{BB962C8B-B14F-4D97-AF65-F5344CB8AC3E}">
        <p14:creationId xmlns:p14="http://schemas.microsoft.com/office/powerpoint/2010/main" val="3693498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PR Defined</a:t>
            </a:r>
            <a:endParaRPr lang="en-US" b="1" dirty="0">
              <a:solidFill>
                <a:srgbClr val="002060"/>
              </a:solidFill>
            </a:endParaRPr>
          </a:p>
        </p:txBody>
      </p:sp>
      <p:sp>
        <p:nvSpPr>
          <p:cNvPr id="3" name="Content Placeholder 2"/>
          <p:cNvSpPr>
            <a:spLocks noGrp="1"/>
          </p:cNvSpPr>
          <p:nvPr>
            <p:ph idx="1"/>
          </p:nvPr>
        </p:nvSpPr>
        <p:spPr/>
        <p:txBody>
          <a:bodyPr/>
          <a:lstStyle/>
          <a:p>
            <a:pPr>
              <a:lnSpc>
                <a:spcPct val="150000"/>
              </a:lnSpc>
            </a:pPr>
            <a:r>
              <a:rPr lang="en-US" b="1" dirty="0"/>
              <a:t>Public relations</a:t>
            </a:r>
            <a:r>
              <a:rPr lang="en-US" dirty="0"/>
              <a:t> (</a:t>
            </a:r>
            <a:r>
              <a:rPr lang="en-US" b="1" dirty="0"/>
              <a:t>PR</a:t>
            </a:r>
            <a:r>
              <a:rPr lang="en-US" dirty="0"/>
              <a:t>) is the practice of managing and disseminating </a:t>
            </a:r>
            <a:r>
              <a:rPr lang="en-US" dirty="0">
                <a:solidFill>
                  <a:schemeClr val="tx1">
                    <a:lumMod val="95000"/>
                    <a:lumOff val="5000"/>
                  </a:schemeClr>
                </a:solidFill>
              </a:rPr>
              <a:t>information </a:t>
            </a:r>
            <a:r>
              <a:rPr lang="en-US" dirty="0" smtClean="0">
                <a:solidFill>
                  <a:schemeClr val="tx1">
                    <a:lumMod val="95000"/>
                    <a:lumOff val="5000"/>
                  </a:schemeClr>
                </a:solidFill>
              </a:rPr>
              <a:t>from an</a:t>
            </a:r>
            <a:r>
              <a:rPr lang="en-US" dirty="0">
                <a:solidFill>
                  <a:schemeClr val="tx1">
                    <a:lumMod val="95000"/>
                    <a:lumOff val="5000"/>
                  </a:schemeClr>
                </a:solidFill>
              </a:rPr>
              <a:t> organization </a:t>
            </a:r>
            <a:r>
              <a:rPr lang="en-US" dirty="0" smtClean="0">
                <a:solidFill>
                  <a:schemeClr val="tx1">
                    <a:lumMod val="95000"/>
                    <a:lumOff val="5000"/>
                  </a:schemeClr>
                </a:solidFill>
              </a:rPr>
              <a:t>such </a:t>
            </a:r>
            <a:r>
              <a:rPr lang="en-US" dirty="0">
                <a:solidFill>
                  <a:schemeClr val="tx1">
                    <a:lumMod val="95000"/>
                    <a:lumOff val="5000"/>
                  </a:schemeClr>
                </a:solidFill>
              </a:rPr>
              <a:t>as a business, government agency, </a:t>
            </a:r>
            <a:r>
              <a:rPr lang="en-US" dirty="0" smtClean="0">
                <a:solidFill>
                  <a:schemeClr val="tx1">
                    <a:lumMod val="95000"/>
                    <a:lumOff val="5000"/>
                  </a:schemeClr>
                </a:solidFill>
              </a:rPr>
              <a:t>to </a:t>
            </a:r>
            <a:r>
              <a:rPr lang="en-US" dirty="0">
                <a:solidFill>
                  <a:schemeClr val="tx1">
                    <a:lumMod val="95000"/>
                    <a:lumOff val="5000"/>
                  </a:schemeClr>
                </a:solidFill>
              </a:rPr>
              <a:t>the public in order to influence their perception</a:t>
            </a:r>
            <a:r>
              <a:rPr lang="en-US" dirty="0"/>
              <a:t>.</a:t>
            </a:r>
          </a:p>
        </p:txBody>
      </p:sp>
    </p:spTree>
    <p:extLst>
      <p:ext uri="{BB962C8B-B14F-4D97-AF65-F5344CB8AC3E}">
        <p14:creationId xmlns:p14="http://schemas.microsoft.com/office/powerpoint/2010/main" val="3002804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Role of Public Relations</a:t>
            </a:r>
            <a:endParaRPr lang="en-US" b="1" dirty="0">
              <a:solidFill>
                <a:srgbClr val="002060"/>
              </a:solidFill>
            </a:endParaRPr>
          </a:p>
        </p:txBody>
      </p:sp>
      <p:sp>
        <p:nvSpPr>
          <p:cNvPr id="3" name="Content Placeholder 2"/>
          <p:cNvSpPr>
            <a:spLocks noGrp="1"/>
          </p:cNvSpPr>
          <p:nvPr>
            <p:ph idx="1"/>
          </p:nvPr>
        </p:nvSpPr>
        <p:spPr/>
        <p:txBody>
          <a:bodyPr/>
          <a:lstStyle/>
          <a:p>
            <a:pPr>
              <a:lnSpc>
                <a:spcPct val="150000"/>
              </a:lnSpc>
            </a:pPr>
            <a:r>
              <a:rPr lang="en-US" dirty="0"/>
              <a:t>Public relations </a:t>
            </a:r>
            <a:r>
              <a:rPr lang="en-US" dirty="0" smtClean="0"/>
              <a:t>does more </a:t>
            </a:r>
            <a:r>
              <a:rPr lang="en-US" dirty="0"/>
              <a:t>than </a:t>
            </a:r>
            <a:r>
              <a:rPr lang="en-US" dirty="0" smtClean="0"/>
              <a:t>just </a:t>
            </a:r>
            <a:r>
              <a:rPr lang="en-US" dirty="0"/>
              <a:t>protecting the business from harm and highlighting its accomplishments</a:t>
            </a:r>
            <a:r>
              <a:rPr lang="en-US" dirty="0" smtClean="0"/>
              <a:t>.</a:t>
            </a:r>
          </a:p>
          <a:p>
            <a:pPr>
              <a:lnSpc>
                <a:spcPct val="150000"/>
              </a:lnSpc>
            </a:pPr>
            <a:r>
              <a:rPr lang="en-US" dirty="0" smtClean="0"/>
              <a:t> </a:t>
            </a:r>
            <a:r>
              <a:rPr lang="en-US" dirty="0"/>
              <a:t>PR is in charge of media relations' </a:t>
            </a:r>
            <a:r>
              <a:rPr lang="en-US" dirty="0" smtClean="0"/>
              <a:t>key </a:t>
            </a:r>
            <a:r>
              <a:rPr lang="en-US" dirty="0"/>
              <a:t>strategy and, in certain situations, also deals directly with consumers. </a:t>
            </a:r>
            <a:endParaRPr lang="en-US" dirty="0" smtClean="0"/>
          </a:p>
          <a:p>
            <a:pPr>
              <a:lnSpc>
                <a:spcPct val="150000"/>
              </a:lnSpc>
            </a:pPr>
            <a:r>
              <a:rPr lang="en-US" dirty="0" smtClean="0"/>
              <a:t>It </a:t>
            </a:r>
            <a:r>
              <a:rPr lang="en-US" dirty="0"/>
              <a:t>plays a crucial part in relationship marketing because its goal is to establish a lasting reputation as opposed to making a fast sale. </a:t>
            </a:r>
          </a:p>
        </p:txBody>
      </p:sp>
    </p:spTree>
    <p:extLst>
      <p:ext uri="{BB962C8B-B14F-4D97-AF65-F5344CB8AC3E}">
        <p14:creationId xmlns:p14="http://schemas.microsoft.com/office/powerpoint/2010/main" val="1019342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Role of a PR Manager</a:t>
            </a:r>
            <a:endParaRPr lang="en-US" b="1" dirty="0">
              <a:solidFill>
                <a:srgbClr val="002060"/>
              </a:solidFill>
            </a:endParaRPr>
          </a:p>
        </p:txBody>
      </p:sp>
      <p:sp>
        <p:nvSpPr>
          <p:cNvPr id="3" name="Content Placeholder 2"/>
          <p:cNvSpPr>
            <a:spLocks noGrp="1"/>
          </p:cNvSpPr>
          <p:nvPr>
            <p:ph idx="1"/>
          </p:nvPr>
        </p:nvSpPr>
        <p:spPr>
          <a:xfrm>
            <a:off x="838200" y="1567543"/>
            <a:ext cx="10515600" cy="4609420"/>
          </a:xfrm>
        </p:spPr>
        <p:txBody>
          <a:bodyPr>
            <a:normAutofit/>
          </a:bodyPr>
          <a:lstStyle/>
          <a:p>
            <a:pPr marL="0" indent="0">
              <a:buNone/>
            </a:pPr>
            <a:r>
              <a:rPr lang="en-US" dirty="0"/>
              <a:t>PR managers have the task of coordinating all those activities that make up the public face of the </a:t>
            </a:r>
            <a:r>
              <a:rPr lang="en-US" dirty="0" smtClean="0"/>
              <a:t>organization</a:t>
            </a:r>
          </a:p>
          <a:p>
            <a:r>
              <a:rPr lang="en-US" dirty="0" smtClean="0"/>
              <a:t>organizing </a:t>
            </a:r>
            <a:r>
              <a:rPr lang="en-US" dirty="0"/>
              <a:t>press </a:t>
            </a:r>
            <a:r>
              <a:rPr lang="en-US" dirty="0" smtClean="0"/>
              <a:t>conferences</a:t>
            </a:r>
            <a:endParaRPr lang="en-US" dirty="0"/>
          </a:p>
          <a:p>
            <a:r>
              <a:rPr lang="en-US" dirty="0" smtClean="0"/>
              <a:t>staff </a:t>
            </a:r>
            <a:r>
              <a:rPr lang="en-US" dirty="0"/>
              <a:t>training </a:t>
            </a:r>
            <a:r>
              <a:rPr lang="en-US" dirty="0" smtClean="0"/>
              <a:t>workshops</a:t>
            </a:r>
            <a:endParaRPr lang="en-US" dirty="0"/>
          </a:p>
          <a:p>
            <a:r>
              <a:rPr lang="en-US" dirty="0" smtClean="0"/>
              <a:t>social events</a:t>
            </a:r>
          </a:p>
          <a:p>
            <a:r>
              <a:rPr lang="en-US" dirty="0" smtClean="0"/>
              <a:t>handling </a:t>
            </a:r>
            <a:r>
              <a:rPr lang="en-US" dirty="0"/>
              <a:t>incoming complaints or </a:t>
            </a:r>
            <a:r>
              <a:rPr lang="en-US" dirty="0" smtClean="0"/>
              <a:t>criticism</a:t>
            </a:r>
          </a:p>
          <a:p>
            <a:r>
              <a:rPr lang="en-US" dirty="0" smtClean="0"/>
              <a:t>grooming </a:t>
            </a:r>
            <a:r>
              <a:rPr lang="en-US" dirty="0"/>
              <a:t>senior management for TV or press </a:t>
            </a:r>
            <a:r>
              <a:rPr lang="en-US" dirty="0" smtClean="0"/>
              <a:t>interviews</a:t>
            </a:r>
          </a:p>
          <a:p>
            <a:r>
              <a:rPr lang="en-US" dirty="0" smtClean="0"/>
              <a:t>molding </a:t>
            </a:r>
            <a:r>
              <a:rPr lang="en-US" dirty="0"/>
              <a:t>the internal culture of the </a:t>
            </a:r>
            <a:r>
              <a:rPr lang="en-US" dirty="0" smtClean="0"/>
              <a:t>organization</a:t>
            </a:r>
            <a:endParaRPr lang="en-US" dirty="0"/>
          </a:p>
          <a:p>
            <a:r>
              <a:rPr lang="en-US" dirty="0" smtClean="0"/>
              <a:t>managing </a:t>
            </a:r>
            <a:r>
              <a:rPr lang="en-US" dirty="0"/>
              <a:t>social media.</a:t>
            </a:r>
          </a:p>
        </p:txBody>
      </p:sp>
    </p:spTree>
    <p:extLst>
      <p:ext uri="{BB962C8B-B14F-4D97-AF65-F5344CB8AC3E}">
        <p14:creationId xmlns:p14="http://schemas.microsoft.com/office/powerpoint/2010/main" val="2814408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PR Tools</a:t>
            </a:r>
            <a:endParaRPr lang="en-US" b="1" dirty="0">
              <a:solidFill>
                <a:srgbClr val="002060"/>
              </a:solidFill>
            </a:endParaRPr>
          </a:p>
        </p:txBody>
      </p:sp>
      <p:sp>
        <p:nvSpPr>
          <p:cNvPr id="3" name="Content Placeholder 2"/>
          <p:cNvSpPr>
            <a:spLocks noGrp="1"/>
          </p:cNvSpPr>
          <p:nvPr>
            <p:ph idx="1"/>
          </p:nvPr>
        </p:nvSpPr>
        <p:spPr/>
        <p:txBody>
          <a:bodyPr/>
          <a:lstStyle/>
          <a:p>
            <a:pPr marL="514350" indent="-514350">
              <a:buFont typeface="+mj-lt"/>
              <a:buAutoNum type="arabicParenR"/>
            </a:pPr>
            <a:r>
              <a:rPr lang="en-US" dirty="0">
                <a:solidFill>
                  <a:srgbClr val="C00000"/>
                </a:solidFill>
              </a:rPr>
              <a:t>Press </a:t>
            </a:r>
            <a:r>
              <a:rPr lang="en-US" dirty="0" smtClean="0">
                <a:solidFill>
                  <a:srgbClr val="C00000"/>
                </a:solidFill>
              </a:rPr>
              <a:t>release</a:t>
            </a:r>
          </a:p>
          <a:p>
            <a:pPr marL="0" indent="0">
              <a:buNone/>
            </a:pPr>
            <a:r>
              <a:rPr lang="en-US" dirty="0" smtClean="0"/>
              <a:t> </a:t>
            </a:r>
            <a:r>
              <a:rPr lang="en-US" dirty="0"/>
              <a:t>A press release is a news story about the organization, usually designed to put the firm in a good light but often intended just to keep the organization in the public eye. </a:t>
            </a:r>
            <a:endParaRPr lang="en-US" dirty="0" smtClean="0"/>
          </a:p>
          <a:p>
            <a:pPr marL="0" indent="0">
              <a:buNone/>
            </a:pPr>
            <a:r>
              <a:rPr lang="en-US" dirty="0" smtClean="0"/>
              <a:t>For </a:t>
            </a:r>
            <a:r>
              <a:rPr lang="en-US" dirty="0"/>
              <a:t>example, a firm might issue a press release about opening a new factory in a depressed area of the country. Newspapers and broadcasters use this as news, since it is about creating jobs</a:t>
            </a:r>
          </a:p>
        </p:txBody>
      </p:sp>
    </p:spTree>
    <p:extLst>
      <p:ext uri="{BB962C8B-B14F-4D97-AF65-F5344CB8AC3E}">
        <p14:creationId xmlns:p14="http://schemas.microsoft.com/office/powerpoint/2010/main" val="2679140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C00000"/>
                </a:solidFill>
              </a:rPr>
              <a:t>2) Sponsorship </a:t>
            </a:r>
            <a:endParaRPr lang="en-US" dirty="0" smtClean="0">
              <a:solidFill>
                <a:srgbClr val="C00000"/>
              </a:solidFill>
            </a:endParaRPr>
          </a:p>
          <a:p>
            <a:pPr marL="0" indent="0">
              <a:buNone/>
            </a:pPr>
            <a:r>
              <a:rPr lang="en-US" dirty="0" smtClean="0"/>
              <a:t>Sponsorship </a:t>
            </a:r>
            <a:r>
              <a:rPr lang="en-US" dirty="0"/>
              <a:t>of events, individuals, or organizations is useful for creating favorable publicity</a:t>
            </a:r>
            <a:r>
              <a:rPr lang="en-US" dirty="0" smtClean="0"/>
              <a:t>.</a:t>
            </a:r>
          </a:p>
          <a:p>
            <a:pPr marL="0" indent="0">
              <a:buNone/>
            </a:pPr>
            <a:r>
              <a:rPr lang="en-US" dirty="0" smtClean="0"/>
              <a:t> </a:t>
            </a:r>
            <a:r>
              <a:rPr lang="en-US" dirty="0"/>
              <a:t>For example, many firms sponsor golf tournaments which provide opportunities for personal interaction as well as favorable publicity</a:t>
            </a:r>
          </a:p>
        </p:txBody>
      </p:sp>
    </p:spTree>
    <p:extLst>
      <p:ext uri="{BB962C8B-B14F-4D97-AF65-F5344CB8AC3E}">
        <p14:creationId xmlns:p14="http://schemas.microsoft.com/office/powerpoint/2010/main" val="3590843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solidFill>
                  <a:srgbClr val="C00000"/>
                </a:solidFill>
              </a:rPr>
              <a:t>3) Word-of-mouth</a:t>
            </a:r>
          </a:p>
          <a:p>
            <a:pPr marL="0" indent="0">
              <a:lnSpc>
                <a:spcPct val="150000"/>
              </a:lnSpc>
              <a:buNone/>
            </a:pPr>
            <a:r>
              <a:rPr lang="en-US" dirty="0" smtClean="0"/>
              <a:t>Generating </a:t>
            </a:r>
            <a:r>
              <a:rPr lang="en-US" dirty="0"/>
              <a:t>favorable word-of-mouth is an important aim of PR. </a:t>
            </a:r>
            <a:endParaRPr lang="en-US" dirty="0" smtClean="0"/>
          </a:p>
          <a:p>
            <a:pPr marL="0" indent="0">
              <a:lnSpc>
                <a:spcPct val="150000"/>
              </a:lnSpc>
              <a:buNone/>
            </a:pPr>
            <a:r>
              <a:rPr lang="en-US" dirty="0" smtClean="0"/>
              <a:t>For example, a </a:t>
            </a:r>
            <a:r>
              <a:rPr lang="en-US" dirty="0"/>
              <a:t>financial services company, frequently invites financial intermediaries such as bank managers, business consultants, and financial advisers to sports events such as </a:t>
            </a:r>
            <a:r>
              <a:rPr lang="en-US" dirty="0" smtClean="0"/>
              <a:t>football matches or horse racing</a:t>
            </a:r>
            <a:endParaRPr lang="en-US" dirty="0"/>
          </a:p>
        </p:txBody>
      </p:sp>
    </p:spTree>
    <p:extLst>
      <p:ext uri="{BB962C8B-B14F-4D97-AF65-F5344CB8AC3E}">
        <p14:creationId xmlns:p14="http://schemas.microsoft.com/office/powerpoint/2010/main" val="3658024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881896"/>
            <a:ext cx="10515600" cy="4351338"/>
          </a:xfrm>
        </p:spPr>
        <p:txBody>
          <a:bodyPr/>
          <a:lstStyle/>
          <a:p>
            <a:pPr marL="0" indent="0">
              <a:buNone/>
            </a:pPr>
            <a:r>
              <a:rPr lang="en-US" dirty="0" smtClean="0">
                <a:solidFill>
                  <a:srgbClr val="C00000"/>
                </a:solidFill>
              </a:rPr>
              <a:t>4) </a:t>
            </a:r>
            <a:r>
              <a:rPr lang="en-US" dirty="0">
                <a:solidFill>
                  <a:srgbClr val="C00000"/>
                </a:solidFill>
              </a:rPr>
              <a:t>Corporate </a:t>
            </a:r>
            <a:r>
              <a:rPr lang="en-US" dirty="0" smtClean="0">
                <a:solidFill>
                  <a:srgbClr val="C00000"/>
                </a:solidFill>
              </a:rPr>
              <a:t>advertising</a:t>
            </a:r>
          </a:p>
          <a:p>
            <a:pPr marL="0" indent="0">
              <a:lnSpc>
                <a:spcPct val="150000"/>
              </a:lnSpc>
              <a:buNone/>
            </a:pPr>
            <a:r>
              <a:rPr lang="en-US" dirty="0" smtClean="0"/>
              <a:t>Corporate </a:t>
            </a:r>
            <a:r>
              <a:rPr lang="en-US" dirty="0"/>
              <a:t>advertising is aimed at improving the corporate image, rather than selling products. Such advertising is very common in the trade press, but occasionally appears in the mass media. British Airways have successfully used television to promote the company’s image, aiming specifically at business-class sales</a:t>
            </a:r>
          </a:p>
        </p:txBody>
      </p:sp>
    </p:spTree>
    <p:extLst>
      <p:ext uri="{BB962C8B-B14F-4D97-AF65-F5344CB8AC3E}">
        <p14:creationId xmlns:p14="http://schemas.microsoft.com/office/powerpoint/2010/main" val="4060790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solidFill>
                  <a:srgbClr val="C00000"/>
                </a:solidFill>
              </a:rPr>
              <a:t>5) </a:t>
            </a:r>
            <a:r>
              <a:rPr lang="en-US" dirty="0">
                <a:solidFill>
                  <a:srgbClr val="C00000"/>
                </a:solidFill>
              </a:rPr>
              <a:t>Lobbying </a:t>
            </a:r>
            <a:endParaRPr lang="en-US" dirty="0" smtClean="0">
              <a:solidFill>
                <a:srgbClr val="C00000"/>
              </a:solidFill>
            </a:endParaRPr>
          </a:p>
          <a:p>
            <a:pPr marL="0" indent="0">
              <a:lnSpc>
                <a:spcPct val="150000"/>
              </a:lnSpc>
              <a:buNone/>
            </a:pPr>
            <a:r>
              <a:rPr lang="en-US" dirty="0" smtClean="0"/>
              <a:t>Lobbying </a:t>
            </a:r>
            <a:r>
              <a:rPr lang="en-US" dirty="0"/>
              <a:t>is the process of making representations to members of Parliament, congressmen, or other politicians. For example, an industry association might lobby Parliament to persuade MPs not to introduce new </a:t>
            </a:r>
            <a:r>
              <a:rPr lang="en-US" dirty="0" smtClean="0"/>
              <a:t>laws in </a:t>
            </a:r>
            <a:r>
              <a:rPr lang="en-US" dirty="0"/>
              <a:t>the industry</a:t>
            </a:r>
          </a:p>
        </p:txBody>
      </p:sp>
    </p:spTree>
    <p:extLst>
      <p:ext uri="{BB962C8B-B14F-4D97-AF65-F5344CB8AC3E}">
        <p14:creationId xmlns:p14="http://schemas.microsoft.com/office/powerpoint/2010/main" val="2265079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solidFill>
                  <a:srgbClr val="C00000"/>
                </a:solidFill>
              </a:rPr>
              <a:t>6) </a:t>
            </a:r>
            <a:r>
              <a:rPr lang="en-US" dirty="0">
                <a:solidFill>
                  <a:srgbClr val="C00000"/>
                </a:solidFill>
              </a:rPr>
              <a:t>Corporate </a:t>
            </a:r>
            <a:r>
              <a:rPr lang="en-US" dirty="0" smtClean="0">
                <a:solidFill>
                  <a:srgbClr val="C00000"/>
                </a:solidFill>
              </a:rPr>
              <a:t>website</a:t>
            </a:r>
          </a:p>
          <a:p>
            <a:pPr marL="0" indent="0" algn="just">
              <a:buNone/>
            </a:pPr>
            <a:r>
              <a:rPr lang="en-US" dirty="0" smtClean="0"/>
              <a:t>The </a:t>
            </a:r>
            <a:r>
              <a:rPr lang="en-US" dirty="0"/>
              <a:t>website provides an opportunity for the company to publicize its mission statement, its success stories, and its corporate social responsibility. </a:t>
            </a:r>
            <a:endParaRPr lang="en-US" dirty="0" smtClean="0"/>
          </a:p>
          <a:p>
            <a:pPr marL="0" indent="0" algn="just">
              <a:buNone/>
            </a:pPr>
            <a:endParaRPr lang="en-US" dirty="0" smtClean="0"/>
          </a:p>
          <a:p>
            <a:pPr marL="0" indent="0" algn="just">
              <a:buNone/>
            </a:pPr>
            <a:r>
              <a:rPr lang="en-US" dirty="0" smtClean="0"/>
              <a:t>The </a:t>
            </a:r>
            <a:r>
              <a:rPr lang="en-US" dirty="0"/>
              <a:t>website can include testimonials from satisfied clients, mini case studies of how the company has helped other firms solve their problems, and show what the company is doing to sponsor worthy causes or events.</a:t>
            </a:r>
          </a:p>
        </p:txBody>
      </p:sp>
    </p:spTree>
    <p:extLst>
      <p:ext uri="{BB962C8B-B14F-4D97-AF65-F5344CB8AC3E}">
        <p14:creationId xmlns:p14="http://schemas.microsoft.com/office/powerpoint/2010/main" val="2526816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solidFill>
                  <a:srgbClr val="C00000"/>
                </a:solidFill>
              </a:rPr>
              <a:t>7) Social </a:t>
            </a:r>
            <a:r>
              <a:rPr lang="en-US" dirty="0">
                <a:solidFill>
                  <a:srgbClr val="C00000"/>
                </a:solidFill>
              </a:rPr>
              <a:t>media </a:t>
            </a:r>
            <a:endParaRPr lang="en-US" dirty="0" smtClean="0">
              <a:solidFill>
                <a:srgbClr val="C00000"/>
              </a:solidFill>
            </a:endParaRPr>
          </a:p>
          <a:p>
            <a:pPr marL="0" indent="0">
              <a:buNone/>
            </a:pPr>
            <a:r>
              <a:rPr lang="en-US" dirty="0" smtClean="0"/>
              <a:t>The </a:t>
            </a:r>
            <a:r>
              <a:rPr lang="en-US" dirty="0"/>
              <a:t>use of such media as Facebook, LinkedIn, YouTube, and Twitter allows companies to create instant publicity with the exact audience they are trying to reach. </a:t>
            </a:r>
            <a:endParaRPr lang="en-US" dirty="0" smtClean="0"/>
          </a:p>
          <a:p>
            <a:pPr marL="0" indent="0">
              <a:buNone/>
            </a:pPr>
            <a:r>
              <a:rPr lang="en-US" dirty="0" smtClean="0"/>
              <a:t>As </a:t>
            </a:r>
            <a:r>
              <a:rPr lang="en-US" dirty="0"/>
              <a:t>a bonus, such media also </a:t>
            </a:r>
            <a:r>
              <a:rPr lang="en-US" dirty="0" smtClean="0"/>
              <a:t>encourages </a:t>
            </a:r>
            <a:r>
              <a:rPr lang="en-US" dirty="0"/>
              <a:t>viral marketing – “word of mouse” – if the post is especially interesting or amusing</a:t>
            </a:r>
          </a:p>
        </p:txBody>
      </p:sp>
    </p:spTree>
    <p:extLst>
      <p:ext uri="{BB962C8B-B14F-4D97-AF65-F5344CB8AC3E}">
        <p14:creationId xmlns:p14="http://schemas.microsoft.com/office/powerpoint/2010/main" val="2234995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External PR Agencies</a:t>
            </a:r>
            <a:endParaRPr lang="en-US" b="1" dirty="0">
              <a:solidFill>
                <a:srgbClr val="002060"/>
              </a:solidFill>
            </a:endParaRPr>
          </a:p>
        </p:txBody>
      </p:sp>
      <p:sp>
        <p:nvSpPr>
          <p:cNvPr id="3" name="Content Placeholder 2"/>
          <p:cNvSpPr>
            <a:spLocks noGrp="1"/>
          </p:cNvSpPr>
          <p:nvPr>
            <p:ph idx="1"/>
          </p:nvPr>
        </p:nvSpPr>
        <p:spPr/>
        <p:txBody>
          <a:bodyPr>
            <a:normAutofit/>
          </a:bodyPr>
          <a:lstStyle/>
          <a:p>
            <a:pPr marL="0" indent="0">
              <a:lnSpc>
                <a:spcPct val="100000"/>
              </a:lnSpc>
              <a:buNone/>
            </a:pPr>
            <a:r>
              <a:rPr lang="en-US" dirty="0"/>
              <a:t>Outside public relations agencies are frequently used for developing corporate image. The reasons for </a:t>
            </a:r>
            <a:r>
              <a:rPr lang="en-US" dirty="0" smtClean="0"/>
              <a:t>doing </a:t>
            </a:r>
            <a:r>
              <a:rPr lang="en-US" dirty="0"/>
              <a:t>this might be as follows:</a:t>
            </a:r>
          </a:p>
          <a:p>
            <a:pPr marL="457200" lvl="1" indent="0">
              <a:lnSpc>
                <a:spcPct val="100000"/>
              </a:lnSpc>
              <a:buNone/>
            </a:pPr>
            <a:r>
              <a:rPr lang="en-US" dirty="0"/>
              <a:t>• the firm is too small to warrant having a specialist PR </a:t>
            </a:r>
            <a:r>
              <a:rPr lang="en-US" dirty="0" smtClean="0"/>
              <a:t>department</a:t>
            </a:r>
            <a:endParaRPr lang="en-US" dirty="0"/>
          </a:p>
          <a:p>
            <a:pPr marL="457200" lvl="1" indent="0">
              <a:lnSpc>
                <a:spcPct val="100000"/>
              </a:lnSpc>
              <a:buNone/>
            </a:pPr>
            <a:r>
              <a:rPr lang="en-US" dirty="0"/>
              <a:t>• external agencies have expertise which the company </a:t>
            </a:r>
            <a:r>
              <a:rPr lang="en-US" dirty="0" smtClean="0"/>
              <a:t>lacks</a:t>
            </a:r>
            <a:endParaRPr lang="en-US" dirty="0"/>
          </a:p>
          <a:p>
            <a:pPr marL="457200" lvl="1" indent="0">
              <a:lnSpc>
                <a:spcPct val="100000"/>
              </a:lnSpc>
              <a:buNone/>
            </a:pPr>
            <a:r>
              <a:rPr lang="en-US" dirty="0"/>
              <a:t>• the external agency can provide an unbiased view of the firm’s </a:t>
            </a:r>
            <a:r>
              <a:rPr lang="en-US" dirty="0" smtClean="0"/>
              <a:t>needs</a:t>
            </a:r>
          </a:p>
          <a:p>
            <a:pPr lvl="1">
              <a:lnSpc>
                <a:spcPct val="100000"/>
              </a:lnSpc>
            </a:pPr>
            <a:r>
              <a:rPr lang="en-US" dirty="0"/>
              <a:t>external agencies often carry greater credibility than internal departments or </a:t>
            </a:r>
            <a:r>
              <a:rPr lang="en-US" dirty="0" smtClean="0"/>
              <a:t>managers</a:t>
            </a:r>
          </a:p>
          <a:p>
            <a:pPr lvl="1">
              <a:lnSpc>
                <a:spcPct val="100000"/>
              </a:lnSpc>
            </a:pPr>
            <a:r>
              <a:rPr lang="en-US" dirty="0"/>
              <a:t>economies of scale may make the external agency cheaper to use</a:t>
            </a:r>
          </a:p>
          <a:p>
            <a:pPr lvl="1">
              <a:lnSpc>
                <a:spcPct val="100000"/>
              </a:lnSpc>
            </a:pPr>
            <a:endParaRPr lang="en-US" dirty="0" smtClean="0"/>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102348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r>
              <a:rPr lang="en-US" dirty="0" smtClean="0"/>
              <a:t>Some </a:t>
            </a:r>
            <a:r>
              <a:rPr lang="en-US" dirty="0"/>
              <a:t>activities that might involve an outside agency might be as </a:t>
            </a:r>
            <a:r>
              <a:rPr lang="en-US" dirty="0" smtClean="0"/>
              <a:t>follows:</a:t>
            </a:r>
          </a:p>
          <a:p>
            <a:pPr marL="514350" indent="-514350">
              <a:buFont typeface="+mj-lt"/>
              <a:buAutoNum type="alphaLcParenR"/>
            </a:pPr>
            <a:r>
              <a:rPr lang="en-US" dirty="0">
                <a:solidFill>
                  <a:srgbClr val="C00000"/>
                </a:solidFill>
              </a:rPr>
              <a:t>Exhibitions. </a:t>
            </a:r>
            <a:endParaRPr lang="en-US" dirty="0" smtClean="0">
              <a:solidFill>
                <a:srgbClr val="C00000"/>
              </a:solidFill>
            </a:endParaRPr>
          </a:p>
          <a:p>
            <a:pPr marL="0" indent="0">
              <a:buNone/>
            </a:pPr>
            <a:r>
              <a:rPr lang="en-US" dirty="0" smtClean="0"/>
              <a:t>The </a:t>
            </a:r>
            <a:r>
              <a:rPr lang="en-US" dirty="0"/>
              <a:t>infrequency of attendance at exhibitions </a:t>
            </a:r>
            <a:r>
              <a:rPr lang="en-US" dirty="0" smtClean="0"/>
              <a:t>means </a:t>
            </a:r>
            <a:r>
              <a:rPr lang="en-US" dirty="0"/>
              <a:t>that in-house planning is likely to be disruptive and inefficient. Outside consultants might be setting up four or five exhibitions a week compared with the average firm’s four or five a year, so they will quickly acquire strong expertise in exhibition </a:t>
            </a:r>
            <a:r>
              <a:rPr lang="en-US" dirty="0" smtClean="0"/>
              <a:t>management</a:t>
            </a:r>
            <a:endParaRPr lang="en-US" dirty="0"/>
          </a:p>
          <a:p>
            <a:endParaRPr lang="en-US" dirty="0"/>
          </a:p>
        </p:txBody>
      </p:sp>
    </p:spTree>
    <p:extLst>
      <p:ext uri="{BB962C8B-B14F-4D97-AF65-F5344CB8AC3E}">
        <p14:creationId xmlns:p14="http://schemas.microsoft.com/office/powerpoint/2010/main" val="4174136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solidFill>
                  <a:srgbClr val="C00000"/>
                </a:solidFill>
              </a:rPr>
              <a:t>b) Sponsorship</a:t>
            </a:r>
          </a:p>
          <a:p>
            <a:pPr marL="0" indent="0">
              <a:buNone/>
            </a:pPr>
            <a:r>
              <a:rPr lang="en-US" dirty="0" smtClean="0"/>
              <a:t>Outside </a:t>
            </a:r>
            <a:r>
              <a:rPr lang="en-US" dirty="0"/>
              <a:t>consultants will have contacts and negotiating expertise that is unlikely to be available in-house</a:t>
            </a:r>
            <a:r>
              <a:rPr lang="en-US" dirty="0" smtClean="0"/>
              <a:t>.</a:t>
            </a:r>
          </a:p>
          <a:p>
            <a:pPr marL="0" indent="0">
              <a:buNone/>
            </a:pPr>
            <a:r>
              <a:rPr lang="en-US" dirty="0" smtClean="0"/>
              <a:t>In </a:t>
            </a:r>
            <a:r>
              <a:rPr lang="en-US" dirty="0"/>
              <a:t>particular, an outside firm will have up-to-date knowledge of the “going rate” for sponsoring particular events and individuals</a:t>
            </a:r>
          </a:p>
        </p:txBody>
      </p:sp>
    </p:spTree>
    <p:extLst>
      <p:ext uri="{BB962C8B-B14F-4D97-AF65-F5344CB8AC3E}">
        <p14:creationId xmlns:p14="http://schemas.microsoft.com/office/powerpoint/2010/main" val="895279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C00000"/>
                </a:solidFill>
              </a:rPr>
              <a:t>c) Production of house journals. </a:t>
            </a:r>
            <a:endParaRPr lang="en-US" dirty="0" smtClean="0">
              <a:solidFill>
                <a:srgbClr val="C00000"/>
              </a:solidFill>
            </a:endParaRPr>
          </a:p>
          <a:p>
            <a:pPr marL="0" indent="0">
              <a:lnSpc>
                <a:spcPct val="150000"/>
              </a:lnSpc>
              <a:buNone/>
            </a:pPr>
            <a:r>
              <a:rPr lang="en-US" dirty="0" smtClean="0"/>
              <a:t>Because </a:t>
            </a:r>
            <a:r>
              <a:rPr lang="en-US" dirty="0"/>
              <a:t>of the economies of scale available in the printing and publishing industry, house journals can often be more cheaply produced by outsiders than by the firm itself. </a:t>
            </a:r>
            <a:endParaRPr lang="en-US" dirty="0" smtClean="0"/>
          </a:p>
        </p:txBody>
      </p:sp>
    </p:spTree>
    <p:extLst>
      <p:ext uri="{BB962C8B-B14F-4D97-AF65-F5344CB8AC3E}">
        <p14:creationId xmlns:p14="http://schemas.microsoft.com/office/powerpoint/2010/main" val="2072756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C00000"/>
                </a:solidFill>
              </a:rPr>
              <a:t>d) Corporate or financial PR. </a:t>
            </a:r>
          </a:p>
          <a:p>
            <a:pPr marL="0" indent="0">
              <a:lnSpc>
                <a:spcPct val="150000"/>
              </a:lnSpc>
              <a:buNone/>
            </a:pPr>
            <a:r>
              <a:rPr lang="en-US" dirty="0"/>
              <a:t>Corporate PR relies heavily on having a suitable network of contacts in the finance industry and the financial press. It is extremely unlikely that a firm’s PR department would have a comprehensive list of such contacts, so the outside agency provides an instant network of useful contacts.</a:t>
            </a:r>
          </a:p>
          <a:p>
            <a:endParaRPr lang="en-US" dirty="0"/>
          </a:p>
        </p:txBody>
      </p:sp>
    </p:spTree>
    <p:extLst>
      <p:ext uri="{BB962C8B-B14F-4D97-AF65-F5344CB8AC3E}">
        <p14:creationId xmlns:p14="http://schemas.microsoft.com/office/powerpoint/2010/main" val="10184653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C00000"/>
                </a:solidFill>
              </a:rPr>
              <a:t>e) Government </a:t>
            </a:r>
            <a:r>
              <a:rPr lang="en-US" dirty="0" smtClean="0">
                <a:solidFill>
                  <a:srgbClr val="C00000"/>
                </a:solidFill>
              </a:rPr>
              <a:t>liaison</a:t>
            </a:r>
          </a:p>
          <a:p>
            <a:pPr marL="0" indent="0">
              <a:lnSpc>
                <a:spcPct val="150000"/>
              </a:lnSpc>
              <a:buNone/>
            </a:pPr>
            <a:r>
              <a:rPr lang="en-US" dirty="0" smtClean="0"/>
              <a:t> </a:t>
            </a:r>
            <a:r>
              <a:rPr lang="en-US" dirty="0"/>
              <a:t>Lobbying politicians is an extremely specialized area of public relations, requiring considerable insider knowledge and an understanding of current political issues. Professional lobbyists are far better able to carry out this work than a firm’s public relations officer would be. </a:t>
            </a:r>
            <a:endParaRPr lang="en-US" dirty="0" smtClean="0"/>
          </a:p>
          <a:p>
            <a:pPr marL="0" indent="0">
              <a:lnSpc>
                <a:spcPct val="150000"/>
              </a:lnSpc>
              <a:buNone/>
            </a:pPr>
            <a:endParaRPr lang="en-US" dirty="0"/>
          </a:p>
        </p:txBody>
      </p:sp>
    </p:spTree>
    <p:extLst>
      <p:ext uri="{BB962C8B-B14F-4D97-AF65-F5344CB8AC3E}">
        <p14:creationId xmlns:p14="http://schemas.microsoft.com/office/powerpoint/2010/main" val="1066936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46406" y="1811557"/>
            <a:ext cx="10515600" cy="4351338"/>
          </a:xfrm>
        </p:spPr>
        <p:txBody>
          <a:bodyPr/>
          <a:lstStyle/>
          <a:p>
            <a:pPr marL="0" indent="0">
              <a:buNone/>
            </a:pPr>
            <a:r>
              <a:rPr lang="en-US" dirty="0">
                <a:solidFill>
                  <a:srgbClr val="C00000"/>
                </a:solidFill>
              </a:rPr>
              <a:t>f) Organizing one-off events. </a:t>
            </a:r>
          </a:p>
          <a:p>
            <a:pPr marL="0" indent="0">
              <a:lnSpc>
                <a:spcPct val="150000"/>
              </a:lnSpc>
              <a:buNone/>
            </a:pPr>
            <a:r>
              <a:rPr lang="en-US" dirty="0"/>
              <a:t>Like exhibitions, one-off events are almost certainly better subcontracted to an outside </a:t>
            </a:r>
            <a:r>
              <a:rPr lang="en-US" dirty="0" smtClean="0"/>
              <a:t>agency</a:t>
            </a:r>
          </a:p>
          <a:p>
            <a:pPr marL="0" indent="0">
              <a:lnSpc>
                <a:spcPct val="150000"/>
              </a:lnSpc>
              <a:buNone/>
            </a:pPr>
            <a:r>
              <a:rPr lang="en-US" dirty="0" smtClean="0">
                <a:solidFill>
                  <a:srgbClr val="C00000"/>
                </a:solidFill>
              </a:rPr>
              <a:t>g) </a:t>
            </a:r>
            <a:r>
              <a:rPr lang="en-US" dirty="0">
                <a:solidFill>
                  <a:srgbClr val="C00000"/>
                </a:solidFill>
              </a:rPr>
              <a:t>Overseas </a:t>
            </a:r>
            <a:r>
              <a:rPr lang="en-US" dirty="0" smtClean="0">
                <a:solidFill>
                  <a:srgbClr val="C00000"/>
                </a:solidFill>
              </a:rPr>
              <a:t>PR</a:t>
            </a:r>
          </a:p>
          <a:p>
            <a:pPr marL="0" indent="0">
              <a:lnSpc>
                <a:spcPct val="150000"/>
              </a:lnSpc>
              <a:buNone/>
            </a:pPr>
            <a:r>
              <a:rPr lang="en-US" dirty="0" smtClean="0"/>
              <a:t>Firms </a:t>
            </a:r>
            <a:r>
              <a:rPr lang="en-US" dirty="0"/>
              <a:t>are extremely unlikely to have the specialist local knowledge needed when setting up public relations activities in a foreign country.</a:t>
            </a:r>
            <a:endParaRPr lang="en-US" dirty="0" smtClean="0"/>
          </a:p>
          <a:p>
            <a:pPr marL="0" indent="0">
              <a:lnSpc>
                <a:spcPct val="150000"/>
              </a:lnSpc>
              <a:buNone/>
            </a:pPr>
            <a:endParaRPr lang="en-US" dirty="0"/>
          </a:p>
        </p:txBody>
      </p:sp>
    </p:spTree>
    <p:extLst>
      <p:ext uri="{BB962C8B-B14F-4D97-AF65-F5344CB8AC3E}">
        <p14:creationId xmlns:p14="http://schemas.microsoft.com/office/powerpoint/2010/main" val="3470361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endParaRPr lang="en-US" dirty="0" smtClean="0"/>
          </a:p>
          <a:p>
            <a:pPr marL="0" indent="0">
              <a:buNone/>
            </a:pPr>
            <a:r>
              <a:rPr lang="en-US" dirty="0" smtClean="0">
                <a:solidFill>
                  <a:srgbClr val="C00000"/>
                </a:solidFill>
              </a:rPr>
              <a:t>h) </a:t>
            </a:r>
            <a:r>
              <a:rPr lang="en-US" dirty="0">
                <a:solidFill>
                  <a:srgbClr val="C00000"/>
                </a:solidFill>
              </a:rPr>
              <a:t>Planning and managing digital and social media</a:t>
            </a:r>
            <a:r>
              <a:rPr lang="en-US" dirty="0" smtClean="0">
                <a:solidFill>
                  <a:srgbClr val="C00000"/>
                </a:solidFill>
              </a:rPr>
              <a:t>.</a:t>
            </a:r>
          </a:p>
          <a:p>
            <a:pPr marL="0" indent="0">
              <a:lnSpc>
                <a:spcPct val="150000"/>
              </a:lnSpc>
              <a:buNone/>
            </a:pPr>
            <a:r>
              <a:rPr lang="en-US" dirty="0" smtClean="0"/>
              <a:t>Many </a:t>
            </a:r>
            <a:r>
              <a:rPr lang="en-US" dirty="0"/>
              <a:t>firms would need to look to outside </a:t>
            </a:r>
            <a:r>
              <a:rPr lang="en-US" dirty="0" smtClean="0"/>
              <a:t>agencies </a:t>
            </a:r>
            <a:r>
              <a:rPr lang="en-US" dirty="0"/>
              <a:t>for </a:t>
            </a:r>
            <a:r>
              <a:rPr lang="en-US" dirty="0" smtClean="0"/>
              <a:t>continuous content </a:t>
            </a:r>
            <a:r>
              <a:rPr lang="en-US" dirty="0"/>
              <a:t>update for Twitter, LinkedIn, Facebook, or YouTube. </a:t>
            </a:r>
            <a:endParaRPr lang="en-US" dirty="0" smtClean="0"/>
          </a:p>
          <a:p>
            <a:pPr marL="0" indent="0">
              <a:lnSpc>
                <a:spcPct val="150000"/>
              </a:lnSpc>
              <a:buNone/>
            </a:pPr>
            <a:r>
              <a:rPr lang="en-US" dirty="0" smtClean="0"/>
              <a:t>Some </a:t>
            </a:r>
            <a:r>
              <a:rPr lang="en-US" dirty="0"/>
              <a:t>firms may also choose to outsource the development and maintenance of their website</a:t>
            </a:r>
          </a:p>
        </p:txBody>
      </p:sp>
    </p:spTree>
    <p:extLst>
      <p:ext uri="{BB962C8B-B14F-4D97-AF65-F5344CB8AC3E}">
        <p14:creationId xmlns:p14="http://schemas.microsoft.com/office/powerpoint/2010/main" val="4036631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Choosing an appropriate agency or consultancy begins with the agency’s ability to carry out the specific tasks </a:t>
            </a:r>
            <a:r>
              <a:rPr lang="en-US" dirty="0" smtClean="0"/>
              <a:t>that are needed.</a:t>
            </a:r>
          </a:p>
          <a:p>
            <a:r>
              <a:rPr lang="en-US" dirty="0" smtClean="0"/>
              <a:t>Deciding </a:t>
            </a:r>
            <a:r>
              <a:rPr lang="en-US" dirty="0"/>
              <a:t>which tasks the agency should do can be a process of elimination</a:t>
            </a:r>
            <a:r>
              <a:rPr lang="en-US" dirty="0" smtClean="0"/>
              <a:t>.</a:t>
            </a:r>
          </a:p>
          <a:p>
            <a:r>
              <a:rPr lang="en-US" dirty="0" smtClean="0"/>
              <a:t>Begin </a:t>
            </a:r>
            <a:r>
              <a:rPr lang="en-US" dirty="0"/>
              <a:t>by deciding which tasks can be completed in-house, then whatever is left is the task of the agency.</a:t>
            </a:r>
          </a:p>
        </p:txBody>
      </p:sp>
    </p:spTree>
    <p:extLst>
      <p:ext uri="{BB962C8B-B14F-4D97-AF65-F5344CB8AC3E}">
        <p14:creationId xmlns:p14="http://schemas.microsoft.com/office/powerpoint/2010/main" val="566980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Evaluation and Control of PR Activities</a:t>
            </a:r>
            <a:endParaRPr lang="en-US" b="1" dirty="0"/>
          </a:p>
        </p:txBody>
      </p:sp>
      <p:sp>
        <p:nvSpPr>
          <p:cNvPr id="3" name="Content Placeholder 2"/>
          <p:cNvSpPr>
            <a:spLocks noGrp="1"/>
          </p:cNvSpPr>
          <p:nvPr>
            <p:ph idx="1"/>
          </p:nvPr>
        </p:nvSpPr>
        <p:spPr/>
        <p:txBody>
          <a:bodyPr/>
          <a:lstStyle/>
          <a:p>
            <a:pPr marL="0" indent="0">
              <a:buNone/>
            </a:pPr>
            <a:r>
              <a:rPr lang="en-US" dirty="0"/>
              <a:t>If the outcomes from the PR activities do not match up with the budgeted objectives, conflict between the client and the agency is likely to be the result</a:t>
            </a:r>
            <a:r>
              <a:rPr lang="en-US" dirty="0" smtClean="0"/>
              <a:t>.</a:t>
            </a:r>
          </a:p>
          <a:p>
            <a:pPr marL="0" indent="0">
              <a:buNone/>
            </a:pPr>
            <a:r>
              <a:rPr lang="en-US" dirty="0" smtClean="0"/>
              <a:t>The </a:t>
            </a:r>
            <a:r>
              <a:rPr lang="en-US" dirty="0"/>
              <a:t>most common reason for the relationship breaking down is conflict over the costs and hours billed, as compared with the outcomes </a:t>
            </a:r>
            <a:r>
              <a:rPr lang="en-US" dirty="0" smtClean="0"/>
              <a:t>achieved</a:t>
            </a:r>
          </a:p>
        </p:txBody>
      </p:sp>
    </p:spTree>
    <p:extLst>
      <p:ext uri="{BB962C8B-B14F-4D97-AF65-F5344CB8AC3E}">
        <p14:creationId xmlns:p14="http://schemas.microsoft.com/office/powerpoint/2010/main" val="2003660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Evaluating activities is never an easy task</a:t>
            </a:r>
            <a:r>
              <a:rPr lang="en-US" dirty="0" smtClean="0"/>
              <a:t>.</a:t>
            </a:r>
          </a:p>
          <a:p>
            <a:r>
              <a:rPr lang="en-US" dirty="0" smtClean="0"/>
              <a:t>It </a:t>
            </a:r>
            <a:r>
              <a:rPr lang="en-US" dirty="0"/>
              <a:t>is difficult to be objective, and some activities are too difficult or expensive for evaluation to be worthwhile, but without evaluation managers have no way of knowing what corrective action to take</a:t>
            </a:r>
          </a:p>
          <a:p>
            <a:endParaRPr lang="en-US" dirty="0"/>
          </a:p>
        </p:txBody>
      </p:sp>
    </p:spTree>
    <p:extLst>
      <p:ext uri="{BB962C8B-B14F-4D97-AF65-F5344CB8AC3E}">
        <p14:creationId xmlns:p14="http://schemas.microsoft.com/office/powerpoint/2010/main" val="2087801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377" y="404313"/>
            <a:ext cx="10515600" cy="1325563"/>
          </a:xfrm>
        </p:spPr>
        <p:txBody>
          <a:bodyPr/>
          <a:lstStyle/>
          <a:p>
            <a:r>
              <a:rPr lang="en-US" b="1" dirty="0" smtClean="0"/>
              <a:t>Evaluating PR</a:t>
            </a:r>
            <a:endParaRPr lang="en-US" b="1" dirty="0"/>
          </a:p>
        </p:txBody>
      </p:sp>
      <p:pic>
        <p:nvPicPr>
          <p:cNvPr id="4" name="Content Placeholder 3"/>
          <p:cNvPicPr>
            <a:picLocks noGrp="1" noChangeAspect="1"/>
          </p:cNvPicPr>
          <p:nvPr>
            <p:ph idx="1"/>
          </p:nvPr>
        </p:nvPicPr>
        <p:blipFill>
          <a:blip r:embed="rId2"/>
          <a:stretch>
            <a:fillRect/>
          </a:stretch>
        </p:blipFill>
        <p:spPr>
          <a:xfrm>
            <a:off x="838200" y="2063932"/>
            <a:ext cx="9882485" cy="2834639"/>
          </a:xfrm>
          <a:prstGeom prst="rect">
            <a:avLst/>
          </a:prstGeom>
        </p:spPr>
      </p:pic>
      <p:sp>
        <p:nvSpPr>
          <p:cNvPr id="5" name="TextBox 4"/>
          <p:cNvSpPr txBox="1"/>
          <p:nvPr/>
        </p:nvSpPr>
        <p:spPr>
          <a:xfrm>
            <a:off x="6923314" y="5087149"/>
            <a:ext cx="3317966" cy="369332"/>
          </a:xfrm>
          <a:prstGeom prst="rect">
            <a:avLst/>
          </a:prstGeom>
          <a:noFill/>
        </p:spPr>
        <p:txBody>
          <a:bodyPr wrap="square" rtlCol="0">
            <a:spAutoFit/>
          </a:bodyPr>
          <a:lstStyle/>
          <a:p>
            <a:r>
              <a:rPr lang="en-US" dirty="0" smtClean="0"/>
              <a:t>(Zimmerman &amp; Blythe, 2021)</a:t>
            </a:r>
            <a:endParaRPr lang="en-US" dirty="0"/>
          </a:p>
        </p:txBody>
      </p:sp>
    </p:spTree>
    <p:extLst>
      <p:ext uri="{BB962C8B-B14F-4D97-AF65-F5344CB8AC3E}">
        <p14:creationId xmlns:p14="http://schemas.microsoft.com/office/powerpoint/2010/main" val="3348214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PUBLICITY</a:t>
            </a:r>
            <a:endParaRPr lang="en-US" b="1" dirty="0">
              <a:solidFill>
                <a:srgbClr val="002060"/>
              </a:solidFill>
            </a:endParaRPr>
          </a:p>
        </p:txBody>
      </p:sp>
      <p:sp>
        <p:nvSpPr>
          <p:cNvPr id="3" name="Content Placeholder 2"/>
          <p:cNvSpPr>
            <a:spLocks noGrp="1"/>
          </p:cNvSpPr>
          <p:nvPr>
            <p:ph idx="1"/>
          </p:nvPr>
        </p:nvSpPr>
        <p:spPr/>
        <p:txBody>
          <a:bodyPr/>
          <a:lstStyle/>
          <a:p>
            <a:pPr>
              <a:lnSpc>
                <a:spcPct val="100000"/>
              </a:lnSpc>
              <a:spcBef>
                <a:spcPct val="20000"/>
              </a:spcBef>
            </a:pPr>
            <a:r>
              <a:rPr lang="en-US" altLang="en-US" b="1" dirty="0"/>
              <a:t>Publicity:</a:t>
            </a:r>
            <a:r>
              <a:rPr lang="en-US" altLang="en-US" dirty="0"/>
              <a:t> </a:t>
            </a:r>
            <a:br>
              <a:rPr lang="en-US" altLang="en-US" dirty="0"/>
            </a:br>
            <a:r>
              <a:rPr lang="en-US" altLang="en-US" dirty="0" smtClean="0"/>
              <a:t>It is </a:t>
            </a:r>
            <a:r>
              <a:rPr lang="en-US" altLang="en-US" dirty="0" smtClean="0"/>
              <a:t>the generation </a:t>
            </a:r>
            <a:r>
              <a:rPr lang="en-US" altLang="en-US" dirty="0"/>
              <a:t>of news about a person, product, or service that </a:t>
            </a:r>
            <a:r>
              <a:rPr lang="en-US" altLang="en-US" dirty="0" smtClean="0"/>
              <a:t>appears </a:t>
            </a:r>
            <a:r>
              <a:rPr lang="en-US" altLang="en-US" dirty="0"/>
              <a:t>in the </a:t>
            </a:r>
            <a:r>
              <a:rPr lang="en-US" altLang="en-US" dirty="0" smtClean="0"/>
              <a:t>media</a:t>
            </a:r>
          </a:p>
          <a:p>
            <a:pPr>
              <a:lnSpc>
                <a:spcPct val="100000"/>
              </a:lnSpc>
              <a:spcBef>
                <a:spcPct val="20000"/>
              </a:spcBef>
            </a:pPr>
            <a:r>
              <a:rPr lang="en-US" altLang="en-US" dirty="0" smtClean="0"/>
              <a:t>This can be </a:t>
            </a:r>
            <a:r>
              <a:rPr lang="en-US" altLang="en-US" dirty="0" smtClean="0"/>
              <a:t>the form of stories, news, event information or write ups that create awareness and credibility about a brans, a product or a company.</a:t>
            </a:r>
            <a:endParaRPr lang="en-US" altLang="en-US" dirty="0"/>
          </a:p>
        </p:txBody>
      </p:sp>
    </p:spTree>
    <p:extLst>
      <p:ext uri="{BB962C8B-B14F-4D97-AF65-F5344CB8AC3E}">
        <p14:creationId xmlns:p14="http://schemas.microsoft.com/office/powerpoint/2010/main" val="2895639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Types of Publicity</a:t>
            </a:r>
            <a:endParaRPr lang="en-US" b="1" dirty="0">
              <a:solidFill>
                <a:srgbClr val="002060"/>
              </a:solidFill>
            </a:endParaRPr>
          </a:p>
        </p:txBody>
      </p:sp>
      <p:sp>
        <p:nvSpPr>
          <p:cNvPr id="3" name="Content Placeholder 2"/>
          <p:cNvSpPr>
            <a:spLocks noGrp="1"/>
          </p:cNvSpPr>
          <p:nvPr>
            <p:ph idx="1"/>
          </p:nvPr>
        </p:nvSpPr>
        <p:spPr/>
        <p:txBody>
          <a:bodyPr>
            <a:normAutofit/>
          </a:bodyPr>
          <a:lstStyle/>
          <a:p>
            <a:pPr marL="0" indent="0">
              <a:buNone/>
            </a:pPr>
            <a:r>
              <a:rPr lang="en-US" dirty="0" smtClean="0">
                <a:solidFill>
                  <a:srgbClr val="C00000"/>
                </a:solidFill>
              </a:rPr>
              <a:t>Offline</a:t>
            </a:r>
          </a:p>
          <a:p>
            <a:r>
              <a:rPr lang="en-US" dirty="0" smtClean="0"/>
              <a:t>No internet</a:t>
            </a:r>
          </a:p>
          <a:p>
            <a:r>
              <a:rPr lang="en-US" dirty="0" smtClean="0"/>
              <a:t>TV, radio, newspaper, magazine</a:t>
            </a:r>
          </a:p>
          <a:p>
            <a:endParaRPr lang="en-US" dirty="0"/>
          </a:p>
          <a:p>
            <a:pPr marL="0" indent="0">
              <a:buNone/>
            </a:pPr>
            <a:r>
              <a:rPr lang="en-US" dirty="0" smtClean="0">
                <a:solidFill>
                  <a:srgbClr val="C00000"/>
                </a:solidFill>
              </a:rPr>
              <a:t>Online</a:t>
            </a:r>
          </a:p>
          <a:p>
            <a:r>
              <a:rPr lang="en-US" dirty="0" smtClean="0"/>
              <a:t>Powered by internet</a:t>
            </a:r>
          </a:p>
          <a:p>
            <a:r>
              <a:rPr lang="en-US" dirty="0" smtClean="0"/>
              <a:t>Websites, social networks, email</a:t>
            </a:r>
          </a:p>
          <a:p>
            <a:endParaRPr lang="en-US" dirty="0" smtClean="0"/>
          </a:p>
        </p:txBody>
      </p:sp>
    </p:spTree>
    <p:extLst>
      <p:ext uri="{BB962C8B-B14F-4D97-AF65-F5344CB8AC3E}">
        <p14:creationId xmlns:p14="http://schemas.microsoft.com/office/powerpoint/2010/main" val="42941835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Publicity Tools</a:t>
            </a:r>
            <a:endParaRPr lang="en-US" b="1" dirty="0">
              <a:solidFill>
                <a:srgbClr val="002060"/>
              </a:solidFill>
            </a:endParaRPr>
          </a:p>
        </p:txBody>
      </p:sp>
      <p:sp>
        <p:nvSpPr>
          <p:cNvPr id="3" name="Content Placeholder 2"/>
          <p:cNvSpPr>
            <a:spLocks noGrp="1"/>
          </p:cNvSpPr>
          <p:nvPr>
            <p:ph idx="1"/>
          </p:nvPr>
        </p:nvSpPr>
        <p:spPr/>
        <p:txBody>
          <a:bodyPr>
            <a:normAutofit/>
          </a:bodyPr>
          <a:lstStyle/>
          <a:p>
            <a:pPr marL="0" indent="0">
              <a:buNone/>
            </a:pPr>
            <a:r>
              <a:rPr lang="en-US" dirty="0" smtClean="0"/>
              <a:t>The tools below should assist companies gain credibility and visibility</a:t>
            </a:r>
          </a:p>
          <a:p>
            <a:pPr marL="0" indent="0">
              <a:buNone/>
            </a:pPr>
            <a:r>
              <a:rPr lang="en-US" dirty="0" smtClean="0"/>
              <a:t> </a:t>
            </a:r>
          </a:p>
          <a:p>
            <a:r>
              <a:rPr lang="en-US" dirty="0" smtClean="0">
                <a:solidFill>
                  <a:srgbClr val="C00000"/>
                </a:solidFill>
              </a:rPr>
              <a:t>Public Address</a:t>
            </a:r>
          </a:p>
          <a:p>
            <a:pPr lvl="1"/>
            <a:r>
              <a:rPr lang="en-US" sz="2800" dirty="0" smtClean="0"/>
              <a:t>lectures, conferences, speeches, presentations</a:t>
            </a:r>
          </a:p>
          <a:p>
            <a:r>
              <a:rPr lang="en-US" dirty="0" smtClean="0">
                <a:solidFill>
                  <a:srgbClr val="C00000"/>
                </a:solidFill>
              </a:rPr>
              <a:t>Media</a:t>
            </a:r>
          </a:p>
          <a:p>
            <a:pPr lvl="1"/>
            <a:r>
              <a:rPr lang="en-US" sz="2800" dirty="0" smtClean="0"/>
              <a:t>press conferences, press release, interviews, talk shows</a:t>
            </a:r>
          </a:p>
          <a:p>
            <a:r>
              <a:rPr lang="en-US" dirty="0" smtClean="0">
                <a:solidFill>
                  <a:srgbClr val="C00000"/>
                </a:solidFill>
              </a:rPr>
              <a:t>Events</a:t>
            </a:r>
          </a:p>
          <a:p>
            <a:pPr lvl="1"/>
            <a:r>
              <a:rPr lang="en-US" sz="2800" dirty="0" smtClean="0"/>
              <a:t> special events, ceremonies</a:t>
            </a:r>
            <a:endParaRPr lang="en-US" sz="2800" dirty="0"/>
          </a:p>
        </p:txBody>
      </p:sp>
    </p:spTree>
    <p:extLst>
      <p:ext uri="{BB962C8B-B14F-4D97-AF65-F5344CB8AC3E}">
        <p14:creationId xmlns:p14="http://schemas.microsoft.com/office/powerpoint/2010/main" val="32997032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Advantages of Publicity</a:t>
            </a:r>
            <a:endParaRPr lang="en-US" b="1" dirty="0">
              <a:solidFill>
                <a:srgbClr val="002060"/>
              </a:solidFill>
            </a:endParaRPr>
          </a:p>
        </p:txBody>
      </p:sp>
      <p:sp>
        <p:nvSpPr>
          <p:cNvPr id="3" name="Content Placeholder 2"/>
          <p:cNvSpPr>
            <a:spLocks noGrp="1"/>
          </p:cNvSpPr>
          <p:nvPr>
            <p:ph idx="1"/>
          </p:nvPr>
        </p:nvSpPr>
        <p:spPr/>
        <p:txBody>
          <a:bodyPr/>
          <a:lstStyle/>
          <a:p>
            <a:r>
              <a:rPr lang="en-US" dirty="0" smtClean="0"/>
              <a:t>Credibility</a:t>
            </a:r>
          </a:p>
          <a:p>
            <a:r>
              <a:rPr lang="en-US" dirty="0" smtClean="0"/>
              <a:t>Low cost</a:t>
            </a:r>
          </a:p>
          <a:p>
            <a:r>
              <a:rPr lang="en-US" dirty="0" smtClean="0"/>
              <a:t>Mass media</a:t>
            </a:r>
          </a:p>
          <a:p>
            <a:r>
              <a:rPr lang="en-US" dirty="0" smtClean="0"/>
              <a:t>Persuasion and information</a:t>
            </a:r>
          </a:p>
          <a:p>
            <a:r>
              <a:rPr lang="en-US" dirty="0" smtClean="0"/>
              <a:t>Timely, adequate, interesting news</a:t>
            </a:r>
          </a:p>
          <a:p>
            <a:r>
              <a:rPr lang="en-US" dirty="0" smtClean="0"/>
              <a:t>Short term activity</a:t>
            </a:r>
          </a:p>
          <a:p>
            <a:endParaRPr lang="en-US" dirty="0" smtClean="0"/>
          </a:p>
          <a:p>
            <a:endParaRPr lang="en-US" dirty="0" smtClean="0"/>
          </a:p>
          <a:p>
            <a:endParaRPr lang="en-US" dirty="0"/>
          </a:p>
        </p:txBody>
      </p:sp>
    </p:spTree>
    <p:extLst>
      <p:ext uri="{BB962C8B-B14F-4D97-AF65-F5344CB8AC3E}">
        <p14:creationId xmlns:p14="http://schemas.microsoft.com/office/powerpoint/2010/main" val="20984769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Disadvantages </a:t>
            </a:r>
            <a:r>
              <a:rPr lang="en-US" b="1" dirty="0">
                <a:solidFill>
                  <a:srgbClr val="002060"/>
                </a:solidFill>
              </a:rPr>
              <a:t>of Publicity</a:t>
            </a:r>
            <a:endParaRPr lang="en-US" dirty="0">
              <a:solidFill>
                <a:srgbClr val="002060"/>
              </a:solidFill>
            </a:endParaRPr>
          </a:p>
        </p:txBody>
      </p:sp>
      <p:sp>
        <p:nvSpPr>
          <p:cNvPr id="3" name="Content Placeholder 2"/>
          <p:cNvSpPr>
            <a:spLocks noGrp="1"/>
          </p:cNvSpPr>
          <p:nvPr>
            <p:ph idx="1"/>
          </p:nvPr>
        </p:nvSpPr>
        <p:spPr/>
        <p:txBody>
          <a:bodyPr/>
          <a:lstStyle/>
          <a:p>
            <a:r>
              <a:rPr lang="en-US" dirty="0" smtClean="0"/>
              <a:t>Information not always under control of the organization</a:t>
            </a:r>
          </a:p>
          <a:p>
            <a:r>
              <a:rPr lang="en-US" dirty="0" smtClean="0"/>
              <a:t>Omissions, errors, </a:t>
            </a:r>
            <a:r>
              <a:rPr lang="en-US" dirty="0" err="1" smtClean="0"/>
              <a:t>mis</a:t>
            </a:r>
            <a:r>
              <a:rPr lang="en-US" dirty="0" smtClean="0"/>
              <a:t>-information may occur</a:t>
            </a:r>
          </a:p>
          <a:p>
            <a:r>
              <a:rPr lang="en-US" dirty="0" smtClean="0"/>
              <a:t>Information may go unnoticed due to broadcasting of more important news</a:t>
            </a:r>
          </a:p>
          <a:p>
            <a:endParaRPr lang="en-US" dirty="0" smtClean="0"/>
          </a:p>
          <a:p>
            <a:endParaRPr lang="en-US" dirty="0"/>
          </a:p>
        </p:txBody>
      </p:sp>
    </p:spTree>
    <p:extLst>
      <p:ext uri="{BB962C8B-B14F-4D97-AF65-F5344CB8AC3E}">
        <p14:creationId xmlns:p14="http://schemas.microsoft.com/office/powerpoint/2010/main" val="9008993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en-US" dirty="0">
                <a:cs typeface="Times New Roman" panose="02020603050405020304" pitchFamily="18" charset="0"/>
              </a:rPr>
              <a:t>Because of the many advantages of publicity, it can generate a vast amount of influence on consumers</a:t>
            </a:r>
            <a:r>
              <a:rPr lang="en-US" altLang="en-US" dirty="0" smtClean="0">
                <a:cs typeface="Times New Roman" panose="02020603050405020304" pitchFamily="18" charset="0"/>
              </a:rPr>
              <a:t>.</a:t>
            </a:r>
          </a:p>
          <a:p>
            <a:r>
              <a:rPr lang="en-US" altLang="en-US" dirty="0" smtClean="0">
                <a:cs typeface="Times New Roman" panose="02020603050405020304" pitchFamily="18" charset="0"/>
              </a:rPr>
              <a:t>However</a:t>
            </a:r>
            <a:r>
              <a:rPr lang="en-US" altLang="en-US" dirty="0">
                <a:cs typeface="Times New Roman" panose="02020603050405020304" pitchFamily="18" charset="0"/>
              </a:rPr>
              <a:t>, marketers cannot control the dissemination of publicity and some inaccuracies or distortions may occur.</a:t>
            </a:r>
          </a:p>
        </p:txBody>
      </p:sp>
    </p:spTree>
    <p:extLst>
      <p:ext uri="{BB962C8B-B14F-4D97-AF65-F5344CB8AC3E}">
        <p14:creationId xmlns:p14="http://schemas.microsoft.com/office/powerpoint/2010/main" val="41579404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Conclusion</a:t>
            </a:r>
            <a:endParaRPr lang="en-US" b="1" dirty="0">
              <a:solidFill>
                <a:srgbClr val="002060"/>
              </a:solidFill>
            </a:endParaRPr>
          </a:p>
        </p:txBody>
      </p:sp>
      <p:sp>
        <p:nvSpPr>
          <p:cNvPr id="3" name="Content Placeholder 2"/>
          <p:cNvSpPr>
            <a:spLocks noGrp="1"/>
          </p:cNvSpPr>
          <p:nvPr>
            <p:ph idx="1"/>
          </p:nvPr>
        </p:nvSpPr>
        <p:spPr>
          <a:xfrm>
            <a:off x="838200" y="1512116"/>
            <a:ext cx="10515600" cy="4351338"/>
          </a:xfrm>
        </p:spPr>
        <p:txBody>
          <a:bodyPr/>
          <a:lstStyle/>
          <a:p>
            <a:r>
              <a:rPr lang="en-US" altLang="en-US" dirty="0">
                <a:cs typeface="Times New Roman" panose="02020603050405020304" pitchFamily="18" charset="0"/>
              </a:rPr>
              <a:t>Publicity and public relations are not the same thing. </a:t>
            </a:r>
            <a:endParaRPr lang="en-US" altLang="en-US" dirty="0" smtClean="0">
              <a:cs typeface="Times New Roman" panose="02020603050405020304" pitchFamily="18" charset="0"/>
            </a:endParaRPr>
          </a:p>
          <a:p>
            <a:r>
              <a:rPr lang="en-US" altLang="en-US" dirty="0" smtClean="0">
                <a:cs typeface="Times New Roman" panose="02020603050405020304" pitchFamily="18" charset="0"/>
              </a:rPr>
              <a:t>Public </a:t>
            </a:r>
            <a:r>
              <a:rPr lang="en-US" altLang="en-US" dirty="0">
                <a:cs typeface="Times New Roman" panose="02020603050405020304" pitchFamily="18" charset="0"/>
              </a:rPr>
              <a:t>relations is a long-term strategy; publicity is a short-term strategy</a:t>
            </a:r>
            <a:r>
              <a:rPr lang="en-US" altLang="en-US" dirty="0" smtClean="0">
                <a:cs typeface="Times New Roman" panose="02020603050405020304" pitchFamily="18" charset="0"/>
              </a:rPr>
              <a:t>.</a:t>
            </a:r>
          </a:p>
          <a:p>
            <a:r>
              <a:rPr lang="en-US" altLang="en-US" dirty="0" smtClean="0">
                <a:cs typeface="Times New Roman" panose="02020603050405020304" pitchFamily="18" charset="0"/>
              </a:rPr>
              <a:t>Public </a:t>
            </a:r>
            <a:r>
              <a:rPr lang="en-US" altLang="en-US" dirty="0">
                <a:cs typeface="Times New Roman" panose="02020603050405020304" pitchFamily="18" charset="0"/>
              </a:rPr>
              <a:t>relations is designed to provide positive information, and is usually controlled by the firm. Publicity is not always positive, and often originates from sources outside the firm. </a:t>
            </a:r>
            <a:endParaRPr lang="en-US" altLang="en-US" dirty="0"/>
          </a:p>
          <a:p>
            <a:endParaRPr lang="en-US" dirty="0"/>
          </a:p>
        </p:txBody>
      </p:sp>
    </p:spTree>
    <p:extLst>
      <p:ext uri="{BB962C8B-B14F-4D97-AF65-F5344CB8AC3E}">
        <p14:creationId xmlns:p14="http://schemas.microsoft.com/office/powerpoint/2010/main" val="31880217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2060"/>
                </a:solidFill>
              </a:rPr>
              <a:t>References</a:t>
            </a:r>
            <a:endParaRPr lang="en-US" b="1" dirty="0">
              <a:solidFill>
                <a:srgbClr val="002060"/>
              </a:solidFill>
            </a:endParaRPr>
          </a:p>
        </p:txBody>
      </p:sp>
      <p:sp>
        <p:nvSpPr>
          <p:cNvPr id="3" name="Content Placeholder 2"/>
          <p:cNvSpPr>
            <a:spLocks noGrp="1"/>
          </p:cNvSpPr>
          <p:nvPr>
            <p:ph idx="1"/>
          </p:nvPr>
        </p:nvSpPr>
        <p:spPr/>
        <p:txBody>
          <a:bodyPr/>
          <a:lstStyle/>
          <a:p>
            <a:r>
              <a:rPr lang="en-US" dirty="0" smtClean="0"/>
              <a:t>Zimmerman</a:t>
            </a:r>
            <a:r>
              <a:rPr lang="en-US" dirty="0"/>
              <a:t>, A., &amp; Blythe, J. Routledge. (2021</a:t>
            </a:r>
            <a:r>
              <a:rPr lang="en-US" dirty="0" smtClean="0"/>
              <a:t>).</a:t>
            </a:r>
            <a:r>
              <a:rPr lang="en-US" dirty="0"/>
              <a:t> Business to Business Marketing Management: A Global Perspective (4th ed.). </a:t>
            </a:r>
          </a:p>
        </p:txBody>
      </p:sp>
    </p:spTree>
    <p:extLst>
      <p:ext uri="{BB962C8B-B14F-4D97-AF65-F5344CB8AC3E}">
        <p14:creationId xmlns:p14="http://schemas.microsoft.com/office/powerpoint/2010/main" val="3981458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Public Relation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88720" y="2095636"/>
            <a:ext cx="6444343" cy="3453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6741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857</TotalTime>
  <Words>1441</Words>
  <Application>Microsoft Office PowerPoint</Application>
  <PresentationFormat>Widescreen</PresentationFormat>
  <Paragraphs>127</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Times New Roman</vt:lpstr>
      <vt:lpstr>Office Theme</vt:lpstr>
      <vt:lpstr>INDUSTRIAL MARKETING</vt:lpstr>
      <vt:lpstr>Topic Objectives</vt:lpstr>
      <vt:lpstr>PowerPoint Presentation</vt:lpstr>
      <vt:lpstr>PR Defined</vt:lpstr>
      <vt:lpstr>Role of Public Relations</vt:lpstr>
      <vt:lpstr>Role of a PR Manager</vt:lpstr>
      <vt:lpstr>PR Tools</vt:lpstr>
      <vt:lpstr>PowerPoint Presentation</vt:lpstr>
      <vt:lpstr>PowerPoint Presentation</vt:lpstr>
      <vt:lpstr>PowerPoint Presentation</vt:lpstr>
      <vt:lpstr>PowerPoint Presentation</vt:lpstr>
      <vt:lpstr>PowerPoint Presentation</vt:lpstr>
      <vt:lpstr>PowerPoint Presentation</vt:lpstr>
      <vt:lpstr>External PR Agencies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Evaluation and Control of PR Activities</vt:lpstr>
      <vt:lpstr>PowerPoint Presentation</vt:lpstr>
      <vt:lpstr>Evaluating PR</vt:lpstr>
      <vt:lpstr>PUBLICITY</vt:lpstr>
      <vt:lpstr>Types of Publicity</vt:lpstr>
      <vt:lpstr>Publicity Tools</vt:lpstr>
      <vt:lpstr>Advantages of Publicity</vt:lpstr>
      <vt:lpstr>Disadvantages of Publicity</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MARKETING</dc:title>
  <dc:creator>user</dc:creator>
  <cp:lastModifiedBy>user</cp:lastModifiedBy>
  <cp:revision>41</cp:revision>
  <dcterms:created xsi:type="dcterms:W3CDTF">2023-11-04T11:29:34Z</dcterms:created>
  <dcterms:modified xsi:type="dcterms:W3CDTF">2023-11-07T21:12:00Z</dcterms:modified>
</cp:coreProperties>
</file>