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58" r:id="rId4"/>
    <p:sldId id="259" r:id="rId5"/>
    <p:sldId id="260" r:id="rId6"/>
    <p:sldId id="261" r:id="rId7"/>
    <p:sldId id="292" r:id="rId8"/>
    <p:sldId id="262" r:id="rId9"/>
    <p:sldId id="263" r:id="rId10"/>
    <p:sldId id="264" r:id="rId11"/>
    <p:sldId id="265" r:id="rId12"/>
    <p:sldId id="266" r:id="rId13"/>
    <p:sldId id="267" r:id="rId14"/>
    <p:sldId id="287" r:id="rId15"/>
    <p:sldId id="268" r:id="rId16"/>
    <p:sldId id="269" r:id="rId17"/>
    <p:sldId id="270" r:id="rId18"/>
    <p:sldId id="271" r:id="rId19"/>
    <p:sldId id="272" r:id="rId20"/>
    <p:sldId id="273" r:id="rId21"/>
    <p:sldId id="288" r:id="rId22"/>
    <p:sldId id="274" r:id="rId23"/>
    <p:sldId id="275" r:id="rId24"/>
    <p:sldId id="289" r:id="rId25"/>
    <p:sldId id="276" r:id="rId26"/>
    <p:sldId id="290" r:id="rId27"/>
    <p:sldId id="277" r:id="rId28"/>
    <p:sldId id="291" r:id="rId29"/>
    <p:sldId id="278" r:id="rId30"/>
    <p:sldId id="279" r:id="rId31"/>
    <p:sldId id="280" r:id="rId32"/>
    <p:sldId id="28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37C87746-10F6-4730-BD7D-39040F9389E7}" type="datetimeFigureOut">
              <a:rPr lang="en-US" smtClean="0"/>
              <a:t>11/12/2023</a:t>
            </a:fld>
            <a:endParaRPr lang="en-US"/>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E17D33CD-2A1F-4189-89CF-330E7074AA06}"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6122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C87746-10F6-4730-BD7D-39040F9389E7}"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2583006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C87746-10F6-4730-BD7D-39040F9389E7}"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7D33CD-2A1F-4189-89CF-330E7074AA06}"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727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7C87746-10F6-4730-BD7D-39040F9389E7}" type="datetimeFigureOut">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1195868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C87746-10F6-4730-BD7D-39040F9389E7}" type="datetimeFigureOut">
              <a:rPr lang="en-US" smtClean="0"/>
              <a:t>11/12/2023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3096045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C87746-10F6-4730-BD7D-39040F9389E7}" type="datetimeFigureOut">
              <a:rPr lang="en-US" smtClean="0"/>
              <a:t>11/12/2023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3218079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C87746-10F6-4730-BD7D-39040F9389E7}" type="datetimeFigureOut">
              <a:rPr lang="en-US" smtClean="0"/>
              <a:t>11/12/2023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6880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7C87746-10F6-4730-BD7D-39040F9389E7}" type="datetimeFigureOut">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3225298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7C87746-10F6-4730-BD7D-39040F9389E7}" type="datetimeFigureOut">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4289541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C87746-10F6-4730-BD7D-39040F9389E7}"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1227376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C87746-10F6-4730-BD7D-39040F9389E7}" type="datetimeFigureOut">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7D33CD-2A1F-4189-89CF-330E7074AA06}" type="slidenum">
              <a:rPr lang="en-US" smtClean="0"/>
              <a:t>‹#›</a:t>
            </a:fld>
            <a:endParaRPr lang="en-US"/>
          </a:p>
        </p:txBody>
      </p:sp>
    </p:spTree>
    <p:extLst>
      <p:ext uri="{BB962C8B-B14F-4D97-AF65-F5344CB8AC3E}">
        <p14:creationId xmlns:p14="http://schemas.microsoft.com/office/powerpoint/2010/main" val="2352769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7C87746-10F6-4730-BD7D-39040F9389E7}" type="datetimeFigureOut">
              <a:rPr lang="en-US" smtClean="0"/>
              <a:t>11/12/2023</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17D33CD-2A1F-4189-89CF-330E7074AA06}" type="slidenum">
              <a:rPr lang="en-US" smtClean="0"/>
              <a:t>‹#›</a:t>
            </a:fld>
            <a:endParaRPr lang="en-US"/>
          </a:p>
        </p:txBody>
      </p:sp>
    </p:spTree>
    <p:extLst>
      <p:ext uri="{BB962C8B-B14F-4D97-AF65-F5344CB8AC3E}">
        <p14:creationId xmlns:p14="http://schemas.microsoft.com/office/powerpoint/2010/main" val="3027005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INDUSTRIAL MARKETING</a:t>
            </a:r>
            <a:endParaRPr lang="en-US" dirty="0"/>
          </a:p>
        </p:txBody>
      </p:sp>
      <p:sp>
        <p:nvSpPr>
          <p:cNvPr id="3" name="Subtitle 2"/>
          <p:cNvSpPr>
            <a:spLocks noGrp="1"/>
          </p:cNvSpPr>
          <p:nvPr>
            <p:ph type="subTitle" idx="1"/>
          </p:nvPr>
        </p:nvSpPr>
        <p:spPr>
          <a:xfrm>
            <a:off x="1709530" y="3869634"/>
            <a:ext cx="8714630" cy="1956400"/>
          </a:xfrm>
        </p:spPr>
        <p:txBody>
          <a:bodyPr>
            <a:noAutofit/>
          </a:bodyPr>
          <a:lstStyle/>
          <a:p>
            <a:r>
              <a:rPr lang="en-US" sz="2000" b="1" dirty="0" smtClean="0"/>
              <a:t>LECTURE 11</a:t>
            </a:r>
          </a:p>
          <a:p>
            <a:r>
              <a:rPr lang="en-US" sz="2000" b="1" dirty="0" smtClean="0"/>
              <a:t>PRICING STRATEGY FOR INDUSTRIAL MARKETS </a:t>
            </a:r>
          </a:p>
          <a:p>
            <a:r>
              <a:rPr lang="en-US" sz="2000" b="1" dirty="0" smtClean="0"/>
              <a:t>BY </a:t>
            </a:r>
          </a:p>
          <a:p>
            <a:r>
              <a:rPr lang="en-US" sz="2000" b="1" dirty="0" smtClean="0"/>
              <a:t>DR. WANJIKU KINYANJUI</a:t>
            </a:r>
            <a:endParaRPr lang="en-US" sz="2000" b="1" dirty="0"/>
          </a:p>
        </p:txBody>
      </p:sp>
    </p:spTree>
    <p:extLst>
      <p:ext uri="{BB962C8B-B14F-4D97-AF65-F5344CB8AC3E}">
        <p14:creationId xmlns:p14="http://schemas.microsoft.com/office/powerpoint/2010/main" val="200480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 Objectives</a:t>
            </a:r>
            <a:endParaRPr lang="en-US" dirty="0"/>
          </a:p>
        </p:txBody>
      </p:sp>
      <p:sp>
        <p:nvSpPr>
          <p:cNvPr id="3" name="Content Placeholder 2"/>
          <p:cNvSpPr>
            <a:spLocks noGrp="1"/>
          </p:cNvSpPr>
          <p:nvPr>
            <p:ph idx="1"/>
          </p:nvPr>
        </p:nvSpPr>
        <p:spPr/>
        <p:txBody>
          <a:bodyPr/>
          <a:lstStyle/>
          <a:p>
            <a:pPr marL="45720" indent="0">
              <a:buNone/>
            </a:pPr>
            <a:r>
              <a:rPr lang="en-US" dirty="0" smtClean="0"/>
              <a:t>By the end of this topic you should understand:</a:t>
            </a:r>
          </a:p>
          <a:p>
            <a:r>
              <a:rPr lang="en-US" dirty="0" smtClean="0"/>
              <a:t>Pricing and its characteristics</a:t>
            </a:r>
          </a:p>
          <a:p>
            <a:r>
              <a:rPr lang="en-US" dirty="0" smtClean="0"/>
              <a:t>The objectives of pricing strategy</a:t>
            </a:r>
          </a:p>
          <a:p>
            <a:endParaRPr lang="en-US" dirty="0"/>
          </a:p>
        </p:txBody>
      </p:sp>
    </p:spTree>
    <p:extLst>
      <p:ext uri="{BB962C8B-B14F-4D97-AF65-F5344CB8AC3E}">
        <p14:creationId xmlns:p14="http://schemas.microsoft.com/office/powerpoint/2010/main" val="1742674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 Definition</a:t>
            </a:r>
            <a:endParaRPr lang="en-US" dirty="0"/>
          </a:p>
        </p:txBody>
      </p:sp>
      <p:sp>
        <p:nvSpPr>
          <p:cNvPr id="3" name="Content Placeholder 2"/>
          <p:cNvSpPr>
            <a:spLocks noGrp="1"/>
          </p:cNvSpPr>
          <p:nvPr>
            <p:ph idx="1"/>
          </p:nvPr>
        </p:nvSpPr>
        <p:spPr/>
        <p:txBody>
          <a:bodyPr>
            <a:normAutofit/>
          </a:bodyPr>
          <a:lstStyle/>
          <a:p>
            <a:pPr>
              <a:buFontTx/>
              <a:buNone/>
            </a:pPr>
            <a:r>
              <a:rPr lang="en-US" altLang="en-US" sz="2400" dirty="0" smtClean="0"/>
              <a:t>Price </a:t>
            </a:r>
            <a:r>
              <a:rPr lang="en-US" altLang="en-US" sz="2400" dirty="0"/>
              <a:t>is a component of an exchange or transaction that takes place between two parties and refers to what must be given up by one party </a:t>
            </a:r>
            <a:r>
              <a:rPr lang="en-US" altLang="en-US" sz="2400" dirty="0" smtClean="0"/>
              <a:t>(buyer</a:t>
            </a:r>
            <a:r>
              <a:rPr lang="en-US" altLang="en-US" sz="2400" dirty="0"/>
              <a:t>) in order to obtain something offered by another party </a:t>
            </a:r>
            <a:r>
              <a:rPr lang="en-US" altLang="en-US" sz="2400" dirty="0" smtClean="0"/>
              <a:t>(seller</a:t>
            </a:r>
            <a:r>
              <a:rPr lang="en-US" altLang="en-US" sz="2400" dirty="0"/>
              <a:t>).</a:t>
            </a:r>
          </a:p>
          <a:p>
            <a:pPr>
              <a:buFontTx/>
              <a:buNone/>
            </a:pPr>
            <a:r>
              <a:rPr lang="en-US" altLang="en-US" sz="2400" dirty="0"/>
              <a:t> </a:t>
            </a:r>
            <a:r>
              <a:rPr lang="en-US" altLang="en-US" sz="2400" dirty="0" smtClean="0"/>
              <a:t>For </a:t>
            </a:r>
            <a:r>
              <a:rPr lang="en-US" altLang="en-US" sz="2400" dirty="0"/>
              <a:t>those making a purchase, </a:t>
            </a:r>
            <a:r>
              <a:rPr lang="en-US" altLang="en-US" sz="2400" dirty="0" smtClean="0"/>
              <a:t>such as customers</a:t>
            </a:r>
            <a:r>
              <a:rPr lang="en-US" altLang="en-US" sz="2400" dirty="0"/>
              <a:t>, price refers to what </a:t>
            </a:r>
            <a:r>
              <a:rPr lang="en-US" altLang="en-US" sz="2400" dirty="0" smtClean="0"/>
              <a:t>must be </a:t>
            </a:r>
            <a:r>
              <a:rPr lang="en-US" altLang="en-US" sz="2400" dirty="0"/>
              <a:t>given up to obtain benefits</a:t>
            </a:r>
            <a:r>
              <a:rPr lang="en-US" altLang="en-US" sz="2400" dirty="0" smtClean="0"/>
              <a:t>. </a:t>
            </a:r>
            <a:r>
              <a:rPr lang="en-US" altLang="en-US" sz="2400" dirty="0"/>
              <a:t>In most cases what is given up is financial consideration </a:t>
            </a:r>
            <a:r>
              <a:rPr lang="en-US" altLang="en-US" sz="2400" dirty="0" smtClean="0"/>
              <a:t>(money</a:t>
            </a:r>
            <a:r>
              <a:rPr lang="en-US" altLang="en-US" sz="2400" dirty="0"/>
              <a:t>) in exchange for acquiring access to a good or service. </a:t>
            </a:r>
          </a:p>
          <a:p>
            <a:pPr>
              <a:buFontTx/>
              <a:buNone/>
            </a:pPr>
            <a:endParaRPr lang="en-US" altLang="en-US" sz="2400" dirty="0"/>
          </a:p>
          <a:p>
            <a:pPr>
              <a:buFontTx/>
              <a:buNone/>
            </a:pPr>
            <a:r>
              <a:rPr lang="en-US" altLang="en-US" sz="2400" dirty="0" smtClean="0"/>
              <a:t>.</a:t>
            </a:r>
            <a:endParaRPr lang="en-US" altLang="en-US" sz="2400" dirty="0"/>
          </a:p>
          <a:p>
            <a:endParaRPr lang="en-US" dirty="0"/>
          </a:p>
        </p:txBody>
      </p:sp>
    </p:spTree>
    <p:extLst>
      <p:ext uri="{BB962C8B-B14F-4D97-AF65-F5344CB8AC3E}">
        <p14:creationId xmlns:p14="http://schemas.microsoft.com/office/powerpoint/2010/main" val="3472954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altLang="en-US" sz="2400" dirty="0"/>
              <a:t>For sellers in a transaction, price reflects the revenue generated for each product sold and, thus, is an important factor in determining profit. </a:t>
            </a:r>
            <a:endParaRPr lang="en-US" altLang="en-US" sz="2400" dirty="0" smtClean="0"/>
          </a:p>
          <a:p>
            <a:r>
              <a:rPr lang="en-US" altLang="en-US" sz="2400" dirty="0" smtClean="0"/>
              <a:t>For </a:t>
            </a:r>
            <a:r>
              <a:rPr lang="en-US" altLang="en-US" sz="2400" dirty="0"/>
              <a:t>marketing organizations price also serves as a marketing tool and is a key element in marketing promotions. For example, most retailers highlight product pricing in their advertising campaigns</a:t>
            </a:r>
            <a:endParaRPr lang="en-US" sz="2400" dirty="0"/>
          </a:p>
        </p:txBody>
      </p:sp>
    </p:spTree>
    <p:extLst>
      <p:ext uri="{BB962C8B-B14F-4D97-AF65-F5344CB8AC3E}">
        <p14:creationId xmlns:p14="http://schemas.microsoft.com/office/powerpoint/2010/main" val="147537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sz="2400" dirty="0"/>
              <a:t>The industrial marketers should </a:t>
            </a:r>
            <a:r>
              <a:rPr lang="en-US" sz="2400" dirty="0" smtClean="0"/>
              <a:t>appreciate </a:t>
            </a:r>
            <a:r>
              <a:rPr lang="en-US" sz="2400" dirty="0"/>
              <a:t>the various aspects of the  pricing, </a:t>
            </a:r>
            <a:r>
              <a:rPr lang="en-US" sz="2400" dirty="0" smtClean="0"/>
              <a:t>since </a:t>
            </a:r>
            <a:r>
              <a:rPr lang="en-US" sz="2400" dirty="0"/>
              <a:t>pricing is the most critical </a:t>
            </a:r>
            <a:r>
              <a:rPr lang="en-US" sz="2400" dirty="0" smtClean="0"/>
              <a:t>part </a:t>
            </a:r>
            <a:r>
              <a:rPr lang="en-US" sz="2400" dirty="0">
                <a:solidFill>
                  <a:srgbClr val="FF0000"/>
                </a:solidFill>
              </a:rPr>
              <a:t>of</a:t>
            </a:r>
            <a:r>
              <a:rPr lang="en-US" sz="2400" dirty="0"/>
              <a:t> </a:t>
            </a:r>
            <a:r>
              <a:rPr lang="en-US" sz="2400" b="1" dirty="0"/>
              <a:t>industrial marketing </a:t>
            </a:r>
            <a:r>
              <a:rPr lang="en-US" sz="2400" b="1" dirty="0" smtClean="0"/>
              <a:t>strategy</a:t>
            </a:r>
          </a:p>
          <a:p>
            <a:r>
              <a:rPr lang="en-US" sz="2400" dirty="0"/>
              <a:t>Different strategies such as market segmentation strategy, product strategy, and  promotion strategy are related to </a:t>
            </a:r>
            <a:r>
              <a:rPr lang="en-US" sz="2400" b="1" dirty="0"/>
              <a:t>pricing </a:t>
            </a:r>
            <a:r>
              <a:rPr lang="en-US" sz="2400" b="1" dirty="0" smtClean="0"/>
              <a:t>strategy</a:t>
            </a:r>
          </a:p>
          <a:p>
            <a:endParaRPr lang="en-US" b="1" dirty="0" smtClean="0"/>
          </a:p>
          <a:p>
            <a:endParaRPr lang="en-US" dirty="0">
              <a:solidFill>
                <a:schemeClr val="tx2"/>
              </a:solidFill>
            </a:endParaRPr>
          </a:p>
        </p:txBody>
      </p:sp>
    </p:spTree>
    <p:extLst>
      <p:ext uri="{BB962C8B-B14F-4D97-AF65-F5344CB8AC3E}">
        <p14:creationId xmlns:p14="http://schemas.microsoft.com/office/powerpoint/2010/main" val="858290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Characteristics of Industrial </a:t>
            </a:r>
            <a:r>
              <a:rPr lang="en-US" b="1" dirty="0" smtClean="0"/>
              <a:t>Prices</a:t>
            </a:r>
            <a:endParaRPr lang="en-US" dirty="0"/>
          </a:p>
        </p:txBody>
      </p:sp>
      <p:sp>
        <p:nvSpPr>
          <p:cNvPr id="3" name="Content Placeholder 2"/>
          <p:cNvSpPr>
            <a:spLocks noGrp="1"/>
          </p:cNvSpPr>
          <p:nvPr>
            <p:ph idx="1"/>
          </p:nvPr>
        </p:nvSpPr>
        <p:spPr/>
        <p:txBody>
          <a:bodyPr>
            <a:normAutofit/>
          </a:bodyPr>
          <a:lstStyle/>
          <a:p>
            <a:pPr lvl="0"/>
            <a:r>
              <a:rPr lang="en-US" sz="2400" dirty="0"/>
              <a:t>Price is not an independent variable. It is </a:t>
            </a:r>
            <a:r>
              <a:rPr lang="en-US" sz="2400" dirty="0" smtClean="0"/>
              <a:t>entwined </a:t>
            </a:r>
            <a:r>
              <a:rPr lang="en-US" sz="2400" dirty="0"/>
              <a:t>with </a:t>
            </a:r>
            <a:r>
              <a:rPr lang="en-US" sz="2400" dirty="0" smtClean="0"/>
              <a:t>other marketing mix elements(product ,promotion)</a:t>
            </a:r>
            <a:endParaRPr lang="en-US" sz="2400" dirty="0"/>
          </a:p>
          <a:p>
            <a:pPr lvl="0"/>
            <a:r>
              <a:rPr lang="en-US" sz="2400" dirty="0"/>
              <a:t>The real price an industrial customer pays is quite different from the list  price; this is because of the factors like delivery and installation cost, training  cost, discounts, financing cost, trade in allowances etc.</a:t>
            </a:r>
          </a:p>
          <a:p>
            <a:pPr lvl="0"/>
            <a:r>
              <a:rPr lang="en-US" sz="2400" dirty="0"/>
              <a:t>By changing the quantity of goods &amp; services provided by the seller,  changing the premiums and discounts that are offered, changing the time and  place of payment and also in numerous other ways prices can be changed.  </a:t>
            </a:r>
            <a:endParaRPr lang="en-US" sz="2400" dirty="0" smtClean="0"/>
          </a:p>
          <a:p>
            <a:endParaRPr lang="en-US" sz="2400" dirty="0"/>
          </a:p>
        </p:txBody>
      </p:sp>
    </p:spTree>
    <p:extLst>
      <p:ext uri="{BB962C8B-B14F-4D97-AF65-F5344CB8AC3E}">
        <p14:creationId xmlns:p14="http://schemas.microsoft.com/office/powerpoint/2010/main" val="2265132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Pricing Process</a:t>
            </a:r>
            <a:endParaRPr lang="en-US" dirty="0"/>
          </a:p>
        </p:txBody>
      </p:sp>
      <p:sp>
        <p:nvSpPr>
          <p:cNvPr id="3" name="Content Placeholder 2"/>
          <p:cNvSpPr>
            <a:spLocks noGrp="1"/>
          </p:cNvSpPr>
          <p:nvPr>
            <p:ph idx="1"/>
          </p:nvPr>
        </p:nvSpPr>
        <p:spPr/>
        <p:txBody>
          <a:bodyPr>
            <a:normAutofit/>
          </a:bodyPr>
          <a:lstStyle/>
          <a:p>
            <a:r>
              <a:rPr lang="en-US" sz="2400" dirty="0"/>
              <a:t>set pricing objectives in line with its corporate objectives. </a:t>
            </a:r>
            <a:endParaRPr lang="en-US" sz="2400" dirty="0" smtClean="0"/>
          </a:p>
          <a:p>
            <a:r>
              <a:rPr lang="en-US" sz="2400" dirty="0" smtClean="0"/>
              <a:t>develop </a:t>
            </a:r>
            <a:r>
              <a:rPr lang="en-US" sz="2400" dirty="0"/>
              <a:t>the pricing strategy to be used in each relevant segment</a:t>
            </a:r>
            <a:r>
              <a:rPr lang="en-US" sz="2400" dirty="0" smtClean="0"/>
              <a:t>.</a:t>
            </a:r>
          </a:p>
          <a:p>
            <a:r>
              <a:rPr lang="en-US" sz="2400" dirty="0" smtClean="0"/>
              <a:t>determine the </a:t>
            </a:r>
            <a:r>
              <a:rPr lang="en-US" sz="2400" dirty="0"/>
              <a:t>demand </a:t>
            </a:r>
            <a:r>
              <a:rPr lang="en-US" sz="2400" dirty="0" smtClean="0"/>
              <a:t>at </a:t>
            </a:r>
            <a:r>
              <a:rPr lang="en-US" sz="2400" dirty="0"/>
              <a:t>various pricing </a:t>
            </a:r>
            <a:r>
              <a:rPr lang="en-US" sz="2400" dirty="0" smtClean="0"/>
              <a:t>levels</a:t>
            </a:r>
          </a:p>
          <a:p>
            <a:r>
              <a:rPr lang="en-US" sz="2400" dirty="0" smtClean="0"/>
              <a:t>estimate </a:t>
            </a:r>
            <a:r>
              <a:rPr lang="en-US" sz="2400" dirty="0"/>
              <a:t>costs </a:t>
            </a:r>
            <a:endParaRPr lang="en-US" sz="2400" dirty="0" smtClean="0"/>
          </a:p>
          <a:p>
            <a:r>
              <a:rPr lang="en-US" sz="2400" dirty="0" smtClean="0"/>
              <a:t>review </a:t>
            </a:r>
            <a:r>
              <a:rPr lang="en-US" sz="2400" dirty="0"/>
              <a:t>the competition, </a:t>
            </a:r>
          </a:p>
          <a:p>
            <a:r>
              <a:rPr lang="en-US" sz="2400" dirty="0" smtClean="0"/>
              <a:t>select </a:t>
            </a:r>
            <a:r>
              <a:rPr lang="en-US" sz="2400" dirty="0"/>
              <a:t>a pricing method and policy </a:t>
            </a:r>
            <a:endParaRPr lang="en-US" sz="2400" dirty="0" smtClean="0"/>
          </a:p>
          <a:p>
            <a:r>
              <a:rPr lang="en-US" sz="2400" dirty="0" smtClean="0"/>
              <a:t>determine </a:t>
            </a:r>
            <a:r>
              <a:rPr lang="en-US" sz="2400" dirty="0"/>
              <a:t>the exact </a:t>
            </a:r>
            <a:r>
              <a:rPr lang="en-US" sz="2400" dirty="0" smtClean="0"/>
              <a:t>prices</a:t>
            </a:r>
            <a:endParaRPr lang="en-US" sz="2400" dirty="0"/>
          </a:p>
        </p:txBody>
      </p:sp>
    </p:spTree>
    <p:extLst>
      <p:ext uri="{BB962C8B-B14F-4D97-AF65-F5344CB8AC3E}">
        <p14:creationId xmlns:p14="http://schemas.microsoft.com/office/powerpoint/2010/main" val="2963533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lvl="0"/>
            <a:r>
              <a:rPr lang="en-US" sz="2400" dirty="0"/>
              <a:t>Compare to product and distribution decisions, the decision regarding pricing is  more flexible</a:t>
            </a:r>
            <a:r>
              <a:rPr lang="en-US" sz="2400" dirty="0" smtClean="0"/>
              <a:t>.</a:t>
            </a:r>
          </a:p>
          <a:p>
            <a:pPr lvl="0"/>
            <a:r>
              <a:rPr lang="en-US" sz="2400" dirty="0"/>
              <a:t>The complimentary and substitute product sold by the same company should  be considered at the time of deciding price for industrial goods.</a:t>
            </a:r>
          </a:p>
          <a:p>
            <a:pPr lvl="0"/>
            <a:r>
              <a:rPr lang="en-US" sz="2400" dirty="0"/>
              <a:t>Prices can be resolved through negotiation in many a cases. In most of the  cases the industrial prices are established by competitive bidding on a </a:t>
            </a:r>
            <a:r>
              <a:rPr lang="en-US" sz="2400" dirty="0" smtClean="0"/>
              <a:t>task </a:t>
            </a:r>
            <a:r>
              <a:rPr lang="en-US" sz="2400" dirty="0"/>
              <a:t>by  </a:t>
            </a:r>
            <a:r>
              <a:rPr lang="en-US" sz="2400" dirty="0" smtClean="0"/>
              <a:t>task </a:t>
            </a:r>
            <a:r>
              <a:rPr lang="en-US" sz="2400" dirty="0"/>
              <a:t>basis.</a:t>
            </a:r>
          </a:p>
          <a:p>
            <a:pPr lvl="0"/>
            <a:endParaRPr lang="en-US" dirty="0"/>
          </a:p>
          <a:p>
            <a:endParaRPr lang="en-US" dirty="0"/>
          </a:p>
        </p:txBody>
      </p:sp>
    </p:spTree>
    <p:extLst>
      <p:ext uri="{BB962C8B-B14F-4D97-AF65-F5344CB8AC3E}">
        <p14:creationId xmlns:p14="http://schemas.microsoft.com/office/powerpoint/2010/main" val="224777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lgn="just"/>
            <a:r>
              <a:rPr lang="en-US" sz="2400" dirty="0"/>
              <a:t>Industrial buyers who are experienced and able to estimate the vendors approximate production costs expect the increasing price to be justifiable on the  basis of either increasing cost or improvement in product. Hence, industrial  pricing is often characterized by an emphasis on fairness.</a:t>
            </a:r>
          </a:p>
          <a:p>
            <a:pPr lvl="0" algn="just"/>
            <a:r>
              <a:rPr lang="en-US" sz="2400" dirty="0"/>
              <a:t>Industrial prices are affected by several economic factors such as inflation,  change in interest rates, fluctuation in exchange rates etc. This problem is  particularly critical for the marketer locked into long term </a:t>
            </a:r>
            <a:r>
              <a:rPr lang="en-US" sz="2400" dirty="0" smtClean="0"/>
              <a:t>contract.</a:t>
            </a:r>
            <a:endParaRPr lang="en-US" sz="2400" dirty="0"/>
          </a:p>
        </p:txBody>
      </p:sp>
    </p:spTree>
    <p:extLst>
      <p:ext uri="{BB962C8B-B14F-4D97-AF65-F5344CB8AC3E}">
        <p14:creationId xmlns:p14="http://schemas.microsoft.com/office/powerpoint/2010/main" val="202054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Industrial Pricing </a:t>
            </a:r>
            <a:r>
              <a:rPr lang="en-US" b="1" dirty="0" smtClean="0"/>
              <a:t>Objectives</a:t>
            </a:r>
            <a:endParaRPr lang="en-US" dirty="0"/>
          </a:p>
        </p:txBody>
      </p:sp>
      <p:sp>
        <p:nvSpPr>
          <p:cNvPr id="3" name="Content Placeholder 2"/>
          <p:cNvSpPr>
            <a:spLocks noGrp="1"/>
          </p:cNvSpPr>
          <p:nvPr>
            <p:ph idx="1"/>
          </p:nvPr>
        </p:nvSpPr>
        <p:spPr>
          <a:xfrm>
            <a:off x="1143000" y="1724297"/>
            <a:ext cx="9872871" cy="4371703"/>
          </a:xfrm>
        </p:spPr>
        <p:txBody>
          <a:bodyPr>
            <a:normAutofit/>
          </a:bodyPr>
          <a:lstStyle/>
          <a:p>
            <a:pPr marL="45720" indent="0">
              <a:buNone/>
            </a:pPr>
            <a:r>
              <a:rPr lang="en-US" sz="2400" dirty="0"/>
              <a:t>The objectives of industrial pricing should be derived from the  firm’s marketing and corporate objectives</a:t>
            </a:r>
            <a:r>
              <a:rPr lang="en-US" sz="2400" dirty="0" smtClean="0"/>
              <a:t>..</a:t>
            </a:r>
            <a:endParaRPr lang="en-US" sz="2400" dirty="0"/>
          </a:p>
          <a:p>
            <a:pPr marL="502920" lvl="0" indent="-457200">
              <a:buFont typeface="+mj-lt"/>
              <a:buAutoNum type="arabicParenR"/>
            </a:pPr>
            <a:r>
              <a:rPr lang="en-US" sz="2400" b="1" u="sng" dirty="0" smtClean="0"/>
              <a:t>Survival</a:t>
            </a:r>
          </a:p>
          <a:p>
            <a:r>
              <a:rPr lang="en-US" sz="2400" dirty="0" smtClean="0"/>
              <a:t>Survival </a:t>
            </a:r>
            <a:r>
              <a:rPr lang="en-US" sz="2400" dirty="0"/>
              <a:t>is one of the short term objectives for many industrial  companies</a:t>
            </a:r>
            <a:r>
              <a:rPr lang="en-US" sz="2400" dirty="0" smtClean="0"/>
              <a:t>.</a:t>
            </a:r>
            <a:r>
              <a:rPr lang="en-US" sz="2400" dirty="0"/>
              <a:t> </a:t>
            </a:r>
            <a:r>
              <a:rPr lang="en-US" sz="2400" dirty="0" smtClean="0"/>
              <a:t>In </a:t>
            </a:r>
            <a:r>
              <a:rPr lang="en-US" sz="2400" dirty="0"/>
              <a:t>the long run the firm must increase its prices to  cover total cost and end up with some profits.</a:t>
            </a:r>
          </a:p>
          <a:p>
            <a:pPr lvl="0"/>
            <a:r>
              <a:rPr lang="en-US" sz="2400" dirty="0" smtClean="0"/>
              <a:t>Due </a:t>
            </a:r>
            <a:r>
              <a:rPr lang="en-US" sz="2400" dirty="0"/>
              <a:t>to intense competition and other reasons the firm may be  unable to sell its products</a:t>
            </a:r>
            <a:r>
              <a:rPr lang="en-US" sz="2400" dirty="0" smtClean="0"/>
              <a:t>.</a:t>
            </a:r>
          </a:p>
          <a:p>
            <a:pPr lvl="0"/>
            <a:r>
              <a:rPr lang="en-US" sz="2400" dirty="0" smtClean="0"/>
              <a:t>For </a:t>
            </a:r>
            <a:r>
              <a:rPr lang="en-US" sz="2400" dirty="0"/>
              <a:t>the survival of the firm it reduces the prices to  convert the inventory into sales. The survival is more important than prices.  </a:t>
            </a:r>
            <a:endParaRPr lang="en-US" sz="2400" dirty="0" smtClean="0"/>
          </a:p>
        </p:txBody>
      </p:sp>
    </p:spTree>
    <p:extLst>
      <p:ext uri="{BB962C8B-B14F-4D97-AF65-F5344CB8AC3E}">
        <p14:creationId xmlns:p14="http://schemas.microsoft.com/office/powerpoint/2010/main" val="1554490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45720" lvl="0" indent="0">
              <a:buNone/>
            </a:pPr>
            <a:r>
              <a:rPr lang="en-US" sz="2400" u="sng" dirty="0" smtClean="0"/>
              <a:t>2) </a:t>
            </a:r>
            <a:r>
              <a:rPr lang="en-US" sz="2400" b="1" u="sng" dirty="0"/>
              <a:t>Market </a:t>
            </a:r>
            <a:r>
              <a:rPr lang="en-US" sz="2400" b="1" u="sng" dirty="0" smtClean="0"/>
              <a:t>penetration</a:t>
            </a:r>
          </a:p>
          <a:p>
            <a:pPr marL="45720" lvl="0" indent="0">
              <a:buNone/>
            </a:pPr>
            <a:r>
              <a:rPr lang="en-US" sz="2400" dirty="0" smtClean="0"/>
              <a:t>Based </a:t>
            </a:r>
            <a:r>
              <a:rPr lang="en-US" sz="2400" dirty="0"/>
              <a:t>on the assumption that the market is price  sensitive and that the low prices will increase sales; the prices of products are  fixed as low as possible by some firms with the objective of maximizing sales  volume and market share of its products. </a:t>
            </a:r>
            <a:endParaRPr lang="en-US" sz="2400" dirty="0" smtClean="0"/>
          </a:p>
          <a:p>
            <a:pPr marL="45720" lvl="0" indent="0">
              <a:buNone/>
            </a:pPr>
            <a:r>
              <a:rPr lang="en-US" sz="2400" dirty="0" smtClean="0"/>
              <a:t>The </a:t>
            </a:r>
            <a:r>
              <a:rPr lang="en-US" sz="2400" dirty="0"/>
              <a:t>other assumptions underlying are  low prices will discourage entry of potential competitors and highest volume  will reduce the production and distribution cost and leads to higher profits in the  long run.</a:t>
            </a:r>
          </a:p>
          <a:p>
            <a:pPr marL="45720" indent="0">
              <a:buNone/>
            </a:pPr>
            <a:endParaRPr lang="en-US" dirty="0"/>
          </a:p>
        </p:txBody>
      </p:sp>
    </p:spTree>
    <p:extLst>
      <p:ext uri="{BB962C8B-B14F-4D97-AF65-F5344CB8AC3E}">
        <p14:creationId xmlns:p14="http://schemas.microsoft.com/office/powerpoint/2010/main" val="767881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45720" indent="0">
              <a:buNone/>
            </a:pPr>
            <a:r>
              <a:rPr lang="en-US" sz="2400" b="1" dirty="0" smtClean="0"/>
              <a:t>3) Maximum </a:t>
            </a:r>
            <a:r>
              <a:rPr lang="en-US" sz="2400" b="1" dirty="0"/>
              <a:t>short term </a:t>
            </a:r>
            <a:r>
              <a:rPr lang="en-US" sz="2400" b="1" dirty="0" smtClean="0"/>
              <a:t>sales</a:t>
            </a:r>
          </a:p>
          <a:p>
            <a:pPr marL="45720" indent="0">
              <a:buNone/>
            </a:pPr>
            <a:r>
              <a:rPr lang="en-US" sz="2400" dirty="0" smtClean="0"/>
              <a:t>To </a:t>
            </a:r>
            <a:r>
              <a:rPr lang="en-US" sz="2400" dirty="0"/>
              <a:t>maximize the sales revenue in the short run  is the pricing objective for some firms. </a:t>
            </a:r>
            <a:endParaRPr lang="en-US" sz="2400" dirty="0" smtClean="0"/>
          </a:p>
          <a:p>
            <a:pPr marL="45720" indent="0">
              <a:buNone/>
            </a:pPr>
            <a:r>
              <a:rPr lang="en-US" sz="2400" dirty="0" smtClean="0"/>
              <a:t>The </a:t>
            </a:r>
            <a:r>
              <a:rPr lang="en-US" sz="2400" dirty="0"/>
              <a:t>belief behind such an objective is  that by maximizing sales revenue in the short run the firms will have growth in  terms of market share and also have profit maximization</a:t>
            </a:r>
            <a:endParaRPr lang="en-US" sz="2400" dirty="0"/>
          </a:p>
        </p:txBody>
      </p:sp>
    </p:spTree>
    <p:extLst>
      <p:ext uri="{BB962C8B-B14F-4D97-AF65-F5344CB8AC3E}">
        <p14:creationId xmlns:p14="http://schemas.microsoft.com/office/powerpoint/2010/main" val="3947753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631371"/>
          </a:xfrm>
        </p:spPr>
        <p:txBody>
          <a:bodyPr>
            <a:normAutofit fontScale="90000"/>
          </a:bodyPr>
          <a:lstStyle/>
          <a:p>
            <a:endParaRPr lang="en-US" dirty="0"/>
          </a:p>
        </p:txBody>
      </p:sp>
      <p:sp>
        <p:nvSpPr>
          <p:cNvPr id="3" name="Content Placeholder 2"/>
          <p:cNvSpPr>
            <a:spLocks noGrp="1"/>
          </p:cNvSpPr>
          <p:nvPr>
            <p:ph idx="1"/>
          </p:nvPr>
        </p:nvSpPr>
        <p:spPr>
          <a:xfrm>
            <a:off x="1143000" y="1332411"/>
            <a:ext cx="9872871" cy="4763589"/>
          </a:xfrm>
        </p:spPr>
        <p:txBody>
          <a:bodyPr>
            <a:normAutofit/>
          </a:bodyPr>
          <a:lstStyle/>
          <a:p>
            <a:pPr marL="45720" lvl="0" indent="0">
              <a:buNone/>
            </a:pPr>
            <a:r>
              <a:rPr lang="en-US" sz="2400" b="1" dirty="0" smtClean="0"/>
              <a:t>4) Maximum </a:t>
            </a:r>
            <a:r>
              <a:rPr lang="en-US" sz="2400" b="1" dirty="0"/>
              <a:t>market </a:t>
            </a:r>
            <a:r>
              <a:rPr lang="en-US" sz="2400" b="1" dirty="0" smtClean="0"/>
              <a:t>skimming</a:t>
            </a:r>
          </a:p>
          <a:p>
            <a:pPr marL="45720" lvl="0" indent="0">
              <a:buNone/>
            </a:pPr>
            <a:r>
              <a:rPr lang="en-US" sz="2400" dirty="0"/>
              <a:t> In the initial stages of the product life cycle  high prices are fixed by some firms when they introduce new and innovative  products. </a:t>
            </a:r>
            <a:endParaRPr lang="en-US" sz="2400" dirty="0" smtClean="0"/>
          </a:p>
          <a:p>
            <a:pPr marL="45720" lvl="0" indent="0">
              <a:buNone/>
            </a:pPr>
            <a:r>
              <a:rPr lang="en-US" sz="2400" dirty="0" smtClean="0"/>
              <a:t>The </a:t>
            </a:r>
            <a:r>
              <a:rPr lang="en-US" sz="2400" dirty="0"/>
              <a:t>new product is initially aimed at those market segments where  demand is least sensitive to price</a:t>
            </a:r>
            <a:r>
              <a:rPr lang="en-US" sz="2400" dirty="0" smtClean="0"/>
              <a:t>.</a:t>
            </a:r>
          </a:p>
        </p:txBody>
      </p:sp>
    </p:spTree>
    <p:extLst>
      <p:ext uri="{BB962C8B-B14F-4D97-AF65-F5344CB8AC3E}">
        <p14:creationId xmlns:p14="http://schemas.microsoft.com/office/powerpoint/2010/main" val="160417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45720" indent="0">
              <a:buNone/>
            </a:pPr>
            <a:r>
              <a:rPr lang="en-US" sz="2400" dirty="0" smtClean="0"/>
              <a:t>The </a:t>
            </a:r>
            <a:r>
              <a:rPr lang="en-US" sz="2400" dirty="0"/>
              <a:t>objective in  market skimming is to maximize sales revenue and profits</a:t>
            </a:r>
          </a:p>
          <a:p>
            <a:pPr marL="45720" lvl="0" indent="0">
              <a:buNone/>
            </a:pPr>
            <a:r>
              <a:rPr lang="en-US" sz="2400" dirty="0"/>
              <a:t>The prices are lowered as the  time passes and sales slow down to attract new customers from price sensitive  market segments. </a:t>
            </a:r>
          </a:p>
          <a:p>
            <a:pPr marL="45720" lvl="0" indent="0">
              <a:buNone/>
            </a:pPr>
            <a:r>
              <a:rPr lang="en-US" sz="2400" dirty="0"/>
              <a:t>The assumption made in this strategy is that different prices  can be charged to different segments of customers at different times. </a:t>
            </a:r>
          </a:p>
          <a:p>
            <a:endParaRPr lang="en-US" sz="2400" dirty="0"/>
          </a:p>
        </p:txBody>
      </p:sp>
    </p:spTree>
    <p:extLst>
      <p:ext uri="{BB962C8B-B14F-4D97-AF65-F5344CB8AC3E}">
        <p14:creationId xmlns:p14="http://schemas.microsoft.com/office/powerpoint/2010/main" val="2582333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45720" indent="0">
              <a:buNone/>
            </a:pPr>
            <a:r>
              <a:rPr lang="en-US" sz="2400" b="1" dirty="0" smtClean="0"/>
              <a:t>5) Product-quality Leadership</a:t>
            </a:r>
          </a:p>
          <a:p>
            <a:pPr marL="45720" indent="0">
              <a:buNone/>
            </a:pPr>
            <a:r>
              <a:rPr lang="en-US" sz="2400" dirty="0" smtClean="0"/>
              <a:t>By </a:t>
            </a:r>
            <a:r>
              <a:rPr lang="en-US" sz="2400" dirty="0"/>
              <a:t>producing superior quality products and  charging little higher prices than the competitors </a:t>
            </a:r>
            <a:r>
              <a:rPr lang="en-US" sz="2400" dirty="0" smtClean="0"/>
              <a:t>price, </a:t>
            </a:r>
            <a:r>
              <a:rPr lang="en-US" sz="2400" dirty="0"/>
              <a:t>the industrial marketing  firm may have an objective to </a:t>
            </a:r>
            <a:r>
              <a:rPr lang="en-US" sz="2400" dirty="0" smtClean="0"/>
              <a:t>become the </a:t>
            </a:r>
            <a:r>
              <a:rPr lang="en-US" sz="2400" dirty="0"/>
              <a:t>product quality leader in the market. </a:t>
            </a:r>
            <a:endParaRPr lang="en-US" sz="2400" dirty="0" smtClean="0"/>
          </a:p>
          <a:p>
            <a:pPr marL="45720" indent="0">
              <a:buNone/>
            </a:pPr>
            <a:r>
              <a:rPr lang="en-US" sz="2400" dirty="0" smtClean="0"/>
              <a:t>This </a:t>
            </a:r>
            <a:r>
              <a:rPr lang="en-US" sz="2400" dirty="0"/>
              <a:t> pricing objective results in higher profits</a:t>
            </a:r>
            <a:endParaRPr lang="en-US" sz="2400" dirty="0"/>
          </a:p>
        </p:txBody>
      </p:sp>
    </p:spTree>
    <p:extLst>
      <p:ext uri="{BB962C8B-B14F-4D97-AF65-F5344CB8AC3E}">
        <p14:creationId xmlns:p14="http://schemas.microsoft.com/office/powerpoint/2010/main" val="3430835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45720" lvl="0" indent="0">
              <a:buNone/>
            </a:pPr>
            <a:r>
              <a:rPr lang="en-US" dirty="0" smtClean="0"/>
              <a:t>6</a:t>
            </a:r>
            <a:r>
              <a:rPr lang="en-US" sz="2400" dirty="0" smtClean="0"/>
              <a:t>) </a:t>
            </a:r>
            <a:r>
              <a:rPr lang="en-US" sz="2400" b="1" dirty="0"/>
              <a:t>Maximum short term </a:t>
            </a:r>
            <a:r>
              <a:rPr lang="en-US" sz="2400" b="1" dirty="0" smtClean="0"/>
              <a:t>profits</a:t>
            </a:r>
          </a:p>
          <a:p>
            <a:pPr marL="45720" lvl="0" indent="0">
              <a:buNone/>
            </a:pPr>
            <a:r>
              <a:rPr lang="en-US" sz="2400" dirty="0" smtClean="0"/>
              <a:t>Setting </a:t>
            </a:r>
            <a:r>
              <a:rPr lang="en-US" sz="2400" dirty="0"/>
              <a:t>prices with the objective of  maximization of profit in the short run may be </a:t>
            </a:r>
            <a:r>
              <a:rPr lang="en-US" sz="2400" dirty="0" smtClean="0"/>
              <a:t>the pricing </a:t>
            </a:r>
            <a:r>
              <a:rPr lang="en-US" sz="2400" dirty="0"/>
              <a:t>objective of some of the  marketing firms. </a:t>
            </a:r>
            <a:endParaRPr lang="en-US" sz="2400" dirty="0" smtClean="0"/>
          </a:p>
          <a:p>
            <a:pPr marL="45720" lvl="0" indent="0">
              <a:buNone/>
            </a:pPr>
            <a:r>
              <a:rPr lang="en-US" sz="2400" dirty="0" smtClean="0"/>
              <a:t>These </a:t>
            </a:r>
            <a:r>
              <a:rPr lang="en-US" sz="2400" dirty="0"/>
              <a:t>firms estimate the market demand and costs at  alternative prices and select the price that maximizes the present profits</a:t>
            </a:r>
            <a:r>
              <a:rPr lang="en-US" sz="2400" dirty="0" smtClean="0"/>
              <a:t>.</a:t>
            </a:r>
          </a:p>
          <a:p>
            <a:pPr marL="45720" lvl="0" indent="0">
              <a:buNone/>
            </a:pPr>
            <a:r>
              <a:rPr lang="en-US" sz="2400" dirty="0" smtClean="0"/>
              <a:t>This </a:t>
            </a:r>
            <a:r>
              <a:rPr lang="en-US" sz="2400" dirty="0"/>
              <a:t>objective emphasizes on  short term profit maximization rather than long term performance and customer  relationships. </a:t>
            </a:r>
            <a:endParaRPr lang="en-US" sz="2400" dirty="0"/>
          </a:p>
        </p:txBody>
      </p:sp>
    </p:spTree>
    <p:extLst>
      <p:ext uri="{BB962C8B-B14F-4D97-AF65-F5344CB8AC3E}">
        <p14:creationId xmlns:p14="http://schemas.microsoft.com/office/powerpoint/2010/main" val="36656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45720" lvl="0" indent="0">
              <a:buNone/>
            </a:pPr>
            <a:r>
              <a:rPr lang="en-US" sz="2400" dirty="0" smtClean="0"/>
              <a:t>7) </a:t>
            </a:r>
            <a:r>
              <a:rPr lang="en-US" sz="2400" b="1" dirty="0"/>
              <a:t>Other pricing </a:t>
            </a:r>
            <a:r>
              <a:rPr lang="en-US" sz="2400" b="1" dirty="0" smtClean="0"/>
              <a:t>objectives</a:t>
            </a:r>
          </a:p>
          <a:p>
            <a:pPr marL="45720" lvl="0" indent="0">
              <a:buNone/>
            </a:pPr>
            <a:r>
              <a:rPr lang="en-US" sz="2400" dirty="0" smtClean="0"/>
              <a:t>Industrial </a:t>
            </a:r>
            <a:r>
              <a:rPr lang="en-US" sz="2400" dirty="0"/>
              <a:t> </a:t>
            </a:r>
            <a:r>
              <a:rPr lang="en-US" sz="2400" dirty="0" smtClean="0"/>
              <a:t>marketers may also consider objectives like:</a:t>
            </a:r>
            <a:endParaRPr lang="en-US" sz="2400" dirty="0"/>
          </a:p>
          <a:p>
            <a:r>
              <a:rPr lang="en-US" sz="2400" dirty="0"/>
              <a:t> </a:t>
            </a:r>
            <a:r>
              <a:rPr lang="en-US" sz="2400" dirty="0" smtClean="0"/>
              <a:t>meet </a:t>
            </a:r>
            <a:r>
              <a:rPr lang="en-US" sz="2400" dirty="0"/>
              <a:t>or  prevent the competition, </a:t>
            </a:r>
            <a:endParaRPr lang="en-US" sz="2400" dirty="0" smtClean="0"/>
          </a:p>
          <a:p>
            <a:r>
              <a:rPr lang="en-US" sz="2400" dirty="0"/>
              <a:t> </a:t>
            </a:r>
            <a:r>
              <a:rPr lang="en-US" sz="2400" dirty="0" smtClean="0"/>
              <a:t>to </a:t>
            </a:r>
            <a:r>
              <a:rPr lang="en-US" sz="2400" dirty="0"/>
              <a:t>stabilize the </a:t>
            </a:r>
            <a:r>
              <a:rPr lang="en-US" sz="2400" dirty="0" smtClean="0"/>
              <a:t>market</a:t>
            </a:r>
          </a:p>
          <a:p>
            <a:r>
              <a:rPr lang="en-US" sz="2400" dirty="0" smtClean="0"/>
              <a:t> </a:t>
            </a:r>
            <a:r>
              <a:rPr lang="en-US" sz="2400" dirty="0"/>
              <a:t>to avoid government  intervention </a:t>
            </a:r>
            <a:endParaRPr lang="en-US" sz="2400" dirty="0" smtClean="0"/>
          </a:p>
          <a:p>
            <a:pPr marL="45720" lvl="0" indent="0">
              <a:buNone/>
            </a:pPr>
            <a:r>
              <a:rPr lang="en-US" sz="2400" dirty="0" smtClean="0"/>
              <a:t> </a:t>
            </a:r>
            <a:endParaRPr lang="en-US" sz="2400" dirty="0"/>
          </a:p>
        </p:txBody>
      </p:sp>
    </p:spTree>
    <p:extLst>
      <p:ext uri="{BB962C8B-B14F-4D97-AF65-F5344CB8AC3E}">
        <p14:creationId xmlns:p14="http://schemas.microsoft.com/office/powerpoint/2010/main" val="29287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Setting the </a:t>
            </a:r>
            <a:r>
              <a:rPr lang="en-US" b="1" dirty="0" smtClean="0"/>
              <a:t>Price</a:t>
            </a:r>
            <a:endParaRPr lang="en-US" dirty="0"/>
          </a:p>
        </p:txBody>
      </p:sp>
      <p:sp>
        <p:nvSpPr>
          <p:cNvPr id="3" name="Content Placeholder 2"/>
          <p:cNvSpPr>
            <a:spLocks noGrp="1"/>
          </p:cNvSpPr>
          <p:nvPr>
            <p:ph idx="1"/>
          </p:nvPr>
        </p:nvSpPr>
        <p:spPr/>
        <p:txBody>
          <a:bodyPr/>
          <a:lstStyle/>
          <a:p>
            <a:pPr marL="45720" indent="0">
              <a:buNone/>
            </a:pPr>
            <a:r>
              <a:rPr lang="en-US" sz="2400" dirty="0" smtClean="0"/>
              <a:t>Pricing </a:t>
            </a:r>
            <a:r>
              <a:rPr lang="en-US" sz="2400" dirty="0"/>
              <a:t>is a problem when a firm has to set a price for the first time. </a:t>
            </a:r>
            <a:endParaRPr lang="en-US" sz="2400" dirty="0" smtClean="0"/>
          </a:p>
          <a:p>
            <a:pPr marL="45720" indent="0">
              <a:buNone/>
            </a:pPr>
            <a:r>
              <a:rPr lang="en-US" sz="2400" dirty="0" smtClean="0"/>
              <a:t>This </a:t>
            </a:r>
            <a:r>
              <a:rPr lang="en-US" sz="2400" dirty="0"/>
              <a:t> happens when the firm develops or acquires a new product, when it introduces  its regular product into a new distribution channel or geographical area, and  when it enters bids on new contract work.  </a:t>
            </a:r>
            <a:endParaRPr lang="en-US" sz="2400" dirty="0" smtClean="0"/>
          </a:p>
          <a:p>
            <a:pPr marL="45720" indent="0">
              <a:buNone/>
            </a:pPr>
            <a:r>
              <a:rPr lang="en-US" sz="2400" dirty="0" smtClean="0"/>
              <a:t>The </a:t>
            </a:r>
            <a:r>
              <a:rPr lang="en-US" sz="2400" dirty="0"/>
              <a:t>firm must decide where to position its product on quality and price. </a:t>
            </a:r>
            <a:endParaRPr lang="en-US" dirty="0"/>
          </a:p>
        </p:txBody>
      </p:sp>
    </p:spTree>
    <p:extLst>
      <p:ext uri="{BB962C8B-B14F-4D97-AF65-F5344CB8AC3E}">
        <p14:creationId xmlns:p14="http://schemas.microsoft.com/office/powerpoint/2010/main" val="4134880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Pricing Strategies</a:t>
            </a:r>
            <a:endParaRPr lang="en-US" dirty="0"/>
          </a:p>
        </p:txBody>
      </p:sp>
      <p:sp>
        <p:nvSpPr>
          <p:cNvPr id="3" name="Content Placeholder 2"/>
          <p:cNvSpPr>
            <a:spLocks noGrp="1"/>
          </p:cNvSpPr>
          <p:nvPr>
            <p:ph idx="1"/>
          </p:nvPr>
        </p:nvSpPr>
        <p:spPr/>
        <p:txBody>
          <a:bodyPr>
            <a:normAutofit/>
          </a:bodyPr>
          <a:lstStyle/>
          <a:p>
            <a:pPr marL="45720" indent="0">
              <a:buNone/>
            </a:pPr>
            <a:r>
              <a:rPr lang="en-US" sz="2400" dirty="0" smtClean="0"/>
              <a:t>Companies </a:t>
            </a:r>
            <a:r>
              <a:rPr lang="en-US" sz="2400" dirty="0"/>
              <a:t>resolve the pricing issue by selecting a pricing method that  includes one or more of these three considerations</a:t>
            </a:r>
            <a:r>
              <a:rPr lang="en-US" sz="2400" dirty="0" smtClean="0"/>
              <a:t>.</a:t>
            </a:r>
          </a:p>
          <a:p>
            <a:pPr lvl="2"/>
            <a:r>
              <a:rPr lang="en-US" sz="2400" dirty="0" smtClean="0"/>
              <a:t>Customers </a:t>
            </a:r>
            <a:r>
              <a:rPr lang="en-US" sz="2400" dirty="0"/>
              <a:t>demand </a:t>
            </a:r>
            <a:r>
              <a:rPr lang="en-US" sz="2400" dirty="0" smtClean="0"/>
              <a:t>schedule</a:t>
            </a:r>
          </a:p>
          <a:p>
            <a:pPr lvl="2"/>
            <a:r>
              <a:rPr lang="en-US" sz="2400" dirty="0"/>
              <a:t>C</a:t>
            </a:r>
            <a:r>
              <a:rPr lang="en-US" sz="2400" dirty="0" smtClean="0"/>
              <a:t>ost function</a:t>
            </a:r>
          </a:p>
          <a:p>
            <a:pPr lvl="2"/>
            <a:r>
              <a:rPr lang="en-US" sz="2400" dirty="0" smtClean="0"/>
              <a:t>Competitors </a:t>
            </a:r>
            <a:r>
              <a:rPr lang="en-US" sz="2200" dirty="0" smtClean="0"/>
              <a:t>prices</a:t>
            </a:r>
          </a:p>
          <a:p>
            <a:pPr marL="45720" indent="0">
              <a:buNone/>
            </a:pPr>
            <a:r>
              <a:rPr lang="en-US" sz="2600" dirty="0" smtClean="0"/>
              <a:t>The price  will be somewhere between one that is too low to produce a profit and one that is  too high to produce any demand.</a:t>
            </a:r>
          </a:p>
        </p:txBody>
      </p:sp>
    </p:spTree>
    <p:extLst>
      <p:ext uri="{BB962C8B-B14F-4D97-AF65-F5344CB8AC3E}">
        <p14:creationId xmlns:p14="http://schemas.microsoft.com/office/powerpoint/2010/main" val="1710222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1101634"/>
          </a:xfrm>
        </p:spPr>
        <p:txBody>
          <a:bodyPr>
            <a:normAutofit/>
          </a:bodyPr>
          <a:lstStyle/>
          <a:p>
            <a:endParaRPr lang="en-US" dirty="0"/>
          </a:p>
        </p:txBody>
      </p:sp>
      <p:sp>
        <p:nvSpPr>
          <p:cNvPr id="3" name="Content Placeholder 2"/>
          <p:cNvSpPr>
            <a:spLocks noGrp="1"/>
          </p:cNvSpPr>
          <p:nvPr>
            <p:ph idx="1"/>
          </p:nvPr>
        </p:nvSpPr>
        <p:spPr>
          <a:xfrm>
            <a:off x="1143000" y="2024743"/>
            <a:ext cx="9872871" cy="4071257"/>
          </a:xfrm>
        </p:spPr>
        <p:txBody>
          <a:bodyPr>
            <a:normAutofit/>
          </a:bodyPr>
          <a:lstStyle/>
          <a:p>
            <a:pPr marL="45720" indent="0">
              <a:buNone/>
            </a:pPr>
            <a:r>
              <a:rPr lang="en-US" sz="2400" b="1" dirty="0" smtClean="0"/>
              <a:t>a) Markup Pricing</a:t>
            </a:r>
          </a:p>
          <a:p>
            <a:r>
              <a:rPr lang="en-US" sz="2400" dirty="0" smtClean="0"/>
              <a:t>The </a:t>
            </a:r>
            <a:r>
              <a:rPr lang="en-US" sz="2400" dirty="0"/>
              <a:t>most elementary pricing method is to add a standard  markup to the product’s cost</a:t>
            </a:r>
            <a:r>
              <a:rPr lang="en-US" sz="2400" dirty="0" smtClean="0"/>
              <a:t>.</a:t>
            </a:r>
          </a:p>
          <a:p>
            <a:r>
              <a:rPr lang="en-US" sz="2400" dirty="0" err="1" smtClean="0"/>
              <a:t>eg</a:t>
            </a:r>
            <a:r>
              <a:rPr lang="en-US" sz="2400" dirty="0" smtClean="0"/>
              <a:t> </a:t>
            </a:r>
            <a:r>
              <a:rPr lang="en-US" sz="2400" dirty="0"/>
              <a:t>Construction companies submit job bids by  estimating the total project cost and adding a standard markup for profit.  </a:t>
            </a:r>
            <a:endParaRPr lang="en-US" sz="2400" dirty="0" smtClean="0"/>
          </a:p>
        </p:txBody>
      </p:sp>
    </p:spTree>
    <p:extLst>
      <p:ext uri="{BB962C8B-B14F-4D97-AF65-F5344CB8AC3E}">
        <p14:creationId xmlns:p14="http://schemas.microsoft.com/office/powerpoint/2010/main" val="1484272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2400" dirty="0"/>
              <a:t>Some sellers tell their customers they will charge their  cost plus a specified markup</a:t>
            </a:r>
          </a:p>
          <a:p>
            <a:r>
              <a:rPr lang="en-US" sz="2400" dirty="0"/>
              <a:t>Markups are generally higher on seasonal items (to cover  the risk of not selling), </a:t>
            </a:r>
            <a:endParaRPr lang="en-US" sz="2400" dirty="0" smtClean="0"/>
          </a:p>
          <a:p>
            <a:pPr lvl="1"/>
            <a:r>
              <a:rPr lang="en-US" sz="2400" dirty="0" smtClean="0"/>
              <a:t>specialty </a:t>
            </a:r>
            <a:r>
              <a:rPr lang="en-US" sz="2400" dirty="0"/>
              <a:t>items, </a:t>
            </a:r>
            <a:endParaRPr lang="en-US" sz="2400" dirty="0" smtClean="0"/>
          </a:p>
          <a:p>
            <a:pPr lvl="1"/>
            <a:r>
              <a:rPr lang="en-US" sz="2400" dirty="0" smtClean="0"/>
              <a:t>slower </a:t>
            </a:r>
            <a:r>
              <a:rPr lang="en-US" sz="2400" dirty="0"/>
              <a:t>moving items and </a:t>
            </a:r>
            <a:endParaRPr lang="en-US" sz="2400" dirty="0" smtClean="0"/>
          </a:p>
          <a:p>
            <a:pPr lvl="1"/>
            <a:r>
              <a:rPr lang="en-US" sz="2400" dirty="0" smtClean="0"/>
              <a:t>items </a:t>
            </a:r>
            <a:r>
              <a:rPr lang="en-US" sz="2400" dirty="0"/>
              <a:t>with high  storage and handling costs</a:t>
            </a:r>
          </a:p>
          <a:p>
            <a:endParaRPr lang="en-US" sz="2400" dirty="0"/>
          </a:p>
        </p:txBody>
      </p:sp>
    </p:spTree>
    <p:extLst>
      <p:ext uri="{BB962C8B-B14F-4D97-AF65-F5344CB8AC3E}">
        <p14:creationId xmlns:p14="http://schemas.microsoft.com/office/powerpoint/2010/main" val="1936949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45720" indent="0">
              <a:buNone/>
            </a:pPr>
            <a:r>
              <a:rPr lang="en-US" sz="2400" dirty="0" smtClean="0"/>
              <a:t>b) </a:t>
            </a:r>
            <a:r>
              <a:rPr lang="en-US" sz="2400" b="1" dirty="0"/>
              <a:t>Target-Return </a:t>
            </a:r>
            <a:r>
              <a:rPr lang="en-US" sz="2400" b="1" dirty="0" smtClean="0"/>
              <a:t>Pricing</a:t>
            </a:r>
          </a:p>
          <a:p>
            <a:pPr marL="45720" indent="0">
              <a:buNone/>
            </a:pPr>
            <a:r>
              <a:rPr lang="en-US" sz="2400" dirty="0"/>
              <a:t> The firm determines the price that would yield its  target rate of return on investment (ROI). </a:t>
            </a:r>
            <a:endParaRPr lang="en-US" sz="2400" dirty="0" smtClean="0"/>
          </a:p>
          <a:p>
            <a:pPr marL="45720" indent="0">
              <a:buNone/>
            </a:pPr>
            <a:r>
              <a:rPr lang="en-US" sz="2400" dirty="0" smtClean="0"/>
              <a:t>This </a:t>
            </a:r>
            <a:r>
              <a:rPr lang="en-US" sz="2400" dirty="0"/>
              <a:t>pricing  method is  used by public utilities that are constrained to make a fair return on their  investment.</a:t>
            </a:r>
          </a:p>
          <a:p>
            <a:pPr marL="45720" indent="0">
              <a:buNone/>
            </a:pPr>
            <a:endParaRPr lang="en-US" dirty="0"/>
          </a:p>
        </p:txBody>
      </p:sp>
    </p:spTree>
    <p:extLst>
      <p:ext uri="{BB962C8B-B14F-4D97-AF65-F5344CB8AC3E}">
        <p14:creationId xmlns:p14="http://schemas.microsoft.com/office/powerpoint/2010/main" val="3859884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599"/>
            <a:ext cx="9875520" cy="1258389"/>
          </a:xfrm>
        </p:spPr>
        <p:txBody>
          <a:bodyPr>
            <a:normAutofit/>
          </a:bodyPr>
          <a:lstStyle/>
          <a:p>
            <a:endParaRPr lang="en-US" dirty="0"/>
          </a:p>
        </p:txBody>
      </p:sp>
      <p:sp>
        <p:nvSpPr>
          <p:cNvPr id="3" name="Content Placeholder 2"/>
          <p:cNvSpPr>
            <a:spLocks noGrp="1"/>
          </p:cNvSpPr>
          <p:nvPr>
            <p:ph idx="1"/>
          </p:nvPr>
        </p:nvSpPr>
        <p:spPr>
          <a:xfrm>
            <a:off x="1143000" y="2325188"/>
            <a:ext cx="9872871" cy="3770811"/>
          </a:xfrm>
        </p:spPr>
        <p:txBody>
          <a:bodyPr/>
          <a:lstStyle/>
          <a:p>
            <a:pPr marL="45720" indent="0" algn="just">
              <a:buNone/>
            </a:pPr>
            <a:r>
              <a:rPr lang="en-US" sz="2400" dirty="0" smtClean="0"/>
              <a:t>c) </a:t>
            </a:r>
            <a:r>
              <a:rPr lang="en-US" sz="2400" b="1" dirty="0"/>
              <a:t>Perceived-Value </a:t>
            </a:r>
            <a:r>
              <a:rPr lang="en-US" sz="2400" b="1" dirty="0" smtClean="0"/>
              <a:t>Pricing.</a:t>
            </a:r>
            <a:endParaRPr lang="en-US" sz="2400" dirty="0"/>
          </a:p>
          <a:p>
            <a:pPr marL="45720" indent="0" algn="just">
              <a:buNone/>
            </a:pPr>
            <a:r>
              <a:rPr lang="en-US" sz="2400" dirty="0" smtClean="0"/>
              <a:t>This strategy is set </a:t>
            </a:r>
            <a:r>
              <a:rPr lang="en-US" sz="2400" dirty="0"/>
              <a:t>to  capture the perceived value </a:t>
            </a:r>
            <a:endParaRPr lang="en-US" sz="2400" dirty="0" smtClean="0"/>
          </a:p>
          <a:p>
            <a:pPr marL="45720" indent="0" algn="just">
              <a:buNone/>
            </a:pPr>
            <a:r>
              <a:rPr lang="en-US" sz="2400" dirty="0" smtClean="0"/>
              <a:t>Companies base </a:t>
            </a:r>
            <a:r>
              <a:rPr lang="en-US" sz="2400" dirty="0"/>
              <a:t>their price on the  product’s perceived value</a:t>
            </a:r>
            <a:r>
              <a:rPr lang="en-US" sz="2400" dirty="0" smtClean="0"/>
              <a:t>.</a:t>
            </a:r>
          </a:p>
          <a:p>
            <a:pPr marL="45720" indent="0" algn="just">
              <a:buNone/>
            </a:pPr>
            <a:r>
              <a:rPr lang="en-US" sz="2400" dirty="0" smtClean="0"/>
              <a:t> </a:t>
            </a:r>
            <a:r>
              <a:rPr lang="en-US" sz="2400" dirty="0"/>
              <a:t>They see the buyers’ perceptions of value, not the  seller’s cost, as the key to pricing. </a:t>
            </a:r>
            <a:endParaRPr lang="en-US" sz="2400" dirty="0" smtClean="0"/>
          </a:p>
          <a:p>
            <a:pPr marL="45720" indent="0" algn="just">
              <a:buNone/>
            </a:pPr>
            <a:r>
              <a:rPr lang="en-US" sz="2400" dirty="0" smtClean="0"/>
              <a:t>Market </a:t>
            </a:r>
            <a:r>
              <a:rPr lang="en-US" sz="2400" dirty="0"/>
              <a:t>research is needed to establish the  market’s perception of value as a guide to effective pricing.</a:t>
            </a:r>
          </a:p>
          <a:p>
            <a:endParaRPr lang="en-US" dirty="0"/>
          </a:p>
        </p:txBody>
      </p:sp>
    </p:spTree>
    <p:extLst>
      <p:ext uri="{BB962C8B-B14F-4D97-AF65-F5344CB8AC3E}">
        <p14:creationId xmlns:p14="http://schemas.microsoft.com/office/powerpoint/2010/main" val="3421590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45649" y="2253343"/>
            <a:ext cx="9872871" cy="4038600"/>
          </a:xfrm>
        </p:spPr>
        <p:txBody>
          <a:bodyPr>
            <a:normAutofit/>
          </a:bodyPr>
          <a:lstStyle/>
          <a:p>
            <a:r>
              <a:rPr lang="en-US" sz="2400" dirty="0"/>
              <a:t>They use the non price variables in the  marketing mix to build up perceived value in the buyers’ minds.  </a:t>
            </a:r>
            <a:endParaRPr lang="en-US" sz="2400" dirty="0" smtClean="0"/>
          </a:p>
          <a:p>
            <a:r>
              <a:rPr lang="en-US" sz="2400" dirty="0" smtClean="0"/>
              <a:t>The </a:t>
            </a:r>
            <a:r>
              <a:rPr lang="en-US" sz="2400" dirty="0"/>
              <a:t>key to perceived-value pricing is to accurately determine the  market’s perception of the offer’s value. </a:t>
            </a:r>
            <a:endParaRPr lang="en-US" sz="2400" dirty="0" smtClean="0"/>
          </a:p>
          <a:p>
            <a:r>
              <a:rPr lang="en-US" sz="2400" dirty="0" smtClean="0"/>
              <a:t>Sellers </a:t>
            </a:r>
            <a:r>
              <a:rPr lang="en-US" sz="2400" dirty="0"/>
              <a:t>with an inflated view of their  offer’s value will overprice their product. </a:t>
            </a:r>
          </a:p>
          <a:p>
            <a:endParaRPr lang="en-US" sz="2400" dirty="0"/>
          </a:p>
        </p:txBody>
      </p:sp>
    </p:spTree>
    <p:extLst>
      <p:ext uri="{BB962C8B-B14F-4D97-AF65-F5344CB8AC3E}">
        <p14:creationId xmlns:p14="http://schemas.microsoft.com/office/powerpoint/2010/main" val="3965896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1153886"/>
          </a:xfrm>
        </p:spPr>
        <p:txBody>
          <a:bodyPr>
            <a:normAutofit/>
          </a:bodyPr>
          <a:lstStyle/>
          <a:p>
            <a:endParaRPr lang="en-US" dirty="0"/>
          </a:p>
        </p:txBody>
      </p:sp>
      <p:sp>
        <p:nvSpPr>
          <p:cNvPr id="3" name="Content Placeholder 2"/>
          <p:cNvSpPr>
            <a:spLocks noGrp="1"/>
          </p:cNvSpPr>
          <p:nvPr>
            <p:ph idx="1"/>
          </p:nvPr>
        </p:nvSpPr>
        <p:spPr>
          <a:xfrm>
            <a:off x="1143000" y="2063931"/>
            <a:ext cx="9872871" cy="4032069"/>
          </a:xfrm>
        </p:spPr>
        <p:txBody>
          <a:bodyPr>
            <a:normAutofit/>
          </a:bodyPr>
          <a:lstStyle/>
          <a:p>
            <a:pPr marL="45720" indent="0">
              <a:buNone/>
            </a:pPr>
            <a:r>
              <a:rPr lang="en-US" sz="2400" dirty="0" smtClean="0"/>
              <a:t>d) </a:t>
            </a:r>
            <a:r>
              <a:rPr lang="en-US" sz="2400" b="1" dirty="0"/>
              <a:t>Value </a:t>
            </a:r>
            <a:r>
              <a:rPr lang="en-US" sz="2400" b="1" dirty="0" smtClean="0"/>
              <a:t>Pricing</a:t>
            </a:r>
          </a:p>
          <a:p>
            <a:pPr marL="45720" indent="0">
              <a:buNone/>
            </a:pPr>
            <a:r>
              <a:rPr lang="en-US" sz="2400" dirty="0" smtClean="0"/>
              <a:t>Value </a:t>
            </a:r>
            <a:r>
              <a:rPr lang="en-US" sz="2400" dirty="0"/>
              <a:t>pricing, </a:t>
            </a:r>
            <a:r>
              <a:rPr lang="en-US" sz="2400" dirty="0" smtClean="0"/>
              <a:t>holds that </a:t>
            </a:r>
            <a:r>
              <a:rPr lang="en-US" sz="2400" dirty="0"/>
              <a:t>the price should represent an extraordinary bargain for  consumers. </a:t>
            </a:r>
            <a:endParaRPr lang="en-US" sz="2400" dirty="0" smtClean="0"/>
          </a:p>
          <a:p>
            <a:pPr marL="45720" indent="0">
              <a:buNone/>
            </a:pPr>
            <a:r>
              <a:rPr lang="en-US" sz="2400" dirty="0" smtClean="0"/>
              <a:t>Value </a:t>
            </a:r>
            <a:r>
              <a:rPr lang="en-US" sz="2400" dirty="0"/>
              <a:t>pricing is not a matter of simply setting lower prices on one’s  products compared to competitors. </a:t>
            </a:r>
            <a:endParaRPr lang="en-US" sz="2400" dirty="0" smtClean="0"/>
          </a:p>
          <a:p>
            <a:pPr marL="45720" indent="0">
              <a:buNone/>
            </a:pPr>
            <a:endParaRPr lang="en-US" sz="2400" dirty="0"/>
          </a:p>
        </p:txBody>
      </p:sp>
    </p:spTree>
    <p:extLst>
      <p:ext uri="{BB962C8B-B14F-4D97-AF65-F5344CB8AC3E}">
        <p14:creationId xmlns:p14="http://schemas.microsoft.com/office/powerpoint/2010/main" val="2548225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just">
              <a:lnSpc>
                <a:spcPct val="100000"/>
              </a:lnSpc>
            </a:pPr>
            <a:r>
              <a:rPr lang="en-US" sz="2400" dirty="0"/>
              <a:t>It is a matter of re-engineering the  company’s operations to truly become the low-cost producer without compromising the quality, and to lower one’s prices significantly in order to attract a large  number of value-conscious customers.</a:t>
            </a:r>
          </a:p>
          <a:p>
            <a:pPr algn="just">
              <a:lnSpc>
                <a:spcPct val="100000"/>
              </a:lnSpc>
            </a:pPr>
            <a:endParaRPr lang="en-US" sz="2400" dirty="0"/>
          </a:p>
        </p:txBody>
      </p:sp>
    </p:spTree>
    <p:extLst>
      <p:ext uri="{BB962C8B-B14F-4D97-AF65-F5344CB8AC3E}">
        <p14:creationId xmlns:p14="http://schemas.microsoft.com/office/powerpoint/2010/main" val="4192985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9875520" cy="1114697"/>
          </a:xfrm>
        </p:spPr>
        <p:txBody>
          <a:bodyPr>
            <a:normAutofit/>
          </a:bodyPr>
          <a:lstStyle/>
          <a:p>
            <a:endParaRPr lang="en-US" dirty="0"/>
          </a:p>
        </p:txBody>
      </p:sp>
      <p:sp>
        <p:nvSpPr>
          <p:cNvPr id="3" name="Content Placeholder 2"/>
          <p:cNvSpPr>
            <a:spLocks noGrp="1"/>
          </p:cNvSpPr>
          <p:nvPr>
            <p:ph idx="1"/>
          </p:nvPr>
        </p:nvSpPr>
        <p:spPr>
          <a:xfrm>
            <a:off x="1143000" y="2024743"/>
            <a:ext cx="9872871" cy="4071257"/>
          </a:xfrm>
        </p:spPr>
        <p:txBody>
          <a:bodyPr>
            <a:noAutofit/>
          </a:bodyPr>
          <a:lstStyle/>
          <a:p>
            <a:pPr marL="45720" indent="0" algn="just">
              <a:buNone/>
            </a:pPr>
            <a:r>
              <a:rPr lang="en-US" sz="2300" b="1" dirty="0" smtClean="0"/>
              <a:t>e) Going </a:t>
            </a:r>
            <a:r>
              <a:rPr lang="en-US" sz="2300" b="1" dirty="0"/>
              <a:t>Rate </a:t>
            </a:r>
            <a:r>
              <a:rPr lang="en-US" sz="2300" b="1" dirty="0" smtClean="0"/>
              <a:t>Pricing</a:t>
            </a:r>
          </a:p>
          <a:p>
            <a:pPr marL="45720" indent="0" algn="just">
              <a:buNone/>
            </a:pPr>
            <a:r>
              <a:rPr lang="en-US" sz="2300" dirty="0" smtClean="0"/>
              <a:t>In </a:t>
            </a:r>
            <a:r>
              <a:rPr lang="en-US" sz="2300" dirty="0"/>
              <a:t>going-rate pricing, the firm bases its price largely on competitors  prices with less attention paid to its own cost or demand. </a:t>
            </a:r>
            <a:endParaRPr lang="en-US" sz="2300" dirty="0" smtClean="0"/>
          </a:p>
          <a:p>
            <a:pPr marL="45720" indent="0" algn="just">
              <a:buNone/>
            </a:pPr>
            <a:r>
              <a:rPr lang="en-US" sz="2300" dirty="0" smtClean="0"/>
              <a:t>The </a:t>
            </a:r>
            <a:r>
              <a:rPr lang="en-US" sz="2300" dirty="0"/>
              <a:t>firm might  charge the same, more, or less than its major competitor(s). </a:t>
            </a:r>
            <a:endParaRPr lang="en-US" sz="2300" dirty="0" smtClean="0"/>
          </a:p>
          <a:p>
            <a:pPr marL="45720" indent="0" algn="just">
              <a:buNone/>
            </a:pPr>
            <a:r>
              <a:rPr lang="en-US" sz="2300" dirty="0" smtClean="0"/>
              <a:t>Industries </a:t>
            </a:r>
            <a:r>
              <a:rPr lang="en-US" sz="2300" dirty="0"/>
              <a:t>that sell a </a:t>
            </a:r>
            <a:r>
              <a:rPr lang="en-US" sz="2300" dirty="0" smtClean="0"/>
              <a:t>commodities such </a:t>
            </a:r>
            <a:r>
              <a:rPr lang="en-US" sz="2300" dirty="0"/>
              <a:t>as steel, paper, or </a:t>
            </a:r>
            <a:r>
              <a:rPr lang="en-US" sz="2300" dirty="0" smtClean="0"/>
              <a:t>fertilizer, normally </a:t>
            </a:r>
            <a:r>
              <a:rPr lang="en-US" sz="2300" dirty="0"/>
              <a:t> charge the same price. The smaller firms “follow the leader.” They change their  prices when the market leader’s prices change rather than when their own  demand or cost changes</a:t>
            </a:r>
            <a:r>
              <a:rPr lang="en-US" sz="2300" dirty="0" smtClean="0"/>
              <a:t>.</a:t>
            </a:r>
          </a:p>
          <a:p>
            <a:endParaRPr lang="en-US" sz="2300" dirty="0"/>
          </a:p>
        </p:txBody>
      </p:sp>
    </p:spTree>
    <p:extLst>
      <p:ext uri="{BB962C8B-B14F-4D97-AF65-F5344CB8AC3E}">
        <p14:creationId xmlns:p14="http://schemas.microsoft.com/office/powerpoint/2010/main" val="1988853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45720" indent="0" algn="just">
              <a:buNone/>
            </a:pPr>
            <a:r>
              <a:rPr lang="en-US" sz="2400" dirty="0"/>
              <a:t>Going-rate pricing is quite popular where costs are difficult to measure or  competitive response is uncertain or when firms feel that the going price represents a  good solution. </a:t>
            </a:r>
          </a:p>
          <a:p>
            <a:pPr marL="45720" indent="0" algn="just">
              <a:buNone/>
            </a:pPr>
            <a:r>
              <a:rPr lang="en-US" sz="2400" dirty="0"/>
              <a:t>The going price is thought to reflect the industry’s collective  wisdom as to the price that would yield a fair return and not jeopardize  industrial harmony.</a:t>
            </a:r>
          </a:p>
          <a:p>
            <a:endParaRPr lang="en-US" sz="2400" dirty="0"/>
          </a:p>
        </p:txBody>
      </p:sp>
    </p:spTree>
    <p:extLst>
      <p:ext uri="{BB962C8B-B14F-4D97-AF65-F5344CB8AC3E}">
        <p14:creationId xmlns:p14="http://schemas.microsoft.com/office/powerpoint/2010/main" val="747072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45720" indent="0">
              <a:buNone/>
            </a:pPr>
            <a:r>
              <a:rPr lang="en-US" sz="2400" b="1" dirty="0" smtClean="0"/>
              <a:t>f) Sealed </a:t>
            </a:r>
            <a:r>
              <a:rPr lang="en-US" sz="2400" b="1" dirty="0"/>
              <a:t>Bid </a:t>
            </a:r>
            <a:r>
              <a:rPr lang="en-US" sz="2400" b="1" dirty="0" smtClean="0"/>
              <a:t>Pricing</a:t>
            </a:r>
          </a:p>
          <a:p>
            <a:pPr marL="45720" indent="0">
              <a:buNone/>
            </a:pPr>
            <a:r>
              <a:rPr lang="en-US" sz="2400" dirty="0" smtClean="0"/>
              <a:t>Competitive-oriented </a:t>
            </a:r>
            <a:r>
              <a:rPr lang="en-US" sz="2400" dirty="0"/>
              <a:t>pricing is common where firms bid for jobs. </a:t>
            </a:r>
            <a:endParaRPr lang="en-US" sz="2400" dirty="0" smtClean="0"/>
          </a:p>
          <a:p>
            <a:pPr marL="45720" indent="0">
              <a:buNone/>
            </a:pPr>
            <a:r>
              <a:rPr lang="en-US" sz="2400" dirty="0" smtClean="0"/>
              <a:t>The </a:t>
            </a:r>
            <a:r>
              <a:rPr lang="en-US" sz="2400" dirty="0"/>
              <a:t>firm  bases its price on expectations of how competitors will price rather than on a  rigid relation to the firm’s costs or demand</a:t>
            </a:r>
            <a:r>
              <a:rPr lang="en-US" sz="2400" dirty="0" smtClean="0"/>
              <a:t>.</a:t>
            </a:r>
          </a:p>
          <a:p>
            <a:pPr marL="45720" indent="0">
              <a:buNone/>
            </a:pPr>
            <a:r>
              <a:rPr lang="en-US" sz="2400" dirty="0" smtClean="0"/>
              <a:t>The </a:t>
            </a:r>
            <a:r>
              <a:rPr lang="en-US" sz="2400" dirty="0"/>
              <a:t>firm wants to win the contract,  and winning normally requires submitting a lower price than competitors.  Yet the firm cannot set its price below a certain level. It cannot price  below cost without worsening its position</a:t>
            </a:r>
            <a:r>
              <a:rPr lang="en-US" sz="2400" dirty="0" smtClean="0"/>
              <a:t>.</a:t>
            </a:r>
          </a:p>
          <a:p>
            <a:pPr marL="45720" indent="0">
              <a:buNone/>
            </a:pPr>
            <a:r>
              <a:rPr lang="en-US" sz="2400" dirty="0" smtClean="0"/>
              <a:t> </a:t>
            </a:r>
            <a:r>
              <a:rPr lang="en-US" sz="2400" dirty="0"/>
              <a:t>On the other hand, the higher it sets  its price above its costs, the lower its chance of getting the contract.</a:t>
            </a:r>
          </a:p>
          <a:p>
            <a:endParaRPr lang="en-US" dirty="0"/>
          </a:p>
        </p:txBody>
      </p:sp>
    </p:spTree>
    <p:extLst>
      <p:ext uri="{BB962C8B-B14F-4D97-AF65-F5344CB8AC3E}">
        <p14:creationId xmlns:p14="http://schemas.microsoft.com/office/powerpoint/2010/main" val="3038964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45720" indent="0">
              <a:buNone/>
            </a:pPr>
            <a:r>
              <a:rPr lang="en-US" b="1" dirty="0" smtClean="0"/>
              <a:t>g) </a:t>
            </a:r>
            <a:r>
              <a:rPr lang="en-US" b="1" dirty="0"/>
              <a:t>Dynamic pricing   </a:t>
            </a:r>
          </a:p>
          <a:p>
            <a:pPr marL="45720" indent="0">
              <a:buNone/>
            </a:pPr>
            <a:r>
              <a:rPr lang="en-US" dirty="0"/>
              <a:t>The dynamic pricing model works best for large enterprises residing in multiple locations. </a:t>
            </a:r>
            <a:endParaRPr lang="en-US" dirty="0" smtClean="0"/>
          </a:p>
          <a:p>
            <a:pPr marL="45720" indent="0">
              <a:buNone/>
            </a:pPr>
            <a:r>
              <a:rPr lang="en-US" dirty="0" smtClean="0"/>
              <a:t>Pricing </a:t>
            </a:r>
            <a:r>
              <a:rPr lang="en-US" dirty="0"/>
              <a:t>depends on numerous factors like currency, customers’ requirements, purchasing power, etc. Hence, if a business operates in various locations, it is mandatory to consider these factors for fixing the prices of different locations.</a:t>
            </a:r>
          </a:p>
          <a:p>
            <a:pPr marL="45720" indent="0">
              <a:buNone/>
            </a:pPr>
            <a:endParaRPr lang="en-US" dirty="0"/>
          </a:p>
        </p:txBody>
      </p:sp>
    </p:spTree>
    <p:extLst>
      <p:ext uri="{BB962C8B-B14F-4D97-AF65-F5344CB8AC3E}">
        <p14:creationId xmlns:p14="http://schemas.microsoft.com/office/powerpoint/2010/main" val="6874161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r>
              <a:rPr lang="en-US" sz="2400" dirty="0"/>
              <a:t>Price is </a:t>
            </a:r>
            <a:r>
              <a:rPr lang="en-US" sz="2400" dirty="0" smtClean="0"/>
              <a:t>one </a:t>
            </a:r>
            <a:r>
              <a:rPr lang="en-US" sz="2400" dirty="0"/>
              <a:t>of the costs that buyers examine when considering the value of competing offerings</a:t>
            </a:r>
            <a:r>
              <a:rPr lang="en-US" sz="2400" dirty="0" smtClean="0"/>
              <a:t>.</a:t>
            </a:r>
          </a:p>
          <a:p>
            <a:pPr algn="just"/>
            <a:r>
              <a:rPr lang="en-US" sz="2400" dirty="0"/>
              <a:t>By understanding how customers in a market segment actually use a </a:t>
            </a:r>
            <a:r>
              <a:rPr lang="en-US" sz="2400" dirty="0" smtClean="0"/>
              <a:t>product </a:t>
            </a:r>
            <a:r>
              <a:rPr lang="en-US" sz="2400" dirty="0"/>
              <a:t>or service and realize value from its use, the business marketer is ideally equipped to set the price and develop a responsive strategy</a:t>
            </a:r>
            <a:r>
              <a:rPr lang="en-US" sz="2400" dirty="0" smtClean="0"/>
              <a:t>.</a:t>
            </a:r>
          </a:p>
          <a:p>
            <a:pPr algn="just"/>
            <a:r>
              <a:rPr lang="en-US" sz="2400" dirty="0"/>
              <a:t>Price setting is a multidimensional decision. To establish a price, the manager must identify the </a:t>
            </a:r>
            <a:r>
              <a:rPr lang="en-US" sz="2400" dirty="0" smtClean="0"/>
              <a:t>firm’s </a:t>
            </a:r>
            <a:r>
              <a:rPr lang="en-US" sz="2400" dirty="0"/>
              <a:t>objectives and analyze the behavior of demand, costs, and competition</a:t>
            </a:r>
          </a:p>
        </p:txBody>
      </p:sp>
    </p:spTree>
    <p:extLst>
      <p:ext uri="{BB962C8B-B14F-4D97-AF65-F5344CB8AC3E}">
        <p14:creationId xmlns:p14="http://schemas.microsoft.com/office/powerpoint/2010/main" val="3700483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pPr marL="45720" indent="0">
              <a:buNone/>
            </a:pPr>
            <a:r>
              <a:rPr lang="en-US" dirty="0" smtClean="0"/>
              <a:t>Michael </a:t>
            </a:r>
            <a:r>
              <a:rPr lang="en-US" dirty="0"/>
              <a:t>D. Hutt, Thomas W. </a:t>
            </a:r>
            <a:r>
              <a:rPr lang="en-US" dirty="0" err="1"/>
              <a:t>Speh</a:t>
            </a:r>
            <a:r>
              <a:rPr lang="en-US" dirty="0"/>
              <a:t>, (2010), Business Marketing Management B2B, 10th Ed. or 11th Ed. South-Western Cengage</a:t>
            </a:r>
          </a:p>
          <a:p>
            <a:pPr marL="45720" indent="0">
              <a:buNone/>
            </a:pPr>
            <a:r>
              <a:rPr lang="en-US" dirty="0" smtClean="0"/>
              <a:t>Zimmerman</a:t>
            </a:r>
            <a:r>
              <a:rPr lang="en-US" dirty="0"/>
              <a:t>, A., &amp; Blythe, J. (2021).Business to Business Marketing Management: A </a:t>
            </a:r>
            <a:r>
              <a:rPr lang="en-US" dirty="0" smtClean="0"/>
              <a:t>Global </a:t>
            </a:r>
            <a:r>
              <a:rPr lang="en-US" dirty="0"/>
              <a:t>Perspective (4th ed.).New York, </a:t>
            </a:r>
            <a:r>
              <a:rPr lang="en-US" dirty="0" smtClean="0"/>
              <a:t>Routledge</a:t>
            </a:r>
          </a:p>
          <a:p>
            <a:pPr marL="45720" indent="0">
              <a:buNone/>
            </a:pPr>
            <a:endParaRPr lang="en-US" dirty="0"/>
          </a:p>
        </p:txBody>
      </p:sp>
    </p:spTree>
    <p:extLst>
      <p:ext uri="{BB962C8B-B14F-4D97-AF65-F5344CB8AC3E}">
        <p14:creationId xmlns:p14="http://schemas.microsoft.com/office/powerpoint/2010/main" val="3863514052"/>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docProps/app.xml><?xml version="1.0" encoding="utf-8"?>
<Properties xmlns="http://schemas.openxmlformats.org/officeDocument/2006/extended-properties" xmlns:vt="http://schemas.openxmlformats.org/officeDocument/2006/docPropsVTypes">
  <Template>Basis</Template>
  <TotalTime>225</TotalTime>
  <Words>682</Words>
  <Application>Microsoft Office PowerPoint</Application>
  <PresentationFormat>Widescreen</PresentationFormat>
  <Paragraphs>120</Paragraphs>
  <Slides>32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32</vt:i4>
      </vt:variant>
    </vt:vector>
  </HeadingPairs>
  <TitlesOfParts>
    <vt:vector size="34" baseType="lpstr">
      <vt:lpstr>Corbel</vt:lpstr>
      <vt:lpstr>Basis</vt:lpstr>
      <vt:lpstr>INDUSTRIAL MARKETING</vt:lpstr>
      <vt:lpstr>Topic Objectives</vt:lpstr>
      <vt:lpstr>Price : Definition</vt:lpstr>
      <vt:lpstr>PowerPoint Presentation</vt:lpstr>
      <vt:lpstr>PowerPoint Presentation</vt:lpstr>
      <vt:lpstr>Characteristics of Industrial Prices</vt:lpstr>
      <vt:lpstr>The Pricing Process</vt:lpstr>
      <vt:lpstr>PowerPoint Presentation</vt:lpstr>
      <vt:lpstr>PowerPoint Presentation</vt:lpstr>
      <vt:lpstr>Industrial Pricing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Setting the Price</vt:lpstr>
      <vt:lpstr>Pricing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MARKETING</dc:title>
  <dc:creator>user</dc:creator>
  <cp:lastModifiedBy>user</cp:lastModifiedBy>
  <cp:revision>32</cp:revision>
  <dcterms:created xsi:type="dcterms:W3CDTF">2023-11-12T17:48:17Z</dcterms:created>
  <dcterms:modified xsi:type="dcterms:W3CDTF">2023-11-12T21:33:29Z</dcterms:modified>
</cp:coreProperties>
</file>