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geBRe5Cb/0EA/hSXXn3uunTIKH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3" name="Shape 23"/>
        <p:cNvGrpSpPr/>
        <p:nvPr/>
      </p:nvGrpSpPr>
      <p:grpSpPr>
        <a:xfrm>
          <a:off x="0" y="0"/>
          <a:ext cx="0" cy="0"/>
          <a:chOff x="0" y="0"/>
          <a:chExt cx="0" cy="0"/>
        </a:xfrm>
      </p:grpSpPr>
      <p:sp>
        <p:nvSpPr>
          <p:cNvPr id="24" name="Google Shape;2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0" name="Shape 30"/>
        <p:cNvGrpSpPr/>
        <p:nvPr/>
      </p:nvGrpSpPr>
      <p:grpSpPr>
        <a:xfrm>
          <a:off x="0" y="0"/>
          <a:ext cx="0" cy="0"/>
          <a:chOff x="0" y="0"/>
          <a:chExt cx="0" cy="0"/>
        </a:xfrm>
      </p:grpSpPr>
      <p:sp>
        <p:nvSpPr>
          <p:cNvPr id="31" name="Google Shape;31;p3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7"/>
          <p:cNvSpPr/>
          <p:nvPr>
            <p:ph idx="2" type="pic"/>
          </p:nvPr>
        </p:nvSpPr>
        <p:spPr>
          <a:xfrm>
            <a:off x="5183188" y="987425"/>
            <a:ext cx="6172200" cy="4873625"/>
          </a:xfrm>
          <a:prstGeom prst="rect">
            <a:avLst/>
          </a:prstGeom>
          <a:noFill/>
          <a:ln>
            <a:noFill/>
          </a:ln>
        </p:spPr>
      </p:sp>
      <p:sp>
        <p:nvSpPr>
          <p:cNvPr id="33" name="Google Shape;33;p3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 name="Google Shape;3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sp>
        <p:nvSpPr>
          <p:cNvPr id="38" name="Google Shape;38;p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0" name="Google Shape;4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6" name="Google Shape;46;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 name="Google Shape;48;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b="1" lang="en-US"/>
              <a:t>INDUSTRIAL MARKETING</a:t>
            </a:r>
            <a:endParaRPr b="1"/>
          </a:p>
        </p:txBody>
      </p:sp>
      <p:sp>
        <p:nvSpPr>
          <p:cNvPr id="85" name="Google Shape;85;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400"/>
              <a:buNone/>
            </a:pPr>
            <a:r>
              <a:rPr b="1" lang="en-US"/>
              <a:t>LECTURE 13</a:t>
            </a:r>
            <a:endParaRPr/>
          </a:p>
          <a:p>
            <a:pPr indent="0" lvl="0" marL="0" rtl="0" algn="ctr">
              <a:lnSpc>
                <a:spcPct val="90000"/>
              </a:lnSpc>
              <a:spcBef>
                <a:spcPts val="1000"/>
              </a:spcBef>
              <a:spcAft>
                <a:spcPts val="0"/>
              </a:spcAft>
              <a:buClr>
                <a:schemeClr val="dk1"/>
              </a:buClr>
              <a:buSzPts val="2400"/>
              <a:buNone/>
            </a:pPr>
            <a:r>
              <a:rPr b="1" lang="en-US"/>
              <a:t>STRUCTURAL ALTERNATIVES FOR INDUSTRIAL MARKETERS</a:t>
            </a:r>
            <a:endParaRPr/>
          </a:p>
          <a:p>
            <a:pPr indent="0" lvl="0" marL="0" rtl="0" algn="ctr">
              <a:lnSpc>
                <a:spcPct val="90000"/>
              </a:lnSpc>
              <a:spcBef>
                <a:spcPts val="1000"/>
              </a:spcBef>
              <a:spcAft>
                <a:spcPts val="0"/>
              </a:spcAft>
              <a:buClr>
                <a:schemeClr val="dk1"/>
              </a:buClr>
              <a:buSzPts val="2400"/>
              <a:buNone/>
            </a:pPr>
            <a:r>
              <a:rPr b="1" lang="en-US"/>
              <a:t>BY </a:t>
            </a:r>
            <a:endParaRPr/>
          </a:p>
          <a:p>
            <a:pPr indent="0" lvl="0" marL="0" rtl="0" algn="ctr">
              <a:lnSpc>
                <a:spcPct val="90000"/>
              </a:lnSpc>
              <a:spcBef>
                <a:spcPts val="1000"/>
              </a:spcBef>
              <a:spcAft>
                <a:spcPts val="0"/>
              </a:spcAft>
              <a:buClr>
                <a:schemeClr val="dk1"/>
              </a:buClr>
              <a:buSzPts val="2400"/>
              <a:buNone/>
            </a:pPr>
            <a:r>
              <a:rPr b="1" lang="en-US"/>
              <a:t>DR. WANJIKU KINYANJUI</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Topic Objectives</a:t>
            </a:r>
            <a:endParaRPr b="1"/>
          </a:p>
        </p:txBody>
      </p:sp>
      <p:sp>
        <p:nvSpPr>
          <p:cNvPr id="91" name="Google Shape;91;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By the end of this topic, you should :</a:t>
            </a:r>
            <a:endParaRPr/>
          </a:p>
          <a:p>
            <a:pPr indent="-228600" lvl="0" marL="228600" rtl="0" algn="l">
              <a:lnSpc>
                <a:spcPct val="90000"/>
              </a:lnSpc>
              <a:spcBef>
                <a:spcPts val="1000"/>
              </a:spcBef>
              <a:spcAft>
                <a:spcPts val="0"/>
              </a:spcAft>
              <a:buClr>
                <a:schemeClr val="dk1"/>
              </a:buClr>
              <a:buSzPts val="2800"/>
              <a:buChar char="•"/>
            </a:pPr>
            <a:r>
              <a:rPr lang="en-US"/>
              <a:t>describe organization structure alternatives</a:t>
            </a:r>
            <a:endParaRPr/>
          </a:p>
          <a:p>
            <a:pPr indent="0" lvl="0" marL="0" rtl="0" algn="l">
              <a:lnSpc>
                <a:spcPct val="90000"/>
              </a:lnSpc>
              <a:spcBef>
                <a:spcPts val="1000"/>
              </a:spcBef>
              <a:spcAft>
                <a:spcPts val="0"/>
              </a:spcAft>
              <a:buClr>
                <a:schemeClr val="dk1"/>
              </a:buClr>
              <a:buSzPts val="2800"/>
              <a:buNone/>
            </a:pPr>
            <a:r>
              <a:rPr lang="en-US"/>
              <a:t>• understand the considerations in choosing the most effective structure</a:t>
            </a:r>
            <a:endParaRPr/>
          </a:p>
          <a:p>
            <a:pPr indent="-228600" lvl="0" marL="228600" rtl="0" algn="l">
              <a:lnSpc>
                <a:spcPct val="90000"/>
              </a:lnSpc>
              <a:spcBef>
                <a:spcPts val="1000"/>
              </a:spcBef>
              <a:spcAft>
                <a:spcPts val="0"/>
              </a:spcAft>
              <a:buClr>
                <a:schemeClr val="dk1"/>
              </a:buClr>
              <a:buSzPts val="2800"/>
              <a:buChar char="•"/>
            </a:pPr>
            <a:r>
              <a:rPr lang="en-US"/>
              <a:t>understand how to manage organizational change</a:t>
            </a:r>
            <a:endParaRPr/>
          </a:p>
          <a:p>
            <a:pPr indent="0" lvl="0" marL="0" rtl="0" algn="l">
              <a:lnSpc>
                <a:spcPct val="90000"/>
              </a:lnSpc>
              <a:spcBef>
                <a:spcPts val="1000"/>
              </a:spcBef>
              <a:spcAft>
                <a:spcPts val="0"/>
              </a:spcAft>
              <a:buClr>
                <a:schemeClr val="dk1"/>
              </a:buClr>
              <a:buSzPts val="2800"/>
              <a:buNone/>
            </a:pPr>
            <a:r>
              <a:rPr lang="en-US"/>
              <a:t>• Appreciate the future of b2b marketing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97" name="Google Shape;9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Marketing organization structures distribute and oversee marketing operations, procedures and strategies within a business. </a:t>
            </a:r>
            <a:endParaRPr/>
          </a:p>
          <a:p>
            <a:pPr indent="-228600" lvl="0" marL="228600" rtl="0" algn="l">
              <a:lnSpc>
                <a:spcPct val="90000"/>
              </a:lnSpc>
              <a:spcBef>
                <a:spcPts val="1000"/>
              </a:spcBef>
              <a:spcAft>
                <a:spcPts val="0"/>
              </a:spcAft>
              <a:buClr>
                <a:schemeClr val="dk1"/>
              </a:buClr>
              <a:buSzPts val="2800"/>
              <a:buChar char="•"/>
            </a:pPr>
            <a:r>
              <a:rPr lang="en-US"/>
              <a:t>These structures define and organize employee job roles, including who they report to, and outline the processes a business can use to achieve success. </a:t>
            </a:r>
            <a:endParaRPr/>
          </a:p>
          <a:p>
            <a:pPr indent="-228600" lvl="0" marL="228600" rtl="0" algn="l">
              <a:lnSpc>
                <a:spcPct val="90000"/>
              </a:lnSpc>
              <a:spcBef>
                <a:spcPts val="1000"/>
              </a:spcBef>
              <a:spcAft>
                <a:spcPts val="0"/>
              </a:spcAft>
              <a:buClr>
                <a:schemeClr val="dk1"/>
              </a:buClr>
              <a:buSzPts val="2800"/>
              <a:buChar char="•"/>
            </a:pPr>
            <a:r>
              <a:rPr lang="en-US"/>
              <a:t>An effective marketing organization structure can support business objectives and give employees a clear understanding of the objectives they are working to achieve.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Introduction</a:t>
            </a:r>
            <a:endParaRPr b="1"/>
          </a:p>
        </p:txBody>
      </p:sp>
      <p:sp>
        <p:nvSpPr>
          <p:cNvPr id="103" name="Google Shape;10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Marketing can be organized around functions like product lines, target markets, or some combination of these.</a:t>
            </a:r>
            <a:endParaRPr/>
          </a:p>
          <a:p>
            <a:pPr indent="0" lvl="0" marL="0" rtl="0" algn="l">
              <a:lnSpc>
                <a:spcPct val="90000"/>
              </a:lnSpc>
              <a:spcBef>
                <a:spcPts val="1000"/>
              </a:spcBef>
              <a:spcAft>
                <a:spcPts val="0"/>
              </a:spcAft>
              <a:buClr>
                <a:schemeClr val="dk1"/>
              </a:buClr>
              <a:buSzPts val="2800"/>
              <a:buNone/>
            </a:pPr>
            <a:r>
              <a:rPr lang="en-US"/>
              <a:t>The five broad ways to organize marketing tasks include</a:t>
            </a:r>
            <a:endParaRPr/>
          </a:p>
          <a:p>
            <a:pPr indent="-514350" lvl="0" marL="514350" rtl="0" algn="l">
              <a:lnSpc>
                <a:spcPct val="90000"/>
              </a:lnSpc>
              <a:spcBef>
                <a:spcPts val="1000"/>
              </a:spcBef>
              <a:spcAft>
                <a:spcPts val="0"/>
              </a:spcAft>
              <a:buClr>
                <a:schemeClr val="dk1"/>
              </a:buClr>
              <a:buSzPts val="2800"/>
              <a:buFont typeface="Calibri"/>
              <a:buAutoNum type="alphaLcParenR"/>
            </a:pPr>
            <a:r>
              <a:rPr i="1" lang="en-US"/>
              <a:t>Functional </a:t>
            </a:r>
            <a:r>
              <a:rPr lang="en-US"/>
              <a:t> </a:t>
            </a:r>
            <a:endParaRPr/>
          </a:p>
          <a:p>
            <a:pPr indent="-228600" lvl="0" marL="228600" rtl="0" algn="l">
              <a:lnSpc>
                <a:spcPct val="90000"/>
              </a:lnSpc>
              <a:spcBef>
                <a:spcPts val="1000"/>
              </a:spcBef>
              <a:spcAft>
                <a:spcPts val="0"/>
              </a:spcAft>
              <a:buClr>
                <a:schemeClr val="dk1"/>
              </a:buClr>
              <a:buSzPts val="2800"/>
              <a:buChar char="•"/>
            </a:pPr>
            <a:r>
              <a:rPr lang="en-US"/>
              <a:t>Each marketing activity has a specialist in charge of it. </a:t>
            </a:r>
            <a:endParaRPr/>
          </a:p>
          <a:p>
            <a:pPr indent="-228600" lvl="0" marL="228600" rtl="0" algn="l">
              <a:lnSpc>
                <a:spcPct val="90000"/>
              </a:lnSpc>
              <a:spcBef>
                <a:spcPts val="1000"/>
              </a:spcBef>
              <a:spcAft>
                <a:spcPts val="0"/>
              </a:spcAft>
              <a:buClr>
                <a:schemeClr val="dk1"/>
              </a:buClr>
              <a:buSzPts val="2800"/>
              <a:buChar char="•"/>
            </a:pPr>
            <a:r>
              <a:rPr lang="en-US"/>
              <a:t>This structure would have an advertising manager, a product development manager, a market research manager, and so forth.</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5"/>
          <p:cNvSpPr txBox="1"/>
          <p:nvPr>
            <p:ph type="title"/>
          </p:nvPr>
        </p:nvSpPr>
        <p:spPr>
          <a:xfrm>
            <a:off x="770709" y="365125"/>
            <a:ext cx="10583091" cy="5492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a:t>Functional Structure</a:t>
            </a:r>
            <a:endParaRPr b="1"/>
          </a:p>
        </p:txBody>
      </p:sp>
      <p:pic>
        <p:nvPicPr>
          <p:cNvPr id="109" name="Google Shape;109;p5"/>
          <p:cNvPicPr preferRelativeResize="0"/>
          <p:nvPr>
            <p:ph idx="1" type="body"/>
          </p:nvPr>
        </p:nvPicPr>
        <p:blipFill rotWithShape="1">
          <a:blip r:embed="rId3">
            <a:alphaModFix/>
          </a:blip>
          <a:srcRect b="0" l="0" r="0" t="0"/>
          <a:stretch/>
        </p:blipFill>
        <p:spPr>
          <a:xfrm>
            <a:off x="1556032" y="1397726"/>
            <a:ext cx="4883957" cy="4963885"/>
          </a:xfrm>
          <a:prstGeom prst="rect">
            <a:avLst/>
          </a:prstGeom>
          <a:noFill/>
          <a:ln>
            <a:noFill/>
          </a:ln>
        </p:spPr>
      </p:pic>
      <p:sp>
        <p:nvSpPr>
          <p:cNvPr id="110" name="Google Shape;110;p5"/>
          <p:cNvSpPr txBox="1"/>
          <p:nvPr>
            <p:ph idx="2" type="body"/>
          </p:nvPr>
        </p:nvSpPr>
        <p:spPr>
          <a:xfrm>
            <a:off x="7184570" y="1551305"/>
            <a:ext cx="3594463"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major advantage of this approach is simplicity.</a:t>
            </a:r>
            <a:endParaRPr/>
          </a:p>
          <a:p>
            <a:pPr indent="-228600" lvl="0" marL="228600" rtl="0" algn="l">
              <a:lnSpc>
                <a:spcPct val="90000"/>
              </a:lnSpc>
              <a:spcBef>
                <a:spcPts val="1000"/>
              </a:spcBef>
              <a:spcAft>
                <a:spcPts val="0"/>
              </a:spcAft>
              <a:buClr>
                <a:schemeClr val="dk1"/>
              </a:buClr>
              <a:buSzPts val="2800"/>
              <a:buChar char="•"/>
            </a:pPr>
            <a:r>
              <a:rPr lang="en-US"/>
              <a:t>Decision making is centralized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16" name="Google Shape;116;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b</a:t>
            </a:r>
            <a:r>
              <a:rPr i="1" lang="en-US"/>
              <a:t>) Product</a:t>
            </a:r>
            <a:endParaRPr/>
          </a:p>
          <a:p>
            <a:pPr indent="-228600" lvl="0" marL="228600" rtl="0" algn="l">
              <a:lnSpc>
                <a:spcPct val="90000"/>
              </a:lnSpc>
              <a:spcBef>
                <a:spcPts val="1000"/>
              </a:spcBef>
              <a:spcAft>
                <a:spcPts val="0"/>
              </a:spcAft>
              <a:buClr>
                <a:schemeClr val="dk1"/>
              </a:buClr>
              <a:buSzPts val="2800"/>
              <a:buChar char="•"/>
            </a:pPr>
            <a:r>
              <a:rPr i="1" lang="en-US"/>
              <a:t> </a:t>
            </a:r>
            <a:r>
              <a:rPr lang="en-US"/>
              <a:t>Each manager is responsible for all the marketing decisions concerning a particular product. </a:t>
            </a:r>
            <a:endParaRPr/>
          </a:p>
          <a:p>
            <a:pPr indent="-228600" lvl="0" marL="228600" rtl="0" algn="l">
              <a:lnSpc>
                <a:spcPct val="90000"/>
              </a:lnSpc>
              <a:spcBef>
                <a:spcPts val="1000"/>
              </a:spcBef>
              <a:spcAft>
                <a:spcPts val="0"/>
              </a:spcAft>
              <a:buClr>
                <a:schemeClr val="dk1"/>
              </a:buClr>
              <a:buSzPts val="2800"/>
              <a:buChar char="•"/>
            </a:pPr>
            <a:r>
              <a:rPr lang="en-US"/>
              <a:t>The firm may also employ specialists to advise and assist, but each product manager would have overall responsibility</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type="title"/>
          </p:nvPr>
        </p:nvSpPr>
        <p:spPr>
          <a:xfrm>
            <a:off x="838200" y="365125"/>
            <a:ext cx="10515600" cy="39252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a:t>Product Structure</a:t>
            </a:r>
            <a:endParaRPr b="1"/>
          </a:p>
        </p:txBody>
      </p:sp>
      <p:sp>
        <p:nvSpPr>
          <p:cNvPr id="122" name="Google Shape;122;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sp>
        <p:nvSpPr>
          <p:cNvPr id="123" name="Google Shape;123;p7"/>
          <p:cNvSpPr txBox="1"/>
          <p:nvPr>
            <p:ph idx="2" type="body"/>
          </p:nvPr>
        </p:nvSpPr>
        <p:spPr>
          <a:xfrm>
            <a:off x="7071632" y="1672047"/>
            <a:ext cx="4282168" cy="45049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300"/>
              <a:buChar char="•"/>
            </a:pPr>
            <a:r>
              <a:rPr lang="en-US" sz="2300"/>
              <a:t>This is a combination approach where marketing is organized on a functional basis but the sales organization is organized by product. </a:t>
            </a:r>
            <a:endParaRPr sz="2300"/>
          </a:p>
          <a:p>
            <a:pPr indent="-228600" lvl="0" marL="228600" rtl="0" algn="l">
              <a:lnSpc>
                <a:spcPct val="90000"/>
              </a:lnSpc>
              <a:spcBef>
                <a:spcPts val="1000"/>
              </a:spcBef>
              <a:spcAft>
                <a:spcPts val="0"/>
              </a:spcAft>
              <a:buClr>
                <a:schemeClr val="dk1"/>
              </a:buClr>
              <a:buSzPts val="2300"/>
              <a:buChar char="•"/>
            </a:pPr>
            <a:r>
              <a:rPr lang="en-US" sz="2300"/>
              <a:t>The difficulty with this organization is the obstacles it presents for functions such as manufacturing and engineering to interact with product line experts</a:t>
            </a:r>
            <a:endParaRPr sz="2300"/>
          </a:p>
        </p:txBody>
      </p:sp>
      <p:pic>
        <p:nvPicPr>
          <p:cNvPr id="124" name="Google Shape;124;p7"/>
          <p:cNvPicPr preferRelativeResize="0"/>
          <p:nvPr/>
        </p:nvPicPr>
        <p:blipFill rotWithShape="1">
          <a:blip r:embed="rId3">
            <a:alphaModFix/>
          </a:blip>
          <a:srcRect b="0" l="0" r="0" t="0"/>
          <a:stretch/>
        </p:blipFill>
        <p:spPr>
          <a:xfrm>
            <a:off x="796834" y="1358538"/>
            <a:ext cx="6233432" cy="505260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30" name="Google Shape;130;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i="1" lang="en-US"/>
              <a:t>c) Segment/Market</a:t>
            </a:r>
            <a:endParaRPr/>
          </a:p>
          <a:p>
            <a:pPr indent="-228600" lvl="0" marL="228600" rtl="0" algn="l">
              <a:lnSpc>
                <a:spcPct val="90000"/>
              </a:lnSpc>
              <a:spcBef>
                <a:spcPts val="1000"/>
              </a:spcBef>
              <a:spcAft>
                <a:spcPts val="0"/>
              </a:spcAft>
              <a:buClr>
                <a:schemeClr val="dk1"/>
              </a:buClr>
              <a:buSzPts val="2800"/>
              <a:buChar char="•"/>
            </a:pPr>
            <a:r>
              <a:rPr lang="en-US"/>
              <a:t>Each manager is responsible for a given market segment. </a:t>
            </a:r>
            <a:endParaRPr/>
          </a:p>
          <a:p>
            <a:pPr indent="0" lvl="0" marL="0" rtl="0" algn="l">
              <a:lnSpc>
                <a:spcPct val="90000"/>
              </a:lnSpc>
              <a:spcBef>
                <a:spcPts val="1000"/>
              </a:spcBef>
              <a:spcAft>
                <a:spcPts val="0"/>
              </a:spcAft>
              <a:buClr>
                <a:schemeClr val="dk1"/>
              </a:buClr>
              <a:buSzPts val="2800"/>
              <a:buNone/>
            </a:pPr>
            <a:r>
              <a:rPr lang="en-US"/>
              <a:t>For example, a glass manufacturer might have one manager in charge of marketing to the automotive industry, another for marketing to the building trade, another marketing to the bottling industry, and so forth. </a:t>
            </a:r>
            <a:endParaRPr/>
          </a:p>
          <a:p>
            <a:pPr indent="-228600" lvl="0" marL="228600" rtl="0" algn="l">
              <a:lnSpc>
                <a:spcPct val="90000"/>
              </a:lnSpc>
              <a:spcBef>
                <a:spcPts val="1000"/>
              </a:spcBef>
              <a:spcAft>
                <a:spcPts val="0"/>
              </a:spcAft>
              <a:buClr>
                <a:schemeClr val="dk1"/>
              </a:buClr>
              <a:buSzPts val="2800"/>
              <a:buChar char="•"/>
            </a:pPr>
            <a:r>
              <a:rPr lang="en-US"/>
              <a:t>Each manager would thus be able to develop specialist knowledge of the customers’ needs.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36" name="Google Shape;136;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Focusing on individual segments gives employees the opportunity to create marketing strategies that appeal to different consumers. </a:t>
            </a:r>
            <a:endParaRPr/>
          </a:p>
          <a:p>
            <a:pPr indent="-228600" lvl="0" marL="228600" rtl="0" algn="l">
              <a:lnSpc>
                <a:spcPct val="90000"/>
              </a:lnSpc>
              <a:spcBef>
                <a:spcPts val="1000"/>
              </a:spcBef>
              <a:spcAft>
                <a:spcPts val="0"/>
              </a:spcAft>
              <a:buClr>
                <a:schemeClr val="dk1"/>
              </a:buClr>
              <a:buSzPts val="2800"/>
              <a:buChar char="•"/>
            </a:pPr>
            <a:r>
              <a:rPr lang="en-US"/>
              <a:t>These structures are best for a business that aims to provide services to particular parts of a market or industry.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42" name="Google Shape;142;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d) Geographical area</a:t>
            </a:r>
            <a:endParaRPr/>
          </a:p>
          <a:p>
            <a:pPr indent="-228600" lvl="0" marL="228600" rtl="0" algn="l">
              <a:lnSpc>
                <a:spcPct val="90000"/>
              </a:lnSpc>
              <a:spcBef>
                <a:spcPts val="1000"/>
              </a:spcBef>
              <a:spcAft>
                <a:spcPts val="0"/>
              </a:spcAft>
              <a:buClr>
                <a:schemeClr val="dk1"/>
              </a:buClr>
              <a:buSzPts val="2800"/>
              <a:buChar char="•"/>
            </a:pPr>
            <a:r>
              <a:rPr lang="en-US"/>
              <a:t>This approach usually is used in international markets, but can be used elsewhere. </a:t>
            </a:r>
            <a:endParaRPr/>
          </a:p>
          <a:p>
            <a:pPr indent="-228600" lvl="0" marL="228600" rtl="0" algn="l">
              <a:lnSpc>
                <a:spcPct val="90000"/>
              </a:lnSpc>
              <a:spcBef>
                <a:spcPts val="1000"/>
              </a:spcBef>
              <a:spcAft>
                <a:spcPts val="0"/>
              </a:spcAft>
              <a:buClr>
                <a:schemeClr val="dk1"/>
              </a:buClr>
              <a:buSzPts val="2800"/>
              <a:buChar char="•"/>
            </a:pPr>
            <a:r>
              <a:rPr lang="en-US"/>
              <a:t>Managers are each responsible for all the marketing activities within their own geographical region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11"/>
          <p:cNvPicPr preferRelativeResize="0"/>
          <p:nvPr>
            <p:ph idx="2" type="pic"/>
          </p:nvPr>
        </p:nvPicPr>
        <p:blipFill rotWithShape="1">
          <a:blip r:embed="rId3">
            <a:alphaModFix/>
          </a:blip>
          <a:srcRect b="0" l="6209" r="6208" t="0"/>
          <a:stretch/>
        </p:blipFill>
        <p:spPr>
          <a:xfrm>
            <a:off x="5183188" y="987425"/>
            <a:ext cx="6172200" cy="4873625"/>
          </a:xfrm>
          <a:prstGeom prst="rect">
            <a:avLst/>
          </a:prstGeom>
          <a:noFill/>
          <a:ln>
            <a:noFill/>
          </a:ln>
        </p:spPr>
      </p:pic>
      <p:sp>
        <p:nvSpPr>
          <p:cNvPr id="148" name="Google Shape;148;p11"/>
          <p:cNvSpPr txBox="1"/>
          <p:nvPr>
            <p:ph idx="1" type="body"/>
          </p:nvPr>
        </p:nvSpPr>
        <p:spPr>
          <a:xfrm>
            <a:off x="683034" y="1632855"/>
            <a:ext cx="3932237" cy="4663441"/>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200"/>
              <a:buNone/>
            </a:pPr>
            <a:r>
              <a:rPr lang="en-US" sz="2200"/>
              <a:t>This structure is best employed by companies with short or similar product lines with vastly different conditions in its geographic markets.</a:t>
            </a:r>
            <a:endParaRPr/>
          </a:p>
          <a:p>
            <a:pPr indent="0" lvl="0" marL="0" rtl="0" algn="l">
              <a:lnSpc>
                <a:spcPct val="90000"/>
              </a:lnSpc>
              <a:spcBef>
                <a:spcPts val="1000"/>
              </a:spcBef>
              <a:spcAft>
                <a:spcPts val="0"/>
              </a:spcAft>
              <a:buClr>
                <a:schemeClr val="dk1"/>
              </a:buClr>
              <a:buSzPts val="2200"/>
              <a:buNone/>
            </a:pPr>
            <a:r>
              <a:rPr lang="en-US" sz="2200"/>
              <a:t>The structure allows local managers to adapt their marketing programs very well to specific markets. </a:t>
            </a:r>
            <a:endParaRPr sz="2200"/>
          </a:p>
          <a:p>
            <a:pPr indent="0" lvl="0" marL="0" rtl="0" algn="l">
              <a:lnSpc>
                <a:spcPct val="90000"/>
              </a:lnSpc>
              <a:spcBef>
                <a:spcPts val="1000"/>
              </a:spcBef>
              <a:spcAft>
                <a:spcPts val="0"/>
              </a:spcAft>
              <a:buClr>
                <a:schemeClr val="dk1"/>
              </a:buClr>
              <a:buSzPts val="2200"/>
              <a:buNone/>
            </a:pPr>
            <a:r>
              <a:rPr lang="en-US" sz="2200"/>
              <a:t>However, it limits the exchange of information from one area to another and adds a level of complication to rationalizing the product line.</a:t>
            </a:r>
            <a:endParaRPr/>
          </a:p>
        </p:txBody>
      </p:sp>
      <p:sp>
        <p:nvSpPr>
          <p:cNvPr id="149" name="Google Shape;149;p11"/>
          <p:cNvSpPr txBox="1"/>
          <p:nvPr/>
        </p:nvSpPr>
        <p:spPr>
          <a:xfrm>
            <a:off x="683034" y="618093"/>
            <a:ext cx="463731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600" u="none" cap="none" strike="noStrike">
                <a:solidFill>
                  <a:schemeClr val="dk1"/>
                </a:solidFill>
                <a:latin typeface="Calibri"/>
                <a:ea typeface="Calibri"/>
                <a:cs typeface="Calibri"/>
                <a:sym typeface="Calibri"/>
              </a:rPr>
              <a:t>Geographic Structure</a:t>
            </a:r>
            <a:endParaRPr b="1" sz="36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55" name="Google Shape;155;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e) Matrix</a:t>
            </a:r>
            <a:endParaRPr/>
          </a:p>
          <a:p>
            <a:pPr indent="-228600" lvl="0" marL="228600" rtl="0" algn="l">
              <a:lnSpc>
                <a:spcPct val="90000"/>
              </a:lnSpc>
              <a:spcBef>
                <a:spcPts val="1000"/>
              </a:spcBef>
              <a:spcAft>
                <a:spcPts val="0"/>
              </a:spcAft>
              <a:buClr>
                <a:schemeClr val="dk1"/>
              </a:buClr>
              <a:buSzPts val="2800"/>
              <a:buChar char="•"/>
            </a:pPr>
            <a:r>
              <a:rPr lang="en-US"/>
              <a:t>Features joint decision making between the specialist market researchers, sales managers, product managers, and all the other functional managers. </a:t>
            </a:r>
            <a:endParaRPr/>
          </a:p>
          <a:p>
            <a:pPr indent="-228600" lvl="0" marL="228600" rtl="0" algn="l">
              <a:lnSpc>
                <a:spcPct val="90000"/>
              </a:lnSpc>
              <a:spcBef>
                <a:spcPts val="1000"/>
              </a:spcBef>
              <a:spcAft>
                <a:spcPts val="0"/>
              </a:spcAft>
              <a:buClr>
                <a:schemeClr val="dk1"/>
              </a:buClr>
              <a:buSzPts val="2800"/>
              <a:buChar char="•"/>
            </a:pPr>
            <a:r>
              <a:rPr lang="en-US"/>
              <a:t>No one manager has overall control, and decisions are made by balancing each person’s role and demands.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161" name="Google Shape;161;p13"/>
          <p:cNvPicPr preferRelativeResize="0"/>
          <p:nvPr>
            <p:ph idx="1" type="body"/>
          </p:nvPr>
        </p:nvPicPr>
        <p:blipFill rotWithShape="1">
          <a:blip r:embed="rId3">
            <a:alphaModFix/>
          </a:blip>
          <a:srcRect b="0" l="0" r="0" t="0"/>
          <a:stretch/>
        </p:blipFill>
        <p:spPr>
          <a:xfrm>
            <a:off x="848964" y="1825625"/>
            <a:ext cx="5160071" cy="4351338"/>
          </a:xfrm>
          <a:prstGeom prst="rect">
            <a:avLst/>
          </a:prstGeom>
          <a:noFill/>
          <a:ln>
            <a:noFill/>
          </a:ln>
        </p:spPr>
      </p:pic>
      <p:sp>
        <p:nvSpPr>
          <p:cNvPr id="162" name="Google Shape;162;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US"/>
              <a:t>This is best for arranging employee departments or teams based on their job roles and the products they are working with because each department handles one specific product.</a:t>
            </a:r>
            <a:endParaRPr/>
          </a:p>
          <a:p>
            <a:pPr indent="-228600" lvl="0" marL="228600" rtl="0" algn="l">
              <a:lnSpc>
                <a:spcPct val="90000"/>
              </a:lnSpc>
              <a:spcBef>
                <a:spcPts val="1000"/>
              </a:spcBef>
              <a:spcAft>
                <a:spcPts val="0"/>
              </a:spcAft>
              <a:buClr>
                <a:schemeClr val="dk1"/>
              </a:buClr>
              <a:buSzPct val="100000"/>
              <a:buChar char="•"/>
            </a:pPr>
            <a:r>
              <a:rPr lang="en-US"/>
              <a:t> A marketing organization structure like this can provide more information at a faster rate since multiple specialty teams oversee one project. </a:t>
            </a:r>
            <a:endParaRPr/>
          </a:p>
          <a:p>
            <a:pPr indent="-228600" lvl="0" marL="228600" rtl="0" algn="l">
              <a:lnSpc>
                <a:spcPct val="90000"/>
              </a:lnSpc>
              <a:spcBef>
                <a:spcPts val="1000"/>
              </a:spcBef>
              <a:spcAft>
                <a:spcPts val="0"/>
              </a:spcAft>
              <a:buClr>
                <a:schemeClr val="dk1"/>
              </a:buClr>
              <a:buSzPct val="100000"/>
              <a:buChar char="•"/>
            </a:pPr>
            <a:r>
              <a:rPr lang="en-US"/>
              <a:t>Having a variety of specialty teams responsible for one project can help employees openly communicate and provide more resources for other employees to use while working toward their goals.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Choosing the most effective structure</a:t>
            </a:r>
            <a:endParaRPr b="1"/>
          </a:p>
        </p:txBody>
      </p:sp>
      <p:sp>
        <p:nvSpPr>
          <p:cNvPr id="168" name="Google Shape;168;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From a planning perspective, the type of organizational structure which is most appropriate will depend on the volatility of the market and the degree of control the organization has over its environment.</a:t>
            </a:r>
            <a:endParaRPr/>
          </a:p>
          <a:p>
            <a:pPr indent="-228600" lvl="0" marL="228600" rtl="0" algn="l">
              <a:lnSpc>
                <a:spcPct val="90000"/>
              </a:lnSpc>
              <a:spcBef>
                <a:spcPts val="1000"/>
              </a:spcBef>
              <a:spcAft>
                <a:spcPts val="0"/>
              </a:spcAft>
              <a:buClr>
                <a:schemeClr val="dk1"/>
              </a:buClr>
              <a:buSzPts val="2800"/>
              <a:buChar char="•"/>
            </a:pPr>
            <a:r>
              <a:rPr lang="en-US"/>
              <a:t>A well-designed organisation structure can aid in improving teamwork and productivity by creating a structure within which individuals can most effectively cooperate.</a:t>
            </a:r>
            <a:endParaRPr/>
          </a:p>
          <a:p>
            <a:pPr indent="-228600" lvl="0" marL="228600" rtl="0" algn="l">
              <a:lnSpc>
                <a:spcPct val="90000"/>
              </a:lnSpc>
              <a:spcBef>
                <a:spcPts val="1000"/>
              </a:spcBef>
              <a:spcAft>
                <a:spcPts val="0"/>
              </a:spcAft>
              <a:buClr>
                <a:schemeClr val="dk1"/>
              </a:buClr>
              <a:buSzPts val="2800"/>
              <a:buChar char="•"/>
            </a:pPr>
            <a:r>
              <a:rPr lang="en-US"/>
              <a:t>A good organisational structure helps a company flourish by increasing its capacity to manage a larger workforce.</a:t>
            </a:r>
            <a:endParaRPr/>
          </a:p>
          <a:p>
            <a:pPr indent="0" lvl="0" marL="0" rtl="0" algn="l">
              <a:lnSpc>
                <a:spcPct val="90000"/>
              </a:lnSpc>
              <a:spcBef>
                <a:spcPts val="1000"/>
              </a:spcBef>
              <a:spcAft>
                <a:spcPts val="0"/>
              </a:spcAft>
              <a:buClr>
                <a:schemeClr val="dk1"/>
              </a:buClr>
              <a:buSzPts val="2800"/>
              <a:buNone/>
            </a:pPr>
            <a:r>
              <a:rPr lang="en-US"/>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74" name="Google Shape;174;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An organisational structure establishes communication channels and patterns. It makes proper administration possible.</a:t>
            </a:r>
            <a:endParaRPr/>
          </a:p>
          <a:p>
            <a:pPr indent="-228600" lvl="0" marL="228600" rtl="0" algn="l">
              <a:lnSpc>
                <a:spcPct val="90000"/>
              </a:lnSpc>
              <a:spcBef>
                <a:spcPts val="1000"/>
              </a:spcBef>
              <a:spcAft>
                <a:spcPts val="0"/>
              </a:spcAft>
              <a:buClr>
                <a:schemeClr val="dk1"/>
              </a:buClr>
              <a:buSzPts val="2800"/>
              <a:buChar char="•"/>
            </a:pPr>
            <a:r>
              <a:rPr lang="en-US"/>
              <a:t>Implementation of organisational structure aids in the expansion and diversification of an organisation's activities.</a:t>
            </a:r>
            <a:endParaRPr/>
          </a:p>
          <a:p>
            <a:pPr indent="-228600" lvl="0" marL="228600" rtl="0" algn="l">
              <a:lnSpc>
                <a:spcPct val="90000"/>
              </a:lnSpc>
              <a:spcBef>
                <a:spcPts val="1000"/>
              </a:spcBef>
              <a:spcAft>
                <a:spcPts val="0"/>
              </a:spcAft>
              <a:buClr>
                <a:schemeClr val="dk1"/>
              </a:buClr>
              <a:buSzPts val="2800"/>
              <a:buChar char="•"/>
            </a:pPr>
            <a:r>
              <a:rPr lang="en-US"/>
              <a:t>A structure eliminates duplication of functions and allows for maximum output with a given amount of effort.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Features of the good organization structure</a:t>
            </a:r>
            <a:endParaRPr/>
          </a:p>
        </p:txBody>
      </p:sp>
      <p:sp>
        <p:nvSpPr>
          <p:cNvPr id="180" name="Google Shape;180;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Simplicity:</a:t>
            </a:r>
            <a:r>
              <a:rPr lang="en-US"/>
              <a:t> an organization structure should simple. The concept of the simplicity implies that various organizational relations should be kept minimum possible.</a:t>
            </a:r>
            <a:endParaRPr/>
          </a:p>
          <a:p>
            <a:pPr indent="-228600" lvl="0" marL="228600" rtl="0" algn="l">
              <a:lnSpc>
                <a:spcPct val="90000"/>
              </a:lnSpc>
              <a:spcBef>
                <a:spcPts val="1000"/>
              </a:spcBef>
              <a:spcAft>
                <a:spcPts val="0"/>
              </a:spcAft>
              <a:buClr>
                <a:schemeClr val="dk1"/>
              </a:buClr>
              <a:buSzPts val="2800"/>
              <a:buChar char="•"/>
            </a:pPr>
            <a:r>
              <a:rPr b="1" lang="en-US"/>
              <a:t>Flexibility:</a:t>
            </a:r>
            <a:r>
              <a:rPr lang="en-US"/>
              <a:t> an organization structure should be flexible enough so that changes can be incorporated whenever needs arise. </a:t>
            </a:r>
            <a:endParaRPr/>
          </a:p>
          <a:p>
            <a:pPr indent="-228600" lvl="0" marL="228600" rtl="0" algn="l">
              <a:lnSpc>
                <a:spcPct val="90000"/>
              </a:lnSpc>
              <a:spcBef>
                <a:spcPts val="1000"/>
              </a:spcBef>
              <a:spcAft>
                <a:spcPts val="0"/>
              </a:spcAft>
              <a:buClr>
                <a:schemeClr val="dk1"/>
              </a:buClr>
              <a:buSzPts val="2800"/>
              <a:buChar char="•"/>
            </a:pPr>
            <a:r>
              <a:rPr b="1" lang="en-US"/>
              <a:t>Clear line of authority:</a:t>
            </a:r>
            <a:r>
              <a:rPr lang="en-US"/>
              <a:t> whatever the form of structure is adopted, there should be clear lines of authority running from top to bottom or in horizontal directions.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86" name="Google Shape;18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b="1" lang="en-US"/>
              <a:t>Application of ultimate responsibility:</a:t>
            </a:r>
            <a:r>
              <a:rPr lang="en-US"/>
              <a:t> The concepts of the ultimate responsibility suggest that although a superior manager assigns some of the work of his subordinates. He is ultimately responsible for performance of total work.</a:t>
            </a:r>
            <a:endParaRPr/>
          </a:p>
          <a:p>
            <a:pPr indent="-228600" lvl="0" marL="228600" rtl="0" algn="l">
              <a:lnSpc>
                <a:spcPct val="90000"/>
              </a:lnSpc>
              <a:spcBef>
                <a:spcPts val="1000"/>
              </a:spcBef>
              <a:spcAft>
                <a:spcPts val="0"/>
              </a:spcAft>
              <a:buClr>
                <a:schemeClr val="dk1"/>
              </a:buClr>
              <a:buSzPct val="100000"/>
              <a:buChar char="•"/>
            </a:pPr>
            <a:r>
              <a:rPr b="1" lang="en-US"/>
              <a:t>Proper delegation of authority: </a:t>
            </a:r>
            <a:r>
              <a:rPr lang="en-US"/>
              <a:t>the concept of ultimate responsibility can work only when there is proper delegation of authority at various levels of the organization. Delegation of the authority refers to authorization by a manager to make certain decisions.</a:t>
            </a:r>
            <a:endParaRPr/>
          </a:p>
          <a:p>
            <a:pPr indent="-228600" lvl="0" marL="228600" rtl="0" algn="l">
              <a:lnSpc>
                <a:spcPct val="90000"/>
              </a:lnSpc>
              <a:spcBef>
                <a:spcPts val="1000"/>
              </a:spcBef>
              <a:spcAft>
                <a:spcPts val="0"/>
              </a:spcAft>
              <a:buClr>
                <a:schemeClr val="dk1"/>
              </a:buClr>
              <a:buSzPct val="100000"/>
              <a:buChar char="•"/>
            </a:pPr>
            <a:r>
              <a:rPr b="1" lang="en-US"/>
              <a:t>Minimum possible managerial levels: </a:t>
            </a:r>
            <a:r>
              <a:rPr lang="en-US"/>
              <a:t>the greater the number of managerial levels, the longer is the line of communication and the chain of command and the communication has to travel along the line creating problems of delay and distortion.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92" name="Google Shape;192;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Principals of unity of direction and command:</a:t>
            </a:r>
            <a:r>
              <a:rPr lang="en-US"/>
              <a:t> unless absolutely essential, principals of unity of the direction and the unity of command should be followed.</a:t>
            </a:r>
            <a:endParaRPr/>
          </a:p>
          <a:p>
            <a:pPr indent="-228600" lvl="0" marL="228600" rtl="0" algn="l">
              <a:lnSpc>
                <a:spcPct val="90000"/>
              </a:lnSpc>
              <a:spcBef>
                <a:spcPts val="1000"/>
              </a:spcBef>
              <a:spcAft>
                <a:spcPts val="0"/>
              </a:spcAft>
              <a:buClr>
                <a:schemeClr val="dk1"/>
              </a:buClr>
              <a:buSzPts val="2800"/>
              <a:buChar char="•"/>
            </a:pPr>
            <a:r>
              <a:rPr b="1" lang="en-US"/>
              <a:t>Proper emphasis on staff:</a:t>
            </a:r>
            <a:r>
              <a:rPr lang="en-US"/>
              <a:t> line functions should be separated from staff functions and adequate emphasis should be placed on important staff activities.</a:t>
            </a:r>
            <a:endParaRPr/>
          </a:p>
          <a:p>
            <a:pPr indent="-228600" lvl="0" marL="228600" rtl="0" algn="l">
              <a:lnSpc>
                <a:spcPct val="90000"/>
              </a:lnSpc>
              <a:spcBef>
                <a:spcPts val="1000"/>
              </a:spcBef>
              <a:spcAft>
                <a:spcPts val="0"/>
              </a:spcAft>
              <a:buClr>
                <a:schemeClr val="dk1"/>
              </a:buClr>
              <a:buSzPts val="2800"/>
              <a:buChar char="•"/>
            </a:pPr>
            <a:r>
              <a:rPr b="1" lang="en-US"/>
              <a:t>Provision for top management: </a:t>
            </a:r>
            <a:r>
              <a:rPr lang="en-US"/>
              <a:t>in corporate form of organization, it is imperative to provide some means by which the shareholder and members of the board of directors participate in management process.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Future B2B Marketing</a:t>
            </a:r>
            <a:endParaRPr b="1"/>
          </a:p>
        </p:txBody>
      </p:sp>
      <p:sp>
        <p:nvSpPr>
          <p:cNvPr id="198" name="Google Shape;198;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Technologies are opening up new possibilities for communication and business management. </a:t>
            </a:r>
            <a:endParaRPr/>
          </a:p>
          <a:p>
            <a:pPr indent="-228600" lvl="0" marL="228600" rtl="0" algn="l">
              <a:lnSpc>
                <a:spcPct val="90000"/>
              </a:lnSpc>
              <a:spcBef>
                <a:spcPts val="1000"/>
              </a:spcBef>
              <a:spcAft>
                <a:spcPts val="0"/>
              </a:spcAft>
              <a:buClr>
                <a:schemeClr val="dk1"/>
              </a:buClr>
              <a:buSzPts val="2800"/>
              <a:buChar char="•"/>
            </a:pPr>
            <a:r>
              <a:rPr lang="en-US"/>
              <a:t>Globalization has forced companies to reconsider logistics as they source raw materials globally and market to global customers. </a:t>
            </a:r>
            <a:endParaRPr/>
          </a:p>
          <a:p>
            <a:pPr indent="-228600" lvl="0" marL="228600" rtl="0" algn="l">
              <a:lnSpc>
                <a:spcPct val="90000"/>
              </a:lnSpc>
              <a:spcBef>
                <a:spcPts val="1000"/>
              </a:spcBef>
              <a:spcAft>
                <a:spcPts val="0"/>
              </a:spcAft>
              <a:buClr>
                <a:schemeClr val="dk1"/>
              </a:buClr>
              <a:buSzPts val="2800"/>
              <a:buChar char="•"/>
            </a:pPr>
            <a:r>
              <a:rPr lang="en-US"/>
              <a:t>Heightened competition is causing companies to reconsider the traditional combative approach to other channel members.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04" name="Google Shape;204;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Increasing Importance of Data</a:t>
            </a:r>
            <a:endParaRPr/>
          </a:p>
          <a:p>
            <a:pPr indent="0" lvl="0" marL="0" rtl="0" algn="l">
              <a:lnSpc>
                <a:spcPct val="90000"/>
              </a:lnSpc>
              <a:spcBef>
                <a:spcPts val="1000"/>
              </a:spcBef>
              <a:spcAft>
                <a:spcPts val="0"/>
              </a:spcAft>
              <a:buClr>
                <a:schemeClr val="dk1"/>
              </a:buClr>
              <a:buSzPts val="2800"/>
              <a:buNone/>
            </a:pPr>
            <a:r>
              <a:rPr lang="en-US"/>
              <a:t>Data and analytics are playing a bigger role in B2B marketing. Companies are looking to measure the effectiveness of their campaigns and optimize their marketing.</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10" name="Google Shape;210;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E-commerce and advanced IT capabilities are helping evolve the supply chain into what can readily be seen as a network.</a:t>
            </a:r>
            <a:endParaRPr/>
          </a:p>
          <a:p>
            <a:pPr indent="-228600" lvl="0" marL="228600" rtl="0" algn="l">
              <a:lnSpc>
                <a:spcPct val="90000"/>
              </a:lnSpc>
              <a:spcBef>
                <a:spcPts val="1000"/>
              </a:spcBef>
              <a:spcAft>
                <a:spcPts val="0"/>
              </a:spcAft>
              <a:buClr>
                <a:schemeClr val="dk1"/>
              </a:buClr>
              <a:buSzPts val="2800"/>
              <a:buChar char="•"/>
            </a:pPr>
            <a:r>
              <a:rPr lang="en-US"/>
              <a:t>The idea is that e-commerce allows not only the connecting of firms, but the coordinating of firms and their inter-firm processes. This creates a </a:t>
            </a:r>
            <a:r>
              <a:rPr b="1" lang="en-US"/>
              <a:t>coordinated</a:t>
            </a:r>
            <a:r>
              <a:rPr lang="en-US"/>
              <a:t> – rather than a merely </a:t>
            </a:r>
            <a:r>
              <a:rPr b="1" lang="en-US"/>
              <a:t>connected</a:t>
            </a:r>
            <a:r>
              <a:rPr lang="en-US"/>
              <a:t> – environment.</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Restructure the marketing department</a:t>
            </a:r>
            <a:endParaRPr/>
          </a:p>
        </p:txBody>
      </p:sp>
      <p:sp>
        <p:nvSpPr>
          <p:cNvPr id="216" name="Google Shape;216;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Keep Global Marketing goals clear</a:t>
            </a:r>
            <a:endParaRPr/>
          </a:p>
          <a:p>
            <a:pPr indent="-228600" lvl="0" marL="228600" rtl="0" algn="l">
              <a:lnSpc>
                <a:spcPct val="90000"/>
              </a:lnSpc>
              <a:spcBef>
                <a:spcPts val="1000"/>
              </a:spcBef>
              <a:spcAft>
                <a:spcPts val="0"/>
              </a:spcAft>
              <a:buClr>
                <a:schemeClr val="dk1"/>
              </a:buClr>
              <a:buSzPts val="2800"/>
              <a:buChar char="•"/>
            </a:pPr>
            <a:r>
              <a:rPr lang="en-US"/>
              <a:t>Today’s customer and prospect expects a brand to be relevant and clear in their messaging and outreach. They expect brands to know who they are.</a:t>
            </a:r>
            <a:endParaRPr/>
          </a:p>
          <a:p>
            <a:pPr indent="-228600" lvl="0" marL="228600" rtl="0" algn="l">
              <a:lnSpc>
                <a:spcPct val="90000"/>
              </a:lnSpc>
              <a:spcBef>
                <a:spcPts val="1000"/>
              </a:spcBef>
              <a:spcAft>
                <a:spcPts val="0"/>
              </a:spcAft>
              <a:buClr>
                <a:schemeClr val="dk1"/>
              </a:buClr>
              <a:buSzPts val="2800"/>
              <a:buChar char="•"/>
            </a:pPr>
            <a:r>
              <a:rPr lang="en-US"/>
              <a:t>For mid to larger marketing teams, aligning on future global marketing perspectives helps drive a better internal marketing structure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22" name="Google Shape;222;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Hire and match both: people resources and martech resources</a:t>
            </a:r>
            <a:endParaRPr/>
          </a:p>
          <a:p>
            <a:pPr indent="-228600" lvl="0" marL="228600" rtl="0" algn="l">
              <a:lnSpc>
                <a:spcPct val="90000"/>
              </a:lnSpc>
              <a:spcBef>
                <a:spcPts val="1000"/>
              </a:spcBef>
              <a:spcAft>
                <a:spcPts val="0"/>
              </a:spcAft>
              <a:buClr>
                <a:schemeClr val="dk1"/>
              </a:buClr>
              <a:buSzPts val="2800"/>
              <a:buChar char="•"/>
            </a:pPr>
            <a:r>
              <a:rPr lang="en-US"/>
              <a:t>The right use of martech and salestech with a proper centralized integration process is crucial to aligning brand messaging and outreach.</a:t>
            </a:r>
            <a:endParaRPr/>
          </a:p>
          <a:p>
            <a:pPr indent="-228600" lvl="0" marL="228600" rtl="0" algn="l">
              <a:lnSpc>
                <a:spcPct val="90000"/>
              </a:lnSpc>
              <a:spcBef>
                <a:spcPts val="1000"/>
              </a:spcBef>
              <a:spcAft>
                <a:spcPts val="0"/>
              </a:spcAft>
              <a:buClr>
                <a:schemeClr val="dk1"/>
              </a:buClr>
              <a:buSzPts val="2800"/>
              <a:buChar char="•"/>
            </a:pPr>
            <a:r>
              <a:rPr lang="en-US"/>
              <a:t>It is also important on the other hand to ask existing marketing team members and future hires about what martech training support they may need.</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28" name="Google Shape;228;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Set measurable KPIs at every stage</a:t>
            </a:r>
            <a:endParaRPr/>
          </a:p>
          <a:p>
            <a:pPr indent="-228600" lvl="0" marL="228600" rtl="0" algn="l">
              <a:lnSpc>
                <a:spcPct val="90000"/>
              </a:lnSpc>
              <a:spcBef>
                <a:spcPts val="1000"/>
              </a:spcBef>
              <a:spcAft>
                <a:spcPts val="0"/>
              </a:spcAft>
              <a:buClr>
                <a:schemeClr val="dk1"/>
              </a:buClr>
              <a:buSzPts val="2800"/>
              <a:buChar char="•"/>
            </a:pPr>
            <a:r>
              <a:rPr lang="en-US"/>
              <a:t>How a brand builds out their marketing team depends on what they need done from the team. </a:t>
            </a:r>
            <a:endParaRPr/>
          </a:p>
          <a:p>
            <a:pPr indent="-228600" lvl="0" marL="228600" rtl="0" algn="l">
              <a:lnSpc>
                <a:spcPct val="90000"/>
              </a:lnSpc>
              <a:spcBef>
                <a:spcPts val="1000"/>
              </a:spcBef>
              <a:spcAft>
                <a:spcPts val="0"/>
              </a:spcAft>
              <a:buClr>
                <a:schemeClr val="dk1"/>
              </a:buClr>
              <a:buSzPts val="2800"/>
              <a:buChar char="•"/>
            </a:pPr>
            <a:r>
              <a:rPr lang="en-US"/>
              <a:t>It’s important to also align core KPIs (Key Performance Indicators) to each marketing member on the team so that the marketing function as a whole can measure and prove their overall results much more easily.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34" name="Google Shape;234;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Keep your marketing team lean</a:t>
            </a:r>
            <a:endParaRPr/>
          </a:p>
          <a:p>
            <a:pPr indent="-228600" lvl="0" marL="228600" rtl="0" algn="l">
              <a:lnSpc>
                <a:spcPct val="90000"/>
              </a:lnSpc>
              <a:spcBef>
                <a:spcPts val="1000"/>
              </a:spcBef>
              <a:spcAft>
                <a:spcPts val="0"/>
              </a:spcAft>
              <a:buClr>
                <a:schemeClr val="dk1"/>
              </a:buClr>
              <a:buSzPts val="2800"/>
              <a:buChar char="•"/>
            </a:pPr>
            <a:r>
              <a:rPr lang="en-US"/>
              <a:t>The best of today’s marketers and sales leaders will swear by having a lean martech-salestech stack and a lean team.</a:t>
            </a:r>
            <a:endParaRPr/>
          </a:p>
          <a:p>
            <a:pPr indent="-228600" lvl="0" marL="228600" rtl="0" algn="l">
              <a:lnSpc>
                <a:spcPct val="90000"/>
              </a:lnSpc>
              <a:spcBef>
                <a:spcPts val="1000"/>
              </a:spcBef>
              <a:spcAft>
                <a:spcPts val="0"/>
              </a:spcAft>
              <a:buClr>
                <a:schemeClr val="dk1"/>
              </a:buClr>
              <a:buSzPts val="2800"/>
              <a:buChar char="•"/>
            </a:pPr>
            <a:r>
              <a:rPr lang="en-US"/>
              <a:t>Many marketing roles can overlap for larger teams.</a:t>
            </a:r>
            <a:endParaRPr/>
          </a:p>
          <a:p>
            <a:pPr indent="-228600" lvl="0" marL="228600" rtl="0" algn="l">
              <a:lnSpc>
                <a:spcPct val="90000"/>
              </a:lnSpc>
              <a:spcBef>
                <a:spcPts val="1000"/>
              </a:spcBef>
              <a:spcAft>
                <a:spcPts val="0"/>
              </a:spcAft>
              <a:buClr>
                <a:schemeClr val="dk1"/>
              </a:buClr>
              <a:buSzPts val="2800"/>
              <a:buChar char="•"/>
            </a:pPr>
            <a:r>
              <a:rPr lang="en-US"/>
              <a:t> Understanding how you can build a team that is lean with most of the members performing more than one task can actually prevent over hiring and reduce the chances of layoffs in future as well.</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Managing Organization Change</a:t>
            </a:r>
            <a:endParaRPr/>
          </a:p>
        </p:txBody>
      </p:sp>
      <p:sp>
        <p:nvSpPr>
          <p:cNvPr id="240" name="Google Shape;240;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Organizational change is necessary for companies to succeed and grow. Change management drives the successful adoption and usage of change within the business. </a:t>
            </a:r>
            <a:endParaRPr/>
          </a:p>
          <a:p>
            <a:pPr indent="-228600" lvl="0" marL="228600" rtl="0" algn="l">
              <a:lnSpc>
                <a:spcPct val="90000"/>
              </a:lnSpc>
              <a:spcBef>
                <a:spcPts val="1000"/>
              </a:spcBef>
              <a:spcAft>
                <a:spcPts val="0"/>
              </a:spcAft>
              <a:buClr>
                <a:schemeClr val="dk1"/>
              </a:buClr>
              <a:buSzPts val="2800"/>
              <a:buChar char="•"/>
            </a:pPr>
            <a:r>
              <a:rPr lang="en-US"/>
              <a:t>It allows employees to understand and commit to the shift and work effectively during it.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Managing Organization change</a:t>
            </a:r>
            <a:endParaRPr b="1"/>
          </a:p>
        </p:txBody>
      </p:sp>
      <p:sp>
        <p:nvSpPr>
          <p:cNvPr id="246" name="Google Shape;246;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Adaptive changes are small, incremental changes organizations adopt to address needs that evolve over time. </a:t>
            </a:r>
            <a:endParaRPr/>
          </a:p>
          <a:p>
            <a:pPr indent="-228600" lvl="0" marL="228600" rtl="0" algn="l">
              <a:lnSpc>
                <a:spcPct val="90000"/>
              </a:lnSpc>
              <a:spcBef>
                <a:spcPts val="1000"/>
              </a:spcBef>
              <a:spcAft>
                <a:spcPts val="0"/>
              </a:spcAft>
              <a:buClr>
                <a:schemeClr val="dk1"/>
              </a:buClr>
              <a:buSzPts val="2800"/>
              <a:buChar char="•"/>
            </a:pPr>
            <a:r>
              <a:rPr lang="en-US"/>
              <a:t>Typically, these changes are minor modifications and adjustments that managers fine-tune and implement to execute upon business strategies.</a:t>
            </a:r>
            <a:endParaRPr/>
          </a:p>
          <a:p>
            <a:pPr indent="-228600" lvl="0" marL="228600" rtl="0" algn="l">
              <a:lnSpc>
                <a:spcPct val="90000"/>
              </a:lnSpc>
              <a:spcBef>
                <a:spcPts val="1000"/>
              </a:spcBef>
              <a:spcAft>
                <a:spcPts val="0"/>
              </a:spcAft>
              <a:buClr>
                <a:schemeClr val="dk1"/>
              </a:buClr>
              <a:buSzPts val="2800"/>
              <a:buChar char="•"/>
            </a:pPr>
            <a:r>
              <a:rPr lang="en-US"/>
              <a:t>Throughout the process, leadership may add, subtract, or refine processes.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52" name="Google Shape;252;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Without effective organizational change management, company transitions can be unpredictable and expensive in terms of both time and resources. They can also result in lower employee morale and skill development.</a:t>
            </a:r>
            <a:endParaRPr/>
          </a:p>
          <a:p>
            <a:pPr indent="-228600" lvl="0" marL="228600" rtl="0" algn="l">
              <a:lnSpc>
                <a:spcPct val="90000"/>
              </a:lnSpc>
              <a:spcBef>
                <a:spcPts val="1000"/>
              </a:spcBef>
              <a:spcAft>
                <a:spcPts val="0"/>
              </a:spcAft>
              <a:buClr>
                <a:schemeClr val="dk1"/>
              </a:buClr>
              <a:buSzPts val="2800"/>
              <a:buChar char="•"/>
            </a:pPr>
            <a:r>
              <a:rPr lang="en-US"/>
              <a:t>A company’s reaction and adaptation to change is also a critical consideration for key stakeholders like investors, suppliers, and prospective employees when deciding whether to work with or for a company. As a result, a lack of effective change management can lead to an organization’s failure.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58" name="Google Shape;258;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Transformational changes have a larger scale and scope than adaptive changes. They can often involve a simultaneous shift in mission and strategy, company or team structure, people and organizational performance, or business processes. </a:t>
            </a:r>
            <a:endParaRPr/>
          </a:p>
          <a:p>
            <a:pPr indent="-228600" lvl="0" marL="228600" rtl="0" algn="l">
              <a:lnSpc>
                <a:spcPct val="90000"/>
              </a:lnSpc>
              <a:spcBef>
                <a:spcPts val="1000"/>
              </a:spcBef>
              <a:spcAft>
                <a:spcPts val="0"/>
              </a:spcAft>
              <a:buClr>
                <a:schemeClr val="dk1"/>
              </a:buClr>
              <a:buSzPts val="2800"/>
              <a:buChar char="•"/>
            </a:pPr>
            <a:r>
              <a:rPr lang="en-US"/>
              <a:t>Because of their scale, these changes often take a substantial amount of time and energy to enact. Though it's not always the case, transformational changes are often pursued in response to external forces, such as the emergence of a disruptive new competitor or issues impacting a company’s supply chain.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64" name="Google Shape;264;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company’s reaction and adaptation to change is also a critical consideration for key stakeholders like investors, suppliers, and prospective employees when deciding whether to work with or for a company. As a result, a lack of effective change management can lead to an organization’s failure.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Conclusion</a:t>
            </a:r>
            <a:endParaRPr b="1"/>
          </a:p>
        </p:txBody>
      </p:sp>
      <p:sp>
        <p:nvSpPr>
          <p:cNvPr id="270" name="Google Shape;270;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Overall, B2B marketing in the twenty-first century presents many new challenges. </a:t>
            </a:r>
            <a:endParaRPr/>
          </a:p>
          <a:p>
            <a:pPr indent="-228600" lvl="0" marL="228600" rtl="0" algn="l">
              <a:lnSpc>
                <a:spcPct val="90000"/>
              </a:lnSpc>
              <a:spcBef>
                <a:spcPts val="1000"/>
              </a:spcBef>
              <a:spcAft>
                <a:spcPts val="0"/>
              </a:spcAft>
              <a:buClr>
                <a:schemeClr val="dk1"/>
              </a:buClr>
              <a:buSzPts val="2800"/>
              <a:buChar char="•"/>
            </a:pPr>
            <a:r>
              <a:rPr lang="en-US"/>
              <a:t>Shrinking markets, green issues, runaway advances in communications technology, and rapidly changing public attitudes </a:t>
            </a:r>
            <a:endParaRPr/>
          </a:p>
          <a:p>
            <a:pPr indent="-228600" lvl="0" marL="228600" rtl="0" algn="l">
              <a:lnSpc>
                <a:spcPct val="90000"/>
              </a:lnSpc>
              <a:spcBef>
                <a:spcPts val="1000"/>
              </a:spcBef>
              <a:spcAft>
                <a:spcPts val="0"/>
              </a:spcAft>
              <a:buClr>
                <a:schemeClr val="dk1"/>
              </a:buClr>
              <a:buSzPts val="2800"/>
              <a:buChar char="•"/>
            </a:pPr>
            <a:r>
              <a:rPr lang="en-US"/>
              <a:t>toward consumption and communication predicate major changes not only in marketing techniques but </a:t>
            </a:r>
            <a:endParaRPr/>
          </a:p>
          <a:p>
            <a:pPr indent="-228600" lvl="0" marL="228600" rtl="0" algn="l">
              <a:lnSpc>
                <a:spcPct val="90000"/>
              </a:lnSpc>
              <a:spcBef>
                <a:spcPts val="1000"/>
              </a:spcBef>
              <a:spcAft>
                <a:spcPts val="0"/>
              </a:spcAft>
              <a:buClr>
                <a:schemeClr val="dk1"/>
              </a:buClr>
              <a:buSzPts val="2800"/>
              <a:buChar char="•"/>
            </a:pPr>
            <a:r>
              <a:rPr lang="en-US"/>
              <a:t>The future of business </a:t>
            </a:r>
            <a:r>
              <a:rPr lang="en-US"/>
              <a:t>marketing in</a:t>
            </a:r>
            <a:r>
              <a:rPr lang="en-US"/>
              <a:t> corporate strategy</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References</a:t>
            </a:r>
            <a:endParaRPr b="1"/>
          </a:p>
        </p:txBody>
      </p:sp>
      <p:sp>
        <p:nvSpPr>
          <p:cNvPr id="276" name="Google Shape;276;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Zimmerman, A., &amp; Blythe, J. (2021). Business to Business Marketing Management: A Global Perspective (4th ed.). Routledge, New York</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2023-11-13T14:51:53Z</dcterms:created>
  <dc:creator>user</dc:creator>
</cp:coreProperties>
</file>