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3" r:id="rId1"/>
  </p:sldMasterIdLst>
  <p:sldIdLst>
    <p:sldId id="256" r:id="rId2"/>
    <p:sldId id="257" r:id="rId3"/>
    <p:sldId id="287" r:id="rId4"/>
    <p:sldId id="258" r:id="rId5"/>
    <p:sldId id="259" r:id="rId6"/>
    <p:sldId id="260" r:id="rId7"/>
    <p:sldId id="283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90" r:id="rId17"/>
    <p:sldId id="282" r:id="rId18"/>
    <p:sldId id="269" r:id="rId19"/>
    <p:sldId id="270" r:id="rId20"/>
    <p:sldId id="285" r:id="rId21"/>
    <p:sldId id="271" r:id="rId22"/>
    <p:sldId id="286" r:id="rId23"/>
    <p:sldId id="284" r:id="rId24"/>
    <p:sldId id="273" r:id="rId25"/>
    <p:sldId id="274" r:id="rId26"/>
    <p:sldId id="275" r:id="rId27"/>
    <p:sldId id="276" r:id="rId28"/>
    <p:sldId id="277" r:id="rId29"/>
    <p:sldId id="291" r:id="rId30"/>
    <p:sldId id="278" r:id="rId31"/>
    <p:sldId id="292" r:id="rId32"/>
    <p:sldId id="288" r:id="rId33"/>
    <p:sldId id="289" r:id="rId3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383BC-F80F-49DF-A2B5-56AAC8188A36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A358E-EF4B-4BC9-B458-36A8943AC6BD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7207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383BC-F80F-49DF-A2B5-56AAC8188A36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A358E-EF4B-4BC9-B458-36A8943AC6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1210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383BC-F80F-49DF-A2B5-56AAC8188A36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A358E-EF4B-4BC9-B458-36A8943AC6BD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14008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383BC-F80F-49DF-A2B5-56AAC8188A36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A358E-EF4B-4BC9-B458-36A8943AC6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0259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383BC-F80F-49DF-A2B5-56AAC8188A36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A358E-EF4B-4BC9-B458-36A8943AC6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8572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383BC-F80F-49DF-A2B5-56AAC8188A36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A358E-EF4B-4BC9-B458-36A8943AC6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4434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383BC-F80F-49DF-A2B5-56AAC8188A36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A358E-EF4B-4BC9-B458-36A8943AC6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372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D3B383BC-F80F-49DF-A2B5-56AAC8188A36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F8A358E-EF4B-4BC9-B458-36A8943AC6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65495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383BC-F80F-49DF-A2B5-56AAC8188A36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A358E-EF4B-4BC9-B458-36A8943AC6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4788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383BC-F80F-49DF-A2B5-56AAC8188A36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A358E-EF4B-4BC9-B458-36A8943AC6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0553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383BC-F80F-49DF-A2B5-56AAC8188A36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A358E-EF4B-4BC9-B458-36A8943AC6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3832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D3B383BC-F80F-49DF-A2B5-56AAC8188A36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AF8A358E-EF4B-4BC9-B458-36A8943AC6BD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702232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4" r:id="rId1"/>
    <p:sldLayoutId id="2147483795" r:id="rId2"/>
    <p:sldLayoutId id="2147483796" r:id="rId3"/>
    <p:sldLayoutId id="2147483797" r:id="rId4"/>
    <p:sldLayoutId id="2147483798" r:id="rId5"/>
    <p:sldLayoutId id="2147483799" r:id="rId6"/>
    <p:sldLayoutId id="2147483800" r:id="rId7"/>
    <p:sldLayoutId id="2147483801" r:id="rId8"/>
    <p:sldLayoutId id="2147483802" r:id="rId9"/>
    <p:sldLayoutId id="2147483803" r:id="rId10"/>
    <p:sldLayoutId id="2147483804" r:id="rId11"/>
  </p:sldLayoutIdLst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STRATEGIC MANAGEMENT </a:t>
            </a:r>
            <a:br>
              <a:rPr lang="en-US" dirty="0"/>
            </a:br>
            <a:r>
              <a:rPr lang="en-US" dirty="0"/>
              <a:t>BMA 404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Week Two: Strategic </a:t>
            </a:r>
            <a:r>
              <a:rPr lang="en-US" dirty="0"/>
              <a:t>Management </a:t>
            </a:r>
            <a:r>
              <a:rPr lang="en-US" dirty="0" smtClean="0"/>
              <a:t>Process</a:t>
            </a:r>
            <a:endParaRPr lang="en-US" dirty="0"/>
          </a:p>
          <a:p>
            <a:r>
              <a:rPr lang="en-US" dirty="0" smtClean="0"/>
              <a:t>By </a:t>
            </a:r>
            <a:r>
              <a:rPr lang="en-US" dirty="0"/>
              <a:t>Dr. </a:t>
            </a:r>
            <a:r>
              <a:rPr lang="en-US" dirty="0" smtClean="0"/>
              <a:t>Julius Kahuthia </a:t>
            </a:r>
            <a:r>
              <a:rPr lang="en-US" dirty="0" err="1"/>
              <a:t>Mwangi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77309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Learning objectives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en-US" sz="2400" dirty="0" smtClean="0"/>
              <a:t>By the end of this topic you should be able to:</a:t>
            </a:r>
          </a:p>
          <a:p>
            <a:pPr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400" dirty="0" smtClean="0"/>
              <a:t>To explain the role of strategic directions in an organization</a:t>
            </a:r>
          </a:p>
          <a:p>
            <a:pPr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400" dirty="0" smtClean="0"/>
              <a:t>To distinguish between vision, mission and objectives </a:t>
            </a:r>
          </a:p>
          <a:p>
            <a:pPr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400" dirty="0" smtClean="0"/>
              <a:t>Explain the characteristics of a good mission statement</a:t>
            </a:r>
          </a:p>
          <a:p>
            <a:pPr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400" dirty="0" smtClean="0"/>
              <a:t>Explain the relationship among objectives, mission and vision in  an organization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9178562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Part one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 smtClean="0"/>
              <a:t>Introduction of the strategic management process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 smtClean="0"/>
              <a:t>Establishing organization direction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 smtClean="0"/>
              <a:t>Mission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 smtClean="0"/>
              <a:t>Vision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 smtClean="0"/>
              <a:t>Objectives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51561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dirty="0"/>
              <a:t>The strategic management process means defining the organization’s strategy. </a:t>
            </a:r>
            <a:endParaRPr lang="en-US" sz="2400" dirty="0" smtClean="0"/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dirty="0" smtClean="0"/>
              <a:t>It </a:t>
            </a:r>
            <a:r>
              <a:rPr lang="en-US" sz="2400" dirty="0"/>
              <a:t>is also defined as the process by which managers make a choice of a set of strategies for the organization that will enable it to achieve better performance.</a:t>
            </a:r>
          </a:p>
        </p:txBody>
      </p:sp>
    </p:spTree>
    <p:extLst>
      <p:ext uri="{BB962C8B-B14F-4D97-AF65-F5344CB8AC3E}">
        <p14:creationId xmlns:p14="http://schemas.microsoft.com/office/powerpoint/2010/main" val="36270004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Strategic management process steps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n-US" sz="2400" dirty="0"/>
              <a:t>Strategic management process steps include:</a:t>
            </a:r>
          </a:p>
          <a:p>
            <a:pPr marL="514350" lvl="0" indent="-514350" algn="just">
              <a:lnSpc>
                <a:spcPct val="150000"/>
              </a:lnSpc>
              <a:buFont typeface="+mj-lt"/>
              <a:buAutoNum type="romanLcPeriod"/>
            </a:pPr>
            <a:r>
              <a:rPr lang="en-US" sz="2400" dirty="0"/>
              <a:t>Establishing organizational direction</a:t>
            </a:r>
          </a:p>
          <a:p>
            <a:pPr marL="514350" lvl="0" indent="-514350" algn="just">
              <a:lnSpc>
                <a:spcPct val="150000"/>
              </a:lnSpc>
              <a:buFont typeface="+mj-lt"/>
              <a:buAutoNum type="romanLcPeriod"/>
            </a:pPr>
            <a:r>
              <a:rPr lang="en-US" sz="2400" dirty="0"/>
              <a:t>Performing an environmental analysis</a:t>
            </a:r>
          </a:p>
          <a:p>
            <a:pPr marL="514350" lvl="0" indent="-514350" algn="just">
              <a:lnSpc>
                <a:spcPct val="150000"/>
              </a:lnSpc>
              <a:buFont typeface="+mj-lt"/>
              <a:buAutoNum type="romanLcPeriod"/>
            </a:pPr>
            <a:r>
              <a:rPr lang="en-US" sz="2400" dirty="0"/>
              <a:t>Strategy Formulation </a:t>
            </a:r>
          </a:p>
          <a:p>
            <a:pPr marL="514350" lvl="0" indent="-514350" algn="just">
              <a:lnSpc>
                <a:spcPct val="150000"/>
              </a:lnSpc>
              <a:buFont typeface="+mj-lt"/>
              <a:buAutoNum type="romanLcPeriod"/>
            </a:pPr>
            <a:r>
              <a:rPr lang="en-US" sz="2400" dirty="0"/>
              <a:t>Strategy Implementation, and</a:t>
            </a:r>
          </a:p>
          <a:p>
            <a:pPr marL="514350" lvl="0" indent="-514350" algn="just">
              <a:lnSpc>
                <a:spcPct val="150000"/>
              </a:lnSpc>
              <a:buFont typeface="+mj-lt"/>
              <a:buAutoNum type="romanLcPeriod"/>
            </a:pPr>
            <a:r>
              <a:rPr lang="en-US" sz="2400" dirty="0"/>
              <a:t>Strategy Evaluation</a:t>
            </a:r>
          </a:p>
        </p:txBody>
      </p:sp>
    </p:spTree>
    <p:extLst>
      <p:ext uri="{BB962C8B-B14F-4D97-AF65-F5344CB8AC3E}">
        <p14:creationId xmlns:p14="http://schemas.microsoft.com/office/powerpoint/2010/main" val="13107943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8010" y="394977"/>
            <a:ext cx="10058400" cy="1450757"/>
          </a:xfrm>
        </p:spPr>
        <p:txBody>
          <a:bodyPr>
            <a:normAutofit/>
          </a:bodyPr>
          <a:lstStyle/>
          <a:p>
            <a:pPr lvl="1"/>
            <a:r>
              <a:rPr lang="en-US" sz="4800" kern="1200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rPr>
              <a:t>Establishing Organizational Direction</a:t>
            </a:r>
            <a:endParaRPr lang="en-US" sz="4800" kern="1200" spc="-50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/>
            <a:endParaRPr lang="en-US" dirty="0" smtClean="0"/>
          </a:p>
          <a:p>
            <a:pPr algn="just">
              <a:lnSpc>
                <a:spcPct val="150000"/>
              </a:lnSpc>
            </a:pPr>
            <a:r>
              <a:rPr lang="en-US" sz="2400" dirty="0" smtClean="0"/>
              <a:t>There </a:t>
            </a:r>
            <a:r>
              <a:rPr lang="en-US" sz="2400" dirty="0"/>
              <a:t>are two main indicators of the direction in which an organization moves: organizational mission and organizational objectives: </a:t>
            </a:r>
            <a:endParaRPr lang="en-US" sz="2400" dirty="0"/>
          </a:p>
          <a:p>
            <a:pPr lvl="1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 smtClean="0"/>
              <a:t>organizational </a:t>
            </a:r>
            <a:r>
              <a:rPr lang="en-US" sz="2400" dirty="0"/>
              <a:t>mission is the purpose for which, or reason why an organization exists. </a:t>
            </a:r>
            <a:endParaRPr lang="en-US" sz="2400" dirty="0" smtClean="0"/>
          </a:p>
          <a:p>
            <a:pPr lvl="1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 smtClean="0"/>
              <a:t>Objections </a:t>
            </a:r>
            <a:r>
              <a:rPr lang="en-US" sz="2400" dirty="0"/>
              <a:t>are the targets the organization has chosen.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54519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1"/>
            <a:r>
              <a:rPr lang="en-US" sz="4800" kern="1200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rPr>
              <a:t>Establishing Organizational Direction</a:t>
            </a:r>
            <a:endParaRPr lang="en-US" sz="4800" kern="1200" spc="-50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01168" lvl="1" indent="0">
              <a:buNone/>
            </a:pPr>
            <a:r>
              <a:rPr lang="en-US" sz="2400" dirty="0" smtClean="0"/>
              <a:t>The </a:t>
            </a:r>
            <a:r>
              <a:rPr lang="en-US" sz="2400" dirty="0"/>
              <a:t>effectiveness </a:t>
            </a:r>
            <a:r>
              <a:rPr lang="en-US" sz="2400" dirty="0" smtClean="0"/>
              <a:t>organizational direction adoption </a:t>
            </a:r>
            <a:r>
              <a:rPr lang="en-US" sz="2400" dirty="0"/>
              <a:t>depend </a:t>
            </a:r>
            <a:r>
              <a:rPr lang="en-US" sz="2400" dirty="0" smtClean="0"/>
              <a:t>on:</a:t>
            </a:r>
            <a:endParaRPr lang="en-US" sz="2400" dirty="0"/>
          </a:p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/>
              <a:t>Management knowledge of </a:t>
            </a:r>
            <a:r>
              <a:rPr lang="en-US" sz="2400" dirty="0"/>
              <a:t>what comprises an organizational mission</a:t>
            </a:r>
            <a:endParaRPr lang="en-US" sz="2400" dirty="0"/>
          </a:p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Understand the nature of organizational objectives, and</a:t>
            </a:r>
            <a:endParaRPr lang="en-US" sz="2400" dirty="0"/>
          </a:p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/>
              <a:t>Adopting </a:t>
            </a:r>
            <a:r>
              <a:rPr lang="en-US" sz="2400" dirty="0"/>
              <a:t>an effective and efficient process for establishing organizational direction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0581238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1878" y="286603"/>
            <a:ext cx="10373802" cy="1450757"/>
          </a:xfrm>
        </p:spPr>
        <p:txBody>
          <a:bodyPr>
            <a:noAutofit/>
          </a:bodyPr>
          <a:lstStyle/>
          <a:p>
            <a:r>
              <a:rPr lang="en-US" dirty="0"/>
              <a:t>Environmental scanning/Evaluation/Analysis/Assessment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400" dirty="0" smtClean="0"/>
              <a:t>Environmental </a:t>
            </a:r>
            <a:r>
              <a:rPr lang="en-US" sz="2400" dirty="0"/>
              <a:t>scanning refers to a process of collecting, scrutinizing and providing information for strategic purposes. </a:t>
            </a:r>
            <a:endParaRPr lang="en-US" sz="2400" dirty="0" smtClean="0"/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400" dirty="0" smtClean="0"/>
              <a:t>It </a:t>
            </a:r>
            <a:r>
              <a:rPr lang="en-US" sz="2400" dirty="0"/>
              <a:t>helps in analyzing the internal and external factors influencing an organization. </a:t>
            </a:r>
            <a:endParaRPr lang="en-US" sz="2400" dirty="0" smtClean="0"/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400" dirty="0" smtClean="0"/>
              <a:t>After </a:t>
            </a:r>
            <a:r>
              <a:rPr lang="en-US" sz="2400" dirty="0"/>
              <a:t>executing the environmental analysis process, management should evaluate it on a continuous basis and strive to improve it.</a:t>
            </a:r>
          </a:p>
        </p:txBody>
      </p:sp>
    </p:spTree>
    <p:extLst>
      <p:ext uri="{BB962C8B-B14F-4D97-AF65-F5344CB8AC3E}">
        <p14:creationId xmlns:p14="http://schemas.microsoft.com/office/powerpoint/2010/main" val="13348050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Strategy formulation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400" dirty="0" smtClean="0"/>
              <a:t>Strategy </a:t>
            </a:r>
            <a:r>
              <a:rPr lang="en-US" sz="2400" dirty="0"/>
              <a:t>formulation is the process of deciding best course of action for accomplishing organizational objectives and hence achieving organizational purpose. </a:t>
            </a:r>
            <a:endParaRPr lang="en-US" sz="2400" dirty="0" smtClean="0"/>
          </a:p>
          <a:p>
            <a:pPr lvl="0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400" dirty="0" smtClean="0"/>
              <a:t>After </a:t>
            </a:r>
            <a:r>
              <a:rPr lang="en-US" sz="2400" dirty="0"/>
              <a:t>conducting environment scanning, managers formulate corporate, business and functional strategies.</a:t>
            </a:r>
          </a:p>
        </p:txBody>
      </p:sp>
    </p:spTree>
    <p:extLst>
      <p:ext uri="{BB962C8B-B14F-4D97-AF65-F5344CB8AC3E}">
        <p14:creationId xmlns:p14="http://schemas.microsoft.com/office/powerpoint/2010/main" val="15087637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Strategy implementation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 smtClean="0"/>
              <a:t>Strategy </a:t>
            </a:r>
            <a:r>
              <a:rPr lang="en-US" sz="2400" dirty="0"/>
              <a:t>implementation implies making the strategy work as intended or putting the organization’s chosen strategy into action. </a:t>
            </a:r>
            <a:endParaRPr lang="en-US" sz="2400" dirty="0" smtClean="0"/>
          </a:p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 smtClean="0"/>
              <a:t>Strategy </a:t>
            </a:r>
            <a:r>
              <a:rPr lang="en-US" sz="2400" dirty="0"/>
              <a:t>implementation includes designing the organization’s structure, distributing resources, developing decision making process, and managing human resources.</a:t>
            </a:r>
          </a:p>
        </p:txBody>
      </p:sp>
    </p:spTree>
    <p:extLst>
      <p:ext uri="{BB962C8B-B14F-4D97-AF65-F5344CB8AC3E}">
        <p14:creationId xmlns:p14="http://schemas.microsoft.com/office/powerpoint/2010/main" val="28441535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Strategy evaluation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dirty="0"/>
              <a:t>Strategy evaluation is the final step of strategy management process. </a:t>
            </a:r>
            <a:endParaRPr lang="en-US" sz="2400" dirty="0" smtClean="0"/>
          </a:p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dirty="0" smtClean="0"/>
              <a:t>The </a:t>
            </a:r>
            <a:r>
              <a:rPr lang="en-US" sz="2400" dirty="0"/>
              <a:t>key strategy evaluation activities are: </a:t>
            </a:r>
            <a:r>
              <a:rPr lang="en-US" sz="2400" dirty="0" smtClean="0"/>
              <a:t>appraising </a:t>
            </a:r>
            <a:r>
              <a:rPr lang="en-US" sz="2400" dirty="0"/>
              <a:t>internal and external factors that are the root of present strategies, measuring performance, and taking remedial / corrective actions. </a:t>
            </a:r>
            <a:endParaRPr lang="en-US" sz="2400" dirty="0" smtClean="0"/>
          </a:p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dirty="0" smtClean="0"/>
              <a:t>Evaluation </a:t>
            </a:r>
            <a:r>
              <a:rPr lang="en-US" sz="2400" dirty="0"/>
              <a:t>makes sure that the organizational strategy as well as it’s implementation meets the organizational objectives.</a:t>
            </a:r>
          </a:p>
        </p:txBody>
      </p:sp>
    </p:spTree>
    <p:extLst>
      <p:ext uri="{BB962C8B-B14F-4D97-AF65-F5344CB8AC3E}">
        <p14:creationId xmlns:p14="http://schemas.microsoft.com/office/powerpoint/2010/main" val="30607398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en-US" dirty="0" smtClean="0"/>
              <a:t>Organizational direction: mission statement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79" y="1845734"/>
            <a:ext cx="10736911" cy="4449049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/>
              <a:t>A mission statement aims to provide employees and stakeholders with clarity about what the </a:t>
            </a:r>
            <a:r>
              <a:rPr lang="en-US" sz="2400" dirty="0" err="1"/>
              <a:t>organisation</a:t>
            </a:r>
            <a:r>
              <a:rPr lang="en-US" sz="2400" dirty="0"/>
              <a:t> is fundamentally there to do. </a:t>
            </a:r>
            <a:endParaRPr lang="en-US" sz="2400" dirty="0" smtClean="0"/>
          </a:p>
          <a:p>
            <a:pPr algn="just">
              <a:lnSpc>
                <a:spcPct val="150000"/>
              </a:lnSpc>
            </a:pPr>
            <a:r>
              <a:rPr lang="en-US" sz="2400" dirty="0" smtClean="0"/>
              <a:t>This </a:t>
            </a:r>
            <a:r>
              <a:rPr lang="en-US" sz="2400" dirty="0"/>
              <a:t>is often expressed in </a:t>
            </a:r>
            <a:r>
              <a:rPr lang="en-US" sz="2400" dirty="0" smtClean="0"/>
              <a:t>the simple </a:t>
            </a:r>
            <a:r>
              <a:rPr lang="en-US" sz="2400" dirty="0"/>
              <a:t>but challenging question: ‘What business are we in?’ </a:t>
            </a:r>
            <a:endParaRPr lang="en-US" sz="2400" dirty="0" smtClean="0"/>
          </a:p>
          <a:p>
            <a:pPr algn="just">
              <a:lnSpc>
                <a:spcPct val="150000"/>
              </a:lnSpc>
            </a:pPr>
            <a:r>
              <a:rPr lang="en-US" sz="2400" dirty="0" smtClean="0"/>
              <a:t>Two </a:t>
            </a:r>
            <a:r>
              <a:rPr lang="en-US" sz="2400" dirty="0"/>
              <a:t>linked questions that can clarify an </a:t>
            </a:r>
            <a:r>
              <a:rPr lang="en-US" sz="2400" dirty="0" err="1"/>
              <a:t>organisation’s</a:t>
            </a:r>
            <a:r>
              <a:rPr lang="en-US" sz="2400" dirty="0"/>
              <a:t> ‘business’ are: ‘What would be lost if the </a:t>
            </a:r>
            <a:r>
              <a:rPr lang="en-US" sz="2400" dirty="0" err="1"/>
              <a:t>organisation</a:t>
            </a:r>
            <a:r>
              <a:rPr lang="en-US" sz="2400" dirty="0"/>
              <a:t> did not exist?’; and ‘How do we make a difference?’ </a:t>
            </a:r>
            <a:r>
              <a:rPr lang="en-US" sz="2400" dirty="0" smtClean="0"/>
              <a:t>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3280526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Organizational direction: A vision statement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/>
              <a:t>A </a:t>
            </a:r>
            <a:r>
              <a:rPr lang="en-US" sz="2400" dirty="0"/>
              <a:t>vision statement is concerned with the future the </a:t>
            </a:r>
            <a:r>
              <a:rPr lang="en-US" sz="2400" dirty="0" err="1"/>
              <a:t>organisation</a:t>
            </a:r>
            <a:r>
              <a:rPr lang="en-US" sz="2400" dirty="0"/>
              <a:t> seeks to create. </a:t>
            </a:r>
            <a:endParaRPr lang="en-US" sz="2400" dirty="0" smtClean="0"/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/>
              <a:t>The </a:t>
            </a:r>
            <a:r>
              <a:rPr lang="en-US" sz="2400" dirty="0"/>
              <a:t>vision typically expresses an aspiration that will enthuse, gain commitment and stretch performance. </a:t>
            </a:r>
            <a:endParaRPr lang="en-US" sz="2400" dirty="0" smtClean="0"/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/>
              <a:t>‘</a:t>
            </a:r>
            <a:r>
              <a:rPr lang="en-US" sz="2400" dirty="0"/>
              <a:t>What do we want to achieve?’ </a:t>
            </a:r>
            <a:r>
              <a:rPr lang="en-US" sz="2400" dirty="0" smtClean="0"/>
              <a:t> 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7577690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Statements of corporate values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872238"/>
            <a:ext cx="10058400" cy="402336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 smtClean="0"/>
              <a:t> </a:t>
            </a:r>
            <a:r>
              <a:rPr lang="en-US" sz="2400" dirty="0"/>
              <a:t>Statements of corporate values communicate the underlying and enduring core ‘principles’ that guide an </a:t>
            </a:r>
            <a:r>
              <a:rPr lang="en-US" sz="2400" dirty="0" err="1"/>
              <a:t>organisation’s</a:t>
            </a:r>
            <a:r>
              <a:rPr lang="en-US" sz="2400" dirty="0"/>
              <a:t> strategy and define the way that the </a:t>
            </a:r>
            <a:r>
              <a:rPr lang="en-US" sz="2400" dirty="0" err="1"/>
              <a:t>organisation</a:t>
            </a:r>
            <a:r>
              <a:rPr lang="en-US" sz="2400" dirty="0"/>
              <a:t> should operate. </a:t>
            </a:r>
            <a:endParaRPr lang="en-US" sz="2400" dirty="0" smtClean="0"/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 smtClean="0"/>
              <a:t>Question </a:t>
            </a:r>
            <a:r>
              <a:rPr lang="en-US" sz="2400" dirty="0"/>
              <a:t>to ask is: ‘Would these values change with circumstances?’ And if the answer is ‘yes’ then they are not ‘core’ and not ‘enduring’. </a:t>
            </a:r>
            <a:r>
              <a:rPr lang="en-US" sz="2400" dirty="0" smtClean="0"/>
              <a:t>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0337513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Objectives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400" dirty="0"/>
              <a:t>Objectives are statements of specific outcomes that are to be achieved. </a:t>
            </a:r>
            <a:endParaRPr lang="en-US" sz="2400" dirty="0" smtClean="0"/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400" dirty="0" smtClean="0"/>
              <a:t>These </a:t>
            </a:r>
            <a:r>
              <a:rPr lang="en-US" sz="2400" dirty="0"/>
              <a:t>are often expressed in precise financial terms, for instance the level of sales, profits or share valuation in one, two or three years’ time</a:t>
            </a:r>
            <a:r>
              <a:rPr lang="en-US" sz="2400" dirty="0" smtClean="0"/>
              <a:t>. 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400" dirty="0" err="1" smtClean="0"/>
              <a:t>Organisations</a:t>
            </a:r>
            <a:r>
              <a:rPr lang="en-US" sz="2400" dirty="0" smtClean="0"/>
              <a:t> </a:t>
            </a:r>
            <a:r>
              <a:rPr lang="en-US" sz="2400" dirty="0"/>
              <a:t>may also have quantifiable market-based objectives, such as market share, customer service, repeat business and so on. </a:t>
            </a:r>
          </a:p>
        </p:txBody>
      </p:sp>
    </p:spTree>
    <p:extLst>
      <p:ext uri="{BB962C8B-B14F-4D97-AF65-F5344CB8AC3E}">
        <p14:creationId xmlns:p14="http://schemas.microsoft.com/office/powerpoint/2010/main" val="11866172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2133600" y="1846263"/>
            <a:ext cx="10058400" cy="4022725"/>
          </a:xfrm>
        </p:spPr>
        <p:txBody>
          <a:bodyPr>
            <a:normAutofit/>
          </a:bodyPr>
          <a:lstStyle/>
          <a:p>
            <a:r>
              <a:rPr lang="en-US" sz="4800" dirty="0" smtClean="0"/>
              <a:t>End of part one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4187796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7888" y="2139554"/>
            <a:ext cx="7886700" cy="993758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PART TWO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47888" y="3262520"/>
            <a:ext cx="7886700" cy="2161968"/>
          </a:xfrm>
        </p:spPr>
        <p:txBody>
          <a:bodyPr/>
          <a:lstStyle/>
          <a:p>
            <a:r>
              <a:rPr lang="en-US" b="1" dirty="0"/>
              <a:t>Organizational </a:t>
            </a:r>
            <a:r>
              <a:rPr lang="en-US" b="1" dirty="0" smtClean="0"/>
              <a:t>Mission</a:t>
            </a:r>
          </a:p>
          <a:p>
            <a:r>
              <a:rPr lang="en-US" b="1" dirty="0"/>
              <a:t>Strategic Goals and Objectives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7560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1" algn="l" rtl="0">
              <a:lnSpc>
                <a:spcPct val="85000"/>
              </a:lnSpc>
              <a:spcBef>
                <a:spcPct val="0"/>
              </a:spcBef>
            </a:pPr>
            <a:r>
              <a:rPr lang="en-US" sz="4800" kern="1200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rPr>
              <a:t>Organizational Mission: Definition</a:t>
            </a:r>
            <a:endParaRPr lang="en-US" sz="4800" kern="1200" spc="-50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400" dirty="0" smtClean="0"/>
              <a:t>Organizational </a:t>
            </a:r>
            <a:r>
              <a:rPr lang="en-US" sz="2400" dirty="0"/>
              <a:t>mission is the purpose for which, or why, an organization exists</a:t>
            </a:r>
            <a:r>
              <a:rPr lang="en-US" sz="2400" dirty="0" smtClean="0"/>
              <a:t>.</a:t>
            </a:r>
          </a:p>
          <a:p>
            <a:pPr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400" dirty="0" smtClean="0"/>
              <a:t>A </a:t>
            </a:r>
            <a:r>
              <a:rPr lang="en-US" sz="2400" dirty="0"/>
              <a:t>firm’s mission contains information as to what types of products or services the organization produces, who its customers tend to be, and what important values it holds. </a:t>
            </a:r>
            <a:endParaRPr lang="en-US" sz="2400" dirty="0" smtClean="0"/>
          </a:p>
          <a:p>
            <a:pPr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400" dirty="0" smtClean="0"/>
              <a:t>To </a:t>
            </a:r>
            <a:r>
              <a:rPr lang="en-US" sz="2400" dirty="0"/>
              <a:t>develop an appropriate organizational mission, management should thoroughly </a:t>
            </a:r>
            <a:r>
              <a:rPr lang="en-US" sz="2400" dirty="0" err="1"/>
              <a:t>analyse</a:t>
            </a:r>
            <a:r>
              <a:rPr lang="en-US" sz="2400" dirty="0"/>
              <a:t> and consider information generated during the environmental process.</a:t>
            </a:r>
          </a:p>
        </p:txBody>
      </p:sp>
    </p:spTree>
    <p:extLst>
      <p:ext uri="{BB962C8B-B14F-4D97-AF65-F5344CB8AC3E}">
        <p14:creationId xmlns:p14="http://schemas.microsoft.com/office/powerpoint/2010/main" val="456221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pull dir="rd"/>
      </p:transition>
    </mc:Choice>
    <mc:Fallback>
      <p:transition spd="slow">
        <p:pull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1"/>
            <a:r>
              <a:rPr lang="en-US" sz="4800" kern="1200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rPr>
              <a:t>Importance of </a:t>
            </a:r>
            <a:r>
              <a:rPr lang="en-US" sz="4800" kern="1200" spc="-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rPr>
              <a:t>Organizational Mission</a:t>
            </a:r>
            <a:r>
              <a:rPr lang="en-US" sz="4800" kern="1200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rPr>
              <a:t>.</a:t>
            </a:r>
            <a:endParaRPr lang="en-US" sz="4800" kern="1200" spc="-50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845733"/>
            <a:ext cx="10803172" cy="4382789"/>
          </a:xfrm>
        </p:spPr>
        <p:txBody>
          <a:bodyPr>
            <a:normAutofit/>
          </a:bodyPr>
          <a:lstStyle/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endParaRPr lang="en-US" sz="2400" dirty="0" smtClean="0"/>
          </a:p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400" dirty="0" smtClean="0"/>
              <a:t>It </a:t>
            </a:r>
            <a:r>
              <a:rPr lang="en-US" sz="2400" dirty="0"/>
              <a:t>helps focus human effort in a common direction. </a:t>
            </a:r>
            <a:endParaRPr lang="en-US" sz="2400" dirty="0" smtClean="0"/>
          </a:p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400" dirty="0" smtClean="0"/>
              <a:t>The </a:t>
            </a:r>
            <a:r>
              <a:rPr lang="en-US" sz="2400" dirty="0"/>
              <a:t>mission makes explicit the major targets the organization is trying to reach. </a:t>
            </a:r>
            <a:r>
              <a:rPr lang="en-US" sz="2400" dirty="0" smtClean="0"/>
              <a:t> </a:t>
            </a:r>
            <a:endParaRPr lang="en-US" sz="2400" dirty="0"/>
          </a:p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400" dirty="0"/>
              <a:t>Serves as a general rationale for allocating organizational </a:t>
            </a:r>
            <a:r>
              <a:rPr lang="en-US" sz="2400" dirty="0" smtClean="0"/>
              <a:t>resources including </a:t>
            </a:r>
            <a:r>
              <a:rPr lang="en-US" sz="2400" dirty="0"/>
              <a:t>monetary resources, human resources, raw materials and equipment</a:t>
            </a:r>
            <a:r>
              <a:rPr lang="en-US" sz="2400" dirty="0" smtClean="0"/>
              <a:t>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382069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pull dir="rd"/>
      </p:transition>
    </mc:Choice>
    <mc:Fallback>
      <p:transition spd="slow">
        <p:pull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1"/>
            <a:r>
              <a:rPr lang="en-US" sz="4800" kern="1200" spc="-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rPr>
              <a:t>Importance of Organizational Mission.</a:t>
            </a:r>
            <a:endParaRPr lang="en-US" sz="4800" kern="1200" spc="-50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dirty="0"/>
          </a:p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400" dirty="0"/>
              <a:t>Ensure that the organization will not pursue conflicting purposes. </a:t>
            </a:r>
          </a:p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400" dirty="0"/>
              <a:t>Sound mission statements ensure that the organization is built on a foundation of clear, compatible purposes and avoids waste and </a:t>
            </a:r>
            <a:r>
              <a:rPr lang="en-US" sz="2400" dirty="0" smtClean="0"/>
              <a:t>conflict.</a:t>
            </a:r>
          </a:p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400" dirty="0" smtClean="0"/>
              <a:t>Establishes </a:t>
            </a:r>
            <a:r>
              <a:rPr lang="en-US" sz="2400" dirty="0"/>
              <a:t>broad areas of job responsibilities within the organization. </a:t>
            </a:r>
            <a:r>
              <a:rPr lang="en-US" sz="2400" dirty="0" smtClean="0"/>
              <a:t> </a:t>
            </a:r>
            <a:endParaRPr lang="en-US" sz="2400" dirty="0"/>
          </a:p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400" dirty="0" smtClean="0"/>
              <a:t>Acts </a:t>
            </a:r>
            <a:r>
              <a:rPr lang="en-US" sz="2400" dirty="0"/>
              <a:t>as a basis for the development of organizational objects. </a:t>
            </a:r>
            <a:r>
              <a:rPr lang="en-US" sz="2400" dirty="0" smtClean="0"/>
              <a:t>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810466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pull dir="rd"/>
      </p:transition>
    </mc:Choice>
    <mc:Fallback>
      <p:transition spd="slow">
        <p:pull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1"/>
            <a:r>
              <a:rPr lang="en-US" sz="4800" kern="1200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rPr>
              <a:t>Contents of </a:t>
            </a:r>
            <a:r>
              <a:rPr lang="en-US" sz="4800" kern="1200" spc="-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rPr>
              <a:t>Mission Statements.</a:t>
            </a:r>
            <a:endParaRPr lang="en-US" sz="4800" kern="1200" spc="-50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1" y="2176049"/>
            <a:ext cx="8942070" cy="3263504"/>
          </a:xfrm>
        </p:spPr>
        <p:txBody>
          <a:bodyPr>
            <a:normAutofit/>
          </a:bodyPr>
          <a:lstStyle/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 smtClean="0"/>
              <a:t>Company </a:t>
            </a:r>
            <a:r>
              <a:rPr lang="en-US" sz="2400" b="1" dirty="0"/>
              <a:t>product or service</a:t>
            </a:r>
            <a:r>
              <a:rPr lang="en-US" sz="2400" dirty="0"/>
              <a:t>. Identifies the goods and services produced by the organization and made available to customers.</a:t>
            </a:r>
            <a:endParaRPr lang="en-US" sz="2400" dirty="0"/>
          </a:p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/>
              <a:t>Market</a:t>
            </a:r>
            <a:r>
              <a:rPr lang="en-US" sz="2400" dirty="0"/>
              <a:t>. Describes the customers of the organization. Who are these customers, and where are they located.</a:t>
            </a:r>
            <a:endParaRPr lang="en-US" sz="2400" dirty="0"/>
          </a:p>
          <a:p>
            <a:pPr>
              <a:buFont typeface="Wingdings" panose="05000000000000000000" pitchFamily="2" charset="2"/>
              <a:buChar char="§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4314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pull dir="rd"/>
      </p:transition>
    </mc:Choice>
    <mc:Fallback>
      <p:transition spd="slow">
        <p:pull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1"/>
            <a:r>
              <a:rPr lang="en-US" sz="4800" kern="1200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rPr>
              <a:t>Contents of Mission Statements</a:t>
            </a:r>
            <a:r>
              <a:rPr lang="en-US" sz="1800" kern="1200" spc="-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92696" y="2176049"/>
            <a:ext cx="8846654" cy="3263504"/>
          </a:xfrm>
        </p:spPr>
        <p:txBody>
          <a:bodyPr>
            <a:noAutofit/>
          </a:bodyPr>
          <a:lstStyle/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 smtClean="0"/>
              <a:t>Technology</a:t>
            </a:r>
            <a:r>
              <a:rPr lang="en-US" sz="2400" dirty="0"/>
              <a:t>. Includes </a:t>
            </a:r>
            <a:r>
              <a:rPr lang="en-US" sz="2400" dirty="0" smtClean="0"/>
              <a:t>the </a:t>
            </a:r>
            <a:r>
              <a:rPr lang="en-US" sz="2400" dirty="0"/>
              <a:t>tools, machines, materials, techniques and processes used to produce </a:t>
            </a:r>
            <a:r>
              <a:rPr lang="en-US" sz="2400" dirty="0" smtClean="0"/>
              <a:t>goods </a:t>
            </a:r>
            <a:r>
              <a:rPr lang="en-US" sz="2400" dirty="0"/>
              <a:t>and services. </a:t>
            </a:r>
            <a:r>
              <a:rPr lang="en-US" sz="2400" dirty="0" smtClean="0"/>
              <a:t> </a:t>
            </a:r>
            <a:endParaRPr lang="en-US" sz="2400" dirty="0"/>
          </a:p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/>
              <a:t>Company objectives. </a:t>
            </a:r>
            <a:r>
              <a:rPr lang="en-US" sz="2400" dirty="0"/>
              <a:t>Mission statements make general reference to company objectives. </a:t>
            </a:r>
            <a:r>
              <a:rPr lang="en-US" sz="2400" dirty="0" smtClean="0"/>
              <a:t>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149662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pull dir="rd"/>
      </p:transition>
    </mc:Choice>
    <mc:Fallback>
      <p:transition spd="slow">
        <p:pull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1"/>
            <a:r>
              <a:rPr lang="en-US" sz="4800" kern="1200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rPr>
              <a:t>Contents of </a:t>
            </a:r>
            <a:r>
              <a:rPr lang="en-US" sz="4800" kern="1200" spc="-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rPr>
              <a:t>Mission Statements.</a:t>
            </a:r>
            <a:endParaRPr lang="en-US" sz="4800" kern="1200" spc="-50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845734"/>
            <a:ext cx="10058400" cy="4263518"/>
          </a:xfrm>
        </p:spPr>
        <p:txBody>
          <a:bodyPr>
            <a:noAutofit/>
          </a:bodyPr>
          <a:lstStyle/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 smtClean="0"/>
              <a:t>Company</a:t>
            </a:r>
            <a:r>
              <a:rPr lang="en-US" sz="2400" b="1" dirty="0"/>
              <a:t> </a:t>
            </a:r>
            <a:r>
              <a:rPr lang="en-US" sz="2400" b="1" dirty="0" smtClean="0"/>
              <a:t>philosophy</a:t>
            </a:r>
            <a:r>
              <a:rPr lang="en-US" sz="2400" dirty="0" smtClean="0"/>
              <a:t>.</a:t>
            </a:r>
            <a:r>
              <a:rPr lang="en-US" sz="2400" dirty="0"/>
              <a:t> </a:t>
            </a:r>
            <a:r>
              <a:rPr lang="en-US" sz="2400" dirty="0" smtClean="0"/>
              <a:t>Company </a:t>
            </a:r>
            <a:r>
              <a:rPr lang="en-US" sz="2400" dirty="0"/>
              <a:t>philosophy is a statement reflecting the basic beliefs and values that should guide organizational members in conducting organizational business.</a:t>
            </a:r>
            <a:endParaRPr lang="en-US" sz="2400" dirty="0"/>
          </a:p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 smtClean="0"/>
              <a:t>Company self-concept</a:t>
            </a:r>
            <a:r>
              <a:rPr lang="en-US" sz="2400" dirty="0"/>
              <a:t>. Contain information on the self-concept of the company’s own view or impression of itself. </a:t>
            </a:r>
            <a:r>
              <a:rPr lang="en-US" sz="2400" dirty="0" smtClean="0"/>
              <a:t> </a:t>
            </a:r>
            <a:endParaRPr lang="en-US" sz="2400" dirty="0"/>
          </a:p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/>
              <a:t>Public image</a:t>
            </a:r>
            <a:r>
              <a:rPr lang="en-US" sz="2400" dirty="0"/>
              <a:t>. Contain reference, either direct or indirect, to the type of impression the company is attempting to leave with the organization’s public.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512219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pull dir="rd"/>
      </p:transition>
    </mc:Choice>
    <mc:Fallback>
      <p:transition spd="slow">
        <p:pull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1"/>
            <a:r>
              <a:rPr lang="en-US" sz="4800" kern="1200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rPr>
              <a:t>Strategic Goals and Objectives</a:t>
            </a:r>
            <a:endParaRPr lang="en-US" sz="4800" kern="1200" spc="-50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dirty="0" smtClean="0"/>
              <a:t>Strategic </a:t>
            </a:r>
            <a:r>
              <a:rPr lang="en-US" sz="2400" dirty="0"/>
              <a:t>goals and objectives are developed and formalized in order to </a:t>
            </a:r>
            <a:r>
              <a:rPr lang="en-US" sz="2400" dirty="0" smtClean="0"/>
              <a:t>give </a:t>
            </a:r>
            <a:r>
              <a:rPr lang="en-US" sz="2400" dirty="0"/>
              <a:t>general direction to management for the overall corporate planning tasks as well as more specific departmental planning activities. </a:t>
            </a:r>
            <a:endParaRPr lang="en-US" sz="2400" dirty="0" smtClean="0"/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dirty="0" smtClean="0"/>
              <a:t>The </a:t>
            </a:r>
            <a:r>
              <a:rPr lang="en-US" sz="2400" dirty="0"/>
              <a:t>goals and objectives should not limit the ingenuity and imagination of company management but rather should provide an overall agreed- upon course of action. </a:t>
            </a:r>
            <a:endParaRPr lang="en-US" sz="2400" dirty="0" smtClean="0"/>
          </a:p>
        </p:txBody>
      </p:sp>
    </p:spTree>
    <p:extLst>
      <p:ext uri="{BB962C8B-B14F-4D97-AF65-F5344CB8AC3E}">
        <p14:creationId xmlns:p14="http://schemas.microsoft.com/office/powerpoint/2010/main" val="3343197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pull dir="rd"/>
      </p:transition>
    </mc:Choice>
    <mc:Fallback>
      <p:transition spd="slow">
        <p:pull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Goals </a:t>
            </a:r>
            <a:r>
              <a:rPr lang="en-US" dirty="0"/>
              <a:t>and </a:t>
            </a:r>
            <a:r>
              <a:rPr lang="en-US" dirty="0" smtClean="0"/>
              <a:t>Objectives Focus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z="3200" b="1" dirty="0"/>
              <a:t>Customer service</a:t>
            </a:r>
          </a:p>
          <a:p>
            <a:pPr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400" dirty="0"/>
              <a:t>Provide a quality of service to customers at least equal to the highest standards in the industry</a:t>
            </a:r>
          </a:p>
          <a:p>
            <a:pPr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400" dirty="0"/>
              <a:t>Maintain reliability of service to customers at a level above 99 per cent</a:t>
            </a:r>
          </a:p>
          <a:p>
            <a:pPr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400" dirty="0"/>
              <a:t>Retain all existing customers and seek new customers through system expansion where feasible and consistent with good economics.</a:t>
            </a:r>
          </a:p>
        </p:txBody>
      </p:sp>
    </p:spTree>
    <p:extLst>
      <p:ext uri="{BB962C8B-B14F-4D97-AF65-F5344CB8AC3E}">
        <p14:creationId xmlns:p14="http://schemas.microsoft.com/office/powerpoint/2010/main" val="1324329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pull dir="rd"/>
      </p:transition>
    </mc:Choice>
    <mc:Fallback>
      <p:transition spd="slow">
        <p:pull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286604"/>
            <a:ext cx="10058400" cy="879588"/>
          </a:xfrm>
        </p:spPr>
        <p:txBody>
          <a:bodyPr/>
          <a:lstStyle/>
          <a:p>
            <a:r>
              <a:rPr lang="en-US" dirty="0"/>
              <a:t>Goals and Objectives Focus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79" y="1845735"/>
            <a:ext cx="10723660" cy="4594822"/>
          </a:xfrm>
        </p:spPr>
        <p:txBody>
          <a:bodyPr>
            <a:normAutofit fontScale="32500" lnSpcReduction="20000"/>
          </a:bodyPr>
          <a:lstStyle/>
          <a:p>
            <a:pPr lvl="0"/>
            <a:r>
              <a:rPr lang="en-US" sz="8000" b="1" dirty="0"/>
              <a:t>Community service</a:t>
            </a:r>
          </a:p>
          <a:p>
            <a:pPr algn="just">
              <a:lnSpc>
                <a:spcPct val="170000"/>
              </a:lnSpc>
              <a:buFont typeface="Wingdings" panose="05000000000000000000" pitchFamily="2" charset="2"/>
              <a:buChar char="§"/>
            </a:pPr>
            <a:r>
              <a:rPr lang="en-US" sz="5500" dirty="0"/>
              <a:t>Promote economic growth and increased development of the company’s total service area</a:t>
            </a:r>
          </a:p>
          <a:p>
            <a:pPr algn="just">
              <a:lnSpc>
                <a:spcPct val="170000"/>
              </a:lnSpc>
              <a:buFont typeface="Wingdings" panose="05000000000000000000" pitchFamily="2" charset="2"/>
              <a:buChar char="§"/>
            </a:pPr>
            <a:r>
              <a:rPr lang="en-US" sz="5500" dirty="0" smtClean="0"/>
              <a:t>Protect, enhance and develop the community’s natural resources  </a:t>
            </a:r>
          </a:p>
          <a:p>
            <a:pPr algn="just">
              <a:lnSpc>
                <a:spcPct val="170000"/>
              </a:lnSpc>
              <a:buFont typeface="Wingdings" panose="05000000000000000000" pitchFamily="2" charset="2"/>
              <a:buChar char="§"/>
            </a:pPr>
            <a:r>
              <a:rPr lang="en-US" sz="5500" dirty="0" smtClean="0"/>
              <a:t>Provide job opportunities  </a:t>
            </a:r>
          </a:p>
          <a:p>
            <a:pPr algn="just">
              <a:lnSpc>
                <a:spcPct val="170000"/>
              </a:lnSpc>
              <a:buFont typeface="Wingdings" panose="05000000000000000000" pitchFamily="2" charset="2"/>
              <a:buChar char="§"/>
            </a:pPr>
            <a:r>
              <a:rPr lang="en-US" sz="5500" dirty="0" smtClean="0"/>
              <a:t> </a:t>
            </a:r>
            <a:r>
              <a:rPr lang="en-US" sz="5500" dirty="0"/>
              <a:t>Provide to the service </a:t>
            </a:r>
            <a:r>
              <a:rPr lang="en-US" sz="5500" dirty="0" smtClean="0"/>
              <a:t> both </a:t>
            </a:r>
            <a:r>
              <a:rPr lang="en-US" sz="5500" dirty="0"/>
              <a:t>economic and social support consistent with the level of responsibility </a:t>
            </a:r>
            <a:r>
              <a:rPr lang="en-US" sz="5500" dirty="0" smtClean="0"/>
              <a:t>expected.</a:t>
            </a:r>
            <a:endParaRPr lang="en-US" sz="5500" dirty="0"/>
          </a:p>
          <a:p>
            <a:pPr algn="just">
              <a:lnSpc>
                <a:spcPct val="170000"/>
              </a:lnSpc>
              <a:buFont typeface="Wingdings" panose="05000000000000000000" pitchFamily="2" charset="2"/>
              <a:buChar char="§"/>
            </a:pPr>
            <a:r>
              <a:rPr lang="en-US" sz="5500" dirty="0"/>
              <a:t> Promote a high degree of positive involvement in the service area by all employees</a:t>
            </a:r>
          </a:p>
          <a:p>
            <a:pPr algn="just">
              <a:lnSpc>
                <a:spcPct val="170000"/>
              </a:lnSpc>
              <a:buFont typeface="Wingdings" panose="05000000000000000000" pitchFamily="2" charset="2"/>
              <a:buChar char="§"/>
            </a:pPr>
            <a:r>
              <a:rPr lang="en-US" sz="5500" dirty="0" smtClean="0"/>
              <a:t>Maintain </a:t>
            </a:r>
            <a:r>
              <a:rPr lang="en-US" sz="5500" dirty="0"/>
              <a:t>leadership positions within and provide appropriate assistance to community service organizations. </a:t>
            </a:r>
          </a:p>
        </p:txBody>
      </p:sp>
    </p:spTree>
    <p:extLst>
      <p:ext uri="{BB962C8B-B14F-4D97-AF65-F5344CB8AC3E}">
        <p14:creationId xmlns:p14="http://schemas.microsoft.com/office/powerpoint/2010/main" val="3724629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pull dir="rd"/>
      </p:transition>
    </mc:Choice>
    <mc:Fallback>
      <p:transition spd="slow">
        <p:pull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Goals and Objectives Focus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845734"/>
            <a:ext cx="10058400" cy="4555066"/>
          </a:xfrm>
        </p:spPr>
        <p:txBody>
          <a:bodyPr>
            <a:normAutofit fontScale="85000" lnSpcReduction="10000"/>
          </a:bodyPr>
          <a:lstStyle/>
          <a:p>
            <a:pPr lvl="0"/>
            <a:r>
              <a:rPr lang="en-US" sz="3200" b="1" dirty="0"/>
              <a:t>Shareholders relations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/>
              <a:t> Assure that all expenditures are made in a such way as to protect and enhance the shareholders investment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/>
              <a:t> Provide a rate of return to the shareholders, which is competitive with </a:t>
            </a:r>
            <a:r>
              <a:rPr lang="en-US" sz="2600" dirty="0" smtClean="0"/>
              <a:t>other possible </a:t>
            </a:r>
            <a:r>
              <a:rPr lang="en-US" sz="2600" dirty="0"/>
              <a:t>investments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/>
              <a:t> Continue to study the feasibility of new </a:t>
            </a:r>
            <a:r>
              <a:rPr lang="en-US" sz="2600" dirty="0" err="1"/>
              <a:t>programme</a:t>
            </a:r>
            <a:r>
              <a:rPr lang="en-US" sz="2600" dirty="0"/>
              <a:t> and projects which might be undertaken as measures to maintain and improve the financial integrity of the company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/>
              <a:t> Base all company involvement in new programs</a:t>
            </a:r>
          </a:p>
        </p:txBody>
      </p:sp>
    </p:spTree>
    <p:extLst>
      <p:ext uri="{BB962C8B-B14F-4D97-AF65-F5344CB8AC3E}">
        <p14:creationId xmlns:p14="http://schemas.microsoft.com/office/powerpoint/2010/main" val="1737099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pull dir="rd"/>
      </p:transition>
    </mc:Choice>
    <mc:Fallback>
      <p:transition spd="slow">
        <p:pull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Goals and Objectives Focus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845734"/>
            <a:ext cx="10058400" cy="4435796"/>
          </a:xfrm>
        </p:spPr>
        <p:txBody>
          <a:bodyPr>
            <a:normAutofit fontScale="77500" lnSpcReduction="20000"/>
          </a:bodyPr>
          <a:lstStyle/>
          <a:p>
            <a:pPr lvl="0"/>
            <a:r>
              <a:rPr lang="en-US" sz="3500" b="1" dirty="0"/>
              <a:t>Employee – management obligations</a:t>
            </a:r>
          </a:p>
          <a:p>
            <a:pPr algn="just">
              <a:lnSpc>
                <a:spcPct val="170000"/>
              </a:lnSpc>
              <a:buFont typeface="Wingdings" panose="05000000000000000000" pitchFamily="2" charset="2"/>
              <a:buChar char="§"/>
            </a:pPr>
            <a:r>
              <a:rPr lang="en-US" sz="3100" dirty="0"/>
              <a:t>Monitor and strive to improve the quality of management and supervision </a:t>
            </a:r>
            <a:endParaRPr lang="en-US" sz="3100" dirty="0" smtClean="0"/>
          </a:p>
          <a:p>
            <a:pPr algn="just">
              <a:lnSpc>
                <a:spcPct val="170000"/>
              </a:lnSpc>
              <a:buFont typeface="Wingdings" panose="05000000000000000000" pitchFamily="2" charset="2"/>
              <a:buChar char="§"/>
            </a:pPr>
            <a:r>
              <a:rPr lang="en-US" sz="3100" dirty="0" smtClean="0"/>
              <a:t>Promote </a:t>
            </a:r>
            <a:r>
              <a:rPr lang="en-US" sz="3100" dirty="0"/>
              <a:t>a high degree of professionalism throughout the entire company</a:t>
            </a:r>
          </a:p>
          <a:p>
            <a:pPr algn="just">
              <a:lnSpc>
                <a:spcPct val="170000"/>
              </a:lnSpc>
              <a:buFont typeface="Wingdings" panose="05000000000000000000" pitchFamily="2" charset="2"/>
              <a:buChar char="§"/>
            </a:pPr>
            <a:r>
              <a:rPr lang="en-US" sz="3100" dirty="0"/>
              <a:t>Develop, update and monitor both long and short-term plans in a formalized manner</a:t>
            </a:r>
          </a:p>
          <a:p>
            <a:pPr algn="just">
              <a:lnSpc>
                <a:spcPct val="170000"/>
              </a:lnSpc>
              <a:buFont typeface="Wingdings" panose="05000000000000000000" pitchFamily="2" charset="2"/>
              <a:buChar char="§"/>
            </a:pPr>
            <a:r>
              <a:rPr lang="en-US" sz="3100" dirty="0"/>
              <a:t> Insure the flexibility of corporate plans while establishing performance goals for all levels of </a:t>
            </a:r>
            <a:r>
              <a:rPr lang="en-US" sz="3100" dirty="0" smtClean="0"/>
              <a:t>employees</a:t>
            </a:r>
            <a:endParaRPr lang="en-US" sz="3100" dirty="0"/>
          </a:p>
        </p:txBody>
      </p:sp>
    </p:spTree>
    <p:extLst>
      <p:ext uri="{BB962C8B-B14F-4D97-AF65-F5344CB8AC3E}">
        <p14:creationId xmlns:p14="http://schemas.microsoft.com/office/powerpoint/2010/main" val="512846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pull dir="rd"/>
      </p:transition>
    </mc:Choice>
    <mc:Fallback>
      <p:transition spd="slow">
        <p:pull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Goals and Objectives Focus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2852" y="1845733"/>
            <a:ext cx="10532828" cy="4462301"/>
          </a:xfrm>
        </p:spPr>
        <p:txBody>
          <a:bodyPr>
            <a:normAutofit fontScale="70000" lnSpcReduction="20000"/>
          </a:bodyPr>
          <a:lstStyle/>
          <a:p>
            <a:pPr lvl="0"/>
            <a:r>
              <a:rPr lang="en-US" sz="3500" b="1" dirty="0"/>
              <a:t>Employee – management obligations</a:t>
            </a:r>
          </a:p>
          <a:p>
            <a:pPr algn="just">
              <a:lnSpc>
                <a:spcPct val="170000"/>
              </a:lnSpc>
              <a:buFont typeface="Wingdings" panose="05000000000000000000" pitchFamily="2" charset="2"/>
              <a:buChar char="§"/>
            </a:pPr>
            <a:r>
              <a:rPr lang="en-US" sz="3400" dirty="0" smtClean="0"/>
              <a:t>Undertake </a:t>
            </a:r>
            <a:r>
              <a:rPr lang="en-US" sz="3400" dirty="0"/>
              <a:t>research and development consistent with strategic goals, corporate objectives and sound economics.</a:t>
            </a:r>
          </a:p>
          <a:p>
            <a:pPr algn="just">
              <a:lnSpc>
                <a:spcPct val="170000"/>
              </a:lnSpc>
              <a:buFont typeface="Wingdings" panose="05000000000000000000" pitchFamily="2" charset="2"/>
              <a:buChar char="§"/>
            </a:pPr>
            <a:r>
              <a:rPr lang="en-US" sz="3400" dirty="0"/>
              <a:t> Attract, develop and retain able and loyal employees</a:t>
            </a:r>
          </a:p>
          <a:p>
            <a:pPr algn="just">
              <a:lnSpc>
                <a:spcPct val="170000"/>
              </a:lnSpc>
              <a:buFont typeface="Wingdings" panose="05000000000000000000" pitchFamily="2" charset="2"/>
              <a:buChar char="§"/>
            </a:pPr>
            <a:r>
              <a:rPr lang="en-US" sz="3400" dirty="0"/>
              <a:t> Provide equal employment opportunities and a high degree of training along with modern professional tools</a:t>
            </a:r>
          </a:p>
          <a:p>
            <a:pPr algn="just">
              <a:lnSpc>
                <a:spcPct val="170000"/>
              </a:lnSpc>
              <a:buFont typeface="Wingdings" panose="05000000000000000000" pitchFamily="2" charset="2"/>
              <a:buChar char="§"/>
            </a:pPr>
            <a:r>
              <a:rPr lang="en-US" sz="3400" dirty="0"/>
              <a:t> Strive to provide employees with compensation levels at or above industry norms.</a:t>
            </a:r>
          </a:p>
        </p:txBody>
      </p:sp>
    </p:spTree>
    <p:extLst>
      <p:ext uri="{BB962C8B-B14F-4D97-AF65-F5344CB8AC3E}">
        <p14:creationId xmlns:p14="http://schemas.microsoft.com/office/powerpoint/2010/main" val="768109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pull dir="rd"/>
      </p:transition>
    </mc:Choice>
    <mc:Fallback>
      <p:transition spd="slow">
        <p:pull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Goals and Objectives Focus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845733"/>
            <a:ext cx="10816424" cy="4674337"/>
          </a:xfrm>
        </p:spPr>
        <p:txBody>
          <a:bodyPr>
            <a:normAutofit fontScale="25000" lnSpcReduction="20000"/>
          </a:bodyPr>
          <a:lstStyle/>
          <a:p>
            <a:pPr lvl="0"/>
            <a:r>
              <a:rPr lang="en-US" sz="12800" b="1" dirty="0" smtClean="0"/>
              <a:t>Corporate Communications</a:t>
            </a:r>
          </a:p>
          <a:p>
            <a:pPr algn="just">
              <a:lnSpc>
                <a:spcPct val="170000"/>
              </a:lnSpc>
              <a:buFont typeface="Wingdings" panose="05000000000000000000" pitchFamily="2" charset="2"/>
              <a:buChar char="§"/>
            </a:pPr>
            <a:r>
              <a:rPr lang="en-US" sz="9200" dirty="0" smtClean="0"/>
              <a:t>Make </a:t>
            </a:r>
            <a:r>
              <a:rPr lang="en-US" sz="9200" dirty="0"/>
              <a:t>an assertive effort to provide informative communications on relevant company issues </a:t>
            </a:r>
            <a:endParaRPr lang="en-US" sz="9200" dirty="0" smtClean="0"/>
          </a:p>
          <a:p>
            <a:pPr algn="just">
              <a:lnSpc>
                <a:spcPct val="170000"/>
              </a:lnSpc>
              <a:buFont typeface="Wingdings" panose="05000000000000000000" pitchFamily="2" charset="2"/>
              <a:buChar char="§"/>
            </a:pPr>
            <a:r>
              <a:rPr lang="en-US" sz="9200" dirty="0" smtClean="0"/>
              <a:t>maintain </a:t>
            </a:r>
            <a:r>
              <a:rPr lang="en-US" sz="9200" dirty="0"/>
              <a:t>positive communications with all those in contact with company	</a:t>
            </a:r>
            <a:r>
              <a:rPr lang="en-US" sz="9200" dirty="0" smtClean="0"/>
              <a:t>to</a:t>
            </a:r>
            <a:r>
              <a:rPr lang="en-US" sz="9200" dirty="0"/>
              <a:t> </a:t>
            </a:r>
            <a:r>
              <a:rPr lang="en-US" sz="9200" dirty="0" smtClean="0"/>
              <a:t>specifically</a:t>
            </a:r>
            <a:r>
              <a:rPr lang="en-US" sz="9200" dirty="0"/>
              <a:t> </a:t>
            </a:r>
            <a:r>
              <a:rPr lang="en-US" sz="9200" dirty="0" smtClean="0"/>
              <a:t>include</a:t>
            </a:r>
            <a:r>
              <a:rPr lang="en-US" sz="9200" dirty="0"/>
              <a:t> </a:t>
            </a:r>
            <a:r>
              <a:rPr lang="en-US" sz="9200" dirty="0" smtClean="0"/>
              <a:t>customers,</a:t>
            </a:r>
            <a:r>
              <a:rPr lang="en-US" sz="9200" dirty="0"/>
              <a:t> </a:t>
            </a:r>
            <a:r>
              <a:rPr lang="en-US" sz="9200" dirty="0" smtClean="0"/>
              <a:t>regulators, members</a:t>
            </a:r>
            <a:r>
              <a:rPr lang="en-US" sz="9200" dirty="0"/>
              <a:t> </a:t>
            </a:r>
            <a:r>
              <a:rPr lang="en-US" sz="9200" dirty="0" smtClean="0"/>
              <a:t>of governmental bodies, employees, community</a:t>
            </a:r>
            <a:r>
              <a:rPr lang="en-US" sz="9200" dirty="0"/>
              <a:t> </a:t>
            </a:r>
            <a:r>
              <a:rPr lang="en-US" sz="9200" dirty="0" smtClean="0"/>
              <a:t>and</a:t>
            </a:r>
            <a:r>
              <a:rPr lang="en-US" sz="9200" dirty="0"/>
              <a:t> </a:t>
            </a:r>
            <a:r>
              <a:rPr lang="en-US" sz="9200" dirty="0" smtClean="0"/>
              <a:t>industry</a:t>
            </a:r>
            <a:r>
              <a:rPr lang="en-US" sz="9200" dirty="0"/>
              <a:t> </a:t>
            </a:r>
            <a:r>
              <a:rPr lang="en-US" sz="9200" dirty="0" smtClean="0"/>
              <a:t>leaders, financial </a:t>
            </a:r>
            <a:r>
              <a:rPr lang="en-US" sz="9200" dirty="0"/>
              <a:t>community and regional utilities</a:t>
            </a:r>
          </a:p>
          <a:p>
            <a:pPr algn="just">
              <a:lnSpc>
                <a:spcPct val="170000"/>
              </a:lnSpc>
              <a:buFont typeface="Wingdings" panose="05000000000000000000" pitchFamily="2" charset="2"/>
              <a:buChar char="§"/>
            </a:pPr>
            <a:r>
              <a:rPr lang="en-US" sz="9200" dirty="0"/>
              <a:t> Keep senior management appraised and educated on current topics of interest and always maintain an issues management </a:t>
            </a:r>
            <a:r>
              <a:rPr lang="en-US" sz="9200" dirty="0" smtClean="0"/>
              <a:t>ability</a:t>
            </a:r>
            <a:endParaRPr lang="en-US" sz="9200" dirty="0"/>
          </a:p>
        </p:txBody>
      </p:sp>
    </p:spTree>
    <p:extLst>
      <p:ext uri="{BB962C8B-B14F-4D97-AF65-F5344CB8AC3E}">
        <p14:creationId xmlns:p14="http://schemas.microsoft.com/office/powerpoint/2010/main" val="1608533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pull dir="rd"/>
      </p:transition>
    </mc:Choice>
    <mc:Fallback>
      <p:transition spd="slow">
        <p:pull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Goals and Objectives Focus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845734"/>
            <a:ext cx="10058400" cy="4382788"/>
          </a:xfrm>
        </p:spPr>
        <p:txBody>
          <a:bodyPr>
            <a:normAutofit fontScale="62500" lnSpcReduction="20000"/>
          </a:bodyPr>
          <a:lstStyle/>
          <a:p>
            <a:pPr lvl="0"/>
            <a:r>
              <a:rPr lang="en-US" sz="5100" b="1" dirty="0" smtClean="0"/>
              <a:t>Corporate Communications</a:t>
            </a:r>
          </a:p>
          <a:p>
            <a:pPr algn="just">
              <a:lnSpc>
                <a:spcPct val="170000"/>
              </a:lnSpc>
              <a:buFont typeface="Wingdings" panose="05000000000000000000" pitchFamily="2" charset="2"/>
              <a:buChar char="§"/>
            </a:pPr>
            <a:r>
              <a:rPr lang="en-US" sz="3800" dirty="0" smtClean="0"/>
              <a:t>Communicate the company’s good citizen achievements and future aspirations to support the community</a:t>
            </a:r>
          </a:p>
          <a:p>
            <a:pPr algn="just">
              <a:lnSpc>
                <a:spcPct val="170000"/>
              </a:lnSpc>
              <a:buFont typeface="Wingdings" panose="05000000000000000000" pitchFamily="2" charset="2"/>
              <a:buChar char="§"/>
            </a:pPr>
            <a:r>
              <a:rPr lang="en-US" sz="3800" dirty="0" smtClean="0"/>
              <a:t> </a:t>
            </a:r>
            <a:r>
              <a:rPr lang="en-US" sz="3800" dirty="0"/>
              <a:t>Enhance the community image of the company by being receptive to the needs of customers and the community, and</a:t>
            </a:r>
          </a:p>
          <a:p>
            <a:pPr algn="just">
              <a:lnSpc>
                <a:spcPct val="170000"/>
              </a:lnSpc>
              <a:buFont typeface="Wingdings" panose="05000000000000000000" pitchFamily="2" charset="2"/>
              <a:buChar char="§"/>
            </a:pPr>
            <a:r>
              <a:rPr lang="en-US" sz="3800" dirty="0"/>
              <a:t> Show and communicate actions by the company which show our concern for the customer.</a:t>
            </a:r>
          </a:p>
        </p:txBody>
      </p:sp>
    </p:spTree>
    <p:extLst>
      <p:ext uri="{BB962C8B-B14F-4D97-AF65-F5344CB8AC3E}">
        <p14:creationId xmlns:p14="http://schemas.microsoft.com/office/powerpoint/2010/main" val="2322452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pull dir="rd"/>
      </p:transition>
    </mc:Choice>
    <mc:Fallback>
      <p:transition spd="slow">
        <p:pull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Summary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dirty="0" smtClean="0"/>
              <a:t>Strategic management process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dirty="0" smtClean="0"/>
              <a:t>Organizational strategic direction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dirty="0" smtClean="0"/>
              <a:t>Mission statement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dirty="0" smtClean="0"/>
              <a:t>Vision statement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dirty="0" smtClean="0"/>
              <a:t>Strategic goals and objectives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3767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8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End OF WEEK TWO LESSON </a:t>
            </a:r>
            <a:endParaRPr lang="en-US" sz="48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77753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ripple dir="l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D26EA377-59BD-4C9C-9D94-EE8416EE4C7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391</TotalTime>
  <Words>1516</Words>
  <Application>Microsoft Office PowerPoint</Application>
  <PresentationFormat>Widescreen</PresentationFormat>
  <Paragraphs>144</Paragraphs>
  <Slides>33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8" baseType="lpstr">
      <vt:lpstr>Calibri</vt:lpstr>
      <vt:lpstr>Calibri Light</vt:lpstr>
      <vt:lpstr>Courier New</vt:lpstr>
      <vt:lpstr>Wingdings</vt:lpstr>
      <vt:lpstr>Retrospect</vt:lpstr>
      <vt:lpstr>STRATEGIC MANAGEMENT  BMA 404</vt:lpstr>
      <vt:lpstr>Learning objectives </vt:lpstr>
      <vt:lpstr>Part one</vt:lpstr>
      <vt:lpstr>Introduction</vt:lpstr>
      <vt:lpstr>Strategic management process steps</vt:lpstr>
      <vt:lpstr>Establishing Organizational Direction</vt:lpstr>
      <vt:lpstr>Establishing Organizational Direction</vt:lpstr>
      <vt:lpstr>Environmental scanning/Evaluation/Analysis/Assessment </vt:lpstr>
      <vt:lpstr>Strategy formulation</vt:lpstr>
      <vt:lpstr>Strategy implementation</vt:lpstr>
      <vt:lpstr>Strategy evaluation</vt:lpstr>
      <vt:lpstr>Organizational direction: mission statement </vt:lpstr>
      <vt:lpstr>Organizational direction: A vision statement </vt:lpstr>
      <vt:lpstr>Statements of corporate values</vt:lpstr>
      <vt:lpstr>Objectives</vt:lpstr>
      <vt:lpstr>PowerPoint Presentation</vt:lpstr>
      <vt:lpstr>PART TWO</vt:lpstr>
      <vt:lpstr>Organizational Mission: Definition</vt:lpstr>
      <vt:lpstr>Importance of Organizational Mission.</vt:lpstr>
      <vt:lpstr>Importance of Organizational Mission.</vt:lpstr>
      <vt:lpstr>Contents of Mission Statements.</vt:lpstr>
      <vt:lpstr>Contents of Mission Statements.</vt:lpstr>
      <vt:lpstr>Contents of Mission Statements.</vt:lpstr>
      <vt:lpstr>Strategic Goals and Objectives</vt:lpstr>
      <vt:lpstr>Goals and Objectives Focus </vt:lpstr>
      <vt:lpstr>Goals and Objectives Focus </vt:lpstr>
      <vt:lpstr>Goals and Objectives Focus </vt:lpstr>
      <vt:lpstr>Goals and Objectives Focus </vt:lpstr>
      <vt:lpstr>Goals and Objectives Focus </vt:lpstr>
      <vt:lpstr>Goals and Objectives Focus </vt:lpstr>
      <vt:lpstr>Goals and Objectives Focus </vt:lpstr>
      <vt:lpstr>Summary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Strategic Management Process</dc:title>
  <dc:creator>Kahuthia</dc:creator>
  <cp:lastModifiedBy>Kahuthia</cp:lastModifiedBy>
  <cp:revision>23</cp:revision>
  <dcterms:created xsi:type="dcterms:W3CDTF">2023-09-23T11:56:30Z</dcterms:created>
  <dcterms:modified xsi:type="dcterms:W3CDTF">2023-09-26T23:17:16Z</dcterms:modified>
</cp:coreProperties>
</file>