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56" r:id="rId1"/>
  </p:sldMasterIdLst>
  <p:notesMasterIdLst>
    <p:notesMasterId r:id="rId37"/>
  </p:notesMasterIdLst>
  <p:sldIdLst>
    <p:sldId id="303" r:id="rId2"/>
    <p:sldId id="298" r:id="rId3"/>
    <p:sldId id="299" r:id="rId4"/>
    <p:sldId id="271" r:id="rId5"/>
    <p:sldId id="287" r:id="rId6"/>
    <p:sldId id="288" r:id="rId7"/>
    <p:sldId id="289" r:id="rId8"/>
    <p:sldId id="257" r:id="rId9"/>
    <p:sldId id="274" r:id="rId10"/>
    <p:sldId id="275" r:id="rId11"/>
    <p:sldId id="304" r:id="rId12"/>
    <p:sldId id="276" r:id="rId13"/>
    <p:sldId id="305" r:id="rId14"/>
    <p:sldId id="278" r:id="rId15"/>
    <p:sldId id="306" r:id="rId16"/>
    <p:sldId id="277" r:id="rId17"/>
    <p:sldId id="259" r:id="rId18"/>
    <p:sldId id="279" r:id="rId19"/>
    <p:sldId id="280" r:id="rId20"/>
    <p:sldId id="297" r:id="rId21"/>
    <p:sldId id="300" r:id="rId22"/>
    <p:sldId id="282" r:id="rId23"/>
    <p:sldId id="261" r:id="rId24"/>
    <p:sldId id="283" r:id="rId25"/>
    <p:sldId id="284" r:id="rId26"/>
    <p:sldId id="285" r:id="rId27"/>
    <p:sldId id="286" r:id="rId28"/>
    <p:sldId id="290" r:id="rId29"/>
    <p:sldId id="291" r:id="rId30"/>
    <p:sldId id="293" r:id="rId31"/>
    <p:sldId id="292" r:id="rId32"/>
    <p:sldId id="294" r:id="rId33"/>
    <p:sldId id="295" r:id="rId34"/>
    <p:sldId id="301" r:id="rId35"/>
    <p:sldId id="302" r:id="rId3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6D0219-2CA0-46E6-BA33-9F053AB469CF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B3400C-1EEA-4577-A02B-522BA72BAB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117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71D10-2747-4268-B479-0FF602833C80}" type="datetime1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7913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3699C-2350-4731-B317-99A7E31742DD}" type="datetime1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716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15CBF-295F-4FD8-8110-EECA937E5AFD}" type="datetime1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539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B0303-9334-4832-80EE-83B52B8108CF}" type="datetime1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131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EE9D4-A1BF-4F95-B051-E9F34659F0F1}" type="datetime1">
              <a:rPr lang="en-US" smtClean="0"/>
              <a:t>10/5/2023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270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BAA6-C7CC-4221-9962-8A47A3177F2C}" type="datetime1">
              <a:rPr lang="en-US" smtClean="0"/>
              <a:t>10/5/2023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931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0678E-C88B-4BD6-A9E0-36A1BB4119A6}" type="datetime1">
              <a:rPr lang="en-US" smtClean="0"/>
              <a:t>10/5/2023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011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B92C100C-9CBF-4959-9740-9B11569B9F92}" type="datetime1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F5525E-9753-4624-A23B-BB7B66B90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022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0BFDF-D990-4799-9906-395DE9F5A155}" type="datetime1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31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048B4-C71D-4FE6-B1C5-BEC2A493D9D2}" type="datetime1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68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9760-3457-41C3-8E62-94E77154068B}" type="datetime1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84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EC921AB-E181-440B-B96F-8B4EBAE98B18}" type="datetime1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DF5525E-9753-4624-A23B-BB7B66B90F99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2456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independent.academia.edu/sidhantjain?swp=tc-au-8739483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STRATEGIC MANAGEMENT </a:t>
            </a:r>
            <a:br>
              <a:rPr lang="en-US" dirty="0" smtClean="0"/>
            </a:br>
            <a:r>
              <a:rPr lang="en-US" dirty="0" smtClean="0"/>
              <a:t>BMA 404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WEEK three: </a:t>
            </a:r>
            <a:r>
              <a:rPr lang="en-US" b="1" dirty="0"/>
              <a:t>ENVIRONMENTAL </a:t>
            </a:r>
            <a:r>
              <a:rPr lang="en-US" b="1" dirty="0" smtClean="0"/>
              <a:t>ANALYSIS</a:t>
            </a:r>
          </a:p>
          <a:p>
            <a:r>
              <a:rPr lang="en-US" dirty="0" smtClean="0"/>
              <a:t>BY Dr. Julius Kahuthia </a:t>
            </a:r>
            <a:r>
              <a:rPr lang="en-US" dirty="0" err="1" smtClean="0"/>
              <a:t>Mwangi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161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Expected learning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40266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300" dirty="0" smtClean="0"/>
              <a:t>BY the end of this lesson every student is expected to: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300" dirty="0"/>
              <a:t>Distinguish the three levels of organization environments</a:t>
            </a:r>
            <a:endParaRPr lang="en-US" altLang="en-US" sz="2300" dirty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300" dirty="0" smtClean="0"/>
              <a:t>Explain the importance of environment scanning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300" dirty="0" smtClean="0"/>
              <a:t>Explain how to scan internal environment using SWOT analysis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300" dirty="0" smtClean="0"/>
              <a:t>Explain how to scan environment using the BCG matrix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300" dirty="0" smtClean="0"/>
              <a:t>Explain how to carry out value chain analysis</a:t>
            </a:r>
            <a:endParaRPr lang="en-US" sz="23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92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one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3200" dirty="0" smtClean="0"/>
              <a:t>Introduction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3200" dirty="0" smtClean="0"/>
              <a:t>Environment levels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3200" dirty="0" smtClean="0"/>
              <a:t>SWOT analysis</a:t>
            </a:r>
            <a:endParaRPr lang="en-US" sz="3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030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ENVIRONMENTAL </a:t>
            </a:r>
            <a:r>
              <a:rPr lang="en-US" b="1" dirty="0" smtClean="0"/>
              <a:t>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940041" cy="4478866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sz="3300" b="1" dirty="0">
                <a:solidFill>
                  <a:srgbClr val="FF0000"/>
                </a:solidFill>
              </a:rPr>
              <a:t>ENVIRONMENT ANALYSIS</a:t>
            </a:r>
            <a:r>
              <a:rPr lang="en-US" sz="3300" dirty="0">
                <a:solidFill>
                  <a:srgbClr val="FF0000"/>
                </a:solidFill>
              </a:rPr>
              <a:t> </a:t>
            </a:r>
            <a:r>
              <a:rPr lang="en-US" sz="3300" dirty="0"/>
              <a:t>is the study of the organizational environment to pinpoint </a:t>
            </a:r>
            <a:r>
              <a:rPr lang="en-US" sz="3300" dirty="0">
                <a:solidFill>
                  <a:srgbClr val="FF0000"/>
                </a:solidFill>
              </a:rPr>
              <a:t>environmental factors </a:t>
            </a:r>
            <a:r>
              <a:rPr lang="en-US" sz="3300" dirty="0"/>
              <a:t>that can significantly </a:t>
            </a:r>
            <a:r>
              <a:rPr lang="en-US" sz="3300" dirty="0">
                <a:solidFill>
                  <a:srgbClr val="FF0000"/>
                </a:solidFill>
              </a:rPr>
              <a:t>influence organizational </a:t>
            </a:r>
            <a:r>
              <a:rPr lang="en-US" sz="3300" dirty="0" smtClean="0">
                <a:solidFill>
                  <a:srgbClr val="FF0000"/>
                </a:solidFill>
              </a:rPr>
              <a:t>operations </a:t>
            </a:r>
            <a:r>
              <a:rPr lang="en-US" sz="3300" dirty="0" smtClean="0">
                <a:solidFill>
                  <a:schemeClr val="tx1"/>
                </a:solidFill>
              </a:rPr>
              <a:t>and</a:t>
            </a:r>
            <a:r>
              <a:rPr lang="en-US" sz="3300" dirty="0" smtClean="0">
                <a:solidFill>
                  <a:srgbClr val="FF0000"/>
                </a:solidFill>
              </a:rPr>
              <a:t> performance</a:t>
            </a:r>
            <a:r>
              <a:rPr lang="en-US" sz="3300" dirty="0" smtClean="0"/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3300" dirty="0" smtClean="0"/>
              <a:t>The environment </a:t>
            </a:r>
            <a:r>
              <a:rPr lang="en-US" sz="3300" dirty="0"/>
              <a:t>of an organization is generally divided into 3 distinct levels:</a:t>
            </a:r>
          </a:p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400" dirty="0" smtClean="0">
                <a:solidFill>
                  <a:srgbClr val="0070C0"/>
                </a:solidFill>
              </a:rPr>
              <a:t>Internal Environment</a:t>
            </a:r>
          </a:p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400" dirty="0">
                <a:solidFill>
                  <a:srgbClr val="0070C0"/>
                </a:solidFill>
              </a:rPr>
              <a:t>Operating Environment/ </a:t>
            </a:r>
            <a:r>
              <a:rPr lang="en-US" sz="3400" dirty="0" smtClean="0">
                <a:solidFill>
                  <a:srgbClr val="0070C0"/>
                </a:solidFill>
              </a:rPr>
              <a:t>micro</a:t>
            </a:r>
          </a:p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400" dirty="0">
                <a:solidFill>
                  <a:srgbClr val="0070C0"/>
                </a:solidFill>
              </a:rPr>
              <a:t>General Environment / remote /</a:t>
            </a:r>
            <a:r>
              <a:rPr lang="en-US" sz="3400" dirty="0" smtClean="0">
                <a:solidFill>
                  <a:srgbClr val="0070C0"/>
                </a:solidFill>
              </a:rPr>
              <a:t>macro</a:t>
            </a:r>
            <a:endParaRPr lang="en-US" sz="3400" b="1" dirty="0">
              <a:solidFill>
                <a:srgbClr val="0070C0"/>
              </a:solidFill>
            </a:endParaRPr>
          </a:p>
          <a:p>
            <a:pPr lvl="0"/>
            <a:endParaRPr lang="en-US" b="1" dirty="0"/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67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GENERAL </a:t>
            </a:r>
            <a:r>
              <a:rPr lang="en-US" b="1" dirty="0" smtClean="0"/>
              <a:t>ENVIRONMENT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/>
              <a:t>The factors in the remote or general environment affect the performance of the organization but the organizational management does not have any control on them.</a:t>
            </a:r>
          </a:p>
          <a:p>
            <a:pPr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 smtClean="0"/>
              <a:t>The </a:t>
            </a:r>
            <a:r>
              <a:rPr lang="en-US" sz="2400" dirty="0"/>
              <a:t>components normally considered part of the general environment are</a:t>
            </a:r>
            <a:r>
              <a:rPr lang="en-US" sz="2400" dirty="0" smtClean="0"/>
              <a:t>: </a:t>
            </a:r>
            <a:r>
              <a:rPr lang="en-US" sz="2400" dirty="0" smtClean="0">
                <a:solidFill>
                  <a:srgbClr val="0070C0"/>
                </a:solidFill>
              </a:rPr>
              <a:t>Economic</a:t>
            </a:r>
            <a:r>
              <a:rPr lang="en-US" sz="2400" dirty="0" smtClean="0"/>
              <a:t>; </a:t>
            </a:r>
            <a:r>
              <a:rPr lang="en-US" sz="2400" dirty="0" smtClean="0">
                <a:solidFill>
                  <a:srgbClr val="FF0000"/>
                </a:solidFill>
              </a:rPr>
              <a:t>Social</a:t>
            </a:r>
            <a:r>
              <a:rPr lang="en-US" sz="2400" dirty="0" smtClean="0"/>
              <a:t>; </a:t>
            </a:r>
            <a:r>
              <a:rPr lang="en-US" sz="2400" dirty="0" smtClean="0">
                <a:solidFill>
                  <a:srgbClr val="00B050"/>
                </a:solidFill>
              </a:rPr>
              <a:t>Political</a:t>
            </a:r>
            <a:r>
              <a:rPr lang="en-US" sz="2400" dirty="0" smtClean="0"/>
              <a:t>; </a:t>
            </a:r>
            <a:r>
              <a:rPr lang="en-US" sz="2400" dirty="0" smtClean="0">
                <a:solidFill>
                  <a:srgbClr val="002060"/>
                </a:solidFill>
              </a:rPr>
              <a:t>Legal</a:t>
            </a:r>
            <a:r>
              <a:rPr lang="en-US" sz="2400" dirty="0" smtClean="0"/>
              <a:t>; </a:t>
            </a:r>
            <a:r>
              <a:rPr lang="en-US" sz="2400" dirty="0" smtClean="0">
                <a:solidFill>
                  <a:srgbClr val="7030A0"/>
                </a:solidFill>
              </a:rPr>
              <a:t>Technological</a:t>
            </a:r>
            <a:endParaRPr lang="en-US" sz="2400" dirty="0">
              <a:solidFill>
                <a:srgbClr val="7030A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175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863840" cy="1237396"/>
          </a:xfrm>
        </p:spPr>
        <p:txBody>
          <a:bodyPr/>
          <a:lstStyle/>
          <a:p>
            <a:r>
              <a:rPr lang="en-US" b="1" dirty="0"/>
              <a:t>THE OPERATING </a:t>
            </a:r>
            <a:r>
              <a:rPr lang="en-US" b="1" dirty="0" smtClean="0"/>
              <a:t>ENVIRONMENT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The factors in this environment affects the performance of the organization and the organizational management has little control on them.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They includes components </a:t>
            </a:r>
            <a:r>
              <a:rPr lang="en-US" sz="2400" dirty="0"/>
              <a:t>like</a:t>
            </a:r>
            <a:r>
              <a:rPr lang="en-US" sz="2400" dirty="0" smtClean="0"/>
              <a:t>: </a:t>
            </a:r>
            <a:r>
              <a:rPr lang="en-US" sz="2400" dirty="0" smtClean="0">
                <a:solidFill>
                  <a:srgbClr val="7030A0"/>
                </a:solidFill>
              </a:rPr>
              <a:t>Customer</a:t>
            </a:r>
            <a:r>
              <a:rPr lang="en-US" sz="2400" dirty="0" smtClean="0"/>
              <a:t>; </a:t>
            </a:r>
            <a:r>
              <a:rPr lang="en-US" sz="2400" dirty="0" smtClean="0">
                <a:solidFill>
                  <a:srgbClr val="C00000"/>
                </a:solidFill>
              </a:rPr>
              <a:t>Competition</a:t>
            </a:r>
            <a:r>
              <a:rPr lang="en-US" sz="2400" dirty="0" smtClean="0"/>
              <a:t>; </a:t>
            </a:r>
            <a:r>
              <a:rPr lang="en-US" sz="2400" dirty="0" err="1" smtClean="0">
                <a:solidFill>
                  <a:schemeClr val="accent4">
                    <a:lumMod val="75000"/>
                  </a:schemeClr>
                </a:solidFill>
              </a:rPr>
              <a:t>Labour</a:t>
            </a:r>
            <a:r>
              <a:rPr lang="en-US" sz="2400" dirty="0" smtClean="0"/>
              <a:t>; </a:t>
            </a:r>
            <a:r>
              <a:rPr lang="en-US" sz="2400" dirty="0" smtClean="0">
                <a:solidFill>
                  <a:srgbClr val="0070C0"/>
                </a:solidFill>
              </a:rPr>
              <a:t>Supplier</a:t>
            </a:r>
            <a:r>
              <a:rPr lang="en-US" sz="2400" dirty="0" smtClean="0"/>
              <a:t>; </a:t>
            </a:r>
            <a:r>
              <a:rPr lang="en-US" sz="2400" dirty="0" smtClean="0">
                <a:solidFill>
                  <a:srgbClr val="FF0000"/>
                </a:solidFill>
              </a:rPr>
              <a:t>International </a:t>
            </a:r>
            <a:r>
              <a:rPr lang="en-US" sz="2400" dirty="0">
                <a:solidFill>
                  <a:srgbClr val="FF0000"/>
                </a:solidFill>
              </a:rPr>
              <a:t>Issues</a:t>
            </a:r>
            <a:r>
              <a:rPr lang="en-US" sz="2400" dirty="0"/>
              <a:t>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497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INTERNAL </a:t>
            </a:r>
            <a:r>
              <a:rPr lang="en-US" b="1" dirty="0" smtClean="0"/>
              <a:t>ENVIRONMENT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/>
              <a:t>The components in this level affects the performance of the organization and the organization management has high degree level of control on them.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These includes: </a:t>
            </a:r>
            <a:r>
              <a:rPr lang="en-US" sz="2400" dirty="0" smtClean="0">
                <a:solidFill>
                  <a:srgbClr val="FF0000"/>
                </a:solidFill>
              </a:rPr>
              <a:t>marketing</a:t>
            </a:r>
            <a:r>
              <a:rPr lang="en-US" sz="2400" dirty="0" smtClean="0"/>
              <a:t>; </a:t>
            </a:r>
            <a:r>
              <a:rPr lang="en-US" sz="2400" dirty="0" smtClean="0">
                <a:solidFill>
                  <a:srgbClr val="00B050"/>
                </a:solidFill>
              </a:rPr>
              <a:t>finance </a:t>
            </a:r>
            <a:r>
              <a:rPr lang="en-US" sz="2400" dirty="0">
                <a:solidFill>
                  <a:srgbClr val="00B050"/>
                </a:solidFill>
              </a:rPr>
              <a:t>and </a:t>
            </a:r>
            <a:r>
              <a:rPr lang="en-US" sz="2400" dirty="0" smtClean="0">
                <a:solidFill>
                  <a:srgbClr val="00B050"/>
                </a:solidFill>
              </a:rPr>
              <a:t>accounting</a:t>
            </a:r>
            <a:r>
              <a:rPr lang="en-US" sz="2400" dirty="0" smtClean="0"/>
              <a:t>; </a:t>
            </a:r>
            <a:r>
              <a:rPr lang="en-US" sz="2400" dirty="0" smtClean="0">
                <a:solidFill>
                  <a:srgbClr val="7030A0"/>
                </a:solidFill>
              </a:rPr>
              <a:t>planning</a:t>
            </a:r>
            <a:r>
              <a:rPr lang="en-US" sz="2400" dirty="0" smtClean="0"/>
              <a:t>; </a:t>
            </a:r>
            <a:r>
              <a:rPr lang="en-US" sz="2400" dirty="0" smtClean="0">
                <a:solidFill>
                  <a:srgbClr val="FF0000"/>
                </a:solidFill>
              </a:rPr>
              <a:t>organizing</a:t>
            </a:r>
            <a:r>
              <a:rPr lang="en-US" sz="2400" dirty="0" smtClean="0"/>
              <a:t>; </a:t>
            </a:r>
            <a:r>
              <a:rPr lang="en-US" sz="2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influencing</a:t>
            </a:r>
            <a:r>
              <a:rPr lang="en-US" sz="2400" dirty="0" smtClean="0"/>
              <a:t>; </a:t>
            </a:r>
            <a:r>
              <a:rPr lang="en-US" sz="2400" dirty="0"/>
              <a:t>and </a:t>
            </a:r>
            <a:r>
              <a:rPr lang="en-US" sz="2400" dirty="0">
                <a:solidFill>
                  <a:srgbClr val="C00000"/>
                </a:solidFill>
              </a:rPr>
              <a:t>controlling within the organization</a:t>
            </a:r>
            <a:r>
              <a:rPr lang="en-US" sz="2400" dirty="0"/>
              <a:t>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812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62779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Environmental Levels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40" y="1117116"/>
            <a:ext cx="6671759" cy="5009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042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SWOT </a:t>
            </a:r>
            <a:r>
              <a:rPr lang="en-US" b="1" dirty="0" smtClean="0"/>
              <a:t>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Environmental factors internal to the firm usually can be classified as </a:t>
            </a:r>
            <a:r>
              <a:rPr lang="en-US" sz="2400" dirty="0">
                <a:solidFill>
                  <a:srgbClr val="C00000"/>
                </a:solidFill>
              </a:rPr>
              <a:t>strengths</a:t>
            </a:r>
            <a:r>
              <a:rPr lang="en-US" sz="2400" dirty="0"/>
              <a:t> (</a:t>
            </a:r>
            <a:r>
              <a:rPr lang="en-US" sz="2400" b="1" dirty="0"/>
              <a:t>S</a:t>
            </a:r>
            <a:r>
              <a:rPr lang="en-US" sz="2400" dirty="0"/>
              <a:t>) or </a:t>
            </a:r>
            <a:r>
              <a:rPr lang="en-US" sz="2400" dirty="0">
                <a:solidFill>
                  <a:srgbClr val="00B0F0"/>
                </a:solidFill>
              </a:rPr>
              <a:t>weaknesses</a:t>
            </a:r>
            <a:r>
              <a:rPr lang="en-US" sz="2400" dirty="0"/>
              <a:t> (</a:t>
            </a:r>
            <a:r>
              <a:rPr lang="en-US" sz="2400" b="1" dirty="0"/>
              <a:t>W</a:t>
            </a:r>
            <a:r>
              <a:rPr lang="en-US" sz="2400" dirty="0"/>
              <a:t>), and those external to the firm can be classified as </a:t>
            </a:r>
            <a:r>
              <a:rPr lang="en-US" sz="2400" dirty="0">
                <a:solidFill>
                  <a:srgbClr val="7030A0"/>
                </a:solidFill>
              </a:rPr>
              <a:t>opportunities</a:t>
            </a:r>
            <a:r>
              <a:rPr lang="en-US" sz="2400" dirty="0"/>
              <a:t> (</a:t>
            </a:r>
            <a:r>
              <a:rPr lang="en-US" sz="2400" b="1" dirty="0"/>
              <a:t>O</a:t>
            </a:r>
            <a:r>
              <a:rPr lang="en-US" sz="2400" dirty="0"/>
              <a:t>) or </a:t>
            </a:r>
            <a:r>
              <a:rPr lang="en-US" sz="2400" dirty="0">
                <a:solidFill>
                  <a:srgbClr val="FF0000"/>
                </a:solidFill>
              </a:rPr>
              <a:t>threats </a:t>
            </a:r>
            <a:r>
              <a:rPr lang="en-US" sz="2400" dirty="0"/>
              <a:t>(</a:t>
            </a:r>
            <a:r>
              <a:rPr lang="en-US" sz="2400" b="1" dirty="0"/>
              <a:t>T</a:t>
            </a:r>
            <a:r>
              <a:rPr lang="en-US" sz="2400" dirty="0"/>
              <a:t>). </a:t>
            </a:r>
            <a:endParaRPr lang="en-US" sz="2400" dirty="0" smtClean="0"/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Such </a:t>
            </a:r>
            <a:r>
              <a:rPr lang="en-US" sz="2400" dirty="0"/>
              <a:t>an analysis of the strategic environment is referred to as a </a:t>
            </a:r>
            <a:r>
              <a:rPr lang="en-US" sz="24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SWOT analysis</a:t>
            </a:r>
            <a:r>
              <a:rPr lang="en-US" sz="2400" dirty="0"/>
              <a:t>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111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Strengths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402666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US" sz="2400" dirty="0" smtClean="0"/>
              <a:t>A </a:t>
            </a:r>
            <a:r>
              <a:rPr lang="en-US" sz="2400" dirty="0"/>
              <a:t>firm's strengths are its resources and capabilities that can be used as a basis for developing a competitive advantage. </a:t>
            </a:r>
            <a:endParaRPr lang="en-US" sz="2400" dirty="0" smtClean="0"/>
          </a:p>
          <a:p>
            <a:pPr algn="just">
              <a:lnSpc>
                <a:spcPct val="160000"/>
              </a:lnSpc>
            </a:pPr>
            <a:r>
              <a:rPr lang="en-US" sz="2400" dirty="0" smtClean="0"/>
              <a:t>Examples </a:t>
            </a:r>
            <a:r>
              <a:rPr lang="en-US" sz="2400" dirty="0"/>
              <a:t>of such strengths include: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Corporate culture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Patents </a:t>
            </a:r>
            <a:endParaRPr lang="en-US" sz="2400" dirty="0"/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Strong </a:t>
            </a:r>
            <a:r>
              <a:rPr lang="en-US" sz="2400" dirty="0"/>
              <a:t>brand </a:t>
            </a:r>
            <a:r>
              <a:rPr lang="en-US" sz="2400" dirty="0" smtClean="0"/>
              <a:t>names</a:t>
            </a: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567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Strengths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sz="2400" dirty="0" smtClean="0"/>
              <a:t>Examples </a:t>
            </a:r>
            <a:r>
              <a:rPr lang="en-US" sz="2400" dirty="0"/>
              <a:t>of such strengths include: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Good reputation </a:t>
            </a:r>
            <a:r>
              <a:rPr lang="en-US" sz="2400" dirty="0"/>
              <a:t>among customers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Cost advantages </a:t>
            </a:r>
            <a:r>
              <a:rPr lang="en-US" sz="2400" dirty="0"/>
              <a:t>from proprietary know-how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Exclusive </a:t>
            </a:r>
            <a:r>
              <a:rPr lang="en-US" sz="2400" dirty="0"/>
              <a:t>access to high grade natural resources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Favorable access </a:t>
            </a:r>
            <a:r>
              <a:rPr lang="en-US" sz="2400" dirty="0"/>
              <a:t>to distribution </a:t>
            </a:r>
            <a:r>
              <a:rPr lang="en-US" sz="2400" dirty="0" smtClean="0"/>
              <a:t>networks</a:t>
            </a: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98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Weaknesses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47886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/>
              <a:t>The </a:t>
            </a:r>
            <a:r>
              <a:rPr lang="en-US" sz="2400" dirty="0"/>
              <a:t>absence of certain strengths may be viewed as a weakness. </a:t>
            </a:r>
            <a:endParaRPr lang="en-US" sz="2400" dirty="0" smtClean="0"/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Examples </a:t>
            </a:r>
            <a:r>
              <a:rPr lang="en-US" sz="2400" dirty="0"/>
              <a:t>weaknesses: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lack of patent protection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a weak brand name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poor reputation among </a:t>
            </a:r>
            <a:r>
              <a:rPr lang="en-US" sz="2400" dirty="0" smtClean="0"/>
              <a:t>customers</a:t>
            </a: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61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Weaknesses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47886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/>
              <a:t>Examples </a:t>
            </a:r>
            <a:r>
              <a:rPr lang="en-US" sz="2400" dirty="0"/>
              <a:t>weaknesses: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high </a:t>
            </a:r>
            <a:r>
              <a:rPr lang="en-US" sz="2400" dirty="0"/>
              <a:t>cost structure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lack of access to the best natural resources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lack of access to key distribution </a:t>
            </a:r>
            <a:r>
              <a:rPr lang="en-US" sz="2400" dirty="0" smtClean="0"/>
              <a:t>channels</a:t>
            </a: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594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Opportunities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sz="2400" dirty="0" smtClean="0"/>
              <a:t>The </a:t>
            </a:r>
            <a:r>
              <a:rPr lang="en-US" sz="2400" dirty="0"/>
              <a:t>external environmental analysis may reveal certain new opportunities for profit and growth. </a:t>
            </a:r>
            <a:r>
              <a:rPr lang="en-US" sz="2400" dirty="0" smtClean="0"/>
              <a:t>Examples </a:t>
            </a:r>
            <a:r>
              <a:rPr lang="en-US" sz="2400" dirty="0"/>
              <a:t>of such opportunities include: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an unfulfilled customer need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arrival of new technologies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556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Opportunities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sz="2400" dirty="0" smtClean="0"/>
              <a:t>Examples </a:t>
            </a:r>
            <a:r>
              <a:rPr lang="en-US" sz="2400" dirty="0"/>
              <a:t>of such opportunities include: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400" dirty="0" smtClean="0"/>
              <a:t>loosening </a:t>
            </a:r>
            <a:r>
              <a:rPr lang="en-US" sz="2400" dirty="0"/>
              <a:t>of regulations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removal of international trade </a:t>
            </a:r>
            <a:r>
              <a:rPr lang="en-US" sz="2400" dirty="0" smtClean="0"/>
              <a:t>barriers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400" dirty="0" smtClean="0"/>
              <a:t>Opening of a new market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v"/>
            </a:pPr>
            <a:r>
              <a:rPr lang="en-US" sz="2400" dirty="0" smtClean="0"/>
              <a:t>Change in political arena</a:t>
            </a:r>
            <a:endParaRPr lang="en-US" sz="2400" dirty="0"/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946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Threats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737361"/>
            <a:ext cx="7543801" cy="4587239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sz="9600" dirty="0" smtClean="0"/>
              <a:t>Changes in the external environmental also may present threats to the firm. </a:t>
            </a:r>
          </a:p>
          <a:p>
            <a:pPr algn="just">
              <a:lnSpc>
                <a:spcPct val="170000"/>
              </a:lnSpc>
            </a:pPr>
            <a:r>
              <a:rPr lang="en-US" sz="9600" dirty="0" smtClean="0"/>
              <a:t>Examples of such threats include:</a:t>
            </a:r>
          </a:p>
          <a:p>
            <a:pPr lvl="0" algn="just">
              <a:lnSpc>
                <a:spcPct val="170000"/>
              </a:lnSpc>
            </a:pPr>
            <a:r>
              <a:rPr lang="en-US" sz="9600" dirty="0" smtClean="0"/>
              <a:t>shifts in consumer tastes away from the firm's products; emergence of substitute products; new regulations; increased trade barriers; Taxation </a:t>
            </a:r>
          </a:p>
          <a:p>
            <a:pPr lv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238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108499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Analyzing internal environment</a:t>
            </a:r>
            <a:br>
              <a:rPr lang="en-US" dirty="0" smtClean="0"/>
            </a:br>
            <a:r>
              <a:rPr lang="en-US" dirty="0" smtClean="0"/>
              <a:t>SWOT</a:t>
            </a:r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71600"/>
            <a:ext cx="7620000" cy="475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793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856396"/>
          </a:xfrm>
        </p:spPr>
        <p:txBody>
          <a:bodyPr/>
          <a:lstStyle/>
          <a:p>
            <a:r>
              <a:rPr lang="en-US" b="1" dirty="0"/>
              <a:t>SWOT </a:t>
            </a:r>
            <a:r>
              <a:rPr lang="en-US" b="1" dirty="0" smtClean="0"/>
              <a:t>Matrix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6569608"/>
              </p:ext>
            </p:extLst>
          </p:nvPr>
        </p:nvGraphicFramePr>
        <p:xfrm>
          <a:off x="301751" y="1447799"/>
          <a:ext cx="8534400" cy="49530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1551123954"/>
                    </a:ext>
                  </a:extLst>
                </a:gridCol>
                <a:gridCol w="2844800">
                  <a:extLst>
                    <a:ext uri="{9D8B030D-6E8A-4147-A177-3AD203B41FA5}">
                      <a16:colId xmlns:a16="http://schemas.microsoft.com/office/drawing/2014/main" val="3950745995"/>
                    </a:ext>
                  </a:extLst>
                </a:gridCol>
                <a:gridCol w="2844800">
                  <a:extLst>
                    <a:ext uri="{9D8B030D-6E8A-4147-A177-3AD203B41FA5}">
                      <a16:colId xmlns:a16="http://schemas.microsoft.com/office/drawing/2014/main" val="2538456903"/>
                    </a:ext>
                  </a:extLst>
                </a:gridCol>
              </a:tblGrid>
              <a:tr h="113171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457" marR="47457" marT="47457" marB="4745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Strengths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457" marR="47457" marT="47457" marB="47457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Weaknesses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457" marR="47457" marT="47457" marB="47457" anchor="ctr"/>
                </a:tc>
                <a:extLst>
                  <a:ext uri="{0D108BD9-81ED-4DB2-BD59-A6C34878D82A}">
                    <a16:rowId xmlns:a16="http://schemas.microsoft.com/office/drawing/2014/main" val="3881421227"/>
                  </a:ext>
                </a:extLst>
              </a:tr>
              <a:tr h="191064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2800" dirty="0">
                          <a:effectLst/>
                        </a:rPr>
                        <a:t/>
                      </a:r>
                      <a:br>
                        <a:rPr lang="en-US" sz="2800" dirty="0">
                          <a:effectLst/>
                        </a:rPr>
                      </a:br>
                      <a:r>
                        <a:rPr lang="en-US" sz="2800" dirty="0">
                          <a:effectLst/>
                        </a:rPr>
                        <a:t>Opportunities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457" marR="47457" marT="47457" marB="47457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S-O strategies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457" marR="47457" marT="47457" marB="47457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W-O strategies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457" marR="47457" marT="47457" marB="47457" anchor="ctr"/>
                </a:tc>
                <a:extLst>
                  <a:ext uri="{0D108BD9-81ED-4DB2-BD59-A6C34878D82A}">
                    <a16:rowId xmlns:a16="http://schemas.microsoft.com/office/drawing/2014/main" val="2134648914"/>
                  </a:ext>
                </a:extLst>
              </a:tr>
              <a:tr h="191064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2800" dirty="0">
                          <a:effectLst/>
                        </a:rPr>
                        <a:t/>
                      </a:r>
                      <a:br>
                        <a:rPr lang="en-US" sz="2800" dirty="0">
                          <a:effectLst/>
                        </a:rPr>
                      </a:br>
                      <a:r>
                        <a:rPr lang="en-US" sz="2800" dirty="0">
                          <a:effectLst/>
                        </a:rPr>
                        <a:t>Threats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457" marR="47457" marT="47457" marB="47457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S-T strategies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457" marR="47457" marT="47457" marB="47457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W-T strategies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457" marR="47457" marT="47457" marB="47457" anchor="ctr"/>
                </a:tc>
                <a:extLst>
                  <a:ext uri="{0D108BD9-81ED-4DB2-BD59-A6C34878D82A}">
                    <a16:rowId xmlns:a16="http://schemas.microsoft.com/office/drawing/2014/main" val="4209298725"/>
                  </a:ext>
                </a:extLst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46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SWOT Matrix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200" b="1" dirty="0">
                <a:solidFill>
                  <a:schemeClr val="accent5">
                    <a:lumMod val="75000"/>
                  </a:schemeClr>
                </a:solidFill>
              </a:rPr>
              <a:t>S-O strategies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2200" dirty="0"/>
              <a:t>pursue opportunities that are a good fit to the company's strengths.</a:t>
            </a:r>
          </a:p>
          <a:p>
            <a:pPr lvl="0" algn="just">
              <a:lnSpc>
                <a:spcPct val="150000"/>
              </a:lnSpc>
            </a:pPr>
            <a:r>
              <a:rPr lang="en-US" sz="2200" b="1" dirty="0">
                <a:solidFill>
                  <a:srgbClr val="7030A0"/>
                </a:solidFill>
              </a:rPr>
              <a:t>W-O strategies</a:t>
            </a:r>
            <a:r>
              <a:rPr lang="en-US" sz="2200" dirty="0">
                <a:solidFill>
                  <a:srgbClr val="7030A0"/>
                </a:solidFill>
              </a:rPr>
              <a:t> </a:t>
            </a:r>
            <a:r>
              <a:rPr lang="en-US" sz="2200" dirty="0"/>
              <a:t>overcome weaknesses to pursue opportunities.</a:t>
            </a:r>
          </a:p>
          <a:p>
            <a:pPr lvl="0" algn="just">
              <a:lnSpc>
                <a:spcPct val="150000"/>
              </a:lnSpc>
            </a:pPr>
            <a:r>
              <a:rPr lang="en-US" sz="2200" b="1" dirty="0">
                <a:solidFill>
                  <a:srgbClr val="00B0F0"/>
                </a:solidFill>
              </a:rPr>
              <a:t>S-T strategies</a:t>
            </a:r>
            <a:r>
              <a:rPr lang="en-US" sz="2200" dirty="0">
                <a:solidFill>
                  <a:srgbClr val="00B0F0"/>
                </a:solidFill>
              </a:rPr>
              <a:t> </a:t>
            </a:r>
            <a:r>
              <a:rPr lang="en-US" sz="2200" dirty="0"/>
              <a:t>identify ways that the firm can use its strengths to reduce its vulnerability to external threats.</a:t>
            </a:r>
          </a:p>
          <a:p>
            <a:pPr algn="just">
              <a:lnSpc>
                <a:spcPct val="150000"/>
              </a:lnSpc>
            </a:pPr>
            <a:r>
              <a:rPr lang="en-US" sz="2200" b="1" dirty="0">
                <a:solidFill>
                  <a:srgbClr val="0070C0"/>
                </a:solidFill>
              </a:rPr>
              <a:t>W-T strategies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/>
              <a:t>establish a defensive plan to prevent the firm's weaknesses from making it highly susceptible to external threats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781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249">
              <a:srgbClr val="E1F2F7"/>
            </a:gs>
            <a:gs pos="37148">
              <a:srgbClr val="D2ECF3"/>
            </a:gs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2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7200" dirty="0"/>
              <a:t>End of part one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388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two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smtClean="0"/>
              <a:t>BCG matrix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smtClean="0"/>
              <a:t>Value chain analysis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859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BCG growth-share matrix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402666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2400" dirty="0"/>
              <a:t>In the early 1970's the Boston Consulting Group developed a model for managing a portfolio of different business units (or major product lines). </a:t>
            </a:r>
            <a:endParaRPr lang="en-US" sz="2400" dirty="0" smtClean="0"/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The </a:t>
            </a:r>
            <a:r>
              <a:rPr lang="en-US" sz="2400" b="1" dirty="0"/>
              <a:t>BCG growth-share matrix</a:t>
            </a:r>
            <a:r>
              <a:rPr lang="en-US" sz="2400" dirty="0"/>
              <a:t> displays the various business units on a graph of the market growth rate vs. market share relative </a:t>
            </a:r>
            <a:r>
              <a:rPr lang="en-US" sz="2400" dirty="0" smtClean="0"/>
              <a:t>to </a:t>
            </a:r>
            <a:r>
              <a:rPr lang="en-US" sz="2400" dirty="0"/>
              <a:t>competitors</a:t>
            </a:r>
            <a:r>
              <a:rPr lang="en-US" sz="2400" dirty="0" smtClean="0"/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Resources are allocated to business units according to where they are situated on the grid as follows: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156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447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</a:t>
            </a:r>
            <a:r>
              <a:rPr lang="en-US" dirty="0"/>
              <a:t/>
            </a:r>
            <a:br>
              <a:rPr lang="en-US" dirty="0"/>
            </a:br>
            <a:r>
              <a:rPr lang="en-US" sz="5300" dirty="0"/>
              <a:t>BGC </a:t>
            </a:r>
            <a:r>
              <a:rPr lang="en-US" sz="5300" dirty="0" smtClean="0"/>
              <a:t>Matrix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Image source </a:t>
            </a:r>
            <a:r>
              <a:rPr lang="en-US" sz="2000" dirty="0"/>
              <a:t>BCG Matrix, SWOT Analysis and Porter </a:t>
            </a:r>
            <a:r>
              <a:rPr lang="en-US" sz="2000" dirty="0" smtClean="0"/>
              <a:t>Model; </a:t>
            </a:r>
            <a:r>
              <a:rPr lang="en-US" sz="2000" dirty="0" err="1" smtClean="0">
                <a:solidFill>
                  <a:schemeClr val="tx1"/>
                </a:solidFill>
              </a:rPr>
              <a:t>S</a:t>
            </a:r>
            <a:r>
              <a:rPr lang="en-US" sz="2000" dirty="0" err="1" smtClean="0">
                <a:solidFill>
                  <a:schemeClr val="tx1"/>
                </a:solidFill>
                <a:hlinkClick r:id="rId2"/>
              </a:rPr>
              <a:t>idhant</a:t>
            </a:r>
            <a:r>
              <a:rPr lang="en-US" sz="2000" dirty="0" smtClean="0">
                <a:solidFill>
                  <a:schemeClr val="tx1"/>
                </a:solidFill>
                <a:hlinkClick r:id="rId2"/>
              </a:rPr>
              <a:t> </a:t>
            </a:r>
            <a:r>
              <a:rPr lang="en-US" sz="2000" dirty="0">
                <a:solidFill>
                  <a:schemeClr val="tx1"/>
                </a:solidFill>
                <a:hlinkClick r:id="rId2"/>
              </a:rPr>
              <a:t>J</a:t>
            </a:r>
            <a:r>
              <a:rPr lang="en-US" sz="2000" dirty="0" smtClean="0">
                <a:solidFill>
                  <a:schemeClr val="tx1"/>
                </a:solidFill>
                <a:hlinkClick r:id="rId2"/>
              </a:rPr>
              <a:t>ain</a:t>
            </a:r>
            <a:r>
              <a:rPr lang="en-US" sz="2000" dirty="0" smtClean="0">
                <a:solidFill>
                  <a:schemeClr val="tx1"/>
                </a:solidFill>
              </a:rPr>
              <a:t>, Academia </a:t>
            </a:r>
            <a:r>
              <a:rPr lang="en-US" sz="2000" dirty="0" err="1" smtClean="0">
                <a:solidFill>
                  <a:schemeClr val="tx1"/>
                </a:solidFill>
              </a:rPr>
              <a:t>edu</a:t>
            </a:r>
            <a:r>
              <a:rPr lang="en-US" sz="2000" dirty="0" smtClean="0">
                <a:solidFill>
                  <a:schemeClr val="tx1"/>
                </a:solidFill>
              </a:rPr>
              <a:t>, 2020, </a:t>
            </a:r>
            <a:r>
              <a:rPr lang="en-US" sz="2000" dirty="0" err="1" smtClean="0">
                <a:solidFill>
                  <a:schemeClr val="tx1"/>
                </a:solidFill>
              </a:rPr>
              <a:t>pg</a:t>
            </a:r>
            <a:r>
              <a:rPr lang="en-US" sz="2000" dirty="0" smtClean="0">
                <a:solidFill>
                  <a:schemeClr val="tx1"/>
                </a:solidFill>
              </a:rPr>
              <a:t> 2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23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5939" y="1675228"/>
            <a:ext cx="6586025" cy="4377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473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Cash Cow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b="1" dirty="0"/>
              <a:t>Cash Cow</a:t>
            </a:r>
            <a:r>
              <a:rPr lang="en-US" sz="2400" dirty="0"/>
              <a:t> - a business unit that has a large market share in a mature, slow growing industry. </a:t>
            </a:r>
            <a:endParaRPr lang="en-US" sz="2400" dirty="0" smtClean="0"/>
          </a:p>
          <a:p>
            <a:pPr lvl="0" algn="just">
              <a:lnSpc>
                <a:spcPct val="150000"/>
              </a:lnSpc>
            </a:pPr>
            <a:r>
              <a:rPr lang="en-US" sz="2400" dirty="0" smtClean="0"/>
              <a:t>Cash </a:t>
            </a:r>
            <a:r>
              <a:rPr lang="en-US" sz="2400" dirty="0"/>
              <a:t>cows require little investment and generate cash that can be used to invest in other business units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7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752" y="1524000"/>
            <a:ext cx="8503920" cy="457200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dirty="0"/>
          </a:p>
          <a:p>
            <a:pPr lvl="0" algn="just">
              <a:lnSpc>
                <a:spcPct val="150000"/>
              </a:lnSpc>
            </a:pPr>
            <a:r>
              <a:rPr lang="en-US" sz="2400" b="1" dirty="0"/>
              <a:t>Star</a:t>
            </a:r>
            <a:r>
              <a:rPr lang="en-US" sz="2400" dirty="0"/>
              <a:t> - a business unit that has a large market share in a fast growing industry. Stars may generate cash, but because the market is growing rapidly they require investment to maintain their lead. </a:t>
            </a:r>
            <a:endParaRPr lang="en-US" sz="2400" dirty="0" smtClean="0"/>
          </a:p>
          <a:p>
            <a:pPr lvl="0" algn="just">
              <a:lnSpc>
                <a:spcPct val="150000"/>
              </a:lnSpc>
            </a:pPr>
            <a:r>
              <a:rPr lang="en-US" sz="2400" dirty="0" smtClean="0"/>
              <a:t>If </a:t>
            </a:r>
            <a:r>
              <a:rPr lang="en-US" sz="2400" dirty="0"/>
              <a:t>successful, a star will become a cash cow when its industry matures.</a:t>
            </a:r>
          </a:p>
          <a:p>
            <a:pPr marL="0" lvl="0" indent="0">
              <a:buNone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511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Question Mark /</a:t>
            </a:r>
            <a:r>
              <a:rPr lang="en-US" b="1" dirty="0" smtClean="0"/>
              <a:t> </a:t>
            </a:r>
            <a:r>
              <a:rPr lang="en-US" b="1" dirty="0"/>
              <a:t>Problem </a:t>
            </a:r>
            <a:r>
              <a:rPr lang="en-US" b="1" dirty="0" smtClean="0"/>
              <a:t>Child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b="1" dirty="0" smtClean="0"/>
              <a:t>Question </a:t>
            </a:r>
            <a:r>
              <a:rPr lang="en-US" sz="2400" b="1" dirty="0"/>
              <a:t>Mark (or Problem Child)</a:t>
            </a:r>
            <a:r>
              <a:rPr lang="en-US" sz="2400" dirty="0"/>
              <a:t> - a business unit that has a small market share in a high growth market. </a:t>
            </a:r>
            <a:endParaRPr lang="en-US" sz="2400" dirty="0" smtClean="0"/>
          </a:p>
          <a:p>
            <a:pPr lvl="0" algn="just">
              <a:lnSpc>
                <a:spcPct val="150000"/>
              </a:lnSpc>
            </a:pPr>
            <a:r>
              <a:rPr lang="en-US" sz="2400" dirty="0" smtClean="0"/>
              <a:t>These </a:t>
            </a:r>
            <a:r>
              <a:rPr lang="en-US" sz="2400" dirty="0"/>
              <a:t>business units require resources to grow market share, but whether they will succeed and become stars is unknown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208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Dog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478866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b="1" dirty="0" smtClean="0"/>
              <a:t>Dog</a:t>
            </a:r>
            <a:r>
              <a:rPr lang="en-US" sz="2400" dirty="0" smtClean="0"/>
              <a:t> </a:t>
            </a:r>
            <a:r>
              <a:rPr lang="en-US" sz="2400" dirty="0"/>
              <a:t>- a business unit that has a small market share in a mature industry. </a:t>
            </a:r>
            <a:endParaRPr lang="en-US" sz="2400" dirty="0" smtClean="0"/>
          </a:p>
          <a:p>
            <a:pPr lvl="0" algn="just">
              <a:lnSpc>
                <a:spcPct val="150000"/>
              </a:lnSpc>
            </a:pPr>
            <a:r>
              <a:rPr lang="en-US" sz="2400" dirty="0" smtClean="0"/>
              <a:t>A </a:t>
            </a:r>
            <a:r>
              <a:rPr lang="en-US" sz="2400" dirty="0"/>
              <a:t>dog may not require substantial cash, but it ties up capital that could better be deployed elsewhere. </a:t>
            </a:r>
            <a:endParaRPr lang="en-US" sz="2400" dirty="0" smtClean="0"/>
          </a:p>
          <a:p>
            <a:pPr lvl="0" algn="just">
              <a:lnSpc>
                <a:spcPct val="150000"/>
              </a:lnSpc>
            </a:pPr>
            <a:r>
              <a:rPr lang="en-US" sz="2400" dirty="0" smtClean="0"/>
              <a:t>Unless </a:t>
            </a:r>
            <a:r>
              <a:rPr lang="en-US" sz="2400" dirty="0"/>
              <a:t>a dog has some other strategic purpose, it should be liquidated if there is little prospect for it to gain market share.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661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Value Chain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/>
              <a:t>To analyze the specific activities through which firms can create a competitive advantage, it is useful to model the firm as a chain of value-creating activities. </a:t>
            </a:r>
            <a:endParaRPr lang="en-US" sz="2400" dirty="0" smtClean="0"/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Michael </a:t>
            </a:r>
            <a:r>
              <a:rPr lang="en-US" sz="2400" dirty="0"/>
              <a:t>Porter identified a set of interrelated generic activities common to a wide range of firms. </a:t>
            </a:r>
            <a:endParaRPr lang="en-US" sz="2400" dirty="0" smtClean="0"/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The </a:t>
            </a:r>
            <a:r>
              <a:rPr lang="en-US" sz="2400" dirty="0"/>
              <a:t>resulting model is known as the </a:t>
            </a:r>
            <a:r>
              <a:rPr lang="en-US" sz="2400" b="1" dirty="0"/>
              <a:t>value </a:t>
            </a:r>
            <a:r>
              <a:rPr lang="en-US" sz="2400" b="1" dirty="0" smtClean="0"/>
              <a:t>chain</a:t>
            </a:r>
            <a:r>
              <a:rPr lang="en-US" sz="2400" dirty="0"/>
              <a:t>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403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67003"/>
            <a:ext cx="7543800" cy="1450757"/>
          </a:xfrm>
        </p:spPr>
        <p:txBody>
          <a:bodyPr/>
          <a:lstStyle/>
          <a:p>
            <a:r>
              <a:rPr lang="en-US" b="1" dirty="0" smtClean="0"/>
              <a:t>Value Chain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0600" y="1674043"/>
            <a:ext cx="7543800" cy="457109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101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Primary Value Chain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40266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/>
              <a:t>The goal of these activities is to create value that exceeds the cost of providing the product or service, thus generating a profit margin.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Inbound logistics</a:t>
            </a:r>
            <a:r>
              <a:rPr lang="en-US" sz="2400" dirty="0"/>
              <a:t> include the receiving, warehousing, and inventory control of input materials.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Operations</a:t>
            </a:r>
            <a:r>
              <a:rPr lang="en-US" sz="2400" dirty="0"/>
              <a:t> are the value-creating activities that transform the inputs into the final product</a:t>
            </a:r>
            <a:r>
              <a:rPr lang="en-US" sz="2400" dirty="0" smtClean="0"/>
              <a:t>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700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Primary Value Chain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402666"/>
          </a:xfrm>
        </p:spPr>
        <p:txBody>
          <a:bodyPr>
            <a:normAutofit fontScale="92500" lnSpcReduction="10000"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b="1" dirty="0" smtClean="0"/>
              <a:t>Outbound </a:t>
            </a:r>
            <a:r>
              <a:rPr lang="en-US" sz="2400" b="1" dirty="0"/>
              <a:t>logistics</a:t>
            </a:r>
            <a:r>
              <a:rPr lang="en-US" sz="2400" dirty="0"/>
              <a:t> are the activities required to get the finished product to the customer, including warehousing, order fulfillment, etc.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Marketing &amp; Sales</a:t>
            </a:r>
            <a:r>
              <a:rPr lang="en-US" sz="2400" dirty="0"/>
              <a:t> are those activities associated with getting buyers to purchase the product, including channel selection, advertising, pricing, etc.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Service</a:t>
            </a:r>
            <a:r>
              <a:rPr lang="en-US" sz="2400" dirty="0"/>
              <a:t> activities are those that maintain and enhance the product's value including customer support, repair services, etc.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215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Support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 smtClean="0"/>
              <a:t>The </a:t>
            </a:r>
            <a:r>
              <a:rPr lang="en-US" sz="2400" dirty="0"/>
              <a:t>primary value chain activities described above are facilitated by support activities. Porter identified four generic categories of support activities, the details of which are industry-specific.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/>
              <a:t>Procurement</a:t>
            </a:r>
            <a:r>
              <a:rPr lang="en-US" sz="2400" dirty="0"/>
              <a:t> - the function of purchasing the raw materials and other inputs used in the value-creating activities</a:t>
            </a:r>
            <a:r>
              <a:rPr lang="en-US" sz="2400" dirty="0" smtClean="0"/>
              <a:t>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867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Support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737361"/>
            <a:ext cx="7543801" cy="4478866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 smtClean="0"/>
              <a:t>Technology </a:t>
            </a:r>
            <a:r>
              <a:rPr lang="en-US" sz="2300" b="1" dirty="0"/>
              <a:t>Development</a:t>
            </a:r>
            <a:r>
              <a:rPr lang="en-US" sz="2300" dirty="0"/>
              <a:t> - includes research and development, process automation, and other technology development used to support the value-chain activities.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/>
              <a:t>Human Resource Management</a:t>
            </a:r>
            <a:r>
              <a:rPr lang="en-US" sz="2300" dirty="0"/>
              <a:t> - the activities associated with recruiting, development, and compensation of employees.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300" b="1" dirty="0"/>
              <a:t>Firm Infrastructure</a:t>
            </a:r>
            <a:r>
              <a:rPr lang="en-US" sz="2300" dirty="0"/>
              <a:t> - includes activities such as finance, legal, quality management, etc.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185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 smtClean="0"/>
              <a:t>Environment levels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 smtClean="0"/>
              <a:t>SWOT analysis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 smtClean="0"/>
              <a:t>BCG matrix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 smtClean="0"/>
              <a:t>Value Chain Analysis</a:t>
            </a: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375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914">
              <a:srgbClr val="C9E8F0"/>
            </a:gs>
            <a:gs pos="21249">
              <a:srgbClr val="E1F2F7"/>
            </a:gs>
            <a:gs pos="37148">
              <a:srgbClr val="D2ECF3"/>
            </a:gs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2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3276600"/>
            <a:ext cx="7543801" cy="4023360"/>
          </a:xfrm>
        </p:spPr>
        <p:txBody>
          <a:bodyPr>
            <a:normAutofit/>
          </a:bodyPr>
          <a:lstStyle/>
          <a:p>
            <a:r>
              <a:rPr lang="en-US" sz="4800" dirty="0" smtClean="0"/>
              <a:t>End of lesson three</a:t>
            </a:r>
            <a:endParaRPr lang="en-US" sz="4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525E-9753-4624-A23B-BB7B66B90F99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560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1028</TotalTime>
  <Words>1236</Words>
  <Application>Microsoft Office PowerPoint</Application>
  <PresentationFormat>On-screen Show (4:3)</PresentationFormat>
  <Paragraphs>169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Courier New</vt:lpstr>
      <vt:lpstr>Times New Roman</vt:lpstr>
      <vt:lpstr>Wingdings</vt:lpstr>
      <vt:lpstr>Retrospect</vt:lpstr>
      <vt:lpstr>STRATEGIC MANAGEMENT  BMA 404</vt:lpstr>
      <vt:lpstr>Expected learning outcomes</vt:lpstr>
      <vt:lpstr>Part one </vt:lpstr>
      <vt:lpstr>ENVIRONMENTAL ANALYSIS</vt:lpstr>
      <vt:lpstr>THE GENERAL ENVIRONMENT</vt:lpstr>
      <vt:lpstr>THE OPERATING ENVIRONMENT</vt:lpstr>
      <vt:lpstr>THE INTERNAL ENVIRONMENT</vt:lpstr>
      <vt:lpstr>Environmental Levels</vt:lpstr>
      <vt:lpstr>SWOT Analysis</vt:lpstr>
      <vt:lpstr>Strengths</vt:lpstr>
      <vt:lpstr>Strengths</vt:lpstr>
      <vt:lpstr>Weaknesses</vt:lpstr>
      <vt:lpstr>Weaknesses</vt:lpstr>
      <vt:lpstr>Opportunities</vt:lpstr>
      <vt:lpstr>Opportunities</vt:lpstr>
      <vt:lpstr>Threats</vt:lpstr>
      <vt:lpstr>Analyzing internal environment SWOT</vt:lpstr>
      <vt:lpstr>SWOT Matrix</vt:lpstr>
      <vt:lpstr>SWOT Matrix</vt:lpstr>
      <vt:lpstr>PowerPoint Presentation</vt:lpstr>
      <vt:lpstr>Part two</vt:lpstr>
      <vt:lpstr>BCG growth-share matrix</vt:lpstr>
      <vt:lpstr>  BGC Matrix Image source BCG Matrix, SWOT Analysis and Porter Model; Sidhant Jain, Academia edu, 2020, pg 2</vt:lpstr>
      <vt:lpstr>Cash Cow</vt:lpstr>
      <vt:lpstr>Star</vt:lpstr>
      <vt:lpstr>Question Mark / Problem Child</vt:lpstr>
      <vt:lpstr>Dog</vt:lpstr>
      <vt:lpstr>The Value Chain</vt:lpstr>
      <vt:lpstr>Value Chain </vt:lpstr>
      <vt:lpstr>Primary Value Chain Activities</vt:lpstr>
      <vt:lpstr>Primary Value Chain Activities</vt:lpstr>
      <vt:lpstr>Support Activities</vt:lpstr>
      <vt:lpstr>Support Activities</vt:lpstr>
      <vt:lpstr>Summary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Kahuthia</dc:creator>
  <cp:lastModifiedBy>Kahuthia</cp:lastModifiedBy>
  <cp:revision>45</cp:revision>
  <dcterms:created xsi:type="dcterms:W3CDTF">2020-06-17T14:59:22Z</dcterms:created>
  <dcterms:modified xsi:type="dcterms:W3CDTF">2023-10-05T20:58:56Z</dcterms:modified>
</cp:coreProperties>
</file>