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344" r:id="rId4"/>
    <p:sldId id="310" r:id="rId5"/>
    <p:sldId id="311" r:id="rId6"/>
    <p:sldId id="349" r:id="rId7"/>
    <p:sldId id="313" r:id="rId8"/>
    <p:sldId id="314" r:id="rId9"/>
    <p:sldId id="315" r:id="rId10"/>
    <p:sldId id="350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6" r:id="rId22"/>
    <p:sldId id="327" r:id="rId23"/>
    <p:sldId id="328" r:id="rId24"/>
    <p:sldId id="346" r:id="rId25"/>
    <p:sldId id="345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7" r:id="rId42"/>
    <p:sldId id="348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6D671F6-E74F-45E5-9E32-14D5C0D27562}" type="datetimeFigureOut">
              <a:rPr lang="en-US" smtClean="0"/>
              <a:t>9/29/2023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9A3CACC-6DAB-4AEC-8C73-45262CA0181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STRATEGIC MANAGEMENT </a:t>
            </a:r>
            <a:br>
              <a:rPr lang="en-US" dirty="0" smtClean="0"/>
            </a:br>
            <a:r>
              <a:rPr lang="en-US" dirty="0" smtClean="0"/>
              <a:t>BMA 404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en-US" dirty="0" smtClean="0"/>
              <a:t>WEEK </a:t>
            </a:r>
            <a:r>
              <a:rPr lang="en-US" dirty="0" smtClean="0"/>
              <a:t>FOUR: </a:t>
            </a:r>
            <a:r>
              <a:rPr lang="en-US" dirty="0" smtClean="0"/>
              <a:t>EXTERNAL ENVIRONMENT ANALYSIS </a:t>
            </a:r>
          </a:p>
          <a:p>
            <a:pPr algn="ctr"/>
            <a:r>
              <a:rPr lang="en-US" dirty="0" smtClean="0"/>
              <a:t>By</a:t>
            </a:r>
            <a:r>
              <a:rPr lang="en-US" dirty="0" smtClean="0"/>
              <a:t> </a:t>
            </a:r>
          </a:p>
          <a:p>
            <a:pPr algn="ctr"/>
            <a:r>
              <a:rPr lang="en-US" dirty="0" smtClean="0"/>
              <a:t>Dr. Julius Kahuthia </a:t>
            </a:r>
            <a:r>
              <a:rPr lang="en-US" dirty="0" err="1" smtClean="0"/>
              <a:t>Mwangi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215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/>
            <a:r>
              <a:rPr lang="en-US" dirty="0"/>
              <a:t>Learning Objectives</a:t>
            </a:r>
            <a:endParaRPr lang="en-US" altLang="en-US" dirty="0" smtClean="0">
              <a:solidFill>
                <a:srgbClr val="FF0000"/>
              </a:solidFill>
            </a:endParaRPr>
          </a:p>
        </p:txBody>
      </p:sp>
      <p:sp>
        <p:nvSpPr>
          <p:cNvPr id="11267" name="Content Placeholder 3"/>
          <p:cNvSpPr>
            <a:spLocks noGrp="1"/>
          </p:cNvSpPr>
          <p:nvPr>
            <p:ph idx="1"/>
          </p:nvPr>
        </p:nvSpPr>
        <p:spPr>
          <a:xfrm>
            <a:off x="419100" y="1417638"/>
            <a:ext cx="8267700" cy="4449762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3200" dirty="0" smtClean="0"/>
              <a:t>Explain how to carry out five forces analysis</a:t>
            </a:r>
          </a:p>
          <a:p>
            <a:pPr lvl="0" algn="just">
              <a:lnSpc>
                <a:spcPct val="150000"/>
              </a:lnSpc>
            </a:pPr>
            <a:r>
              <a:rPr lang="en-US" sz="3200" dirty="0" smtClean="0"/>
              <a:t>Explain the role of PESTEL analysis</a:t>
            </a:r>
            <a:endParaRPr lang="en-US" sz="3200" dirty="0" smtClean="0"/>
          </a:p>
          <a:p>
            <a:pPr lvl="0" algn="just">
              <a:lnSpc>
                <a:spcPct val="150000"/>
              </a:lnSpc>
            </a:pPr>
            <a:r>
              <a:rPr lang="en-US" sz="3200" dirty="0" smtClean="0"/>
              <a:t>Explain </a:t>
            </a:r>
            <a:r>
              <a:rPr lang="en-US" sz="3200" dirty="0"/>
              <a:t>how to scan a given environment using the appropriate tool </a:t>
            </a:r>
          </a:p>
          <a:p>
            <a:pPr lvl="0" algn="just">
              <a:lnSpc>
                <a:spcPct val="170000"/>
              </a:lnSpc>
            </a:pPr>
            <a:endParaRPr lang="en-US" sz="3200" dirty="0"/>
          </a:p>
          <a:p>
            <a:pPr algn="just"/>
            <a:endParaRPr lang="en-US" sz="3200" dirty="0"/>
          </a:p>
          <a:p>
            <a:pPr algn="just">
              <a:defRPr/>
            </a:pPr>
            <a:endParaRPr lang="en-US" altLang="en-US" b="1" dirty="0">
              <a:solidFill>
                <a:srgbClr val="FF0000"/>
              </a:solidFill>
            </a:endParaRPr>
          </a:p>
          <a:p>
            <a:pPr algn="just">
              <a:defRPr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7977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Introduction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Porter’s five forces analysis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one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270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Industry </a:t>
            </a:r>
            <a:r>
              <a:rPr lang="en-US" b="1" dirty="0" smtClean="0"/>
              <a:t>analysis/</a:t>
            </a:r>
            <a:r>
              <a:rPr lang="en-US" dirty="0" smtClean="0"/>
              <a:t>Porter’s </a:t>
            </a:r>
            <a:r>
              <a:rPr lang="en-US" dirty="0"/>
              <a:t>Five Forces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Industry analysis</a:t>
            </a:r>
            <a:r>
              <a:rPr lang="en-US" dirty="0"/>
              <a:t>—also known as </a:t>
            </a:r>
            <a:r>
              <a:rPr lang="en-US" dirty="0">
                <a:solidFill>
                  <a:srgbClr val="0070C0"/>
                </a:solidFill>
              </a:rPr>
              <a:t>Porter’s Five Forces Analysis</a:t>
            </a:r>
            <a:r>
              <a:rPr lang="en-US" dirty="0"/>
              <a:t>—is a very useful tool for business strategists.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It </a:t>
            </a:r>
            <a:r>
              <a:rPr lang="en-US" dirty="0"/>
              <a:t>is based on the observation that profit margins vary between industries, which can be explained by the structure of an industry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034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Industry analysis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The </a:t>
            </a:r>
            <a:r>
              <a:rPr lang="en-US" dirty="0"/>
              <a:t>Five Forces primary purpose is to determine the </a:t>
            </a:r>
            <a:r>
              <a:rPr lang="en-US" dirty="0">
                <a:solidFill>
                  <a:srgbClr val="0070C0"/>
                </a:solidFill>
              </a:rPr>
              <a:t>attractiveness of an industry</a:t>
            </a:r>
            <a:r>
              <a:rPr lang="en-US" dirty="0"/>
              <a:t>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However</a:t>
            </a:r>
            <a:r>
              <a:rPr lang="en-US" dirty="0"/>
              <a:t>, the analysis also provides a starting point for </a:t>
            </a:r>
            <a:r>
              <a:rPr lang="en-US" dirty="0">
                <a:solidFill>
                  <a:srgbClr val="0070C0"/>
                </a:solidFill>
              </a:rPr>
              <a:t>formulating strategy </a:t>
            </a:r>
            <a:r>
              <a:rPr lang="en-US" dirty="0"/>
              <a:t>and understanding the </a:t>
            </a:r>
            <a:r>
              <a:rPr lang="en-US" dirty="0">
                <a:solidFill>
                  <a:srgbClr val="0070C0"/>
                </a:solidFill>
              </a:rPr>
              <a:t>competitive landscape </a:t>
            </a:r>
            <a:r>
              <a:rPr lang="en-US" dirty="0"/>
              <a:t>in which a </a:t>
            </a:r>
            <a:r>
              <a:rPr lang="en-US" dirty="0">
                <a:solidFill>
                  <a:srgbClr val="0070C0"/>
                </a:solidFill>
              </a:rPr>
              <a:t>company operates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6891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4820" y="1425844"/>
            <a:ext cx="5352779" cy="5213228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Porter’s Five Forces</a:t>
            </a:r>
          </a:p>
        </p:txBody>
      </p:sp>
    </p:spTree>
    <p:extLst>
      <p:ext uri="{BB962C8B-B14F-4D97-AF65-F5344CB8AC3E}">
        <p14:creationId xmlns:p14="http://schemas.microsoft.com/office/powerpoint/2010/main" val="765016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Rivalry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53000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60000"/>
              </a:lnSpc>
            </a:pPr>
            <a:r>
              <a:rPr lang="en-US" dirty="0" smtClean="0"/>
              <a:t>Firms  strive </a:t>
            </a:r>
            <a:r>
              <a:rPr lang="en-US" dirty="0"/>
              <a:t>for a competitive advantage over their rivals. </a:t>
            </a:r>
            <a:endParaRPr lang="en-US" dirty="0" smtClean="0"/>
          </a:p>
          <a:p>
            <a:pPr algn="just">
              <a:lnSpc>
                <a:spcPct val="160000"/>
              </a:lnSpc>
            </a:pPr>
            <a:r>
              <a:rPr lang="en-US" dirty="0" smtClean="0"/>
              <a:t>The </a:t>
            </a:r>
            <a:r>
              <a:rPr lang="en-US" dirty="0"/>
              <a:t>intensity of rivalry among firms varies across </a:t>
            </a:r>
            <a:r>
              <a:rPr lang="en-US" dirty="0" smtClean="0"/>
              <a:t>industries</a:t>
            </a:r>
          </a:p>
          <a:p>
            <a:pPr algn="just">
              <a:lnSpc>
                <a:spcPct val="160000"/>
              </a:lnSpc>
            </a:pPr>
            <a:r>
              <a:rPr lang="en-US" dirty="0" smtClean="0"/>
              <a:t>If </a:t>
            </a:r>
            <a:r>
              <a:rPr lang="en-US" dirty="0"/>
              <a:t>rivalry among firms in an industry is low, the industry is considered to be disciplined</a:t>
            </a:r>
            <a:r>
              <a:rPr lang="en-US" dirty="0" smtClean="0"/>
              <a:t>.</a:t>
            </a:r>
          </a:p>
          <a:p>
            <a:pPr algn="just">
              <a:lnSpc>
                <a:spcPct val="160000"/>
              </a:lnSpc>
            </a:pPr>
            <a:r>
              <a:rPr lang="en-US" dirty="0" smtClean="0"/>
              <a:t>When a rival acts in a way that elicits a counter-response by other firms, rivalry intensifies. </a:t>
            </a:r>
          </a:p>
          <a:p>
            <a:pPr algn="just">
              <a:lnSpc>
                <a:spcPct val="160000"/>
              </a:lnSpc>
            </a:pPr>
            <a:r>
              <a:rPr lang="en-US" dirty="0" smtClean="0"/>
              <a:t>The intensity of rivalry commonly is referred to as being cutthroat, intense, moderate, or weak, based on the firms' aggressiveness in attempting to gain an advantage.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0862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Competitive Moves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09728" indent="0" algn="just">
              <a:lnSpc>
                <a:spcPct val="150000"/>
              </a:lnSpc>
              <a:buNone/>
            </a:pPr>
            <a:r>
              <a:rPr lang="en-US" dirty="0"/>
              <a:t>In pursuing an </a:t>
            </a:r>
            <a:r>
              <a:rPr lang="en-US" dirty="0">
                <a:solidFill>
                  <a:srgbClr val="0070C0"/>
                </a:solidFill>
              </a:rPr>
              <a:t>advantage</a:t>
            </a:r>
            <a:r>
              <a:rPr lang="en-US" dirty="0"/>
              <a:t> over </a:t>
            </a:r>
            <a:r>
              <a:rPr lang="en-US" dirty="0">
                <a:solidFill>
                  <a:srgbClr val="FF0000"/>
                </a:solidFill>
              </a:rPr>
              <a:t>its rivals</a:t>
            </a:r>
            <a:r>
              <a:rPr lang="en-US" dirty="0"/>
              <a:t>, a firm can choose from several competitive moves:</a:t>
            </a:r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Changing </a:t>
            </a:r>
            <a:r>
              <a:rPr lang="en-US" sz="2400" dirty="0" smtClean="0"/>
              <a:t>prices</a:t>
            </a:r>
            <a:endParaRPr lang="en-US" sz="2400" dirty="0"/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Improving product </a:t>
            </a:r>
            <a:r>
              <a:rPr lang="en-US" sz="2400" dirty="0" smtClean="0"/>
              <a:t>differentiation</a:t>
            </a:r>
            <a:endParaRPr lang="en-US" sz="2400" dirty="0"/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Creatively using channels of distribution </a:t>
            </a:r>
            <a:endParaRPr lang="en-US" sz="2400" dirty="0" smtClean="0"/>
          </a:p>
          <a:p>
            <a:pPr lvl="2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 smtClean="0"/>
              <a:t>Exploiting </a:t>
            </a:r>
            <a:r>
              <a:rPr lang="en-US" sz="2400" dirty="0"/>
              <a:t>relationships with suppliers 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42153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Industry </a:t>
            </a:r>
            <a:r>
              <a:rPr lang="en-US" dirty="0"/>
              <a:t>characteristics </a:t>
            </a:r>
            <a:r>
              <a:rPr lang="en-US" dirty="0" smtClean="0"/>
              <a:t>that influence the </a:t>
            </a:r>
            <a:r>
              <a:rPr lang="en-US" dirty="0"/>
              <a:t>intensity of rivalry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81328"/>
            <a:ext cx="8229600" cy="4690872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</a:pPr>
            <a:r>
              <a:rPr lang="en-US" sz="2500" b="1" dirty="0" smtClean="0">
                <a:solidFill>
                  <a:srgbClr val="00B0F0"/>
                </a:solidFill>
              </a:rPr>
              <a:t>A </a:t>
            </a:r>
            <a:r>
              <a:rPr lang="en-US" sz="2500" b="1" dirty="0">
                <a:solidFill>
                  <a:srgbClr val="00B0F0"/>
                </a:solidFill>
              </a:rPr>
              <a:t>larger number of firms</a:t>
            </a:r>
            <a:r>
              <a:rPr lang="en-US" sz="2500" dirty="0">
                <a:solidFill>
                  <a:srgbClr val="00B0F0"/>
                </a:solidFill>
              </a:rPr>
              <a:t> </a:t>
            </a:r>
            <a:r>
              <a:rPr lang="en-US" sz="2500" dirty="0"/>
              <a:t>increases </a:t>
            </a:r>
            <a:r>
              <a:rPr lang="en-US" sz="2500" dirty="0" smtClean="0"/>
              <a:t>rivalry.  </a:t>
            </a:r>
            <a:endParaRPr lang="en-US" sz="2500" dirty="0"/>
          </a:p>
          <a:p>
            <a:pPr lvl="0" algn="just">
              <a:lnSpc>
                <a:spcPct val="150000"/>
              </a:lnSpc>
            </a:pPr>
            <a:r>
              <a:rPr lang="en-US" sz="2500" b="1" dirty="0">
                <a:solidFill>
                  <a:srgbClr val="00B0F0"/>
                </a:solidFill>
              </a:rPr>
              <a:t>Slow market growth</a:t>
            </a:r>
            <a:r>
              <a:rPr lang="en-US" sz="2500" dirty="0">
                <a:solidFill>
                  <a:srgbClr val="00B0F0"/>
                </a:solidFill>
              </a:rPr>
              <a:t> </a:t>
            </a:r>
            <a:r>
              <a:rPr lang="en-US" sz="2500" dirty="0"/>
              <a:t>causes firms to fight for market share. </a:t>
            </a:r>
            <a:r>
              <a:rPr lang="en-US" sz="2500" dirty="0" smtClean="0"/>
              <a:t> </a:t>
            </a:r>
            <a:endParaRPr lang="en-US" sz="2500" dirty="0"/>
          </a:p>
          <a:p>
            <a:pPr lvl="0" algn="just">
              <a:lnSpc>
                <a:spcPct val="150000"/>
              </a:lnSpc>
            </a:pPr>
            <a:r>
              <a:rPr lang="en-US" sz="2500" b="1" dirty="0">
                <a:solidFill>
                  <a:srgbClr val="00B0F0"/>
                </a:solidFill>
              </a:rPr>
              <a:t>High fixed costs</a:t>
            </a:r>
            <a:r>
              <a:rPr lang="en-US" sz="2500" dirty="0">
                <a:solidFill>
                  <a:srgbClr val="00B0F0"/>
                </a:solidFill>
              </a:rPr>
              <a:t> </a:t>
            </a:r>
            <a:r>
              <a:rPr lang="en-US" sz="2500" dirty="0"/>
              <a:t>result in an economy of scale effect that increases rivalry. </a:t>
            </a:r>
            <a:r>
              <a:rPr lang="en-US" sz="2500" dirty="0" smtClean="0"/>
              <a:t> </a:t>
            </a:r>
            <a:endParaRPr lang="en-US" sz="2500" dirty="0"/>
          </a:p>
          <a:p>
            <a:pPr lvl="0" algn="just">
              <a:lnSpc>
                <a:spcPct val="150000"/>
              </a:lnSpc>
            </a:pPr>
            <a:r>
              <a:rPr lang="en-US" sz="2500" b="1" dirty="0">
                <a:solidFill>
                  <a:srgbClr val="00B0F0"/>
                </a:solidFill>
              </a:rPr>
              <a:t>High storage costs or highly perishable products</a:t>
            </a:r>
            <a:r>
              <a:rPr lang="en-US" sz="2500" dirty="0">
                <a:solidFill>
                  <a:srgbClr val="00B0F0"/>
                </a:solidFill>
              </a:rPr>
              <a:t> </a:t>
            </a:r>
            <a:r>
              <a:rPr lang="en-US" sz="2500" dirty="0"/>
              <a:t>cause a producer to sell goods as soon as possible. </a:t>
            </a:r>
            <a:r>
              <a:rPr lang="en-US" sz="2500" dirty="0" smtClean="0"/>
              <a:t> </a:t>
            </a:r>
            <a:endParaRPr lang="en-US" sz="2500" dirty="0"/>
          </a:p>
          <a:p>
            <a:pPr lvl="0" algn="just">
              <a:lnSpc>
                <a:spcPct val="150000"/>
              </a:lnSpc>
            </a:pPr>
            <a:r>
              <a:rPr lang="en-US" sz="2500" b="1" dirty="0">
                <a:solidFill>
                  <a:srgbClr val="00B0F0"/>
                </a:solidFill>
              </a:rPr>
              <a:t>Low switching costs</a:t>
            </a:r>
            <a:r>
              <a:rPr lang="en-US" sz="2500" dirty="0">
                <a:solidFill>
                  <a:srgbClr val="00B0F0"/>
                </a:solidFill>
              </a:rPr>
              <a:t> </a:t>
            </a:r>
            <a:r>
              <a:rPr lang="en-US" sz="2500" dirty="0"/>
              <a:t>increases rivalry. </a:t>
            </a:r>
            <a:r>
              <a:rPr lang="en-US" sz="2500" dirty="0" smtClean="0"/>
              <a:t> </a:t>
            </a:r>
            <a:endParaRPr lang="en-US" sz="2500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2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Industry </a:t>
            </a:r>
            <a:r>
              <a:rPr lang="en-US" dirty="0"/>
              <a:t>characteristics </a:t>
            </a:r>
            <a:r>
              <a:rPr lang="en-US" dirty="0" smtClean="0"/>
              <a:t>that influence the </a:t>
            </a:r>
            <a:r>
              <a:rPr lang="en-US" dirty="0"/>
              <a:t>intensity of rivalry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81328"/>
            <a:ext cx="8229600" cy="4538472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00B0F0"/>
                </a:solidFill>
              </a:rPr>
              <a:t>Low </a:t>
            </a:r>
            <a:r>
              <a:rPr lang="en-US" sz="2400" b="1" dirty="0">
                <a:solidFill>
                  <a:srgbClr val="00B0F0"/>
                </a:solidFill>
              </a:rPr>
              <a:t>levels of product differentiation</a:t>
            </a:r>
            <a:r>
              <a:rPr lang="en-US" sz="2400" dirty="0"/>
              <a:t> is associated with higher levels of rivalry. </a:t>
            </a:r>
            <a:r>
              <a:rPr lang="en-US" sz="2400" dirty="0" smtClean="0"/>
              <a:t> </a:t>
            </a:r>
            <a:endParaRPr lang="en-US" sz="2400" dirty="0"/>
          </a:p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</a:rPr>
              <a:t>Strategic stakes are high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/>
              <a:t>when a firm is losing market position or has potential for great gains. </a:t>
            </a:r>
          </a:p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</a:rPr>
              <a:t>High exit barriers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/>
              <a:t>place a high cost on abandoning the product. </a:t>
            </a:r>
            <a:r>
              <a:rPr lang="en-US" sz="2400" dirty="0" smtClean="0"/>
              <a:t> </a:t>
            </a:r>
            <a:endParaRPr lang="en-US" sz="2400" dirty="0"/>
          </a:p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00B0F0"/>
                </a:solidFill>
              </a:rPr>
              <a:t>A diversity of rivals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  <a:r>
              <a:rPr lang="en-US" sz="2400" dirty="0"/>
              <a:t>with different cultures, histories, and philosophies make an industry unstable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87220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Threat </a:t>
            </a:r>
            <a:r>
              <a:rPr lang="en-US" dirty="0"/>
              <a:t>o</a:t>
            </a:r>
            <a:r>
              <a:rPr lang="en-US" b="1" dirty="0" smtClean="0"/>
              <a:t>f </a:t>
            </a:r>
            <a:r>
              <a:rPr lang="en-US" b="1" dirty="0"/>
              <a:t>Substitutes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Substitute products </a:t>
            </a:r>
            <a:r>
              <a:rPr lang="en-US" dirty="0"/>
              <a:t>refer to products in other industries.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/>
              <a:t>threat of substitutes exists when a product's demand is affected by the price change of a substitute product. </a:t>
            </a:r>
            <a:r>
              <a:rPr lang="en-US" dirty="0" smtClean="0"/>
              <a:t> 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smtClean="0"/>
              <a:t>Threat </a:t>
            </a:r>
            <a:r>
              <a:rPr lang="en-US" dirty="0"/>
              <a:t>of Substitute comes from products outside the industry. </a:t>
            </a:r>
            <a:r>
              <a:rPr lang="en-US" dirty="0" smtClean="0"/>
              <a:t> 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smtClean="0"/>
              <a:t>There can </a:t>
            </a:r>
            <a:r>
              <a:rPr lang="en-US" dirty="0"/>
              <a:t>be other concerns in assessing the threat of </a:t>
            </a:r>
            <a:r>
              <a:rPr lang="en-US" dirty="0" smtClean="0"/>
              <a:t>substitutes</a:t>
            </a:r>
            <a:r>
              <a:rPr lang="en-US" dirty="0"/>
              <a:t> </a:t>
            </a:r>
            <a:r>
              <a:rPr lang="en-US" dirty="0" err="1" smtClean="0"/>
              <a:t>e.g</a:t>
            </a:r>
            <a:r>
              <a:rPr lang="en-US" dirty="0" smtClean="0"/>
              <a:t> students schooling in local and international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4182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Buyer </a:t>
            </a:r>
            <a:r>
              <a:rPr lang="en-US" b="1" dirty="0"/>
              <a:t>Power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The </a:t>
            </a:r>
            <a:r>
              <a:rPr lang="en-US" dirty="0"/>
              <a:t>power of buyers is the impact that customers have on a producing industry.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When buyer </a:t>
            </a:r>
            <a:r>
              <a:rPr lang="en-US" dirty="0"/>
              <a:t>power is strong, the relationship to the producing industry is near to what an economist terms a </a:t>
            </a:r>
            <a:r>
              <a:rPr lang="en-US" b="1" dirty="0"/>
              <a:t>monopsony</a:t>
            </a:r>
            <a:r>
              <a:rPr lang="en-US" dirty="0"/>
              <a:t> - a market in which there are many suppliers and one </a:t>
            </a:r>
            <a:r>
              <a:rPr lang="en-US" dirty="0" smtClean="0"/>
              <a:t>buyer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smtClean="0"/>
              <a:t>the </a:t>
            </a:r>
            <a:r>
              <a:rPr lang="en-US" dirty="0"/>
              <a:t>buyer sets the </a:t>
            </a:r>
            <a:r>
              <a:rPr lang="en-US" dirty="0" smtClean="0"/>
              <a:t>price). </a:t>
            </a:r>
          </a:p>
        </p:txBody>
      </p:sp>
    </p:spTree>
    <p:extLst>
      <p:ext uri="{BB962C8B-B14F-4D97-AF65-F5344CB8AC3E}">
        <p14:creationId xmlns:p14="http://schemas.microsoft.com/office/powerpoint/2010/main" val="4206963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Buyers are Powerful if: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Buyers are concentrated </a:t>
            </a:r>
            <a:r>
              <a:rPr lang="en-US" dirty="0" smtClean="0"/>
              <a:t>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/>
              <a:t>Buyers purchase a significant proportion of output </a:t>
            </a:r>
            <a:r>
              <a:rPr lang="en-US" dirty="0" smtClean="0"/>
              <a:t>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/>
              <a:t>Buyers possess a credible backward integration </a:t>
            </a:r>
            <a:r>
              <a:rPr lang="en-US" dirty="0" smtClean="0"/>
              <a:t>threat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155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Buyers are Weak if: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Producers threaten forward integration </a:t>
            </a:r>
            <a:r>
              <a:rPr lang="en-US" dirty="0" smtClean="0"/>
              <a:t>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/>
              <a:t>Significant buyer switching costs </a:t>
            </a:r>
            <a:r>
              <a:rPr lang="en-US" dirty="0" smtClean="0"/>
              <a:t>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/>
              <a:t>Buyers are fragmented </a:t>
            </a:r>
            <a:r>
              <a:rPr lang="en-US" dirty="0" smtClean="0"/>
              <a:t>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/>
              <a:t>Producers supply critical portions of buyers' input 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7361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Supplier </a:t>
            </a:r>
            <a:r>
              <a:rPr lang="en-US" b="1" dirty="0"/>
              <a:t>Power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3200" dirty="0" smtClean="0"/>
              <a:t>A </a:t>
            </a:r>
            <a:r>
              <a:rPr lang="en-US" sz="3200" dirty="0"/>
              <a:t>producing industry requires </a:t>
            </a:r>
            <a:r>
              <a:rPr lang="en-US" sz="3200" dirty="0" smtClean="0"/>
              <a:t>supplies</a:t>
            </a:r>
            <a:r>
              <a:rPr lang="en-US" sz="3200" dirty="0"/>
              <a:t>. </a:t>
            </a:r>
            <a:endParaRPr lang="en-US" sz="3200" dirty="0" smtClean="0"/>
          </a:p>
          <a:p>
            <a:pPr algn="just">
              <a:lnSpc>
                <a:spcPct val="200000"/>
              </a:lnSpc>
            </a:pPr>
            <a:r>
              <a:rPr lang="en-US" sz="3200" dirty="0" smtClean="0"/>
              <a:t>Suppliers</a:t>
            </a:r>
            <a:r>
              <a:rPr lang="en-US" sz="3200" dirty="0"/>
              <a:t>, if powerful, can exert an influence on the producing </a:t>
            </a:r>
            <a:r>
              <a:rPr lang="en-US" sz="3200" dirty="0" smtClean="0"/>
              <a:t>industry.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59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Suppliers are Powerful if: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3200" dirty="0"/>
              <a:t>Credible forward integration threat by </a:t>
            </a:r>
            <a:r>
              <a:rPr lang="en-US" sz="3200" dirty="0" smtClean="0"/>
              <a:t>suppliers</a:t>
            </a:r>
          </a:p>
          <a:p>
            <a:pPr algn="just">
              <a:lnSpc>
                <a:spcPct val="150000"/>
              </a:lnSpc>
            </a:pPr>
            <a:r>
              <a:rPr lang="en-US" sz="3200" dirty="0"/>
              <a:t>Suppliers </a:t>
            </a:r>
            <a:r>
              <a:rPr lang="en-US" sz="3200" dirty="0" smtClean="0"/>
              <a:t>concentrated</a:t>
            </a:r>
          </a:p>
          <a:p>
            <a:pPr algn="just">
              <a:lnSpc>
                <a:spcPct val="150000"/>
              </a:lnSpc>
            </a:pPr>
            <a:r>
              <a:rPr lang="en-US" sz="3200" dirty="0"/>
              <a:t>Significant cost to switch </a:t>
            </a:r>
            <a:r>
              <a:rPr lang="en-US" sz="3200" dirty="0" smtClean="0"/>
              <a:t>suppliers</a:t>
            </a:r>
          </a:p>
          <a:p>
            <a:pPr algn="just">
              <a:lnSpc>
                <a:spcPct val="150000"/>
              </a:lnSpc>
            </a:pPr>
            <a:r>
              <a:rPr lang="en-US" sz="3200" dirty="0"/>
              <a:t>Customers Powerful </a:t>
            </a:r>
            <a:endParaRPr lang="en-US" sz="3200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741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Suppliers are Weak if: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Many competitive suppliers </a:t>
            </a:r>
            <a:r>
              <a:rPr lang="en-US" dirty="0" smtClean="0"/>
              <a:t>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Credible </a:t>
            </a:r>
            <a:r>
              <a:rPr lang="en-US" dirty="0"/>
              <a:t>backward integration threat by </a:t>
            </a:r>
            <a:r>
              <a:rPr lang="en-US" dirty="0" smtClean="0"/>
              <a:t>purchasers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Concentrated </a:t>
            </a:r>
            <a:r>
              <a:rPr lang="en-US" dirty="0" smtClean="0"/>
              <a:t>purchasers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Customers Weak</a:t>
            </a:r>
          </a:p>
        </p:txBody>
      </p:sp>
    </p:spTree>
    <p:extLst>
      <p:ext uri="{BB962C8B-B14F-4D97-AF65-F5344CB8AC3E}">
        <p14:creationId xmlns:p14="http://schemas.microsoft.com/office/powerpoint/2010/main" val="2669641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Threat of New Entrants and Entry Barriers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229600" cy="478809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100" dirty="0" smtClean="0"/>
              <a:t>The possibility </a:t>
            </a:r>
            <a:r>
              <a:rPr lang="en-US" sz="2100" dirty="0"/>
              <a:t>that new firms may enter the industry </a:t>
            </a:r>
            <a:r>
              <a:rPr lang="en-US" sz="2100" dirty="0" smtClean="0"/>
              <a:t>affects </a:t>
            </a:r>
            <a:r>
              <a:rPr lang="en-US" sz="2100" dirty="0"/>
              <a:t>competition. </a:t>
            </a:r>
            <a:r>
              <a:rPr lang="en-US" sz="2100" dirty="0" smtClean="0"/>
              <a:t> </a:t>
            </a:r>
            <a:endParaRPr lang="en-US" sz="2100" dirty="0" smtClean="0"/>
          </a:p>
          <a:p>
            <a:pPr algn="just">
              <a:lnSpc>
                <a:spcPct val="150000"/>
              </a:lnSpc>
            </a:pPr>
            <a:r>
              <a:rPr lang="en-US" sz="2100" dirty="0" smtClean="0"/>
              <a:t>Barriers to entry are more than the normal equilibrium adjustments that markets typically make.  </a:t>
            </a:r>
          </a:p>
          <a:p>
            <a:pPr algn="just">
              <a:lnSpc>
                <a:spcPct val="150000"/>
              </a:lnSpc>
            </a:pPr>
            <a:r>
              <a:rPr lang="en-US" sz="2100" dirty="0" smtClean="0"/>
              <a:t>Barriers </a:t>
            </a:r>
            <a:r>
              <a:rPr lang="en-US" sz="2100" dirty="0"/>
              <a:t>to entry are unique industry characteristics that define the industry. </a:t>
            </a:r>
            <a:endParaRPr lang="en-US" sz="2100" dirty="0" smtClean="0"/>
          </a:p>
          <a:p>
            <a:pPr algn="just">
              <a:lnSpc>
                <a:spcPct val="150000"/>
              </a:lnSpc>
            </a:pPr>
            <a:r>
              <a:rPr lang="en-US" sz="2100" dirty="0" smtClean="0"/>
              <a:t>Barriers </a:t>
            </a:r>
            <a:r>
              <a:rPr lang="en-US" sz="2100" dirty="0"/>
              <a:t>reduce the rate of entry of new firms, thus maintaining a level of profits for those already in the industry. </a:t>
            </a:r>
            <a:endParaRPr lang="en-US" sz="2100" dirty="0" smtClean="0"/>
          </a:p>
          <a:p>
            <a:pPr algn="just">
              <a:lnSpc>
                <a:spcPct val="150000"/>
              </a:lnSpc>
            </a:pPr>
            <a:r>
              <a:rPr lang="en-US" sz="2100" dirty="0" smtClean="0"/>
              <a:t>From </a:t>
            </a:r>
            <a:r>
              <a:rPr lang="en-US" sz="2100" dirty="0"/>
              <a:t>a strategic perspective, barriers can be created or exploited to enhance a firm's competitive advantage. </a:t>
            </a:r>
          </a:p>
        </p:txBody>
      </p:sp>
    </p:spTree>
    <p:extLst>
      <p:ext uri="{BB962C8B-B14F-4D97-AF65-F5344CB8AC3E}">
        <p14:creationId xmlns:p14="http://schemas.microsoft.com/office/powerpoint/2010/main" val="711471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Sources of Barriers </a:t>
            </a:r>
            <a:r>
              <a:rPr lang="en-US" dirty="0"/>
              <a:t>to entry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44305" y="1295400"/>
            <a:ext cx="8229600" cy="4589653"/>
          </a:xfrm>
        </p:spPr>
        <p:txBody>
          <a:bodyPr>
            <a:normAutofit fontScale="25000" lnSpcReduction="20000"/>
          </a:bodyPr>
          <a:lstStyle/>
          <a:p>
            <a:pPr lvl="0" algn="just">
              <a:lnSpc>
                <a:spcPct val="170000"/>
              </a:lnSpc>
            </a:pPr>
            <a:r>
              <a:rPr lang="en-US" sz="8800" dirty="0" smtClean="0"/>
              <a:t>Government </a:t>
            </a:r>
            <a:r>
              <a:rPr lang="en-US" sz="8800" dirty="0"/>
              <a:t>creates barriers. </a:t>
            </a:r>
            <a:endParaRPr lang="en-US" sz="8800" dirty="0" smtClean="0"/>
          </a:p>
          <a:p>
            <a:pPr lvl="0" algn="just">
              <a:lnSpc>
                <a:spcPct val="170000"/>
              </a:lnSpc>
            </a:pPr>
            <a:r>
              <a:rPr lang="en-US" sz="8800" dirty="0" smtClean="0"/>
              <a:t>The </a:t>
            </a:r>
            <a:r>
              <a:rPr lang="en-US" sz="8800" dirty="0"/>
              <a:t>regulatory authority of the government in restricting competition is historically evident in the banking industry. </a:t>
            </a:r>
            <a:endParaRPr lang="en-US" sz="8800" dirty="0" smtClean="0"/>
          </a:p>
          <a:p>
            <a:pPr algn="just">
              <a:lnSpc>
                <a:spcPct val="170000"/>
              </a:lnSpc>
            </a:pPr>
            <a:r>
              <a:rPr lang="en-US" sz="8800" dirty="0" smtClean="0"/>
              <a:t>Patents </a:t>
            </a:r>
            <a:r>
              <a:rPr lang="en-US" sz="8800" dirty="0"/>
              <a:t>and proprietary knowledge serve to restrict entry into an industry. </a:t>
            </a:r>
            <a:r>
              <a:rPr lang="en-US" sz="8800" dirty="0" smtClean="0"/>
              <a:t> </a:t>
            </a:r>
            <a:endParaRPr lang="en-US" sz="8800" dirty="0"/>
          </a:p>
          <a:p>
            <a:pPr lvl="0" algn="just">
              <a:lnSpc>
                <a:spcPct val="170000"/>
              </a:lnSpc>
            </a:pPr>
            <a:r>
              <a:rPr lang="en-US" sz="8800" dirty="0"/>
              <a:t>Asset specificity inhibits entry into an industry. Asset specificity is the extent to which the firm's assets can be utilized to produce a different product. </a:t>
            </a:r>
            <a:r>
              <a:rPr lang="en-US" sz="8800" dirty="0" smtClean="0"/>
              <a:t> </a:t>
            </a:r>
            <a:endParaRPr lang="en-US" sz="8800" dirty="0"/>
          </a:p>
          <a:p>
            <a:pPr lvl="0" algn="just">
              <a:lnSpc>
                <a:spcPct val="170000"/>
              </a:lnSpc>
            </a:pPr>
            <a:r>
              <a:rPr lang="en-US" sz="8800" dirty="0"/>
              <a:t>Organizational (Internal) Economies of Scale. </a:t>
            </a:r>
            <a:endParaRPr lang="en-US" sz="8800" dirty="0" smtClean="0"/>
          </a:p>
          <a:p>
            <a:pPr marL="109728" lvl="0" indent="0">
              <a:buNone/>
            </a:pP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415821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Easy to Enter if there is: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dirty="0" smtClean="0"/>
              <a:t>Common </a:t>
            </a:r>
            <a:r>
              <a:rPr lang="en-US" dirty="0"/>
              <a:t>technology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Little brand franchise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Access to distribution channels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Low scale threshold</a:t>
            </a:r>
          </a:p>
        </p:txBody>
      </p:sp>
    </p:spTree>
    <p:extLst>
      <p:ext uri="{BB962C8B-B14F-4D97-AF65-F5344CB8AC3E}">
        <p14:creationId xmlns:p14="http://schemas.microsoft.com/office/powerpoint/2010/main" val="4228608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Difficult to Enter if there is: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dirty="0" smtClean="0"/>
              <a:t>Patented </a:t>
            </a:r>
            <a:r>
              <a:rPr lang="en-US" dirty="0"/>
              <a:t>or proprietary know-how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Difficulty in brand switching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Restricted distribution channels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High scale threshold</a:t>
            </a:r>
          </a:p>
        </p:txBody>
      </p:sp>
    </p:spTree>
    <p:extLst>
      <p:ext uri="{BB962C8B-B14F-4D97-AF65-F5344CB8AC3E}">
        <p14:creationId xmlns:p14="http://schemas.microsoft.com/office/powerpoint/2010/main" val="2944728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Easy to Exit if there are: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dirty="0" smtClean="0"/>
              <a:t>Salable </a:t>
            </a:r>
            <a:r>
              <a:rPr lang="en-US" dirty="0"/>
              <a:t>assets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Low exit costs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Independent businesses</a:t>
            </a:r>
          </a:p>
        </p:txBody>
      </p:sp>
    </p:spTree>
    <p:extLst>
      <p:ext uri="{BB962C8B-B14F-4D97-AF65-F5344CB8AC3E}">
        <p14:creationId xmlns:p14="http://schemas.microsoft.com/office/powerpoint/2010/main" val="2198264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Difficult to Exit if there are: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dirty="0" smtClean="0"/>
              <a:t>Specialized </a:t>
            </a:r>
            <a:r>
              <a:rPr lang="en-US" dirty="0"/>
              <a:t>assets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High exit costs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Interrelated businesses</a:t>
            </a:r>
          </a:p>
        </p:txBody>
      </p:sp>
    </p:spTree>
    <p:extLst>
      <p:ext uri="{BB962C8B-B14F-4D97-AF65-F5344CB8AC3E}">
        <p14:creationId xmlns:p14="http://schemas.microsoft.com/office/powerpoint/2010/main" val="656741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19200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End of part one </a:t>
            </a:r>
            <a:endParaRPr lang="en-U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883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Industrial analysis and competition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Industry analysis and </a:t>
            </a:r>
            <a:r>
              <a:rPr lang="en-US" dirty="0" smtClean="0"/>
              <a:t>structure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PESTEL Analysis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Steps in conducting external </a:t>
            </a:r>
            <a:r>
              <a:rPr lang="en-US" dirty="0"/>
              <a:t>environmental analysis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 Two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184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Industry analysis and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/>
              <a:t>Competition</a:t>
            </a:r>
            <a:r>
              <a:rPr lang="en-US" sz="2800" dirty="0"/>
              <a:t> within an industry is grounded in its underlying economic structure. </a:t>
            </a:r>
            <a:endParaRPr lang="en-US" sz="2800" dirty="0" smtClean="0"/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It </a:t>
            </a:r>
            <a:r>
              <a:rPr lang="en-US" sz="2800" dirty="0"/>
              <a:t>goes beyond the </a:t>
            </a:r>
            <a:r>
              <a:rPr lang="en-US" sz="2800" dirty="0" err="1"/>
              <a:t>behaviour</a:t>
            </a:r>
            <a:r>
              <a:rPr lang="en-US" sz="2800" dirty="0"/>
              <a:t> of current competitors</a:t>
            </a:r>
            <a:r>
              <a:rPr lang="en-US" sz="2800" dirty="0" smtClean="0"/>
              <a:t>. </a:t>
            </a:r>
            <a:endParaRPr lang="en-US" sz="2800" dirty="0"/>
          </a:p>
          <a:p>
            <a:pPr algn="just">
              <a:lnSpc>
                <a:spcPct val="150000"/>
              </a:lnSpc>
            </a:pPr>
            <a:r>
              <a:rPr lang="en-US" sz="2800" dirty="0"/>
              <a:t>The </a:t>
            </a:r>
            <a:r>
              <a:rPr lang="en-US" sz="2800" i="1" dirty="0"/>
              <a:t>state of competition</a:t>
            </a:r>
            <a:r>
              <a:rPr lang="en-US" sz="2800" dirty="0"/>
              <a:t> in an industry depends upon five basic competitive forces. 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46739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Industry analysis and competition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The </a:t>
            </a:r>
            <a:r>
              <a:rPr lang="en-US" dirty="0"/>
              <a:t>collective strength of these forces determines profit potential in the industry.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Profit </a:t>
            </a:r>
            <a:r>
              <a:rPr lang="en-US" dirty="0"/>
              <a:t>potential is measured in terms of long-term return on invested capital.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Different </a:t>
            </a:r>
            <a:r>
              <a:rPr lang="en-US" dirty="0"/>
              <a:t>industries have different profit potential—just as the collective strength of the five forces differs between industries.</a:t>
            </a:r>
          </a:p>
        </p:txBody>
      </p:sp>
    </p:spTree>
    <p:extLst>
      <p:ext uri="{BB962C8B-B14F-4D97-AF65-F5344CB8AC3E}">
        <p14:creationId xmlns:p14="http://schemas.microsoft.com/office/powerpoint/2010/main" val="1541530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Industry analysis as a tool to develop competitive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Industry </a:t>
            </a:r>
            <a:r>
              <a:rPr lang="en-US" dirty="0"/>
              <a:t>analysis enables a company to develop a competitive strategy that best defends against the competitive forces or influences them in its </a:t>
            </a:r>
            <a:r>
              <a:rPr lang="en-US" dirty="0" err="1"/>
              <a:t>favour</a:t>
            </a:r>
            <a:r>
              <a:rPr lang="en-US" dirty="0"/>
              <a:t>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The </a:t>
            </a:r>
            <a:r>
              <a:rPr lang="en-US" dirty="0"/>
              <a:t>key to developing a competitive strategy is to understand the sources of the competitive forces.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82128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Industry analysis as a tool to develop competitive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109728" indent="0" algn="just">
              <a:lnSpc>
                <a:spcPct val="150000"/>
              </a:lnSpc>
              <a:buNone/>
            </a:pPr>
            <a:r>
              <a:rPr lang="en-US" dirty="0" smtClean="0"/>
              <a:t>By </a:t>
            </a:r>
            <a:r>
              <a:rPr lang="en-US" dirty="0"/>
              <a:t>developing an understanding of these competitive forces, the company can: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Highlight the company’s critical strengths and </a:t>
            </a:r>
            <a:r>
              <a:rPr lang="en-US" dirty="0" smtClean="0"/>
              <a:t>weaknesses</a:t>
            </a:r>
            <a:endParaRPr lang="en-US" dirty="0"/>
          </a:p>
          <a:p>
            <a:pPr lvl="0" algn="just">
              <a:lnSpc>
                <a:spcPct val="150000"/>
              </a:lnSpc>
            </a:pPr>
            <a:r>
              <a:rPr lang="en-US" dirty="0"/>
              <a:t>Animate its position in the industry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Clarify areas where strategic changes will result in the greatest payoffs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Emphasize areas where industry trends indicate the greatest significance as either opportunities or threats</a:t>
            </a:r>
          </a:p>
        </p:txBody>
      </p:sp>
    </p:spTree>
    <p:extLst>
      <p:ext uri="{BB962C8B-B14F-4D97-AF65-F5344CB8AC3E}">
        <p14:creationId xmlns:p14="http://schemas.microsoft.com/office/powerpoint/2010/main" val="1455784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Industry analysis and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The </a:t>
            </a:r>
            <a:r>
              <a:rPr lang="en-US" dirty="0"/>
              <a:t>five competitive forces reveal that competition extends beyond current competitors.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Customers</a:t>
            </a:r>
            <a:r>
              <a:rPr lang="en-US" dirty="0"/>
              <a:t>, suppliers, substitutes and potential entrants—collectively referred to as an extended rivalry—are competitors to companies within an industry.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five competitive forces jointly determine the strength of industry competition and profitability.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18583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Industry analysis and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The </a:t>
            </a:r>
            <a:r>
              <a:rPr lang="en-US" dirty="0"/>
              <a:t>strongest </a:t>
            </a:r>
            <a:r>
              <a:rPr lang="en-US" dirty="0" smtClean="0"/>
              <a:t>force rules </a:t>
            </a:r>
            <a:r>
              <a:rPr lang="en-US" dirty="0"/>
              <a:t>and should be the focal point of any industry analysis and resulting competitive strategy.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Short-term factors that affect competition and profitability should be distinguished from the competitive forces that form the underlying structure of an industry.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Although </a:t>
            </a:r>
            <a:r>
              <a:rPr lang="en-US" dirty="0"/>
              <a:t>these short-term factors may have some tactical significance, analysis should focus on the industry’s underlying characteristics.</a:t>
            </a:r>
          </a:p>
        </p:txBody>
      </p:sp>
    </p:spTree>
    <p:extLst>
      <p:ext uri="{BB962C8B-B14F-4D97-AF65-F5344CB8AC3E}">
        <p14:creationId xmlns:p14="http://schemas.microsoft.com/office/powerpoint/2010/main" val="2313786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r>
              <a:rPr lang="en-US" sz="3200" b="1" dirty="0"/>
              <a:t>SCANING </a:t>
            </a:r>
            <a:r>
              <a:rPr lang="en-US" sz="3200" dirty="0" smtClean="0"/>
              <a:t>REMOTE </a:t>
            </a:r>
            <a:r>
              <a:rPr lang="en-US" sz="3200" b="1" dirty="0" smtClean="0"/>
              <a:t>EXTERNAL </a:t>
            </a:r>
            <a:r>
              <a:rPr lang="en-US" sz="3200" b="1" dirty="0"/>
              <a:t>ENVIRONMENT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8800" dirty="0"/>
              <a:t>PESTLE analysis allows businesses to take a look at the external factors. </a:t>
            </a:r>
          </a:p>
          <a:p>
            <a:pPr algn="just">
              <a:lnSpc>
                <a:spcPct val="150000"/>
              </a:lnSpc>
            </a:pPr>
            <a:r>
              <a:rPr lang="en-US" sz="8800" dirty="0"/>
              <a:t>The letters in PESTLE, also called PESTEL, </a:t>
            </a:r>
            <a:r>
              <a:rPr lang="en-US" sz="8800" dirty="0" smtClean="0"/>
              <a:t>denote:</a:t>
            </a:r>
            <a:endParaRPr lang="en-US" sz="8800" dirty="0"/>
          </a:p>
          <a:p>
            <a:pPr lvl="2"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8800" dirty="0"/>
              <a:t>Political factors</a:t>
            </a:r>
          </a:p>
          <a:p>
            <a:pPr lvl="2"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8800" dirty="0"/>
              <a:t>Economic factors</a:t>
            </a:r>
          </a:p>
          <a:p>
            <a:pPr lvl="2"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8800" dirty="0"/>
              <a:t>Social factors</a:t>
            </a:r>
          </a:p>
          <a:p>
            <a:pPr lvl="2"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8800" dirty="0"/>
              <a:t>Technological factors</a:t>
            </a:r>
          </a:p>
          <a:p>
            <a:pPr lvl="2"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8800" dirty="0"/>
              <a:t>Legal factors</a:t>
            </a:r>
          </a:p>
          <a:p>
            <a:pPr lvl="2" algn="just">
              <a:lnSpc>
                <a:spcPct val="170000"/>
              </a:lnSpc>
              <a:buFont typeface="Wingdings" panose="05000000000000000000" pitchFamily="2" charset="2"/>
              <a:buChar char="v"/>
            </a:pPr>
            <a:r>
              <a:rPr lang="en-US" sz="8800" dirty="0"/>
              <a:t>Environmental factor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780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Scanning Remote Environment</a:t>
            </a:r>
            <a:br>
              <a:rPr lang="en-US" dirty="0" smtClean="0"/>
            </a:br>
            <a:r>
              <a:rPr lang="en-US" dirty="0" smtClean="0"/>
              <a:t>PESTEL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6144" y="1755775"/>
            <a:ext cx="7315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282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30580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Political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295400"/>
            <a:ext cx="8763000" cy="4724400"/>
          </a:xfrm>
        </p:spPr>
        <p:txBody>
          <a:bodyPr numCol="2">
            <a:noAutofit/>
          </a:bodyPr>
          <a:lstStyle/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 smtClean="0"/>
              <a:t>Political </a:t>
            </a:r>
            <a:r>
              <a:rPr lang="en-US" sz="2400" dirty="0" smtClean="0"/>
              <a:t>stability</a:t>
            </a:r>
            <a:endParaRPr lang="en-US" sz="2400" dirty="0"/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/>
              <a:t>Corruption level</a:t>
            </a:r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/>
              <a:t>Tax policies</a:t>
            </a:r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/>
              <a:t>Freedom of press</a:t>
            </a:r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/>
              <a:t>Government regulation </a:t>
            </a:r>
            <a:r>
              <a:rPr lang="en-US" sz="2400" dirty="0" smtClean="0"/>
              <a:t> </a:t>
            </a:r>
            <a:endParaRPr lang="en-US" sz="2400" dirty="0"/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 smtClean="0"/>
              <a:t>Trade control</a:t>
            </a:r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endParaRPr lang="en-US" sz="2400" dirty="0"/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 smtClean="0"/>
              <a:t>Government </a:t>
            </a:r>
            <a:r>
              <a:rPr lang="en-US" sz="2400" dirty="0"/>
              <a:t>involvement in trade unions and agreements</a:t>
            </a:r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/>
              <a:t>Competition regulation</a:t>
            </a:r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 smtClean="0"/>
              <a:t>Level </a:t>
            </a:r>
            <a:r>
              <a:rPr lang="en-US" sz="2400" dirty="0"/>
              <a:t>of government subsidies</a:t>
            </a:r>
          </a:p>
          <a:p>
            <a:pPr algn="just" fontAlgn="base">
              <a:lnSpc>
                <a:spcPct val="160000"/>
              </a:lnSpc>
              <a:buFont typeface="Courier New" pitchFamily="49" charset="0"/>
              <a:buChar char="o"/>
            </a:pPr>
            <a:r>
              <a:rPr lang="en-US" sz="2400" dirty="0" smtClean="0"/>
              <a:t>Size </a:t>
            </a:r>
            <a:r>
              <a:rPr lang="en-US" sz="2400" dirty="0"/>
              <a:t>of government </a:t>
            </a:r>
            <a:r>
              <a:rPr lang="en-US" sz="2400" dirty="0" smtClean="0"/>
              <a:t>budgets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6620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58952"/>
          </a:xfrm>
        </p:spPr>
        <p:txBody>
          <a:bodyPr>
            <a:normAutofit/>
          </a:bodyPr>
          <a:lstStyle/>
          <a:p>
            <a:r>
              <a:rPr lang="en-US" b="1" dirty="0" smtClean="0"/>
              <a:t>Economic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22721"/>
            <a:ext cx="8382000" cy="5334000"/>
          </a:xfrm>
        </p:spPr>
        <p:txBody>
          <a:bodyPr numCol="2">
            <a:normAutofit/>
          </a:bodyPr>
          <a:lstStyle/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 smtClean="0"/>
              <a:t>Economic growth </a:t>
            </a:r>
            <a:r>
              <a:rPr lang="en-US" sz="2600" dirty="0"/>
              <a:t>rate</a:t>
            </a:r>
          </a:p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/>
              <a:t>Interest rate</a:t>
            </a:r>
          </a:p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/>
              <a:t>Inflation rate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/>
              <a:t>The foreign exchange rate</a:t>
            </a:r>
          </a:p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 smtClean="0"/>
              <a:t>Level </a:t>
            </a:r>
            <a:r>
              <a:rPr lang="en-US" sz="2600" dirty="0"/>
              <a:t>of </a:t>
            </a:r>
            <a:r>
              <a:rPr lang="en-US" sz="2600" dirty="0" smtClean="0"/>
              <a:t>disposable </a:t>
            </a:r>
            <a:r>
              <a:rPr lang="en-US" sz="2600" dirty="0"/>
              <a:t>income</a:t>
            </a:r>
          </a:p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/>
              <a:t>Propensity of people to spend</a:t>
            </a:r>
          </a:p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 smtClean="0"/>
              <a:t>Unemployment </a:t>
            </a:r>
            <a:r>
              <a:rPr lang="en-US" sz="2600" dirty="0"/>
              <a:t>trend</a:t>
            </a:r>
          </a:p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/>
              <a:t>Stock market trends</a:t>
            </a:r>
          </a:p>
          <a:p>
            <a:pPr algn="just" fontAlgn="base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600" dirty="0"/>
              <a:t>Price </a:t>
            </a:r>
            <a:r>
              <a:rPr lang="en-US" sz="2600" dirty="0" smtClean="0"/>
              <a:t>fluctuations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/>
              <a:t>Credit accessibility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/>
              <a:t>Unemployment rates</a:t>
            </a:r>
          </a:p>
          <a:p>
            <a:pPr lvl="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600" dirty="0"/>
              <a:t>The monetary or fiscal policies</a:t>
            </a:r>
          </a:p>
          <a:p>
            <a:pPr fontAlgn="base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771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219200"/>
            <a:ext cx="8458200" cy="5029200"/>
          </a:xfrm>
        </p:spPr>
        <p:txBody>
          <a:bodyPr numCol="2">
            <a:noAutofit/>
          </a:bodyPr>
          <a:lstStyle/>
          <a:p>
            <a:pPr lvl="0" algn="just" fontAlgn="base">
              <a:lnSpc>
                <a:spcPct val="170000"/>
              </a:lnSpc>
              <a:spcBef>
                <a:spcPts val="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100" dirty="0">
                <a:ea typeface="Times New Roman"/>
                <a:cs typeface="Times New Roman"/>
              </a:rPr>
              <a:t>Population size and growth rate</a:t>
            </a:r>
            <a:endParaRPr lang="en-US" sz="2100" dirty="0">
              <a:ea typeface="Calibri"/>
              <a:cs typeface="Times New Roman"/>
            </a:endParaRPr>
          </a:p>
          <a:p>
            <a:pPr lvl="0" algn="just" fontAlgn="base">
              <a:lnSpc>
                <a:spcPct val="170000"/>
              </a:lnSpc>
              <a:spcBef>
                <a:spcPts val="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100" dirty="0" smtClean="0">
                <a:ea typeface="Times New Roman"/>
                <a:cs typeface="Times New Roman"/>
              </a:rPr>
              <a:t>Immigration </a:t>
            </a:r>
            <a:r>
              <a:rPr lang="en-US" sz="2100" dirty="0">
                <a:ea typeface="Times New Roman"/>
                <a:cs typeface="Times New Roman"/>
              </a:rPr>
              <a:t>and emigration rates</a:t>
            </a:r>
            <a:endParaRPr lang="en-US" sz="2100" dirty="0">
              <a:ea typeface="Calibri"/>
              <a:cs typeface="Times New Roman"/>
            </a:endParaRPr>
          </a:p>
          <a:p>
            <a:pPr lvl="0" algn="just" fontAlgn="base">
              <a:lnSpc>
                <a:spcPct val="170000"/>
              </a:lnSpc>
              <a:spcBef>
                <a:spcPts val="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100" dirty="0" smtClean="0">
                <a:ea typeface="Times New Roman"/>
                <a:cs typeface="Times New Roman"/>
              </a:rPr>
              <a:t>Demographic </a:t>
            </a:r>
            <a:endParaRPr lang="en-US" sz="2100" dirty="0">
              <a:ea typeface="Calibri"/>
              <a:cs typeface="Times New Roman"/>
            </a:endParaRPr>
          </a:p>
          <a:p>
            <a:pPr lvl="0" algn="just" fontAlgn="base">
              <a:lnSpc>
                <a:spcPct val="170000"/>
              </a:lnSpc>
              <a:spcBef>
                <a:spcPts val="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100" dirty="0">
                <a:ea typeface="Times New Roman"/>
                <a:cs typeface="Times New Roman"/>
              </a:rPr>
              <a:t>Wealth distribution</a:t>
            </a:r>
            <a:endParaRPr lang="en-US" sz="2100" dirty="0">
              <a:ea typeface="Calibri"/>
              <a:cs typeface="Times New Roman"/>
            </a:endParaRPr>
          </a:p>
          <a:p>
            <a:pPr lvl="0" algn="just" fontAlgn="base">
              <a:lnSpc>
                <a:spcPct val="170000"/>
              </a:lnSpc>
              <a:spcBef>
                <a:spcPts val="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100" dirty="0">
                <a:ea typeface="Times New Roman"/>
                <a:cs typeface="Times New Roman"/>
              </a:rPr>
              <a:t>Social classes</a:t>
            </a:r>
            <a:endParaRPr lang="en-US" sz="2100" dirty="0">
              <a:ea typeface="Calibri"/>
              <a:cs typeface="Times New Roman"/>
            </a:endParaRPr>
          </a:p>
          <a:p>
            <a:pPr lvl="0" algn="just" fontAlgn="base">
              <a:lnSpc>
                <a:spcPct val="170000"/>
              </a:lnSpc>
              <a:spcBef>
                <a:spcPts val="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100" dirty="0" smtClean="0">
                <a:ea typeface="Times New Roman"/>
                <a:cs typeface="Times New Roman"/>
              </a:rPr>
              <a:t>Family </a:t>
            </a:r>
            <a:r>
              <a:rPr lang="en-US" sz="2100" dirty="0">
                <a:ea typeface="Times New Roman"/>
                <a:cs typeface="Times New Roman"/>
              </a:rPr>
              <a:t>size and </a:t>
            </a:r>
            <a:r>
              <a:rPr lang="en-US" sz="2100" dirty="0" smtClean="0">
                <a:ea typeface="Times New Roman"/>
                <a:cs typeface="Times New Roman"/>
              </a:rPr>
              <a:t>structure</a:t>
            </a:r>
            <a:endParaRPr lang="en-US" sz="2100" dirty="0">
              <a:ea typeface="Calibri"/>
              <a:cs typeface="Times New Roman"/>
            </a:endParaRPr>
          </a:p>
          <a:p>
            <a:pPr lvl="0" algn="just" fontAlgn="base">
              <a:lnSpc>
                <a:spcPct val="170000"/>
              </a:lnSpc>
              <a:spcBef>
                <a:spcPts val="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2100" dirty="0">
                <a:ea typeface="Times New Roman"/>
                <a:cs typeface="Times New Roman"/>
              </a:rPr>
              <a:t>Health consciousness</a:t>
            </a:r>
            <a:endParaRPr lang="en-US" sz="2100" dirty="0">
              <a:ea typeface="Calibri"/>
              <a:cs typeface="Times New Roman"/>
            </a:endParaRP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100" dirty="0" smtClean="0"/>
              <a:t>Buying habits</a:t>
            </a: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endParaRPr lang="en-US" sz="2000" dirty="0"/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200" dirty="0" smtClean="0"/>
              <a:t>Ethical </a:t>
            </a:r>
            <a:r>
              <a:rPr lang="en-US" sz="2200" dirty="0"/>
              <a:t>concerns</a:t>
            </a: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200" dirty="0"/>
              <a:t>Cultural norms and values</a:t>
            </a: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200" dirty="0" smtClean="0"/>
              <a:t>Religion </a:t>
            </a:r>
            <a:r>
              <a:rPr lang="en-US" sz="2200" dirty="0"/>
              <a:t>and beliefs</a:t>
            </a: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200" dirty="0" smtClean="0"/>
              <a:t>Education </a:t>
            </a:r>
            <a:r>
              <a:rPr lang="en-US" sz="2200" dirty="0"/>
              <a:t>level</a:t>
            </a: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200" dirty="0"/>
              <a:t>Crime levels</a:t>
            </a: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200" dirty="0" smtClean="0"/>
              <a:t>Attitude </a:t>
            </a:r>
            <a:r>
              <a:rPr lang="en-US" sz="2200" dirty="0"/>
              <a:t>towards investing</a:t>
            </a:r>
          </a:p>
          <a:p>
            <a:pPr lvl="0"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2200" dirty="0" smtClean="0"/>
              <a:t>Attitudes </a:t>
            </a:r>
            <a:r>
              <a:rPr lang="en-US" sz="2200" dirty="0"/>
              <a:t>towards leisure </a:t>
            </a:r>
            <a:r>
              <a:rPr lang="en-US" sz="2200" dirty="0" smtClean="0"/>
              <a:t>time</a:t>
            </a:r>
            <a:endParaRPr lang="en-US" sz="2200" dirty="0"/>
          </a:p>
          <a:p>
            <a:pPr fontAlgn="base">
              <a:lnSpc>
                <a:spcPct val="115000"/>
              </a:lnSpc>
              <a:spcBef>
                <a:spcPts val="0"/>
              </a:spcBef>
              <a:buSzPts val="1000"/>
              <a:buFont typeface="Courier New" pitchFamily="49" charset="0"/>
              <a:buChar char="o"/>
              <a:tabLst>
                <a:tab pos="457200" algn="l"/>
              </a:tabLst>
            </a:pPr>
            <a:endParaRPr lang="en-US" sz="2000" dirty="0"/>
          </a:p>
          <a:p>
            <a:pPr lvl="0" fontAlgn="base">
              <a:lnSpc>
                <a:spcPct val="115000"/>
              </a:lnSpc>
              <a:spcBef>
                <a:spcPts val="0"/>
              </a:spcBef>
              <a:buSzPts val="1000"/>
              <a:buFont typeface="Courier New" pitchFamily="49" charset="0"/>
              <a:buChar char="o"/>
              <a:tabLst>
                <a:tab pos="457200" algn="l"/>
              </a:tabLst>
            </a:pPr>
            <a:endParaRPr lang="en-US" sz="2000" dirty="0">
              <a:ea typeface="Calibri"/>
              <a:cs typeface="Times New Roman"/>
            </a:endParaRPr>
          </a:p>
          <a:p>
            <a:endParaRPr lang="en-US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Social Cultural </a:t>
            </a:r>
            <a:r>
              <a:rPr lang="en-US" b="1" dirty="0"/>
              <a:t>factors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718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Technological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229600" cy="5257800"/>
          </a:xfrm>
        </p:spPr>
        <p:txBody>
          <a:bodyPr numCol="2">
            <a:normAutofit fontScale="92500" lnSpcReduction="20000"/>
          </a:bodyPr>
          <a:lstStyle/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New discoveries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Rate of technological obsolescence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Rate of technological advances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Innovative technological platforms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 smtClean="0"/>
              <a:t>Technology </a:t>
            </a:r>
            <a:r>
              <a:rPr lang="en-US" sz="2600" dirty="0" smtClean="0"/>
              <a:t>incentives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endParaRPr lang="en-US" sz="2600" dirty="0"/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Automation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R&amp;D activity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Technological change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Access to new technology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 smtClean="0"/>
              <a:t>Technological </a:t>
            </a:r>
            <a:r>
              <a:rPr lang="en-US" sz="2600" dirty="0"/>
              <a:t>awareness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Internet infrastructure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ü"/>
            </a:pPr>
            <a:r>
              <a:rPr lang="en-US" sz="2600" dirty="0"/>
              <a:t>Communication infrastructure</a:t>
            </a:r>
          </a:p>
          <a:p>
            <a:pPr fontAlgn="base">
              <a:buFont typeface="Wingdings" panose="05000000000000000000" pitchFamily="2" charset="2"/>
              <a:buChar char="ü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98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Environmental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76311" y="1066800"/>
            <a:ext cx="8305800" cy="4953000"/>
          </a:xfrm>
        </p:spPr>
        <p:txBody>
          <a:bodyPr numCol="1">
            <a:normAutofit fontScale="25000" lnSpcReduction="20000"/>
          </a:bodyPr>
          <a:lstStyle/>
          <a:p>
            <a:pPr lvl="0"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/>
              <a:t>Geographical location</a:t>
            </a:r>
          </a:p>
          <a:p>
            <a:pPr lvl="0"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/>
              <a:t>The climate and </a:t>
            </a:r>
            <a:r>
              <a:rPr lang="en-US" sz="8000" dirty="0" smtClean="0"/>
              <a:t>weather</a:t>
            </a:r>
            <a:endParaRPr lang="en-US" sz="8000" dirty="0"/>
          </a:p>
          <a:p>
            <a:pPr lvl="0"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 smtClean="0"/>
              <a:t>Energy </a:t>
            </a:r>
            <a:r>
              <a:rPr lang="en-US" sz="8000" dirty="0"/>
              <a:t>consumption </a:t>
            </a:r>
            <a:r>
              <a:rPr lang="en-US" sz="8000" dirty="0" smtClean="0"/>
              <a:t>regulation</a:t>
            </a:r>
            <a:endParaRPr lang="en-US" sz="8000" dirty="0" smtClean="0"/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/>
              <a:t>Support for renewable energy</a:t>
            </a:r>
          </a:p>
          <a:p>
            <a:pPr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 smtClean="0"/>
              <a:t>Environmental </a:t>
            </a:r>
            <a:r>
              <a:rPr lang="en-US" sz="8000" dirty="0"/>
              <a:t>policies</a:t>
            </a:r>
          </a:p>
          <a:p>
            <a:pPr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 smtClean="0"/>
              <a:t>Pressures </a:t>
            </a:r>
            <a:r>
              <a:rPr lang="en-US" sz="8000" dirty="0"/>
              <a:t>from NGO’s</a:t>
            </a:r>
          </a:p>
          <a:p>
            <a:pPr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/>
              <a:t>Natural disasters</a:t>
            </a:r>
          </a:p>
          <a:p>
            <a:pPr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/>
              <a:t>Air and water pollution</a:t>
            </a:r>
          </a:p>
          <a:p>
            <a:pPr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/>
              <a:t>Recycling </a:t>
            </a:r>
            <a:r>
              <a:rPr lang="en-US" sz="8000" dirty="0" smtClean="0"/>
              <a:t>standards</a:t>
            </a:r>
          </a:p>
          <a:p>
            <a:pPr algn="just" fontAlgn="base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en-US" sz="8000" dirty="0"/>
              <a:t>Waste disposal laws</a:t>
            </a:r>
          </a:p>
          <a:p>
            <a:pPr fontAlgn="base">
              <a:buFont typeface="Wingdings" pitchFamily="2" charset="2"/>
              <a:buChar char="v"/>
            </a:pPr>
            <a:endParaRPr lang="en-US" dirty="0" smtClean="0"/>
          </a:p>
          <a:p>
            <a:pPr fontAlgn="base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642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Legal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8229600" cy="5029200"/>
          </a:xfrm>
        </p:spPr>
        <p:txBody>
          <a:bodyPr>
            <a:normAutofit/>
          </a:bodyPr>
          <a:lstStyle/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Employment </a:t>
            </a:r>
            <a:r>
              <a:rPr lang="en-US" sz="2600" dirty="0"/>
              <a:t>laws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Consumer protection laws</a:t>
            </a:r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Copyright and patent </a:t>
            </a:r>
            <a:r>
              <a:rPr lang="en-US" sz="2600" dirty="0" smtClean="0"/>
              <a:t>laws</a:t>
            </a:r>
            <a:endParaRPr lang="en-US" sz="2600" dirty="0"/>
          </a:p>
          <a:p>
            <a:pPr algn="just" fontAlgn="base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Data protection </a:t>
            </a:r>
            <a:r>
              <a:rPr lang="en-US" sz="2600" dirty="0" smtClean="0"/>
              <a:t>laws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Product </a:t>
            </a:r>
            <a:r>
              <a:rPr lang="en-US" sz="2600" dirty="0" smtClean="0"/>
              <a:t>regulations</a:t>
            </a:r>
            <a:endParaRPr lang="en-US" sz="2600" dirty="0"/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/>
              <a:t>Competitive regulations</a:t>
            </a:r>
          </a:p>
          <a:p>
            <a:pPr lvl="0" algn="just"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US" sz="2600" dirty="0" smtClean="0"/>
              <a:t>Health </a:t>
            </a:r>
            <a:r>
              <a:rPr lang="en-US" sz="2600" dirty="0"/>
              <a:t>and safety regulations</a:t>
            </a:r>
          </a:p>
          <a:p>
            <a:pPr fontAlgn="base">
              <a:buFont typeface="Wingdings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494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5 steps for conducting </a:t>
            </a:r>
            <a:r>
              <a:rPr lang="en-US" b="1" dirty="0" smtClean="0"/>
              <a:t>external environmental </a:t>
            </a:r>
            <a:r>
              <a:rPr lang="en-US" b="1" dirty="0"/>
              <a:t>analysis: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 algn="just">
              <a:lnSpc>
                <a:spcPct val="150000"/>
              </a:lnSpc>
            </a:pPr>
            <a:r>
              <a:rPr lang="en-US" dirty="0" smtClean="0"/>
              <a:t>Understand </a:t>
            </a:r>
            <a:r>
              <a:rPr lang="en-US" dirty="0"/>
              <a:t>all the environmental factors before moving to the next step.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Collect all the relevant information.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Identify the opportunities for your organization.</a:t>
            </a:r>
          </a:p>
          <a:p>
            <a:pPr lvl="0" algn="just">
              <a:lnSpc>
                <a:spcPct val="150000"/>
              </a:lnSpc>
            </a:pPr>
            <a:r>
              <a:rPr lang="en-US" dirty="0"/>
              <a:t>Recognize the threats your company faces.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The final step is to take action</a:t>
            </a:r>
          </a:p>
        </p:txBody>
      </p:sp>
    </p:spTree>
    <p:extLst>
      <p:ext uri="{BB962C8B-B14F-4D97-AF65-F5344CB8AC3E}">
        <p14:creationId xmlns:p14="http://schemas.microsoft.com/office/powerpoint/2010/main" val="749894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Industrial analysis using Porter’s five forces analysis</a:t>
            </a:r>
          </a:p>
          <a:p>
            <a:r>
              <a:rPr lang="en-US" dirty="0" smtClean="0"/>
              <a:t>PESTEL Analysis</a:t>
            </a:r>
          </a:p>
          <a:p>
            <a:r>
              <a:rPr lang="en-US" dirty="0" smtClean="0"/>
              <a:t>Steps in conducting external environmental analysis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48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7"/>
            <a:ext cx="7955280" cy="402336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End of lesson four</a:t>
            </a:r>
            <a:endParaRPr lang="en-US" sz="6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194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807</TotalTime>
  <Words>1452</Words>
  <Application>Microsoft Office PowerPoint</Application>
  <PresentationFormat>On-screen Show (4:3)</PresentationFormat>
  <Paragraphs>231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Calibri</vt:lpstr>
      <vt:lpstr>Cambria</vt:lpstr>
      <vt:lpstr>Courier New</vt:lpstr>
      <vt:lpstr>Times New Roman</vt:lpstr>
      <vt:lpstr>Verdana</vt:lpstr>
      <vt:lpstr>Wingdings</vt:lpstr>
      <vt:lpstr>Wingdings 2</vt:lpstr>
      <vt:lpstr>Wingdings 3</vt:lpstr>
      <vt:lpstr>Concourse</vt:lpstr>
      <vt:lpstr>STRATEGIC MANAGEMENT  BMA 404</vt:lpstr>
      <vt:lpstr>Learning Objectives</vt:lpstr>
      <vt:lpstr>Part one</vt:lpstr>
      <vt:lpstr>Industry analysis/Porter’s Five Forces Analysis</vt:lpstr>
      <vt:lpstr>Industry analysis </vt:lpstr>
      <vt:lpstr>Porter’s Five Forces</vt:lpstr>
      <vt:lpstr>Rivalry </vt:lpstr>
      <vt:lpstr>Competitive Moves</vt:lpstr>
      <vt:lpstr>Industry characteristics that influence the intensity of rivalry </vt:lpstr>
      <vt:lpstr>Industry characteristics that influence the intensity of rivalry </vt:lpstr>
      <vt:lpstr>Threat of Substitutes </vt:lpstr>
      <vt:lpstr>Buyer Power</vt:lpstr>
      <vt:lpstr>Buyers are Powerful if:</vt:lpstr>
      <vt:lpstr>Buyers are Weak if:</vt:lpstr>
      <vt:lpstr>Supplier Power </vt:lpstr>
      <vt:lpstr>Suppliers are Powerful if:</vt:lpstr>
      <vt:lpstr>Suppliers are Weak if:</vt:lpstr>
      <vt:lpstr>Threat of New Entrants and Entry Barriers</vt:lpstr>
      <vt:lpstr>Sources of Barriers to entry </vt:lpstr>
      <vt:lpstr>Easy to Enter if there is: </vt:lpstr>
      <vt:lpstr>Difficult to Enter if there is: </vt:lpstr>
      <vt:lpstr>Easy to Exit if there are: </vt:lpstr>
      <vt:lpstr>Difficult to Exit if there are: </vt:lpstr>
      <vt:lpstr>PowerPoint Presentation</vt:lpstr>
      <vt:lpstr>Part Two</vt:lpstr>
      <vt:lpstr>Industry analysis and competition</vt:lpstr>
      <vt:lpstr>Industry analysis and competition</vt:lpstr>
      <vt:lpstr>Industry analysis as a tool to develop competitive strategy</vt:lpstr>
      <vt:lpstr>Industry analysis as a tool to develop competitive strategy</vt:lpstr>
      <vt:lpstr>Industry analysis and structure</vt:lpstr>
      <vt:lpstr>Industry analysis and structure</vt:lpstr>
      <vt:lpstr>SCANING REMOTE EXTERNAL ENVIRONMENT</vt:lpstr>
      <vt:lpstr>Scanning Remote Environment PESTEL</vt:lpstr>
      <vt:lpstr>Political factors</vt:lpstr>
      <vt:lpstr>Economic factors</vt:lpstr>
      <vt:lpstr>Social Cultural factors</vt:lpstr>
      <vt:lpstr>Technological factors</vt:lpstr>
      <vt:lpstr>Environmental factors</vt:lpstr>
      <vt:lpstr>Legal factors</vt:lpstr>
      <vt:lpstr>5 steps for conducting external environmental analysis:</vt:lpstr>
      <vt:lpstr>Summary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MANAGEMENT  MGT 506</dc:title>
  <dc:creator>Kahuthia</dc:creator>
  <cp:lastModifiedBy>Kahuthia</cp:lastModifiedBy>
  <cp:revision>53</cp:revision>
  <dcterms:created xsi:type="dcterms:W3CDTF">2018-02-08T14:24:59Z</dcterms:created>
  <dcterms:modified xsi:type="dcterms:W3CDTF">2023-09-29T21:08:24Z</dcterms:modified>
</cp:coreProperties>
</file>