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3" r:id="rId1"/>
  </p:sldMasterIdLst>
  <p:sldIdLst>
    <p:sldId id="283" r:id="rId2"/>
    <p:sldId id="284" r:id="rId3"/>
    <p:sldId id="310" r:id="rId4"/>
    <p:sldId id="278" r:id="rId5"/>
    <p:sldId id="288" r:id="rId6"/>
    <p:sldId id="271" r:id="rId7"/>
    <p:sldId id="272" r:id="rId8"/>
    <p:sldId id="276" r:id="rId9"/>
    <p:sldId id="294" r:id="rId10"/>
    <p:sldId id="277" r:id="rId11"/>
    <p:sldId id="279" r:id="rId12"/>
    <p:sldId id="280" r:id="rId13"/>
    <p:sldId id="281" r:id="rId14"/>
    <p:sldId id="282" r:id="rId15"/>
    <p:sldId id="308" r:id="rId16"/>
    <p:sldId id="312" r:id="rId17"/>
    <p:sldId id="292" r:id="rId18"/>
    <p:sldId id="291" r:id="rId19"/>
    <p:sldId id="293" r:id="rId20"/>
    <p:sldId id="297" r:id="rId21"/>
    <p:sldId id="307" r:id="rId22"/>
    <p:sldId id="298" r:id="rId23"/>
    <p:sldId id="299" r:id="rId24"/>
    <p:sldId id="300" r:id="rId25"/>
    <p:sldId id="301" r:id="rId26"/>
    <p:sldId id="302" r:id="rId27"/>
    <p:sldId id="303" r:id="rId28"/>
    <p:sldId id="306" r:id="rId29"/>
    <p:sldId id="305" r:id="rId30"/>
    <p:sldId id="313"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p:cViewPr varScale="1">
        <p:scale>
          <a:sx n="72" d="100"/>
          <a:sy n="72" d="100"/>
        </p:scale>
        <p:origin x="126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CB979C0-4EC2-4A26-8472-1542D42D107A}" type="datetimeFigureOut">
              <a:rPr lang="en-US" smtClean="0"/>
              <a:t>9/30/2023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F5525E-9753-4624-A23B-BB7B66B90F99}"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6468506"/>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B979C0-4EC2-4A26-8472-1542D42D107A}" type="datetimeFigureOut">
              <a:rPr lang="en-US" smtClean="0"/>
              <a:t>9/30/2023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1421689537"/>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CB979C0-4EC2-4A26-8472-1542D42D107A}" type="datetimeFigureOut">
              <a:rPr lang="en-US" smtClean="0"/>
              <a:t>9/30/2023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F5525E-9753-4624-A23B-BB7B66B90F99}"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3815257"/>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CB979C0-4EC2-4A26-8472-1542D42D107A}" type="datetimeFigureOut">
              <a:rPr lang="en-US" smtClean="0"/>
              <a:t>9/30/2023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3899468004"/>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CB979C0-4EC2-4A26-8472-1542D42D107A}" type="datetimeFigureOut">
              <a:rPr lang="en-US" smtClean="0"/>
              <a:t>9/30/2023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634767723"/>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CB979C0-4EC2-4A26-8472-1542D42D107A}" type="datetimeFigureOut">
              <a:rPr lang="en-US" smtClean="0"/>
              <a:t>9/30/2023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728181735"/>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CB979C0-4EC2-4A26-8472-1542D42D107A}" type="datetimeFigureOut">
              <a:rPr lang="en-US" smtClean="0"/>
              <a:t>9/30/2023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1178470"/>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FCB979C0-4EC2-4A26-8472-1542D42D107A}" type="datetimeFigureOut">
              <a:rPr lang="en-US" smtClean="0"/>
              <a:t>9/30/2023</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DF5525E-9753-4624-A23B-BB7B66B90F99}" type="slidenum">
              <a:rPr lang="en-US" smtClean="0"/>
              <a:t>‹#›</a:t>
            </a:fld>
            <a:endParaRPr lang="en-US"/>
          </a:p>
        </p:txBody>
      </p:sp>
    </p:spTree>
    <p:extLst>
      <p:ext uri="{BB962C8B-B14F-4D97-AF65-F5344CB8AC3E}">
        <p14:creationId xmlns:p14="http://schemas.microsoft.com/office/powerpoint/2010/main" val="4127575464"/>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CB979C0-4EC2-4A26-8472-1542D42D107A}" type="datetimeFigureOut">
              <a:rPr lang="en-US" smtClean="0"/>
              <a:t>9/30/2023</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1413906993"/>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B979C0-4EC2-4A26-8472-1542D42D107A}" type="datetimeFigureOut">
              <a:rPr lang="en-US" smtClean="0"/>
              <a:t>9/30/2023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3191866378"/>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B979C0-4EC2-4A26-8472-1542D42D107A}" type="datetimeFigureOut">
              <a:rPr lang="en-US" smtClean="0"/>
              <a:t>9/30/2023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F5525E-9753-4624-A23B-BB7B66B90F99}" type="slidenum">
              <a:rPr lang="en-US" smtClean="0"/>
              <a:t>‹#›</a:t>
            </a:fld>
            <a:endParaRPr lang="en-US"/>
          </a:p>
        </p:txBody>
      </p:sp>
    </p:spTree>
    <p:extLst>
      <p:ext uri="{BB962C8B-B14F-4D97-AF65-F5344CB8AC3E}">
        <p14:creationId xmlns:p14="http://schemas.microsoft.com/office/powerpoint/2010/main" val="2370590192"/>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FCB979C0-4EC2-4A26-8472-1542D42D107A}" type="datetimeFigureOut">
              <a:rPr lang="en-US" smtClean="0"/>
              <a:t>9/30/2023</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FDF5525E-9753-4624-A23B-BB7B66B90F99}"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449649"/>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Lst>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online.hbs.edu/blog/post/why-is-strategic-planning-important"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corporatefinanceinstitute.com/resources/management/strategic-plannin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a:bodyPr>
          <a:lstStyle/>
          <a:p>
            <a:r>
              <a:rPr lang="en-US" dirty="0"/>
              <a:t>STRATEGIC MANAGEMENT </a:t>
            </a:r>
            <a:br>
              <a:rPr lang="en-US" dirty="0"/>
            </a:br>
            <a:r>
              <a:rPr lang="en-US" dirty="0" smtClean="0"/>
              <a:t>BMA 404</a:t>
            </a:r>
            <a:endParaRPr lang="en-US" dirty="0"/>
          </a:p>
        </p:txBody>
      </p:sp>
      <p:sp>
        <p:nvSpPr>
          <p:cNvPr id="2" name="Subtitle 1"/>
          <p:cNvSpPr>
            <a:spLocks noGrp="1"/>
          </p:cNvSpPr>
          <p:nvPr>
            <p:ph type="subTitle" idx="1"/>
          </p:nvPr>
        </p:nvSpPr>
        <p:spPr/>
        <p:txBody>
          <a:bodyPr>
            <a:normAutofit/>
          </a:bodyPr>
          <a:lstStyle/>
          <a:p>
            <a:r>
              <a:rPr lang="en-US" dirty="0" smtClean="0"/>
              <a:t>WEEK five: </a:t>
            </a:r>
            <a:r>
              <a:rPr lang="en-US" dirty="0"/>
              <a:t>Formulating Objectives</a:t>
            </a:r>
          </a:p>
          <a:p>
            <a:r>
              <a:rPr lang="en-US" dirty="0" smtClean="0"/>
              <a:t>BY </a:t>
            </a:r>
            <a:r>
              <a:rPr lang="en-US" dirty="0"/>
              <a:t>Dr. </a:t>
            </a:r>
            <a:r>
              <a:rPr lang="en-US" dirty="0" smtClean="0"/>
              <a:t>Julius Kahuthia </a:t>
            </a:r>
            <a:r>
              <a:rPr lang="en-US" dirty="0" err="1"/>
              <a:t>Mwangi</a:t>
            </a:r>
            <a:endParaRPr lang="en-US" dirty="0"/>
          </a:p>
          <a:p>
            <a:endParaRPr lang="en-US" dirty="0"/>
          </a:p>
        </p:txBody>
      </p:sp>
    </p:spTree>
    <p:extLst>
      <p:ext uri="{BB962C8B-B14F-4D97-AF65-F5344CB8AC3E}">
        <p14:creationId xmlns:p14="http://schemas.microsoft.com/office/powerpoint/2010/main" val="419204957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a:xfrm>
            <a:off x="822959" y="1845734"/>
            <a:ext cx="8016241" cy="4402666"/>
          </a:xfrm>
        </p:spPr>
        <p:txBody>
          <a:bodyPr>
            <a:normAutofit fontScale="85000" lnSpcReduction="10000"/>
          </a:bodyPr>
          <a:lstStyle/>
          <a:p>
            <a:pPr algn="just">
              <a:lnSpc>
                <a:spcPct val="160000"/>
              </a:lnSpc>
              <a:buFont typeface="Wingdings" panose="05000000000000000000" pitchFamily="2" charset="2"/>
              <a:buChar char="Ø"/>
            </a:pPr>
            <a:r>
              <a:rPr lang="en-US" sz="2500" dirty="0" smtClean="0"/>
              <a:t>By the end of this lesson you should be able to:</a:t>
            </a:r>
          </a:p>
          <a:p>
            <a:pPr algn="just">
              <a:lnSpc>
                <a:spcPct val="160000"/>
              </a:lnSpc>
              <a:buFont typeface="Wingdings" panose="05000000000000000000" pitchFamily="2" charset="2"/>
              <a:buChar char="Ø"/>
            </a:pPr>
            <a:r>
              <a:rPr lang="en-US" sz="2500" dirty="0" smtClean="0"/>
              <a:t>Distinguish the various objectives crafted in an organization</a:t>
            </a:r>
          </a:p>
          <a:p>
            <a:pPr algn="just">
              <a:lnSpc>
                <a:spcPct val="160000"/>
              </a:lnSpc>
              <a:buFont typeface="Wingdings" panose="05000000000000000000" pitchFamily="2" charset="2"/>
              <a:buChar char="Ø"/>
            </a:pPr>
            <a:r>
              <a:rPr lang="en-US" sz="2500" dirty="0" smtClean="0"/>
              <a:t>Explain the role of organizational objectives</a:t>
            </a:r>
          </a:p>
          <a:p>
            <a:pPr algn="just">
              <a:lnSpc>
                <a:spcPct val="160000"/>
              </a:lnSpc>
              <a:buFont typeface="Wingdings" panose="05000000000000000000" pitchFamily="2" charset="2"/>
              <a:buChar char="Ø"/>
            </a:pPr>
            <a:r>
              <a:rPr lang="en-US" sz="2500" dirty="0" smtClean="0"/>
              <a:t>Discuss the factors that influence setting of organizational objectives</a:t>
            </a:r>
          </a:p>
          <a:p>
            <a:pPr algn="just">
              <a:lnSpc>
                <a:spcPct val="160000"/>
              </a:lnSpc>
              <a:buFont typeface="Wingdings" panose="05000000000000000000" pitchFamily="2" charset="2"/>
              <a:buChar char="Ø"/>
            </a:pPr>
            <a:r>
              <a:rPr lang="en-US" sz="2500" dirty="0" smtClean="0"/>
              <a:t>Explain the relationship between objectives, mission and vision statements in an organization</a:t>
            </a:r>
          </a:p>
          <a:p>
            <a:pPr algn="just">
              <a:lnSpc>
                <a:spcPct val="160000"/>
              </a:lnSpc>
              <a:buFont typeface="Wingdings" panose="05000000000000000000" pitchFamily="2" charset="2"/>
              <a:buChar char="Ø"/>
            </a:pPr>
            <a:r>
              <a:rPr lang="en-US" sz="2500" dirty="0" smtClean="0"/>
              <a:t>Explain the importance of strategic planning</a:t>
            </a:r>
          </a:p>
          <a:p>
            <a:endParaRPr lang="en-US" dirty="0" smtClean="0"/>
          </a:p>
          <a:p>
            <a:endParaRPr lang="en-US" dirty="0"/>
          </a:p>
        </p:txBody>
      </p:sp>
    </p:spTree>
    <p:extLst>
      <p:ext uri="{BB962C8B-B14F-4D97-AF65-F5344CB8AC3E}">
        <p14:creationId xmlns:p14="http://schemas.microsoft.com/office/powerpoint/2010/main" val="110842955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
            </a:pPr>
            <a:r>
              <a:rPr lang="en-US" sz="2400" dirty="0"/>
              <a:t>Introduction </a:t>
            </a:r>
          </a:p>
          <a:p>
            <a:pPr algn="just">
              <a:lnSpc>
                <a:spcPct val="150000"/>
              </a:lnSpc>
              <a:buFont typeface="Wingdings" panose="05000000000000000000" pitchFamily="2" charset="2"/>
              <a:buChar char="§"/>
            </a:pPr>
            <a:r>
              <a:rPr lang="en-US" sz="2400" dirty="0"/>
              <a:t>Managerial use of Organizational Objectives</a:t>
            </a:r>
          </a:p>
          <a:p>
            <a:pPr algn="just">
              <a:lnSpc>
                <a:spcPct val="150000"/>
              </a:lnSpc>
              <a:buFont typeface="Wingdings" panose="05000000000000000000" pitchFamily="2" charset="2"/>
              <a:buChar char="§"/>
            </a:pPr>
            <a:r>
              <a:rPr lang="en-US" sz="2400" dirty="0"/>
              <a:t>Key Areas of Organizational Objectives</a:t>
            </a:r>
          </a:p>
          <a:p>
            <a:pPr algn="just">
              <a:lnSpc>
                <a:spcPct val="150000"/>
              </a:lnSpc>
              <a:buFont typeface="Wingdings" panose="05000000000000000000" pitchFamily="2" charset="2"/>
              <a:buChar char="§"/>
            </a:pPr>
            <a:r>
              <a:rPr lang="en-US" sz="2400" dirty="0"/>
              <a:t>Creating Strategic Objective</a:t>
            </a:r>
          </a:p>
          <a:p>
            <a:pPr algn="just">
              <a:lnSpc>
                <a:spcPct val="150000"/>
              </a:lnSpc>
              <a:buFont typeface="Wingdings" panose="05000000000000000000" pitchFamily="2" charset="2"/>
              <a:buChar char="§"/>
            </a:pPr>
            <a:r>
              <a:rPr lang="en-US" sz="2400" dirty="0"/>
              <a:t>Components of Objectives</a:t>
            </a:r>
          </a:p>
        </p:txBody>
      </p:sp>
    </p:spTree>
    <p:extLst>
      <p:ext uri="{BB962C8B-B14F-4D97-AF65-F5344CB8AC3E}">
        <p14:creationId xmlns:p14="http://schemas.microsoft.com/office/powerpoint/2010/main" val="196881648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lstStyle/>
          <a:p>
            <a:pPr algn="just">
              <a:lnSpc>
                <a:spcPct val="150000"/>
              </a:lnSpc>
              <a:buFont typeface="Arial" panose="020B0604020202020204" pitchFamily="34" charset="0"/>
              <a:buChar char="•"/>
            </a:pPr>
            <a:r>
              <a:rPr lang="en-US" sz="2400" dirty="0"/>
              <a:t>Strategic objectives are high-level and measurable goals outlining </a:t>
            </a:r>
            <a:r>
              <a:rPr lang="en-US" sz="2400" b="1" dirty="0"/>
              <a:t>what an organization wants to achieve</a:t>
            </a:r>
            <a:r>
              <a:rPr lang="en-US" sz="2400" dirty="0"/>
              <a:t>, with a </a:t>
            </a:r>
            <a:r>
              <a:rPr lang="en-US" sz="2400" b="1" dirty="0"/>
              <a:t>clearly defined deadline</a:t>
            </a:r>
            <a:r>
              <a:rPr lang="en-US" sz="2400" dirty="0"/>
              <a:t>. </a:t>
            </a:r>
            <a:endParaRPr lang="en-US" sz="2400" dirty="0" smtClean="0"/>
          </a:p>
          <a:p>
            <a:pPr algn="just">
              <a:lnSpc>
                <a:spcPct val="150000"/>
              </a:lnSpc>
              <a:buFont typeface="Arial" panose="020B0604020202020204" pitchFamily="34" charset="0"/>
              <a:buChar char="•"/>
            </a:pPr>
            <a:r>
              <a:rPr lang="en-US" sz="2400" dirty="0" smtClean="0"/>
              <a:t>They </a:t>
            </a:r>
            <a:r>
              <a:rPr lang="en-US" sz="2400" dirty="0"/>
              <a:t>help organizations create </a:t>
            </a:r>
            <a:r>
              <a:rPr lang="en-US" sz="2400" b="1" dirty="0"/>
              <a:t>strategic roadmaps</a:t>
            </a:r>
            <a:r>
              <a:rPr lang="en-US" sz="2400" dirty="0"/>
              <a:t>, initiatives, and projects that are aligned with the company’s strategy and vision. </a:t>
            </a:r>
          </a:p>
          <a:p>
            <a:endParaRPr lang="en-US" dirty="0"/>
          </a:p>
        </p:txBody>
      </p:sp>
    </p:spTree>
    <p:extLst>
      <p:ext uri="{BB962C8B-B14F-4D97-AF65-F5344CB8AC3E}">
        <p14:creationId xmlns:p14="http://schemas.microsoft.com/office/powerpoint/2010/main" val="2699974366"/>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3" name="Content Placeholder 2"/>
          <p:cNvSpPr>
            <a:spLocks noGrp="1"/>
          </p:cNvSpPr>
          <p:nvPr>
            <p:ph idx="1"/>
          </p:nvPr>
        </p:nvSpPr>
        <p:spPr/>
        <p:txBody>
          <a:bodyPr>
            <a:normAutofit/>
          </a:bodyPr>
          <a:lstStyle/>
          <a:p>
            <a:pPr algn="just">
              <a:lnSpc>
                <a:spcPct val="150000"/>
              </a:lnSpc>
              <a:buFont typeface="Courier New" panose="02070309020205020404" pitchFamily="49" charset="0"/>
              <a:buChar char="o"/>
            </a:pPr>
            <a:r>
              <a:rPr lang="en-US" sz="2400" dirty="0" smtClean="0"/>
              <a:t>Long-term </a:t>
            </a:r>
            <a:r>
              <a:rPr lang="en-US" sz="2400" dirty="0"/>
              <a:t>is defined as more than a year. As a result, long-term objectives refer to an organization’s desired achievements over a one-year period.</a:t>
            </a:r>
          </a:p>
          <a:p>
            <a:pPr algn="just">
              <a:lnSpc>
                <a:spcPct val="150000"/>
              </a:lnSpc>
              <a:buFont typeface="Courier New" panose="02070309020205020404" pitchFamily="49" charset="0"/>
              <a:buChar char="o"/>
            </a:pPr>
            <a:r>
              <a:rPr lang="en-US" sz="2400" dirty="0" smtClean="0"/>
              <a:t>Short-term objectives </a:t>
            </a:r>
            <a:r>
              <a:rPr lang="en-US" sz="2400" dirty="0"/>
              <a:t>are those with a life span of less than a year. </a:t>
            </a:r>
            <a:r>
              <a:rPr lang="en-US" sz="2400" dirty="0" smtClean="0"/>
              <a:t> </a:t>
            </a:r>
            <a:endParaRPr lang="en-US" sz="2400" dirty="0"/>
          </a:p>
        </p:txBody>
      </p:sp>
    </p:spTree>
    <p:extLst>
      <p:ext uri="{BB962C8B-B14F-4D97-AF65-F5344CB8AC3E}">
        <p14:creationId xmlns:p14="http://schemas.microsoft.com/office/powerpoint/2010/main" val="3479701410"/>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4800" kern="1200" spc="-50" dirty="0">
                <a:solidFill>
                  <a:schemeClr val="tx1">
                    <a:lumMod val="75000"/>
                    <a:lumOff val="25000"/>
                  </a:schemeClr>
                </a:solidFill>
                <a:latin typeface="+mj-lt"/>
                <a:ea typeface="+mj-ea"/>
                <a:cs typeface="+mj-cs"/>
              </a:rPr>
              <a:t>Organizational objectives</a:t>
            </a: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2400" dirty="0" smtClean="0"/>
              <a:t>Organizational </a:t>
            </a:r>
            <a:r>
              <a:rPr lang="en-US" sz="2400" dirty="0"/>
              <a:t>objectives are a target toward which the organization directs its efforts. </a:t>
            </a:r>
            <a:endParaRPr lang="en-US" sz="2400" dirty="0" smtClean="0"/>
          </a:p>
          <a:p>
            <a:pPr algn="just">
              <a:lnSpc>
                <a:spcPct val="150000"/>
              </a:lnSpc>
              <a:buFont typeface="Wingdings" panose="05000000000000000000" pitchFamily="2" charset="2"/>
              <a:buChar char="Ø"/>
            </a:pPr>
            <a:r>
              <a:rPr lang="en-US" sz="2400" dirty="0" smtClean="0"/>
              <a:t>Objectives </a:t>
            </a:r>
            <a:r>
              <a:rPr lang="en-US" sz="2400" dirty="0"/>
              <a:t>provide the foundation for planning, organizing, motivating and controlling. </a:t>
            </a:r>
            <a:r>
              <a:rPr lang="en-US" sz="2400" dirty="0" smtClean="0"/>
              <a:t> </a:t>
            </a:r>
            <a:endParaRPr lang="en-US" sz="2400" dirty="0"/>
          </a:p>
        </p:txBody>
      </p:sp>
    </p:spTree>
    <p:extLst>
      <p:ext uri="{BB962C8B-B14F-4D97-AF65-F5344CB8AC3E}">
        <p14:creationId xmlns:p14="http://schemas.microsoft.com/office/powerpoint/2010/main" val="2587710914"/>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r>
              <a:rPr lang="en-US" sz="4800" kern="1200" spc="-50" dirty="0">
                <a:solidFill>
                  <a:schemeClr val="tx1">
                    <a:lumMod val="75000"/>
                    <a:lumOff val="25000"/>
                  </a:schemeClr>
                </a:solidFill>
                <a:latin typeface="+mj-lt"/>
                <a:ea typeface="+mj-ea"/>
                <a:cs typeface="+mj-cs"/>
              </a:rPr>
              <a:t>Managerial Use of Organizational </a:t>
            </a:r>
            <a:r>
              <a:rPr lang="en-US" sz="4800" kern="1200" spc="-50" dirty="0" smtClean="0">
                <a:solidFill>
                  <a:schemeClr val="tx1">
                    <a:lumMod val="75000"/>
                    <a:lumOff val="25000"/>
                  </a:schemeClr>
                </a:solidFill>
                <a:latin typeface="+mj-lt"/>
                <a:ea typeface="+mj-ea"/>
                <a:cs typeface="+mj-cs"/>
              </a:rPr>
              <a:t>Objectives</a:t>
            </a:r>
            <a:endParaRPr lang="en-US" sz="4800" kern="1200" spc="-50" dirty="0">
              <a:solidFill>
                <a:schemeClr val="tx1">
                  <a:lumMod val="75000"/>
                  <a:lumOff val="25000"/>
                </a:schemeClr>
              </a:solidFill>
              <a:latin typeface="+mj-lt"/>
              <a:ea typeface="+mj-ea"/>
              <a:cs typeface="+mj-cs"/>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t>Managers </a:t>
            </a:r>
            <a:r>
              <a:rPr lang="en-US" sz="2400" dirty="0"/>
              <a:t>should use objectives to guide their organizations in the following ways</a:t>
            </a:r>
            <a:r>
              <a:rPr lang="en-US" sz="2400" dirty="0" smtClean="0"/>
              <a:t>:</a:t>
            </a:r>
          </a:p>
          <a:p>
            <a:pPr lvl="2" algn="just">
              <a:lnSpc>
                <a:spcPct val="150000"/>
              </a:lnSpc>
            </a:pPr>
            <a:r>
              <a:rPr lang="en-US" sz="2400" dirty="0" smtClean="0"/>
              <a:t>Guide in </a:t>
            </a:r>
            <a:r>
              <a:rPr lang="en-US" sz="2400" dirty="0"/>
              <a:t>decision </a:t>
            </a:r>
            <a:r>
              <a:rPr lang="en-US" sz="2400" dirty="0" smtClean="0"/>
              <a:t>making.</a:t>
            </a:r>
          </a:p>
          <a:p>
            <a:pPr lvl="2" algn="just">
              <a:lnSpc>
                <a:spcPct val="150000"/>
              </a:lnSpc>
            </a:pPr>
            <a:r>
              <a:rPr lang="en-US" sz="2400" dirty="0" smtClean="0"/>
              <a:t>Guide for </a:t>
            </a:r>
            <a:r>
              <a:rPr lang="en-US" sz="2400" dirty="0"/>
              <a:t>increasing organizational efficiency. </a:t>
            </a:r>
            <a:r>
              <a:rPr lang="en-US" sz="2400" dirty="0" smtClean="0"/>
              <a:t> </a:t>
            </a:r>
            <a:endParaRPr lang="en-US" sz="2400" dirty="0"/>
          </a:p>
          <a:p>
            <a:pPr lvl="2" algn="just">
              <a:lnSpc>
                <a:spcPct val="150000"/>
              </a:lnSpc>
            </a:pPr>
            <a:r>
              <a:rPr lang="en-US" sz="2400" dirty="0" smtClean="0"/>
              <a:t>Guide for </a:t>
            </a:r>
            <a:r>
              <a:rPr lang="en-US" sz="2400" dirty="0"/>
              <a:t>performance appraisal. </a:t>
            </a:r>
            <a:r>
              <a:rPr lang="en-US" sz="2400" dirty="0" smtClean="0"/>
              <a:t> </a:t>
            </a:r>
            <a:endParaRPr lang="en-US" sz="2400" dirty="0"/>
          </a:p>
        </p:txBody>
      </p:sp>
    </p:spTree>
    <p:extLst>
      <p:ext uri="{BB962C8B-B14F-4D97-AF65-F5344CB8AC3E}">
        <p14:creationId xmlns:p14="http://schemas.microsoft.com/office/powerpoint/2010/main" val="4253575370"/>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r>
              <a:rPr lang="en-US" sz="4800" kern="1200" spc="-50" dirty="0">
                <a:solidFill>
                  <a:schemeClr val="tx1">
                    <a:lumMod val="75000"/>
                    <a:lumOff val="25000"/>
                  </a:schemeClr>
                </a:solidFill>
                <a:latin typeface="+mj-lt"/>
                <a:ea typeface="+mj-ea"/>
                <a:cs typeface="+mj-cs"/>
              </a:rPr>
              <a:t>Key </a:t>
            </a:r>
            <a:r>
              <a:rPr lang="en-US" sz="4800" kern="1200" spc="-50" dirty="0" smtClean="0">
                <a:solidFill>
                  <a:schemeClr val="tx1">
                    <a:lumMod val="75000"/>
                    <a:lumOff val="25000"/>
                  </a:schemeClr>
                </a:solidFill>
                <a:latin typeface="+mj-lt"/>
                <a:ea typeface="+mj-ea"/>
                <a:cs typeface="+mj-cs"/>
              </a:rPr>
              <a:t>Areas </a:t>
            </a:r>
            <a:r>
              <a:rPr lang="en-US" sz="4800" kern="1200" spc="-50" dirty="0">
                <a:solidFill>
                  <a:schemeClr val="tx1">
                    <a:lumMod val="75000"/>
                    <a:lumOff val="25000"/>
                  </a:schemeClr>
                </a:solidFill>
                <a:latin typeface="+mj-lt"/>
                <a:ea typeface="+mj-ea"/>
                <a:cs typeface="+mj-cs"/>
              </a:rPr>
              <a:t>of </a:t>
            </a:r>
            <a:r>
              <a:rPr lang="en-US" sz="4800" kern="1200" spc="-50" dirty="0" smtClean="0">
                <a:solidFill>
                  <a:schemeClr val="tx1">
                    <a:lumMod val="75000"/>
                    <a:lumOff val="25000"/>
                  </a:schemeClr>
                </a:solidFill>
                <a:latin typeface="+mj-lt"/>
                <a:ea typeface="+mj-ea"/>
                <a:cs typeface="+mj-cs"/>
              </a:rPr>
              <a:t>Organizational Objectives</a:t>
            </a:r>
            <a:endParaRPr lang="en-US" sz="4800" kern="1200" spc="-50" dirty="0">
              <a:solidFill>
                <a:schemeClr val="tx1">
                  <a:lumMod val="75000"/>
                  <a:lumOff val="25000"/>
                </a:schemeClr>
              </a:solidFill>
              <a:latin typeface="+mj-lt"/>
              <a:ea typeface="+mj-ea"/>
              <a:cs typeface="+mj-cs"/>
            </a:endParaRPr>
          </a:p>
        </p:txBody>
      </p:sp>
      <p:sp>
        <p:nvSpPr>
          <p:cNvPr id="3" name="Content Placeholder 2"/>
          <p:cNvSpPr>
            <a:spLocks noGrp="1"/>
          </p:cNvSpPr>
          <p:nvPr>
            <p:ph idx="1"/>
          </p:nvPr>
        </p:nvSpPr>
        <p:spPr>
          <a:xfrm>
            <a:off x="457200" y="2438400"/>
            <a:ext cx="8001000" cy="3581400"/>
          </a:xfrm>
        </p:spPr>
        <p:txBody>
          <a:bodyPr>
            <a:normAutofit/>
          </a:bodyPr>
          <a:lstStyle/>
          <a:p>
            <a:pPr lvl="0" algn="just">
              <a:lnSpc>
                <a:spcPct val="150000"/>
              </a:lnSpc>
              <a:buFont typeface="Wingdings" panose="05000000000000000000" pitchFamily="2" charset="2"/>
              <a:buChar char="v"/>
            </a:pPr>
            <a:r>
              <a:rPr lang="en-US" b="1" dirty="0" smtClean="0"/>
              <a:t>Market </a:t>
            </a:r>
            <a:r>
              <a:rPr lang="en-US" b="1" dirty="0"/>
              <a:t>standing</a:t>
            </a:r>
            <a:r>
              <a:rPr lang="en-US" dirty="0"/>
              <a:t>: the position of an organization – where it stands – relative to its competitors. </a:t>
            </a:r>
            <a:r>
              <a:rPr lang="en-US" dirty="0" smtClean="0"/>
              <a:t> </a:t>
            </a:r>
            <a:endParaRPr lang="en-US" sz="1800" dirty="0"/>
          </a:p>
          <a:p>
            <a:pPr lvl="0" algn="just">
              <a:lnSpc>
                <a:spcPct val="150000"/>
              </a:lnSpc>
              <a:buFont typeface="Wingdings" panose="05000000000000000000" pitchFamily="2" charset="2"/>
              <a:buChar char="v"/>
            </a:pPr>
            <a:r>
              <a:rPr lang="en-US" b="1" dirty="0"/>
              <a:t>Innovation</a:t>
            </a:r>
            <a:r>
              <a:rPr lang="en-US" dirty="0"/>
              <a:t>: any change made to improve methods of conducting organizational business. </a:t>
            </a:r>
            <a:r>
              <a:rPr lang="en-US" dirty="0" smtClean="0"/>
              <a:t> </a:t>
            </a:r>
            <a:endParaRPr lang="en-US" sz="1800" dirty="0"/>
          </a:p>
          <a:p>
            <a:pPr lvl="0" algn="just">
              <a:lnSpc>
                <a:spcPct val="150000"/>
              </a:lnSpc>
              <a:buFont typeface="Wingdings" panose="05000000000000000000" pitchFamily="2" charset="2"/>
              <a:buChar char="v"/>
            </a:pPr>
            <a:r>
              <a:rPr lang="en-US" b="1" dirty="0"/>
              <a:t>Productivity</a:t>
            </a:r>
            <a:r>
              <a:rPr lang="en-US" dirty="0"/>
              <a:t>: The level of goods and services produced by an organization relative to the resources used in the production process. </a:t>
            </a:r>
            <a:r>
              <a:rPr lang="en-US" dirty="0" smtClean="0"/>
              <a:t> </a:t>
            </a:r>
            <a:endParaRPr lang="en-US" sz="1800" dirty="0"/>
          </a:p>
        </p:txBody>
      </p:sp>
    </p:spTree>
    <p:extLst>
      <p:ext uri="{BB962C8B-B14F-4D97-AF65-F5344CB8AC3E}">
        <p14:creationId xmlns:p14="http://schemas.microsoft.com/office/powerpoint/2010/main" val="566332449"/>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r>
              <a:rPr lang="en-US" sz="4800" kern="1200" spc="-50" dirty="0">
                <a:solidFill>
                  <a:schemeClr val="tx1">
                    <a:lumMod val="75000"/>
                    <a:lumOff val="25000"/>
                  </a:schemeClr>
                </a:solidFill>
                <a:latin typeface="+mj-lt"/>
                <a:ea typeface="+mj-ea"/>
                <a:cs typeface="+mj-cs"/>
              </a:rPr>
              <a:t>Key </a:t>
            </a:r>
            <a:r>
              <a:rPr lang="en-US" sz="4800" kern="1200" spc="-50" dirty="0" smtClean="0">
                <a:solidFill>
                  <a:schemeClr val="tx1">
                    <a:lumMod val="75000"/>
                    <a:lumOff val="25000"/>
                  </a:schemeClr>
                </a:solidFill>
                <a:latin typeface="+mj-lt"/>
                <a:ea typeface="+mj-ea"/>
                <a:cs typeface="+mj-cs"/>
              </a:rPr>
              <a:t>Areas </a:t>
            </a:r>
            <a:r>
              <a:rPr lang="en-US" sz="4800" kern="1200" spc="-50" dirty="0">
                <a:solidFill>
                  <a:schemeClr val="tx1">
                    <a:lumMod val="75000"/>
                    <a:lumOff val="25000"/>
                  </a:schemeClr>
                </a:solidFill>
                <a:latin typeface="+mj-lt"/>
                <a:ea typeface="+mj-ea"/>
                <a:cs typeface="+mj-cs"/>
              </a:rPr>
              <a:t>of </a:t>
            </a:r>
            <a:r>
              <a:rPr lang="en-US" sz="4800" kern="1200" spc="-50" dirty="0" smtClean="0">
                <a:solidFill>
                  <a:schemeClr val="tx1">
                    <a:lumMod val="75000"/>
                    <a:lumOff val="25000"/>
                  </a:schemeClr>
                </a:solidFill>
                <a:latin typeface="+mj-lt"/>
                <a:ea typeface="+mj-ea"/>
                <a:cs typeface="+mj-cs"/>
              </a:rPr>
              <a:t>Organizational Objectives</a:t>
            </a:r>
            <a:endParaRPr lang="en-US" sz="4800" kern="1200" spc="-50" dirty="0">
              <a:solidFill>
                <a:schemeClr val="tx1">
                  <a:lumMod val="75000"/>
                  <a:lumOff val="25000"/>
                </a:schemeClr>
              </a:solidFill>
              <a:latin typeface="+mj-lt"/>
              <a:ea typeface="+mj-ea"/>
              <a:cs typeface="+mj-cs"/>
            </a:endParaRPr>
          </a:p>
        </p:txBody>
      </p:sp>
      <p:sp>
        <p:nvSpPr>
          <p:cNvPr id="3" name="Content Placeholder 2"/>
          <p:cNvSpPr>
            <a:spLocks noGrp="1"/>
          </p:cNvSpPr>
          <p:nvPr>
            <p:ph idx="1"/>
          </p:nvPr>
        </p:nvSpPr>
        <p:spPr/>
        <p:txBody>
          <a:bodyPr>
            <a:normAutofit fontScale="92500"/>
          </a:bodyPr>
          <a:lstStyle/>
          <a:p>
            <a:pPr lvl="0">
              <a:lnSpc>
                <a:spcPct val="150000"/>
              </a:lnSpc>
              <a:buFont typeface="Wingdings" panose="05000000000000000000" pitchFamily="2" charset="2"/>
              <a:buChar char="q"/>
            </a:pPr>
            <a:r>
              <a:rPr lang="en-US" sz="2400" b="1" dirty="0" smtClean="0"/>
              <a:t>Resource </a:t>
            </a:r>
            <a:r>
              <a:rPr lang="en-US" sz="2400" b="1" dirty="0"/>
              <a:t>level</a:t>
            </a:r>
            <a:r>
              <a:rPr lang="en-US" sz="2400" dirty="0"/>
              <a:t>: The relative amounts of various resources held by an organization such as inventory, equipment and cash. </a:t>
            </a:r>
            <a:r>
              <a:rPr lang="en-US" sz="2400" dirty="0" smtClean="0"/>
              <a:t> </a:t>
            </a:r>
          </a:p>
          <a:p>
            <a:pPr lvl="0">
              <a:lnSpc>
                <a:spcPct val="150000"/>
              </a:lnSpc>
              <a:buFont typeface="Wingdings" panose="05000000000000000000" pitchFamily="2" charset="2"/>
              <a:buChar char="q"/>
            </a:pPr>
            <a:r>
              <a:rPr lang="en-US" sz="2400" b="1" dirty="0"/>
              <a:t>Profitability</a:t>
            </a:r>
            <a:r>
              <a:rPr lang="en-US" sz="2400" dirty="0"/>
              <a:t>: the ability of an organization to earn revenue  beyond the expenses necessary to generate the revenue.  </a:t>
            </a:r>
          </a:p>
          <a:p>
            <a:pPr lvl="0">
              <a:lnSpc>
                <a:spcPct val="150000"/>
              </a:lnSpc>
              <a:buFont typeface="Wingdings" panose="05000000000000000000" pitchFamily="2" charset="2"/>
              <a:buChar char="q"/>
            </a:pPr>
            <a:r>
              <a:rPr lang="en-US" sz="2400" b="1" dirty="0"/>
              <a:t>Worker performance and attitude</a:t>
            </a:r>
            <a:r>
              <a:rPr lang="en-US" sz="2400" dirty="0"/>
              <a:t>: the quality of non-management performance and such employees’ feeling about their work.  </a:t>
            </a:r>
          </a:p>
          <a:p>
            <a:pPr lvl="0"/>
            <a:endParaRPr lang="en-US" sz="1800" dirty="0"/>
          </a:p>
        </p:txBody>
      </p:sp>
    </p:spTree>
    <p:extLst>
      <p:ext uri="{BB962C8B-B14F-4D97-AF65-F5344CB8AC3E}">
        <p14:creationId xmlns:p14="http://schemas.microsoft.com/office/powerpoint/2010/main" val="896470661"/>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r>
              <a:rPr lang="en-US" sz="4800" kern="1200" spc="-50" dirty="0" smtClean="0">
                <a:solidFill>
                  <a:schemeClr val="tx1">
                    <a:lumMod val="75000"/>
                    <a:lumOff val="25000"/>
                  </a:schemeClr>
                </a:solidFill>
                <a:latin typeface="+mj-lt"/>
                <a:ea typeface="+mj-ea"/>
                <a:cs typeface="+mj-cs"/>
              </a:rPr>
              <a:t>Key Areas of Organizational Objectives</a:t>
            </a:r>
            <a:endParaRPr lang="en-US" sz="4800" kern="1200" spc="-50" dirty="0">
              <a:solidFill>
                <a:schemeClr val="tx1">
                  <a:lumMod val="75000"/>
                  <a:lumOff val="25000"/>
                </a:schemeClr>
              </a:solidFill>
              <a:latin typeface="+mj-lt"/>
              <a:ea typeface="+mj-ea"/>
              <a:cs typeface="+mj-cs"/>
            </a:endParaRPr>
          </a:p>
        </p:txBody>
      </p:sp>
      <p:sp>
        <p:nvSpPr>
          <p:cNvPr id="3" name="Content Placeholder 2"/>
          <p:cNvSpPr>
            <a:spLocks noGrp="1"/>
          </p:cNvSpPr>
          <p:nvPr>
            <p:ph idx="1"/>
          </p:nvPr>
        </p:nvSpPr>
        <p:spPr/>
        <p:txBody>
          <a:bodyPr>
            <a:normAutofit/>
          </a:bodyPr>
          <a:lstStyle/>
          <a:p>
            <a:pPr lvl="0" algn="just">
              <a:lnSpc>
                <a:spcPct val="150000"/>
              </a:lnSpc>
            </a:pPr>
            <a:r>
              <a:rPr lang="en-US" sz="2400" b="1" dirty="0" smtClean="0">
                <a:solidFill>
                  <a:srgbClr val="00B0F0"/>
                </a:solidFill>
              </a:rPr>
              <a:t>Manager </a:t>
            </a:r>
            <a:r>
              <a:rPr lang="en-US" sz="2400" b="1" dirty="0">
                <a:solidFill>
                  <a:srgbClr val="00B0F0"/>
                </a:solidFill>
              </a:rPr>
              <a:t>performance and development</a:t>
            </a:r>
            <a:r>
              <a:rPr lang="en-US" sz="2400" dirty="0"/>
              <a:t>: the quality of managerial performance and the rate at which managers are developing personally. </a:t>
            </a:r>
            <a:r>
              <a:rPr lang="en-US" sz="2400" dirty="0" smtClean="0"/>
              <a:t> </a:t>
            </a:r>
            <a:endParaRPr lang="en-US" sz="2400" dirty="0"/>
          </a:p>
          <a:p>
            <a:pPr lvl="0" algn="just">
              <a:lnSpc>
                <a:spcPct val="150000"/>
              </a:lnSpc>
            </a:pPr>
            <a:r>
              <a:rPr lang="en-US" sz="2400" b="1" dirty="0">
                <a:solidFill>
                  <a:srgbClr val="00B0F0"/>
                </a:solidFill>
              </a:rPr>
              <a:t>Social responsibility</a:t>
            </a:r>
            <a:r>
              <a:rPr lang="en-US" sz="2400" dirty="0"/>
              <a:t>: the obligation of business to help improve the welfare of society while it strives to reach organizational objectives.</a:t>
            </a:r>
          </a:p>
        </p:txBody>
      </p:sp>
    </p:spTree>
    <p:extLst>
      <p:ext uri="{BB962C8B-B14F-4D97-AF65-F5344CB8AC3E}">
        <p14:creationId xmlns:p14="http://schemas.microsoft.com/office/powerpoint/2010/main" val="419216359"/>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How to create a strategic objective</a:t>
            </a:r>
            <a:endParaRPr lang="en-US" dirty="0"/>
          </a:p>
        </p:txBody>
      </p:sp>
      <p:sp>
        <p:nvSpPr>
          <p:cNvPr id="3" name="Content Placeholder 2"/>
          <p:cNvSpPr>
            <a:spLocks noGrp="1"/>
          </p:cNvSpPr>
          <p:nvPr>
            <p:ph idx="1"/>
          </p:nvPr>
        </p:nvSpPr>
        <p:spPr>
          <a:xfrm>
            <a:off x="822959" y="1845734"/>
            <a:ext cx="8168641" cy="4023360"/>
          </a:xfrm>
        </p:spPr>
        <p:txBody>
          <a:bodyPr>
            <a:normAutofit/>
          </a:bodyPr>
          <a:lstStyle/>
          <a:p>
            <a:pPr algn="just">
              <a:lnSpc>
                <a:spcPct val="150000"/>
              </a:lnSpc>
            </a:pPr>
            <a:r>
              <a:rPr lang="en-US" sz="2400" b="1" dirty="0" smtClean="0"/>
              <a:t>Step 1</a:t>
            </a:r>
            <a:r>
              <a:rPr lang="en-US" sz="2400" b="1" dirty="0"/>
              <a:t>. Determine clear goals based on </a:t>
            </a:r>
            <a:r>
              <a:rPr lang="en-US" sz="2400" b="1" dirty="0" smtClean="0"/>
              <a:t>organizational vision</a:t>
            </a:r>
            <a:endParaRPr lang="en-US" sz="2400" dirty="0"/>
          </a:p>
          <a:p>
            <a:pPr algn="just">
              <a:lnSpc>
                <a:spcPct val="150000"/>
              </a:lnSpc>
            </a:pPr>
            <a:r>
              <a:rPr lang="en-US" sz="2400" b="1" dirty="0" smtClean="0"/>
              <a:t>Step </a:t>
            </a:r>
            <a:r>
              <a:rPr lang="en-US" sz="2400" b="1" dirty="0" smtClean="0"/>
              <a:t>2</a:t>
            </a:r>
            <a:r>
              <a:rPr lang="en-US" sz="2400" b="1" dirty="0"/>
              <a:t>. Make a purposeful </a:t>
            </a:r>
            <a:r>
              <a:rPr lang="en-US" sz="2400" b="1" dirty="0" smtClean="0"/>
              <a:t>statement</a:t>
            </a:r>
            <a:endParaRPr lang="en-US" sz="2400" dirty="0"/>
          </a:p>
          <a:p>
            <a:pPr algn="just">
              <a:lnSpc>
                <a:spcPct val="150000"/>
              </a:lnSpc>
            </a:pPr>
            <a:r>
              <a:rPr lang="en-US" sz="2400" b="1" dirty="0" smtClean="0"/>
              <a:t>Step 3</a:t>
            </a:r>
            <a:r>
              <a:rPr lang="en-US" sz="2400" b="1" dirty="0"/>
              <a:t>. Use actionable </a:t>
            </a:r>
            <a:r>
              <a:rPr lang="en-US" sz="2400" b="1" dirty="0" smtClean="0"/>
              <a:t>steps</a:t>
            </a:r>
            <a:endParaRPr lang="en-US" sz="2400" dirty="0"/>
          </a:p>
          <a:p>
            <a:pPr algn="just">
              <a:lnSpc>
                <a:spcPct val="150000"/>
              </a:lnSpc>
            </a:pPr>
            <a:r>
              <a:rPr lang="en-US" sz="2400" b="1" dirty="0" smtClean="0"/>
              <a:t>Step 4</a:t>
            </a:r>
            <a:r>
              <a:rPr lang="en-US" sz="2400" b="1" dirty="0"/>
              <a:t>. Check in on </a:t>
            </a:r>
            <a:r>
              <a:rPr lang="en-US" sz="2400" b="1" dirty="0" smtClean="0"/>
              <a:t>progress</a:t>
            </a:r>
            <a:endParaRPr lang="en-US" sz="2400" dirty="0"/>
          </a:p>
        </p:txBody>
      </p:sp>
    </p:spTree>
    <p:extLst>
      <p:ext uri="{BB962C8B-B14F-4D97-AF65-F5344CB8AC3E}">
        <p14:creationId xmlns:p14="http://schemas.microsoft.com/office/powerpoint/2010/main" val="2396430615"/>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Objectives</a:t>
            </a:r>
          </a:p>
        </p:txBody>
      </p:sp>
      <p:sp>
        <p:nvSpPr>
          <p:cNvPr id="3" name="Content Placeholder 2"/>
          <p:cNvSpPr>
            <a:spLocks noGrp="1"/>
          </p:cNvSpPr>
          <p:nvPr>
            <p:ph idx="1"/>
          </p:nvPr>
        </p:nvSpPr>
        <p:spPr>
          <a:xfrm>
            <a:off x="822959" y="1845734"/>
            <a:ext cx="7543801" cy="4555066"/>
          </a:xfrm>
        </p:spPr>
        <p:txBody>
          <a:bodyPr>
            <a:normAutofit fontScale="70000" lnSpcReduction="20000"/>
          </a:bodyPr>
          <a:lstStyle/>
          <a:p>
            <a:pPr algn="just">
              <a:lnSpc>
                <a:spcPct val="160000"/>
              </a:lnSpc>
            </a:pPr>
            <a:r>
              <a:rPr lang="en-US" sz="2800" b="1" dirty="0">
                <a:solidFill>
                  <a:srgbClr val="00B0F0"/>
                </a:solidFill>
              </a:rPr>
              <a:t>Specific</a:t>
            </a:r>
          </a:p>
          <a:p>
            <a:pPr algn="just">
              <a:lnSpc>
                <a:spcPct val="160000"/>
              </a:lnSpc>
            </a:pPr>
            <a:r>
              <a:rPr lang="en-US" sz="2800" dirty="0"/>
              <a:t>An objective must be specific. A specific objective can be understood very easily.  </a:t>
            </a:r>
          </a:p>
          <a:p>
            <a:pPr algn="just">
              <a:lnSpc>
                <a:spcPct val="160000"/>
              </a:lnSpc>
            </a:pPr>
            <a:r>
              <a:rPr lang="en-US" sz="2800" b="1" dirty="0">
                <a:solidFill>
                  <a:srgbClr val="00B0F0"/>
                </a:solidFill>
              </a:rPr>
              <a:t>Measurable</a:t>
            </a:r>
          </a:p>
          <a:p>
            <a:pPr algn="just">
              <a:lnSpc>
                <a:spcPct val="160000"/>
              </a:lnSpc>
            </a:pPr>
            <a:r>
              <a:rPr lang="en-US" sz="2800" dirty="0"/>
              <a:t>An objective should be clearly measurable, if it is not measurable, it cannot be accomplished.  </a:t>
            </a:r>
          </a:p>
          <a:p>
            <a:pPr algn="just">
              <a:lnSpc>
                <a:spcPct val="160000"/>
              </a:lnSpc>
            </a:pPr>
            <a:r>
              <a:rPr lang="en-US" sz="2800" b="1" dirty="0">
                <a:solidFill>
                  <a:srgbClr val="00B0F0"/>
                </a:solidFill>
              </a:rPr>
              <a:t>Achievable</a:t>
            </a:r>
          </a:p>
          <a:p>
            <a:pPr algn="just">
              <a:lnSpc>
                <a:spcPct val="160000"/>
              </a:lnSpc>
            </a:pPr>
            <a:r>
              <a:rPr lang="en-US" sz="2800" dirty="0"/>
              <a:t>It must be achievable in a given period of time.  </a:t>
            </a:r>
          </a:p>
          <a:p>
            <a:endParaRPr lang="en-US" dirty="0"/>
          </a:p>
          <a:p>
            <a:endParaRPr lang="en-US" dirty="0"/>
          </a:p>
        </p:txBody>
      </p:sp>
    </p:spTree>
    <p:extLst>
      <p:ext uri="{BB962C8B-B14F-4D97-AF65-F5344CB8AC3E}">
        <p14:creationId xmlns:p14="http://schemas.microsoft.com/office/powerpoint/2010/main" val="2820405450"/>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Objectives</a:t>
            </a:r>
          </a:p>
        </p:txBody>
      </p:sp>
      <p:sp>
        <p:nvSpPr>
          <p:cNvPr id="3" name="Content Placeholder 2"/>
          <p:cNvSpPr>
            <a:spLocks noGrp="1"/>
          </p:cNvSpPr>
          <p:nvPr>
            <p:ph idx="1"/>
          </p:nvPr>
        </p:nvSpPr>
        <p:spPr>
          <a:xfrm>
            <a:off x="822959" y="1845734"/>
            <a:ext cx="7543801" cy="4478866"/>
          </a:xfrm>
        </p:spPr>
        <p:txBody>
          <a:bodyPr>
            <a:normAutofit fontScale="92500" lnSpcReduction="10000"/>
          </a:bodyPr>
          <a:lstStyle/>
          <a:p>
            <a:pPr algn="just">
              <a:lnSpc>
                <a:spcPct val="150000"/>
              </a:lnSpc>
            </a:pPr>
            <a:r>
              <a:rPr lang="en-US" sz="2400" b="1" dirty="0" smtClean="0">
                <a:solidFill>
                  <a:srgbClr val="00B0F0"/>
                </a:solidFill>
              </a:rPr>
              <a:t>Realistic</a:t>
            </a:r>
            <a:endParaRPr lang="en-US" sz="2400" b="1" dirty="0">
              <a:solidFill>
                <a:srgbClr val="00B0F0"/>
              </a:solidFill>
            </a:endParaRPr>
          </a:p>
          <a:p>
            <a:pPr algn="just">
              <a:lnSpc>
                <a:spcPct val="150000"/>
              </a:lnSpc>
            </a:pPr>
            <a:r>
              <a:rPr lang="en-US" sz="2400" dirty="0"/>
              <a:t>An objective must be based on reality. </a:t>
            </a:r>
            <a:r>
              <a:rPr lang="en-US" sz="2400" dirty="0" smtClean="0"/>
              <a:t> </a:t>
            </a:r>
            <a:endParaRPr lang="en-US" sz="2400" dirty="0"/>
          </a:p>
          <a:p>
            <a:pPr algn="just">
              <a:lnSpc>
                <a:spcPct val="150000"/>
              </a:lnSpc>
            </a:pPr>
            <a:r>
              <a:rPr lang="en-US" sz="2400" b="1" dirty="0">
                <a:solidFill>
                  <a:srgbClr val="00B0F0"/>
                </a:solidFill>
              </a:rPr>
              <a:t>Timely</a:t>
            </a:r>
          </a:p>
          <a:p>
            <a:pPr algn="just">
              <a:lnSpc>
                <a:spcPct val="150000"/>
              </a:lnSpc>
            </a:pPr>
            <a:r>
              <a:rPr lang="en-US" sz="2400" dirty="0"/>
              <a:t>An objective must cover a certain period of time. </a:t>
            </a:r>
            <a:r>
              <a:rPr lang="en-US" sz="2400" dirty="0" smtClean="0"/>
              <a:t> </a:t>
            </a:r>
            <a:endParaRPr lang="en-US" sz="2400" dirty="0"/>
          </a:p>
          <a:p>
            <a:pPr algn="just">
              <a:lnSpc>
                <a:spcPct val="150000"/>
              </a:lnSpc>
            </a:pPr>
            <a:r>
              <a:rPr lang="en-US" sz="2400" b="1" dirty="0">
                <a:solidFill>
                  <a:srgbClr val="00B0F0"/>
                </a:solidFill>
              </a:rPr>
              <a:t>Motivating</a:t>
            </a:r>
          </a:p>
          <a:p>
            <a:pPr algn="just">
              <a:lnSpc>
                <a:spcPct val="150000"/>
              </a:lnSpc>
            </a:pPr>
            <a:r>
              <a:rPr lang="en-US" sz="2400" dirty="0" smtClean="0"/>
              <a:t>The objective </a:t>
            </a:r>
            <a:r>
              <a:rPr lang="en-US" sz="2400" dirty="0"/>
              <a:t>should be such that motivates the people in the organization</a:t>
            </a:r>
            <a:r>
              <a:rPr lang="en-US" sz="2400" dirty="0" smtClean="0"/>
              <a:t>.</a:t>
            </a:r>
            <a:endParaRPr lang="en-US" sz="2400" dirty="0"/>
          </a:p>
        </p:txBody>
      </p:sp>
    </p:spTree>
    <p:extLst>
      <p:ext uri="{BB962C8B-B14F-4D97-AF65-F5344CB8AC3E}">
        <p14:creationId xmlns:p14="http://schemas.microsoft.com/office/powerpoint/2010/main" val="1656088726"/>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Objectives</a:t>
            </a:r>
          </a:p>
        </p:txBody>
      </p:sp>
      <p:sp>
        <p:nvSpPr>
          <p:cNvPr id="3" name="Content Placeholder 2"/>
          <p:cNvSpPr>
            <a:spLocks noGrp="1"/>
          </p:cNvSpPr>
          <p:nvPr>
            <p:ph idx="1"/>
          </p:nvPr>
        </p:nvSpPr>
        <p:spPr>
          <a:xfrm>
            <a:off x="822959" y="1737361"/>
            <a:ext cx="7543801" cy="4478866"/>
          </a:xfrm>
        </p:spPr>
        <p:txBody>
          <a:bodyPr>
            <a:noAutofit/>
          </a:bodyPr>
          <a:lstStyle/>
          <a:p>
            <a:pPr algn="just">
              <a:lnSpc>
                <a:spcPct val="150000"/>
              </a:lnSpc>
            </a:pPr>
            <a:r>
              <a:rPr lang="en-US" b="1" dirty="0" smtClean="0">
                <a:solidFill>
                  <a:srgbClr val="00B0F0"/>
                </a:solidFill>
              </a:rPr>
              <a:t>Flexible</a:t>
            </a:r>
            <a:endParaRPr lang="en-US" b="1" dirty="0">
              <a:solidFill>
                <a:srgbClr val="00B0F0"/>
              </a:solidFill>
            </a:endParaRPr>
          </a:p>
          <a:p>
            <a:pPr algn="just">
              <a:lnSpc>
                <a:spcPct val="150000"/>
              </a:lnSpc>
            </a:pPr>
            <a:r>
              <a:rPr lang="en-US" dirty="0"/>
              <a:t>Objectives should be able to address the changes in the firm’s environment. </a:t>
            </a:r>
            <a:r>
              <a:rPr lang="en-US" dirty="0" smtClean="0"/>
              <a:t> </a:t>
            </a:r>
            <a:endParaRPr lang="en-US" dirty="0"/>
          </a:p>
          <a:p>
            <a:pPr algn="just">
              <a:lnSpc>
                <a:spcPct val="150000"/>
              </a:lnSpc>
            </a:pPr>
            <a:r>
              <a:rPr lang="en-US" b="1" dirty="0">
                <a:solidFill>
                  <a:srgbClr val="00B0F0"/>
                </a:solidFill>
              </a:rPr>
              <a:t>Hierarchical</a:t>
            </a:r>
          </a:p>
          <a:p>
            <a:pPr algn="just">
              <a:lnSpc>
                <a:spcPct val="150000"/>
              </a:lnSpc>
            </a:pPr>
            <a:r>
              <a:rPr lang="en-US" dirty="0"/>
              <a:t>An objective should be hierarchical. </a:t>
            </a:r>
            <a:r>
              <a:rPr lang="en-US" dirty="0" smtClean="0"/>
              <a:t> </a:t>
            </a:r>
            <a:endParaRPr lang="en-US" dirty="0"/>
          </a:p>
          <a:p>
            <a:pPr algn="just">
              <a:lnSpc>
                <a:spcPct val="150000"/>
              </a:lnSpc>
            </a:pPr>
            <a:r>
              <a:rPr lang="en-US" b="1" dirty="0">
                <a:solidFill>
                  <a:srgbClr val="00B0F0"/>
                </a:solidFill>
              </a:rPr>
              <a:t>Congruent Across Departments</a:t>
            </a:r>
          </a:p>
          <a:p>
            <a:pPr algn="just">
              <a:lnSpc>
                <a:spcPct val="150000"/>
              </a:lnSpc>
            </a:pPr>
            <a:r>
              <a:rPr lang="en-US" dirty="0"/>
              <a:t>Objectives should be congruent across different departments and units of an organization. </a:t>
            </a:r>
            <a:r>
              <a:rPr lang="en-US" dirty="0" smtClean="0"/>
              <a:t> </a:t>
            </a:r>
            <a:endParaRPr lang="en-US" dirty="0"/>
          </a:p>
        </p:txBody>
      </p:sp>
    </p:spTree>
    <p:extLst>
      <p:ext uri="{BB962C8B-B14F-4D97-AF65-F5344CB8AC3E}">
        <p14:creationId xmlns:p14="http://schemas.microsoft.com/office/powerpoint/2010/main" val="2501275331"/>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1">
            <a:schemeClr val="dk1"/>
          </a:lnRef>
          <a:fillRef idx="2">
            <a:schemeClr val="dk1"/>
          </a:fillRef>
          <a:effectRef idx="1">
            <a:schemeClr val="dk1"/>
          </a:effectRef>
          <a:fontRef idx="minor">
            <a:schemeClr val="dk1"/>
          </a:fontRef>
        </p:style>
        <p:txBody>
          <a:bodyPr>
            <a:normAutofit/>
          </a:bodyPr>
          <a:lstStyle/>
          <a:p>
            <a:endParaRPr lang="en-US" sz="6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a:p>
            <a:pPr marL="0" indent="0">
              <a:buNone/>
            </a:pPr>
            <a:r>
              <a:rPr lang="en-US" sz="6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End </a:t>
            </a:r>
            <a:r>
              <a:rPr lang="en-US" sz="6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of part one</a:t>
            </a:r>
            <a:endParaRPr lang="en-US"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90916703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two</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2400" dirty="0"/>
              <a:t>Factors Influencing Setting of Objectives</a:t>
            </a:r>
          </a:p>
          <a:p>
            <a:pPr algn="just">
              <a:lnSpc>
                <a:spcPct val="150000"/>
              </a:lnSpc>
              <a:buFont typeface="Wingdings" panose="05000000000000000000" pitchFamily="2" charset="2"/>
              <a:buChar char="Ø"/>
            </a:pPr>
            <a:r>
              <a:rPr lang="en-US" sz="2400" dirty="0"/>
              <a:t>Importance of Objectives</a:t>
            </a:r>
          </a:p>
          <a:p>
            <a:pPr algn="just">
              <a:lnSpc>
                <a:spcPct val="150000"/>
              </a:lnSpc>
              <a:buFont typeface="Wingdings" panose="05000000000000000000" pitchFamily="2" charset="2"/>
              <a:buChar char="Ø"/>
            </a:pPr>
            <a:r>
              <a:rPr lang="en-US" sz="2400" dirty="0"/>
              <a:t>Linking Objectives to Mission and Vision</a:t>
            </a:r>
          </a:p>
          <a:p>
            <a:pPr algn="just">
              <a:lnSpc>
                <a:spcPct val="150000"/>
              </a:lnSpc>
              <a:buFont typeface="Wingdings" panose="05000000000000000000" pitchFamily="2" charset="2"/>
              <a:buChar char="Ø"/>
            </a:pPr>
            <a:r>
              <a:rPr lang="en-US" sz="2400" dirty="0"/>
              <a:t>Strategic Planning</a:t>
            </a:r>
          </a:p>
        </p:txBody>
      </p:sp>
    </p:spTree>
    <p:extLst>
      <p:ext uri="{BB962C8B-B14F-4D97-AF65-F5344CB8AC3E}">
        <p14:creationId xmlns:p14="http://schemas.microsoft.com/office/powerpoint/2010/main" val="39651169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US" b="1" dirty="0"/>
              <a:t>Factors Influencing Setting of Objectives </a:t>
            </a:r>
          </a:p>
        </p:txBody>
      </p:sp>
      <p:sp>
        <p:nvSpPr>
          <p:cNvPr id="3" name="Content Placeholder 2"/>
          <p:cNvSpPr>
            <a:spLocks noGrp="1"/>
          </p:cNvSpPr>
          <p:nvPr>
            <p:ph idx="1"/>
          </p:nvPr>
        </p:nvSpPr>
        <p:spPr/>
        <p:txBody>
          <a:bodyPr>
            <a:normAutofit fontScale="85000" lnSpcReduction="20000"/>
          </a:bodyPr>
          <a:lstStyle/>
          <a:p>
            <a:pPr algn="just" fontAlgn="base">
              <a:lnSpc>
                <a:spcPct val="150000"/>
              </a:lnSpc>
            </a:pPr>
            <a:r>
              <a:rPr lang="en-US" sz="2800" b="1" dirty="0" smtClean="0"/>
              <a:t>1</a:t>
            </a:r>
            <a:r>
              <a:rPr lang="en-US" sz="2800" b="1" dirty="0"/>
              <a:t>) Environment of the Business : </a:t>
            </a:r>
            <a:endParaRPr lang="en-US" sz="2800" dirty="0"/>
          </a:p>
          <a:p>
            <a:pPr algn="just" fontAlgn="base">
              <a:lnSpc>
                <a:spcPct val="150000"/>
              </a:lnSpc>
            </a:pPr>
            <a:r>
              <a:rPr lang="en-US" sz="2800" dirty="0" smtClean="0"/>
              <a:t>Changes in Business </a:t>
            </a:r>
            <a:r>
              <a:rPr lang="en-US" sz="2800" dirty="0"/>
              <a:t>environment and its </a:t>
            </a:r>
            <a:r>
              <a:rPr lang="en-US" sz="2800" dirty="0" smtClean="0"/>
              <a:t>components.  </a:t>
            </a:r>
            <a:endParaRPr lang="en-US" sz="2800" dirty="0"/>
          </a:p>
          <a:p>
            <a:pPr algn="just" fontAlgn="base">
              <a:lnSpc>
                <a:spcPct val="150000"/>
              </a:lnSpc>
            </a:pPr>
            <a:r>
              <a:rPr lang="en-US" sz="2800" b="1" dirty="0"/>
              <a:t>2) Interests of Stakeholders : </a:t>
            </a:r>
            <a:endParaRPr lang="en-US" sz="2800" dirty="0"/>
          </a:p>
          <a:p>
            <a:pPr algn="just" fontAlgn="base">
              <a:lnSpc>
                <a:spcPct val="150000"/>
              </a:lnSpc>
            </a:pPr>
            <a:r>
              <a:rPr lang="en-US" sz="2800" dirty="0"/>
              <a:t>Different group of stakeholders have different interests. </a:t>
            </a:r>
            <a:r>
              <a:rPr lang="en-US" sz="2800" dirty="0" smtClean="0"/>
              <a:t>Since</a:t>
            </a:r>
            <a:r>
              <a:rPr lang="en-US" sz="2800" dirty="0"/>
              <a:t>, the interests of stakeholders keep on changing with time, the priorities of objectives also change.</a:t>
            </a:r>
          </a:p>
          <a:p>
            <a:pPr fontAlgn="base"/>
            <a:r>
              <a:rPr lang="en-US" dirty="0"/>
              <a:t/>
            </a:r>
            <a:br>
              <a:rPr lang="en-US" dirty="0"/>
            </a:br>
            <a:endParaRPr lang="en-US" dirty="0"/>
          </a:p>
        </p:txBody>
      </p:sp>
    </p:spTree>
    <p:extLst>
      <p:ext uri="{BB962C8B-B14F-4D97-AF65-F5344CB8AC3E}">
        <p14:creationId xmlns:p14="http://schemas.microsoft.com/office/powerpoint/2010/main" val="1026954722"/>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US" b="1" dirty="0"/>
              <a:t>Factors Influencing Setting of Objectives </a:t>
            </a:r>
          </a:p>
        </p:txBody>
      </p:sp>
      <p:sp>
        <p:nvSpPr>
          <p:cNvPr id="3" name="Content Placeholder 2"/>
          <p:cNvSpPr>
            <a:spLocks noGrp="1"/>
          </p:cNvSpPr>
          <p:nvPr>
            <p:ph idx="1"/>
          </p:nvPr>
        </p:nvSpPr>
        <p:spPr>
          <a:xfrm>
            <a:off x="289560" y="1737361"/>
            <a:ext cx="8610600" cy="4478866"/>
          </a:xfrm>
        </p:spPr>
        <p:txBody>
          <a:bodyPr>
            <a:noAutofit/>
          </a:bodyPr>
          <a:lstStyle/>
          <a:p>
            <a:pPr algn="just" fontAlgn="base">
              <a:lnSpc>
                <a:spcPct val="150000"/>
              </a:lnSpc>
            </a:pPr>
            <a:r>
              <a:rPr lang="en-US" b="1" dirty="0" smtClean="0"/>
              <a:t>3</a:t>
            </a:r>
            <a:r>
              <a:rPr lang="en-US" b="1" dirty="0"/>
              <a:t>) Resources and Powers of Stakeholders : </a:t>
            </a:r>
            <a:endParaRPr lang="en-US" dirty="0"/>
          </a:p>
          <a:p>
            <a:pPr algn="just" fontAlgn="base">
              <a:lnSpc>
                <a:spcPct val="150000"/>
              </a:lnSpc>
            </a:pPr>
            <a:r>
              <a:rPr lang="en-US" dirty="0"/>
              <a:t>The process of setting objectives is also affected by the resources possessed by an </a:t>
            </a:r>
            <a:r>
              <a:rPr lang="en-US" dirty="0" err="1"/>
              <a:t>organisation</a:t>
            </a:r>
            <a:r>
              <a:rPr lang="en-US" dirty="0"/>
              <a:t>. </a:t>
            </a:r>
            <a:r>
              <a:rPr lang="en-US" dirty="0" smtClean="0"/>
              <a:t> </a:t>
            </a:r>
            <a:endParaRPr lang="en-US" dirty="0"/>
          </a:p>
          <a:p>
            <a:pPr algn="just" fontAlgn="base">
              <a:lnSpc>
                <a:spcPct val="150000"/>
              </a:lnSpc>
            </a:pPr>
            <a:r>
              <a:rPr lang="en-US" b="1" dirty="0"/>
              <a:t>4) Values and Beliefs of </a:t>
            </a:r>
            <a:r>
              <a:rPr lang="en-US" b="1" dirty="0" err="1"/>
              <a:t>Organisation</a:t>
            </a:r>
            <a:r>
              <a:rPr lang="en-US" b="1" dirty="0"/>
              <a:t> : </a:t>
            </a:r>
            <a:endParaRPr lang="en-US" dirty="0"/>
          </a:p>
          <a:p>
            <a:pPr algn="just" fontAlgn="base">
              <a:lnSpc>
                <a:spcPct val="150000"/>
              </a:lnSpc>
            </a:pPr>
            <a:r>
              <a:rPr lang="en-US" dirty="0"/>
              <a:t>The values and beliefs shared by the </a:t>
            </a:r>
            <a:r>
              <a:rPr lang="en-US" dirty="0" err="1"/>
              <a:t>organisational</a:t>
            </a:r>
            <a:r>
              <a:rPr lang="en-US" dirty="0"/>
              <a:t> members also shape the objectives. </a:t>
            </a:r>
            <a:r>
              <a:rPr lang="en-US" dirty="0" smtClean="0"/>
              <a:t> </a:t>
            </a:r>
            <a:endParaRPr lang="en-US" dirty="0"/>
          </a:p>
          <a:p>
            <a:pPr algn="just" fontAlgn="base">
              <a:lnSpc>
                <a:spcPct val="150000"/>
              </a:lnSpc>
            </a:pPr>
            <a:r>
              <a:rPr lang="en-US" b="1" dirty="0"/>
              <a:t>5) Past Trend : </a:t>
            </a:r>
            <a:endParaRPr lang="en-US" dirty="0"/>
          </a:p>
          <a:p>
            <a:pPr algn="just" fontAlgn="base">
              <a:lnSpc>
                <a:spcPct val="150000"/>
              </a:lnSpc>
            </a:pPr>
            <a:r>
              <a:rPr lang="en-US" dirty="0"/>
              <a:t>Past trends of the </a:t>
            </a:r>
            <a:r>
              <a:rPr lang="en-US" dirty="0" err="1"/>
              <a:t>organisation</a:t>
            </a:r>
            <a:r>
              <a:rPr lang="en-US" dirty="0"/>
              <a:t> also affect the process of setting the objectives. </a:t>
            </a:r>
            <a:r>
              <a:rPr lang="en-US" dirty="0" smtClean="0"/>
              <a:t> </a:t>
            </a:r>
            <a:endParaRPr lang="en-US" dirty="0"/>
          </a:p>
        </p:txBody>
      </p:sp>
    </p:spTree>
    <p:extLst>
      <p:ext uri="{BB962C8B-B14F-4D97-AF65-F5344CB8AC3E}">
        <p14:creationId xmlns:p14="http://schemas.microsoft.com/office/powerpoint/2010/main" val="4263360066"/>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b="1" dirty="0"/>
              <a:t>Importance of Objectives </a:t>
            </a:r>
          </a:p>
        </p:txBody>
      </p:sp>
      <p:sp>
        <p:nvSpPr>
          <p:cNvPr id="3" name="Content Placeholder 2"/>
          <p:cNvSpPr>
            <a:spLocks noGrp="1"/>
          </p:cNvSpPr>
          <p:nvPr>
            <p:ph idx="1"/>
          </p:nvPr>
        </p:nvSpPr>
        <p:spPr>
          <a:xfrm>
            <a:off x="822959" y="1845734"/>
            <a:ext cx="7543801" cy="4478866"/>
          </a:xfrm>
        </p:spPr>
        <p:txBody>
          <a:bodyPr>
            <a:noAutofit/>
          </a:bodyPr>
          <a:lstStyle/>
          <a:p>
            <a:pPr algn="just" fontAlgn="base">
              <a:lnSpc>
                <a:spcPct val="150000"/>
              </a:lnSpc>
            </a:pPr>
            <a:r>
              <a:rPr lang="en-US" b="1" dirty="0" smtClean="0"/>
              <a:t>1</a:t>
            </a:r>
            <a:r>
              <a:rPr lang="en-US" b="1" dirty="0"/>
              <a:t>) Provides Guidelines : </a:t>
            </a:r>
            <a:endParaRPr lang="en-US" dirty="0"/>
          </a:p>
          <a:p>
            <a:pPr algn="just" fontAlgn="base">
              <a:lnSpc>
                <a:spcPct val="150000"/>
              </a:lnSpc>
            </a:pPr>
            <a:r>
              <a:rPr lang="en-US" dirty="0"/>
              <a:t>Formulating the objectives provides necessary guidelines to the employees in achieving the targets. </a:t>
            </a:r>
            <a:r>
              <a:rPr lang="en-US" dirty="0" smtClean="0"/>
              <a:t>All </a:t>
            </a:r>
            <a:r>
              <a:rPr lang="en-US" dirty="0"/>
              <a:t>the activities and operations are carried-out to accomplish these objectives. </a:t>
            </a:r>
            <a:r>
              <a:rPr lang="en-US" dirty="0" smtClean="0"/>
              <a:t> </a:t>
            </a:r>
            <a:endParaRPr lang="en-US" dirty="0"/>
          </a:p>
          <a:p>
            <a:pPr algn="just" fontAlgn="base">
              <a:lnSpc>
                <a:spcPct val="150000"/>
              </a:lnSpc>
            </a:pPr>
            <a:r>
              <a:rPr lang="en-US" b="1" dirty="0"/>
              <a:t>2) Legitimizes the </a:t>
            </a:r>
            <a:r>
              <a:rPr lang="en-US" b="1" dirty="0" err="1"/>
              <a:t>Organisation</a:t>
            </a:r>
            <a:r>
              <a:rPr lang="en-US" b="1" dirty="0"/>
              <a:t> : </a:t>
            </a:r>
            <a:endParaRPr lang="en-US" dirty="0"/>
          </a:p>
          <a:p>
            <a:pPr algn="just" fontAlgn="base">
              <a:lnSpc>
                <a:spcPct val="150000"/>
              </a:lnSpc>
            </a:pPr>
            <a:r>
              <a:rPr lang="en-US" dirty="0"/>
              <a:t>Strategic objectives legitimize the </a:t>
            </a:r>
            <a:r>
              <a:rPr lang="en-US" dirty="0" err="1"/>
              <a:t>organisation</a:t>
            </a:r>
            <a:r>
              <a:rPr lang="en-US" dirty="0"/>
              <a:t> and allow its operations to be carried-out in the business environment. </a:t>
            </a:r>
            <a:r>
              <a:rPr lang="en-US" dirty="0" smtClean="0"/>
              <a:t>It </a:t>
            </a:r>
            <a:r>
              <a:rPr lang="en-US" dirty="0"/>
              <a:t>helps in building brand image and legal status among the stakeholders and general public. </a:t>
            </a:r>
            <a:r>
              <a:rPr lang="en-US" dirty="0" smtClean="0"/>
              <a:t> </a:t>
            </a:r>
            <a:endParaRPr lang="en-US" dirty="0"/>
          </a:p>
        </p:txBody>
      </p:sp>
    </p:spTree>
    <p:extLst>
      <p:ext uri="{BB962C8B-B14F-4D97-AF65-F5344CB8AC3E}">
        <p14:creationId xmlns:p14="http://schemas.microsoft.com/office/powerpoint/2010/main" val="2043939149"/>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04800"/>
            <a:ext cx="7543800" cy="1069757"/>
          </a:xfrm>
        </p:spPr>
        <p:txBody>
          <a:bodyPr/>
          <a:lstStyle/>
          <a:p>
            <a:pPr fontAlgn="base"/>
            <a:r>
              <a:rPr lang="en-US" b="1" dirty="0"/>
              <a:t>Importance of Objectives </a:t>
            </a:r>
          </a:p>
        </p:txBody>
      </p:sp>
      <p:sp>
        <p:nvSpPr>
          <p:cNvPr id="3" name="Content Placeholder 2"/>
          <p:cNvSpPr>
            <a:spLocks noGrp="1"/>
          </p:cNvSpPr>
          <p:nvPr>
            <p:ph idx="1"/>
          </p:nvPr>
        </p:nvSpPr>
        <p:spPr>
          <a:xfrm>
            <a:off x="365760" y="1600200"/>
            <a:ext cx="8458200" cy="4452362"/>
          </a:xfrm>
        </p:spPr>
        <p:txBody>
          <a:bodyPr>
            <a:noAutofit/>
          </a:bodyPr>
          <a:lstStyle/>
          <a:p>
            <a:pPr algn="just" fontAlgn="base">
              <a:lnSpc>
                <a:spcPct val="160000"/>
              </a:lnSpc>
            </a:pPr>
            <a:r>
              <a:rPr lang="en-US" b="1" dirty="0" smtClean="0"/>
              <a:t>3</a:t>
            </a:r>
            <a:r>
              <a:rPr lang="en-US" b="1" dirty="0"/>
              <a:t>) Better Coordination : </a:t>
            </a:r>
            <a:r>
              <a:rPr lang="en-US" dirty="0" smtClean="0"/>
              <a:t>Formulating </a:t>
            </a:r>
            <a:r>
              <a:rPr lang="en-US" dirty="0"/>
              <a:t>the objectives allows the </a:t>
            </a:r>
            <a:r>
              <a:rPr lang="en-US" dirty="0" err="1"/>
              <a:t>organisational</a:t>
            </a:r>
            <a:r>
              <a:rPr lang="en-US" dirty="0"/>
              <a:t> members to align their individual objectives with the </a:t>
            </a:r>
            <a:r>
              <a:rPr lang="en-US" dirty="0" err="1"/>
              <a:t>organisational</a:t>
            </a:r>
            <a:r>
              <a:rPr lang="en-US" dirty="0"/>
              <a:t> objectives. </a:t>
            </a:r>
            <a:r>
              <a:rPr lang="en-US" dirty="0" smtClean="0"/>
              <a:t>It </a:t>
            </a:r>
            <a:r>
              <a:rPr lang="en-US" dirty="0"/>
              <a:t>facilitates better coordination among the employees across various departments at different levels. </a:t>
            </a:r>
            <a:endParaRPr lang="en-US" dirty="0" smtClean="0"/>
          </a:p>
          <a:p>
            <a:pPr algn="just" fontAlgn="base">
              <a:lnSpc>
                <a:spcPct val="160000"/>
              </a:lnSpc>
            </a:pPr>
            <a:r>
              <a:rPr lang="en-US" b="1" dirty="0" smtClean="0"/>
              <a:t>4</a:t>
            </a:r>
            <a:r>
              <a:rPr lang="en-US" b="1" dirty="0"/>
              <a:t>) Establishes Standards : </a:t>
            </a:r>
            <a:r>
              <a:rPr lang="en-US" dirty="0" smtClean="0"/>
              <a:t>Objectives </a:t>
            </a:r>
            <a:r>
              <a:rPr lang="en-US" dirty="0"/>
              <a:t>standards for measuring the growth of the </a:t>
            </a:r>
            <a:r>
              <a:rPr lang="en-US" dirty="0" err="1"/>
              <a:t>organisation</a:t>
            </a:r>
            <a:r>
              <a:rPr lang="en-US" dirty="0"/>
              <a:t>. </a:t>
            </a:r>
            <a:r>
              <a:rPr lang="en-US" dirty="0" smtClean="0"/>
              <a:t>These </a:t>
            </a:r>
            <a:r>
              <a:rPr lang="en-US" dirty="0"/>
              <a:t>objectives also allow the managers to measure the performances of employees to evaluate their achievements and failures. </a:t>
            </a:r>
            <a:endParaRPr lang="en-US" dirty="0" smtClean="0"/>
          </a:p>
          <a:p>
            <a:pPr algn="just" fontAlgn="base">
              <a:lnSpc>
                <a:spcPct val="160000"/>
              </a:lnSpc>
            </a:pPr>
            <a:r>
              <a:rPr lang="en-US" b="1" dirty="0" smtClean="0"/>
              <a:t>5</a:t>
            </a:r>
            <a:r>
              <a:rPr lang="en-US" b="1" dirty="0"/>
              <a:t>) Encourages Employees : </a:t>
            </a:r>
            <a:r>
              <a:rPr lang="en-US" dirty="0" smtClean="0"/>
              <a:t>Strategic </a:t>
            </a:r>
            <a:r>
              <a:rPr lang="en-US" dirty="0"/>
              <a:t>objectives inspire and encourage the employees at every level to improve their performances. </a:t>
            </a:r>
            <a:r>
              <a:rPr lang="en-US" dirty="0" smtClean="0"/>
              <a:t> </a:t>
            </a:r>
            <a:endParaRPr lang="en-US" dirty="0"/>
          </a:p>
        </p:txBody>
      </p:sp>
    </p:spTree>
    <p:extLst>
      <p:ext uri="{BB962C8B-B14F-4D97-AF65-F5344CB8AC3E}">
        <p14:creationId xmlns:p14="http://schemas.microsoft.com/office/powerpoint/2010/main" val="2024367111"/>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US" b="1" dirty="0"/>
              <a:t>Linking Objectives to Mission and Vision</a:t>
            </a:r>
            <a:endParaRPr lang="en-US" dirty="0"/>
          </a:p>
        </p:txBody>
      </p:sp>
      <p:sp>
        <p:nvSpPr>
          <p:cNvPr id="3" name="Content Placeholder 2"/>
          <p:cNvSpPr>
            <a:spLocks noGrp="1"/>
          </p:cNvSpPr>
          <p:nvPr>
            <p:ph idx="1"/>
          </p:nvPr>
        </p:nvSpPr>
        <p:spPr>
          <a:xfrm>
            <a:off x="822959" y="1845734"/>
            <a:ext cx="7863841" cy="4478866"/>
          </a:xfrm>
        </p:spPr>
        <p:txBody>
          <a:bodyPr>
            <a:noAutofit/>
          </a:bodyPr>
          <a:lstStyle/>
          <a:p>
            <a:pPr algn="just">
              <a:lnSpc>
                <a:spcPct val="150000"/>
              </a:lnSpc>
              <a:buFont typeface="Wingdings" panose="05000000000000000000" pitchFamily="2" charset="2"/>
              <a:buChar char="q"/>
            </a:pPr>
            <a:r>
              <a:rPr lang="en-US" sz="2400" dirty="0"/>
              <a:t>Objectives are strongly associated with the vision and mission of the </a:t>
            </a:r>
            <a:r>
              <a:rPr lang="en-US" sz="2400" dirty="0" err="1"/>
              <a:t>organisation</a:t>
            </a:r>
            <a:r>
              <a:rPr lang="en-US" sz="2400" dirty="0"/>
              <a:t>. </a:t>
            </a:r>
            <a:endParaRPr lang="en-US" sz="2400" dirty="0" smtClean="0"/>
          </a:p>
          <a:p>
            <a:pPr algn="just">
              <a:lnSpc>
                <a:spcPct val="150000"/>
              </a:lnSpc>
              <a:buFont typeface="Wingdings" panose="05000000000000000000" pitchFamily="2" charset="2"/>
              <a:buChar char="q"/>
            </a:pPr>
            <a:r>
              <a:rPr lang="en-US" sz="2400" dirty="0" smtClean="0"/>
              <a:t>Formulation </a:t>
            </a:r>
            <a:r>
              <a:rPr lang="en-US" sz="2400" dirty="0"/>
              <a:t>of Vision, Mission and Objectives (VMO) sets the platform for the process of strategic management </a:t>
            </a:r>
          </a:p>
          <a:p>
            <a:pPr algn="just">
              <a:lnSpc>
                <a:spcPct val="150000"/>
              </a:lnSpc>
              <a:buFont typeface="Wingdings" panose="05000000000000000000" pitchFamily="2" charset="2"/>
              <a:buChar char="q"/>
            </a:pPr>
            <a:r>
              <a:rPr lang="en-US" sz="2400" dirty="0"/>
              <a:t>Connecting the objectives with vision and mission statement is very crucial and is usually carried-out by the top-level management. </a:t>
            </a:r>
          </a:p>
        </p:txBody>
      </p:sp>
    </p:spTree>
    <p:extLst>
      <p:ext uri="{BB962C8B-B14F-4D97-AF65-F5344CB8AC3E}">
        <p14:creationId xmlns:p14="http://schemas.microsoft.com/office/powerpoint/2010/main" val="838688735"/>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cap="all" dirty="0" smtClean="0"/>
              <a:t>STRATEGIC PLANNING</a:t>
            </a:r>
            <a:endParaRPr lang="en-US" b="1" dirty="0"/>
          </a:p>
        </p:txBody>
      </p:sp>
      <p:sp>
        <p:nvSpPr>
          <p:cNvPr id="3" name="Content Placeholder 2"/>
          <p:cNvSpPr>
            <a:spLocks noGrp="1"/>
          </p:cNvSpPr>
          <p:nvPr>
            <p:ph idx="1"/>
          </p:nvPr>
        </p:nvSpPr>
        <p:spPr>
          <a:xfrm>
            <a:off x="457200" y="1845734"/>
            <a:ext cx="8153399" cy="4478866"/>
          </a:xfrm>
        </p:spPr>
        <p:txBody>
          <a:bodyPr>
            <a:normAutofit fontScale="92500" lnSpcReduction="20000"/>
          </a:bodyPr>
          <a:lstStyle/>
          <a:p>
            <a:pPr algn="just">
              <a:lnSpc>
                <a:spcPct val="150000"/>
              </a:lnSpc>
              <a:buFont typeface="Wingdings" panose="05000000000000000000" pitchFamily="2" charset="2"/>
              <a:buChar char="v"/>
            </a:pPr>
            <a:r>
              <a:rPr lang="en-US" sz="2600" b="1" dirty="0">
                <a:solidFill>
                  <a:srgbClr val="7030A0"/>
                </a:solidFill>
              </a:rPr>
              <a:t>Strategic planning</a:t>
            </a:r>
            <a:r>
              <a:rPr lang="en-US" sz="2600" dirty="0"/>
              <a:t> is the ongoing organizational process of using available knowledge to document a business's intended direction. </a:t>
            </a:r>
            <a:endParaRPr lang="en-US" sz="2600" dirty="0" smtClean="0"/>
          </a:p>
          <a:p>
            <a:pPr algn="just">
              <a:lnSpc>
                <a:spcPct val="150000"/>
              </a:lnSpc>
              <a:buFont typeface="Wingdings" panose="05000000000000000000" pitchFamily="2" charset="2"/>
              <a:buChar char="v"/>
            </a:pPr>
            <a:r>
              <a:rPr lang="en-US" sz="2600" dirty="0" smtClean="0"/>
              <a:t>This </a:t>
            </a:r>
            <a:r>
              <a:rPr lang="en-US" sz="2600" dirty="0"/>
              <a:t>process is used to prioritize efforts, effectively allocate resources, align shareholders and employees on the organization’s goals, and ensure those goals are backed by data and sound reasoning</a:t>
            </a:r>
            <a:r>
              <a:rPr lang="en-US" sz="2600" dirty="0" smtClean="0"/>
              <a:t>.</a:t>
            </a:r>
          </a:p>
          <a:p>
            <a:pPr marL="0" indent="0">
              <a:buNone/>
            </a:pPr>
            <a:r>
              <a:rPr lang="en-US" dirty="0" smtClean="0"/>
              <a:t>(</a:t>
            </a:r>
            <a:r>
              <a:rPr lang="en-US" sz="1800" dirty="0" smtClean="0"/>
              <a:t>Harvard </a:t>
            </a:r>
            <a:r>
              <a:rPr lang="en-US" sz="1800" dirty="0"/>
              <a:t>Business School </a:t>
            </a:r>
            <a:r>
              <a:rPr lang="en-US" sz="1800" dirty="0" err="1"/>
              <a:t>Online's</a:t>
            </a:r>
            <a:r>
              <a:rPr lang="en-US" sz="1800" dirty="0"/>
              <a:t> Business Insights Blog 6</a:t>
            </a:r>
            <a:r>
              <a:rPr lang="en-US" sz="1800" baseline="30000" dirty="0"/>
              <a:t>th</a:t>
            </a:r>
            <a:r>
              <a:rPr lang="en-US" sz="1800" dirty="0"/>
              <a:t> October 2020 </a:t>
            </a:r>
            <a:r>
              <a:rPr lang="en-US" sz="1800" dirty="0" smtClean="0"/>
              <a:t>,  </a:t>
            </a:r>
            <a:r>
              <a:rPr lang="en-US" sz="1800" u="sng" dirty="0" smtClean="0">
                <a:hlinkClick r:id="rId2"/>
              </a:rPr>
              <a:t>https</a:t>
            </a:r>
            <a:r>
              <a:rPr lang="en-US" sz="1800" u="sng" dirty="0">
                <a:hlinkClick r:id="rId2"/>
              </a:rPr>
              <a:t>://online.hbs.edu/blog/post/why-is-strategic-planning-important</a:t>
            </a:r>
            <a:r>
              <a:rPr lang="en-US" sz="1800" dirty="0"/>
              <a:t> </a:t>
            </a:r>
            <a:r>
              <a:rPr lang="en-US" dirty="0"/>
              <a:t>)</a:t>
            </a:r>
          </a:p>
        </p:txBody>
      </p:sp>
    </p:spTree>
    <p:extLst>
      <p:ext uri="{BB962C8B-B14F-4D97-AF65-F5344CB8AC3E}">
        <p14:creationId xmlns:p14="http://schemas.microsoft.com/office/powerpoint/2010/main" val="3601275603"/>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Origin of strategic planning </a:t>
            </a:r>
            <a:endParaRPr lang="en-US" dirty="0"/>
          </a:p>
        </p:txBody>
      </p:sp>
      <p:sp>
        <p:nvSpPr>
          <p:cNvPr id="3" name="Content Placeholder 2"/>
          <p:cNvSpPr>
            <a:spLocks noGrp="1"/>
          </p:cNvSpPr>
          <p:nvPr>
            <p:ph idx="1"/>
          </p:nvPr>
        </p:nvSpPr>
        <p:spPr>
          <a:xfrm>
            <a:off x="304800" y="1845734"/>
            <a:ext cx="8610599" cy="4402666"/>
          </a:xfrm>
        </p:spPr>
        <p:txBody>
          <a:bodyPr>
            <a:normAutofit/>
          </a:bodyPr>
          <a:lstStyle/>
          <a:p>
            <a:pPr algn="just">
              <a:lnSpc>
                <a:spcPct val="150000"/>
              </a:lnSpc>
              <a:buFont typeface="Wingdings" panose="05000000000000000000" pitchFamily="2" charset="2"/>
              <a:buChar char="§"/>
            </a:pPr>
            <a:r>
              <a:rPr lang="en-US" sz="2400" dirty="0"/>
              <a:t>The concept of strategic planning originally became popular in the 1950s and 1960s, and enjoyed favor in the corporate world up until the 1980s, when it somewhat fell out of favor. </a:t>
            </a:r>
            <a:endParaRPr lang="en-US" sz="2400" dirty="0" smtClean="0"/>
          </a:p>
          <a:p>
            <a:pPr algn="just">
              <a:lnSpc>
                <a:spcPct val="150000"/>
              </a:lnSpc>
              <a:buFont typeface="Wingdings" panose="05000000000000000000" pitchFamily="2" charset="2"/>
              <a:buChar char="§"/>
            </a:pPr>
            <a:r>
              <a:rPr lang="en-US" sz="2400" dirty="0" smtClean="0"/>
              <a:t>However</a:t>
            </a:r>
            <a:r>
              <a:rPr lang="en-US" sz="2400" dirty="0"/>
              <a:t>, enthusiasm for strategic business planning was revived in the 1990s and strategic planning remains relevant in modern business. </a:t>
            </a:r>
          </a:p>
          <a:p>
            <a:pPr marL="0" indent="0">
              <a:buNone/>
            </a:pPr>
            <a:r>
              <a:rPr lang="en-US" u="sng" dirty="0" smtClean="0">
                <a:hlinkClick r:id="rId2"/>
              </a:rPr>
              <a:t>(https</a:t>
            </a:r>
            <a:r>
              <a:rPr lang="en-US" u="sng" dirty="0">
                <a:hlinkClick r:id="rId2"/>
              </a:rPr>
              <a:t>://corporatefinanceinstitute.com/resources/management/strategic-planning/</a:t>
            </a:r>
            <a:r>
              <a:rPr lang="en-US" dirty="0"/>
              <a:t> </a:t>
            </a:r>
            <a:r>
              <a:rPr lang="en-US" dirty="0" smtClean="0"/>
              <a:t>)</a:t>
            </a:r>
            <a:endParaRPr lang="en-US" dirty="0"/>
          </a:p>
        </p:txBody>
      </p:sp>
    </p:spTree>
    <p:extLst>
      <p:ext uri="{BB962C8B-B14F-4D97-AF65-F5344CB8AC3E}">
        <p14:creationId xmlns:p14="http://schemas.microsoft.com/office/powerpoint/2010/main" val="794035716"/>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a:t>
            </a:r>
            <a:r>
              <a:rPr lang="en-US" b="1" dirty="0" smtClean="0"/>
              <a:t>Importance </a:t>
            </a:r>
            <a:r>
              <a:rPr lang="en-US" b="1" dirty="0"/>
              <a:t>of </a:t>
            </a:r>
            <a:r>
              <a:rPr lang="en-US" b="1" dirty="0" smtClean="0"/>
              <a:t>Strategic Planning</a:t>
            </a:r>
            <a:endParaRPr lang="en-US" dirty="0"/>
          </a:p>
        </p:txBody>
      </p:sp>
      <p:sp>
        <p:nvSpPr>
          <p:cNvPr id="3" name="Content Placeholder 2"/>
          <p:cNvSpPr>
            <a:spLocks noGrp="1"/>
          </p:cNvSpPr>
          <p:nvPr>
            <p:ph idx="1"/>
          </p:nvPr>
        </p:nvSpPr>
        <p:spPr/>
        <p:txBody>
          <a:bodyPr>
            <a:normAutofit/>
          </a:bodyPr>
          <a:lstStyle/>
          <a:p>
            <a:pPr lvl="1">
              <a:lnSpc>
                <a:spcPct val="150000"/>
              </a:lnSpc>
            </a:pPr>
            <a:r>
              <a:rPr lang="en-US" sz="2800" dirty="0"/>
              <a:t>Establish </a:t>
            </a:r>
            <a:r>
              <a:rPr lang="en-US" sz="2800" dirty="0" smtClean="0"/>
              <a:t>direction</a:t>
            </a:r>
            <a:endParaRPr lang="en-US" sz="2800" dirty="0"/>
          </a:p>
          <a:p>
            <a:pPr lvl="1">
              <a:lnSpc>
                <a:spcPct val="150000"/>
              </a:lnSpc>
            </a:pPr>
            <a:r>
              <a:rPr lang="en-US" sz="2800" dirty="0" smtClean="0"/>
              <a:t>Competitive </a:t>
            </a:r>
            <a:r>
              <a:rPr lang="en-US" sz="2800" dirty="0"/>
              <a:t>advantage in the market           </a:t>
            </a:r>
            <a:r>
              <a:rPr lang="en-US" sz="2800" dirty="0" smtClean="0"/>
              <a:t> </a:t>
            </a:r>
            <a:endParaRPr lang="en-US" sz="2800" dirty="0"/>
          </a:p>
          <a:p>
            <a:pPr lvl="1">
              <a:lnSpc>
                <a:spcPct val="150000"/>
              </a:lnSpc>
            </a:pPr>
            <a:r>
              <a:rPr lang="en-US" sz="2800" dirty="0" smtClean="0"/>
              <a:t>Unique </a:t>
            </a:r>
            <a:r>
              <a:rPr lang="en-US" sz="2800" dirty="0"/>
              <a:t>differentiation: avoid “competitive convergence</a:t>
            </a:r>
            <a:r>
              <a:rPr lang="en-US" sz="2800" dirty="0" smtClean="0"/>
              <a:t>”</a:t>
            </a:r>
            <a:endParaRPr lang="en-US" sz="2800" dirty="0"/>
          </a:p>
        </p:txBody>
      </p:sp>
    </p:spTree>
    <p:extLst>
      <p:ext uri="{BB962C8B-B14F-4D97-AF65-F5344CB8AC3E}">
        <p14:creationId xmlns:p14="http://schemas.microsoft.com/office/powerpoint/2010/main" val="1292278494"/>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importance of strategic planning</a:t>
            </a:r>
            <a:endParaRPr lang="en-US" dirty="0"/>
          </a:p>
        </p:txBody>
      </p:sp>
      <p:sp>
        <p:nvSpPr>
          <p:cNvPr id="3" name="Content Placeholder 2"/>
          <p:cNvSpPr>
            <a:spLocks noGrp="1"/>
          </p:cNvSpPr>
          <p:nvPr>
            <p:ph idx="1"/>
          </p:nvPr>
        </p:nvSpPr>
        <p:spPr>
          <a:xfrm>
            <a:off x="822959" y="1845734"/>
            <a:ext cx="7940041" cy="4023360"/>
          </a:xfrm>
        </p:spPr>
        <p:txBody>
          <a:bodyPr>
            <a:normAutofit/>
          </a:bodyPr>
          <a:lstStyle/>
          <a:p>
            <a:pPr lvl="1" algn="just">
              <a:lnSpc>
                <a:spcPct val="150000"/>
              </a:lnSpc>
            </a:pPr>
            <a:r>
              <a:rPr lang="en-US" sz="2400" dirty="0" smtClean="0"/>
              <a:t>Innovation                                 </a:t>
            </a:r>
            <a:endParaRPr lang="en-US" sz="2400" dirty="0"/>
          </a:p>
          <a:p>
            <a:pPr lvl="1" algn="just">
              <a:lnSpc>
                <a:spcPct val="150000"/>
              </a:lnSpc>
            </a:pPr>
            <a:r>
              <a:rPr lang="en-US" sz="2400" dirty="0" smtClean="0"/>
              <a:t>Make </a:t>
            </a:r>
            <a:r>
              <a:rPr lang="en-US" sz="2400" dirty="0"/>
              <a:t>wise business </a:t>
            </a:r>
            <a:r>
              <a:rPr lang="en-US" sz="2400" dirty="0" smtClean="0"/>
              <a:t>decisions</a:t>
            </a:r>
            <a:endParaRPr lang="en-US" sz="2400" dirty="0"/>
          </a:p>
          <a:p>
            <a:pPr lvl="1" algn="just">
              <a:lnSpc>
                <a:spcPct val="150000"/>
              </a:lnSpc>
            </a:pPr>
            <a:r>
              <a:rPr lang="en-US" sz="2400" dirty="0"/>
              <a:t>Make the company proactive by </a:t>
            </a:r>
            <a:r>
              <a:rPr lang="en-US" sz="2400" dirty="0" smtClean="0"/>
              <a:t>nature: strategic planning helps the organization to be more proactive, rather than being reactive to future issues and problems in achieving goals and objectives.  </a:t>
            </a:r>
            <a:endParaRPr lang="en-US" sz="2400" dirty="0"/>
          </a:p>
        </p:txBody>
      </p:sp>
    </p:spTree>
    <p:extLst>
      <p:ext uri="{BB962C8B-B14F-4D97-AF65-F5344CB8AC3E}">
        <p14:creationId xmlns:p14="http://schemas.microsoft.com/office/powerpoint/2010/main" val="2934294978"/>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importance of strategic planning</a:t>
            </a:r>
            <a:endParaRPr lang="en-US" dirty="0"/>
          </a:p>
        </p:txBody>
      </p:sp>
      <p:sp>
        <p:nvSpPr>
          <p:cNvPr id="3" name="Content Placeholder 2"/>
          <p:cNvSpPr>
            <a:spLocks noGrp="1"/>
          </p:cNvSpPr>
          <p:nvPr>
            <p:ph idx="1"/>
          </p:nvPr>
        </p:nvSpPr>
        <p:spPr/>
        <p:txBody>
          <a:bodyPr>
            <a:normAutofit/>
          </a:bodyPr>
          <a:lstStyle/>
          <a:p>
            <a:pPr lvl="1">
              <a:lnSpc>
                <a:spcPct val="150000"/>
              </a:lnSpc>
            </a:pPr>
            <a:r>
              <a:rPr lang="en-US" sz="3200" dirty="0" smtClean="0"/>
              <a:t>Create </a:t>
            </a:r>
            <a:r>
              <a:rPr lang="en-US" sz="3200" dirty="0"/>
              <a:t>longevity of the </a:t>
            </a:r>
            <a:r>
              <a:rPr lang="en-US" sz="3200" dirty="0" smtClean="0"/>
              <a:t>business</a:t>
            </a:r>
            <a:endParaRPr lang="en-US" sz="3200" dirty="0"/>
          </a:p>
          <a:p>
            <a:pPr lvl="1">
              <a:lnSpc>
                <a:spcPct val="150000"/>
              </a:lnSpc>
            </a:pPr>
            <a:r>
              <a:rPr lang="en-US" sz="3200" dirty="0"/>
              <a:t>Increases productivity and operational efficiency </a:t>
            </a:r>
            <a:r>
              <a:rPr lang="en-US" sz="3200" dirty="0" smtClean="0"/>
              <a:t>                </a:t>
            </a:r>
            <a:endParaRPr lang="en-US" sz="3200" dirty="0" smtClean="0"/>
          </a:p>
          <a:p>
            <a:pPr lvl="1">
              <a:lnSpc>
                <a:spcPct val="150000"/>
              </a:lnSpc>
            </a:pPr>
            <a:r>
              <a:rPr lang="en-US" sz="3200" dirty="0" smtClean="0"/>
              <a:t>Increased profitability and market share</a:t>
            </a:r>
            <a:r>
              <a:rPr lang="en-US" sz="2400" dirty="0" smtClean="0"/>
              <a:t/>
            </a:r>
            <a:br>
              <a:rPr lang="en-US" sz="2400" dirty="0" smtClean="0"/>
            </a:br>
            <a:endParaRPr lang="en-US" sz="2400" dirty="0"/>
          </a:p>
        </p:txBody>
      </p:sp>
    </p:spTree>
    <p:extLst>
      <p:ext uri="{BB962C8B-B14F-4D97-AF65-F5344CB8AC3E}">
        <p14:creationId xmlns:p14="http://schemas.microsoft.com/office/powerpoint/2010/main" val="928994232"/>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importance of strategic planning</a:t>
            </a:r>
            <a:endParaRPr lang="en-US" dirty="0"/>
          </a:p>
        </p:txBody>
      </p:sp>
      <p:sp>
        <p:nvSpPr>
          <p:cNvPr id="3" name="Content Placeholder 2"/>
          <p:cNvSpPr>
            <a:spLocks noGrp="1"/>
          </p:cNvSpPr>
          <p:nvPr>
            <p:ph idx="1"/>
          </p:nvPr>
        </p:nvSpPr>
        <p:spPr/>
        <p:txBody>
          <a:bodyPr>
            <a:normAutofit/>
          </a:bodyPr>
          <a:lstStyle/>
          <a:p>
            <a:pPr lvl="1">
              <a:lnSpc>
                <a:spcPct val="150000"/>
              </a:lnSpc>
            </a:pPr>
            <a:r>
              <a:rPr lang="en-US" sz="3200" dirty="0" smtClean="0"/>
              <a:t>Increased </a:t>
            </a:r>
            <a:r>
              <a:rPr lang="en-US" sz="3200" dirty="0"/>
              <a:t>job satisfaction –meaningful and full of </a:t>
            </a:r>
            <a:r>
              <a:rPr lang="en-US" sz="3200" dirty="0" smtClean="0"/>
              <a:t>purpose</a:t>
            </a:r>
            <a:endParaRPr lang="en-US" sz="3200" dirty="0"/>
          </a:p>
          <a:p>
            <a:pPr lvl="1">
              <a:lnSpc>
                <a:spcPct val="150000"/>
              </a:lnSpc>
            </a:pPr>
            <a:r>
              <a:rPr lang="en-US" sz="3200" dirty="0" smtClean="0"/>
              <a:t>Attracts </a:t>
            </a:r>
            <a:r>
              <a:rPr lang="en-US" sz="3200" dirty="0"/>
              <a:t>financial investors                             </a:t>
            </a:r>
            <a:endParaRPr lang="en-US" sz="3200" dirty="0" smtClean="0"/>
          </a:p>
          <a:p>
            <a:pPr lvl="1">
              <a:lnSpc>
                <a:spcPct val="150000"/>
              </a:lnSpc>
            </a:pPr>
            <a:r>
              <a:rPr lang="en-US" sz="3200" dirty="0" smtClean="0"/>
              <a:t>Minimizes risk</a:t>
            </a:r>
            <a:endParaRPr lang="en-US" sz="3200" dirty="0"/>
          </a:p>
        </p:txBody>
      </p:sp>
    </p:spTree>
    <p:extLst>
      <p:ext uri="{BB962C8B-B14F-4D97-AF65-F5344CB8AC3E}">
        <p14:creationId xmlns:p14="http://schemas.microsoft.com/office/powerpoint/2010/main" val="3744766144"/>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Steps of </a:t>
            </a:r>
            <a:r>
              <a:rPr lang="en-US" dirty="0" smtClean="0"/>
              <a:t>Strategic Planning </a:t>
            </a:r>
            <a:endParaRPr lang="en-US" dirty="0"/>
          </a:p>
        </p:txBody>
      </p:sp>
      <p:sp>
        <p:nvSpPr>
          <p:cNvPr id="3" name="Content Placeholder 2"/>
          <p:cNvSpPr>
            <a:spLocks noGrp="1"/>
          </p:cNvSpPr>
          <p:nvPr>
            <p:ph idx="1"/>
          </p:nvPr>
        </p:nvSpPr>
        <p:spPr>
          <a:xfrm>
            <a:off x="822959" y="1845734"/>
            <a:ext cx="7543801" cy="4326466"/>
          </a:xfrm>
        </p:spPr>
        <p:txBody>
          <a:bodyPr>
            <a:normAutofit/>
          </a:bodyPr>
          <a:lstStyle/>
          <a:p>
            <a:pPr algn="just">
              <a:lnSpc>
                <a:spcPct val="150000"/>
              </a:lnSpc>
            </a:pPr>
            <a:r>
              <a:rPr lang="en-US" sz="2800" dirty="0"/>
              <a:t>1. Determine </a:t>
            </a:r>
            <a:r>
              <a:rPr lang="en-US" sz="2800" dirty="0" smtClean="0"/>
              <a:t>the current </a:t>
            </a:r>
            <a:r>
              <a:rPr lang="en-US" sz="2800" dirty="0"/>
              <a:t>market position.</a:t>
            </a:r>
          </a:p>
          <a:p>
            <a:pPr algn="just">
              <a:lnSpc>
                <a:spcPct val="150000"/>
              </a:lnSpc>
            </a:pPr>
            <a:r>
              <a:rPr lang="en-US" sz="2800" dirty="0" smtClean="0"/>
              <a:t>2</a:t>
            </a:r>
            <a:r>
              <a:rPr lang="en-US" sz="2800" dirty="0"/>
              <a:t>. Develop </a:t>
            </a:r>
            <a:r>
              <a:rPr lang="en-US" sz="2800" dirty="0" smtClean="0"/>
              <a:t>a strategic </a:t>
            </a:r>
            <a:r>
              <a:rPr lang="en-US" sz="2800" dirty="0"/>
              <a:t>direction.</a:t>
            </a:r>
          </a:p>
          <a:p>
            <a:pPr algn="just">
              <a:lnSpc>
                <a:spcPct val="150000"/>
              </a:lnSpc>
            </a:pPr>
            <a:r>
              <a:rPr lang="en-US" sz="2800" dirty="0" smtClean="0"/>
              <a:t>3. Create an actionable strategic plan.</a:t>
            </a:r>
          </a:p>
          <a:p>
            <a:pPr algn="just">
              <a:lnSpc>
                <a:spcPct val="150000"/>
              </a:lnSpc>
            </a:pPr>
            <a:r>
              <a:rPr lang="en-US" sz="2800" dirty="0" smtClean="0"/>
              <a:t>4. Build a strategic roadmap to align execution.</a:t>
            </a:r>
          </a:p>
          <a:p>
            <a:pPr algn="just">
              <a:lnSpc>
                <a:spcPct val="150000"/>
              </a:lnSpc>
            </a:pPr>
            <a:r>
              <a:rPr lang="en-US" sz="2800" dirty="0" smtClean="0"/>
              <a:t>5. Review and update strategy.</a:t>
            </a:r>
          </a:p>
        </p:txBody>
      </p:sp>
    </p:spTree>
    <p:extLst>
      <p:ext uri="{BB962C8B-B14F-4D97-AF65-F5344CB8AC3E}">
        <p14:creationId xmlns:p14="http://schemas.microsoft.com/office/powerpoint/2010/main" val="10878117"/>
      </p:ext>
    </p:extLst>
  </p:cSld>
  <p:clrMapOvr>
    <a:masterClrMapping/>
  </p:clrMapOvr>
  <mc:AlternateContent xmlns:mc="http://schemas.openxmlformats.org/markup-compatibility/2006">
    <mc:Choice xmlns:p14="http://schemas.microsoft.com/office/powerpoint/2010/main" Requires="p14">
      <p:transition spd="slow" p14:dur="3000">
        <p14:switch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822959" y="1737360"/>
            <a:ext cx="7543801" cy="4587239"/>
          </a:xfrm>
        </p:spPr>
        <p:txBody>
          <a:bodyPr>
            <a:noAutofit/>
          </a:bodyPr>
          <a:lstStyle/>
          <a:p>
            <a:pPr>
              <a:lnSpc>
                <a:spcPct val="150000"/>
              </a:lnSpc>
              <a:buFont typeface="Wingdings" panose="05000000000000000000" pitchFamily="2" charset="2"/>
              <a:buChar char="Ø"/>
            </a:pPr>
            <a:r>
              <a:rPr lang="en-US" sz="1800" b="1" dirty="0"/>
              <a:t>Managerial use of Organizational Objectives</a:t>
            </a:r>
          </a:p>
          <a:p>
            <a:pPr>
              <a:lnSpc>
                <a:spcPct val="150000"/>
              </a:lnSpc>
              <a:buFont typeface="Wingdings" panose="05000000000000000000" pitchFamily="2" charset="2"/>
              <a:buChar char="Ø"/>
            </a:pPr>
            <a:r>
              <a:rPr lang="en-US" sz="1800" b="1" dirty="0"/>
              <a:t>Key Areas of Organizational Objectives</a:t>
            </a:r>
          </a:p>
          <a:p>
            <a:pPr>
              <a:lnSpc>
                <a:spcPct val="150000"/>
              </a:lnSpc>
              <a:buFont typeface="Wingdings" panose="05000000000000000000" pitchFamily="2" charset="2"/>
              <a:buChar char="Ø"/>
            </a:pPr>
            <a:r>
              <a:rPr lang="en-US" sz="1800" b="1" dirty="0"/>
              <a:t>Creating Strategic Objective</a:t>
            </a:r>
          </a:p>
          <a:p>
            <a:pPr>
              <a:lnSpc>
                <a:spcPct val="150000"/>
              </a:lnSpc>
              <a:buFont typeface="Wingdings" panose="05000000000000000000" pitchFamily="2" charset="2"/>
              <a:buChar char="Ø"/>
            </a:pPr>
            <a:r>
              <a:rPr lang="en-US" sz="1800" b="1" dirty="0"/>
              <a:t>Components of </a:t>
            </a:r>
            <a:r>
              <a:rPr lang="en-US" sz="1800" b="1" dirty="0" smtClean="0"/>
              <a:t>Objectives</a:t>
            </a:r>
          </a:p>
          <a:p>
            <a:pPr>
              <a:lnSpc>
                <a:spcPct val="150000"/>
              </a:lnSpc>
              <a:buFont typeface="Wingdings" panose="05000000000000000000" pitchFamily="2" charset="2"/>
              <a:buChar char="Ø"/>
            </a:pPr>
            <a:r>
              <a:rPr lang="en-US" sz="1800" b="1" dirty="0"/>
              <a:t>Factors Influencing Setting of Objectives</a:t>
            </a:r>
          </a:p>
          <a:p>
            <a:pPr>
              <a:lnSpc>
                <a:spcPct val="150000"/>
              </a:lnSpc>
              <a:buFont typeface="Wingdings" panose="05000000000000000000" pitchFamily="2" charset="2"/>
              <a:buChar char="Ø"/>
            </a:pPr>
            <a:r>
              <a:rPr lang="en-US" sz="1800" b="1" dirty="0"/>
              <a:t>Importance of Objectives</a:t>
            </a:r>
          </a:p>
          <a:p>
            <a:pPr>
              <a:lnSpc>
                <a:spcPct val="150000"/>
              </a:lnSpc>
              <a:buFont typeface="Wingdings" panose="05000000000000000000" pitchFamily="2" charset="2"/>
              <a:buChar char="Ø"/>
            </a:pPr>
            <a:r>
              <a:rPr lang="en-US" sz="1800" b="1" dirty="0"/>
              <a:t>Linking Objectives to Mission and Vision</a:t>
            </a:r>
          </a:p>
          <a:p>
            <a:pPr>
              <a:lnSpc>
                <a:spcPct val="150000"/>
              </a:lnSpc>
              <a:buFont typeface="Wingdings" panose="05000000000000000000" pitchFamily="2" charset="2"/>
              <a:buChar char="Ø"/>
            </a:pPr>
            <a:r>
              <a:rPr lang="en-US" sz="1800" b="1" dirty="0"/>
              <a:t>Strategic </a:t>
            </a:r>
            <a:r>
              <a:rPr lang="en-US" sz="1800" b="1" dirty="0" smtClean="0"/>
              <a:t>Planning</a:t>
            </a:r>
            <a:endParaRPr lang="en-US" sz="1800" b="1" dirty="0"/>
          </a:p>
        </p:txBody>
      </p:sp>
    </p:spTree>
    <p:extLst>
      <p:ext uri="{BB962C8B-B14F-4D97-AF65-F5344CB8AC3E}">
        <p14:creationId xmlns:p14="http://schemas.microsoft.com/office/powerpoint/2010/main" val="648525297"/>
      </p:ext>
    </p:extLst>
  </p:cSld>
  <p:clrMapOvr>
    <a:masterClrMapping/>
  </p:clrMapOvr>
  <mc:AlternateContent xmlns:mc="http://schemas.openxmlformats.org/markup-compatibility/2006">
    <mc:Choice xmlns:p14="http://schemas.microsoft.com/office/powerpoint/2010/main" Requires="p14">
      <p:transition spd="slow" p14:dur="4000">
        <p:dissolve/>
      </p:transition>
    </mc:Choice>
    <mc:Fallback>
      <p:transition spd="slow">
        <p:dissolv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59" y="609600"/>
            <a:ext cx="7543801" cy="5259494"/>
          </a:xfrm>
        </p:spPr>
        <p:style>
          <a:lnRef idx="1">
            <a:schemeClr val="accent1"/>
          </a:lnRef>
          <a:fillRef idx="2">
            <a:schemeClr val="accent1"/>
          </a:fillRef>
          <a:effectRef idx="1">
            <a:schemeClr val="accent1"/>
          </a:effectRef>
          <a:fontRef idx="minor">
            <a:schemeClr val="dk1"/>
          </a:fontRef>
        </p:style>
        <p:txBody>
          <a:bodyPr>
            <a:normAutofit/>
          </a:bodyPr>
          <a:lstStyle/>
          <a:p>
            <a:endParaRPr lang="en-US" sz="6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endParaRPr lang="en-US"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r>
              <a:rPr lang="en-US" sz="6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END OF LESSON FIVE</a:t>
            </a:r>
            <a:endParaRPr lang="en-US"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528657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wind"/>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1201</TotalTime>
  <Words>905</Words>
  <Application>Microsoft Office PowerPoint</Application>
  <PresentationFormat>On-screen Show (4:3)</PresentationFormat>
  <Paragraphs>142</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Courier New</vt:lpstr>
      <vt:lpstr>Wingdings</vt:lpstr>
      <vt:lpstr>Retrospect</vt:lpstr>
      <vt:lpstr>STRATEGIC MANAGEMENT  BMA 404</vt:lpstr>
      <vt:lpstr>Learning Objectives</vt:lpstr>
      <vt:lpstr>Part One</vt:lpstr>
      <vt:lpstr>Introduction </vt:lpstr>
      <vt:lpstr>Introduction </vt:lpstr>
      <vt:lpstr>Organizational objectives</vt:lpstr>
      <vt:lpstr>Managerial Use of Organizational Objectives</vt:lpstr>
      <vt:lpstr>Key Areas of Organizational Objectives</vt:lpstr>
      <vt:lpstr>Key Areas of Organizational Objectives</vt:lpstr>
      <vt:lpstr>Key Areas of Organizational Objectives</vt:lpstr>
      <vt:lpstr>How to create a strategic objective</vt:lpstr>
      <vt:lpstr>Components of Objectives</vt:lpstr>
      <vt:lpstr>Components of Objectives</vt:lpstr>
      <vt:lpstr>Components of Objectives</vt:lpstr>
      <vt:lpstr>PowerPoint Presentation</vt:lpstr>
      <vt:lpstr>Part two</vt:lpstr>
      <vt:lpstr>Factors Influencing Setting of Objectives </vt:lpstr>
      <vt:lpstr>Factors Influencing Setting of Objectives </vt:lpstr>
      <vt:lpstr>Importance of Objectives </vt:lpstr>
      <vt:lpstr>Importance of Objectives </vt:lpstr>
      <vt:lpstr>Linking Objectives to Mission and Vision</vt:lpstr>
      <vt:lpstr>STRATEGIC PLANNING</vt:lpstr>
      <vt:lpstr>Origin of strategic planning </vt:lpstr>
      <vt:lpstr>The Importance of Strategic Planning</vt:lpstr>
      <vt:lpstr>The importance of strategic planning</vt:lpstr>
      <vt:lpstr>The importance of strategic planning</vt:lpstr>
      <vt:lpstr>The importance of strategic planning</vt:lpstr>
      <vt:lpstr>Steps of Strategic Planning </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45</cp:revision>
  <dcterms:created xsi:type="dcterms:W3CDTF">2020-06-17T14:59:22Z</dcterms:created>
  <dcterms:modified xsi:type="dcterms:W3CDTF">2023-09-29T21:50:48Z</dcterms:modified>
</cp:coreProperties>
</file>