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9144000"/>
  <p:notesSz cx="6858000" cy="9144000"/>
  <p:embeddedFontLs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3" roundtripDataSignature="AMtx7mjjTntmWoy5smotxgUfCgMLJ7lA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5.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enturyGothic-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 name="Shape 16"/>
        <p:cNvGrpSpPr/>
        <p:nvPr/>
      </p:nvGrpSpPr>
      <p:grpSpPr>
        <a:xfrm>
          <a:off x="0" y="0"/>
          <a:ext cx="0" cy="0"/>
          <a:chOff x="0" y="0"/>
          <a:chExt cx="0" cy="0"/>
        </a:xfrm>
      </p:grpSpPr>
      <p:pic>
        <p:nvPicPr>
          <p:cNvPr descr="C2-HD-BTM.png" id="17" name="Google Shape;17;p35"/>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18" name="Google Shape;18;p35"/>
          <p:cNvSpPr txBox="1"/>
          <p:nvPr>
            <p:ph type="ctrTitle"/>
          </p:nvPr>
        </p:nvSpPr>
        <p:spPr>
          <a:xfrm>
            <a:off x="914400" y="1803405"/>
            <a:ext cx="7315200" cy="182509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5"/>
          <p:cNvSpPr txBox="1"/>
          <p:nvPr>
            <p:ph idx="1" type="subTitle"/>
          </p:nvPr>
        </p:nvSpPr>
        <p:spPr>
          <a:xfrm>
            <a:off x="914400" y="3632201"/>
            <a:ext cx="7315200" cy="6858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dk1"/>
              </a:buClr>
              <a:buSzPts val="2000"/>
              <a:buNone/>
              <a:defRPr sz="2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5"/>
          <p:cNvSpPr txBox="1"/>
          <p:nvPr>
            <p:ph idx="10" type="dt"/>
          </p:nvPr>
        </p:nvSpPr>
        <p:spPr>
          <a:xfrm>
            <a:off x="5932170" y="4323845"/>
            <a:ext cx="229742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914400" y="4323846"/>
            <a:ext cx="48806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6057900" y="1430867"/>
            <a:ext cx="21717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36"/>
          <p:cNvSpPr txBox="1"/>
          <p:nvPr>
            <p:ph type="title"/>
          </p:nvPr>
        </p:nvSpPr>
        <p:spPr>
          <a:xfrm>
            <a:off x="2171700" y="764373"/>
            <a:ext cx="637794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6"/>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36"/>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6"/>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9" name="Shape 29"/>
        <p:cNvGrpSpPr/>
        <p:nvPr/>
      </p:nvGrpSpPr>
      <p:grpSpPr>
        <a:xfrm>
          <a:off x="0" y="0"/>
          <a:ext cx="0" cy="0"/>
          <a:chOff x="0" y="0"/>
          <a:chExt cx="0" cy="0"/>
        </a:xfrm>
      </p:grpSpPr>
      <p:pic>
        <p:nvPicPr>
          <p:cNvPr descr="C2-HD-BTM.png" id="30" name="Google Shape;30;p37"/>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31" name="Google Shape;31;p37"/>
          <p:cNvSpPr txBox="1"/>
          <p:nvPr>
            <p:ph type="title"/>
          </p:nvPr>
        </p:nvSpPr>
        <p:spPr>
          <a:xfrm>
            <a:off x="594360" y="753534"/>
            <a:ext cx="7955280" cy="2801935"/>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7"/>
          <p:cNvSpPr txBox="1"/>
          <p:nvPr>
            <p:ph idx="1" type="body"/>
          </p:nvPr>
        </p:nvSpPr>
        <p:spPr>
          <a:xfrm>
            <a:off x="594360" y="3641726"/>
            <a:ext cx="7955281" cy="1354134"/>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rgbClr val="888888"/>
              </a:buClr>
              <a:buSzPts val="2200"/>
              <a:buNone/>
              <a:defRPr sz="22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3" name="Google Shape;33;p37"/>
          <p:cNvSpPr txBox="1"/>
          <p:nvPr>
            <p:ph idx="10" type="dt"/>
          </p:nvPr>
        </p:nvSpPr>
        <p:spPr>
          <a:xfrm>
            <a:off x="5562176" y="381001"/>
            <a:ext cx="218313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7"/>
          <p:cNvSpPr txBox="1"/>
          <p:nvPr>
            <p:ph idx="11" type="ftr"/>
          </p:nvPr>
        </p:nvSpPr>
        <p:spPr>
          <a:xfrm>
            <a:off x="594360" y="381001"/>
            <a:ext cx="483065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2" type="sldNum"/>
          </p:nvPr>
        </p:nvSpPr>
        <p:spPr>
          <a:xfrm>
            <a:off x="7882466" y="381001"/>
            <a:ext cx="6671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38"/>
          <p:cNvSpPr txBox="1"/>
          <p:nvPr>
            <p:ph type="title"/>
          </p:nvPr>
        </p:nvSpPr>
        <p:spPr>
          <a:xfrm>
            <a:off x="2171700" y="764373"/>
            <a:ext cx="637794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594360" y="2194560"/>
            <a:ext cx="3910579" cy="406908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38"/>
          <p:cNvSpPr txBox="1"/>
          <p:nvPr>
            <p:ph idx="2" type="body"/>
          </p:nvPr>
        </p:nvSpPr>
        <p:spPr>
          <a:xfrm>
            <a:off x="4642099" y="2194560"/>
            <a:ext cx="3907540" cy="406908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8"/>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8"/>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8"/>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39"/>
          <p:cNvSpPr txBox="1"/>
          <p:nvPr>
            <p:ph type="title"/>
          </p:nvPr>
        </p:nvSpPr>
        <p:spPr>
          <a:xfrm>
            <a:off x="2171700" y="762000"/>
            <a:ext cx="6377940"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9"/>
          <p:cNvSpPr txBox="1"/>
          <p:nvPr>
            <p:ph idx="1" type="body"/>
          </p:nvPr>
        </p:nvSpPr>
        <p:spPr>
          <a:xfrm>
            <a:off x="821279" y="2183802"/>
            <a:ext cx="3683659"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800"/>
              <a:buNone/>
              <a:defRPr b="0" sz="28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6" name="Google Shape;46;p39"/>
          <p:cNvSpPr txBox="1"/>
          <p:nvPr>
            <p:ph idx="2" type="body"/>
          </p:nvPr>
        </p:nvSpPr>
        <p:spPr>
          <a:xfrm>
            <a:off x="594359" y="3132667"/>
            <a:ext cx="3910579" cy="313097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39"/>
          <p:cNvSpPr txBox="1"/>
          <p:nvPr>
            <p:ph idx="3" type="body"/>
          </p:nvPr>
        </p:nvSpPr>
        <p:spPr>
          <a:xfrm>
            <a:off x="4869018" y="2183802"/>
            <a:ext cx="368062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800"/>
              <a:buNone/>
              <a:defRPr b="0" sz="28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 name="Google Shape;48;p39"/>
          <p:cNvSpPr txBox="1"/>
          <p:nvPr>
            <p:ph idx="4" type="body"/>
          </p:nvPr>
        </p:nvSpPr>
        <p:spPr>
          <a:xfrm>
            <a:off x="4642098" y="3132667"/>
            <a:ext cx="3907541" cy="313097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39"/>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9"/>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9"/>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40"/>
          <p:cNvSpPr txBox="1"/>
          <p:nvPr>
            <p:ph type="title"/>
          </p:nvPr>
        </p:nvSpPr>
        <p:spPr>
          <a:xfrm>
            <a:off x="2171700" y="764373"/>
            <a:ext cx="637794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0"/>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0"/>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41"/>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594360" y="1524000"/>
            <a:ext cx="3086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2"/>
          <p:cNvSpPr txBox="1"/>
          <p:nvPr>
            <p:ph idx="1" type="body"/>
          </p:nvPr>
        </p:nvSpPr>
        <p:spPr>
          <a:xfrm>
            <a:off x="3886200" y="746760"/>
            <a:ext cx="4663440" cy="551688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42"/>
          <p:cNvSpPr txBox="1"/>
          <p:nvPr>
            <p:ph idx="2" type="body"/>
          </p:nvPr>
        </p:nvSpPr>
        <p:spPr>
          <a:xfrm>
            <a:off x="594360" y="3124200"/>
            <a:ext cx="3086100" cy="313944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2"/>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2"/>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8" name="Shape 68"/>
        <p:cNvGrpSpPr/>
        <p:nvPr/>
      </p:nvGrpSpPr>
      <p:grpSpPr>
        <a:xfrm>
          <a:off x="0" y="0"/>
          <a:ext cx="0" cy="0"/>
          <a:chOff x="0" y="0"/>
          <a:chExt cx="0" cy="0"/>
        </a:xfrm>
      </p:grpSpPr>
      <p:sp>
        <p:nvSpPr>
          <p:cNvPr id="69" name="Google Shape;69;p43"/>
          <p:cNvSpPr txBox="1"/>
          <p:nvPr>
            <p:ph type="title"/>
          </p:nvPr>
        </p:nvSpPr>
        <p:spPr>
          <a:xfrm>
            <a:off x="594360" y="1524000"/>
            <a:ext cx="407573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3"/>
          <p:cNvSpPr/>
          <p:nvPr>
            <p:ph idx="2" type="pic"/>
          </p:nvPr>
        </p:nvSpPr>
        <p:spPr>
          <a:xfrm>
            <a:off x="4877524" y="751242"/>
            <a:ext cx="3674234" cy="5512398"/>
          </a:xfrm>
          <a:prstGeom prst="rect">
            <a:avLst/>
          </a:prstGeom>
          <a:noFill/>
          <a:ln>
            <a:noFill/>
          </a:ln>
        </p:spPr>
      </p:sp>
      <p:sp>
        <p:nvSpPr>
          <p:cNvPr id="71" name="Google Shape;71;p43"/>
          <p:cNvSpPr txBox="1"/>
          <p:nvPr>
            <p:ph idx="1" type="body"/>
          </p:nvPr>
        </p:nvSpPr>
        <p:spPr>
          <a:xfrm>
            <a:off x="594360" y="3124200"/>
            <a:ext cx="4075730" cy="313944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43"/>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3"/>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3"/>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75" name="Shape 75"/>
        <p:cNvGrpSpPr/>
        <p:nvPr/>
      </p:nvGrpSpPr>
      <p:grpSpPr>
        <a:xfrm>
          <a:off x="0" y="0"/>
          <a:ext cx="0" cy="0"/>
          <a:chOff x="0" y="0"/>
          <a:chExt cx="0" cy="0"/>
        </a:xfrm>
      </p:grpSpPr>
      <p:sp>
        <p:nvSpPr>
          <p:cNvPr id="76" name="Google Shape;76;p44"/>
          <p:cNvSpPr txBox="1"/>
          <p:nvPr>
            <p:ph type="title"/>
          </p:nvPr>
        </p:nvSpPr>
        <p:spPr>
          <a:xfrm>
            <a:off x="594355" y="4697361"/>
            <a:ext cx="7956482" cy="81935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4"/>
          <p:cNvSpPr/>
          <p:nvPr>
            <p:ph idx="2" type="pic"/>
          </p:nvPr>
        </p:nvSpPr>
        <p:spPr>
          <a:xfrm>
            <a:off x="594355" y="977035"/>
            <a:ext cx="7950260" cy="3406972"/>
          </a:xfrm>
          <a:prstGeom prst="rect">
            <a:avLst/>
          </a:prstGeom>
          <a:noFill/>
          <a:ln>
            <a:noFill/>
          </a:ln>
        </p:spPr>
      </p:sp>
      <p:sp>
        <p:nvSpPr>
          <p:cNvPr id="78" name="Google Shape;78;p44"/>
          <p:cNvSpPr txBox="1"/>
          <p:nvPr>
            <p:ph idx="1" type="body"/>
          </p:nvPr>
        </p:nvSpPr>
        <p:spPr>
          <a:xfrm>
            <a:off x="594360" y="5516716"/>
            <a:ext cx="7955280" cy="7469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44"/>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4"/>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4"/>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82" name="Shape 82"/>
        <p:cNvGrpSpPr/>
        <p:nvPr/>
      </p:nvGrpSpPr>
      <p:grpSpPr>
        <a:xfrm>
          <a:off x="0" y="0"/>
          <a:ext cx="0" cy="0"/>
          <a:chOff x="0" y="0"/>
          <a:chExt cx="0" cy="0"/>
        </a:xfrm>
      </p:grpSpPr>
      <p:pic>
        <p:nvPicPr>
          <p:cNvPr descr="C2-HD-BTM.png" id="83" name="Google Shape;83;p45"/>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84" name="Google Shape;84;p45"/>
          <p:cNvSpPr txBox="1"/>
          <p:nvPr>
            <p:ph type="title"/>
          </p:nvPr>
        </p:nvSpPr>
        <p:spPr>
          <a:xfrm>
            <a:off x="594360" y="753533"/>
            <a:ext cx="7955280" cy="280246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5"/>
          <p:cNvSpPr txBox="1"/>
          <p:nvPr>
            <p:ph idx="1" type="body"/>
          </p:nvPr>
        </p:nvSpPr>
        <p:spPr>
          <a:xfrm>
            <a:off x="685800" y="3649134"/>
            <a:ext cx="7772400" cy="133085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6" name="Google Shape;86;p45"/>
          <p:cNvSpPr txBox="1"/>
          <p:nvPr>
            <p:ph idx="10" type="dt"/>
          </p:nvPr>
        </p:nvSpPr>
        <p:spPr>
          <a:xfrm>
            <a:off x="5562176" y="381001"/>
            <a:ext cx="218313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5"/>
          <p:cNvSpPr txBox="1"/>
          <p:nvPr>
            <p:ph idx="11" type="ftr"/>
          </p:nvPr>
        </p:nvSpPr>
        <p:spPr>
          <a:xfrm>
            <a:off x="594360" y="381001"/>
            <a:ext cx="483065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5"/>
          <p:cNvSpPr txBox="1"/>
          <p:nvPr>
            <p:ph idx="12" type="sldNum"/>
          </p:nvPr>
        </p:nvSpPr>
        <p:spPr>
          <a:xfrm>
            <a:off x="7882466" y="381001"/>
            <a:ext cx="66717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89" name="Shape 89"/>
        <p:cNvGrpSpPr/>
        <p:nvPr/>
      </p:nvGrpSpPr>
      <p:grpSpPr>
        <a:xfrm>
          <a:off x="0" y="0"/>
          <a:ext cx="0" cy="0"/>
          <a:chOff x="0" y="0"/>
          <a:chExt cx="0" cy="0"/>
        </a:xfrm>
      </p:grpSpPr>
      <p:pic>
        <p:nvPicPr>
          <p:cNvPr descr="C2-HD-BTM.png" id="90" name="Google Shape;90;p46"/>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91" name="Google Shape;91;p46"/>
          <p:cNvSpPr txBox="1"/>
          <p:nvPr>
            <p:ph type="title"/>
          </p:nvPr>
        </p:nvSpPr>
        <p:spPr>
          <a:xfrm>
            <a:off x="768351" y="753534"/>
            <a:ext cx="7613650" cy="275623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6"/>
          <p:cNvSpPr txBox="1"/>
          <p:nvPr>
            <p:ph idx="1" type="body"/>
          </p:nvPr>
        </p:nvSpPr>
        <p:spPr>
          <a:xfrm>
            <a:off x="977899" y="3509768"/>
            <a:ext cx="7194552" cy="44444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3" name="Google Shape;93;p46"/>
          <p:cNvSpPr txBox="1"/>
          <p:nvPr>
            <p:ph idx="2" type="body"/>
          </p:nvPr>
        </p:nvSpPr>
        <p:spPr>
          <a:xfrm>
            <a:off x="685800" y="4174597"/>
            <a:ext cx="7778752" cy="821265"/>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4" name="Google Shape;94;p46"/>
          <p:cNvSpPr txBox="1"/>
          <p:nvPr>
            <p:ph idx="10" type="dt"/>
          </p:nvPr>
        </p:nvSpPr>
        <p:spPr>
          <a:xfrm>
            <a:off x="5562176" y="381001"/>
            <a:ext cx="218313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6"/>
          <p:cNvSpPr txBox="1"/>
          <p:nvPr>
            <p:ph idx="11" type="ftr"/>
          </p:nvPr>
        </p:nvSpPr>
        <p:spPr>
          <a:xfrm>
            <a:off x="594360" y="379438"/>
            <a:ext cx="483065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6"/>
          <p:cNvSpPr txBox="1"/>
          <p:nvPr>
            <p:ph idx="12" type="sldNum"/>
          </p:nvPr>
        </p:nvSpPr>
        <p:spPr>
          <a:xfrm>
            <a:off x="7882466" y="381001"/>
            <a:ext cx="66717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7" name="Google Shape;97;p46"/>
          <p:cNvSpPr txBox="1"/>
          <p:nvPr/>
        </p:nvSpPr>
        <p:spPr>
          <a:xfrm>
            <a:off x="231458" y="807720"/>
            <a:ext cx="4572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Century Gothic"/>
              <a:buNone/>
            </a:pPr>
            <a:r>
              <a:rPr b="0" i="0" lang="en-US" sz="8000" u="none" cap="none" strike="noStrike">
                <a:solidFill>
                  <a:schemeClr val="dk1"/>
                </a:solidFill>
                <a:latin typeface="Century Gothic"/>
                <a:ea typeface="Century Gothic"/>
                <a:cs typeface="Century Gothic"/>
                <a:sym typeface="Century Gothic"/>
              </a:rPr>
              <a:t>“</a:t>
            </a:r>
            <a:endParaRPr/>
          </a:p>
        </p:txBody>
      </p:sp>
      <p:sp>
        <p:nvSpPr>
          <p:cNvPr id="98" name="Google Shape;98;p46"/>
          <p:cNvSpPr txBox="1"/>
          <p:nvPr/>
        </p:nvSpPr>
        <p:spPr>
          <a:xfrm>
            <a:off x="8146733" y="3021330"/>
            <a:ext cx="4572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Century Gothic"/>
              <a:buNone/>
            </a:pPr>
            <a:r>
              <a:rPr b="0" i="0" lang="en-US" sz="8000" u="none" cap="none" strike="noStrike">
                <a:solidFill>
                  <a:schemeClr val="dk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99" name="Shape 99"/>
        <p:cNvGrpSpPr/>
        <p:nvPr/>
      </p:nvGrpSpPr>
      <p:grpSpPr>
        <a:xfrm>
          <a:off x="0" y="0"/>
          <a:ext cx="0" cy="0"/>
          <a:chOff x="0" y="0"/>
          <a:chExt cx="0" cy="0"/>
        </a:xfrm>
      </p:grpSpPr>
      <p:pic>
        <p:nvPicPr>
          <p:cNvPr descr="C2-HD-BTM.png" id="100" name="Google Shape;100;p47"/>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101" name="Google Shape;101;p47"/>
          <p:cNvSpPr txBox="1"/>
          <p:nvPr>
            <p:ph type="title"/>
          </p:nvPr>
        </p:nvSpPr>
        <p:spPr>
          <a:xfrm>
            <a:off x="685800" y="1124702"/>
            <a:ext cx="7774782"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47"/>
          <p:cNvSpPr txBox="1"/>
          <p:nvPr>
            <p:ph idx="1" type="body"/>
          </p:nvPr>
        </p:nvSpPr>
        <p:spPr>
          <a:xfrm>
            <a:off x="685792" y="3648316"/>
            <a:ext cx="7773608" cy="9998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3" name="Google Shape;103;p47"/>
          <p:cNvSpPr txBox="1"/>
          <p:nvPr>
            <p:ph idx="10" type="dt"/>
          </p:nvPr>
        </p:nvSpPr>
        <p:spPr>
          <a:xfrm>
            <a:off x="5562176" y="378884"/>
            <a:ext cx="218313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47"/>
          <p:cNvSpPr txBox="1"/>
          <p:nvPr>
            <p:ph idx="11" type="ftr"/>
          </p:nvPr>
        </p:nvSpPr>
        <p:spPr>
          <a:xfrm>
            <a:off x="594360" y="378884"/>
            <a:ext cx="483065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7"/>
          <p:cNvSpPr txBox="1"/>
          <p:nvPr>
            <p:ph idx="12" type="sldNum"/>
          </p:nvPr>
        </p:nvSpPr>
        <p:spPr>
          <a:xfrm>
            <a:off x="7882466" y="381001"/>
            <a:ext cx="66717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06" name="Shape 106"/>
        <p:cNvGrpSpPr/>
        <p:nvPr/>
      </p:nvGrpSpPr>
      <p:grpSpPr>
        <a:xfrm>
          <a:off x="0" y="0"/>
          <a:ext cx="0" cy="0"/>
          <a:chOff x="0" y="0"/>
          <a:chExt cx="0" cy="0"/>
        </a:xfrm>
      </p:grpSpPr>
      <p:sp>
        <p:nvSpPr>
          <p:cNvPr id="107" name="Google Shape;107;p48"/>
          <p:cNvSpPr txBox="1"/>
          <p:nvPr>
            <p:ph type="title"/>
          </p:nvPr>
        </p:nvSpPr>
        <p:spPr>
          <a:xfrm>
            <a:off x="2171701" y="762000"/>
            <a:ext cx="6377939" cy="1303867"/>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48"/>
          <p:cNvSpPr txBox="1"/>
          <p:nvPr>
            <p:ph idx="1" type="body"/>
          </p:nvPr>
        </p:nvSpPr>
        <p:spPr>
          <a:xfrm>
            <a:off x="594361" y="2202080"/>
            <a:ext cx="2560320" cy="61732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9" name="Google Shape;109;p48"/>
          <p:cNvSpPr txBox="1"/>
          <p:nvPr>
            <p:ph idx="2" type="body"/>
          </p:nvPr>
        </p:nvSpPr>
        <p:spPr>
          <a:xfrm>
            <a:off x="594360" y="2904564"/>
            <a:ext cx="2560320" cy="335907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10" name="Google Shape;110;p48"/>
          <p:cNvSpPr txBox="1"/>
          <p:nvPr>
            <p:ph idx="3" type="body"/>
          </p:nvPr>
        </p:nvSpPr>
        <p:spPr>
          <a:xfrm>
            <a:off x="3302237" y="2201333"/>
            <a:ext cx="2560320"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1" name="Google Shape;111;p48"/>
          <p:cNvSpPr txBox="1"/>
          <p:nvPr>
            <p:ph idx="4" type="body"/>
          </p:nvPr>
        </p:nvSpPr>
        <p:spPr>
          <a:xfrm>
            <a:off x="3300781" y="2904068"/>
            <a:ext cx="2560320" cy="335957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12" name="Google Shape;112;p48"/>
          <p:cNvSpPr txBox="1"/>
          <p:nvPr>
            <p:ph idx="5" type="body"/>
          </p:nvPr>
        </p:nvSpPr>
        <p:spPr>
          <a:xfrm>
            <a:off x="5989319" y="2192866"/>
            <a:ext cx="2560320"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3" name="Google Shape;113;p48"/>
          <p:cNvSpPr txBox="1"/>
          <p:nvPr>
            <p:ph idx="6" type="body"/>
          </p:nvPr>
        </p:nvSpPr>
        <p:spPr>
          <a:xfrm>
            <a:off x="5989320" y="2904564"/>
            <a:ext cx="2560320" cy="335907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14" name="Google Shape;114;p48"/>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48"/>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8"/>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17" name="Shape 117"/>
        <p:cNvGrpSpPr/>
        <p:nvPr/>
      </p:nvGrpSpPr>
      <p:grpSpPr>
        <a:xfrm>
          <a:off x="0" y="0"/>
          <a:ext cx="0" cy="0"/>
          <a:chOff x="0" y="0"/>
          <a:chExt cx="0" cy="0"/>
        </a:xfrm>
      </p:grpSpPr>
      <p:sp>
        <p:nvSpPr>
          <p:cNvPr id="118" name="Google Shape;118;p49"/>
          <p:cNvSpPr txBox="1"/>
          <p:nvPr>
            <p:ph type="title"/>
          </p:nvPr>
        </p:nvSpPr>
        <p:spPr>
          <a:xfrm>
            <a:off x="2171702" y="762000"/>
            <a:ext cx="6381984"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49"/>
          <p:cNvSpPr txBox="1"/>
          <p:nvPr>
            <p:ph idx="1" type="body"/>
          </p:nvPr>
        </p:nvSpPr>
        <p:spPr>
          <a:xfrm>
            <a:off x="594360" y="4113340"/>
            <a:ext cx="2560320"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49"/>
          <p:cNvSpPr/>
          <p:nvPr>
            <p:ph idx="2" type="pic"/>
          </p:nvPr>
        </p:nvSpPr>
        <p:spPr>
          <a:xfrm>
            <a:off x="594360" y="2331720"/>
            <a:ext cx="2560320" cy="1507300"/>
          </a:xfrm>
          <a:prstGeom prst="roundRect">
            <a:avLst>
              <a:gd fmla="val 0" name="adj"/>
            </a:avLst>
          </a:prstGeom>
          <a:noFill/>
          <a:ln>
            <a:noFill/>
          </a:ln>
          <a:effectLst>
            <a:outerShdw blurRad="50800" rotWithShape="0" algn="tl" dir="5400000" dist="50800">
              <a:srgbClr val="000000">
                <a:alpha val="42745"/>
              </a:srgbClr>
            </a:outerShdw>
          </a:effectLst>
        </p:spPr>
      </p:sp>
      <p:sp>
        <p:nvSpPr>
          <p:cNvPr id="121" name="Google Shape;121;p49"/>
          <p:cNvSpPr txBox="1"/>
          <p:nvPr>
            <p:ph idx="3" type="body"/>
          </p:nvPr>
        </p:nvSpPr>
        <p:spPr>
          <a:xfrm>
            <a:off x="594360" y="4796103"/>
            <a:ext cx="2560320" cy="14675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22" name="Google Shape;122;p49"/>
          <p:cNvSpPr txBox="1"/>
          <p:nvPr>
            <p:ph idx="4" type="body"/>
          </p:nvPr>
        </p:nvSpPr>
        <p:spPr>
          <a:xfrm>
            <a:off x="3291873" y="4113340"/>
            <a:ext cx="2560320"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3" name="Google Shape;123;p49"/>
          <p:cNvSpPr/>
          <p:nvPr>
            <p:ph idx="5" type="pic"/>
          </p:nvPr>
        </p:nvSpPr>
        <p:spPr>
          <a:xfrm>
            <a:off x="3291872" y="2331720"/>
            <a:ext cx="2560320" cy="1509862"/>
          </a:xfrm>
          <a:prstGeom prst="roundRect">
            <a:avLst>
              <a:gd fmla="val 0" name="adj"/>
            </a:avLst>
          </a:prstGeom>
          <a:noFill/>
          <a:ln>
            <a:noFill/>
          </a:ln>
          <a:effectLst>
            <a:outerShdw blurRad="50800" rotWithShape="0" algn="tl" dir="5400000" dist="50800">
              <a:srgbClr val="000000">
                <a:alpha val="42745"/>
              </a:srgbClr>
            </a:outerShdw>
          </a:effectLst>
        </p:spPr>
      </p:sp>
      <p:sp>
        <p:nvSpPr>
          <p:cNvPr id="124" name="Google Shape;124;p49"/>
          <p:cNvSpPr txBox="1"/>
          <p:nvPr>
            <p:ph idx="6" type="body"/>
          </p:nvPr>
        </p:nvSpPr>
        <p:spPr>
          <a:xfrm>
            <a:off x="3290858" y="4796102"/>
            <a:ext cx="2560320" cy="14675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25" name="Google Shape;125;p49"/>
          <p:cNvSpPr txBox="1"/>
          <p:nvPr>
            <p:ph idx="7" type="body"/>
          </p:nvPr>
        </p:nvSpPr>
        <p:spPr>
          <a:xfrm>
            <a:off x="5993365" y="4113340"/>
            <a:ext cx="2560320"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0"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6" name="Google Shape;126;p49"/>
          <p:cNvSpPr/>
          <p:nvPr>
            <p:ph idx="8" type="pic"/>
          </p:nvPr>
        </p:nvSpPr>
        <p:spPr>
          <a:xfrm>
            <a:off x="5993364" y="2331721"/>
            <a:ext cx="2560320" cy="1508919"/>
          </a:xfrm>
          <a:prstGeom prst="roundRect">
            <a:avLst>
              <a:gd fmla="val 0" name="adj"/>
            </a:avLst>
          </a:prstGeom>
          <a:noFill/>
          <a:ln>
            <a:noFill/>
          </a:ln>
          <a:effectLst>
            <a:outerShdw blurRad="50800" rotWithShape="0" algn="tl" dir="5400000" dist="50800">
              <a:srgbClr val="000000">
                <a:alpha val="42745"/>
              </a:srgbClr>
            </a:outerShdw>
          </a:effectLst>
        </p:spPr>
      </p:sp>
      <p:sp>
        <p:nvSpPr>
          <p:cNvPr id="127" name="Google Shape;127;p49"/>
          <p:cNvSpPr txBox="1"/>
          <p:nvPr>
            <p:ph idx="9" type="body"/>
          </p:nvPr>
        </p:nvSpPr>
        <p:spPr>
          <a:xfrm>
            <a:off x="5993272" y="4796100"/>
            <a:ext cx="2560320" cy="14675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400"/>
              <a:buNone/>
              <a:defRPr sz="1400"/>
            </a:lvl1pPr>
            <a:lvl2pPr indent="-228600" lvl="1" marL="914400" algn="l">
              <a:lnSpc>
                <a:spcPct val="90000"/>
              </a:lnSpc>
              <a:spcBef>
                <a:spcPts val="500"/>
              </a:spcBef>
              <a:spcAft>
                <a:spcPts val="0"/>
              </a:spcAft>
              <a:buClr>
                <a:schemeClr val="dk1"/>
              </a:buClr>
              <a:buSzPts val="1200"/>
              <a:buNone/>
              <a:defRPr sz="1200"/>
            </a:lvl2pPr>
            <a:lvl3pPr indent="-228600" lvl="2" marL="1371600" algn="l">
              <a:lnSpc>
                <a:spcPct val="90000"/>
              </a:lnSpc>
              <a:spcBef>
                <a:spcPts val="500"/>
              </a:spcBef>
              <a:spcAft>
                <a:spcPts val="0"/>
              </a:spcAft>
              <a:buClr>
                <a:schemeClr val="dk1"/>
              </a:buClr>
              <a:buSzPts val="1000"/>
              <a:buNone/>
              <a:defRPr sz="1000"/>
            </a:lvl3pPr>
            <a:lvl4pPr indent="-228600" lvl="3" marL="1828800" algn="l">
              <a:lnSpc>
                <a:spcPct val="90000"/>
              </a:lnSpc>
              <a:spcBef>
                <a:spcPts val="500"/>
              </a:spcBef>
              <a:spcAft>
                <a:spcPts val="0"/>
              </a:spcAft>
              <a:buClr>
                <a:schemeClr val="dk1"/>
              </a:buClr>
              <a:buSzPts val="900"/>
              <a:buNone/>
              <a:defRPr sz="900"/>
            </a:lvl4pPr>
            <a:lvl5pPr indent="-228600" lvl="4" marL="2286000" algn="l">
              <a:lnSpc>
                <a:spcPct val="90000"/>
              </a:lnSpc>
              <a:spcBef>
                <a:spcPts val="5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128" name="Google Shape;128;p49"/>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9"/>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49"/>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50"/>
          <p:cNvSpPr txBox="1"/>
          <p:nvPr>
            <p:ph type="title"/>
          </p:nvPr>
        </p:nvSpPr>
        <p:spPr>
          <a:xfrm>
            <a:off x="2171700" y="764373"/>
            <a:ext cx="637794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3" name="Google Shape;133;p50"/>
          <p:cNvSpPr txBox="1"/>
          <p:nvPr>
            <p:ph idx="1" type="body"/>
          </p:nvPr>
        </p:nvSpPr>
        <p:spPr>
          <a:xfrm rot="5400000">
            <a:off x="2537460" y="251460"/>
            <a:ext cx="4069080" cy="795528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4" name="Google Shape;134;p50"/>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0"/>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0"/>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37" name="Shape 137"/>
        <p:cNvGrpSpPr/>
        <p:nvPr/>
      </p:nvGrpSpPr>
      <p:grpSpPr>
        <a:xfrm>
          <a:off x="0" y="0"/>
          <a:ext cx="0" cy="0"/>
          <a:chOff x="0" y="0"/>
          <a:chExt cx="0" cy="0"/>
        </a:xfrm>
      </p:grpSpPr>
      <p:pic>
        <p:nvPicPr>
          <p:cNvPr descr="C2-HD-BTM.png" id="138" name="Google Shape;138;p51"/>
          <p:cNvPicPr preferRelativeResize="0"/>
          <p:nvPr/>
        </p:nvPicPr>
        <p:blipFill rotWithShape="1">
          <a:blip r:embed="rId2">
            <a:alphaModFix/>
          </a:blip>
          <a:srcRect b="0" l="0" r="0" t="0"/>
          <a:stretch/>
        </p:blipFill>
        <p:spPr>
          <a:xfrm>
            <a:off x="0" y="4995862"/>
            <a:ext cx="9144000" cy="1862138"/>
          </a:xfrm>
          <a:prstGeom prst="rect">
            <a:avLst/>
          </a:prstGeom>
          <a:noFill/>
          <a:ln>
            <a:noFill/>
          </a:ln>
        </p:spPr>
      </p:pic>
      <p:sp>
        <p:nvSpPr>
          <p:cNvPr id="139" name="Google Shape;139;p51"/>
          <p:cNvSpPr txBox="1"/>
          <p:nvPr>
            <p:ph type="title"/>
          </p:nvPr>
        </p:nvSpPr>
        <p:spPr>
          <a:xfrm rot="5400000">
            <a:off x="5653777" y="2099996"/>
            <a:ext cx="4248675" cy="15430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0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0" name="Google Shape;140;p51"/>
          <p:cNvSpPr txBox="1"/>
          <p:nvPr>
            <p:ph idx="1" type="body"/>
          </p:nvPr>
        </p:nvSpPr>
        <p:spPr>
          <a:xfrm rot="5400000">
            <a:off x="1608511" y="-268026"/>
            <a:ext cx="4249732" cy="627803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1" name="Google Shape;141;p51"/>
          <p:cNvSpPr txBox="1"/>
          <p:nvPr>
            <p:ph idx="10" type="dt"/>
          </p:nvPr>
        </p:nvSpPr>
        <p:spPr>
          <a:xfrm>
            <a:off x="5562176" y="381001"/>
            <a:ext cx="218313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1"/>
          <p:cNvSpPr txBox="1"/>
          <p:nvPr>
            <p:ph idx="11" type="ftr"/>
          </p:nvPr>
        </p:nvSpPr>
        <p:spPr>
          <a:xfrm>
            <a:off x="594360" y="381001"/>
            <a:ext cx="483065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51"/>
          <p:cNvSpPr txBox="1"/>
          <p:nvPr>
            <p:ph idx="12" type="sldNum"/>
          </p:nvPr>
        </p:nvSpPr>
        <p:spPr>
          <a:xfrm>
            <a:off x="7882466" y="381001"/>
            <a:ext cx="66717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descr="C2-HD-TOP.png" id="10" name="Google Shape;10;p34"/>
          <p:cNvPicPr preferRelativeResize="0"/>
          <p:nvPr/>
        </p:nvPicPr>
        <p:blipFill rotWithShape="1">
          <a:blip r:embed="rId1">
            <a:alphaModFix/>
          </a:blip>
          <a:srcRect b="0" l="0" r="0" t="0"/>
          <a:stretch/>
        </p:blipFill>
        <p:spPr>
          <a:xfrm>
            <a:off x="0" y="0"/>
            <a:ext cx="9144000" cy="1081088"/>
          </a:xfrm>
          <a:prstGeom prst="rect">
            <a:avLst/>
          </a:prstGeom>
          <a:noFill/>
          <a:ln>
            <a:noFill/>
          </a:ln>
        </p:spPr>
      </p:pic>
      <p:sp>
        <p:nvSpPr>
          <p:cNvPr id="11" name="Google Shape;11;p34"/>
          <p:cNvSpPr txBox="1"/>
          <p:nvPr>
            <p:ph type="title"/>
          </p:nvPr>
        </p:nvSpPr>
        <p:spPr>
          <a:xfrm>
            <a:off x="2171700" y="764373"/>
            <a:ext cx="6377940" cy="1293028"/>
          </a:xfrm>
          <a:prstGeom prst="rect">
            <a:avLst/>
          </a:prstGeom>
          <a:noFill/>
          <a:ln>
            <a:noFill/>
          </a:ln>
        </p:spPr>
        <p:txBody>
          <a:bodyPr anchorCtr="0" anchor="ctr" bIns="45700" lIns="91425" spcFirstLastPara="1" rIns="91425" wrap="square" tIns="45700">
            <a:normAutofit/>
          </a:bodyPr>
          <a:lstStyle>
            <a:lvl1pPr lvl="0" marR="0" rtl="0" algn="r">
              <a:lnSpc>
                <a:spcPct val="90000"/>
              </a:lnSpc>
              <a:spcBef>
                <a:spcPts val="0"/>
              </a:spcBef>
              <a:spcAft>
                <a:spcPts val="0"/>
              </a:spcAft>
              <a:buClr>
                <a:schemeClr val="dk1"/>
              </a:buClr>
              <a:buSzPts val="4000"/>
              <a:buFont typeface="Century Gothic"/>
              <a:buNone/>
              <a:defRPr b="0" i="0" sz="4000" u="none" cap="none" strike="noStrik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34"/>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90000"/>
              </a:lnSpc>
              <a:spcBef>
                <a:spcPts val="1000"/>
              </a:spcBef>
              <a:spcAft>
                <a:spcPts val="0"/>
              </a:spcAft>
              <a:buClr>
                <a:schemeClr val="dk1"/>
              </a:buClr>
              <a:buSzPts val="2200"/>
              <a:buFont typeface="Arial"/>
              <a:buChar char="•"/>
              <a:defRPr b="0" i="0" sz="2200" u="none" cap="none" strike="noStrike">
                <a:solidFill>
                  <a:schemeClr val="dk1"/>
                </a:solidFill>
                <a:latin typeface="Century Gothic"/>
                <a:ea typeface="Century Gothic"/>
                <a:cs typeface="Century Gothic"/>
                <a:sym typeface="Century Gothic"/>
              </a:defRPr>
            </a:lvl1pPr>
            <a:lvl2pPr indent="-355600" lvl="1" marL="9144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2pPr>
            <a:lvl3pPr indent="-342900" lvl="2" marL="1371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entury Gothic"/>
                <a:ea typeface="Century Gothic"/>
                <a:cs typeface="Century Gothic"/>
                <a:sym typeface="Century Gothic"/>
              </a:defRPr>
            </a:lvl3pPr>
            <a:lvl4pPr indent="-330200" lvl="3" marL="18288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4pPr>
            <a:lvl5pPr indent="-330200" lvl="4" marL="22860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5pPr>
            <a:lvl6pPr indent="-330200" lvl="5" marL="27432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6pPr>
            <a:lvl7pPr indent="-330200" lvl="6" marL="32004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7pPr>
            <a:lvl8pPr indent="-330200" lvl="7" marL="36576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8pPr>
            <a:lvl9pPr indent="-330200" lvl="8" marL="4114800" marR="0" rtl="0" algn="l">
              <a:lnSpc>
                <a:spcPct val="90000"/>
              </a:lnSpc>
              <a:spcBef>
                <a:spcPts val="5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9pPr>
          </a:lstStyle>
          <a:p/>
        </p:txBody>
      </p:sp>
      <p:sp>
        <p:nvSpPr>
          <p:cNvPr id="13" name="Google Shape;13;p34"/>
          <p:cNvSpPr txBox="1"/>
          <p:nvPr>
            <p:ph idx="10" type="dt"/>
          </p:nvPr>
        </p:nvSpPr>
        <p:spPr>
          <a:xfrm>
            <a:off x="6412230" y="6356351"/>
            <a:ext cx="213741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4" name="Google Shape;14;p34"/>
          <p:cNvSpPr txBox="1"/>
          <p:nvPr>
            <p:ph idx="11" type="ftr"/>
          </p:nvPr>
        </p:nvSpPr>
        <p:spPr>
          <a:xfrm>
            <a:off x="594360" y="6355846"/>
            <a:ext cx="568071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5" name="Google Shape;15;p34"/>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888888"/>
                </a:solidFill>
                <a:latin typeface="Century Gothic"/>
                <a:ea typeface="Century Gothic"/>
                <a:cs typeface="Century Gothic"/>
                <a:sym typeface="Century Gothic"/>
              </a:defRPr>
            </a:lvl1pPr>
            <a:lvl2pPr indent="0" lvl="1" marL="0" marR="0" rtl="0" algn="r">
              <a:spcBef>
                <a:spcPts val="0"/>
              </a:spcBef>
              <a:buNone/>
              <a:defRPr b="0" i="0" sz="1050" u="none" cap="none" strike="noStrike">
                <a:solidFill>
                  <a:srgbClr val="888888"/>
                </a:solidFill>
                <a:latin typeface="Century Gothic"/>
                <a:ea typeface="Century Gothic"/>
                <a:cs typeface="Century Gothic"/>
                <a:sym typeface="Century Gothic"/>
              </a:defRPr>
            </a:lvl2pPr>
            <a:lvl3pPr indent="0" lvl="2" marL="0" marR="0" rtl="0" algn="r">
              <a:spcBef>
                <a:spcPts val="0"/>
              </a:spcBef>
              <a:buNone/>
              <a:defRPr b="0" i="0" sz="1050" u="none" cap="none" strike="noStrike">
                <a:solidFill>
                  <a:srgbClr val="888888"/>
                </a:solidFill>
                <a:latin typeface="Century Gothic"/>
                <a:ea typeface="Century Gothic"/>
                <a:cs typeface="Century Gothic"/>
                <a:sym typeface="Century Gothic"/>
              </a:defRPr>
            </a:lvl3pPr>
            <a:lvl4pPr indent="0" lvl="3" marL="0" marR="0" rtl="0" algn="r">
              <a:spcBef>
                <a:spcPts val="0"/>
              </a:spcBef>
              <a:buNone/>
              <a:defRPr b="0" i="0" sz="1050" u="none" cap="none" strike="noStrike">
                <a:solidFill>
                  <a:srgbClr val="888888"/>
                </a:solidFill>
                <a:latin typeface="Century Gothic"/>
                <a:ea typeface="Century Gothic"/>
                <a:cs typeface="Century Gothic"/>
                <a:sym typeface="Century Gothic"/>
              </a:defRPr>
            </a:lvl4pPr>
            <a:lvl5pPr indent="0" lvl="4" marL="0" marR="0" rtl="0" algn="r">
              <a:spcBef>
                <a:spcPts val="0"/>
              </a:spcBef>
              <a:buNone/>
              <a:defRPr b="0" i="0" sz="1050" u="none" cap="none" strike="noStrike">
                <a:solidFill>
                  <a:srgbClr val="888888"/>
                </a:solidFill>
                <a:latin typeface="Century Gothic"/>
                <a:ea typeface="Century Gothic"/>
                <a:cs typeface="Century Gothic"/>
                <a:sym typeface="Century Gothic"/>
              </a:defRPr>
            </a:lvl5pPr>
            <a:lvl6pPr indent="0" lvl="5" marL="0" marR="0" rtl="0" algn="r">
              <a:spcBef>
                <a:spcPts val="0"/>
              </a:spcBef>
              <a:buNone/>
              <a:defRPr b="0" i="0" sz="1050" u="none" cap="none" strike="noStrike">
                <a:solidFill>
                  <a:srgbClr val="888888"/>
                </a:solidFill>
                <a:latin typeface="Century Gothic"/>
                <a:ea typeface="Century Gothic"/>
                <a:cs typeface="Century Gothic"/>
                <a:sym typeface="Century Gothic"/>
              </a:defRPr>
            </a:lvl6pPr>
            <a:lvl7pPr indent="0" lvl="6" marL="0" marR="0" rtl="0" algn="r">
              <a:spcBef>
                <a:spcPts val="0"/>
              </a:spcBef>
              <a:buNone/>
              <a:defRPr b="0" i="0" sz="1050" u="none" cap="none" strike="noStrike">
                <a:solidFill>
                  <a:srgbClr val="888888"/>
                </a:solidFill>
                <a:latin typeface="Century Gothic"/>
                <a:ea typeface="Century Gothic"/>
                <a:cs typeface="Century Gothic"/>
                <a:sym typeface="Century Gothic"/>
              </a:defRPr>
            </a:lvl7pPr>
            <a:lvl8pPr indent="0" lvl="7" marL="0" marR="0" rtl="0" algn="r">
              <a:spcBef>
                <a:spcPts val="0"/>
              </a:spcBef>
              <a:buNone/>
              <a:defRPr b="0" i="0" sz="1050" u="none" cap="none" strike="noStrike">
                <a:solidFill>
                  <a:srgbClr val="888888"/>
                </a:solidFill>
                <a:latin typeface="Century Gothic"/>
                <a:ea typeface="Century Gothic"/>
                <a:cs typeface="Century Gothic"/>
                <a:sym typeface="Century Gothic"/>
              </a:defRPr>
            </a:lvl8pPr>
            <a:lvl9pPr indent="0" lvl="8" marL="0" marR="0" rtl="0" algn="r">
              <a:spcBef>
                <a:spcPts val="0"/>
              </a:spcBef>
              <a:buNone/>
              <a:defRPr b="0" i="0" sz="1050" u="none" cap="none" strike="noStrike">
                <a:solidFill>
                  <a:srgbClr val="888888"/>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businessjargons.com/strategy-formulation.html" TargetMode="External"/><Relationship Id="rId4" Type="http://schemas.openxmlformats.org/officeDocument/2006/relationships/hyperlink" Target="https://www.managementstudyguide.com/strategy-formulation-process.ht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
          <p:cNvSpPr txBox="1"/>
          <p:nvPr>
            <p:ph type="ctrTitle"/>
          </p:nvPr>
        </p:nvSpPr>
        <p:spPr>
          <a:xfrm>
            <a:off x="914400" y="1371600"/>
            <a:ext cx="7620000" cy="2256901"/>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entury Gothic"/>
              <a:buNone/>
            </a:pPr>
            <a:r>
              <a:rPr lang="en-US"/>
              <a:t>STRATEGIC MANAGEMENT </a:t>
            </a:r>
            <a:br>
              <a:rPr lang="en-US"/>
            </a:br>
            <a:r>
              <a:rPr lang="en-US"/>
              <a:t>BMA 404</a:t>
            </a:r>
            <a:endParaRPr/>
          </a:p>
        </p:txBody>
      </p:sp>
      <p:sp>
        <p:nvSpPr>
          <p:cNvPr id="149" name="Google Shape;149;p1"/>
          <p:cNvSpPr txBox="1"/>
          <p:nvPr>
            <p:ph idx="1" type="subTitle"/>
          </p:nvPr>
        </p:nvSpPr>
        <p:spPr>
          <a:xfrm>
            <a:off x="914400" y="3632200"/>
            <a:ext cx="7620000" cy="1778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t>WEEK SIX: STRATEGY FORMULATION - CORPORATE LEVEL</a:t>
            </a:r>
            <a:endParaRPr/>
          </a:p>
          <a:p>
            <a:pPr indent="0" lvl="0" marL="0" rtl="0" algn="l">
              <a:lnSpc>
                <a:spcPct val="90000"/>
              </a:lnSpc>
              <a:spcBef>
                <a:spcPts val="1000"/>
              </a:spcBef>
              <a:spcAft>
                <a:spcPts val="0"/>
              </a:spcAft>
              <a:buClr>
                <a:schemeClr val="dk1"/>
              </a:buClr>
              <a:buSzPts val="2400"/>
              <a:buNone/>
            </a:pPr>
            <a:r>
              <a:rPr lang="en-US" sz="2400"/>
              <a:t>BY</a:t>
            </a:r>
            <a:endParaRPr/>
          </a:p>
          <a:p>
            <a:pPr indent="0" lvl="0" marL="0" rtl="0" algn="l">
              <a:lnSpc>
                <a:spcPct val="90000"/>
              </a:lnSpc>
              <a:spcBef>
                <a:spcPts val="1000"/>
              </a:spcBef>
              <a:spcAft>
                <a:spcPts val="0"/>
              </a:spcAft>
              <a:buClr>
                <a:schemeClr val="dk1"/>
              </a:buClr>
              <a:buSzPts val="2400"/>
              <a:buNone/>
            </a:pPr>
            <a:r>
              <a:rPr lang="en-US" sz="2400"/>
              <a:t>DR. JULIUS KAHUTHIA MWANGI</a:t>
            </a:r>
            <a:endParaRPr sz="2400"/>
          </a:p>
        </p:txBody>
      </p:sp>
      <p:sp>
        <p:nvSpPr>
          <p:cNvPr id="150" name="Google Shape;150;p1"/>
          <p:cNvSpPr txBox="1"/>
          <p:nvPr>
            <p:ph idx="12" type="sldNum"/>
          </p:nvPr>
        </p:nvSpPr>
        <p:spPr>
          <a:xfrm>
            <a:off x="6057900" y="1430867"/>
            <a:ext cx="21717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rippl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
          <p:cNvSpPr txBox="1"/>
          <p:nvPr>
            <p:ph type="title"/>
          </p:nvPr>
        </p:nvSpPr>
        <p:spPr>
          <a:xfrm>
            <a:off x="1447800" y="762000"/>
            <a:ext cx="63779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LEARNING OBJECTIVES </a:t>
            </a:r>
            <a:endParaRPr/>
          </a:p>
        </p:txBody>
      </p:sp>
      <p:sp>
        <p:nvSpPr>
          <p:cNvPr id="156" name="Google Shape;156;p2"/>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70000"/>
              </a:lnSpc>
              <a:spcBef>
                <a:spcPts val="0"/>
              </a:spcBef>
              <a:spcAft>
                <a:spcPts val="0"/>
              </a:spcAft>
              <a:buClr>
                <a:schemeClr val="dk1"/>
              </a:buClr>
              <a:buSzPts val="2300"/>
              <a:buNone/>
            </a:pPr>
            <a:r>
              <a:rPr lang="en-US" sz="2300"/>
              <a:t>By the end of this lesson every learner is expected to be able to:</a:t>
            </a:r>
            <a:endParaRPr/>
          </a:p>
          <a:p>
            <a:pPr indent="-228600" lvl="0" marL="228600" rtl="0" algn="just">
              <a:lnSpc>
                <a:spcPct val="170000"/>
              </a:lnSpc>
              <a:spcBef>
                <a:spcPts val="1000"/>
              </a:spcBef>
              <a:spcAft>
                <a:spcPts val="0"/>
              </a:spcAft>
              <a:buClr>
                <a:schemeClr val="dk1"/>
              </a:buClr>
              <a:buSzPts val="2300"/>
              <a:buFont typeface="Noto Sans Symbols"/>
              <a:buChar char="✔"/>
            </a:pPr>
            <a:r>
              <a:rPr lang="en-US" sz="2300"/>
              <a:t>Distinguish the different levels for strategy formulation in organizations</a:t>
            </a:r>
            <a:endParaRPr/>
          </a:p>
          <a:p>
            <a:pPr indent="-228600" lvl="0" marL="228600" rtl="0" algn="just">
              <a:lnSpc>
                <a:spcPct val="170000"/>
              </a:lnSpc>
              <a:spcBef>
                <a:spcPts val="1000"/>
              </a:spcBef>
              <a:spcAft>
                <a:spcPts val="0"/>
              </a:spcAft>
              <a:buClr>
                <a:schemeClr val="dk1"/>
              </a:buClr>
              <a:buSzPts val="2300"/>
              <a:buFont typeface="Noto Sans Symbols"/>
              <a:buChar char="✔"/>
            </a:pPr>
            <a:r>
              <a:rPr lang="en-US" sz="2300"/>
              <a:t>Explain the process of strategy formulation</a:t>
            </a:r>
            <a:endParaRPr/>
          </a:p>
          <a:p>
            <a:pPr indent="-228600" lvl="0" marL="228600" rtl="0" algn="just">
              <a:lnSpc>
                <a:spcPct val="170000"/>
              </a:lnSpc>
              <a:spcBef>
                <a:spcPts val="1000"/>
              </a:spcBef>
              <a:spcAft>
                <a:spcPts val="0"/>
              </a:spcAft>
              <a:buClr>
                <a:schemeClr val="dk1"/>
              </a:buClr>
              <a:buSzPts val="2300"/>
              <a:buFont typeface="Noto Sans Symbols"/>
              <a:buChar char="✔"/>
            </a:pPr>
            <a:r>
              <a:rPr lang="en-US" sz="2300"/>
              <a:t>Discuss the various categories of corporate strategies </a:t>
            </a:r>
            <a:endParaRPr/>
          </a:p>
          <a:p>
            <a:pPr indent="-88900" lvl="0" marL="228600" rtl="0" algn="just">
              <a:lnSpc>
                <a:spcPct val="170000"/>
              </a:lnSpc>
              <a:spcBef>
                <a:spcPts val="1000"/>
              </a:spcBef>
              <a:spcAft>
                <a:spcPts val="0"/>
              </a:spcAft>
              <a:buClr>
                <a:schemeClr val="dk1"/>
              </a:buClr>
              <a:buSzPts val="2200"/>
              <a:buNone/>
            </a:pPr>
            <a:r>
              <a:t/>
            </a:r>
            <a:endParaRPr/>
          </a:p>
          <a:p>
            <a:pPr indent="-88900" lvl="0" marL="228600" rtl="0" algn="just">
              <a:lnSpc>
                <a:spcPct val="170000"/>
              </a:lnSpc>
              <a:spcBef>
                <a:spcPts val="1000"/>
              </a:spcBef>
              <a:spcAft>
                <a:spcPts val="0"/>
              </a:spcAft>
              <a:buClr>
                <a:schemeClr val="dk1"/>
              </a:buClr>
              <a:buSzPts val="2200"/>
              <a:buNone/>
            </a:pPr>
            <a:r>
              <a:t/>
            </a:r>
            <a:endParaRPr/>
          </a:p>
        </p:txBody>
      </p:sp>
      <p:sp>
        <p:nvSpPr>
          <p:cNvPr id="157" name="Google Shape;157;p2"/>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2250">
        <p:fade thruBlk="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3"/>
          <p:cNvSpPr txBox="1"/>
          <p:nvPr>
            <p:ph type="title"/>
          </p:nvPr>
        </p:nvSpPr>
        <p:spPr>
          <a:xfrm>
            <a:off x="1066800" y="762000"/>
            <a:ext cx="63779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PART ONE</a:t>
            </a:r>
            <a:endParaRPr/>
          </a:p>
        </p:txBody>
      </p:sp>
      <p:sp>
        <p:nvSpPr>
          <p:cNvPr id="163" name="Google Shape;163;p3"/>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400"/>
              <a:buFont typeface="Noto Sans Symbols"/>
              <a:buChar char="✔"/>
            </a:pPr>
            <a:r>
              <a:rPr lang="en-US" sz="2400"/>
              <a:t>Strategy Formulation</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Strategy Formulation Process</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Levels of Strategy Formulation</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Introduction to Corporate Strategies </a:t>
            </a:r>
            <a:endParaRPr/>
          </a:p>
          <a:p>
            <a:pPr indent="-88900" lvl="0" marL="228600" rtl="0" algn="l">
              <a:lnSpc>
                <a:spcPct val="90000"/>
              </a:lnSpc>
              <a:spcBef>
                <a:spcPts val="1000"/>
              </a:spcBef>
              <a:spcAft>
                <a:spcPts val="0"/>
              </a:spcAft>
              <a:buClr>
                <a:schemeClr val="dk1"/>
              </a:buClr>
              <a:buSzPts val="2200"/>
              <a:buNone/>
            </a:pPr>
            <a:r>
              <a:t/>
            </a:r>
            <a:endParaRPr/>
          </a:p>
          <a:p>
            <a:pPr indent="-88900" lvl="0" marL="228600" rtl="0" algn="l">
              <a:lnSpc>
                <a:spcPct val="90000"/>
              </a:lnSpc>
              <a:spcBef>
                <a:spcPts val="1000"/>
              </a:spcBef>
              <a:spcAft>
                <a:spcPts val="0"/>
              </a:spcAft>
              <a:buClr>
                <a:schemeClr val="dk1"/>
              </a:buClr>
              <a:buSzPts val="2200"/>
              <a:buNone/>
            </a:pPr>
            <a:r>
              <a:t/>
            </a:r>
            <a:endParaRPr/>
          </a:p>
        </p:txBody>
      </p:sp>
      <p:sp>
        <p:nvSpPr>
          <p:cNvPr id="164" name="Google Shape;164;p3"/>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3750">
    <p:checker/>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4"/>
          <p:cNvSpPr txBox="1"/>
          <p:nvPr>
            <p:ph type="title"/>
          </p:nvPr>
        </p:nvSpPr>
        <p:spPr>
          <a:xfrm>
            <a:off x="1981200" y="304800"/>
            <a:ext cx="637794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000"/>
              <a:buFont typeface="Century Gothic"/>
              <a:buNone/>
            </a:pPr>
            <a:r>
              <a:rPr lang="en-US"/>
              <a:t>STRATEGY FORMULATION</a:t>
            </a:r>
            <a:endParaRPr/>
          </a:p>
        </p:txBody>
      </p:sp>
      <p:sp>
        <p:nvSpPr>
          <p:cNvPr id="170" name="Google Shape;170;p4"/>
          <p:cNvSpPr txBox="1"/>
          <p:nvPr>
            <p:ph idx="1" type="body"/>
          </p:nvPr>
        </p:nvSpPr>
        <p:spPr>
          <a:xfrm>
            <a:off x="457200" y="1219200"/>
            <a:ext cx="8229600" cy="5029200"/>
          </a:xfrm>
          <a:prstGeom prst="rect">
            <a:avLst/>
          </a:prstGeom>
          <a:noFill/>
          <a:ln>
            <a:noFill/>
          </a:ln>
        </p:spPr>
        <p:txBody>
          <a:bodyPr anchorCtr="0" anchor="t" bIns="45700" lIns="91425" spcFirstLastPara="1" rIns="91425" wrap="square" tIns="45700">
            <a:noAutofit/>
          </a:bodyPr>
          <a:lstStyle/>
          <a:p>
            <a:pPr indent="-228600" lvl="0" marL="228600" rtl="0" algn="just">
              <a:lnSpc>
                <a:spcPct val="170000"/>
              </a:lnSpc>
              <a:spcBef>
                <a:spcPts val="0"/>
              </a:spcBef>
              <a:spcAft>
                <a:spcPts val="0"/>
              </a:spcAft>
              <a:buClr>
                <a:schemeClr val="dk1"/>
              </a:buClr>
              <a:buSzPts val="2000"/>
              <a:buFont typeface="Noto Sans Symbols"/>
              <a:buChar char="⮚"/>
            </a:pPr>
            <a:r>
              <a:rPr lang="en-US" sz="2000"/>
              <a:t>Strategy Formulation is an analytical process of selection of the best suitable course of action to meet the organizational objectives and vision</a:t>
            </a:r>
            <a:r>
              <a:rPr lang="en-US" sz="1600"/>
              <a:t>. </a:t>
            </a:r>
            <a:endParaRPr sz="1600"/>
          </a:p>
          <a:p>
            <a:pPr indent="0" lvl="0" marL="228600" rtl="0" algn="just">
              <a:lnSpc>
                <a:spcPct val="170000"/>
              </a:lnSpc>
              <a:spcBef>
                <a:spcPts val="0"/>
              </a:spcBef>
              <a:spcAft>
                <a:spcPts val="0"/>
              </a:spcAft>
              <a:buNone/>
            </a:pPr>
            <a:r>
              <a:rPr lang="en-US" sz="1000"/>
              <a:t>(Business Jargon website retrieved 01/10/2023 </a:t>
            </a:r>
            <a:r>
              <a:rPr lang="en-US" sz="1000" u="sng">
                <a:solidFill>
                  <a:schemeClr val="hlink"/>
                </a:solidFill>
                <a:hlinkClick r:id="rId3"/>
              </a:rPr>
              <a:t>https://businessjargons.com/strategy-formulation.html</a:t>
            </a:r>
            <a:r>
              <a:rPr lang="en-US" sz="1000"/>
              <a:t>  )</a:t>
            </a:r>
            <a:endParaRPr sz="1000"/>
          </a:p>
          <a:p>
            <a:pPr indent="-228600" lvl="0" marL="228600" rtl="0" algn="just">
              <a:lnSpc>
                <a:spcPct val="170000"/>
              </a:lnSpc>
              <a:spcBef>
                <a:spcPts val="1000"/>
              </a:spcBef>
              <a:spcAft>
                <a:spcPts val="0"/>
              </a:spcAft>
              <a:buClr>
                <a:schemeClr val="dk1"/>
              </a:buClr>
              <a:buSzPts val="2000"/>
              <a:buFont typeface="Noto Sans Symbols"/>
              <a:buChar char="⮚"/>
            </a:pPr>
            <a:r>
              <a:rPr lang="en-US" sz="2000"/>
              <a:t>Strategy formulation refers to the process of choosing the most appropriate course of action for the realization of organizational goals and objectives and thereby achieving the organizational vision. </a:t>
            </a:r>
            <a:endParaRPr sz="2000"/>
          </a:p>
          <a:p>
            <a:pPr indent="0" lvl="0" marL="0" rtl="0" algn="l">
              <a:lnSpc>
                <a:spcPct val="170000"/>
              </a:lnSpc>
              <a:spcBef>
                <a:spcPts val="1000"/>
              </a:spcBef>
              <a:spcAft>
                <a:spcPts val="0"/>
              </a:spcAft>
              <a:buClr>
                <a:schemeClr val="dk1"/>
              </a:buClr>
              <a:buSzPts val="1600"/>
              <a:buNone/>
            </a:pPr>
            <a:r>
              <a:rPr lang="en-US" sz="1000"/>
              <a:t>(Steps in Strategy Formulation Process, Prachi Juneja, ManagementStudyGuide.com 2021 page 5, </a:t>
            </a:r>
            <a:r>
              <a:rPr lang="en-US" sz="1000" u="sng">
                <a:solidFill>
                  <a:schemeClr val="hlink"/>
                </a:solidFill>
                <a:hlinkClick r:id="rId4"/>
              </a:rPr>
              <a:t>https://www.managementstudyguide.com/strategy-formulation-process.htm</a:t>
            </a:r>
            <a:r>
              <a:rPr lang="en-US" sz="1000" u="sng"/>
              <a:t>)</a:t>
            </a:r>
            <a:endParaRPr sz="1000"/>
          </a:p>
        </p:txBody>
      </p:sp>
      <p:sp>
        <p:nvSpPr>
          <p:cNvPr id="171" name="Google Shape;171;p4"/>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blinds dir="ver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ph type="title"/>
          </p:nvPr>
        </p:nvSpPr>
        <p:spPr>
          <a:xfrm>
            <a:off x="1549791" y="762000"/>
            <a:ext cx="7559040" cy="8382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entury Gothic"/>
              <a:buNone/>
            </a:pPr>
            <a:r>
              <a:rPr b="1" lang="en-US"/>
              <a:t>THE STRATEGY FORMULATION PROCESS </a:t>
            </a:r>
            <a:r>
              <a:rPr lang="en-US"/>
              <a:t> </a:t>
            </a:r>
            <a:endParaRPr/>
          </a:p>
        </p:txBody>
      </p:sp>
      <p:sp>
        <p:nvSpPr>
          <p:cNvPr id="177" name="Google Shape;177;p5"/>
          <p:cNvSpPr txBox="1"/>
          <p:nvPr>
            <p:ph idx="1" type="body"/>
          </p:nvPr>
        </p:nvSpPr>
        <p:spPr>
          <a:xfrm>
            <a:off x="457200" y="1752600"/>
            <a:ext cx="8229600" cy="4724400"/>
          </a:xfrm>
          <a:prstGeom prst="rect">
            <a:avLst/>
          </a:prstGeom>
          <a:noFill/>
          <a:ln>
            <a:noFill/>
          </a:ln>
        </p:spPr>
        <p:txBody>
          <a:bodyPr anchorCtr="0" anchor="t" bIns="45700" lIns="91425" spcFirstLastPara="1" rIns="91425" wrap="square" tIns="45700">
            <a:noAutofit/>
          </a:bodyPr>
          <a:lstStyle/>
          <a:p>
            <a:pPr indent="-457200" lvl="0" marL="457200" rtl="0" algn="just">
              <a:lnSpc>
                <a:spcPct val="170000"/>
              </a:lnSpc>
              <a:spcBef>
                <a:spcPts val="0"/>
              </a:spcBef>
              <a:spcAft>
                <a:spcPts val="0"/>
              </a:spcAft>
              <a:buClr>
                <a:schemeClr val="dk1"/>
              </a:buClr>
              <a:buSzPts val="2000"/>
              <a:buFont typeface="Century Gothic"/>
              <a:buAutoNum type="arabicPeriod"/>
            </a:pPr>
            <a:r>
              <a:rPr b="1" lang="en-US" sz="2000"/>
              <a:t>Setting Organizations’ objectives -</a:t>
            </a:r>
            <a:r>
              <a:rPr lang="en-US" sz="2000"/>
              <a:t> involves setting the long-term objectives of the organization. Strategy is generally a medium for realization of organizational objectives.</a:t>
            </a:r>
            <a:endParaRPr/>
          </a:p>
          <a:p>
            <a:pPr indent="-457200" lvl="0" marL="457200" rtl="0" algn="just">
              <a:lnSpc>
                <a:spcPct val="170000"/>
              </a:lnSpc>
              <a:spcBef>
                <a:spcPts val="1000"/>
              </a:spcBef>
              <a:spcAft>
                <a:spcPts val="0"/>
              </a:spcAft>
              <a:buClr>
                <a:schemeClr val="dk1"/>
              </a:buClr>
              <a:buSzPts val="2000"/>
              <a:buFont typeface="Century Gothic"/>
              <a:buAutoNum type="arabicPeriod"/>
            </a:pPr>
            <a:r>
              <a:rPr b="1" lang="en-US" sz="2000"/>
              <a:t>Evaluating the Organizational Environment -</a:t>
            </a:r>
            <a:r>
              <a:rPr lang="en-US" sz="2000"/>
              <a:t> evaluate the general and industrial environment in which the organization operates. Review the organizations competitive position. conduct a qualitative and quantitative review of the organizations existing product line.</a:t>
            </a:r>
            <a:endParaRPr/>
          </a:p>
          <a:p>
            <a:pPr indent="-330200" lvl="0" marL="457200" rtl="0" algn="just">
              <a:lnSpc>
                <a:spcPct val="170000"/>
              </a:lnSpc>
              <a:spcBef>
                <a:spcPts val="1000"/>
              </a:spcBef>
              <a:spcAft>
                <a:spcPts val="0"/>
              </a:spcAft>
              <a:buClr>
                <a:schemeClr val="dk1"/>
              </a:buClr>
              <a:buSzPts val="2000"/>
              <a:buFont typeface="Century Gothic"/>
              <a:buNone/>
            </a:pPr>
            <a:r>
              <a:t/>
            </a:r>
            <a:endParaRPr sz="2000"/>
          </a:p>
        </p:txBody>
      </p:sp>
      <p:sp>
        <p:nvSpPr>
          <p:cNvPr id="178" name="Google Shape;178;p5"/>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blinds dir="ver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6"/>
          <p:cNvSpPr txBox="1"/>
          <p:nvPr>
            <p:ph type="title"/>
          </p:nvPr>
        </p:nvSpPr>
        <p:spPr>
          <a:xfrm>
            <a:off x="381000" y="764373"/>
            <a:ext cx="8168640" cy="114062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entury Gothic"/>
              <a:buNone/>
            </a:pPr>
            <a:r>
              <a:rPr b="1" lang="en-US"/>
              <a:t>THE STRATEGY FORMULATION PROCESS </a:t>
            </a:r>
            <a:r>
              <a:rPr lang="en-US"/>
              <a:t> </a:t>
            </a:r>
            <a:endParaRPr/>
          </a:p>
        </p:txBody>
      </p:sp>
      <p:sp>
        <p:nvSpPr>
          <p:cNvPr id="184" name="Google Shape;184;p6"/>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Autofit/>
          </a:bodyPr>
          <a:lstStyle/>
          <a:p>
            <a:pPr indent="-457200" lvl="0" marL="457200" rtl="0" algn="just">
              <a:lnSpc>
                <a:spcPct val="170000"/>
              </a:lnSpc>
              <a:spcBef>
                <a:spcPts val="0"/>
              </a:spcBef>
              <a:spcAft>
                <a:spcPts val="0"/>
              </a:spcAft>
              <a:buClr>
                <a:schemeClr val="dk1"/>
              </a:buClr>
              <a:buSzPts val="2200"/>
              <a:buFont typeface="Century Gothic"/>
              <a:buAutoNum type="arabicPeriod" startAt="3"/>
            </a:pPr>
            <a:r>
              <a:rPr b="1" lang="en-US"/>
              <a:t>Setting Quantitative Targets -</a:t>
            </a:r>
            <a:r>
              <a:rPr lang="en-US"/>
              <a:t> practically fix the quantitative target values for some of the organizational objectives. </a:t>
            </a:r>
            <a:endParaRPr/>
          </a:p>
          <a:p>
            <a:pPr indent="-457200" lvl="0" marL="457200" rtl="0" algn="just">
              <a:lnSpc>
                <a:spcPct val="170000"/>
              </a:lnSpc>
              <a:spcBef>
                <a:spcPts val="1000"/>
              </a:spcBef>
              <a:spcAft>
                <a:spcPts val="0"/>
              </a:spcAft>
              <a:buClr>
                <a:schemeClr val="dk1"/>
              </a:buClr>
              <a:buSzPts val="2200"/>
              <a:buFont typeface="Century Gothic"/>
              <a:buAutoNum type="arabicPeriod" startAt="3"/>
            </a:pPr>
            <a:r>
              <a:rPr b="1" lang="en-US"/>
              <a:t>Aiming in context with the divisional plans -</a:t>
            </a:r>
            <a:r>
              <a:rPr lang="en-US"/>
              <a:t> identify the contributions made by each department/division/product category within the organization and strategically plan for each sub-unit. </a:t>
            </a:r>
            <a:endParaRPr/>
          </a:p>
          <a:p>
            <a:pPr indent="-101600" lvl="0" marL="228600" rtl="0" algn="just">
              <a:lnSpc>
                <a:spcPct val="170000"/>
              </a:lnSpc>
              <a:spcBef>
                <a:spcPts val="1000"/>
              </a:spcBef>
              <a:spcAft>
                <a:spcPts val="0"/>
              </a:spcAft>
              <a:buClr>
                <a:schemeClr val="dk1"/>
              </a:buClr>
              <a:buSzPts val="2000"/>
              <a:buNone/>
            </a:pPr>
            <a:r>
              <a:t/>
            </a:r>
            <a:endParaRPr sz="2000"/>
          </a:p>
        </p:txBody>
      </p:sp>
      <p:sp>
        <p:nvSpPr>
          <p:cNvPr id="185" name="Google Shape;185;p6"/>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blinds dir="ver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7"/>
          <p:cNvSpPr txBox="1"/>
          <p:nvPr>
            <p:ph type="title"/>
          </p:nvPr>
        </p:nvSpPr>
        <p:spPr>
          <a:xfrm>
            <a:off x="1219200" y="764373"/>
            <a:ext cx="73304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THE STRATEGY FORMULATION PROCESS </a:t>
            </a:r>
            <a:r>
              <a:rPr lang="en-US"/>
              <a:t> </a:t>
            </a:r>
            <a:endParaRPr/>
          </a:p>
        </p:txBody>
      </p:sp>
      <p:sp>
        <p:nvSpPr>
          <p:cNvPr id="191" name="Google Shape;191;p7"/>
          <p:cNvSpPr txBox="1"/>
          <p:nvPr>
            <p:ph idx="1" type="body"/>
          </p:nvPr>
        </p:nvSpPr>
        <p:spPr>
          <a:xfrm>
            <a:off x="304800" y="2057401"/>
            <a:ext cx="8458200" cy="4069080"/>
          </a:xfrm>
          <a:prstGeom prst="rect">
            <a:avLst/>
          </a:prstGeom>
          <a:noFill/>
          <a:ln>
            <a:noFill/>
          </a:ln>
        </p:spPr>
        <p:txBody>
          <a:bodyPr anchorCtr="0" anchor="t" bIns="45700" lIns="91425" spcFirstLastPara="1" rIns="91425" wrap="square" tIns="45700">
            <a:noAutofit/>
          </a:bodyPr>
          <a:lstStyle/>
          <a:p>
            <a:pPr indent="-514350" lvl="0" marL="514350" rtl="0" algn="just">
              <a:lnSpc>
                <a:spcPct val="170000"/>
              </a:lnSpc>
              <a:spcBef>
                <a:spcPts val="0"/>
              </a:spcBef>
              <a:spcAft>
                <a:spcPts val="0"/>
              </a:spcAft>
              <a:buClr>
                <a:schemeClr val="dk1"/>
              </a:buClr>
              <a:buSzPts val="2000"/>
              <a:buFont typeface="Century Gothic"/>
              <a:buAutoNum type="arabicPeriod" startAt="5"/>
            </a:pPr>
            <a:r>
              <a:rPr b="1" lang="en-US" sz="2000"/>
              <a:t>Performance Analysis -</a:t>
            </a:r>
            <a:r>
              <a:rPr lang="en-US" sz="2000"/>
              <a:t> A critical evaluation of the organizations past performance, present condition and the desired future conditions is done by the organization. This helps in discovering and analyzing the gap within the planned or desired performance.</a:t>
            </a:r>
            <a:endParaRPr/>
          </a:p>
          <a:p>
            <a:pPr indent="-514350" lvl="0" marL="514350" rtl="0" algn="just">
              <a:lnSpc>
                <a:spcPct val="170000"/>
              </a:lnSpc>
              <a:spcBef>
                <a:spcPts val="1000"/>
              </a:spcBef>
              <a:spcAft>
                <a:spcPts val="0"/>
              </a:spcAft>
              <a:buClr>
                <a:schemeClr val="dk1"/>
              </a:buClr>
              <a:buSzPts val="2000"/>
              <a:buFont typeface="Century Gothic"/>
              <a:buAutoNum type="arabicPeriod" startAt="5"/>
            </a:pPr>
            <a:r>
              <a:rPr b="1" lang="en-US" sz="2000"/>
              <a:t>Choice of Strategy -</a:t>
            </a:r>
            <a:r>
              <a:rPr lang="en-US" sz="2000"/>
              <a:t> Finally the best course of action is chosen considering organizational goals, strengths, potential and limitations as well as the external opportunities.</a:t>
            </a:r>
            <a:endParaRPr sz="2000"/>
          </a:p>
        </p:txBody>
      </p:sp>
      <p:sp>
        <p:nvSpPr>
          <p:cNvPr id="192" name="Google Shape;192;p7"/>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blinds dir="ver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8"/>
          <p:cNvSpPr txBox="1"/>
          <p:nvPr>
            <p:ph type="title"/>
          </p:nvPr>
        </p:nvSpPr>
        <p:spPr>
          <a:xfrm>
            <a:off x="304800" y="764373"/>
            <a:ext cx="8244840" cy="11406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STRATEGY FORMULATION LEVELS</a:t>
            </a:r>
            <a:endParaRPr/>
          </a:p>
        </p:txBody>
      </p:sp>
      <p:grpSp>
        <p:nvGrpSpPr>
          <p:cNvPr id="198" name="Google Shape;198;p8"/>
          <p:cNvGrpSpPr/>
          <p:nvPr/>
        </p:nvGrpSpPr>
        <p:grpSpPr>
          <a:xfrm>
            <a:off x="593725" y="2193925"/>
            <a:ext cx="7956550" cy="4070349"/>
            <a:chOff x="0" y="0"/>
            <a:chExt cx="7956550" cy="4070349"/>
          </a:xfrm>
        </p:grpSpPr>
        <p:sp>
          <p:nvSpPr>
            <p:cNvPr id="199" name="Google Shape;199;p8"/>
            <p:cNvSpPr/>
            <p:nvPr/>
          </p:nvSpPr>
          <p:spPr>
            <a:xfrm>
              <a:off x="2652183" y="0"/>
              <a:ext cx="2652183" cy="1356783"/>
            </a:xfrm>
            <a:prstGeom prst="trapezoid">
              <a:avLst>
                <a:gd fmla="val 97738" name="adj"/>
              </a:avLst>
            </a:prstGeom>
            <a:gradFill>
              <a:gsLst>
                <a:gs pos="0">
                  <a:srgbClr val="F3B4BA"/>
                </a:gs>
                <a:gs pos="52000">
                  <a:srgbClr val="EC98A1"/>
                </a:gs>
                <a:gs pos="100000">
                  <a:srgbClr val="EA828E"/>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txBox="1"/>
            <p:nvPr/>
          </p:nvSpPr>
          <p:spPr>
            <a:xfrm>
              <a:off x="2652183" y="0"/>
              <a:ext cx="2652183" cy="1356783"/>
            </a:xfrm>
            <a:prstGeom prst="rect">
              <a:avLst/>
            </a:prstGeom>
            <a:noFill/>
            <a:ln>
              <a:noFill/>
            </a:ln>
          </p:spPr>
          <p:txBody>
            <a:bodyPr anchorCtr="0" anchor="ctr" bIns="49525" lIns="49525" spcFirstLastPara="1" rIns="49525" wrap="square" tIns="49525">
              <a:noAutofit/>
            </a:bodyPr>
            <a:lstStyle/>
            <a:p>
              <a:pPr indent="0" lvl="0" marL="0" marR="0" rtl="0" algn="ctr">
                <a:lnSpc>
                  <a:spcPct val="90000"/>
                </a:lnSpc>
                <a:spcBef>
                  <a:spcPts val="0"/>
                </a:spcBef>
                <a:spcAft>
                  <a:spcPts val="0"/>
                </a:spcAft>
                <a:buNone/>
              </a:pPr>
              <a:r>
                <a:rPr b="0" i="0" lang="en-US" sz="3900" u="none" cap="none" strike="noStrike">
                  <a:solidFill>
                    <a:schemeClr val="dk1"/>
                  </a:solidFill>
                  <a:latin typeface="Century Gothic"/>
                  <a:ea typeface="Century Gothic"/>
                  <a:cs typeface="Century Gothic"/>
                  <a:sym typeface="Century Gothic"/>
                </a:rPr>
                <a:t>Corporate level  </a:t>
              </a:r>
              <a:endParaRPr b="0" i="0" sz="3900" u="none" cap="none" strike="noStrike">
                <a:solidFill>
                  <a:schemeClr val="dk1"/>
                </a:solidFill>
                <a:latin typeface="Century Gothic"/>
                <a:ea typeface="Century Gothic"/>
                <a:cs typeface="Century Gothic"/>
                <a:sym typeface="Century Gothic"/>
              </a:endParaRPr>
            </a:p>
          </p:txBody>
        </p:sp>
        <p:sp>
          <p:nvSpPr>
            <p:cNvPr id="201" name="Google Shape;201;p8"/>
            <p:cNvSpPr/>
            <p:nvPr/>
          </p:nvSpPr>
          <p:spPr>
            <a:xfrm>
              <a:off x="1326091" y="1356783"/>
              <a:ext cx="5304366" cy="1356783"/>
            </a:xfrm>
            <a:prstGeom prst="trapezoid">
              <a:avLst>
                <a:gd fmla="val 97738" name="adj"/>
              </a:avLst>
            </a:prstGeom>
            <a:gradFill>
              <a:gsLst>
                <a:gs pos="0">
                  <a:srgbClr val="F3B4BA"/>
                </a:gs>
                <a:gs pos="52000">
                  <a:srgbClr val="EC98A1"/>
                </a:gs>
                <a:gs pos="100000">
                  <a:srgbClr val="EA828E"/>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txBox="1"/>
            <p:nvPr/>
          </p:nvSpPr>
          <p:spPr>
            <a:xfrm>
              <a:off x="2254355" y="1356783"/>
              <a:ext cx="3447838" cy="1356783"/>
            </a:xfrm>
            <a:prstGeom prst="rect">
              <a:avLst/>
            </a:prstGeom>
            <a:noFill/>
            <a:ln>
              <a:noFill/>
            </a:ln>
          </p:spPr>
          <p:txBody>
            <a:bodyPr anchorCtr="0" anchor="ctr" bIns="49525" lIns="49525" spcFirstLastPara="1" rIns="49525" wrap="square" tIns="49525">
              <a:noAutofit/>
            </a:bodyPr>
            <a:lstStyle/>
            <a:p>
              <a:pPr indent="0" lvl="0" marL="0" marR="0" rtl="0" algn="ctr">
                <a:lnSpc>
                  <a:spcPct val="90000"/>
                </a:lnSpc>
                <a:spcBef>
                  <a:spcPts val="0"/>
                </a:spcBef>
                <a:spcAft>
                  <a:spcPts val="0"/>
                </a:spcAft>
                <a:buNone/>
              </a:pPr>
              <a:r>
                <a:rPr b="0" i="0" lang="en-US" sz="3900" u="none" cap="none" strike="noStrike">
                  <a:solidFill>
                    <a:schemeClr val="dk1"/>
                  </a:solidFill>
                  <a:latin typeface="Century Gothic"/>
                  <a:ea typeface="Century Gothic"/>
                  <a:cs typeface="Century Gothic"/>
                  <a:sym typeface="Century Gothic"/>
                </a:rPr>
                <a:t>Business level </a:t>
              </a:r>
              <a:endParaRPr b="0" i="0" sz="3900" u="none" cap="none" strike="noStrike">
                <a:solidFill>
                  <a:schemeClr val="dk1"/>
                </a:solidFill>
                <a:latin typeface="Century Gothic"/>
                <a:ea typeface="Century Gothic"/>
                <a:cs typeface="Century Gothic"/>
                <a:sym typeface="Century Gothic"/>
              </a:endParaRPr>
            </a:p>
          </p:txBody>
        </p:sp>
        <p:sp>
          <p:nvSpPr>
            <p:cNvPr id="203" name="Google Shape;203;p8"/>
            <p:cNvSpPr/>
            <p:nvPr/>
          </p:nvSpPr>
          <p:spPr>
            <a:xfrm>
              <a:off x="0" y="2713566"/>
              <a:ext cx="7956550" cy="1356783"/>
            </a:xfrm>
            <a:prstGeom prst="trapezoid">
              <a:avLst>
                <a:gd fmla="val 97738" name="adj"/>
              </a:avLst>
            </a:prstGeom>
            <a:gradFill>
              <a:gsLst>
                <a:gs pos="0">
                  <a:srgbClr val="F3B4BA"/>
                </a:gs>
                <a:gs pos="52000">
                  <a:srgbClr val="EC98A1"/>
                </a:gs>
                <a:gs pos="100000">
                  <a:srgbClr val="EA828E"/>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txBox="1"/>
            <p:nvPr/>
          </p:nvSpPr>
          <p:spPr>
            <a:xfrm>
              <a:off x="1392396" y="2713566"/>
              <a:ext cx="5171757" cy="1356783"/>
            </a:xfrm>
            <a:prstGeom prst="rect">
              <a:avLst/>
            </a:prstGeom>
            <a:noFill/>
            <a:ln>
              <a:noFill/>
            </a:ln>
          </p:spPr>
          <p:txBody>
            <a:bodyPr anchorCtr="0" anchor="ctr" bIns="49525" lIns="49525" spcFirstLastPara="1" rIns="49525" wrap="square" tIns="49525">
              <a:noAutofit/>
            </a:bodyPr>
            <a:lstStyle/>
            <a:p>
              <a:pPr indent="0" lvl="0" marL="0" marR="0" rtl="0" algn="ctr">
                <a:lnSpc>
                  <a:spcPct val="90000"/>
                </a:lnSpc>
                <a:spcBef>
                  <a:spcPts val="0"/>
                </a:spcBef>
                <a:spcAft>
                  <a:spcPts val="0"/>
                </a:spcAft>
                <a:buNone/>
              </a:pPr>
              <a:r>
                <a:rPr b="0" i="0" lang="en-US" sz="3900" u="none" cap="none" strike="noStrike">
                  <a:solidFill>
                    <a:schemeClr val="dk1"/>
                  </a:solidFill>
                  <a:latin typeface="Century Gothic"/>
                  <a:ea typeface="Century Gothic"/>
                  <a:cs typeface="Century Gothic"/>
                  <a:sym typeface="Century Gothic"/>
                </a:rPr>
                <a:t>Functional level</a:t>
              </a:r>
              <a:endParaRPr b="0" i="0" sz="3900" u="none" cap="none" strike="noStrike">
                <a:solidFill>
                  <a:schemeClr val="dk1"/>
                </a:solidFill>
                <a:latin typeface="Century Gothic"/>
                <a:ea typeface="Century Gothic"/>
                <a:cs typeface="Century Gothic"/>
                <a:sym typeface="Century Gothic"/>
              </a:endParaRPr>
            </a:p>
          </p:txBody>
        </p:sp>
      </p:grpSp>
      <p:sp>
        <p:nvSpPr>
          <p:cNvPr id="205" name="Google Shape;205;p8"/>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erris dir="l"/>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9"/>
          <p:cNvSpPr txBox="1"/>
          <p:nvPr>
            <p:ph type="title"/>
          </p:nvPr>
        </p:nvSpPr>
        <p:spPr>
          <a:xfrm>
            <a:off x="457200" y="764373"/>
            <a:ext cx="8092440" cy="11406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STRATEGY FORMULATION LEVELS</a:t>
            </a:r>
            <a:endParaRPr/>
          </a:p>
        </p:txBody>
      </p:sp>
      <p:sp>
        <p:nvSpPr>
          <p:cNvPr id="211" name="Google Shape;211;p9"/>
          <p:cNvSpPr txBox="1"/>
          <p:nvPr>
            <p:ph idx="1" type="body"/>
          </p:nvPr>
        </p:nvSpPr>
        <p:spPr>
          <a:xfrm>
            <a:off x="594360" y="1905000"/>
            <a:ext cx="7955280" cy="4495800"/>
          </a:xfrm>
          <a:prstGeom prst="rect">
            <a:avLst/>
          </a:prstGeom>
          <a:noFill/>
          <a:ln>
            <a:noFill/>
          </a:ln>
        </p:spPr>
        <p:txBody>
          <a:bodyPr anchorCtr="0" anchor="t" bIns="45700" lIns="91425" spcFirstLastPara="1" rIns="91425" wrap="square" tIns="45700">
            <a:normAutofit/>
          </a:bodyPr>
          <a:lstStyle/>
          <a:p>
            <a:pPr indent="0" lvl="0" marL="0" rtl="0" algn="just">
              <a:lnSpc>
                <a:spcPct val="170000"/>
              </a:lnSpc>
              <a:spcBef>
                <a:spcPts val="0"/>
              </a:spcBef>
              <a:spcAft>
                <a:spcPts val="0"/>
              </a:spcAft>
              <a:buClr>
                <a:schemeClr val="dk1"/>
              </a:buClr>
              <a:buSzPts val="2200"/>
              <a:buNone/>
            </a:pPr>
            <a:r>
              <a:rPr b="1" lang="en-US"/>
              <a:t>Corporate level strategy</a:t>
            </a:r>
            <a:r>
              <a:rPr lang="en-US"/>
              <a:t>: </a:t>
            </a:r>
            <a:endParaRPr/>
          </a:p>
          <a:p>
            <a:pPr indent="-228600" lvl="0" marL="228600" rtl="0" algn="just">
              <a:lnSpc>
                <a:spcPct val="170000"/>
              </a:lnSpc>
              <a:spcBef>
                <a:spcPts val="1000"/>
              </a:spcBef>
              <a:spcAft>
                <a:spcPts val="0"/>
              </a:spcAft>
              <a:buClr>
                <a:schemeClr val="dk1"/>
              </a:buClr>
              <a:buSzPts val="2200"/>
              <a:buFont typeface="Noto Sans Symbols"/>
              <a:buChar char="⮚"/>
            </a:pPr>
            <a:r>
              <a:rPr lang="en-US"/>
              <a:t>This level outlines what the top management want to achieve for the entire organization: eg. growth, stability, acquisition or retrenchment. </a:t>
            </a:r>
            <a:endParaRPr/>
          </a:p>
          <a:p>
            <a:pPr indent="-228600" lvl="0" marL="228600" rtl="0" algn="just">
              <a:lnSpc>
                <a:spcPct val="170000"/>
              </a:lnSpc>
              <a:spcBef>
                <a:spcPts val="1000"/>
              </a:spcBef>
              <a:spcAft>
                <a:spcPts val="0"/>
              </a:spcAft>
              <a:buClr>
                <a:schemeClr val="dk1"/>
              </a:buClr>
              <a:buSzPts val="2200"/>
              <a:buFont typeface="Noto Sans Symbols"/>
              <a:buChar char="⮚"/>
            </a:pPr>
            <a:r>
              <a:rPr lang="en-US"/>
              <a:t>The strategies affects the entire organization</a:t>
            </a:r>
            <a:endParaRPr/>
          </a:p>
          <a:p>
            <a:pPr indent="-228600" lvl="0" marL="228600" rtl="0" algn="just">
              <a:lnSpc>
                <a:spcPct val="170000"/>
              </a:lnSpc>
              <a:spcBef>
                <a:spcPts val="1000"/>
              </a:spcBef>
              <a:spcAft>
                <a:spcPts val="0"/>
              </a:spcAft>
              <a:buClr>
                <a:schemeClr val="dk1"/>
              </a:buClr>
              <a:buSzPts val="2200"/>
              <a:buFont typeface="Noto Sans Symbols"/>
              <a:buChar char="⮚"/>
            </a:pPr>
            <a:r>
              <a:rPr lang="en-US"/>
              <a:t>These strategies are general and need to be broken down at the other levels (Business and operational)</a:t>
            </a:r>
            <a:endParaRPr/>
          </a:p>
        </p:txBody>
      </p:sp>
      <p:sp>
        <p:nvSpPr>
          <p:cNvPr id="212" name="Google Shape;212;p9"/>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erris dir="l"/>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0"/>
          <p:cNvSpPr txBox="1"/>
          <p:nvPr>
            <p:ph type="title"/>
          </p:nvPr>
        </p:nvSpPr>
        <p:spPr>
          <a:xfrm>
            <a:off x="594360" y="764373"/>
            <a:ext cx="8092440" cy="11406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STRATEGY FORMULATION LEVELS</a:t>
            </a:r>
            <a:endParaRPr/>
          </a:p>
        </p:txBody>
      </p:sp>
      <p:sp>
        <p:nvSpPr>
          <p:cNvPr id="218" name="Google Shape;218;p10"/>
          <p:cNvSpPr txBox="1"/>
          <p:nvPr>
            <p:ph idx="1" type="body"/>
          </p:nvPr>
        </p:nvSpPr>
        <p:spPr>
          <a:xfrm>
            <a:off x="594360" y="1905000"/>
            <a:ext cx="7955280" cy="4648200"/>
          </a:xfrm>
          <a:prstGeom prst="rect">
            <a:avLst/>
          </a:prstGeom>
          <a:noFill/>
          <a:ln>
            <a:noFill/>
          </a:ln>
        </p:spPr>
        <p:txBody>
          <a:bodyPr anchorCtr="0" anchor="t" bIns="45700" lIns="91425" spcFirstLastPara="1" rIns="91425" wrap="square" tIns="45700">
            <a:normAutofit fontScale="32500" lnSpcReduction="20000"/>
          </a:bodyPr>
          <a:lstStyle/>
          <a:p>
            <a:pPr indent="0" lvl="0" marL="0" rtl="0" algn="just">
              <a:lnSpc>
                <a:spcPct val="170000"/>
              </a:lnSpc>
              <a:spcBef>
                <a:spcPts val="0"/>
              </a:spcBef>
              <a:spcAft>
                <a:spcPts val="0"/>
              </a:spcAft>
              <a:buClr>
                <a:schemeClr val="dk1"/>
              </a:buClr>
              <a:buSzPct val="100000"/>
              <a:buNone/>
            </a:pPr>
            <a:r>
              <a:rPr b="1" lang="en-US" sz="6800"/>
              <a:t>Business level strategy</a:t>
            </a:r>
            <a:r>
              <a:rPr lang="en-US" sz="6800"/>
              <a:t> </a:t>
            </a:r>
            <a:endParaRPr/>
          </a:p>
          <a:p>
            <a:pPr indent="-228600" lvl="0" marL="228600" rtl="0" algn="just">
              <a:lnSpc>
                <a:spcPct val="170000"/>
              </a:lnSpc>
              <a:spcBef>
                <a:spcPts val="1000"/>
              </a:spcBef>
              <a:spcAft>
                <a:spcPts val="0"/>
              </a:spcAft>
              <a:buClr>
                <a:schemeClr val="dk1"/>
              </a:buClr>
              <a:buSzPct val="100000"/>
              <a:buFont typeface="Noto Sans Symbols"/>
              <a:buChar char="❖"/>
            </a:pPr>
            <a:r>
              <a:rPr lang="en-US" sz="6800"/>
              <a:t>This level is concerned on how the business is going to compete. </a:t>
            </a:r>
            <a:endParaRPr sz="6800"/>
          </a:p>
          <a:p>
            <a:pPr indent="-228600" lvl="0" marL="228600" rtl="0" algn="just">
              <a:lnSpc>
                <a:spcPct val="170000"/>
              </a:lnSpc>
              <a:spcBef>
                <a:spcPts val="1000"/>
              </a:spcBef>
              <a:spcAft>
                <a:spcPts val="0"/>
              </a:spcAft>
              <a:buClr>
                <a:schemeClr val="dk1"/>
              </a:buClr>
              <a:buSzPct val="100000"/>
              <a:buFont typeface="Noto Sans Symbols"/>
              <a:buChar char="❖"/>
            </a:pPr>
            <a:r>
              <a:rPr lang="en-US" sz="6800"/>
              <a:t>The strategies are general and similar in competing organizations but uniqueness in a given organization makes the different </a:t>
            </a:r>
            <a:endParaRPr/>
          </a:p>
          <a:p>
            <a:pPr indent="-228600" lvl="0" marL="228600" rtl="0" algn="just">
              <a:lnSpc>
                <a:spcPct val="170000"/>
              </a:lnSpc>
              <a:spcBef>
                <a:spcPts val="1000"/>
              </a:spcBef>
              <a:spcAft>
                <a:spcPts val="0"/>
              </a:spcAft>
              <a:buClr>
                <a:schemeClr val="dk1"/>
              </a:buClr>
              <a:buSzPct val="100000"/>
              <a:buFont typeface="Noto Sans Symbols"/>
              <a:buChar char="❖"/>
            </a:pPr>
            <a:r>
              <a:rPr lang="en-US" sz="6800"/>
              <a:t>Organization should consider their resources and capabilities</a:t>
            </a:r>
            <a:endParaRPr sz="6800"/>
          </a:p>
          <a:p>
            <a:pPr indent="-183197" lvl="0" marL="228600" rtl="0" algn="l">
              <a:lnSpc>
                <a:spcPct val="90000"/>
              </a:lnSpc>
              <a:spcBef>
                <a:spcPts val="1000"/>
              </a:spcBef>
              <a:spcAft>
                <a:spcPts val="0"/>
              </a:spcAft>
              <a:buClr>
                <a:schemeClr val="dk1"/>
              </a:buClr>
              <a:buSzPct val="100000"/>
              <a:buNone/>
            </a:pPr>
            <a:r>
              <a:t/>
            </a:r>
            <a:endParaRPr/>
          </a:p>
        </p:txBody>
      </p:sp>
      <p:sp>
        <p:nvSpPr>
          <p:cNvPr id="219" name="Google Shape;219;p10"/>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erris dir="l"/>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1"/>
          <p:cNvSpPr txBox="1"/>
          <p:nvPr>
            <p:ph type="title"/>
          </p:nvPr>
        </p:nvSpPr>
        <p:spPr>
          <a:xfrm>
            <a:off x="594360" y="764373"/>
            <a:ext cx="8321040" cy="9120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STRATEGY FORMULATION LEVELS</a:t>
            </a:r>
            <a:endParaRPr/>
          </a:p>
        </p:txBody>
      </p:sp>
      <p:sp>
        <p:nvSpPr>
          <p:cNvPr id="225" name="Google Shape;225;p11"/>
          <p:cNvSpPr txBox="1"/>
          <p:nvPr>
            <p:ph idx="1" type="body"/>
          </p:nvPr>
        </p:nvSpPr>
        <p:spPr>
          <a:xfrm>
            <a:off x="533400" y="1713914"/>
            <a:ext cx="8153400" cy="4763086"/>
          </a:xfrm>
          <a:prstGeom prst="rect">
            <a:avLst/>
          </a:prstGeom>
          <a:noFill/>
          <a:ln>
            <a:noFill/>
          </a:ln>
        </p:spPr>
        <p:txBody>
          <a:bodyPr anchorCtr="0" anchor="t" bIns="45700" lIns="91425" spcFirstLastPara="1" rIns="91425" wrap="square" tIns="45700">
            <a:normAutofit/>
          </a:bodyPr>
          <a:lstStyle/>
          <a:p>
            <a:pPr indent="0" lvl="0" marL="0" rtl="0" algn="just">
              <a:lnSpc>
                <a:spcPct val="170000"/>
              </a:lnSpc>
              <a:spcBef>
                <a:spcPts val="0"/>
              </a:spcBef>
              <a:spcAft>
                <a:spcPts val="0"/>
              </a:spcAft>
              <a:buClr>
                <a:schemeClr val="dk1"/>
              </a:buClr>
              <a:buSzPts val="2200"/>
              <a:buNone/>
            </a:pPr>
            <a:r>
              <a:rPr b="1" lang="en-US"/>
              <a:t> Functional level strategy</a:t>
            </a:r>
            <a:endParaRPr/>
          </a:p>
          <a:p>
            <a:pPr indent="-228600" lvl="0" marL="228600" rtl="0" algn="just">
              <a:lnSpc>
                <a:spcPct val="170000"/>
              </a:lnSpc>
              <a:spcBef>
                <a:spcPts val="1000"/>
              </a:spcBef>
              <a:spcAft>
                <a:spcPts val="0"/>
              </a:spcAft>
              <a:buClr>
                <a:schemeClr val="dk1"/>
              </a:buClr>
              <a:buSzPts val="2200"/>
              <a:buFont typeface="Noto Sans Symbols"/>
              <a:buChar char="❑"/>
            </a:pPr>
            <a:r>
              <a:rPr lang="en-US"/>
              <a:t>This level concentrates on how an organization is going to grow by defining daily actions including allocation of resources to deliver corporate and business level strategies.</a:t>
            </a:r>
            <a:endParaRPr/>
          </a:p>
          <a:p>
            <a:pPr indent="-228600" lvl="0" marL="228600" rtl="0" algn="just">
              <a:lnSpc>
                <a:spcPct val="170000"/>
              </a:lnSpc>
              <a:spcBef>
                <a:spcPts val="1000"/>
              </a:spcBef>
              <a:spcAft>
                <a:spcPts val="0"/>
              </a:spcAft>
              <a:buClr>
                <a:schemeClr val="dk1"/>
              </a:buClr>
              <a:buSzPts val="2200"/>
              <a:buFont typeface="Noto Sans Symbols"/>
              <a:buChar char="❑"/>
            </a:pPr>
            <a:r>
              <a:rPr lang="en-US"/>
              <a:t>The strategies are developed based on the corporate and business level strategies. </a:t>
            </a:r>
            <a:endParaRPr/>
          </a:p>
          <a:p>
            <a:pPr indent="-88900" lvl="0" marL="228600" rtl="0" algn="l">
              <a:lnSpc>
                <a:spcPct val="90000"/>
              </a:lnSpc>
              <a:spcBef>
                <a:spcPts val="1000"/>
              </a:spcBef>
              <a:spcAft>
                <a:spcPts val="0"/>
              </a:spcAft>
              <a:buClr>
                <a:schemeClr val="dk1"/>
              </a:buClr>
              <a:buSzPts val="2200"/>
              <a:buNone/>
            </a:pPr>
            <a:r>
              <a:t/>
            </a:r>
            <a:endParaRPr/>
          </a:p>
        </p:txBody>
      </p:sp>
      <p:sp>
        <p:nvSpPr>
          <p:cNvPr id="226" name="Google Shape;226;p11"/>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erris dir="l"/>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txBox="1"/>
          <p:nvPr>
            <p:ph type="title"/>
          </p:nvPr>
        </p:nvSpPr>
        <p:spPr>
          <a:xfrm>
            <a:off x="457200" y="764373"/>
            <a:ext cx="8382000" cy="9882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CORPORATE/GRAND STRATEGIES</a:t>
            </a:r>
            <a:endParaRPr/>
          </a:p>
        </p:txBody>
      </p:sp>
      <p:sp>
        <p:nvSpPr>
          <p:cNvPr id="232" name="Google Shape;232;p12"/>
          <p:cNvSpPr txBox="1"/>
          <p:nvPr>
            <p:ph idx="1" type="body"/>
          </p:nvPr>
        </p:nvSpPr>
        <p:spPr>
          <a:xfrm>
            <a:off x="484162" y="1752600"/>
            <a:ext cx="8126437" cy="480060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Clr>
                <a:schemeClr val="dk1"/>
              </a:buClr>
              <a:buSzPts val="2800"/>
              <a:buNone/>
            </a:pPr>
            <a:r>
              <a:rPr lang="en-US" sz="2800"/>
              <a:t> </a:t>
            </a:r>
            <a:r>
              <a:rPr lang="en-US" sz="2400"/>
              <a:t>Corporate strategy involves four kinds of initiatives:</a:t>
            </a:r>
            <a:endParaRPr/>
          </a:p>
          <a:p>
            <a:pPr indent="-514350" lvl="1" marL="914400" rtl="0" algn="just">
              <a:lnSpc>
                <a:spcPct val="150000"/>
              </a:lnSpc>
              <a:spcBef>
                <a:spcPts val="500"/>
              </a:spcBef>
              <a:spcAft>
                <a:spcPts val="0"/>
              </a:spcAft>
              <a:buClr>
                <a:schemeClr val="dk1"/>
              </a:buClr>
              <a:buSzPts val="2400"/>
              <a:buFont typeface="Century Gothic"/>
              <a:buAutoNum type="arabicPeriod"/>
            </a:pPr>
            <a:r>
              <a:rPr lang="en-US" sz="2400"/>
              <a:t>Making the necessary moves to establish positions in different businesses and achieve an appropriate diversification.  </a:t>
            </a:r>
            <a:endParaRPr sz="2400"/>
          </a:p>
          <a:p>
            <a:pPr indent="-514350" lvl="1" marL="914400" rtl="0" algn="just">
              <a:lnSpc>
                <a:spcPct val="150000"/>
              </a:lnSpc>
              <a:spcBef>
                <a:spcPts val="500"/>
              </a:spcBef>
              <a:spcAft>
                <a:spcPts val="0"/>
              </a:spcAft>
              <a:buClr>
                <a:schemeClr val="dk1"/>
              </a:buClr>
              <a:buSzPts val="2400"/>
              <a:buFont typeface="Century Gothic"/>
              <a:buAutoNum type="arabicPeriod"/>
            </a:pPr>
            <a:r>
              <a:rPr lang="en-US" sz="2400"/>
              <a:t>Initiating actions to boost the combined performance of the businesses the company has diversified into.</a:t>
            </a:r>
            <a:endParaRPr/>
          </a:p>
        </p:txBody>
      </p:sp>
      <p:sp>
        <p:nvSpPr>
          <p:cNvPr id="233" name="Google Shape;233;p12"/>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3"/>
          <p:cNvSpPr txBox="1"/>
          <p:nvPr>
            <p:ph type="title"/>
          </p:nvPr>
        </p:nvSpPr>
        <p:spPr>
          <a:xfrm>
            <a:off x="457200" y="764373"/>
            <a:ext cx="8458200" cy="9120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CORPORATE/GRAND STRATEGIES</a:t>
            </a:r>
            <a:endParaRPr/>
          </a:p>
        </p:txBody>
      </p:sp>
      <p:sp>
        <p:nvSpPr>
          <p:cNvPr id="239" name="Google Shape;239;p13"/>
          <p:cNvSpPr txBox="1"/>
          <p:nvPr>
            <p:ph idx="1" type="body"/>
          </p:nvPr>
        </p:nvSpPr>
        <p:spPr>
          <a:xfrm>
            <a:off x="482990" y="1691640"/>
            <a:ext cx="8280009" cy="4861560"/>
          </a:xfrm>
          <a:prstGeom prst="rect">
            <a:avLst/>
          </a:prstGeom>
          <a:noFill/>
          <a:ln>
            <a:noFill/>
          </a:ln>
        </p:spPr>
        <p:txBody>
          <a:bodyPr anchorCtr="0" anchor="t" bIns="45700" lIns="91425" spcFirstLastPara="1" rIns="91425" wrap="square" tIns="45700">
            <a:normAutofit/>
          </a:bodyPr>
          <a:lstStyle/>
          <a:p>
            <a:pPr indent="-514350" lvl="1" marL="914400" rtl="0" algn="just">
              <a:lnSpc>
                <a:spcPct val="150000"/>
              </a:lnSpc>
              <a:spcBef>
                <a:spcPts val="0"/>
              </a:spcBef>
              <a:spcAft>
                <a:spcPts val="0"/>
              </a:spcAft>
              <a:buClr>
                <a:schemeClr val="dk1"/>
              </a:buClr>
              <a:buSzPts val="2800"/>
              <a:buFont typeface="Century Gothic"/>
              <a:buAutoNum type="arabicPeriod" startAt="3"/>
            </a:pPr>
            <a:r>
              <a:rPr lang="en-US" sz="2800"/>
              <a:t>Pursuing ways to capture valuable cross-business strategic fits and turn them into competitive advantages </a:t>
            </a:r>
            <a:endParaRPr/>
          </a:p>
          <a:p>
            <a:pPr indent="-514350" lvl="1" marL="914400" rtl="0" algn="just">
              <a:lnSpc>
                <a:spcPct val="150000"/>
              </a:lnSpc>
              <a:spcBef>
                <a:spcPts val="500"/>
              </a:spcBef>
              <a:spcAft>
                <a:spcPts val="0"/>
              </a:spcAft>
              <a:buClr>
                <a:schemeClr val="dk1"/>
              </a:buClr>
              <a:buSzPts val="2800"/>
              <a:buFont typeface="Century Gothic"/>
              <a:buAutoNum type="arabicPeriod" startAt="3"/>
            </a:pPr>
            <a:r>
              <a:rPr lang="en-US" sz="2800"/>
              <a:t>Establishing investment priorities and moving more corporate resources into the most attractive line of business.</a:t>
            </a:r>
            <a:endParaRPr sz="2800"/>
          </a:p>
        </p:txBody>
      </p:sp>
      <p:sp>
        <p:nvSpPr>
          <p:cNvPr id="240" name="Google Shape;240;p13"/>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comb/>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4"/>
          <p:cNvSpPr txBox="1"/>
          <p:nvPr>
            <p:ph type="title"/>
          </p:nvPr>
        </p:nvSpPr>
        <p:spPr>
          <a:xfrm>
            <a:off x="76200" y="764373"/>
            <a:ext cx="891540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CORPORATE STRATEGIES CATEGORIES </a:t>
            </a:r>
            <a:endParaRPr/>
          </a:p>
        </p:txBody>
      </p:sp>
      <p:sp>
        <p:nvSpPr>
          <p:cNvPr id="246" name="Google Shape;246;p14"/>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lang="en-US" sz="2800"/>
              <a:t>Corporate strategies can be grouped in three main categories: </a:t>
            </a:r>
            <a:endParaRPr/>
          </a:p>
          <a:p>
            <a:pPr indent="-514350" lvl="0" marL="514350" rtl="0" algn="just">
              <a:lnSpc>
                <a:spcPct val="150000"/>
              </a:lnSpc>
              <a:spcBef>
                <a:spcPts val="1000"/>
              </a:spcBef>
              <a:spcAft>
                <a:spcPts val="0"/>
              </a:spcAft>
              <a:buClr>
                <a:schemeClr val="dk1"/>
              </a:buClr>
              <a:buSzPts val="2800"/>
              <a:buFont typeface="Century Gothic"/>
              <a:buAutoNum type="alphaUcPeriod"/>
            </a:pPr>
            <a:r>
              <a:rPr lang="en-US" sz="2800"/>
              <a:t>Growth Strategies</a:t>
            </a:r>
            <a:endParaRPr sz="2800"/>
          </a:p>
          <a:p>
            <a:pPr indent="-514350" lvl="0" marL="514350" rtl="0" algn="just">
              <a:lnSpc>
                <a:spcPct val="150000"/>
              </a:lnSpc>
              <a:spcBef>
                <a:spcPts val="1000"/>
              </a:spcBef>
              <a:spcAft>
                <a:spcPts val="0"/>
              </a:spcAft>
              <a:buClr>
                <a:schemeClr val="dk1"/>
              </a:buClr>
              <a:buSzPts val="2800"/>
              <a:buFont typeface="Century Gothic"/>
              <a:buAutoNum type="alphaUcPeriod"/>
            </a:pPr>
            <a:r>
              <a:rPr lang="en-US" sz="2800"/>
              <a:t>Stability Strategies</a:t>
            </a:r>
            <a:endParaRPr/>
          </a:p>
          <a:p>
            <a:pPr indent="-514350" lvl="0" marL="514350" rtl="0" algn="just">
              <a:lnSpc>
                <a:spcPct val="150000"/>
              </a:lnSpc>
              <a:spcBef>
                <a:spcPts val="1000"/>
              </a:spcBef>
              <a:spcAft>
                <a:spcPts val="0"/>
              </a:spcAft>
              <a:buClr>
                <a:schemeClr val="dk1"/>
              </a:buClr>
              <a:buSzPts val="2800"/>
              <a:buFont typeface="Century Gothic"/>
              <a:buAutoNum type="alphaUcPeriod"/>
            </a:pPr>
            <a:r>
              <a:rPr lang="en-US" sz="2800"/>
              <a:t>Retrenchment Strategies</a:t>
            </a:r>
            <a:endParaRPr/>
          </a:p>
        </p:txBody>
      </p:sp>
      <p:sp>
        <p:nvSpPr>
          <p:cNvPr id="247" name="Google Shape;247;p14"/>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comb/>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5"/>
          <p:cNvSpPr txBox="1"/>
          <p:nvPr>
            <p:ph idx="1" type="body"/>
          </p:nvPr>
        </p:nvSpPr>
        <p:spPr>
          <a:xfrm>
            <a:off x="594360" y="2194560"/>
            <a:ext cx="7955280" cy="4069080"/>
          </a:xfrm>
          <a:prstGeom prst="rect">
            <a:avLst/>
          </a:prstGeom>
          <a:solidFill>
            <a:schemeClr val="accent1"/>
          </a:solidFill>
          <a:ln cap="flat" cmpd="sng" w="12700">
            <a:solidFill>
              <a:srgbClr val="A71838"/>
            </a:solidFill>
            <a:prstDash val="solid"/>
            <a:round/>
            <a:headEnd len="sm" w="sm" type="none"/>
            <a:tailEnd len="sm" w="sm" type="none"/>
          </a:ln>
        </p:spPr>
        <p:txBody>
          <a:bodyPr anchorCtr="0" anchor="t" bIns="45700" lIns="91425" spcFirstLastPara="1" rIns="91425" wrap="square" tIns="45700">
            <a:normAutofit fontScale="92500"/>
          </a:bodyPr>
          <a:lstStyle/>
          <a:p>
            <a:pPr indent="-99377" lvl="0" marL="228600" rtl="0" algn="l">
              <a:lnSpc>
                <a:spcPct val="90000"/>
              </a:lnSpc>
              <a:spcBef>
                <a:spcPts val="0"/>
              </a:spcBef>
              <a:spcAft>
                <a:spcPts val="0"/>
              </a:spcAft>
              <a:buClr>
                <a:schemeClr val="dk1"/>
              </a:buClr>
              <a:buSzPct val="100000"/>
              <a:buNone/>
            </a:pPr>
            <a:r>
              <a:t/>
            </a:r>
            <a:endParaRPr b="1">
              <a:solidFill>
                <a:srgbClr val="FFFFFF"/>
              </a:solidFill>
            </a:endParaRPr>
          </a:p>
          <a:p>
            <a:pPr indent="-99377" lvl="0" marL="228600" rtl="0" algn="l">
              <a:lnSpc>
                <a:spcPct val="90000"/>
              </a:lnSpc>
              <a:spcBef>
                <a:spcPts val="1000"/>
              </a:spcBef>
              <a:spcAft>
                <a:spcPts val="0"/>
              </a:spcAft>
              <a:buClr>
                <a:schemeClr val="dk1"/>
              </a:buClr>
              <a:buSzPct val="100000"/>
              <a:buNone/>
            </a:pPr>
            <a:r>
              <a:t/>
            </a:r>
            <a:endParaRPr b="1">
              <a:solidFill>
                <a:srgbClr val="FFFFFF"/>
              </a:solidFill>
            </a:endParaRPr>
          </a:p>
          <a:p>
            <a:pPr indent="-99377" lvl="0" marL="228600" rtl="0" algn="l">
              <a:lnSpc>
                <a:spcPct val="90000"/>
              </a:lnSpc>
              <a:spcBef>
                <a:spcPts val="1000"/>
              </a:spcBef>
              <a:spcAft>
                <a:spcPts val="0"/>
              </a:spcAft>
              <a:buClr>
                <a:schemeClr val="dk1"/>
              </a:buClr>
              <a:buSzPct val="100000"/>
              <a:buNone/>
            </a:pPr>
            <a:r>
              <a:t/>
            </a:r>
            <a:endParaRPr b="1">
              <a:solidFill>
                <a:srgbClr val="FFFFFF"/>
              </a:solidFill>
            </a:endParaRPr>
          </a:p>
          <a:p>
            <a:pPr indent="-99377" lvl="0" marL="228600" rtl="0" algn="l">
              <a:lnSpc>
                <a:spcPct val="90000"/>
              </a:lnSpc>
              <a:spcBef>
                <a:spcPts val="1000"/>
              </a:spcBef>
              <a:spcAft>
                <a:spcPts val="0"/>
              </a:spcAft>
              <a:buClr>
                <a:schemeClr val="dk1"/>
              </a:buClr>
              <a:buSzPct val="100000"/>
              <a:buNone/>
            </a:pPr>
            <a:r>
              <a:t/>
            </a:r>
            <a:endParaRPr b="1">
              <a:solidFill>
                <a:srgbClr val="FFFFFF"/>
              </a:solidFill>
            </a:endParaRPr>
          </a:p>
          <a:p>
            <a:pPr indent="-99377" lvl="0" marL="228600" rtl="0" algn="l">
              <a:lnSpc>
                <a:spcPct val="90000"/>
              </a:lnSpc>
              <a:spcBef>
                <a:spcPts val="1000"/>
              </a:spcBef>
              <a:spcAft>
                <a:spcPts val="0"/>
              </a:spcAft>
              <a:buClr>
                <a:schemeClr val="dk1"/>
              </a:buClr>
              <a:buSzPct val="100000"/>
              <a:buNone/>
            </a:pPr>
            <a:r>
              <a:t/>
            </a:r>
            <a:endParaRPr b="1">
              <a:solidFill>
                <a:srgbClr val="FFFFFF"/>
              </a:solidFill>
            </a:endParaRPr>
          </a:p>
          <a:p>
            <a:pPr indent="-99377" lvl="0" marL="228600" rtl="0" algn="l">
              <a:lnSpc>
                <a:spcPct val="90000"/>
              </a:lnSpc>
              <a:spcBef>
                <a:spcPts val="1000"/>
              </a:spcBef>
              <a:spcAft>
                <a:spcPts val="0"/>
              </a:spcAft>
              <a:buClr>
                <a:schemeClr val="dk1"/>
              </a:buClr>
              <a:buSzPct val="100000"/>
              <a:buNone/>
            </a:pPr>
            <a:r>
              <a:t/>
            </a:r>
            <a:endParaRPr b="1">
              <a:solidFill>
                <a:srgbClr val="FFFFFF"/>
              </a:solidFill>
            </a:endParaRPr>
          </a:p>
          <a:p>
            <a:pPr indent="-469900" lvl="0" marL="228600" rtl="0" algn="l">
              <a:lnSpc>
                <a:spcPct val="90000"/>
              </a:lnSpc>
              <a:spcBef>
                <a:spcPts val="1000"/>
              </a:spcBef>
              <a:spcAft>
                <a:spcPts val="0"/>
              </a:spcAft>
              <a:buClr>
                <a:srgbClr val="FFFFFF"/>
              </a:buClr>
              <a:buSzPct val="100000"/>
              <a:buChar char="•"/>
            </a:pPr>
            <a:r>
              <a:rPr b="1" lang="en-US" sz="8000">
                <a:solidFill>
                  <a:srgbClr val="FFFFFF"/>
                </a:solidFill>
                <a:latin typeface="Century Gothic"/>
                <a:ea typeface="Century Gothic"/>
                <a:cs typeface="Century Gothic"/>
                <a:sym typeface="Century Gothic"/>
              </a:rPr>
              <a:t>End of part one</a:t>
            </a:r>
            <a:endParaRPr b="1" sz="8000">
              <a:solidFill>
                <a:srgbClr val="FFFFFF"/>
              </a:solidFill>
            </a:endParaRPr>
          </a:p>
        </p:txBody>
      </p:sp>
      <p:sp>
        <p:nvSpPr>
          <p:cNvPr id="253" name="Google Shape;253;p15"/>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vortex dir="r"/>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6"/>
          <p:cNvSpPr txBox="1"/>
          <p:nvPr>
            <p:ph type="title"/>
          </p:nvPr>
        </p:nvSpPr>
        <p:spPr>
          <a:xfrm>
            <a:off x="1383030" y="762000"/>
            <a:ext cx="63779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lang="en-US"/>
              <a:t>PART TWO</a:t>
            </a:r>
            <a:endParaRPr/>
          </a:p>
        </p:txBody>
      </p:sp>
      <p:sp>
        <p:nvSpPr>
          <p:cNvPr id="259" name="Google Shape;259;p16"/>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Autofit/>
          </a:bodyPr>
          <a:lstStyle/>
          <a:p>
            <a:pPr indent="-254000" lvl="0" marL="228600" rtl="0" algn="l">
              <a:lnSpc>
                <a:spcPct val="150000"/>
              </a:lnSpc>
              <a:spcBef>
                <a:spcPts val="0"/>
              </a:spcBef>
              <a:spcAft>
                <a:spcPts val="0"/>
              </a:spcAft>
              <a:buClr>
                <a:schemeClr val="dk1"/>
              </a:buClr>
              <a:buSzPts val="4000"/>
              <a:buChar char="•"/>
            </a:pPr>
            <a:r>
              <a:rPr lang="en-US" sz="4000"/>
              <a:t>Growth Strategies</a:t>
            </a:r>
            <a:endParaRPr/>
          </a:p>
          <a:p>
            <a:pPr indent="-254000" lvl="0" marL="228600" rtl="0" algn="l">
              <a:lnSpc>
                <a:spcPct val="150000"/>
              </a:lnSpc>
              <a:spcBef>
                <a:spcPts val="1000"/>
              </a:spcBef>
              <a:spcAft>
                <a:spcPts val="0"/>
              </a:spcAft>
              <a:buClr>
                <a:schemeClr val="dk1"/>
              </a:buClr>
              <a:buSzPts val="4000"/>
              <a:buChar char="•"/>
            </a:pPr>
            <a:r>
              <a:rPr lang="en-US" sz="4000"/>
              <a:t>Stability Strategies</a:t>
            </a:r>
            <a:endParaRPr/>
          </a:p>
          <a:p>
            <a:pPr indent="-254000" lvl="0" marL="228600" rtl="0" algn="l">
              <a:lnSpc>
                <a:spcPct val="150000"/>
              </a:lnSpc>
              <a:spcBef>
                <a:spcPts val="1000"/>
              </a:spcBef>
              <a:spcAft>
                <a:spcPts val="0"/>
              </a:spcAft>
              <a:buClr>
                <a:schemeClr val="dk1"/>
              </a:buClr>
              <a:buSzPts val="4000"/>
              <a:buChar char="•"/>
            </a:pPr>
            <a:r>
              <a:rPr lang="en-US" sz="4000"/>
              <a:t>Retrenchment Strategies </a:t>
            </a:r>
            <a:endParaRPr sz="4000"/>
          </a:p>
        </p:txBody>
      </p:sp>
      <p:sp>
        <p:nvSpPr>
          <p:cNvPr id="260" name="Google Shape;260;p16"/>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7"/>
          <p:cNvSpPr txBox="1"/>
          <p:nvPr>
            <p:ph type="title"/>
          </p:nvPr>
        </p:nvSpPr>
        <p:spPr>
          <a:xfrm>
            <a:off x="1383030" y="901532"/>
            <a:ext cx="63779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GROWTH STRATEGIES</a:t>
            </a:r>
            <a:endParaRPr/>
          </a:p>
        </p:txBody>
      </p:sp>
      <p:sp>
        <p:nvSpPr>
          <p:cNvPr id="266" name="Google Shape;266;p17"/>
          <p:cNvSpPr txBox="1"/>
          <p:nvPr>
            <p:ph idx="1" type="body"/>
          </p:nvPr>
        </p:nvSpPr>
        <p:spPr>
          <a:xfrm>
            <a:off x="381000" y="2194560"/>
            <a:ext cx="8168640" cy="4069080"/>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chemeClr val="dk1"/>
              </a:buClr>
              <a:buSzPts val="2800"/>
              <a:buFont typeface="Noto Sans Symbols"/>
              <a:buChar char="✔"/>
            </a:pPr>
            <a:r>
              <a:rPr lang="en-US" sz="2800"/>
              <a:t>These are responsible for the expansion of the firm. </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sz="2800"/>
              <a:t>They help in increase in production and market share</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sz="2800"/>
              <a:t>Also increase in lines of production and investments </a:t>
            </a:r>
            <a:endParaRPr/>
          </a:p>
          <a:p>
            <a:pPr indent="-88900" lvl="0" marL="228600" rtl="0" algn="l">
              <a:lnSpc>
                <a:spcPct val="90000"/>
              </a:lnSpc>
              <a:spcBef>
                <a:spcPts val="1000"/>
              </a:spcBef>
              <a:spcAft>
                <a:spcPts val="0"/>
              </a:spcAft>
              <a:buClr>
                <a:schemeClr val="dk1"/>
              </a:buClr>
              <a:buSzPts val="2200"/>
              <a:buNone/>
            </a:pPr>
            <a:r>
              <a:t/>
            </a:r>
            <a:endParaRPr/>
          </a:p>
        </p:txBody>
      </p:sp>
      <p:sp>
        <p:nvSpPr>
          <p:cNvPr id="267" name="Google Shape;267;p17"/>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8"/>
          <p:cNvSpPr txBox="1"/>
          <p:nvPr>
            <p:ph type="title"/>
          </p:nvPr>
        </p:nvSpPr>
        <p:spPr>
          <a:xfrm>
            <a:off x="518160" y="888636"/>
            <a:ext cx="762000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entury Gothic"/>
              <a:buNone/>
            </a:pPr>
            <a:r>
              <a:rPr lang="en-US" sz="4800"/>
              <a:t>GROWTH STRATEGIES </a:t>
            </a:r>
            <a:endParaRPr sz="4800"/>
          </a:p>
        </p:txBody>
      </p:sp>
      <p:sp>
        <p:nvSpPr>
          <p:cNvPr id="273" name="Google Shape;273;p18"/>
          <p:cNvSpPr txBox="1"/>
          <p:nvPr>
            <p:ph idx="1" type="body"/>
          </p:nvPr>
        </p:nvSpPr>
        <p:spPr>
          <a:xfrm>
            <a:off x="518160" y="2159390"/>
            <a:ext cx="8168640" cy="439381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Clr>
                <a:schemeClr val="dk1"/>
              </a:buClr>
              <a:buSzPts val="2100"/>
              <a:buNone/>
            </a:pPr>
            <a:r>
              <a:rPr b="1" lang="en-US" sz="2100"/>
              <a:t>1. Vertical Integration:</a:t>
            </a:r>
            <a:r>
              <a:rPr lang="en-US" sz="2100"/>
              <a:t>  This type of strategy where the company grow via taking over functions that were previously provided by suppliers ("backward integration") or functions previously provided by distributors or retailers ("forward integration"). </a:t>
            </a:r>
            <a:endParaRPr/>
          </a:p>
          <a:p>
            <a:pPr indent="-228600" lvl="0" marL="228600" rtl="0" algn="just">
              <a:lnSpc>
                <a:spcPct val="150000"/>
              </a:lnSpc>
              <a:spcBef>
                <a:spcPts val="1000"/>
              </a:spcBef>
              <a:spcAft>
                <a:spcPts val="0"/>
              </a:spcAft>
              <a:buClr>
                <a:schemeClr val="dk1"/>
              </a:buClr>
              <a:buSzPts val="2100"/>
              <a:buChar char="•"/>
            </a:pPr>
            <a:r>
              <a:rPr lang="en-US" sz="2100"/>
              <a:t>Example of backward integration- dairy farm raring cattle</a:t>
            </a:r>
            <a:endParaRPr/>
          </a:p>
          <a:p>
            <a:pPr indent="-228600" lvl="0" marL="228600" rtl="0" algn="just">
              <a:lnSpc>
                <a:spcPct val="150000"/>
              </a:lnSpc>
              <a:spcBef>
                <a:spcPts val="1000"/>
              </a:spcBef>
              <a:spcAft>
                <a:spcPts val="0"/>
              </a:spcAft>
              <a:buClr>
                <a:schemeClr val="dk1"/>
              </a:buClr>
              <a:buSzPts val="2100"/>
              <a:buChar char="•"/>
            </a:pPr>
            <a:r>
              <a:rPr lang="en-US" sz="2100"/>
              <a:t>Example of forward integration – primary school expanding to secondary school</a:t>
            </a:r>
            <a:endParaRPr/>
          </a:p>
        </p:txBody>
      </p:sp>
      <p:sp>
        <p:nvSpPr>
          <p:cNvPr id="274" name="Google Shape;274;p18"/>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9"/>
          <p:cNvSpPr txBox="1"/>
          <p:nvPr>
            <p:ph type="title"/>
          </p:nvPr>
        </p:nvSpPr>
        <p:spPr>
          <a:xfrm>
            <a:off x="1383030" y="901532"/>
            <a:ext cx="6377940" cy="100346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entury Gothic"/>
              <a:buNone/>
            </a:pPr>
            <a:r>
              <a:rPr lang="en-US" sz="4800"/>
              <a:t>GROWTH STRATEGIES </a:t>
            </a:r>
            <a:endParaRPr sz="4800"/>
          </a:p>
        </p:txBody>
      </p:sp>
      <p:sp>
        <p:nvSpPr>
          <p:cNvPr id="280" name="Google Shape;280;p19"/>
          <p:cNvSpPr txBox="1"/>
          <p:nvPr>
            <p:ph idx="1" type="body"/>
          </p:nvPr>
        </p:nvSpPr>
        <p:spPr>
          <a:xfrm>
            <a:off x="342900" y="1752600"/>
            <a:ext cx="8572500" cy="4724400"/>
          </a:xfrm>
          <a:prstGeom prst="rect">
            <a:avLst/>
          </a:prstGeom>
          <a:noFill/>
          <a:ln>
            <a:noFill/>
          </a:ln>
        </p:spPr>
        <p:txBody>
          <a:bodyPr anchorCtr="0" anchor="t" bIns="45700" lIns="91425" spcFirstLastPara="1" rIns="91425" wrap="square" tIns="45700">
            <a:noAutofit/>
          </a:bodyPr>
          <a:lstStyle/>
          <a:p>
            <a:pPr indent="0" lvl="0" marL="0" rtl="0" algn="just">
              <a:lnSpc>
                <a:spcPct val="170000"/>
              </a:lnSpc>
              <a:spcBef>
                <a:spcPts val="0"/>
              </a:spcBef>
              <a:spcAft>
                <a:spcPts val="0"/>
              </a:spcAft>
              <a:buClr>
                <a:schemeClr val="dk1"/>
              </a:buClr>
              <a:buSzPts val="2000"/>
              <a:buNone/>
            </a:pPr>
            <a:r>
              <a:rPr b="1" lang="en-US" sz="2000"/>
              <a:t>2. Horizontal Growth: </a:t>
            </a:r>
            <a:r>
              <a:rPr lang="en-US" sz="2000"/>
              <a:t>This strategy involves expanding the company's existing products into other locations and/or market segments, or increasing the range of products/services offered to current markets, or a combination of both. </a:t>
            </a:r>
            <a:endParaRPr sz="2000"/>
          </a:p>
          <a:p>
            <a:pPr indent="-228600" lvl="0" marL="228600" rtl="0" algn="just">
              <a:lnSpc>
                <a:spcPct val="170000"/>
              </a:lnSpc>
              <a:spcBef>
                <a:spcPts val="1000"/>
              </a:spcBef>
              <a:spcAft>
                <a:spcPts val="0"/>
              </a:spcAft>
              <a:buClr>
                <a:schemeClr val="dk1"/>
              </a:buClr>
              <a:buSzPts val="2000"/>
              <a:buChar char="•"/>
            </a:pPr>
            <a:r>
              <a:rPr lang="en-US" sz="2000"/>
              <a:t> It amounts to expanding sideways </a:t>
            </a:r>
            <a:endParaRPr/>
          </a:p>
          <a:p>
            <a:pPr indent="-228600" lvl="0" marL="228600" rtl="0" algn="just">
              <a:lnSpc>
                <a:spcPct val="170000"/>
              </a:lnSpc>
              <a:spcBef>
                <a:spcPts val="1000"/>
              </a:spcBef>
              <a:spcAft>
                <a:spcPts val="0"/>
              </a:spcAft>
              <a:buClr>
                <a:schemeClr val="dk1"/>
              </a:buClr>
              <a:buSzPts val="2000"/>
              <a:buChar char="•"/>
            </a:pPr>
            <a:r>
              <a:rPr lang="en-US" sz="2000"/>
              <a:t>Examples: </a:t>
            </a:r>
            <a:endParaRPr/>
          </a:p>
          <a:p>
            <a:pPr indent="-228600" lvl="0" marL="228600" rtl="0" algn="just">
              <a:lnSpc>
                <a:spcPct val="170000"/>
              </a:lnSpc>
              <a:spcBef>
                <a:spcPts val="1000"/>
              </a:spcBef>
              <a:spcAft>
                <a:spcPts val="0"/>
              </a:spcAft>
              <a:buClr>
                <a:schemeClr val="dk1"/>
              </a:buClr>
              <a:buSzPts val="2000"/>
              <a:buChar char="•"/>
            </a:pPr>
            <a:r>
              <a:rPr lang="en-US" sz="2000"/>
              <a:t>University opening new campus, introducing new programs; </a:t>
            </a:r>
            <a:endParaRPr/>
          </a:p>
          <a:p>
            <a:pPr indent="-228600" lvl="0" marL="228600" rtl="0" algn="just">
              <a:lnSpc>
                <a:spcPct val="170000"/>
              </a:lnSpc>
              <a:spcBef>
                <a:spcPts val="1000"/>
              </a:spcBef>
              <a:spcAft>
                <a:spcPts val="0"/>
              </a:spcAft>
              <a:buClr>
                <a:schemeClr val="dk1"/>
              </a:buClr>
              <a:buSzPts val="2000"/>
              <a:buChar char="•"/>
            </a:pPr>
            <a:r>
              <a:rPr lang="en-US" sz="2000"/>
              <a:t>A commercial bank opening new branches, new products etc</a:t>
            </a:r>
            <a:endParaRPr sz="2000"/>
          </a:p>
        </p:txBody>
      </p:sp>
      <p:sp>
        <p:nvSpPr>
          <p:cNvPr id="281" name="Google Shape;281;p19"/>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0"/>
          <p:cNvSpPr txBox="1"/>
          <p:nvPr>
            <p:ph type="title"/>
          </p:nvPr>
        </p:nvSpPr>
        <p:spPr>
          <a:xfrm>
            <a:off x="1383030" y="838200"/>
            <a:ext cx="6377940" cy="762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entury Gothic"/>
              <a:buNone/>
            </a:pPr>
            <a:r>
              <a:rPr lang="en-US" sz="4800"/>
              <a:t>GROWTH STRATEGIES </a:t>
            </a:r>
            <a:endParaRPr sz="4800"/>
          </a:p>
        </p:txBody>
      </p:sp>
      <p:sp>
        <p:nvSpPr>
          <p:cNvPr id="287" name="Google Shape;287;p20"/>
          <p:cNvSpPr txBox="1"/>
          <p:nvPr>
            <p:ph idx="1" type="body"/>
          </p:nvPr>
        </p:nvSpPr>
        <p:spPr>
          <a:xfrm>
            <a:off x="457200" y="1600200"/>
            <a:ext cx="8458200" cy="4953000"/>
          </a:xfrm>
          <a:prstGeom prst="rect">
            <a:avLst/>
          </a:prstGeom>
          <a:noFill/>
          <a:ln>
            <a:noFill/>
          </a:ln>
        </p:spPr>
        <p:txBody>
          <a:bodyPr anchorCtr="0" anchor="t" bIns="45700" lIns="91425" spcFirstLastPara="1" rIns="91425" wrap="square" tIns="45700">
            <a:noAutofit/>
          </a:bodyPr>
          <a:lstStyle/>
          <a:p>
            <a:pPr indent="0" lvl="0" marL="0" rtl="0" algn="just">
              <a:lnSpc>
                <a:spcPct val="170000"/>
              </a:lnSpc>
              <a:spcBef>
                <a:spcPts val="0"/>
              </a:spcBef>
              <a:spcAft>
                <a:spcPts val="0"/>
              </a:spcAft>
              <a:buClr>
                <a:schemeClr val="dk1"/>
              </a:buClr>
              <a:buSzPts val="2000"/>
              <a:buNone/>
            </a:pPr>
            <a:r>
              <a:rPr b="1" lang="en-US" sz="2000"/>
              <a:t>3. Related Diversification (aka Concentric Diversification)</a:t>
            </a:r>
            <a:endParaRPr/>
          </a:p>
          <a:p>
            <a:pPr indent="0" lvl="0" marL="0" rtl="0" algn="just">
              <a:lnSpc>
                <a:spcPct val="170000"/>
              </a:lnSpc>
              <a:spcBef>
                <a:spcPts val="1000"/>
              </a:spcBef>
              <a:spcAft>
                <a:spcPts val="0"/>
              </a:spcAft>
              <a:buClr>
                <a:schemeClr val="dk1"/>
              </a:buClr>
              <a:buSzPts val="2000"/>
              <a:buNone/>
            </a:pPr>
            <a:r>
              <a:rPr lang="en-US" sz="2000"/>
              <a:t> A company expands into a related industry, one having synergy with the company's existing lines of business, creating a situation in which the existing and new lines of business share and gain special advantages from commonalities such as technology, customers, distribution, location, product or manufacturing similarities, and government access.  </a:t>
            </a:r>
            <a:endParaRPr sz="2000"/>
          </a:p>
          <a:p>
            <a:pPr indent="0" lvl="0" marL="0" rtl="0" algn="just">
              <a:lnSpc>
                <a:spcPct val="170000"/>
              </a:lnSpc>
              <a:spcBef>
                <a:spcPts val="1000"/>
              </a:spcBef>
              <a:spcAft>
                <a:spcPts val="0"/>
              </a:spcAft>
              <a:buClr>
                <a:schemeClr val="dk1"/>
              </a:buClr>
              <a:buSzPts val="2000"/>
              <a:buNone/>
            </a:pPr>
            <a:r>
              <a:rPr lang="en-US" sz="2000"/>
              <a:t>Eg a hospital and chemist, commercial bank and insurance services, matatu and boda boda businesses </a:t>
            </a:r>
            <a:endParaRPr/>
          </a:p>
        </p:txBody>
      </p:sp>
      <p:sp>
        <p:nvSpPr>
          <p:cNvPr id="288" name="Google Shape;288;p20"/>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1"/>
          <p:cNvSpPr txBox="1"/>
          <p:nvPr>
            <p:ph type="title"/>
          </p:nvPr>
        </p:nvSpPr>
        <p:spPr>
          <a:xfrm>
            <a:off x="1383030" y="901532"/>
            <a:ext cx="6377940" cy="85106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entury Gothic"/>
              <a:buNone/>
            </a:pPr>
            <a:r>
              <a:rPr lang="en-US" sz="4800"/>
              <a:t>GROWTH STRATEGIES </a:t>
            </a:r>
            <a:endParaRPr sz="4800"/>
          </a:p>
        </p:txBody>
      </p:sp>
      <p:sp>
        <p:nvSpPr>
          <p:cNvPr id="294" name="Google Shape;294;p21"/>
          <p:cNvSpPr txBox="1"/>
          <p:nvPr>
            <p:ph idx="1" type="body"/>
          </p:nvPr>
        </p:nvSpPr>
        <p:spPr>
          <a:xfrm>
            <a:off x="594360" y="1752600"/>
            <a:ext cx="8168640" cy="4953000"/>
          </a:xfrm>
          <a:prstGeom prst="rect">
            <a:avLst/>
          </a:prstGeom>
          <a:noFill/>
          <a:ln>
            <a:noFill/>
          </a:ln>
        </p:spPr>
        <p:txBody>
          <a:bodyPr anchorCtr="0" anchor="t" bIns="45700" lIns="91425" spcFirstLastPara="1" rIns="91425" wrap="square" tIns="45700">
            <a:noAutofit/>
          </a:bodyPr>
          <a:lstStyle/>
          <a:p>
            <a:pPr indent="0" lvl="0" marL="0" rtl="0" algn="just">
              <a:lnSpc>
                <a:spcPct val="160000"/>
              </a:lnSpc>
              <a:spcBef>
                <a:spcPts val="0"/>
              </a:spcBef>
              <a:spcAft>
                <a:spcPts val="0"/>
              </a:spcAft>
              <a:buClr>
                <a:schemeClr val="dk1"/>
              </a:buClr>
              <a:buSzPts val="2300"/>
              <a:buNone/>
            </a:pPr>
            <a:r>
              <a:rPr b="1" lang="en-US" sz="2300"/>
              <a:t>4. </a:t>
            </a:r>
            <a:r>
              <a:rPr b="1" lang="en-US"/>
              <a:t>Unrelated Diversification (aka Conglomerate Diversification):</a:t>
            </a:r>
            <a:r>
              <a:rPr lang="en-US"/>
              <a:t>  This is where the growth involves diversifying into a line of business unrelated to the current ones.  The reasons to consider this strategy are seeking more attractive opportunities for growth in which to invest available funds, risk reduction, and/or preparing to exit an existing line of business. </a:t>
            </a:r>
            <a:endParaRPr/>
          </a:p>
          <a:p>
            <a:pPr indent="-228600" lvl="0" marL="228600" rtl="0" algn="just">
              <a:lnSpc>
                <a:spcPct val="160000"/>
              </a:lnSpc>
              <a:spcBef>
                <a:spcPts val="1000"/>
              </a:spcBef>
              <a:spcAft>
                <a:spcPts val="0"/>
              </a:spcAft>
              <a:buClr>
                <a:schemeClr val="dk1"/>
              </a:buClr>
              <a:buSzPts val="2200"/>
              <a:buChar char="•"/>
            </a:pPr>
            <a:r>
              <a:rPr lang="en-US"/>
              <a:t>Eg Real estate and electronic store, tea estate and tertiary college, law firm and forex bureau </a:t>
            </a:r>
            <a:endParaRPr/>
          </a:p>
        </p:txBody>
      </p:sp>
      <p:sp>
        <p:nvSpPr>
          <p:cNvPr id="295" name="Google Shape;295;p21"/>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2"/>
          <p:cNvSpPr txBox="1"/>
          <p:nvPr>
            <p:ph type="title"/>
          </p:nvPr>
        </p:nvSpPr>
        <p:spPr>
          <a:xfrm>
            <a:off x="1459230" y="771124"/>
            <a:ext cx="6617970" cy="82907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entury Gothic"/>
              <a:buNone/>
            </a:pPr>
            <a:r>
              <a:rPr lang="en-US" sz="4800"/>
              <a:t>GROWTH STRATEGIES </a:t>
            </a:r>
            <a:endParaRPr sz="4800"/>
          </a:p>
        </p:txBody>
      </p:sp>
      <p:sp>
        <p:nvSpPr>
          <p:cNvPr id="301" name="Google Shape;301;p22"/>
          <p:cNvSpPr txBox="1"/>
          <p:nvPr>
            <p:ph idx="1" type="body"/>
          </p:nvPr>
        </p:nvSpPr>
        <p:spPr>
          <a:xfrm>
            <a:off x="381000" y="1371600"/>
            <a:ext cx="8458200" cy="5257800"/>
          </a:xfrm>
          <a:prstGeom prst="rect">
            <a:avLst/>
          </a:prstGeom>
          <a:noFill/>
          <a:ln>
            <a:noFill/>
          </a:ln>
        </p:spPr>
        <p:txBody>
          <a:bodyPr anchorCtr="0" anchor="t" bIns="45700" lIns="91425" spcFirstLastPara="1" rIns="91425" wrap="square" tIns="45700">
            <a:noAutofit/>
          </a:bodyPr>
          <a:lstStyle/>
          <a:p>
            <a:pPr indent="0" lvl="0" marL="0" rtl="0" algn="just">
              <a:lnSpc>
                <a:spcPct val="170000"/>
              </a:lnSpc>
              <a:spcBef>
                <a:spcPts val="0"/>
              </a:spcBef>
              <a:spcAft>
                <a:spcPts val="0"/>
              </a:spcAft>
              <a:buClr>
                <a:schemeClr val="dk1"/>
              </a:buClr>
              <a:buSzPts val="2100"/>
              <a:buNone/>
            </a:pPr>
            <a:r>
              <a:rPr b="1" lang="en-US" sz="2100"/>
              <a:t>5. Others : Mergers, Acquisitions, Strategic Alliances</a:t>
            </a:r>
            <a:endParaRPr sz="2100"/>
          </a:p>
          <a:p>
            <a:pPr indent="-228600" lvl="0" marL="228600" rtl="0" algn="just">
              <a:lnSpc>
                <a:spcPct val="170000"/>
              </a:lnSpc>
              <a:spcBef>
                <a:spcPts val="1000"/>
              </a:spcBef>
              <a:spcAft>
                <a:spcPts val="0"/>
              </a:spcAft>
              <a:buClr>
                <a:schemeClr val="dk1"/>
              </a:buClr>
              <a:buSzPts val="2100"/>
              <a:buFont typeface="Noto Sans Symbols"/>
              <a:buChar char="❖"/>
            </a:pPr>
            <a:r>
              <a:rPr lang="en-US" sz="2100"/>
              <a:t>Various forms of strategic alliances, mergers, and acquisitions have emerged and are used extensively in many industries.  </a:t>
            </a:r>
            <a:endParaRPr/>
          </a:p>
          <a:p>
            <a:pPr indent="-228600" lvl="0" marL="228600" rtl="0" algn="just">
              <a:lnSpc>
                <a:spcPct val="170000"/>
              </a:lnSpc>
              <a:spcBef>
                <a:spcPts val="1000"/>
              </a:spcBef>
              <a:spcAft>
                <a:spcPts val="0"/>
              </a:spcAft>
              <a:buClr>
                <a:schemeClr val="dk1"/>
              </a:buClr>
              <a:buSzPts val="2100"/>
              <a:buFont typeface="Noto Sans Symbols"/>
              <a:buChar char="❖"/>
            </a:pPr>
            <a:r>
              <a:rPr lang="en-US" sz="2100"/>
              <a:t>They are used particularly to bridge resource and technology gaps, and to obtain expertise and market positions more quickly than could be done through internal development.  </a:t>
            </a:r>
            <a:endParaRPr sz="2100"/>
          </a:p>
          <a:p>
            <a:pPr indent="-228600" lvl="0" marL="228600" rtl="0" algn="just">
              <a:lnSpc>
                <a:spcPct val="170000"/>
              </a:lnSpc>
              <a:spcBef>
                <a:spcPts val="1000"/>
              </a:spcBef>
              <a:spcAft>
                <a:spcPts val="0"/>
              </a:spcAft>
              <a:buClr>
                <a:schemeClr val="dk1"/>
              </a:buClr>
              <a:buSzPts val="2100"/>
              <a:buFont typeface="Noto Sans Symbols"/>
              <a:buChar char="❖"/>
            </a:pPr>
            <a:r>
              <a:rPr lang="en-US" sz="2100"/>
              <a:t>They are particularly necessary and potentially useful when a company wishes to enter a new industry, new markets, and/or new parts of the world.</a:t>
            </a:r>
            <a:endParaRPr sz="2100"/>
          </a:p>
        </p:txBody>
      </p:sp>
      <p:sp>
        <p:nvSpPr>
          <p:cNvPr id="302" name="Google Shape;302;p22"/>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flip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3"/>
          <p:cNvSpPr txBox="1"/>
          <p:nvPr>
            <p:ph type="title"/>
          </p:nvPr>
        </p:nvSpPr>
        <p:spPr>
          <a:xfrm>
            <a:off x="1383030" y="883947"/>
            <a:ext cx="637794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STABILITY STRATEGIES</a:t>
            </a:r>
            <a:endParaRPr/>
          </a:p>
        </p:txBody>
      </p:sp>
      <p:sp>
        <p:nvSpPr>
          <p:cNvPr id="308" name="Google Shape;308;p23"/>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200"/>
              <a:buNone/>
            </a:pPr>
            <a:r>
              <a:t/>
            </a:r>
            <a:endParaRPr b="1"/>
          </a:p>
          <a:p>
            <a:pPr indent="-228600" lvl="0" marL="228600" rtl="0" algn="just">
              <a:lnSpc>
                <a:spcPct val="150000"/>
              </a:lnSpc>
              <a:spcBef>
                <a:spcPts val="1000"/>
              </a:spcBef>
              <a:spcAft>
                <a:spcPts val="0"/>
              </a:spcAft>
              <a:buClr>
                <a:schemeClr val="dk1"/>
              </a:buClr>
              <a:buSzPts val="2800"/>
              <a:buFont typeface="Noto Sans Symbols"/>
              <a:buChar char="▪"/>
            </a:pPr>
            <a:r>
              <a:rPr lang="en-US" sz="2800"/>
              <a:t>These are for health check of the organization.</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sz="2800"/>
              <a:t>They are recommended after a period of expansive growth</a:t>
            </a:r>
            <a:endParaRPr/>
          </a:p>
          <a:p>
            <a:pPr indent="0" lvl="0" marL="0" rtl="0" algn="l">
              <a:lnSpc>
                <a:spcPct val="90000"/>
              </a:lnSpc>
              <a:spcBef>
                <a:spcPts val="1000"/>
              </a:spcBef>
              <a:spcAft>
                <a:spcPts val="0"/>
              </a:spcAft>
              <a:buClr>
                <a:schemeClr val="dk1"/>
              </a:buClr>
              <a:buSzPts val="2200"/>
              <a:buNone/>
            </a:pPr>
            <a:r>
              <a:t/>
            </a:r>
            <a:endParaRPr/>
          </a:p>
        </p:txBody>
      </p:sp>
      <p:sp>
        <p:nvSpPr>
          <p:cNvPr id="309" name="Google Shape;309;p23"/>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gallery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4"/>
          <p:cNvSpPr txBox="1"/>
          <p:nvPr>
            <p:ph type="title"/>
          </p:nvPr>
        </p:nvSpPr>
        <p:spPr>
          <a:xfrm>
            <a:off x="685800" y="609600"/>
            <a:ext cx="8229600" cy="9604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STABILITY STRATEGIES</a:t>
            </a:r>
            <a:endParaRPr/>
          </a:p>
        </p:txBody>
      </p:sp>
      <p:sp>
        <p:nvSpPr>
          <p:cNvPr id="315" name="Google Shape;315;p24"/>
          <p:cNvSpPr txBox="1"/>
          <p:nvPr>
            <p:ph idx="1" type="body"/>
          </p:nvPr>
        </p:nvSpPr>
        <p:spPr>
          <a:xfrm>
            <a:off x="457200" y="1417638"/>
            <a:ext cx="8229600" cy="4983162"/>
          </a:xfrm>
          <a:prstGeom prst="rect">
            <a:avLst/>
          </a:prstGeom>
          <a:noFill/>
          <a:ln>
            <a:noFill/>
          </a:ln>
        </p:spPr>
        <p:txBody>
          <a:bodyPr anchorCtr="0" anchor="t" bIns="45700" lIns="91425" spcFirstLastPara="1" rIns="91425" wrap="square" tIns="45700">
            <a:noAutofit/>
          </a:bodyPr>
          <a:lstStyle/>
          <a:p>
            <a:pPr indent="-514350" lvl="0" marL="514350" rtl="0" algn="just">
              <a:lnSpc>
                <a:spcPct val="170000"/>
              </a:lnSpc>
              <a:spcBef>
                <a:spcPts val="0"/>
              </a:spcBef>
              <a:spcAft>
                <a:spcPts val="0"/>
              </a:spcAft>
              <a:buClr>
                <a:schemeClr val="dk1"/>
              </a:buClr>
              <a:buSzPts val="2200"/>
              <a:buAutoNum type="arabicPeriod"/>
            </a:pPr>
            <a:r>
              <a:rPr b="1" lang="en-US"/>
              <a:t>Pause and Then Proceed</a:t>
            </a:r>
            <a:endParaRPr/>
          </a:p>
          <a:p>
            <a:pPr indent="0" lvl="0" marL="0" rtl="0" algn="just">
              <a:lnSpc>
                <a:spcPct val="170000"/>
              </a:lnSpc>
              <a:spcBef>
                <a:spcPts val="1000"/>
              </a:spcBef>
              <a:spcAft>
                <a:spcPts val="0"/>
              </a:spcAft>
              <a:buClr>
                <a:schemeClr val="dk1"/>
              </a:buClr>
              <a:buSzPts val="2200"/>
              <a:buNone/>
            </a:pPr>
            <a:r>
              <a:rPr lang="en-US"/>
              <a:t>This strategy (a timeout)  may be appropriate in either of two situations:  (a) the need for an opportunity to rest, digest, and consolidate after growth or some turbulent events - before continuing a growth strategy, or (b) an uncertain or hostile environment in which it is prudent to stay in a "holding pattern" until there is change in or more clarity about the future in the environment.</a:t>
            </a:r>
            <a:endParaRPr/>
          </a:p>
        </p:txBody>
      </p:sp>
      <p:sp>
        <p:nvSpPr>
          <p:cNvPr id="316" name="Google Shape;316;p24"/>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gallery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5"/>
          <p:cNvSpPr txBox="1"/>
          <p:nvPr>
            <p:ph type="title"/>
          </p:nvPr>
        </p:nvSpPr>
        <p:spPr>
          <a:xfrm>
            <a:off x="594360" y="764373"/>
            <a:ext cx="7955280" cy="114062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STABILITY STRATEGIES</a:t>
            </a:r>
            <a:endParaRPr/>
          </a:p>
        </p:txBody>
      </p:sp>
      <p:sp>
        <p:nvSpPr>
          <p:cNvPr id="322" name="Google Shape;322;p25"/>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Clr>
                <a:schemeClr val="dk1"/>
              </a:buClr>
              <a:buSzPts val="2600"/>
              <a:buNone/>
            </a:pPr>
            <a:r>
              <a:rPr b="1" lang="en-US" sz="2600"/>
              <a:t>2. No Change</a:t>
            </a:r>
            <a:endParaRPr sz="2600"/>
          </a:p>
          <a:p>
            <a:pPr indent="0" lvl="0" marL="0" rtl="0" algn="just">
              <a:lnSpc>
                <a:spcPct val="150000"/>
              </a:lnSpc>
              <a:spcBef>
                <a:spcPts val="1000"/>
              </a:spcBef>
              <a:spcAft>
                <a:spcPts val="0"/>
              </a:spcAft>
              <a:buClr>
                <a:schemeClr val="dk1"/>
              </a:buClr>
              <a:buSzPts val="2600"/>
              <a:buNone/>
            </a:pPr>
            <a:r>
              <a:rPr lang="en-US" sz="2600"/>
              <a:t>This could be a cop-out, representing indecision or timidity in making a choice for change. </a:t>
            </a:r>
            <a:endParaRPr sz="2600"/>
          </a:p>
          <a:p>
            <a:pPr indent="0" lvl="0" marL="0" rtl="0" algn="just">
              <a:lnSpc>
                <a:spcPct val="150000"/>
              </a:lnSpc>
              <a:spcBef>
                <a:spcPts val="1000"/>
              </a:spcBef>
              <a:spcAft>
                <a:spcPts val="0"/>
              </a:spcAft>
              <a:buClr>
                <a:schemeClr val="dk1"/>
              </a:buClr>
              <a:buSzPts val="2600"/>
              <a:buNone/>
            </a:pPr>
            <a:r>
              <a:rPr lang="en-US" sz="2600"/>
              <a:t>It may be a comfortable strategy in a mature, rather stable environment, e.g., a small business in a small town with few competitors.</a:t>
            </a:r>
            <a:endParaRPr sz="2600"/>
          </a:p>
        </p:txBody>
      </p:sp>
      <p:sp>
        <p:nvSpPr>
          <p:cNvPr id="323" name="Google Shape;323;p25"/>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gallery dir="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6"/>
          <p:cNvSpPr txBox="1"/>
          <p:nvPr>
            <p:ph type="title"/>
          </p:nvPr>
        </p:nvSpPr>
        <p:spPr>
          <a:xfrm>
            <a:off x="594360" y="764373"/>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STABILITY STRATEGIES</a:t>
            </a:r>
            <a:endParaRPr/>
          </a:p>
        </p:txBody>
      </p:sp>
      <p:sp>
        <p:nvSpPr>
          <p:cNvPr id="329" name="Google Shape;329;p26"/>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b="1" lang="en-US" sz="2800"/>
              <a:t>3. Grab Profits While You Can</a:t>
            </a:r>
            <a:endParaRPr sz="2800"/>
          </a:p>
          <a:p>
            <a:pPr indent="-228600" lvl="0" marL="228600" rtl="0" algn="just">
              <a:lnSpc>
                <a:spcPct val="150000"/>
              </a:lnSpc>
              <a:spcBef>
                <a:spcPts val="1000"/>
              </a:spcBef>
              <a:spcAft>
                <a:spcPts val="0"/>
              </a:spcAft>
              <a:buClr>
                <a:schemeClr val="dk1"/>
              </a:buClr>
              <a:buSzPts val="2800"/>
              <a:buChar char="•"/>
            </a:pPr>
            <a:r>
              <a:rPr lang="en-US" sz="2800"/>
              <a:t>It is an unstable, temporary strategy in a worsening situation, usually chosen either to try to delay letting stakeholders know how bad things are or to extract personal gain before things collapse.</a:t>
            </a:r>
            <a:endParaRPr/>
          </a:p>
        </p:txBody>
      </p:sp>
      <p:sp>
        <p:nvSpPr>
          <p:cNvPr id="330" name="Google Shape;330;p26"/>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000">
        <p14:gallery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7"/>
          <p:cNvSpPr txBox="1"/>
          <p:nvPr>
            <p:ph type="title"/>
          </p:nvPr>
        </p:nvSpPr>
        <p:spPr>
          <a:xfrm>
            <a:off x="594360" y="764373"/>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RETRENCHMENT STRATEGIES</a:t>
            </a:r>
            <a:endParaRPr/>
          </a:p>
        </p:txBody>
      </p:sp>
      <p:sp>
        <p:nvSpPr>
          <p:cNvPr id="336" name="Google Shape;336;p27"/>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sz="2800"/>
              <a:t>These are strategies employed when the firm is facing challenges threatening loosing the market share and closure.</a:t>
            </a:r>
            <a:endParaRPr/>
          </a:p>
          <a:p>
            <a:pPr indent="-228600" lvl="0" marL="228600" rtl="0" algn="just">
              <a:lnSpc>
                <a:spcPct val="150000"/>
              </a:lnSpc>
              <a:spcBef>
                <a:spcPts val="1000"/>
              </a:spcBef>
              <a:spcAft>
                <a:spcPts val="0"/>
              </a:spcAft>
              <a:buClr>
                <a:schemeClr val="dk1"/>
              </a:buClr>
              <a:buSzPts val="2800"/>
              <a:buChar char="•"/>
            </a:pPr>
            <a:r>
              <a:rPr lang="en-US" sz="2800"/>
              <a:t>They are to try to stabilize a firm in a rather threating situation.</a:t>
            </a:r>
            <a:endParaRPr/>
          </a:p>
          <a:p>
            <a:pPr indent="-88900" lvl="0" marL="228600" rtl="0" algn="l">
              <a:lnSpc>
                <a:spcPct val="90000"/>
              </a:lnSpc>
              <a:spcBef>
                <a:spcPts val="1000"/>
              </a:spcBef>
              <a:spcAft>
                <a:spcPts val="0"/>
              </a:spcAft>
              <a:buClr>
                <a:schemeClr val="dk1"/>
              </a:buClr>
              <a:buSzPts val="2200"/>
              <a:buNone/>
            </a:pPr>
            <a:r>
              <a:t/>
            </a:r>
            <a:endParaRPr b="1"/>
          </a:p>
          <a:p>
            <a:pPr indent="-88900" lvl="0" marL="228600" rtl="0" algn="l">
              <a:lnSpc>
                <a:spcPct val="90000"/>
              </a:lnSpc>
              <a:spcBef>
                <a:spcPts val="1000"/>
              </a:spcBef>
              <a:spcAft>
                <a:spcPts val="0"/>
              </a:spcAft>
              <a:buClr>
                <a:schemeClr val="dk1"/>
              </a:buClr>
              <a:buSzPts val="2200"/>
              <a:buNone/>
            </a:pPr>
            <a:r>
              <a:t/>
            </a:r>
            <a:endParaRPr b="1"/>
          </a:p>
          <a:p>
            <a:pPr indent="-88900" lvl="0" marL="228600" rtl="0" algn="l">
              <a:lnSpc>
                <a:spcPct val="90000"/>
              </a:lnSpc>
              <a:spcBef>
                <a:spcPts val="1000"/>
              </a:spcBef>
              <a:spcAft>
                <a:spcPts val="0"/>
              </a:spcAft>
              <a:buClr>
                <a:schemeClr val="dk1"/>
              </a:buClr>
              <a:buSzPts val="2200"/>
              <a:buNone/>
            </a:pPr>
            <a:r>
              <a:t/>
            </a:r>
            <a:endParaRPr/>
          </a:p>
          <a:p>
            <a:pPr indent="-88900" lvl="0" marL="228600" rtl="0" algn="l">
              <a:lnSpc>
                <a:spcPct val="90000"/>
              </a:lnSpc>
              <a:spcBef>
                <a:spcPts val="1000"/>
              </a:spcBef>
              <a:spcAft>
                <a:spcPts val="0"/>
              </a:spcAft>
              <a:buClr>
                <a:schemeClr val="dk1"/>
              </a:buClr>
              <a:buSzPts val="2200"/>
              <a:buNone/>
            </a:pPr>
            <a:r>
              <a:t/>
            </a:r>
            <a:endParaRPr/>
          </a:p>
        </p:txBody>
      </p:sp>
      <p:sp>
        <p:nvSpPr>
          <p:cNvPr id="337" name="Google Shape;337;p27"/>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28"/>
          <p:cNvSpPr txBox="1"/>
          <p:nvPr>
            <p:ph type="title"/>
          </p:nvPr>
        </p:nvSpPr>
        <p:spPr>
          <a:xfrm>
            <a:off x="594360" y="764373"/>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RETRENCHMENT STRATEGIES</a:t>
            </a:r>
            <a:endParaRPr/>
          </a:p>
        </p:txBody>
      </p:sp>
      <p:sp>
        <p:nvSpPr>
          <p:cNvPr id="343" name="Google Shape;343;p28"/>
          <p:cNvSpPr txBox="1"/>
          <p:nvPr>
            <p:ph idx="1" type="body"/>
          </p:nvPr>
        </p:nvSpPr>
        <p:spPr>
          <a:xfrm>
            <a:off x="381000" y="1828800"/>
            <a:ext cx="8458200" cy="4724400"/>
          </a:xfrm>
          <a:prstGeom prst="rect">
            <a:avLst/>
          </a:prstGeom>
          <a:noFill/>
          <a:ln>
            <a:noFill/>
          </a:ln>
        </p:spPr>
        <p:txBody>
          <a:bodyPr anchorCtr="0" anchor="t" bIns="45700" lIns="91425" spcFirstLastPara="1" rIns="91425" wrap="square" tIns="45700">
            <a:noAutofit/>
          </a:bodyPr>
          <a:lstStyle/>
          <a:p>
            <a:pPr indent="0" lvl="0" marL="0" rtl="0" algn="just">
              <a:lnSpc>
                <a:spcPct val="170000"/>
              </a:lnSpc>
              <a:spcBef>
                <a:spcPts val="0"/>
              </a:spcBef>
              <a:spcAft>
                <a:spcPts val="0"/>
              </a:spcAft>
              <a:buClr>
                <a:schemeClr val="dk1"/>
              </a:buClr>
              <a:buSzPts val="2200"/>
              <a:buNone/>
            </a:pPr>
            <a:r>
              <a:rPr b="1" lang="en-US"/>
              <a:t>1. Turnaround</a:t>
            </a:r>
            <a:endParaRPr/>
          </a:p>
          <a:p>
            <a:pPr indent="0" lvl="0" marL="0" rtl="0" algn="just">
              <a:lnSpc>
                <a:spcPct val="170000"/>
              </a:lnSpc>
              <a:spcBef>
                <a:spcPts val="1000"/>
              </a:spcBef>
              <a:spcAft>
                <a:spcPts val="0"/>
              </a:spcAft>
              <a:buClr>
                <a:schemeClr val="dk1"/>
              </a:buClr>
              <a:buSzPts val="2200"/>
              <a:buNone/>
            </a:pPr>
            <a:r>
              <a:rPr lang="en-US"/>
              <a:t>This strategy for dealing with a company in serious trouble and attempts to resuscitate or revive the company through general major cutbacks in size and costs (contraction) and creating and stabilizing a smaller, leaner company (consolidation).  </a:t>
            </a:r>
            <a:endParaRPr/>
          </a:p>
          <a:p>
            <a:pPr indent="0" lvl="0" marL="0" rtl="0" algn="just">
              <a:lnSpc>
                <a:spcPct val="170000"/>
              </a:lnSpc>
              <a:spcBef>
                <a:spcPts val="1000"/>
              </a:spcBef>
              <a:spcAft>
                <a:spcPts val="0"/>
              </a:spcAft>
              <a:buClr>
                <a:schemeClr val="dk1"/>
              </a:buClr>
              <a:buSzPts val="2200"/>
              <a:buNone/>
            </a:pPr>
            <a:r>
              <a:rPr lang="en-US"/>
              <a:t>When done effectively, it can succeed in retaining enough key employees and revitalizing the company.</a:t>
            </a:r>
            <a:endParaRPr/>
          </a:p>
        </p:txBody>
      </p:sp>
      <p:sp>
        <p:nvSpPr>
          <p:cNvPr id="344" name="Google Shape;344;p28"/>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9"/>
          <p:cNvSpPr txBox="1"/>
          <p:nvPr>
            <p:ph type="title"/>
          </p:nvPr>
        </p:nvSpPr>
        <p:spPr>
          <a:xfrm>
            <a:off x="594360" y="764373"/>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RETRENCHMENT STRATEGIES</a:t>
            </a:r>
            <a:endParaRPr/>
          </a:p>
        </p:txBody>
      </p:sp>
      <p:sp>
        <p:nvSpPr>
          <p:cNvPr id="350" name="Google Shape;350;p29"/>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b="1" lang="en-US" sz="2800"/>
              <a:t>2. Captive Company Strategy</a:t>
            </a:r>
            <a:endParaRPr/>
          </a:p>
          <a:p>
            <a:pPr indent="0" lvl="0" marL="0" rtl="0" algn="just">
              <a:lnSpc>
                <a:spcPct val="150000"/>
              </a:lnSpc>
              <a:spcBef>
                <a:spcPts val="1000"/>
              </a:spcBef>
              <a:spcAft>
                <a:spcPts val="0"/>
              </a:spcAft>
              <a:buClr>
                <a:schemeClr val="dk1"/>
              </a:buClr>
              <a:buSzPts val="2800"/>
              <a:buNone/>
            </a:pPr>
            <a:r>
              <a:rPr lang="en-US" sz="2800"/>
              <a:t>This strategy involves giving up independence in exchange for some security by becoming another company's sole supplier, distributor, or a dependent subsidiary.</a:t>
            </a:r>
            <a:endParaRPr/>
          </a:p>
          <a:p>
            <a:pPr indent="0" lvl="0" marL="0" rtl="0" algn="l">
              <a:lnSpc>
                <a:spcPct val="90000"/>
              </a:lnSpc>
              <a:spcBef>
                <a:spcPts val="1000"/>
              </a:spcBef>
              <a:spcAft>
                <a:spcPts val="0"/>
              </a:spcAft>
              <a:buClr>
                <a:schemeClr val="dk1"/>
              </a:buClr>
              <a:buSzPts val="2200"/>
              <a:buNone/>
            </a:pPr>
            <a:r>
              <a:t/>
            </a:r>
            <a:endParaRPr/>
          </a:p>
        </p:txBody>
      </p:sp>
      <p:sp>
        <p:nvSpPr>
          <p:cNvPr id="351" name="Google Shape;351;p29"/>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0"/>
          <p:cNvSpPr txBox="1"/>
          <p:nvPr>
            <p:ph type="title"/>
          </p:nvPr>
        </p:nvSpPr>
        <p:spPr>
          <a:xfrm>
            <a:off x="594360" y="901532"/>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RETRENCHMENT STRATEGIES</a:t>
            </a:r>
            <a:endParaRPr/>
          </a:p>
        </p:txBody>
      </p:sp>
      <p:sp>
        <p:nvSpPr>
          <p:cNvPr id="357" name="Google Shape;357;p30"/>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b="1" lang="en-US" sz="2800"/>
              <a:t>3. Sell Out</a:t>
            </a:r>
            <a:endParaRPr b="1" sz="2800"/>
          </a:p>
          <a:p>
            <a:pPr indent="0" lvl="0" marL="0" rtl="0" algn="just">
              <a:lnSpc>
                <a:spcPct val="150000"/>
              </a:lnSpc>
              <a:spcBef>
                <a:spcPts val="1000"/>
              </a:spcBef>
              <a:spcAft>
                <a:spcPts val="0"/>
              </a:spcAft>
              <a:buClr>
                <a:schemeClr val="dk1"/>
              </a:buClr>
              <a:buSzPts val="2800"/>
              <a:buNone/>
            </a:pPr>
            <a:r>
              <a:rPr lang="en-US" sz="2800"/>
              <a:t>If a company in a weak position is unable or unlikely to succeed with a turnaround or captive company strategy, it has few choices other than to try to find a buyer and sell itself.</a:t>
            </a:r>
            <a:endParaRPr sz="2800"/>
          </a:p>
        </p:txBody>
      </p:sp>
      <p:sp>
        <p:nvSpPr>
          <p:cNvPr id="358" name="Google Shape;358;p30"/>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1"/>
          <p:cNvSpPr txBox="1"/>
          <p:nvPr>
            <p:ph type="title"/>
          </p:nvPr>
        </p:nvSpPr>
        <p:spPr>
          <a:xfrm>
            <a:off x="594360" y="762000"/>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entury Gothic"/>
              <a:buNone/>
            </a:pPr>
            <a:r>
              <a:rPr b="1" lang="en-US"/>
              <a:t>RETRENCHMENT STRATEGIES</a:t>
            </a:r>
            <a:endParaRPr/>
          </a:p>
        </p:txBody>
      </p:sp>
      <p:sp>
        <p:nvSpPr>
          <p:cNvPr id="364" name="Google Shape;364;p31"/>
          <p:cNvSpPr txBox="1"/>
          <p:nvPr>
            <p:ph idx="1" type="body"/>
          </p:nvPr>
        </p:nvSpPr>
        <p:spPr>
          <a:xfrm>
            <a:off x="594360" y="2194560"/>
            <a:ext cx="7955280" cy="406908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b="1" lang="en-US" sz="2800"/>
              <a:t>4. Liquidation</a:t>
            </a:r>
            <a:r>
              <a:rPr lang="en-US" sz="2800"/>
              <a:t>  </a:t>
            </a:r>
            <a:endParaRPr/>
          </a:p>
          <a:p>
            <a:pPr indent="0" lvl="0" marL="0" rtl="0" algn="just">
              <a:lnSpc>
                <a:spcPct val="150000"/>
              </a:lnSpc>
              <a:spcBef>
                <a:spcPts val="1000"/>
              </a:spcBef>
              <a:spcAft>
                <a:spcPts val="0"/>
              </a:spcAft>
              <a:buClr>
                <a:schemeClr val="dk1"/>
              </a:buClr>
              <a:buSzPts val="2800"/>
              <a:buNone/>
            </a:pPr>
            <a:r>
              <a:rPr lang="en-US" sz="2800"/>
              <a:t>When a company has been unsuccessful in or has none of the previous three strategic alternatives available, the only remaining alternative is liquidation, often involving a bankruptcy.  </a:t>
            </a:r>
            <a:endParaRPr sz="2800"/>
          </a:p>
        </p:txBody>
      </p:sp>
      <p:sp>
        <p:nvSpPr>
          <p:cNvPr id="365" name="Google Shape;365;p31"/>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2"/>
          <p:cNvSpPr txBox="1"/>
          <p:nvPr>
            <p:ph type="title"/>
          </p:nvPr>
        </p:nvSpPr>
        <p:spPr>
          <a:xfrm>
            <a:off x="594360" y="869880"/>
            <a:ext cx="7955280" cy="1293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entury Gothic"/>
              <a:buNone/>
            </a:pPr>
            <a:r>
              <a:rPr lang="en-US" sz="4800"/>
              <a:t>SUMMARY </a:t>
            </a:r>
            <a:endParaRPr sz="4800"/>
          </a:p>
        </p:txBody>
      </p:sp>
      <p:sp>
        <p:nvSpPr>
          <p:cNvPr id="371" name="Google Shape;371;p32"/>
          <p:cNvSpPr txBox="1"/>
          <p:nvPr>
            <p:ph idx="1" type="body"/>
          </p:nvPr>
        </p:nvSpPr>
        <p:spPr>
          <a:xfrm>
            <a:off x="579120" y="1905000"/>
            <a:ext cx="8336280" cy="46482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400"/>
              <a:buFont typeface="Noto Sans Symbols"/>
              <a:buChar char="✔"/>
            </a:pPr>
            <a:r>
              <a:rPr lang="en-US" sz="2400"/>
              <a:t>Introduction of strategy formulation</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Strategy formulation process</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Levels of strategy formulation</a:t>
            </a:r>
            <a:endParaRPr/>
          </a:p>
          <a:p>
            <a:pPr indent="-228600" lvl="0" marL="228600" rtl="0" algn="just">
              <a:lnSpc>
                <a:spcPct val="150000"/>
              </a:lnSpc>
              <a:spcBef>
                <a:spcPts val="1000"/>
              </a:spcBef>
              <a:spcAft>
                <a:spcPts val="0"/>
              </a:spcAft>
              <a:buClr>
                <a:schemeClr val="dk1"/>
              </a:buClr>
              <a:buSzPts val="2400"/>
              <a:buFont typeface="Noto Sans Symbols"/>
              <a:buChar char="✔"/>
            </a:pPr>
            <a:r>
              <a:rPr lang="en-US" sz="2400"/>
              <a:t>Corporate/Grand Strategies: </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sz="2400"/>
              <a:t>	growth strategies</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sz="2400"/>
              <a:t>	stability strategies</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sz="2400"/>
              <a:t>	Retrenchment strategies</a:t>
            </a:r>
            <a:endParaRPr/>
          </a:p>
          <a:p>
            <a:pPr indent="-88900" lvl="0" marL="228600" rtl="0" algn="l">
              <a:lnSpc>
                <a:spcPct val="90000"/>
              </a:lnSpc>
              <a:spcBef>
                <a:spcPts val="1000"/>
              </a:spcBef>
              <a:spcAft>
                <a:spcPts val="0"/>
              </a:spcAft>
              <a:buClr>
                <a:schemeClr val="dk1"/>
              </a:buClr>
              <a:buSzPts val="2200"/>
              <a:buNone/>
            </a:pPr>
            <a:r>
              <a:t/>
            </a:r>
            <a:endParaRPr/>
          </a:p>
        </p:txBody>
      </p:sp>
      <p:sp>
        <p:nvSpPr>
          <p:cNvPr id="372" name="Google Shape;372;p32"/>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14:dur="4000">
    <p:comb dir="vert"/>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33"/>
          <p:cNvSpPr txBox="1"/>
          <p:nvPr>
            <p:ph idx="1" type="body"/>
          </p:nvPr>
        </p:nvSpPr>
        <p:spPr>
          <a:xfrm>
            <a:off x="594360" y="2194560"/>
            <a:ext cx="7955280" cy="4069080"/>
          </a:xfrm>
          <a:prstGeom prst="rect">
            <a:avLst/>
          </a:prstGeom>
          <a:noFill/>
          <a:ln>
            <a:noFill/>
          </a:ln>
          <a:effectLst>
            <a:outerShdw blurRad="76200" kx="-1200000" rotWithShape="0" algn="bl" sy="23000">
              <a:srgbClr val="000000">
                <a:alpha val="20000"/>
              </a:srgbClr>
            </a:outerShdw>
          </a:effectLst>
        </p:spPr>
        <p:txBody>
          <a:bodyPr anchorCtr="0" anchor="t" bIns="45700" lIns="91425" spcFirstLastPara="1" rIns="91425" wrap="square" tIns="45700">
            <a:normAutofit/>
          </a:bodyPr>
          <a:lstStyle/>
          <a:p>
            <a:pPr indent="0" lvl="0" marL="228600" rtl="0" algn="l">
              <a:lnSpc>
                <a:spcPct val="90000"/>
              </a:lnSpc>
              <a:spcBef>
                <a:spcPts val="0"/>
              </a:spcBef>
              <a:spcAft>
                <a:spcPts val="0"/>
              </a:spcAft>
              <a:buClr>
                <a:schemeClr val="dk1"/>
              </a:buClr>
              <a:buSzPts val="6600"/>
              <a:buNone/>
            </a:pPr>
            <a:r>
              <a:t/>
            </a:r>
            <a:endParaRPr b="1" sz="6600">
              <a:solidFill>
                <a:srgbClr val="FFFFFF"/>
              </a:solidFill>
            </a:endParaRPr>
          </a:p>
          <a:p>
            <a:pPr indent="-419100" lvl="0" marL="228600" rtl="0" algn="l">
              <a:lnSpc>
                <a:spcPct val="90000"/>
              </a:lnSpc>
              <a:spcBef>
                <a:spcPts val="1000"/>
              </a:spcBef>
              <a:spcAft>
                <a:spcPts val="0"/>
              </a:spcAft>
              <a:buClr>
                <a:srgbClr val="FFFFFF"/>
              </a:buClr>
              <a:buSzPts val="6600"/>
              <a:buChar char="•"/>
            </a:pPr>
            <a:r>
              <a:rPr b="1" lang="en-US" sz="6600">
                <a:solidFill>
                  <a:srgbClr val="FFFFFF"/>
                </a:solidFill>
              </a:rPr>
              <a:t>End of Lesson Six</a:t>
            </a:r>
            <a:endParaRPr b="1" sz="6600">
              <a:solidFill>
                <a:srgbClr val="FFFFFF"/>
              </a:solidFill>
            </a:endParaRPr>
          </a:p>
        </p:txBody>
      </p:sp>
      <p:sp>
        <p:nvSpPr>
          <p:cNvPr id="378" name="Google Shape;378;p33"/>
          <p:cNvSpPr txBox="1"/>
          <p:nvPr>
            <p:ph idx="12" type="sldNum"/>
          </p:nvPr>
        </p:nvSpPr>
        <p:spPr>
          <a:xfrm>
            <a:off x="6572250" y="381001"/>
            <a:ext cx="197739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4500">
        <p14:glitter dir="u"/>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Vapor Trail">
  <a:themeElements>
    <a:clrScheme name="Vapor Trail">
      <a:dk1>
        <a:srgbClr val="000000"/>
      </a:dk1>
      <a:lt1>
        <a:srgbClr val="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2020-07-02T16:46:22Z</dcterms:created>
  <dc:creator>Kahuthia</dc:creator>
</cp:coreProperties>
</file>