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7"/>
  </p:notesMasterIdLst>
  <p:sldIdLst>
    <p:sldId id="256" r:id="rId2"/>
    <p:sldId id="278" r:id="rId3"/>
    <p:sldId id="279" r:id="rId4"/>
    <p:sldId id="257" r:id="rId5"/>
    <p:sldId id="280" r:id="rId6"/>
    <p:sldId id="258" r:id="rId7"/>
    <p:sldId id="259" r:id="rId8"/>
    <p:sldId id="260" r:id="rId9"/>
    <p:sldId id="281" r:id="rId10"/>
    <p:sldId id="261" r:id="rId11"/>
    <p:sldId id="262" r:id="rId12"/>
    <p:sldId id="263" r:id="rId13"/>
    <p:sldId id="264" r:id="rId14"/>
    <p:sldId id="265" r:id="rId15"/>
    <p:sldId id="282" r:id="rId16"/>
    <p:sldId id="266" r:id="rId17"/>
    <p:sldId id="283" r:id="rId18"/>
    <p:sldId id="290" r:id="rId19"/>
    <p:sldId id="267" r:id="rId20"/>
    <p:sldId id="268" r:id="rId21"/>
    <p:sldId id="269" r:id="rId22"/>
    <p:sldId id="270" r:id="rId23"/>
    <p:sldId id="271" r:id="rId24"/>
    <p:sldId id="284" r:id="rId25"/>
    <p:sldId id="272" r:id="rId26"/>
    <p:sldId id="274" r:id="rId27"/>
    <p:sldId id="275" r:id="rId28"/>
    <p:sldId id="277" r:id="rId29"/>
    <p:sldId id="276" r:id="rId30"/>
    <p:sldId id="286" r:id="rId31"/>
    <p:sldId id="285" r:id="rId32"/>
    <p:sldId id="287" r:id="rId33"/>
    <p:sldId id="288" r:id="rId34"/>
    <p:sldId id="289" r:id="rId35"/>
    <p:sldId id="291"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AC98C7-885A-436E-BBFD-DFDF5E363E53}" type="datetimeFigureOut">
              <a:rPr lang="en-US" smtClean="0"/>
              <a:t>10/27/2023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D5FE71-F2BF-4D7C-B242-BD46ED87ECD7}" type="slidenum">
              <a:rPr lang="en-US" smtClean="0"/>
              <a:t>‹#›</a:t>
            </a:fld>
            <a:endParaRPr lang="en-US"/>
          </a:p>
        </p:txBody>
      </p:sp>
    </p:spTree>
    <p:extLst>
      <p:ext uri="{BB962C8B-B14F-4D97-AF65-F5344CB8AC3E}">
        <p14:creationId xmlns:p14="http://schemas.microsoft.com/office/powerpoint/2010/main" val="2131874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F49B6F1-6DE0-45FE-924D-49893C6AC4DD}" type="datetime1">
              <a:rPr lang="en-US" smtClean="0"/>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E14E4-4DE0-4789-98C2-EBDD480C8660}"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4630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A86994-E539-4EC7-A4FD-14F39F570EA2}" type="datetime1">
              <a:rPr lang="en-US" smtClean="0"/>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429678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731413-8C32-4929-91F6-9761D12F344C}" type="datetime1">
              <a:rPr lang="en-US" smtClean="0"/>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E14E4-4DE0-4789-98C2-EBDD480C8660}"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640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1E49ED5-EEE9-4293-B67C-83AE32287A08}" type="datetime1">
              <a:rPr lang="en-US" smtClean="0"/>
              <a:t>10/27/2023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2541936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A2F2A43-23BC-427B-82D3-8CF585206113}" type="datetime1">
              <a:rPr lang="en-US" smtClean="0"/>
              <a:t>10/27/2023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1169515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0CF54D-F8F6-42B1-A925-F39A1CBD9150}" type="datetime1">
              <a:rPr lang="en-US" smtClean="0"/>
              <a:t>10/27/2023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1945470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F2A4EA1-1151-4068-A005-CA8E8C68EAE0}" type="datetime1">
              <a:rPr lang="en-US" smtClean="0"/>
              <a:t>10/27/2023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1803083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E3ECF613-B88A-4733-8862-64D9BF71B428}" type="datetime1">
              <a:rPr lang="en-US" smtClean="0"/>
              <a:t>10/27/2023</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CDE14E4-4DE0-4789-98C2-EBDD480C8660}" type="slidenum">
              <a:rPr lang="en-US" smtClean="0"/>
              <a:t>‹#›</a:t>
            </a:fld>
            <a:endParaRPr lang="en-US"/>
          </a:p>
        </p:txBody>
      </p:sp>
    </p:spTree>
    <p:extLst>
      <p:ext uri="{BB962C8B-B14F-4D97-AF65-F5344CB8AC3E}">
        <p14:creationId xmlns:p14="http://schemas.microsoft.com/office/powerpoint/2010/main" val="566423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0AF9511-D9DE-49D2-B3BA-5C0BD9EADD4A}" type="datetime1">
              <a:rPr lang="en-US" smtClean="0"/>
              <a:t>10/27/2023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717154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2C12C9-2A50-4ADE-9989-A78B80EAF00C}" type="datetime1">
              <a:rPr lang="en-US" smtClean="0"/>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2414854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6A40A8-904C-4A3E-94DC-7B155CBDC05F}" type="datetime1">
              <a:rPr lang="en-US" smtClean="0"/>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DE14E4-4DE0-4789-98C2-EBDD480C8660}" type="slidenum">
              <a:rPr lang="en-US" smtClean="0"/>
              <a:t>‹#›</a:t>
            </a:fld>
            <a:endParaRPr lang="en-US"/>
          </a:p>
        </p:txBody>
      </p:sp>
    </p:spTree>
    <p:extLst>
      <p:ext uri="{BB962C8B-B14F-4D97-AF65-F5344CB8AC3E}">
        <p14:creationId xmlns:p14="http://schemas.microsoft.com/office/powerpoint/2010/main" val="1794498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656CC6BC-473F-48A3-9DEC-833FD31CE4AF}" type="datetime1">
              <a:rPr lang="en-US" smtClean="0"/>
              <a:t>10/27/2023</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CCDE14E4-4DE0-4789-98C2-EBDD480C8660}"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005778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STRATEGIC MANAGEMENT </a:t>
            </a:r>
            <a:br>
              <a:rPr lang="en-US" dirty="0"/>
            </a:br>
            <a:r>
              <a:rPr lang="en-US" dirty="0"/>
              <a:t>BMA 404</a:t>
            </a:r>
          </a:p>
        </p:txBody>
      </p:sp>
      <p:sp>
        <p:nvSpPr>
          <p:cNvPr id="3" name="Subtitle 2"/>
          <p:cNvSpPr>
            <a:spLocks noGrp="1"/>
          </p:cNvSpPr>
          <p:nvPr>
            <p:ph type="subTitle" idx="1"/>
          </p:nvPr>
        </p:nvSpPr>
        <p:spPr>
          <a:xfrm>
            <a:off x="825038" y="4455621"/>
            <a:ext cx="7937962" cy="1143000"/>
          </a:xfrm>
        </p:spPr>
        <p:txBody>
          <a:bodyPr>
            <a:normAutofit fontScale="92500" lnSpcReduction="10000"/>
          </a:bodyPr>
          <a:lstStyle/>
          <a:p>
            <a:r>
              <a:rPr lang="en-US" dirty="0"/>
              <a:t>WEEK </a:t>
            </a:r>
            <a:r>
              <a:rPr lang="en-US" dirty="0" smtClean="0"/>
              <a:t>Seven</a:t>
            </a:r>
            <a:r>
              <a:rPr lang="en-US" dirty="0"/>
              <a:t>: Strategy </a:t>
            </a:r>
            <a:r>
              <a:rPr lang="en-US" dirty="0" smtClean="0"/>
              <a:t>Formulation- Competitive </a:t>
            </a:r>
            <a:r>
              <a:rPr lang="en-US" dirty="0"/>
              <a:t>level</a:t>
            </a:r>
            <a:endParaRPr lang="en-US" b="1" dirty="0"/>
          </a:p>
          <a:p>
            <a:r>
              <a:rPr lang="en-US" dirty="0"/>
              <a:t>BY Dr. Julius Kahuthia </a:t>
            </a:r>
            <a:r>
              <a:rPr lang="en-US" dirty="0" err="1"/>
              <a:t>Mwangi</a:t>
            </a:r>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1</a:t>
            </a:fld>
            <a:endParaRPr lang="en-US"/>
          </a:p>
        </p:txBody>
      </p:sp>
    </p:spTree>
    <p:extLst>
      <p:ext uri="{BB962C8B-B14F-4D97-AF65-F5344CB8AC3E}">
        <p14:creationId xmlns:p14="http://schemas.microsoft.com/office/powerpoint/2010/main" val="1829562947"/>
      </p:ext>
    </p:extLst>
  </p:cSld>
  <p:clrMapOvr>
    <a:masterClrMapping/>
  </p:clrMapOvr>
  <mc:AlternateContent xmlns:mc="http://schemas.openxmlformats.org/markup-compatibility/2006" xmlns:p14="http://schemas.microsoft.com/office/powerpoint/2010/main">
    <mc:Choice Requires="p14">
      <p:transition spd="slow" p14:dur="4000">
        <p:randomBar dir="vert"/>
      </p:transition>
    </mc:Choice>
    <mc:Fallback xmlns="">
      <p:transition spd="slow">
        <p:randomBar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	</a:t>
            </a:r>
            <a:endParaRPr lang="en-US" dirty="0"/>
          </a:p>
        </p:txBody>
      </p:sp>
      <p:sp>
        <p:nvSpPr>
          <p:cNvPr id="3" name="Content Placeholder 2"/>
          <p:cNvSpPr>
            <a:spLocks noGrp="1"/>
          </p:cNvSpPr>
          <p:nvPr>
            <p:ph idx="1"/>
          </p:nvPr>
        </p:nvSpPr>
        <p:spPr>
          <a:xfrm>
            <a:off x="822959" y="1845734"/>
            <a:ext cx="7543801" cy="4402666"/>
          </a:xfrm>
        </p:spPr>
        <p:txBody>
          <a:bodyPr>
            <a:normAutofit fontScale="92500" lnSpcReduction="20000"/>
          </a:bodyPr>
          <a:lstStyle/>
          <a:p>
            <a:pPr marL="0" indent="0">
              <a:lnSpc>
                <a:spcPct val="160000"/>
              </a:lnSpc>
              <a:buNone/>
            </a:pPr>
            <a:r>
              <a:rPr lang="en-US" sz="2800" dirty="0" smtClean="0"/>
              <a:t>By the end of this lesson, you should be able to:</a:t>
            </a:r>
          </a:p>
          <a:p>
            <a:pPr marL="514350" indent="-514350">
              <a:lnSpc>
                <a:spcPct val="160000"/>
              </a:lnSpc>
              <a:buFont typeface="+mj-lt"/>
              <a:buAutoNum type="alphaLcParenR"/>
            </a:pPr>
            <a:r>
              <a:rPr lang="en-US" sz="2800" dirty="0" smtClean="0"/>
              <a:t>Distinguish the generic competitive strategies</a:t>
            </a:r>
          </a:p>
          <a:p>
            <a:pPr marL="514350" indent="-514350">
              <a:lnSpc>
                <a:spcPct val="160000"/>
              </a:lnSpc>
              <a:buFont typeface="+mj-lt"/>
              <a:buAutoNum type="alphaLcParenR"/>
            </a:pPr>
            <a:r>
              <a:rPr lang="en-US" sz="2800" dirty="0" smtClean="0"/>
              <a:t>Explain </a:t>
            </a:r>
            <a:r>
              <a:rPr lang="en-US" sz="2800" dirty="0"/>
              <a:t>Best-Cost Provider Strategy</a:t>
            </a:r>
          </a:p>
          <a:p>
            <a:pPr marL="514350" indent="-514350">
              <a:lnSpc>
                <a:spcPct val="160000"/>
              </a:lnSpc>
              <a:buFont typeface="+mj-lt"/>
              <a:buAutoNum type="alphaLcParenR"/>
            </a:pPr>
            <a:r>
              <a:rPr lang="en-US" sz="2800" dirty="0" smtClean="0"/>
              <a:t>Explain various competitive tactics </a:t>
            </a:r>
          </a:p>
          <a:p>
            <a:pPr marL="514350" indent="-514350">
              <a:lnSpc>
                <a:spcPct val="160000"/>
              </a:lnSpc>
              <a:buFont typeface="+mj-lt"/>
              <a:buAutoNum type="alphaLcParenR"/>
            </a:pPr>
            <a:r>
              <a:rPr lang="en-US" sz="2800" dirty="0" smtClean="0"/>
              <a:t>Discuss the characteristics of functional strategies</a:t>
            </a:r>
          </a:p>
          <a:p>
            <a:pPr marL="514350" indent="-514350">
              <a:lnSpc>
                <a:spcPct val="160000"/>
              </a:lnSpc>
              <a:buFont typeface="+mj-lt"/>
              <a:buAutoNum type="alphaLcParenR"/>
            </a:pPr>
            <a:r>
              <a:rPr lang="en-US" sz="2800" dirty="0" smtClean="0"/>
              <a:t>Explain how to select the best strategy alternative </a:t>
            </a:r>
          </a:p>
          <a:p>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2</a:t>
            </a:fld>
            <a:endParaRPr lang="en-US"/>
          </a:p>
        </p:txBody>
      </p:sp>
    </p:spTree>
    <p:extLst>
      <p:ext uri="{BB962C8B-B14F-4D97-AF65-F5344CB8AC3E}">
        <p14:creationId xmlns:p14="http://schemas.microsoft.com/office/powerpoint/2010/main" val="986850399"/>
      </p:ext>
    </p:extLst>
  </p:cSld>
  <p:clrMapOvr>
    <a:masterClrMapping/>
  </p:clrMapOvr>
  <mc:AlternateContent xmlns:mc="http://schemas.openxmlformats.org/markup-compatibility/2006" xmlns:p14="http://schemas.microsoft.com/office/powerpoint/2010/main">
    <mc:Choice Requires="p14">
      <p:transition spd="slow" p14:dur="4000">
        <p14:ripple dir="ru"/>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a:xfrm>
            <a:off x="822959" y="1845734"/>
            <a:ext cx="7543801" cy="4555066"/>
          </a:xfrm>
        </p:spPr>
        <p:txBody>
          <a:bodyPr>
            <a:normAutofit fontScale="85000" lnSpcReduction="10000"/>
          </a:bodyPr>
          <a:lstStyle/>
          <a:p>
            <a:pPr>
              <a:lnSpc>
                <a:spcPct val="150000"/>
              </a:lnSpc>
              <a:buFont typeface="Wingdings" panose="05000000000000000000" pitchFamily="2" charset="2"/>
              <a:buChar char="Ø"/>
            </a:pPr>
            <a:r>
              <a:rPr lang="en-US" sz="3200" dirty="0" smtClean="0"/>
              <a:t>Introduction</a:t>
            </a:r>
          </a:p>
          <a:p>
            <a:pPr>
              <a:lnSpc>
                <a:spcPct val="150000"/>
              </a:lnSpc>
              <a:buFont typeface="Wingdings" panose="05000000000000000000" pitchFamily="2" charset="2"/>
              <a:buChar char="Ø"/>
            </a:pPr>
            <a:r>
              <a:rPr lang="en-US" sz="3200" dirty="0" smtClean="0"/>
              <a:t>Low Cost </a:t>
            </a:r>
            <a:r>
              <a:rPr lang="en-US" sz="3200" dirty="0"/>
              <a:t>L</a:t>
            </a:r>
            <a:r>
              <a:rPr lang="en-US" sz="3200" dirty="0" smtClean="0"/>
              <a:t>eadership Strategy</a:t>
            </a:r>
          </a:p>
          <a:p>
            <a:pPr>
              <a:lnSpc>
                <a:spcPct val="150000"/>
              </a:lnSpc>
              <a:buFont typeface="Wingdings" panose="05000000000000000000" pitchFamily="2" charset="2"/>
              <a:buChar char="Ø"/>
            </a:pPr>
            <a:r>
              <a:rPr lang="en-US" sz="3200" dirty="0" smtClean="0"/>
              <a:t>Differentiation Strategy</a:t>
            </a:r>
          </a:p>
          <a:p>
            <a:pPr>
              <a:lnSpc>
                <a:spcPct val="150000"/>
              </a:lnSpc>
              <a:buFont typeface="Wingdings" panose="05000000000000000000" pitchFamily="2" charset="2"/>
              <a:buChar char="Ø"/>
            </a:pPr>
            <a:r>
              <a:rPr lang="en-US" sz="3200" dirty="0" smtClean="0"/>
              <a:t>Cost Focus Strategy</a:t>
            </a:r>
          </a:p>
          <a:p>
            <a:pPr>
              <a:lnSpc>
                <a:spcPct val="150000"/>
              </a:lnSpc>
              <a:buFont typeface="Wingdings" panose="05000000000000000000" pitchFamily="2" charset="2"/>
              <a:buChar char="Ø"/>
            </a:pPr>
            <a:r>
              <a:rPr lang="en-US" sz="3200" dirty="0" smtClean="0"/>
              <a:t>Differentiation Focus Strategy</a:t>
            </a:r>
          </a:p>
          <a:p>
            <a:pPr>
              <a:lnSpc>
                <a:spcPct val="150000"/>
              </a:lnSpc>
              <a:buFont typeface="Wingdings" panose="05000000000000000000" pitchFamily="2" charset="2"/>
              <a:buChar char="Ø"/>
            </a:pPr>
            <a:r>
              <a:rPr lang="en-US" sz="3200" dirty="0"/>
              <a:t>Best-Cost Provider Strategy</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3</a:t>
            </a:fld>
            <a:endParaRPr lang="en-US"/>
          </a:p>
        </p:txBody>
      </p:sp>
    </p:spTree>
    <p:extLst>
      <p:ext uri="{BB962C8B-B14F-4D97-AF65-F5344CB8AC3E}">
        <p14:creationId xmlns:p14="http://schemas.microsoft.com/office/powerpoint/2010/main" val="1956823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a:xfrm>
            <a:off x="457200" y="1828799"/>
            <a:ext cx="8534400" cy="4495801"/>
          </a:xfrm>
        </p:spPr>
        <p:txBody>
          <a:bodyPr>
            <a:normAutofit fontScale="32500" lnSpcReduction="20000"/>
          </a:bodyPr>
          <a:lstStyle/>
          <a:p>
            <a:pPr algn="just">
              <a:lnSpc>
                <a:spcPct val="170000"/>
              </a:lnSpc>
              <a:buFont typeface="Wingdings" panose="05000000000000000000" pitchFamily="2" charset="2"/>
              <a:buChar char="q"/>
            </a:pPr>
            <a:r>
              <a:rPr lang="en-US" sz="7200" dirty="0" smtClean="0">
                <a:latin typeface="Arial Narrow" pitchFamily="34" charset="0"/>
                <a:cs typeface="Aharoni" pitchFamily="2" charset="-79"/>
              </a:rPr>
              <a:t>This is the </a:t>
            </a:r>
            <a:r>
              <a:rPr lang="en-US" sz="7200" dirty="0">
                <a:latin typeface="Arial Narrow" pitchFamily="34" charset="0"/>
                <a:cs typeface="Aharoni" pitchFamily="2" charset="-79"/>
              </a:rPr>
              <a:t>second </a:t>
            </a:r>
            <a:r>
              <a:rPr lang="en-US" sz="7200" dirty="0" smtClean="0">
                <a:latin typeface="Arial Narrow" pitchFamily="34" charset="0"/>
                <a:cs typeface="Aharoni" pitchFamily="2" charset="-79"/>
              </a:rPr>
              <a:t>phase of </a:t>
            </a:r>
            <a:r>
              <a:rPr lang="en-US" sz="7200" dirty="0">
                <a:latin typeface="Arial Narrow" pitchFamily="34" charset="0"/>
                <a:cs typeface="Aharoni" pitchFamily="2" charset="-79"/>
              </a:rPr>
              <a:t>a company's </a:t>
            </a:r>
            <a:r>
              <a:rPr lang="en-US" sz="7200" dirty="0" smtClean="0">
                <a:latin typeface="Arial Narrow" pitchFamily="34" charset="0"/>
                <a:cs typeface="Aharoni" pitchFamily="2" charset="-79"/>
              </a:rPr>
              <a:t>strategy formulation</a:t>
            </a:r>
          </a:p>
          <a:p>
            <a:pPr algn="just">
              <a:lnSpc>
                <a:spcPct val="170000"/>
              </a:lnSpc>
              <a:buFont typeface="Wingdings" panose="05000000000000000000" pitchFamily="2" charset="2"/>
              <a:buChar char="q"/>
            </a:pPr>
            <a:r>
              <a:rPr lang="en-US" sz="7200" dirty="0" smtClean="0">
                <a:latin typeface="Arial Narrow" pitchFamily="34" charset="0"/>
                <a:cs typeface="Aharoni" pitchFamily="2" charset="-79"/>
              </a:rPr>
              <a:t>The </a:t>
            </a:r>
            <a:r>
              <a:rPr lang="en-US" sz="7200" dirty="0">
                <a:latin typeface="Arial Narrow" pitchFamily="34" charset="0"/>
                <a:cs typeface="Aharoni" pitchFamily="2" charset="-79"/>
              </a:rPr>
              <a:t>focus is on how to compete successfully in each of the lines of business the company has chosen to engage in.  </a:t>
            </a:r>
            <a:endParaRPr lang="en-US" sz="7200" dirty="0" smtClean="0">
              <a:latin typeface="Arial Narrow" pitchFamily="34" charset="0"/>
              <a:cs typeface="Aharoni" pitchFamily="2" charset="-79"/>
            </a:endParaRPr>
          </a:p>
          <a:p>
            <a:pPr algn="just">
              <a:lnSpc>
                <a:spcPct val="170000"/>
              </a:lnSpc>
              <a:buFont typeface="Wingdings" panose="05000000000000000000" pitchFamily="2" charset="2"/>
              <a:buChar char="q"/>
            </a:pPr>
            <a:r>
              <a:rPr lang="en-US" sz="7200" dirty="0" smtClean="0">
                <a:latin typeface="Arial Narrow" pitchFamily="34" charset="0"/>
                <a:cs typeface="Aharoni" pitchFamily="2" charset="-79"/>
              </a:rPr>
              <a:t>The </a:t>
            </a:r>
            <a:r>
              <a:rPr lang="en-US" sz="7200" dirty="0">
                <a:latin typeface="Arial Narrow" pitchFamily="34" charset="0"/>
                <a:cs typeface="Aharoni" pitchFamily="2" charset="-79"/>
              </a:rPr>
              <a:t>central thrust is how to build and improve the company's competitive position for each of its lines of business.  </a:t>
            </a:r>
            <a:endParaRPr lang="en-US" sz="7200" dirty="0" smtClean="0">
              <a:latin typeface="Arial Narrow" pitchFamily="34" charset="0"/>
              <a:cs typeface="Aharoni" pitchFamily="2" charset="-79"/>
            </a:endParaRPr>
          </a:p>
          <a:p>
            <a:pPr algn="just">
              <a:lnSpc>
                <a:spcPct val="170000"/>
              </a:lnSpc>
              <a:buFont typeface="Wingdings" panose="05000000000000000000" pitchFamily="2" charset="2"/>
              <a:buChar char="q"/>
            </a:pPr>
            <a:r>
              <a:rPr lang="en-US" sz="7200" dirty="0" smtClean="0">
                <a:latin typeface="Arial Narrow" pitchFamily="34" charset="0"/>
                <a:cs typeface="Aharoni" pitchFamily="2" charset="-79"/>
              </a:rPr>
              <a:t>A </a:t>
            </a:r>
            <a:r>
              <a:rPr lang="en-US" sz="7200" dirty="0">
                <a:latin typeface="Arial Narrow" pitchFamily="34" charset="0"/>
                <a:cs typeface="Aharoni" pitchFamily="2" charset="-79"/>
              </a:rPr>
              <a:t>company has competitive advantage whenever it can attract customers and defend against competitive forces better than its rivals.  </a:t>
            </a:r>
            <a:endParaRPr lang="en-US" sz="7200" dirty="0" smtClean="0">
              <a:latin typeface="Arial Narrow" pitchFamily="34" charset="0"/>
              <a:cs typeface="Aharoni" pitchFamily="2" charset="-79"/>
            </a:endParaRPr>
          </a:p>
          <a:p>
            <a:pPr marL="0" indent="0">
              <a:buNone/>
            </a:pPr>
            <a:endParaRPr lang="en-US" sz="7200" dirty="0">
              <a:latin typeface="Arial Narrow" pitchFamily="34" charset="0"/>
              <a:cs typeface="Aharoni" pitchFamily="2" charset="-79"/>
            </a:endParaRP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4</a:t>
            </a:fld>
            <a:endParaRPr lang="en-US"/>
          </a:p>
        </p:txBody>
      </p:sp>
    </p:spTree>
    <p:extLst>
      <p:ext uri="{BB962C8B-B14F-4D97-AF65-F5344CB8AC3E}">
        <p14:creationId xmlns:p14="http://schemas.microsoft.com/office/powerpoint/2010/main" val="20595829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a:xfrm>
            <a:off x="457200" y="1828799"/>
            <a:ext cx="8534400" cy="4495801"/>
          </a:xfrm>
        </p:spPr>
        <p:txBody>
          <a:bodyPr>
            <a:normAutofit fontScale="25000" lnSpcReduction="20000"/>
          </a:bodyPr>
          <a:lstStyle/>
          <a:p>
            <a:pPr algn="just">
              <a:lnSpc>
                <a:spcPct val="170000"/>
              </a:lnSpc>
              <a:buFont typeface="Wingdings" panose="05000000000000000000" pitchFamily="2" charset="2"/>
              <a:buChar char="v"/>
            </a:pPr>
            <a:r>
              <a:rPr lang="en-US" sz="9200" dirty="0" smtClean="0">
                <a:latin typeface="Arial Narrow" pitchFamily="34" charset="0"/>
                <a:cs typeface="Aharoni" pitchFamily="2" charset="-79"/>
              </a:rPr>
              <a:t>Companies </a:t>
            </a:r>
            <a:r>
              <a:rPr lang="en-US" sz="9200" dirty="0">
                <a:latin typeface="Arial Narrow" pitchFamily="34" charset="0"/>
                <a:cs typeface="Aharoni" pitchFamily="2" charset="-79"/>
              </a:rPr>
              <a:t>want to develop competitive advantages that have some </a:t>
            </a:r>
            <a:r>
              <a:rPr lang="en-US" sz="9200" dirty="0" smtClean="0">
                <a:latin typeface="Arial Narrow" pitchFamily="34" charset="0"/>
                <a:cs typeface="Aharoni" pitchFamily="2" charset="-79"/>
              </a:rPr>
              <a:t>sustainability.</a:t>
            </a:r>
          </a:p>
          <a:p>
            <a:pPr algn="just">
              <a:lnSpc>
                <a:spcPct val="170000"/>
              </a:lnSpc>
              <a:buFont typeface="Wingdings" panose="05000000000000000000" pitchFamily="2" charset="2"/>
              <a:buChar char="v"/>
            </a:pPr>
            <a:r>
              <a:rPr lang="en-US" sz="9200" dirty="0" smtClean="0">
                <a:latin typeface="Arial Narrow" pitchFamily="34" charset="0"/>
                <a:cs typeface="Aharoni" pitchFamily="2" charset="-79"/>
              </a:rPr>
              <a:t>Successful </a:t>
            </a:r>
            <a:r>
              <a:rPr lang="en-US" sz="9200" dirty="0">
                <a:latin typeface="Arial Narrow" pitchFamily="34" charset="0"/>
                <a:cs typeface="Aharoni" pitchFamily="2" charset="-79"/>
              </a:rPr>
              <a:t>competitive strategies usually involve building uniquely strong or distinctive competencies in one or several areas crucial to success and using them to maintain a competitive edge over rivals.  </a:t>
            </a:r>
            <a:endParaRPr lang="en-US" sz="9200" dirty="0" smtClean="0">
              <a:latin typeface="Arial Narrow" pitchFamily="34" charset="0"/>
              <a:cs typeface="Aharoni" pitchFamily="2" charset="-79"/>
            </a:endParaRPr>
          </a:p>
          <a:p>
            <a:pPr algn="just">
              <a:lnSpc>
                <a:spcPct val="170000"/>
              </a:lnSpc>
              <a:buFont typeface="Wingdings" panose="05000000000000000000" pitchFamily="2" charset="2"/>
              <a:buChar char="v"/>
            </a:pPr>
            <a:r>
              <a:rPr lang="en-US" sz="9200" dirty="0" smtClean="0">
                <a:latin typeface="Arial Narrow" pitchFamily="34" charset="0"/>
                <a:cs typeface="Aharoni" pitchFamily="2" charset="-79"/>
              </a:rPr>
              <a:t>Some </a:t>
            </a:r>
            <a:r>
              <a:rPr lang="en-US" sz="9200" dirty="0">
                <a:latin typeface="Arial Narrow" pitchFamily="34" charset="0"/>
                <a:cs typeface="Aharoni" pitchFamily="2" charset="-79"/>
              </a:rPr>
              <a:t>examples of distinctive competencies are superior technology and/or product features, better manufacturing technology and skills, superior sales and distribution capabilities, and better customer service and convenience.</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5</a:t>
            </a:fld>
            <a:endParaRPr lang="en-US"/>
          </a:p>
        </p:txBody>
      </p:sp>
    </p:spTree>
    <p:extLst>
      <p:ext uri="{BB962C8B-B14F-4D97-AF65-F5344CB8AC3E}">
        <p14:creationId xmlns:p14="http://schemas.microsoft.com/office/powerpoint/2010/main" val="3177389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152400"/>
            <a:ext cx="8610600" cy="1540934"/>
          </a:xfrm>
        </p:spPr>
        <p:txBody>
          <a:bodyPr>
            <a:normAutofit fontScale="90000"/>
          </a:bodyPr>
          <a:lstStyle/>
          <a:p>
            <a:r>
              <a:rPr lang="en-US" i="1" dirty="0" smtClean="0"/>
              <a:t/>
            </a:r>
            <a:br>
              <a:rPr lang="en-US" i="1" dirty="0" smtClean="0"/>
            </a:br>
            <a:r>
              <a:rPr lang="en-US" i="1" dirty="0"/>
              <a:t/>
            </a:r>
            <a:br>
              <a:rPr lang="en-US" i="1" dirty="0"/>
            </a:br>
            <a:r>
              <a:rPr lang="en-US" i="1" dirty="0" smtClean="0"/>
              <a:t/>
            </a:r>
            <a:br>
              <a:rPr lang="en-US" i="1" dirty="0" smtClean="0"/>
            </a:br>
            <a:r>
              <a:rPr lang="en-US" i="1" dirty="0" smtClean="0"/>
              <a:t/>
            </a:r>
            <a:br>
              <a:rPr lang="en-US" i="1" dirty="0" smtClean="0"/>
            </a:br>
            <a:r>
              <a:rPr lang="en-US" i="1" dirty="0" smtClean="0"/>
              <a:t>Porter's Generic </a:t>
            </a:r>
            <a:r>
              <a:rPr lang="en-US" i="1" dirty="0"/>
              <a:t>Competitive </a:t>
            </a:r>
            <a:r>
              <a:rPr lang="en-US" i="1" dirty="0" smtClean="0"/>
              <a:t>Strategies</a:t>
            </a:r>
            <a:endParaRPr lang="en-US" dirty="0"/>
          </a:p>
        </p:txBody>
      </p:sp>
      <p:sp>
        <p:nvSpPr>
          <p:cNvPr id="3" name="Content Placeholder 2"/>
          <p:cNvSpPr>
            <a:spLocks noGrp="1"/>
          </p:cNvSpPr>
          <p:nvPr>
            <p:ph idx="1"/>
          </p:nvPr>
        </p:nvSpPr>
        <p:spPr>
          <a:xfrm>
            <a:off x="182881" y="1845734"/>
            <a:ext cx="8610600" cy="4402666"/>
          </a:xfrm>
        </p:spPr>
        <p:txBody>
          <a:bodyPr>
            <a:noAutofit/>
          </a:bodyPr>
          <a:lstStyle/>
          <a:p>
            <a:pPr algn="just">
              <a:lnSpc>
                <a:spcPct val="150000"/>
              </a:lnSpc>
            </a:pPr>
            <a:r>
              <a:rPr lang="en-US" i="1" dirty="0" smtClean="0"/>
              <a:t>Porter</a:t>
            </a:r>
            <a:r>
              <a:rPr lang="en-US" dirty="0" smtClean="0"/>
              <a:t> </a:t>
            </a:r>
            <a:r>
              <a:rPr lang="en-US" dirty="0"/>
              <a:t>argues that a business needs to make two fundamental decisions in establishing its competitive advantage: </a:t>
            </a:r>
            <a:endParaRPr lang="en-US" dirty="0" smtClean="0"/>
          </a:p>
          <a:p>
            <a:pPr marL="457200" indent="-457200" algn="just">
              <a:lnSpc>
                <a:spcPct val="150000"/>
              </a:lnSpc>
              <a:buFont typeface="+mj-lt"/>
              <a:buAutoNum type="alphaLcParenR"/>
            </a:pPr>
            <a:r>
              <a:rPr lang="en-US" dirty="0" smtClean="0"/>
              <a:t> whether to compete primarily on price or to compete through providing some distinctive points of differentiation that justify higher prices, </a:t>
            </a:r>
          </a:p>
          <a:p>
            <a:pPr marL="457200" indent="-457200" algn="just">
              <a:lnSpc>
                <a:spcPct val="150000"/>
              </a:lnSpc>
              <a:buFont typeface="+mj-lt"/>
              <a:buAutoNum type="alphaLcParenR"/>
            </a:pPr>
            <a:r>
              <a:rPr lang="en-US" dirty="0" smtClean="0"/>
              <a:t> how </a:t>
            </a:r>
            <a:r>
              <a:rPr lang="en-US" dirty="0"/>
              <a:t>broad a market target it will aim at (its competitive scope).  These two choices define the following four generic competitive </a:t>
            </a:r>
            <a:r>
              <a:rPr lang="en-US" dirty="0" smtClean="0"/>
              <a:t>strategies to </a:t>
            </a:r>
            <a:r>
              <a:rPr lang="en-US" dirty="0"/>
              <a:t>cover the fundamental range of choices.  </a:t>
            </a:r>
          </a:p>
          <a:p>
            <a:pPr marL="0" indent="0" algn="just">
              <a:lnSpc>
                <a:spcPct val="150000"/>
              </a:lnSpc>
              <a:buNone/>
            </a:pPr>
            <a:r>
              <a:rPr lang="en-US" sz="1800" dirty="0" smtClean="0"/>
              <a:t>(</a:t>
            </a:r>
            <a:r>
              <a:rPr lang="en-US" sz="1800" dirty="0"/>
              <a:t>Whittington, R; </a:t>
            </a:r>
            <a:r>
              <a:rPr lang="en-US" sz="1800" dirty="0" err="1"/>
              <a:t>Regnér</a:t>
            </a:r>
            <a:r>
              <a:rPr lang="en-US" sz="1800" dirty="0"/>
              <a:t>, P;  </a:t>
            </a:r>
            <a:r>
              <a:rPr lang="en-US" sz="1800" dirty="0" err="1"/>
              <a:t>Angwin</a:t>
            </a:r>
            <a:r>
              <a:rPr lang="en-US" sz="1800" dirty="0"/>
              <a:t>, D;  Johnson, G;  Scholes, K. ‘Exploring Strategy’ 12</a:t>
            </a:r>
            <a:r>
              <a:rPr lang="en-US" sz="1800" baseline="30000" dirty="0"/>
              <a:t>th</a:t>
            </a:r>
            <a:r>
              <a:rPr lang="en-US" sz="1800" dirty="0"/>
              <a:t> Edition,  Pearson Press 2020 P. 204)</a:t>
            </a:r>
          </a:p>
        </p:txBody>
      </p:sp>
      <p:sp>
        <p:nvSpPr>
          <p:cNvPr id="4" name="Slide Number Placeholder 3"/>
          <p:cNvSpPr>
            <a:spLocks noGrp="1"/>
          </p:cNvSpPr>
          <p:nvPr>
            <p:ph type="sldNum" sz="quarter" idx="12"/>
          </p:nvPr>
        </p:nvSpPr>
        <p:spPr/>
        <p:txBody>
          <a:bodyPr/>
          <a:lstStyle/>
          <a:p>
            <a:fld id="{CCDE14E4-4DE0-4789-98C2-EBDD480C8660}" type="slidenum">
              <a:rPr lang="en-US" smtClean="0"/>
              <a:t>6</a:t>
            </a:fld>
            <a:endParaRPr lang="en-US"/>
          </a:p>
        </p:txBody>
      </p:sp>
    </p:spTree>
    <p:extLst>
      <p:ext uri="{BB962C8B-B14F-4D97-AF65-F5344CB8AC3E}">
        <p14:creationId xmlns:p14="http://schemas.microsoft.com/office/powerpoint/2010/main" val="1508356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1. Overall </a:t>
            </a:r>
            <a:r>
              <a:rPr lang="en-US" b="1" dirty="0"/>
              <a:t>Price (Cost) </a:t>
            </a:r>
            <a:r>
              <a:rPr lang="en-US" b="1" dirty="0" smtClean="0"/>
              <a:t>Leadership</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Font typeface="Wingdings" panose="05000000000000000000" pitchFamily="2" charset="2"/>
              <a:buChar char="Ø"/>
            </a:pPr>
            <a:r>
              <a:rPr lang="en-US" sz="3600" dirty="0" smtClean="0"/>
              <a:t>Appealing </a:t>
            </a:r>
            <a:r>
              <a:rPr lang="en-US" sz="3600" dirty="0"/>
              <a:t>to </a:t>
            </a:r>
            <a:r>
              <a:rPr lang="en-US" sz="3600" dirty="0">
                <a:solidFill>
                  <a:srgbClr val="FF0000"/>
                </a:solidFill>
              </a:rPr>
              <a:t>a broad cross-section of the market</a:t>
            </a:r>
            <a:r>
              <a:rPr lang="en-US" sz="3600" dirty="0"/>
              <a:t> by providing products or services at </a:t>
            </a:r>
            <a:r>
              <a:rPr lang="en-US" sz="3600" dirty="0">
                <a:solidFill>
                  <a:srgbClr val="0070C0"/>
                </a:solidFill>
              </a:rPr>
              <a:t>the lowest price</a:t>
            </a:r>
            <a:r>
              <a:rPr lang="en-US" sz="3600" dirty="0"/>
              <a:t>.  </a:t>
            </a:r>
            <a:endParaRPr lang="en-US" sz="3600" dirty="0" smtClean="0"/>
          </a:p>
          <a:p>
            <a:pPr algn="just">
              <a:lnSpc>
                <a:spcPct val="150000"/>
              </a:lnSpc>
              <a:buFont typeface="Wingdings" panose="05000000000000000000" pitchFamily="2" charset="2"/>
              <a:buChar char="Ø"/>
            </a:pPr>
            <a:r>
              <a:rPr lang="en-US" sz="3600" dirty="0" smtClean="0"/>
              <a:t>This </a:t>
            </a:r>
            <a:r>
              <a:rPr lang="en-US" sz="3600" dirty="0"/>
              <a:t>requires being the </a:t>
            </a:r>
            <a:r>
              <a:rPr lang="en-US" sz="3600" dirty="0">
                <a:solidFill>
                  <a:srgbClr val="7030A0"/>
                </a:solidFill>
              </a:rPr>
              <a:t>overall low-cost provider</a:t>
            </a:r>
            <a:r>
              <a:rPr lang="en-US" sz="3600" dirty="0"/>
              <a:t> of the products or </a:t>
            </a:r>
            <a:r>
              <a:rPr lang="en-US" sz="3600" dirty="0" smtClean="0"/>
              <a:t>services</a:t>
            </a:r>
            <a:endParaRPr lang="en-US" sz="3600" dirty="0"/>
          </a:p>
        </p:txBody>
      </p:sp>
      <p:sp>
        <p:nvSpPr>
          <p:cNvPr id="4" name="Slide Number Placeholder 3"/>
          <p:cNvSpPr>
            <a:spLocks noGrp="1"/>
          </p:cNvSpPr>
          <p:nvPr>
            <p:ph type="sldNum" sz="quarter" idx="12"/>
          </p:nvPr>
        </p:nvSpPr>
        <p:spPr/>
        <p:txBody>
          <a:bodyPr/>
          <a:lstStyle/>
          <a:p>
            <a:fld id="{CCDE14E4-4DE0-4789-98C2-EBDD480C8660}" type="slidenum">
              <a:rPr lang="en-US" smtClean="0"/>
              <a:t>7</a:t>
            </a:fld>
            <a:endParaRPr lang="en-US"/>
          </a:p>
        </p:txBody>
      </p:sp>
    </p:spTree>
    <p:extLst>
      <p:ext uri="{BB962C8B-B14F-4D97-AF65-F5344CB8AC3E}">
        <p14:creationId xmlns:p14="http://schemas.microsoft.com/office/powerpoint/2010/main" val="2480831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Some conditions that make LCL strategy attractive</a:t>
            </a:r>
            <a:endParaRPr lang="en-US" dirty="0"/>
          </a:p>
        </p:txBody>
      </p:sp>
      <p:sp>
        <p:nvSpPr>
          <p:cNvPr id="3" name="Content Placeholder 2"/>
          <p:cNvSpPr>
            <a:spLocks noGrp="1"/>
          </p:cNvSpPr>
          <p:nvPr>
            <p:ph idx="1"/>
          </p:nvPr>
        </p:nvSpPr>
        <p:spPr>
          <a:xfrm>
            <a:off x="457200" y="1828800"/>
            <a:ext cx="8229600" cy="4571999"/>
          </a:xfrm>
        </p:spPr>
        <p:txBody>
          <a:bodyPr>
            <a:normAutofit fontScale="92500" lnSpcReduction="20000"/>
          </a:bodyPr>
          <a:lstStyle/>
          <a:p>
            <a:pPr marL="0" indent="0" algn="just">
              <a:lnSpc>
                <a:spcPct val="150000"/>
              </a:lnSpc>
              <a:buNone/>
            </a:pPr>
            <a:r>
              <a:rPr lang="en-US" sz="3600" dirty="0" smtClean="0"/>
              <a:t>*The </a:t>
            </a:r>
            <a:r>
              <a:rPr lang="en-US" sz="3600" dirty="0"/>
              <a:t>industry's product is much the same from seller to seller</a:t>
            </a:r>
          </a:p>
          <a:p>
            <a:pPr marL="0" indent="0" algn="just">
              <a:lnSpc>
                <a:spcPct val="150000"/>
              </a:lnSpc>
              <a:buNone/>
            </a:pPr>
            <a:r>
              <a:rPr lang="en-US" sz="3600" dirty="0" smtClean="0"/>
              <a:t>*The </a:t>
            </a:r>
            <a:r>
              <a:rPr lang="en-US" sz="3600" dirty="0"/>
              <a:t>marketplace is dominated by price competition, with highly price-sensitive buyers</a:t>
            </a:r>
          </a:p>
          <a:p>
            <a:pPr marL="0" indent="0" algn="just">
              <a:lnSpc>
                <a:spcPct val="150000"/>
              </a:lnSpc>
              <a:buNone/>
            </a:pPr>
            <a:r>
              <a:rPr lang="en-US" sz="3600" dirty="0" smtClean="0"/>
              <a:t>*There </a:t>
            </a:r>
            <a:r>
              <a:rPr lang="en-US" sz="3600" dirty="0"/>
              <a:t>are few ways to achieve product differentiation that have much value to buyers</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8</a:t>
            </a:fld>
            <a:endParaRPr lang="en-US"/>
          </a:p>
        </p:txBody>
      </p:sp>
    </p:spTree>
    <p:extLst>
      <p:ext uri="{BB962C8B-B14F-4D97-AF65-F5344CB8AC3E}">
        <p14:creationId xmlns:p14="http://schemas.microsoft.com/office/powerpoint/2010/main" val="2214948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Some conditions that make LCL strategy attractive</a:t>
            </a:r>
            <a:endParaRPr lang="en-US" dirty="0"/>
          </a:p>
        </p:txBody>
      </p:sp>
      <p:sp>
        <p:nvSpPr>
          <p:cNvPr id="3" name="Content Placeholder 2"/>
          <p:cNvSpPr>
            <a:spLocks noGrp="1"/>
          </p:cNvSpPr>
          <p:nvPr>
            <p:ph idx="1"/>
          </p:nvPr>
        </p:nvSpPr>
        <p:spPr>
          <a:xfrm>
            <a:off x="457200" y="1828800"/>
            <a:ext cx="8229600" cy="4571999"/>
          </a:xfrm>
        </p:spPr>
        <p:txBody>
          <a:bodyPr>
            <a:normAutofit lnSpcReduction="10000"/>
          </a:bodyPr>
          <a:lstStyle/>
          <a:p>
            <a:pPr marL="0" indent="0" algn="just">
              <a:lnSpc>
                <a:spcPct val="150000"/>
              </a:lnSpc>
              <a:buNone/>
            </a:pPr>
            <a:r>
              <a:rPr lang="en-US" sz="3600" dirty="0" smtClean="0"/>
              <a:t>*Most </a:t>
            </a:r>
            <a:r>
              <a:rPr lang="en-US" sz="3600" dirty="0"/>
              <a:t>buyers use product in same ways -- common user requirements</a:t>
            </a:r>
          </a:p>
          <a:p>
            <a:pPr marL="0" indent="0" algn="just">
              <a:lnSpc>
                <a:spcPct val="150000"/>
              </a:lnSpc>
              <a:buNone/>
            </a:pPr>
            <a:r>
              <a:rPr lang="en-US" sz="3600" dirty="0" smtClean="0"/>
              <a:t>*Switching </a:t>
            </a:r>
            <a:r>
              <a:rPr lang="en-US" sz="3600" dirty="0"/>
              <a:t>costs for buyers are low</a:t>
            </a:r>
          </a:p>
          <a:p>
            <a:pPr marL="0" indent="0" algn="just">
              <a:lnSpc>
                <a:spcPct val="150000"/>
              </a:lnSpc>
              <a:buNone/>
            </a:pPr>
            <a:r>
              <a:rPr lang="en-US" sz="3600" dirty="0" smtClean="0"/>
              <a:t>*Buyers </a:t>
            </a:r>
            <a:r>
              <a:rPr lang="en-US" sz="3600" dirty="0"/>
              <a:t>are large and have significant bargaining power</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9</a:t>
            </a:fld>
            <a:endParaRPr lang="en-US"/>
          </a:p>
        </p:txBody>
      </p:sp>
    </p:spTree>
    <p:extLst>
      <p:ext uri="{BB962C8B-B14F-4D97-AF65-F5344CB8AC3E}">
        <p14:creationId xmlns:p14="http://schemas.microsoft.com/office/powerpoint/2010/main" val="41638583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 Differentiation:</a:t>
            </a:r>
            <a:r>
              <a:rPr lang="en-US" dirty="0"/>
              <a:t> </a:t>
            </a:r>
          </a:p>
        </p:txBody>
      </p:sp>
      <p:sp>
        <p:nvSpPr>
          <p:cNvPr id="3" name="Content Placeholder 2"/>
          <p:cNvSpPr>
            <a:spLocks noGrp="1"/>
          </p:cNvSpPr>
          <p:nvPr>
            <p:ph idx="1"/>
          </p:nvPr>
        </p:nvSpPr>
        <p:spPr>
          <a:xfrm>
            <a:off x="609600" y="1845734"/>
            <a:ext cx="8077199" cy="4402666"/>
          </a:xfrm>
        </p:spPr>
        <p:txBody>
          <a:bodyPr>
            <a:noAutofit/>
          </a:bodyPr>
          <a:lstStyle/>
          <a:p>
            <a:pPr algn="just">
              <a:lnSpc>
                <a:spcPct val="150000"/>
              </a:lnSpc>
              <a:buFont typeface="Courier New" panose="02070309020205020404" pitchFamily="49" charset="0"/>
              <a:buChar char="o"/>
            </a:pPr>
            <a:r>
              <a:rPr lang="en-US" sz="2500" dirty="0" smtClean="0"/>
              <a:t>Appealing </a:t>
            </a:r>
            <a:r>
              <a:rPr lang="en-US" sz="2500" dirty="0"/>
              <a:t>to a </a:t>
            </a:r>
            <a:r>
              <a:rPr lang="en-US" sz="2500" dirty="0">
                <a:solidFill>
                  <a:srgbClr val="7030A0"/>
                </a:solidFill>
              </a:rPr>
              <a:t>broad cross-section of the market </a:t>
            </a:r>
            <a:r>
              <a:rPr lang="en-US" sz="2500" dirty="0"/>
              <a:t>through </a:t>
            </a:r>
            <a:r>
              <a:rPr lang="en-US" sz="2500" dirty="0">
                <a:solidFill>
                  <a:srgbClr val="FF0000"/>
                </a:solidFill>
              </a:rPr>
              <a:t>offering differentiating features </a:t>
            </a:r>
            <a:r>
              <a:rPr lang="en-US" sz="2500" dirty="0"/>
              <a:t>that make customers willing to pay premium prices, e.g., superior technology, quality, prestige, special features, service, convenience </a:t>
            </a:r>
            <a:endParaRPr lang="en-US" sz="2500" dirty="0" smtClean="0"/>
          </a:p>
          <a:p>
            <a:pPr algn="just">
              <a:lnSpc>
                <a:spcPct val="150000"/>
              </a:lnSpc>
              <a:buFont typeface="Courier New" panose="02070309020205020404" pitchFamily="49" charset="0"/>
              <a:buChar char="o"/>
            </a:pPr>
            <a:r>
              <a:rPr lang="en-US" sz="2500" dirty="0" smtClean="0"/>
              <a:t>Success </a:t>
            </a:r>
            <a:r>
              <a:rPr lang="en-US" sz="2500" dirty="0"/>
              <a:t>with this type of strategy requires </a:t>
            </a:r>
            <a:r>
              <a:rPr lang="en-US" sz="2500" dirty="0">
                <a:solidFill>
                  <a:schemeClr val="accent6">
                    <a:lumMod val="75000"/>
                  </a:schemeClr>
                </a:solidFill>
              </a:rPr>
              <a:t>differentiation features</a:t>
            </a:r>
            <a:r>
              <a:rPr lang="en-US" sz="2500" dirty="0"/>
              <a:t> that are hard or expensive for competitors to duplicate. </a:t>
            </a:r>
          </a:p>
        </p:txBody>
      </p:sp>
      <p:sp>
        <p:nvSpPr>
          <p:cNvPr id="4" name="Slide Number Placeholder 3"/>
          <p:cNvSpPr>
            <a:spLocks noGrp="1"/>
          </p:cNvSpPr>
          <p:nvPr>
            <p:ph type="sldNum" sz="quarter" idx="12"/>
          </p:nvPr>
        </p:nvSpPr>
        <p:spPr/>
        <p:txBody>
          <a:bodyPr/>
          <a:lstStyle/>
          <a:p>
            <a:fld id="{CCDE14E4-4DE0-4789-98C2-EBDD480C8660}" type="slidenum">
              <a:rPr lang="en-US" smtClean="0"/>
              <a:t>10</a:t>
            </a:fld>
            <a:endParaRPr lang="en-US"/>
          </a:p>
        </p:txBody>
      </p:sp>
    </p:spTree>
    <p:extLst>
      <p:ext uri="{BB962C8B-B14F-4D97-AF65-F5344CB8AC3E}">
        <p14:creationId xmlns:p14="http://schemas.microsoft.com/office/powerpoint/2010/main" val="29914973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Some conditions </a:t>
            </a:r>
            <a:r>
              <a:rPr lang="en-US" dirty="0" smtClean="0"/>
              <a:t>favoring </a:t>
            </a:r>
            <a:r>
              <a:rPr lang="en-US" dirty="0"/>
              <a:t>differentiation strategies</a:t>
            </a:r>
          </a:p>
        </p:txBody>
      </p:sp>
      <p:sp>
        <p:nvSpPr>
          <p:cNvPr id="3" name="Content Placeholder 2"/>
          <p:cNvSpPr>
            <a:spLocks noGrp="1"/>
          </p:cNvSpPr>
          <p:nvPr>
            <p:ph idx="1"/>
          </p:nvPr>
        </p:nvSpPr>
        <p:spPr>
          <a:xfrm>
            <a:off x="457201" y="1845734"/>
            <a:ext cx="8382000" cy="4478866"/>
          </a:xfrm>
        </p:spPr>
        <p:txBody>
          <a:bodyPr>
            <a:normAutofit fontScale="85000" lnSpcReduction="10000"/>
          </a:bodyPr>
          <a:lstStyle/>
          <a:p>
            <a:pPr algn="just">
              <a:lnSpc>
                <a:spcPct val="150000"/>
              </a:lnSpc>
              <a:buFont typeface="Arial" panose="020B0604020202020204" pitchFamily="34" charset="0"/>
              <a:buChar char="•"/>
            </a:pPr>
            <a:r>
              <a:rPr lang="en-US" sz="3100" dirty="0"/>
              <a:t>There are multiple ways to differentiate the product/service that buyers think have substantial value</a:t>
            </a:r>
          </a:p>
          <a:p>
            <a:pPr algn="just">
              <a:lnSpc>
                <a:spcPct val="150000"/>
              </a:lnSpc>
              <a:buFont typeface="Arial" panose="020B0604020202020204" pitchFamily="34" charset="0"/>
              <a:buChar char="•"/>
            </a:pPr>
            <a:r>
              <a:rPr lang="en-US" sz="3100" dirty="0" smtClean="0"/>
              <a:t>Buyers </a:t>
            </a:r>
            <a:r>
              <a:rPr lang="en-US" sz="3100" dirty="0"/>
              <a:t>have different needs or uses of the product/service</a:t>
            </a:r>
          </a:p>
          <a:p>
            <a:pPr algn="just">
              <a:lnSpc>
                <a:spcPct val="150000"/>
              </a:lnSpc>
              <a:buFont typeface="Arial" panose="020B0604020202020204" pitchFamily="34" charset="0"/>
              <a:buChar char="•"/>
            </a:pPr>
            <a:r>
              <a:rPr lang="en-US" sz="3100" dirty="0" smtClean="0"/>
              <a:t>Product </a:t>
            </a:r>
            <a:r>
              <a:rPr lang="en-US" sz="3100" dirty="0"/>
              <a:t>innovations and technological change are rapid and competition emphasizes the latest product features</a:t>
            </a:r>
          </a:p>
          <a:p>
            <a:pPr algn="just">
              <a:lnSpc>
                <a:spcPct val="150000"/>
              </a:lnSpc>
              <a:buFont typeface="Arial" panose="020B0604020202020204" pitchFamily="34" charset="0"/>
              <a:buChar char="•"/>
            </a:pPr>
            <a:r>
              <a:rPr lang="en-US" sz="3100" dirty="0" smtClean="0"/>
              <a:t>Not </a:t>
            </a:r>
            <a:r>
              <a:rPr lang="en-US" sz="3100" dirty="0"/>
              <a:t>many rivals are following a similar differentiation strategy</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11</a:t>
            </a:fld>
            <a:endParaRPr lang="en-US"/>
          </a:p>
        </p:txBody>
      </p:sp>
    </p:spTree>
    <p:extLst>
      <p:ext uri="{BB962C8B-B14F-4D97-AF65-F5344CB8AC3E}">
        <p14:creationId xmlns:p14="http://schemas.microsoft.com/office/powerpoint/2010/main" val="1401945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3. Price (Cost) Focus</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sz="3200" dirty="0" smtClean="0"/>
              <a:t>A </a:t>
            </a:r>
            <a:r>
              <a:rPr lang="en-US" sz="3200" dirty="0"/>
              <a:t>market niche strategy, concentrating on a </a:t>
            </a:r>
            <a:r>
              <a:rPr lang="en-US" sz="3200" dirty="0">
                <a:solidFill>
                  <a:schemeClr val="accent6">
                    <a:lumMod val="75000"/>
                  </a:schemeClr>
                </a:solidFill>
              </a:rPr>
              <a:t>narrow customer segment </a:t>
            </a:r>
            <a:r>
              <a:rPr lang="en-US" sz="3200" dirty="0"/>
              <a:t>and </a:t>
            </a:r>
            <a:r>
              <a:rPr lang="en-US" sz="3200" dirty="0">
                <a:solidFill>
                  <a:srgbClr val="7030A0"/>
                </a:solidFill>
              </a:rPr>
              <a:t>competing with lowest prices</a:t>
            </a:r>
            <a:r>
              <a:rPr lang="en-US" sz="3200" dirty="0"/>
              <a:t>, which, again, requires having lower cost structure than competitors</a:t>
            </a:r>
          </a:p>
        </p:txBody>
      </p:sp>
      <p:sp>
        <p:nvSpPr>
          <p:cNvPr id="4" name="Slide Number Placeholder 3"/>
          <p:cNvSpPr>
            <a:spLocks noGrp="1"/>
          </p:cNvSpPr>
          <p:nvPr>
            <p:ph type="sldNum" sz="quarter" idx="12"/>
          </p:nvPr>
        </p:nvSpPr>
        <p:spPr/>
        <p:txBody>
          <a:bodyPr/>
          <a:lstStyle/>
          <a:p>
            <a:fld id="{CCDE14E4-4DE0-4789-98C2-EBDD480C8660}" type="slidenum">
              <a:rPr lang="en-US" smtClean="0"/>
              <a:t>12</a:t>
            </a:fld>
            <a:endParaRPr lang="en-US"/>
          </a:p>
        </p:txBody>
      </p:sp>
    </p:spTree>
    <p:extLst>
      <p:ext uri="{BB962C8B-B14F-4D97-AF65-F5344CB8AC3E}">
        <p14:creationId xmlns:p14="http://schemas.microsoft.com/office/powerpoint/2010/main" val="2490636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4. Differentiation Focus</a:t>
            </a:r>
            <a:endParaRPr lang="en-US" dirty="0"/>
          </a:p>
        </p:txBody>
      </p:sp>
      <p:sp>
        <p:nvSpPr>
          <p:cNvPr id="3" name="Content Placeholder 2"/>
          <p:cNvSpPr>
            <a:spLocks noGrp="1"/>
          </p:cNvSpPr>
          <p:nvPr>
            <p:ph idx="1"/>
          </p:nvPr>
        </p:nvSpPr>
        <p:spPr/>
        <p:txBody>
          <a:bodyPr>
            <a:normAutofit/>
          </a:bodyPr>
          <a:lstStyle/>
          <a:p>
            <a:pPr algn="just">
              <a:lnSpc>
                <a:spcPct val="150000"/>
              </a:lnSpc>
              <a:buFont typeface="Courier New" panose="02070309020205020404" pitchFamily="49" charset="0"/>
              <a:buChar char="o"/>
            </a:pPr>
            <a:r>
              <a:rPr lang="en-US" sz="3600" dirty="0" smtClean="0"/>
              <a:t>Market </a:t>
            </a:r>
            <a:r>
              <a:rPr lang="en-US" sz="3600" dirty="0"/>
              <a:t>niche strategy, concentrating on a </a:t>
            </a:r>
            <a:r>
              <a:rPr lang="en-US" sz="3600" dirty="0">
                <a:solidFill>
                  <a:srgbClr val="7030A0"/>
                </a:solidFill>
              </a:rPr>
              <a:t>narrow customer segment </a:t>
            </a:r>
            <a:r>
              <a:rPr lang="en-US" sz="3600" dirty="0"/>
              <a:t>and </a:t>
            </a:r>
            <a:r>
              <a:rPr lang="en-US" sz="3600" dirty="0">
                <a:solidFill>
                  <a:srgbClr val="00B0F0"/>
                </a:solidFill>
              </a:rPr>
              <a:t>competing through differentiating </a:t>
            </a:r>
            <a:r>
              <a:rPr lang="en-US" sz="3600" dirty="0"/>
              <a:t>features </a:t>
            </a:r>
          </a:p>
        </p:txBody>
      </p:sp>
      <p:sp>
        <p:nvSpPr>
          <p:cNvPr id="4" name="Slide Number Placeholder 3"/>
          <p:cNvSpPr>
            <a:spLocks noGrp="1"/>
          </p:cNvSpPr>
          <p:nvPr>
            <p:ph type="sldNum" sz="quarter" idx="12"/>
          </p:nvPr>
        </p:nvSpPr>
        <p:spPr/>
        <p:txBody>
          <a:bodyPr/>
          <a:lstStyle/>
          <a:p>
            <a:fld id="{CCDE14E4-4DE0-4789-98C2-EBDD480C8660}" type="slidenum">
              <a:rPr lang="en-US" smtClean="0"/>
              <a:t>13</a:t>
            </a:fld>
            <a:endParaRPr lang="en-US"/>
          </a:p>
        </p:txBody>
      </p:sp>
    </p:spTree>
    <p:extLst>
      <p:ext uri="{BB962C8B-B14F-4D97-AF65-F5344CB8AC3E}">
        <p14:creationId xmlns:p14="http://schemas.microsoft.com/office/powerpoint/2010/main" val="3833778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Some conditions that tend to favor focus</a:t>
            </a:r>
          </a:p>
        </p:txBody>
      </p:sp>
      <p:sp>
        <p:nvSpPr>
          <p:cNvPr id="3" name="Content Placeholder 2"/>
          <p:cNvSpPr>
            <a:spLocks noGrp="1"/>
          </p:cNvSpPr>
          <p:nvPr>
            <p:ph idx="1"/>
          </p:nvPr>
        </p:nvSpPr>
        <p:spPr/>
        <p:txBody>
          <a:bodyPr>
            <a:normAutofit fontScale="92500" lnSpcReduction="20000"/>
          </a:bodyPr>
          <a:lstStyle/>
          <a:p>
            <a:pPr marL="0" indent="0" algn="just">
              <a:lnSpc>
                <a:spcPct val="150000"/>
              </a:lnSpc>
              <a:buNone/>
            </a:pPr>
            <a:r>
              <a:rPr lang="en-US" sz="3000" dirty="0" smtClean="0"/>
              <a:t>*The </a:t>
            </a:r>
            <a:r>
              <a:rPr lang="en-US" sz="3000" dirty="0"/>
              <a:t>business is new and/or has modest resources</a:t>
            </a:r>
          </a:p>
          <a:p>
            <a:pPr marL="0" indent="0" algn="just">
              <a:lnSpc>
                <a:spcPct val="150000"/>
              </a:lnSpc>
              <a:buNone/>
            </a:pPr>
            <a:r>
              <a:rPr lang="en-US" sz="3000" dirty="0" smtClean="0"/>
              <a:t>*The </a:t>
            </a:r>
            <a:r>
              <a:rPr lang="en-US" sz="3000" dirty="0"/>
              <a:t>company lacks the capability to go after a wider part of the total market</a:t>
            </a:r>
          </a:p>
          <a:p>
            <a:pPr marL="0" indent="0" algn="just">
              <a:lnSpc>
                <a:spcPct val="150000"/>
              </a:lnSpc>
              <a:buNone/>
            </a:pPr>
            <a:r>
              <a:rPr lang="en-US" sz="3000" dirty="0" smtClean="0"/>
              <a:t>*Buyers</a:t>
            </a:r>
            <a:r>
              <a:rPr lang="en-US" sz="3000" dirty="0"/>
              <a:t>' needs or uses of the item are diverse; there are many different niches and segments in the industry</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14</a:t>
            </a:fld>
            <a:endParaRPr lang="en-US"/>
          </a:p>
        </p:txBody>
      </p:sp>
    </p:spTree>
    <p:extLst>
      <p:ext uri="{BB962C8B-B14F-4D97-AF65-F5344CB8AC3E}">
        <p14:creationId xmlns:p14="http://schemas.microsoft.com/office/powerpoint/2010/main" val="2439748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Some conditions that tend to favor focus</a:t>
            </a:r>
          </a:p>
        </p:txBody>
      </p:sp>
      <p:sp>
        <p:nvSpPr>
          <p:cNvPr id="3" name="Content Placeholder 2"/>
          <p:cNvSpPr>
            <a:spLocks noGrp="1"/>
          </p:cNvSpPr>
          <p:nvPr>
            <p:ph idx="1"/>
          </p:nvPr>
        </p:nvSpPr>
        <p:spPr>
          <a:xfrm>
            <a:off x="822959" y="1845734"/>
            <a:ext cx="7863841" cy="4402666"/>
          </a:xfrm>
        </p:spPr>
        <p:txBody>
          <a:bodyPr>
            <a:normAutofit fontScale="85000" lnSpcReduction="10000"/>
          </a:bodyPr>
          <a:lstStyle/>
          <a:p>
            <a:pPr marL="0" indent="0" algn="just">
              <a:lnSpc>
                <a:spcPct val="150000"/>
              </a:lnSpc>
              <a:buNone/>
            </a:pPr>
            <a:r>
              <a:rPr lang="en-US" sz="3100" dirty="0" smtClean="0"/>
              <a:t>*Buyer </a:t>
            </a:r>
            <a:r>
              <a:rPr lang="en-US" sz="3100" dirty="0"/>
              <a:t>segments differ widely in size, growth rate, profitability, and intensity in the five competitive forces, making some segments more attractive than others</a:t>
            </a:r>
          </a:p>
          <a:p>
            <a:pPr marL="0" indent="0" algn="just">
              <a:lnSpc>
                <a:spcPct val="150000"/>
              </a:lnSpc>
              <a:buNone/>
            </a:pPr>
            <a:r>
              <a:rPr lang="en-US" sz="3100" dirty="0" smtClean="0"/>
              <a:t>*Industry </a:t>
            </a:r>
            <a:r>
              <a:rPr lang="en-US" sz="3100" dirty="0"/>
              <a:t>leaders don't see the niche as crucial to their own success</a:t>
            </a:r>
          </a:p>
          <a:p>
            <a:pPr marL="0" indent="0" algn="just">
              <a:lnSpc>
                <a:spcPct val="150000"/>
              </a:lnSpc>
              <a:buNone/>
            </a:pPr>
            <a:r>
              <a:rPr lang="en-US" sz="3100" dirty="0" smtClean="0"/>
              <a:t>*Few </a:t>
            </a:r>
            <a:r>
              <a:rPr lang="en-US" sz="3100" dirty="0"/>
              <a:t>or no other rivals are attempting to specialize in the same target segment</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15</a:t>
            </a:fld>
            <a:endParaRPr lang="en-US"/>
          </a:p>
        </p:txBody>
      </p:sp>
    </p:spTree>
    <p:extLst>
      <p:ext uri="{BB962C8B-B14F-4D97-AF65-F5344CB8AC3E}">
        <p14:creationId xmlns:p14="http://schemas.microsoft.com/office/powerpoint/2010/main" val="13336196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Best-Cost Provider Strategy</a:t>
            </a:r>
            <a:endParaRPr lang="en-US" dirty="0"/>
          </a:p>
        </p:txBody>
      </p:sp>
      <p:sp>
        <p:nvSpPr>
          <p:cNvPr id="3" name="Content Placeholder 2"/>
          <p:cNvSpPr>
            <a:spLocks noGrp="1"/>
          </p:cNvSpPr>
          <p:nvPr>
            <p:ph idx="1"/>
          </p:nvPr>
        </p:nvSpPr>
        <p:spPr>
          <a:xfrm>
            <a:off x="588818" y="1737361"/>
            <a:ext cx="8097982" cy="4587238"/>
          </a:xfrm>
        </p:spPr>
        <p:txBody>
          <a:bodyPr>
            <a:noAutofit/>
          </a:bodyPr>
          <a:lstStyle/>
          <a:p>
            <a:pPr algn="just">
              <a:lnSpc>
                <a:spcPct val="150000"/>
              </a:lnSpc>
              <a:buFont typeface="Wingdings" panose="05000000000000000000" pitchFamily="2" charset="2"/>
              <a:buChar char="§"/>
            </a:pPr>
            <a:r>
              <a:rPr lang="en-US" sz="2500" dirty="0" smtClean="0"/>
              <a:t>This is a strategy of trying to give customers the best cost/value combination, by incorporating key good-or-better product characteristics at a lower cost than competitors.  </a:t>
            </a:r>
          </a:p>
          <a:p>
            <a:pPr algn="just">
              <a:lnSpc>
                <a:spcPct val="150000"/>
              </a:lnSpc>
              <a:buFont typeface="Wingdings" panose="05000000000000000000" pitchFamily="2" charset="2"/>
              <a:buChar char="§"/>
            </a:pPr>
            <a:r>
              <a:rPr lang="en-US" sz="2500" dirty="0" smtClean="0"/>
              <a:t>This strategy is a mixture or hybrid of low-price and differentiation, and targets a segment of value-conscious buyers that is usually larger than a market niche, but smaller than a broad market.  </a:t>
            </a:r>
          </a:p>
        </p:txBody>
      </p:sp>
      <p:sp>
        <p:nvSpPr>
          <p:cNvPr id="4" name="Slide Number Placeholder 3"/>
          <p:cNvSpPr>
            <a:spLocks noGrp="1"/>
          </p:cNvSpPr>
          <p:nvPr>
            <p:ph type="sldNum" sz="quarter" idx="12"/>
          </p:nvPr>
        </p:nvSpPr>
        <p:spPr/>
        <p:txBody>
          <a:bodyPr/>
          <a:lstStyle/>
          <a:p>
            <a:fld id="{CCDE14E4-4DE0-4789-98C2-EBDD480C8660}" type="slidenum">
              <a:rPr lang="en-US" smtClean="0"/>
              <a:t>16</a:t>
            </a:fld>
            <a:endParaRPr lang="en-US"/>
          </a:p>
        </p:txBody>
      </p:sp>
    </p:spTree>
    <p:extLst>
      <p:ext uri="{BB962C8B-B14F-4D97-AF65-F5344CB8AC3E}">
        <p14:creationId xmlns:p14="http://schemas.microsoft.com/office/powerpoint/2010/main" val="930928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Best-Cost Provider Strategy</a:t>
            </a:r>
            <a:endParaRPr lang="en-US" dirty="0"/>
          </a:p>
        </p:txBody>
      </p:sp>
      <p:sp>
        <p:nvSpPr>
          <p:cNvPr id="3" name="Content Placeholder 2"/>
          <p:cNvSpPr>
            <a:spLocks noGrp="1"/>
          </p:cNvSpPr>
          <p:nvPr>
            <p:ph idx="1"/>
          </p:nvPr>
        </p:nvSpPr>
        <p:spPr>
          <a:xfrm>
            <a:off x="304800" y="1828800"/>
            <a:ext cx="8534400" cy="4495799"/>
          </a:xfrm>
        </p:spPr>
        <p:txBody>
          <a:bodyPr>
            <a:noAutofit/>
          </a:bodyPr>
          <a:lstStyle/>
          <a:p>
            <a:pPr algn="just">
              <a:lnSpc>
                <a:spcPct val="150000"/>
              </a:lnSpc>
              <a:buFont typeface="Wingdings" panose="05000000000000000000" pitchFamily="2" charset="2"/>
              <a:buChar char="§"/>
            </a:pPr>
            <a:r>
              <a:rPr lang="en-US" sz="2500" dirty="0" smtClean="0"/>
              <a:t>Successful implementation of this strategy requires the company to have the resources, skills, capabilities (and possibly luck) to incorporate up-scale features at lower cost than competitors.</a:t>
            </a:r>
          </a:p>
          <a:p>
            <a:pPr algn="just">
              <a:lnSpc>
                <a:spcPct val="150000"/>
              </a:lnSpc>
              <a:buFont typeface="Wingdings" panose="05000000000000000000" pitchFamily="2" charset="2"/>
              <a:buChar char="§"/>
            </a:pPr>
            <a:r>
              <a:rPr lang="en-US" sz="2500" dirty="0"/>
              <a:t>This strategy could be attractive in markets that have both variety in buyer needs that make differentiation common and where large numbers of buyers are sensitive to both price and value</a:t>
            </a:r>
          </a:p>
        </p:txBody>
      </p:sp>
      <p:sp>
        <p:nvSpPr>
          <p:cNvPr id="4" name="Slide Number Placeholder 3"/>
          <p:cNvSpPr>
            <a:spLocks noGrp="1"/>
          </p:cNvSpPr>
          <p:nvPr>
            <p:ph type="sldNum" sz="quarter" idx="12"/>
          </p:nvPr>
        </p:nvSpPr>
        <p:spPr/>
        <p:txBody>
          <a:bodyPr/>
          <a:lstStyle/>
          <a:p>
            <a:fld id="{CCDE14E4-4DE0-4789-98C2-EBDD480C8660}" type="slidenum">
              <a:rPr lang="en-US" smtClean="0"/>
              <a:t>17</a:t>
            </a:fld>
            <a:endParaRPr lang="en-US"/>
          </a:p>
        </p:txBody>
      </p:sp>
    </p:spTree>
    <p:extLst>
      <p:ext uri="{BB962C8B-B14F-4D97-AF65-F5344CB8AC3E}">
        <p14:creationId xmlns:p14="http://schemas.microsoft.com/office/powerpoint/2010/main" val="2379854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28800"/>
            <a:ext cx="7543800" cy="2743200"/>
          </a:xfrm>
        </p:spPr>
        <p:style>
          <a:lnRef idx="1">
            <a:schemeClr val="dk1"/>
          </a:lnRef>
          <a:fillRef idx="2">
            <a:schemeClr val="dk1"/>
          </a:fillRef>
          <a:effectRef idx="1">
            <a:schemeClr val="dk1"/>
          </a:effectRef>
          <a:fontRef idx="minor">
            <a:schemeClr val="dk1"/>
          </a:fontRef>
        </p:style>
        <p:txBody>
          <a:bodyPr>
            <a:normAutofit/>
          </a:bodyPr>
          <a:lstStyle/>
          <a:p>
            <a:r>
              <a:rPr lang="en-US" sz="8800" dirty="0"/>
              <a:t>End of </a:t>
            </a:r>
            <a:r>
              <a:rPr lang="en-US" sz="8800" dirty="0" smtClean="0"/>
              <a:t>Part </a:t>
            </a:r>
            <a:r>
              <a:rPr lang="en-US" sz="8800" dirty="0"/>
              <a:t>One </a:t>
            </a:r>
          </a:p>
        </p:txBody>
      </p:sp>
      <p:sp>
        <p:nvSpPr>
          <p:cNvPr id="3" name="Slide Number Placeholder 2"/>
          <p:cNvSpPr>
            <a:spLocks noGrp="1"/>
          </p:cNvSpPr>
          <p:nvPr>
            <p:ph type="sldNum" sz="quarter" idx="12"/>
          </p:nvPr>
        </p:nvSpPr>
        <p:spPr/>
        <p:txBody>
          <a:bodyPr/>
          <a:lstStyle/>
          <a:p>
            <a:fld id="{CCDE14E4-4DE0-4789-98C2-EBDD480C8660}" type="slidenum">
              <a:rPr lang="en-US" smtClean="0"/>
              <a:t>18</a:t>
            </a:fld>
            <a:endParaRPr lang="en-US"/>
          </a:p>
        </p:txBody>
      </p:sp>
    </p:spTree>
    <p:extLst>
      <p:ext uri="{BB962C8B-B14F-4D97-AF65-F5344CB8AC3E}">
        <p14:creationId xmlns:p14="http://schemas.microsoft.com/office/powerpoint/2010/main" val="1175026996"/>
      </p:ext>
    </p:extLst>
  </p:cSld>
  <p:clrMapOvr>
    <a:masterClrMapping/>
  </p:clrMapOvr>
  <mc:AlternateContent xmlns:mc="http://schemas.openxmlformats.org/markup-compatibility/2006" xmlns:p14="http://schemas.microsoft.com/office/powerpoint/2010/main">
    <mc:Choice Requires="p14">
      <p:transition spd="slow" p14:dur="4000">
        <p14:glitter pattern="hexagon"/>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normAutofit lnSpcReduction="10000"/>
          </a:bodyPr>
          <a:lstStyle/>
          <a:p>
            <a:pPr>
              <a:lnSpc>
                <a:spcPct val="150000"/>
              </a:lnSpc>
              <a:buFont typeface="Wingdings" panose="05000000000000000000" pitchFamily="2" charset="2"/>
              <a:buChar char="Ø"/>
            </a:pPr>
            <a:r>
              <a:rPr lang="en-US" sz="2800" dirty="0" smtClean="0"/>
              <a:t>Competitive Tactics</a:t>
            </a:r>
          </a:p>
          <a:p>
            <a:pPr>
              <a:lnSpc>
                <a:spcPct val="150000"/>
              </a:lnSpc>
              <a:buFont typeface="Wingdings" panose="05000000000000000000" pitchFamily="2" charset="2"/>
              <a:buChar char="Ø"/>
            </a:pPr>
            <a:r>
              <a:rPr lang="en-US" sz="2800" dirty="0" smtClean="0"/>
              <a:t>Offensive tactics</a:t>
            </a:r>
          </a:p>
          <a:p>
            <a:pPr>
              <a:lnSpc>
                <a:spcPct val="150000"/>
              </a:lnSpc>
              <a:buFont typeface="Wingdings" panose="05000000000000000000" pitchFamily="2" charset="2"/>
              <a:buChar char="Ø"/>
            </a:pPr>
            <a:r>
              <a:rPr lang="en-US" sz="2800" dirty="0" smtClean="0"/>
              <a:t>Defensive Tactics</a:t>
            </a:r>
          </a:p>
          <a:p>
            <a:pPr>
              <a:lnSpc>
                <a:spcPct val="150000"/>
              </a:lnSpc>
              <a:buFont typeface="Wingdings" panose="05000000000000000000" pitchFamily="2" charset="2"/>
              <a:buChar char="Ø"/>
            </a:pPr>
            <a:r>
              <a:rPr lang="en-US" sz="2800" dirty="0" smtClean="0"/>
              <a:t>Functional Strategies </a:t>
            </a:r>
          </a:p>
          <a:p>
            <a:pPr>
              <a:lnSpc>
                <a:spcPct val="150000"/>
              </a:lnSpc>
              <a:buFont typeface="Wingdings" panose="05000000000000000000" pitchFamily="2" charset="2"/>
              <a:buChar char="Ø"/>
            </a:pPr>
            <a:r>
              <a:rPr lang="en-US" sz="2800" dirty="0" smtClean="0"/>
              <a:t>Choosing the Best Strategy Alternatives</a:t>
            </a:r>
          </a:p>
          <a:p>
            <a:pPr marL="0" indent="0">
              <a:buNone/>
            </a:pPr>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19</a:t>
            </a:fld>
            <a:endParaRPr lang="en-US"/>
          </a:p>
        </p:txBody>
      </p:sp>
    </p:spTree>
    <p:extLst>
      <p:ext uri="{BB962C8B-B14F-4D97-AF65-F5344CB8AC3E}">
        <p14:creationId xmlns:p14="http://schemas.microsoft.com/office/powerpoint/2010/main" val="7660308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Competitive </a:t>
            </a:r>
            <a:r>
              <a:rPr lang="en-US" i="1" dirty="0" smtClean="0"/>
              <a:t>Tactics</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q"/>
            </a:pPr>
            <a:r>
              <a:rPr lang="en-US" sz="2800" dirty="0" smtClean="0"/>
              <a:t>Tactics are </a:t>
            </a:r>
            <a:r>
              <a:rPr lang="en-US" sz="2800" dirty="0"/>
              <a:t>shorter in time horizon and narrower in scope than strategies</a:t>
            </a:r>
            <a:endParaRPr lang="en-US" sz="2800" dirty="0" smtClean="0"/>
          </a:p>
          <a:p>
            <a:pPr algn="just">
              <a:lnSpc>
                <a:spcPct val="150000"/>
              </a:lnSpc>
              <a:buFont typeface="Wingdings" panose="05000000000000000000" pitchFamily="2" charset="2"/>
              <a:buChar char="q"/>
            </a:pPr>
            <a:r>
              <a:rPr lang="en-US" sz="2800" dirty="0" smtClean="0"/>
              <a:t>Two </a:t>
            </a:r>
            <a:r>
              <a:rPr lang="en-US" sz="2800" dirty="0"/>
              <a:t>categories of competitive tactics are those dealing with timing (when to enter a market) and market location (where and how to enter and/or defend).</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20</a:t>
            </a:fld>
            <a:endParaRPr lang="en-US"/>
          </a:p>
        </p:txBody>
      </p:sp>
    </p:spTree>
    <p:extLst>
      <p:ext uri="{BB962C8B-B14F-4D97-AF65-F5344CB8AC3E}">
        <p14:creationId xmlns:p14="http://schemas.microsoft.com/office/powerpoint/2010/main" val="1214189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Timing </a:t>
            </a:r>
            <a:r>
              <a:rPr lang="en-US" b="1" dirty="0" smtClean="0"/>
              <a:t>Tactics</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3600" dirty="0"/>
              <a:t>We often speak of </a:t>
            </a:r>
            <a:r>
              <a:rPr lang="en-US" sz="3600" i="1" dirty="0" smtClean="0">
                <a:solidFill>
                  <a:srgbClr val="00B0F0"/>
                </a:solidFill>
              </a:rPr>
              <a:t>first-movers</a:t>
            </a:r>
            <a:r>
              <a:rPr lang="en-US" sz="3600" dirty="0" smtClean="0"/>
              <a:t>, </a:t>
            </a:r>
            <a:r>
              <a:rPr lang="en-US" sz="3600" i="1" dirty="0">
                <a:solidFill>
                  <a:srgbClr val="00B050"/>
                </a:solidFill>
              </a:rPr>
              <a:t>second-movers</a:t>
            </a:r>
            <a:r>
              <a:rPr lang="en-US" sz="3600" dirty="0"/>
              <a:t> or </a:t>
            </a:r>
            <a:r>
              <a:rPr lang="en-US" sz="3600" dirty="0">
                <a:solidFill>
                  <a:srgbClr val="00B050"/>
                </a:solidFill>
              </a:rPr>
              <a:t>rapid followers</a:t>
            </a:r>
            <a:r>
              <a:rPr lang="en-US" sz="3600" dirty="0"/>
              <a:t>, and </a:t>
            </a:r>
            <a:r>
              <a:rPr lang="en-US" sz="3600" i="1" dirty="0">
                <a:solidFill>
                  <a:srgbClr val="002060"/>
                </a:solidFill>
              </a:rPr>
              <a:t>late movers</a:t>
            </a:r>
            <a:r>
              <a:rPr lang="en-US" sz="3600" dirty="0"/>
              <a:t> (wait-and-see). </a:t>
            </a:r>
          </a:p>
        </p:txBody>
      </p:sp>
      <p:sp>
        <p:nvSpPr>
          <p:cNvPr id="4" name="Slide Number Placeholder 3"/>
          <p:cNvSpPr>
            <a:spLocks noGrp="1"/>
          </p:cNvSpPr>
          <p:nvPr>
            <p:ph type="sldNum" sz="quarter" idx="12"/>
          </p:nvPr>
        </p:nvSpPr>
        <p:spPr/>
        <p:txBody>
          <a:bodyPr/>
          <a:lstStyle/>
          <a:p>
            <a:fld id="{CCDE14E4-4DE0-4789-98C2-EBDD480C8660}" type="slidenum">
              <a:rPr lang="en-US" smtClean="0"/>
              <a:t>21</a:t>
            </a:fld>
            <a:endParaRPr lang="en-US"/>
          </a:p>
        </p:txBody>
      </p:sp>
    </p:spTree>
    <p:extLst>
      <p:ext uri="{BB962C8B-B14F-4D97-AF65-F5344CB8AC3E}">
        <p14:creationId xmlns:p14="http://schemas.microsoft.com/office/powerpoint/2010/main" val="241567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Location Tactics</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
            </a:pPr>
            <a:r>
              <a:rPr lang="en-US" sz="3600" dirty="0" smtClean="0"/>
              <a:t>These fall conveniently into offensive and defensive tactics. </a:t>
            </a:r>
            <a:endParaRPr lang="en-US" sz="3600" dirty="0"/>
          </a:p>
        </p:txBody>
      </p:sp>
      <p:sp>
        <p:nvSpPr>
          <p:cNvPr id="4" name="Slide Number Placeholder 3"/>
          <p:cNvSpPr>
            <a:spLocks noGrp="1"/>
          </p:cNvSpPr>
          <p:nvPr>
            <p:ph type="sldNum" sz="quarter" idx="12"/>
          </p:nvPr>
        </p:nvSpPr>
        <p:spPr/>
        <p:txBody>
          <a:bodyPr/>
          <a:lstStyle/>
          <a:p>
            <a:fld id="{CCDE14E4-4DE0-4789-98C2-EBDD480C8660}" type="slidenum">
              <a:rPr lang="en-US" smtClean="0"/>
              <a:t>22</a:t>
            </a:fld>
            <a:endParaRPr lang="en-US"/>
          </a:p>
        </p:txBody>
      </p:sp>
    </p:spTree>
    <p:extLst>
      <p:ext uri="{BB962C8B-B14F-4D97-AF65-F5344CB8AC3E}">
        <p14:creationId xmlns:p14="http://schemas.microsoft.com/office/powerpoint/2010/main" val="4154898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offensive tactics </a:t>
            </a:r>
          </a:p>
        </p:txBody>
      </p:sp>
      <p:sp>
        <p:nvSpPr>
          <p:cNvPr id="3" name="Content Placeholder 2"/>
          <p:cNvSpPr>
            <a:spLocks noGrp="1"/>
          </p:cNvSpPr>
          <p:nvPr>
            <p:ph idx="1"/>
          </p:nvPr>
        </p:nvSpPr>
        <p:spPr>
          <a:xfrm>
            <a:off x="457200" y="1828800"/>
            <a:ext cx="8458200" cy="4800599"/>
          </a:xfrm>
        </p:spPr>
        <p:txBody>
          <a:bodyPr>
            <a:noAutofit/>
          </a:bodyPr>
          <a:lstStyle/>
          <a:p>
            <a:pPr algn="just">
              <a:lnSpc>
                <a:spcPct val="150000"/>
              </a:lnSpc>
              <a:buFont typeface="Wingdings" panose="05000000000000000000" pitchFamily="2" charset="2"/>
              <a:buChar char="v"/>
            </a:pPr>
            <a:r>
              <a:rPr lang="en-US" sz="2600" b="1" dirty="0" smtClean="0"/>
              <a:t>Frontal Assault</a:t>
            </a:r>
            <a:r>
              <a:rPr lang="en-US" sz="2600" dirty="0" smtClean="0"/>
              <a:t>:  going head-to-head with the competitor, matching each other in every way.   </a:t>
            </a:r>
          </a:p>
          <a:p>
            <a:pPr algn="just">
              <a:lnSpc>
                <a:spcPct val="150000"/>
              </a:lnSpc>
              <a:buFont typeface="Wingdings" panose="05000000000000000000" pitchFamily="2" charset="2"/>
              <a:buChar char="v"/>
            </a:pPr>
            <a:r>
              <a:rPr lang="en-US" sz="2600" b="1" dirty="0" smtClean="0"/>
              <a:t>Flanking Maneuver</a:t>
            </a:r>
            <a:r>
              <a:rPr lang="en-US" sz="2600" dirty="0" smtClean="0"/>
              <a:t>:  attacking a part of the market where the competitor is weak.   </a:t>
            </a:r>
          </a:p>
          <a:p>
            <a:pPr algn="just">
              <a:lnSpc>
                <a:spcPct val="150000"/>
              </a:lnSpc>
              <a:buFont typeface="Wingdings" panose="05000000000000000000" pitchFamily="2" charset="2"/>
              <a:buChar char="v"/>
            </a:pPr>
            <a:r>
              <a:rPr lang="en-US" sz="2600" b="1" dirty="0" smtClean="0"/>
              <a:t>Encirclement</a:t>
            </a:r>
            <a:r>
              <a:rPr lang="en-US" sz="2600" dirty="0" smtClean="0"/>
              <a:t>:  usually involves encircling and pushing over the competitor's position in terms of greater product variety and/or serving more markets.  </a:t>
            </a:r>
          </a:p>
        </p:txBody>
      </p:sp>
      <p:sp>
        <p:nvSpPr>
          <p:cNvPr id="4" name="Slide Number Placeholder 3"/>
          <p:cNvSpPr>
            <a:spLocks noGrp="1"/>
          </p:cNvSpPr>
          <p:nvPr>
            <p:ph type="sldNum" sz="quarter" idx="12"/>
          </p:nvPr>
        </p:nvSpPr>
        <p:spPr/>
        <p:txBody>
          <a:bodyPr/>
          <a:lstStyle/>
          <a:p>
            <a:fld id="{CCDE14E4-4DE0-4789-98C2-EBDD480C8660}" type="slidenum">
              <a:rPr lang="en-US" smtClean="0"/>
              <a:t>23</a:t>
            </a:fld>
            <a:endParaRPr lang="en-US"/>
          </a:p>
        </p:txBody>
      </p:sp>
    </p:spTree>
    <p:extLst>
      <p:ext uri="{BB962C8B-B14F-4D97-AF65-F5344CB8AC3E}">
        <p14:creationId xmlns:p14="http://schemas.microsoft.com/office/powerpoint/2010/main" val="37622280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offensive tactics </a:t>
            </a:r>
          </a:p>
        </p:txBody>
      </p:sp>
      <p:sp>
        <p:nvSpPr>
          <p:cNvPr id="3" name="Content Placeholder 2"/>
          <p:cNvSpPr>
            <a:spLocks noGrp="1"/>
          </p:cNvSpPr>
          <p:nvPr>
            <p:ph idx="1"/>
          </p:nvPr>
        </p:nvSpPr>
        <p:spPr>
          <a:xfrm>
            <a:off x="457200" y="1737361"/>
            <a:ext cx="8458200" cy="4587239"/>
          </a:xfrm>
        </p:spPr>
        <p:txBody>
          <a:bodyPr>
            <a:normAutofit lnSpcReduction="10000"/>
          </a:bodyPr>
          <a:lstStyle/>
          <a:p>
            <a:pPr algn="just">
              <a:lnSpc>
                <a:spcPct val="150000"/>
              </a:lnSpc>
              <a:buFont typeface="Wingdings" panose="05000000000000000000" pitchFamily="2" charset="2"/>
              <a:buChar char="v"/>
            </a:pPr>
            <a:r>
              <a:rPr lang="en-US" sz="2800" b="1" dirty="0" smtClean="0"/>
              <a:t>Bypass Attack</a:t>
            </a:r>
            <a:r>
              <a:rPr lang="en-US" sz="2800" dirty="0" smtClean="0"/>
              <a:t>:  attempting to cut the market out from under the established defender by offering a new, superior type of produce that makes the competitor's product unnecessary or undesirable.</a:t>
            </a:r>
          </a:p>
          <a:p>
            <a:pPr algn="just">
              <a:lnSpc>
                <a:spcPct val="150000"/>
              </a:lnSpc>
              <a:buFont typeface="Wingdings" panose="05000000000000000000" pitchFamily="2" charset="2"/>
              <a:buChar char="v"/>
            </a:pPr>
            <a:r>
              <a:rPr lang="en-US" sz="2800" b="1" dirty="0" smtClean="0"/>
              <a:t>Guerrilla Warfare</a:t>
            </a:r>
            <a:r>
              <a:rPr lang="en-US" sz="2800" dirty="0" smtClean="0"/>
              <a:t>:  using a "hit and run" attack on a competitor, with small, intermittent assaults on different market segments.  </a:t>
            </a:r>
            <a:endParaRPr lang="en-US" sz="2800" dirty="0"/>
          </a:p>
        </p:txBody>
      </p:sp>
      <p:sp>
        <p:nvSpPr>
          <p:cNvPr id="4" name="Slide Number Placeholder 3"/>
          <p:cNvSpPr>
            <a:spLocks noGrp="1"/>
          </p:cNvSpPr>
          <p:nvPr>
            <p:ph type="sldNum" sz="quarter" idx="12"/>
          </p:nvPr>
        </p:nvSpPr>
        <p:spPr/>
        <p:txBody>
          <a:bodyPr/>
          <a:lstStyle/>
          <a:p>
            <a:fld id="{CCDE14E4-4DE0-4789-98C2-EBDD480C8660}" type="slidenum">
              <a:rPr lang="en-US" smtClean="0"/>
              <a:t>24</a:t>
            </a:fld>
            <a:endParaRPr lang="en-US"/>
          </a:p>
        </p:txBody>
      </p:sp>
    </p:spTree>
    <p:extLst>
      <p:ext uri="{BB962C8B-B14F-4D97-AF65-F5344CB8AC3E}">
        <p14:creationId xmlns:p14="http://schemas.microsoft.com/office/powerpoint/2010/main" val="1142955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Defensive Tactics </a:t>
            </a:r>
          </a:p>
        </p:txBody>
      </p:sp>
      <p:sp>
        <p:nvSpPr>
          <p:cNvPr id="3" name="Content Placeholder 2"/>
          <p:cNvSpPr>
            <a:spLocks noGrp="1"/>
          </p:cNvSpPr>
          <p:nvPr>
            <p:ph idx="1"/>
          </p:nvPr>
        </p:nvSpPr>
        <p:spPr>
          <a:xfrm>
            <a:off x="533401" y="1845734"/>
            <a:ext cx="8001000" cy="4402666"/>
          </a:xfrm>
        </p:spPr>
        <p:txBody>
          <a:bodyPr>
            <a:normAutofit fontScale="85000" lnSpcReduction="20000"/>
          </a:bodyPr>
          <a:lstStyle/>
          <a:p>
            <a:pPr algn="just">
              <a:lnSpc>
                <a:spcPct val="150000"/>
              </a:lnSpc>
              <a:buFont typeface="Wingdings" panose="05000000000000000000" pitchFamily="2" charset="2"/>
              <a:buChar char="Ø"/>
            </a:pPr>
            <a:r>
              <a:rPr lang="en-US" sz="2800" b="1" i="1" dirty="0" smtClean="0"/>
              <a:t>Raise </a:t>
            </a:r>
            <a:r>
              <a:rPr lang="en-US" sz="2800" b="1" i="1" dirty="0"/>
              <a:t>Structural Barriers</a:t>
            </a:r>
            <a:r>
              <a:rPr lang="en-US" sz="2800" i="1" dirty="0"/>
              <a:t>:</a:t>
            </a:r>
            <a:r>
              <a:rPr lang="en-US" sz="2800" dirty="0"/>
              <a:t>  block avenues challengers can take in mounting an offensive</a:t>
            </a:r>
          </a:p>
          <a:p>
            <a:pPr algn="just">
              <a:lnSpc>
                <a:spcPct val="150000"/>
              </a:lnSpc>
              <a:buFont typeface="Wingdings" panose="05000000000000000000" pitchFamily="2" charset="2"/>
              <a:buChar char="Ø"/>
            </a:pPr>
            <a:r>
              <a:rPr lang="en-US" sz="2800" b="1" i="1" dirty="0" smtClean="0"/>
              <a:t>Increase </a:t>
            </a:r>
            <a:r>
              <a:rPr lang="en-US" sz="2800" b="1" i="1" dirty="0"/>
              <a:t>Expected Retaliation</a:t>
            </a:r>
            <a:r>
              <a:rPr lang="en-US" sz="2800" i="1" dirty="0"/>
              <a:t>:</a:t>
            </a:r>
            <a:r>
              <a:rPr lang="en-US" sz="2800" dirty="0"/>
              <a:t>  signal challengers that there is threat of strong retaliation if they attack</a:t>
            </a:r>
          </a:p>
          <a:p>
            <a:pPr algn="just">
              <a:lnSpc>
                <a:spcPct val="150000"/>
              </a:lnSpc>
              <a:buFont typeface="Wingdings" panose="05000000000000000000" pitchFamily="2" charset="2"/>
              <a:buChar char="Ø"/>
            </a:pPr>
            <a:r>
              <a:rPr lang="en-US" sz="2800" b="1" i="1" dirty="0" smtClean="0"/>
              <a:t>Reduce </a:t>
            </a:r>
            <a:r>
              <a:rPr lang="en-US" sz="2800" b="1" i="1" dirty="0"/>
              <a:t>Inducement for Attacks</a:t>
            </a:r>
            <a:r>
              <a:rPr lang="en-US" sz="2800" i="1" dirty="0"/>
              <a:t>:</a:t>
            </a:r>
            <a:r>
              <a:rPr lang="en-US" sz="2800" dirty="0"/>
              <a:t>  e.g., lower profits to make things less attractive (including use of accounting techniques to obscure true profitability).  Keeping prices very low gives a new entrant little profit incentive to enter.</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25</a:t>
            </a:fld>
            <a:endParaRPr lang="en-US"/>
          </a:p>
        </p:txBody>
      </p:sp>
    </p:spTree>
    <p:extLst>
      <p:ext uri="{BB962C8B-B14F-4D97-AF65-F5344CB8AC3E}">
        <p14:creationId xmlns:p14="http://schemas.microsoft.com/office/powerpoint/2010/main" val="1901077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FUNCTIONAL STRATEGIES</a:t>
            </a:r>
            <a:endParaRPr lang="en-US" dirty="0"/>
          </a:p>
        </p:txBody>
      </p:sp>
      <p:sp>
        <p:nvSpPr>
          <p:cNvPr id="5" name="Content Placeholder 4"/>
          <p:cNvSpPr>
            <a:spLocks noGrp="1"/>
          </p:cNvSpPr>
          <p:nvPr>
            <p:ph idx="1"/>
          </p:nvPr>
        </p:nvSpPr>
        <p:spPr/>
        <p:txBody>
          <a:bodyPr>
            <a:noAutofit/>
          </a:bodyPr>
          <a:lstStyle/>
          <a:p>
            <a:pPr algn="just">
              <a:lnSpc>
                <a:spcPct val="150000"/>
              </a:lnSpc>
              <a:buFont typeface="Wingdings" panose="05000000000000000000" pitchFamily="2" charset="2"/>
              <a:buChar char="q"/>
            </a:pPr>
            <a:r>
              <a:rPr lang="en-US" sz="2400" dirty="0" smtClean="0"/>
              <a:t>Functional strategies are relatively </a:t>
            </a:r>
            <a:r>
              <a:rPr lang="en-US" sz="2400" b="1" dirty="0" smtClean="0"/>
              <a:t>short-term activities </a:t>
            </a:r>
            <a:r>
              <a:rPr lang="en-US" sz="2400" dirty="0" smtClean="0"/>
              <a:t>that each functional area within a company will carry out to implement the broader, longer-term corporate level and business level strategies.  </a:t>
            </a:r>
          </a:p>
          <a:p>
            <a:pPr algn="just">
              <a:lnSpc>
                <a:spcPct val="150000"/>
              </a:lnSpc>
              <a:buFont typeface="Wingdings" panose="05000000000000000000" pitchFamily="2" charset="2"/>
              <a:buChar char="q"/>
            </a:pPr>
            <a:r>
              <a:rPr lang="en-US" sz="2400" b="1" dirty="0" smtClean="0"/>
              <a:t>Each functional area</a:t>
            </a:r>
            <a:r>
              <a:rPr lang="en-US" sz="2400" dirty="0" smtClean="0"/>
              <a:t> has a number of strategy choices, that interact with and must be consistent with the overall company strategies.</a:t>
            </a:r>
            <a:endParaRPr lang="en-US" sz="2400" dirty="0"/>
          </a:p>
        </p:txBody>
      </p:sp>
      <p:sp>
        <p:nvSpPr>
          <p:cNvPr id="2" name="Slide Number Placeholder 1"/>
          <p:cNvSpPr>
            <a:spLocks noGrp="1"/>
          </p:cNvSpPr>
          <p:nvPr>
            <p:ph type="sldNum" sz="quarter" idx="12"/>
          </p:nvPr>
        </p:nvSpPr>
        <p:spPr/>
        <p:txBody>
          <a:bodyPr/>
          <a:lstStyle/>
          <a:p>
            <a:fld id="{CCDE14E4-4DE0-4789-98C2-EBDD480C8660}" type="slidenum">
              <a:rPr lang="en-US" smtClean="0"/>
              <a:t>26</a:t>
            </a:fld>
            <a:endParaRPr lang="en-US"/>
          </a:p>
        </p:txBody>
      </p:sp>
    </p:spTree>
    <p:extLst>
      <p:ext uri="{BB962C8B-B14F-4D97-AF65-F5344CB8AC3E}">
        <p14:creationId xmlns:p14="http://schemas.microsoft.com/office/powerpoint/2010/main" val="4642592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400" dirty="0" smtClean="0"/>
              <a:t>Three basic characteristics distinguish functional strategies from corporate level and business level strategies:  </a:t>
            </a:r>
          </a:p>
          <a:p>
            <a:pPr lvl="4" algn="just">
              <a:lnSpc>
                <a:spcPct val="150000"/>
              </a:lnSpc>
              <a:buFont typeface="Wingdings" panose="05000000000000000000" pitchFamily="2" charset="2"/>
              <a:buChar char="ü"/>
            </a:pPr>
            <a:r>
              <a:rPr lang="en-US" sz="2400" dirty="0"/>
              <a:t> 	</a:t>
            </a:r>
            <a:r>
              <a:rPr lang="en-US" sz="2400" dirty="0" smtClean="0"/>
              <a:t>shorter time horizon, </a:t>
            </a:r>
          </a:p>
          <a:p>
            <a:pPr lvl="4" algn="just">
              <a:lnSpc>
                <a:spcPct val="150000"/>
              </a:lnSpc>
              <a:buFont typeface="Wingdings" panose="05000000000000000000" pitchFamily="2" charset="2"/>
              <a:buChar char="ü"/>
            </a:pPr>
            <a:r>
              <a:rPr lang="en-US" sz="2400" dirty="0"/>
              <a:t>	</a:t>
            </a:r>
            <a:r>
              <a:rPr lang="en-US" sz="2400" dirty="0" smtClean="0"/>
              <a:t>greater specificity, </a:t>
            </a:r>
          </a:p>
          <a:p>
            <a:pPr lvl="4" algn="just">
              <a:lnSpc>
                <a:spcPct val="150000"/>
              </a:lnSpc>
              <a:buFont typeface="Wingdings" panose="05000000000000000000" pitchFamily="2" charset="2"/>
              <a:buChar char="ü"/>
            </a:pPr>
            <a:r>
              <a:rPr lang="en-US" sz="2400" dirty="0"/>
              <a:t>	</a:t>
            </a:r>
            <a:r>
              <a:rPr lang="en-US" sz="2400" dirty="0" smtClean="0"/>
              <a:t>primary involvement of operating 	managers.</a:t>
            </a:r>
            <a:endParaRPr lang="en-US" sz="2400" dirty="0"/>
          </a:p>
        </p:txBody>
      </p:sp>
      <p:sp>
        <p:nvSpPr>
          <p:cNvPr id="4" name="Slide Number Placeholder 3"/>
          <p:cNvSpPr>
            <a:spLocks noGrp="1"/>
          </p:cNvSpPr>
          <p:nvPr>
            <p:ph type="sldNum" sz="quarter" idx="12"/>
          </p:nvPr>
        </p:nvSpPr>
        <p:spPr/>
        <p:txBody>
          <a:bodyPr/>
          <a:lstStyle/>
          <a:p>
            <a:fld id="{CCDE14E4-4DE0-4789-98C2-EBDD480C8660}" type="slidenum">
              <a:rPr lang="en-US" smtClean="0"/>
              <a:t>27</a:t>
            </a:fld>
            <a:endParaRPr lang="en-US"/>
          </a:p>
        </p:txBody>
      </p:sp>
    </p:spTree>
    <p:extLst>
      <p:ext uri="{BB962C8B-B14F-4D97-AF65-F5344CB8AC3E}">
        <p14:creationId xmlns:p14="http://schemas.microsoft.com/office/powerpoint/2010/main" val="15274353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CHOOSING THE BEST STRATEGY </a:t>
            </a:r>
            <a:r>
              <a:rPr lang="en-US" b="1" dirty="0" smtClean="0"/>
              <a:t>ALTERNATIVES</a:t>
            </a:r>
            <a:endParaRPr lang="en-US" dirty="0"/>
          </a:p>
        </p:txBody>
      </p:sp>
      <p:sp>
        <p:nvSpPr>
          <p:cNvPr id="3" name="Content Placeholder 2"/>
          <p:cNvSpPr>
            <a:spLocks noGrp="1"/>
          </p:cNvSpPr>
          <p:nvPr>
            <p:ph idx="1"/>
          </p:nvPr>
        </p:nvSpPr>
        <p:spPr>
          <a:xfrm>
            <a:off x="822959" y="1845734"/>
            <a:ext cx="7863841" cy="4478866"/>
          </a:xfrm>
        </p:spPr>
        <p:txBody>
          <a:bodyPr>
            <a:normAutofit fontScale="92500"/>
          </a:bodyPr>
          <a:lstStyle/>
          <a:p>
            <a:pPr marL="0" indent="0" algn="just">
              <a:lnSpc>
                <a:spcPct val="150000"/>
              </a:lnSpc>
              <a:buNone/>
            </a:pPr>
            <a:r>
              <a:rPr lang="en-US" sz="2600" dirty="0"/>
              <a:t>Here are some factors to consider when choosing among alternative strategies:</a:t>
            </a:r>
          </a:p>
          <a:p>
            <a:pPr algn="just">
              <a:lnSpc>
                <a:spcPct val="150000"/>
              </a:lnSpc>
              <a:buFont typeface="Wingdings" panose="05000000000000000000" pitchFamily="2" charset="2"/>
              <a:buChar char="Ø"/>
            </a:pPr>
            <a:r>
              <a:rPr lang="en-US" sz="2600" dirty="0" smtClean="0"/>
              <a:t>It </a:t>
            </a:r>
            <a:r>
              <a:rPr lang="en-US" sz="2600" dirty="0"/>
              <a:t>is important to get as clear as possible about objectives and decision criteria (what makes a decision a "good" one?)</a:t>
            </a:r>
          </a:p>
          <a:p>
            <a:pPr algn="just">
              <a:lnSpc>
                <a:spcPct val="150000"/>
              </a:lnSpc>
              <a:buFont typeface="Wingdings" panose="05000000000000000000" pitchFamily="2" charset="2"/>
              <a:buChar char="Ø"/>
            </a:pPr>
            <a:r>
              <a:rPr lang="en-US" sz="2600" dirty="0" smtClean="0"/>
              <a:t>The </a:t>
            </a:r>
            <a:r>
              <a:rPr lang="en-US" sz="2600" dirty="0"/>
              <a:t>primary answer to the previous question, and therefore a vital criterion, is that the chosen strategies must be effective in addressing the "critical issues" the company faces at this time</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28</a:t>
            </a:fld>
            <a:endParaRPr lang="en-US"/>
          </a:p>
        </p:txBody>
      </p:sp>
    </p:spTree>
    <p:extLst>
      <p:ext uri="{BB962C8B-B14F-4D97-AF65-F5344CB8AC3E}">
        <p14:creationId xmlns:p14="http://schemas.microsoft.com/office/powerpoint/2010/main" val="4015399958"/>
      </p:ext>
    </p:extLst>
  </p:cSld>
  <p:clrMapOvr>
    <a:masterClrMapping/>
  </p:clrMapOvr>
  <mc:AlternateContent xmlns:mc="http://schemas.openxmlformats.org/markup-compatibility/2006" xmlns:p14="http://schemas.microsoft.com/office/powerpoint/2010/main">
    <mc:Choice Requires="p14">
      <p:transition spd="slow" p14:dur="3400">
        <p14:reveal thruBlk="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CHOOSING THE BEST STRATEGY </a:t>
            </a:r>
            <a:r>
              <a:rPr lang="en-US" b="1" dirty="0" smtClean="0"/>
              <a:t>ALTERNATIVES </a:t>
            </a:r>
            <a:r>
              <a:rPr lang="en-US" b="1" dirty="0" err="1" smtClean="0"/>
              <a:t>cont</a:t>
            </a:r>
            <a:r>
              <a:rPr lang="en-US" b="1" dirty="0" smtClean="0"/>
              <a:t>……</a:t>
            </a:r>
            <a:endParaRPr lang="en-US" dirty="0"/>
          </a:p>
        </p:txBody>
      </p:sp>
      <p:sp>
        <p:nvSpPr>
          <p:cNvPr id="3" name="Content Placeholder 2"/>
          <p:cNvSpPr>
            <a:spLocks noGrp="1"/>
          </p:cNvSpPr>
          <p:nvPr>
            <p:ph idx="1"/>
          </p:nvPr>
        </p:nvSpPr>
        <p:spPr>
          <a:xfrm>
            <a:off x="457200" y="1905000"/>
            <a:ext cx="8382000" cy="4800600"/>
          </a:xfrm>
        </p:spPr>
        <p:txBody>
          <a:bodyPr>
            <a:normAutofit/>
          </a:bodyPr>
          <a:lstStyle/>
          <a:p>
            <a:pPr algn="just">
              <a:lnSpc>
                <a:spcPct val="150000"/>
              </a:lnSpc>
              <a:buFont typeface="Wingdings" panose="05000000000000000000" pitchFamily="2" charset="2"/>
              <a:buChar char="Ø"/>
            </a:pPr>
            <a:r>
              <a:rPr lang="en-US" sz="2400" dirty="0"/>
              <a:t>They must be consistent with the mission and other strategies of the organization</a:t>
            </a:r>
          </a:p>
          <a:p>
            <a:pPr algn="just">
              <a:lnSpc>
                <a:spcPct val="150000"/>
              </a:lnSpc>
              <a:buFont typeface="Wingdings" panose="05000000000000000000" pitchFamily="2" charset="2"/>
              <a:buChar char="Ø"/>
            </a:pPr>
            <a:r>
              <a:rPr lang="en-US" sz="2400" dirty="0"/>
              <a:t>They need to be consistent with external environment factors, including realistic assessments of the competitive environment and </a:t>
            </a:r>
            <a:r>
              <a:rPr lang="en-US" sz="2400" dirty="0" smtClean="0"/>
              <a:t>trends</a:t>
            </a:r>
          </a:p>
          <a:p>
            <a:pPr algn="just">
              <a:lnSpc>
                <a:spcPct val="150000"/>
              </a:lnSpc>
              <a:buFont typeface="Wingdings" panose="05000000000000000000" pitchFamily="2" charset="2"/>
              <a:buChar char="Ø"/>
            </a:pPr>
            <a:r>
              <a:rPr lang="en-US" sz="2400" dirty="0" smtClean="0"/>
              <a:t>They </a:t>
            </a:r>
            <a:r>
              <a:rPr lang="en-US" sz="2400" dirty="0"/>
              <a:t>fit the company's product life cycle position and market attractiveness/competitive strength </a:t>
            </a:r>
            <a:r>
              <a:rPr lang="en-US" sz="2400" dirty="0" smtClean="0"/>
              <a:t>situation</a:t>
            </a:r>
            <a:endParaRPr lang="en-US" sz="2400" dirty="0"/>
          </a:p>
        </p:txBody>
      </p:sp>
      <p:sp>
        <p:nvSpPr>
          <p:cNvPr id="4" name="Slide Number Placeholder 3"/>
          <p:cNvSpPr>
            <a:spLocks noGrp="1"/>
          </p:cNvSpPr>
          <p:nvPr>
            <p:ph type="sldNum" sz="quarter" idx="12"/>
          </p:nvPr>
        </p:nvSpPr>
        <p:spPr/>
        <p:txBody>
          <a:bodyPr/>
          <a:lstStyle/>
          <a:p>
            <a:fld id="{CCDE14E4-4DE0-4789-98C2-EBDD480C8660}" type="slidenum">
              <a:rPr lang="en-US" smtClean="0"/>
              <a:t>29</a:t>
            </a:fld>
            <a:endParaRPr lang="en-US"/>
          </a:p>
        </p:txBody>
      </p:sp>
    </p:spTree>
    <p:extLst>
      <p:ext uri="{BB962C8B-B14F-4D97-AF65-F5344CB8AC3E}">
        <p14:creationId xmlns:p14="http://schemas.microsoft.com/office/powerpoint/2010/main" val="4036778209"/>
      </p:ext>
    </p:extLst>
  </p:cSld>
  <p:clrMapOvr>
    <a:masterClrMapping/>
  </p:clrMapOvr>
  <mc:AlternateContent xmlns:mc="http://schemas.openxmlformats.org/markup-compatibility/2006" xmlns:p14="http://schemas.microsoft.com/office/powerpoint/2010/main">
    <mc:Choice Requires="p14">
      <p:transition spd="slow" p14:dur="3400">
        <p14:reveal thruBlk="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CHOOSING THE BEST STRATEGY </a:t>
            </a:r>
            <a:r>
              <a:rPr lang="en-US" b="1" dirty="0" smtClean="0"/>
              <a:t>ALTERNATIVES </a:t>
            </a:r>
            <a:r>
              <a:rPr lang="en-US" b="1" dirty="0" err="1" smtClean="0"/>
              <a:t>cont</a:t>
            </a:r>
            <a:r>
              <a:rPr lang="en-US" b="1" dirty="0" smtClean="0"/>
              <a:t>……</a:t>
            </a:r>
            <a:endParaRPr lang="en-US" dirty="0"/>
          </a:p>
        </p:txBody>
      </p:sp>
      <p:sp>
        <p:nvSpPr>
          <p:cNvPr id="3" name="Content Placeholder 2"/>
          <p:cNvSpPr>
            <a:spLocks noGrp="1"/>
          </p:cNvSpPr>
          <p:nvPr>
            <p:ph idx="1"/>
          </p:nvPr>
        </p:nvSpPr>
        <p:spPr>
          <a:xfrm>
            <a:off x="457200" y="1828800"/>
            <a:ext cx="8382000" cy="4876800"/>
          </a:xfrm>
        </p:spPr>
        <p:txBody>
          <a:bodyPr>
            <a:normAutofit/>
          </a:bodyPr>
          <a:lstStyle/>
          <a:p>
            <a:pPr algn="just">
              <a:lnSpc>
                <a:spcPct val="150000"/>
              </a:lnSpc>
              <a:buFont typeface="Wingdings" panose="05000000000000000000" pitchFamily="2" charset="2"/>
              <a:buChar char="Ø"/>
            </a:pPr>
            <a:r>
              <a:rPr lang="en-US" sz="2400" dirty="0" smtClean="0"/>
              <a:t>They </a:t>
            </a:r>
            <a:r>
              <a:rPr lang="en-US" sz="2400" dirty="0"/>
              <a:t>must be capable of being implemented effectively and efficiently, including being realistic with respect to the company's resources</a:t>
            </a:r>
          </a:p>
          <a:p>
            <a:pPr algn="just">
              <a:lnSpc>
                <a:spcPct val="150000"/>
              </a:lnSpc>
              <a:buFont typeface="Wingdings" panose="05000000000000000000" pitchFamily="2" charset="2"/>
              <a:buChar char="Ø"/>
            </a:pPr>
            <a:r>
              <a:rPr lang="en-US" sz="2400" dirty="0" smtClean="0"/>
              <a:t>The </a:t>
            </a:r>
            <a:r>
              <a:rPr lang="en-US" sz="2400" dirty="0"/>
              <a:t>risks must be acceptable and in line with the potential rewards</a:t>
            </a:r>
          </a:p>
          <a:p>
            <a:pPr algn="just">
              <a:lnSpc>
                <a:spcPct val="150000"/>
              </a:lnSpc>
              <a:buFont typeface="Wingdings" panose="05000000000000000000" pitchFamily="2" charset="2"/>
              <a:buChar char="Ø"/>
            </a:pPr>
            <a:r>
              <a:rPr lang="en-US" sz="2400" dirty="0" smtClean="0"/>
              <a:t>It </a:t>
            </a:r>
            <a:r>
              <a:rPr lang="en-US" sz="2400" dirty="0"/>
              <a:t>is important to match strategy to the other aspects of the </a:t>
            </a:r>
            <a:r>
              <a:rPr lang="en-US" sz="2400" dirty="0" smtClean="0"/>
              <a:t>situation</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30</a:t>
            </a:fld>
            <a:endParaRPr lang="en-US"/>
          </a:p>
        </p:txBody>
      </p:sp>
    </p:spTree>
    <p:extLst>
      <p:ext uri="{BB962C8B-B14F-4D97-AF65-F5344CB8AC3E}">
        <p14:creationId xmlns:p14="http://schemas.microsoft.com/office/powerpoint/2010/main" val="812730830"/>
      </p:ext>
    </p:extLst>
  </p:cSld>
  <p:clrMapOvr>
    <a:masterClrMapping/>
  </p:clrMapOvr>
  <mc:AlternateContent xmlns:mc="http://schemas.openxmlformats.org/markup-compatibility/2006" xmlns:p14="http://schemas.microsoft.com/office/powerpoint/2010/main">
    <mc:Choice Requires="p14">
      <p:transition spd="slow" p14:dur="3400">
        <p14:reveal thruBlk="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CHOOSING THE BEST STRATEGY </a:t>
            </a:r>
            <a:r>
              <a:rPr lang="en-US" b="1" dirty="0" smtClean="0"/>
              <a:t>ALTERNATIVES </a:t>
            </a:r>
            <a:r>
              <a:rPr lang="en-US" b="1" dirty="0" err="1" smtClean="0"/>
              <a:t>cont</a:t>
            </a:r>
            <a:r>
              <a:rPr lang="en-US" b="1" dirty="0" smtClean="0"/>
              <a:t>……</a:t>
            </a:r>
            <a:endParaRPr lang="en-US" dirty="0"/>
          </a:p>
        </p:txBody>
      </p:sp>
      <p:sp>
        <p:nvSpPr>
          <p:cNvPr id="3" name="Content Placeholder 2"/>
          <p:cNvSpPr>
            <a:spLocks noGrp="1"/>
          </p:cNvSpPr>
          <p:nvPr>
            <p:ph idx="1"/>
          </p:nvPr>
        </p:nvSpPr>
        <p:spPr>
          <a:xfrm>
            <a:off x="457200" y="1828800"/>
            <a:ext cx="8382000" cy="4876800"/>
          </a:xfrm>
        </p:spPr>
        <p:txBody>
          <a:bodyPr>
            <a:normAutofit/>
          </a:bodyPr>
          <a:lstStyle/>
          <a:p>
            <a:pPr algn="just">
              <a:lnSpc>
                <a:spcPct val="150000"/>
              </a:lnSpc>
              <a:buFont typeface="Wingdings" panose="05000000000000000000" pitchFamily="2" charset="2"/>
              <a:buChar char="Ø"/>
            </a:pPr>
            <a:r>
              <a:rPr lang="en-US" sz="2400" dirty="0"/>
              <a:t>Consider stakeholder analysis and other people-related factors (e.g., internal and external pressures, risk propensity, and needs and desires of important decision-makers)</a:t>
            </a:r>
          </a:p>
          <a:p>
            <a:pPr algn="just">
              <a:lnSpc>
                <a:spcPct val="150000"/>
              </a:lnSpc>
              <a:buFont typeface="Wingdings" panose="05000000000000000000" pitchFamily="2" charset="2"/>
              <a:buChar char="Ø"/>
            </a:pPr>
            <a:r>
              <a:rPr lang="en-US" sz="2400" dirty="0"/>
              <a:t>Sometimes it is helpful to do scenario construction, e.g., cases with optimistic, most likely, and pessimistic assumptions</a:t>
            </a:r>
            <a:r>
              <a:rPr lang="en-US" sz="2400" dirty="0" smtClean="0"/>
              <a:t>.</a:t>
            </a:r>
          </a:p>
          <a:p>
            <a:pPr algn="just">
              <a:lnSpc>
                <a:spcPct val="150000"/>
              </a:lnSpc>
              <a:buFont typeface="Wingdings" panose="05000000000000000000" pitchFamily="2" charset="2"/>
              <a:buChar char="Ø"/>
            </a:pPr>
            <a:r>
              <a:rPr lang="en-US" sz="2400" dirty="0" smtClean="0"/>
              <a:t>They </a:t>
            </a:r>
            <a:r>
              <a:rPr lang="en-US" sz="2400" dirty="0"/>
              <a:t>fit the company's product life cycle position and market attractiveness/competitive strength </a:t>
            </a:r>
            <a:r>
              <a:rPr lang="en-US" sz="2400" dirty="0" smtClean="0"/>
              <a:t>situation</a:t>
            </a:r>
            <a:endParaRPr lang="en-US" sz="2400" dirty="0"/>
          </a:p>
        </p:txBody>
      </p:sp>
      <p:sp>
        <p:nvSpPr>
          <p:cNvPr id="4" name="Slide Number Placeholder 3"/>
          <p:cNvSpPr>
            <a:spLocks noGrp="1"/>
          </p:cNvSpPr>
          <p:nvPr>
            <p:ph type="sldNum" sz="quarter" idx="12"/>
          </p:nvPr>
        </p:nvSpPr>
        <p:spPr/>
        <p:txBody>
          <a:bodyPr/>
          <a:lstStyle/>
          <a:p>
            <a:fld id="{CCDE14E4-4DE0-4789-98C2-EBDD480C8660}" type="slidenum">
              <a:rPr lang="en-US" smtClean="0"/>
              <a:t>31</a:t>
            </a:fld>
            <a:endParaRPr lang="en-US"/>
          </a:p>
        </p:txBody>
      </p:sp>
    </p:spTree>
    <p:extLst>
      <p:ext uri="{BB962C8B-B14F-4D97-AF65-F5344CB8AC3E}">
        <p14:creationId xmlns:p14="http://schemas.microsoft.com/office/powerpoint/2010/main" val="2278440511"/>
      </p:ext>
    </p:extLst>
  </p:cSld>
  <p:clrMapOvr>
    <a:masterClrMapping/>
  </p:clrMapOvr>
  <mc:AlternateContent xmlns:mc="http://schemas.openxmlformats.org/markup-compatibility/2006" xmlns:p14="http://schemas.microsoft.com/office/powerpoint/2010/main">
    <mc:Choice Requires="p14">
      <p:transition spd="slow" p14:dur="3400">
        <p14:reveal thruBlk="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CHOOSING THE BEST STRATEGY </a:t>
            </a:r>
            <a:r>
              <a:rPr lang="en-US" b="1" dirty="0" smtClean="0"/>
              <a:t>ALTERNATIVES </a:t>
            </a:r>
            <a:r>
              <a:rPr lang="en-US" b="1" dirty="0" err="1" smtClean="0"/>
              <a:t>cont</a:t>
            </a:r>
            <a:r>
              <a:rPr lang="en-US" b="1" dirty="0" smtClean="0"/>
              <a:t>……</a:t>
            </a:r>
            <a:endParaRPr lang="en-US" dirty="0"/>
          </a:p>
        </p:txBody>
      </p:sp>
      <p:sp>
        <p:nvSpPr>
          <p:cNvPr id="3" name="Content Placeholder 2"/>
          <p:cNvSpPr>
            <a:spLocks noGrp="1"/>
          </p:cNvSpPr>
          <p:nvPr>
            <p:ph idx="1"/>
          </p:nvPr>
        </p:nvSpPr>
        <p:spPr>
          <a:xfrm>
            <a:off x="457200" y="1737361"/>
            <a:ext cx="8382000" cy="4511040"/>
          </a:xfrm>
        </p:spPr>
        <p:txBody>
          <a:bodyPr>
            <a:normAutofit/>
          </a:bodyPr>
          <a:lstStyle/>
          <a:p>
            <a:pPr algn="just">
              <a:lnSpc>
                <a:spcPct val="150000"/>
              </a:lnSpc>
              <a:buFont typeface="Wingdings" panose="05000000000000000000" pitchFamily="2" charset="2"/>
              <a:buChar char="Ø"/>
            </a:pPr>
            <a:r>
              <a:rPr lang="en-US" sz="2400" dirty="0" smtClean="0"/>
              <a:t>They </a:t>
            </a:r>
            <a:r>
              <a:rPr lang="en-US" sz="2400" dirty="0"/>
              <a:t>must be capable of being implemented effectively and efficiently, including being realistic with respect to the company's resources</a:t>
            </a:r>
          </a:p>
          <a:p>
            <a:pPr algn="just">
              <a:lnSpc>
                <a:spcPct val="150000"/>
              </a:lnSpc>
              <a:buFont typeface="Wingdings" panose="05000000000000000000" pitchFamily="2" charset="2"/>
              <a:buChar char="Ø"/>
            </a:pPr>
            <a:r>
              <a:rPr lang="en-US" sz="2400" dirty="0" smtClean="0"/>
              <a:t>The </a:t>
            </a:r>
            <a:r>
              <a:rPr lang="en-US" sz="2400" dirty="0"/>
              <a:t>risks must be acceptable and in line with the potential rewards</a:t>
            </a:r>
          </a:p>
          <a:p>
            <a:pPr algn="just">
              <a:lnSpc>
                <a:spcPct val="150000"/>
              </a:lnSpc>
              <a:buFont typeface="Wingdings" panose="05000000000000000000" pitchFamily="2" charset="2"/>
              <a:buChar char="Ø"/>
            </a:pPr>
            <a:r>
              <a:rPr lang="en-US" sz="2400" dirty="0" smtClean="0"/>
              <a:t>It </a:t>
            </a:r>
            <a:r>
              <a:rPr lang="en-US" sz="2400" dirty="0"/>
              <a:t>is important to match strategy to the other aspects of the </a:t>
            </a:r>
            <a:r>
              <a:rPr lang="en-US" sz="2400" dirty="0" smtClean="0"/>
              <a:t>situation</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32</a:t>
            </a:fld>
            <a:endParaRPr lang="en-US"/>
          </a:p>
        </p:txBody>
      </p:sp>
    </p:spTree>
    <p:extLst>
      <p:ext uri="{BB962C8B-B14F-4D97-AF65-F5344CB8AC3E}">
        <p14:creationId xmlns:p14="http://schemas.microsoft.com/office/powerpoint/2010/main" val="2020512541"/>
      </p:ext>
    </p:extLst>
  </p:cSld>
  <p:clrMapOvr>
    <a:masterClrMapping/>
  </p:clrMapOvr>
  <mc:AlternateContent xmlns:mc="http://schemas.openxmlformats.org/markup-compatibility/2006" xmlns:p14="http://schemas.microsoft.com/office/powerpoint/2010/main">
    <mc:Choice Requires="p14">
      <p:transition spd="slow" p14:dur="3400">
        <p14:reveal thruBlk="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CHOOSING THE BEST STRATEGY </a:t>
            </a:r>
            <a:r>
              <a:rPr lang="en-US" b="1" dirty="0" smtClean="0"/>
              <a:t>ALTERNATIVES </a:t>
            </a:r>
            <a:r>
              <a:rPr lang="en-US" b="1" dirty="0" err="1" smtClean="0"/>
              <a:t>cont</a:t>
            </a:r>
            <a:r>
              <a:rPr lang="en-US" b="1" dirty="0" smtClean="0"/>
              <a:t>……</a:t>
            </a:r>
            <a:endParaRPr lang="en-US" dirty="0"/>
          </a:p>
        </p:txBody>
      </p:sp>
      <p:sp>
        <p:nvSpPr>
          <p:cNvPr id="3" name="Content Placeholder 2"/>
          <p:cNvSpPr>
            <a:spLocks noGrp="1"/>
          </p:cNvSpPr>
          <p:nvPr>
            <p:ph idx="1"/>
          </p:nvPr>
        </p:nvSpPr>
        <p:spPr>
          <a:xfrm>
            <a:off x="609600" y="1752600"/>
            <a:ext cx="8382000" cy="4648200"/>
          </a:xfrm>
        </p:spPr>
        <p:txBody>
          <a:bodyPr>
            <a:normAutofit lnSpcReduction="10000"/>
          </a:bodyPr>
          <a:lstStyle/>
          <a:p>
            <a:pPr algn="just">
              <a:lnSpc>
                <a:spcPct val="150000"/>
              </a:lnSpc>
              <a:buFont typeface="Wingdings" panose="05000000000000000000" pitchFamily="2" charset="2"/>
              <a:buChar char="Ø"/>
            </a:pPr>
            <a:r>
              <a:rPr lang="en-US" sz="2800" dirty="0" smtClean="0"/>
              <a:t>Consider </a:t>
            </a:r>
            <a:r>
              <a:rPr lang="en-US" sz="2800" dirty="0"/>
              <a:t>stakeholder analysis and other people-related factors (e.g., internal and external pressures, risk propensity, and needs and desires of important decision-makers)</a:t>
            </a:r>
          </a:p>
          <a:p>
            <a:pPr algn="just">
              <a:lnSpc>
                <a:spcPct val="150000"/>
              </a:lnSpc>
              <a:buFont typeface="Wingdings" panose="05000000000000000000" pitchFamily="2" charset="2"/>
              <a:buChar char="Ø"/>
            </a:pPr>
            <a:r>
              <a:rPr lang="en-US" sz="2800" dirty="0" smtClean="0"/>
              <a:t>Sometimes </a:t>
            </a:r>
            <a:r>
              <a:rPr lang="en-US" sz="2800" dirty="0"/>
              <a:t>it is helpful to do scenario construction, e.g., cases with optimistic, most likely, and pessimistic assumptions.</a:t>
            </a:r>
          </a:p>
          <a:p>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33</a:t>
            </a:fld>
            <a:endParaRPr lang="en-US"/>
          </a:p>
        </p:txBody>
      </p:sp>
    </p:spTree>
    <p:extLst>
      <p:ext uri="{BB962C8B-B14F-4D97-AF65-F5344CB8AC3E}">
        <p14:creationId xmlns:p14="http://schemas.microsoft.com/office/powerpoint/2010/main" val="2295076299"/>
      </p:ext>
    </p:extLst>
  </p:cSld>
  <p:clrMapOvr>
    <a:masterClrMapping/>
  </p:clrMapOvr>
  <mc:AlternateContent xmlns:mc="http://schemas.openxmlformats.org/markup-compatibility/2006" xmlns:p14="http://schemas.microsoft.com/office/powerpoint/2010/main">
    <mc:Choice Requires="p14">
      <p:transition spd="slow" p14:dur="3400">
        <p14:reveal thruBlk="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822959" y="1845734"/>
            <a:ext cx="7543801" cy="4478866"/>
          </a:xfrm>
        </p:spPr>
        <p:txBody>
          <a:bodyPr>
            <a:normAutofit/>
          </a:bodyPr>
          <a:lstStyle/>
          <a:p>
            <a:pPr>
              <a:buFont typeface="Wingdings" panose="05000000000000000000" pitchFamily="2" charset="2"/>
              <a:buChar char="ü"/>
            </a:pPr>
            <a:r>
              <a:rPr lang="en-US" dirty="0"/>
              <a:t>Low Cost Leadership Strategy</a:t>
            </a:r>
          </a:p>
          <a:p>
            <a:pPr>
              <a:buFont typeface="Wingdings" panose="05000000000000000000" pitchFamily="2" charset="2"/>
              <a:buChar char="ü"/>
            </a:pPr>
            <a:r>
              <a:rPr lang="en-US" dirty="0"/>
              <a:t>Differentiation Strategy</a:t>
            </a:r>
          </a:p>
          <a:p>
            <a:pPr>
              <a:buFont typeface="Wingdings" panose="05000000000000000000" pitchFamily="2" charset="2"/>
              <a:buChar char="ü"/>
            </a:pPr>
            <a:r>
              <a:rPr lang="en-US" dirty="0"/>
              <a:t>Cost Focus Strategy</a:t>
            </a:r>
          </a:p>
          <a:p>
            <a:pPr>
              <a:buFont typeface="Wingdings" panose="05000000000000000000" pitchFamily="2" charset="2"/>
              <a:buChar char="ü"/>
            </a:pPr>
            <a:r>
              <a:rPr lang="en-US" dirty="0"/>
              <a:t>Differentiation Focus Strategy</a:t>
            </a:r>
          </a:p>
          <a:p>
            <a:pPr>
              <a:buFont typeface="Wingdings" panose="05000000000000000000" pitchFamily="2" charset="2"/>
              <a:buChar char="ü"/>
            </a:pPr>
            <a:r>
              <a:rPr lang="en-US" dirty="0"/>
              <a:t>Best-Cost Provider </a:t>
            </a:r>
            <a:r>
              <a:rPr lang="en-US" dirty="0" smtClean="0"/>
              <a:t>Strategy</a:t>
            </a:r>
          </a:p>
          <a:p>
            <a:pPr>
              <a:buFont typeface="Wingdings" panose="05000000000000000000" pitchFamily="2" charset="2"/>
              <a:buChar char="ü"/>
            </a:pPr>
            <a:r>
              <a:rPr lang="en-US" dirty="0"/>
              <a:t>Competitive Tactics</a:t>
            </a:r>
          </a:p>
          <a:p>
            <a:pPr>
              <a:buFont typeface="Wingdings" panose="05000000000000000000" pitchFamily="2" charset="2"/>
              <a:buChar char="ü"/>
            </a:pPr>
            <a:r>
              <a:rPr lang="en-US" dirty="0"/>
              <a:t>Offensive tactics</a:t>
            </a:r>
          </a:p>
          <a:p>
            <a:pPr>
              <a:buFont typeface="Wingdings" panose="05000000000000000000" pitchFamily="2" charset="2"/>
              <a:buChar char="ü"/>
            </a:pPr>
            <a:r>
              <a:rPr lang="en-US" dirty="0"/>
              <a:t>Defensive Tactics</a:t>
            </a:r>
          </a:p>
          <a:p>
            <a:pPr>
              <a:buFont typeface="Wingdings" panose="05000000000000000000" pitchFamily="2" charset="2"/>
              <a:buChar char="ü"/>
            </a:pPr>
            <a:r>
              <a:rPr lang="en-US" dirty="0"/>
              <a:t>Functional Strategies </a:t>
            </a:r>
          </a:p>
          <a:p>
            <a:pPr>
              <a:buFont typeface="Wingdings" panose="05000000000000000000" pitchFamily="2" charset="2"/>
              <a:buChar char="ü"/>
            </a:pPr>
            <a:r>
              <a:rPr lang="en-US" dirty="0"/>
              <a:t>Choosing the Best Strategy </a:t>
            </a:r>
            <a:r>
              <a:rPr lang="en-US" dirty="0" smtClean="0"/>
              <a:t>Alternatives</a:t>
            </a:r>
            <a:endParaRPr lang="en-US" dirty="0"/>
          </a:p>
        </p:txBody>
      </p:sp>
      <p:sp>
        <p:nvSpPr>
          <p:cNvPr id="4" name="Slide Number Placeholder 3"/>
          <p:cNvSpPr>
            <a:spLocks noGrp="1"/>
          </p:cNvSpPr>
          <p:nvPr>
            <p:ph type="sldNum" sz="quarter" idx="12"/>
          </p:nvPr>
        </p:nvSpPr>
        <p:spPr/>
        <p:txBody>
          <a:bodyPr/>
          <a:lstStyle/>
          <a:p>
            <a:fld id="{CCDE14E4-4DE0-4789-98C2-EBDD480C8660}" type="slidenum">
              <a:rPr lang="en-US" smtClean="0"/>
              <a:t>34</a:t>
            </a:fld>
            <a:endParaRPr lang="en-US"/>
          </a:p>
        </p:txBody>
      </p:sp>
    </p:spTree>
    <p:extLst>
      <p:ext uri="{BB962C8B-B14F-4D97-AF65-F5344CB8AC3E}">
        <p14:creationId xmlns:p14="http://schemas.microsoft.com/office/powerpoint/2010/main" val="308282439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0227223">
            <a:off x="885619" y="2432813"/>
            <a:ext cx="7543800" cy="2554440"/>
          </a:xfrm>
        </p:spPr>
        <p:txBody>
          <a:bodyPr>
            <a:noAutofit/>
          </a:bodyPr>
          <a:lstStyle/>
          <a:p>
            <a:r>
              <a:rPr lang="en-US" sz="9600" dirty="0" smtClean="0"/>
              <a:t>End of Week Seven’s Lesson</a:t>
            </a:r>
            <a:endParaRPr lang="en-US" sz="9600" dirty="0"/>
          </a:p>
        </p:txBody>
      </p:sp>
      <p:sp>
        <p:nvSpPr>
          <p:cNvPr id="3" name="Slide Number Placeholder 2"/>
          <p:cNvSpPr>
            <a:spLocks noGrp="1"/>
          </p:cNvSpPr>
          <p:nvPr>
            <p:ph type="sldNum" sz="quarter" idx="12"/>
          </p:nvPr>
        </p:nvSpPr>
        <p:spPr/>
        <p:txBody>
          <a:bodyPr/>
          <a:lstStyle/>
          <a:p>
            <a:fld id="{CCDE14E4-4DE0-4789-98C2-EBDD480C8660}" type="slidenum">
              <a:rPr lang="en-US" smtClean="0"/>
              <a:t>35</a:t>
            </a:fld>
            <a:endParaRPr lang="en-US"/>
          </a:p>
        </p:txBody>
      </p:sp>
    </p:spTree>
    <p:extLst>
      <p:ext uri="{BB962C8B-B14F-4D97-AF65-F5344CB8AC3E}">
        <p14:creationId xmlns:p14="http://schemas.microsoft.com/office/powerpoint/2010/main" val="3821113861"/>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268</TotalTime>
  <Words>1636</Words>
  <Application>Microsoft Office PowerPoint</Application>
  <PresentationFormat>On-screen Show (4:3)</PresentationFormat>
  <Paragraphs>173</Paragraphs>
  <Slides>35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Aharoni</vt:lpstr>
      <vt:lpstr>Arial</vt:lpstr>
      <vt:lpstr>Arial Narrow</vt:lpstr>
      <vt:lpstr>Calibri</vt:lpstr>
      <vt:lpstr>Calibri Light</vt:lpstr>
      <vt:lpstr>Courier New</vt:lpstr>
      <vt:lpstr>Wingdings</vt:lpstr>
      <vt:lpstr>Retrospect</vt:lpstr>
      <vt:lpstr>STRATEGIC MANAGEMENT  BMA 404</vt:lpstr>
      <vt:lpstr>Learning Objectives </vt:lpstr>
      <vt:lpstr>Part one</vt:lpstr>
      <vt:lpstr>Introduction </vt:lpstr>
      <vt:lpstr>Introduction </vt:lpstr>
      <vt:lpstr>    Porter's Generic Competitive Strategies</vt:lpstr>
      <vt:lpstr>1. Overall Price (Cost) Leadership</vt:lpstr>
      <vt:lpstr>Some conditions that make LCL strategy attractive</vt:lpstr>
      <vt:lpstr>Some conditions that make LCL strategy attractive</vt:lpstr>
      <vt:lpstr>2. Differentiation: </vt:lpstr>
      <vt:lpstr>Some conditions favoring differentiation strategies</vt:lpstr>
      <vt:lpstr>3. Price (Cost) Focus</vt:lpstr>
      <vt:lpstr>4. Differentiation Focus</vt:lpstr>
      <vt:lpstr>Some conditions that tend to favor focus</vt:lpstr>
      <vt:lpstr>Some conditions that tend to favor focus</vt:lpstr>
      <vt:lpstr>Best-Cost Provider Strategy</vt:lpstr>
      <vt:lpstr>Best-Cost Provider Strategy</vt:lpstr>
      <vt:lpstr>End of Part One </vt:lpstr>
      <vt:lpstr>Part Two</vt:lpstr>
      <vt:lpstr>Competitive Tactics</vt:lpstr>
      <vt:lpstr>Timing Tactics</vt:lpstr>
      <vt:lpstr>Market Location Tactics</vt:lpstr>
      <vt:lpstr>Some offensive tactics </vt:lpstr>
      <vt:lpstr>Some offensive tactics </vt:lpstr>
      <vt:lpstr>Some Defensive Tactics </vt:lpstr>
      <vt:lpstr>FUNCTIONAL STRATEGIES</vt:lpstr>
      <vt:lpstr>Characteristics </vt:lpstr>
      <vt:lpstr>CHOOSING THE BEST STRATEGY ALTERNATIVES</vt:lpstr>
      <vt:lpstr>CHOOSING THE BEST STRATEGY ALTERNATIVES cont……</vt:lpstr>
      <vt:lpstr>CHOOSING THE BEST STRATEGY ALTERNATIVES cont……</vt:lpstr>
      <vt:lpstr>CHOOSING THE BEST STRATEGY ALTERNATIVES cont……</vt:lpstr>
      <vt:lpstr>CHOOSING THE BEST STRATEGY ALTERNATIVES cont……</vt:lpstr>
      <vt:lpstr>CHOOSING THE BEST STRATEGY ALTERNATIVES cont……</vt:lpstr>
      <vt:lpstr>Summary</vt:lpstr>
      <vt:lpstr>End of Week Seven’s Lesson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COMPETITIVE (BUSINESS LEVEL) STRATEGY</dc:title>
  <dc:creator>Kahuthia</dc:creator>
  <cp:lastModifiedBy>Kahuthia</cp:lastModifiedBy>
  <cp:revision>21</cp:revision>
  <dcterms:created xsi:type="dcterms:W3CDTF">2020-07-10T09:46:30Z</dcterms:created>
  <dcterms:modified xsi:type="dcterms:W3CDTF">2023-10-27T16:26:28Z</dcterms:modified>
</cp:coreProperties>
</file>