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86" r:id="rId3"/>
    <p:sldId id="257" r:id="rId4"/>
    <p:sldId id="276" r:id="rId5"/>
    <p:sldId id="283" r:id="rId6"/>
    <p:sldId id="284" r:id="rId7"/>
    <p:sldId id="259" r:id="rId8"/>
    <p:sldId id="277" r:id="rId9"/>
    <p:sldId id="260" r:id="rId10"/>
    <p:sldId id="261" r:id="rId11"/>
    <p:sldId id="278" r:id="rId12"/>
    <p:sldId id="279" r:id="rId13"/>
    <p:sldId id="262" r:id="rId14"/>
    <p:sldId id="280" r:id="rId15"/>
    <p:sldId id="281" r:id="rId16"/>
    <p:sldId id="282" r:id="rId17"/>
    <p:sldId id="285" r:id="rId18"/>
    <p:sldId id="287" r:id="rId19"/>
    <p:sldId id="265" r:id="rId20"/>
    <p:sldId id="288" r:id="rId21"/>
    <p:sldId id="290" r:id="rId22"/>
    <p:sldId id="292" r:id="rId23"/>
    <p:sldId id="291" r:id="rId24"/>
    <p:sldId id="293" r:id="rId25"/>
    <p:sldId id="294" r:id="rId26"/>
    <p:sldId id="295" r:id="rId27"/>
    <p:sldId id="296" r:id="rId28"/>
    <p:sldId id="297" r:id="rId29"/>
    <p:sldId id="298" r:id="rId30"/>
    <p:sldId id="299" r:id="rId31"/>
    <p:sldId id="270" r:id="rId32"/>
    <p:sldId id="271" r:id="rId33"/>
    <p:sldId id="272" r:id="rId34"/>
    <p:sldId id="300" r:id="rId35"/>
    <p:sldId id="301" r:id="rId36"/>
    <p:sldId id="302" r:id="rId37"/>
    <p:sldId id="303"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5BF902-6076-4D21-982B-53E74869F260}" type="datetimeFigureOut">
              <a:rPr lang="en-US" smtClean="0"/>
              <a:t>10/28/2023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0462E0-9884-46EB-8235-9DE95B02C684}" type="slidenum">
              <a:rPr lang="en-US" smtClean="0"/>
              <a:t>‹#›</a:t>
            </a:fld>
            <a:endParaRPr lang="en-US"/>
          </a:p>
        </p:txBody>
      </p:sp>
    </p:spTree>
    <p:extLst>
      <p:ext uri="{BB962C8B-B14F-4D97-AF65-F5344CB8AC3E}">
        <p14:creationId xmlns:p14="http://schemas.microsoft.com/office/powerpoint/2010/main" val="21466571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50DD0B4-DD12-488F-A836-55D7BDEC1DA4}" type="datetime1">
              <a:rPr lang="en-US" smtClean="0"/>
              <a:t>10/28/2023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2006116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57F25E-FB33-4843-B68F-173508D6F46E}" type="datetime1">
              <a:rPr lang="en-US" smtClean="0"/>
              <a:t>10/28/2023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1994409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59F608-1F0C-485D-A358-AE59F4757FFE}" type="datetime1">
              <a:rPr lang="en-US" smtClean="0"/>
              <a:t>10/28/2023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4160979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FAEDD4F-5C2A-4DAA-902F-A246E92A4EFB}" type="datetime1">
              <a:rPr lang="en-US" smtClean="0"/>
              <a:t>10/28/2023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3081805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B704FB5-EC5A-402F-AEDD-C08E2EC2CEC2}" type="datetime1">
              <a:rPr lang="en-US" smtClean="0"/>
              <a:t>10/28/2023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38864298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DBCD396-3E4F-46CB-BB24-F9C44E3F9328}" type="datetime1">
              <a:rPr lang="en-US" smtClean="0"/>
              <a:t>10/28/2023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117891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50BD38-089B-43E6-88F0-EAEE5D38520A}" type="datetime1">
              <a:rPr lang="en-US" smtClean="0"/>
              <a:t>10/28/2023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2124512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0E71EF-16D4-4BFB-9C2E-80C2D13C5325}" type="datetime1">
              <a:rPr lang="en-US" smtClean="0"/>
              <a:t>10/28/2023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3179084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0865010-F569-4116-8698-D0F3A2A7CFF4}" type="datetime1">
              <a:rPr lang="en-US" smtClean="0"/>
              <a:t>10/28/2023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3148838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9F90934-4671-431D-8427-7549F18F02AA}" type="datetime1">
              <a:rPr lang="en-US" smtClean="0"/>
              <a:t>10/28/2023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3703875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D5805F-6748-4B80-A8E6-611C85391DA9}" type="datetime1">
              <a:rPr lang="en-US" smtClean="0"/>
              <a:t>10/28/2023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7F41D-1168-4328-B5C4-E157447712EC}" type="slidenum">
              <a:rPr lang="en-US" smtClean="0"/>
              <a:t>‹#›</a:t>
            </a:fld>
            <a:endParaRPr lang="en-US"/>
          </a:p>
        </p:txBody>
      </p:sp>
    </p:spTree>
    <p:extLst>
      <p:ext uri="{BB962C8B-B14F-4D97-AF65-F5344CB8AC3E}">
        <p14:creationId xmlns:p14="http://schemas.microsoft.com/office/powerpoint/2010/main" val="3319439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358FD-6FEB-4A11-8327-ACD6C2BE4EA0}" type="datetime1">
              <a:rPr lang="en-US" smtClean="0"/>
              <a:t>10/28/2023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7F41D-1168-4328-B5C4-E157447712EC}" type="slidenum">
              <a:rPr lang="en-US" smtClean="0"/>
              <a:t>‹#›</a:t>
            </a:fld>
            <a:endParaRPr lang="en-US"/>
          </a:p>
        </p:txBody>
      </p:sp>
    </p:spTree>
    <p:extLst>
      <p:ext uri="{BB962C8B-B14F-4D97-AF65-F5344CB8AC3E}">
        <p14:creationId xmlns:p14="http://schemas.microsoft.com/office/powerpoint/2010/main" val="2220072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STRATEGIC MANAGEMENT </a:t>
            </a:r>
            <a:br>
              <a:rPr lang="en-US" dirty="0"/>
            </a:br>
            <a:r>
              <a:rPr lang="en-US" dirty="0"/>
              <a:t>BMA </a:t>
            </a:r>
            <a:r>
              <a:rPr lang="en-US" dirty="0" smtClean="0"/>
              <a:t>404</a:t>
            </a:r>
            <a:endParaRPr lang="en-US" dirty="0"/>
          </a:p>
        </p:txBody>
      </p:sp>
      <p:sp>
        <p:nvSpPr>
          <p:cNvPr id="3" name="Subtitle 2"/>
          <p:cNvSpPr>
            <a:spLocks noGrp="1"/>
          </p:cNvSpPr>
          <p:nvPr>
            <p:ph type="subTitle" idx="1"/>
          </p:nvPr>
        </p:nvSpPr>
        <p:spPr/>
        <p:txBody>
          <a:bodyPr>
            <a:normAutofit fontScale="92500"/>
          </a:bodyPr>
          <a:lstStyle/>
          <a:p>
            <a:r>
              <a:rPr lang="en-US" dirty="0"/>
              <a:t>WEEK 9</a:t>
            </a:r>
            <a:r>
              <a:rPr lang="en-US" dirty="0" smtClean="0"/>
              <a:t>: </a:t>
            </a:r>
            <a:r>
              <a:rPr lang="en-US" dirty="0"/>
              <a:t>STRATEGY IMPLEMENTATION</a:t>
            </a:r>
          </a:p>
          <a:p>
            <a:r>
              <a:rPr lang="en-US" dirty="0"/>
              <a:t>BY </a:t>
            </a:r>
          </a:p>
          <a:p>
            <a:r>
              <a:rPr lang="en-US" dirty="0"/>
              <a:t>Dr. Julius Kahuthia </a:t>
            </a:r>
            <a:r>
              <a:rPr lang="en-US" dirty="0" err="1"/>
              <a:t>Mwangi</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1</a:t>
            </a:fld>
            <a:endParaRPr lang="en-US"/>
          </a:p>
        </p:txBody>
      </p:sp>
    </p:spTree>
    <p:extLst>
      <p:ext uri="{BB962C8B-B14F-4D97-AF65-F5344CB8AC3E}">
        <p14:creationId xmlns:p14="http://schemas.microsoft.com/office/powerpoint/2010/main" val="1240934845"/>
      </p:ext>
    </p:extLst>
  </p:cSld>
  <p:clrMapOvr>
    <a:masterClrMapping/>
  </p:clrMapOvr>
  <mc:AlternateContent xmlns:mc="http://schemas.openxmlformats.org/markup-compatibility/2006" xmlns:p14="http://schemas.microsoft.com/office/powerpoint/2010/main">
    <mc:Choice Requires="p14">
      <p:transition spd="slow" p14:dur="40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One</a:t>
            </a:r>
            <a:endParaRPr lang="en-US" dirty="0"/>
          </a:p>
        </p:txBody>
      </p:sp>
      <p:sp>
        <p:nvSpPr>
          <p:cNvPr id="3" name="Content Placeholder 2"/>
          <p:cNvSpPr>
            <a:spLocks noGrp="1"/>
          </p:cNvSpPr>
          <p:nvPr>
            <p:ph idx="1"/>
          </p:nvPr>
        </p:nvSpPr>
        <p:spPr>
          <a:xfrm>
            <a:off x="457200" y="1628335"/>
            <a:ext cx="8229600" cy="4525963"/>
          </a:xfrm>
        </p:spPr>
        <p:txBody>
          <a:bodyPr>
            <a:normAutofit/>
          </a:bodyPr>
          <a:lstStyle/>
          <a:p>
            <a:pPr>
              <a:buFont typeface="Wingdings" panose="05000000000000000000" pitchFamily="2" charset="2"/>
              <a:buChar char="Ø"/>
            </a:pPr>
            <a:r>
              <a:rPr lang="en-US" dirty="0" smtClean="0"/>
              <a:t>Introduction</a:t>
            </a:r>
          </a:p>
          <a:p>
            <a:pPr>
              <a:buFont typeface="Wingdings" panose="05000000000000000000" pitchFamily="2" charset="2"/>
              <a:buChar char="Ø"/>
            </a:pPr>
            <a:r>
              <a:rPr lang="en-US" dirty="0" smtClean="0"/>
              <a:t>Components of strategy implementation process  </a:t>
            </a:r>
          </a:p>
          <a:p>
            <a:pPr>
              <a:buFont typeface="Wingdings" panose="05000000000000000000" pitchFamily="2" charset="2"/>
              <a:buChar char="Ø"/>
            </a:pPr>
            <a:r>
              <a:rPr lang="en-US" dirty="0" smtClean="0"/>
              <a:t>Factors that support strategy implementation</a:t>
            </a:r>
          </a:p>
          <a:p>
            <a:pPr>
              <a:buFont typeface="Wingdings" panose="05000000000000000000" pitchFamily="2" charset="2"/>
              <a:buChar char="Ø"/>
            </a:pPr>
            <a:r>
              <a:rPr lang="en-US" dirty="0" smtClean="0"/>
              <a:t>Common problems experienced in strategy implementation </a:t>
            </a:r>
          </a:p>
          <a:p>
            <a:pPr>
              <a:buFont typeface="Wingdings" panose="05000000000000000000" pitchFamily="2" charset="2"/>
              <a:buChar char="Ø"/>
            </a:pPr>
            <a:r>
              <a:rPr lang="en-US" dirty="0" smtClean="0"/>
              <a:t>Characteristics of strategy implementation process </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2</a:t>
            </a:fld>
            <a:endParaRPr lang="en-US"/>
          </a:p>
        </p:txBody>
      </p:sp>
    </p:spTree>
    <p:extLst>
      <p:ext uri="{BB962C8B-B14F-4D97-AF65-F5344CB8AC3E}">
        <p14:creationId xmlns:p14="http://schemas.microsoft.com/office/powerpoint/2010/main" val="4134473935"/>
      </p:ext>
    </p:extLst>
  </p:cSld>
  <p:clrMapOvr>
    <a:masterClrMapping/>
  </p:clrMapOvr>
  <mc:AlternateContent xmlns:mc="http://schemas.openxmlformats.org/markup-compatibility/2006" xmlns:p14="http://schemas.microsoft.com/office/powerpoint/2010/main">
    <mc:Choice Requires="p14">
      <p:transition spd="slow" p14:dur="4000">
        <p:checker dir="vert"/>
      </p:transition>
    </mc:Choice>
    <mc:Fallback xmlns="">
      <p:transition spd="slow">
        <p:checker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a:t>
            </a:r>
            <a:endParaRPr lang="en-US" dirty="0"/>
          </a:p>
        </p:txBody>
      </p:sp>
      <p:sp>
        <p:nvSpPr>
          <p:cNvPr id="3" name="Content Placeholder 2"/>
          <p:cNvSpPr>
            <a:spLocks noGrp="1"/>
          </p:cNvSpPr>
          <p:nvPr>
            <p:ph idx="1"/>
          </p:nvPr>
        </p:nvSpPr>
        <p:spPr>
          <a:xfrm>
            <a:off x="457200" y="1600200"/>
            <a:ext cx="8534400" cy="4953000"/>
          </a:xfrm>
        </p:spPr>
        <p:txBody>
          <a:bodyPr>
            <a:normAutofit/>
          </a:bodyPr>
          <a:lstStyle/>
          <a:p>
            <a:pPr algn="just">
              <a:lnSpc>
                <a:spcPct val="150000"/>
              </a:lnSpc>
              <a:buFont typeface="Wingdings" panose="05000000000000000000" pitchFamily="2" charset="2"/>
              <a:buChar char="§"/>
            </a:pPr>
            <a:r>
              <a:rPr lang="en-US" dirty="0"/>
              <a:t>Strategy Implementation refers to the execution of the plans and strategies, so as to accomplish the long-term goals of the organization. </a:t>
            </a:r>
            <a:endParaRPr lang="en-US" dirty="0" smtClean="0"/>
          </a:p>
          <a:p>
            <a:pPr algn="just">
              <a:lnSpc>
                <a:spcPct val="150000"/>
              </a:lnSpc>
              <a:buFont typeface="Wingdings" panose="05000000000000000000" pitchFamily="2" charset="2"/>
              <a:buChar char="§"/>
            </a:pPr>
            <a:r>
              <a:rPr lang="en-US" dirty="0" smtClean="0"/>
              <a:t>It </a:t>
            </a:r>
            <a:r>
              <a:rPr lang="en-US" dirty="0"/>
              <a:t>converts the opted strategy into the moves and actions of the </a:t>
            </a:r>
            <a:r>
              <a:rPr lang="en-US" dirty="0" err="1"/>
              <a:t>organisation</a:t>
            </a:r>
            <a:r>
              <a:rPr lang="en-US" dirty="0"/>
              <a:t> to achieve the objectives</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3</a:t>
            </a:fld>
            <a:endParaRPr lang="en-US"/>
          </a:p>
        </p:txBody>
      </p:sp>
    </p:spTree>
    <p:extLst>
      <p:ext uri="{BB962C8B-B14F-4D97-AF65-F5344CB8AC3E}">
        <p14:creationId xmlns:p14="http://schemas.microsoft.com/office/powerpoint/2010/main" val="2065128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a:t>
            </a:r>
            <a:endParaRPr lang="en-US" dirty="0"/>
          </a:p>
        </p:txBody>
      </p:sp>
      <p:sp>
        <p:nvSpPr>
          <p:cNvPr id="3" name="Content Placeholder 2"/>
          <p:cNvSpPr>
            <a:spLocks noGrp="1"/>
          </p:cNvSpPr>
          <p:nvPr>
            <p:ph idx="1"/>
          </p:nvPr>
        </p:nvSpPr>
        <p:spPr>
          <a:xfrm>
            <a:off x="457200" y="1600200"/>
            <a:ext cx="8534400" cy="4953000"/>
          </a:xfrm>
        </p:spPr>
        <p:txBody>
          <a:bodyPr>
            <a:normAutofit/>
          </a:bodyPr>
          <a:lstStyle/>
          <a:p>
            <a:pPr algn="just">
              <a:lnSpc>
                <a:spcPct val="150000"/>
              </a:lnSpc>
              <a:buFont typeface="Wingdings" panose="05000000000000000000" pitchFamily="2" charset="2"/>
              <a:buChar char="§"/>
            </a:pPr>
            <a:r>
              <a:rPr lang="en-US" dirty="0" smtClean="0"/>
              <a:t>Simply </a:t>
            </a:r>
            <a:r>
              <a:rPr lang="en-US" dirty="0"/>
              <a:t>put, strategy implementation is the technique through which the firm develops, </a:t>
            </a:r>
            <a:r>
              <a:rPr lang="en-US" dirty="0" err="1"/>
              <a:t>utilises</a:t>
            </a:r>
            <a:r>
              <a:rPr lang="en-US" dirty="0"/>
              <a:t> and integrates its structure, culture, resources, people and control system to follow the strategies to have the edge over other competitors in the market</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4</a:t>
            </a:fld>
            <a:endParaRPr lang="en-US"/>
          </a:p>
        </p:txBody>
      </p:sp>
    </p:spTree>
    <p:extLst>
      <p:ext uri="{BB962C8B-B14F-4D97-AF65-F5344CB8AC3E}">
        <p14:creationId xmlns:p14="http://schemas.microsoft.com/office/powerpoint/2010/main" val="920053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Components of strategy implementation process </a:t>
            </a:r>
            <a:endParaRPr lang="en-US" dirty="0"/>
          </a:p>
        </p:txBody>
      </p:sp>
      <p:sp>
        <p:nvSpPr>
          <p:cNvPr id="3" name="Content Placeholder 2"/>
          <p:cNvSpPr>
            <a:spLocks noGrp="1"/>
          </p:cNvSpPr>
          <p:nvPr>
            <p:ph idx="1"/>
          </p:nvPr>
        </p:nvSpPr>
        <p:spPr/>
        <p:txBody>
          <a:bodyPr>
            <a:noAutofit/>
          </a:bodyPr>
          <a:lstStyle/>
          <a:p>
            <a:pPr algn="just">
              <a:lnSpc>
                <a:spcPct val="160000"/>
              </a:lnSpc>
              <a:buFont typeface="Wingdings" panose="05000000000000000000" pitchFamily="2" charset="2"/>
              <a:buChar char="q"/>
            </a:pPr>
            <a:r>
              <a:rPr lang="en-US" sz="2400" b="1" dirty="0" smtClean="0"/>
              <a:t>Organization</a:t>
            </a:r>
            <a:r>
              <a:rPr lang="en-US" sz="2400" b="1" dirty="0"/>
              <a:t>:</a:t>
            </a:r>
            <a:r>
              <a:rPr lang="en-US" sz="2400" dirty="0"/>
              <a:t> For successful implementation, you have to make sure that your strategy matches the type of organization. </a:t>
            </a:r>
          </a:p>
          <a:p>
            <a:pPr algn="just">
              <a:lnSpc>
                <a:spcPct val="160000"/>
              </a:lnSpc>
              <a:buFont typeface="Wingdings" panose="05000000000000000000" pitchFamily="2" charset="2"/>
              <a:buChar char="q"/>
            </a:pPr>
            <a:r>
              <a:rPr lang="en-US" sz="2400" b="1" dirty="0" smtClean="0"/>
              <a:t>Planning</a:t>
            </a:r>
            <a:r>
              <a:rPr lang="en-US" sz="2400" b="1" dirty="0"/>
              <a:t>:</a:t>
            </a:r>
            <a:r>
              <a:rPr lang="en-US" sz="2400" dirty="0"/>
              <a:t> Implementation of the strategy involves a series of activities. The activities should be well organized in a schedule i.e. properly planned. </a:t>
            </a:r>
          </a:p>
          <a:p>
            <a:pPr algn="just">
              <a:lnSpc>
                <a:spcPct val="160000"/>
              </a:lnSpc>
              <a:buFont typeface="Wingdings" panose="05000000000000000000" pitchFamily="2" charset="2"/>
              <a:buChar char="q"/>
            </a:pPr>
            <a:r>
              <a:rPr lang="en-US" sz="2400" b="1" dirty="0" smtClean="0"/>
              <a:t>Resources</a:t>
            </a:r>
            <a:r>
              <a:rPr lang="en-US" sz="2400" b="1" dirty="0"/>
              <a:t>:</a:t>
            </a:r>
            <a:r>
              <a:rPr lang="en-US" sz="2400" dirty="0"/>
              <a:t> Ensure you have the right people and resources to complete the implementation of the strategies. </a:t>
            </a:r>
          </a:p>
        </p:txBody>
      </p:sp>
      <p:sp>
        <p:nvSpPr>
          <p:cNvPr id="4" name="Slide Number Placeholder 3"/>
          <p:cNvSpPr>
            <a:spLocks noGrp="1"/>
          </p:cNvSpPr>
          <p:nvPr>
            <p:ph type="sldNum" sz="quarter" idx="12"/>
          </p:nvPr>
        </p:nvSpPr>
        <p:spPr/>
        <p:txBody>
          <a:bodyPr/>
          <a:lstStyle/>
          <a:p>
            <a:fld id="{9797F41D-1168-4328-B5C4-E157447712EC}" type="slidenum">
              <a:rPr lang="en-US" smtClean="0"/>
              <a:t>5</a:t>
            </a:fld>
            <a:endParaRPr lang="en-US"/>
          </a:p>
        </p:txBody>
      </p:sp>
    </p:spTree>
    <p:extLst>
      <p:ext uri="{BB962C8B-B14F-4D97-AF65-F5344CB8AC3E}">
        <p14:creationId xmlns:p14="http://schemas.microsoft.com/office/powerpoint/2010/main" val="24660241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Components of strategy implementation process </a:t>
            </a:r>
            <a:endParaRPr lang="en-US" dirty="0"/>
          </a:p>
        </p:txBody>
      </p:sp>
      <p:sp>
        <p:nvSpPr>
          <p:cNvPr id="3" name="Content Placeholder 2"/>
          <p:cNvSpPr>
            <a:spLocks noGrp="1"/>
          </p:cNvSpPr>
          <p:nvPr>
            <p:ph idx="1"/>
          </p:nvPr>
        </p:nvSpPr>
        <p:spPr>
          <a:xfrm>
            <a:off x="457200" y="1600200"/>
            <a:ext cx="8229600" cy="4876800"/>
          </a:xfrm>
        </p:spPr>
        <p:txBody>
          <a:bodyPr>
            <a:noAutofit/>
          </a:bodyPr>
          <a:lstStyle/>
          <a:p>
            <a:pPr algn="just">
              <a:lnSpc>
                <a:spcPct val="160000"/>
              </a:lnSpc>
              <a:buFont typeface="Wingdings" panose="05000000000000000000" pitchFamily="2" charset="2"/>
              <a:buChar char="q"/>
            </a:pPr>
            <a:r>
              <a:rPr lang="en-US" sz="2500" b="1" dirty="0" smtClean="0"/>
              <a:t>Communication</a:t>
            </a:r>
            <a:r>
              <a:rPr lang="en-US" sz="2500" dirty="0"/>
              <a:t>: Communicating the details of the strategy in the organization is essential. Written descriptions, procedures, images and drawings can serve as a basis for team meetings to answer questions, review progress, and find solutions to problems.</a:t>
            </a:r>
          </a:p>
          <a:p>
            <a:pPr algn="just">
              <a:lnSpc>
                <a:spcPct val="160000"/>
              </a:lnSpc>
              <a:buFont typeface="Wingdings" panose="05000000000000000000" pitchFamily="2" charset="2"/>
              <a:buChar char="q"/>
            </a:pPr>
            <a:r>
              <a:rPr lang="en-US" sz="2500" b="1" dirty="0" smtClean="0"/>
              <a:t>Monitoring</a:t>
            </a:r>
            <a:r>
              <a:rPr lang="en-US" sz="2500" b="1" dirty="0"/>
              <a:t>:</a:t>
            </a:r>
            <a:r>
              <a:rPr lang="en-US" sz="2500" dirty="0"/>
              <a:t> To avoid the deviation of results from the plan, ensure all the activities are on schedule and budget.</a:t>
            </a:r>
          </a:p>
        </p:txBody>
      </p:sp>
      <p:sp>
        <p:nvSpPr>
          <p:cNvPr id="4" name="Slide Number Placeholder 3"/>
          <p:cNvSpPr>
            <a:spLocks noGrp="1"/>
          </p:cNvSpPr>
          <p:nvPr>
            <p:ph type="sldNum" sz="quarter" idx="12"/>
          </p:nvPr>
        </p:nvSpPr>
        <p:spPr/>
        <p:txBody>
          <a:bodyPr/>
          <a:lstStyle/>
          <a:p>
            <a:fld id="{9797F41D-1168-4328-B5C4-E157447712EC}" type="slidenum">
              <a:rPr lang="en-US" smtClean="0"/>
              <a:t>6</a:t>
            </a:fld>
            <a:endParaRPr lang="en-US"/>
          </a:p>
        </p:txBody>
      </p:sp>
    </p:spTree>
    <p:extLst>
      <p:ext uri="{BB962C8B-B14F-4D97-AF65-F5344CB8AC3E}">
        <p14:creationId xmlns:p14="http://schemas.microsoft.com/office/powerpoint/2010/main" val="369806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FACTORS THAT SUPPORT STRATEGY IMPLEMENTATION</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ü"/>
            </a:pPr>
            <a:r>
              <a:rPr lang="en-US" b="1" dirty="0" smtClean="0"/>
              <a:t>People</a:t>
            </a:r>
            <a:r>
              <a:rPr lang="en-US" dirty="0" smtClean="0"/>
              <a:t>: There are two questions that must be answered: “Do you have enough people to implement the strategies?” and “Do you have the right people in the organization to implement the strategies?”</a:t>
            </a:r>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7</a:t>
            </a:fld>
            <a:endParaRPr lang="en-US"/>
          </a:p>
        </p:txBody>
      </p:sp>
    </p:spTree>
    <p:extLst>
      <p:ext uri="{BB962C8B-B14F-4D97-AF65-F5344CB8AC3E}">
        <p14:creationId xmlns:p14="http://schemas.microsoft.com/office/powerpoint/2010/main" val="42495690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FACTORS THAT SUPPORT STRATEGY IMPLEMENTATION</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ü"/>
            </a:pPr>
            <a:r>
              <a:rPr lang="en-US" b="1" dirty="0" smtClean="0"/>
              <a:t>Resources</a:t>
            </a:r>
            <a:r>
              <a:rPr lang="en-US" dirty="0" smtClean="0"/>
              <a:t>: These </a:t>
            </a:r>
            <a:r>
              <a:rPr lang="en-US" dirty="0"/>
              <a:t>refer to both financial and non-financial resources that </a:t>
            </a:r>
            <a:endParaRPr lang="en-US" dirty="0" smtClean="0"/>
          </a:p>
          <a:p>
            <a:pPr marL="514350" indent="-514350" algn="just">
              <a:lnSpc>
                <a:spcPct val="150000"/>
              </a:lnSpc>
              <a:buAutoNum type="alphaLcParenBoth"/>
            </a:pPr>
            <a:r>
              <a:rPr lang="en-US" dirty="0" smtClean="0"/>
              <a:t>are </a:t>
            </a:r>
            <a:r>
              <a:rPr lang="en-US" dirty="0"/>
              <a:t>available to the organization and </a:t>
            </a:r>
            <a:endParaRPr lang="en-US" dirty="0" smtClean="0"/>
          </a:p>
          <a:p>
            <a:pPr marL="514350" indent="-514350" algn="just">
              <a:lnSpc>
                <a:spcPct val="150000"/>
              </a:lnSpc>
              <a:buAutoNum type="alphaLcParenBoth"/>
            </a:pPr>
            <a:r>
              <a:rPr lang="en-US" dirty="0" smtClean="0"/>
              <a:t>are </a:t>
            </a:r>
            <a:r>
              <a:rPr lang="en-US" dirty="0"/>
              <a:t>lacking but required for strategy implementation.</a:t>
            </a:r>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8</a:t>
            </a:fld>
            <a:endParaRPr lang="en-US"/>
          </a:p>
        </p:txBody>
      </p:sp>
    </p:spTree>
    <p:extLst>
      <p:ext uri="{BB962C8B-B14F-4D97-AF65-F5344CB8AC3E}">
        <p14:creationId xmlns:p14="http://schemas.microsoft.com/office/powerpoint/2010/main" val="3855472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t>
            </a:r>
            <a:r>
              <a:rPr lang="en-US" dirty="0" err="1" smtClean="0"/>
              <a:t>cont</a:t>
            </a:r>
            <a:r>
              <a:rPr lang="en-US" dirty="0" smtClean="0"/>
              <a:t>…….</a:t>
            </a:r>
            <a:endParaRPr lang="en-US" dirty="0"/>
          </a:p>
        </p:txBody>
      </p:sp>
      <p:sp>
        <p:nvSpPr>
          <p:cNvPr id="3" name="Content Placeholder 2"/>
          <p:cNvSpPr>
            <a:spLocks noGrp="1"/>
          </p:cNvSpPr>
          <p:nvPr>
            <p:ph idx="1"/>
          </p:nvPr>
        </p:nvSpPr>
        <p:spPr>
          <a:xfrm>
            <a:off x="457200" y="1295400"/>
            <a:ext cx="8229600" cy="5029200"/>
          </a:xfrm>
        </p:spPr>
        <p:txBody>
          <a:bodyPr>
            <a:normAutofit fontScale="85000" lnSpcReduction="10000"/>
          </a:bodyPr>
          <a:lstStyle/>
          <a:p>
            <a:pPr algn="just">
              <a:lnSpc>
                <a:spcPct val="150000"/>
              </a:lnSpc>
              <a:buFont typeface="Wingdings" pitchFamily="2" charset="2"/>
              <a:buChar char="ü"/>
            </a:pPr>
            <a:r>
              <a:rPr lang="en-US" b="1" dirty="0" smtClean="0"/>
              <a:t>Structure</a:t>
            </a:r>
            <a:r>
              <a:rPr lang="en-US" dirty="0" smtClean="0"/>
              <a:t>: The organizational structure must be clear-cut, with the lines of authority and responsibility defined and underlined in the hierarchy or “chain of command”. Each member of the organization must know who he is accountable to, and who he is responsible for. </a:t>
            </a:r>
            <a:r>
              <a:rPr lang="en-US" dirty="0"/>
              <a:t>Ensuring an open and clear communication network will facilitate the implementation process</a:t>
            </a:r>
            <a:r>
              <a:rPr lang="en-US" dirty="0" smtClean="0"/>
              <a:t>.</a:t>
            </a:r>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9</a:t>
            </a:fld>
            <a:endParaRPr lang="en-US"/>
          </a:p>
        </p:txBody>
      </p:sp>
    </p:spTree>
    <p:extLst>
      <p:ext uri="{BB962C8B-B14F-4D97-AF65-F5344CB8AC3E}">
        <p14:creationId xmlns:p14="http://schemas.microsoft.com/office/powerpoint/2010/main" val="3749728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ü"/>
            </a:pPr>
            <a:r>
              <a:rPr lang="en-US" b="1" dirty="0" smtClean="0"/>
              <a:t>Systems</a:t>
            </a:r>
            <a:r>
              <a:rPr lang="en-US" dirty="0" smtClean="0"/>
              <a:t>: What </a:t>
            </a:r>
            <a:r>
              <a:rPr lang="en-US" dirty="0"/>
              <a:t>systems, tools, and capabilities are in place to facilitate the implementation of the strategies? What are the specific functions of these systems? How will these systems aid in the succeeding steps of the strategic management process, after implementation</a:t>
            </a:r>
            <a:r>
              <a:rPr lang="en-US" dirty="0" smtClean="0"/>
              <a:t>?</a:t>
            </a:r>
          </a:p>
          <a:p>
            <a:pPr marL="0" indent="0">
              <a:buNone/>
            </a:pPr>
            <a:endParaRPr lang="en-US" dirty="0"/>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10</a:t>
            </a:fld>
            <a:endParaRPr lang="en-US"/>
          </a:p>
        </p:txBody>
      </p:sp>
    </p:spTree>
    <p:extLst>
      <p:ext uri="{BB962C8B-B14F-4D97-AF65-F5344CB8AC3E}">
        <p14:creationId xmlns:p14="http://schemas.microsoft.com/office/powerpoint/2010/main" val="941987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ü"/>
            </a:pPr>
            <a:r>
              <a:rPr lang="en-US" b="1" dirty="0" smtClean="0"/>
              <a:t>Culture</a:t>
            </a:r>
            <a:r>
              <a:rPr lang="en-US" dirty="0" smtClean="0"/>
              <a:t>: This </a:t>
            </a:r>
            <a:r>
              <a:rPr lang="en-US" dirty="0"/>
              <a:t>is the organizational culture, or the overall atmosphere within the company, particularly with respect to its members.</a:t>
            </a:r>
          </a:p>
          <a:p>
            <a:endParaRPr lang="en-US" dirty="0"/>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11</a:t>
            </a:fld>
            <a:endParaRPr lang="en-US"/>
          </a:p>
        </p:txBody>
      </p:sp>
    </p:spTree>
    <p:extLst>
      <p:ext uri="{BB962C8B-B14F-4D97-AF65-F5344CB8AC3E}">
        <p14:creationId xmlns:p14="http://schemas.microsoft.com/office/powerpoint/2010/main" val="1595452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Common problems experienced in strategy implementation </a:t>
            </a:r>
            <a:endParaRPr lang="en-US" dirty="0"/>
          </a:p>
        </p:txBody>
      </p:sp>
      <p:sp>
        <p:nvSpPr>
          <p:cNvPr id="3" name="Content Placeholder 2"/>
          <p:cNvSpPr>
            <a:spLocks noGrp="1"/>
          </p:cNvSpPr>
          <p:nvPr>
            <p:ph idx="1"/>
          </p:nvPr>
        </p:nvSpPr>
        <p:spPr/>
        <p:txBody>
          <a:bodyPr>
            <a:normAutofit lnSpcReduction="10000"/>
          </a:bodyPr>
          <a:lstStyle/>
          <a:p>
            <a:pPr lvl="0" algn="just">
              <a:lnSpc>
                <a:spcPct val="150000"/>
              </a:lnSpc>
              <a:buFont typeface="Wingdings" panose="05000000000000000000" pitchFamily="2" charset="2"/>
              <a:buChar char="v"/>
            </a:pPr>
            <a:r>
              <a:rPr lang="en-US" dirty="0" smtClean="0"/>
              <a:t>An </a:t>
            </a:r>
            <a:r>
              <a:rPr lang="en-US" dirty="0"/>
              <a:t>implementation may take more time than originally planned. </a:t>
            </a:r>
          </a:p>
          <a:p>
            <a:pPr lvl="0" algn="just">
              <a:lnSpc>
                <a:spcPct val="150000"/>
              </a:lnSpc>
              <a:buFont typeface="Wingdings" panose="05000000000000000000" pitchFamily="2" charset="2"/>
              <a:buChar char="v"/>
            </a:pPr>
            <a:r>
              <a:rPr lang="en-US" dirty="0"/>
              <a:t>The information system inadequately monitored activities. </a:t>
            </a:r>
          </a:p>
          <a:p>
            <a:pPr lvl="0" algn="just">
              <a:lnSpc>
                <a:spcPct val="150000"/>
              </a:lnSpc>
              <a:buFont typeface="Wingdings" panose="05000000000000000000" pitchFamily="2" charset="2"/>
              <a:buChar char="v"/>
            </a:pPr>
            <a:r>
              <a:rPr lang="en-US" dirty="0"/>
              <a:t>Poor definition of key implementation tasks and activities. </a:t>
            </a:r>
          </a:p>
        </p:txBody>
      </p:sp>
      <p:sp>
        <p:nvSpPr>
          <p:cNvPr id="4" name="Slide Number Placeholder 3"/>
          <p:cNvSpPr>
            <a:spLocks noGrp="1"/>
          </p:cNvSpPr>
          <p:nvPr>
            <p:ph type="sldNum" sz="quarter" idx="12"/>
          </p:nvPr>
        </p:nvSpPr>
        <p:spPr/>
        <p:txBody>
          <a:bodyPr/>
          <a:lstStyle/>
          <a:p>
            <a:fld id="{9797F41D-1168-4328-B5C4-E157447712EC}" type="slidenum">
              <a:rPr lang="en-US" smtClean="0"/>
              <a:t>12</a:t>
            </a:fld>
            <a:endParaRPr lang="en-US"/>
          </a:p>
        </p:txBody>
      </p:sp>
    </p:spTree>
    <p:extLst>
      <p:ext uri="{BB962C8B-B14F-4D97-AF65-F5344CB8AC3E}">
        <p14:creationId xmlns:p14="http://schemas.microsoft.com/office/powerpoint/2010/main" val="402959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Common problems experienced in strategy implementation </a:t>
            </a:r>
            <a:endParaRPr lang="en-US" dirty="0"/>
          </a:p>
        </p:txBody>
      </p:sp>
      <p:sp>
        <p:nvSpPr>
          <p:cNvPr id="3" name="Content Placeholder 2"/>
          <p:cNvSpPr>
            <a:spLocks noGrp="1"/>
          </p:cNvSpPr>
          <p:nvPr>
            <p:ph idx="1"/>
          </p:nvPr>
        </p:nvSpPr>
        <p:spPr/>
        <p:txBody>
          <a:bodyPr>
            <a:normAutofit fontScale="85000" lnSpcReduction="10000"/>
          </a:bodyPr>
          <a:lstStyle/>
          <a:p>
            <a:pPr lvl="0" algn="just">
              <a:lnSpc>
                <a:spcPct val="150000"/>
              </a:lnSpc>
              <a:buFont typeface="Wingdings" panose="05000000000000000000" pitchFamily="2" charset="2"/>
              <a:buChar char="v"/>
            </a:pPr>
            <a:r>
              <a:rPr lang="en-US" dirty="0" smtClean="0"/>
              <a:t>Lack </a:t>
            </a:r>
            <a:r>
              <a:rPr lang="en-US" dirty="0"/>
              <a:t>of adequate leadership and direction from departmental managers. Uncontrollable factors in the external environment pose challenges, for example, political instability. </a:t>
            </a:r>
          </a:p>
          <a:p>
            <a:pPr lvl="0" algn="just">
              <a:lnSpc>
                <a:spcPct val="150000"/>
              </a:lnSpc>
              <a:buFont typeface="Wingdings" panose="05000000000000000000" pitchFamily="2" charset="2"/>
              <a:buChar char="v"/>
            </a:pPr>
            <a:r>
              <a:rPr lang="en-US" dirty="0"/>
              <a:t>Inadequately training for the lower level employees. </a:t>
            </a:r>
          </a:p>
          <a:p>
            <a:pPr lvl="0" algn="just">
              <a:lnSpc>
                <a:spcPct val="150000"/>
              </a:lnSpc>
              <a:buFont typeface="Wingdings" panose="05000000000000000000" pitchFamily="2" charset="2"/>
              <a:buChar char="v"/>
            </a:pPr>
            <a:r>
              <a:rPr lang="en-US" dirty="0"/>
              <a:t>The employees tasked with implementing the strategies may have limited capabilities. </a:t>
            </a:r>
          </a:p>
        </p:txBody>
      </p:sp>
      <p:sp>
        <p:nvSpPr>
          <p:cNvPr id="4" name="Slide Number Placeholder 3"/>
          <p:cNvSpPr>
            <a:spLocks noGrp="1"/>
          </p:cNvSpPr>
          <p:nvPr>
            <p:ph type="sldNum" sz="quarter" idx="12"/>
          </p:nvPr>
        </p:nvSpPr>
        <p:spPr/>
        <p:txBody>
          <a:bodyPr/>
          <a:lstStyle/>
          <a:p>
            <a:fld id="{9797F41D-1168-4328-B5C4-E157447712EC}" type="slidenum">
              <a:rPr lang="en-US" smtClean="0"/>
              <a:t>13</a:t>
            </a:fld>
            <a:endParaRPr lang="en-US"/>
          </a:p>
        </p:txBody>
      </p:sp>
    </p:spTree>
    <p:extLst>
      <p:ext uri="{BB962C8B-B14F-4D97-AF65-F5344CB8AC3E}">
        <p14:creationId xmlns:p14="http://schemas.microsoft.com/office/powerpoint/2010/main" val="24600168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Common problems experienced in strategy implementation </a:t>
            </a:r>
            <a:endParaRPr lang="en-US" dirty="0"/>
          </a:p>
        </p:txBody>
      </p:sp>
      <p:sp>
        <p:nvSpPr>
          <p:cNvPr id="3" name="Content Placeholder 2"/>
          <p:cNvSpPr>
            <a:spLocks noGrp="1"/>
          </p:cNvSpPr>
          <p:nvPr>
            <p:ph idx="1"/>
          </p:nvPr>
        </p:nvSpPr>
        <p:spPr/>
        <p:txBody>
          <a:bodyPr>
            <a:normAutofit lnSpcReduction="10000"/>
          </a:bodyPr>
          <a:lstStyle/>
          <a:p>
            <a:pPr lvl="0" algn="just">
              <a:lnSpc>
                <a:spcPct val="150000"/>
              </a:lnSpc>
              <a:buFont typeface="Wingdings" panose="05000000000000000000" pitchFamily="2" charset="2"/>
              <a:buChar char="v"/>
            </a:pPr>
            <a:r>
              <a:rPr lang="en-US" dirty="0" smtClean="0"/>
              <a:t>Competing </a:t>
            </a:r>
            <a:r>
              <a:rPr lang="en-US" dirty="0"/>
              <a:t>activities may take attention off the implementation process. </a:t>
            </a:r>
          </a:p>
          <a:p>
            <a:pPr lvl="0" algn="just">
              <a:lnSpc>
                <a:spcPct val="150000"/>
              </a:lnSpc>
              <a:buFont typeface="Wingdings" panose="05000000000000000000" pitchFamily="2" charset="2"/>
              <a:buChar char="v"/>
            </a:pPr>
            <a:r>
              <a:rPr lang="en-US" dirty="0"/>
              <a:t>Major problems arising from uncertainties. </a:t>
            </a:r>
          </a:p>
          <a:p>
            <a:pPr algn="just">
              <a:lnSpc>
                <a:spcPct val="150000"/>
              </a:lnSpc>
              <a:buFont typeface="Wingdings" panose="05000000000000000000" pitchFamily="2" charset="2"/>
              <a:buChar char="v"/>
            </a:pPr>
            <a:r>
              <a:rPr lang="en-US" dirty="0"/>
              <a:t>Poor coordination of activities in the organization during the strategy implementation process.</a:t>
            </a:r>
          </a:p>
        </p:txBody>
      </p:sp>
      <p:sp>
        <p:nvSpPr>
          <p:cNvPr id="4" name="Slide Number Placeholder 3"/>
          <p:cNvSpPr>
            <a:spLocks noGrp="1"/>
          </p:cNvSpPr>
          <p:nvPr>
            <p:ph type="sldNum" sz="quarter" idx="12"/>
          </p:nvPr>
        </p:nvSpPr>
        <p:spPr/>
        <p:txBody>
          <a:bodyPr/>
          <a:lstStyle/>
          <a:p>
            <a:fld id="{9797F41D-1168-4328-B5C4-E157447712EC}" type="slidenum">
              <a:rPr lang="en-US" smtClean="0"/>
              <a:t>14</a:t>
            </a:fld>
            <a:endParaRPr lang="en-US"/>
          </a:p>
        </p:txBody>
      </p:sp>
    </p:spTree>
    <p:extLst>
      <p:ext uri="{BB962C8B-B14F-4D97-AF65-F5344CB8AC3E}">
        <p14:creationId xmlns:p14="http://schemas.microsoft.com/office/powerpoint/2010/main" val="433200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Characteristics of strategy implementation process  </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Font typeface="Courier New" panose="02070309020205020404" pitchFamily="49" charset="0"/>
              <a:buChar char="o"/>
            </a:pPr>
            <a:r>
              <a:rPr lang="en-US" dirty="0" smtClean="0"/>
              <a:t>The </a:t>
            </a:r>
            <a:r>
              <a:rPr lang="en-US" dirty="0"/>
              <a:t>strategic implementation process is of the following nature </a:t>
            </a:r>
          </a:p>
          <a:p>
            <a:pPr lvl="0" algn="just">
              <a:lnSpc>
                <a:spcPct val="150000"/>
              </a:lnSpc>
              <a:buFont typeface="Courier New" panose="02070309020205020404" pitchFamily="49" charset="0"/>
              <a:buChar char="o"/>
            </a:pPr>
            <a:r>
              <a:rPr lang="en-US" dirty="0"/>
              <a:t>Strategy implementation is basically an operational process. </a:t>
            </a:r>
          </a:p>
          <a:p>
            <a:pPr lvl="0" algn="just">
              <a:lnSpc>
                <a:spcPct val="150000"/>
              </a:lnSpc>
              <a:buFont typeface="Courier New" panose="02070309020205020404" pitchFamily="49" charset="0"/>
              <a:buChar char="o"/>
            </a:pPr>
            <a:r>
              <a:rPr lang="en-US" dirty="0" smtClean="0"/>
              <a:t>For implementation to be done, there should be coordination among many individuals. </a:t>
            </a:r>
          </a:p>
        </p:txBody>
      </p:sp>
      <p:sp>
        <p:nvSpPr>
          <p:cNvPr id="4" name="Slide Number Placeholder 3"/>
          <p:cNvSpPr>
            <a:spLocks noGrp="1"/>
          </p:cNvSpPr>
          <p:nvPr>
            <p:ph type="sldNum" sz="quarter" idx="12"/>
          </p:nvPr>
        </p:nvSpPr>
        <p:spPr/>
        <p:txBody>
          <a:bodyPr/>
          <a:lstStyle/>
          <a:p>
            <a:fld id="{9797F41D-1168-4328-B5C4-E157447712EC}" type="slidenum">
              <a:rPr lang="en-US" smtClean="0"/>
              <a:t>15</a:t>
            </a:fld>
            <a:endParaRPr lang="en-US"/>
          </a:p>
        </p:txBody>
      </p:sp>
    </p:spTree>
    <p:extLst>
      <p:ext uri="{BB962C8B-B14F-4D97-AF65-F5344CB8AC3E}">
        <p14:creationId xmlns:p14="http://schemas.microsoft.com/office/powerpoint/2010/main" val="20307792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Characteristics of strategy implementation process  </a:t>
            </a:r>
            <a:endParaRPr lang="en-US" dirty="0"/>
          </a:p>
        </p:txBody>
      </p:sp>
      <p:sp>
        <p:nvSpPr>
          <p:cNvPr id="3" name="Content Placeholder 2"/>
          <p:cNvSpPr>
            <a:spLocks noGrp="1"/>
          </p:cNvSpPr>
          <p:nvPr>
            <p:ph idx="1"/>
          </p:nvPr>
        </p:nvSpPr>
        <p:spPr/>
        <p:txBody>
          <a:bodyPr>
            <a:normAutofit/>
          </a:bodyPr>
          <a:lstStyle/>
          <a:p>
            <a:pPr lvl="0" algn="just">
              <a:lnSpc>
                <a:spcPct val="150000"/>
              </a:lnSpc>
              <a:buFont typeface="Courier New" panose="02070309020205020404" pitchFamily="49" charset="0"/>
              <a:buChar char="o"/>
            </a:pPr>
            <a:r>
              <a:rPr lang="en-US" dirty="0" smtClean="0"/>
              <a:t>Special </a:t>
            </a:r>
            <a:r>
              <a:rPr lang="en-US" dirty="0"/>
              <a:t>motivation and leadership skills are needed.</a:t>
            </a:r>
          </a:p>
          <a:p>
            <a:pPr lvl="0" algn="just">
              <a:lnSpc>
                <a:spcPct val="150000"/>
              </a:lnSpc>
              <a:buFont typeface="Courier New" panose="02070309020205020404" pitchFamily="49" charset="0"/>
              <a:buChar char="o"/>
            </a:pPr>
            <a:r>
              <a:rPr lang="en-US" dirty="0"/>
              <a:t>It concentrates on managing forces during action as well as on efficiency. </a:t>
            </a:r>
          </a:p>
        </p:txBody>
      </p:sp>
      <p:sp>
        <p:nvSpPr>
          <p:cNvPr id="4" name="Slide Number Placeholder 3"/>
          <p:cNvSpPr>
            <a:spLocks noGrp="1"/>
          </p:cNvSpPr>
          <p:nvPr>
            <p:ph type="sldNum" sz="quarter" idx="12"/>
          </p:nvPr>
        </p:nvSpPr>
        <p:spPr/>
        <p:txBody>
          <a:bodyPr/>
          <a:lstStyle/>
          <a:p>
            <a:fld id="{9797F41D-1168-4328-B5C4-E157447712EC}" type="slidenum">
              <a:rPr lang="en-US" smtClean="0"/>
              <a:t>16</a:t>
            </a:fld>
            <a:endParaRPr lang="en-US"/>
          </a:p>
        </p:txBody>
      </p:sp>
    </p:spTree>
    <p:extLst>
      <p:ext uri="{BB962C8B-B14F-4D97-AF65-F5344CB8AC3E}">
        <p14:creationId xmlns:p14="http://schemas.microsoft.com/office/powerpoint/2010/main" val="2646394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invX="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78562"/>
          </a:xfrm>
        </p:spPr>
        <p:style>
          <a:lnRef idx="3">
            <a:schemeClr val="lt1"/>
          </a:lnRef>
          <a:fillRef idx="1">
            <a:schemeClr val="accent3"/>
          </a:fillRef>
          <a:effectRef idx="1">
            <a:schemeClr val="accent3"/>
          </a:effectRef>
          <a:fontRef idx="minor">
            <a:schemeClr val="lt1"/>
          </a:fontRef>
        </p:style>
        <p:txBody>
          <a:bodyPr/>
          <a:lstStyle/>
          <a:p>
            <a:r>
              <a:rPr lang="en-US" b="1" dirty="0" smtClean="0">
                <a:ln w="9525">
                  <a:solidFill>
                    <a:schemeClr val="bg1"/>
                  </a:solidFill>
                  <a:prstDash val="solid"/>
                </a:ln>
                <a:effectLst>
                  <a:outerShdw blurRad="12700" dist="38100" dir="2700000" algn="tl" rotWithShape="0">
                    <a:schemeClr val="bg1">
                      <a:lumMod val="50000"/>
                    </a:schemeClr>
                  </a:outerShdw>
                </a:effectLst>
              </a:rPr>
              <a:t>END OF PART ONE</a:t>
            </a:r>
            <a:endParaRPr lang="en-US" b="1" dirty="0">
              <a:ln w="9525">
                <a:solidFill>
                  <a:schemeClr val="bg1"/>
                </a:solidFill>
                <a:prstDash val="solid"/>
              </a:ln>
              <a:effectLst>
                <a:outerShdw blurRad="12700" dist="38100" dir="2700000" algn="tl" rotWithShape="0">
                  <a:schemeClr val="bg1">
                    <a:lumMod val="50000"/>
                  </a:schemeClr>
                </a:outerShdw>
              </a:effectLst>
            </a:endParaRPr>
          </a:p>
        </p:txBody>
      </p:sp>
      <p:sp>
        <p:nvSpPr>
          <p:cNvPr id="3" name="Slide Number Placeholder 2"/>
          <p:cNvSpPr>
            <a:spLocks noGrp="1"/>
          </p:cNvSpPr>
          <p:nvPr>
            <p:ph type="sldNum" sz="quarter" idx="12"/>
          </p:nvPr>
        </p:nvSpPr>
        <p:spPr/>
        <p:txBody>
          <a:bodyPr/>
          <a:lstStyle/>
          <a:p>
            <a:fld id="{9797F41D-1168-4328-B5C4-E157447712EC}" type="slidenum">
              <a:rPr lang="en-US" smtClean="0"/>
              <a:t>17</a:t>
            </a:fld>
            <a:endParaRPr lang="en-US"/>
          </a:p>
        </p:txBody>
      </p:sp>
    </p:spTree>
    <p:extLst>
      <p:ext uri="{BB962C8B-B14F-4D97-AF65-F5344CB8AC3E}">
        <p14:creationId xmlns:p14="http://schemas.microsoft.com/office/powerpoint/2010/main" val="328110504"/>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Two</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dirty="0" smtClean="0"/>
              <a:t>Steps in Strategy Implementation</a:t>
            </a:r>
          </a:p>
          <a:p>
            <a:pPr algn="just">
              <a:lnSpc>
                <a:spcPct val="150000"/>
              </a:lnSpc>
              <a:buFont typeface="Wingdings" panose="05000000000000000000" pitchFamily="2" charset="2"/>
              <a:buChar char="Ø"/>
            </a:pPr>
            <a:r>
              <a:rPr lang="en-US" dirty="0" smtClean="0"/>
              <a:t>Resistance </a:t>
            </a:r>
            <a:r>
              <a:rPr lang="en-US" dirty="0"/>
              <a:t>to Change</a:t>
            </a:r>
          </a:p>
          <a:p>
            <a:pPr algn="just">
              <a:lnSpc>
                <a:spcPct val="150000"/>
              </a:lnSpc>
              <a:buFont typeface="Wingdings" panose="05000000000000000000" pitchFamily="2" charset="2"/>
              <a:buChar char="Ø"/>
            </a:pPr>
            <a:r>
              <a:rPr lang="en-US" dirty="0"/>
              <a:t>Types of Resistance to </a:t>
            </a:r>
            <a:r>
              <a:rPr lang="en-US" dirty="0" smtClean="0"/>
              <a:t>Change</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18</a:t>
            </a:fld>
            <a:endParaRPr lang="en-US"/>
          </a:p>
        </p:txBody>
      </p:sp>
    </p:spTree>
    <p:extLst>
      <p:ext uri="{BB962C8B-B14F-4D97-AF65-F5344CB8AC3E}">
        <p14:creationId xmlns:p14="http://schemas.microsoft.com/office/powerpoint/2010/main" val="1033996966"/>
      </p:ext>
    </p:extLst>
  </p:cSld>
  <p:clrMapOvr>
    <a:masterClrMapping/>
  </p:clrMapOvr>
  <mc:AlternateContent xmlns:mc="http://schemas.openxmlformats.org/markup-compatibility/2006" xmlns:p14="http://schemas.microsoft.com/office/powerpoint/2010/main">
    <mc:Choice Requires="p14">
      <p:transition spd="slow" p14:dur="40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50838"/>
            <a:ext cx="8229600" cy="944562"/>
          </a:xfrm>
        </p:spPr>
        <p:txBody>
          <a:bodyPr>
            <a:normAutofit fontScale="90000"/>
          </a:bodyPr>
          <a:lstStyle/>
          <a:p>
            <a:r>
              <a:rPr lang="en-US" dirty="0" smtClean="0"/>
              <a:t/>
            </a:r>
            <a:br>
              <a:rPr lang="en-US" dirty="0" smtClean="0"/>
            </a:br>
            <a:r>
              <a:rPr lang="en-US" dirty="0" smtClean="0"/>
              <a:t>STEPS IN STRATEGY IMPLEMENTATION</a:t>
            </a:r>
            <a:br>
              <a:rPr lang="en-US" dirty="0" smtClean="0"/>
            </a:br>
            <a:r>
              <a:rPr lang="en-US" sz="2800" b="1" dirty="0"/>
              <a:t>Step 1: Evaluation and communication of the Strategic Plan</a:t>
            </a:r>
            <a:r>
              <a:rPr lang="en-US" b="1" dirty="0"/>
              <a:t/>
            </a:r>
            <a:br>
              <a:rPr lang="en-US" b="1" dirty="0"/>
            </a:br>
            <a:endParaRPr lang="en-US" dirty="0"/>
          </a:p>
        </p:txBody>
      </p:sp>
      <p:sp>
        <p:nvSpPr>
          <p:cNvPr id="3" name="Content Placeholder 2"/>
          <p:cNvSpPr>
            <a:spLocks noGrp="1"/>
          </p:cNvSpPr>
          <p:nvPr>
            <p:ph idx="1"/>
          </p:nvPr>
        </p:nvSpPr>
        <p:spPr>
          <a:xfrm>
            <a:off x="152400" y="1447800"/>
            <a:ext cx="8763000" cy="5257800"/>
          </a:xfrm>
        </p:spPr>
        <p:txBody>
          <a:bodyPr>
            <a:normAutofit fontScale="25000" lnSpcReduction="20000"/>
          </a:bodyPr>
          <a:lstStyle/>
          <a:p>
            <a:pPr algn="just">
              <a:lnSpc>
                <a:spcPct val="170000"/>
              </a:lnSpc>
              <a:buFont typeface="Wingdings" panose="05000000000000000000" pitchFamily="2" charset="2"/>
              <a:buChar char="Ø"/>
            </a:pPr>
            <a:r>
              <a:rPr lang="en-US" sz="9200" b="1" dirty="0" smtClean="0"/>
              <a:t>Align </a:t>
            </a:r>
            <a:r>
              <a:rPr lang="en-US" sz="9200" b="1" dirty="0"/>
              <a:t>the strategies with the initiatives.</a:t>
            </a:r>
            <a:r>
              <a:rPr lang="en-US" sz="9200" dirty="0"/>
              <a:t> </a:t>
            </a:r>
            <a:r>
              <a:rPr lang="en-US" sz="9200" dirty="0" smtClean="0"/>
              <a:t>-check </a:t>
            </a:r>
            <a:r>
              <a:rPr lang="en-US" sz="9200" dirty="0"/>
              <a:t>that the strategies on the plan are following the same path leading to the mission and strategic goals of the organization.</a:t>
            </a:r>
          </a:p>
          <a:p>
            <a:pPr algn="just">
              <a:lnSpc>
                <a:spcPct val="170000"/>
              </a:lnSpc>
              <a:buFont typeface="Wingdings" panose="05000000000000000000" pitchFamily="2" charset="2"/>
              <a:buChar char="Ø"/>
            </a:pPr>
            <a:r>
              <a:rPr lang="en-US" sz="9200" b="1" dirty="0"/>
              <a:t>Align budget to the annual goals and objectives.</a:t>
            </a:r>
            <a:r>
              <a:rPr lang="en-US" sz="9200" dirty="0"/>
              <a:t> </a:t>
            </a:r>
            <a:r>
              <a:rPr lang="en-US" sz="9200" dirty="0" smtClean="0"/>
              <a:t>-Financial </a:t>
            </a:r>
            <a:r>
              <a:rPr lang="en-US" sz="9200" dirty="0"/>
              <a:t>assessments conducted prior will provide an insight on budgetary issues. You have to evaluate how these budgetary issues will impact the attainment of objectives, and see to it that the budget provides sufficient support for it. In the event that there are budgetary constraints or limitations, they must first be addressed before launching fully into implementation mode.</a:t>
            </a:r>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19</a:t>
            </a:fld>
            <a:endParaRPr lang="en-US"/>
          </a:p>
        </p:txBody>
      </p:sp>
    </p:spTree>
    <p:extLst>
      <p:ext uri="{BB962C8B-B14F-4D97-AF65-F5344CB8AC3E}">
        <p14:creationId xmlns:p14="http://schemas.microsoft.com/office/powerpoint/2010/main" val="21942043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r>
              <a:rPr lang="en-US" dirty="0" smtClean="0"/>
              <a:t>STEPS IN STRATEGY IMPLEMENTATION</a:t>
            </a:r>
            <a:endParaRPr lang="en-US" dirty="0"/>
          </a:p>
        </p:txBody>
      </p:sp>
      <p:sp>
        <p:nvSpPr>
          <p:cNvPr id="3" name="Content Placeholder 2"/>
          <p:cNvSpPr>
            <a:spLocks noGrp="1"/>
          </p:cNvSpPr>
          <p:nvPr>
            <p:ph idx="1"/>
          </p:nvPr>
        </p:nvSpPr>
        <p:spPr>
          <a:xfrm>
            <a:off x="457200" y="1295400"/>
            <a:ext cx="8458200" cy="5333999"/>
          </a:xfrm>
        </p:spPr>
        <p:txBody>
          <a:bodyPr>
            <a:normAutofit fontScale="92500" lnSpcReduction="20000"/>
          </a:bodyPr>
          <a:lstStyle/>
          <a:p>
            <a:pPr marL="0" indent="0">
              <a:buNone/>
            </a:pPr>
            <a:r>
              <a:rPr lang="en-US" b="1" dirty="0"/>
              <a:t>Step </a:t>
            </a:r>
            <a:r>
              <a:rPr lang="en-US" b="1" dirty="0" smtClean="0"/>
              <a:t>1</a:t>
            </a:r>
            <a:r>
              <a:rPr lang="en-US" b="1" dirty="0"/>
              <a:t>: Evaluation and communication of the Strategic </a:t>
            </a:r>
            <a:r>
              <a:rPr lang="en-US" b="1" dirty="0" smtClean="0"/>
              <a:t>Plan</a:t>
            </a:r>
          </a:p>
          <a:p>
            <a:pPr algn="just">
              <a:lnSpc>
                <a:spcPct val="150000"/>
              </a:lnSpc>
              <a:buFont typeface="Wingdings" panose="05000000000000000000" pitchFamily="2" charset="2"/>
              <a:buChar char="Ø"/>
            </a:pPr>
            <a:r>
              <a:rPr lang="en-US" b="1" dirty="0" smtClean="0"/>
              <a:t>Communicate </a:t>
            </a:r>
            <a:r>
              <a:rPr lang="en-US" b="1" dirty="0"/>
              <a:t>and clarify the goals, objectives and strategies to all members of the organization.</a:t>
            </a:r>
            <a:r>
              <a:rPr lang="en-US" dirty="0"/>
              <a:t> Regardless of their position in the organization’s hierarchy, everyone must know and understand the goals and objectives of the organization, and the strategies that will be employed to achieve them</a:t>
            </a:r>
            <a:r>
              <a:rPr lang="en-US" dirty="0" smtClean="0"/>
              <a:t>.</a:t>
            </a:r>
            <a:endParaRPr lang="en-US" dirty="0"/>
          </a:p>
          <a:p>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20</a:t>
            </a:fld>
            <a:endParaRPr lang="en-US"/>
          </a:p>
        </p:txBody>
      </p:sp>
    </p:spTree>
    <p:extLst>
      <p:ext uri="{BB962C8B-B14F-4D97-AF65-F5344CB8AC3E}">
        <p14:creationId xmlns:p14="http://schemas.microsoft.com/office/powerpoint/2010/main" val="3176257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6503"/>
            <a:ext cx="8229600" cy="1143000"/>
          </a:xfrm>
        </p:spPr>
        <p:txBody>
          <a:bodyPr>
            <a:normAutofit fontScale="90000"/>
          </a:bodyPr>
          <a:lstStyle/>
          <a:p>
            <a:pPr marL="0" indent="0"/>
            <a:r>
              <a:rPr lang="en-US" b="1" dirty="0"/>
              <a:t>Step 2: Development of an implementation structure</a:t>
            </a:r>
          </a:p>
        </p:txBody>
      </p:sp>
      <p:sp>
        <p:nvSpPr>
          <p:cNvPr id="3" name="Content Placeholder 2"/>
          <p:cNvSpPr>
            <a:spLocks noGrp="1"/>
          </p:cNvSpPr>
          <p:nvPr>
            <p:ph idx="1"/>
          </p:nvPr>
        </p:nvSpPr>
        <p:spPr>
          <a:xfrm>
            <a:off x="228600" y="1600200"/>
            <a:ext cx="8458200" cy="4525963"/>
          </a:xfrm>
        </p:spPr>
        <p:txBody>
          <a:bodyPr>
            <a:normAutofit fontScale="77500" lnSpcReduction="20000"/>
          </a:bodyPr>
          <a:lstStyle/>
          <a:p>
            <a:pPr algn="just">
              <a:lnSpc>
                <a:spcPct val="160000"/>
              </a:lnSpc>
              <a:buFont typeface="Wingdings" panose="05000000000000000000" pitchFamily="2" charset="2"/>
              <a:buChar char="v"/>
            </a:pPr>
            <a:r>
              <a:rPr lang="en-US" dirty="0"/>
              <a:t>Establish a linking or coordination mechanism between and among the various departments and their respective divisions and units. </a:t>
            </a:r>
          </a:p>
          <a:p>
            <a:pPr algn="just">
              <a:lnSpc>
                <a:spcPct val="160000"/>
              </a:lnSpc>
              <a:buFont typeface="Wingdings" panose="05000000000000000000" pitchFamily="2" charset="2"/>
              <a:buChar char="v"/>
            </a:pPr>
            <a:r>
              <a:rPr lang="en-US" dirty="0"/>
              <a:t>Formulate the work plans and procedures to be followed in the implementation of the tactics in the strategies.</a:t>
            </a:r>
          </a:p>
          <a:p>
            <a:pPr algn="just">
              <a:lnSpc>
                <a:spcPct val="160000"/>
              </a:lnSpc>
              <a:buFont typeface="Wingdings" panose="05000000000000000000" pitchFamily="2" charset="2"/>
              <a:buChar char="v"/>
            </a:pPr>
            <a:r>
              <a:rPr lang="en-US" dirty="0"/>
              <a:t>Determine the key managerial tasks and responsibilities to be performed, and the qualifications required of the person who will perform them</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21</a:t>
            </a:fld>
            <a:endParaRPr lang="en-US"/>
          </a:p>
        </p:txBody>
      </p:sp>
    </p:spTree>
    <p:extLst>
      <p:ext uri="{BB962C8B-B14F-4D97-AF65-F5344CB8AC3E}">
        <p14:creationId xmlns:p14="http://schemas.microsoft.com/office/powerpoint/2010/main" val="3154492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a:t>Step 2: Development of an implementation structure</a:t>
            </a:r>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v"/>
            </a:pPr>
            <a:r>
              <a:rPr lang="en-US" dirty="0" smtClean="0"/>
              <a:t>Determine </a:t>
            </a:r>
            <a:r>
              <a:rPr lang="en-US" dirty="0"/>
              <a:t>the key operational tasks and responsibilities to be performed, and the qualifications required of the person who will perform them</a:t>
            </a:r>
            <a:r>
              <a:rPr lang="en-US" dirty="0" smtClean="0"/>
              <a:t>.</a:t>
            </a:r>
          </a:p>
          <a:p>
            <a:pPr algn="just">
              <a:lnSpc>
                <a:spcPct val="150000"/>
              </a:lnSpc>
              <a:buFont typeface="Wingdings" panose="05000000000000000000" pitchFamily="2" charset="2"/>
              <a:buChar char="v"/>
            </a:pPr>
            <a:r>
              <a:rPr lang="en-US" dirty="0" smtClean="0"/>
              <a:t>Assign the tasks to the appropriate departments of the organization.</a:t>
            </a:r>
          </a:p>
        </p:txBody>
      </p:sp>
      <p:sp>
        <p:nvSpPr>
          <p:cNvPr id="4" name="Slide Number Placeholder 3"/>
          <p:cNvSpPr>
            <a:spLocks noGrp="1"/>
          </p:cNvSpPr>
          <p:nvPr>
            <p:ph type="sldNum" sz="quarter" idx="12"/>
          </p:nvPr>
        </p:nvSpPr>
        <p:spPr/>
        <p:txBody>
          <a:bodyPr/>
          <a:lstStyle/>
          <a:p>
            <a:fld id="{9797F41D-1168-4328-B5C4-E157447712EC}" type="slidenum">
              <a:rPr lang="en-US" smtClean="0"/>
              <a:t>22</a:t>
            </a:fld>
            <a:endParaRPr lang="en-US"/>
          </a:p>
        </p:txBody>
      </p:sp>
    </p:spTree>
    <p:extLst>
      <p:ext uri="{BB962C8B-B14F-4D97-AF65-F5344CB8AC3E}">
        <p14:creationId xmlns:p14="http://schemas.microsoft.com/office/powerpoint/2010/main" val="4152392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a:t>Step 2: Development of an implementation structure</a:t>
            </a:r>
          </a:p>
        </p:txBody>
      </p:sp>
      <p:sp>
        <p:nvSpPr>
          <p:cNvPr id="3" name="Content Placeholder 2"/>
          <p:cNvSpPr>
            <a:spLocks noGrp="1"/>
          </p:cNvSpPr>
          <p:nvPr>
            <p:ph idx="1"/>
          </p:nvPr>
        </p:nvSpPr>
        <p:spPr/>
        <p:txBody>
          <a:bodyPr>
            <a:noAutofit/>
          </a:bodyPr>
          <a:lstStyle/>
          <a:p>
            <a:pPr algn="just">
              <a:lnSpc>
                <a:spcPct val="170000"/>
              </a:lnSpc>
              <a:buFont typeface="Wingdings" panose="05000000000000000000" pitchFamily="2" charset="2"/>
              <a:buChar char="v"/>
            </a:pPr>
            <a:r>
              <a:rPr lang="en-US" sz="2000" dirty="0" smtClean="0"/>
              <a:t>Evaluate </a:t>
            </a:r>
            <a:r>
              <a:rPr lang="en-US" sz="2000" dirty="0"/>
              <a:t>the current staffing structure, checking if you have enough manpower, and if they have the necessary competencies to carry out the tasks. This may result to some reorganization or reshuffling of people. In some cases, it may also require additional training for current staff members, or even hiring new employees with the required skills and competencies. This is also where the organization will decide if it will outsource some activities instead.</a:t>
            </a:r>
          </a:p>
          <a:p>
            <a:pPr algn="just">
              <a:lnSpc>
                <a:spcPct val="170000"/>
              </a:lnSpc>
              <a:buFont typeface="Wingdings" panose="05000000000000000000" pitchFamily="2" charset="2"/>
              <a:buChar char="v"/>
            </a:pPr>
            <a:r>
              <a:rPr lang="en-US" sz="2000" dirty="0"/>
              <a:t>Communicate the details to the members of the organization. This may be in the form of models, manuals or guidebooks.</a:t>
            </a:r>
          </a:p>
        </p:txBody>
      </p:sp>
      <p:sp>
        <p:nvSpPr>
          <p:cNvPr id="4" name="Slide Number Placeholder 3"/>
          <p:cNvSpPr>
            <a:spLocks noGrp="1"/>
          </p:cNvSpPr>
          <p:nvPr>
            <p:ph type="sldNum" sz="quarter" idx="12"/>
          </p:nvPr>
        </p:nvSpPr>
        <p:spPr/>
        <p:txBody>
          <a:bodyPr/>
          <a:lstStyle/>
          <a:p>
            <a:fld id="{9797F41D-1168-4328-B5C4-E157447712EC}" type="slidenum">
              <a:rPr lang="en-US" smtClean="0"/>
              <a:t>23</a:t>
            </a:fld>
            <a:endParaRPr lang="en-US"/>
          </a:p>
        </p:txBody>
      </p:sp>
    </p:spTree>
    <p:extLst>
      <p:ext uri="{BB962C8B-B14F-4D97-AF65-F5344CB8AC3E}">
        <p14:creationId xmlns:p14="http://schemas.microsoft.com/office/powerpoint/2010/main" val="2026825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sz="3600" b="1" dirty="0"/>
              <a:t>Step 3: Development of implementation-support policies and programs</a:t>
            </a:r>
          </a:p>
        </p:txBody>
      </p:sp>
      <p:sp>
        <p:nvSpPr>
          <p:cNvPr id="3" name="Content Placeholder 2"/>
          <p:cNvSpPr>
            <a:spLocks noGrp="1"/>
          </p:cNvSpPr>
          <p:nvPr>
            <p:ph idx="1"/>
          </p:nvPr>
        </p:nvSpPr>
        <p:spPr/>
        <p:txBody>
          <a:bodyPr>
            <a:noAutofit/>
          </a:bodyPr>
          <a:lstStyle/>
          <a:p>
            <a:pPr algn="just">
              <a:lnSpc>
                <a:spcPct val="160000"/>
              </a:lnSpc>
              <a:buFont typeface="Wingdings" panose="05000000000000000000" pitchFamily="2" charset="2"/>
              <a:buChar char="q"/>
            </a:pPr>
            <a:r>
              <a:rPr lang="en-US" sz="2600" b="1" dirty="0"/>
              <a:t>Establish a performance tracking and monitoring system.</a:t>
            </a:r>
            <a:r>
              <a:rPr lang="en-US" sz="2600" dirty="0"/>
              <a:t> This will be the basis of evaluating the progress of the implementation of strategies, and monitoring the rate of accomplishment of results, or if they were accomplished at all. Define the indicators for measuring the performance of every employee, of every unit or section, of every division, and of every department</a:t>
            </a:r>
            <a:r>
              <a:rPr lang="en-US" sz="2600" dirty="0" smtClean="0"/>
              <a:t>.</a:t>
            </a:r>
            <a:endParaRPr lang="en-US" sz="2600" dirty="0"/>
          </a:p>
        </p:txBody>
      </p:sp>
      <p:sp>
        <p:nvSpPr>
          <p:cNvPr id="4" name="Slide Number Placeholder 3"/>
          <p:cNvSpPr>
            <a:spLocks noGrp="1"/>
          </p:cNvSpPr>
          <p:nvPr>
            <p:ph type="sldNum" sz="quarter" idx="12"/>
          </p:nvPr>
        </p:nvSpPr>
        <p:spPr/>
        <p:txBody>
          <a:bodyPr/>
          <a:lstStyle/>
          <a:p>
            <a:fld id="{9797F41D-1168-4328-B5C4-E157447712EC}" type="slidenum">
              <a:rPr lang="en-US" smtClean="0"/>
              <a:t>24</a:t>
            </a:fld>
            <a:endParaRPr lang="en-US"/>
          </a:p>
        </p:txBody>
      </p:sp>
    </p:spTree>
    <p:extLst>
      <p:ext uri="{BB962C8B-B14F-4D97-AF65-F5344CB8AC3E}">
        <p14:creationId xmlns:p14="http://schemas.microsoft.com/office/powerpoint/2010/main" val="1949706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sz="3600" b="1" dirty="0"/>
              <a:t>Step 3: Development of implementation-support policies and programs</a:t>
            </a: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q"/>
            </a:pPr>
            <a:r>
              <a:rPr lang="en-US" sz="2800" b="1" dirty="0" smtClean="0"/>
              <a:t>Establish a performance management system.</a:t>
            </a:r>
            <a:r>
              <a:rPr lang="en-US" sz="2800" dirty="0" smtClean="0"/>
              <a:t> Quite possibly, the aspect of performance management that will encourage employee involvement is a recognition and reward structure. When creating the reward structure, make sure that it has a clear and direct link to the accomplishment of results, which will be indicated in the performance tracking and monitoring system.</a:t>
            </a:r>
          </a:p>
        </p:txBody>
      </p:sp>
      <p:sp>
        <p:nvSpPr>
          <p:cNvPr id="4" name="Slide Number Placeholder 3"/>
          <p:cNvSpPr>
            <a:spLocks noGrp="1"/>
          </p:cNvSpPr>
          <p:nvPr>
            <p:ph type="sldNum" sz="quarter" idx="12"/>
          </p:nvPr>
        </p:nvSpPr>
        <p:spPr/>
        <p:txBody>
          <a:bodyPr/>
          <a:lstStyle/>
          <a:p>
            <a:fld id="{9797F41D-1168-4328-B5C4-E157447712EC}" type="slidenum">
              <a:rPr lang="en-US" smtClean="0"/>
              <a:t>25</a:t>
            </a:fld>
            <a:endParaRPr lang="en-US"/>
          </a:p>
        </p:txBody>
      </p:sp>
    </p:spTree>
    <p:extLst>
      <p:ext uri="{BB962C8B-B14F-4D97-AF65-F5344CB8AC3E}">
        <p14:creationId xmlns:p14="http://schemas.microsoft.com/office/powerpoint/2010/main" val="2880051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US" sz="3600" b="1" dirty="0"/>
              <a:t>Step 3: Development of implementation-support policies and programs</a:t>
            </a:r>
          </a:p>
        </p:txBody>
      </p:sp>
      <p:sp>
        <p:nvSpPr>
          <p:cNvPr id="3" name="Content Placeholder 2"/>
          <p:cNvSpPr>
            <a:spLocks noGrp="1"/>
          </p:cNvSpPr>
          <p:nvPr>
            <p:ph idx="1"/>
          </p:nvPr>
        </p:nvSpPr>
        <p:spPr/>
        <p:txBody>
          <a:bodyPr>
            <a:noAutofit/>
          </a:bodyPr>
          <a:lstStyle/>
          <a:p>
            <a:pPr algn="just">
              <a:lnSpc>
                <a:spcPct val="150000"/>
              </a:lnSpc>
              <a:buFont typeface="Wingdings" panose="05000000000000000000" pitchFamily="2" charset="2"/>
              <a:buChar char="q"/>
            </a:pPr>
            <a:r>
              <a:rPr lang="en-US" sz="2800" b="1" dirty="0" smtClean="0"/>
              <a:t>Establish </a:t>
            </a:r>
            <a:r>
              <a:rPr lang="en-US" sz="2800" b="1" dirty="0"/>
              <a:t>an information and feedback system</a:t>
            </a:r>
            <a:r>
              <a:rPr lang="en-US" sz="2800" dirty="0"/>
              <a:t> that will gather feedback and results data, to be used for strategy evaluation later on.</a:t>
            </a:r>
          </a:p>
          <a:p>
            <a:pPr algn="just">
              <a:lnSpc>
                <a:spcPct val="150000"/>
              </a:lnSpc>
              <a:buFont typeface="Wingdings" panose="05000000000000000000" pitchFamily="2" charset="2"/>
              <a:buChar char="q"/>
            </a:pPr>
            <a:r>
              <a:rPr lang="en-US" sz="2800" dirty="0"/>
              <a:t>Again, </a:t>
            </a:r>
            <a:r>
              <a:rPr lang="en-US" sz="2800" b="1" dirty="0"/>
              <a:t>communicate</a:t>
            </a:r>
            <a:r>
              <a:rPr lang="en-US" sz="2800" dirty="0"/>
              <a:t> these policies and programs to the members of the organization.</a:t>
            </a:r>
          </a:p>
        </p:txBody>
      </p:sp>
      <p:sp>
        <p:nvSpPr>
          <p:cNvPr id="4" name="Slide Number Placeholder 3"/>
          <p:cNvSpPr>
            <a:spLocks noGrp="1"/>
          </p:cNvSpPr>
          <p:nvPr>
            <p:ph type="sldNum" sz="quarter" idx="12"/>
          </p:nvPr>
        </p:nvSpPr>
        <p:spPr/>
        <p:txBody>
          <a:bodyPr/>
          <a:lstStyle/>
          <a:p>
            <a:fld id="{9797F41D-1168-4328-B5C4-E157447712EC}" type="slidenum">
              <a:rPr lang="en-US" smtClean="0"/>
              <a:t>26</a:t>
            </a:fld>
            <a:endParaRPr lang="en-US"/>
          </a:p>
        </p:txBody>
      </p:sp>
    </p:spTree>
    <p:extLst>
      <p:ext uri="{BB962C8B-B14F-4D97-AF65-F5344CB8AC3E}">
        <p14:creationId xmlns:p14="http://schemas.microsoft.com/office/powerpoint/2010/main" val="3821849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a:t>Step 4: Budgeting and allocation of resources</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Font typeface="Wingdings" panose="05000000000000000000" pitchFamily="2" charset="2"/>
              <a:buChar char="Ø"/>
            </a:pPr>
            <a:r>
              <a:rPr lang="en-US" dirty="0"/>
              <a:t>Allocate the resources to the various departments, depending on the results of financial assessments as to their budgetary requirements.</a:t>
            </a:r>
          </a:p>
          <a:p>
            <a:pPr algn="just">
              <a:lnSpc>
                <a:spcPct val="150000"/>
              </a:lnSpc>
              <a:buFont typeface="Wingdings" panose="05000000000000000000" pitchFamily="2" charset="2"/>
              <a:buChar char="Ø"/>
            </a:pPr>
            <a:r>
              <a:rPr lang="en-US" dirty="0"/>
              <a:t>Disburse the necessary resources to the departments, and make sure everything is properly and accurately documented</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27</a:t>
            </a:fld>
            <a:endParaRPr lang="en-US"/>
          </a:p>
        </p:txBody>
      </p:sp>
    </p:spTree>
    <p:extLst>
      <p:ext uri="{BB962C8B-B14F-4D97-AF65-F5344CB8AC3E}">
        <p14:creationId xmlns:p14="http://schemas.microsoft.com/office/powerpoint/2010/main" val="2823216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a:t>Step 4: Budgeting and allocation of resources</a:t>
            </a:r>
            <a:endParaRPr lang="en-US" dirty="0"/>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Ø"/>
            </a:pPr>
            <a:r>
              <a:rPr lang="en-US" dirty="0" smtClean="0"/>
              <a:t>Maintain </a:t>
            </a:r>
            <a:r>
              <a:rPr lang="en-US" dirty="0"/>
              <a:t>a system of checks and balances to monitor whether the departments are operating within their budgetary limits, or they have gone above and beyond their allocation.</a:t>
            </a:r>
          </a:p>
        </p:txBody>
      </p:sp>
      <p:sp>
        <p:nvSpPr>
          <p:cNvPr id="4" name="Slide Number Placeholder 3"/>
          <p:cNvSpPr>
            <a:spLocks noGrp="1"/>
          </p:cNvSpPr>
          <p:nvPr>
            <p:ph type="sldNum" sz="quarter" idx="12"/>
          </p:nvPr>
        </p:nvSpPr>
        <p:spPr/>
        <p:txBody>
          <a:bodyPr/>
          <a:lstStyle/>
          <a:p>
            <a:fld id="{9797F41D-1168-4328-B5C4-E157447712EC}" type="slidenum">
              <a:rPr lang="en-US" smtClean="0"/>
              <a:t>28</a:t>
            </a:fld>
            <a:endParaRPr lang="en-US"/>
          </a:p>
        </p:txBody>
      </p:sp>
    </p:spTree>
    <p:extLst>
      <p:ext uri="{BB962C8B-B14F-4D97-AF65-F5344CB8AC3E}">
        <p14:creationId xmlns:p14="http://schemas.microsoft.com/office/powerpoint/2010/main" val="309310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a:t>Step 5: Discharge of functions and activities</a:t>
            </a:r>
            <a:endParaRPr lang="en-US" dirty="0"/>
          </a:p>
        </p:txBody>
      </p:sp>
      <p:sp>
        <p:nvSpPr>
          <p:cNvPr id="3" name="Content Placeholder 2"/>
          <p:cNvSpPr>
            <a:spLocks noGrp="1"/>
          </p:cNvSpPr>
          <p:nvPr>
            <p:ph idx="1"/>
          </p:nvPr>
        </p:nvSpPr>
        <p:spPr/>
        <p:txBody>
          <a:bodyPr>
            <a:normAutofit/>
          </a:bodyPr>
          <a:lstStyle/>
          <a:p>
            <a:pPr marL="0" indent="0" algn="just">
              <a:lnSpc>
                <a:spcPct val="150000"/>
              </a:lnSpc>
              <a:buNone/>
            </a:pPr>
            <a:r>
              <a:rPr lang="en-US" dirty="0"/>
              <a:t>It is time to operationalize the tactics and put the strategies into action, aided by strategic leadership, utilizing participatory management and leadership styles</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29</a:t>
            </a:fld>
            <a:endParaRPr lang="en-US"/>
          </a:p>
        </p:txBody>
      </p:sp>
    </p:spTree>
    <p:extLst>
      <p:ext uri="{BB962C8B-B14F-4D97-AF65-F5344CB8AC3E}">
        <p14:creationId xmlns:p14="http://schemas.microsoft.com/office/powerpoint/2010/main" val="2572821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marL="0" indent="0"/>
            <a:r>
              <a:rPr lang="en-US" b="1" dirty="0"/>
              <a:t>Step 5: Discharge of functions and activities</a:t>
            </a:r>
            <a:endParaRPr lang="en-US" dirty="0"/>
          </a:p>
        </p:txBody>
      </p:sp>
      <p:sp>
        <p:nvSpPr>
          <p:cNvPr id="3" name="Content Placeholder 2"/>
          <p:cNvSpPr>
            <a:spLocks noGrp="1"/>
          </p:cNvSpPr>
          <p:nvPr>
            <p:ph idx="1"/>
          </p:nvPr>
        </p:nvSpPr>
        <p:spPr/>
        <p:txBody>
          <a:bodyPr>
            <a:noAutofit/>
          </a:bodyPr>
          <a:lstStyle/>
          <a:p>
            <a:pPr marL="0" indent="0" algn="just">
              <a:lnSpc>
                <a:spcPct val="170000"/>
              </a:lnSpc>
              <a:buNone/>
            </a:pPr>
            <a:r>
              <a:rPr lang="en-US" sz="2000" dirty="0" smtClean="0"/>
              <a:t>Throughout </a:t>
            </a:r>
            <a:r>
              <a:rPr lang="en-US" sz="2000" dirty="0"/>
              <a:t>this step, the organization </a:t>
            </a:r>
            <a:r>
              <a:rPr lang="en-US" sz="2000" dirty="0" smtClean="0"/>
              <a:t>should </a:t>
            </a:r>
            <a:r>
              <a:rPr lang="en-US" sz="2000" dirty="0"/>
              <a:t>ensure the following:</a:t>
            </a:r>
          </a:p>
          <a:p>
            <a:pPr algn="just">
              <a:lnSpc>
                <a:spcPct val="170000"/>
              </a:lnSpc>
              <a:buFont typeface="Wingdings" pitchFamily="2" charset="2"/>
              <a:buChar char="Ø"/>
            </a:pPr>
            <a:r>
              <a:rPr lang="en-US" sz="2000" dirty="0"/>
              <a:t>Continuous engagement of personnel by providing trainings and reorientations.</a:t>
            </a:r>
          </a:p>
          <a:p>
            <a:pPr algn="just">
              <a:lnSpc>
                <a:spcPct val="170000"/>
              </a:lnSpc>
              <a:buFont typeface="Wingdings" pitchFamily="2" charset="2"/>
              <a:buChar char="Ø"/>
            </a:pPr>
            <a:r>
              <a:rPr lang="en-US" sz="2000" dirty="0"/>
              <a:t>Enforce the applicable control measures in the performance of the tasks.</a:t>
            </a:r>
          </a:p>
          <a:p>
            <a:pPr algn="just">
              <a:lnSpc>
                <a:spcPct val="170000"/>
              </a:lnSpc>
              <a:buFont typeface="Wingdings" pitchFamily="2" charset="2"/>
              <a:buChar char="Ø"/>
            </a:pPr>
            <a:r>
              <a:rPr lang="en-US" sz="2000" dirty="0"/>
              <a:t>Evaluate performance at every level and identify performance gaps, if any, to enable adjusting and corrective actions. It is possible that the corrective actions may entail changes in the policies, programs and structures established and set in earlier steps. That’s all right. Make the changes when necessary.</a:t>
            </a:r>
          </a:p>
        </p:txBody>
      </p:sp>
      <p:sp>
        <p:nvSpPr>
          <p:cNvPr id="4" name="Slide Number Placeholder 3"/>
          <p:cNvSpPr>
            <a:spLocks noGrp="1"/>
          </p:cNvSpPr>
          <p:nvPr>
            <p:ph type="sldNum" sz="quarter" idx="12"/>
          </p:nvPr>
        </p:nvSpPr>
        <p:spPr/>
        <p:txBody>
          <a:bodyPr/>
          <a:lstStyle/>
          <a:p>
            <a:fld id="{9797F41D-1168-4328-B5C4-E157447712EC}" type="slidenum">
              <a:rPr lang="en-US" smtClean="0"/>
              <a:t>30</a:t>
            </a:fld>
            <a:endParaRPr lang="en-US"/>
          </a:p>
        </p:txBody>
      </p:sp>
    </p:spTree>
    <p:extLst>
      <p:ext uri="{BB962C8B-B14F-4D97-AF65-F5344CB8AC3E}">
        <p14:creationId xmlns:p14="http://schemas.microsoft.com/office/powerpoint/2010/main" val="499605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Resistance to Change</a:t>
            </a:r>
            <a:endParaRPr lang="en-US" dirty="0"/>
          </a:p>
        </p:txBody>
      </p:sp>
      <p:sp>
        <p:nvSpPr>
          <p:cNvPr id="3" name="Content Placeholder 2"/>
          <p:cNvSpPr>
            <a:spLocks noGrp="1"/>
          </p:cNvSpPr>
          <p:nvPr>
            <p:ph idx="1"/>
          </p:nvPr>
        </p:nvSpPr>
        <p:spPr>
          <a:xfrm>
            <a:off x="457200" y="1600200"/>
            <a:ext cx="8229600" cy="4876800"/>
          </a:xfrm>
        </p:spPr>
        <p:txBody>
          <a:bodyPr>
            <a:normAutofit fontScale="85000" lnSpcReduction="10000"/>
          </a:bodyPr>
          <a:lstStyle/>
          <a:p>
            <a:pPr algn="just">
              <a:lnSpc>
                <a:spcPct val="160000"/>
              </a:lnSpc>
              <a:buFont typeface="Wingdings" panose="05000000000000000000" pitchFamily="2" charset="2"/>
              <a:buChar char="§"/>
            </a:pPr>
            <a:r>
              <a:rPr lang="en-US" dirty="0"/>
              <a:t>Change is basically a variation in pre-existing methods, customs, and conventions. Since all organizations function in dynamic environments, they constantly have to change themselves to succeed</a:t>
            </a:r>
            <a:r>
              <a:rPr lang="en-US" dirty="0" smtClean="0"/>
              <a:t>.</a:t>
            </a:r>
          </a:p>
          <a:p>
            <a:pPr algn="just">
              <a:lnSpc>
                <a:spcPct val="160000"/>
              </a:lnSpc>
              <a:buFont typeface="Wingdings" panose="05000000000000000000" pitchFamily="2" charset="2"/>
              <a:buChar char="§"/>
            </a:pPr>
            <a:r>
              <a:rPr lang="en-US" dirty="0"/>
              <a:t>It is simply human nature to counteract any changes and maintain the status quo</a:t>
            </a:r>
            <a:r>
              <a:rPr lang="en-US" dirty="0" smtClean="0"/>
              <a:t>.</a:t>
            </a:r>
          </a:p>
          <a:p>
            <a:pPr algn="just">
              <a:lnSpc>
                <a:spcPct val="160000"/>
              </a:lnSpc>
              <a:buFont typeface="Wingdings" panose="05000000000000000000" pitchFamily="2" charset="2"/>
              <a:buChar char="§"/>
            </a:pPr>
            <a:r>
              <a:rPr lang="en-US" dirty="0"/>
              <a:t>Resistance to change may be either overt or implicit. </a:t>
            </a:r>
          </a:p>
        </p:txBody>
      </p:sp>
      <p:sp>
        <p:nvSpPr>
          <p:cNvPr id="4" name="Slide Number Placeholder 3"/>
          <p:cNvSpPr>
            <a:spLocks noGrp="1"/>
          </p:cNvSpPr>
          <p:nvPr>
            <p:ph type="sldNum" sz="quarter" idx="12"/>
          </p:nvPr>
        </p:nvSpPr>
        <p:spPr/>
        <p:txBody>
          <a:bodyPr/>
          <a:lstStyle/>
          <a:p>
            <a:fld id="{9797F41D-1168-4328-B5C4-E157447712EC}" type="slidenum">
              <a:rPr lang="en-US" smtClean="0"/>
              <a:t>31</a:t>
            </a:fld>
            <a:endParaRPr lang="en-US"/>
          </a:p>
        </p:txBody>
      </p:sp>
    </p:spTree>
    <p:extLst>
      <p:ext uri="{BB962C8B-B14F-4D97-AF65-F5344CB8AC3E}">
        <p14:creationId xmlns:p14="http://schemas.microsoft.com/office/powerpoint/2010/main" val="2204599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Reasons for Resistance to Change</a:t>
            </a:r>
            <a:endParaRPr lang="en-US" dirty="0"/>
          </a:p>
        </p:txBody>
      </p:sp>
      <p:sp>
        <p:nvSpPr>
          <p:cNvPr id="3" name="Content Placeholder 2"/>
          <p:cNvSpPr>
            <a:spLocks noGrp="1"/>
          </p:cNvSpPr>
          <p:nvPr>
            <p:ph idx="1"/>
          </p:nvPr>
        </p:nvSpPr>
        <p:spPr/>
        <p:txBody>
          <a:bodyPr>
            <a:normAutofit fontScale="92500"/>
          </a:bodyPr>
          <a:lstStyle/>
          <a:p>
            <a:pPr algn="just">
              <a:lnSpc>
                <a:spcPct val="150000"/>
              </a:lnSpc>
              <a:buFont typeface="Wingdings" panose="05000000000000000000" pitchFamily="2" charset="2"/>
              <a:buChar char="q"/>
            </a:pPr>
            <a:r>
              <a:rPr lang="en-US" dirty="0"/>
              <a:t>People generally find it convenient to continue doing something as they have always been doing. </a:t>
            </a:r>
            <a:r>
              <a:rPr lang="en-US" dirty="0" smtClean="0"/>
              <a:t> </a:t>
            </a:r>
            <a:endParaRPr lang="en-US" dirty="0"/>
          </a:p>
          <a:p>
            <a:pPr algn="just">
              <a:lnSpc>
                <a:spcPct val="150000"/>
              </a:lnSpc>
              <a:buFont typeface="Wingdings" panose="05000000000000000000" pitchFamily="2" charset="2"/>
              <a:buChar char="q"/>
            </a:pPr>
            <a:r>
              <a:rPr lang="en-US" dirty="0"/>
              <a:t>Changes always bring about alterations in a person’s duties, powers, and influence. </a:t>
            </a:r>
            <a:r>
              <a:rPr lang="en-US" dirty="0" smtClean="0"/>
              <a:t>This </a:t>
            </a:r>
            <a:r>
              <a:rPr lang="en-US" dirty="0"/>
              <a:t>can happen either due to their insecurities or lack of creativity and will</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32</a:t>
            </a:fld>
            <a:endParaRPr lang="en-US"/>
          </a:p>
        </p:txBody>
      </p:sp>
    </p:spTree>
    <p:extLst>
      <p:ext uri="{BB962C8B-B14F-4D97-AF65-F5344CB8AC3E}">
        <p14:creationId xmlns:p14="http://schemas.microsoft.com/office/powerpoint/2010/main" val="1102852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Resistance to Change</a:t>
            </a:r>
            <a:endParaRPr lang="en-US" dirty="0"/>
          </a:p>
        </p:txBody>
      </p:sp>
      <p:sp>
        <p:nvSpPr>
          <p:cNvPr id="3" name="Content Placeholder 2"/>
          <p:cNvSpPr>
            <a:spLocks noGrp="1"/>
          </p:cNvSpPr>
          <p:nvPr>
            <p:ph idx="1"/>
          </p:nvPr>
        </p:nvSpPr>
        <p:spPr>
          <a:xfrm>
            <a:off x="457200" y="1447800"/>
            <a:ext cx="8534400" cy="5181600"/>
          </a:xfrm>
        </p:spPr>
        <p:txBody>
          <a:bodyPr>
            <a:noAutofit/>
          </a:bodyPr>
          <a:lstStyle/>
          <a:p>
            <a:pPr marL="514350" indent="-514350" algn="just">
              <a:lnSpc>
                <a:spcPct val="150000"/>
              </a:lnSpc>
              <a:buFont typeface="+mj-lt"/>
              <a:buAutoNum type="alphaLcParenR"/>
            </a:pPr>
            <a:r>
              <a:rPr lang="en-US" b="1" dirty="0" smtClean="0"/>
              <a:t>Logical </a:t>
            </a:r>
            <a:r>
              <a:rPr lang="en-US" b="1" dirty="0"/>
              <a:t>resistance:</a:t>
            </a:r>
            <a:r>
              <a:rPr lang="en-US" dirty="0"/>
              <a:t> This kind of resistance basically arises from the time people genuinely take to adapt and adjust to changes. For example, when computers became common, accountants had to shift from accounting on paper to digital accounting. </a:t>
            </a:r>
            <a:r>
              <a:rPr lang="en-US" i="1" dirty="0"/>
              <a:t>This naturally takes time to adapt to.</a:t>
            </a:r>
          </a:p>
          <a:p>
            <a:pPr marL="0" indent="0">
              <a:buNone/>
            </a:pPr>
            <a:endParaRPr lang="en-US" sz="2200" dirty="0"/>
          </a:p>
        </p:txBody>
      </p:sp>
      <p:sp>
        <p:nvSpPr>
          <p:cNvPr id="4" name="Slide Number Placeholder 3"/>
          <p:cNvSpPr>
            <a:spLocks noGrp="1"/>
          </p:cNvSpPr>
          <p:nvPr>
            <p:ph type="sldNum" sz="quarter" idx="12"/>
          </p:nvPr>
        </p:nvSpPr>
        <p:spPr/>
        <p:txBody>
          <a:bodyPr/>
          <a:lstStyle/>
          <a:p>
            <a:fld id="{9797F41D-1168-4328-B5C4-E157447712EC}" type="slidenum">
              <a:rPr lang="en-US" smtClean="0"/>
              <a:t>33</a:t>
            </a:fld>
            <a:endParaRPr lang="en-US"/>
          </a:p>
        </p:txBody>
      </p:sp>
    </p:spTree>
    <p:extLst>
      <p:ext uri="{BB962C8B-B14F-4D97-AF65-F5344CB8AC3E}">
        <p14:creationId xmlns:p14="http://schemas.microsoft.com/office/powerpoint/2010/main" val="41563286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Resistance to Change</a:t>
            </a:r>
            <a:endParaRPr lang="en-US" dirty="0"/>
          </a:p>
        </p:txBody>
      </p:sp>
      <p:sp>
        <p:nvSpPr>
          <p:cNvPr id="3" name="Content Placeholder 2"/>
          <p:cNvSpPr>
            <a:spLocks noGrp="1"/>
          </p:cNvSpPr>
          <p:nvPr>
            <p:ph idx="1"/>
          </p:nvPr>
        </p:nvSpPr>
        <p:spPr>
          <a:xfrm>
            <a:off x="457200" y="1447800"/>
            <a:ext cx="8534400" cy="5181600"/>
          </a:xfrm>
        </p:spPr>
        <p:txBody>
          <a:bodyPr>
            <a:noAutofit/>
          </a:bodyPr>
          <a:lstStyle/>
          <a:p>
            <a:pPr marL="514350" indent="-514350" algn="just">
              <a:lnSpc>
                <a:spcPct val="150000"/>
              </a:lnSpc>
              <a:buFont typeface="+mj-lt"/>
              <a:buAutoNum type="alphaLcParenR" startAt="2"/>
            </a:pPr>
            <a:r>
              <a:rPr lang="en-US" b="1" dirty="0" smtClean="0"/>
              <a:t>Psychological </a:t>
            </a:r>
            <a:r>
              <a:rPr lang="en-US" b="1" dirty="0"/>
              <a:t>resistance:</a:t>
            </a:r>
            <a:r>
              <a:rPr lang="en-US" dirty="0"/>
              <a:t> Under this category, the resistance occurs purely due to mental and psychological factors. Individuals often resist changes for reasons like fear of the unknown, less tolerance to change, dislike towards the management, etc</a:t>
            </a:r>
            <a:r>
              <a:rPr lang="en-US" dirty="0" smtClean="0"/>
              <a:t>.</a:t>
            </a:r>
            <a:endParaRPr lang="en-US" dirty="0"/>
          </a:p>
        </p:txBody>
      </p:sp>
      <p:sp>
        <p:nvSpPr>
          <p:cNvPr id="4" name="Slide Number Placeholder 3"/>
          <p:cNvSpPr>
            <a:spLocks noGrp="1"/>
          </p:cNvSpPr>
          <p:nvPr>
            <p:ph type="sldNum" sz="quarter" idx="12"/>
          </p:nvPr>
        </p:nvSpPr>
        <p:spPr/>
        <p:txBody>
          <a:bodyPr/>
          <a:lstStyle/>
          <a:p>
            <a:fld id="{9797F41D-1168-4328-B5C4-E157447712EC}" type="slidenum">
              <a:rPr lang="en-US" smtClean="0"/>
              <a:t>34</a:t>
            </a:fld>
            <a:endParaRPr lang="en-US"/>
          </a:p>
        </p:txBody>
      </p:sp>
    </p:spTree>
    <p:extLst>
      <p:ext uri="{BB962C8B-B14F-4D97-AF65-F5344CB8AC3E}">
        <p14:creationId xmlns:p14="http://schemas.microsoft.com/office/powerpoint/2010/main" val="25823404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Resistance to Change</a:t>
            </a:r>
            <a:endParaRPr lang="en-US" dirty="0"/>
          </a:p>
        </p:txBody>
      </p:sp>
      <p:sp>
        <p:nvSpPr>
          <p:cNvPr id="3" name="Content Placeholder 2"/>
          <p:cNvSpPr>
            <a:spLocks noGrp="1"/>
          </p:cNvSpPr>
          <p:nvPr>
            <p:ph idx="1"/>
          </p:nvPr>
        </p:nvSpPr>
        <p:spPr>
          <a:xfrm>
            <a:off x="457200" y="1447800"/>
            <a:ext cx="8534400" cy="5181600"/>
          </a:xfrm>
        </p:spPr>
        <p:txBody>
          <a:bodyPr>
            <a:noAutofit/>
          </a:bodyPr>
          <a:lstStyle/>
          <a:p>
            <a:pPr marL="514350" indent="-514350" algn="just">
              <a:lnSpc>
                <a:spcPct val="150000"/>
              </a:lnSpc>
              <a:buFont typeface="+mj-lt"/>
              <a:buAutoNum type="alphaLcParenR" startAt="3"/>
            </a:pPr>
            <a:r>
              <a:rPr lang="en-US" sz="2800" b="1" dirty="0" smtClean="0"/>
              <a:t>Sociological </a:t>
            </a:r>
            <a:r>
              <a:rPr lang="en-US" sz="2800" b="1" dirty="0"/>
              <a:t>resistance:</a:t>
            </a:r>
            <a:r>
              <a:rPr lang="en-US" sz="2800" dirty="0"/>
              <a:t> This resistance relates not to individuals but rather to the common values and customs of groups. Individuals may be willing to change but will not due to peer pressure from the group they are members of. For example, if a workers’ union protests against new management policies, all workers face pressure to protest together</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fld id="{9797F41D-1168-4328-B5C4-E157447712EC}" type="slidenum">
              <a:rPr lang="en-US" smtClean="0"/>
              <a:t>35</a:t>
            </a:fld>
            <a:endParaRPr lang="en-US"/>
          </a:p>
        </p:txBody>
      </p:sp>
    </p:spTree>
    <p:extLst>
      <p:ext uri="{BB962C8B-B14F-4D97-AF65-F5344CB8AC3E}">
        <p14:creationId xmlns:p14="http://schemas.microsoft.com/office/powerpoint/2010/main" val="31994651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ageCurlSingle"/>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6502"/>
            <a:ext cx="8229600" cy="792162"/>
          </a:xfrm>
        </p:spPr>
        <p:txBody>
          <a:bodyPr/>
          <a:lstStyle/>
          <a:p>
            <a:r>
              <a:rPr lang="en-US" dirty="0" smtClean="0"/>
              <a:t>Summary </a:t>
            </a:r>
            <a:endParaRPr lang="en-US" dirty="0"/>
          </a:p>
        </p:txBody>
      </p:sp>
      <p:sp>
        <p:nvSpPr>
          <p:cNvPr id="3" name="Content Placeholder 2"/>
          <p:cNvSpPr>
            <a:spLocks noGrp="1"/>
          </p:cNvSpPr>
          <p:nvPr>
            <p:ph idx="1"/>
          </p:nvPr>
        </p:nvSpPr>
        <p:spPr>
          <a:xfrm>
            <a:off x="441960" y="1066800"/>
            <a:ext cx="8229600" cy="5181600"/>
          </a:xfrm>
        </p:spPr>
        <p:txBody>
          <a:bodyPr>
            <a:noAutofit/>
          </a:bodyPr>
          <a:lstStyle/>
          <a:p>
            <a:pPr algn="just">
              <a:lnSpc>
                <a:spcPct val="160000"/>
              </a:lnSpc>
              <a:buFont typeface="Wingdings" panose="05000000000000000000" pitchFamily="2" charset="2"/>
              <a:buChar char="Ø"/>
            </a:pPr>
            <a:r>
              <a:rPr lang="en-US" sz="2600" dirty="0"/>
              <a:t>Components of strategy implementation process  </a:t>
            </a:r>
          </a:p>
          <a:p>
            <a:pPr algn="just">
              <a:lnSpc>
                <a:spcPct val="160000"/>
              </a:lnSpc>
              <a:buFont typeface="Wingdings" panose="05000000000000000000" pitchFamily="2" charset="2"/>
              <a:buChar char="Ø"/>
            </a:pPr>
            <a:r>
              <a:rPr lang="en-US" sz="2600" dirty="0"/>
              <a:t>Factors that support strategy implementation</a:t>
            </a:r>
          </a:p>
          <a:p>
            <a:pPr algn="just">
              <a:lnSpc>
                <a:spcPct val="160000"/>
              </a:lnSpc>
              <a:buFont typeface="Wingdings" panose="05000000000000000000" pitchFamily="2" charset="2"/>
              <a:buChar char="Ø"/>
            </a:pPr>
            <a:r>
              <a:rPr lang="en-US" sz="2600" dirty="0"/>
              <a:t>Common problems experienced in strategy implementation </a:t>
            </a:r>
          </a:p>
          <a:p>
            <a:pPr algn="just">
              <a:lnSpc>
                <a:spcPct val="160000"/>
              </a:lnSpc>
              <a:buFont typeface="Wingdings" panose="05000000000000000000" pitchFamily="2" charset="2"/>
              <a:buChar char="Ø"/>
            </a:pPr>
            <a:r>
              <a:rPr lang="en-US" sz="2600" dirty="0"/>
              <a:t>Characteristics of strategy implementation process </a:t>
            </a:r>
          </a:p>
          <a:p>
            <a:pPr algn="just">
              <a:lnSpc>
                <a:spcPct val="160000"/>
              </a:lnSpc>
              <a:buFont typeface="Wingdings" panose="05000000000000000000" pitchFamily="2" charset="2"/>
              <a:buChar char="Ø"/>
            </a:pPr>
            <a:r>
              <a:rPr lang="en-US" sz="2600" dirty="0" smtClean="0"/>
              <a:t>Steps </a:t>
            </a:r>
            <a:r>
              <a:rPr lang="en-US" sz="2600" dirty="0"/>
              <a:t>in Strategy Implementation</a:t>
            </a:r>
          </a:p>
          <a:p>
            <a:pPr algn="just">
              <a:lnSpc>
                <a:spcPct val="160000"/>
              </a:lnSpc>
              <a:buFont typeface="Wingdings" panose="05000000000000000000" pitchFamily="2" charset="2"/>
              <a:buChar char="Ø"/>
            </a:pPr>
            <a:r>
              <a:rPr lang="en-US" sz="2600" dirty="0"/>
              <a:t>Resistance to Change</a:t>
            </a:r>
          </a:p>
          <a:p>
            <a:pPr algn="just">
              <a:lnSpc>
                <a:spcPct val="160000"/>
              </a:lnSpc>
              <a:buFont typeface="Wingdings" panose="05000000000000000000" pitchFamily="2" charset="2"/>
              <a:buChar char="Ø"/>
            </a:pPr>
            <a:r>
              <a:rPr lang="en-US" sz="2600" dirty="0"/>
              <a:t>Types of Resistance to Change</a:t>
            </a:r>
          </a:p>
        </p:txBody>
      </p:sp>
      <p:sp>
        <p:nvSpPr>
          <p:cNvPr id="4" name="Slide Number Placeholder 3"/>
          <p:cNvSpPr>
            <a:spLocks noGrp="1"/>
          </p:cNvSpPr>
          <p:nvPr>
            <p:ph type="sldNum" sz="quarter" idx="12"/>
          </p:nvPr>
        </p:nvSpPr>
        <p:spPr/>
        <p:txBody>
          <a:bodyPr/>
          <a:lstStyle/>
          <a:p>
            <a:fld id="{9797F41D-1168-4328-B5C4-E157447712EC}" type="slidenum">
              <a:rPr lang="en-US" smtClean="0"/>
              <a:t>36</a:t>
            </a:fld>
            <a:endParaRPr lang="en-US"/>
          </a:p>
        </p:txBody>
      </p:sp>
    </p:spTree>
    <p:extLst>
      <p:ext uri="{BB962C8B-B14F-4D97-AF65-F5344CB8AC3E}">
        <p14:creationId xmlns:p14="http://schemas.microsoft.com/office/powerpoint/2010/main" val="34255026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9508372">
            <a:off x="282378" y="2379547"/>
            <a:ext cx="9002103" cy="2115989"/>
          </a:xfrm>
        </p:spPr>
        <p:txBody>
          <a:bodyPr/>
          <a:lstStyle/>
          <a:p>
            <a:r>
              <a:rPr lang="en-US" dirty="0" smtClean="0"/>
              <a:t>END OF WEEK NINE LESSON</a:t>
            </a:r>
            <a:endParaRPr lang="en-US" dirty="0"/>
          </a:p>
        </p:txBody>
      </p:sp>
      <p:sp>
        <p:nvSpPr>
          <p:cNvPr id="3" name="Slide Number Placeholder 2"/>
          <p:cNvSpPr>
            <a:spLocks noGrp="1"/>
          </p:cNvSpPr>
          <p:nvPr>
            <p:ph type="sldNum" sz="quarter" idx="12"/>
          </p:nvPr>
        </p:nvSpPr>
        <p:spPr/>
        <p:txBody>
          <a:bodyPr/>
          <a:lstStyle/>
          <a:p>
            <a:fld id="{9797F41D-1168-4328-B5C4-E157447712EC}" type="slidenum">
              <a:rPr lang="en-US" smtClean="0"/>
              <a:t>37</a:t>
            </a:fld>
            <a:endParaRPr lang="en-US"/>
          </a:p>
        </p:txBody>
      </p:sp>
    </p:spTree>
    <p:extLst>
      <p:ext uri="{BB962C8B-B14F-4D97-AF65-F5344CB8AC3E}">
        <p14:creationId xmlns:p14="http://schemas.microsoft.com/office/powerpoint/2010/main" val="3361998434"/>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445</TotalTime>
  <Words>1269</Words>
  <Application>Microsoft Office PowerPoint</Application>
  <PresentationFormat>On-screen Show (4:3)</PresentationFormat>
  <Paragraphs>152</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Courier New</vt:lpstr>
      <vt:lpstr>Wingdings</vt:lpstr>
      <vt:lpstr>Office Theme</vt:lpstr>
      <vt:lpstr>STRATEGIC MANAGEMENT  BMA 404</vt:lpstr>
      <vt:lpstr>Part One</vt:lpstr>
      <vt:lpstr>Definition </vt:lpstr>
      <vt:lpstr>Definition </vt:lpstr>
      <vt:lpstr>Components of strategy implementation process </vt:lpstr>
      <vt:lpstr>Components of strategy implementation process </vt:lpstr>
      <vt:lpstr>FACTORS THAT SUPPORT STRATEGY IMPLEMENTATION</vt:lpstr>
      <vt:lpstr>FACTORS THAT SUPPORT STRATEGY IMPLEMENTATION</vt:lpstr>
      <vt:lpstr>Factors cont…….</vt:lpstr>
      <vt:lpstr>Factors cont…….</vt:lpstr>
      <vt:lpstr>Factors cont…….</vt:lpstr>
      <vt:lpstr>Common problems experienced in strategy implementation </vt:lpstr>
      <vt:lpstr>Common problems experienced in strategy implementation </vt:lpstr>
      <vt:lpstr>Common problems experienced in strategy implementation </vt:lpstr>
      <vt:lpstr>Characteristics of strategy implementation process  </vt:lpstr>
      <vt:lpstr>Characteristics of strategy implementation process  </vt:lpstr>
      <vt:lpstr>END OF PART ONE</vt:lpstr>
      <vt:lpstr>Part Two</vt:lpstr>
      <vt:lpstr> STEPS IN STRATEGY IMPLEMENTATION Step 1: Evaluation and communication of the Strategic Plan </vt:lpstr>
      <vt:lpstr>STEPS IN STRATEGY IMPLEMENTATION</vt:lpstr>
      <vt:lpstr>Step 2: Development of an implementation structure</vt:lpstr>
      <vt:lpstr>Step 2: Development of an implementation structure</vt:lpstr>
      <vt:lpstr>Step 2: Development of an implementation structure</vt:lpstr>
      <vt:lpstr>Step 3: Development of implementation-support policies and programs</vt:lpstr>
      <vt:lpstr>Step 3: Development of implementation-support policies and programs</vt:lpstr>
      <vt:lpstr>Step 3: Development of implementation-support policies and programs</vt:lpstr>
      <vt:lpstr>Step 4: Budgeting and allocation of resources</vt:lpstr>
      <vt:lpstr>Step 4: Budgeting and allocation of resources</vt:lpstr>
      <vt:lpstr>Step 5: Discharge of functions and activities</vt:lpstr>
      <vt:lpstr>Step 5: Discharge of functions and activities</vt:lpstr>
      <vt:lpstr>Resistance to Change</vt:lpstr>
      <vt:lpstr>Reasons for Resistance to Change</vt:lpstr>
      <vt:lpstr>Types of Resistance to Change</vt:lpstr>
      <vt:lpstr>Types of Resistance to Change</vt:lpstr>
      <vt:lpstr>Types of Resistance to Change</vt:lpstr>
      <vt:lpstr>Summary </vt:lpstr>
      <vt:lpstr>END OF WEEK NINE LESSON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STRATEGY IMPLEMENTATION</dc:title>
  <dc:creator>Kahuthia</dc:creator>
  <cp:lastModifiedBy>Kahuthia</cp:lastModifiedBy>
  <cp:revision>26</cp:revision>
  <dcterms:created xsi:type="dcterms:W3CDTF">2020-07-17T21:03:45Z</dcterms:created>
  <dcterms:modified xsi:type="dcterms:W3CDTF">2023-10-28T18:56:58Z</dcterms:modified>
</cp:coreProperties>
</file>