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92" r:id="rId19"/>
    <p:sldId id="273" r:id="rId20"/>
    <p:sldId id="279" r:id="rId21"/>
    <p:sldId id="274" r:id="rId22"/>
    <p:sldId id="275" r:id="rId23"/>
    <p:sldId id="276" r:id="rId24"/>
    <p:sldId id="277" r:id="rId25"/>
    <p:sldId id="278" r:id="rId26"/>
    <p:sldId id="280" r:id="rId27"/>
    <p:sldId id="281" r:id="rId28"/>
    <p:sldId id="282" r:id="rId29"/>
    <p:sldId id="284" r:id="rId30"/>
    <p:sldId id="283" r:id="rId31"/>
    <p:sldId id="285" r:id="rId32"/>
    <p:sldId id="286" r:id="rId33"/>
    <p:sldId id="288" r:id="rId34"/>
    <p:sldId id="289" r:id="rId35"/>
    <p:sldId id="290" r:id="rId36"/>
    <p:sldId id="291" r:id="rId37"/>
    <p:sldId id="29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375084-779C-4EC1-AE04-51E4AABAECF2}" type="datetimeFigureOut">
              <a:rPr lang="en-US" smtClean="0"/>
              <a:t>10/29/2023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007FF5-37D2-4FC0-8DA9-436937546DEA}" type="slidenum">
              <a:rPr lang="en-US" smtClean="0"/>
              <a:t>‹#›</a:t>
            </a:fld>
            <a:endParaRPr lang="en-US"/>
          </a:p>
        </p:txBody>
      </p:sp>
    </p:spTree>
    <p:extLst>
      <p:ext uri="{BB962C8B-B14F-4D97-AF65-F5344CB8AC3E}">
        <p14:creationId xmlns:p14="http://schemas.microsoft.com/office/powerpoint/2010/main" val="2981586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29DA644-BFB2-4149-87A1-366D4E870E76}" type="datetime1">
              <a:rPr lang="en-US" smtClean="0"/>
              <a:t>10/29/2023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4812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7391D3-57D9-486E-AD75-E2D1AA98EA53}"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383639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B9458FB-86BD-4FD7-8156-70B2703829B1}"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171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69EB5A2-A843-41DF-A2AD-E11F9A26EF87}" type="datetime1">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338398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75D602-44CD-4264-989E-5A8A2206A5CA}" type="datetime1">
              <a:rPr lang="en-US" smtClean="0"/>
              <a:t>10/29/2023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3156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78D041-DFAC-4DF7-825B-6D8D359FFD5E}" type="datetime1">
              <a:rPr lang="en-US" smtClean="0"/>
              <a:t>10/29/2023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065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C5DD34-F75E-42E1-A214-2B5115E2C159}" type="datetime1">
              <a:rPr lang="en-US" smtClean="0"/>
              <a:t>10/29/2023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9248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1FDCE1F-2844-4FAB-ADBF-4C40F8D2623D}" type="datetime1">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0131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C0EFB83-EE6A-46DB-AF6D-A983067ECA99}" type="datetime1">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444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C0E7470-F4FE-4BE5-9FEE-DA3607A8D246}" type="datetime1">
              <a:rPr lang="en-US" smtClean="0"/>
              <a:t>10/29/2023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229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D2D1C1-62E5-4EEB-8AC4-F12F5DBED23B}"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2312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D504065-F794-4C76-B209-23D35F0F80B0}"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91690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5963B5D-4220-494A-8E18-1EEB7DB31A65}"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0560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408E9CD-8F34-47DC-A7E3-C17CB28EF1D7}"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26622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B1294C-44F5-4D00-B8C0-9BE7BDDF3842}"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9507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B95DAF-D576-4B4D-9489-7C6AF3B81F65}"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84973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EDE262-3CA3-45D2-8B78-95E342BC1DAA}" type="datetime1">
              <a:rPr lang="en-US" smtClean="0"/>
              <a:t>10/29/2023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0759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8E7B0C8-2B01-4A0C-B158-DFB503576824}" type="datetime1">
              <a:rPr lang="en-US" smtClean="0"/>
              <a:t>10/29/2023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977523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STRATEGIC MANAGEMENT </a:t>
            </a:r>
            <a:br>
              <a:rPr lang="en-US" sz="4000" dirty="0"/>
            </a:br>
            <a:r>
              <a:rPr lang="en-US" sz="4000" dirty="0"/>
              <a:t>BMA 404</a:t>
            </a:r>
          </a:p>
        </p:txBody>
      </p:sp>
      <p:sp>
        <p:nvSpPr>
          <p:cNvPr id="3" name="Subtitle 2"/>
          <p:cNvSpPr>
            <a:spLocks noGrp="1"/>
          </p:cNvSpPr>
          <p:nvPr>
            <p:ph type="subTitle" idx="1"/>
          </p:nvPr>
        </p:nvSpPr>
        <p:spPr/>
        <p:txBody>
          <a:bodyPr>
            <a:normAutofit fontScale="92500"/>
          </a:bodyPr>
          <a:lstStyle/>
          <a:p>
            <a:r>
              <a:rPr lang="en-US" sz="2200" dirty="0"/>
              <a:t>WEEK </a:t>
            </a:r>
            <a:r>
              <a:rPr lang="en-US" sz="2200" dirty="0" smtClean="0"/>
              <a:t>10</a:t>
            </a:r>
            <a:r>
              <a:rPr lang="en-US" sz="2200" dirty="0"/>
              <a:t>: </a:t>
            </a:r>
            <a:r>
              <a:rPr lang="en-US" sz="2200" dirty="0" smtClean="0"/>
              <a:t>STRATEGY REVIEW AND EVALUATION</a:t>
            </a:r>
            <a:endParaRPr lang="en-US" sz="2200" b="1" dirty="0"/>
          </a:p>
          <a:p>
            <a:pPr algn="ctr"/>
            <a:r>
              <a:rPr lang="en-US" dirty="0"/>
              <a:t>BY </a:t>
            </a:r>
            <a:endParaRPr lang="en-US" dirty="0" smtClean="0"/>
          </a:p>
          <a:p>
            <a:pPr algn="ctr"/>
            <a:r>
              <a:rPr lang="en-US" dirty="0" smtClean="0"/>
              <a:t>Dr</a:t>
            </a:r>
            <a:r>
              <a:rPr lang="en-US" dirty="0"/>
              <a:t>. Julius Kahuthia </a:t>
            </a:r>
            <a:r>
              <a:rPr lang="en-US" dirty="0" err="1"/>
              <a:t>Mwangi</a:t>
            </a:r>
            <a:endParaRPr lang="en-US" dirty="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906167076"/>
      </p:ext>
    </p:extLst>
  </p:cSld>
  <p:clrMapOvr>
    <a:masterClrMapping/>
  </p:clrMapOvr>
  <mc:AlternateContent xmlns:mc="http://schemas.openxmlformats.org/markup-compatibility/2006">
    <mc:Choice xmlns:p14="http://schemas.microsoft.com/office/powerpoint/2010/main" Requires="p14">
      <p:transition spd="slow" p14:dur="4000">
        <p14:flas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normAutofit fontScale="70000" lnSpcReduction="20000"/>
          </a:bodyPr>
          <a:lstStyle/>
          <a:p>
            <a:pPr marL="0" indent="0" algn="just">
              <a:lnSpc>
                <a:spcPct val="150000"/>
              </a:lnSpc>
              <a:buNone/>
            </a:pPr>
            <a:r>
              <a:rPr lang="en-US" sz="2800" dirty="0" smtClean="0"/>
              <a:t>By the end of this lesson every learner should be able to:</a:t>
            </a:r>
          </a:p>
          <a:p>
            <a:pPr algn="just">
              <a:lnSpc>
                <a:spcPct val="150000"/>
              </a:lnSpc>
            </a:pPr>
            <a:r>
              <a:rPr lang="en-US" sz="2800" dirty="0" smtClean="0"/>
              <a:t>Describe </a:t>
            </a:r>
            <a:r>
              <a:rPr lang="en-US" sz="2800" dirty="0"/>
              <a:t>characteristics of an effective evaluation system</a:t>
            </a:r>
            <a:endParaRPr lang="en-US" sz="2800" dirty="0"/>
          </a:p>
          <a:p>
            <a:pPr algn="just">
              <a:lnSpc>
                <a:spcPct val="150000"/>
              </a:lnSpc>
            </a:pPr>
            <a:r>
              <a:rPr lang="en-US" sz="2800" dirty="0" smtClean="0"/>
              <a:t>Explain the criteria </a:t>
            </a:r>
            <a:r>
              <a:rPr lang="en-US" sz="2800" dirty="0"/>
              <a:t>for evaluating </a:t>
            </a:r>
            <a:r>
              <a:rPr lang="en-US" sz="2800" dirty="0" smtClean="0"/>
              <a:t>strategies</a:t>
            </a:r>
          </a:p>
          <a:p>
            <a:pPr algn="just">
              <a:lnSpc>
                <a:spcPct val="150000"/>
              </a:lnSpc>
            </a:pPr>
            <a:r>
              <a:rPr lang="en-US" sz="2800" dirty="0" smtClean="0"/>
              <a:t>Discuss the importance </a:t>
            </a:r>
            <a:r>
              <a:rPr lang="en-US" sz="2800" dirty="0"/>
              <a:t>of strategy </a:t>
            </a:r>
            <a:r>
              <a:rPr lang="en-US" sz="2800" dirty="0" smtClean="0"/>
              <a:t>evaluation</a:t>
            </a:r>
          </a:p>
          <a:p>
            <a:pPr algn="just">
              <a:lnSpc>
                <a:spcPct val="150000"/>
              </a:lnSpc>
            </a:pPr>
            <a:r>
              <a:rPr lang="en-US" sz="2800" dirty="0" smtClean="0"/>
              <a:t>Explain the strategy </a:t>
            </a:r>
            <a:r>
              <a:rPr lang="en-US" sz="2800" dirty="0"/>
              <a:t>evaluation </a:t>
            </a:r>
            <a:r>
              <a:rPr lang="en-US" sz="2800" dirty="0" smtClean="0"/>
              <a:t>process</a:t>
            </a:r>
          </a:p>
          <a:p>
            <a:pPr algn="just">
              <a:lnSpc>
                <a:spcPct val="150000"/>
              </a:lnSpc>
            </a:pPr>
            <a:r>
              <a:rPr lang="en-US" sz="2800" dirty="0" smtClean="0"/>
              <a:t>Elaborate Types </a:t>
            </a:r>
            <a:r>
              <a:rPr lang="en-US" sz="2800" dirty="0"/>
              <a:t>of Evaluation Methods</a:t>
            </a:r>
          </a:p>
          <a:p>
            <a:endParaRPr lang="en-US" dirty="0"/>
          </a:p>
          <a:p>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2</a:t>
            </a:fld>
            <a:endParaRPr lang="en-US" dirty="0"/>
          </a:p>
        </p:txBody>
      </p:sp>
    </p:spTree>
    <p:extLst>
      <p:ext uri="{BB962C8B-B14F-4D97-AF65-F5344CB8AC3E}">
        <p14:creationId xmlns:p14="http://schemas.microsoft.com/office/powerpoint/2010/main" val="747450897"/>
      </p:ext>
    </p:extLst>
  </p:cSld>
  <p:clrMapOvr>
    <a:masterClrMapping/>
  </p:clrMapOvr>
  <mc:AlternateContent xmlns:mc="http://schemas.openxmlformats.org/markup-compatibility/2006">
    <mc:Choice xmlns:p14="http://schemas.microsoft.com/office/powerpoint/2010/main" Requires="p14">
      <p:transition spd="slow" p14:dur="4000">
        <p14:honeycomb/>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b="1" dirty="0" smtClean="0"/>
              <a:t>Introduction </a:t>
            </a:r>
          </a:p>
          <a:p>
            <a:pPr algn="just">
              <a:lnSpc>
                <a:spcPct val="150000"/>
              </a:lnSpc>
              <a:buFont typeface="Wingdings" panose="05000000000000000000" pitchFamily="2" charset="2"/>
              <a:buChar char="Ø"/>
            </a:pPr>
            <a:r>
              <a:rPr lang="en-US" b="1" dirty="0"/>
              <a:t>Characteristics of an effective evaluation </a:t>
            </a:r>
            <a:r>
              <a:rPr lang="en-US" b="1" dirty="0" smtClean="0"/>
              <a:t>system</a:t>
            </a:r>
          </a:p>
          <a:p>
            <a:pPr algn="just">
              <a:lnSpc>
                <a:spcPct val="150000"/>
              </a:lnSpc>
              <a:buFont typeface="Wingdings" panose="05000000000000000000" pitchFamily="2" charset="2"/>
              <a:buChar char="Ø"/>
            </a:pPr>
            <a:r>
              <a:rPr lang="en-US" b="1" dirty="0"/>
              <a:t>Criteria for evaluating strategies</a:t>
            </a:r>
          </a:p>
        </p:txBody>
      </p:sp>
      <p:sp>
        <p:nvSpPr>
          <p:cNvPr id="4" name="Slide Number Placeholder 3"/>
          <p:cNvSpPr>
            <a:spLocks noGrp="1"/>
          </p:cNvSpPr>
          <p:nvPr>
            <p:ph type="sldNum" sz="quarter" idx="12"/>
          </p:nvPr>
        </p:nvSpPr>
        <p:spPr/>
        <p:txBody>
          <a:bodyPr/>
          <a:lstStyle/>
          <a:p>
            <a:fld id="{519954A3-9DFD-4C44-94BA-B95130A3BA1C}" type="slidenum">
              <a:rPr lang="en-US" smtClean="0"/>
              <a:t>3</a:t>
            </a:fld>
            <a:endParaRPr lang="en-US" dirty="0"/>
          </a:p>
        </p:txBody>
      </p:sp>
    </p:spTree>
    <p:extLst>
      <p:ext uri="{BB962C8B-B14F-4D97-AF65-F5344CB8AC3E}">
        <p14:creationId xmlns:p14="http://schemas.microsoft.com/office/powerpoint/2010/main" val="2988595138"/>
      </p:ext>
    </p:extLst>
  </p:cSld>
  <p:clrMapOvr>
    <a:masterClrMapping/>
  </p:clrMapOvr>
  <mc:AlternateContent xmlns:mc="http://schemas.openxmlformats.org/markup-compatibility/2006">
    <mc:Choice xmlns:p14="http://schemas.microsoft.com/office/powerpoint/2010/main" Requires="p14">
      <p:transition spd="slow" p14:dur="40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lstStyle/>
          <a:p>
            <a:pPr algn="just">
              <a:lnSpc>
                <a:spcPct val="150000"/>
              </a:lnSpc>
            </a:pPr>
            <a:r>
              <a:rPr lang="en-US" dirty="0"/>
              <a:t>Strategy evaluation is the process by which the management assesses how well a chosen strategy has been implemented and how successful or otherwise the strategy is. </a:t>
            </a:r>
            <a:endParaRPr lang="en-US" dirty="0" smtClean="0"/>
          </a:p>
          <a:p>
            <a:pPr algn="just">
              <a:lnSpc>
                <a:spcPct val="150000"/>
              </a:lnSpc>
            </a:pPr>
            <a:r>
              <a:rPr lang="en-US" dirty="0" smtClean="0"/>
              <a:t>Strategy </a:t>
            </a:r>
            <a:r>
              <a:rPr lang="en-US" dirty="0"/>
              <a:t>evaluation entails reviewing and appraising the strategy implementation process and measuring organizational performance.</a:t>
            </a:r>
          </a:p>
        </p:txBody>
      </p:sp>
      <p:sp>
        <p:nvSpPr>
          <p:cNvPr id="4" name="Slide Number Placeholder 3"/>
          <p:cNvSpPr>
            <a:spLocks noGrp="1"/>
          </p:cNvSpPr>
          <p:nvPr>
            <p:ph type="sldNum" sz="quarter" idx="12"/>
          </p:nvPr>
        </p:nvSpPr>
        <p:spPr/>
        <p:txBody>
          <a:bodyPr/>
          <a:lstStyle/>
          <a:p>
            <a:fld id="{519954A3-9DFD-4C44-94BA-B95130A3BA1C}" type="slidenum">
              <a:rPr lang="en-US" smtClean="0"/>
              <a:t>4</a:t>
            </a:fld>
            <a:endParaRPr lang="en-US" dirty="0"/>
          </a:p>
        </p:txBody>
      </p:sp>
    </p:spTree>
    <p:extLst>
      <p:ext uri="{BB962C8B-B14F-4D97-AF65-F5344CB8AC3E}">
        <p14:creationId xmlns:p14="http://schemas.microsoft.com/office/powerpoint/2010/main" val="417714027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dirty="0" smtClean="0"/>
              <a:t>Characteristics </a:t>
            </a:r>
            <a:r>
              <a:rPr lang="en-US" sz="4800" dirty="0"/>
              <a:t>of an effective evaluation system</a:t>
            </a:r>
          </a:p>
        </p:txBody>
      </p:sp>
      <p:sp>
        <p:nvSpPr>
          <p:cNvPr id="3" name="Content Placeholder 2"/>
          <p:cNvSpPr>
            <a:spLocks noGrp="1"/>
          </p:cNvSpPr>
          <p:nvPr>
            <p:ph idx="1"/>
          </p:nvPr>
        </p:nvSpPr>
        <p:spPr/>
        <p:txBody>
          <a:bodyPr>
            <a:normAutofit/>
          </a:bodyPr>
          <a:lstStyle/>
          <a:p>
            <a:pPr algn="just">
              <a:lnSpc>
                <a:spcPct val="150000"/>
              </a:lnSpc>
            </a:pPr>
            <a:r>
              <a:rPr lang="en-US" sz="2800" dirty="0"/>
              <a:t>A strategy-evaluation system in order to be effective and successful, must meet certain </a:t>
            </a:r>
            <a:r>
              <a:rPr lang="en-US" sz="2800" dirty="0" smtClean="0"/>
              <a:t>requirements</a:t>
            </a:r>
          </a:p>
          <a:p>
            <a:pPr algn="just">
              <a:lnSpc>
                <a:spcPct val="150000"/>
              </a:lnSpc>
            </a:pPr>
            <a:r>
              <a:rPr lang="en-US" sz="2800" dirty="0" smtClean="0"/>
              <a:t>Discussed </a:t>
            </a:r>
            <a:r>
              <a:rPr lang="en-US" sz="2800" dirty="0"/>
              <a:t>below the-major requirements of an ideal strategy-evaluation system</a:t>
            </a:r>
            <a:endParaRPr lang="en-US" sz="2800" dirty="0"/>
          </a:p>
        </p:txBody>
      </p:sp>
      <p:sp>
        <p:nvSpPr>
          <p:cNvPr id="4" name="Slide Number Placeholder 3"/>
          <p:cNvSpPr>
            <a:spLocks noGrp="1"/>
          </p:cNvSpPr>
          <p:nvPr>
            <p:ph type="sldNum" sz="quarter" idx="12"/>
          </p:nvPr>
        </p:nvSpPr>
        <p:spPr/>
        <p:txBody>
          <a:bodyPr/>
          <a:lstStyle/>
          <a:p>
            <a:fld id="{519954A3-9DFD-4C44-94BA-B95130A3BA1C}" type="slidenum">
              <a:rPr lang="en-US" smtClean="0"/>
              <a:t>5</a:t>
            </a:fld>
            <a:endParaRPr lang="en-US" dirty="0"/>
          </a:p>
        </p:txBody>
      </p:sp>
    </p:spTree>
    <p:extLst>
      <p:ext uri="{BB962C8B-B14F-4D97-AF65-F5344CB8AC3E}">
        <p14:creationId xmlns:p14="http://schemas.microsoft.com/office/powerpoint/2010/main" val="330998816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q"/>
            </a:pPr>
            <a:r>
              <a:rPr lang="en-US" sz="2800" b="1" dirty="0"/>
              <a:t>Economical</a:t>
            </a:r>
            <a:endParaRPr lang="en-US" sz="2800" dirty="0" smtClean="0"/>
          </a:p>
          <a:p>
            <a:pPr algn="just">
              <a:lnSpc>
                <a:spcPct val="150000"/>
              </a:lnSpc>
            </a:pPr>
            <a:r>
              <a:rPr lang="en-US" sz="2800" dirty="0" smtClean="0"/>
              <a:t>The </a:t>
            </a:r>
            <a:r>
              <a:rPr lang="en-US" sz="2800" dirty="0"/>
              <a:t>activities related to the evaluation of strategy must be economical. </a:t>
            </a:r>
            <a:endParaRPr lang="en-US" sz="2800" dirty="0" smtClean="0"/>
          </a:p>
          <a:p>
            <a:pPr algn="just">
              <a:lnSpc>
                <a:spcPct val="150000"/>
              </a:lnSpc>
            </a:pPr>
            <a:r>
              <a:rPr lang="en-US" sz="2800" dirty="0" smtClean="0"/>
              <a:t>They should be cost-effective and avoid wastage. </a:t>
            </a:r>
          </a:p>
          <a:p>
            <a:pPr algn="just">
              <a:lnSpc>
                <a:spcPct val="150000"/>
              </a:lnSpc>
            </a:pPr>
            <a:r>
              <a:rPr lang="en-US" sz="2800" dirty="0" smtClean="0"/>
              <a:t>A </a:t>
            </a:r>
            <a:r>
              <a:rPr lang="en-US" sz="2800" dirty="0"/>
              <a:t>balance needs to be maintained in obtaining information; not too much or not too little </a:t>
            </a:r>
            <a:r>
              <a:rPr lang="en-US" sz="2800" dirty="0" smtClean="0"/>
              <a:t> </a:t>
            </a:r>
            <a:endParaRPr lang="en-US" sz="2800" dirty="0"/>
          </a:p>
        </p:txBody>
      </p:sp>
      <p:sp>
        <p:nvSpPr>
          <p:cNvPr id="4" name="Slide Number Placeholder 3"/>
          <p:cNvSpPr>
            <a:spLocks noGrp="1"/>
          </p:cNvSpPr>
          <p:nvPr>
            <p:ph type="sldNum" sz="quarter" idx="12"/>
          </p:nvPr>
        </p:nvSpPr>
        <p:spPr/>
        <p:txBody>
          <a:bodyPr/>
          <a:lstStyle/>
          <a:p>
            <a:fld id="{519954A3-9DFD-4C44-94BA-B95130A3BA1C}" type="slidenum">
              <a:rPr lang="en-US" smtClean="0"/>
              <a:t>6</a:t>
            </a:fld>
            <a:endParaRPr lang="en-US" dirty="0"/>
          </a:p>
        </p:txBody>
      </p:sp>
    </p:spTree>
    <p:extLst>
      <p:ext uri="{BB962C8B-B14F-4D97-AF65-F5344CB8AC3E}">
        <p14:creationId xmlns:p14="http://schemas.microsoft.com/office/powerpoint/2010/main" val="2501191026"/>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q"/>
            </a:pPr>
            <a:r>
              <a:rPr lang="en-US" sz="3200" b="1" dirty="0"/>
              <a:t>Meaningful</a:t>
            </a:r>
            <a:endParaRPr lang="en-US" sz="3200" dirty="0" smtClean="0"/>
          </a:p>
          <a:p>
            <a:pPr algn="just">
              <a:lnSpc>
                <a:spcPct val="150000"/>
              </a:lnSpc>
            </a:pPr>
            <a:r>
              <a:rPr lang="en-US" sz="3200" dirty="0" smtClean="0"/>
              <a:t>The </a:t>
            </a:r>
            <a:r>
              <a:rPr lang="en-US" sz="3200" dirty="0"/>
              <a:t>strategy-evaluation activities must be meaningful in the sense that they have to be related specifically to the objectives against which the strategy has been adopted.</a:t>
            </a:r>
          </a:p>
        </p:txBody>
      </p:sp>
      <p:sp>
        <p:nvSpPr>
          <p:cNvPr id="4" name="Slide Number Placeholder 3"/>
          <p:cNvSpPr>
            <a:spLocks noGrp="1"/>
          </p:cNvSpPr>
          <p:nvPr>
            <p:ph type="sldNum" sz="quarter" idx="12"/>
          </p:nvPr>
        </p:nvSpPr>
        <p:spPr/>
        <p:txBody>
          <a:bodyPr/>
          <a:lstStyle/>
          <a:p>
            <a:fld id="{519954A3-9DFD-4C44-94BA-B95130A3BA1C}" type="slidenum">
              <a:rPr lang="en-US" smtClean="0"/>
              <a:t>7</a:t>
            </a:fld>
            <a:endParaRPr lang="en-US" dirty="0"/>
          </a:p>
        </p:txBody>
      </p:sp>
    </p:spTree>
    <p:extLst>
      <p:ext uri="{BB962C8B-B14F-4D97-AF65-F5344CB8AC3E}">
        <p14:creationId xmlns:p14="http://schemas.microsoft.com/office/powerpoint/2010/main" val="39165128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92500"/>
          </a:bodyPr>
          <a:lstStyle/>
          <a:p>
            <a:pPr algn="just">
              <a:lnSpc>
                <a:spcPct val="150000"/>
              </a:lnSpc>
              <a:buFont typeface="Wingdings" panose="05000000000000000000" pitchFamily="2" charset="2"/>
              <a:buChar char="q"/>
            </a:pPr>
            <a:r>
              <a:rPr lang="en-US" sz="3200" b="1" dirty="0"/>
              <a:t>Providing useful information</a:t>
            </a:r>
            <a:endParaRPr lang="en-US" sz="3200" dirty="0" smtClean="0"/>
          </a:p>
          <a:p>
            <a:pPr algn="just">
              <a:lnSpc>
                <a:spcPct val="150000"/>
              </a:lnSpc>
            </a:pPr>
            <a:r>
              <a:rPr lang="en-US" sz="3200" dirty="0" smtClean="0"/>
              <a:t>The </a:t>
            </a:r>
            <a:r>
              <a:rPr lang="en-US" sz="3200" dirty="0"/>
              <a:t>information collected through evaluation must be useful. </a:t>
            </a:r>
            <a:endParaRPr lang="en-US" sz="3200" dirty="0" smtClean="0"/>
          </a:p>
          <a:p>
            <a:pPr algn="just">
              <a:lnSpc>
                <a:spcPct val="150000"/>
              </a:lnSpc>
            </a:pPr>
            <a:r>
              <a:rPr lang="en-US" sz="3200" dirty="0" smtClean="0"/>
              <a:t>Redundant </a:t>
            </a:r>
            <a:r>
              <a:rPr lang="en-US" sz="3200" dirty="0"/>
              <a:t>information is useless to managers in decision-making.</a:t>
            </a:r>
          </a:p>
        </p:txBody>
      </p:sp>
      <p:sp>
        <p:nvSpPr>
          <p:cNvPr id="4" name="Slide Number Placeholder 3"/>
          <p:cNvSpPr>
            <a:spLocks noGrp="1"/>
          </p:cNvSpPr>
          <p:nvPr>
            <p:ph type="sldNum" sz="quarter" idx="12"/>
          </p:nvPr>
        </p:nvSpPr>
        <p:spPr/>
        <p:txBody>
          <a:bodyPr/>
          <a:lstStyle/>
          <a:p>
            <a:fld id="{519954A3-9DFD-4C44-94BA-B95130A3BA1C}" type="slidenum">
              <a:rPr lang="en-US" smtClean="0"/>
              <a:t>8</a:t>
            </a:fld>
            <a:endParaRPr lang="en-US" dirty="0"/>
          </a:p>
        </p:txBody>
      </p:sp>
    </p:spTree>
    <p:extLst>
      <p:ext uri="{BB962C8B-B14F-4D97-AF65-F5344CB8AC3E}">
        <p14:creationId xmlns:p14="http://schemas.microsoft.com/office/powerpoint/2010/main" val="62189813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Font typeface="Wingdings" panose="05000000000000000000" pitchFamily="2" charset="2"/>
              <a:buChar char="q"/>
            </a:pPr>
            <a:r>
              <a:rPr lang="en-US" sz="2800" b="1" dirty="0"/>
              <a:t>Providing timely information</a:t>
            </a:r>
            <a:endParaRPr lang="en-US" sz="2800" dirty="0" smtClean="0"/>
          </a:p>
          <a:p>
            <a:pPr algn="just">
              <a:lnSpc>
                <a:spcPct val="150000"/>
              </a:lnSpc>
            </a:pPr>
            <a:r>
              <a:rPr lang="en-US" sz="2800" dirty="0" smtClean="0"/>
              <a:t>The </a:t>
            </a:r>
            <a:r>
              <a:rPr lang="en-US" sz="2800" dirty="0"/>
              <a:t>strategy-evaluation system should be established in such a way that it can provide information to relevant managers on time. </a:t>
            </a:r>
            <a:endParaRPr lang="en-US" sz="2800" dirty="0" smtClean="0"/>
          </a:p>
          <a:p>
            <a:pPr algn="just">
              <a:lnSpc>
                <a:spcPct val="150000"/>
              </a:lnSpc>
            </a:pPr>
            <a:r>
              <a:rPr lang="en-US" sz="2800" dirty="0" smtClean="0"/>
              <a:t>Untimely </a:t>
            </a:r>
            <a:r>
              <a:rPr lang="en-US" sz="2800" dirty="0"/>
              <a:t>delivery of information may mean ‘no information’ because it cannot be used whenever they were heeded.</a:t>
            </a:r>
          </a:p>
        </p:txBody>
      </p:sp>
      <p:sp>
        <p:nvSpPr>
          <p:cNvPr id="4" name="Slide Number Placeholder 3"/>
          <p:cNvSpPr>
            <a:spLocks noGrp="1"/>
          </p:cNvSpPr>
          <p:nvPr>
            <p:ph type="sldNum" sz="quarter" idx="12"/>
          </p:nvPr>
        </p:nvSpPr>
        <p:spPr/>
        <p:txBody>
          <a:bodyPr/>
          <a:lstStyle/>
          <a:p>
            <a:fld id="{519954A3-9DFD-4C44-94BA-B95130A3BA1C}" type="slidenum">
              <a:rPr lang="en-US" smtClean="0"/>
              <a:t>9</a:t>
            </a:fld>
            <a:endParaRPr lang="en-US" dirty="0"/>
          </a:p>
        </p:txBody>
      </p:sp>
    </p:spTree>
    <p:extLst>
      <p:ext uri="{BB962C8B-B14F-4D97-AF65-F5344CB8AC3E}">
        <p14:creationId xmlns:p14="http://schemas.microsoft.com/office/powerpoint/2010/main" val="288505892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92500"/>
          </a:bodyPr>
          <a:lstStyle/>
          <a:p>
            <a:pPr algn="just">
              <a:lnSpc>
                <a:spcPct val="150000"/>
              </a:lnSpc>
              <a:buFont typeface="Wingdings" panose="05000000000000000000" pitchFamily="2" charset="2"/>
              <a:buChar char="q"/>
            </a:pPr>
            <a:r>
              <a:rPr lang="en-US" sz="3200" b="1" dirty="0"/>
              <a:t>Providing a true picture of events</a:t>
            </a:r>
            <a:endParaRPr lang="en-US" sz="3200" dirty="0" smtClean="0"/>
          </a:p>
          <a:p>
            <a:pPr algn="just">
              <a:lnSpc>
                <a:spcPct val="150000"/>
              </a:lnSpc>
            </a:pPr>
            <a:r>
              <a:rPr lang="en-US" sz="3200" dirty="0" smtClean="0"/>
              <a:t>The </a:t>
            </a:r>
            <a:r>
              <a:rPr lang="en-US" sz="3200" dirty="0"/>
              <a:t>strategy-evaluation activities should be able to provide a true picture of what is happening in the organization regarding the implementation of the strategy.</a:t>
            </a:r>
          </a:p>
        </p:txBody>
      </p:sp>
      <p:sp>
        <p:nvSpPr>
          <p:cNvPr id="4" name="Slide Number Placeholder 3"/>
          <p:cNvSpPr>
            <a:spLocks noGrp="1"/>
          </p:cNvSpPr>
          <p:nvPr>
            <p:ph type="sldNum" sz="quarter" idx="12"/>
          </p:nvPr>
        </p:nvSpPr>
        <p:spPr/>
        <p:txBody>
          <a:bodyPr/>
          <a:lstStyle/>
          <a:p>
            <a:fld id="{519954A3-9DFD-4C44-94BA-B95130A3BA1C}" type="slidenum">
              <a:rPr lang="en-US" smtClean="0"/>
              <a:t>10</a:t>
            </a:fld>
            <a:endParaRPr lang="en-US" dirty="0"/>
          </a:p>
        </p:txBody>
      </p:sp>
    </p:spTree>
    <p:extLst>
      <p:ext uri="{BB962C8B-B14F-4D97-AF65-F5344CB8AC3E}">
        <p14:creationId xmlns:p14="http://schemas.microsoft.com/office/powerpoint/2010/main" val="148435630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85000" lnSpcReduction="20000"/>
          </a:bodyPr>
          <a:lstStyle/>
          <a:p>
            <a:pPr algn="just">
              <a:lnSpc>
                <a:spcPct val="150000"/>
              </a:lnSpc>
              <a:buFont typeface="Wingdings" panose="05000000000000000000" pitchFamily="2" charset="2"/>
              <a:buChar char="q"/>
            </a:pPr>
            <a:r>
              <a:rPr lang="en-US" sz="3200" b="1" dirty="0"/>
              <a:t>Being directed towards the right persons</a:t>
            </a:r>
            <a:endParaRPr lang="en-US" sz="3200" dirty="0" smtClean="0"/>
          </a:p>
          <a:p>
            <a:pPr algn="just">
              <a:lnSpc>
                <a:spcPct val="150000"/>
              </a:lnSpc>
            </a:pPr>
            <a:r>
              <a:rPr lang="en-US" sz="3200" dirty="0" smtClean="0"/>
              <a:t>The </a:t>
            </a:r>
            <a:r>
              <a:rPr lang="en-US" sz="3200" dirty="0"/>
              <a:t>strategy-evaluation system should </a:t>
            </a:r>
            <a:r>
              <a:rPr lang="en-US" sz="3200" dirty="0" smtClean="0"/>
              <a:t>be directed </a:t>
            </a:r>
            <a:r>
              <a:rPr lang="en-US" sz="3200" dirty="0"/>
              <a:t>to the right persons who matter in taking actions based on data. </a:t>
            </a:r>
            <a:endParaRPr lang="en-US" sz="3200" dirty="0" smtClean="0"/>
          </a:p>
          <a:p>
            <a:pPr algn="just">
              <a:lnSpc>
                <a:spcPct val="150000"/>
              </a:lnSpc>
            </a:pPr>
            <a:r>
              <a:rPr lang="en-US" sz="3200" dirty="0" smtClean="0"/>
              <a:t>It </a:t>
            </a:r>
            <a:r>
              <a:rPr lang="en-US" sz="3200" dirty="0"/>
              <a:t>should try to facilitate rather than simply provide information for information’s sake.</a:t>
            </a:r>
          </a:p>
          <a:p>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11</a:t>
            </a:fld>
            <a:endParaRPr lang="en-US" dirty="0"/>
          </a:p>
        </p:txBody>
      </p:sp>
    </p:spTree>
    <p:extLst>
      <p:ext uri="{BB962C8B-B14F-4D97-AF65-F5344CB8AC3E}">
        <p14:creationId xmlns:p14="http://schemas.microsoft.com/office/powerpoint/2010/main" val="81447530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Characteristics of an effective evaluation </a:t>
            </a:r>
            <a:r>
              <a:rPr lang="en-US" dirty="0" smtClean="0"/>
              <a:t>system</a:t>
            </a:r>
            <a:endParaRPr lang="en-US" dirty="0"/>
          </a:p>
        </p:txBody>
      </p:sp>
      <p:sp>
        <p:nvSpPr>
          <p:cNvPr id="3" name="Content Placeholder 2"/>
          <p:cNvSpPr>
            <a:spLocks noGrp="1"/>
          </p:cNvSpPr>
          <p:nvPr>
            <p:ph idx="1"/>
          </p:nvPr>
        </p:nvSpPr>
        <p:spPr/>
        <p:txBody>
          <a:bodyPr>
            <a:normAutofit fontScale="85000" lnSpcReduction="10000"/>
          </a:bodyPr>
          <a:lstStyle/>
          <a:p>
            <a:pPr algn="just">
              <a:lnSpc>
                <a:spcPct val="150000"/>
              </a:lnSpc>
              <a:buFont typeface="Wingdings" panose="05000000000000000000" pitchFamily="2" charset="2"/>
              <a:buChar char="q"/>
            </a:pPr>
            <a:r>
              <a:rPr lang="en-US" sz="3200" b="1" dirty="0"/>
              <a:t>Being elaborate and detailed</a:t>
            </a:r>
            <a:endParaRPr lang="en-US" sz="3200" dirty="0" smtClean="0"/>
          </a:p>
          <a:p>
            <a:pPr algn="just">
              <a:lnSpc>
                <a:spcPct val="150000"/>
              </a:lnSpc>
            </a:pPr>
            <a:r>
              <a:rPr lang="en-US" sz="3200" dirty="0" smtClean="0"/>
              <a:t>In </a:t>
            </a:r>
            <a:r>
              <a:rPr lang="en-US" sz="3200" dirty="0"/>
              <a:t>large organizations, the strategy evaluation system should be elaborate and detailed. </a:t>
            </a:r>
            <a:endParaRPr lang="en-US" sz="3200" dirty="0" smtClean="0"/>
          </a:p>
          <a:p>
            <a:pPr algn="just">
              <a:lnSpc>
                <a:spcPct val="150000"/>
              </a:lnSpc>
            </a:pPr>
            <a:r>
              <a:rPr lang="en-US" sz="3200" dirty="0" smtClean="0"/>
              <a:t>This </a:t>
            </a:r>
            <a:r>
              <a:rPr lang="en-US" sz="3200" dirty="0"/>
              <a:t>is needed because the existence of many departments/divisions requires effective coordination.</a:t>
            </a:r>
          </a:p>
        </p:txBody>
      </p:sp>
      <p:sp>
        <p:nvSpPr>
          <p:cNvPr id="4" name="Slide Number Placeholder 3"/>
          <p:cNvSpPr>
            <a:spLocks noGrp="1"/>
          </p:cNvSpPr>
          <p:nvPr>
            <p:ph type="sldNum" sz="quarter" idx="12"/>
          </p:nvPr>
        </p:nvSpPr>
        <p:spPr/>
        <p:txBody>
          <a:bodyPr/>
          <a:lstStyle/>
          <a:p>
            <a:fld id="{519954A3-9DFD-4C44-94BA-B95130A3BA1C}" type="slidenum">
              <a:rPr lang="en-US" smtClean="0"/>
              <a:t>12</a:t>
            </a:fld>
            <a:endParaRPr lang="en-US" dirty="0"/>
          </a:p>
        </p:txBody>
      </p:sp>
    </p:spTree>
    <p:extLst>
      <p:ext uri="{BB962C8B-B14F-4D97-AF65-F5344CB8AC3E}">
        <p14:creationId xmlns:p14="http://schemas.microsoft.com/office/powerpoint/2010/main" val="198958129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Criteria for evaluating strategies</a:t>
            </a: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en-US" sz="3000" b="1" dirty="0"/>
              <a:t>Internal consistency</a:t>
            </a:r>
            <a:endParaRPr lang="en-US" sz="3000" dirty="0"/>
          </a:p>
          <a:p>
            <a:pPr algn="just">
              <a:lnSpc>
                <a:spcPct val="150000"/>
              </a:lnSpc>
            </a:pPr>
            <a:r>
              <a:rPr lang="en-US" sz="2800" dirty="0"/>
              <a:t>Internal consistency is the strategy's ability to work with other strategies and policies at the company. </a:t>
            </a:r>
            <a:endParaRPr lang="en-US" sz="2800" dirty="0" smtClean="0"/>
          </a:p>
          <a:p>
            <a:pPr algn="just">
              <a:lnSpc>
                <a:spcPct val="150000"/>
              </a:lnSpc>
            </a:pPr>
            <a:r>
              <a:rPr lang="en-US" sz="2800" dirty="0" smtClean="0"/>
              <a:t>A </a:t>
            </a:r>
            <a:r>
              <a:rPr lang="en-US" sz="2800" dirty="0"/>
              <a:t>strategy is internally consistent if it doesn't contradict any existing policies and performs a unique function that helps further the organization's goals.</a:t>
            </a:r>
          </a:p>
        </p:txBody>
      </p:sp>
      <p:sp>
        <p:nvSpPr>
          <p:cNvPr id="4" name="Slide Number Placeholder 3"/>
          <p:cNvSpPr>
            <a:spLocks noGrp="1"/>
          </p:cNvSpPr>
          <p:nvPr>
            <p:ph type="sldNum" sz="quarter" idx="12"/>
          </p:nvPr>
        </p:nvSpPr>
        <p:spPr/>
        <p:txBody>
          <a:bodyPr/>
          <a:lstStyle/>
          <a:p>
            <a:fld id="{519954A3-9DFD-4C44-94BA-B95130A3BA1C}" type="slidenum">
              <a:rPr lang="en-US" smtClean="0"/>
              <a:t>13</a:t>
            </a:fld>
            <a:endParaRPr lang="en-US" dirty="0"/>
          </a:p>
        </p:txBody>
      </p:sp>
    </p:spTree>
    <p:extLst>
      <p:ext uri="{BB962C8B-B14F-4D97-AF65-F5344CB8AC3E}">
        <p14:creationId xmlns:p14="http://schemas.microsoft.com/office/powerpoint/2010/main" val="631049914"/>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Criteria for evaluating strategies</a:t>
            </a:r>
            <a:endParaRPr lang="en-US" dirty="0"/>
          </a:p>
        </p:txBody>
      </p:sp>
      <p:sp>
        <p:nvSpPr>
          <p:cNvPr id="3" name="Content Placeholder 2"/>
          <p:cNvSpPr>
            <a:spLocks noGrp="1"/>
          </p:cNvSpPr>
          <p:nvPr>
            <p:ph idx="1"/>
          </p:nvPr>
        </p:nvSpPr>
        <p:spPr/>
        <p:txBody>
          <a:bodyPr>
            <a:normAutofit fontScale="85000" lnSpcReduction="20000"/>
          </a:bodyPr>
          <a:lstStyle/>
          <a:p>
            <a:pPr marL="0" indent="0" algn="just">
              <a:lnSpc>
                <a:spcPct val="150000"/>
              </a:lnSpc>
              <a:buNone/>
            </a:pPr>
            <a:r>
              <a:rPr lang="en-US" sz="2600" b="1" dirty="0"/>
              <a:t>Consistency with the environment</a:t>
            </a:r>
            <a:endParaRPr lang="en-US" sz="2600" dirty="0"/>
          </a:p>
          <a:p>
            <a:pPr algn="just">
              <a:lnSpc>
                <a:spcPct val="150000"/>
              </a:lnSpc>
            </a:pPr>
            <a:r>
              <a:rPr lang="en-US" sz="2600" dirty="0"/>
              <a:t>Environmental consistency relates to how well a policy interacts with the environment around it. </a:t>
            </a:r>
            <a:r>
              <a:rPr lang="en-US" sz="2600" dirty="0" smtClean="0"/>
              <a:t> </a:t>
            </a:r>
          </a:p>
          <a:p>
            <a:pPr marL="0" indent="0" algn="just">
              <a:lnSpc>
                <a:spcPct val="150000"/>
              </a:lnSpc>
              <a:buNone/>
            </a:pPr>
            <a:r>
              <a:rPr lang="en-US" sz="2600" b="1" dirty="0"/>
              <a:t>Appropriateness within your available resources</a:t>
            </a:r>
            <a:endParaRPr lang="en-US" sz="2600" dirty="0"/>
          </a:p>
          <a:p>
            <a:pPr algn="just">
              <a:lnSpc>
                <a:spcPct val="150000"/>
              </a:lnSpc>
            </a:pPr>
            <a:r>
              <a:rPr lang="en-US" sz="2600" dirty="0" smtClean="0"/>
              <a:t>When </a:t>
            </a:r>
            <a:r>
              <a:rPr lang="en-US" sz="2600" dirty="0"/>
              <a:t>evaluating a strategy, you can check to make sure that your company has the proper resources to fully implement it. </a:t>
            </a:r>
            <a:r>
              <a:rPr lang="en-US" sz="2600" dirty="0" smtClean="0"/>
              <a:t> </a:t>
            </a:r>
            <a:endParaRPr lang="en-US" sz="2600" dirty="0"/>
          </a:p>
          <a:p>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14</a:t>
            </a:fld>
            <a:endParaRPr lang="en-US" dirty="0"/>
          </a:p>
        </p:txBody>
      </p:sp>
    </p:spTree>
    <p:extLst>
      <p:ext uri="{BB962C8B-B14F-4D97-AF65-F5344CB8AC3E}">
        <p14:creationId xmlns:p14="http://schemas.microsoft.com/office/powerpoint/2010/main" val="157004740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Criteria for evaluating strategies</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000" b="1" dirty="0"/>
              <a:t>Degree of risk</a:t>
            </a:r>
            <a:endParaRPr lang="en-US" sz="2000" dirty="0"/>
          </a:p>
          <a:p>
            <a:pPr algn="just">
              <a:lnSpc>
                <a:spcPct val="150000"/>
              </a:lnSpc>
            </a:pPr>
            <a:r>
              <a:rPr lang="en-US" sz="2000" dirty="0" smtClean="0"/>
              <a:t>When </a:t>
            </a:r>
            <a:r>
              <a:rPr lang="en-US" sz="2000" dirty="0"/>
              <a:t>evaluating a strategy, </a:t>
            </a:r>
            <a:r>
              <a:rPr lang="en-US" sz="2000" dirty="0" smtClean="0"/>
              <a:t>determine </a:t>
            </a:r>
            <a:r>
              <a:rPr lang="en-US" sz="2000" dirty="0"/>
              <a:t>how risky it is compared to how much your organization may benefit from it. </a:t>
            </a:r>
            <a:r>
              <a:rPr lang="en-US" sz="2000" dirty="0" smtClean="0"/>
              <a:t> </a:t>
            </a:r>
            <a:endParaRPr lang="en-US" sz="2000" dirty="0"/>
          </a:p>
          <a:p>
            <a:pPr algn="just">
              <a:lnSpc>
                <a:spcPct val="150000"/>
              </a:lnSpc>
            </a:pPr>
            <a:r>
              <a:rPr lang="en-US" sz="2000" b="1" dirty="0"/>
              <a:t>Appropriate time horizon</a:t>
            </a:r>
            <a:endParaRPr lang="en-US" sz="2000" dirty="0"/>
          </a:p>
          <a:p>
            <a:pPr algn="just">
              <a:lnSpc>
                <a:spcPct val="150000"/>
              </a:lnSpc>
            </a:pPr>
            <a:r>
              <a:rPr lang="en-US" sz="2000" dirty="0"/>
              <a:t>A time horizon is the period of time between the implementation of a strategy and your evaluation. </a:t>
            </a:r>
            <a:r>
              <a:rPr lang="en-US" sz="2000" dirty="0" smtClean="0"/>
              <a:t>If </a:t>
            </a:r>
            <a:r>
              <a:rPr lang="en-US" sz="2000" dirty="0"/>
              <a:t>a time horizon is too short or too long, consider changing the rate at which you evaluate that strategy</a:t>
            </a:r>
          </a:p>
        </p:txBody>
      </p:sp>
      <p:sp>
        <p:nvSpPr>
          <p:cNvPr id="4" name="Slide Number Placeholder 3"/>
          <p:cNvSpPr>
            <a:spLocks noGrp="1"/>
          </p:cNvSpPr>
          <p:nvPr>
            <p:ph type="sldNum" sz="quarter" idx="12"/>
          </p:nvPr>
        </p:nvSpPr>
        <p:spPr/>
        <p:txBody>
          <a:bodyPr/>
          <a:lstStyle/>
          <a:p>
            <a:fld id="{519954A3-9DFD-4C44-94BA-B95130A3BA1C}" type="slidenum">
              <a:rPr lang="en-US" smtClean="0"/>
              <a:t>15</a:t>
            </a:fld>
            <a:endParaRPr lang="en-US" dirty="0"/>
          </a:p>
        </p:txBody>
      </p:sp>
    </p:spTree>
    <p:extLst>
      <p:ext uri="{BB962C8B-B14F-4D97-AF65-F5344CB8AC3E}">
        <p14:creationId xmlns:p14="http://schemas.microsoft.com/office/powerpoint/2010/main" val="973384896"/>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Criteria for evaluating strategies</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800" b="1" dirty="0"/>
              <a:t>Workability</a:t>
            </a:r>
            <a:endParaRPr lang="en-US" sz="2800" dirty="0"/>
          </a:p>
          <a:p>
            <a:pPr algn="just">
              <a:lnSpc>
                <a:spcPct val="150000"/>
              </a:lnSpc>
            </a:pPr>
            <a:r>
              <a:rPr lang="en-US" sz="2800" dirty="0"/>
              <a:t>Workability is a strategy's ability to complete the function that it's meant to perform. </a:t>
            </a:r>
            <a:endParaRPr lang="en-US" sz="2800" dirty="0" smtClean="0"/>
          </a:p>
          <a:p>
            <a:pPr algn="just">
              <a:lnSpc>
                <a:spcPct val="150000"/>
              </a:lnSpc>
            </a:pPr>
            <a:r>
              <a:rPr lang="en-US" sz="2800" dirty="0" smtClean="0"/>
              <a:t>Evaluate </a:t>
            </a:r>
            <a:r>
              <a:rPr lang="en-US" sz="2800" dirty="0"/>
              <a:t>workability by looking at performance data, interviewing people who work with the strategy and handing out surveys</a:t>
            </a:r>
          </a:p>
        </p:txBody>
      </p:sp>
      <p:sp>
        <p:nvSpPr>
          <p:cNvPr id="4" name="Slide Number Placeholder 3"/>
          <p:cNvSpPr>
            <a:spLocks noGrp="1"/>
          </p:cNvSpPr>
          <p:nvPr>
            <p:ph type="sldNum" sz="quarter" idx="12"/>
          </p:nvPr>
        </p:nvSpPr>
        <p:spPr/>
        <p:txBody>
          <a:bodyPr/>
          <a:lstStyle/>
          <a:p>
            <a:fld id="{519954A3-9DFD-4C44-94BA-B95130A3BA1C}" type="slidenum">
              <a:rPr lang="en-US" smtClean="0"/>
              <a:t>16</a:t>
            </a:fld>
            <a:endParaRPr lang="en-US" dirty="0"/>
          </a:p>
        </p:txBody>
      </p:sp>
    </p:spTree>
    <p:extLst>
      <p:ext uri="{BB962C8B-B14F-4D97-AF65-F5344CB8AC3E}">
        <p14:creationId xmlns:p14="http://schemas.microsoft.com/office/powerpoint/2010/main" val="94103744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0133339">
            <a:off x="561969" y="1379697"/>
            <a:ext cx="9601196" cy="4795816"/>
          </a:xfrm>
        </p:spPr>
        <p:txBody>
          <a:bodyPr/>
          <a:lstStyle/>
          <a:p>
            <a:r>
              <a:rPr lang="en-US" b="1" dirty="0" smtClean="0"/>
              <a:t>End of Part One </a:t>
            </a: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17</a:t>
            </a:fld>
            <a:endParaRPr lang="en-US" dirty="0"/>
          </a:p>
        </p:txBody>
      </p:sp>
    </p:spTree>
    <p:extLst>
      <p:ext uri="{BB962C8B-B14F-4D97-AF65-F5344CB8AC3E}">
        <p14:creationId xmlns:p14="http://schemas.microsoft.com/office/powerpoint/2010/main" val="4184306993"/>
      </p:ext>
    </p:extLst>
  </p:cSld>
  <p:clrMapOvr>
    <a:masterClrMapping/>
  </p:clrMapOvr>
  <mc:AlternateContent xmlns:mc="http://schemas.openxmlformats.org/markup-compatibility/2006">
    <mc:Choice xmlns:p14="http://schemas.microsoft.com/office/powerpoint/2010/main" Requires="p14">
      <p:transition spd="slow" p14:dur="4000">
        <p:wheel spokes="1"/>
      </p:transition>
    </mc:Choice>
    <mc:Fallback>
      <p:transition spd="slow">
        <p:wheel spokes="1"/>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b="1" dirty="0"/>
              <a:t>Importance of strategy </a:t>
            </a:r>
            <a:r>
              <a:rPr lang="en-US" b="1" dirty="0" smtClean="0"/>
              <a:t>evaluation</a:t>
            </a:r>
          </a:p>
          <a:p>
            <a:pPr algn="just">
              <a:lnSpc>
                <a:spcPct val="150000"/>
              </a:lnSpc>
              <a:buFont typeface="Wingdings" panose="05000000000000000000" pitchFamily="2" charset="2"/>
              <a:buChar char="Ø"/>
            </a:pPr>
            <a:r>
              <a:rPr lang="en-US" b="1" dirty="0"/>
              <a:t>Strategy evaluation </a:t>
            </a:r>
            <a:r>
              <a:rPr lang="en-US" b="1" dirty="0" smtClean="0"/>
              <a:t>process</a:t>
            </a:r>
          </a:p>
          <a:p>
            <a:pPr algn="just">
              <a:lnSpc>
                <a:spcPct val="150000"/>
              </a:lnSpc>
              <a:buFont typeface="Wingdings" panose="05000000000000000000" pitchFamily="2" charset="2"/>
              <a:buChar char="Ø"/>
            </a:pPr>
            <a:r>
              <a:rPr lang="en-US" b="1" dirty="0"/>
              <a:t>Types of Evaluation </a:t>
            </a:r>
            <a:r>
              <a:rPr lang="en-US" b="1" dirty="0" smtClean="0"/>
              <a:t>Methods</a:t>
            </a:r>
          </a:p>
          <a:p>
            <a:pPr algn="just">
              <a:lnSpc>
                <a:spcPct val="150000"/>
              </a:lnSpc>
              <a:buFont typeface="Wingdings" panose="05000000000000000000" pitchFamily="2" charset="2"/>
              <a:buChar char="Ø"/>
            </a:pPr>
            <a:r>
              <a:rPr lang="en-US" b="1" dirty="0" smtClean="0"/>
              <a:t>Summary </a:t>
            </a: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18</a:t>
            </a:fld>
            <a:endParaRPr lang="en-US" dirty="0"/>
          </a:p>
        </p:txBody>
      </p:sp>
    </p:spTree>
    <p:extLst>
      <p:ext uri="{BB962C8B-B14F-4D97-AF65-F5344CB8AC3E}">
        <p14:creationId xmlns:p14="http://schemas.microsoft.com/office/powerpoint/2010/main" val="28317771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fractur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lvl="0" fontAlgn="base">
              <a:buFont typeface="Wingdings" panose="05000000000000000000" pitchFamily="2" charset="2"/>
              <a:buChar char="Ø"/>
            </a:pPr>
            <a:r>
              <a:rPr lang="en-US" sz="2800" b="1" dirty="0"/>
              <a:t>Measuring Performance:</a:t>
            </a:r>
            <a:r>
              <a:rPr lang="en-US" sz="2800" dirty="0"/>
              <a:t> </a:t>
            </a:r>
            <a:endParaRPr lang="en-US" sz="2800" dirty="0" smtClean="0"/>
          </a:p>
          <a:p>
            <a:pPr lvl="0" algn="just" fontAlgn="base">
              <a:lnSpc>
                <a:spcPct val="150000"/>
              </a:lnSpc>
            </a:pPr>
            <a:r>
              <a:rPr lang="en-US" sz="2800" dirty="0" smtClean="0"/>
              <a:t>Through </a:t>
            </a:r>
            <a:r>
              <a:rPr lang="en-US" sz="2800" dirty="0"/>
              <a:t>the evaluation process, organizations can measure their performance against the established objectives. </a:t>
            </a:r>
            <a:endParaRPr lang="en-US" sz="2800" dirty="0" smtClean="0"/>
          </a:p>
          <a:p>
            <a:pPr lvl="0" algn="just" fontAlgn="base">
              <a:lnSpc>
                <a:spcPct val="150000"/>
              </a:lnSpc>
            </a:pPr>
            <a:r>
              <a:rPr lang="en-US" sz="2800" dirty="0" smtClean="0"/>
              <a:t>This </a:t>
            </a:r>
            <a:r>
              <a:rPr lang="en-US" sz="2800" dirty="0"/>
              <a:t>allows them to identify if they are on track or if adjustments need to be made</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519954A3-9DFD-4C44-94BA-B95130A3BA1C}" type="slidenum">
              <a:rPr lang="en-US" smtClean="0"/>
              <a:t>19</a:t>
            </a:fld>
            <a:endParaRPr lang="en-US" dirty="0"/>
          </a:p>
        </p:txBody>
      </p:sp>
    </p:spTree>
    <p:extLst>
      <p:ext uri="{BB962C8B-B14F-4D97-AF65-F5344CB8AC3E}">
        <p14:creationId xmlns:p14="http://schemas.microsoft.com/office/powerpoint/2010/main" val="27858398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lvl="0" fontAlgn="base">
              <a:buFont typeface="Wingdings" panose="05000000000000000000" pitchFamily="2" charset="2"/>
              <a:buChar char="Ø"/>
            </a:pPr>
            <a:r>
              <a:rPr lang="en-US" sz="2600" b="1" dirty="0" smtClean="0"/>
              <a:t>Identifying </a:t>
            </a:r>
            <a:r>
              <a:rPr lang="en-US" sz="2600" b="1" dirty="0"/>
              <a:t>Areas for Improvement:</a:t>
            </a:r>
            <a:r>
              <a:rPr lang="en-US" sz="2600" dirty="0"/>
              <a:t> </a:t>
            </a:r>
            <a:endParaRPr lang="en-US" sz="2600" dirty="0" smtClean="0"/>
          </a:p>
          <a:p>
            <a:pPr lvl="0" algn="just" fontAlgn="base">
              <a:lnSpc>
                <a:spcPct val="150000"/>
              </a:lnSpc>
            </a:pPr>
            <a:r>
              <a:rPr lang="en-US" sz="2600" dirty="0" smtClean="0"/>
              <a:t>Regular </a:t>
            </a:r>
            <a:r>
              <a:rPr lang="en-US" sz="2600" dirty="0"/>
              <a:t>strategy evaluations can help pinpoint areas where the organization is not performing as well as expected or areas that can be improved. </a:t>
            </a:r>
            <a:endParaRPr lang="en-US" sz="2600" dirty="0" smtClean="0"/>
          </a:p>
          <a:p>
            <a:pPr lvl="0" algn="just" fontAlgn="base">
              <a:lnSpc>
                <a:spcPct val="150000"/>
              </a:lnSpc>
            </a:pPr>
            <a:r>
              <a:rPr lang="en-US" sz="2600" dirty="0" smtClean="0"/>
              <a:t>It </a:t>
            </a:r>
            <a:r>
              <a:rPr lang="en-US" sz="2600" dirty="0"/>
              <a:t>highlights strengths and weaknesses and provides direction for future strategy formulation.</a:t>
            </a:r>
          </a:p>
        </p:txBody>
      </p:sp>
      <p:sp>
        <p:nvSpPr>
          <p:cNvPr id="4" name="Slide Number Placeholder 3"/>
          <p:cNvSpPr>
            <a:spLocks noGrp="1"/>
          </p:cNvSpPr>
          <p:nvPr>
            <p:ph type="sldNum" sz="quarter" idx="12"/>
          </p:nvPr>
        </p:nvSpPr>
        <p:spPr/>
        <p:txBody>
          <a:bodyPr/>
          <a:lstStyle/>
          <a:p>
            <a:fld id="{519954A3-9DFD-4C44-94BA-B95130A3BA1C}" type="slidenum">
              <a:rPr lang="en-US" smtClean="0"/>
              <a:t>20</a:t>
            </a:fld>
            <a:endParaRPr lang="en-US" dirty="0"/>
          </a:p>
        </p:txBody>
      </p:sp>
    </p:spTree>
    <p:extLst>
      <p:ext uri="{BB962C8B-B14F-4D97-AF65-F5344CB8AC3E}">
        <p14:creationId xmlns:p14="http://schemas.microsoft.com/office/powerpoint/2010/main" val="13191126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lvl="0" algn="just" fontAlgn="base">
              <a:lnSpc>
                <a:spcPct val="150000"/>
              </a:lnSpc>
              <a:buFont typeface="Wingdings" panose="05000000000000000000" pitchFamily="2" charset="2"/>
              <a:buChar char="Ø"/>
            </a:pPr>
            <a:r>
              <a:rPr lang="en-US" sz="2800" b="1" dirty="0"/>
              <a:t>Resource Allocation:</a:t>
            </a:r>
            <a:r>
              <a:rPr lang="en-US" sz="2800" dirty="0"/>
              <a:t> </a:t>
            </a:r>
            <a:endParaRPr lang="en-US" sz="2800" dirty="0" smtClean="0"/>
          </a:p>
          <a:p>
            <a:pPr lvl="0" algn="just" fontAlgn="base">
              <a:lnSpc>
                <a:spcPct val="150000"/>
              </a:lnSpc>
            </a:pPr>
            <a:r>
              <a:rPr lang="en-US" sz="2800" dirty="0" smtClean="0"/>
              <a:t>Strategy </a:t>
            </a:r>
            <a:r>
              <a:rPr lang="en-US" sz="2800" dirty="0"/>
              <a:t>evaluation can inform effective resource allocation by identifying which strategic initiatives are performing well and deserve more investment and which ones are underperforming and may need to be deprioritized.</a:t>
            </a:r>
          </a:p>
        </p:txBody>
      </p:sp>
      <p:sp>
        <p:nvSpPr>
          <p:cNvPr id="4" name="Slide Number Placeholder 3"/>
          <p:cNvSpPr>
            <a:spLocks noGrp="1"/>
          </p:cNvSpPr>
          <p:nvPr>
            <p:ph type="sldNum" sz="quarter" idx="12"/>
          </p:nvPr>
        </p:nvSpPr>
        <p:spPr/>
        <p:txBody>
          <a:bodyPr/>
          <a:lstStyle/>
          <a:p>
            <a:fld id="{519954A3-9DFD-4C44-94BA-B95130A3BA1C}" type="slidenum">
              <a:rPr lang="en-US" smtClean="0"/>
              <a:t>21</a:t>
            </a:fld>
            <a:endParaRPr lang="en-US" dirty="0"/>
          </a:p>
        </p:txBody>
      </p:sp>
    </p:spTree>
    <p:extLst>
      <p:ext uri="{BB962C8B-B14F-4D97-AF65-F5344CB8AC3E}">
        <p14:creationId xmlns:p14="http://schemas.microsoft.com/office/powerpoint/2010/main" val="42477124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fontAlgn="base">
              <a:buFont typeface="Wingdings" panose="05000000000000000000" pitchFamily="2" charset="2"/>
              <a:buChar char="Ø"/>
            </a:pPr>
            <a:r>
              <a:rPr lang="en-US" sz="2800" b="1" dirty="0"/>
              <a:t>Responding to Change:</a:t>
            </a:r>
            <a:r>
              <a:rPr lang="en-US" sz="2800" dirty="0"/>
              <a:t> </a:t>
            </a:r>
            <a:endParaRPr lang="en-US" sz="2800" dirty="0" smtClean="0"/>
          </a:p>
          <a:p>
            <a:pPr lvl="0" algn="just" fontAlgn="base">
              <a:lnSpc>
                <a:spcPct val="150000"/>
              </a:lnSpc>
            </a:pPr>
            <a:r>
              <a:rPr lang="en-US" sz="2800" dirty="0" smtClean="0"/>
              <a:t>Markets </a:t>
            </a:r>
            <a:r>
              <a:rPr lang="en-US" sz="2800" dirty="0"/>
              <a:t>and competitive environments are dynamic. </a:t>
            </a:r>
            <a:endParaRPr lang="en-US" sz="2800" dirty="0" smtClean="0"/>
          </a:p>
          <a:p>
            <a:pPr lvl="0" algn="just" fontAlgn="base">
              <a:lnSpc>
                <a:spcPct val="150000"/>
              </a:lnSpc>
            </a:pPr>
            <a:r>
              <a:rPr lang="en-US" sz="2800" dirty="0" smtClean="0"/>
              <a:t>Regular </a:t>
            </a:r>
            <a:r>
              <a:rPr lang="en-US" sz="2800" dirty="0"/>
              <a:t>evaluation of strategy helps organizations stay agile and adapt to changes in market trends, customer behavior, regulatory changes, and competitive activity.</a:t>
            </a:r>
          </a:p>
        </p:txBody>
      </p:sp>
      <p:sp>
        <p:nvSpPr>
          <p:cNvPr id="4" name="Slide Number Placeholder 3"/>
          <p:cNvSpPr>
            <a:spLocks noGrp="1"/>
          </p:cNvSpPr>
          <p:nvPr>
            <p:ph type="sldNum" sz="quarter" idx="12"/>
          </p:nvPr>
        </p:nvSpPr>
        <p:spPr/>
        <p:txBody>
          <a:bodyPr/>
          <a:lstStyle/>
          <a:p>
            <a:fld id="{519954A3-9DFD-4C44-94BA-B95130A3BA1C}" type="slidenum">
              <a:rPr lang="en-US" smtClean="0"/>
              <a:t>22</a:t>
            </a:fld>
            <a:endParaRPr lang="en-US" dirty="0"/>
          </a:p>
        </p:txBody>
      </p:sp>
    </p:spTree>
    <p:extLst>
      <p:ext uri="{BB962C8B-B14F-4D97-AF65-F5344CB8AC3E}">
        <p14:creationId xmlns:p14="http://schemas.microsoft.com/office/powerpoint/2010/main" val="19529689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lvl="0" algn="just" fontAlgn="base">
              <a:lnSpc>
                <a:spcPct val="150000"/>
              </a:lnSpc>
              <a:buFont typeface="Wingdings" panose="05000000000000000000" pitchFamily="2" charset="2"/>
              <a:buChar char="Ø"/>
            </a:pPr>
            <a:r>
              <a:rPr lang="en-US" sz="2800" b="1" dirty="0"/>
              <a:t>Reducing Risk:</a:t>
            </a:r>
            <a:r>
              <a:rPr lang="en-US" sz="2800" dirty="0"/>
              <a:t> </a:t>
            </a:r>
            <a:endParaRPr lang="en-US" sz="2800" dirty="0" smtClean="0"/>
          </a:p>
          <a:p>
            <a:pPr lvl="0" algn="just" fontAlgn="base">
              <a:lnSpc>
                <a:spcPct val="150000"/>
              </a:lnSpc>
            </a:pPr>
            <a:r>
              <a:rPr lang="en-US" sz="2800" dirty="0" smtClean="0"/>
              <a:t>By </a:t>
            </a:r>
            <a:r>
              <a:rPr lang="en-US" sz="2800" dirty="0"/>
              <a:t>regularly evaluating strategy and making necessary adjustments, organizations can reduce the risk of strategic failure and improve their chances of achieving their objectives.</a:t>
            </a:r>
          </a:p>
        </p:txBody>
      </p:sp>
      <p:sp>
        <p:nvSpPr>
          <p:cNvPr id="4" name="Slide Number Placeholder 3"/>
          <p:cNvSpPr>
            <a:spLocks noGrp="1"/>
          </p:cNvSpPr>
          <p:nvPr>
            <p:ph type="sldNum" sz="quarter" idx="12"/>
          </p:nvPr>
        </p:nvSpPr>
        <p:spPr/>
        <p:txBody>
          <a:bodyPr/>
          <a:lstStyle/>
          <a:p>
            <a:fld id="{519954A3-9DFD-4C44-94BA-B95130A3BA1C}" type="slidenum">
              <a:rPr lang="en-US" smtClean="0"/>
              <a:t>23</a:t>
            </a:fld>
            <a:endParaRPr lang="en-US" dirty="0"/>
          </a:p>
        </p:txBody>
      </p:sp>
    </p:spTree>
    <p:extLst>
      <p:ext uri="{BB962C8B-B14F-4D97-AF65-F5344CB8AC3E}">
        <p14:creationId xmlns:p14="http://schemas.microsoft.com/office/powerpoint/2010/main" val="2960563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algn="just" fontAlgn="base">
              <a:lnSpc>
                <a:spcPct val="150000"/>
              </a:lnSpc>
              <a:buFont typeface="Wingdings" panose="05000000000000000000" pitchFamily="2" charset="2"/>
              <a:buChar char="Ø"/>
            </a:pPr>
            <a:r>
              <a:rPr lang="en-US" sz="2800" b="1" dirty="0"/>
              <a:t>Ensuring Accountability:</a:t>
            </a:r>
            <a:r>
              <a:rPr lang="en-US" sz="2800" dirty="0"/>
              <a:t> </a:t>
            </a:r>
            <a:endParaRPr lang="en-US" sz="2800" dirty="0" smtClean="0"/>
          </a:p>
          <a:p>
            <a:pPr lvl="0" algn="just" fontAlgn="base">
              <a:lnSpc>
                <a:spcPct val="150000"/>
              </a:lnSpc>
            </a:pPr>
            <a:r>
              <a:rPr lang="en-US" sz="2800" dirty="0" smtClean="0"/>
              <a:t>Strategy </a:t>
            </a:r>
            <a:r>
              <a:rPr lang="en-US" sz="2800" dirty="0"/>
              <a:t>evaluation ensures accountability by monitoring performance against the strategic plan. </a:t>
            </a:r>
            <a:endParaRPr lang="en-US" sz="2800" dirty="0" smtClean="0"/>
          </a:p>
          <a:p>
            <a:pPr lvl="0" algn="just" fontAlgn="base">
              <a:lnSpc>
                <a:spcPct val="150000"/>
              </a:lnSpc>
            </a:pPr>
            <a:r>
              <a:rPr lang="en-US" sz="2800" dirty="0" smtClean="0"/>
              <a:t>This </a:t>
            </a:r>
            <a:r>
              <a:rPr lang="en-US" sz="2800" dirty="0"/>
              <a:t>helps keep everyone focused and aligned with the strategic objectives.</a:t>
            </a:r>
          </a:p>
        </p:txBody>
      </p:sp>
      <p:sp>
        <p:nvSpPr>
          <p:cNvPr id="4" name="Slide Number Placeholder 3"/>
          <p:cNvSpPr>
            <a:spLocks noGrp="1"/>
          </p:cNvSpPr>
          <p:nvPr>
            <p:ph type="sldNum" sz="quarter" idx="12"/>
          </p:nvPr>
        </p:nvSpPr>
        <p:spPr/>
        <p:txBody>
          <a:bodyPr/>
          <a:lstStyle/>
          <a:p>
            <a:fld id="{519954A3-9DFD-4C44-94BA-B95130A3BA1C}" type="slidenum">
              <a:rPr lang="en-US" smtClean="0"/>
              <a:t>24</a:t>
            </a:fld>
            <a:endParaRPr lang="en-US" dirty="0"/>
          </a:p>
        </p:txBody>
      </p:sp>
    </p:spTree>
    <p:extLst>
      <p:ext uri="{BB962C8B-B14F-4D97-AF65-F5344CB8AC3E}">
        <p14:creationId xmlns:p14="http://schemas.microsoft.com/office/powerpoint/2010/main" val="39611277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strategy evaluation</a:t>
            </a:r>
            <a:endParaRPr lang="en-US" dirty="0"/>
          </a:p>
        </p:txBody>
      </p:sp>
      <p:sp>
        <p:nvSpPr>
          <p:cNvPr id="3" name="Content Placeholder 2"/>
          <p:cNvSpPr>
            <a:spLocks noGrp="1"/>
          </p:cNvSpPr>
          <p:nvPr>
            <p:ph idx="1"/>
          </p:nvPr>
        </p:nvSpPr>
        <p:spPr/>
        <p:txBody>
          <a:bodyPr>
            <a:noAutofit/>
          </a:bodyPr>
          <a:lstStyle/>
          <a:p>
            <a:pPr lvl="0" algn="just" fontAlgn="base">
              <a:lnSpc>
                <a:spcPct val="150000"/>
              </a:lnSpc>
              <a:buFont typeface="Wingdings" panose="05000000000000000000" pitchFamily="2" charset="2"/>
              <a:buChar char="Ø"/>
            </a:pPr>
            <a:r>
              <a:rPr lang="en-US" sz="2800" b="1" dirty="0"/>
              <a:t>Improving Decision-Making:</a:t>
            </a:r>
            <a:r>
              <a:rPr lang="en-US" sz="2800" dirty="0"/>
              <a:t> </a:t>
            </a:r>
            <a:endParaRPr lang="en-US" sz="2800" dirty="0" smtClean="0"/>
          </a:p>
          <a:p>
            <a:pPr lvl="0" algn="just" fontAlgn="base">
              <a:lnSpc>
                <a:spcPct val="150000"/>
              </a:lnSpc>
            </a:pPr>
            <a:r>
              <a:rPr lang="en-US" sz="2800" dirty="0" smtClean="0"/>
              <a:t>The </a:t>
            </a:r>
            <a:r>
              <a:rPr lang="en-US" sz="2800" dirty="0"/>
              <a:t>insights gained from strategy evaluation can greatly improve decision-making. </a:t>
            </a:r>
            <a:endParaRPr lang="en-US" sz="2800" dirty="0" smtClean="0"/>
          </a:p>
          <a:p>
            <a:pPr lvl="0" algn="just" fontAlgn="base">
              <a:lnSpc>
                <a:spcPct val="150000"/>
              </a:lnSpc>
            </a:pPr>
            <a:r>
              <a:rPr lang="en-US" sz="2800" dirty="0" smtClean="0"/>
              <a:t>By </a:t>
            </a:r>
            <a:r>
              <a:rPr lang="en-US" sz="2800" dirty="0"/>
              <a:t>knowing what is working and what is not, leaders can make informed decisions about the organization’s future course.</a:t>
            </a:r>
          </a:p>
        </p:txBody>
      </p:sp>
      <p:sp>
        <p:nvSpPr>
          <p:cNvPr id="4" name="Slide Number Placeholder 3"/>
          <p:cNvSpPr>
            <a:spLocks noGrp="1"/>
          </p:cNvSpPr>
          <p:nvPr>
            <p:ph type="sldNum" sz="quarter" idx="12"/>
          </p:nvPr>
        </p:nvSpPr>
        <p:spPr/>
        <p:txBody>
          <a:bodyPr/>
          <a:lstStyle/>
          <a:p>
            <a:fld id="{519954A3-9DFD-4C44-94BA-B95130A3BA1C}" type="slidenum">
              <a:rPr lang="en-US" smtClean="0"/>
              <a:t>25</a:t>
            </a:fld>
            <a:endParaRPr lang="en-US" dirty="0"/>
          </a:p>
        </p:txBody>
      </p:sp>
    </p:spTree>
    <p:extLst>
      <p:ext uri="{BB962C8B-B14F-4D97-AF65-F5344CB8AC3E}">
        <p14:creationId xmlns:p14="http://schemas.microsoft.com/office/powerpoint/2010/main" val="24407064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Strategy evaluation process</a:t>
            </a:r>
            <a:endParaRPr lang="en-US" dirty="0"/>
          </a:p>
        </p:txBody>
      </p:sp>
      <p:sp>
        <p:nvSpPr>
          <p:cNvPr id="3" name="Content Placeholder 2"/>
          <p:cNvSpPr>
            <a:spLocks noGrp="1"/>
          </p:cNvSpPr>
          <p:nvPr>
            <p:ph idx="1"/>
          </p:nvPr>
        </p:nvSpPr>
        <p:spPr/>
        <p:txBody>
          <a:bodyPr>
            <a:normAutofit fontScale="92500"/>
          </a:bodyPr>
          <a:lstStyle/>
          <a:p>
            <a:pPr marL="457200" lvl="0" indent="-457200" algn="just" fontAlgn="base">
              <a:lnSpc>
                <a:spcPct val="150000"/>
              </a:lnSpc>
              <a:buFont typeface="+mj-lt"/>
              <a:buAutoNum type="arabicPeriod"/>
            </a:pPr>
            <a:r>
              <a:rPr lang="en-US" b="1" dirty="0"/>
              <a:t>Setting Objectives:</a:t>
            </a:r>
            <a:r>
              <a:rPr lang="en-US" dirty="0"/>
              <a:t> </a:t>
            </a:r>
            <a:r>
              <a:rPr lang="en-US" dirty="0" smtClean="0"/>
              <a:t>The first step in any strategic evaluation is clearly defining what you hope to achieve with your strategy. These </a:t>
            </a:r>
            <a:r>
              <a:rPr lang="en-US" dirty="0"/>
              <a:t>objectives should be SMART: </a:t>
            </a:r>
            <a:r>
              <a:rPr lang="en-US" dirty="0" smtClean="0"/>
              <a:t> </a:t>
            </a:r>
            <a:endParaRPr lang="en-US" dirty="0"/>
          </a:p>
          <a:p>
            <a:pPr marL="457200" lvl="0" indent="-457200" algn="just" fontAlgn="base">
              <a:lnSpc>
                <a:spcPct val="150000"/>
              </a:lnSpc>
              <a:buFont typeface="+mj-lt"/>
              <a:buAutoNum type="arabicPeriod"/>
            </a:pPr>
            <a:r>
              <a:rPr lang="en-US" b="1" dirty="0"/>
              <a:t>Developing Key Performance Indicators (KPIs):</a:t>
            </a:r>
            <a:r>
              <a:rPr lang="en-US" dirty="0"/>
              <a:t> Once the objectives are clear, the organization needs to define the KPIs to measure the strategy’s effectiveness. KPIs are quantifiable measurements that reflect the critical success factors of an organization</a:t>
            </a:r>
            <a:r>
              <a:rPr lang="en-US" dirty="0" smtClean="0"/>
              <a:t>.</a:t>
            </a: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26</a:t>
            </a:fld>
            <a:endParaRPr lang="en-US" dirty="0"/>
          </a:p>
        </p:txBody>
      </p:sp>
    </p:spTree>
    <p:extLst>
      <p:ext uri="{BB962C8B-B14F-4D97-AF65-F5344CB8AC3E}">
        <p14:creationId xmlns:p14="http://schemas.microsoft.com/office/powerpoint/2010/main" val="32715571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Strategy evaluation process</a:t>
            </a:r>
            <a:endParaRPr lang="en-US" dirty="0"/>
          </a:p>
        </p:txBody>
      </p:sp>
      <p:sp>
        <p:nvSpPr>
          <p:cNvPr id="3" name="Content Placeholder 2"/>
          <p:cNvSpPr>
            <a:spLocks noGrp="1"/>
          </p:cNvSpPr>
          <p:nvPr>
            <p:ph idx="1"/>
          </p:nvPr>
        </p:nvSpPr>
        <p:spPr/>
        <p:txBody>
          <a:bodyPr>
            <a:normAutofit fontScale="92500" lnSpcReduction="20000"/>
          </a:bodyPr>
          <a:lstStyle/>
          <a:p>
            <a:pPr marL="457200" lvl="0" indent="-457200" algn="just" fontAlgn="base">
              <a:lnSpc>
                <a:spcPct val="150000"/>
              </a:lnSpc>
              <a:buFont typeface="+mj-lt"/>
              <a:buAutoNum type="arabicPeriod" startAt="3"/>
            </a:pPr>
            <a:r>
              <a:rPr lang="en-US" sz="2600" b="1" dirty="0" smtClean="0"/>
              <a:t>Data </a:t>
            </a:r>
            <a:r>
              <a:rPr lang="en-US" sz="2600" b="1" dirty="0"/>
              <a:t>Collection:</a:t>
            </a:r>
            <a:r>
              <a:rPr lang="en-US" sz="2600" dirty="0"/>
              <a:t> This stage involves gathering data on the previously established KPIs. This data could be quantitative </a:t>
            </a:r>
            <a:r>
              <a:rPr lang="en-US" sz="2600" dirty="0" smtClean="0"/>
              <a:t>or qualitative</a:t>
            </a:r>
            <a:endParaRPr lang="en-US" sz="2600" dirty="0"/>
          </a:p>
          <a:p>
            <a:pPr marL="457200" lvl="0" indent="-457200" algn="just" fontAlgn="base">
              <a:lnSpc>
                <a:spcPct val="150000"/>
              </a:lnSpc>
              <a:buFont typeface="+mj-lt"/>
              <a:buAutoNum type="arabicPeriod" startAt="3"/>
            </a:pPr>
            <a:r>
              <a:rPr lang="en-US" sz="2600" b="1" dirty="0"/>
              <a:t>Analysis:</a:t>
            </a:r>
            <a:r>
              <a:rPr lang="en-US" sz="2600" dirty="0"/>
              <a:t> In this stage, the collected data is analyzed to see if the strategy is working as intended. This may involve comparing actual results to projected results, benchmarking against industry standards, or using statistical methods to identify trends and patterns.</a:t>
            </a:r>
          </a:p>
          <a:p>
            <a:pPr marL="457200" lvl="0" indent="-457200" fontAlgn="base">
              <a:buFont typeface="+mj-lt"/>
              <a:buAutoNum type="arabicPeriod" startAt="3"/>
            </a:pP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27</a:t>
            </a:fld>
            <a:endParaRPr lang="en-US" dirty="0"/>
          </a:p>
        </p:txBody>
      </p:sp>
    </p:spTree>
    <p:extLst>
      <p:ext uri="{BB962C8B-B14F-4D97-AF65-F5344CB8AC3E}">
        <p14:creationId xmlns:p14="http://schemas.microsoft.com/office/powerpoint/2010/main" val="17071783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Strategy evaluation process</a:t>
            </a:r>
            <a:endParaRPr lang="en-US" dirty="0"/>
          </a:p>
        </p:txBody>
      </p:sp>
      <p:sp>
        <p:nvSpPr>
          <p:cNvPr id="3" name="Content Placeholder 2"/>
          <p:cNvSpPr>
            <a:spLocks noGrp="1"/>
          </p:cNvSpPr>
          <p:nvPr>
            <p:ph idx="1"/>
          </p:nvPr>
        </p:nvSpPr>
        <p:spPr/>
        <p:txBody>
          <a:bodyPr>
            <a:normAutofit lnSpcReduction="10000"/>
          </a:bodyPr>
          <a:lstStyle/>
          <a:p>
            <a:pPr marL="457200" lvl="0" indent="-457200" algn="just" fontAlgn="base">
              <a:lnSpc>
                <a:spcPct val="150000"/>
              </a:lnSpc>
              <a:buFont typeface="+mj-lt"/>
              <a:buAutoNum type="arabicPeriod" startAt="5"/>
            </a:pPr>
            <a:r>
              <a:rPr lang="en-US" sz="2800" b="1" dirty="0" smtClean="0"/>
              <a:t>Interpretation</a:t>
            </a:r>
            <a:r>
              <a:rPr lang="en-US" sz="2800" b="1" dirty="0"/>
              <a:t>:</a:t>
            </a:r>
            <a:r>
              <a:rPr lang="en-US" sz="2800" dirty="0"/>
              <a:t> Based on the analysis, evaluators interpret the results to understand the strategy’s performance. </a:t>
            </a:r>
            <a:endParaRPr lang="en-US" sz="2800" dirty="0" smtClean="0"/>
          </a:p>
          <a:p>
            <a:pPr algn="just" fontAlgn="base">
              <a:lnSpc>
                <a:spcPct val="150000"/>
              </a:lnSpc>
            </a:pPr>
            <a:r>
              <a:rPr lang="en-US" sz="2800" dirty="0" smtClean="0"/>
              <a:t>This </a:t>
            </a:r>
            <a:r>
              <a:rPr lang="en-US" sz="2800" dirty="0"/>
              <a:t>is where the evaluators can conclude whether the strategy is meeting its objectives, where it’s failing, and what might be the causes.</a:t>
            </a:r>
          </a:p>
          <a:p>
            <a:pPr marL="0" lvl="0" indent="0" fontAlgn="base">
              <a:buNone/>
            </a:pP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28</a:t>
            </a:fld>
            <a:endParaRPr lang="en-US" dirty="0"/>
          </a:p>
        </p:txBody>
      </p:sp>
    </p:spTree>
    <p:extLst>
      <p:ext uri="{BB962C8B-B14F-4D97-AF65-F5344CB8AC3E}">
        <p14:creationId xmlns:p14="http://schemas.microsoft.com/office/powerpoint/2010/main" val="1515554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Strategy evaluation process</a:t>
            </a:r>
            <a:endParaRPr lang="en-US" dirty="0"/>
          </a:p>
        </p:txBody>
      </p:sp>
      <p:sp>
        <p:nvSpPr>
          <p:cNvPr id="3" name="Content Placeholder 2"/>
          <p:cNvSpPr>
            <a:spLocks noGrp="1"/>
          </p:cNvSpPr>
          <p:nvPr>
            <p:ph idx="1"/>
          </p:nvPr>
        </p:nvSpPr>
        <p:spPr/>
        <p:txBody>
          <a:bodyPr>
            <a:noAutofit/>
          </a:bodyPr>
          <a:lstStyle/>
          <a:p>
            <a:pPr marL="457200" lvl="0" indent="-457200" algn="just" fontAlgn="base">
              <a:lnSpc>
                <a:spcPct val="150000"/>
              </a:lnSpc>
              <a:buFont typeface="+mj-lt"/>
              <a:buAutoNum type="arabicPeriod" startAt="6"/>
            </a:pPr>
            <a:r>
              <a:rPr lang="en-US" sz="2800" b="1" dirty="0" smtClean="0"/>
              <a:t>Action</a:t>
            </a:r>
            <a:r>
              <a:rPr lang="en-US" sz="2800" b="1" dirty="0"/>
              <a:t>:</a:t>
            </a:r>
            <a:r>
              <a:rPr lang="en-US" sz="2800" dirty="0"/>
              <a:t> If the interpretation of the data reveals that the strategy isn’t effective or if there are areas that could be improved, this is where adjustments are made. </a:t>
            </a:r>
            <a:endParaRPr lang="en-US" sz="2800" dirty="0" smtClean="0"/>
          </a:p>
          <a:p>
            <a:pPr algn="just" fontAlgn="base">
              <a:lnSpc>
                <a:spcPct val="150000"/>
              </a:lnSpc>
            </a:pPr>
            <a:r>
              <a:rPr lang="en-US" sz="2800" dirty="0" smtClean="0"/>
              <a:t>Actions </a:t>
            </a:r>
            <a:r>
              <a:rPr lang="en-US" sz="2800" dirty="0"/>
              <a:t>could include modifying the strategy, developing new tactics, providing employee training, or reallocating resources</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519954A3-9DFD-4C44-94BA-B95130A3BA1C}" type="slidenum">
              <a:rPr lang="en-US" smtClean="0"/>
              <a:t>29</a:t>
            </a:fld>
            <a:endParaRPr lang="en-US" dirty="0"/>
          </a:p>
        </p:txBody>
      </p:sp>
    </p:spTree>
    <p:extLst>
      <p:ext uri="{BB962C8B-B14F-4D97-AF65-F5344CB8AC3E}">
        <p14:creationId xmlns:p14="http://schemas.microsoft.com/office/powerpoint/2010/main" val="26423147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Strategy evaluation process</a:t>
            </a:r>
            <a:endParaRPr lang="en-US" dirty="0"/>
          </a:p>
        </p:txBody>
      </p:sp>
      <p:sp>
        <p:nvSpPr>
          <p:cNvPr id="3" name="Content Placeholder 2"/>
          <p:cNvSpPr>
            <a:spLocks noGrp="1"/>
          </p:cNvSpPr>
          <p:nvPr>
            <p:ph idx="1"/>
          </p:nvPr>
        </p:nvSpPr>
        <p:spPr/>
        <p:txBody>
          <a:bodyPr>
            <a:normAutofit lnSpcReduction="10000"/>
          </a:bodyPr>
          <a:lstStyle/>
          <a:p>
            <a:pPr marL="457200" lvl="0" indent="-457200" algn="just" fontAlgn="base">
              <a:lnSpc>
                <a:spcPct val="150000"/>
              </a:lnSpc>
              <a:buFont typeface="+mj-lt"/>
              <a:buAutoNum type="arabicPeriod" startAt="7"/>
            </a:pPr>
            <a:r>
              <a:rPr lang="en-US" b="1" dirty="0" smtClean="0"/>
              <a:t>Reporting:</a:t>
            </a:r>
            <a:r>
              <a:rPr lang="en-US" dirty="0" smtClean="0"/>
              <a:t> Finally, the evaluation results and proposed actions are reported to decision-makers and other relevant stakeholders. This ensures transparency and allows for further input and discussion.</a:t>
            </a:r>
          </a:p>
          <a:p>
            <a:pPr marL="457200" lvl="0" indent="-457200" algn="just" fontAlgn="base">
              <a:lnSpc>
                <a:spcPct val="150000"/>
              </a:lnSpc>
              <a:buFont typeface="+mj-lt"/>
              <a:buAutoNum type="arabicPeriod" startAt="7"/>
            </a:pPr>
            <a:r>
              <a:rPr lang="en-US" b="1" dirty="0" smtClean="0"/>
              <a:t>Review:</a:t>
            </a:r>
            <a:r>
              <a:rPr lang="en-US" dirty="0" smtClean="0"/>
              <a:t> Regularly scheduled strategy reviews should be conducted to ensure its continued relevance and effectiveness. This helps an organization adapt to changes in its internal and external environment.</a:t>
            </a:r>
            <a:endParaRPr lang="en-US" dirty="0"/>
          </a:p>
        </p:txBody>
      </p:sp>
      <p:sp>
        <p:nvSpPr>
          <p:cNvPr id="4" name="Slide Number Placeholder 3"/>
          <p:cNvSpPr>
            <a:spLocks noGrp="1"/>
          </p:cNvSpPr>
          <p:nvPr>
            <p:ph type="sldNum" sz="quarter" idx="12"/>
          </p:nvPr>
        </p:nvSpPr>
        <p:spPr/>
        <p:txBody>
          <a:bodyPr/>
          <a:lstStyle/>
          <a:p>
            <a:fld id="{519954A3-9DFD-4C44-94BA-B95130A3BA1C}" type="slidenum">
              <a:rPr lang="en-US" smtClean="0"/>
              <a:t>30</a:t>
            </a:fld>
            <a:endParaRPr lang="en-US" dirty="0"/>
          </a:p>
        </p:txBody>
      </p:sp>
    </p:spTree>
    <p:extLst>
      <p:ext uri="{BB962C8B-B14F-4D97-AF65-F5344CB8AC3E}">
        <p14:creationId xmlns:p14="http://schemas.microsoft.com/office/powerpoint/2010/main" val="1648366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Evaluation Methods</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b="1" dirty="0"/>
              <a:t>Self-evaluation</a:t>
            </a:r>
            <a:endParaRPr lang="en-US" dirty="0"/>
          </a:p>
          <a:p>
            <a:pPr algn="just">
              <a:lnSpc>
                <a:spcPct val="150000"/>
              </a:lnSpc>
            </a:pPr>
            <a:r>
              <a:rPr lang="en-US" dirty="0"/>
              <a:t>This involves an organization </a:t>
            </a:r>
            <a:r>
              <a:rPr lang="en-US" dirty="0" smtClean="0"/>
              <a:t> holding </a:t>
            </a:r>
            <a:r>
              <a:rPr lang="en-US" dirty="0"/>
              <a:t>up a mirror to itself and assessing how it is doing, as a way of learning and improving practice</a:t>
            </a:r>
            <a:r>
              <a:rPr lang="en-US" dirty="0" smtClean="0"/>
              <a:t>.</a:t>
            </a:r>
          </a:p>
          <a:p>
            <a:pPr algn="just">
              <a:lnSpc>
                <a:spcPct val="150000"/>
              </a:lnSpc>
            </a:pPr>
            <a:r>
              <a:rPr lang="en-US" dirty="0" smtClean="0"/>
              <a:t>It takes a very self-reflective and honest organization to do this effectively, but it can be a practical learning experience too.</a:t>
            </a:r>
          </a:p>
        </p:txBody>
      </p:sp>
      <p:sp>
        <p:nvSpPr>
          <p:cNvPr id="4" name="Slide Number Placeholder 3"/>
          <p:cNvSpPr>
            <a:spLocks noGrp="1"/>
          </p:cNvSpPr>
          <p:nvPr>
            <p:ph type="sldNum" sz="quarter" idx="12"/>
          </p:nvPr>
        </p:nvSpPr>
        <p:spPr/>
        <p:txBody>
          <a:bodyPr/>
          <a:lstStyle/>
          <a:p>
            <a:fld id="{519954A3-9DFD-4C44-94BA-B95130A3BA1C}" type="slidenum">
              <a:rPr lang="en-US" smtClean="0"/>
              <a:t>31</a:t>
            </a:fld>
            <a:endParaRPr lang="en-US" dirty="0"/>
          </a:p>
        </p:txBody>
      </p:sp>
    </p:spTree>
    <p:extLst>
      <p:ext uri="{BB962C8B-B14F-4D97-AF65-F5344CB8AC3E}">
        <p14:creationId xmlns:p14="http://schemas.microsoft.com/office/powerpoint/2010/main" val="3832062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Evaluation Methods</a:t>
            </a: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v"/>
            </a:pPr>
            <a:r>
              <a:rPr lang="en-US" sz="2150" b="1" dirty="0" smtClean="0"/>
              <a:t>Internal evaluation</a:t>
            </a:r>
            <a:endParaRPr lang="en-US" sz="2150" dirty="0" smtClean="0"/>
          </a:p>
          <a:p>
            <a:pPr algn="just">
              <a:lnSpc>
                <a:spcPct val="150000"/>
              </a:lnSpc>
            </a:pPr>
            <a:r>
              <a:rPr lang="en-US" sz="2150" dirty="0" smtClean="0"/>
              <a:t>This is intended to involve as many people with a direct stake in the work as possible.</a:t>
            </a:r>
          </a:p>
          <a:p>
            <a:pPr algn="just">
              <a:lnSpc>
                <a:spcPct val="150000"/>
              </a:lnSpc>
            </a:pPr>
            <a:r>
              <a:rPr lang="en-US" sz="2150" dirty="0" smtClean="0"/>
              <a:t>This may mean project staff and beneficiaries are working together on the evaluation. </a:t>
            </a:r>
          </a:p>
          <a:p>
            <a:pPr algn="just">
              <a:lnSpc>
                <a:spcPct val="150000"/>
              </a:lnSpc>
            </a:pPr>
            <a:r>
              <a:rPr lang="en-US" sz="2150" dirty="0" smtClean="0"/>
              <a:t>If an outsider is called in, he or she is to act as a facilitator of the process, but not as an evaluator.</a:t>
            </a:r>
            <a:endParaRPr lang="en-US" sz="2150" dirty="0"/>
          </a:p>
        </p:txBody>
      </p:sp>
      <p:sp>
        <p:nvSpPr>
          <p:cNvPr id="4" name="Slide Number Placeholder 3"/>
          <p:cNvSpPr>
            <a:spLocks noGrp="1"/>
          </p:cNvSpPr>
          <p:nvPr>
            <p:ph type="sldNum" sz="quarter" idx="12"/>
          </p:nvPr>
        </p:nvSpPr>
        <p:spPr/>
        <p:txBody>
          <a:bodyPr/>
          <a:lstStyle/>
          <a:p>
            <a:fld id="{519954A3-9DFD-4C44-94BA-B95130A3BA1C}" type="slidenum">
              <a:rPr lang="en-US" smtClean="0"/>
              <a:t>32</a:t>
            </a:fld>
            <a:endParaRPr lang="en-US" dirty="0"/>
          </a:p>
        </p:txBody>
      </p:sp>
    </p:spTree>
    <p:extLst>
      <p:ext uri="{BB962C8B-B14F-4D97-AF65-F5344CB8AC3E}">
        <p14:creationId xmlns:p14="http://schemas.microsoft.com/office/powerpoint/2010/main" val="20791848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Evaluation Methods</a:t>
            </a:r>
          </a:p>
        </p:txBody>
      </p:sp>
      <p:sp>
        <p:nvSpPr>
          <p:cNvPr id="3" name="Content Placeholder 2"/>
          <p:cNvSpPr>
            <a:spLocks noGrp="1"/>
          </p:cNvSpPr>
          <p:nvPr>
            <p:ph idx="1"/>
          </p:nvPr>
        </p:nvSpPr>
        <p:spPr>
          <a:xfrm>
            <a:off x="1295402" y="2437662"/>
            <a:ext cx="9601196" cy="3318936"/>
          </a:xfrm>
        </p:spPr>
        <p:txBody>
          <a:bodyPr>
            <a:noAutofit/>
          </a:bodyPr>
          <a:lstStyle/>
          <a:p>
            <a:pPr algn="just">
              <a:buFont typeface="Wingdings" panose="05000000000000000000" pitchFamily="2" charset="2"/>
              <a:buChar char="v"/>
            </a:pPr>
            <a:r>
              <a:rPr lang="en-US" sz="2000" b="1" dirty="0" smtClean="0"/>
              <a:t>Rapid </a:t>
            </a:r>
            <a:r>
              <a:rPr lang="en-US" sz="2000" b="1" dirty="0"/>
              <a:t>participatory appraisal</a:t>
            </a:r>
            <a:endParaRPr lang="en-US" sz="2000" dirty="0"/>
          </a:p>
          <a:p>
            <a:pPr algn="just"/>
            <a:r>
              <a:rPr lang="en-US" sz="2000" dirty="0"/>
              <a:t>This is a qualitative way of doing evaluations. It is semi-structured and carried out by an interdisciplinary team over a short time</a:t>
            </a:r>
            <a:r>
              <a:rPr lang="en-US" sz="2000" dirty="0" smtClean="0"/>
              <a:t>.</a:t>
            </a:r>
            <a:endParaRPr lang="en-US" sz="2000" dirty="0"/>
          </a:p>
          <a:p>
            <a:pPr algn="just"/>
            <a:r>
              <a:rPr lang="en-US" sz="2000" dirty="0"/>
              <a:t>It is used as a starting point for understanding a local situation and is a quick, cheap, and useful way to gather information. </a:t>
            </a:r>
            <a:endParaRPr lang="en-US" sz="2000" dirty="0" smtClean="0"/>
          </a:p>
          <a:p>
            <a:pPr algn="just"/>
            <a:r>
              <a:rPr lang="en-US" sz="2000" dirty="0" smtClean="0"/>
              <a:t>It </a:t>
            </a:r>
            <a:r>
              <a:rPr lang="en-US" sz="2000" dirty="0"/>
              <a:t>involves the use of secondary data review, direct observation, semi-­structured interviews, key informants, group discussions, games, diagrams, maps, and calendars</a:t>
            </a:r>
            <a:r>
              <a:rPr lang="en-US" sz="2000" dirty="0" smtClean="0"/>
              <a:t>.</a:t>
            </a:r>
            <a:endParaRPr lang="en-US" sz="2000" dirty="0"/>
          </a:p>
          <a:p>
            <a:pPr algn="just"/>
            <a:r>
              <a:rPr lang="en-US" sz="2000" dirty="0"/>
              <a:t>In an evaluation context, it allows one to get valuable input from those who are supposed to be benefiting from the development work. </a:t>
            </a:r>
            <a:endParaRPr lang="en-US" sz="2000" dirty="0" smtClean="0"/>
          </a:p>
          <a:p>
            <a:pPr algn="just"/>
            <a:r>
              <a:rPr lang="en-US" sz="2000" dirty="0" smtClean="0"/>
              <a:t>It </a:t>
            </a:r>
            <a:r>
              <a:rPr lang="en-US" sz="2000" dirty="0"/>
              <a:t>is flexible and interactive</a:t>
            </a:r>
            <a:r>
              <a:rPr lang="en-US" sz="2000" dirty="0" smtClean="0"/>
              <a:t>.</a:t>
            </a:r>
            <a:endParaRPr lang="en-US" sz="2000" dirty="0"/>
          </a:p>
        </p:txBody>
      </p:sp>
      <p:sp>
        <p:nvSpPr>
          <p:cNvPr id="4" name="Slide Number Placeholder 3"/>
          <p:cNvSpPr>
            <a:spLocks noGrp="1"/>
          </p:cNvSpPr>
          <p:nvPr>
            <p:ph type="sldNum" sz="quarter" idx="12"/>
          </p:nvPr>
        </p:nvSpPr>
        <p:spPr/>
        <p:txBody>
          <a:bodyPr/>
          <a:lstStyle/>
          <a:p>
            <a:fld id="{519954A3-9DFD-4C44-94BA-B95130A3BA1C}" type="slidenum">
              <a:rPr lang="en-US" smtClean="0"/>
              <a:t>33</a:t>
            </a:fld>
            <a:endParaRPr lang="en-US" dirty="0"/>
          </a:p>
        </p:txBody>
      </p:sp>
    </p:spTree>
    <p:extLst>
      <p:ext uri="{BB962C8B-B14F-4D97-AF65-F5344CB8AC3E}">
        <p14:creationId xmlns:p14="http://schemas.microsoft.com/office/powerpoint/2010/main" val="2806971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Evaluation Methods</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3200" b="1" dirty="0" smtClean="0"/>
              <a:t>External </a:t>
            </a:r>
            <a:r>
              <a:rPr lang="en-US" sz="3200" b="1" dirty="0"/>
              <a:t>evaluation</a:t>
            </a:r>
            <a:endParaRPr lang="en-US" sz="3200" dirty="0"/>
          </a:p>
          <a:p>
            <a:pPr algn="just">
              <a:lnSpc>
                <a:spcPct val="150000"/>
              </a:lnSpc>
            </a:pPr>
            <a:r>
              <a:rPr lang="en-US" sz="3200" dirty="0"/>
              <a:t>This is an evaluation done by a carefully chosen outsider or outsider team with adequate experience and expertise</a:t>
            </a:r>
            <a:r>
              <a:rPr lang="en-US" sz="3200" dirty="0" smtClean="0"/>
              <a:t>.</a:t>
            </a:r>
            <a:endParaRPr lang="en-US" sz="3200" dirty="0"/>
          </a:p>
        </p:txBody>
      </p:sp>
      <p:sp>
        <p:nvSpPr>
          <p:cNvPr id="4" name="Slide Number Placeholder 3"/>
          <p:cNvSpPr>
            <a:spLocks noGrp="1"/>
          </p:cNvSpPr>
          <p:nvPr>
            <p:ph type="sldNum" sz="quarter" idx="12"/>
          </p:nvPr>
        </p:nvSpPr>
        <p:spPr/>
        <p:txBody>
          <a:bodyPr/>
          <a:lstStyle/>
          <a:p>
            <a:fld id="{519954A3-9DFD-4C44-94BA-B95130A3BA1C}" type="slidenum">
              <a:rPr lang="en-US" smtClean="0"/>
              <a:t>34</a:t>
            </a:fld>
            <a:endParaRPr lang="en-US" dirty="0"/>
          </a:p>
        </p:txBody>
      </p:sp>
    </p:spTree>
    <p:extLst>
      <p:ext uri="{BB962C8B-B14F-4D97-AF65-F5344CB8AC3E}">
        <p14:creationId xmlns:p14="http://schemas.microsoft.com/office/powerpoint/2010/main" val="28775758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Evaluation Methods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sz="3200" b="1" dirty="0" smtClean="0"/>
              <a:t>Interactive </a:t>
            </a:r>
            <a:r>
              <a:rPr lang="en-US" sz="3200" b="1" dirty="0"/>
              <a:t>evaluation</a:t>
            </a:r>
            <a:endParaRPr lang="en-US" sz="3200" dirty="0"/>
          </a:p>
          <a:p>
            <a:pPr algn="just">
              <a:lnSpc>
                <a:spcPct val="150000"/>
              </a:lnSpc>
            </a:pPr>
            <a:r>
              <a:rPr lang="en-US" sz="3200" dirty="0"/>
              <a:t>This involves a very active interaction between an outside evaluator or evaluation team and the personnel in an organization or project being evaluated.</a:t>
            </a:r>
          </a:p>
        </p:txBody>
      </p:sp>
      <p:sp>
        <p:nvSpPr>
          <p:cNvPr id="4" name="Slide Number Placeholder 3"/>
          <p:cNvSpPr>
            <a:spLocks noGrp="1"/>
          </p:cNvSpPr>
          <p:nvPr>
            <p:ph type="sldNum" sz="quarter" idx="12"/>
          </p:nvPr>
        </p:nvSpPr>
        <p:spPr/>
        <p:txBody>
          <a:bodyPr/>
          <a:lstStyle/>
          <a:p>
            <a:fld id="{519954A3-9DFD-4C44-94BA-B95130A3BA1C}" type="slidenum">
              <a:rPr lang="en-US" smtClean="0"/>
              <a:t>35</a:t>
            </a:fld>
            <a:endParaRPr lang="en-US" dirty="0"/>
          </a:p>
        </p:txBody>
      </p:sp>
    </p:spTree>
    <p:extLst>
      <p:ext uri="{BB962C8B-B14F-4D97-AF65-F5344CB8AC3E}">
        <p14:creationId xmlns:p14="http://schemas.microsoft.com/office/powerpoint/2010/main" val="1183434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ageCurlDoubl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ü"/>
            </a:pPr>
            <a:r>
              <a:rPr lang="en-US" b="1" dirty="0"/>
              <a:t>Characteristics of an effective evaluation system</a:t>
            </a:r>
            <a:endParaRPr lang="en-US" b="1" dirty="0" smtClean="0"/>
          </a:p>
          <a:p>
            <a:pPr algn="just">
              <a:lnSpc>
                <a:spcPct val="150000"/>
              </a:lnSpc>
              <a:buFont typeface="Wingdings" panose="05000000000000000000" pitchFamily="2" charset="2"/>
              <a:buChar char="ü"/>
            </a:pPr>
            <a:r>
              <a:rPr lang="en-US" b="1" dirty="0" smtClean="0"/>
              <a:t>Criteria </a:t>
            </a:r>
            <a:r>
              <a:rPr lang="en-US" b="1" dirty="0"/>
              <a:t>for evaluating strategies</a:t>
            </a:r>
            <a:endParaRPr lang="en-US" b="1" dirty="0" smtClean="0"/>
          </a:p>
          <a:p>
            <a:pPr algn="just">
              <a:lnSpc>
                <a:spcPct val="150000"/>
              </a:lnSpc>
              <a:buFont typeface="Wingdings" panose="05000000000000000000" pitchFamily="2" charset="2"/>
              <a:buChar char="ü"/>
            </a:pPr>
            <a:r>
              <a:rPr lang="en-US" b="1" dirty="0" smtClean="0"/>
              <a:t>Importance </a:t>
            </a:r>
            <a:r>
              <a:rPr lang="en-US" b="1" dirty="0"/>
              <a:t>of strategy evaluation</a:t>
            </a:r>
            <a:endParaRPr lang="en-US" b="1" dirty="0" smtClean="0"/>
          </a:p>
          <a:p>
            <a:pPr algn="just">
              <a:lnSpc>
                <a:spcPct val="150000"/>
              </a:lnSpc>
              <a:buFont typeface="Wingdings" panose="05000000000000000000" pitchFamily="2" charset="2"/>
              <a:buChar char="ü"/>
            </a:pPr>
            <a:r>
              <a:rPr lang="en-US" b="1" dirty="0" smtClean="0"/>
              <a:t>Strategy </a:t>
            </a:r>
            <a:r>
              <a:rPr lang="en-US" b="1" dirty="0"/>
              <a:t>evaluation process</a:t>
            </a:r>
            <a:endParaRPr lang="en-US" b="1" dirty="0" smtClean="0"/>
          </a:p>
          <a:p>
            <a:pPr algn="just">
              <a:lnSpc>
                <a:spcPct val="150000"/>
              </a:lnSpc>
              <a:buFont typeface="Wingdings" panose="05000000000000000000" pitchFamily="2" charset="2"/>
              <a:buChar char="ü"/>
            </a:pPr>
            <a:r>
              <a:rPr lang="en-US" b="1" dirty="0" smtClean="0"/>
              <a:t>Types </a:t>
            </a:r>
            <a:r>
              <a:rPr lang="en-US" b="1" dirty="0"/>
              <a:t>of Evaluation Methods</a:t>
            </a:r>
          </a:p>
        </p:txBody>
      </p:sp>
      <p:sp>
        <p:nvSpPr>
          <p:cNvPr id="4" name="Slide Number Placeholder 3"/>
          <p:cNvSpPr>
            <a:spLocks noGrp="1"/>
          </p:cNvSpPr>
          <p:nvPr>
            <p:ph type="sldNum" sz="quarter" idx="12"/>
          </p:nvPr>
        </p:nvSpPr>
        <p:spPr/>
        <p:txBody>
          <a:bodyPr/>
          <a:lstStyle/>
          <a:p>
            <a:fld id="{519954A3-9DFD-4C44-94BA-B95130A3BA1C}" type="slidenum">
              <a:rPr lang="en-US" smtClean="0"/>
              <a:t>36</a:t>
            </a:fld>
            <a:endParaRPr lang="en-US" dirty="0"/>
          </a:p>
        </p:txBody>
      </p:sp>
    </p:spTree>
    <p:extLst>
      <p:ext uri="{BB962C8B-B14F-4D97-AF65-F5344CB8AC3E}">
        <p14:creationId xmlns:p14="http://schemas.microsoft.com/office/powerpoint/2010/main" val="3704005090"/>
      </p:ext>
    </p:extLst>
  </p:cSld>
  <p:clrMapOvr>
    <a:masterClrMapping/>
  </p:clrMapOvr>
  <mc:AlternateContent xmlns:mc="http://schemas.openxmlformats.org/markup-compatibility/2006">
    <mc:Choice xmlns:p14="http://schemas.microsoft.com/office/powerpoint/2010/main" Requires="p14">
      <p:transition spd="slow" p14:dur="4000">
        <p:checker dir="vert"/>
      </p:transition>
    </mc:Choice>
    <mc:Fallback>
      <p:transition spd="slow">
        <p:checker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3123" y="1642531"/>
            <a:ext cx="9558129" cy="3777607"/>
          </a:xfrm>
        </p:spPr>
        <p:txBody>
          <a:bodyPr/>
          <a:lstStyle/>
          <a:p>
            <a:pPr algn="ctr"/>
            <a:endParaRPr lang="en-US" dirty="0" smtClean="0"/>
          </a:p>
          <a:p>
            <a:pPr algn="ctr"/>
            <a:endParaRPr lang="en-US" dirty="0"/>
          </a:p>
          <a:p>
            <a:pPr marL="0" indent="0" algn="ctr">
              <a:buNone/>
            </a:pPr>
            <a:r>
              <a:rPr lang="en-US" sz="6600" dirty="0" smtClean="0"/>
              <a:t>End </a:t>
            </a:r>
            <a:r>
              <a:rPr lang="en-US" sz="6600" dirty="0"/>
              <a:t>of week 10 lesson </a:t>
            </a:r>
            <a:br>
              <a:rPr lang="en-US" sz="6600" dirty="0"/>
            </a:br>
            <a:r>
              <a:rPr lang="en-US" sz="6600" dirty="0"/>
              <a:t>Strategy evaluation </a:t>
            </a:r>
          </a:p>
        </p:txBody>
      </p:sp>
      <p:sp>
        <p:nvSpPr>
          <p:cNvPr id="4" name="Slide Number Placeholder 3"/>
          <p:cNvSpPr>
            <a:spLocks noGrp="1"/>
          </p:cNvSpPr>
          <p:nvPr>
            <p:ph type="sldNum" sz="quarter" idx="12"/>
          </p:nvPr>
        </p:nvSpPr>
        <p:spPr/>
        <p:txBody>
          <a:bodyPr/>
          <a:lstStyle/>
          <a:p>
            <a:fld id="{519954A3-9DFD-4C44-94BA-B95130A3BA1C}" type="slidenum">
              <a:rPr lang="en-US" smtClean="0"/>
              <a:t>37</a:t>
            </a:fld>
            <a:endParaRPr lang="en-US" dirty="0"/>
          </a:p>
        </p:txBody>
      </p:sp>
    </p:spTree>
    <p:extLst>
      <p:ext uri="{BB962C8B-B14F-4D97-AF65-F5344CB8AC3E}">
        <p14:creationId xmlns:p14="http://schemas.microsoft.com/office/powerpoint/2010/main" val="1708863174"/>
      </p:ext>
    </p:extLst>
  </p:cSld>
  <p:clrMapOvr>
    <a:masterClrMapping/>
  </p:clrMapOvr>
  <mc:AlternateContent xmlns:mc="http://schemas.openxmlformats.org/markup-compatibility/2006">
    <mc:Choice xmlns:p14="http://schemas.microsoft.com/office/powerpoint/2010/main" Requires="p14">
      <p:transition spd="slow" p14:dur="4000">
        <p14:ripple/>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222</TotalTime>
  <Words>1041</Words>
  <Application>Microsoft Office PowerPoint</Application>
  <PresentationFormat>Widescreen</PresentationFormat>
  <Paragraphs>183</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Garamond</vt:lpstr>
      <vt:lpstr>Wingdings</vt:lpstr>
      <vt:lpstr>Organic</vt:lpstr>
      <vt:lpstr>STRATEGIC MANAGEMENT  BMA 404</vt:lpstr>
      <vt:lpstr>Learning Objectives</vt:lpstr>
      <vt:lpstr>Part One</vt:lpstr>
      <vt:lpstr>Introduction </vt:lpstr>
      <vt:lpstr>Characteristics of an effective evaluation system</vt:lpstr>
      <vt:lpstr>Characteristics of an effective evaluation system</vt:lpstr>
      <vt:lpstr>Characteristics of an effective evaluation system</vt:lpstr>
      <vt:lpstr>Characteristics of an effective evaluation system</vt:lpstr>
      <vt:lpstr>Characteristics of an effective evaluation system</vt:lpstr>
      <vt:lpstr>Characteristics of an effective evaluation system</vt:lpstr>
      <vt:lpstr>Characteristics of an effective evaluation system</vt:lpstr>
      <vt:lpstr>Characteristics of an effective evaluation system</vt:lpstr>
      <vt:lpstr>Criteria for evaluating strategies</vt:lpstr>
      <vt:lpstr>Criteria for evaluating strategies</vt:lpstr>
      <vt:lpstr>Criteria for evaluating strategies</vt:lpstr>
      <vt:lpstr>Criteria for evaluating strategies</vt:lpstr>
      <vt:lpstr>End of Part One </vt:lpstr>
      <vt:lpstr>Part Two</vt:lpstr>
      <vt:lpstr>Importance of strategy evaluation</vt:lpstr>
      <vt:lpstr>Importance of strategy evaluation</vt:lpstr>
      <vt:lpstr>Importance of strategy evaluation</vt:lpstr>
      <vt:lpstr>Importance of strategy evaluation</vt:lpstr>
      <vt:lpstr>Importance of strategy evaluation</vt:lpstr>
      <vt:lpstr>Importance of strategy evaluation</vt:lpstr>
      <vt:lpstr>Importance of strategy evaluation</vt:lpstr>
      <vt:lpstr>Strategy evaluation process</vt:lpstr>
      <vt:lpstr>Strategy evaluation process</vt:lpstr>
      <vt:lpstr>Strategy evaluation process</vt:lpstr>
      <vt:lpstr>Strategy evaluation process</vt:lpstr>
      <vt:lpstr>Strategy evaluation process</vt:lpstr>
      <vt:lpstr>Types of Evaluation Methods</vt:lpstr>
      <vt:lpstr>Types of Evaluation Methods</vt:lpstr>
      <vt:lpstr>Types of Evaluation Methods</vt:lpstr>
      <vt:lpstr>Types of Evaluation Methods</vt:lpstr>
      <vt:lpstr>Types of Evaluation Methods</vt:lpstr>
      <vt:lpstr>Summary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  BMA 404</dc:title>
  <dc:creator>Kahuthia</dc:creator>
  <cp:lastModifiedBy>Kahuthia</cp:lastModifiedBy>
  <cp:revision>17</cp:revision>
  <dcterms:created xsi:type="dcterms:W3CDTF">2023-10-28T18:44:39Z</dcterms:created>
  <dcterms:modified xsi:type="dcterms:W3CDTF">2023-10-28T22:26:54Z</dcterms:modified>
</cp:coreProperties>
</file>