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40"/>
  </p:notesMasterIdLst>
  <p:sldIdLst>
    <p:sldId id="256" r:id="rId2"/>
    <p:sldId id="261" r:id="rId3"/>
    <p:sldId id="262" r:id="rId4"/>
    <p:sldId id="263" r:id="rId5"/>
    <p:sldId id="264" r:id="rId6"/>
    <p:sldId id="265" r:id="rId7"/>
    <p:sldId id="266" r:id="rId8"/>
    <p:sldId id="267" r:id="rId9"/>
    <p:sldId id="269" r:id="rId10"/>
    <p:sldId id="268" r:id="rId11"/>
    <p:sldId id="270" r:id="rId12"/>
    <p:sldId id="271" r:id="rId13"/>
    <p:sldId id="273" r:id="rId14"/>
    <p:sldId id="272"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5" r:id="rId36"/>
    <p:sldId id="296" r:id="rId37"/>
    <p:sldId id="297" r:id="rId38"/>
    <p:sldId id="298"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E0EA1-56D7-4AE3-B556-C133D058E92F}" type="datetimeFigureOut">
              <a:rPr lang="en-US" smtClean="0"/>
              <a:t>11/13/2023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B087CD-33EC-460E-B8FC-B18EA44257F8}" type="slidenum">
              <a:rPr lang="en-US" smtClean="0"/>
              <a:t>‹#›</a:t>
            </a:fld>
            <a:endParaRPr lang="en-US"/>
          </a:p>
        </p:txBody>
      </p:sp>
    </p:spTree>
    <p:extLst>
      <p:ext uri="{BB962C8B-B14F-4D97-AF65-F5344CB8AC3E}">
        <p14:creationId xmlns:p14="http://schemas.microsoft.com/office/powerpoint/2010/main" val="807408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EF9F6F1-0C8B-49E1-8311-CB2B9430913F}" type="datetime1">
              <a:rPr lang="en-US" smtClean="0"/>
              <a:t>11/13/2023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5E29CF1-FF6F-4E42-A179-279CEE78F085}"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14F223-7F49-4503-A92D-F20E961EDBC9}" type="datetime1">
              <a:rPr lang="en-US" smtClean="0"/>
              <a:t>11/13/2023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5E29CF1-FF6F-4E42-A179-279CEE78F085}"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E8EF6047-7201-4A9F-914D-869358DAB4FA}" type="datetime1">
              <a:rPr lang="en-US" smtClean="0"/>
              <a:t>11/13/2023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5E29CF1-FF6F-4E42-A179-279CEE78F085}"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24BAC4CF-513F-45C5-BE2F-9C0DC948EF35}" type="datetime1">
              <a:rPr lang="en-US" smtClean="0"/>
              <a:t>11/13/2023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29CF1-FF6F-4E42-A179-279CEE78F085}"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2194FE9-F8F6-492D-A18A-85955EA15673}" type="datetime1">
              <a:rPr lang="en-US" smtClean="0"/>
              <a:t>11/13/2023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5E29CF1-FF6F-4E42-A179-279CEE78F085}"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3D79EEB-E784-4EB8-B903-B4641DCD5F48}" type="datetime1">
              <a:rPr lang="en-US" smtClean="0"/>
              <a:t>11/13/2023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5E29CF1-FF6F-4E42-A179-279CEE78F08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71EEE608-DEDD-4426-BC2E-BB6CB36DA85A}" type="datetime1">
              <a:rPr lang="en-US" smtClean="0"/>
              <a:t>11/13/2023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5E29CF1-FF6F-4E42-A179-279CEE78F08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5E29CF1-FF6F-4E42-A179-279CEE78F085}"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8195EB9E-7BA8-42EE-861E-60146EF2E27C}" type="datetime1">
              <a:rPr lang="en-US" smtClean="0"/>
              <a:t>11/13/2023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5E29CF1-FF6F-4E42-A179-279CEE78F085}"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B9BFDD9C-C635-4530-8697-18E019625FC5}" type="datetime1">
              <a:rPr lang="en-US" smtClean="0"/>
              <a:t>11/13/2023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194B634-A876-4A15-BDB1-2FE5A5840FBC}" type="datetime1">
              <a:rPr lang="en-US" smtClean="0"/>
              <a:t>11/13/2023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29CF1-FF6F-4E42-A179-279CEE78F08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5E29CF1-FF6F-4E42-A179-279CEE78F085}"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BAA7BE-0927-4337-A965-DC78BC0064EC}" type="datetime1">
              <a:rPr lang="en-US" smtClean="0"/>
              <a:t>11/13/2023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F729D98-E242-4CB0-BB88-9D4F84064ABB}" type="datetime1">
              <a:rPr lang="en-US" smtClean="0"/>
              <a:t>11/13/2023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5E29CF1-FF6F-4E42-A179-279CEE78F085}"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dirty="0"/>
              <a:t>WEEK </a:t>
            </a:r>
            <a:r>
              <a:rPr lang="en-US" dirty="0" smtClean="0"/>
              <a:t>11: </a:t>
            </a:r>
            <a:r>
              <a:rPr lang="en-US" dirty="0"/>
              <a:t>Strategic Control </a:t>
            </a:r>
            <a:endParaRPr lang="en-US" dirty="0" smtClean="0"/>
          </a:p>
          <a:p>
            <a:r>
              <a:rPr lang="en-US" dirty="0" smtClean="0"/>
              <a:t>BY </a:t>
            </a:r>
            <a:endParaRPr lang="en-US" dirty="0"/>
          </a:p>
          <a:p>
            <a:r>
              <a:rPr lang="en-US" dirty="0"/>
              <a:t>Dr. Julius Kahuthia </a:t>
            </a:r>
            <a:r>
              <a:rPr lang="en-US" dirty="0" err="1"/>
              <a:t>Mwangi</a:t>
            </a:r>
            <a:endParaRPr lang="en-US" dirty="0"/>
          </a:p>
        </p:txBody>
      </p:sp>
      <p:sp>
        <p:nvSpPr>
          <p:cNvPr id="2" name="Title 1"/>
          <p:cNvSpPr>
            <a:spLocks noGrp="1"/>
          </p:cNvSpPr>
          <p:nvPr>
            <p:ph type="ctrTitle"/>
          </p:nvPr>
        </p:nvSpPr>
        <p:spPr/>
        <p:txBody>
          <a:bodyPr>
            <a:normAutofit/>
          </a:bodyPr>
          <a:lstStyle/>
          <a:p>
            <a:r>
              <a:rPr lang="en-US" sz="4400" dirty="0"/>
              <a:t>STRATEGIC MANAGEMENT </a:t>
            </a:r>
            <a:br>
              <a:rPr lang="en-US" sz="4400" dirty="0"/>
            </a:br>
            <a:r>
              <a:rPr lang="en-US" sz="4400" dirty="0"/>
              <a:t>BMA </a:t>
            </a:r>
            <a:r>
              <a:rPr lang="en-US" sz="4400" dirty="0" smtClean="0"/>
              <a:t>404</a:t>
            </a:r>
            <a:endParaRPr lang="en-US" dirty="0"/>
          </a:p>
        </p:txBody>
      </p:sp>
    </p:spTree>
    <p:extLst>
      <p:ext uri="{BB962C8B-B14F-4D97-AF65-F5344CB8AC3E}">
        <p14:creationId xmlns:p14="http://schemas.microsoft.com/office/powerpoint/2010/main" val="3519914052"/>
      </p:ext>
    </p:extLst>
  </p:cSld>
  <p:clrMapOvr>
    <a:masterClrMapping/>
  </p:clrMapOvr>
  <mc:AlternateContent xmlns:mc="http://schemas.openxmlformats.org/markup-compatibility/2006" xmlns:p14="http://schemas.microsoft.com/office/powerpoint/2010/main">
    <mc:Choice Requires="p14">
      <p:transition spd="slow" p14:dur="4000">
        <p:dissolve/>
      </p:transition>
    </mc:Choice>
    <mc:Fallback xmlns="">
      <p:transition spd="slow">
        <p:dissolv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Learning Objectives</a:t>
            </a:r>
            <a:endParaRPr lang="en-US"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US" dirty="0" smtClean="0"/>
              <a:t>By </a:t>
            </a:r>
            <a:r>
              <a:rPr lang="en-US" dirty="0"/>
              <a:t>the end of this lesson, you should be able </a:t>
            </a:r>
            <a:r>
              <a:rPr lang="en-US" dirty="0" smtClean="0"/>
              <a:t>to;</a:t>
            </a:r>
            <a:endParaRPr lang="en-US" dirty="0"/>
          </a:p>
          <a:p>
            <a:pPr lvl="0" algn="just">
              <a:lnSpc>
                <a:spcPct val="150000"/>
              </a:lnSpc>
              <a:buFont typeface="Wingdings" panose="05000000000000000000" pitchFamily="2" charset="2"/>
              <a:buChar char="Ø"/>
            </a:pPr>
            <a:r>
              <a:rPr lang="en-US" dirty="0"/>
              <a:t>Discuss the purposes </a:t>
            </a:r>
            <a:r>
              <a:rPr lang="en-US" dirty="0" smtClean="0"/>
              <a:t>of </a:t>
            </a:r>
            <a:r>
              <a:rPr lang="en-US" dirty="0"/>
              <a:t>strategic controls.</a:t>
            </a:r>
          </a:p>
          <a:p>
            <a:pPr lvl="0" algn="just">
              <a:lnSpc>
                <a:spcPct val="150000"/>
              </a:lnSpc>
              <a:buFont typeface="Wingdings" panose="05000000000000000000" pitchFamily="2" charset="2"/>
              <a:buChar char="Ø"/>
            </a:pPr>
            <a:r>
              <a:rPr lang="en-US" dirty="0"/>
              <a:t>Highlight the qualities of an effective control system.</a:t>
            </a:r>
          </a:p>
          <a:p>
            <a:pPr lvl="0" algn="just">
              <a:lnSpc>
                <a:spcPct val="150000"/>
              </a:lnSpc>
              <a:buFont typeface="Wingdings" panose="05000000000000000000" pitchFamily="2" charset="2"/>
              <a:buChar char="Ø"/>
            </a:pPr>
            <a:r>
              <a:rPr lang="en-US" dirty="0"/>
              <a:t>Discuss design factors that lead to failure of the strategic control system.</a:t>
            </a:r>
          </a:p>
          <a:p>
            <a:pPr lvl="0" algn="just">
              <a:lnSpc>
                <a:spcPct val="150000"/>
              </a:lnSpc>
              <a:buFont typeface="Wingdings" panose="05000000000000000000" pitchFamily="2" charset="2"/>
              <a:buChar char="Ø"/>
            </a:pPr>
            <a:r>
              <a:rPr lang="en-US" dirty="0"/>
              <a:t>Discuss managerial factors that lead to the failure of the strategic control system.</a:t>
            </a:r>
          </a:p>
          <a:p>
            <a:pPr lvl="0" algn="just">
              <a:lnSpc>
                <a:spcPct val="150000"/>
              </a:lnSpc>
              <a:buFont typeface="Wingdings" panose="05000000000000000000" pitchFamily="2" charset="2"/>
              <a:buChar char="Ø"/>
            </a:pPr>
            <a:r>
              <a:rPr lang="en-US" dirty="0" smtClean="0"/>
              <a:t>Explain the various types of strategic controls. </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2</a:t>
            </a:fld>
            <a:endParaRPr lang="en-US"/>
          </a:p>
        </p:txBody>
      </p:sp>
    </p:spTree>
    <p:extLst>
      <p:ext uri="{BB962C8B-B14F-4D97-AF65-F5344CB8AC3E}">
        <p14:creationId xmlns:p14="http://schemas.microsoft.com/office/powerpoint/2010/main" val="1619391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sz="quarter" idx="1"/>
          </p:nvPr>
        </p:nvSpPr>
        <p:spPr/>
        <p:txBody>
          <a:bodyPr/>
          <a:lstStyle/>
          <a:p>
            <a:pPr algn="just">
              <a:lnSpc>
                <a:spcPct val="150000"/>
              </a:lnSpc>
              <a:buFont typeface="Wingdings" panose="05000000000000000000" pitchFamily="2" charset="2"/>
              <a:buChar char="v"/>
            </a:pPr>
            <a:r>
              <a:rPr lang="en-US" dirty="0" smtClean="0"/>
              <a:t>Introduction</a:t>
            </a:r>
          </a:p>
          <a:p>
            <a:pPr algn="just">
              <a:lnSpc>
                <a:spcPct val="150000"/>
              </a:lnSpc>
              <a:buFont typeface="Wingdings" panose="05000000000000000000" pitchFamily="2" charset="2"/>
              <a:buChar char="v"/>
            </a:pPr>
            <a:r>
              <a:rPr lang="en-US" sz="2800" dirty="0"/>
              <a:t>Purpose of Strategic Controls </a:t>
            </a:r>
            <a:endParaRPr lang="en-US" sz="2800" dirty="0" smtClean="0"/>
          </a:p>
          <a:p>
            <a:pPr algn="just">
              <a:lnSpc>
                <a:spcPct val="150000"/>
              </a:lnSpc>
              <a:buFont typeface="Wingdings" panose="05000000000000000000" pitchFamily="2" charset="2"/>
              <a:buChar char="v"/>
            </a:pPr>
            <a:r>
              <a:rPr lang="en-US" sz="2800" dirty="0"/>
              <a:t>Components of Strategic </a:t>
            </a:r>
            <a:r>
              <a:rPr lang="en-US" sz="2800" dirty="0" smtClean="0"/>
              <a:t>Control</a:t>
            </a:r>
          </a:p>
          <a:p>
            <a:pPr algn="just">
              <a:lnSpc>
                <a:spcPct val="150000"/>
              </a:lnSpc>
              <a:buFont typeface="Wingdings" panose="05000000000000000000" pitchFamily="2" charset="2"/>
              <a:buChar char="v"/>
            </a:pPr>
            <a:r>
              <a:rPr lang="en-US" sz="2800" dirty="0"/>
              <a:t>Types of Control</a:t>
            </a:r>
            <a:endParaRPr lang="en-US" sz="2800" dirty="0" smtClean="0"/>
          </a:p>
          <a:p>
            <a:pPr algn="just">
              <a:lnSpc>
                <a:spcPct val="150000"/>
              </a:lnSpc>
              <a:buFont typeface="Wingdings" panose="05000000000000000000" pitchFamily="2" charset="2"/>
              <a:buChar char="v"/>
            </a:pP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3</a:t>
            </a:fld>
            <a:endParaRPr lang="en-US"/>
          </a:p>
        </p:txBody>
      </p:sp>
    </p:spTree>
    <p:extLst>
      <p:ext uri="{BB962C8B-B14F-4D97-AF65-F5344CB8AC3E}">
        <p14:creationId xmlns:p14="http://schemas.microsoft.com/office/powerpoint/2010/main" val="555523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sz="quarter" idx="1"/>
          </p:nvPr>
        </p:nvSpPr>
        <p:spPr/>
        <p:txBody>
          <a:bodyPr/>
          <a:lstStyle/>
          <a:p>
            <a:pPr algn="just">
              <a:lnSpc>
                <a:spcPct val="150000"/>
              </a:lnSpc>
            </a:pPr>
            <a:r>
              <a:rPr lang="en-US" dirty="0"/>
              <a:t>Strategic control </a:t>
            </a:r>
            <a:r>
              <a:rPr lang="en-US" dirty="0" smtClean="0"/>
              <a:t>can be defined as a </a:t>
            </a:r>
            <a:r>
              <a:rPr lang="en-US" dirty="0"/>
              <a:t>special type of organizational control that focuses on monitoring </a:t>
            </a:r>
            <a:r>
              <a:rPr lang="en-US" dirty="0" smtClean="0"/>
              <a:t>the </a:t>
            </a:r>
            <a:r>
              <a:rPr lang="en-US" dirty="0"/>
              <a:t>strategic management process in order to make sure it is functioning properly. </a:t>
            </a:r>
            <a:endParaRPr lang="en-US" dirty="0" smtClean="0"/>
          </a:p>
          <a:p>
            <a:pPr algn="just">
              <a:lnSpc>
                <a:spcPct val="150000"/>
              </a:lnSpc>
            </a:pPr>
            <a:r>
              <a:rPr lang="en-US" dirty="0" smtClean="0"/>
              <a:t>In </a:t>
            </a:r>
            <a:r>
              <a:rPr lang="en-US" dirty="0"/>
              <a:t>essence, strategic control is undertaken to ensure that outcomes planned during the strategic management process do indeed materialize.</a:t>
            </a:r>
          </a:p>
        </p:txBody>
      </p:sp>
      <p:sp>
        <p:nvSpPr>
          <p:cNvPr id="4" name="Slide Number Placeholder 3"/>
          <p:cNvSpPr>
            <a:spLocks noGrp="1"/>
          </p:cNvSpPr>
          <p:nvPr>
            <p:ph type="sldNum" sz="quarter" idx="12"/>
          </p:nvPr>
        </p:nvSpPr>
        <p:spPr/>
        <p:txBody>
          <a:bodyPr/>
          <a:lstStyle/>
          <a:p>
            <a:fld id="{85E29CF1-FF6F-4E42-A179-279CEE78F085}" type="slidenum">
              <a:rPr lang="en-US" smtClean="0"/>
              <a:t>4</a:t>
            </a:fld>
            <a:endParaRPr lang="en-US"/>
          </a:p>
        </p:txBody>
      </p:sp>
    </p:spTree>
    <p:extLst>
      <p:ext uri="{BB962C8B-B14F-4D97-AF65-F5344CB8AC3E}">
        <p14:creationId xmlns:p14="http://schemas.microsoft.com/office/powerpoint/2010/main" val="2021107850"/>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Purpose </a:t>
            </a:r>
            <a:r>
              <a:rPr lang="en-US" sz="3300" kern="1200" dirty="0">
                <a:solidFill>
                  <a:schemeClr val="accent3">
                    <a:shade val="75000"/>
                  </a:schemeClr>
                </a:solidFill>
                <a:latin typeface="+mj-lt"/>
                <a:ea typeface="+mj-ea"/>
                <a:cs typeface="+mj-cs"/>
              </a:rPr>
              <a:t>of Strategic Controls </a:t>
            </a:r>
          </a:p>
        </p:txBody>
      </p:sp>
      <p:sp>
        <p:nvSpPr>
          <p:cNvPr id="3" name="Content Placeholder 2"/>
          <p:cNvSpPr>
            <a:spLocks noGrp="1"/>
          </p:cNvSpPr>
          <p:nvPr>
            <p:ph sz="quarter" idx="1"/>
          </p:nvPr>
        </p:nvSpPr>
        <p:spPr/>
        <p:txBody>
          <a:bodyPr>
            <a:normAutofit fontScale="92500" lnSpcReduction="10000"/>
          </a:bodyPr>
          <a:lstStyle/>
          <a:p>
            <a:pPr lvl="0" algn="just">
              <a:lnSpc>
                <a:spcPct val="150000"/>
              </a:lnSpc>
              <a:buFont typeface="Wingdings" panose="05000000000000000000" pitchFamily="2" charset="2"/>
              <a:buChar char="v"/>
            </a:pPr>
            <a:r>
              <a:rPr lang="en-US" dirty="0"/>
              <a:t>Determine the accuracy of the assumptions on which the strategy has been formulated. </a:t>
            </a:r>
            <a:r>
              <a:rPr lang="en-US" dirty="0" smtClean="0"/>
              <a:t> </a:t>
            </a:r>
            <a:endParaRPr lang="en-US" dirty="0"/>
          </a:p>
          <a:p>
            <a:pPr lvl="0" algn="just">
              <a:lnSpc>
                <a:spcPct val="150000"/>
              </a:lnSpc>
              <a:buFont typeface="Wingdings" panose="05000000000000000000" pitchFamily="2" charset="2"/>
              <a:buChar char="v"/>
            </a:pPr>
            <a:r>
              <a:rPr lang="en-US" dirty="0"/>
              <a:t>Determine that the chosen strategy is being implemented effectively, on time, and </a:t>
            </a:r>
            <a:r>
              <a:rPr lang="en-US" dirty="0" smtClean="0"/>
              <a:t>within the </a:t>
            </a:r>
            <a:r>
              <a:rPr lang="en-US" dirty="0"/>
              <a:t>constraints of available resources. </a:t>
            </a:r>
            <a:r>
              <a:rPr lang="en-US" dirty="0" smtClean="0"/>
              <a:t>Strategic control provides information on the progress of strategy implementation. This helps to spot any bottlenecks that might slow down strategy implementation.</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5</a:t>
            </a:fld>
            <a:endParaRPr lang="en-US"/>
          </a:p>
        </p:txBody>
      </p:sp>
    </p:spTree>
    <p:extLst>
      <p:ext uri="{BB962C8B-B14F-4D97-AF65-F5344CB8AC3E}">
        <p14:creationId xmlns:p14="http://schemas.microsoft.com/office/powerpoint/2010/main" val="855362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allOve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Purpose </a:t>
            </a:r>
            <a:r>
              <a:rPr lang="en-US" sz="3300" kern="1200" dirty="0">
                <a:solidFill>
                  <a:schemeClr val="accent3">
                    <a:shade val="75000"/>
                  </a:schemeClr>
                </a:solidFill>
                <a:latin typeface="+mj-lt"/>
                <a:ea typeface="+mj-ea"/>
                <a:cs typeface="+mj-cs"/>
              </a:rPr>
              <a:t>of Strategic Controls </a:t>
            </a:r>
          </a:p>
        </p:txBody>
      </p:sp>
      <p:sp>
        <p:nvSpPr>
          <p:cNvPr id="3" name="Content Placeholder 2"/>
          <p:cNvSpPr>
            <a:spLocks noGrp="1"/>
          </p:cNvSpPr>
          <p:nvPr>
            <p:ph sz="quarter" idx="1"/>
          </p:nvPr>
        </p:nvSpPr>
        <p:spPr/>
        <p:txBody>
          <a:bodyPr>
            <a:normAutofit fontScale="92500" lnSpcReduction="10000"/>
          </a:bodyPr>
          <a:lstStyle/>
          <a:p>
            <a:pPr lvl="0" algn="just">
              <a:lnSpc>
                <a:spcPct val="150000"/>
              </a:lnSpc>
              <a:buFont typeface="Wingdings" panose="05000000000000000000" pitchFamily="2" charset="2"/>
              <a:buChar char="v"/>
            </a:pPr>
            <a:r>
              <a:rPr lang="en-US" dirty="0" smtClean="0"/>
              <a:t>Ensure </a:t>
            </a:r>
            <a:r>
              <a:rPr lang="en-US" dirty="0"/>
              <a:t>that the company is performing according to plans and expectations. The data generated by strategic control system can be useful in appraising the company’s performance. </a:t>
            </a:r>
            <a:r>
              <a:rPr lang="en-US" dirty="0" smtClean="0"/>
              <a:t> </a:t>
            </a:r>
            <a:endParaRPr lang="en-US" dirty="0"/>
          </a:p>
          <a:p>
            <a:pPr lvl="0" algn="just">
              <a:lnSpc>
                <a:spcPct val="150000"/>
              </a:lnSpc>
              <a:buFont typeface="Wingdings" panose="05000000000000000000" pitchFamily="2" charset="2"/>
              <a:buChar char="v"/>
            </a:pPr>
            <a:r>
              <a:rPr lang="en-US" dirty="0"/>
              <a:t>Generate data for evaluating executive performance and making compensation decisions. </a:t>
            </a:r>
            <a:r>
              <a:rPr lang="en-US" dirty="0" smtClean="0"/>
              <a:t>The </a:t>
            </a:r>
            <a:r>
              <a:rPr lang="en-US" dirty="0"/>
              <a:t>data is important and rich source of information about the manager’s contribution to the company and its </a:t>
            </a:r>
            <a:r>
              <a:rPr lang="en-US" dirty="0" smtClean="0"/>
              <a:t>shareholders</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6</a:t>
            </a:fld>
            <a:endParaRPr lang="en-US"/>
          </a:p>
        </p:txBody>
      </p:sp>
    </p:spTree>
    <p:extLst>
      <p:ext uri="{BB962C8B-B14F-4D97-AF65-F5344CB8AC3E}">
        <p14:creationId xmlns:p14="http://schemas.microsoft.com/office/powerpoint/2010/main" val="1291868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a:solidFill>
                  <a:schemeClr val="accent3">
                    <a:shade val="75000"/>
                  </a:schemeClr>
                </a:solidFill>
                <a:latin typeface="+mj-lt"/>
                <a:ea typeface="+mj-ea"/>
                <a:cs typeface="+mj-cs"/>
              </a:rPr>
              <a:t>P</a:t>
            </a:r>
            <a:r>
              <a:rPr lang="en-US" sz="3300" kern="1200" dirty="0" smtClean="0">
                <a:solidFill>
                  <a:schemeClr val="accent3">
                    <a:shade val="75000"/>
                  </a:schemeClr>
                </a:solidFill>
                <a:latin typeface="+mj-lt"/>
                <a:ea typeface="+mj-ea"/>
                <a:cs typeface="+mj-cs"/>
              </a:rPr>
              <a:t>urpose </a:t>
            </a:r>
            <a:r>
              <a:rPr lang="en-US" sz="3300" kern="1200" dirty="0">
                <a:solidFill>
                  <a:schemeClr val="accent3">
                    <a:shade val="75000"/>
                  </a:schemeClr>
                </a:solidFill>
                <a:latin typeface="+mj-lt"/>
                <a:ea typeface="+mj-ea"/>
                <a:cs typeface="+mj-cs"/>
              </a:rPr>
              <a:t>of Strategic Controls </a:t>
            </a:r>
          </a:p>
        </p:txBody>
      </p:sp>
      <p:sp>
        <p:nvSpPr>
          <p:cNvPr id="3" name="Content Placeholder 2"/>
          <p:cNvSpPr>
            <a:spLocks noGrp="1"/>
          </p:cNvSpPr>
          <p:nvPr>
            <p:ph sz="quarter" idx="1"/>
          </p:nvPr>
        </p:nvSpPr>
        <p:spPr/>
        <p:txBody>
          <a:bodyPr>
            <a:normAutofit fontScale="92500" lnSpcReduction="10000"/>
          </a:bodyPr>
          <a:lstStyle/>
          <a:p>
            <a:pPr lvl="0" algn="just">
              <a:lnSpc>
                <a:spcPct val="150000"/>
              </a:lnSpc>
              <a:buFont typeface="Wingdings" panose="05000000000000000000" pitchFamily="2" charset="2"/>
              <a:buChar char="v"/>
            </a:pPr>
            <a:r>
              <a:rPr lang="en-US" dirty="0" smtClean="0"/>
              <a:t>Enhance </a:t>
            </a:r>
            <a:r>
              <a:rPr lang="en-US" dirty="0"/>
              <a:t>organizational learning. As plans are put in action, executives encounter new situations and issues and must respond creatively to these challenges. Strategic controls allow managers to examine their response to these issues and distill important lessons for future action. This can help to improve future strategy formation and implementation processes and achieve greater realism in these efforts</a:t>
            </a:r>
          </a:p>
        </p:txBody>
      </p:sp>
      <p:sp>
        <p:nvSpPr>
          <p:cNvPr id="4" name="Slide Number Placeholder 3"/>
          <p:cNvSpPr>
            <a:spLocks noGrp="1"/>
          </p:cNvSpPr>
          <p:nvPr>
            <p:ph type="sldNum" sz="quarter" idx="12"/>
          </p:nvPr>
        </p:nvSpPr>
        <p:spPr/>
        <p:txBody>
          <a:bodyPr/>
          <a:lstStyle/>
          <a:p>
            <a:fld id="{85E29CF1-FF6F-4E42-A179-279CEE78F085}" type="slidenum">
              <a:rPr lang="en-US" smtClean="0"/>
              <a:t>7</a:t>
            </a:fld>
            <a:endParaRPr lang="en-US"/>
          </a:p>
        </p:txBody>
      </p:sp>
    </p:spTree>
    <p:extLst>
      <p:ext uri="{BB962C8B-B14F-4D97-AF65-F5344CB8AC3E}">
        <p14:creationId xmlns:p14="http://schemas.microsoft.com/office/powerpoint/2010/main" val="2046213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allOve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Components </a:t>
            </a:r>
            <a:r>
              <a:rPr lang="en-US" sz="3300" kern="1200" dirty="0">
                <a:solidFill>
                  <a:schemeClr val="accent3">
                    <a:shade val="75000"/>
                  </a:schemeClr>
                </a:solidFill>
                <a:latin typeface="+mj-lt"/>
                <a:ea typeface="+mj-ea"/>
                <a:cs typeface="+mj-cs"/>
              </a:rPr>
              <a:t>of Strategic Control</a:t>
            </a:r>
          </a:p>
        </p:txBody>
      </p:sp>
      <p:sp>
        <p:nvSpPr>
          <p:cNvPr id="3" name="Content Placeholder 2"/>
          <p:cNvSpPr>
            <a:spLocks noGrp="1"/>
          </p:cNvSpPr>
          <p:nvPr>
            <p:ph sz="quarter" idx="1"/>
          </p:nvPr>
        </p:nvSpPr>
        <p:spPr/>
        <p:txBody>
          <a:bodyPr>
            <a:normAutofit/>
          </a:bodyPr>
          <a:lstStyle/>
          <a:p>
            <a:pPr algn="just">
              <a:lnSpc>
                <a:spcPct val="150000"/>
              </a:lnSpc>
            </a:pPr>
            <a:r>
              <a:rPr lang="en-US" sz="2800" dirty="0" smtClean="0"/>
              <a:t>Strategic </a:t>
            </a:r>
            <a:r>
              <a:rPr lang="en-US" sz="2800" dirty="0"/>
              <a:t>control system provides feedback about the company’s operations, strategies and goal achievement. A strategic control system has </a:t>
            </a:r>
            <a:r>
              <a:rPr lang="en-US" sz="2800" dirty="0" smtClean="0"/>
              <a:t>four </a:t>
            </a:r>
            <a:r>
              <a:rPr lang="en-US" sz="2800" dirty="0"/>
              <a:t>major components.</a:t>
            </a:r>
          </a:p>
          <a:p>
            <a:pPr marL="0" indent="0">
              <a:buNone/>
            </a:pPr>
            <a:endParaRPr lang="en-US" sz="2400" dirty="0"/>
          </a:p>
        </p:txBody>
      </p:sp>
      <p:sp>
        <p:nvSpPr>
          <p:cNvPr id="4" name="Slide Number Placeholder 3"/>
          <p:cNvSpPr>
            <a:spLocks noGrp="1"/>
          </p:cNvSpPr>
          <p:nvPr>
            <p:ph type="sldNum" sz="quarter" idx="12"/>
          </p:nvPr>
        </p:nvSpPr>
        <p:spPr/>
        <p:txBody>
          <a:bodyPr/>
          <a:lstStyle/>
          <a:p>
            <a:fld id="{85E29CF1-FF6F-4E42-A179-279CEE78F085}" type="slidenum">
              <a:rPr lang="en-US" smtClean="0"/>
              <a:t>8</a:t>
            </a:fld>
            <a:endParaRPr lang="en-US"/>
          </a:p>
        </p:txBody>
      </p:sp>
    </p:spTree>
    <p:extLst>
      <p:ext uri="{BB962C8B-B14F-4D97-AF65-F5344CB8AC3E}">
        <p14:creationId xmlns:p14="http://schemas.microsoft.com/office/powerpoint/2010/main" val="1484069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Components </a:t>
            </a:r>
            <a:r>
              <a:rPr lang="en-US" sz="3300" kern="1200" dirty="0">
                <a:solidFill>
                  <a:schemeClr val="accent3">
                    <a:shade val="75000"/>
                  </a:schemeClr>
                </a:solidFill>
                <a:latin typeface="+mj-lt"/>
                <a:ea typeface="+mj-ea"/>
                <a:cs typeface="+mj-cs"/>
              </a:rPr>
              <a:t>of Strategic Control</a:t>
            </a:r>
          </a:p>
        </p:txBody>
      </p:sp>
      <p:sp>
        <p:nvSpPr>
          <p:cNvPr id="3" name="Content Placeholder 2"/>
          <p:cNvSpPr>
            <a:spLocks noGrp="1"/>
          </p:cNvSpPr>
          <p:nvPr>
            <p:ph sz="quarter" idx="1"/>
          </p:nvPr>
        </p:nvSpPr>
        <p:spPr>
          <a:xfrm>
            <a:off x="301752" y="1527048"/>
            <a:ext cx="8689848" cy="4873752"/>
          </a:xfrm>
        </p:spPr>
        <p:txBody>
          <a:bodyPr>
            <a:noAutofit/>
          </a:bodyPr>
          <a:lstStyle/>
          <a:p>
            <a:pPr marL="0" indent="0" algn="just">
              <a:lnSpc>
                <a:spcPct val="170000"/>
              </a:lnSpc>
              <a:buNone/>
            </a:pPr>
            <a:r>
              <a:rPr lang="en-US" sz="2000" b="1" i="1" dirty="0" smtClean="0"/>
              <a:t>A. Strategic </a:t>
            </a:r>
            <a:r>
              <a:rPr lang="en-US" sz="2000" b="1" i="1" dirty="0"/>
              <a:t>surveillance</a:t>
            </a:r>
            <a:r>
              <a:rPr lang="en-US" sz="2000" dirty="0"/>
              <a:t>. These component aims to detect quickly environmental changes or shifts that are likely to impact the company’s strategy. It requires extensive and ongoing environmental scanning and monitoring to collect relevant data for managerial decision making strategic surveillance requires.</a:t>
            </a:r>
          </a:p>
          <a:p>
            <a:pPr lvl="0" algn="just">
              <a:lnSpc>
                <a:spcPct val="170000"/>
              </a:lnSpc>
              <a:buFont typeface="Arial" panose="020B0604020202020204" pitchFamily="34" charset="0"/>
              <a:buChar char="•"/>
            </a:pPr>
            <a:r>
              <a:rPr lang="en-US" sz="2000" dirty="0"/>
              <a:t>Identifying the firm’s environmental sectors that should be monitored</a:t>
            </a:r>
          </a:p>
          <a:p>
            <a:pPr lvl="0" algn="just">
              <a:lnSpc>
                <a:spcPct val="170000"/>
              </a:lnSpc>
              <a:buFont typeface="Arial" panose="020B0604020202020204" pitchFamily="34" charset="0"/>
              <a:buChar char="•"/>
            </a:pPr>
            <a:r>
              <a:rPr lang="en-US" sz="2000" dirty="0"/>
              <a:t>Collecting and analyzing the data and interpreting the result.</a:t>
            </a:r>
          </a:p>
          <a:p>
            <a:pPr lvl="0" algn="just">
              <a:lnSpc>
                <a:spcPct val="170000"/>
              </a:lnSpc>
              <a:buFont typeface="Arial" panose="020B0604020202020204" pitchFamily="34" charset="0"/>
              <a:buChar char="•"/>
            </a:pPr>
            <a:r>
              <a:rPr lang="en-US" sz="2000" dirty="0"/>
              <a:t>Feeding the data in to the control process and, later, identify </a:t>
            </a:r>
            <a:r>
              <a:rPr lang="en-US" sz="2000" dirty="0" err="1"/>
              <a:t>thrests</a:t>
            </a:r>
            <a:r>
              <a:rPr lang="en-US" sz="2000" dirty="0"/>
              <a:t> to the company’s’ successful execution of the strategy</a:t>
            </a:r>
            <a:r>
              <a:rPr lang="en-US" sz="2000" dirty="0" smtClean="0"/>
              <a:t>.</a:t>
            </a:r>
            <a:endParaRPr lang="en-US" sz="2000" dirty="0"/>
          </a:p>
        </p:txBody>
      </p:sp>
      <p:sp>
        <p:nvSpPr>
          <p:cNvPr id="4" name="Slide Number Placeholder 3"/>
          <p:cNvSpPr>
            <a:spLocks noGrp="1"/>
          </p:cNvSpPr>
          <p:nvPr>
            <p:ph type="sldNum" sz="quarter" idx="12"/>
          </p:nvPr>
        </p:nvSpPr>
        <p:spPr/>
        <p:txBody>
          <a:bodyPr/>
          <a:lstStyle/>
          <a:p>
            <a:fld id="{85E29CF1-FF6F-4E42-A179-279CEE78F085}" type="slidenum">
              <a:rPr lang="en-US" smtClean="0"/>
              <a:t>9</a:t>
            </a:fld>
            <a:endParaRPr lang="en-US"/>
          </a:p>
        </p:txBody>
      </p:sp>
    </p:spTree>
    <p:extLst>
      <p:ext uri="{BB962C8B-B14F-4D97-AF65-F5344CB8AC3E}">
        <p14:creationId xmlns:p14="http://schemas.microsoft.com/office/powerpoint/2010/main" val="20196107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Components </a:t>
            </a:r>
            <a:r>
              <a:rPr lang="en-US" sz="3300" kern="1200" dirty="0">
                <a:solidFill>
                  <a:schemeClr val="accent3">
                    <a:shade val="75000"/>
                  </a:schemeClr>
                </a:solidFill>
                <a:latin typeface="+mj-lt"/>
                <a:ea typeface="+mj-ea"/>
                <a:cs typeface="+mj-cs"/>
              </a:rPr>
              <a:t>of Strategic Control</a:t>
            </a:r>
          </a:p>
        </p:txBody>
      </p:sp>
      <p:sp>
        <p:nvSpPr>
          <p:cNvPr id="3" name="Content Placeholder 2"/>
          <p:cNvSpPr>
            <a:spLocks noGrp="1"/>
          </p:cNvSpPr>
          <p:nvPr>
            <p:ph sz="quarter" idx="1"/>
          </p:nvPr>
        </p:nvSpPr>
        <p:spPr/>
        <p:txBody>
          <a:bodyPr>
            <a:normAutofit lnSpcReduction="10000"/>
          </a:bodyPr>
          <a:lstStyle/>
          <a:p>
            <a:pPr marL="0" lvl="0" indent="0" algn="just">
              <a:lnSpc>
                <a:spcPct val="150000"/>
              </a:lnSpc>
              <a:buNone/>
            </a:pPr>
            <a:r>
              <a:rPr lang="en-US" sz="2800" b="1" dirty="0" smtClean="0"/>
              <a:t>B. Special </a:t>
            </a:r>
            <a:r>
              <a:rPr lang="en-US" sz="2800" b="1" dirty="0"/>
              <a:t>alert control</a:t>
            </a:r>
            <a:r>
              <a:rPr lang="en-US" sz="2800" dirty="0"/>
              <a:t>: </a:t>
            </a:r>
          </a:p>
          <a:p>
            <a:pPr lvl="0" algn="just">
              <a:lnSpc>
                <a:spcPct val="150000"/>
              </a:lnSpc>
            </a:pPr>
            <a:r>
              <a:rPr lang="en-US" sz="2800" dirty="0" smtClean="0"/>
              <a:t>The </a:t>
            </a:r>
            <a:r>
              <a:rPr lang="en-US" sz="2800" dirty="0"/>
              <a:t>component serves as an early warning signal of potential crises, which may affect the company or the implementation of the strategy. </a:t>
            </a:r>
          </a:p>
          <a:p>
            <a:pPr lvl="0" algn="just">
              <a:lnSpc>
                <a:spcPct val="150000"/>
              </a:lnSpc>
            </a:pPr>
            <a:r>
              <a:rPr lang="en-US" sz="2800" dirty="0" smtClean="0"/>
              <a:t>While the</a:t>
            </a:r>
            <a:r>
              <a:rPr lang="en-US" sz="2400" dirty="0"/>
              <a:t> </a:t>
            </a:r>
            <a:r>
              <a:rPr lang="en-US" sz="2800" dirty="0" smtClean="0"/>
              <a:t>manager </a:t>
            </a:r>
            <a:r>
              <a:rPr lang="en-US" sz="2800" dirty="0"/>
              <a:t>cannot forecast crises, it’s beneficial to spot them quickly as they emerge and contain them</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85E29CF1-FF6F-4E42-A179-279CEE78F085}" type="slidenum">
              <a:rPr lang="en-US" smtClean="0"/>
              <a:t>10</a:t>
            </a:fld>
            <a:endParaRPr lang="en-US"/>
          </a:p>
        </p:txBody>
      </p:sp>
    </p:spTree>
    <p:extLst>
      <p:ext uri="{BB962C8B-B14F-4D97-AF65-F5344CB8AC3E}">
        <p14:creationId xmlns:p14="http://schemas.microsoft.com/office/powerpoint/2010/main" val="2198658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Components </a:t>
            </a:r>
            <a:r>
              <a:rPr lang="en-US" sz="3300" kern="1200" dirty="0">
                <a:solidFill>
                  <a:schemeClr val="accent3">
                    <a:shade val="75000"/>
                  </a:schemeClr>
                </a:solidFill>
                <a:latin typeface="+mj-lt"/>
                <a:ea typeface="+mj-ea"/>
                <a:cs typeface="+mj-cs"/>
              </a:rPr>
              <a:t>of Strategic Control</a:t>
            </a:r>
          </a:p>
        </p:txBody>
      </p:sp>
      <p:sp>
        <p:nvSpPr>
          <p:cNvPr id="3" name="Content Placeholder 2"/>
          <p:cNvSpPr>
            <a:spLocks noGrp="1"/>
          </p:cNvSpPr>
          <p:nvPr>
            <p:ph sz="quarter" idx="1"/>
          </p:nvPr>
        </p:nvSpPr>
        <p:spPr/>
        <p:txBody>
          <a:bodyPr>
            <a:normAutofit fontScale="92500"/>
          </a:bodyPr>
          <a:lstStyle/>
          <a:p>
            <a:pPr marL="0" lvl="0" indent="0" algn="just">
              <a:lnSpc>
                <a:spcPct val="150000"/>
              </a:lnSpc>
              <a:buNone/>
            </a:pPr>
            <a:r>
              <a:rPr lang="en-US" sz="2800" b="1" dirty="0" smtClean="0"/>
              <a:t>C. Premise </a:t>
            </a:r>
            <a:r>
              <a:rPr lang="en-US" sz="2800" b="1" dirty="0"/>
              <a:t>control</a:t>
            </a:r>
            <a:r>
              <a:rPr lang="en-US" sz="2800" dirty="0"/>
              <a:t>: </a:t>
            </a:r>
          </a:p>
          <a:p>
            <a:pPr algn="just">
              <a:lnSpc>
                <a:spcPct val="150000"/>
              </a:lnSpc>
            </a:pPr>
            <a:r>
              <a:rPr lang="en-US" sz="2800" dirty="0" smtClean="0"/>
              <a:t>This </a:t>
            </a:r>
            <a:r>
              <a:rPr lang="en-US" sz="2800" dirty="0"/>
              <a:t>component helps to validate the assumptions on which the strategy is developed. </a:t>
            </a:r>
          </a:p>
          <a:p>
            <a:pPr algn="just">
              <a:lnSpc>
                <a:spcPct val="150000"/>
              </a:lnSpc>
            </a:pPr>
            <a:r>
              <a:rPr lang="en-US" sz="2800" dirty="0" smtClean="0"/>
              <a:t>Success </a:t>
            </a:r>
            <a:r>
              <a:rPr lang="en-US" sz="2800" dirty="0"/>
              <a:t>in premises control requires environmental monitoring to spot developing trends and examine their potential implications for the premises on which the firm has developed its strategy</a:t>
            </a:r>
            <a:r>
              <a:rPr lang="en-US" sz="2800" dirty="0" smtClean="0"/>
              <a:t>.</a:t>
            </a:r>
            <a:endParaRPr lang="en-US" sz="2400" dirty="0"/>
          </a:p>
        </p:txBody>
      </p:sp>
      <p:sp>
        <p:nvSpPr>
          <p:cNvPr id="4" name="Slide Number Placeholder 3"/>
          <p:cNvSpPr>
            <a:spLocks noGrp="1"/>
          </p:cNvSpPr>
          <p:nvPr>
            <p:ph type="sldNum" sz="quarter" idx="12"/>
          </p:nvPr>
        </p:nvSpPr>
        <p:spPr/>
        <p:txBody>
          <a:bodyPr/>
          <a:lstStyle/>
          <a:p>
            <a:fld id="{85E29CF1-FF6F-4E42-A179-279CEE78F085}" type="slidenum">
              <a:rPr lang="en-US" smtClean="0"/>
              <a:t>11</a:t>
            </a:fld>
            <a:endParaRPr lang="en-US"/>
          </a:p>
        </p:txBody>
      </p:sp>
    </p:spTree>
    <p:extLst>
      <p:ext uri="{BB962C8B-B14F-4D97-AF65-F5344CB8AC3E}">
        <p14:creationId xmlns:p14="http://schemas.microsoft.com/office/powerpoint/2010/main" val="3161392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300" kern="1200" dirty="0" smtClean="0">
                <a:solidFill>
                  <a:schemeClr val="accent3">
                    <a:shade val="75000"/>
                  </a:schemeClr>
                </a:solidFill>
                <a:latin typeface="+mj-lt"/>
                <a:ea typeface="+mj-ea"/>
                <a:cs typeface="+mj-cs"/>
              </a:rPr>
              <a:t>Components </a:t>
            </a:r>
            <a:r>
              <a:rPr lang="en-US" sz="3300" kern="1200" dirty="0">
                <a:solidFill>
                  <a:schemeClr val="accent3">
                    <a:shade val="75000"/>
                  </a:schemeClr>
                </a:solidFill>
                <a:latin typeface="+mj-lt"/>
                <a:ea typeface="+mj-ea"/>
                <a:cs typeface="+mj-cs"/>
              </a:rPr>
              <a:t>of Strategic Control</a:t>
            </a:r>
          </a:p>
        </p:txBody>
      </p:sp>
      <p:sp>
        <p:nvSpPr>
          <p:cNvPr id="3" name="Content Placeholder 2"/>
          <p:cNvSpPr>
            <a:spLocks noGrp="1"/>
          </p:cNvSpPr>
          <p:nvPr>
            <p:ph sz="quarter" idx="1"/>
          </p:nvPr>
        </p:nvSpPr>
        <p:spPr>
          <a:xfrm>
            <a:off x="301752" y="1527048"/>
            <a:ext cx="8689848" cy="4873752"/>
          </a:xfrm>
        </p:spPr>
        <p:txBody>
          <a:bodyPr>
            <a:normAutofit fontScale="77500" lnSpcReduction="20000"/>
          </a:bodyPr>
          <a:lstStyle/>
          <a:p>
            <a:pPr marL="0" lvl="0" indent="0" algn="just">
              <a:lnSpc>
                <a:spcPct val="150000"/>
              </a:lnSpc>
              <a:buNone/>
            </a:pPr>
            <a:r>
              <a:rPr lang="en-US" sz="2800" b="1" dirty="0" smtClean="0"/>
              <a:t>D. Implementation </a:t>
            </a:r>
            <a:r>
              <a:rPr lang="en-US" sz="2800" b="1" dirty="0"/>
              <a:t>control</a:t>
            </a:r>
            <a:r>
              <a:rPr lang="en-US" sz="2800" dirty="0" smtClean="0"/>
              <a:t>:</a:t>
            </a:r>
          </a:p>
          <a:p>
            <a:pPr lvl="0" algn="just">
              <a:lnSpc>
                <a:spcPct val="150000"/>
              </a:lnSpc>
            </a:pPr>
            <a:r>
              <a:rPr lang="en-US" sz="2800" dirty="0" smtClean="0"/>
              <a:t>This </a:t>
            </a:r>
            <a:r>
              <a:rPr lang="en-US" sz="2800" dirty="0"/>
              <a:t>component requires monitoring the actions undertaken by management to implement the strategy and determine the effects of these </a:t>
            </a:r>
            <a:r>
              <a:rPr lang="en-US" sz="2800" dirty="0" smtClean="0"/>
              <a:t>actions.</a:t>
            </a:r>
          </a:p>
          <a:p>
            <a:pPr lvl="0" algn="just">
              <a:lnSpc>
                <a:spcPct val="150000"/>
              </a:lnSpc>
            </a:pPr>
            <a:r>
              <a:rPr lang="en-US" sz="2800" dirty="0" smtClean="0"/>
              <a:t>It </a:t>
            </a:r>
            <a:r>
              <a:rPr lang="en-US" sz="2800" dirty="0"/>
              <a:t>ensures that plans are performed in their designated sequence, within the established time frame and within the resources and budget constraints. </a:t>
            </a:r>
            <a:endParaRPr lang="en-US" sz="2800" dirty="0" smtClean="0"/>
          </a:p>
          <a:p>
            <a:pPr lvl="0" algn="just">
              <a:lnSpc>
                <a:spcPct val="150000"/>
              </a:lnSpc>
            </a:pPr>
            <a:r>
              <a:rPr lang="en-US" sz="2800" dirty="0" smtClean="0"/>
              <a:t>Implementation </a:t>
            </a:r>
            <a:r>
              <a:rPr lang="en-US" sz="2800" dirty="0"/>
              <a:t>controls require creating milestones for strategy execution (what will be done? By whom? When? Where? How? How much?).</a:t>
            </a:r>
            <a:endParaRPr lang="en-US" sz="2400" dirty="0"/>
          </a:p>
        </p:txBody>
      </p:sp>
      <p:sp>
        <p:nvSpPr>
          <p:cNvPr id="4" name="Slide Number Placeholder 3"/>
          <p:cNvSpPr>
            <a:spLocks noGrp="1"/>
          </p:cNvSpPr>
          <p:nvPr>
            <p:ph type="sldNum" sz="quarter" idx="12"/>
          </p:nvPr>
        </p:nvSpPr>
        <p:spPr/>
        <p:txBody>
          <a:bodyPr/>
          <a:lstStyle/>
          <a:p>
            <a:fld id="{85E29CF1-FF6F-4E42-A179-279CEE78F085}" type="slidenum">
              <a:rPr lang="en-US" smtClean="0"/>
              <a:t>12</a:t>
            </a:fld>
            <a:endParaRPr lang="en-US"/>
          </a:p>
        </p:txBody>
      </p:sp>
    </p:spTree>
    <p:extLst>
      <p:ext uri="{BB962C8B-B14F-4D97-AF65-F5344CB8AC3E}">
        <p14:creationId xmlns:p14="http://schemas.microsoft.com/office/powerpoint/2010/main" val="32956270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Control</a:t>
            </a:r>
          </a:p>
        </p:txBody>
      </p:sp>
      <p:sp>
        <p:nvSpPr>
          <p:cNvPr id="3" name="Content Placeholder 2"/>
          <p:cNvSpPr>
            <a:spLocks noGrp="1"/>
          </p:cNvSpPr>
          <p:nvPr>
            <p:ph sz="quarter" idx="1"/>
          </p:nvPr>
        </p:nvSpPr>
        <p:spPr/>
        <p:txBody>
          <a:bodyPr>
            <a:normAutofit fontScale="77500" lnSpcReduction="20000"/>
          </a:bodyPr>
          <a:lstStyle/>
          <a:p>
            <a:pPr marL="0" indent="0" algn="just">
              <a:lnSpc>
                <a:spcPct val="160000"/>
              </a:lnSpc>
              <a:buNone/>
            </a:pPr>
            <a:r>
              <a:rPr lang="en-US" b="1" dirty="0" err="1" smtClean="0"/>
              <a:t>i</a:t>
            </a:r>
            <a:r>
              <a:rPr lang="en-US" b="1" dirty="0"/>
              <a:t>) Feed forward Control</a:t>
            </a:r>
          </a:p>
          <a:p>
            <a:pPr algn="just">
              <a:lnSpc>
                <a:spcPct val="160000"/>
              </a:lnSpc>
            </a:pPr>
            <a:r>
              <a:rPr lang="en-US" dirty="0"/>
              <a:t>Feed forward control focuses on the regulation of inputs </a:t>
            </a:r>
            <a:r>
              <a:rPr lang="en-US" dirty="0" smtClean="0"/>
              <a:t>to </a:t>
            </a:r>
            <a:r>
              <a:rPr lang="en-US" dirty="0"/>
              <a:t>ensure that they meet the standards necessary for the transformation process. </a:t>
            </a:r>
          </a:p>
          <a:p>
            <a:pPr algn="just">
              <a:lnSpc>
                <a:spcPct val="160000"/>
              </a:lnSpc>
            </a:pPr>
            <a:r>
              <a:rPr lang="en-US" dirty="0"/>
              <a:t>Feed forward controls are desirable because they allow management to prevent problems rather than having to cur</a:t>
            </a:r>
            <a:r>
              <a:rPr lang="en-US" b="1" dirty="0"/>
              <a:t>e</a:t>
            </a:r>
            <a:r>
              <a:rPr lang="en-US" dirty="0"/>
              <a:t> them later. </a:t>
            </a:r>
            <a:r>
              <a:rPr lang="en-US" dirty="0" smtClean="0"/>
              <a:t> </a:t>
            </a:r>
            <a:endParaRPr lang="en-US" dirty="0"/>
          </a:p>
          <a:p>
            <a:pPr algn="just">
              <a:lnSpc>
                <a:spcPct val="160000"/>
              </a:lnSpc>
            </a:pPr>
            <a:r>
              <a:rPr lang="en-US" dirty="0" smtClean="0"/>
              <a:t>These </a:t>
            </a:r>
            <a:r>
              <a:rPr lang="en-US" dirty="0"/>
              <a:t>types of controls are designed to detect deviation from some standard or goal to allow correction to be made before a particular sequence of actions is completed. </a:t>
            </a:r>
          </a:p>
        </p:txBody>
      </p:sp>
      <p:sp>
        <p:nvSpPr>
          <p:cNvPr id="4" name="Slide Number Placeholder 3"/>
          <p:cNvSpPr>
            <a:spLocks noGrp="1"/>
          </p:cNvSpPr>
          <p:nvPr>
            <p:ph type="sldNum" sz="quarter" idx="12"/>
          </p:nvPr>
        </p:nvSpPr>
        <p:spPr/>
        <p:txBody>
          <a:bodyPr/>
          <a:lstStyle/>
          <a:p>
            <a:fld id="{85E29CF1-FF6F-4E42-A179-279CEE78F085}" type="slidenum">
              <a:rPr lang="en-US" smtClean="0"/>
              <a:t>13</a:t>
            </a:fld>
            <a:endParaRPr lang="en-US"/>
          </a:p>
        </p:txBody>
      </p:sp>
    </p:spTree>
    <p:extLst>
      <p:ext uri="{BB962C8B-B14F-4D97-AF65-F5344CB8AC3E}">
        <p14:creationId xmlns:p14="http://schemas.microsoft.com/office/powerpoint/2010/main" val="502985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Control</a:t>
            </a:r>
          </a:p>
        </p:txBody>
      </p:sp>
      <p:sp>
        <p:nvSpPr>
          <p:cNvPr id="3" name="Content Placeholder 2"/>
          <p:cNvSpPr>
            <a:spLocks noGrp="1"/>
          </p:cNvSpPr>
          <p:nvPr>
            <p:ph sz="quarter" idx="1"/>
          </p:nvPr>
        </p:nvSpPr>
        <p:spPr/>
        <p:txBody>
          <a:bodyPr>
            <a:normAutofit fontScale="92500" lnSpcReduction="20000"/>
          </a:bodyPr>
          <a:lstStyle/>
          <a:p>
            <a:pPr marL="0" indent="0" algn="just">
              <a:lnSpc>
                <a:spcPct val="150000"/>
              </a:lnSpc>
              <a:buNone/>
            </a:pPr>
            <a:r>
              <a:rPr lang="en-US" b="1" dirty="0" smtClean="0"/>
              <a:t>ii</a:t>
            </a:r>
            <a:r>
              <a:rPr lang="en-US" b="1" dirty="0"/>
              <a:t>) Concurrent Control</a:t>
            </a:r>
          </a:p>
          <a:p>
            <a:pPr algn="just">
              <a:lnSpc>
                <a:spcPct val="150000"/>
              </a:lnSpc>
            </a:pPr>
            <a:r>
              <a:rPr lang="en-US" dirty="0"/>
              <a:t>Concurrent control takes place while an activity is in progress. </a:t>
            </a:r>
            <a:endParaRPr lang="en-US" dirty="0" smtClean="0"/>
          </a:p>
          <a:p>
            <a:pPr algn="just">
              <a:lnSpc>
                <a:spcPct val="150000"/>
              </a:lnSpc>
            </a:pPr>
            <a:r>
              <a:rPr lang="en-US" dirty="0" smtClean="0"/>
              <a:t>It </a:t>
            </a:r>
            <a:r>
              <a:rPr lang="en-US" dirty="0"/>
              <a:t>involves the regulation of ongoing activities that are part of transformation process to ensure that they conform to organizational standards</a:t>
            </a:r>
            <a:r>
              <a:rPr lang="en-US" dirty="0" smtClean="0"/>
              <a:t>.</a:t>
            </a:r>
          </a:p>
          <a:p>
            <a:pPr algn="just">
              <a:lnSpc>
                <a:spcPct val="150000"/>
              </a:lnSpc>
            </a:pPr>
            <a:r>
              <a:rPr lang="en-US" dirty="0" smtClean="0"/>
              <a:t> Concurrent control is designed to ensure that employee work activities produce the correct results. </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14</a:t>
            </a:fld>
            <a:endParaRPr lang="en-US"/>
          </a:p>
        </p:txBody>
      </p:sp>
    </p:spTree>
    <p:extLst>
      <p:ext uri="{BB962C8B-B14F-4D97-AF65-F5344CB8AC3E}">
        <p14:creationId xmlns:p14="http://schemas.microsoft.com/office/powerpoint/2010/main" val="6569342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Control</a:t>
            </a:r>
          </a:p>
        </p:txBody>
      </p:sp>
      <p:sp>
        <p:nvSpPr>
          <p:cNvPr id="3" name="Content Placeholder 2"/>
          <p:cNvSpPr>
            <a:spLocks noGrp="1"/>
          </p:cNvSpPr>
          <p:nvPr>
            <p:ph sz="quarter" idx="1"/>
          </p:nvPr>
        </p:nvSpPr>
        <p:spPr/>
        <p:txBody>
          <a:bodyPr>
            <a:normAutofit fontScale="92500" lnSpcReduction="20000"/>
          </a:bodyPr>
          <a:lstStyle/>
          <a:p>
            <a:pPr marL="0" indent="0" algn="just">
              <a:lnSpc>
                <a:spcPct val="150000"/>
              </a:lnSpc>
              <a:buNone/>
            </a:pPr>
            <a:r>
              <a:rPr lang="en-US" b="1" dirty="0" smtClean="0"/>
              <a:t>iii</a:t>
            </a:r>
            <a:r>
              <a:rPr lang="en-US" b="1" dirty="0"/>
              <a:t>) Feedback Control</a:t>
            </a:r>
          </a:p>
          <a:p>
            <a:pPr algn="just">
              <a:lnSpc>
                <a:spcPct val="150000"/>
              </a:lnSpc>
            </a:pPr>
            <a:r>
              <a:rPr lang="en-US" dirty="0"/>
              <a:t>This type of control focuses on the outputs of the organization after transformation is </a:t>
            </a:r>
            <a:r>
              <a:rPr lang="en-US" dirty="0" smtClean="0"/>
              <a:t>complete.</a:t>
            </a:r>
          </a:p>
          <a:p>
            <a:pPr algn="just">
              <a:lnSpc>
                <a:spcPct val="150000"/>
              </a:lnSpc>
            </a:pPr>
            <a:r>
              <a:rPr lang="en-US" dirty="0" smtClean="0"/>
              <a:t>Sometimes </a:t>
            </a:r>
            <a:r>
              <a:rPr lang="en-US" dirty="0"/>
              <a:t>called post action or output control, fulfills a number of important functions. </a:t>
            </a:r>
            <a:r>
              <a:rPr lang="en-US" dirty="0" smtClean="0"/>
              <a:t> </a:t>
            </a:r>
            <a:endParaRPr lang="en-US" dirty="0"/>
          </a:p>
          <a:p>
            <a:pPr algn="just">
              <a:lnSpc>
                <a:spcPct val="150000"/>
              </a:lnSpc>
            </a:pPr>
            <a:r>
              <a:rPr lang="en-US" dirty="0"/>
              <a:t>The major drawback of this type of control is that, the time the manager has the information and if there is significant problem the damage is already done</a:t>
            </a:r>
            <a:r>
              <a:rPr lang="en-US" dirty="0" smtClean="0"/>
              <a:t>.</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15</a:t>
            </a:fld>
            <a:endParaRPr lang="en-US"/>
          </a:p>
        </p:txBody>
      </p:sp>
    </p:spTree>
    <p:extLst>
      <p:ext uri="{BB962C8B-B14F-4D97-AF65-F5344CB8AC3E}">
        <p14:creationId xmlns:p14="http://schemas.microsoft.com/office/powerpoint/2010/main" val="10786649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Control</a:t>
            </a:r>
          </a:p>
        </p:txBody>
      </p:sp>
      <p:sp>
        <p:nvSpPr>
          <p:cNvPr id="3" name="Content Placeholder 2"/>
          <p:cNvSpPr>
            <a:spLocks noGrp="1"/>
          </p:cNvSpPr>
          <p:nvPr>
            <p:ph sz="quarter" idx="1"/>
          </p:nvPr>
        </p:nvSpPr>
        <p:spPr/>
        <p:txBody>
          <a:bodyPr>
            <a:normAutofit fontScale="92500"/>
          </a:bodyPr>
          <a:lstStyle/>
          <a:p>
            <a:pPr marL="0" indent="0">
              <a:buNone/>
            </a:pPr>
            <a:r>
              <a:rPr lang="en-US" b="1" dirty="0" smtClean="0"/>
              <a:t>iv</a:t>
            </a:r>
            <a:r>
              <a:rPr lang="en-US" b="1" dirty="0"/>
              <a:t>) Multiple Controls</a:t>
            </a:r>
          </a:p>
          <a:p>
            <a:pPr algn="just">
              <a:lnSpc>
                <a:spcPct val="150000"/>
              </a:lnSpc>
            </a:pPr>
            <a:r>
              <a:rPr lang="en-US" dirty="0"/>
              <a:t>Feed forward, concurrent, and feedback control methods are not mutually </a:t>
            </a:r>
            <a:r>
              <a:rPr lang="en-US" dirty="0" smtClean="0"/>
              <a:t>exclusive rather</a:t>
            </a:r>
            <a:r>
              <a:rPr lang="en-US" dirty="0"/>
              <a:t>, they usually are combined into a multiple control systems. </a:t>
            </a:r>
            <a:endParaRPr lang="en-US" dirty="0" smtClean="0"/>
          </a:p>
          <a:p>
            <a:pPr algn="just">
              <a:lnSpc>
                <a:spcPct val="150000"/>
              </a:lnSpc>
            </a:pPr>
            <a:r>
              <a:rPr lang="en-US" dirty="0" smtClean="0"/>
              <a:t>Managers </a:t>
            </a:r>
            <a:r>
              <a:rPr lang="en-US" dirty="0"/>
              <a:t>design control systems to define standards of performance and acquire information feedback at strategic control points. </a:t>
            </a:r>
          </a:p>
        </p:txBody>
      </p:sp>
      <p:sp>
        <p:nvSpPr>
          <p:cNvPr id="4" name="Slide Number Placeholder 3"/>
          <p:cNvSpPr>
            <a:spLocks noGrp="1"/>
          </p:cNvSpPr>
          <p:nvPr>
            <p:ph type="sldNum" sz="quarter" idx="12"/>
          </p:nvPr>
        </p:nvSpPr>
        <p:spPr/>
        <p:txBody>
          <a:bodyPr/>
          <a:lstStyle/>
          <a:p>
            <a:fld id="{85E29CF1-FF6F-4E42-A179-279CEE78F085}" type="slidenum">
              <a:rPr lang="en-US" smtClean="0"/>
              <a:t>16</a:t>
            </a:fld>
            <a:endParaRPr lang="en-US"/>
          </a:p>
        </p:txBody>
      </p:sp>
    </p:spTree>
    <p:extLst>
      <p:ext uri="{BB962C8B-B14F-4D97-AF65-F5344CB8AC3E}">
        <p14:creationId xmlns:p14="http://schemas.microsoft.com/office/powerpoint/2010/main" val="2493037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lgn="ctr">
              <a:buNone/>
            </a:pPr>
            <a:endParaRPr lang="en-US" sz="8800" dirty="0" smtClean="0"/>
          </a:p>
          <a:p>
            <a:pPr marL="0" indent="0" algn="ctr">
              <a:buNone/>
            </a:pPr>
            <a:r>
              <a:rPr lang="en-US" sz="8800" dirty="0" smtClean="0"/>
              <a:t>End of part one</a:t>
            </a:r>
            <a:endParaRPr lang="en-US" sz="8800" dirty="0"/>
          </a:p>
        </p:txBody>
      </p:sp>
      <p:sp>
        <p:nvSpPr>
          <p:cNvPr id="2" name="Slide Number Placeholder 1"/>
          <p:cNvSpPr>
            <a:spLocks noGrp="1"/>
          </p:cNvSpPr>
          <p:nvPr>
            <p:ph type="sldNum" sz="quarter" idx="12"/>
          </p:nvPr>
        </p:nvSpPr>
        <p:spPr/>
        <p:txBody>
          <a:bodyPr/>
          <a:lstStyle/>
          <a:p>
            <a:fld id="{85E29CF1-FF6F-4E42-A179-279CEE78F085}" type="slidenum">
              <a:rPr lang="en-US" smtClean="0"/>
              <a:t>17</a:t>
            </a:fld>
            <a:endParaRPr lang="en-US"/>
          </a:p>
        </p:txBody>
      </p:sp>
    </p:spTree>
    <p:extLst>
      <p:ext uri="{BB962C8B-B14F-4D97-AF65-F5344CB8AC3E}">
        <p14:creationId xmlns:p14="http://schemas.microsoft.com/office/powerpoint/2010/main" val="7842448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sz="quarter" idx="1"/>
          </p:nvPr>
        </p:nvSpPr>
        <p:spPr/>
        <p:txBody>
          <a:bodyPr/>
          <a:lstStyle/>
          <a:p>
            <a:pPr algn="just">
              <a:lnSpc>
                <a:spcPct val="150000"/>
              </a:lnSpc>
              <a:buFont typeface="Wingdings" panose="05000000000000000000" pitchFamily="2" charset="2"/>
              <a:buChar char="Ø"/>
            </a:pPr>
            <a:r>
              <a:rPr lang="en-US" sz="2800" dirty="0"/>
              <a:t>Process of strategic </a:t>
            </a:r>
            <a:r>
              <a:rPr lang="en-US" sz="2800" dirty="0" smtClean="0"/>
              <a:t>control</a:t>
            </a:r>
          </a:p>
          <a:p>
            <a:pPr algn="just">
              <a:lnSpc>
                <a:spcPct val="150000"/>
              </a:lnSpc>
              <a:buFont typeface="Wingdings" panose="05000000000000000000" pitchFamily="2" charset="2"/>
              <a:buChar char="Ø"/>
            </a:pPr>
            <a:r>
              <a:rPr lang="en-US" sz="2800" dirty="0"/>
              <a:t>Designing Effective Strategic Control </a:t>
            </a:r>
            <a:r>
              <a:rPr lang="en-US" sz="2800" dirty="0" smtClean="0"/>
              <a:t>Systems</a:t>
            </a:r>
          </a:p>
          <a:p>
            <a:pPr algn="just">
              <a:lnSpc>
                <a:spcPct val="150000"/>
              </a:lnSpc>
              <a:buFont typeface="Wingdings" panose="05000000000000000000" pitchFamily="2" charset="2"/>
              <a:buChar char="Ø"/>
            </a:pPr>
            <a:r>
              <a:rPr lang="en-US" dirty="0"/>
              <a:t>Why control systems </a:t>
            </a:r>
            <a:r>
              <a:rPr lang="en-US" dirty="0" smtClean="0"/>
              <a:t>fail</a:t>
            </a:r>
          </a:p>
          <a:p>
            <a:pPr algn="just">
              <a:lnSpc>
                <a:spcPct val="150000"/>
              </a:lnSpc>
              <a:buFont typeface="Wingdings" panose="05000000000000000000" pitchFamily="2" charset="2"/>
              <a:buChar char="Ø"/>
            </a:pPr>
            <a:r>
              <a:rPr lang="en-US" sz="2800" dirty="0"/>
              <a:t>Major role of Strategic Controllers</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18</a:t>
            </a:fld>
            <a:endParaRPr lang="en-US"/>
          </a:p>
        </p:txBody>
      </p:sp>
    </p:spTree>
    <p:extLst>
      <p:ext uri="{BB962C8B-B14F-4D97-AF65-F5344CB8AC3E}">
        <p14:creationId xmlns:p14="http://schemas.microsoft.com/office/powerpoint/2010/main" val="2833643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Autofit/>
          </a:bodyPr>
          <a:lstStyle/>
          <a:p>
            <a:pPr lvl="1" algn="ctr" rtl="0">
              <a:spcBef>
                <a:spcPct val="0"/>
              </a:spcBef>
            </a:pPr>
            <a:r>
              <a:rPr lang="en-US" sz="3000" kern="1200" dirty="0">
                <a:solidFill>
                  <a:schemeClr val="accent3">
                    <a:shade val="75000"/>
                  </a:schemeClr>
                </a:solidFill>
                <a:latin typeface="+mj-lt"/>
                <a:ea typeface="+mj-ea"/>
                <a:cs typeface="+mj-cs"/>
              </a:rPr>
              <a:t>Process of strategic control</a:t>
            </a:r>
            <a:br>
              <a:rPr lang="en-US" sz="3000" kern="1200" dirty="0">
                <a:solidFill>
                  <a:schemeClr val="accent3">
                    <a:shade val="75000"/>
                  </a:schemeClr>
                </a:solidFill>
                <a:latin typeface="+mj-lt"/>
                <a:ea typeface="+mj-ea"/>
                <a:cs typeface="+mj-cs"/>
              </a:rPr>
            </a:br>
            <a:r>
              <a:rPr lang="en-US" sz="3000" kern="1200" dirty="0">
                <a:solidFill>
                  <a:schemeClr val="accent3">
                    <a:shade val="75000"/>
                  </a:schemeClr>
                </a:solidFill>
                <a:latin typeface="+mj-lt"/>
                <a:ea typeface="+mj-ea"/>
                <a:cs typeface="+mj-cs"/>
              </a:rPr>
              <a:t>Step 1: Measure organizational performance</a:t>
            </a:r>
            <a:r>
              <a:rPr lang="en-US" sz="3300" kern="1200" dirty="0" smtClean="0">
                <a:solidFill>
                  <a:schemeClr val="accent3">
                    <a:shade val="75000"/>
                  </a:schemeClr>
                </a:solidFill>
                <a:latin typeface="+mj-lt"/>
                <a:ea typeface="+mj-ea"/>
                <a:cs typeface="+mj-cs"/>
              </a:rPr>
              <a:t>.</a:t>
            </a:r>
            <a:endParaRPr lang="en-US" sz="3300" kern="1200" dirty="0">
              <a:solidFill>
                <a:schemeClr val="accent3">
                  <a:shade val="75000"/>
                </a:schemeClr>
              </a:solidFill>
              <a:latin typeface="+mj-lt"/>
              <a:ea typeface="+mj-ea"/>
              <a:cs typeface="+mj-cs"/>
            </a:endParaRPr>
          </a:p>
        </p:txBody>
      </p:sp>
      <p:sp>
        <p:nvSpPr>
          <p:cNvPr id="3" name="Content Placeholder 2"/>
          <p:cNvSpPr>
            <a:spLocks noGrp="1"/>
          </p:cNvSpPr>
          <p:nvPr>
            <p:ph sz="quarter" idx="1"/>
          </p:nvPr>
        </p:nvSpPr>
        <p:spPr/>
        <p:txBody>
          <a:bodyPr>
            <a:normAutofit fontScale="92500" lnSpcReduction="20000"/>
          </a:bodyPr>
          <a:lstStyle/>
          <a:p>
            <a:pPr marL="0" indent="0" algn="just">
              <a:lnSpc>
                <a:spcPct val="150000"/>
              </a:lnSpc>
              <a:buNone/>
            </a:pPr>
            <a:r>
              <a:rPr lang="en-US" dirty="0"/>
              <a:t>Before managers can determine what can be done to make the strategic management process more effective, they must make measure that reflect current organizational performance. </a:t>
            </a:r>
            <a:endParaRPr lang="en-US" dirty="0" smtClean="0"/>
          </a:p>
          <a:p>
            <a:pPr marL="0" indent="0" algn="just">
              <a:lnSpc>
                <a:spcPct val="150000"/>
              </a:lnSpc>
              <a:buNone/>
            </a:pPr>
            <a:r>
              <a:rPr lang="en-US" dirty="0" smtClean="0"/>
              <a:t>Organizational </a:t>
            </a:r>
            <a:r>
              <a:rPr lang="en-US" dirty="0"/>
              <a:t>performance must take into account the following:</a:t>
            </a:r>
          </a:p>
          <a:p>
            <a:pPr lvl="0" algn="just">
              <a:lnSpc>
                <a:spcPct val="150000"/>
              </a:lnSpc>
              <a:buFont typeface="Wingdings" panose="05000000000000000000" pitchFamily="2" charset="2"/>
              <a:buChar char="Ø"/>
            </a:pPr>
            <a:r>
              <a:rPr lang="en-US" dirty="0"/>
              <a:t>Strategic audit.</a:t>
            </a:r>
          </a:p>
          <a:p>
            <a:pPr lvl="0" algn="just">
              <a:lnSpc>
                <a:spcPct val="150000"/>
              </a:lnSpc>
              <a:buFont typeface="Wingdings" panose="05000000000000000000" pitchFamily="2" charset="2"/>
              <a:buChar char="Ø"/>
            </a:pPr>
            <a:r>
              <a:rPr lang="en-US" dirty="0"/>
              <a:t>Strategic audit and measurement methods.</a:t>
            </a:r>
          </a:p>
        </p:txBody>
      </p:sp>
      <p:sp>
        <p:nvSpPr>
          <p:cNvPr id="4" name="Slide Number Placeholder 3"/>
          <p:cNvSpPr>
            <a:spLocks noGrp="1"/>
          </p:cNvSpPr>
          <p:nvPr>
            <p:ph type="sldNum" sz="quarter" idx="12"/>
          </p:nvPr>
        </p:nvSpPr>
        <p:spPr/>
        <p:txBody>
          <a:bodyPr/>
          <a:lstStyle/>
          <a:p>
            <a:fld id="{85E29CF1-FF6F-4E42-A179-279CEE78F085}" type="slidenum">
              <a:rPr lang="en-US" smtClean="0"/>
              <a:t>19</a:t>
            </a:fld>
            <a:endParaRPr lang="en-US"/>
          </a:p>
        </p:txBody>
      </p:sp>
    </p:spTree>
    <p:extLst>
      <p:ext uri="{BB962C8B-B14F-4D97-AF65-F5344CB8AC3E}">
        <p14:creationId xmlns:p14="http://schemas.microsoft.com/office/powerpoint/2010/main" val="1638919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914400"/>
          </a:xfrm>
        </p:spPr>
        <p:txBody>
          <a:bodyPr>
            <a:noAutofit/>
          </a:bodyPr>
          <a:lstStyle/>
          <a:p>
            <a:r>
              <a:rPr lang="en-US" sz="3000" dirty="0" smtClean="0"/>
              <a:t>Step 1: Measure organizational performance. </a:t>
            </a:r>
            <a:r>
              <a:rPr lang="en-US" sz="3000" dirty="0" err="1" smtClean="0"/>
              <a:t>Cont</a:t>
            </a:r>
            <a:r>
              <a:rPr lang="en-US" sz="3000" dirty="0" smtClean="0"/>
              <a:t>……..</a:t>
            </a:r>
            <a:endParaRPr lang="en-US" sz="3000" dirty="0"/>
          </a:p>
        </p:txBody>
      </p:sp>
      <p:sp>
        <p:nvSpPr>
          <p:cNvPr id="3" name="Content Placeholder 2"/>
          <p:cNvSpPr>
            <a:spLocks noGrp="1"/>
          </p:cNvSpPr>
          <p:nvPr>
            <p:ph sz="quarter" idx="1"/>
          </p:nvPr>
        </p:nvSpPr>
        <p:spPr/>
        <p:txBody>
          <a:bodyPr>
            <a:normAutofit fontScale="92500" lnSpcReduction="10000"/>
          </a:bodyPr>
          <a:lstStyle/>
          <a:p>
            <a:pPr lvl="0" algn="just">
              <a:lnSpc>
                <a:spcPct val="150000"/>
              </a:lnSpc>
            </a:pPr>
            <a:r>
              <a:rPr lang="en-US" b="1" dirty="0">
                <a:solidFill>
                  <a:srgbClr val="FF0000"/>
                </a:solidFill>
              </a:rPr>
              <a:t>Strategic audit </a:t>
            </a:r>
            <a:r>
              <a:rPr lang="en-US" dirty="0"/>
              <a:t>is an examination and evaluation of areas affected by operation of strategic management process within an organization. </a:t>
            </a:r>
            <a:endParaRPr lang="en-US" dirty="0" smtClean="0"/>
          </a:p>
          <a:p>
            <a:pPr lvl="0" algn="just">
              <a:lnSpc>
                <a:spcPct val="150000"/>
              </a:lnSpc>
            </a:pPr>
            <a:r>
              <a:rPr lang="en-US" dirty="0" smtClean="0"/>
              <a:t>The </a:t>
            </a:r>
            <a:r>
              <a:rPr lang="en-US" dirty="0"/>
              <a:t>strategic audit can be quite formalistic adhering to established organizational rules and procedures or quite informal allowing managers wide discretion in deciding what organizational measurements should be taken and when.</a:t>
            </a:r>
          </a:p>
        </p:txBody>
      </p:sp>
      <p:sp>
        <p:nvSpPr>
          <p:cNvPr id="4" name="Slide Number Placeholder 3"/>
          <p:cNvSpPr>
            <a:spLocks noGrp="1"/>
          </p:cNvSpPr>
          <p:nvPr>
            <p:ph type="sldNum" sz="quarter" idx="12"/>
          </p:nvPr>
        </p:nvSpPr>
        <p:spPr/>
        <p:txBody>
          <a:bodyPr/>
          <a:lstStyle/>
          <a:p>
            <a:fld id="{85E29CF1-FF6F-4E42-A179-279CEE78F085}" type="slidenum">
              <a:rPr lang="en-US" smtClean="0"/>
              <a:t>20</a:t>
            </a:fld>
            <a:endParaRPr lang="en-US"/>
          </a:p>
        </p:txBody>
      </p:sp>
    </p:spTree>
    <p:extLst>
      <p:ext uri="{BB962C8B-B14F-4D97-AF65-F5344CB8AC3E}">
        <p14:creationId xmlns:p14="http://schemas.microsoft.com/office/powerpoint/2010/main" val="2819914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04800"/>
            <a:ext cx="8534400" cy="758952"/>
          </a:xfrm>
        </p:spPr>
        <p:txBody>
          <a:bodyPr>
            <a:noAutofit/>
          </a:bodyPr>
          <a:lstStyle/>
          <a:p>
            <a:r>
              <a:rPr lang="en-US" sz="3000" dirty="0" smtClean="0"/>
              <a:t>Step 1: Measure organizational performance. </a:t>
            </a:r>
            <a:r>
              <a:rPr lang="en-US" sz="3000" dirty="0" err="1" smtClean="0"/>
              <a:t>Cont</a:t>
            </a:r>
            <a:r>
              <a:rPr lang="en-US" sz="3000" dirty="0" smtClean="0"/>
              <a:t>……..</a:t>
            </a:r>
            <a:endParaRPr lang="en-US" sz="3000" dirty="0"/>
          </a:p>
        </p:txBody>
      </p:sp>
      <p:sp>
        <p:nvSpPr>
          <p:cNvPr id="3" name="Content Placeholder 2"/>
          <p:cNvSpPr>
            <a:spLocks noGrp="1"/>
          </p:cNvSpPr>
          <p:nvPr>
            <p:ph sz="quarter" idx="1"/>
          </p:nvPr>
        </p:nvSpPr>
        <p:spPr/>
        <p:txBody>
          <a:bodyPr>
            <a:noAutofit/>
          </a:bodyPr>
          <a:lstStyle/>
          <a:p>
            <a:pPr lvl="0" algn="just">
              <a:lnSpc>
                <a:spcPct val="150000"/>
              </a:lnSpc>
            </a:pPr>
            <a:r>
              <a:rPr lang="en-US" sz="2000" b="1" dirty="0">
                <a:solidFill>
                  <a:srgbClr val="FF0000"/>
                </a:solidFill>
              </a:rPr>
              <a:t>Strategic audit measurement methods</a:t>
            </a:r>
            <a:r>
              <a:rPr lang="en-US" sz="2000" dirty="0"/>
              <a:t>: there are several methods accepted for measuring organizational performance; qualitative and quantitative. </a:t>
            </a:r>
            <a:endParaRPr lang="en-US" sz="2000" dirty="0" smtClean="0"/>
          </a:p>
          <a:p>
            <a:pPr lvl="0" algn="just">
              <a:lnSpc>
                <a:spcPct val="150000"/>
              </a:lnSpc>
            </a:pPr>
            <a:r>
              <a:rPr lang="en-US" sz="2000" dirty="0" smtClean="0"/>
              <a:t>Quantitative </a:t>
            </a:r>
            <a:r>
              <a:rPr lang="en-US" sz="2000" dirty="0"/>
              <a:t>organizational  measurements  are  measurements  resulting  in  data  that  are numerically summarized and organized before any conclusion are drawn on which to base strategic control action.</a:t>
            </a:r>
          </a:p>
          <a:p>
            <a:pPr algn="just">
              <a:lnSpc>
                <a:spcPct val="150000"/>
              </a:lnSpc>
            </a:pPr>
            <a:r>
              <a:rPr lang="en-US" sz="2000" dirty="0"/>
              <a:t>Qualitative organizational measurement is organizational assessment resulting in data that are </a:t>
            </a:r>
            <a:r>
              <a:rPr lang="en-US" sz="2000" dirty="0" smtClean="0"/>
              <a:t>non-numerically </a:t>
            </a:r>
            <a:r>
              <a:rPr lang="en-US" sz="2000" dirty="0"/>
              <a:t>summarized and organized before conclusions are drawn on which strategic control action. </a:t>
            </a:r>
            <a:r>
              <a:rPr lang="en-US" sz="2000" dirty="0" smtClean="0"/>
              <a:t> </a:t>
            </a:r>
            <a:endParaRPr lang="en-US" sz="2000" dirty="0"/>
          </a:p>
        </p:txBody>
      </p:sp>
      <p:sp>
        <p:nvSpPr>
          <p:cNvPr id="4" name="Slide Number Placeholder 3"/>
          <p:cNvSpPr>
            <a:spLocks noGrp="1"/>
          </p:cNvSpPr>
          <p:nvPr>
            <p:ph type="sldNum" sz="quarter" idx="12"/>
          </p:nvPr>
        </p:nvSpPr>
        <p:spPr/>
        <p:txBody>
          <a:bodyPr/>
          <a:lstStyle/>
          <a:p>
            <a:fld id="{85E29CF1-FF6F-4E42-A179-279CEE78F085}" type="slidenum">
              <a:rPr lang="en-US" smtClean="0"/>
              <a:t>21</a:t>
            </a:fld>
            <a:endParaRPr lang="en-US"/>
          </a:p>
        </p:txBody>
      </p:sp>
    </p:spTree>
    <p:extLst>
      <p:ext uri="{BB962C8B-B14F-4D97-AF65-F5344CB8AC3E}">
        <p14:creationId xmlns:p14="http://schemas.microsoft.com/office/powerpoint/2010/main" val="1247680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Step 2:Compare organizational performance to goal and standards</a:t>
            </a:r>
          </a:p>
        </p:txBody>
      </p:sp>
      <p:sp>
        <p:nvSpPr>
          <p:cNvPr id="3" name="Content Placeholder 2"/>
          <p:cNvSpPr>
            <a:spLocks noGrp="1"/>
          </p:cNvSpPr>
          <p:nvPr>
            <p:ph sz="quarter" idx="1"/>
          </p:nvPr>
        </p:nvSpPr>
        <p:spPr/>
        <p:txBody>
          <a:bodyPr>
            <a:normAutofit fontScale="92500" lnSpcReduction="10000"/>
          </a:bodyPr>
          <a:lstStyle/>
          <a:p>
            <a:pPr algn="just">
              <a:lnSpc>
                <a:spcPct val="150000"/>
              </a:lnSpc>
            </a:pPr>
            <a:r>
              <a:rPr lang="en-US" dirty="0" smtClean="0"/>
              <a:t>After </a:t>
            </a:r>
            <a:r>
              <a:rPr lang="en-US" dirty="0"/>
              <a:t>measurement of organizational performance are taken, they must be compared with two established benchmarks; organizational goals and standards; organizational goals and the output of an earlier steps of the strategic management process.</a:t>
            </a:r>
          </a:p>
          <a:p>
            <a:pPr algn="just">
              <a:lnSpc>
                <a:spcPct val="150000"/>
              </a:lnSpc>
            </a:pPr>
            <a:r>
              <a:rPr lang="en-US" dirty="0"/>
              <a:t>Standards are developed to reflect organizational goals: they are ‘yard sticks’ that indicates acceptable levels of organizational performance. </a:t>
            </a:r>
          </a:p>
        </p:txBody>
      </p:sp>
      <p:sp>
        <p:nvSpPr>
          <p:cNvPr id="4" name="Slide Number Placeholder 3"/>
          <p:cNvSpPr>
            <a:spLocks noGrp="1"/>
          </p:cNvSpPr>
          <p:nvPr>
            <p:ph type="sldNum" sz="quarter" idx="12"/>
          </p:nvPr>
        </p:nvSpPr>
        <p:spPr/>
        <p:txBody>
          <a:bodyPr/>
          <a:lstStyle/>
          <a:p>
            <a:fld id="{85E29CF1-FF6F-4E42-A179-279CEE78F085}" type="slidenum">
              <a:rPr lang="en-US" smtClean="0"/>
              <a:t>22</a:t>
            </a:fld>
            <a:endParaRPr lang="en-US"/>
          </a:p>
        </p:txBody>
      </p:sp>
    </p:spTree>
    <p:extLst>
      <p:ext uri="{BB962C8B-B14F-4D97-AF65-F5344CB8AC3E}">
        <p14:creationId xmlns:p14="http://schemas.microsoft.com/office/powerpoint/2010/main" val="1704266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Step 2:Compare organizational performance to goal and standards</a:t>
            </a:r>
          </a:p>
        </p:txBody>
      </p:sp>
      <p:sp>
        <p:nvSpPr>
          <p:cNvPr id="3" name="Content Placeholder 2"/>
          <p:cNvSpPr>
            <a:spLocks noGrp="1"/>
          </p:cNvSpPr>
          <p:nvPr>
            <p:ph sz="quarter" idx="1"/>
          </p:nvPr>
        </p:nvSpPr>
        <p:spPr/>
        <p:txBody>
          <a:bodyPr>
            <a:normAutofit fontScale="85000" lnSpcReduction="20000"/>
          </a:bodyPr>
          <a:lstStyle/>
          <a:p>
            <a:pPr algn="just">
              <a:lnSpc>
                <a:spcPct val="150000"/>
              </a:lnSpc>
            </a:pPr>
            <a:r>
              <a:rPr lang="en-US" dirty="0" smtClean="0"/>
              <a:t>Some </a:t>
            </a:r>
            <a:r>
              <a:rPr lang="en-US" dirty="0"/>
              <a:t>of the specific standards are:</a:t>
            </a:r>
          </a:p>
          <a:p>
            <a:pPr marL="571500" lvl="0" indent="-571500" algn="just">
              <a:lnSpc>
                <a:spcPct val="150000"/>
              </a:lnSpc>
              <a:buFont typeface="+mj-lt"/>
              <a:buAutoNum type="romanLcPeriod"/>
            </a:pPr>
            <a:r>
              <a:rPr lang="en-US" b="1" dirty="0"/>
              <a:t>Profitability standards</a:t>
            </a:r>
            <a:r>
              <a:rPr lang="en-US" dirty="0"/>
              <a:t>: indicate how much profit a firm will like to make in a given time.</a:t>
            </a:r>
          </a:p>
          <a:p>
            <a:pPr marL="571500" lvl="0" indent="-571500" algn="just">
              <a:lnSpc>
                <a:spcPct val="150000"/>
              </a:lnSpc>
              <a:buFont typeface="+mj-lt"/>
              <a:buAutoNum type="romanLcPeriod"/>
            </a:pPr>
            <a:r>
              <a:rPr lang="en-US" b="1" dirty="0"/>
              <a:t>Market position standards</a:t>
            </a:r>
            <a:r>
              <a:rPr lang="en-US" dirty="0"/>
              <a:t>: indicate the percentage of total product market that the company would like to win from its competitors.</a:t>
            </a:r>
          </a:p>
          <a:p>
            <a:pPr marL="571500" lvl="0" indent="-571500" algn="just">
              <a:lnSpc>
                <a:spcPct val="150000"/>
              </a:lnSpc>
              <a:buFont typeface="+mj-lt"/>
              <a:buAutoNum type="romanLcPeriod"/>
            </a:pPr>
            <a:r>
              <a:rPr lang="en-US" b="1" dirty="0"/>
              <a:t>Productivity standards</a:t>
            </a:r>
            <a:r>
              <a:rPr lang="en-US" dirty="0"/>
              <a:t>. Indicate various acceptable rates at which final products should be generated within the organization</a:t>
            </a:r>
            <a:r>
              <a:rPr lang="en-US" dirty="0" smtClean="0"/>
              <a:t>.</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23</a:t>
            </a:fld>
            <a:endParaRPr lang="en-US"/>
          </a:p>
        </p:txBody>
      </p:sp>
    </p:spTree>
    <p:extLst>
      <p:ext uri="{BB962C8B-B14F-4D97-AF65-F5344CB8AC3E}">
        <p14:creationId xmlns:p14="http://schemas.microsoft.com/office/powerpoint/2010/main" val="1084745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Step 2:Compare organizational performance to goal and standards</a:t>
            </a:r>
          </a:p>
        </p:txBody>
      </p:sp>
      <p:sp>
        <p:nvSpPr>
          <p:cNvPr id="3" name="Content Placeholder 2"/>
          <p:cNvSpPr>
            <a:spLocks noGrp="1"/>
          </p:cNvSpPr>
          <p:nvPr>
            <p:ph sz="quarter" idx="1"/>
          </p:nvPr>
        </p:nvSpPr>
        <p:spPr/>
        <p:txBody>
          <a:bodyPr>
            <a:normAutofit lnSpcReduction="10000"/>
          </a:bodyPr>
          <a:lstStyle/>
          <a:p>
            <a:pPr marL="571500" lvl="0" indent="-571500" algn="just">
              <a:lnSpc>
                <a:spcPct val="150000"/>
              </a:lnSpc>
              <a:buFont typeface="+mj-lt"/>
              <a:buAutoNum type="romanLcPeriod" startAt="4"/>
            </a:pPr>
            <a:r>
              <a:rPr lang="en-US" b="1" dirty="0" smtClean="0"/>
              <a:t>Product </a:t>
            </a:r>
            <a:r>
              <a:rPr lang="en-US" b="1" dirty="0"/>
              <a:t>leadership standards</a:t>
            </a:r>
            <a:r>
              <a:rPr lang="en-US" dirty="0"/>
              <a:t>: indicate what level of products innovation would make people views the firm products as leaders in the market.</a:t>
            </a:r>
          </a:p>
          <a:p>
            <a:pPr marL="571500" lvl="0" indent="-571500" algn="just">
              <a:lnSpc>
                <a:spcPct val="150000"/>
              </a:lnSpc>
              <a:buFont typeface="+mj-lt"/>
              <a:buAutoNum type="romanLcPeriod" startAt="4"/>
            </a:pPr>
            <a:r>
              <a:rPr lang="en-US" b="1" dirty="0"/>
              <a:t>Personal development standards</a:t>
            </a:r>
            <a:r>
              <a:rPr lang="en-US" dirty="0"/>
              <a:t>. Lists acceptable levels of progress in this area. </a:t>
            </a:r>
          </a:p>
          <a:p>
            <a:pPr marL="571500" indent="-571500" algn="just">
              <a:lnSpc>
                <a:spcPct val="150000"/>
              </a:lnSpc>
              <a:buFont typeface="+mj-lt"/>
              <a:buAutoNum type="romanLcPeriod" startAt="4"/>
            </a:pPr>
            <a:r>
              <a:rPr lang="en-US" b="1" dirty="0"/>
              <a:t>Employee attitude standards</a:t>
            </a:r>
            <a:r>
              <a:rPr lang="en-US" dirty="0"/>
              <a:t>: indicate attitudes that a firm ‘s employees </a:t>
            </a:r>
            <a:r>
              <a:rPr lang="en-US" dirty="0" smtClean="0"/>
              <a:t>should</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24</a:t>
            </a:fld>
            <a:endParaRPr lang="en-US"/>
          </a:p>
        </p:txBody>
      </p:sp>
    </p:spTree>
    <p:extLst>
      <p:ext uri="{BB962C8B-B14F-4D97-AF65-F5344CB8AC3E}">
        <p14:creationId xmlns:p14="http://schemas.microsoft.com/office/powerpoint/2010/main" val="17908112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Step 2:Compare organizational performance to goal and standards</a:t>
            </a:r>
          </a:p>
        </p:txBody>
      </p:sp>
      <p:sp>
        <p:nvSpPr>
          <p:cNvPr id="3" name="Content Placeholder 2"/>
          <p:cNvSpPr>
            <a:spLocks noGrp="1"/>
          </p:cNvSpPr>
          <p:nvPr>
            <p:ph sz="quarter" idx="1"/>
          </p:nvPr>
        </p:nvSpPr>
        <p:spPr>
          <a:xfrm>
            <a:off x="300580" y="1371600"/>
            <a:ext cx="8534400" cy="4797552"/>
          </a:xfrm>
        </p:spPr>
        <p:txBody>
          <a:bodyPr>
            <a:noAutofit/>
          </a:bodyPr>
          <a:lstStyle/>
          <a:p>
            <a:pPr marL="571500" indent="-571500" algn="just">
              <a:lnSpc>
                <a:spcPct val="160000"/>
              </a:lnSpc>
              <a:buFont typeface="+mj-lt"/>
              <a:buAutoNum type="romanLcPeriod" startAt="7"/>
            </a:pPr>
            <a:r>
              <a:rPr lang="en-US" sz="2200" b="1" dirty="0"/>
              <a:t>A</a:t>
            </a:r>
            <a:r>
              <a:rPr lang="en-US" sz="2200" b="1" dirty="0" smtClean="0"/>
              <a:t>dopt</a:t>
            </a:r>
            <a:r>
              <a:rPr lang="en-US" sz="2200" dirty="0" smtClean="0"/>
              <a:t>: not only are workers evaluated for the degree to which they project these attitudes, but managers are evaluated for the extent to which they develop them in their subordinates.</a:t>
            </a:r>
          </a:p>
          <a:p>
            <a:pPr marL="571500" lvl="0" indent="-571500" algn="just">
              <a:lnSpc>
                <a:spcPct val="160000"/>
              </a:lnSpc>
              <a:buFont typeface="+mj-lt"/>
              <a:buAutoNum type="romanLcPeriod" startAt="7"/>
            </a:pPr>
            <a:r>
              <a:rPr lang="en-US" sz="2200" b="1" dirty="0" smtClean="0"/>
              <a:t>Public responsibility standards</a:t>
            </a:r>
            <a:r>
              <a:rPr lang="en-US" sz="2200" dirty="0" smtClean="0"/>
              <a:t>: indicate acceptable levels of activity within the organization directed toward living up to social responsibilities.</a:t>
            </a:r>
          </a:p>
          <a:p>
            <a:pPr marL="571500" lvl="0" indent="-571500" algn="just">
              <a:lnSpc>
                <a:spcPct val="160000"/>
              </a:lnSpc>
              <a:buFont typeface="+mj-lt"/>
              <a:buAutoNum type="romanLcPeriod" startAt="7"/>
            </a:pPr>
            <a:r>
              <a:rPr lang="en-US" sz="2200" b="1" dirty="0" smtClean="0"/>
              <a:t>Standards reflecting balance between short-range and long-range goals</a:t>
            </a:r>
            <a:r>
              <a:rPr lang="en-US" sz="2200" dirty="0" smtClean="0"/>
              <a:t>: indicate what the acceptable long and short-range goals are and the relationships among them.</a:t>
            </a:r>
            <a:endParaRPr lang="en-US" sz="2200" dirty="0"/>
          </a:p>
        </p:txBody>
      </p:sp>
      <p:sp>
        <p:nvSpPr>
          <p:cNvPr id="4" name="Slide Number Placeholder 3"/>
          <p:cNvSpPr>
            <a:spLocks noGrp="1"/>
          </p:cNvSpPr>
          <p:nvPr>
            <p:ph type="sldNum" sz="quarter" idx="12"/>
          </p:nvPr>
        </p:nvSpPr>
        <p:spPr/>
        <p:txBody>
          <a:bodyPr/>
          <a:lstStyle/>
          <a:p>
            <a:fld id="{85E29CF1-FF6F-4E42-A179-279CEE78F085}" type="slidenum">
              <a:rPr lang="en-US" smtClean="0"/>
              <a:t>25</a:t>
            </a:fld>
            <a:endParaRPr lang="en-US"/>
          </a:p>
        </p:txBody>
      </p:sp>
    </p:spTree>
    <p:extLst>
      <p:ext uri="{BB962C8B-B14F-4D97-AF65-F5344CB8AC3E}">
        <p14:creationId xmlns:p14="http://schemas.microsoft.com/office/powerpoint/2010/main" val="37142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Step 3. Take necessary corrective action.</a:t>
            </a:r>
          </a:p>
        </p:txBody>
      </p:sp>
      <p:sp>
        <p:nvSpPr>
          <p:cNvPr id="3" name="Content Placeholder 2"/>
          <p:cNvSpPr>
            <a:spLocks noGrp="1"/>
          </p:cNvSpPr>
          <p:nvPr>
            <p:ph sz="quarter" idx="1"/>
          </p:nvPr>
        </p:nvSpPr>
        <p:spPr/>
        <p:txBody>
          <a:bodyPr/>
          <a:lstStyle/>
          <a:p>
            <a:pPr algn="just">
              <a:lnSpc>
                <a:spcPct val="150000"/>
              </a:lnSpc>
            </a:pPr>
            <a:r>
              <a:rPr lang="en-US" dirty="0" smtClean="0"/>
              <a:t>Corrective </a:t>
            </a:r>
            <a:r>
              <a:rPr lang="en-US" dirty="0"/>
              <a:t>action is defined as a change measurement makes in the way an organization functions in order to ensure that the organization can be more effectively and efficiently reach organizational goals and perform up to standards that have been established.</a:t>
            </a:r>
          </a:p>
        </p:txBody>
      </p:sp>
      <p:sp>
        <p:nvSpPr>
          <p:cNvPr id="4" name="Slide Number Placeholder 3"/>
          <p:cNvSpPr>
            <a:spLocks noGrp="1"/>
          </p:cNvSpPr>
          <p:nvPr>
            <p:ph type="sldNum" sz="quarter" idx="12"/>
          </p:nvPr>
        </p:nvSpPr>
        <p:spPr/>
        <p:txBody>
          <a:bodyPr/>
          <a:lstStyle/>
          <a:p>
            <a:fld id="{85E29CF1-FF6F-4E42-A179-279CEE78F085}" type="slidenum">
              <a:rPr lang="en-US" smtClean="0"/>
              <a:t>26</a:t>
            </a:fld>
            <a:endParaRPr lang="en-US"/>
          </a:p>
        </p:txBody>
      </p:sp>
    </p:spTree>
    <p:extLst>
      <p:ext uri="{BB962C8B-B14F-4D97-AF65-F5344CB8AC3E}">
        <p14:creationId xmlns:p14="http://schemas.microsoft.com/office/powerpoint/2010/main" val="503138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r>
              <a:rPr lang="en-US" sz="3000" b="1" kern="1200" dirty="0">
                <a:solidFill>
                  <a:schemeClr val="accent3">
                    <a:shade val="75000"/>
                  </a:schemeClr>
                </a:solidFill>
                <a:latin typeface="+mj-lt"/>
                <a:ea typeface="+mj-ea"/>
                <a:cs typeface="+mj-cs"/>
              </a:rPr>
              <a:t>Designing Effective Strategic Control Systems</a:t>
            </a:r>
          </a:p>
        </p:txBody>
      </p:sp>
      <p:sp>
        <p:nvSpPr>
          <p:cNvPr id="3" name="Content Placeholder 2"/>
          <p:cNvSpPr>
            <a:spLocks noGrp="1"/>
          </p:cNvSpPr>
          <p:nvPr>
            <p:ph sz="quarter" idx="1"/>
          </p:nvPr>
        </p:nvSpPr>
        <p:spPr/>
        <p:txBody>
          <a:bodyPr>
            <a:normAutofit lnSpcReduction="10000"/>
          </a:bodyPr>
          <a:lstStyle/>
          <a:p>
            <a:pPr algn="just">
              <a:lnSpc>
                <a:spcPct val="150000"/>
              </a:lnSpc>
            </a:pPr>
            <a:r>
              <a:rPr lang="en-US" sz="2800" dirty="0" smtClean="0"/>
              <a:t>Strategic </a:t>
            </a:r>
            <a:r>
              <a:rPr lang="en-US" sz="2800" dirty="0"/>
              <a:t>controls are an integral component of the strategic process. </a:t>
            </a:r>
            <a:r>
              <a:rPr lang="en-US" sz="2800" dirty="0" smtClean="0"/>
              <a:t>Therefore </a:t>
            </a:r>
            <a:r>
              <a:rPr lang="en-US" sz="2800" dirty="0"/>
              <a:t>it is important to understand the quantities of effective strategic controls.</a:t>
            </a:r>
          </a:p>
          <a:p>
            <a:pPr algn="just">
              <a:lnSpc>
                <a:spcPct val="150000"/>
              </a:lnSpc>
            </a:pPr>
            <a:r>
              <a:rPr lang="en-US" sz="2800" dirty="0"/>
              <a:t>To ensure the effectiveness of strategic controls, executives should ensure that the following criteria are adhered.</a:t>
            </a:r>
          </a:p>
        </p:txBody>
      </p:sp>
      <p:sp>
        <p:nvSpPr>
          <p:cNvPr id="4" name="Slide Number Placeholder 3"/>
          <p:cNvSpPr>
            <a:spLocks noGrp="1"/>
          </p:cNvSpPr>
          <p:nvPr>
            <p:ph type="sldNum" sz="quarter" idx="12"/>
          </p:nvPr>
        </p:nvSpPr>
        <p:spPr/>
        <p:txBody>
          <a:bodyPr/>
          <a:lstStyle/>
          <a:p>
            <a:fld id="{85E29CF1-FF6F-4E42-A179-279CEE78F085}" type="slidenum">
              <a:rPr lang="en-US" smtClean="0"/>
              <a:t>27</a:t>
            </a:fld>
            <a:endParaRPr lang="en-US"/>
          </a:p>
        </p:txBody>
      </p:sp>
    </p:spTree>
    <p:extLst>
      <p:ext uri="{BB962C8B-B14F-4D97-AF65-F5344CB8AC3E}">
        <p14:creationId xmlns:p14="http://schemas.microsoft.com/office/powerpoint/2010/main" val="4215915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r>
              <a:rPr lang="en-US" sz="3000" b="1" kern="1200" dirty="0">
                <a:solidFill>
                  <a:schemeClr val="accent3">
                    <a:shade val="75000"/>
                  </a:schemeClr>
                </a:solidFill>
                <a:latin typeface="+mj-lt"/>
                <a:ea typeface="+mj-ea"/>
                <a:cs typeface="+mj-cs"/>
              </a:rPr>
              <a:t>Designing Effective Strategic Control Systems</a:t>
            </a:r>
          </a:p>
        </p:txBody>
      </p:sp>
      <p:sp>
        <p:nvSpPr>
          <p:cNvPr id="3" name="Content Placeholder 2"/>
          <p:cNvSpPr>
            <a:spLocks noGrp="1"/>
          </p:cNvSpPr>
          <p:nvPr>
            <p:ph sz="quarter" idx="1"/>
          </p:nvPr>
        </p:nvSpPr>
        <p:spPr/>
        <p:txBody>
          <a:bodyPr>
            <a:normAutofit/>
          </a:bodyPr>
          <a:lstStyle/>
          <a:p>
            <a:pPr marL="571500" lvl="0" indent="-571500" algn="just">
              <a:lnSpc>
                <a:spcPct val="150000"/>
              </a:lnSpc>
              <a:buFont typeface="+mj-lt"/>
              <a:buAutoNum type="romanLcPeriod"/>
            </a:pPr>
            <a:r>
              <a:rPr lang="en-US" dirty="0"/>
              <a:t>They are future-oriented. </a:t>
            </a:r>
            <a:r>
              <a:rPr lang="en-US" dirty="0" smtClean="0"/>
              <a:t>To </a:t>
            </a:r>
            <a:r>
              <a:rPr lang="en-US" dirty="0"/>
              <a:t>be future- oriented, strategic control systems should be tied to the company’s planning processing.</a:t>
            </a:r>
          </a:p>
          <a:p>
            <a:pPr marL="571500" indent="-571500" algn="just">
              <a:lnSpc>
                <a:spcPct val="150000"/>
              </a:lnSpc>
              <a:buFont typeface="+mj-lt"/>
              <a:buAutoNum type="romanLcPeriod"/>
            </a:pPr>
            <a:r>
              <a:rPr lang="en-US" dirty="0" smtClean="0"/>
              <a:t>They </a:t>
            </a:r>
            <a:r>
              <a:rPr lang="en-US" dirty="0"/>
              <a:t>are closely linked to strategy evaluation. It is important to link closely strategic controls with company efforts to evaluate chosen strategy. </a:t>
            </a:r>
            <a:r>
              <a:rPr lang="en-US" dirty="0" smtClean="0"/>
              <a:t> </a:t>
            </a:r>
            <a:endParaRPr lang="en-US" sz="2800" dirty="0"/>
          </a:p>
        </p:txBody>
      </p:sp>
      <p:sp>
        <p:nvSpPr>
          <p:cNvPr id="4" name="Slide Number Placeholder 3"/>
          <p:cNvSpPr>
            <a:spLocks noGrp="1"/>
          </p:cNvSpPr>
          <p:nvPr>
            <p:ph type="sldNum" sz="quarter" idx="12"/>
          </p:nvPr>
        </p:nvSpPr>
        <p:spPr/>
        <p:txBody>
          <a:bodyPr/>
          <a:lstStyle/>
          <a:p>
            <a:fld id="{85E29CF1-FF6F-4E42-A179-279CEE78F085}" type="slidenum">
              <a:rPr lang="en-US" smtClean="0"/>
              <a:t>28</a:t>
            </a:fld>
            <a:endParaRPr lang="en-US"/>
          </a:p>
        </p:txBody>
      </p:sp>
    </p:spTree>
    <p:extLst>
      <p:ext uri="{BB962C8B-B14F-4D97-AF65-F5344CB8AC3E}">
        <p14:creationId xmlns:p14="http://schemas.microsoft.com/office/powerpoint/2010/main" val="2213690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r>
              <a:rPr lang="en-US" sz="3000" b="1" kern="1200" dirty="0">
                <a:solidFill>
                  <a:schemeClr val="accent3">
                    <a:shade val="75000"/>
                  </a:schemeClr>
                </a:solidFill>
                <a:latin typeface="+mj-lt"/>
                <a:ea typeface="+mj-ea"/>
                <a:cs typeface="+mj-cs"/>
              </a:rPr>
              <a:t>Designing Effective Strategic Control Systems</a:t>
            </a:r>
          </a:p>
        </p:txBody>
      </p:sp>
      <p:sp>
        <p:nvSpPr>
          <p:cNvPr id="3" name="Content Placeholder 2"/>
          <p:cNvSpPr>
            <a:spLocks noGrp="1"/>
          </p:cNvSpPr>
          <p:nvPr>
            <p:ph sz="quarter" idx="1"/>
          </p:nvPr>
        </p:nvSpPr>
        <p:spPr/>
        <p:txBody>
          <a:bodyPr>
            <a:normAutofit fontScale="92500"/>
          </a:bodyPr>
          <a:lstStyle/>
          <a:p>
            <a:pPr marL="571500" lvl="0" indent="-571500" algn="just">
              <a:lnSpc>
                <a:spcPct val="150000"/>
              </a:lnSpc>
              <a:buFont typeface="+mj-lt"/>
              <a:buAutoNum type="romanLcPeriod" startAt="3"/>
            </a:pPr>
            <a:r>
              <a:rPr lang="en-US" dirty="0"/>
              <a:t>They emphasize both the content and process issues. </a:t>
            </a:r>
            <a:r>
              <a:rPr lang="en-US" dirty="0" smtClean="0"/>
              <a:t>Processes </a:t>
            </a:r>
            <a:r>
              <a:rPr lang="en-US" dirty="0"/>
              <a:t>centers on people, their goals, their information processing styles, aspirations and fears.</a:t>
            </a:r>
          </a:p>
          <a:p>
            <a:pPr marL="571500" lvl="0" indent="-571500" algn="just">
              <a:lnSpc>
                <a:spcPct val="150000"/>
              </a:lnSpc>
              <a:buFont typeface="+mj-lt"/>
              <a:buAutoNum type="romanLcPeriod" startAt="3"/>
            </a:pPr>
            <a:r>
              <a:rPr lang="en-US" dirty="0"/>
              <a:t>They balance short-term and long-term demands on the company and its executives. Strategic control recognize that short-term success does not always mean long-term competitive superiority. </a:t>
            </a:r>
            <a:r>
              <a:rPr lang="en-US" dirty="0" smtClean="0"/>
              <a:t> </a:t>
            </a:r>
          </a:p>
        </p:txBody>
      </p:sp>
      <p:sp>
        <p:nvSpPr>
          <p:cNvPr id="4" name="Slide Number Placeholder 3"/>
          <p:cNvSpPr>
            <a:spLocks noGrp="1"/>
          </p:cNvSpPr>
          <p:nvPr>
            <p:ph type="sldNum" sz="quarter" idx="12"/>
          </p:nvPr>
        </p:nvSpPr>
        <p:spPr/>
        <p:txBody>
          <a:bodyPr/>
          <a:lstStyle/>
          <a:p>
            <a:fld id="{85E29CF1-FF6F-4E42-A179-279CEE78F085}" type="slidenum">
              <a:rPr lang="en-US" smtClean="0"/>
              <a:t>29</a:t>
            </a:fld>
            <a:endParaRPr lang="en-US"/>
          </a:p>
        </p:txBody>
      </p:sp>
    </p:spTree>
    <p:extLst>
      <p:ext uri="{BB962C8B-B14F-4D97-AF65-F5344CB8AC3E}">
        <p14:creationId xmlns:p14="http://schemas.microsoft.com/office/powerpoint/2010/main" val="3822024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r>
              <a:rPr lang="en-US" sz="3000" b="1" kern="1200" dirty="0">
                <a:solidFill>
                  <a:schemeClr val="accent3">
                    <a:shade val="75000"/>
                  </a:schemeClr>
                </a:solidFill>
                <a:latin typeface="+mj-lt"/>
                <a:ea typeface="+mj-ea"/>
                <a:cs typeface="+mj-cs"/>
              </a:rPr>
              <a:t>Designing Effective Strategic Control Systems</a:t>
            </a:r>
          </a:p>
        </p:txBody>
      </p:sp>
      <p:sp>
        <p:nvSpPr>
          <p:cNvPr id="3" name="Content Placeholder 2"/>
          <p:cNvSpPr>
            <a:spLocks noGrp="1"/>
          </p:cNvSpPr>
          <p:nvPr>
            <p:ph sz="quarter" idx="1"/>
          </p:nvPr>
        </p:nvSpPr>
        <p:spPr/>
        <p:txBody>
          <a:bodyPr>
            <a:normAutofit fontScale="92500"/>
          </a:bodyPr>
          <a:lstStyle/>
          <a:p>
            <a:pPr marL="571500" lvl="0" indent="-571500" algn="just">
              <a:lnSpc>
                <a:spcPct val="150000"/>
              </a:lnSpc>
              <a:buFont typeface="+mj-lt"/>
              <a:buAutoNum type="romanLcPeriod" startAt="5"/>
            </a:pPr>
            <a:r>
              <a:rPr lang="en-US" dirty="0" smtClean="0"/>
              <a:t>They establish formality without undue bureaucracy. Strategic control has a logical and viable organizational structure that defines their different tasks.  </a:t>
            </a:r>
          </a:p>
          <a:p>
            <a:pPr marL="571500" lvl="0" indent="-571500" algn="just">
              <a:lnSpc>
                <a:spcPct val="150000"/>
              </a:lnSpc>
              <a:buFont typeface="+mj-lt"/>
              <a:buAutoNum type="romanLcPeriod" startAt="5"/>
            </a:pPr>
            <a:r>
              <a:rPr lang="en-US" dirty="0" smtClean="0"/>
              <a:t>They encourage learning. Strategic control should allow managers to reflect on their experiences and determine which action has been conducive to success.  </a:t>
            </a:r>
          </a:p>
          <a:p>
            <a:pPr marL="571500" lvl="0" indent="-571500" algn="just">
              <a:lnSpc>
                <a:spcPct val="150000"/>
              </a:lnSpc>
              <a:buFont typeface="+mj-lt"/>
              <a:buAutoNum type="romanLcPeriod" startAt="5"/>
            </a:pPr>
            <a:r>
              <a:rPr lang="en-US" dirty="0" smtClean="0"/>
              <a:t>Strategic controls form an integrated system.  </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30</a:t>
            </a:fld>
            <a:endParaRPr lang="en-US"/>
          </a:p>
        </p:txBody>
      </p:sp>
    </p:spTree>
    <p:extLst>
      <p:ext uri="{BB962C8B-B14F-4D97-AF65-F5344CB8AC3E}">
        <p14:creationId xmlns:p14="http://schemas.microsoft.com/office/powerpoint/2010/main" val="415196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a:t>
            </a:r>
            <a:r>
              <a:rPr lang="en-US" dirty="0" smtClean="0"/>
              <a:t>control </a:t>
            </a:r>
            <a:r>
              <a:rPr lang="en-US" dirty="0"/>
              <a:t>systems </a:t>
            </a:r>
            <a:r>
              <a:rPr lang="en-US" dirty="0" smtClean="0"/>
              <a:t>fail</a:t>
            </a:r>
            <a:endParaRPr lang="en-US" dirty="0"/>
          </a:p>
        </p:txBody>
      </p:sp>
      <p:sp>
        <p:nvSpPr>
          <p:cNvPr id="3" name="Content Placeholder 2"/>
          <p:cNvSpPr>
            <a:spLocks noGrp="1"/>
          </p:cNvSpPr>
          <p:nvPr>
            <p:ph sz="quarter" idx="1"/>
          </p:nvPr>
        </p:nvSpPr>
        <p:spPr/>
        <p:txBody>
          <a:bodyPr/>
          <a:lstStyle/>
          <a:p>
            <a:pPr lvl="0" algn="just">
              <a:lnSpc>
                <a:spcPct val="150000"/>
              </a:lnSpc>
              <a:buFont typeface="Wingdings" panose="05000000000000000000" pitchFamily="2" charset="2"/>
              <a:buChar char="q"/>
            </a:pPr>
            <a:r>
              <a:rPr lang="en-US" sz="2800" b="1" dirty="0"/>
              <a:t>System design factors</a:t>
            </a:r>
          </a:p>
          <a:p>
            <a:pPr lvl="1" algn="just">
              <a:lnSpc>
                <a:spcPct val="150000"/>
              </a:lnSpc>
            </a:pPr>
            <a:r>
              <a:rPr lang="en-US" sz="2400" dirty="0">
                <a:solidFill>
                  <a:schemeClr val="tx1"/>
                </a:solidFill>
              </a:rPr>
              <a:t>Poorly stated (or vague) goals</a:t>
            </a:r>
            <a:endParaRPr lang="en-US" sz="2000" dirty="0">
              <a:solidFill>
                <a:schemeClr val="tx1"/>
              </a:solidFill>
            </a:endParaRPr>
          </a:p>
          <a:p>
            <a:pPr lvl="1" algn="just">
              <a:lnSpc>
                <a:spcPct val="150000"/>
              </a:lnSpc>
            </a:pPr>
            <a:r>
              <a:rPr lang="en-US" sz="2400" dirty="0">
                <a:solidFill>
                  <a:schemeClr val="tx1"/>
                </a:solidFill>
              </a:rPr>
              <a:t>Obsession with procedures and systems (whether they make sense or not).</a:t>
            </a:r>
            <a:endParaRPr lang="en-US" sz="2000" dirty="0">
              <a:solidFill>
                <a:schemeClr val="tx1"/>
              </a:solidFill>
            </a:endParaRPr>
          </a:p>
          <a:p>
            <a:pPr lvl="1" algn="just">
              <a:lnSpc>
                <a:spcPct val="150000"/>
              </a:lnSpc>
            </a:pPr>
            <a:r>
              <a:rPr lang="en-US" sz="2400" dirty="0">
                <a:solidFill>
                  <a:schemeClr val="tx1"/>
                </a:solidFill>
              </a:rPr>
              <a:t>Insufficient or faulty information processing capabilities</a:t>
            </a:r>
            <a:endParaRPr lang="en-US" sz="2000" dirty="0">
              <a:solidFill>
                <a:schemeClr val="tx1"/>
              </a:solidFill>
            </a:endParaRPr>
          </a:p>
          <a:p>
            <a:pPr lvl="1" algn="just">
              <a:lnSpc>
                <a:spcPct val="150000"/>
              </a:lnSpc>
            </a:pPr>
            <a:r>
              <a:rPr lang="en-US" sz="2400" dirty="0">
                <a:solidFill>
                  <a:schemeClr val="tx1"/>
                </a:solidFill>
              </a:rPr>
              <a:t>Mismatch between the capabilities of the system and managers’ cognitive abilities</a:t>
            </a:r>
            <a:endParaRPr lang="en-US" sz="2000" dirty="0">
              <a:solidFill>
                <a:schemeClr val="tx1"/>
              </a:solidFill>
            </a:endParaRPr>
          </a:p>
        </p:txBody>
      </p:sp>
      <p:sp>
        <p:nvSpPr>
          <p:cNvPr id="4" name="Slide Number Placeholder 3"/>
          <p:cNvSpPr>
            <a:spLocks noGrp="1"/>
          </p:cNvSpPr>
          <p:nvPr>
            <p:ph type="sldNum" sz="quarter" idx="12"/>
          </p:nvPr>
        </p:nvSpPr>
        <p:spPr/>
        <p:txBody>
          <a:bodyPr/>
          <a:lstStyle/>
          <a:p>
            <a:fld id="{85E29CF1-FF6F-4E42-A179-279CEE78F085}" type="slidenum">
              <a:rPr lang="en-US" smtClean="0"/>
              <a:t>31</a:t>
            </a:fld>
            <a:endParaRPr lang="en-US"/>
          </a:p>
        </p:txBody>
      </p:sp>
    </p:spTree>
    <p:extLst>
      <p:ext uri="{BB962C8B-B14F-4D97-AF65-F5344CB8AC3E}">
        <p14:creationId xmlns:p14="http://schemas.microsoft.com/office/powerpoint/2010/main" val="1782577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a:t>
            </a:r>
            <a:r>
              <a:rPr lang="en-US" dirty="0"/>
              <a:t>control systems </a:t>
            </a:r>
            <a:r>
              <a:rPr lang="en-US" dirty="0" smtClean="0"/>
              <a:t>fail</a:t>
            </a:r>
            <a:endParaRPr lang="en-US" dirty="0"/>
          </a:p>
        </p:txBody>
      </p:sp>
      <p:sp>
        <p:nvSpPr>
          <p:cNvPr id="3" name="Content Placeholder 2"/>
          <p:cNvSpPr>
            <a:spLocks noGrp="1"/>
          </p:cNvSpPr>
          <p:nvPr>
            <p:ph sz="quarter" idx="1"/>
          </p:nvPr>
        </p:nvSpPr>
        <p:spPr/>
        <p:txBody>
          <a:bodyPr/>
          <a:lstStyle/>
          <a:p>
            <a:pPr lvl="0" algn="just">
              <a:lnSpc>
                <a:spcPct val="150000"/>
              </a:lnSpc>
              <a:buFont typeface="Wingdings" panose="05000000000000000000" pitchFamily="2" charset="2"/>
              <a:buChar char="q"/>
            </a:pPr>
            <a:r>
              <a:rPr lang="en-US" sz="2800" b="1" dirty="0"/>
              <a:t>Management-related factors</a:t>
            </a:r>
          </a:p>
          <a:p>
            <a:pPr lvl="1" algn="just">
              <a:lnSpc>
                <a:spcPct val="150000"/>
              </a:lnSpc>
            </a:pPr>
            <a:r>
              <a:rPr lang="en-US" sz="2400" dirty="0">
                <a:solidFill>
                  <a:schemeClr val="tx1"/>
                </a:solidFill>
              </a:rPr>
              <a:t>Breakdowns in authority – accountability centers</a:t>
            </a:r>
            <a:endParaRPr lang="en-US" sz="2000" dirty="0">
              <a:solidFill>
                <a:schemeClr val="tx1"/>
              </a:solidFill>
            </a:endParaRPr>
          </a:p>
          <a:p>
            <a:pPr lvl="1" algn="just">
              <a:lnSpc>
                <a:spcPct val="150000"/>
              </a:lnSpc>
            </a:pPr>
            <a:r>
              <a:rPr lang="en-US" sz="2400" dirty="0">
                <a:solidFill>
                  <a:schemeClr val="tx1"/>
                </a:solidFill>
              </a:rPr>
              <a:t>Dysfunctional organizational politics</a:t>
            </a:r>
            <a:endParaRPr lang="en-US" sz="2000" dirty="0">
              <a:solidFill>
                <a:schemeClr val="tx1"/>
              </a:solidFill>
            </a:endParaRPr>
          </a:p>
        </p:txBody>
      </p:sp>
      <p:sp>
        <p:nvSpPr>
          <p:cNvPr id="4" name="Slide Number Placeholder 3"/>
          <p:cNvSpPr>
            <a:spLocks noGrp="1"/>
          </p:cNvSpPr>
          <p:nvPr>
            <p:ph type="sldNum" sz="quarter" idx="12"/>
          </p:nvPr>
        </p:nvSpPr>
        <p:spPr/>
        <p:txBody>
          <a:bodyPr/>
          <a:lstStyle/>
          <a:p>
            <a:fld id="{85E29CF1-FF6F-4E42-A179-279CEE78F085}" type="slidenum">
              <a:rPr lang="en-US" smtClean="0"/>
              <a:t>32</a:t>
            </a:fld>
            <a:endParaRPr lang="en-US"/>
          </a:p>
        </p:txBody>
      </p:sp>
    </p:spTree>
    <p:extLst>
      <p:ext uri="{BB962C8B-B14F-4D97-AF65-F5344CB8AC3E}">
        <p14:creationId xmlns:p14="http://schemas.microsoft.com/office/powerpoint/2010/main" val="1226864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a:t>
            </a:r>
            <a:r>
              <a:rPr lang="en-US" dirty="0" smtClean="0"/>
              <a:t>control </a:t>
            </a:r>
            <a:r>
              <a:rPr lang="en-US" dirty="0"/>
              <a:t>systems </a:t>
            </a:r>
            <a:r>
              <a:rPr lang="en-US" dirty="0" smtClean="0"/>
              <a:t>fail</a:t>
            </a:r>
            <a:endParaRPr lang="en-US" dirty="0"/>
          </a:p>
        </p:txBody>
      </p:sp>
      <p:sp>
        <p:nvSpPr>
          <p:cNvPr id="3" name="Content Placeholder 2"/>
          <p:cNvSpPr>
            <a:spLocks noGrp="1"/>
          </p:cNvSpPr>
          <p:nvPr>
            <p:ph sz="quarter" idx="1"/>
          </p:nvPr>
        </p:nvSpPr>
        <p:spPr/>
        <p:txBody>
          <a:bodyPr/>
          <a:lstStyle/>
          <a:p>
            <a:pPr lvl="0" algn="just">
              <a:lnSpc>
                <a:spcPct val="150000"/>
              </a:lnSpc>
              <a:buFont typeface="Wingdings" panose="05000000000000000000" pitchFamily="2" charset="2"/>
              <a:buChar char="q"/>
            </a:pPr>
            <a:r>
              <a:rPr lang="en-US" sz="2800" b="1" dirty="0"/>
              <a:t>Misconceptions about the strategic controls</a:t>
            </a:r>
          </a:p>
          <a:p>
            <a:pPr lvl="1" algn="just">
              <a:lnSpc>
                <a:spcPct val="150000"/>
              </a:lnSpc>
            </a:pPr>
            <a:r>
              <a:rPr lang="en-US" sz="2400" dirty="0">
                <a:solidFill>
                  <a:schemeClr val="tx1"/>
                </a:solidFill>
              </a:rPr>
              <a:t>Strategic controls are post-hoc activities after the fact.</a:t>
            </a:r>
            <a:endParaRPr lang="en-US" sz="2000" dirty="0">
              <a:solidFill>
                <a:schemeClr val="tx1"/>
              </a:solidFill>
            </a:endParaRPr>
          </a:p>
          <a:p>
            <a:pPr lvl="1" algn="just">
              <a:lnSpc>
                <a:spcPct val="150000"/>
              </a:lnSpc>
            </a:pPr>
            <a:r>
              <a:rPr lang="en-US" sz="2400" dirty="0">
                <a:solidFill>
                  <a:schemeClr val="tx1"/>
                </a:solidFill>
              </a:rPr>
              <a:t>Strategic controls are an exercise in “date crunching” (needs acceptance from top- management.</a:t>
            </a:r>
            <a:endParaRPr lang="en-US" sz="2000" dirty="0">
              <a:solidFill>
                <a:schemeClr val="tx1"/>
              </a:solidFill>
            </a:endParaRPr>
          </a:p>
          <a:p>
            <a:pPr lvl="1" algn="just">
              <a:lnSpc>
                <a:spcPct val="150000"/>
              </a:lnSpc>
            </a:pPr>
            <a:r>
              <a:rPr lang="en-US" sz="2400" dirty="0">
                <a:solidFill>
                  <a:schemeClr val="tx1"/>
                </a:solidFill>
              </a:rPr>
              <a:t>The assumption that “one system fits all”.</a:t>
            </a:r>
            <a:endParaRPr lang="en-US" sz="2000" dirty="0">
              <a:solidFill>
                <a:schemeClr val="tx1"/>
              </a:solidFill>
            </a:endParaRPr>
          </a:p>
        </p:txBody>
      </p:sp>
      <p:sp>
        <p:nvSpPr>
          <p:cNvPr id="4" name="Slide Number Placeholder 3"/>
          <p:cNvSpPr>
            <a:spLocks noGrp="1"/>
          </p:cNvSpPr>
          <p:nvPr>
            <p:ph type="sldNum" sz="quarter" idx="12"/>
          </p:nvPr>
        </p:nvSpPr>
        <p:spPr/>
        <p:txBody>
          <a:bodyPr/>
          <a:lstStyle/>
          <a:p>
            <a:fld id="{85E29CF1-FF6F-4E42-A179-279CEE78F085}" type="slidenum">
              <a:rPr lang="en-US" smtClean="0"/>
              <a:t>33</a:t>
            </a:fld>
            <a:endParaRPr lang="en-US"/>
          </a:p>
        </p:txBody>
      </p:sp>
    </p:spTree>
    <p:extLst>
      <p:ext uri="{BB962C8B-B14F-4D97-AF65-F5344CB8AC3E}">
        <p14:creationId xmlns:p14="http://schemas.microsoft.com/office/powerpoint/2010/main" val="517761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rtl="0">
              <a:spcBef>
                <a:spcPct val="0"/>
              </a:spcBef>
            </a:pPr>
            <a:r>
              <a:rPr lang="en-US" sz="3300" kern="1200" dirty="0">
                <a:solidFill>
                  <a:schemeClr val="accent3">
                    <a:shade val="75000"/>
                  </a:schemeClr>
                </a:solidFill>
                <a:latin typeface="+mj-lt"/>
                <a:ea typeface="+mj-ea"/>
                <a:cs typeface="+mj-cs"/>
              </a:rPr>
              <a:t>Major role of Strategic Controllers</a:t>
            </a:r>
          </a:p>
        </p:txBody>
      </p:sp>
      <p:sp>
        <p:nvSpPr>
          <p:cNvPr id="3" name="Content Placeholder 2"/>
          <p:cNvSpPr>
            <a:spLocks noGrp="1"/>
          </p:cNvSpPr>
          <p:nvPr>
            <p:ph sz="quarter" idx="1"/>
          </p:nvPr>
        </p:nvSpPr>
        <p:spPr/>
        <p:txBody>
          <a:bodyPr>
            <a:normAutofit/>
          </a:bodyPr>
          <a:lstStyle/>
          <a:p>
            <a:pPr marL="0" lvl="0" indent="0" algn="just">
              <a:lnSpc>
                <a:spcPct val="150000"/>
              </a:lnSpc>
              <a:buNone/>
            </a:pPr>
            <a:r>
              <a:rPr lang="en-US" b="1" dirty="0" smtClean="0"/>
              <a:t>Functions </a:t>
            </a:r>
            <a:r>
              <a:rPr lang="en-US" b="1" dirty="0"/>
              <a:t>as catalyst </a:t>
            </a:r>
            <a:endParaRPr lang="en-US" b="1" dirty="0" smtClean="0"/>
          </a:p>
          <a:p>
            <a:pPr algn="just">
              <a:lnSpc>
                <a:spcPct val="150000"/>
              </a:lnSpc>
            </a:pPr>
            <a:r>
              <a:rPr lang="en-US" dirty="0" smtClean="0"/>
              <a:t>They influence </a:t>
            </a:r>
            <a:r>
              <a:rPr lang="en-US" dirty="0"/>
              <a:t>the way different units and managers communicate, </a:t>
            </a:r>
            <a:r>
              <a:rPr lang="en-US" dirty="0" smtClean="0"/>
              <a:t>interact.</a:t>
            </a:r>
          </a:p>
          <a:p>
            <a:pPr algn="just">
              <a:lnSpc>
                <a:spcPct val="150000"/>
              </a:lnSpc>
            </a:pPr>
            <a:r>
              <a:rPr lang="en-US" dirty="0" smtClean="0"/>
              <a:t>They </a:t>
            </a:r>
            <a:r>
              <a:rPr lang="en-US" dirty="0"/>
              <a:t>may also influence the amount of power each unit might exert on strategic initiative proposed.</a:t>
            </a:r>
          </a:p>
          <a:p>
            <a:pPr lvl="0"/>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34</a:t>
            </a:fld>
            <a:endParaRPr lang="en-US"/>
          </a:p>
        </p:txBody>
      </p:sp>
    </p:spTree>
    <p:extLst>
      <p:ext uri="{BB962C8B-B14F-4D97-AF65-F5344CB8AC3E}">
        <p14:creationId xmlns:p14="http://schemas.microsoft.com/office/powerpoint/2010/main" val="357526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rtl="0">
              <a:spcBef>
                <a:spcPct val="0"/>
              </a:spcBef>
            </a:pPr>
            <a:r>
              <a:rPr lang="en-US" sz="3300" kern="1200" dirty="0">
                <a:solidFill>
                  <a:schemeClr val="accent3">
                    <a:shade val="75000"/>
                  </a:schemeClr>
                </a:solidFill>
                <a:latin typeface="+mj-lt"/>
                <a:ea typeface="+mj-ea"/>
                <a:cs typeface="+mj-cs"/>
              </a:rPr>
              <a:t>Major role of Strategic Controllers</a:t>
            </a:r>
          </a:p>
        </p:txBody>
      </p:sp>
      <p:sp>
        <p:nvSpPr>
          <p:cNvPr id="3" name="Content Placeholder 2"/>
          <p:cNvSpPr>
            <a:spLocks noGrp="1"/>
          </p:cNvSpPr>
          <p:nvPr>
            <p:ph sz="quarter" idx="1"/>
          </p:nvPr>
        </p:nvSpPr>
        <p:spPr/>
        <p:txBody>
          <a:bodyPr>
            <a:normAutofit lnSpcReduction="10000"/>
          </a:bodyPr>
          <a:lstStyle/>
          <a:p>
            <a:pPr marL="0" lvl="0" indent="0" algn="just">
              <a:lnSpc>
                <a:spcPct val="150000"/>
              </a:lnSpc>
              <a:buNone/>
            </a:pPr>
            <a:r>
              <a:rPr lang="en-US" b="1" dirty="0" smtClean="0"/>
              <a:t>Serve </a:t>
            </a:r>
            <a:r>
              <a:rPr lang="en-US" b="1" dirty="0"/>
              <a:t>as analyst </a:t>
            </a:r>
            <a:endParaRPr lang="en-US" b="1" dirty="0" smtClean="0"/>
          </a:p>
          <a:p>
            <a:pPr lvl="0" algn="just">
              <a:lnSpc>
                <a:spcPct val="150000"/>
              </a:lnSpc>
            </a:pPr>
            <a:r>
              <a:rPr lang="en-US" dirty="0" smtClean="0"/>
              <a:t>Because </a:t>
            </a:r>
            <a:r>
              <a:rPr lang="en-US" dirty="0"/>
              <a:t>of the amount of information collected in performing his or her  duty,  the  controller  is  positioned  to  add  value  to  the  company’s  </a:t>
            </a:r>
            <a:r>
              <a:rPr lang="en-US" dirty="0" smtClean="0"/>
              <a:t>strategic initiatives</a:t>
            </a:r>
            <a:r>
              <a:rPr lang="en-US" dirty="0"/>
              <a:t>. </a:t>
            </a:r>
            <a:endParaRPr lang="en-US" dirty="0" smtClean="0"/>
          </a:p>
          <a:p>
            <a:pPr lvl="0" algn="just">
              <a:lnSpc>
                <a:spcPct val="150000"/>
              </a:lnSpc>
            </a:pPr>
            <a:r>
              <a:rPr lang="en-US" dirty="0" smtClean="0"/>
              <a:t>By </a:t>
            </a:r>
            <a:r>
              <a:rPr lang="en-US" dirty="0"/>
              <a:t>analyzing data, the controller can identify strategic issues that warrant managerial attention</a:t>
            </a:r>
            <a:r>
              <a:rPr lang="en-US" dirty="0" smtClean="0"/>
              <a:t>.</a:t>
            </a:r>
            <a:endParaRPr lang="en-US" dirty="0"/>
          </a:p>
        </p:txBody>
      </p:sp>
      <p:sp>
        <p:nvSpPr>
          <p:cNvPr id="4" name="Slide Number Placeholder 3"/>
          <p:cNvSpPr>
            <a:spLocks noGrp="1"/>
          </p:cNvSpPr>
          <p:nvPr>
            <p:ph type="sldNum" sz="quarter" idx="12"/>
          </p:nvPr>
        </p:nvSpPr>
        <p:spPr/>
        <p:txBody>
          <a:bodyPr/>
          <a:lstStyle/>
          <a:p>
            <a:fld id="{85E29CF1-FF6F-4E42-A179-279CEE78F085}" type="slidenum">
              <a:rPr lang="en-US" smtClean="0"/>
              <a:t>35</a:t>
            </a:fld>
            <a:endParaRPr lang="en-US"/>
          </a:p>
        </p:txBody>
      </p:sp>
    </p:spTree>
    <p:extLst>
      <p:ext uri="{BB962C8B-B14F-4D97-AF65-F5344CB8AC3E}">
        <p14:creationId xmlns:p14="http://schemas.microsoft.com/office/powerpoint/2010/main" val="3516101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a:r>
              <a:rPr lang="en-US" sz="3300" kern="1200" dirty="0">
                <a:solidFill>
                  <a:schemeClr val="accent3">
                    <a:shade val="75000"/>
                  </a:schemeClr>
                </a:solidFill>
                <a:latin typeface="+mj-lt"/>
                <a:ea typeface="+mj-ea"/>
                <a:cs typeface="+mj-cs"/>
              </a:rPr>
              <a:t>Major role of Strategic Controllers</a:t>
            </a:r>
          </a:p>
        </p:txBody>
      </p:sp>
      <p:sp>
        <p:nvSpPr>
          <p:cNvPr id="3" name="Content Placeholder 2"/>
          <p:cNvSpPr>
            <a:spLocks noGrp="1"/>
          </p:cNvSpPr>
          <p:nvPr>
            <p:ph sz="quarter" idx="1"/>
          </p:nvPr>
        </p:nvSpPr>
        <p:spPr/>
        <p:txBody>
          <a:bodyPr>
            <a:normAutofit/>
          </a:bodyPr>
          <a:lstStyle/>
          <a:p>
            <a:pPr marL="0" lvl="0" indent="0" algn="just">
              <a:lnSpc>
                <a:spcPct val="150000"/>
              </a:lnSpc>
              <a:buNone/>
            </a:pPr>
            <a:r>
              <a:rPr lang="en-US" b="1" dirty="0" smtClean="0"/>
              <a:t>Function </a:t>
            </a:r>
            <a:r>
              <a:rPr lang="en-US" b="1" dirty="0"/>
              <a:t>as strategist</a:t>
            </a:r>
            <a:r>
              <a:rPr lang="en-US" dirty="0"/>
              <a:t>. </a:t>
            </a:r>
            <a:endParaRPr lang="en-US" dirty="0" smtClean="0"/>
          </a:p>
          <a:p>
            <a:pPr lvl="0" algn="just">
              <a:lnSpc>
                <a:spcPct val="150000"/>
              </a:lnSpc>
            </a:pPr>
            <a:r>
              <a:rPr lang="en-US" dirty="0" smtClean="0"/>
              <a:t>The </a:t>
            </a:r>
            <a:r>
              <a:rPr lang="en-US" dirty="0"/>
              <a:t>role is important to any organization if the desired goals are to be achieved. </a:t>
            </a:r>
            <a:endParaRPr lang="en-US" dirty="0" smtClean="0"/>
          </a:p>
          <a:p>
            <a:pPr lvl="0" algn="just">
              <a:lnSpc>
                <a:spcPct val="150000"/>
              </a:lnSpc>
            </a:pPr>
            <a:r>
              <a:rPr lang="en-US" dirty="0" smtClean="0"/>
              <a:t>The </a:t>
            </a:r>
            <a:r>
              <a:rPr lang="en-US" dirty="0"/>
              <a:t>controller has to evaluate the system’s success and short-comings, and become more responsive to the informational needs of different units</a:t>
            </a:r>
          </a:p>
        </p:txBody>
      </p:sp>
      <p:sp>
        <p:nvSpPr>
          <p:cNvPr id="4" name="Slide Number Placeholder 3"/>
          <p:cNvSpPr>
            <a:spLocks noGrp="1"/>
          </p:cNvSpPr>
          <p:nvPr>
            <p:ph type="sldNum" sz="quarter" idx="12"/>
          </p:nvPr>
        </p:nvSpPr>
        <p:spPr/>
        <p:txBody>
          <a:bodyPr/>
          <a:lstStyle/>
          <a:p>
            <a:fld id="{85E29CF1-FF6F-4E42-A179-279CEE78F085}" type="slidenum">
              <a:rPr lang="en-US" smtClean="0"/>
              <a:t>36</a:t>
            </a:fld>
            <a:endParaRPr lang="en-US"/>
          </a:p>
        </p:txBody>
      </p:sp>
    </p:spTree>
    <p:extLst>
      <p:ext uri="{BB962C8B-B14F-4D97-AF65-F5344CB8AC3E}">
        <p14:creationId xmlns:p14="http://schemas.microsoft.com/office/powerpoint/2010/main" val="1053912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sz="quarter" idx="1"/>
          </p:nvPr>
        </p:nvSpPr>
        <p:spPr/>
        <p:txBody>
          <a:bodyPr>
            <a:normAutofit/>
          </a:bodyPr>
          <a:lstStyle/>
          <a:p>
            <a:pPr algn="just">
              <a:lnSpc>
                <a:spcPct val="150000"/>
              </a:lnSpc>
              <a:buFont typeface="Wingdings" panose="05000000000000000000" pitchFamily="2" charset="2"/>
              <a:buChar char="ü"/>
            </a:pPr>
            <a:r>
              <a:rPr lang="en-US" sz="2400" dirty="0" smtClean="0"/>
              <a:t>Purpose </a:t>
            </a:r>
            <a:r>
              <a:rPr lang="en-US" sz="2400" dirty="0"/>
              <a:t>of Strategic Controls </a:t>
            </a:r>
          </a:p>
          <a:p>
            <a:pPr algn="just">
              <a:lnSpc>
                <a:spcPct val="150000"/>
              </a:lnSpc>
              <a:buFont typeface="Wingdings" panose="05000000000000000000" pitchFamily="2" charset="2"/>
              <a:buChar char="ü"/>
            </a:pPr>
            <a:r>
              <a:rPr lang="en-US" sz="2400" dirty="0"/>
              <a:t>Components of Strategic Control</a:t>
            </a:r>
          </a:p>
          <a:p>
            <a:pPr algn="just">
              <a:lnSpc>
                <a:spcPct val="150000"/>
              </a:lnSpc>
              <a:buFont typeface="Wingdings" panose="05000000000000000000" pitchFamily="2" charset="2"/>
              <a:buChar char="ü"/>
            </a:pPr>
            <a:r>
              <a:rPr lang="en-US" sz="2400" dirty="0"/>
              <a:t>Types of </a:t>
            </a:r>
            <a:r>
              <a:rPr lang="en-US" sz="2400" dirty="0" smtClean="0"/>
              <a:t>Control</a:t>
            </a:r>
          </a:p>
          <a:p>
            <a:pPr algn="just">
              <a:lnSpc>
                <a:spcPct val="150000"/>
              </a:lnSpc>
              <a:buFont typeface="Wingdings" panose="05000000000000000000" pitchFamily="2" charset="2"/>
              <a:buChar char="ü"/>
            </a:pPr>
            <a:r>
              <a:rPr lang="en-US" sz="2400" dirty="0"/>
              <a:t>Process of strategic control</a:t>
            </a:r>
          </a:p>
          <a:p>
            <a:pPr algn="just">
              <a:lnSpc>
                <a:spcPct val="150000"/>
              </a:lnSpc>
              <a:buFont typeface="Wingdings" panose="05000000000000000000" pitchFamily="2" charset="2"/>
              <a:buChar char="ü"/>
            </a:pPr>
            <a:r>
              <a:rPr lang="en-US" sz="2400" dirty="0"/>
              <a:t>Designing Effective Strategic Control Systems</a:t>
            </a:r>
          </a:p>
          <a:p>
            <a:pPr algn="just">
              <a:lnSpc>
                <a:spcPct val="150000"/>
              </a:lnSpc>
              <a:buFont typeface="Wingdings" panose="05000000000000000000" pitchFamily="2" charset="2"/>
              <a:buChar char="ü"/>
            </a:pPr>
            <a:r>
              <a:rPr lang="en-US" sz="2400" dirty="0"/>
              <a:t>Why control systems fail</a:t>
            </a:r>
          </a:p>
          <a:p>
            <a:pPr algn="just">
              <a:lnSpc>
                <a:spcPct val="150000"/>
              </a:lnSpc>
              <a:buFont typeface="Wingdings" panose="05000000000000000000" pitchFamily="2" charset="2"/>
              <a:buChar char="ü"/>
            </a:pPr>
            <a:r>
              <a:rPr lang="en-US" sz="2400" dirty="0"/>
              <a:t>Major role of Strategic Controllers</a:t>
            </a:r>
          </a:p>
          <a:p>
            <a:pPr algn="just">
              <a:lnSpc>
                <a:spcPct val="150000"/>
              </a:lnSpc>
              <a:buFont typeface="Wingdings" panose="05000000000000000000" pitchFamily="2" charset="2"/>
              <a:buChar char="v"/>
            </a:pPr>
            <a:endParaRPr lang="en-US" sz="2400" dirty="0"/>
          </a:p>
        </p:txBody>
      </p:sp>
      <p:sp>
        <p:nvSpPr>
          <p:cNvPr id="4" name="Slide Number Placeholder 3"/>
          <p:cNvSpPr>
            <a:spLocks noGrp="1"/>
          </p:cNvSpPr>
          <p:nvPr>
            <p:ph type="sldNum" sz="quarter" idx="12"/>
          </p:nvPr>
        </p:nvSpPr>
        <p:spPr/>
        <p:txBody>
          <a:bodyPr/>
          <a:lstStyle/>
          <a:p>
            <a:fld id="{85E29CF1-FF6F-4E42-A179-279CEE78F085}" type="slidenum">
              <a:rPr lang="en-US" smtClean="0"/>
              <a:t>37</a:t>
            </a:fld>
            <a:endParaRPr lang="en-US"/>
          </a:p>
        </p:txBody>
      </p:sp>
    </p:spTree>
    <p:extLst>
      <p:ext uri="{BB962C8B-B14F-4D97-AF65-F5344CB8AC3E}">
        <p14:creationId xmlns:p14="http://schemas.microsoft.com/office/powerpoint/2010/main" val="1895931370"/>
      </p:ext>
    </p:extLst>
  </p:cSld>
  <p:clrMapOvr>
    <a:masterClrMapping/>
  </p:clrMapOvr>
  <mc:AlternateContent xmlns:mc="http://schemas.openxmlformats.org/markup-compatibility/2006" xmlns:p14="http://schemas.microsoft.com/office/powerpoint/2010/main">
    <mc:Choice Requires="p14">
      <p:transition spd="slow" p14:dur="4000">
        <p:blinds/>
      </p:transition>
    </mc:Choice>
    <mc:Fallback xmlns="">
      <p:transition spd="slow">
        <p:blind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rot="20000100">
            <a:off x="1259482" y="3112839"/>
            <a:ext cx="8503920" cy="4572000"/>
          </a:xfrm>
        </p:spPr>
        <p:txBody>
          <a:bodyPr>
            <a:normAutofit/>
          </a:bodyPr>
          <a:lstStyle/>
          <a:p>
            <a:pPr marL="0" indent="0">
              <a:buNone/>
            </a:pPr>
            <a:r>
              <a:rPr lang="en-US" sz="6600" dirty="0" smtClean="0"/>
              <a:t>The end of lesson 11</a:t>
            </a:r>
            <a:endParaRPr lang="en-US" sz="6600" dirty="0"/>
          </a:p>
        </p:txBody>
      </p:sp>
      <p:sp>
        <p:nvSpPr>
          <p:cNvPr id="2" name="Slide Number Placeholder 1"/>
          <p:cNvSpPr>
            <a:spLocks noGrp="1"/>
          </p:cNvSpPr>
          <p:nvPr>
            <p:ph type="sldNum" sz="quarter" idx="12"/>
          </p:nvPr>
        </p:nvSpPr>
        <p:spPr/>
        <p:txBody>
          <a:bodyPr/>
          <a:lstStyle/>
          <a:p>
            <a:fld id="{85E29CF1-FF6F-4E42-A179-279CEE78F085}" type="slidenum">
              <a:rPr lang="en-US" smtClean="0"/>
              <a:t>38</a:t>
            </a:fld>
            <a:endParaRPr lang="en-US"/>
          </a:p>
        </p:txBody>
      </p:sp>
    </p:spTree>
    <p:extLst>
      <p:ext uri="{BB962C8B-B14F-4D97-AF65-F5344CB8AC3E}">
        <p14:creationId xmlns:p14="http://schemas.microsoft.com/office/powerpoint/2010/main" val="24501732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Civic</Template>
  <TotalTime>427</TotalTime>
  <Words>1962</Words>
  <Application>Microsoft Office PowerPoint</Application>
  <PresentationFormat>On-screen Show (4:3)</PresentationFormat>
  <Paragraphs>189</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Georgia</vt:lpstr>
      <vt:lpstr>Wingdings</vt:lpstr>
      <vt:lpstr>Wingdings 2</vt:lpstr>
      <vt:lpstr>Civic</vt:lpstr>
      <vt:lpstr>STRATEGIC MANAGEMENT  BMA 404</vt:lpstr>
      <vt:lpstr>Learning Objectives</vt:lpstr>
      <vt:lpstr>Part One</vt:lpstr>
      <vt:lpstr>Introduction</vt:lpstr>
      <vt:lpstr>Purpose of Strategic Controls </vt:lpstr>
      <vt:lpstr>Purpose of Strategic Controls </vt:lpstr>
      <vt:lpstr>Purpose of Strategic Controls </vt:lpstr>
      <vt:lpstr>Components of Strategic Control</vt:lpstr>
      <vt:lpstr>Components of Strategic Control</vt:lpstr>
      <vt:lpstr>Components of Strategic Control</vt:lpstr>
      <vt:lpstr>Components of Strategic Control</vt:lpstr>
      <vt:lpstr>Components of Strategic Control</vt:lpstr>
      <vt:lpstr>Types of Control</vt:lpstr>
      <vt:lpstr>Types of Control</vt:lpstr>
      <vt:lpstr>Types of Control</vt:lpstr>
      <vt:lpstr>Types of Control</vt:lpstr>
      <vt:lpstr>PowerPoint Presentation</vt:lpstr>
      <vt:lpstr>Part Two</vt:lpstr>
      <vt:lpstr>Process of strategic control Step 1: Measure organizational performance.</vt:lpstr>
      <vt:lpstr>Step 1: Measure organizational performance. Cont……..</vt:lpstr>
      <vt:lpstr>Step 1: Measure organizational performance. Cont……..</vt:lpstr>
      <vt:lpstr>Step 2:Compare organizational performance to goal and standards</vt:lpstr>
      <vt:lpstr>Step 2:Compare organizational performance to goal and standards</vt:lpstr>
      <vt:lpstr>Step 2:Compare organizational performance to goal and standards</vt:lpstr>
      <vt:lpstr>Step 2:Compare organizational performance to goal and standards</vt:lpstr>
      <vt:lpstr>Step 3. Take necessary corrective action.</vt:lpstr>
      <vt:lpstr>Designing Effective Strategic Control Systems</vt:lpstr>
      <vt:lpstr>Designing Effective Strategic Control Systems</vt:lpstr>
      <vt:lpstr>Designing Effective Strategic Control Systems</vt:lpstr>
      <vt:lpstr>Designing Effective Strategic Control Systems</vt:lpstr>
      <vt:lpstr>Why control systems fail</vt:lpstr>
      <vt:lpstr>Why control systems fail</vt:lpstr>
      <vt:lpstr>Why control systems fail</vt:lpstr>
      <vt:lpstr>Major role of Strategic Controllers</vt:lpstr>
      <vt:lpstr>Major role of Strategic Controllers</vt:lpstr>
      <vt:lpstr>Major role of Strategic Controllers</vt:lpstr>
      <vt:lpstr>Summary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Strategy Evaluation and Control</dc:title>
  <dc:creator>Kahuthia</dc:creator>
  <cp:lastModifiedBy>Kahuthia</cp:lastModifiedBy>
  <cp:revision>25</cp:revision>
  <dcterms:created xsi:type="dcterms:W3CDTF">2020-07-31T08:49:14Z</dcterms:created>
  <dcterms:modified xsi:type="dcterms:W3CDTF">2023-11-13T21:11:36Z</dcterms:modified>
</cp:coreProperties>
</file>