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468" r:id="rId1"/>
  </p:sldMasterIdLst>
  <p:notesMasterIdLst>
    <p:notesMasterId r:id="rId44"/>
  </p:notesMasterIdLst>
  <p:sldIdLst>
    <p:sldId id="256" r:id="rId2"/>
    <p:sldId id="282" r:id="rId3"/>
    <p:sldId id="283" r:id="rId4"/>
    <p:sldId id="258" r:id="rId5"/>
    <p:sldId id="260" r:id="rId6"/>
    <p:sldId id="261" r:id="rId7"/>
    <p:sldId id="262" r:id="rId8"/>
    <p:sldId id="263" r:id="rId9"/>
    <p:sldId id="264" r:id="rId10"/>
    <p:sldId id="265" r:id="rId11"/>
    <p:sldId id="266" r:id="rId12"/>
    <p:sldId id="267" r:id="rId13"/>
    <p:sldId id="268" r:id="rId14"/>
    <p:sldId id="269" r:id="rId15"/>
    <p:sldId id="270" r:id="rId16"/>
    <p:sldId id="272" r:id="rId17"/>
    <p:sldId id="271" r:id="rId18"/>
    <p:sldId id="273" r:id="rId19"/>
    <p:sldId id="274" r:id="rId20"/>
    <p:sldId id="275" r:id="rId21"/>
    <p:sldId id="280" r:id="rId22"/>
    <p:sldId id="281" r:id="rId23"/>
    <p:sldId id="276" r:id="rId24"/>
    <p:sldId id="277" r:id="rId25"/>
    <p:sldId id="278" r:id="rId26"/>
    <p:sldId id="279"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44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A494B1-5930-467B-86EC-92540DB5134A}" type="datetimeFigureOut">
              <a:rPr lang="en-US" smtClean="0"/>
              <a:t>11/14/2023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4C5B54-B08F-4C2E-89B1-77248E87CD39}" type="slidenum">
              <a:rPr lang="en-US" smtClean="0"/>
              <a:t>‹#›</a:t>
            </a:fld>
            <a:endParaRPr lang="en-US"/>
          </a:p>
        </p:txBody>
      </p:sp>
    </p:spTree>
    <p:extLst>
      <p:ext uri="{BB962C8B-B14F-4D97-AF65-F5344CB8AC3E}">
        <p14:creationId xmlns:p14="http://schemas.microsoft.com/office/powerpoint/2010/main" val="1659561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5132" y="2059012"/>
            <a:ext cx="9146751" cy="18288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5132" y="3887812"/>
            <a:ext cx="9146751" cy="6079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74319" y="2166365"/>
            <a:ext cx="8603674" cy="1739347"/>
          </a:xfrm>
        </p:spPr>
        <p:txBody>
          <a:bodyPr tIns="45720" bIns="45720" anchor="ctr">
            <a:normAutofit/>
          </a:bodyPr>
          <a:lstStyle>
            <a:lvl1pPr algn="ctr">
              <a:lnSpc>
                <a:spcPct val="80000"/>
              </a:lnSpc>
              <a:defRPr sz="6000" spc="0"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304800" y="3844269"/>
            <a:ext cx="8534400" cy="667512"/>
          </a:xfrm>
        </p:spPr>
        <p:txBody>
          <a:bodyPr anchor="ctr">
            <a:normAutofit/>
          </a:bodyPr>
          <a:lstStyle>
            <a:lvl1pPr marL="0" indent="0" algn="ctr">
              <a:buNone/>
              <a:defRPr sz="2000">
                <a:solidFill>
                  <a:srgbClr val="FFFFFF"/>
                </a:solidFill>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42E1260-5DB2-45CC-9244-57F3744486C2}" type="datetime1">
              <a:rPr lang="en-US" smtClean="0"/>
              <a:t>11/14/2023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5E4EC1-B641-4CBD-84A0-9BD68BE5D323}" type="slidenum">
              <a:rPr lang="en-US" smtClean="0"/>
              <a:t>‹#›</a:t>
            </a:fld>
            <a:endParaRPr lang="en-US"/>
          </a:p>
        </p:txBody>
      </p:sp>
    </p:spTree>
    <p:extLst>
      <p:ext uri="{BB962C8B-B14F-4D97-AF65-F5344CB8AC3E}">
        <p14:creationId xmlns:p14="http://schemas.microsoft.com/office/powerpoint/2010/main" val="297663984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B268C31-92C7-47D7-93A7-30641D80D57D}" type="datetime1">
              <a:rPr lang="en-US" smtClean="0"/>
              <a:t>11/14/2023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5E4EC1-B641-4CBD-84A0-9BD68BE5D323}" type="slidenum">
              <a:rPr lang="en-US" smtClean="0"/>
              <a:t>‹#›</a:t>
            </a:fld>
            <a:endParaRPr lang="en-US"/>
          </a:p>
        </p:txBody>
      </p:sp>
    </p:spTree>
    <p:extLst>
      <p:ext uri="{BB962C8B-B14F-4D97-AF65-F5344CB8AC3E}">
        <p14:creationId xmlns:p14="http://schemas.microsoft.com/office/powerpoint/2010/main" val="38977331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5132" y="2059012"/>
            <a:ext cx="9146751" cy="18288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5132" y="3887812"/>
            <a:ext cx="9146751" cy="6079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24893" y="2208879"/>
            <a:ext cx="7886700" cy="1676400"/>
          </a:xfrm>
        </p:spPr>
        <p:txBody>
          <a:bodyPr anchor="ctr">
            <a:noAutofit/>
          </a:bodyPr>
          <a:lstStyle>
            <a:lvl1pPr algn="ctr">
              <a:lnSpc>
                <a:spcPct val="80000"/>
              </a:lnSpc>
              <a:defRPr sz="6000" b="0" spc="0" baseline="0">
                <a:solidFill>
                  <a:srgbClr val="FFFFFF"/>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624893" y="3851528"/>
            <a:ext cx="7886700" cy="669673"/>
          </a:xfrm>
        </p:spPr>
        <p:txBody>
          <a:bodyPr anchor="ctr">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B13E22CB-3416-4DBD-B586-7B26735A041C}" type="datetime1">
              <a:rPr lang="en-US" smtClean="0"/>
              <a:t>11/14/2023</a:t>
            </a:fld>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955E4EC1-B641-4CBD-84A0-9BD68BE5D323}" type="slidenum">
              <a:rPr lang="en-US" smtClean="0"/>
              <a:t>‹#›</a:t>
            </a:fld>
            <a:endParaRPr lang="en-US"/>
          </a:p>
        </p:txBody>
      </p:sp>
    </p:spTree>
    <p:extLst>
      <p:ext uri="{BB962C8B-B14F-4D97-AF65-F5344CB8AC3E}">
        <p14:creationId xmlns:p14="http://schemas.microsoft.com/office/powerpoint/2010/main" val="262413112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797"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800600"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E1EEAEE-A85D-4457-9607-22D1EBEF7DED}" type="datetime1">
              <a:rPr lang="en-US" smtClean="0"/>
              <a:t>11/14/2023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5E4EC1-B641-4CBD-84A0-9BD68BE5D323}" type="slidenum">
              <a:rPr lang="en-US" smtClean="0"/>
              <a:t>‹#›</a:t>
            </a:fld>
            <a:endParaRPr lang="en-US"/>
          </a:p>
        </p:txBody>
      </p:sp>
    </p:spTree>
    <p:extLst>
      <p:ext uri="{BB962C8B-B14F-4D97-AF65-F5344CB8AC3E}">
        <p14:creationId xmlns:p14="http://schemas.microsoft.com/office/powerpoint/2010/main" val="50904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85800"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0" y="2656566"/>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00428"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800428" y="2656564"/>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9F2EE70-DC89-48B2-ABC4-656939699056}" type="datetime1">
              <a:rPr lang="en-US" smtClean="0"/>
              <a:t>11/14/2023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55E4EC1-B641-4CBD-84A0-9BD68BE5D323}" type="slidenum">
              <a:rPr lang="en-US" smtClean="0"/>
              <a:t>‹#›</a:t>
            </a:fld>
            <a:endParaRPr lang="en-US"/>
          </a:p>
        </p:txBody>
      </p:sp>
    </p:spTree>
    <p:extLst>
      <p:ext uri="{BB962C8B-B14F-4D97-AF65-F5344CB8AC3E}">
        <p14:creationId xmlns:p14="http://schemas.microsoft.com/office/powerpoint/2010/main" val="41602344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EC0B513-F66A-4DF8-94DC-1F41BA53AE6B}" type="datetime1">
              <a:rPr lang="en-US" smtClean="0"/>
              <a:t>11/14/2023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55E4EC1-B641-4CBD-84A0-9BD68BE5D323}" type="slidenum">
              <a:rPr lang="en-US" smtClean="0"/>
              <a:t>‹#›</a:t>
            </a:fld>
            <a:endParaRPr lang="en-US"/>
          </a:p>
        </p:txBody>
      </p:sp>
    </p:spTree>
    <p:extLst>
      <p:ext uri="{BB962C8B-B14F-4D97-AF65-F5344CB8AC3E}">
        <p14:creationId xmlns:p14="http://schemas.microsoft.com/office/powerpoint/2010/main" val="7359155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DF0FFF-899C-4BB5-8FE1-55F5B9816A3C}" type="datetime1">
              <a:rPr lang="en-US" smtClean="0"/>
              <a:t>11/14/2023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55E4EC1-B641-4CBD-84A0-9BD68BE5D323}" type="slidenum">
              <a:rPr lang="en-US" smtClean="0"/>
              <a:t>‹#›</a:t>
            </a:fld>
            <a:endParaRPr lang="en-US"/>
          </a:p>
        </p:txBody>
      </p:sp>
    </p:spTree>
    <p:extLst>
      <p:ext uri="{BB962C8B-B14F-4D97-AF65-F5344CB8AC3E}">
        <p14:creationId xmlns:p14="http://schemas.microsoft.com/office/powerpoint/2010/main" val="30097142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685800" y="2148840"/>
            <a:ext cx="4572000" cy="38404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892568" y="2147487"/>
            <a:ext cx="2560320" cy="3432319"/>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AA351038-0EE3-4D70-AAED-A5887AF37644}" type="datetime1">
              <a:rPr lang="en-US" smtClean="0"/>
              <a:t>11/14/2023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5E4EC1-B641-4CBD-84A0-9BD68BE5D323}" type="slidenum">
              <a:rPr lang="en-US" smtClean="0"/>
              <a:t>‹#›</a:t>
            </a:fld>
            <a:endParaRPr lang="en-US"/>
          </a:p>
        </p:txBody>
      </p:sp>
    </p:spTree>
    <p:extLst>
      <p:ext uri="{BB962C8B-B14F-4D97-AF65-F5344CB8AC3E}">
        <p14:creationId xmlns:p14="http://schemas.microsoft.com/office/powerpoint/2010/main" val="9175124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5800" y="2211494"/>
            <a:ext cx="4754880" cy="384048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5885351" y="2150621"/>
            <a:ext cx="2560320" cy="3429000"/>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45936F9-FE92-46A3-A717-C036EA72338C}" type="datetime1">
              <a:rPr lang="en-US" smtClean="0"/>
              <a:t>11/14/2023</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55E4EC1-B641-4CBD-84A0-9BD68BE5D323}" type="slidenum">
              <a:rPr lang="en-US" smtClean="0"/>
              <a:t>‹#›</a:t>
            </a:fld>
            <a:endParaRPr lang="en-US"/>
          </a:p>
        </p:txBody>
      </p:sp>
    </p:spTree>
    <p:extLst>
      <p:ext uri="{BB962C8B-B14F-4D97-AF65-F5344CB8AC3E}">
        <p14:creationId xmlns:p14="http://schemas.microsoft.com/office/powerpoint/2010/main" val="16439601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AA3E68B-10DD-46A0-885E-D0A5A8DC6D44}" type="datetime1">
              <a:rPr lang="en-US" smtClean="0"/>
              <a:t>11/14/2023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5E4EC1-B641-4CBD-84A0-9BD68BE5D323}" type="slidenum">
              <a:rPr lang="en-US" smtClean="0"/>
              <a:t>‹#›</a:t>
            </a:fld>
            <a:endParaRPr lang="en-US"/>
          </a:p>
        </p:txBody>
      </p:sp>
    </p:spTree>
    <p:extLst>
      <p:ext uri="{BB962C8B-B14F-4D97-AF65-F5344CB8AC3E}">
        <p14:creationId xmlns:p14="http://schemas.microsoft.com/office/powerpoint/2010/main" val="353429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764484" y="0"/>
            <a:ext cx="20574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870468" y="609600"/>
            <a:ext cx="1801785" cy="5638800"/>
          </a:xfrm>
        </p:spPr>
        <p:txBody>
          <a:bodyPr vert="eaVert"/>
          <a:lstStyle>
            <a:lvl1pPr>
              <a:defRPr>
                <a:solidFill>
                  <a:srgbClr val="FFFFFF"/>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609600"/>
            <a:ext cx="5979968" cy="5638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628650" y="6422855"/>
            <a:ext cx="2057397" cy="365125"/>
          </a:xfrm>
        </p:spPr>
        <p:txBody>
          <a:bodyPr/>
          <a:lstStyle/>
          <a:p>
            <a:fld id="{89B948C0-0D16-4934-A210-04D856DDDAA7}" type="datetime1">
              <a:rPr lang="en-US" smtClean="0"/>
              <a:t>11/14/2023</a:t>
            </a:fld>
            <a:endParaRPr lang="en-US"/>
          </a:p>
        </p:txBody>
      </p:sp>
      <p:sp>
        <p:nvSpPr>
          <p:cNvPr id="5" name="Footer Placeholder 4"/>
          <p:cNvSpPr>
            <a:spLocks noGrp="1"/>
          </p:cNvSpPr>
          <p:nvPr>
            <p:ph type="ftr" sz="quarter" idx="11"/>
          </p:nvPr>
        </p:nvSpPr>
        <p:spPr>
          <a:xfrm>
            <a:off x="2832102" y="6422855"/>
            <a:ext cx="3209752" cy="365125"/>
          </a:xfrm>
        </p:spPr>
        <p:txBody>
          <a:bodyPr/>
          <a:lstStyle/>
          <a:p>
            <a:endParaRPr lang="en-US"/>
          </a:p>
        </p:txBody>
      </p:sp>
      <p:sp>
        <p:nvSpPr>
          <p:cNvPr id="6" name="Slide Number Placeholder 5"/>
          <p:cNvSpPr>
            <a:spLocks noGrp="1"/>
          </p:cNvSpPr>
          <p:nvPr>
            <p:ph type="sldNum" sz="quarter" idx="12"/>
          </p:nvPr>
        </p:nvSpPr>
        <p:spPr>
          <a:xfrm>
            <a:off x="6054787" y="6422855"/>
            <a:ext cx="659819" cy="365125"/>
          </a:xfrm>
        </p:spPr>
        <p:txBody>
          <a:bodyPr/>
          <a:lstStyle/>
          <a:p>
            <a:fld id="{955E4EC1-B641-4CBD-84A0-9BD68BE5D323}" type="slidenum">
              <a:rPr lang="en-US" smtClean="0"/>
              <a:t>‹#›</a:t>
            </a:fld>
            <a:endParaRPr lang="en-US"/>
          </a:p>
        </p:txBody>
      </p:sp>
    </p:spTree>
    <p:extLst>
      <p:ext uri="{BB962C8B-B14F-4D97-AF65-F5344CB8AC3E}">
        <p14:creationId xmlns:p14="http://schemas.microsoft.com/office/powerpoint/2010/main" val="1138168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7" name="Rectangle 6"/>
          <p:cNvSpPr/>
          <p:nvPr/>
        </p:nvSpPr>
        <p:spPr>
          <a:xfrm>
            <a:off x="362" y="176109"/>
            <a:ext cx="9141714" cy="16459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685019" y="284176"/>
            <a:ext cx="7772400" cy="15087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019" y="2011680"/>
            <a:ext cx="7772400" cy="420624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81557" y="6422855"/>
            <a:ext cx="2595043" cy="365125"/>
          </a:xfrm>
          <a:prstGeom prst="rect">
            <a:avLst/>
          </a:prstGeom>
        </p:spPr>
        <p:txBody>
          <a:bodyPr vert="horz" lIns="91440" tIns="45720" rIns="45720" bIns="45720" rtlCol="0" anchor="ctr"/>
          <a:lstStyle>
            <a:lvl1pPr algn="l">
              <a:defRPr sz="1050">
                <a:solidFill>
                  <a:schemeClr val="tx1"/>
                </a:solidFill>
              </a:defRPr>
            </a:lvl1pPr>
          </a:lstStyle>
          <a:p>
            <a:fld id="{77DCF181-7C26-4436-A284-AD8B83F6EBA3}" type="datetime1">
              <a:rPr lang="en-US" smtClean="0"/>
              <a:t>11/14/2023</a:t>
            </a:fld>
            <a:endParaRPr lang="en-US"/>
          </a:p>
        </p:txBody>
      </p:sp>
      <p:sp>
        <p:nvSpPr>
          <p:cNvPr id="5" name="Footer Placeholder 4"/>
          <p:cNvSpPr>
            <a:spLocks noGrp="1"/>
          </p:cNvSpPr>
          <p:nvPr>
            <p:ph type="ftr" sz="quarter" idx="3"/>
          </p:nvPr>
        </p:nvSpPr>
        <p:spPr>
          <a:xfrm>
            <a:off x="4191000" y="6422855"/>
            <a:ext cx="4060627" cy="365125"/>
          </a:xfrm>
          <a:prstGeom prst="rect">
            <a:avLst/>
          </a:prstGeom>
        </p:spPr>
        <p:txBody>
          <a:bodyPr vert="horz" lIns="91440" tIns="45720" rIns="91440" bIns="45720" rtlCol="0" anchor="ctr"/>
          <a:lstStyle>
            <a:lvl1pPr algn="r">
              <a:defRPr sz="1050">
                <a:solidFill>
                  <a:schemeClr val="tx1"/>
                </a:solidFill>
              </a:defRPr>
            </a:lvl1pPr>
          </a:lstStyle>
          <a:p>
            <a:endParaRPr lang="en-US"/>
          </a:p>
        </p:txBody>
      </p:sp>
      <p:sp>
        <p:nvSpPr>
          <p:cNvPr id="6" name="Slide Number Placeholder 5"/>
          <p:cNvSpPr>
            <a:spLocks noGrp="1"/>
          </p:cNvSpPr>
          <p:nvPr>
            <p:ph type="sldNum" sz="quarter" idx="4"/>
          </p:nvPr>
        </p:nvSpPr>
        <p:spPr>
          <a:xfrm>
            <a:off x="8265139" y="6422855"/>
            <a:ext cx="709698" cy="365125"/>
          </a:xfrm>
          <a:prstGeom prst="rect">
            <a:avLst/>
          </a:prstGeom>
        </p:spPr>
        <p:txBody>
          <a:bodyPr vert="horz" lIns="45720" tIns="45720" rIns="91440" bIns="45720" rtlCol="0" anchor="ctr"/>
          <a:lstStyle>
            <a:lvl1pPr algn="l">
              <a:defRPr sz="1200" b="0">
                <a:solidFill>
                  <a:schemeClr val="tx1"/>
                </a:solidFill>
              </a:defRPr>
            </a:lvl1pPr>
          </a:lstStyle>
          <a:p>
            <a:fld id="{955E4EC1-B641-4CBD-84A0-9BD68BE5D323}" type="slidenum">
              <a:rPr lang="en-US" smtClean="0"/>
              <a:t>‹#›</a:t>
            </a:fld>
            <a:endParaRPr lang="en-US"/>
          </a:p>
        </p:txBody>
      </p:sp>
    </p:spTree>
    <p:extLst>
      <p:ext uri="{BB962C8B-B14F-4D97-AF65-F5344CB8AC3E}">
        <p14:creationId xmlns:p14="http://schemas.microsoft.com/office/powerpoint/2010/main" val="1613252406"/>
      </p:ext>
    </p:extLst>
  </p:cSld>
  <p:clrMap bg1="dk1" tx1="lt1" bg2="dk2" tx2="lt2" accent1="accent1" accent2="accent2" accent3="accent3" accent4="accent4" accent5="accent5" accent6="accent6" hlink="hlink" folHlink="folHlink"/>
  <p:sldLayoutIdLst>
    <p:sldLayoutId id="2147484469" r:id="rId1"/>
    <p:sldLayoutId id="2147484470" r:id="rId2"/>
    <p:sldLayoutId id="2147484471" r:id="rId3"/>
    <p:sldLayoutId id="2147484472" r:id="rId4"/>
    <p:sldLayoutId id="2147484473" r:id="rId5"/>
    <p:sldLayoutId id="2147484474" r:id="rId6"/>
    <p:sldLayoutId id="2147484475" r:id="rId7"/>
    <p:sldLayoutId id="2147484476" r:id="rId8"/>
    <p:sldLayoutId id="2147484477" r:id="rId9"/>
    <p:sldLayoutId id="2147484478" r:id="rId10"/>
    <p:sldLayoutId id="2147484479" r:id="rId11"/>
  </p:sldLayoutIdLst>
  <p:hf hdr="0" ftr="0" dt="0"/>
  <p:txStyles>
    <p:titleStyle>
      <a:lvl1pPr algn="l" defTabSz="914400" rtl="0" eaLnBrk="1" latinLnBrk="0" hangingPunct="1">
        <a:lnSpc>
          <a:spcPct val="85000"/>
        </a:lnSpc>
        <a:spcBef>
          <a:spcPct val="0"/>
        </a:spcBef>
        <a:buNone/>
        <a:defRPr sz="4000" kern="1200" cap="all"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t>STRATEGIC MANAGEMENT </a:t>
            </a:r>
            <a:br>
              <a:rPr lang="en-US" dirty="0"/>
            </a:br>
            <a:r>
              <a:rPr lang="en-US" dirty="0"/>
              <a:t>BMA </a:t>
            </a:r>
            <a:r>
              <a:rPr lang="en-US" dirty="0" smtClean="0"/>
              <a:t>404</a:t>
            </a:r>
            <a:endParaRPr lang="en-US" dirty="0"/>
          </a:p>
        </p:txBody>
      </p:sp>
      <p:sp>
        <p:nvSpPr>
          <p:cNvPr id="3" name="Subtitle 2"/>
          <p:cNvSpPr>
            <a:spLocks noGrp="1"/>
          </p:cNvSpPr>
          <p:nvPr>
            <p:ph type="subTitle" idx="1"/>
          </p:nvPr>
        </p:nvSpPr>
        <p:spPr>
          <a:xfrm>
            <a:off x="304800" y="3844269"/>
            <a:ext cx="8534400" cy="2050094"/>
          </a:xfrm>
        </p:spPr>
        <p:txBody>
          <a:bodyPr>
            <a:normAutofit/>
          </a:bodyPr>
          <a:lstStyle/>
          <a:p>
            <a:r>
              <a:rPr lang="en-US" sz="3200" dirty="0"/>
              <a:t>WEEK </a:t>
            </a:r>
            <a:r>
              <a:rPr lang="en-US" sz="3200" dirty="0" smtClean="0"/>
              <a:t>12: </a:t>
            </a:r>
            <a:r>
              <a:rPr lang="en-US" sz="3200" b="1" dirty="0"/>
              <a:t>Strategic Leadership </a:t>
            </a:r>
            <a:endParaRPr lang="en-US" sz="3200" dirty="0"/>
          </a:p>
          <a:p>
            <a:r>
              <a:rPr lang="en-US" sz="3200" dirty="0"/>
              <a:t>BY </a:t>
            </a:r>
          </a:p>
          <a:p>
            <a:r>
              <a:rPr lang="en-US" sz="3200" dirty="0"/>
              <a:t>Dr. Julius Kahuthia </a:t>
            </a:r>
            <a:r>
              <a:rPr lang="en-US" sz="3200" dirty="0" err="1"/>
              <a:t>Mwangi</a:t>
            </a:r>
            <a:endParaRPr lang="en-US" sz="3200" dirty="0"/>
          </a:p>
        </p:txBody>
      </p:sp>
    </p:spTree>
    <p:extLst>
      <p:ext uri="{BB962C8B-B14F-4D97-AF65-F5344CB8AC3E}">
        <p14:creationId xmlns:p14="http://schemas.microsoft.com/office/powerpoint/2010/main" val="19831899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crush"/>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objectives</a:t>
            </a:r>
            <a:endParaRPr lang="en-US" dirty="0"/>
          </a:p>
        </p:txBody>
      </p:sp>
      <p:sp>
        <p:nvSpPr>
          <p:cNvPr id="3" name="Content Placeholder 2"/>
          <p:cNvSpPr>
            <a:spLocks noGrp="1"/>
          </p:cNvSpPr>
          <p:nvPr>
            <p:ph idx="1"/>
          </p:nvPr>
        </p:nvSpPr>
        <p:spPr/>
        <p:txBody>
          <a:bodyPr/>
          <a:lstStyle/>
          <a:p>
            <a:pPr marL="0" indent="0" algn="just">
              <a:lnSpc>
                <a:spcPct val="150000"/>
              </a:lnSpc>
              <a:buNone/>
            </a:pPr>
            <a:r>
              <a:rPr lang="en-US" dirty="0">
                <a:solidFill>
                  <a:schemeClr val="bg1"/>
                </a:solidFill>
              </a:rPr>
              <a:t>BY the end of the topic you should be able to;</a:t>
            </a:r>
          </a:p>
          <a:p>
            <a:pPr algn="just">
              <a:lnSpc>
                <a:spcPct val="150000"/>
              </a:lnSpc>
              <a:buFont typeface="Wingdings" panose="05000000000000000000" pitchFamily="2" charset="2"/>
              <a:buChar char="Ø"/>
            </a:pPr>
            <a:r>
              <a:rPr lang="en-US" dirty="0" smtClean="0">
                <a:solidFill>
                  <a:schemeClr val="bg1"/>
                </a:solidFill>
              </a:rPr>
              <a:t>Differentiate </a:t>
            </a:r>
            <a:r>
              <a:rPr lang="en-US" dirty="0">
                <a:solidFill>
                  <a:schemeClr val="bg1"/>
                </a:solidFill>
              </a:rPr>
              <a:t>a strategic leadership from any other leadership</a:t>
            </a:r>
          </a:p>
          <a:p>
            <a:pPr algn="just">
              <a:lnSpc>
                <a:spcPct val="150000"/>
              </a:lnSpc>
              <a:buFont typeface="Wingdings" panose="05000000000000000000" pitchFamily="2" charset="2"/>
              <a:buChar char="Ø"/>
            </a:pPr>
            <a:r>
              <a:rPr lang="en-US" dirty="0" smtClean="0">
                <a:solidFill>
                  <a:schemeClr val="bg1"/>
                </a:solidFill>
              </a:rPr>
              <a:t>Explain </a:t>
            </a:r>
            <a:r>
              <a:rPr lang="en-US" dirty="0">
                <a:solidFill>
                  <a:schemeClr val="bg1"/>
                </a:solidFill>
              </a:rPr>
              <a:t>the importance of strategic leadership to organizations</a:t>
            </a:r>
          </a:p>
          <a:p>
            <a:pPr algn="just">
              <a:lnSpc>
                <a:spcPct val="150000"/>
              </a:lnSpc>
              <a:buFont typeface="Wingdings" panose="05000000000000000000" pitchFamily="2" charset="2"/>
              <a:buChar char="Ø"/>
            </a:pPr>
            <a:r>
              <a:rPr lang="en-US" dirty="0" smtClean="0">
                <a:solidFill>
                  <a:schemeClr val="bg1"/>
                </a:solidFill>
              </a:rPr>
              <a:t>Distinguish </a:t>
            </a:r>
            <a:r>
              <a:rPr lang="en-US" dirty="0">
                <a:solidFill>
                  <a:schemeClr val="bg1"/>
                </a:solidFill>
              </a:rPr>
              <a:t>strategic leaders from bosses and managers. </a:t>
            </a:r>
          </a:p>
          <a:p>
            <a:pPr algn="just">
              <a:lnSpc>
                <a:spcPct val="150000"/>
              </a:lnSpc>
              <a:buFont typeface="Wingdings" panose="05000000000000000000" pitchFamily="2" charset="2"/>
              <a:buChar char="Ø"/>
            </a:pPr>
            <a:r>
              <a:rPr lang="en-US" dirty="0" smtClean="0">
                <a:solidFill>
                  <a:schemeClr val="bg1"/>
                </a:solidFill>
              </a:rPr>
              <a:t>Highlight characteristics of a strategic leader</a:t>
            </a:r>
            <a:endParaRPr lang="en-US" dirty="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2</a:t>
            </a:fld>
            <a:endParaRPr lang="en-US"/>
          </a:p>
        </p:txBody>
      </p:sp>
    </p:spTree>
    <p:extLst>
      <p:ext uri="{BB962C8B-B14F-4D97-AF65-F5344CB8AC3E}">
        <p14:creationId xmlns:p14="http://schemas.microsoft.com/office/powerpoint/2010/main" val="3272152961"/>
      </p:ext>
    </p:extLst>
  </p:cSld>
  <p:clrMapOvr>
    <a:masterClrMapping/>
  </p:clrMapOvr>
  <mc:AlternateContent xmlns:mc="http://schemas.openxmlformats.org/markup-compatibility/2006" xmlns:p14="http://schemas.microsoft.com/office/powerpoint/2010/main">
    <mc:Choice Requires="p14">
      <p:transition spd="slow" p14:dur="4000">
        <p:wheel spokes="1"/>
      </p:transition>
    </mc:Choice>
    <mc:Fallback xmlns="">
      <p:transition spd="slow">
        <p:wheel spokes="1"/>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one </a:t>
            </a:r>
            <a:endParaRPr lang="en-US" dirty="0"/>
          </a:p>
        </p:txBody>
      </p:sp>
      <p:sp>
        <p:nvSpPr>
          <p:cNvPr id="3" name="Content Placeholder 2"/>
          <p:cNvSpPr>
            <a:spLocks noGrp="1"/>
          </p:cNvSpPr>
          <p:nvPr>
            <p:ph idx="1"/>
          </p:nvPr>
        </p:nvSpPr>
        <p:spPr/>
        <p:txBody>
          <a:bodyPr/>
          <a:lstStyle/>
          <a:p>
            <a:pPr algn="just">
              <a:lnSpc>
                <a:spcPct val="150000"/>
              </a:lnSpc>
              <a:buFont typeface="Wingdings" panose="05000000000000000000" pitchFamily="2" charset="2"/>
              <a:buChar char="Ø"/>
            </a:pPr>
            <a:r>
              <a:rPr lang="en-US" sz="2800" dirty="0" smtClean="0">
                <a:solidFill>
                  <a:schemeClr val="bg1"/>
                </a:solidFill>
              </a:rPr>
              <a:t>Introduction </a:t>
            </a:r>
          </a:p>
          <a:p>
            <a:pPr algn="just">
              <a:lnSpc>
                <a:spcPct val="150000"/>
              </a:lnSpc>
              <a:buFont typeface="Wingdings" panose="05000000000000000000" pitchFamily="2" charset="2"/>
              <a:buChar char="Ø"/>
            </a:pPr>
            <a:r>
              <a:rPr lang="en-US" sz="2800" dirty="0" smtClean="0">
                <a:solidFill>
                  <a:schemeClr val="bg1"/>
                </a:solidFill>
              </a:rPr>
              <a:t>Qualities </a:t>
            </a:r>
            <a:r>
              <a:rPr lang="en-US" sz="2800" dirty="0">
                <a:solidFill>
                  <a:schemeClr val="bg1"/>
                </a:solidFill>
              </a:rPr>
              <a:t>of effective strategic </a:t>
            </a:r>
            <a:r>
              <a:rPr lang="en-US" sz="2800" dirty="0" smtClean="0">
                <a:solidFill>
                  <a:schemeClr val="bg1"/>
                </a:solidFill>
              </a:rPr>
              <a:t>leaders</a:t>
            </a:r>
          </a:p>
          <a:p>
            <a:pPr algn="just">
              <a:lnSpc>
                <a:spcPct val="150000"/>
              </a:lnSpc>
              <a:buFont typeface="Wingdings" panose="05000000000000000000" pitchFamily="2" charset="2"/>
              <a:buChar char="Ø"/>
            </a:pPr>
            <a:r>
              <a:rPr lang="en-US" sz="2800" dirty="0">
                <a:solidFill>
                  <a:schemeClr val="bg1"/>
                </a:solidFill>
              </a:rPr>
              <a:t>Differences Between Being A Leader And A </a:t>
            </a:r>
            <a:r>
              <a:rPr lang="en-US" sz="2800" dirty="0" smtClean="0">
                <a:solidFill>
                  <a:schemeClr val="bg1"/>
                </a:solidFill>
              </a:rPr>
              <a:t>Manager</a:t>
            </a:r>
          </a:p>
          <a:p>
            <a:pPr marL="0" indent="0">
              <a:buNone/>
            </a:pPr>
            <a:endParaRPr lang="en-US" dirty="0"/>
          </a:p>
        </p:txBody>
      </p:sp>
      <p:sp>
        <p:nvSpPr>
          <p:cNvPr id="4" name="Slide Number Placeholder 3"/>
          <p:cNvSpPr>
            <a:spLocks noGrp="1"/>
          </p:cNvSpPr>
          <p:nvPr>
            <p:ph type="sldNum" sz="quarter" idx="12"/>
          </p:nvPr>
        </p:nvSpPr>
        <p:spPr/>
        <p:txBody>
          <a:bodyPr/>
          <a:lstStyle/>
          <a:p>
            <a:fld id="{955E4EC1-B641-4CBD-84A0-9BD68BE5D323}" type="slidenum">
              <a:rPr lang="en-US" smtClean="0"/>
              <a:t>3</a:t>
            </a:fld>
            <a:endParaRPr lang="en-US"/>
          </a:p>
        </p:txBody>
      </p:sp>
    </p:spTree>
    <p:extLst>
      <p:ext uri="{BB962C8B-B14F-4D97-AF65-F5344CB8AC3E}">
        <p14:creationId xmlns:p14="http://schemas.microsoft.com/office/powerpoint/2010/main" val="27930871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r>
              <a:rPr lang="en-US" dirty="0" smtClean="0">
                <a:solidFill>
                  <a:schemeClr val="bg1"/>
                </a:solidFill>
              </a:rPr>
              <a:t> </a:t>
            </a:r>
            <a:endParaRPr lang="en-US" dirty="0">
              <a:solidFill>
                <a:schemeClr val="bg1"/>
              </a:solidFill>
            </a:endParaRPr>
          </a:p>
        </p:txBody>
      </p:sp>
      <p:sp>
        <p:nvSpPr>
          <p:cNvPr id="3" name="Content Placeholder 2"/>
          <p:cNvSpPr>
            <a:spLocks noGrp="1"/>
          </p:cNvSpPr>
          <p:nvPr>
            <p:ph idx="1"/>
          </p:nvPr>
        </p:nvSpPr>
        <p:spPr>
          <a:xfrm>
            <a:off x="464234" y="2166425"/>
            <a:ext cx="8243668" cy="4079630"/>
          </a:xfrm>
        </p:spPr>
        <p:txBody>
          <a:bodyPr>
            <a:noAutofit/>
          </a:bodyPr>
          <a:lstStyle/>
          <a:p>
            <a:pPr algn="just">
              <a:lnSpc>
                <a:spcPct val="150000"/>
              </a:lnSpc>
              <a:buFont typeface="Wingdings" panose="05000000000000000000" pitchFamily="2" charset="2"/>
              <a:buChar char="v"/>
            </a:pPr>
            <a:r>
              <a:rPr lang="en-US" sz="2200" b="1" dirty="0">
                <a:solidFill>
                  <a:schemeClr val="bg1"/>
                </a:solidFill>
              </a:rPr>
              <a:t>Strategic leadership refers to a manager’s potential to express a strategic vision for the organization, or a part of the organization, and to motivate and persuade others to acquire that vision</a:t>
            </a:r>
            <a:r>
              <a:rPr lang="en-US" sz="2200" dirty="0">
                <a:solidFill>
                  <a:schemeClr val="bg1"/>
                </a:solidFill>
              </a:rPr>
              <a:t>. </a:t>
            </a:r>
            <a:endParaRPr lang="en-US" sz="2200" dirty="0" smtClean="0">
              <a:solidFill>
                <a:schemeClr val="bg1"/>
              </a:solidFill>
            </a:endParaRPr>
          </a:p>
          <a:p>
            <a:pPr algn="just">
              <a:lnSpc>
                <a:spcPct val="150000"/>
              </a:lnSpc>
              <a:buFont typeface="Wingdings" panose="05000000000000000000" pitchFamily="2" charset="2"/>
              <a:buChar char="v"/>
            </a:pPr>
            <a:r>
              <a:rPr lang="en-US" sz="2200" dirty="0" smtClean="0">
                <a:solidFill>
                  <a:schemeClr val="bg1"/>
                </a:solidFill>
              </a:rPr>
              <a:t>Strategic </a:t>
            </a:r>
            <a:r>
              <a:rPr lang="en-US" sz="2200" dirty="0">
                <a:solidFill>
                  <a:schemeClr val="bg1"/>
                </a:solidFill>
              </a:rPr>
              <a:t>leadership can also be defined as utilizing strategy in the management of employees</a:t>
            </a:r>
            <a:r>
              <a:rPr lang="en-US" sz="2200" dirty="0" smtClean="0">
                <a:solidFill>
                  <a:schemeClr val="bg1"/>
                </a:solidFill>
              </a:rPr>
              <a:t>.</a:t>
            </a:r>
          </a:p>
          <a:p>
            <a:pPr algn="just">
              <a:lnSpc>
                <a:spcPct val="150000"/>
              </a:lnSpc>
              <a:buFont typeface="Wingdings" panose="05000000000000000000" pitchFamily="2" charset="2"/>
              <a:buChar char="v"/>
            </a:pPr>
            <a:r>
              <a:rPr lang="en-US" sz="2200" dirty="0" smtClean="0">
                <a:solidFill>
                  <a:schemeClr val="bg1"/>
                </a:solidFill>
              </a:rPr>
              <a:t>It </a:t>
            </a:r>
            <a:r>
              <a:rPr lang="en-US" sz="2200" dirty="0">
                <a:solidFill>
                  <a:schemeClr val="bg1"/>
                </a:solidFill>
              </a:rPr>
              <a:t>is the potential to influence organizational members and to execute organizational change. </a:t>
            </a:r>
            <a:endParaRPr lang="en-US" sz="2200" dirty="0" smtClean="0">
              <a:solidFill>
                <a:schemeClr val="bg1"/>
              </a:solidFill>
            </a:endParaRPr>
          </a:p>
        </p:txBody>
      </p:sp>
      <p:sp>
        <p:nvSpPr>
          <p:cNvPr id="6" name="Slide Number Placeholder 5"/>
          <p:cNvSpPr>
            <a:spLocks noGrp="1"/>
          </p:cNvSpPr>
          <p:nvPr>
            <p:ph type="sldNum" sz="quarter" idx="12"/>
          </p:nvPr>
        </p:nvSpPr>
        <p:spPr/>
        <p:txBody>
          <a:bodyPr/>
          <a:lstStyle/>
          <a:p>
            <a:fld id="{955E4EC1-B641-4CBD-84A0-9BD68BE5D323}" type="slidenum">
              <a:rPr lang="en-US" smtClean="0"/>
              <a:t>4</a:t>
            </a:fld>
            <a:endParaRPr lang="en-US"/>
          </a:p>
        </p:txBody>
      </p:sp>
    </p:spTree>
    <p:extLst>
      <p:ext uri="{BB962C8B-B14F-4D97-AF65-F5344CB8AC3E}">
        <p14:creationId xmlns:p14="http://schemas.microsoft.com/office/powerpoint/2010/main" val="26793623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wind"/>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234" y="368582"/>
            <a:ext cx="7772400" cy="1508760"/>
          </a:xfrm>
        </p:spPr>
        <p:txBody>
          <a:bodyPr/>
          <a:lstStyle/>
          <a:p>
            <a:r>
              <a:rPr lang="en-US" dirty="0"/>
              <a:t>Introduction</a:t>
            </a:r>
            <a:r>
              <a:rPr lang="en-US" dirty="0" smtClean="0">
                <a:solidFill>
                  <a:schemeClr val="bg1"/>
                </a:solidFill>
              </a:rPr>
              <a:t> </a:t>
            </a:r>
            <a:endParaRPr lang="en-US" dirty="0">
              <a:solidFill>
                <a:schemeClr val="bg1"/>
              </a:solidFill>
            </a:endParaRPr>
          </a:p>
        </p:txBody>
      </p:sp>
      <p:sp>
        <p:nvSpPr>
          <p:cNvPr id="3" name="Content Placeholder 2"/>
          <p:cNvSpPr>
            <a:spLocks noGrp="1"/>
          </p:cNvSpPr>
          <p:nvPr>
            <p:ph idx="1"/>
          </p:nvPr>
        </p:nvSpPr>
        <p:spPr>
          <a:xfrm>
            <a:off x="464234" y="2166425"/>
            <a:ext cx="8243668" cy="4079630"/>
          </a:xfrm>
        </p:spPr>
        <p:txBody>
          <a:bodyPr>
            <a:noAutofit/>
          </a:bodyPr>
          <a:lstStyle/>
          <a:p>
            <a:pPr algn="just">
              <a:lnSpc>
                <a:spcPct val="150000"/>
              </a:lnSpc>
              <a:buFont typeface="Wingdings" panose="05000000000000000000" pitchFamily="2" charset="2"/>
              <a:buChar char="v"/>
            </a:pPr>
            <a:r>
              <a:rPr lang="en-US" sz="2800" dirty="0" smtClean="0">
                <a:solidFill>
                  <a:schemeClr val="bg1"/>
                </a:solidFill>
              </a:rPr>
              <a:t>Strategic </a:t>
            </a:r>
            <a:r>
              <a:rPr lang="en-US" sz="2800" dirty="0">
                <a:solidFill>
                  <a:schemeClr val="bg1"/>
                </a:solidFill>
              </a:rPr>
              <a:t>leaders create organizational structure, allocate resources and express strategic vision. </a:t>
            </a:r>
            <a:endParaRPr lang="en-US" sz="2800" dirty="0" smtClean="0">
              <a:solidFill>
                <a:schemeClr val="bg1"/>
              </a:solidFill>
            </a:endParaRPr>
          </a:p>
          <a:p>
            <a:pPr algn="just">
              <a:lnSpc>
                <a:spcPct val="150000"/>
              </a:lnSpc>
              <a:buFont typeface="Wingdings" panose="05000000000000000000" pitchFamily="2" charset="2"/>
              <a:buChar char="v"/>
            </a:pPr>
            <a:r>
              <a:rPr lang="en-US" sz="2800" dirty="0" smtClean="0">
                <a:solidFill>
                  <a:schemeClr val="bg1"/>
                </a:solidFill>
              </a:rPr>
              <a:t>Strategic </a:t>
            </a:r>
            <a:r>
              <a:rPr lang="en-US" sz="2800" dirty="0">
                <a:solidFill>
                  <a:schemeClr val="bg1"/>
                </a:solidFill>
              </a:rPr>
              <a:t>leaders work in an ambiguous environment on very difficult issues that influence and are influenced by occasions and organizations external to their own</a:t>
            </a:r>
            <a:r>
              <a:rPr lang="en-US" sz="2800" dirty="0" smtClean="0">
                <a:solidFill>
                  <a:schemeClr val="bg1"/>
                </a:solidFill>
              </a:rPr>
              <a:t>.</a:t>
            </a:r>
            <a:endParaRPr lang="en-US" sz="2800" dirty="0">
              <a:solidFill>
                <a:schemeClr val="bg1"/>
              </a:solidFill>
            </a:endParaRPr>
          </a:p>
        </p:txBody>
      </p:sp>
      <p:sp>
        <p:nvSpPr>
          <p:cNvPr id="5" name="Slide Number Placeholder 4"/>
          <p:cNvSpPr>
            <a:spLocks noGrp="1"/>
          </p:cNvSpPr>
          <p:nvPr>
            <p:ph type="sldNum" sz="quarter" idx="12"/>
          </p:nvPr>
        </p:nvSpPr>
        <p:spPr/>
        <p:txBody>
          <a:bodyPr/>
          <a:lstStyle/>
          <a:p>
            <a:fld id="{955E4EC1-B641-4CBD-84A0-9BD68BE5D323}" type="slidenum">
              <a:rPr lang="en-US" smtClean="0"/>
              <a:t>5</a:t>
            </a:fld>
            <a:endParaRPr lang="en-US"/>
          </a:p>
        </p:txBody>
      </p:sp>
    </p:spTree>
    <p:extLst>
      <p:ext uri="{BB962C8B-B14F-4D97-AF65-F5344CB8AC3E}">
        <p14:creationId xmlns:p14="http://schemas.microsoft.com/office/powerpoint/2010/main" val="14533282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wind"/>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Introduction </a:t>
            </a:r>
          </a:p>
        </p:txBody>
      </p:sp>
      <p:sp>
        <p:nvSpPr>
          <p:cNvPr id="3" name="Content Placeholder 2"/>
          <p:cNvSpPr>
            <a:spLocks noGrp="1"/>
          </p:cNvSpPr>
          <p:nvPr>
            <p:ph idx="1"/>
          </p:nvPr>
        </p:nvSpPr>
        <p:spPr>
          <a:xfrm>
            <a:off x="464234" y="2166425"/>
            <a:ext cx="8243668" cy="4079630"/>
          </a:xfrm>
        </p:spPr>
        <p:txBody>
          <a:bodyPr>
            <a:noAutofit/>
          </a:bodyPr>
          <a:lstStyle/>
          <a:p>
            <a:pPr algn="just">
              <a:lnSpc>
                <a:spcPct val="150000"/>
              </a:lnSpc>
              <a:buFont typeface="Wingdings" panose="05000000000000000000" pitchFamily="2" charset="2"/>
              <a:buChar char="v"/>
            </a:pPr>
            <a:r>
              <a:rPr lang="en-US" sz="2400" dirty="0" smtClean="0">
                <a:solidFill>
                  <a:schemeClr val="bg1"/>
                </a:solidFill>
              </a:rPr>
              <a:t>The </a:t>
            </a:r>
            <a:r>
              <a:rPr lang="en-US" sz="2400" dirty="0">
                <a:solidFill>
                  <a:schemeClr val="bg1"/>
                </a:solidFill>
              </a:rPr>
              <a:t>main objective of strategic leadership is strategic </a:t>
            </a:r>
            <a:r>
              <a:rPr lang="en-US" sz="2400" dirty="0" smtClean="0">
                <a:solidFill>
                  <a:schemeClr val="bg1"/>
                </a:solidFill>
              </a:rPr>
              <a:t>productivity.</a:t>
            </a:r>
          </a:p>
          <a:p>
            <a:pPr algn="just">
              <a:lnSpc>
                <a:spcPct val="150000"/>
              </a:lnSpc>
              <a:buFont typeface="Wingdings" panose="05000000000000000000" pitchFamily="2" charset="2"/>
              <a:buChar char="v"/>
            </a:pPr>
            <a:r>
              <a:rPr lang="en-US" sz="2400" dirty="0" smtClean="0">
                <a:solidFill>
                  <a:schemeClr val="bg1"/>
                </a:solidFill>
              </a:rPr>
              <a:t>Another </a:t>
            </a:r>
            <a:r>
              <a:rPr lang="en-US" sz="2400" dirty="0">
                <a:solidFill>
                  <a:schemeClr val="bg1"/>
                </a:solidFill>
              </a:rPr>
              <a:t>aim of strategic leadership is to develop an environment in which employees forecast the organization’s needs in context of their own job. </a:t>
            </a:r>
            <a:endParaRPr lang="en-US" sz="2400" dirty="0" smtClean="0">
              <a:solidFill>
                <a:schemeClr val="bg1"/>
              </a:solidFill>
            </a:endParaRPr>
          </a:p>
          <a:p>
            <a:pPr algn="just">
              <a:lnSpc>
                <a:spcPct val="150000"/>
              </a:lnSpc>
              <a:buFont typeface="Wingdings" panose="05000000000000000000" pitchFamily="2" charset="2"/>
              <a:buChar char="v"/>
            </a:pPr>
            <a:r>
              <a:rPr lang="en-US" sz="2400" dirty="0" smtClean="0">
                <a:solidFill>
                  <a:schemeClr val="bg1"/>
                </a:solidFill>
              </a:rPr>
              <a:t>Strategic </a:t>
            </a:r>
            <a:r>
              <a:rPr lang="en-US" sz="2400" dirty="0">
                <a:solidFill>
                  <a:schemeClr val="bg1"/>
                </a:solidFill>
              </a:rPr>
              <a:t>leaders encourage the employees in an organization to follow their own ideas. </a:t>
            </a:r>
            <a:endParaRPr lang="en-US" sz="2400" dirty="0" smtClean="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6</a:t>
            </a:fld>
            <a:endParaRPr lang="en-US"/>
          </a:p>
        </p:txBody>
      </p:sp>
    </p:spTree>
    <p:extLst>
      <p:ext uri="{BB962C8B-B14F-4D97-AF65-F5344CB8AC3E}">
        <p14:creationId xmlns:p14="http://schemas.microsoft.com/office/powerpoint/2010/main" val="12919174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wind"/>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r>
              <a:rPr lang="en-US" dirty="0" smtClean="0">
                <a:solidFill>
                  <a:schemeClr val="bg1"/>
                </a:solidFill>
              </a:rPr>
              <a:t> </a:t>
            </a:r>
            <a:endParaRPr lang="en-US" dirty="0">
              <a:solidFill>
                <a:schemeClr val="bg1"/>
              </a:solidFill>
            </a:endParaRPr>
          </a:p>
        </p:txBody>
      </p:sp>
      <p:sp>
        <p:nvSpPr>
          <p:cNvPr id="3" name="Content Placeholder 2"/>
          <p:cNvSpPr>
            <a:spLocks noGrp="1"/>
          </p:cNvSpPr>
          <p:nvPr>
            <p:ph idx="1"/>
          </p:nvPr>
        </p:nvSpPr>
        <p:spPr>
          <a:xfrm>
            <a:off x="464234" y="1792936"/>
            <a:ext cx="8384344" cy="4931421"/>
          </a:xfrm>
        </p:spPr>
        <p:txBody>
          <a:bodyPr>
            <a:noAutofit/>
          </a:bodyPr>
          <a:lstStyle/>
          <a:p>
            <a:pPr algn="just">
              <a:lnSpc>
                <a:spcPct val="150000"/>
              </a:lnSpc>
              <a:buFont typeface="Wingdings" panose="05000000000000000000" pitchFamily="2" charset="2"/>
              <a:buChar char="v"/>
            </a:pPr>
            <a:r>
              <a:rPr lang="en-US" dirty="0" smtClean="0">
                <a:solidFill>
                  <a:schemeClr val="bg1"/>
                </a:solidFill>
              </a:rPr>
              <a:t>Strategic </a:t>
            </a:r>
            <a:r>
              <a:rPr lang="en-US" dirty="0">
                <a:solidFill>
                  <a:schemeClr val="bg1"/>
                </a:solidFill>
              </a:rPr>
              <a:t>leaders make greater use of reward and incentive system for encouraging productive and quality employees to show much better performance for their organization. </a:t>
            </a:r>
            <a:endParaRPr lang="en-US" dirty="0" smtClean="0">
              <a:solidFill>
                <a:schemeClr val="bg1"/>
              </a:solidFill>
            </a:endParaRPr>
          </a:p>
          <a:p>
            <a:pPr algn="just">
              <a:lnSpc>
                <a:spcPct val="150000"/>
              </a:lnSpc>
              <a:buFont typeface="Wingdings" panose="05000000000000000000" pitchFamily="2" charset="2"/>
              <a:buChar char="v"/>
            </a:pPr>
            <a:r>
              <a:rPr lang="en-US" dirty="0" smtClean="0">
                <a:solidFill>
                  <a:schemeClr val="bg1"/>
                </a:solidFill>
              </a:rPr>
              <a:t>Functional </a:t>
            </a:r>
            <a:r>
              <a:rPr lang="en-US" dirty="0">
                <a:solidFill>
                  <a:schemeClr val="bg1"/>
                </a:solidFill>
              </a:rPr>
              <a:t>strategic leadership is about inventiveness, perception, and planning to assist an individual in realizing his objectives and goals.</a:t>
            </a:r>
          </a:p>
          <a:p>
            <a:pPr algn="just">
              <a:lnSpc>
                <a:spcPct val="150000"/>
              </a:lnSpc>
              <a:buFont typeface="Wingdings" panose="05000000000000000000" pitchFamily="2" charset="2"/>
              <a:buChar char="v"/>
            </a:pPr>
            <a:r>
              <a:rPr lang="en-US" dirty="0">
                <a:solidFill>
                  <a:schemeClr val="bg1"/>
                </a:solidFill>
              </a:rPr>
              <a:t>Strategic leadership requires the potential to foresee and comprehend the work environment. It requires objectivity and potential to look at the broader picture.</a:t>
            </a:r>
          </a:p>
        </p:txBody>
      </p:sp>
      <p:sp>
        <p:nvSpPr>
          <p:cNvPr id="4" name="Slide Number Placeholder 3"/>
          <p:cNvSpPr>
            <a:spLocks noGrp="1"/>
          </p:cNvSpPr>
          <p:nvPr>
            <p:ph type="sldNum" sz="quarter" idx="12"/>
          </p:nvPr>
        </p:nvSpPr>
        <p:spPr/>
        <p:txBody>
          <a:bodyPr/>
          <a:lstStyle/>
          <a:p>
            <a:fld id="{955E4EC1-B641-4CBD-84A0-9BD68BE5D323}" type="slidenum">
              <a:rPr lang="en-US" smtClean="0"/>
              <a:t>7</a:t>
            </a:fld>
            <a:endParaRPr lang="en-US"/>
          </a:p>
        </p:txBody>
      </p:sp>
    </p:spTree>
    <p:extLst>
      <p:ext uri="{BB962C8B-B14F-4D97-AF65-F5344CB8AC3E}">
        <p14:creationId xmlns:p14="http://schemas.microsoft.com/office/powerpoint/2010/main" val="28199112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wind"/>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qualities of effective strategic leaders </a:t>
            </a:r>
          </a:p>
        </p:txBody>
      </p:sp>
      <p:sp>
        <p:nvSpPr>
          <p:cNvPr id="3" name="Content Placeholder 2"/>
          <p:cNvSpPr>
            <a:spLocks noGrp="1"/>
          </p:cNvSpPr>
          <p:nvPr>
            <p:ph idx="1"/>
          </p:nvPr>
        </p:nvSpPr>
        <p:spPr>
          <a:xfrm>
            <a:off x="685018" y="2011680"/>
            <a:ext cx="8290169" cy="4586068"/>
          </a:xfrm>
        </p:spPr>
        <p:txBody>
          <a:bodyPr>
            <a:normAutofit fontScale="85000" lnSpcReduction="10000"/>
          </a:bodyPr>
          <a:lstStyle/>
          <a:p>
            <a:pPr algn="just">
              <a:lnSpc>
                <a:spcPct val="150000"/>
              </a:lnSpc>
            </a:pPr>
            <a:r>
              <a:rPr lang="en-US" sz="2400" b="1" dirty="0">
                <a:solidFill>
                  <a:schemeClr val="bg1"/>
                </a:solidFill>
              </a:rPr>
              <a:t>Loyalty-</a:t>
            </a:r>
            <a:r>
              <a:rPr lang="en-US" sz="2400" dirty="0">
                <a:solidFill>
                  <a:schemeClr val="bg1"/>
                </a:solidFill>
              </a:rPr>
              <a:t> Powerful and effective leaders demonstrate their loyalty to their vision by their words and </a:t>
            </a:r>
            <a:r>
              <a:rPr lang="en-US" sz="2400" dirty="0" smtClean="0">
                <a:solidFill>
                  <a:schemeClr val="bg1"/>
                </a:solidFill>
              </a:rPr>
              <a:t>actions</a:t>
            </a:r>
          </a:p>
          <a:p>
            <a:pPr algn="just">
              <a:lnSpc>
                <a:spcPct val="150000"/>
              </a:lnSpc>
            </a:pPr>
            <a:r>
              <a:rPr lang="en-US" sz="2400" b="1" dirty="0">
                <a:solidFill>
                  <a:schemeClr val="bg1"/>
                </a:solidFill>
              </a:rPr>
              <a:t>Keeping them updated-</a:t>
            </a:r>
            <a:r>
              <a:rPr lang="en-US" sz="2400" dirty="0">
                <a:solidFill>
                  <a:schemeClr val="bg1"/>
                </a:solidFill>
              </a:rPr>
              <a:t> Efficient and effective leaders keep themselves updated about what is happening within their organization. They have various formal and informal sources of information in the organization</a:t>
            </a:r>
            <a:r>
              <a:rPr lang="en-US" sz="2400" dirty="0" smtClean="0">
                <a:solidFill>
                  <a:schemeClr val="bg1"/>
                </a:solidFill>
              </a:rPr>
              <a:t>.</a:t>
            </a:r>
          </a:p>
          <a:p>
            <a:pPr algn="just">
              <a:lnSpc>
                <a:spcPct val="150000"/>
              </a:lnSpc>
            </a:pPr>
            <a:r>
              <a:rPr lang="en-US" sz="2400" b="1" dirty="0">
                <a:solidFill>
                  <a:schemeClr val="bg1"/>
                </a:solidFill>
              </a:rPr>
              <a:t>Judicious use of power-</a:t>
            </a:r>
            <a:r>
              <a:rPr lang="en-US" sz="2400" dirty="0">
                <a:solidFill>
                  <a:schemeClr val="bg1"/>
                </a:solidFill>
              </a:rPr>
              <a:t> Strategic leaders makes a very wise use of their power. They must play the power game skillfully and try to develop consent for their ideas rather than forcing their ideas upon others. They must push their ideas gradually</a:t>
            </a:r>
            <a:r>
              <a:rPr lang="en-US" sz="2400" dirty="0" smtClean="0">
                <a:solidFill>
                  <a:schemeClr val="bg1"/>
                </a:solidFill>
              </a:rPr>
              <a:t>.</a:t>
            </a:r>
          </a:p>
          <a:p>
            <a:pPr marL="0" indent="0">
              <a:buNone/>
            </a:pPr>
            <a:endParaRPr lang="en-US" dirty="0">
              <a:solidFill>
                <a:schemeClr val="bg1"/>
              </a:solidFill>
            </a:endParaRPr>
          </a:p>
        </p:txBody>
      </p:sp>
      <p:pic>
        <p:nvPicPr>
          <p:cNvPr id="1036" name="Picture 1"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1035" name="Picture 2"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3"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4"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5"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6"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7"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8"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9"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10"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11"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1025" name="Picture 12"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955E4EC1-B641-4CBD-84A0-9BD68BE5D323}" type="slidenum">
              <a:rPr lang="en-US" smtClean="0"/>
              <a:t>8</a:t>
            </a:fld>
            <a:endParaRPr lang="en-US"/>
          </a:p>
        </p:txBody>
      </p:sp>
    </p:spTree>
    <p:extLst>
      <p:ext uri="{BB962C8B-B14F-4D97-AF65-F5344CB8AC3E}">
        <p14:creationId xmlns:p14="http://schemas.microsoft.com/office/powerpoint/2010/main" val="4180364368"/>
      </p:ext>
    </p:extLst>
  </p:cSld>
  <p:clrMapOvr>
    <a:masterClrMapping/>
  </p:clrMapOvr>
  <mc:AlternateContent xmlns:mc="http://schemas.openxmlformats.org/markup-compatibility/2006" xmlns:p14="http://schemas.microsoft.com/office/powerpoint/2010/main">
    <mc:Choice Requires="p14">
      <p:transition spd="slow" p14:dur="4000">
        <p14:switch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qualities of effective strategic leaders </a:t>
            </a:r>
          </a:p>
        </p:txBody>
      </p:sp>
      <p:sp>
        <p:nvSpPr>
          <p:cNvPr id="3" name="Content Placeholder 2"/>
          <p:cNvSpPr>
            <a:spLocks noGrp="1"/>
          </p:cNvSpPr>
          <p:nvPr>
            <p:ph idx="1"/>
          </p:nvPr>
        </p:nvSpPr>
        <p:spPr>
          <a:xfrm>
            <a:off x="685019" y="2011680"/>
            <a:ext cx="8065086" cy="4572000"/>
          </a:xfrm>
        </p:spPr>
        <p:txBody>
          <a:bodyPr>
            <a:normAutofit fontScale="92500" lnSpcReduction="10000"/>
          </a:bodyPr>
          <a:lstStyle/>
          <a:p>
            <a:pPr algn="just">
              <a:lnSpc>
                <a:spcPct val="150000"/>
              </a:lnSpc>
            </a:pPr>
            <a:r>
              <a:rPr lang="en-US" sz="2300" b="1" dirty="0" smtClean="0">
                <a:solidFill>
                  <a:schemeClr val="bg1"/>
                </a:solidFill>
              </a:rPr>
              <a:t>Have </a:t>
            </a:r>
            <a:r>
              <a:rPr lang="en-US" sz="2300" b="1" dirty="0">
                <a:solidFill>
                  <a:schemeClr val="bg1"/>
                </a:solidFill>
              </a:rPr>
              <a:t>wider perspective/outlook-</a:t>
            </a:r>
            <a:r>
              <a:rPr lang="en-US" sz="2300" dirty="0">
                <a:solidFill>
                  <a:schemeClr val="bg1"/>
                </a:solidFill>
              </a:rPr>
              <a:t> Strategic leaders just don’t have skills in their narrow specialty but they have a little knowledge about a lot of things</a:t>
            </a:r>
            <a:r>
              <a:rPr lang="en-US" sz="2300" dirty="0" smtClean="0">
                <a:solidFill>
                  <a:schemeClr val="bg1"/>
                </a:solidFill>
              </a:rPr>
              <a:t>.</a:t>
            </a:r>
          </a:p>
          <a:p>
            <a:pPr algn="just">
              <a:lnSpc>
                <a:spcPct val="150000"/>
              </a:lnSpc>
            </a:pPr>
            <a:r>
              <a:rPr lang="en-US" sz="2300" b="1" dirty="0">
                <a:solidFill>
                  <a:schemeClr val="bg1"/>
                </a:solidFill>
              </a:rPr>
              <a:t>Motivation-</a:t>
            </a:r>
            <a:r>
              <a:rPr lang="en-US" sz="2300" dirty="0">
                <a:solidFill>
                  <a:schemeClr val="bg1"/>
                </a:solidFill>
              </a:rPr>
              <a:t> Strategic leaders must have a zeal for work that goes beyond money and power and also they should have an inclination to achieve goals with energy and determination</a:t>
            </a:r>
            <a:r>
              <a:rPr lang="en-US" sz="2300" dirty="0" smtClean="0">
                <a:solidFill>
                  <a:schemeClr val="bg1"/>
                </a:solidFill>
              </a:rPr>
              <a:t>.</a:t>
            </a:r>
          </a:p>
          <a:p>
            <a:pPr algn="just">
              <a:lnSpc>
                <a:spcPct val="150000"/>
              </a:lnSpc>
            </a:pPr>
            <a:r>
              <a:rPr lang="en-US" sz="2300" b="1" dirty="0">
                <a:solidFill>
                  <a:schemeClr val="bg1"/>
                </a:solidFill>
              </a:rPr>
              <a:t>Compassion-</a:t>
            </a:r>
            <a:r>
              <a:rPr lang="en-US" sz="2300" dirty="0">
                <a:solidFill>
                  <a:schemeClr val="bg1"/>
                </a:solidFill>
              </a:rPr>
              <a:t> Strategic leaders must understand the views and feelings of their subordinates, and make decisions after considering them</a:t>
            </a:r>
            <a:r>
              <a:rPr lang="en-US" sz="2300" dirty="0" smtClean="0">
                <a:solidFill>
                  <a:schemeClr val="bg1"/>
                </a:solidFill>
              </a:rPr>
              <a:t>.</a:t>
            </a:r>
          </a:p>
          <a:p>
            <a:endParaRPr lang="en-US" dirty="0">
              <a:solidFill>
                <a:schemeClr val="bg1"/>
              </a:solidFill>
            </a:endParaRPr>
          </a:p>
        </p:txBody>
      </p:sp>
      <p:pic>
        <p:nvPicPr>
          <p:cNvPr id="2050" name="Picture 1"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2"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3"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4"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5"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6"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7"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8"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9"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2059" name="Picture 10"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1"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2061" name="Picture 12"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955E4EC1-B641-4CBD-84A0-9BD68BE5D323}" type="slidenum">
              <a:rPr lang="en-US" smtClean="0"/>
              <a:t>9</a:t>
            </a:fld>
            <a:endParaRPr lang="en-US"/>
          </a:p>
        </p:txBody>
      </p:sp>
    </p:spTree>
    <p:extLst>
      <p:ext uri="{BB962C8B-B14F-4D97-AF65-F5344CB8AC3E}">
        <p14:creationId xmlns:p14="http://schemas.microsoft.com/office/powerpoint/2010/main" val="1437310306"/>
      </p:ext>
    </p:extLst>
  </p:cSld>
  <p:clrMapOvr>
    <a:masterClrMapping/>
  </p:clrMapOvr>
  <mc:AlternateContent xmlns:mc="http://schemas.openxmlformats.org/markup-compatibility/2006" xmlns:p14="http://schemas.microsoft.com/office/powerpoint/2010/main">
    <mc:Choice Requires="p14">
      <p:transition spd="slow" p14:dur="4000">
        <p14:switch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qualities of effective strategic leaders </a:t>
            </a:r>
          </a:p>
        </p:txBody>
      </p:sp>
      <p:sp>
        <p:nvSpPr>
          <p:cNvPr id="3" name="Content Placeholder 2"/>
          <p:cNvSpPr>
            <a:spLocks noGrp="1"/>
          </p:cNvSpPr>
          <p:nvPr>
            <p:ph idx="1"/>
          </p:nvPr>
        </p:nvSpPr>
        <p:spPr/>
        <p:txBody>
          <a:bodyPr>
            <a:noAutofit/>
          </a:bodyPr>
          <a:lstStyle/>
          <a:p>
            <a:pPr algn="just">
              <a:lnSpc>
                <a:spcPct val="150000"/>
              </a:lnSpc>
            </a:pPr>
            <a:r>
              <a:rPr lang="en-US" sz="2400" b="1" dirty="0" smtClean="0">
                <a:solidFill>
                  <a:schemeClr val="bg1"/>
                </a:solidFill>
              </a:rPr>
              <a:t>Self-control-</a:t>
            </a:r>
            <a:r>
              <a:rPr lang="en-US" sz="2400" dirty="0" smtClean="0">
                <a:solidFill>
                  <a:schemeClr val="bg1"/>
                </a:solidFill>
              </a:rPr>
              <a:t> </a:t>
            </a:r>
            <a:r>
              <a:rPr lang="en-US" sz="2400" dirty="0">
                <a:solidFill>
                  <a:schemeClr val="bg1"/>
                </a:solidFill>
              </a:rPr>
              <a:t>Strategic leaders must have the potential to control distracting/disturbing moods and desires, i.e., they must think before acting</a:t>
            </a:r>
            <a:r>
              <a:rPr lang="en-US" sz="2400" dirty="0" smtClean="0">
                <a:solidFill>
                  <a:schemeClr val="bg1"/>
                </a:solidFill>
              </a:rPr>
              <a:t>.</a:t>
            </a:r>
          </a:p>
          <a:p>
            <a:pPr algn="just">
              <a:lnSpc>
                <a:spcPct val="150000"/>
              </a:lnSpc>
            </a:pPr>
            <a:r>
              <a:rPr lang="en-US" sz="2400" b="1" dirty="0">
                <a:solidFill>
                  <a:schemeClr val="bg1"/>
                </a:solidFill>
              </a:rPr>
              <a:t>Social skills-</a:t>
            </a:r>
            <a:r>
              <a:rPr lang="en-US" sz="2400" dirty="0">
                <a:solidFill>
                  <a:schemeClr val="bg1"/>
                </a:solidFill>
              </a:rPr>
              <a:t> Strategic leaders must be friendly and social</a:t>
            </a:r>
            <a:r>
              <a:rPr lang="en-US" sz="2400" dirty="0" smtClean="0">
                <a:solidFill>
                  <a:schemeClr val="bg1"/>
                </a:solidFill>
              </a:rPr>
              <a:t>.</a:t>
            </a:r>
          </a:p>
          <a:p>
            <a:pPr algn="just">
              <a:lnSpc>
                <a:spcPct val="150000"/>
              </a:lnSpc>
            </a:pPr>
            <a:r>
              <a:rPr lang="en-US" sz="2400" b="1" dirty="0">
                <a:solidFill>
                  <a:schemeClr val="bg1"/>
                </a:solidFill>
              </a:rPr>
              <a:t>Self-awareness-</a:t>
            </a:r>
            <a:r>
              <a:rPr lang="en-US" sz="2400" dirty="0">
                <a:solidFill>
                  <a:schemeClr val="bg1"/>
                </a:solidFill>
              </a:rPr>
              <a:t> Strategic leaders must have the potential to understand their own moods and emotions, as well as their impact on others</a:t>
            </a:r>
            <a:r>
              <a:rPr lang="en-US" sz="2400" dirty="0" smtClean="0">
                <a:solidFill>
                  <a:schemeClr val="bg1"/>
                </a:solidFill>
              </a:rPr>
              <a:t>.</a:t>
            </a:r>
          </a:p>
        </p:txBody>
      </p:sp>
      <p:pic>
        <p:nvPicPr>
          <p:cNvPr id="3074" name="Picture 1"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2"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3"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4"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5"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3079" name="Picture 6"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7"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3081" name="Picture 8"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9"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3083" name="Picture 10"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1"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3085" name="Picture 12"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955E4EC1-B641-4CBD-84A0-9BD68BE5D323}" type="slidenum">
              <a:rPr lang="en-US" smtClean="0"/>
              <a:t>10</a:t>
            </a:fld>
            <a:endParaRPr lang="en-US"/>
          </a:p>
        </p:txBody>
      </p:sp>
    </p:spTree>
    <p:extLst>
      <p:ext uri="{BB962C8B-B14F-4D97-AF65-F5344CB8AC3E}">
        <p14:creationId xmlns:p14="http://schemas.microsoft.com/office/powerpoint/2010/main" val="3525118211"/>
      </p:ext>
    </p:extLst>
  </p:cSld>
  <p:clrMapOvr>
    <a:masterClrMapping/>
  </p:clrMapOvr>
  <mc:AlternateContent xmlns:mc="http://schemas.openxmlformats.org/markup-compatibility/2006" xmlns:p14="http://schemas.microsoft.com/office/powerpoint/2010/main">
    <mc:Choice Requires="p14">
      <p:transition spd="slow" p14:dur="4000">
        <p14:switch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qualities of effective strategic leaders </a:t>
            </a:r>
          </a:p>
        </p:txBody>
      </p:sp>
      <p:sp>
        <p:nvSpPr>
          <p:cNvPr id="3" name="Content Placeholder 2"/>
          <p:cNvSpPr>
            <a:spLocks noGrp="1"/>
          </p:cNvSpPr>
          <p:nvPr>
            <p:ph idx="1"/>
          </p:nvPr>
        </p:nvSpPr>
        <p:spPr>
          <a:xfrm>
            <a:off x="323557" y="1997611"/>
            <a:ext cx="8679766" cy="4614203"/>
          </a:xfrm>
        </p:spPr>
        <p:txBody>
          <a:bodyPr>
            <a:normAutofit/>
          </a:bodyPr>
          <a:lstStyle/>
          <a:p>
            <a:pPr algn="just">
              <a:lnSpc>
                <a:spcPct val="150000"/>
              </a:lnSpc>
            </a:pPr>
            <a:r>
              <a:rPr lang="en-US" sz="2000" b="1" dirty="0" smtClean="0">
                <a:solidFill>
                  <a:schemeClr val="bg1"/>
                </a:solidFill>
              </a:rPr>
              <a:t>Readiness </a:t>
            </a:r>
            <a:r>
              <a:rPr lang="en-US" sz="2000" b="1" dirty="0">
                <a:solidFill>
                  <a:schemeClr val="bg1"/>
                </a:solidFill>
              </a:rPr>
              <a:t>to delegate and authorize-</a:t>
            </a:r>
            <a:r>
              <a:rPr lang="en-US" sz="2000" dirty="0">
                <a:solidFill>
                  <a:schemeClr val="bg1"/>
                </a:solidFill>
              </a:rPr>
              <a:t> Effective leaders are proficient at delegation. They are well aware of the fact that delegation will avoid overloading of responsibilities on the leaders. They also recognize the fact that authorizing the subordinates to make decisions will motivate them a lot</a:t>
            </a:r>
            <a:r>
              <a:rPr lang="en-US" sz="2000" dirty="0" smtClean="0">
                <a:solidFill>
                  <a:schemeClr val="bg1"/>
                </a:solidFill>
              </a:rPr>
              <a:t>.</a:t>
            </a:r>
          </a:p>
          <a:p>
            <a:pPr algn="just">
              <a:lnSpc>
                <a:spcPct val="150000"/>
              </a:lnSpc>
            </a:pPr>
            <a:r>
              <a:rPr lang="en-US" sz="2000" b="1" dirty="0">
                <a:solidFill>
                  <a:schemeClr val="bg1"/>
                </a:solidFill>
              </a:rPr>
              <a:t>Articulacy-</a:t>
            </a:r>
            <a:r>
              <a:rPr lang="en-US" sz="2000" dirty="0">
                <a:solidFill>
                  <a:schemeClr val="bg1"/>
                </a:solidFill>
              </a:rPr>
              <a:t> Strong leaders are articulate enough to communicate the vision(vision of where the organization should head) to the organizational members in terms that boost those members</a:t>
            </a:r>
            <a:r>
              <a:rPr lang="en-US" sz="2000" dirty="0" smtClean="0">
                <a:solidFill>
                  <a:schemeClr val="bg1"/>
                </a:solidFill>
              </a:rPr>
              <a:t>.</a:t>
            </a:r>
          </a:p>
          <a:p>
            <a:pPr algn="just">
              <a:lnSpc>
                <a:spcPct val="150000"/>
              </a:lnSpc>
            </a:pPr>
            <a:r>
              <a:rPr lang="en-US" sz="2000" b="1" dirty="0">
                <a:solidFill>
                  <a:schemeClr val="bg1"/>
                </a:solidFill>
              </a:rPr>
              <a:t>Constancy/ Reliability-</a:t>
            </a:r>
            <a:r>
              <a:rPr lang="en-US" sz="2000" dirty="0">
                <a:solidFill>
                  <a:schemeClr val="bg1"/>
                </a:solidFill>
              </a:rPr>
              <a:t> Strategic leaders constantly convey their vision until it becomes a component of organizational culture.</a:t>
            </a:r>
          </a:p>
        </p:txBody>
      </p:sp>
      <p:pic>
        <p:nvPicPr>
          <p:cNvPr id="4098" name="Picture 1"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2"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3"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4101" name="Picture 4"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5"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4103" name="Picture 6"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7"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4105" name="Picture 8"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9"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4107" name="Picture 10"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1"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pic>
        <p:nvPicPr>
          <p:cNvPr id="4109" name="Picture 12" descr="http://managementstudyguide.com/images/tick.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3350" cy="142875"/>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955E4EC1-B641-4CBD-84A0-9BD68BE5D323}" type="slidenum">
              <a:rPr lang="en-US" smtClean="0"/>
              <a:t>11</a:t>
            </a:fld>
            <a:endParaRPr lang="en-US"/>
          </a:p>
        </p:txBody>
      </p:sp>
    </p:spTree>
    <p:extLst>
      <p:ext uri="{BB962C8B-B14F-4D97-AF65-F5344CB8AC3E}">
        <p14:creationId xmlns:p14="http://schemas.microsoft.com/office/powerpoint/2010/main" val="2165047342"/>
      </p:ext>
    </p:extLst>
  </p:cSld>
  <p:clrMapOvr>
    <a:masterClrMapping/>
  </p:clrMapOvr>
  <mc:AlternateContent xmlns:mc="http://schemas.openxmlformats.org/markup-compatibility/2006" xmlns:p14="http://schemas.microsoft.com/office/powerpoint/2010/main">
    <mc:Choice Requires="p14">
      <p:transition spd="slow" p14:dur="4000">
        <p14:switch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Differences Between Being A Leader And A Manager</a:t>
            </a:r>
          </a:p>
        </p:txBody>
      </p:sp>
      <p:sp>
        <p:nvSpPr>
          <p:cNvPr id="3" name="Content Placeholder 2"/>
          <p:cNvSpPr>
            <a:spLocks noGrp="1"/>
          </p:cNvSpPr>
          <p:nvPr>
            <p:ph idx="1"/>
          </p:nvPr>
        </p:nvSpPr>
        <p:spPr>
          <a:xfrm>
            <a:off x="407963" y="2011680"/>
            <a:ext cx="8581292" cy="4740812"/>
          </a:xfrm>
        </p:spPr>
        <p:txBody>
          <a:bodyPr>
            <a:normAutofit fontScale="40000" lnSpcReduction="20000"/>
          </a:bodyPr>
          <a:lstStyle/>
          <a:p>
            <a:pPr algn="just">
              <a:lnSpc>
                <a:spcPct val="160000"/>
              </a:lnSpc>
            </a:pPr>
            <a:r>
              <a:rPr lang="en-US" sz="5000" dirty="0" smtClean="0">
                <a:solidFill>
                  <a:schemeClr val="bg1"/>
                </a:solidFill>
              </a:rPr>
              <a:t>When </a:t>
            </a:r>
            <a:r>
              <a:rPr lang="en-US" sz="5000" dirty="0">
                <a:solidFill>
                  <a:schemeClr val="bg1"/>
                </a:solidFill>
              </a:rPr>
              <a:t>you are promoted into a role where you are managing people, you don’t automatically become a leader. There are important distinctions between managing and leading people</a:t>
            </a:r>
            <a:r>
              <a:rPr lang="en-US" sz="5000" dirty="0" smtClean="0">
                <a:solidFill>
                  <a:schemeClr val="bg1"/>
                </a:solidFill>
              </a:rPr>
              <a:t>. Following are a few such distinctions </a:t>
            </a:r>
          </a:p>
          <a:p>
            <a:pPr marL="0" indent="0" algn="just">
              <a:lnSpc>
                <a:spcPct val="160000"/>
              </a:lnSpc>
              <a:buNone/>
            </a:pPr>
            <a:r>
              <a:rPr lang="en-US" sz="5000" b="1" dirty="0" smtClean="0">
                <a:solidFill>
                  <a:schemeClr val="bg1"/>
                </a:solidFill>
              </a:rPr>
              <a:t>1</a:t>
            </a:r>
            <a:r>
              <a:rPr lang="en-US" sz="5000" b="1" dirty="0">
                <a:solidFill>
                  <a:schemeClr val="bg1"/>
                </a:solidFill>
              </a:rPr>
              <a:t>. Leaders create a vision, managers create goals.</a:t>
            </a:r>
            <a:endParaRPr lang="en-US" sz="5000" dirty="0">
              <a:solidFill>
                <a:schemeClr val="bg1"/>
              </a:solidFill>
            </a:endParaRPr>
          </a:p>
          <a:p>
            <a:pPr algn="just">
              <a:lnSpc>
                <a:spcPct val="160000"/>
              </a:lnSpc>
            </a:pPr>
            <a:r>
              <a:rPr lang="en-US" sz="5000" dirty="0">
                <a:solidFill>
                  <a:schemeClr val="bg1"/>
                </a:solidFill>
              </a:rPr>
              <a:t>Leaders paint a picture of what they see as possible and inspire and engage their people in turning that vision into reality. </a:t>
            </a:r>
            <a:r>
              <a:rPr lang="en-US" sz="5000" dirty="0" smtClean="0">
                <a:solidFill>
                  <a:schemeClr val="bg1"/>
                </a:solidFill>
              </a:rPr>
              <a:t>They </a:t>
            </a:r>
            <a:r>
              <a:rPr lang="en-US" sz="5000" dirty="0">
                <a:solidFill>
                  <a:schemeClr val="bg1"/>
                </a:solidFill>
              </a:rPr>
              <a:t>activate people to be part of something bigger. </a:t>
            </a:r>
            <a:endParaRPr lang="en-US" sz="5000" dirty="0" smtClean="0">
              <a:solidFill>
                <a:schemeClr val="bg1"/>
              </a:solidFill>
            </a:endParaRPr>
          </a:p>
          <a:p>
            <a:pPr algn="just">
              <a:lnSpc>
                <a:spcPct val="160000"/>
              </a:lnSpc>
            </a:pPr>
            <a:r>
              <a:rPr lang="en-US" sz="5000" dirty="0" smtClean="0">
                <a:solidFill>
                  <a:schemeClr val="bg1"/>
                </a:solidFill>
              </a:rPr>
              <a:t> </a:t>
            </a:r>
            <a:r>
              <a:rPr lang="en-US" sz="5000" dirty="0">
                <a:solidFill>
                  <a:schemeClr val="bg1"/>
                </a:solidFill>
              </a:rPr>
              <a:t>Managers focus on setting, measuring and achieving goals. They control situations to reach or exceed their objectives</a:t>
            </a:r>
            <a:r>
              <a:rPr lang="en-US" sz="5000" dirty="0" smtClean="0">
                <a:solidFill>
                  <a:schemeClr val="bg1"/>
                </a:solidFill>
              </a:rPr>
              <a:t>.</a:t>
            </a:r>
            <a:endParaRPr lang="en-US" sz="5000" dirty="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12</a:t>
            </a:fld>
            <a:endParaRPr lang="en-US"/>
          </a:p>
        </p:txBody>
      </p:sp>
    </p:spTree>
    <p:extLst>
      <p:ext uri="{BB962C8B-B14F-4D97-AF65-F5344CB8AC3E}">
        <p14:creationId xmlns:p14="http://schemas.microsoft.com/office/powerpoint/2010/main" val="4088615477"/>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Differences Between Being A Leader And A Manager</a:t>
            </a:r>
          </a:p>
        </p:txBody>
      </p:sp>
      <p:sp>
        <p:nvSpPr>
          <p:cNvPr id="3" name="Content Placeholder 2"/>
          <p:cNvSpPr>
            <a:spLocks noGrp="1"/>
          </p:cNvSpPr>
          <p:nvPr>
            <p:ph idx="1"/>
          </p:nvPr>
        </p:nvSpPr>
        <p:spPr>
          <a:xfrm>
            <a:off x="562708" y="2011680"/>
            <a:ext cx="8173329" cy="4206240"/>
          </a:xfrm>
        </p:spPr>
        <p:txBody>
          <a:bodyPr>
            <a:normAutofit fontScale="92500" lnSpcReduction="20000"/>
          </a:bodyPr>
          <a:lstStyle/>
          <a:p>
            <a:pPr marL="0" indent="0" algn="just">
              <a:lnSpc>
                <a:spcPct val="150000"/>
              </a:lnSpc>
              <a:buNone/>
            </a:pPr>
            <a:r>
              <a:rPr lang="en-US" b="1" dirty="0" smtClean="0">
                <a:solidFill>
                  <a:schemeClr val="bg1"/>
                </a:solidFill>
              </a:rPr>
              <a:t>2</a:t>
            </a:r>
            <a:r>
              <a:rPr lang="en-US" sz="2800" b="1" dirty="0">
                <a:solidFill>
                  <a:schemeClr val="bg1"/>
                </a:solidFill>
              </a:rPr>
              <a:t>. Leaders are change agents, managers maintain the status quo.</a:t>
            </a:r>
            <a:endParaRPr lang="en-US" sz="2800" dirty="0">
              <a:solidFill>
                <a:schemeClr val="bg1"/>
              </a:solidFill>
            </a:endParaRPr>
          </a:p>
          <a:p>
            <a:pPr algn="just">
              <a:lnSpc>
                <a:spcPct val="150000"/>
              </a:lnSpc>
            </a:pPr>
            <a:r>
              <a:rPr lang="en-US" sz="2800" dirty="0">
                <a:solidFill>
                  <a:schemeClr val="bg1"/>
                </a:solidFill>
              </a:rPr>
              <a:t>Leaders are proud disrupters. </a:t>
            </a:r>
            <a:r>
              <a:rPr lang="en-US" sz="2800" dirty="0" smtClean="0">
                <a:solidFill>
                  <a:schemeClr val="bg1"/>
                </a:solidFill>
              </a:rPr>
              <a:t>They </a:t>
            </a:r>
            <a:r>
              <a:rPr lang="en-US" sz="2800" dirty="0">
                <a:solidFill>
                  <a:schemeClr val="bg1"/>
                </a:solidFill>
              </a:rPr>
              <a:t>embrace change and know that even if things are working, there could be a better way forward. </a:t>
            </a:r>
            <a:endParaRPr lang="en-US" sz="2800" dirty="0" smtClean="0">
              <a:solidFill>
                <a:schemeClr val="bg1"/>
              </a:solidFill>
            </a:endParaRPr>
          </a:p>
          <a:p>
            <a:pPr algn="just">
              <a:lnSpc>
                <a:spcPct val="150000"/>
              </a:lnSpc>
            </a:pPr>
            <a:r>
              <a:rPr lang="en-US" sz="2800" dirty="0" smtClean="0">
                <a:solidFill>
                  <a:schemeClr val="bg1"/>
                </a:solidFill>
              </a:rPr>
              <a:t>Managers </a:t>
            </a:r>
            <a:r>
              <a:rPr lang="en-US" sz="2800" dirty="0">
                <a:solidFill>
                  <a:schemeClr val="bg1"/>
                </a:solidFill>
              </a:rPr>
              <a:t>stick with what works, refining systems, structures and processes to make them better</a:t>
            </a:r>
            <a:r>
              <a:rPr lang="en-US" sz="2800" dirty="0" smtClean="0">
                <a:solidFill>
                  <a:schemeClr val="bg1"/>
                </a:solidFill>
              </a:rPr>
              <a:t>.</a:t>
            </a:r>
            <a:endParaRPr lang="en-US" sz="2800" dirty="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13</a:t>
            </a:fld>
            <a:endParaRPr lang="en-US"/>
          </a:p>
        </p:txBody>
      </p:sp>
    </p:spTree>
    <p:extLst>
      <p:ext uri="{BB962C8B-B14F-4D97-AF65-F5344CB8AC3E}">
        <p14:creationId xmlns:p14="http://schemas.microsoft.com/office/powerpoint/2010/main" val="850035403"/>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Differences Between Being A Leader And A Manager</a:t>
            </a:r>
          </a:p>
        </p:txBody>
      </p:sp>
      <p:sp>
        <p:nvSpPr>
          <p:cNvPr id="3" name="Content Placeholder 2"/>
          <p:cNvSpPr>
            <a:spLocks noGrp="1"/>
          </p:cNvSpPr>
          <p:nvPr>
            <p:ph idx="1"/>
          </p:nvPr>
        </p:nvSpPr>
        <p:spPr/>
        <p:txBody>
          <a:bodyPr>
            <a:normAutofit fontScale="85000" lnSpcReduction="20000"/>
          </a:bodyPr>
          <a:lstStyle/>
          <a:p>
            <a:pPr marL="0" indent="0" algn="just">
              <a:lnSpc>
                <a:spcPct val="150000"/>
              </a:lnSpc>
              <a:buNone/>
            </a:pPr>
            <a:r>
              <a:rPr lang="en-US" sz="3000" b="1" dirty="0" smtClean="0">
                <a:solidFill>
                  <a:schemeClr val="bg1"/>
                </a:solidFill>
              </a:rPr>
              <a:t>3</a:t>
            </a:r>
            <a:r>
              <a:rPr lang="en-US" sz="3000" b="1" dirty="0">
                <a:solidFill>
                  <a:schemeClr val="bg1"/>
                </a:solidFill>
              </a:rPr>
              <a:t>. Leaders are unique, managers copy.</a:t>
            </a:r>
            <a:endParaRPr lang="en-US" sz="3000" dirty="0">
              <a:solidFill>
                <a:schemeClr val="bg1"/>
              </a:solidFill>
            </a:endParaRPr>
          </a:p>
          <a:p>
            <a:pPr algn="just">
              <a:lnSpc>
                <a:spcPct val="150000"/>
              </a:lnSpc>
            </a:pPr>
            <a:r>
              <a:rPr lang="en-US" sz="3000" dirty="0">
                <a:solidFill>
                  <a:schemeClr val="bg1"/>
                </a:solidFill>
              </a:rPr>
              <a:t>Leaders are willing to be themselves. </a:t>
            </a:r>
            <a:r>
              <a:rPr lang="en-US" sz="3000" dirty="0" smtClean="0">
                <a:solidFill>
                  <a:schemeClr val="bg1"/>
                </a:solidFill>
              </a:rPr>
              <a:t> They </a:t>
            </a:r>
            <a:r>
              <a:rPr lang="en-US" sz="3000" dirty="0">
                <a:solidFill>
                  <a:schemeClr val="bg1"/>
                </a:solidFill>
              </a:rPr>
              <a:t>are comfortable in their own shoes and willing to stand out. They’re authentic and transparent</a:t>
            </a:r>
            <a:r>
              <a:rPr lang="en-US" sz="3000" dirty="0" smtClean="0">
                <a:solidFill>
                  <a:schemeClr val="bg1"/>
                </a:solidFill>
              </a:rPr>
              <a:t>.</a:t>
            </a:r>
          </a:p>
          <a:p>
            <a:pPr algn="just">
              <a:lnSpc>
                <a:spcPct val="150000"/>
              </a:lnSpc>
            </a:pPr>
            <a:r>
              <a:rPr lang="en-US" sz="3000" dirty="0" smtClean="0">
                <a:solidFill>
                  <a:schemeClr val="bg1"/>
                </a:solidFill>
              </a:rPr>
              <a:t> </a:t>
            </a:r>
            <a:r>
              <a:rPr lang="en-US" sz="3000" dirty="0">
                <a:solidFill>
                  <a:schemeClr val="bg1"/>
                </a:solidFill>
              </a:rPr>
              <a:t>Managers mimic the competencies and behaviors they learn from others and adopt their leadership style rather than defining it.</a:t>
            </a:r>
          </a:p>
          <a:p>
            <a:endParaRPr lang="en-US" dirty="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14</a:t>
            </a:fld>
            <a:endParaRPr lang="en-US"/>
          </a:p>
        </p:txBody>
      </p:sp>
    </p:spTree>
    <p:extLst>
      <p:ext uri="{BB962C8B-B14F-4D97-AF65-F5344CB8AC3E}">
        <p14:creationId xmlns:p14="http://schemas.microsoft.com/office/powerpoint/2010/main" val="3425515237"/>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Differences Between Being A Leader And A Manager</a:t>
            </a:r>
          </a:p>
        </p:txBody>
      </p:sp>
      <p:sp>
        <p:nvSpPr>
          <p:cNvPr id="3" name="Content Placeholder 2"/>
          <p:cNvSpPr>
            <a:spLocks noGrp="1"/>
          </p:cNvSpPr>
          <p:nvPr>
            <p:ph idx="1"/>
          </p:nvPr>
        </p:nvSpPr>
        <p:spPr/>
        <p:txBody>
          <a:bodyPr>
            <a:noAutofit/>
          </a:bodyPr>
          <a:lstStyle/>
          <a:p>
            <a:pPr marL="0" indent="0" algn="just">
              <a:lnSpc>
                <a:spcPct val="150000"/>
              </a:lnSpc>
              <a:buNone/>
            </a:pPr>
            <a:r>
              <a:rPr lang="en-US" sz="2800" b="1" dirty="0" smtClean="0">
                <a:solidFill>
                  <a:schemeClr val="bg1"/>
                </a:solidFill>
              </a:rPr>
              <a:t>4</a:t>
            </a:r>
            <a:r>
              <a:rPr lang="en-US" sz="2800" b="1" dirty="0">
                <a:solidFill>
                  <a:schemeClr val="bg1"/>
                </a:solidFill>
              </a:rPr>
              <a:t>. Leaders take risks, managers control risk .</a:t>
            </a:r>
            <a:endParaRPr lang="en-US" sz="2800" dirty="0">
              <a:solidFill>
                <a:schemeClr val="bg1"/>
              </a:solidFill>
            </a:endParaRPr>
          </a:p>
          <a:p>
            <a:pPr algn="just">
              <a:lnSpc>
                <a:spcPct val="150000"/>
              </a:lnSpc>
            </a:pPr>
            <a:r>
              <a:rPr lang="en-US" sz="2800" dirty="0">
                <a:solidFill>
                  <a:schemeClr val="bg1"/>
                </a:solidFill>
              </a:rPr>
              <a:t>Leaders are willing to try new things even if they may fail miserably. </a:t>
            </a:r>
            <a:endParaRPr lang="en-US" sz="2800" dirty="0" smtClean="0">
              <a:solidFill>
                <a:schemeClr val="bg1"/>
              </a:solidFill>
            </a:endParaRPr>
          </a:p>
          <a:p>
            <a:pPr algn="just">
              <a:lnSpc>
                <a:spcPct val="150000"/>
              </a:lnSpc>
            </a:pPr>
            <a:r>
              <a:rPr lang="en-US" sz="2800" dirty="0" smtClean="0">
                <a:solidFill>
                  <a:schemeClr val="bg1"/>
                </a:solidFill>
              </a:rPr>
              <a:t>Managers </a:t>
            </a:r>
            <a:r>
              <a:rPr lang="en-US" sz="2800" dirty="0">
                <a:solidFill>
                  <a:schemeClr val="bg1"/>
                </a:solidFill>
              </a:rPr>
              <a:t>work to minimize risk. They seek to avoid or control problems rather than embracing them</a:t>
            </a:r>
            <a:r>
              <a:rPr lang="en-US" sz="2800" dirty="0" smtClean="0">
                <a:solidFill>
                  <a:schemeClr val="bg1"/>
                </a:solidFill>
              </a:rPr>
              <a:t>.</a:t>
            </a:r>
            <a:endParaRPr lang="en-US" sz="2800" dirty="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15</a:t>
            </a:fld>
            <a:endParaRPr lang="en-US"/>
          </a:p>
        </p:txBody>
      </p:sp>
    </p:spTree>
    <p:extLst>
      <p:ext uri="{BB962C8B-B14F-4D97-AF65-F5344CB8AC3E}">
        <p14:creationId xmlns:p14="http://schemas.microsoft.com/office/powerpoint/2010/main" val="2908265934"/>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Differences Between Being A Leader And A Manager</a:t>
            </a:r>
          </a:p>
        </p:txBody>
      </p:sp>
      <p:sp>
        <p:nvSpPr>
          <p:cNvPr id="3" name="Content Placeholder 2"/>
          <p:cNvSpPr>
            <a:spLocks noGrp="1"/>
          </p:cNvSpPr>
          <p:nvPr>
            <p:ph idx="1"/>
          </p:nvPr>
        </p:nvSpPr>
        <p:spPr>
          <a:xfrm>
            <a:off x="379828" y="2011680"/>
            <a:ext cx="8567223" cy="4501662"/>
          </a:xfrm>
        </p:spPr>
        <p:txBody>
          <a:bodyPr>
            <a:noAutofit/>
          </a:bodyPr>
          <a:lstStyle/>
          <a:p>
            <a:pPr marL="0" indent="0" algn="just">
              <a:lnSpc>
                <a:spcPct val="150000"/>
              </a:lnSpc>
              <a:buNone/>
            </a:pPr>
            <a:r>
              <a:rPr lang="en-US" sz="2400" b="1" dirty="0" smtClean="0">
                <a:solidFill>
                  <a:schemeClr val="bg1"/>
                </a:solidFill>
              </a:rPr>
              <a:t>5</a:t>
            </a:r>
            <a:r>
              <a:rPr lang="en-US" sz="2400" b="1" dirty="0">
                <a:solidFill>
                  <a:schemeClr val="bg1"/>
                </a:solidFill>
              </a:rPr>
              <a:t>. Leaders are in it for the long haul, managers think short-term.</a:t>
            </a:r>
            <a:endParaRPr lang="en-US" sz="2400" dirty="0">
              <a:solidFill>
                <a:schemeClr val="bg1"/>
              </a:solidFill>
            </a:endParaRPr>
          </a:p>
          <a:p>
            <a:pPr algn="just">
              <a:lnSpc>
                <a:spcPct val="150000"/>
              </a:lnSpc>
            </a:pPr>
            <a:r>
              <a:rPr lang="en-US" sz="2400" dirty="0">
                <a:solidFill>
                  <a:schemeClr val="bg1"/>
                </a:solidFill>
              </a:rPr>
              <a:t>Leaders have intentionality. They do what they say they are going to do and stay motivated toward a big, often very distant goal. They remain motivated without receiving regular rewards. </a:t>
            </a:r>
            <a:endParaRPr lang="en-US" sz="2400" dirty="0" smtClean="0">
              <a:solidFill>
                <a:schemeClr val="bg1"/>
              </a:solidFill>
            </a:endParaRPr>
          </a:p>
          <a:p>
            <a:pPr algn="just">
              <a:lnSpc>
                <a:spcPct val="150000"/>
              </a:lnSpc>
            </a:pPr>
            <a:r>
              <a:rPr lang="en-US" sz="2400" dirty="0" smtClean="0">
                <a:solidFill>
                  <a:schemeClr val="bg1"/>
                </a:solidFill>
              </a:rPr>
              <a:t>Managers </a:t>
            </a:r>
            <a:r>
              <a:rPr lang="en-US" sz="2400" dirty="0">
                <a:solidFill>
                  <a:schemeClr val="bg1"/>
                </a:solidFill>
              </a:rPr>
              <a:t>work on shorter-term goals, seeking more regular acknowledgment or accolades</a:t>
            </a:r>
            <a:r>
              <a:rPr lang="en-US" sz="2400" dirty="0" smtClean="0">
                <a:solidFill>
                  <a:schemeClr val="bg1"/>
                </a:solidFill>
              </a:rPr>
              <a:t>.</a:t>
            </a:r>
            <a:endParaRPr lang="en-US" sz="2400" dirty="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16</a:t>
            </a:fld>
            <a:endParaRPr lang="en-US"/>
          </a:p>
        </p:txBody>
      </p:sp>
    </p:spTree>
    <p:extLst>
      <p:ext uri="{BB962C8B-B14F-4D97-AF65-F5344CB8AC3E}">
        <p14:creationId xmlns:p14="http://schemas.microsoft.com/office/powerpoint/2010/main" val="3500246353"/>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Differences Between Being A Leader And A Manager</a:t>
            </a:r>
          </a:p>
        </p:txBody>
      </p:sp>
      <p:sp>
        <p:nvSpPr>
          <p:cNvPr id="3" name="Content Placeholder 2"/>
          <p:cNvSpPr>
            <a:spLocks noGrp="1"/>
          </p:cNvSpPr>
          <p:nvPr>
            <p:ph idx="1"/>
          </p:nvPr>
        </p:nvSpPr>
        <p:spPr>
          <a:xfrm>
            <a:off x="436098" y="2011679"/>
            <a:ext cx="8539089" cy="4614203"/>
          </a:xfrm>
        </p:spPr>
        <p:txBody>
          <a:bodyPr>
            <a:noAutofit/>
          </a:bodyPr>
          <a:lstStyle/>
          <a:p>
            <a:pPr marL="0" indent="0" algn="just">
              <a:lnSpc>
                <a:spcPct val="150000"/>
              </a:lnSpc>
              <a:buNone/>
            </a:pPr>
            <a:r>
              <a:rPr lang="en-US" b="1" dirty="0" smtClean="0">
                <a:solidFill>
                  <a:schemeClr val="bg1"/>
                </a:solidFill>
              </a:rPr>
              <a:t>6</a:t>
            </a:r>
            <a:r>
              <a:rPr lang="en-US" b="1" dirty="0">
                <a:solidFill>
                  <a:schemeClr val="bg1"/>
                </a:solidFill>
              </a:rPr>
              <a:t>. Leaders grow personally, managers rely on existing, proven skills.</a:t>
            </a:r>
            <a:endParaRPr lang="en-US" dirty="0">
              <a:solidFill>
                <a:schemeClr val="bg1"/>
              </a:solidFill>
            </a:endParaRPr>
          </a:p>
          <a:p>
            <a:pPr algn="just">
              <a:lnSpc>
                <a:spcPct val="150000"/>
              </a:lnSpc>
            </a:pPr>
            <a:r>
              <a:rPr lang="en-US" dirty="0">
                <a:solidFill>
                  <a:schemeClr val="bg1"/>
                </a:solidFill>
              </a:rPr>
              <a:t>Leaders know if they aren’t learning something new every day, they aren’t standing still, they’re falling behind. They remain  curious and seek to remain relevant in an ever-changing world of work. They seek out people and information that will expand their thinking. </a:t>
            </a:r>
            <a:endParaRPr lang="en-US" dirty="0" smtClean="0">
              <a:solidFill>
                <a:schemeClr val="bg1"/>
              </a:solidFill>
            </a:endParaRPr>
          </a:p>
          <a:p>
            <a:pPr algn="just">
              <a:lnSpc>
                <a:spcPct val="150000"/>
              </a:lnSpc>
            </a:pPr>
            <a:r>
              <a:rPr lang="en-US" dirty="0" smtClean="0">
                <a:solidFill>
                  <a:schemeClr val="bg1"/>
                </a:solidFill>
              </a:rPr>
              <a:t>Managers </a:t>
            </a:r>
            <a:r>
              <a:rPr lang="en-US" dirty="0">
                <a:solidFill>
                  <a:schemeClr val="bg1"/>
                </a:solidFill>
              </a:rPr>
              <a:t>often double down on what made them successful, perfecting existing skills and adopting proven behaviors</a:t>
            </a:r>
            <a:r>
              <a:rPr lang="en-US" dirty="0" smtClean="0">
                <a:solidFill>
                  <a:schemeClr val="bg1"/>
                </a:solidFill>
              </a:rPr>
              <a:t>.</a:t>
            </a:r>
          </a:p>
        </p:txBody>
      </p:sp>
      <p:sp>
        <p:nvSpPr>
          <p:cNvPr id="4" name="Slide Number Placeholder 3"/>
          <p:cNvSpPr>
            <a:spLocks noGrp="1"/>
          </p:cNvSpPr>
          <p:nvPr>
            <p:ph type="sldNum" sz="quarter" idx="12"/>
          </p:nvPr>
        </p:nvSpPr>
        <p:spPr/>
        <p:txBody>
          <a:bodyPr/>
          <a:lstStyle/>
          <a:p>
            <a:fld id="{955E4EC1-B641-4CBD-84A0-9BD68BE5D323}" type="slidenum">
              <a:rPr lang="en-US" smtClean="0"/>
              <a:t>17</a:t>
            </a:fld>
            <a:endParaRPr lang="en-US"/>
          </a:p>
        </p:txBody>
      </p:sp>
    </p:spTree>
    <p:extLst>
      <p:ext uri="{BB962C8B-B14F-4D97-AF65-F5344CB8AC3E}">
        <p14:creationId xmlns:p14="http://schemas.microsoft.com/office/powerpoint/2010/main" val="1895474202"/>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solidFill>
                  <a:schemeClr val="tx1"/>
                </a:solidFill>
              </a:rPr>
              <a:t>Differences Between Being A Leader And A Manager</a:t>
            </a:r>
          </a:p>
        </p:txBody>
      </p:sp>
      <p:sp>
        <p:nvSpPr>
          <p:cNvPr id="3" name="Content Placeholder 2"/>
          <p:cNvSpPr>
            <a:spLocks noGrp="1"/>
          </p:cNvSpPr>
          <p:nvPr>
            <p:ph idx="1"/>
          </p:nvPr>
        </p:nvSpPr>
        <p:spPr/>
        <p:txBody>
          <a:bodyPr>
            <a:normAutofit lnSpcReduction="10000"/>
          </a:bodyPr>
          <a:lstStyle/>
          <a:p>
            <a:pPr algn="just">
              <a:lnSpc>
                <a:spcPct val="150000"/>
              </a:lnSpc>
            </a:pPr>
            <a:r>
              <a:rPr lang="en-US" b="1" dirty="0" smtClean="0">
                <a:solidFill>
                  <a:schemeClr val="bg1"/>
                </a:solidFill>
              </a:rPr>
              <a:t>7</a:t>
            </a:r>
            <a:r>
              <a:rPr lang="en-US" b="1" dirty="0">
                <a:solidFill>
                  <a:schemeClr val="bg1"/>
                </a:solidFill>
              </a:rPr>
              <a:t>. Leaders build relationships, managers build systems and processes.</a:t>
            </a:r>
            <a:endParaRPr lang="en-US" dirty="0">
              <a:solidFill>
                <a:schemeClr val="bg1"/>
              </a:solidFill>
            </a:endParaRPr>
          </a:p>
          <a:p>
            <a:pPr algn="just">
              <a:lnSpc>
                <a:spcPct val="150000"/>
              </a:lnSpc>
            </a:pPr>
            <a:r>
              <a:rPr lang="en-US" dirty="0">
                <a:solidFill>
                  <a:schemeClr val="bg1"/>
                </a:solidFill>
              </a:rPr>
              <a:t>Leaders focus on </a:t>
            </a:r>
            <a:r>
              <a:rPr lang="en-US" dirty="0" smtClean="0">
                <a:solidFill>
                  <a:schemeClr val="bg1"/>
                </a:solidFill>
              </a:rPr>
              <a:t>people. </a:t>
            </a:r>
            <a:r>
              <a:rPr lang="en-US" dirty="0">
                <a:solidFill>
                  <a:schemeClr val="bg1"/>
                </a:solidFill>
              </a:rPr>
              <a:t>They know who their stakeholders are and spend most of their time with them. They build loyalty and trust by consistently delivering on their promise. </a:t>
            </a:r>
            <a:endParaRPr lang="en-US" dirty="0" smtClean="0">
              <a:solidFill>
                <a:schemeClr val="bg1"/>
              </a:solidFill>
            </a:endParaRPr>
          </a:p>
          <a:p>
            <a:pPr algn="just">
              <a:lnSpc>
                <a:spcPct val="150000"/>
              </a:lnSpc>
            </a:pPr>
            <a:r>
              <a:rPr lang="en-US" dirty="0" smtClean="0">
                <a:solidFill>
                  <a:schemeClr val="bg1"/>
                </a:solidFill>
              </a:rPr>
              <a:t>Managers </a:t>
            </a:r>
            <a:r>
              <a:rPr lang="en-US" dirty="0">
                <a:solidFill>
                  <a:schemeClr val="bg1"/>
                </a:solidFill>
              </a:rPr>
              <a:t>focus on the structures necessary to set and achieve goals. They focus on the analytical and ensure systems are in place to attain desired outcomes. </a:t>
            </a:r>
            <a:endParaRPr lang="en-US" dirty="0" smtClean="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18</a:t>
            </a:fld>
            <a:endParaRPr lang="en-US"/>
          </a:p>
        </p:txBody>
      </p:sp>
    </p:spTree>
    <p:extLst>
      <p:ext uri="{BB962C8B-B14F-4D97-AF65-F5344CB8AC3E}">
        <p14:creationId xmlns:p14="http://schemas.microsoft.com/office/powerpoint/2010/main" val="890021487"/>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tx1"/>
                </a:solidFill>
              </a:rPr>
              <a:t>Differences </a:t>
            </a:r>
            <a:r>
              <a:rPr lang="en-US" b="1" dirty="0">
                <a:solidFill>
                  <a:schemeClr val="tx1"/>
                </a:solidFill>
              </a:rPr>
              <a:t>Between Being A Leader And A Manager</a:t>
            </a:r>
          </a:p>
        </p:txBody>
      </p:sp>
      <p:sp>
        <p:nvSpPr>
          <p:cNvPr id="3" name="Content Placeholder 2"/>
          <p:cNvSpPr>
            <a:spLocks noGrp="1"/>
          </p:cNvSpPr>
          <p:nvPr>
            <p:ph idx="1"/>
          </p:nvPr>
        </p:nvSpPr>
        <p:spPr>
          <a:xfrm>
            <a:off x="470486" y="1792936"/>
            <a:ext cx="8201465" cy="4360985"/>
          </a:xfrm>
        </p:spPr>
        <p:txBody>
          <a:bodyPr>
            <a:noAutofit/>
          </a:bodyPr>
          <a:lstStyle/>
          <a:p>
            <a:pPr marL="0" indent="0" algn="just">
              <a:lnSpc>
                <a:spcPct val="150000"/>
              </a:lnSpc>
              <a:buNone/>
            </a:pPr>
            <a:r>
              <a:rPr lang="en-US" sz="2400" b="1" dirty="0" smtClean="0">
                <a:solidFill>
                  <a:schemeClr val="bg1"/>
                </a:solidFill>
              </a:rPr>
              <a:t>8. Leaders coach, managers direct.</a:t>
            </a:r>
            <a:endParaRPr lang="en-US" sz="2400" dirty="0" smtClean="0">
              <a:solidFill>
                <a:schemeClr val="bg1"/>
              </a:solidFill>
            </a:endParaRPr>
          </a:p>
          <a:p>
            <a:pPr algn="just">
              <a:lnSpc>
                <a:spcPct val="150000"/>
              </a:lnSpc>
            </a:pPr>
            <a:r>
              <a:rPr lang="en-US" sz="2400" dirty="0" smtClean="0">
                <a:solidFill>
                  <a:schemeClr val="bg1"/>
                </a:solidFill>
              </a:rPr>
              <a:t>Leaders know that people who work for them have the answers or are able to find them. They see their people as competent and are optimistic about their potential. They resist the temptation to tell their people what to do and how to do it. </a:t>
            </a:r>
          </a:p>
          <a:p>
            <a:pPr algn="just">
              <a:lnSpc>
                <a:spcPct val="150000"/>
              </a:lnSpc>
            </a:pPr>
            <a:r>
              <a:rPr lang="en-US" sz="2400" dirty="0" smtClean="0">
                <a:solidFill>
                  <a:schemeClr val="bg1"/>
                </a:solidFill>
              </a:rPr>
              <a:t>Managers assign tasks and provide guidance on how to accomplish them.</a:t>
            </a:r>
          </a:p>
        </p:txBody>
      </p:sp>
      <p:sp>
        <p:nvSpPr>
          <p:cNvPr id="4" name="Slide Number Placeholder 3"/>
          <p:cNvSpPr>
            <a:spLocks noGrp="1"/>
          </p:cNvSpPr>
          <p:nvPr>
            <p:ph type="sldNum" sz="quarter" idx="12"/>
          </p:nvPr>
        </p:nvSpPr>
        <p:spPr/>
        <p:txBody>
          <a:bodyPr/>
          <a:lstStyle/>
          <a:p>
            <a:fld id="{955E4EC1-B641-4CBD-84A0-9BD68BE5D323}" type="slidenum">
              <a:rPr lang="en-US" smtClean="0"/>
              <a:t>19</a:t>
            </a:fld>
            <a:endParaRPr lang="en-US"/>
          </a:p>
        </p:txBody>
      </p:sp>
    </p:spTree>
    <p:extLst>
      <p:ext uri="{BB962C8B-B14F-4D97-AF65-F5344CB8AC3E}">
        <p14:creationId xmlns:p14="http://schemas.microsoft.com/office/powerpoint/2010/main" val="3416112413"/>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Differences Between Being A Leader And A Manager</a:t>
            </a:r>
          </a:p>
        </p:txBody>
      </p:sp>
      <p:sp>
        <p:nvSpPr>
          <p:cNvPr id="3" name="Content Placeholder 2"/>
          <p:cNvSpPr>
            <a:spLocks noGrp="1"/>
          </p:cNvSpPr>
          <p:nvPr>
            <p:ph idx="1"/>
          </p:nvPr>
        </p:nvSpPr>
        <p:spPr/>
        <p:txBody>
          <a:bodyPr>
            <a:normAutofit fontScale="85000" lnSpcReduction="10000"/>
          </a:bodyPr>
          <a:lstStyle/>
          <a:p>
            <a:pPr marL="0" indent="0" algn="just">
              <a:lnSpc>
                <a:spcPct val="150000"/>
              </a:lnSpc>
              <a:buNone/>
            </a:pPr>
            <a:r>
              <a:rPr lang="en-US" sz="2800" b="1" dirty="0" smtClean="0">
                <a:solidFill>
                  <a:schemeClr val="bg1"/>
                </a:solidFill>
              </a:rPr>
              <a:t>9. Leaders create fans, managers have employees.</a:t>
            </a:r>
            <a:endParaRPr lang="en-US" sz="2800" dirty="0" smtClean="0">
              <a:solidFill>
                <a:schemeClr val="bg1"/>
              </a:solidFill>
            </a:endParaRPr>
          </a:p>
          <a:p>
            <a:pPr algn="just">
              <a:lnSpc>
                <a:spcPct val="150000"/>
              </a:lnSpc>
            </a:pPr>
            <a:r>
              <a:rPr lang="en-US" sz="2800" dirty="0" smtClean="0">
                <a:solidFill>
                  <a:schemeClr val="bg1"/>
                </a:solidFill>
              </a:rPr>
              <a:t>Leaders have people who go beyond following them; their followers become their raving fans and fervent promoters – helping them build their brand and achieve their goals. Their fans help them increase their visibility and credibility. </a:t>
            </a:r>
          </a:p>
          <a:p>
            <a:pPr algn="just">
              <a:lnSpc>
                <a:spcPct val="150000"/>
              </a:lnSpc>
            </a:pPr>
            <a:r>
              <a:rPr lang="en-US" sz="2800" dirty="0" smtClean="0">
                <a:solidFill>
                  <a:schemeClr val="bg1"/>
                </a:solidFill>
              </a:rPr>
              <a:t>Managers have staff who follow directions and seek to please the boss.</a:t>
            </a:r>
          </a:p>
          <a:p>
            <a:endParaRPr lang="en-US" dirty="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20</a:t>
            </a:fld>
            <a:endParaRPr lang="en-US"/>
          </a:p>
        </p:txBody>
      </p:sp>
    </p:spTree>
    <p:extLst>
      <p:ext uri="{BB962C8B-B14F-4D97-AF65-F5344CB8AC3E}">
        <p14:creationId xmlns:p14="http://schemas.microsoft.com/office/powerpoint/2010/main" val="1977841753"/>
      </p:ext>
    </p:extLst>
  </p:cSld>
  <p:clrMapOvr>
    <a:masterClrMapping/>
  </p:clrMapOvr>
  <mc:AlternateContent xmlns:mc="http://schemas.openxmlformats.org/markup-compatibility/2006" xmlns:p14="http://schemas.microsoft.com/office/powerpoint/2010/main">
    <mc:Choice Requires="p14">
      <p:transition spd="slow" p14:dur="4000">
        <p14:prism dir="d"/>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3895" y="1392702"/>
            <a:ext cx="8063524" cy="4825218"/>
          </a:xfrm>
        </p:spPr>
        <p:style>
          <a:lnRef idx="1">
            <a:schemeClr val="accent2"/>
          </a:lnRef>
          <a:fillRef idx="2">
            <a:schemeClr val="accent2"/>
          </a:fillRef>
          <a:effectRef idx="1">
            <a:schemeClr val="accent2"/>
          </a:effectRef>
          <a:fontRef idx="minor">
            <a:schemeClr val="dk1"/>
          </a:fontRef>
        </p:style>
        <p:txBody>
          <a:bodyPr>
            <a:scene3d>
              <a:camera prst="orthographicFront"/>
              <a:lightRig rig="soft" dir="t">
                <a:rot lat="0" lon="0" rev="15600000"/>
              </a:lightRig>
            </a:scene3d>
            <a:sp3d extrusionH="57150" prstMaterial="softEdge">
              <a:bevelT w="25400" h="38100"/>
            </a:sp3d>
          </a:bodyPr>
          <a:lstStyle/>
          <a:p>
            <a:pPr marL="0" indent="0" algn="ctr">
              <a:buNone/>
            </a:pPr>
            <a:endParaRPr lang="en-US" b="1" dirty="0" smtClean="0">
              <a:ln/>
              <a:solidFill>
                <a:schemeClr val="accent4"/>
              </a:solidFill>
            </a:endParaRPr>
          </a:p>
          <a:p>
            <a:pPr marL="0" indent="0" algn="ctr">
              <a:buNone/>
            </a:pPr>
            <a:endParaRPr lang="en-US" b="1" dirty="0">
              <a:ln/>
              <a:solidFill>
                <a:schemeClr val="accent4"/>
              </a:solidFill>
            </a:endParaRPr>
          </a:p>
          <a:p>
            <a:pPr marL="0" indent="0" algn="ctr">
              <a:buNone/>
            </a:pPr>
            <a:endParaRPr lang="en-US" b="1" dirty="0" smtClean="0">
              <a:ln/>
              <a:solidFill>
                <a:schemeClr val="accent4"/>
              </a:solidFill>
            </a:endParaRPr>
          </a:p>
          <a:p>
            <a:pPr marL="0" indent="0" algn="ctr">
              <a:buNone/>
            </a:pPr>
            <a:r>
              <a:rPr lang="en-US" sz="7200" b="1" dirty="0" smtClean="0">
                <a:ln/>
                <a:solidFill>
                  <a:schemeClr val="accent4"/>
                </a:solidFill>
              </a:rPr>
              <a:t>End of part one </a:t>
            </a:r>
            <a:endParaRPr lang="en-US" sz="7200" b="1" dirty="0">
              <a:ln/>
              <a:solidFill>
                <a:schemeClr val="accent4"/>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21</a:t>
            </a:fld>
            <a:endParaRPr lang="en-US"/>
          </a:p>
        </p:txBody>
      </p:sp>
    </p:spTree>
    <p:extLst>
      <p:ext uri="{BB962C8B-B14F-4D97-AF65-F5344CB8AC3E}">
        <p14:creationId xmlns:p14="http://schemas.microsoft.com/office/powerpoint/2010/main" val="1709788490"/>
      </p:ext>
    </p:extLst>
  </p:cSld>
  <p:clrMapOvr>
    <a:masterClrMapping/>
  </p:clrMapOvr>
  <mc:AlternateContent xmlns:mc="http://schemas.openxmlformats.org/markup-compatibility/2006" xmlns:p14="http://schemas.microsoft.com/office/powerpoint/2010/main">
    <mc:Choice Requires="p14">
      <p:transition spd="slow" p14:dur="4000">
        <p14:shred/>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two </a:t>
            </a:r>
            <a:endParaRPr lang="en-US" dirty="0"/>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Ø"/>
            </a:pPr>
            <a:r>
              <a:rPr lang="en-US" sz="2800" dirty="0">
                <a:solidFill>
                  <a:schemeClr val="bg1"/>
                </a:solidFill>
              </a:rPr>
              <a:t>The Eight Archetypes of </a:t>
            </a:r>
            <a:r>
              <a:rPr lang="en-US" sz="2800" dirty="0" smtClean="0">
                <a:solidFill>
                  <a:schemeClr val="bg1"/>
                </a:solidFill>
              </a:rPr>
              <a:t>Leadership</a:t>
            </a:r>
            <a:endParaRPr lang="en-US" sz="2800" dirty="0">
              <a:solidFill>
                <a:schemeClr val="bg1"/>
              </a:solidFill>
            </a:endParaRPr>
          </a:p>
          <a:p>
            <a:pPr algn="just">
              <a:lnSpc>
                <a:spcPct val="150000"/>
              </a:lnSpc>
              <a:buFont typeface="Wingdings" panose="05000000000000000000" pitchFamily="2" charset="2"/>
              <a:buChar char="Ø"/>
            </a:pPr>
            <a:r>
              <a:rPr lang="en-US" sz="2800" dirty="0">
                <a:solidFill>
                  <a:schemeClr val="bg1"/>
                </a:solidFill>
              </a:rPr>
              <a:t>Characteristics Of A Good Strategic </a:t>
            </a:r>
            <a:r>
              <a:rPr lang="en-US" sz="2800" dirty="0" smtClean="0">
                <a:solidFill>
                  <a:schemeClr val="bg1"/>
                </a:solidFill>
              </a:rPr>
              <a:t>Leader</a:t>
            </a:r>
          </a:p>
          <a:p>
            <a:pPr algn="just">
              <a:lnSpc>
                <a:spcPct val="150000"/>
              </a:lnSpc>
              <a:buFont typeface="Wingdings" panose="05000000000000000000" pitchFamily="2" charset="2"/>
              <a:buChar char="Ø"/>
            </a:pPr>
            <a:r>
              <a:rPr lang="en-US" sz="2800" dirty="0">
                <a:solidFill>
                  <a:schemeClr val="bg1"/>
                </a:solidFill>
              </a:rPr>
              <a:t>Differences Between a Leader and a Boss </a:t>
            </a:r>
          </a:p>
          <a:p>
            <a:pPr algn="just">
              <a:lnSpc>
                <a:spcPct val="150000"/>
              </a:lnSpc>
              <a:buFont typeface="Wingdings" panose="05000000000000000000" pitchFamily="2" charset="2"/>
              <a:buChar char="Ø"/>
            </a:pPr>
            <a:endParaRPr lang="en-US" sz="2800" dirty="0"/>
          </a:p>
        </p:txBody>
      </p:sp>
      <p:sp>
        <p:nvSpPr>
          <p:cNvPr id="4" name="Slide Number Placeholder 3"/>
          <p:cNvSpPr>
            <a:spLocks noGrp="1"/>
          </p:cNvSpPr>
          <p:nvPr>
            <p:ph type="sldNum" sz="quarter" idx="12"/>
          </p:nvPr>
        </p:nvSpPr>
        <p:spPr/>
        <p:txBody>
          <a:bodyPr/>
          <a:lstStyle/>
          <a:p>
            <a:fld id="{955E4EC1-B641-4CBD-84A0-9BD68BE5D323}" type="slidenum">
              <a:rPr lang="en-US" smtClean="0"/>
              <a:t>22</a:t>
            </a:fld>
            <a:endParaRPr lang="en-US"/>
          </a:p>
        </p:txBody>
      </p:sp>
    </p:spTree>
    <p:extLst>
      <p:ext uri="{BB962C8B-B14F-4D97-AF65-F5344CB8AC3E}">
        <p14:creationId xmlns:p14="http://schemas.microsoft.com/office/powerpoint/2010/main" val="3481851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Leader vs </a:t>
            </a:r>
            <a:r>
              <a:rPr lang="en-US" b="1" dirty="0"/>
              <a:t>Boss</a:t>
            </a:r>
            <a:endParaRPr lang="en-US" dirty="0"/>
          </a:p>
        </p:txBody>
      </p:sp>
      <p:sp>
        <p:nvSpPr>
          <p:cNvPr id="3" name="Content Placeholder 2"/>
          <p:cNvSpPr>
            <a:spLocks noGrp="1"/>
          </p:cNvSpPr>
          <p:nvPr>
            <p:ph idx="1"/>
          </p:nvPr>
        </p:nvSpPr>
        <p:spPr>
          <a:xfrm>
            <a:off x="253218" y="2053882"/>
            <a:ext cx="8525022" cy="4304715"/>
          </a:xfrm>
        </p:spPr>
        <p:txBody>
          <a:bodyPr>
            <a:noAutofit/>
          </a:bodyPr>
          <a:lstStyle/>
          <a:p>
            <a:pPr algn="just">
              <a:lnSpc>
                <a:spcPct val="150000"/>
              </a:lnSpc>
              <a:buFont typeface="Wingdings" panose="05000000000000000000" pitchFamily="2" charset="2"/>
              <a:buChar char="Ø"/>
            </a:pPr>
            <a:r>
              <a:rPr lang="en-US" sz="2000" b="1" dirty="0" smtClean="0">
                <a:solidFill>
                  <a:schemeClr val="bg1"/>
                </a:solidFill>
              </a:rPr>
              <a:t>Leaders </a:t>
            </a:r>
            <a:r>
              <a:rPr lang="en-US" sz="2000" b="1" dirty="0">
                <a:solidFill>
                  <a:schemeClr val="bg1"/>
                </a:solidFill>
              </a:rPr>
              <a:t>Focus on Sustainable Solutions – Not Quick Fixes.</a:t>
            </a:r>
          </a:p>
          <a:p>
            <a:pPr algn="just">
              <a:lnSpc>
                <a:spcPct val="150000"/>
              </a:lnSpc>
            </a:pPr>
            <a:r>
              <a:rPr lang="en-US" sz="2000" dirty="0">
                <a:solidFill>
                  <a:schemeClr val="bg1"/>
                </a:solidFill>
              </a:rPr>
              <a:t>A boss will teach you what to do. A leader will show you how and why to do it</a:t>
            </a:r>
            <a:r>
              <a:rPr lang="en-US" sz="2000" dirty="0" smtClean="0">
                <a:solidFill>
                  <a:schemeClr val="bg1"/>
                </a:solidFill>
              </a:rPr>
              <a:t>.</a:t>
            </a:r>
            <a:endParaRPr lang="en-US" sz="2000" dirty="0">
              <a:solidFill>
                <a:schemeClr val="bg1"/>
              </a:solidFill>
            </a:endParaRPr>
          </a:p>
          <a:p>
            <a:pPr algn="just">
              <a:lnSpc>
                <a:spcPct val="150000"/>
              </a:lnSpc>
              <a:buFont typeface="Wingdings" panose="05000000000000000000" pitchFamily="2" charset="2"/>
              <a:buChar char="Ø"/>
            </a:pPr>
            <a:r>
              <a:rPr lang="en-US" sz="2000" b="1" dirty="0" smtClean="0">
                <a:solidFill>
                  <a:schemeClr val="bg1"/>
                </a:solidFill>
              </a:rPr>
              <a:t>Leaders </a:t>
            </a:r>
            <a:r>
              <a:rPr lang="en-US" sz="2000" b="1" dirty="0">
                <a:solidFill>
                  <a:schemeClr val="bg1"/>
                </a:solidFill>
              </a:rPr>
              <a:t>Have a High Emotional Quotient.</a:t>
            </a:r>
          </a:p>
          <a:p>
            <a:pPr algn="just">
              <a:lnSpc>
                <a:spcPct val="150000"/>
              </a:lnSpc>
            </a:pPr>
            <a:r>
              <a:rPr lang="en-US" sz="2000" dirty="0">
                <a:solidFill>
                  <a:schemeClr val="bg1"/>
                </a:solidFill>
              </a:rPr>
              <a:t>A boss is a subject matter expert. A leader is an emotional and people expert. </a:t>
            </a:r>
            <a:r>
              <a:rPr lang="en-US" sz="2000" dirty="0" smtClean="0">
                <a:solidFill>
                  <a:schemeClr val="bg1"/>
                </a:solidFill>
              </a:rPr>
              <a:t> </a:t>
            </a:r>
            <a:endParaRPr lang="en-US" sz="2000" dirty="0">
              <a:solidFill>
                <a:schemeClr val="bg1"/>
              </a:solidFill>
            </a:endParaRPr>
          </a:p>
          <a:p>
            <a:pPr algn="just">
              <a:lnSpc>
                <a:spcPct val="150000"/>
              </a:lnSpc>
              <a:buFont typeface="Wingdings" panose="05000000000000000000" pitchFamily="2" charset="2"/>
              <a:buChar char="Ø"/>
            </a:pPr>
            <a:r>
              <a:rPr lang="en-US" sz="2000" b="1" dirty="0" smtClean="0">
                <a:solidFill>
                  <a:schemeClr val="bg1"/>
                </a:solidFill>
              </a:rPr>
              <a:t>Leaders </a:t>
            </a:r>
            <a:r>
              <a:rPr lang="en-US" sz="2000" b="1" dirty="0">
                <a:solidFill>
                  <a:schemeClr val="bg1"/>
                </a:solidFill>
              </a:rPr>
              <a:t>Want You to Feel Successful.</a:t>
            </a:r>
          </a:p>
          <a:p>
            <a:pPr algn="just">
              <a:lnSpc>
                <a:spcPct val="150000"/>
              </a:lnSpc>
            </a:pPr>
            <a:r>
              <a:rPr lang="en-US" sz="2000" dirty="0">
                <a:solidFill>
                  <a:schemeClr val="bg1"/>
                </a:solidFill>
              </a:rPr>
              <a:t>Bosses need you to perform well for their success. A leader wants you to feel successful even if you failed</a:t>
            </a:r>
            <a:r>
              <a:rPr lang="en-US" sz="2000" dirty="0" smtClean="0">
                <a:solidFill>
                  <a:schemeClr val="bg1"/>
                </a:solidFill>
              </a:rPr>
              <a:t>.</a:t>
            </a:r>
            <a:endParaRPr lang="en-US" sz="2000" dirty="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23</a:t>
            </a:fld>
            <a:endParaRPr lang="en-US"/>
          </a:p>
        </p:txBody>
      </p:sp>
    </p:spTree>
    <p:extLst>
      <p:ext uri="{BB962C8B-B14F-4D97-AF65-F5344CB8AC3E}">
        <p14:creationId xmlns:p14="http://schemas.microsoft.com/office/powerpoint/2010/main" val="1038439005"/>
      </p:ext>
    </p:extLst>
  </p:cSld>
  <p:clrMapOvr>
    <a:masterClrMapping/>
  </p:clrMapOvr>
  <mc:AlternateContent xmlns:mc="http://schemas.openxmlformats.org/markup-compatibility/2006" xmlns:p14="http://schemas.microsoft.com/office/powerpoint/2010/main">
    <mc:Choice Requires="p14">
      <p:transition spd="slow" p14:dur="4000">
        <p14:prism dir="d" isInverted="1"/>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Leader vs </a:t>
            </a:r>
            <a:r>
              <a:rPr lang="en-US" b="1" dirty="0"/>
              <a:t>Boss</a:t>
            </a:r>
            <a:endParaRPr lang="en-US" dirty="0"/>
          </a:p>
        </p:txBody>
      </p:sp>
      <p:sp>
        <p:nvSpPr>
          <p:cNvPr id="3" name="Content Placeholder 2"/>
          <p:cNvSpPr>
            <a:spLocks noGrp="1"/>
          </p:cNvSpPr>
          <p:nvPr>
            <p:ph idx="1"/>
          </p:nvPr>
        </p:nvSpPr>
        <p:spPr>
          <a:xfrm>
            <a:off x="351692" y="1792936"/>
            <a:ext cx="8679766" cy="4917353"/>
          </a:xfrm>
        </p:spPr>
        <p:txBody>
          <a:bodyPr>
            <a:noAutofit/>
          </a:bodyPr>
          <a:lstStyle/>
          <a:p>
            <a:pPr algn="just">
              <a:lnSpc>
                <a:spcPct val="150000"/>
              </a:lnSpc>
              <a:buFont typeface="Wingdings" panose="05000000000000000000" pitchFamily="2" charset="2"/>
              <a:buChar char="Ø"/>
            </a:pPr>
            <a:r>
              <a:rPr lang="en-US" b="1" dirty="0" smtClean="0">
                <a:solidFill>
                  <a:schemeClr val="bg1"/>
                </a:solidFill>
              </a:rPr>
              <a:t>Leaders </a:t>
            </a:r>
            <a:r>
              <a:rPr lang="en-US" b="1" dirty="0">
                <a:solidFill>
                  <a:schemeClr val="bg1"/>
                </a:solidFill>
              </a:rPr>
              <a:t>Build Self-Accountability.</a:t>
            </a:r>
          </a:p>
          <a:p>
            <a:pPr algn="just">
              <a:lnSpc>
                <a:spcPct val="150000"/>
              </a:lnSpc>
            </a:pPr>
            <a:r>
              <a:rPr lang="en-US" dirty="0">
                <a:solidFill>
                  <a:schemeClr val="bg1"/>
                </a:solidFill>
              </a:rPr>
              <a:t>A boss holds you accountable. A leader grows the confidence and passion from within you to build self-accountability.</a:t>
            </a:r>
          </a:p>
          <a:p>
            <a:pPr algn="just">
              <a:lnSpc>
                <a:spcPct val="150000"/>
              </a:lnSpc>
              <a:buFont typeface="Wingdings" panose="05000000000000000000" pitchFamily="2" charset="2"/>
              <a:buChar char="Ø"/>
            </a:pPr>
            <a:r>
              <a:rPr lang="en-US" b="1" dirty="0" smtClean="0">
                <a:solidFill>
                  <a:schemeClr val="bg1"/>
                </a:solidFill>
              </a:rPr>
              <a:t>A </a:t>
            </a:r>
            <a:r>
              <a:rPr lang="en-US" b="1" dirty="0">
                <a:solidFill>
                  <a:schemeClr val="bg1"/>
                </a:solidFill>
              </a:rPr>
              <a:t>Leader Measures Success Differently Than a Boss.</a:t>
            </a:r>
          </a:p>
          <a:p>
            <a:pPr algn="just">
              <a:lnSpc>
                <a:spcPct val="150000"/>
              </a:lnSpc>
            </a:pPr>
            <a:r>
              <a:rPr lang="en-US" dirty="0">
                <a:solidFill>
                  <a:schemeClr val="bg1"/>
                </a:solidFill>
              </a:rPr>
              <a:t>Bosses determine their success by a title position or hierarchy in the business. A </a:t>
            </a:r>
            <a:r>
              <a:rPr lang="en-US" dirty="0" smtClean="0">
                <a:solidFill>
                  <a:schemeClr val="bg1"/>
                </a:solidFill>
              </a:rPr>
              <a:t>leader </a:t>
            </a:r>
            <a:r>
              <a:rPr lang="en-US" dirty="0">
                <a:solidFill>
                  <a:schemeClr val="bg1"/>
                </a:solidFill>
              </a:rPr>
              <a:t>influences anywhere and everywhere.</a:t>
            </a:r>
          </a:p>
          <a:p>
            <a:pPr algn="just">
              <a:lnSpc>
                <a:spcPct val="150000"/>
              </a:lnSpc>
              <a:buFont typeface="Wingdings" panose="05000000000000000000" pitchFamily="2" charset="2"/>
              <a:buChar char="Ø"/>
            </a:pPr>
            <a:r>
              <a:rPr lang="en-US" b="1" dirty="0" smtClean="0">
                <a:solidFill>
                  <a:schemeClr val="bg1"/>
                </a:solidFill>
              </a:rPr>
              <a:t>Bosses </a:t>
            </a:r>
            <a:r>
              <a:rPr lang="en-US" b="1" dirty="0">
                <a:solidFill>
                  <a:schemeClr val="bg1"/>
                </a:solidFill>
              </a:rPr>
              <a:t>Depend on Authority. Leaders Depend on Influence.</a:t>
            </a:r>
          </a:p>
          <a:p>
            <a:pPr algn="just">
              <a:lnSpc>
                <a:spcPct val="150000"/>
              </a:lnSpc>
            </a:pPr>
            <a:r>
              <a:rPr lang="en-US" dirty="0">
                <a:solidFill>
                  <a:schemeClr val="bg1"/>
                </a:solidFill>
              </a:rPr>
              <a:t> Leadership influence in not dependent on power or position</a:t>
            </a:r>
            <a:r>
              <a:rPr lang="en-US" dirty="0" smtClean="0">
                <a:solidFill>
                  <a:schemeClr val="bg1"/>
                </a:solidFill>
              </a:rPr>
              <a:t>.</a:t>
            </a:r>
            <a:endParaRPr lang="en-US" dirty="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24</a:t>
            </a:fld>
            <a:endParaRPr lang="en-US"/>
          </a:p>
        </p:txBody>
      </p:sp>
    </p:spTree>
    <p:extLst>
      <p:ext uri="{BB962C8B-B14F-4D97-AF65-F5344CB8AC3E}">
        <p14:creationId xmlns:p14="http://schemas.microsoft.com/office/powerpoint/2010/main" val="238455774"/>
      </p:ext>
    </p:extLst>
  </p:cSld>
  <p:clrMapOvr>
    <a:masterClrMapping/>
  </p:clrMapOvr>
  <mc:AlternateContent xmlns:mc="http://schemas.openxmlformats.org/markup-compatibility/2006" xmlns:p14="http://schemas.microsoft.com/office/powerpoint/2010/main">
    <mc:Choice Requires="p14">
      <p:transition spd="slow" p14:dur="4000">
        <p14:prism dir="d" isInverted="1"/>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Leader vs Boss</a:t>
            </a:r>
            <a:endParaRPr lang="en-US" dirty="0"/>
          </a:p>
        </p:txBody>
      </p:sp>
      <p:sp>
        <p:nvSpPr>
          <p:cNvPr id="3" name="Content Placeholder 2"/>
          <p:cNvSpPr>
            <a:spLocks noGrp="1"/>
          </p:cNvSpPr>
          <p:nvPr>
            <p:ph idx="1"/>
          </p:nvPr>
        </p:nvSpPr>
        <p:spPr>
          <a:xfrm>
            <a:off x="351692" y="1792936"/>
            <a:ext cx="8496886" cy="4509390"/>
          </a:xfrm>
        </p:spPr>
        <p:txBody>
          <a:bodyPr>
            <a:noAutofit/>
          </a:bodyPr>
          <a:lstStyle/>
          <a:p>
            <a:pPr algn="just">
              <a:lnSpc>
                <a:spcPct val="160000"/>
              </a:lnSpc>
              <a:buFont typeface="Wingdings" panose="05000000000000000000" pitchFamily="2" charset="2"/>
              <a:buChar char="Ø"/>
            </a:pPr>
            <a:r>
              <a:rPr lang="en-US" sz="2000" b="1" dirty="0" smtClean="0">
                <a:solidFill>
                  <a:schemeClr val="bg1"/>
                </a:solidFill>
              </a:rPr>
              <a:t> </a:t>
            </a:r>
            <a:r>
              <a:rPr lang="en-US" sz="2000" b="1" dirty="0">
                <a:solidFill>
                  <a:schemeClr val="bg1"/>
                </a:solidFill>
              </a:rPr>
              <a:t>Leaders Focus on What’s Right.</a:t>
            </a:r>
          </a:p>
          <a:p>
            <a:pPr algn="just">
              <a:lnSpc>
                <a:spcPct val="160000"/>
              </a:lnSpc>
            </a:pPr>
            <a:r>
              <a:rPr lang="en-US" sz="2000" dirty="0">
                <a:solidFill>
                  <a:schemeClr val="bg1"/>
                </a:solidFill>
              </a:rPr>
              <a:t>A boss focuses on what is right now – putting out the daily fires. A leader stays focused on doing what is right</a:t>
            </a:r>
            <a:r>
              <a:rPr lang="en-US" sz="2000" dirty="0" smtClean="0">
                <a:solidFill>
                  <a:schemeClr val="bg1"/>
                </a:solidFill>
              </a:rPr>
              <a:t>.</a:t>
            </a:r>
            <a:endParaRPr lang="en-US" sz="2000" dirty="0">
              <a:solidFill>
                <a:schemeClr val="bg1"/>
              </a:solidFill>
            </a:endParaRPr>
          </a:p>
          <a:p>
            <a:pPr algn="just">
              <a:lnSpc>
                <a:spcPct val="160000"/>
              </a:lnSpc>
              <a:buFont typeface="Wingdings" panose="05000000000000000000" pitchFamily="2" charset="2"/>
              <a:buChar char="Ø"/>
            </a:pPr>
            <a:r>
              <a:rPr lang="en-US" sz="2000" b="1" dirty="0" smtClean="0">
                <a:solidFill>
                  <a:schemeClr val="bg1"/>
                </a:solidFill>
              </a:rPr>
              <a:t>Leaders </a:t>
            </a:r>
            <a:r>
              <a:rPr lang="en-US" sz="2000" b="1" dirty="0">
                <a:solidFill>
                  <a:schemeClr val="bg1"/>
                </a:solidFill>
              </a:rPr>
              <a:t>Operate by Their Legacies. Bosses Operate By Their Competition.</a:t>
            </a:r>
          </a:p>
          <a:p>
            <a:pPr algn="just">
              <a:lnSpc>
                <a:spcPct val="160000"/>
              </a:lnSpc>
            </a:pPr>
            <a:r>
              <a:rPr lang="en-US" sz="2000" dirty="0">
                <a:solidFill>
                  <a:schemeClr val="bg1"/>
                </a:solidFill>
              </a:rPr>
              <a:t>A boss focuses decisions on the competition. Leaders stay aware of their competition but operate with a legacy definition in mind. </a:t>
            </a:r>
            <a:endParaRPr lang="en-US" sz="2000" dirty="0" smtClean="0">
              <a:solidFill>
                <a:schemeClr val="bg1"/>
              </a:solidFill>
            </a:endParaRPr>
          </a:p>
          <a:p>
            <a:pPr algn="just">
              <a:lnSpc>
                <a:spcPct val="160000"/>
              </a:lnSpc>
              <a:buFont typeface="Wingdings" panose="05000000000000000000" pitchFamily="2" charset="2"/>
              <a:buChar char="Ø"/>
            </a:pPr>
            <a:r>
              <a:rPr lang="en-US" sz="2000" b="1" dirty="0" smtClean="0">
                <a:solidFill>
                  <a:schemeClr val="bg1"/>
                </a:solidFill>
              </a:rPr>
              <a:t>Leaders </a:t>
            </a:r>
            <a:r>
              <a:rPr lang="en-US" sz="2000" b="1" dirty="0">
                <a:solidFill>
                  <a:schemeClr val="bg1"/>
                </a:solidFill>
              </a:rPr>
              <a:t>are Motivated by Passion and Purpose. Bosses are Driven by Fear</a:t>
            </a:r>
            <a:r>
              <a:rPr lang="en-US" sz="2000" b="1" dirty="0" smtClean="0">
                <a:solidFill>
                  <a:schemeClr val="bg1"/>
                </a:solidFill>
              </a:rPr>
              <a:t>.</a:t>
            </a:r>
            <a:endParaRPr lang="en-US" sz="2000" dirty="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25</a:t>
            </a:fld>
            <a:endParaRPr lang="en-US"/>
          </a:p>
        </p:txBody>
      </p:sp>
    </p:spTree>
    <p:extLst>
      <p:ext uri="{BB962C8B-B14F-4D97-AF65-F5344CB8AC3E}">
        <p14:creationId xmlns:p14="http://schemas.microsoft.com/office/powerpoint/2010/main" val="515184474"/>
      </p:ext>
    </p:extLst>
  </p:cSld>
  <p:clrMapOvr>
    <a:masterClrMapping/>
  </p:clrMapOvr>
  <mc:AlternateContent xmlns:mc="http://schemas.openxmlformats.org/markup-compatibility/2006" xmlns:p14="http://schemas.microsoft.com/office/powerpoint/2010/main">
    <mc:Choice Requires="p14">
      <p:transition spd="slow" p14:dur="4000">
        <p14:prism dir="d" isInverted="1"/>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Leader vs Boss</a:t>
            </a:r>
            <a:endParaRPr lang="en-US" dirty="0"/>
          </a:p>
        </p:txBody>
      </p:sp>
      <p:sp>
        <p:nvSpPr>
          <p:cNvPr id="3" name="Content Placeholder 2"/>
          <p:cNvSpPr>
            <a:spLocks noGrp="1"/>
          </p:cNvSpPr>
          <p:nvPr>
            <p:ph idx="1"/>
          </p:nvPr>
        </p:nvSpPr>
        <p:spPr>
          <a:xfrm>
            <a:off x="182880" y="1792936"/>
            <a:ext cx="8764172" cy="4424983"/>
          </a:xfrm>
        </p:spPr>
        <p:txBody>
          <a:bodyPr>
            <a:noAutofit/>
          </a:bodyPr>
          <a:lstStyle/>
          <a:p>
            <a:pPr algn="just">
              <a:lnSpc>
                <a:spcPct val="100000"/>
              </a:lnSpc>
              <a:buFont typeface="Wingdings" panose="05000000000000000000" pitchFamily="2" charset="2"/>
              <a:buChar char="Ø"/>
            </a:pPr>
            <a:r>
              <a:rPr lang="en-US" sz="2000" b="1" dirty="0" smtClean="0">
                <a:solidFill>
                  <a:schemeClr val="bg1"/>
                </a:solidFill>
              </a:rPr>
              <a:t>Leaders </a:t>
            </a:r>
            <a:r>
              <a:rPr lang="en-US" sz="2000" b="1" dirty="0">
                <a:solidFill>
                  <a:schemeClr val="bg1"/>
                </a:solidFill>
              </a:rPr>
              <a:t>Want You to Be More Successful Than They Are. A Boss Always Wants to Be the </a:t>
            </a:r>
            <a:r>
              <a:rPr lang="en-US" sz="2000" b="1" dirty="0" smtClean="0">
                <a:solidFill>
                  <a:schemeClr val="bg1"/>
                </a:solidFill>
              </a:rPr>
              <a:t>Boss.</a:t>
            </a:r>
          </a:p>
          <a:p>
            <a:pPr algn="just">
              <a:lnSpc>
                <a:spcPct val="150000"/>
              </a:lnSpc>
              <a:buFont typeface="Wingdings" panose="05000000000000000000" pitchFamily="2" charset="2"/>
              <a:buChar char="Ø"/>
            </a:pPr>
            <a:r>
              <a:rPr lang="en-US" sz="2000" b="1" dirty="0" smtClean="0">
                <a:solidFill>
                  <a:schemeClr val="bg1"/>
                </a:solidFill>
              </a:rPr>
              <a:t>Leaders </a:t>
            </a:r>
            <a:r>
              <a:rPr lang="en-US" sz="2000" b="1" dirty="0">
                <a:solidFill>
                  <a:schemeClr val="bg1"/>
                </a:solidFill>
              </a:rPr>
              <a:t>Get Joy From Others’ Successes.</a:t>
            </a:r>
          </a:p>
          <a:p>
            <a:pPr algn="just">
              <a:lnSpc>
                <a:spcPct val="150000"/>
              </a:lnSpc>
            </a:pPr>
            <a:r>
              <a:rPr lang="en-US" sz="2000" dirty="0">
                <a:solidFill>
                  <a:schemeClr val="bg1"/>
                </a:solidFill>
              </a:rPr>
              <a:t>A boss gets pleasure from being recognized for doing a great job. Leaders get pleasure out of seeing others rewarded for the fantastic results of their </a:t>
            </a:r>
            <a:r>
              <a:rPr lang="en-US" sz="2000" dirty="0" smtClean="0">
                <a:solidFill>
                  <a:schemeClr val="bg1"/>
                </a:solidFill>
              </a:rPr>
              <a:t>passion.</a:t>
            </a:r>
            <a:endParaRPr lang="en-US" sz="2000" dirty="0">
              <a:solidFill>
                <a:schemeClr val="bg1"/>
              </a:solidFill>
            </a:endParaRPr>
          </a:p>
          <a:p>
            <a:pPr algn="just">
              <a:lnSpc>
                <a:spcPct val="150000"/>
              </a:lnSpc>
              <a:buFont typeface="Wingdings" panose="05000000000000000000" pitchFamily="2" charset="2"/>
              <a:buChar char="Ø"/>
            </a:pPr>
            <a:r>
              <a:rPr lang="en-US" sz="2000" b="1" dirty="0" smtClean="0">
                <a:solidFill>
                  <a:schemeClr val="bg1"/>
                </a:solidFill>
              </a:rPr>
              <a:t>Leaders </a:t>
            </a:r>
            <a:r>
              <a:rPr lang="en-US" sz="2000" b="1" dirty="0">
                <a:solidFill>
                  <a:schemeClr val="bg1"/>
                </a:solidFill>
              </a:rPr>
              <a:t>Build Your Confidence. Bosses Build Your Fear.</a:t>
            </a:r>
          </a:p>
          <a:p>
            <a:pPr algn="just">
              <a:lnSpc>
                <a:spcPct val="150000"/>
              </a:lnSpc>
            </a:pPr>
            <a:r>
              <a:rPr lang="en-US" sz="2000" dirty="0">
                <a:solidFill>
                  <a:schemeClr val="bg1"/>
                </a:solidFill>
              </a:rPr>
              <a:t>Bosses keep you wondering or in fear just enough so that you tell them what they want to hear. </a:t>
            </a:r>
            <a:r>
              <a:rPr lang="en-US" sz="2000" dirty="0" smtClean="0">
                <a:solidFill>
                  <a:schemeClr val="bg1"/>
                </a:solidFill>
              </a:rPr>
              <a:t> </a:t>
            </a:r>
          </a:p>
          <a:p>
            <a:pPr algn="just">
              <a:lnSpc>
                <a:spcPct val="100000"/>
              </a:lnSpc>
            </a:pPr>
            <a:r>
              <a:rPr lang="en-US" sz="2000" dirty="0">
                <a:solidFill>
                  <a:schemeClr val="bg1"/>
                </a:solidFill>
              </a:rPr>
              <a:t>Leaders build your confidence and trust so you will tell them what they need to hear</a:t>
            </a:r>
            <a:r>
              <a:rPr lang="en-US" sz="2000" dirty="0" smtClean="0">
                <a:solidFill>
                  <a:schemeClr val="bg1"/>
                </a:solidFill>
              </a:rPr>
              <a:t>.</a:t>
            </a:r>
            <a:endParaRPr lang="en-US" sz="2000" dirty="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26</a:t>
            </a:fld>
            <a:endParaRPr lang="en-US"/>
          </a:p>
        </p:txBody>
      </p:sp>
    </p:spTree>
    <p:extLst>
      <p:ext uri="{BB962C8B-B14F-4D97-AF65-F5344CB8AC3E}">
        <p14:creationId xmlns:p14="http://schemas.microsoft.com/office/powerpoint/2010/main" val="3839086934"/>
      </p:ext>
    </p:extLst>
  </p:cSld>
  <p:clrMapOvr>
    <a:masterClrMapping/>
  </p:clrMapOvr>
  <mc:AlternateContent xmlns:mc="http://schemas.openxmlformats.org/markup-compatibility/2006" xmlns:p14="http://schemas.microsoft.com/office/powerpoint/2010/main">
    <mc:Choice Requires="p14">
      <p:transition spd="slow" p14:dur="4000">
        <p14:prism dir="d" isInverted="1"/>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Eight Archetypes of </a:t>
            </a:r>
            <a:r>
              <a:rPr lang="en-US" b="1" dirty="0" smtClean="0"/>
              <a:t>Leadership</a:t>
            </a:r>
            <a:endParaRPr lang="en-US" dirty="0"/>
          </a:p>
        </p:txBody>
      </p:sp>
      <p:sp>
        <p:nvSpPr>
          <p:cNvPr id="3" name="Content Placeholder 2"/>
          <p:cNvSpPr>
            <a:spLocks noGrp="1"/>
          </p:cNvSpPr>
          <p:nvPr>
            <p:ph idx="1"/>
          </p:nvPr>
        </p:nvSpPr>
        <p:spPr>
          <a:xfrm>
            <a:off x="685018" y="2011680"/>
            <a:ext cx="8163560" cy="4487594"/>
          </a:xfrm>
        </p:spPr>
        <p:txBody>
          <a:bodyPr>
            <a:noAutofit/>
          </a:bodyPr>
          <a:lstStyle/>
          <a:p>
            <a:pPr lvl="0" algn="just">
              <a:lnSpc>
                <a:spcPct val="150000"/>
              </a:lnSpc>
              <a:buFont typeface="Wingdings" panose="05000000000000000000" pitchFamily="2" charset="2"/>
              <a:buChar char="v"/>
            </a:pPr>
            <a:r>
              <a:rPr lang="en-US" b="1" dirty="0">
                <a:solidFill>
                  <a:schemeClr val="bg1"/>
                </a:solidFill>
              </a:rPr>
              <a:t>The strategist: leadership as a game of chess.</a:t>
            </a:r>
            <a:r>
              <a:rPr lang="en-US" dirty="0">
                <a:solidFill>
                  <a:schemeClr val="bg1"/>
                </a:solidFill>
              </a:rPr>
              <a:t> These people are good at dealing with developments in the organization’s environment. They provide vision, strategic direction and outside-the-box thinking to create new organizational forms and generate future growth.</a:t>
            </a:r>
          </a:p>
          <a:p>
            <a:pPr lvl="0" algn="just">
              <a:lnSpc>
                <a:spcPct val="150000"/>
              </a:lnSpc>
              <a:buFont typeface="Wingdings" panose="05000000000000000000" pitchFamily="2" charset="2"/>
              <a:buChar char="v"/>
            </a:pPr>
            <a:r>
              <a:rPr lang="en-US" b="1" dirty="0">
                <a:solidFill>
                  <a:schemeClr val="bg1"/>
                </a:solidFill>
              </a:rPr>
              <a:t>The change-catalyst: leadership as a turnaround activity.</a:t>
            </a:r>
            <a:r>
              <a:rPr lang="en-US" dirty="0">
                <a:solidFill>
                  <a:schemeClr val="bg1"/>
                </a:solidFill>
              </a:rPr>
              <a:t> These executives love messy situations. They are masters at re-engineering and creating new organizational ”blueprints</a:t>
            </a:r>
            <a:r>
              <a:rPr lang="en-US" dirty="0" smtClean="0">
                <a:solidFill>
                  <a:schemeClr val="bg1"/>
                </a:solidFill>
              </a:rPr>
              <a:t>.”</a:t>
            </a:r>
            <a:endParaRPr lang="en-US" dirty="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27</a:t>
            </a:fld>
            <a:endParaRPr lang="en-US"/>
          </a:p>
        </p:txBody>
      </p:sp>
    </p:spTree>
    <p:extLst>
      <p:ext uri="{BB962C8B-B14F-4D97-AF65-F5344CB8AC3E}">
        <p14:creationId xmlns:p14="http://schemas.microsoft.com/office/powerpoint/2010/main" val="837262328"/>
      </p:ext>
    </p:extLst>
  </p:cSld>
  <p:clrMapOvr>
    <a:masterClrMapping/>
  </p:clrMapOvr>
  <mc:AlternateContent xmlns:mc="http://schemas.openxmlformats.org/markup-compatibility/2006" xmlns:p14="http://schemas.microsoft.com/office/powerpoint/2010/main">
    <mc:Choice Requires="p14">
      <p:transition spd="slow" p14:dur="4000">
        <p14:doors dir="vert"/>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Eight Archetypes of </a:t>
            </a:r>
            <a:r>
              <a:rPr lang="en-US" b="1" dirty="0" smtClean="0"/>
              <a:t>Leadership</a:t>
            </a:r>
            <a:endParaRPr lang="en-US" dirty="0"/>
          </a:p>
        </p:txBody>
      </p:sp>
      <p:sp>
        <p:nvSpPr>
          <p:cNvPr id="3" name="Content Placeholder 2"/>
          <p:cNvSpPr>
            <a:spLocks noGrp="1"/>
          </p:cNvSpPr>
          <p:nvPr>
            <p:ph idx="1"/>
          </p:nvPr>
        </p:nvSpPr>
        <p:spPr/>
        <p:txBody>
          <a:bodyPr>
            <a:normAutofit/>
          </a:bodyPr>
          <a:lstStyle/>
          <a:p>
            <a:pPr lvl="0" algn="just">
              <a:lnSpc>
                <a:spcPct val="150000"/>
              </a:lnSpc>
              <a:buFont typeface="Wingdings" panose="05000000000000000000" pitchFamily="2" charset="2"/>
              <a:buChar char="v"/>
            </a:pPr>
            <a:r>
              <a:rPr lang="en-US" sz="2400" b="1" dirty="0" smtClean="0">
                <a:solidFill>
                  <a:schemeClr val="bg1"/>
                </a:solidFill>
              </a:rPr>
              <a:t>The </a:t>
            </a:r>
            <a:r>
              <a:rPr lang="en-US" sz="2400" b="1" dirty="0" err="1">
                <a:solidFill>
                  <a:schemeClr val="bg1"/>
                </a:solidFill>
              </a:rPr>
              <a:t>transactor</a:t>
            </a:r>
            <a:r>
              <a:rPr lang="en-US" sz="2400" b="1" dirty="0">
                <a:solidFill>
                  <a:schemeClr val="bg1"/>
                </a:solidFill>
              </a:rPr>
              <a:t>: leadership as deal making.</a:t>
            </a:r>
            <a:r>
              <a:rPr lang="en-US" sz="2400" dirty="0">
                <a:solidFill>
                  <a:schemeClr val="bg1"/>
                </a:solidFill>
              </a:rPr>
              <a:t> These executives are great dealmakers. Skilled at identifying and tackling new opportunities, they thrive on negotiations.</a:t>
            </a:r>
          </a:p>
          <a:p>
            <a:pPr lvl="0" algn="just">
              <a:lnSpc>
                <a:spcPct val="150000"/>
              </a:lnSpc>
              <a:buFont typeface="Wingdings" panose="05000000000000000000" pitchFamily="2" charset="2"/>
              <a:buChar char="v"/>
            </a:pPr>
            <a:r>
              <a:rPr lang="en-US" sz="2400" b="1" dirty="0">
                <a:solidFill>
                  <a:schemeClr val="bg1"/>
                </a:solidFill>
              </a:rPr>
              <a:t>The builder: leadership as an entrepreneurial activity.</a:t>
            </a:r>
            <a:r>
              <a:rPr lang="en-US" sz="2400" dirty="0">
                <a:solidFill>
                  <a:schemeClr val="bg1"/>
                </a:solidFill>
              </a:rPr>
              <a:t> These executives dream of creating something and have the talent and determination to make their dream come true</a:t>
            </a:r>
            <a:r>
              <a:rPr lang="en-US" sz="2400" dirty="0" smtClean="0">
                <a:solidFill>
                  <a:schemeClr val="bg1"/>
                </a:solidFill>
              </a:rPr>
              <a:t>.</a:t>
            </a:r>
            <a:endParaRPr lang="en-US" sz="2400" dirty="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28</a:t>
            </a:fld>
            <a:endParaRPr lang="en-US"/>
          </a:p>
        </p:txBody>
      </p:sp>
    </p:spTree>
    <p:extLst>
      <p:ext uri="{BB962C8B-B14F-4D97-AF65-F5344CB8AC3E}">
        <p14:creationId xmlns:p14="http://schemas.microsoft.com/office/powerpoint/2010/main" val="1921698564"/>
      </p:ext>
    </p:extLst>
  </p:cSld>
  <p:clrMapOvr>
    <a:masterClrMapping/>
  </p:clrMapOvr>
  <mc:AlternateContent xmlns:mc="http://schemas.openxmlformats.org/markup-compatibility/2006" xmlns:p14="http://schemas.microsoft.com/office/powerpoint/2010/main">
    <mc:Choice Requires="p14">
      <p:transition spd="slow" p14:dur="4000">
        <p14:doors dir="vert"/>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Eight Archetypes of </a:t>
            </a:r>
            <a:r>
              <a:rPr lang="en-US" b="1" dirty="0" smtClean="0"/>
              <a:t>Leadership</a:t>
            </a:r>
            <a:endParaRPr lang="en-US" dirty="0"/>
          </a:p>
        </p:txBody>
      </p:sp>
      <p:sp>
        <p:nvSpPr>
          <p:cNvPr id="3" name="Content Placeholder 2"/>
          <p:cNvSpPr>
            <a:spLocks noGrp="1"/>
          </p:cNvSpPr>
          <p:nvPr>
            <p:ph idx="1"/>
          </p:nvPr>
        </p:nvSpPr>
        <p:spPr>
          <a:xfrm>
            <a:off x="393894" y="2011680"/>
            <a:ext cx="8314007" cy="4403188"/>
          </a:xfrm>
        </p:spPr>
        <p:txBody>
          <a:bodyPr>
            <a:noAutofit/>
          </a:bodyPr>
          <a:lstStyle/>
          <a:p>
            <a:pPr lvl="0" algn="just">
              <a:lnSpc>
                <a:spcPct val="150000"/>
              </a:lnSpc>
              <a:buFont typeface="Wingdings" panose="05000000000000000000" pitchFamily="2" charset="2"/>
              <a:buChar char="v"/>
            </a:pPr>
            <a:r>
              <a:rPr lang="en-US" b="1" dirty="0" smtClean="0">
                <a:solidFill>
                  <a:schemeClr val="bg1"/>
                </a:solidFill>
              </a:rPr>
              <a:t>The </a:t>
            </a:r>
            <a:r>
              <a:rPr lang="en-US" b="1" dirty="0">
                <a:solidFill>
                  <a:schemeClr val="bg1"/>
                </a:solidFill>
              </a:rPr>
              <a:t>innovator: leadership as creative idea generation.</a:t>
            </a:r>
            <a:r>
              <a:rPr lang="en-US" dirty="0">
                <a:solidFill>
                  <a:schemeClr val="bg1"/>
                </a:solidFill>
              </a:rPr>
              <a:t> These people are focused on the new. They possess a great capacity to solve extremely difficult problems.</a:t>
            </a:r>
          </a:p>
          <a:p>
            <a:pPr lvl="0" algn="just">
              <a:lnSpc>
                <a:spcPct val="150000"/>
              </a:lnSpc>
              <a:buFont typeface="Wingdings" panose="05000000000000000000" pitchFamily="2" charset="2"/>
              <a:buChar char="v"/>
            </a:pPr>
            <a:r>
              <a:rPr lang="en-US" b="1" dirty="0">
                <a:solidFill>
                  <a:schemeClr val="bg1"/>
                </a:solidFill>
              </a:rPr>
              <a:t>The processor: leadership as an exercise in efficiency.</a:t>
            </a:r>
            <a:r>
              <a:rPr lang="en-US" b="1" i="1" dirty="0">
                <a:solidFill>
                  <a:schemeClr val="bg1"/>
                </a:solidFill>
              </a:rPr>
              <a:t> </a:t>
            </a:r>
            <a:r>
              <a:rPr lang="en-US" dirty="0">
                <a:solidFill>
                  <a:schemeClr val="bg1"/>
                </a:solidFill>
              </a:rPr>
              <a:t>These executives like organizations to be smoothly running, well-oiled machines. They are very effective at setting up the structures and systems needed to support an organization’s objectives</a:t>
            </a:r>
            <a:r>
              <a:rPr lang="en-US" dirty="0" smtClean="0">
                <a:solidFill>
                  <a:schemeClr val="bg1"/>
                </a:solidFill>
              </a:rPr>
              <a:t>.</a:t>
            </a:r>
            <a:endParaRPr lang="en-US" dirty="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29</a:t>
            </a:fld>
            <a:endParaRPr lang="en-US"/>
          </a:p>
        </p:txBody>
      </p:sp>
    </p:spTree>
    <p:extLst>
      <p:ext uri="{BB962C8B-B14F-4D97-AF65-F5344CB8AC3E}">
        <p14:creationId xmlns:p14="http://schemas.microsoft.com/office/powerpoint/2010/main" val="3030586098"/>
      </p:ext>
    </p:extLst>
  </p:cSld>
  <p:clrMapOvr>
    <a:masterClrMapping/>
  </p:clrMapOvr>
  <mc:AlternateContent xmlns:mc="http://schemas.openxmlformats.org/markup-compatibility/2006" xmlns:p14="http://schemas.microsoft.com/office/powerpoint/2010/main">
    <mc:Choice Requires="p14">
      <p:transition spd="slow" p14:dur="4000">
        <p14:doors dir="vert"/>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Eight Archetypes of </a:t>
            </a:r>
            <a:r>
              <a:rPr lang="en-US" b="1" dirty="0" smtClean="0"/>
              <a:t>Leadership</a:t>
            </a:r>
            <a:endParaRPr lang="en-US" dirty="0"/>
          </a:p>
        </p:txBody>
      </p:sp>
      <p:sp>
        <p:nvSpPr>
          <p:cNvPr id="3" name="Content Placeholder 2"/>
          <p:cNvSpPr>
            <a:spLocks noGrp="1"/>
          </p:cNvSpPr>
          <p:nvPr>
            <p:ph idx="1"/>
          </p:nvPr>
        </p:nvSpPr>
        <p:spPr/>
        <p:txBody>
          <a:bodyPr>
            <a:noAutofit/>
          </a:bodyPr>
          <a:lstStyle/>
          <a:p>
            <a:pPr lvl="0" algn="just">
              <a:lnSpc>
                <a:spcPct val="150000"/>
              </a:lnSpc>
              <a:buFont typeface="Wingdings" panose="05000000000000000000" pitchFamily="2" charset="2"/>
              <a:buChar char="v"/>
            </a:pPr>
            <a:r>
              <a:rPr lang="en-US" sz="2600" b="1" dirty="0" smtClean="0">
                <a:solidFill>
                  <a:schemeClr val="bg1"/>
                </a:solidFill>
              </a:rPr>
              <a:t>The </a:t>
            </a:r>
            <a:r>
              <a:rPr lang="en-US" sz="2600" b="1" dirty="0">
                <a:solidFill>
                  <a:schemeClr val="bg1"/>
                </a:solidFill>
              </a:rPr>
              <a:t>coach: leadership as a form of people development.</a:t>
            </a:r>
            <a:r>
              <a:rPr lang="en-US" sz="2600" dirty="0">
                <a:solidFill>
                  <a:schemeClr val="bg1"/>
                </a:solidFill>
              </a:rPr>
              <a:t> These executives know how to get the best out of people, thus creating high performance cultures.</a:t>
            </a:r>
          </a:p>
          <a:p>
            <a:pPr lvl="0" algn="just">
              <a:lnSpc>
                <a:spcPct val="150000"/>
              </a:lnSpc>
              <a:buFont typeface="Wingdings" panose="05000000000000000000" pitchFamily="2" charset="2"/>
              <a:buChar char="v"/>
            </a:pPr>
            <a:r>
              <a:rPr lang="en-US" sz="2600" b="1" dirty="0">
                <a:solidFill>
                  <a:schemeClr val="bg1"/>
                </a:solidFill>
              </a:rPr>
              <a:t>The communicator: leadership as stage management.</a:t>
            </a:r>
            <a:r>
              <a:rPr lang="en-US" sz="2600" dirty="0">
                <a:solidFill>
                  <a:schemeClr val="bg1"/>
                </a:solidFill>
              </a:rPr>
              <a:t> These executives are great influencers, and have a considerable impact on their surroundings.</a:t>
            </a:r>
          </a:p>
        </p:txBody>
      </p:sp>
      <p:sp>
        <p:nvSpPr>
          <p:cNvPr id="4" name="Slide Number Placeholder 3"/>
          <p:cNvSpPr>
            <a:spLocks noGrp="1"/>
          </p:cNvSpPr>
          <p:nvPr>
            <p:ph type="sldNum" sz="quarter" idx="12"/>
          </p:nvPr>
        </p:nvSpPr>
        <p:spPr/>
        <p:txBody>
          <a:bodyPr/>
          <a:lstStyle/>
          <a:p>
            <a:fld id="{955E4EC1-B641-4CBD-84A0-9BD68BE5D323}" type="slidenum">
              <a:rPr lang="en-US" smtClean="0"/>
              <a:t>30</a:t>
            </a:fld>
            <a:endParaRPr lang="en-US"/>
          </a:p>
        </p:txBody>
      </p:sp>
    </p:spTree>
    <p:extLst>
      <p:ext uri="{BB962C8B-B14F-4D97-AF65-F5344CB8AC3E}">
        <p14:creationId xmlns:p14="http://schemas.microsoft.com/office/powerpoint/2010/main" val="3917614030"/>
      </p:ext>
    </p:extLst>
  </p:cSld>
  <p:clrMapOvr>
    <a:masterClrMapping/>
  </p:clrMapOvr>
  <mc:AlternateContent xmlns:mc="http://schemas.openxmlformats.org/markup-compatibility/2006" xmlns:p14="http://schemas.microsoft.com/office/powerpoint/2010/main">
    <mc:Choice Requires="p14">
      <p:transition spd="slow" p14:dur="4000">
        <p14:doors dir="vert"/>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Characteristics Of A Good Strategic Leader</a:t>
            </a:r>
          </a:p>
        </p:txBody>
      </p:sp>
      <p:sp>
        <p:nvSpPr>
          <p:cNvPr id="3" name="Content Placeholder 2"/>
          <p:cNvSpPr>
            <a:spLocks noGrp="1"/>
          </p:cNvSpPr>
          <p:nvPr>
            <p:ph idx="1"/>
          </p:nvPr>
        </p:nvSpPr>
        <p:spPr/>
        <p:txBody>
          <a:bodyPr>
            <a:normAutofit fontScale="85000" lnSpcReduction="20000"/>
          </a:bodyPr>
          <a:lstStyle/>
          <a:p>
            <a:pPr marL="0" indent="0">
              <a:buNone/>
            </a:pPr>
            <a:r>
              <a:rPr lang="en-US" dirty="0">
                <a:solidFill>
                  <a:schemeClr val="bg1"/>
                </a:solidFill>
              </a:rPr>
              <a:t>1. </a:t>
            </a:r>
            <a:r>
              <a:rPr lang="en-US" b="1" dirty="0">
                <a:solidFill>
                  <a:schemeClr val="bg1"/>
                </a:solidFill>
              </a:rPr>
              <a:t>Strong Communication</a:t>
            </a:r>
          </a:p>
          <a:p>
            <a:pPr algn="just">
              <a:lnSpc>
                <a:spcPct val="150000"/>
              </a:lnSpc>
            </a:pPr>
            <a:r>
              <a:rPr lang="en-US" sz="2600" dirty="0">
                <a:solidFill>
                  <a:schemeClr val="bg1"/>
                </a:solidFill>
              </a:rPr>
              <a:t>Without a doubt, being an effective communicator is a top attribute of a strategic leader. You may have a clear vision of what you’re trying to accomplish, but if you can’t convey it to your team or colleagues, it will be almost impossible to carry out. </a:t>
            </a:r>
            <a:r>
              <a:rPr lang="en-US" sz="2600" dirty="0" smtClean="0">
                <a:solidFill>
                  <a:schemeClr val="bg1"/>
                </a:solidFill>
              </a:rPr>
              <a:t> </a:t>
            </a:r>
            <a:endParaRPr lang="en-US" sz="2600" dirty="0">
              <a:solidFill>
                <a:schemeClr val="bg1"/>
              </a:solidFill>
            </a:endParaRPr>
          </a:p>
          <a:p>
            <a:pPr algn="just">
              <a:lnSpc>
                <a:spcPct val="150000"/>
              </a:lnSpc>
            </a:pPr>
            <a:r>
              <a:rPr lang="en-US" sz="2600" dirty="0">
                <a:solidFill>
                  <a:schemeClr val="bg1"/>
                </a:solidFill>
              </a:rPr>
              <a:t>Communication also extends to “softer skill” practices, like having an open-door policy or holding regular one-on-one meetings with team </a:t>
            </a:r>
            <a:r>
              <a:rPr lang="en-US" sz="2600" dirty="0" smtClean="0">
                <a:solidFill>
                  <a:schemeClr val="bg1"/>
                </a:solidFill>
              </a:rPr>
              <a:t>members </a:t>
            </a:r>
            <a:endParaRPr lang="en-US" sz="2600" dirty="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31</a:t>
            </a:fld>
            <a:endParaRPr lang="en-US"/>
          </a:p>
        </p:txBody>
      </p:sp>
    </p:spTree>
    <p:extLst>
      <p:ext uri="{BB962C8B-B14F-4D97-AF65-F5344CB8AC3E}">
        <p14:creationId xmlns:p14="http://schemas.microsoft.com/office/powerpoint/2010/main" val="3749869070"/>
      </p:ext>
    </p:extLst>
  </p:cSld>
  <p:clrMapOvr>
    <a:masterClrMapping/>
  </p:clrMapOvr>
  <mc:AlternateContent xmlns:mc="http://schemas.openxmlformats.org/markup-compatibility/2006" xmlns:p14="http://schemas.microsoft.com/office/powerpoint/2010/main">
    <mc:Choice Requires="p14">
      <p:transition spd="slow" p14:dur="4000">
        <p14:gallery dir="l"/>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Characteristics Of A Good Strategic Leader</a:t>
            </a:r>
          </a:p>
        </p:txBody>
      </p:sp>
      <p:sp>
        <p:nvSpPr>
          <p:cNvPr id="3" name="Content Placeholder 2"/>
          <p:cNvSpPr>
            <a:spLocks noGrp="1"/>
          </p:cNvSpPr>
          <p:nvPr>
            <p:ph idx="1"/>
          </p:nvPr>
        </p:nvSpPr>
        <p:spPr>
          <a:xfrm>
            <a:off x="196948" y="1792935"/>
            <a:ext cx="8750103" cy="4762609"/>
          </a:xfrm>
        </p:spPr>
        <p:txBody>
          <a:bodyPr>
            <a:noAutofit/>
          </a:bodyPr>
          <a:lstStyle/>
          <a:p>
            <a:pPr marL="0" indent="0" algn="just">
              <a:lnSpc>
                <a:spcPct val="150000"/>
              </a:lnSpc>
              <a:buNone/>
            </a:pPr>
            <a:r>
              <a:rPr lang="en-US" sz="2000" b="1" dirty="0" smtClean="0">
                <a:solidFill>
                  <a:schemeClr val="bg1"/>
                </a:solidFill>
              </a:rPr>
              <a:t>2</a:t>
            </a:r>
            <a:r>
              <a:rPr lang="en-US" sz="2000" b="1" dirty="0">
                <a:solidFill>
                  <a:schemeClr val="bg1"/>
                </a:solidFill>
              </a:rPr>
              <a:t>. Good Listening Skills</a:t>
            </a:r>
          </a:p>
          <a:p>
            <a:pPr algn="just">
              <a:lnSpc>
                <a:spcPct val="150000"/>
              </a:lnSpc>
            </a:pPr>
            <a:r>
              <a:rPr lang="en-US" sz="2000" dirty="0">
                <a:solidFill>
                  <a:schemeClr val="bg1"/>
                </a:solidFill>
              </a:rPr>
              <a:t>While effectively communicating your expectations and vision is one of the top strategic leadership characteristics, it’s also important to listen to what your team has to say</a:t>
            </a:r>
            <a:r>
              <a:rPr lang="en-US" sz="2000" dirty="0" smtClean="0">
                <a:solidFill>
                  <a:schemeClr val="bg1"/>
                </a:solidFill>
              </a:rPr>
              <a:t>.</a:t>
            </a:r>
          </a:p>
          <a:p>
            <a:pPr algn="just">
              <a:lnSpc>
                <a:spcPct val="150000"/>
              </a:lnSpc>
            </a:pPr>
            <a:r>
              <a:rPr lang="en-US" sz="2000" dirty="0" smtClean="0">
                <a:solidFill>
                  <a:schemeClr val="bg1"/>
                </a:solidFill>
              </a:rPr>
              <a:t>Employees need to know their concerns and ideas are being heard—this not only helps build morale, but it makes your organization better because you are getting input from the people who are on the front lines. </a:t>
            </a:r>
          </a:p>
          <a:p>
            <a:pPr algn="just">
              <a:lnSpc>
                <a:spcPct val="150000"/>
              </a:lnSpc>
            </a:pPr>
            <a:r>
              <a:rPr lang="en-US" sz="2000" dirty="0" smtClean="0">
                <a:solidFill>
                  <a:schemeClr val="bg1"/>
                </a:solidFill>
              </a:rPr>
              <a:t>A leader who practices the art of listening gains the knowledge needed to solve problems, improve products or services, and build a strong company culture.</a:t>
            </a:r>
            <a:endParaRPr lang="en-US" sz="2000" dirty="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32</a:t>
            </a:fld>
            <a:endParaRPr lang="en-US"/>
          </a:p>
        </p:txBody>
      </p:sp>
    </p:spTree>
    <p:extLst>
      <p:ext uri="{BB962C8B-B14F-4D97-AF65-F5344CB8AC3E}">
        <p14:creationId xmlns:p14="http://schemas.microsoft.com/office/powerpoint/2010/main" val="4097401960"/>
      </p:ext>
    </p:extLst>
  </p:cSld>
  <p:clrMapOvr>
    <a:masterClrMapping/>
  </p:clrMapOvr>
  <mc:AlternateContent xmlns:mc="http://schemas.openxmlformats.org/markup-compatibility/2006" xmlns:p14="http://schemas.microsoft.com/office/powerpoint/2010/main">
    <mc:Choice Requires="p14">
      <p:transition spd="slow" p14:dur="4000">
        <p14:gallery dir="l"/>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Characteristics Of A Good Strategic Leader</a:t>
            </a:r>
          </a:p>
        </p:txBody>
      </p:sp>
      <p:sp>
        <p:nvSpPr>
          <p:cNvPr id="3" name="Content Placeholder 2"/>
          <p:cNvSpPr>
            <a:spLocks noGrp="1"/>
          </p:cNvSpPr>
          <p:nvPr>
            <p:ph idx="1"/>
          </p:nvPr>
        </p:nvSpPr>
        <p:spPr>
          <a:xfrm>
            <a:off x="168812" y="1792936"/>
            <a:ext cx="8848579" cy="4861082"/>
          </a:xfrm>
        </p:spPr>
        <p:txBody>
          <a:bodyPr>
            <a:noAutofit/>
          </a:bodyPr>
          <a:lstStyle/>
          <a:p>
            <a:pPr marL="0" indent="0" algn="just">
              <a:lnSpc>
                <a:spcPct val="150000"/>
              </a:lnSpc>
              <a:buNone/>
            </a:pPr>
            <a:r>
              <a:rPr lang="en-US" sz="2100" b="1" dirty="0">
                <a:solidFill>
                  <a:schemeClr val="bg1"/>
                </a:solidFill>
              </a:rPr>
              <a:t>3. Passion &amp; Commitment</a:t>
            </a:r>
          </a:p>
          <a:p>
            <a:pPr algn="just">
              <a:lnSpc>
                <a:spcPct val="150000"/>
              </a:lnSpc>
            </a:pPr>
            <a:r>
              <a:rPr lang="en-US" sz="2100" dirty="0" smtClean="0">
                <a:solidFill>
                  <a:schemeClr val="bg1"/>
                </a:solidFill>
              </a:rPr>
              <a:t>One </a:t>
            </a:r>
            <a:r>
              <a:rPr lang="en-US" sz="2100" dirty="0">
                <a:solidFill>
                  <a:schemeClr val="bg1"/>
                </a:solidFill>
              </a:rPr>
              <a:t>simple way to convey your passion and commitment is to lead by example. </a:t>
            </a:r>
            <a:endParaRPr lang="en-US" sz="2100" dirty="0" smtClean="0">
              <a:solidFill>
                <a:schemeClr val="bg1"/>
              </a:solidFill>
            </a:endParaRPr>
          </a:p>
          <a:p>
            <a:pPr algn="just">
              <a:lnSpc>
                <a:spcPct val="150000"/>
              </a:lnSpc>
            </a:pPr>
            <a:r>
              <a:rPr lang="en-US" sz="2100" dirty="0" smtClean="0">
                <a:solidFill>
                  <a:schemeClr val="bg1"/>
                </a:solidFill>
              </a:rPr>
              <a:t>Team motivation significantly increases when people see their leader working alongside them, putting in the same level of effort (or more) than everyone else. </a:t>
            </a:r>
          </a:p>
          <a:p>
            <a:pPr algn="just">
              <a:lnSpc>
                <a:spcPct val="150000"/>
              </a:lnSpc>
            </a:pPr>
            <a:r>
              <a:rPr lang="en-US" sz="2100" dirty="0" smtClean="0">
                <a:solidFill>
                  <a:schemeClr val="bg1"/>
                </a:solidFill>
              </a:rPr>
              <a:t>When </a:t>
            </a:r>
            <a:r>
              <a:rPr lang="en-US" sz="2100" dirty="0">
                <a:solidFill>
                  <a:schemeClr val="bg1"/>
                </a:solidFill>
              </a:rPr>
              <a:t>you show that hard work is being done on every level of the organization, you prove your commitment and earn the respect of your team as a leader</a:t>
            </a:r>
            <a:r>
              <a:rPr lang="en-US" sz="2100" dirty="0" smtClean="0">
                <a:solidFill>
                  <a:schemeClr val="bg1"/>
                </a:solidFill>
              </a:rPr>
              <a:t>.</a:t>
            </a:r>
            <a:endParaRPr lang="en-US" sz="2100" dirty="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33</a:t>
            </a:fld>
            <a:endParaRPr lang="en-US"/>
          </a:p>
        </p:txBody>
      </p:sp>
    </p:spTree>
    <p:extLst>
      <p:ext uri="{BB962C8B-B14F-4D97-AF65-F5344CB8AC3E}">
        <p14:creationId xmlns:p14="http://schemas.microsoft.com/office/powerpoint/2010/main" val="4223573414"/>
      </p:ext>
    </p:extLst>
  </p:cSld>
  <p:clrMapOvr>
    <a:masterClrMapping/>
  </p:clrMapOvr>
  <mc:AlternateContent xmlns:mc="http://schemas.openxmlformats.org/markup-compatibility/2006" xmlns:p14="http://schemas.microsoft.com/office/powerpoint/2010/main">
    <mc:Choice Requires="p14">
      <p:transition spd="slow" p14:dur="4000">
        <p14:gallery dir="l"/>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Characteristics Of A Good Strategic Leader</a:t>
            </a:r>
          </a:p>
        </p:txBody>
      </p:sp>
      <p:sp>
        <p:nvSpPr>
          <p:cNvPr id="3" name="Content Placeholder 2"/>
          <p:cNvSpPr>
            <a:spLocks noGrp="1"/>
          </p:cNvSpPr>
          <p:nvPr>
            <p:ph idx="1"/>
          </p:nvPr>
        </p:nvSpPr>
        <p:spPr>
          <a:xfrm>
            <a:off x="492370" y="1792937"/>
            <a:ext cx="8356208" cy="4748540"/>
          </a:xfrm>
        </p:spPr>
        <p:txBody>
          <a:bodyPr>
            <a:noAutofit/>
          </a:bodyPr>
          <a:lstStyle/>
          <a:p>
            <a:pPr marL="0" indent="0" algn="just">
              <a:lnSpc>
                <a:spcPct val="150000"/>
              </a:lnSpc>
              <a:buNone/>
            </a:pPr>
            <a:r>
              <a:rPr lang="en-US" sz="2400" b="1" dirty="0" smtClean="0">
                <a:solidFill>
                  <a:schemeClr val="bg1"/>
                </a:solidFill>
              </a:rPr>
              <a:t>4</a:t>
            </a:r>
            <a:r>
              <a:rPr lang="en-US" sz="2400" b="1" dirty="0">
                <a:solidFill>
                  <a:schemeClr val="bg1"/>
                </a:solidFill>
              </a:rPr>
              <a:t>. Positivity</a:t>
            </a:r>
          </a:p>
          <a:p>
            <a:pPr algn="just">
              <a:lnSpc>
                <a:spcPct val="150000"/>
              </a:lnSpc>
            </a:pPr>
            <a:r>
              <a:rPr lang="en-US" sz="2400" dirty="0">
                <a:solidFill>
                  <a:schemeClr val="bg1"/>
                </a:solidFill>
              </a:rPr>
              <a:t>A positive attitude is contagious. </a:t>
            </a:r>
            <a:endParaRPr lang="en-US" sz="2400" dirty="0" smtClean="0">
              <a:solidFill>
                <a:schemeClr val="bg1"/>
              </a:solidFill>
            </a:endParaRPr>
          </a:p>
          <a:p>
            <a:pPr algn="just">
              <a:lnSpc>
                <a:spcPct val="150000"/>
              </a:lnSpc>
            </a:pPr>
            <a:r>
              <a:rPr lang="en-US" sz="2400" dirty="0" smtClean="0">
                <a:solidFill>
                  <a:schemeClr val="bg1"/>
                </a:solidFill>
              </a:rPr>
              <a:t>Positivity </a:t>
            </a:r>
            <a:r>
              <a:rPr lang="en-US" sz="2400" dirty="0">
                <a:solidFill>
                  <a:schemeClr val="bg1"/>
                </a:solidFill>
              </a:rPr>
              <a:t>can take many forms in the workplace—from providing snacks in the communal kitchen to keeping an upbeat tone in your internal emails</a:t>
            </a:r>
            <a:r>
              <a:rPr lang="en-US" sz="2400" dirty="0" smtClean="0">
                <a:solidFill>
                  <a:schemeClr val="bg1"/>
                </a:solidFill>
              </a:rPr>
              <a:t>.</a:t>
            </a:r>
            <a:endParaRPr lang="en-US" sz="2400" dirty="0">
              <a:solidFill>
                <a:schemeClr val="bg1"/>
              </a:solidFill>
            </a:endParaRPr>
          </a:p>
          <a:p>
            <a:pPr algn="just">
              <a:lnSpc>
                <a:spcPct val="150000"/>
              </a:lnSpc>
            </a:pPr>
            <a:r>
              <a:rPr lang="en-US" sz="2400" dirty="0">
                <a:solidFill>
                  <a:schemeClr val="bg1"/>
                </a:solidFill>
              </a:rPr>
              <a:t>Keep in mind that some leaders conduct strategy review meetings and only focus on the </a:t>
            </a:r>
            <a:r>
              <a:rPr lang="en-US" sz="2400" i="1" dirty="0">
                <a:solidFill>
                  <a:schemeClr val="bg1"/>
                </a:solidFill>
              </a:rPr>
              <a:t>problems</a:t>
            </a:r>
            <a:r>
              <a:rPr lang="en-US" sz="2400" dirty="0">
                <a:solidFill>
                  <a:schemeClr val="bg1"/>
                </a:solidFill>
              </a:rPr>
              <a:t>—i.e. the red and yellow items in their scorecard. </a:t>
            </a:r>
            <a:r>
              <a:rPr lang="en-US" sz="2400" dirty="0" smtClean="0">
                <a:solidFill>
                  <a:schemeClr val="bg1"/>
                </a:solidFill>
              </a:rPr>
              <a:t> </a:t>
            </a:r>
            <a:endParaRPr lang="en-US" sz="2400" dirty="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34</a:t>
            </a:fld>
            <a:endParaRPr lang="en-US"/>
          </a:p>
        </p:txBody>
      </p:sp>
    </p:spTree>
    <p:extLst>
      <p:ext uri="{BB962C8B-B14F-4D97-AF65-F5344CB8AC3E}">
        <p14:creationId xmlns:p14="http://schemas.microsoft.com/office/powerpoint/2010/main" val="3071590779"/>
      </p:ext>
    </p:extLst>
  </p:cSld>
  <p:clrMapOvr>
    <a:masterClrMapping/>
  </p:clrMapOvr>
  <mc:AlternateContent xmlns:mc="http://schemas.openxmlformats.org/markup-compatibility/2006" xmlns:p14="http://schemas.microsoft.com/office/powerpoint/2010/main">
    <mc:Choice Requires="p14">
      <p:transition spd="slow" p14:dur="4000">
        <p14:gallery dir="l"/>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Characteristics Of A Good Strategic Leader</a:t>
            </a:r>
          </a:p>
        </p:txBody>
      </p:sp>
      <p:sp>
        <p:nvSpPr>
          <p:cNvPr id="3" name="Content Placeholder 2"/>
          <p:cNvSpPr>
            <a:spLocks noGrp="1"/>
          </p:cNvSpPr>
          <p:nvPr>
            <p:ph idx="1"/>
          </p:nvPr>
        </p:nvSpPr>
        <p:spPr>
          <a:xfrm>
            <a:off x="168812" y="1913205"/>
            <a:ext cx="8651631" cy="4529797"/>
          </a:xfrm>
        </p:spPr>
        <p:txBody>
          <a:bodyPr>
            <a:normAutofit fontScale="92500" lnSpcReduction="20000"/>
          </a:bodyPr>
          <a:lstStyle/>
          <a:p>
            <a:pPr marL="0" indent="0" algn="just">
              <a:lnSpc>
                <a:spcPct val="150000"/>
              </a:lnSpc>
              <a:buNone/>
            </a:pPr>
            <a:r>
              <a:rPr lang="en-US" b="1" dirty="0" smtClean="0">
                <a:solidFill>
                  <a:schemeClr val="bg1"/>
                </a:solidFill>
              </a:rPr>
              <a:t>5</a:t>
            </a:r>
            <a:r>
              <a:rPr lang="en-US" sz="2400" b="1" dirty="0">
                <a:solidFill>
                  <a:schemeClr val="bg1"/>
                </a:solidFill>
              </a:rPr>
              <a:t>. Innovation</a:t>
            </a:r>
          </a:p>
          <a:p>
            <a:pPr algn="just">
              <a:lnSpc>
                <a:spcPct val="150000"/>
              </a:lnSpc>
            </a:pPr>
            <a:r>
              <a:rPr lang="en-US" sz="2400" dirty="0" smtClean="0">
                <a:solidFill>
                  <a:schemeClr val="bg1"/>
                </a:solidFill>
              </a:rPr>
              <a:t>Characteristics </a:t>
            </a:r>
            <a:r>
              <a:rPr lang="en-US" sz="2400" dirty="0">
                <a:solidFill>
                  <a:schemeClr val="bg1"/>
                </a:solidFill>
              </a:rPr>
              <a:t>of a strategic leader include being open to change and “left-field” thoughts, because that is precisely what will give you a competitive advantage. </a:t>
            </a:r>
            <a:r>
              <a:rPr lang="en-US" sz="2400" dirty="0" smtClean="0">
                <a:solidFill>
                  <a:schemeClr val="bg1"/>
                </a:solidFill>
              </a:rPr>
              <a:t> </a:t>
            </a:r>
            <a:endParaRPr lang="en-US" sz="2400" dirty="0">
              <a:solidFill>
                <a:schemeClr val="bg1"/>
              </a:solidFill>
            </a:endParaRPr>
          </a:p>
          <a:p>
            <a:pPr algn="just">
              <a:lnSpc>
                <a:spcPct val="150000"/>
              </a:lnSpc>
            </a:pPr>
            <a:r>
              <a:rPr lang="en-US" sz="2400" dirty="0">
                <a:solidFill>
                  <a:schemeClr val="bg1"/>
                </a:solidFill>
              </a:rPr>
              <a:t>Remember that you may not be the most innovative person in the room—but you still need to foster innovation amongst your team. Be sure to have sessions or days where you encourage ideas about innovating around your strategy, and give some of the ideas the resources they need to be tested or </a:t>
            </a:r>
            <a:r>
              <a:rPr lang="en-US" sz="2400" dirty="0" smtClean="0">
                <a:solidFill>
                  <a:schemeClr val="bg1"/>
                </a:solidFill>
              </a:rPr>
              <a:t>expanded.</a:t>
            </a:r>
            <a:endParaRPr lang="en-US" sz="2400" dirty="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35</a:t>
            </a:fld>
            <a:endParaRPr lang="en-US"/>
          </a:p>
        </p:txBody>
      </p:sp>
    </p:spTree>
    <p:extLst>
      <p:ext uri="{BB962C8B-B14F-4D97-AF65-F5344CB8AC3E}">
        <p14:creationId xmlns:p14="http://schemas.microsoft.com/office/powerpoint/2010/main" val="3741745705"/>
      </p:ext>
    </p:extLst>
  </p:cSld>
  <p:clrMapOvr>
    <a:masterClrMapping/>
  </p:clrMapOvr>
  <mc:AlternateContent xmlns:mc="http://schemas.openxmlformats.org/markup-compatibility/2006" xmlns:p14="http://schemas.microsoft.com/office/powerpoint/2010/main">
    <mc:Choice Requires="p14">
      <p:transition spd="slow" p14:dur="4000">
        <p14:gallery dir="l"/>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Characteristics Of A Good Strategic Leader</a:t>
            </a:r>
          </a:p>
        </p:txBody>
      </p:sp>
      <p:sp>
        <p:nvSpPr>
          <p:cNvPr id="3" name="Content Placeholder 2"/>
          <p:cNvSpPr>
            <a:spLocks noGrp="1"/>
          </p:cNvSpPr>
          <p:nvPr>
            <p:ph idx="1"/>
          </p:nvPr>
        </p:nvSpPr>
        <p:spPr>
          <a:xfrm>
            <a:off x="685019" y="2011679"/>
            <a:ext cx="8036950" cy="4417255"/>
          </a:xfrm>
        </p:spPr>
        <p:txBody>
          <a:bodyPr>
            <a:noAutofit/>
          </a:bodyPr>
          <a:lstStyle/>
          <a:p>
            <a:pPr marL="0" indent="0" algn="just">
              <a:lnSpc>
                <a:spcPct val="150000"/>
              </a:lnSpc>
              <a:buNone/>
            </a:pPr>
            <a:r>
              <a:rPr lang="en-US" sz="2300" b="1" dirty="0" smtClean="0">
                <a:solidFill>
                  <a:schemeClr val="bg1"/>
                </a:solidFill>
              </a:rPr>
              <a:t>6</a:t>
            </a:r>
            <a:r>
              <a:rPr lang="en-US" sz="2300" b="1" dirty="0">
                <a:solidFill>
                  <a:schemeClr val="bg1"/>
                </a:solidFill>
              </a:rPr>
              <a:t>. Collaboration</a:t>
            </a:r>
          </a:p>
          <a:p>
            <a:pPr algn="just">
              <a:lnSpc>
                <a:spcPct val="150000"/>
              </a:lnSpc>
            </a:pPr>
            <a:r>
              <a:rPr lang="en-US" sz="2300" dirty="0">
                <a:solidFill>
                  <a:schemeClr val="bg1"/>
                </a:solidFill>
              </a:rPr>
              <a:t>Having a collaborative approach to leadership is powerful because it naturally creates transparency in your organization. </a:t>
            </a:r>
          </a:p>
          <a:p>
            <a:pPr algn="just">
              <a:lnSpc>
                <a:spcPct val="150000"/>
              </a:lnSpc>
            </a:pPr>
            <a:r>
              <a:rPr lang="en-US" sz="2300" dirty="0" smtClean="0">
                <a:solidFill>
                  <a:schemeClr val="bg1"/>
                </a:solidFill>
              </a:rPr>
              <a:t>Collaboration </a:t>
            </a:r>
            <a:r>
              <a:rPr lang="en-US" sz="2300" dirty="0">
                <a:solidFill>
                  <a:schemeClr val="bg1"/>
                </a:solidFill>
              </a:rPr>
              <a:t>leads to trust, and your team will be more likely to support your vision. </a:t>
            </a:r>
            <a:r>
              <a:rPr lang="en-US" sz="2300" b="1" dirty="0" smtClean="0">
                <a:solidFill>
                  <a:schemeClr val="bg1"/>
                </a:solidFill>
              </a:rPr>
              <a:t> </a:t>
            </a:r>
            <a:endParaRPr lang="en-US" sz="2300" dirty="0">
              <a:solidFill>
                <a:schemeClr val="bg1"/>
              </a:solidFill>
            </a:endParaRPr>
          </a:p>
          <a:p>
            <a:pPr algn="just">
              <a:lnSpc>
                <a:spcPct val="150000"/>
              </a:lnSpc>
            </a:pPr>
            <a:r>
              <a:rPr lang="en-US" sz="2300" dirty="0">
                <a:solidFill>
                  <a:schemeClr val="bg1"/>
                </a:solidFill>
              </a:rPr>
              <a:t>One way to improve collaboration is to create some small projects and put others in charge. </a:t>
            </a:r>
            <a:r>
              <a:rPr lang="en-US" sz="2300" dirty="0" smtClean="0">
                <a:solidFill>
                  <a:schemeClr val="bg1"/>
                </a:solidFill>
              </a:rPr>
              <a:t> </a:t>
            </a:r>
            <a:endParaRPr lang="en-US" sz="2300" dirty="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36</a:t>
            </a:fld>
            <a:endParaRPr lang="en-US"/>
          </a:p>
        </p:txBody>
      </p:sp>
    </p:spTree>
    <p:extLst>
      <p:ext uri="{BB962C8B-B14F-4D97-AF65-F5344CB8AC3E}">
        <p14:creationId xmlns:p14="http://schemas.microsoft.com/office/powerpoint/2010/main" val="2770828134"/>
      </p:ext>
    </p:extLst>
  </p:cSld>
  <p:clrMapOvr>
    <a:masterClrMapping/>
  </p:clrMapOvr>
  <mc:AlternateContent xmlns:mc="http://schemas.openxmlformats.org/markup-compatibility/2006" xmlns:p14="http://schemas.microsoft.com/office/powerpoint/2010/main">
    <mc:Choice Requires="p14">
      <p:transition spd="slow" p14:dur="4000">
        <p14:gallery dir="l"/>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Characteristics Of A Good Strategic Leader</a:t>
            </a:r>
          </a:p>
        </p:txBody>
      </p:sp>
      <p:sp>
        <p:nvSpPr>
          <p:cNvPr id="3" name="Content Placeholder 2"/>
          <p:cNvSpPr>
            <a:spLocks noGrp="1"/>
          </p:cNvSpPr>
          <p:nvPr>
            <p:ph idx="1"/>
          </p:nvPr>
        </p:nvSpPr>
        <p:spPr>
          <a:xfrm>
            <a:off x="685019" y="2011679"/>
            <a:ext cx="8065086" cy="4543865"/>
          </a:xfrm>
        </p:spPr>
        <p:txBody>
          <a:bodyPr>
            <a:noAutofit/>
          </a:bodyPr>
          <a:lstStyle/>
          <a:p>
            <a:pPr marL="0" indent="0" algn="just">
              <a:lnSpc>
                <a:spcPct val="150000"/>
              </a:lnSpc>
              <a:buNone/>
            </a:pPr>
            <a:r>
              <a:rPr lang="en-US" sz="2400" b="1" dirty="0" smtClean="0">
                <a:solidFill>
                  <a:schemeClr val="bg1"/>
                </a:solidFill>
              </a:rPr>
              <a:t>7</a:t>
            </a:r>
            <a:r>
              <a:rPr lang="en-US" sz="2400" b="1" dirty="0">
                <a:solidFill>
                  <a:schemeClr val="bg1"/>
                </a:solidFill>
              </a:rPr>
              <a:t>. Honesty</a:t>
            </a:r>
          </a:p>
          <a:p>
            <a:pPr algn="just">
              <a:lnSpc>
                <a:spcPct val="150000"/>
              </a:lnSpc>
            </a:pPr>
            <a:r>
              <a:rPr lang="en-US" sz="2400" dirty="0">
                <a:solidFill>
                  <a:schemeClr val="bg1"/>
                </a:solidFill>
              </a:rPr>
              <a:t>In many ways, strategic leadership all begins with honesty. </a:t>
            </a:r>
            <a:r>
              <a:rPr lang="en-US" sz="2400" dirty="0" smtClean="0">
                <a:solidFill>
                  <a:schemeClr val="bg1"/>
                </a:solidFill>
              </a:rPr>
              <a:t> </a:t>
            </a:r>
            <a:endParaRPr lang="en-US" sz="2400" dirty="0">
              <a:solidFill>
                <a:schemeClr val="bg1"/>
              </a:solidFill>
            </a:endParaRPr>
          </a:p>
          <a:p>
            <a:pPr algn="just">
              <a:lnSpc>
                <a:spcPct val="150000"/>
              </a:lnSpc>
            </a:pPr>
            <a:r>
              <a:rPr lang="en-US" sz="2400" dirty="0">
                <a:solidFill>
                  <a:schemeClr val="bg1"/>
                </a:solidFill>
              </a:rPr>
              <a:t>Being honest isn’t always easy, because it requires communicating both the good and the bad</a:t>
            </a:r>
            <a:r>
              <a:rPr lang="en-US" sz="2400" dirty="0" smtClean="0">
                <a:solidFill>
                  <a:schemeClr val="bg1"/>
                </a:solidFill>
              </a:rPr>
              <a:t>.</a:t>
            </a:r>
          </a:p>
          <a:p>
            <a:pPr algn="just">
              <a:lnSpc>
                <a:spcPct val="150000"/>
              </a:lnSpc>
            </a:pPr>
            <a:r>
              <a:rPr lang="en-US" sz="2400" dirty="0" smtClean="0">
                <a:solidFill>
                  <a:schemeClr val="bg1"/>
                </a:solidFill>
              </a:rPr>
              <a:t>It’s </a:t>
            </a:r>
            <a:r>
              <a:rPr lang="en-US" sz="2400" dirty="0">
                <a:solidFill>
                  <a:schemeClr val="bg1"/>
                </a:solidFill>
              </a:rPr>
              <a:t>not about popularity, but rather about integrity. </a:t>
            </a:r>
            <a:r>
              <a:rPr lang="en-US" sz="2400" dirty="0" smtClean="0">
                <a:solidFill>
                  <a:schemeClr val="bg1"/>
                </a:solidFill>
              </a:rPr>
              <a:t> </a:t>
            </a:r>
            <a:endParaRPr lang="en-US" sz="2400" dirty="0">
              <a:solidFill>
                <a:schemeClr val="bg1"/>
              </a:solidFill>
            </a:endParaRPr>
          </a:p>
          <a:p>
            <a:pPr algn="just">
              <a:lnSpc>
                <a:spcPct val="150000"/>
              </a:lnSpc>
            </a:pPr>
            <a:r>
              <a:rPr lang="en-US" sz="2400" dirty="0">
                <a:solidFill>
                  <a:schemeClr val="bg1"/>
                </a:solidFill>
              </a:rPr>
              <a:t>Being an honest leader also includes being publicly transparent. </a:t>
            </a:r>
            <a:r>
              <a:rPr lang="en-US" sz="2400" dirty="0" smtClean="0">
                <a:solidFill>
                  <a:schemeClr val="bg1"/>
                </a:solidFill>
              </a:rPr>
              <a:t> </a:t>
            </a:r>
            <a:endParaRPr lang="en-US" sz="2400" dirty="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37</a:t>
            </a:fld>
            <a:endParaRPr lang="en-US"/>
          </a:p>
        </p:txBody>
      </p:sp>
    </p:spTree>
    <p:extLst>
      <p:ext uri="{BB962C8B-B14F-4D97-AF65-F5344CB8AC3E}">
        <p14:creationId xmlns:p14="http://schemas.microsoft.com/office/powerpoint/2010/main" val="1226981143"/>
      </p:ext>
    </p:extLst>
  </p:cSld>
  <p:clrMapOvr>
    <a:masterClrMapping/>
  </p:clrMapOvr>
  <mc:AlternateContent xmlns:mc="http://schemas.openxmlformats.org/markup-compatibility/2006" xmlns:p14="http://schemas.microsoft.com/office/powerpoint/2010/main">
    <mc:Choice Requires="p14">
      <p:transition spd="slow" p14:dur="4000">
        <p14:gallery dir="l"/>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Characteristics Of A Good Strategic Leader</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800" b="1" dirty="0" smtClean="0">
                <a:solidFill>
                  <a:schemeClr val="bg1"/>
                </a:solidFill>
              </a:rPr>
              <a:t>8</a:t>
            </a:r>
            <a:r>
              <a:rPr lang="en-US" sz="2800" b="1" dirty="0">
                <a:solidFill>
                  <a:schemeClr val="bg1"/>
                </a:solidFill>
              </a:rPr>
              <a:t>. Diplomacy</a:t>
            </a:r>
          </a:p>
          <a:p>
            <a:pPr algn="just">
              <a:lnSpc>
                <a:spcPct val="150000"/>
              </a:lnSpc>
            </a:pPr>
            <a:r>
              <a:rPr lang="en-US" sz="2800" dirty="0" smtClean="0">
                <a:solidFill>
                  <a:schemeClr val="bg1"/>
                </a:solidFill>
              </a:rPr>
              <a:t>Diplomacy </a:t>
            </a:r>
            <a:r>
              <a:rPr lang="en-US" sz="2800" dirty="0">
                <a:solidFill>
                  <a:schemeClr val="bg1"/>
                </a:solidFill>
              </a:rPr>
              <a:t>is a learned skill that helps leaders effectively manage conflict using negotiation and sensitivity. It requires an unbiased, strategic approach to problem solving. </a:t>
            </a:r>
            <a:r>
              <a:rPr lang="en-US" sz="2800" dirty="0" smtClean="0">
                <a:solidFill>
                  <a:schemeClr val="bg1"/>
                </a:solidFill>
              </a:rPr>
              <a:t> </a:t>
            </a:r>
            <a:endParaRPr lang="en-US" sz="2800" dirty="0">
              <a:solidFill>
                <a:schemeClr val="bg1"/>
              </a:solidFill>
            </a:endParaRPr>
          </a:p>
          <a:p>
            <a:r>
              <a:rPr lang="en-US" dirty="0" smtClean="0">
                <a:solidFill>
                  <a:schemeClr val="bg1"/>
                </a:solidFill>
              </a:rPr>
              <a:t> </a:t>
            </a:r>
            <a:endParaRPr lang="en-US" dirty="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38</a:t>
            </a:fld>
            <a:endParaRPr lang="en-US"/>
          </a:p>
        </p:txBody>
      </p:sp>
    </p:spTree>
    <p:extLst>
      <p:ext uri="{BB962C8B-B14F-4D97-AF65-F5344CB8AC3E}">
        <p14:creationId xmlns:p14="http://schemas.microsoft.com/office/powerpoint/2010/main" val="4147315374"/>
      </p:ext>
    </p:extLst>
  </p:cSld>
  <p:clrMapOvr>
    <a:masterClrMapping/>
  </p:clrMapOvr>
  <mc:AlternateContent xmlns:mc="http://schemas.openxmlformats.org/markup-compatibility/2006" xmlns:p14="http://schemas.microsoft.com/office/powerpoint/2010/main">
    <mc:Choice Requires="p14">
      <p:transition spd="slow" p14:dur="4000">
        <p14:gallery dir="l"/>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Characteristics Of A Good Strategic Leader</a:t>
            </a:r>
          </a:p>
        </p:txBody>
      </p:sp>
      <p:sp>
        <p:nvSpPr>
          <p:cNvPr id="3" name="Content Placeholder 2"/>
          <p:cNvSpPr>
            <a:spLocks noGrp="1"/>
          </p:cNvSpPr>
          <p:nvPr>
            <p:ph idx="1"/>
          </p:nvPr>
        </p:nvSpPr>
        <p:spPr>
          <a:xfrm>
            <a:off x="685018" y="2011680"/>
            <a:ext cx="8276101" cy="4846320"/>
          </a:xfrm>
        </p:spPr>
        <p:txBody>
          <a:bodyPr>
            <a:normAutofit fontScale="85000" lnSpcReduction="10000"/>
          </a:bodyPr>
          <a:lstStyle/>
          <a:p>
            <a:pPr marL="0" indent="0" algn="just">
              <a:lnSpc>
                <a:spcPct val="150000"/>
              </a:lnSpc>
              <a:buNone/>
            </a:pPr>
            <a:r>
              <a:rPr lang="en-US" b="1" dirty="0" smtClean="0">
                <a:solidFill>
                  <a:schemeClr val="bg1"/>
                </a:solidFill>
              </a:rPr>
              <a:t>9</a:t>
            </a:r>
            <a:r>
              <a:rPr lang="en-US" sz="2600" b="1" dirty="0">
                <a:solidFill>
                  <a:schemeClr val="bg1"/>
                </a:solidFill>
              </a:rPr>
              <a:t>. Empathy</a:t>
            </a:r>
          </a:p>
          <a:p>
            <a:pPr algn="just">
              <a:lnSpc>
                <a:spcPct val="150000"/>
              </a:lnSpc>
            </a:pPr>
            <a:r>
              <a:rPr lang="en-US" sz="2600" dirty="0">
                <a:solidFill>
                  <a:schemeClr val="bg1"/>
                </a:solidFill>
              </a:rPr>
              <a:t>Being empathetic </a:t>
            </a:r>
            <a:r>
              <a:rPr lang="en-US" sz="2600" dirty="0" smtClean="0">
                <a:solidFill>
                  <a:schemeClr val="bg1"/>
                </a:solidFill>
              </a:rPr>
              <a:t>means </a:t>
            </a:r>
            <a:r>
              <a:rPr lang="en-US" sz="2600" dirty="0">
                <a:solidFill>
                  <a:schemeClr val="bg1"/>
                </a:solidFill>
              </a:rPr>
              <a:t>you try to understand your team’s problems by walking in their shoes and seeing things from their perspective. Practicing empathy creates meaningful connections because leaders develop an awareness of the challenges and needs of a team or department, versus sitting oblivious in an ivory tower.</a:t>
            </a:r>
          </a:p>
          <a:p>
            <a:pPr algn="just">
              <a:lnSpc>
                <a:spcPct val="150000"/>
              </a:lnSpc>
            </a:pPr>
            <a:r>
              <a:rPr lang="en-US" sz="2600" dirty="0" smtClean="0">
                <a:solidFill>
                  <a:schemeClr val="bg1"/>
                </a:solidFill>
              </a:rPr>
              <a:t> When </a:t>
            </a:r>
            <a:r>
              <a:rPr lang="en-US" sz="2600" dirty="0">
                <a:solidFill>
                  <a:schemeClr val="bg1"/>
                </a:solidFill>
              </a:rPr>
              <a:t>you truly understand what it takes to execute a strategy—the skills, resources, projects, and more—you’re able to set more realistic goals and </a:t>
            </a:r>
            <a:r>
              <a:rPr lang="en-US" sz="2600" dirty="0" smtClean="0">
                <a:solidFill>
                  <a:schemeClr val="bg1"/>
                </a:solidFill>
              </a:rPr>
              <a:t>timelines.</a:t>
            </a:r>
            <a:endParaRPr lang="en-US" sz="2600" dirty="0">
              <a:solidFill>
                <a:schemeClr val="bg1"/>
              </a:solidFill>
            </a:endParaRPr>
          </a:p>
        </p:txBody>
      </p:sp>
      <p:sp>
        <p:nvSpPr>
          <p:cNvPr id="4" name="Slide Number Placeholder 3"/>
          <p:cNvSpPr>
            <a:spLocks noGrp="1"/>
          </p:cNvSpPr>
          <p:nvPr>
            <p:ph type="sldNum" sz="quarter" idx="12"/>
          </p:nvPr>
        </p:nvSpPr>
        <p:spPr/>
        <p:txBody>
          <a:bodyPr/>
          <a:lstStyle/>
          <a:p>
            <a:fld id="{955E4EC1-B641-4CBD-84A0-9BD68BE5D323}" type="slidenum">
              <a:rPr lang="en-US" smtClean="0"/>
              <a:t>39</a:t>
            </a:fld>
            <a:endParaRPr lang="en-US"/>
          </a:p>
        </p:txBody>
      </p:sp>
    </p:spTree>
    <p:extLst>
      <p:ext uri="{BB962C8B-B14F-4D97-AF65-F5344CB8AC3E}">
        <p14:creationId xmlns:p14="http://schemas.microsoft.com/office/powerpoint/2010/main" val="3217991275"/>
      </p:ext>
    </p:extLst>
  </p:cSld>
  <p:clrMapOvr>
    <a:masterClrMapping/>
  </p:clrMapOvr>
  <mc:AlternateContent xmlns:mc="http://schemas.openxmlformats.org/markup-compatibility/2006" xmlns:p14="http://schemas.microsoft.com/office/powerpoint/2010/main">
    <mc:Choice Requires="p14">
      <p:transition spd="slow" p14:dur="4000">
        <p14:gallery dir="l"/>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Characteristics Of A Good Strategic Leader</a:t>
            </a:r>
          </a:p>
        </p:txBody>
      </p:sp>
      <p:sp>
        <p:nvSpPr>
          <p:cNvPr id="3" name="Content Placeholder 2"/>
          <p:cNvSpPr>
            <a:spLocks noGrp="1"/>
          </p:cNvSpPr>
          <p:nvPr>
            <p:ph idx="1"/>
          </p:nvPr>
        </p:nvSpPr>
        <p:spPr/>
        <p:txBody>
          <a:bodyPr>
            <a:noAutofit/>
          </a:bodyPr>
          <a:lstStyle/>
          <a:p>
            <a:pPr marL="0" indent="0" algn="just">
              <a:lnSpc>
                <a:spcPct val="150000"/>
              </a:lnSpc>
              <a:buNone/>
            </a:pPr>
            <a:r>
              <a:rPr lang="en-US" sz="2800" b="1" dirty="0" smtClean="0">
                <a:solidFill>
                  <a:schemeClr val="bg1"/>
                </a:solidFill>
              </a:rPr>
              <a:t>10</a:t>
            </a:r>
            <a:r>
              <a:rPr lang="en-US" sz="2800" b="1" dirty="0">
                <a:solidFill>
                  <a:schemeClr val="bg1"/>
                </a:solidFill>
              </a:rPr>
              <a:t>. Humility</a:t>
            </a:r>
          </a:p>
          <a:p>
            <a:pPr algn="just">
              <a:lnSpc>
                <a:spcPct val="150000"/>
              </a:lnSpc>
            </a:pPr>
            <a:r>
              <a:rPr lang="en-US" sz="2800" dirty="0" smtClean="0">
                <a:solidFill>
                  <a:schemeClr val="bg1"/>
                </a:solidFill>
              </a:rPr>
              <a:t>Humble </a:t>
            </a:r>
            <a:r>
              <a:rPr lang="en-US" sz="2800" dirty="0">
                <a:solidFill>
                  <a:schemeClr val="bg1"/>
                </a:solidFill>
              </a:rPr>
              <a:t>leaders admit their mistakes, apologize when necessary, and always share credit. </a:t>
            </a:r>
            <a:endParaRPr lang="en-US" sz="2800" dirty="0" smtClean="0">
              <a:solidFill>
                <a:schemeClr val="bg1"/>
              </a:solidFill>
            </a:endParaRPr>
          </a:p>
          <a:p>
            <a:pPr algn="just">
              <a:lnSpc>
                <a:spcPct val="150000"/>
              </a:lnSpc>
            </a:pPr>
            <a:r>
              <a:rPr lang="en-US" sz="2800" dirty="0" smtClean="0">
                <a:solidFill>
                  <a:schemeClr val="bg1"/>
                </a:solidFill>
              </a:rPr>
              <a:t>By </a:t>
            </a:r>
            <a:r>
              <a:rPr lang="en-US" sz="2800" dirty="0">
                <a:solidFill>
                  <a:schemeClr val="bg1"/>
                </a:solidFill>
              </a:rPr>
              <a:t>being open to learning and leaving your ego at the door, you’re poised to help your organization adapt and improve.</a:t>
            </a:r>
          </a:p>
        </p:txBody>
      </p:sp>
      <p:sp>
        <p:nvSpPr>
          <p:cNvPr id="4" name="Slide Number Placeholder 3"/>
          <p:cNvSpPr>
            <a:spLocks noGrp="1"/>
          </p:cNvSpPr>
          <p:nvPr>
            <p:ph type="sldNum" sz="quarter" idx="12"/>
          </p:nvPr>
        </p:nvSpPr>
        <p:spPr/>
        <p:txBody>
          <a:bodyPr/>
          <a:lstStyle/>
          <a:p>
            <a:fld id="{955E4EC1-B641-4CBD-84A0-9BD68BE5D323}" type="slidenum">
              <a:rPr lang="en-US" smtClean="0"/>
              <a:t>40</a:t>
            </a:fld>
            <a:endParaRPr lang="en-US"/>
          </a:p>
        </p:txBody>
      </p:sp>
    </p:spTree>
    <p:extLst>
      <p:ext uri="{BB962C8B-B14F-4D97-AF65-F5344CB8AC3E}">
        <p14:creationId xmlns:p14="http://schemas.microsoft.com/office/powerpoint/2010/main" val="851554377"/>
      </p:ext>
    </p:extLst>
  </p:cSld>
  <p:clrMapOvr>
    <a:masterClrMapping/>
  </p:clrMapOvr>
  <mc:AlternateContent xmlns:mc="http://schemas.openxmlformats.org/markup-compatibility/2006" xmlns:p14="http://schemas.microsoft.com/office/powerpoint/2010/main">
    <mc:Choice Requires="p14">
      <p:transition spd="slow" p14:dur="4000">
        <p14:gallery dir="l"/>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a:t>
            </a:r>
            <a:endParaRPr lang="en-US" dirty="0"/>
          </a:p>
        </p:txBody>
      </p:sp>
      <p:sp>
        <p:nvSpPr>
          <p:cNvPr id="3" name="Content Placeholder 2"/>
          <p:cNvSpPr>
            <a:spLocks noGrp="1"/>
          </p:cNvSpPr>
          <p:nvPr>
            <p:ph idx="1"/>
          </p:nvPr>
        </p:nvSpPr>
        <p:spPr/>
        <p:txBody>
          <a:bodyPr>
            <a:noAutofit/>
          </a:bodyPr>
          <a:lstStyle/>
          <a:p>
            <a:pPr algn="just">
              <a:lnSpc>
                <a:spcPct val="150000"/>
              </a:lnSpc>
              <a:buFont typeface="Wingdings" panose="05000000000000000000" pitchFamily="2" charset="2"/>
              <a:buChar char="ü"/>
            </a:pPr>
            <a:r>
              <a:rPr lang="en-US" sz="2400" dirty="0">
                <a:solidFill>
                  <a:schemeClr val="bg1"/>
                </a:solidFill>
              </a:rPr>
              <a:t>Qualities of effective strategic leaders</a:t>
            </a:r>
          </a:p>
          <a:p>
            <a:pPr algn="just">
              <a:lnSpc>
                <a:spcPct val="150000"/>
              </a:lnSpc>
              <a:buFont typeface="Wingdings" panose="05000000000000000000" pitchFamily="2" charset="2"/>
              <a:buChar char="ü"/>
            </a:pPr>
            <a:r>
              <a:rPr lang="en-US" sz="2400" dirty="0">
                <a:solidFill>
                  <a:schemeClr val="bg1"/>
                </a:solidFill>
              </a:rPr>
              <a:t>Differences Between Being A Leader And A Manager</a:t>
            </a:r>
          </a:p>
          <a:p>
            <a:pPr algn="just">
              <a:lnSpc>
                <a:spcPct val="150000"/>
              </a:lnSpc>
              <a:buFont typeface="Wingdings" panose="05000000000000000000" pitchFamily="2" charset="2"/>
              <a:buChar char="ü"/>
            </a:pPr>
            <a:r>
              <a:rPr lang="en-US" sz="2400" dirty="0">
                <a:solidFill>
                  <a:schemeClr val="bg1"/>
                </a:solidFill>
              </a:rPr>
              <a:t>Differences Between a Leader and a Boss </a:t>
            </a:r>
            <a:endParaRPr lang="en-US" sz="2400" dirty="0" smtClean="0">
              <a:solidFill>
                <a:schemeClr val="bg1"/>
              </a:solidFill>
            </a:endParaRPr>
          </a:p>
          <a:p>
            <a:pPr algn="just">
              <a:lnSpc>
                <a:spcPct val="150000"/>
              </a:lnSpc>
              <a:buFont typeface="Wingdings" panose="05000000000000000000" pitchFamily="2" charset="2"/>
              <a:buChar char="ü"/>
            </a:pPr>
            <a:r>
              <a:rPr lang="en-US" sz="2400" dirty="0" smtClean="0">
                <a:solidFill>
                  <a:schemeClr val="bg1"/>
                </a:solidFill>
              </a:rPr>
              <a:t>The </a:t>
            </a:r>
            <a:r>
              <a:rPr lang="en-US" sz="2400" dirty="0">
                <a:solidFill>
                  <a:schemeClr val="bg1"/>
                </a:solidFill>
              </a:rPr>
              <a:t>Eight Archetypes of Leadership</a:t>
            </a:r>
            <a:endParaRPr lang="en-US" sz="2400" dirty="0" smtClean="0">
              <a:solidFill>
                <a:schemeClr val="bg1"/>
              </a:solidFill>
            </a:endParaRPr>
          </a:p>
          <a:p>
            <a:pPr algn="just">
              <a:lnSpc>
                <a:spcPct val="150000"/>
              </a:lnSpc>
              <a:buFont typeface="Wingdings" panose="05000000000000000000" pitchFamily="2" charset="2"/>
              <a:buChar char="ü"/>
            </a:pPr>
            <a:r>
              <a:rPr lang="en-US" sz="2400" dirty="0">
                <a:solidFill>
                  <a:schemeClr val="bg1"/>
                </a:solidFill>
              </a:rPr>
              <a:t>Characteristics Of A Good Strategic Leader</a:t>
            </a:r>
          </a:p>
        </p:txBody>
      </p:sp>
      <p:sp>
        <p:nvSpPr>
          <p:cNvPr id="4" name="Slide Number Placeholder 3"/>
          <p:cNvSpPr>
            <a:spLocks noGrp="1"/>
          </p:cNvSpPr>
          <p:nvPr>
            <p:ph type="sldNum" sz="quarter" idx="12"/>
          </p:nvPr>
        </p:nvSpPr>
        <p:spPr/>
        <p:txBody>
          <a:bodyPr/>
          <a:lstStyle/>
          <a:p>
            <a:fld id="{955E4EC1-B641-4CBD-84A0-9BD68BE5D323}" type="slidenum">
              <a:rPr lang="en-US" smtClean="0"/>
              <a:t>41</a:t>
            </a:fld>
            <a:endParaRPr lang="en-US"/>
          </a:p>
        </p:txBody>
      </p:sp>
    </p:spTree>
    <p:extLst>
      <p:ext uri="{BB962C8B-B14F-4D97-AF65-F5344CB8AC3E}">
        <p14:creationId xmlns:p14="http://schemas.microsoft.com/office/powerpoint/2010/main" val="87649979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US" sz="8000" dirty="0" smtClean="0"/>
              <a:t>The </a:t>
            </a:r>
          </a:p>
          <a:p>
            <a:pPr marL="0" indent="0" algn="ctr">
              <a:buNone/>
            </a:pPr>
            <a:r>
              <a:rPr lang="en-US" sz="8000" dirty="0" smtClean="0"/>
              <a:t>END of Lesson 12</a:t>
            </a:r>
            <a:endParaRPr lang="en-US" sz="8000" dirty="0"/>
          </a:p>
        </p:txBody>
      </p:sp>
      <p:sp>
        <p:nvSpPr>
          <p:cNvPr id="4" name="Slide Number Placeholder 3"/>
          <p:cNvSpPr>
            <a:spLocks noGrp="1"/>
          </p:cNvSpPr>
          <p:nvPr>
            <p:ph type="sldNum" sz="quarter" idx="12"/>
          </p:nvPr>
        </p:nvSpPr>
        <p:spPr/>
        <p:txBody>
          <a:bodyPr/>
          <a:lstStyle/>
          <a:p>
            <a:fld id="{955E4EC1-B641-4CBD-84A0-9BD68BE5D323}" type="slidenum">
              <a:rPr lang="en-US" smtClean="0"/>
              <a:t>42</a:t>
            </a:fld>
            <a:endParaRPr lang="en-US"/>
          </a:p>
        </p:txBody>
      </p:sp>
    </p:spTree>
    <p:extLst>
      <p:ext uri="{BB962C8B-B14F-4D97-AF65-F5344CB8AC3E}">
        <p14:creationId xmlns:p14="http://schemas.microsoft.com/office/powerpoint/2010/main" val="156942446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606060"/>
      </a:dk2>
      <a:lt2>
        <a:srgbClr val="EDEDED"/>
      </a:lt2>
      <a:accent1>
        <a:srgbClr val="FFC000"/>
      </a:accent1>
      <a:accent2>
        <a:srgbClr val="A5D028"/>
      </a:accent2>
      <a:accent3>
        <a:srgbClr val="08CC78"/>
      </a:accent3>
      <a:accent4>
        <a:srgbClr val="099BDD"/>
      </a:accent4>
      <a:accent5>
        <a:srgbClr val="828288"/>
      </a:accent5>
      <a:accent6>
        <a:srgbClr val="F56617"/>
      </a:accent6>
      <a:hlink>
        <a:srgbClr val="FF9933"/>
      </a:hlink>
      <a:folHlink>
        <a:srgbClr val="B2B2B2"/>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B1D2DA32-AC8B-4194-BF85-FF4A5B40EB5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TM03090430[[fn=Banded]]</Template>
  <TotalTime>189</TotalTime>
  <Words>2367</Words>
  <Application>Microsoft Office PowerPoint</Application>
  <PresentationFormat>On-screen Show (4:3)</PresentationFormat>
  <Paragraphs>224</Paragraphs>
  <Slides>42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42</vt:i4>
      </vt:variant>
    </vt:vector>
  </HeadingPairs>
  <TitlesOfParts>
    <vt:vector size="46" baseType="lpstr">
      <vt:lpstr>Calibri</vt:lpstr>
      <vt:lpstr>Corbel</vt:lpstr>
      <vt:lpstr>Wingdings</vt:lpstr>
      <vt:lpstr>Banded</vt:lpstr>
      <vt:lpstr>STRATEGIC MANAGEMENT  BMA 404</vt:lpstr>
      <vt:lpstr>Learning objectives</vt:lpstr>
      <vt:lpstr>Part one </vt:lpstr>
      <vt:lpstr>Introduction </vt:lpstr>
      <vt:lpstr>Introduction </vt:lpstr>
      <vt:lpstr>Introduction </vt:lpstr>
      <vt:lpstr>Introduction </vt:lpstr>
      <vt:lpstr>qualities of effective strategic leaders </vt:lpstr>
      <vt:lpstr>qualities of effective strategic leaders </vt:lpstr>
      <vt:lpstr>qualities of effective strategic leaders </vt:lpstr>
      <vt:lpstr>qualities of effective strategic leaders </vt:lpstr>
      <vt:lpstr>Differences Between Being A Leader And A Manager</vt:lpstr>
      <vt:lpstr>Differences Between Being A Leader And A Manager</vt:lpstr>
      <vt:lpstr>Differences Between Being A Leader And A Manager</vt:lpstr>
      <vt:lpstr>Differences Between Being A Leader And A Manager</vt:lpstr>
      <vt:lpstr>Differences Between Being A Leader And A Manager</vt:lpstr>
      <vt:lpstr>Differences Between Being A Leader And A Manager</vt:lpstr>
      <vt:lpstr>Differences Between Being A Leader And A Manager</vt:lpstr>
      <vt:lpstr>Differences Between Being A Leader And A Manager</vt:lpstr>
      <vt:lpstr>Differences Between Being A Leader And A Manager</vt:lpstr>
      <vt:lpstr>PowerPoint Presentation</vt:lpstr>
      <vt:lpstr>Part two </vt:lpstr>
      <vt:lpstr>Leader vs Boss</vt:lpstr>
      <vt:lpstr>Leader vs Boss</vt:lpstr>
      <vt:lpstr>Leader vs Boss</vt:lpstr>
      <vt:lpstr>Leader vs Boss</vt:lpstr>
      <vt:lpstr>The Eight Archetypes of Leadership</vt:lpstr>
      <vt:lpstr>The Eight Archetypes of Leadership</vt:lpstr>
      <vt:lpstr>The Eight Archetypes of Leadership</vt:lpstr>
      <vt:lpstr>The Eight Archetypes of Leadership</vt:lpstr>
      <vt:lpstr>Characteristics Of A Good Strategic Leader</vt:lpstr>
      <vt:lpstr>Characteristics Of A Good Strategic Leader</vt:lpstr>
      <vt:lpstr>Characteristics Of A Good Strategic Leader</vt:lpstr>
      <vt:lpstr>Characteristics Of A Good Strategic Leader</vt:lpstr>
      <vt:lpstr>Characteristics Of A Good Strategic Leader</vt:lpstr>
      <vt:lpstr>Characteristics Of A Good Strategic Leader</vt:lpstr>
      <vt:lpstr>Characteristics Of A Good Strategic Leader</vt:lpstr>
      <vt:lpstr>Characteristics Of A Good Strategic Leader</vt:lpstr>
      <vt:lpstr>Characteristics Of A Good Strategic Leader</vt:lpstr>
      <vt:lpstr>Characteristics Of A Good Strategic Leader</vt:lpstr>
      <vt:lpstr>Summary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Strategic Leadership </dc:title>
  <dc:creator>Kahuthia</dc:creator>
  <cp:lastModifiedBy>Kahuthia</cp:lastModifiedBy>
  <cp:revision>23</cp:revision>
  <dcterms:created xsi:type="dcterms:W3CDTF">2023-11-13T11:50:20Z</dcterms:created>
  <dcterms:modified xsi:type="dcterms:W3CDTF">2023-11-13T21:24:24Z</dcterms:modified>
</cp:coreProperties>
</file>