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720" r:id="rId1"/>
  </p:sldMasterIdLst>
  <p:notesMasterIdLst>
    <p:notesMasterId r:id="rId50"/>
  </p:notesMasterIdLst>
  <p:sldIdLst>
    <p:sldId id="256" r:id="rId2"/>
    <p:sldId id="305" r:id="rId3"/>
    <p:sldId id="302" r:id="rId4"/>
    <p:sldId id="257" r:id="rId5"/>
    <p:sldId id="260" r:id="rId6"/>
    <p:sldId id="258" r:id="rId7"/>
    <p:sldId id="261" r:id="rId8"/>
    <p:sldId id="262" r:id="rId9"/>
    <p:sldId id="263" r:id="rId10"/>
    <p:sldId id="264" r:id="rId11"/>
    <p:sldId id="265" r:id="rId12"/>
    <p:sldId id="266" r:id="rId13"/>
    <p:sldId id="267" r:id="rId14"/>
    <p:sldId id="268" r:id="rId15"/>
    <p:sldId id="269" r:id="rId16"/>
    <p:sldId id="271" r:id="rId17"/>
    <p:sldId id="272" r:id="rId18"/>
    <p:sldId id="273" r:id="rId19"/>
    <p:sldId id="274" r:id="rId20"/>
    <p:sldId id="275" r:id="rId21"/>
    <p:sldId id="276" r:id="rId22"/>
    <p:sldId id="277" r:id="rId23"/>
    <p:sldId id="278" r:id="rId24"/>
    <p:sldId id="300" r:id="rId25"/>
    <p:sldId id="301"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3" r:id="rId48"/>
    <p:sldId id="304" r:id="rId4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135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755CB5-B290-47C9-BF66-D07A93274218}" type="datetimeFigureOut">
              <a:rPr lang="en-US" smtClean="0"/>
              <a:t>11/15/2023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E10E59-C2A4-4155-BA94-5933178CC13D}" type="slidenum">
              <a:rPr lang="en-US" smtClean="0"/>
              <a:t>‹#›</a:t>
            </a:fld>
            <a:endParaRPr lang="en-US"/>
          </a:p>
        </p:txBody>
      </p:sp>
    </p:spTree>
    <p:extLst>
      <p:ext uri="{BB962C8B-B14F-4D97-AF65-F5344CB8AC3E}">
        <p14:creationId xmlns:p14="http://schemas.microsoft.com/office/powerpoint/2010/main" val="31440328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76807AF-1F95-4678-9056-447126E0C5B4}" type="datetime1">
              <a:rPr lang="en-US" smtClean="0"/>
              <a:t>11/15/2023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40598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940C37C-FAF5-4842-9A79-E79BABB7D57F}" type="datetime1">
              <a:rPr lang="en-US" smtClean="0"/>
              <a:t>11/15/2023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391332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DE33629-EA75-40F5-9CA5-F5BF11444450}" type="datetime1">
              <a:rPr lang="en-US" smtClean="0"/>
              <a:t>11/15/2023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427510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5"/>
            <a:ext cx="3703320" cy="402335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9CF762D-0815-4370-9A5A-D57FB6580841}" type="datetime1">
              <a:rPr lang="en-US" smtClean="0"/>
              <a:t>11/15/2023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748203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2582335"/>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F145976-7A3E-44FA-B7E0-8234A119C548}" type="datetime1">
              <a:rPr lang="en-US" smtClean="0"/>
              <a:t>11/15/2023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398832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8B8DBAC-ECAF-4EBF-8EF0-6E402810A073}" type="datetime1">
              <a:rPr lang="en-US" smtClean="0"/>
              <a:t>11/15/2023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30024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10614EC-B496-442F-B9F6-F92D8C5632E2}" type="datetime1">
              <a:rPr lang="en-US" smtClean="0"/>
              <a:t>11/15/2023</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27653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CB5E1065-7578-40E1-94A2-DCC155D38569}" type="datetime1">
              <a:rPr lang="en-US" smtClean="0"/>
              <a:t>11/15/2023</a:t>
            </a:fld>
            <a:endParaRPr lang="en-US" dirty="0"/>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22414048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AA08477-BB06-4FF9-BAA8-7626F3B7BD59}" type="datetime1">
              <a:rPr lang="en-US" smtClean="0"/>
              <a:t>11/15/2023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36522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A26251E-B2FE-485F-BABF-D05E30C5B84C}" type="datetime1">
              <a:rPr lang="en-US" smtClean="0"/>
              <a:t>11/15/2023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181890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4C681B8-250D-486C-B811-1A227C328E02}" type="datetime1">
              <a:rPr lang="en-US" smtClean="0"/>
              <a:t>11/15/2023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466417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9144001"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1C5917EF-32A4-44AE-9C99-EB286E771FC8}" type="datetime1">
              <a:rPr lang="en-US" smtClean="0"/>
              <a:t>11/15/2023</a:t>
            </a:fld>
            <a:endParaRPr lang="en-US" dirty="0"/>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6D22F896-40B5-4ADD-8801-0D06FADFA095}" type="slidenum">
              <a:rPr lang="en-US" smtClean="0"/>
              <a:pPr/>
              <a:t>‹#›</a:t>
            </a:fld>
            <a:endParaRPr lang="en-US" dirty="0"/>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0004892"/>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dirty="0"/>
              <a:t>STRATEGIC MANAGEMENT </a:t>
            </a:r>
            <a:br>
              <a:rPr lang="en-US" dirty="0"/>
            </a:br>
            <a:r>
              <a:rPr lang="en-US" dirty="0"/>
              <a:t>BMA 404</a:t>
            </a:r>
          </a:p>
        </p:txBody>
      </p:sp>
      <p:sp>
        <p:nvSpPr>
          <p:cNvPr id="3" name="Subtitle 2"/>
          <p:cNvSpPr>
            <a:spLocks noGrp="1"/>
          </p:cNvSpPr>
          <p:nvPr>
            <p:ph type="subTitle" idx="1"/>
          </p:nvPr>
        </p:nvSpPr>
        <p:spPr>
          <a:xfrm>
            <a:off x="477077" y="4585252"/>
            <a:ext cx="8017565" cy="1338470"/>
          </a:xfrm>
        </p:spPr>
        <p:txBody>
          <a:bodyPr>
            <a:normAutofit fontScale="70000" lnSpcReduction="20000"/>
          </a:bodyPr>
          <a:lstStyle/>
          <a:p>
            <a:pPr algn="ctr"/>
            <a:r>
              <a:rPr lang="en-US" sz="3100" b="1" dirty="0" smtClean="0"/>
              <a:t>WEEK </a:t>
            </a:r>
            <a:r>
              <a:rPr lang="en-US" sz="3100" b="1" dirty="0" smtClean="0"/>
              <a:t>13: </a:t>
            </a:r>
            <a:r>
              <a:rPr lang="en-US" sz="3100" b="1" dirty="0"/>
              <a:t>Current Trends in Strategic </a:t>
            </a:r>
            <a:r>
              <a:rPr lang="en-US" sz="3100" b="1" dirty="0" smtClean="0"/>
              <a:t>Management</a:t>
            </a:r>
            <a:endParaRPr lang="en-US" sz="3100" b="1" dirty="0"/>
          </a:p>
          <a:p>
            <a:pPr algn="ctr"/>
            <a:r>
              <a:rPr lang="en-US" sz="3100" b="1" dirty="0"/>
              <a:t>BY </a:t>
            </a:r>
          </a:p>
          <a:p>
            <a:pPr algn="ctr"/>
            <a:r>
              <a:rPr lang="en-US" sz="3100" b="1" dirty="0"/>
              <a:t>Dr. Julius Kahuthia </a:t>
            </a:r>
            <a:r>
              <a:rPr lang="en-US" sz="3100" b="1" dirty="0" err="1"/>
              <a:t>Mwangi</a:t>
            </a:r>
            <a:endParaRPr lang="en-US" sz="3100" b="1" dirty="0"/>
          </a:p>
          <a:p>
            <a:endParaRPr lang="en-US" dirty="0"/>
          </a:p>
        </p:txBody>
      </p:sp>
    </p:spTree>
    <p:extLst>
      <p:ext uri="{BB962C8B-B14F-4D97-AF65-F5344CB8AC3E}">
        <p14:creationId xmlns:p14="http://schemas.microsoft.com/office/powerpoint/2010/main" val="1157935661"/>
      </p:ext>
    </p:extLst>
  </p:cSld>
  <p:clrMapOvr>
    <a:masterClrMapping/>
  </p:clrMapOvr>
  <mc:AlternateContent xmlns:mc="http://schemas.openxmlformats.org/markup-compatibility/2006" xmlns:p14="http://schemas.microsoft.com/office/powerpoint/2010/main">
    <mc:Choice Requires="p14">
      <p:transition spd="slow" p14:dur="4000">
        <p:wedge/>
      </p:transition>
    </mc:Choice>
    <mc:Fallback xmlns="">
      <p:transition spd="slow">
        <p:wedg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objectives</a:t>
            </a:r>
            <a:endParaRPr lang="en-US" dirty="0"/>
          </a:p>
        </p:txBody>
      </p:sp>
      <p:sp>
        <p:nvSpPr>
          <p:cNvPr id="3" name="Content Placeholder 2"/>
          <p:cNvSpPr>
            <a:spLocks noGrp="1"/>
          </p:cNvSpPr>
          <p:nvPr>
            <p:ph idx="1"/>
          </p:nvPr>
        </p:nvSpPr>
        <p:spPr/>
        <p:txBody>
          <a:bodyPr>
            <a:noAutofit/>
          </a:bodyPr>
          <a:lstStyle/>
          <a:p>
            <a:pPr algn="just">
              <a:lnSpc>
                <a:spcPct val="150000"/>
              </a:lnSpc>
            </a:pPr>
            <a:r>
              <a:rPr lang="en-US" sz="2400" dirty="0" smtClean="0"/>
              <a:t>By the end of this lesson, you should be able to;</a:t>
            </a:r>
          </a:p>
          <a:p>
            <a:pPr algn="just">
              <a:lnSpc>
                <a:spcPct val="150000"/>
              </a:lnSpc>
              <a:buFont typeface="Wingdings" panose="05000000000000000000" pitchFamily="2" charset="2"/>
              <a:buChar char="Ø"/>
            </a:pPr>
            <a:r>
              <a:rPr lang="en-US" sz="2400" dirty="0" smtClean="0"/>
              <a:t>Explain the blue ocean strategy</a:t>
            </a:r>
          </a:p>
          <a:p>
            <a:pPr algn="just">
              <a:lnSpc>
                <a:spcPct val="150000"/>
              </a:lnSpc>
              <a:buFont typeface="Wingdings" panose="05000000000000000000" pitchFamily="2" charset="2"/>
              <a:buChar char="Ø"/>
            </a:pPr>
            <a:r>
              <a:rPr lang="en-US" sz="2400" dirty="0" smtClean="0"/>
              <a:t>Explain how organizations can use blue ocean strategy to gain competitive advantage</a:t>
            </a:r>
          </a:p>
          <a:p>
            <a:pPr algn="just">
              <a:lnSpc>
                <a:spcPct val="150000"/>
              </a:lnSpc>
              <a:buFont typeface="Wingdings" panose="05000000000000000000" pitchFamily="2" charset="2"/>
              <a:buChar char="Ø"/>
            </a:pPr>
            <a:r>
              <a:rPr lang="en-US" sz="2400" dirty="0" smtClean="0"/>
              <a:t>Discuss the role of innovation in organizations</a:t>
            </a:r>
          </a:p>
          <a:p>
            <a:pPr algn="just">
              <a:lnSpc>
                <a:spcPct val="150000"/>
              </a:lnSpc>
              <a:buFont typeface="Wingdings" panose="05000000000000000000" pitchFamily="2" charset="2"/>
              <a:buChar char="Ø"/>
            </a:pPr>
            <a:r>
              <a:rPr lang="en-US" sz="2400" dirty="0" smtClean="0"/>
              <a:t>Explain the various types of strategic alliances </a:t>
            </a:r>
            <a:endParaRPr lang="en-US" sz="2400" dirty="0"/>
          </a:p>
        </p:txBody>
      </p:sp>
      <p:sp>
        <p:nvSpPr>
          <p:cNvPr id="4" name="Slide Number Placeholder 3"/>
          <p:cNvSpPr>
            <a:spLocks noGrp="1"/>
          </p:cNvSpPr>
          <p:nvPr>
            <p:ph type="sldNum" sz="quarter" idx="12"/>
          </p:nvPr>
        </p:nvSpPr>
        <p:spPr/>
        <p:txBody>
          <a:bodyPr/>
          <a:lstStyle/>
          <a:p>
            <a:fld id="{6D22F896-40B5-4ADD-8801-0D06FADFA095}" type="slidenum">
              <a:rPr lang="en-US" smtClean="0"/>
              <a:t>2</a:t>
            </a:fld>
            <a:endParaRPr lang="en-US" dirty="0"/>
          </a:p>
        </p:txBody>
      </p:sp>
    </p:spTree>
    <p:extLst>
      <p:ext uri="{BB962C8B-B14F-4D97-AF65-F5344CB8AC3E}">
        <p14:creationId xmlns:p14="http://schemas.microsoft.com/office/powerpoint/2010/main" val="2358876571"/>
      </p:ext>
    </p:extLst>
  </p:cSld>
  <p:clrMapOvr>
    <a:masterClrMapping/>
  </p:clrMapOvr>
  <mc:AlternateContent xmlns:mc="http://schemas.openxmlformats.org/markup-compatibility/2006" xmlns:p14="http://schemas.microsoft.com/office/powerpoint/2010/main">
    <mc:Choice Requires="p14">
      <p:transition spd="slow" p14:dur="4000">
        <p14:shred/>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One</a:t>
            </a:r>
            <a:endParaRPr lang="en-US" dirty="0"/>
          </a:p>
        </p:txBody>
      </p:sp>
      <p:sp>
        <p:nvSpPr>
          <p:cNvPr id="3" name="Content Placeholder 2"/>
          <p:cNvSpPr>
            <a:spLocks noGrp="1"/>
          </p:cNvSpPr>
          <p:nvPr>
            <p:ph idx="1"/>
          </p:nvPr>
        </p:nvSpPr>
        <p:spPr/>
        <p:txBody>
          <a:bodyPr>
            <a:normAutofit/>
          </a:bodyPr>
          <a:lstStyle/>
          <a:p>
            <a:pPr>
              <a:lnSpc>
                <a:spcPct val="150000"/>
              </a:lnSpc>
              <a:buFont typeface="Wingdings" panose="05000000000000000000" pitchFamily="2" charset="2"/>
              <a:buChar char="Ø"/>
            </a:pPr>
            <a:r>
              <a:rPr lang="en-US" sz="2800" dirty="0"/>
              <a:t>Blue Ocean </a:t>
            </a:r>
            <a:r>
              <a:rPr lang="en-US" sz="2800" dirty="0" smtClean="0"/>
              <a:t>Strategy</a:t>
            </a:r>
          </a:p>
          <a:p>
            <a:pPr>
              <a:lnSpc>
                <a:spcPct val="150000"/>
              </a:lnSpc>
              <a:buFont typeface="Wingdings" panose="05000000000000000000" pitchFamily="2" charset="2"/>
              <a:buChar char="Ø"/>
            </a:pPr>
            <a:r>
              <a:rPr lang="en-US" sz="2800" dirty="0"/>
              <a:t>The Principles of Blue Ocean </a:t>
            </a:r>
            <a:r>
              <a:rPr lang="en-US" sz="2800" dirty="0" smtClean="0"/>
              <a:t>Strategy</a:t>
            </a:r>
          </a:p>
          <a:p>
            <a:pPr>
              <a:lnSpc>
                <a:spcPct val="150000"/>
              </a:lnSpc>
              <a:buFont typeface="Wingdings" panose="05000000000000000000" pitchFamily="2" charset="2"/>
              <a:buChar char="Ø"/>
            </a:pPr>
            <a:r>
              <a:rPr lang="en-US" sz="2800" dirty="0"/>
              <a:t>Applying blue ocean Strategy to gain competitive </a:t>
            </a:r>
            <a:r>
              <a:rPr lang="en-US" sz="2800" dirty="0" smtClean="0"/>
              <a:t>advantage</a:t>
            </a:r>
          </a:p>
          <a:p>
            <a:pPr>
              <a:lnSpc>
                <a:spcPct val="150000"/>
              </a:lnSpc>
              <a:buFont typeface="Wingdings" panose="05000000000000000000" pitchFamily="2" charset="2"/>
              <a:buChar char="Ø"/>
            </a:pPr>
            <a:r>
              <a:rPr lang="en-US" sz="2800" dirty="0"/>
              <a:t>Innovation</a:t>
            </a:r>
            <a:r>
              <a:rPr lang="en-US" sz="2800" dirty="0" smtClean="0"/>
              <a:t>  </a:t>
            </a:r>
            <a:endParaRPr lang="en-US" sz="2800" dirty="0"/>
          </a:p>
        </p:txBody>
      </p:sp>
      <p:sp>
        <p:nvSpPr>
          <p:cNvPr id="4" name="Slide Number Placeholder 3"/>
          <p:cNvSpPr>
            <a:spLocks noGrp="1"/>
          </p:cNvSpPr>
          <p:nvPr>
            <p:ph type="sldNum" sz="quarter" idx="12"/>
          </p:nvPr>
        </p:nvSpPr>
        <p:spPr/>
        <p:txBody>
          <a:bodyPr/>
          <a:lstStyle/>
          <a:p>
            <a:fld id="{6D22F896-40B5-4ADD-8801-0D06FADFA095}" type="slidenum">
              <a:rPr lang="en-US" smtClean="0"/>
              <a:t>3</a:t>
            </a:fld>
            <a:endParaRPr lang="en-US" dirty="0"/>
          </a:p>
        </p:txBody>
      </p:sp>
    </p:spTree>
    <p:extLst>
      <p:ext uri="{BB962C8B-B14F-4D97-AF65-F5344CB8AC3E}">
        <p14:creationId xmlns:p14="http://schemas.microsoft.com/office/powerpoint/2010/main" val="22773685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extLst>
              <a:ext uri="{BEBA8EAE-BF5A-486C-A8C5-ECC9F3942E4B}">
                <a14:imgProps xmlns:a14="http://schemas.microsoft.com/office/drawing/2010/main">
                  <a14:imgLayer r:embed="rId3">
                    <a14:imgEffect>
                      <a14:artisticPencilSketch/>
                    </a14:imgEffect>
                  </a14:imgLayer>
                </a14:imgProps>
              </a:ext>
            </a:extLst>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Blue Ocean Strategy</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50000"/>
              </a:lnSpc>
            </a:pPr>
            <a:r>
              <a:rPr lang="en-US" sz="4500" dirty="0" smtClean="0"/>
              <a:t>Blue </a:t>
            </a:r>
            <a:r>
              <a:rPr lang="en-US" sz="4500" dirty="0"/>
              <a:t>Ocean Strategy is a business strategy which is aimed at establishing new marketplaces for the organization at the stage of product development. </a:t>
            </a:r>
            <a:endParaRPr lang="en-US" sz="4500" dirty="0" smtClean="0"/>
          </a:p>
          <a:p>
            <a:pPr algn="just">
              <a:lnSpc>
                <a:spcPct val="150000"/>
              </a:lnSpc>
            </a:pPr>
            <a:r>
              <a:rPr lang="en-US" sz="4500" dirty="0" smtClean="0"/>
              <a:t>It </a:t>
            </a:r>
            <a:r>
              <a:rPr lang="en-US" sz="4500" dirty="0"/>
              <a:t>is designed in a way to stimulate organizations towards the development of new and uncontested markets for their products. </a:t>
            </a:r>
            <a:endParaRPr lang="en-US" sz="4500" dirty="0" smtClean="0"/>
          </a:p>
          <a:p>
            <a:r>
              <a:rPr lang="en-US" dirty="0" smtClean="0"/>
              <a:t> </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4</a:t>
            </a:fld>
            <a:endParaRPr lang="en-US" dirty="0"/>
          </a:p>
        </p:txBody>
      </p:sp>
    </p:spTree>
    <p:extLst>
      <p:ext uri="{BB962C8B-B14F-4D97-AF65-F5344CB8AC3E}">
        <p14:creationId xmlns:p14="http://schemas.microsoft.com/office/powerpoint/2010/main" val="2241783885"/>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extLst>
              <a:ext uri="{BEBA8EAE-BF5A-486C-A8C5-ECC9F3942E4B}">
                <a14:imgProps xmlns:a14="http://schemas.microsoft.com/office/drawing/2010/main">
                  <a14:imgLayer r:embed="rId3">
                    <a14:imgEffect>
                      <a14:artisticPencilSketch/>
                    </a14:imgEffect>
                  </a14:imgLayer>
                </a14:imgProps>
              </a:ext>
            </a:extLst>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Blue Ocean Strategy</a:t>
            </a:r>
            <a:endParaRPr lang="en-US" dirty="0"/>
          </a:p>
        </p:txBody>
      </p:sp>
      <p:sp>
        <p:nvSpPr>
          <p:cNvPr id="3" name="Content Placeholder 2"/>
          <p:cNvSpPr>
            <a:spLocks noGrp="1"/>
          </p:cNvSpPr>
          <p:nvPr>
            <p:ph idx="1"/>
          </p:nvPr>
        </p:nvSpPr>
        <p:spPr>
          <a:xfrm>
            <a:off x="822959" y="1845734"/>
            <a:ext cx="7751198" cy="4250266"/>
          </a:xfrm>
        </p:spPr>
        <p:txBody>
          <a:bodyPr>
            <a:noAutofit/>
          </a:bodyPr>
          <a:lstStyle/>
          <a:p>
            <a:pPr algn="just">
              <a:lnSpc>
                <a:spcPct val="150000"/>
              </a:lnSpc>
            </a:pPr>
            <a:r>
              <a:rPr lang="en-US" sz="2500" dirty="0" smtClean="0"/>
              <a:t>Most </a:t>
            </a:r>
            <a:r>
              <a:rPr lang="en-US" sz="2500" dirty="0"/>
              <a:t>strategic models are centered around creating competitive advantage for the organizations with the central theme of how to beat the market competition. Contrary to such models, the blue ocean strategy attempts to make the competition irrelevant by establishing 'blue ocean' opportunities in the marketplace, rather than focusing upon beating the market rivals. </a:t>
            </a:r>
          </a:p>
        </p:txBody>
      </p:sp>
      <p:sp>
        <p:nvSpPr>
          <p:cNvPr id="4" name="Slide Number Placeholder 3"/>
          <p:cNvSpPr>
            <a:spLocks noGrp="1"/>
          </p:cNvSpPr>
          <p:nvPr>
            <p:ph type="sldNum" sz="quarter" idx="12"/>
          </p:nvPr>
        </p:nvSpPr>
        <p:spPr/>
        <p:txBody>
          <a:bodyPr/>
          <a:lstStyle/>
          <a:p>
            <a:fld id="{6D22F896-40B5-4ADD-8801-0D06FADFA095}" type="slidenum">
              <a:rPr lang="en-US" smtClean="0"/>
              <a:t>5</a:t>
            </a:fld>
            <a:endParaRPr lang="en-US" dirty="0"/>
          </a:p>
        </p:txBody>
      </p:sp>
    </p:spTree>
    <p:extLst>
      <p:ext uri="{BB962C8B-B14F-4D97-AF65-F5344CB8AC3E}">
        <p14:creationId xmlns:p14="http://schemas.microsoft.com/office/powerpoint/2010/main" val="1695969"/>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extLst>
              <a:ext uri="{BEBA8EAE-BF5A-486C-A8C5-ECC9F3942E4B}">
                <a14:imgProps xmlns:a14="http://schemas.microsoft.com/office/drawing/2010/main">
                  <a14:imgLayer r:embed="rId3">
                    <a14:imgEffect>
                      <a14:artisticPencilSketch/>
                    </a14:imgEffect>
                  </a14:imgLayer>
                </a14:imgProps>
              </a:ext>
            </a:extLst>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Blue Ocean Strategy</a:t>
            </a:r>
            <a:endParaRPr lang="en-US" dirty="0"/>
          </a:p>
        </p:txBody>
      </p:sp>
      <p:sp>
        <p:nvSpPr>
          <p:cNvPr id="3" name="Content Placeholder 2"/>
          <p:cNvSpPr>
            <a:spLocks noGrp="1"/>
          </p:cNvSpPr>
          <p:nvPr>
            <p:ph idx="1"/>
          </p:nvPr>
        </p:nvSpPr>
        <p:spPr/>
        <p:txBody>
          <a:bodyPr>
            <a:noAutofit/>
          </a:bodyPr>
          <a:lstStyle/>
          <a:p>
            <a:pPr algn="just">
              <a:lnSpc>
                <a:spcPct val="150000"/>
              </a:lnSpc>
            </a:pPr>
            <a:r>
              <a:rPr lang="en-US" sz="2800" dirty="0" smtClean="0"/>
              <a:t>Blue </a:t>
            </a:r>
            <a:r>
              <a:rPr lang="en-US" sz="2800" dirty="0"/>
              <a:t>oceans can be considered as uncontested marketplaces where the focus is on satisfying the new demands of customers. Contrary to this, the concept of 'red oceans' signifies severely contested marketplaces, where organizations are in constant battle for market shares and sales. </a:t>
            </a:r>
          </a:p>
        </p:txBody>
      </p:sp>
      <p:sp>
        <p:nvSpPr>
          <p:cNvPr id="4" name="Slide Number Placeholder 3"/>
          <p:cNvSpPr>
            <a:spLocks noGrp="1"/>
          </p:cNvSpPr>
          <p:nvPr>
            <p:ph type="sldNum" sz="quarter" idx="12"/>
          </p:nvPr>
        </p:nvSpPr>
        <p:spPr/>
        <p:txBody>
          <a:bodyPr/>
          <a:lstStyle/>
          <a:p>
            <a:fld id="{6D22F896-40B5-4ADD-8801-0D06FADFA095}" type="slidenum">
              <a:rPr lang="en-US" smtClean="0"/>
              <a:t>6</a:t>
            </a:fld>
            <a:endParaRPr lang="en-US" dirty="0"/>
          </a:p>
        </p:txBody>
      </p:sp>
    </p:spTree>
    <p:extLst>
      <p:ext uri="{BB962C8B-B14F-4D97-AF65-F5344CB8AC3E}">
        <p14:creationId xmlns:p14="http://schemas.microsoft.com/office/powerpoint/2010/main" val="3893984022"/>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extLst>
              <a:ext uri="{BEBA8EAE-BF5A-486C-A8C5-ECC9F3942E4B}">
                <a14:imgProps xmlns:a14="http://schemas.microsoft.com/office/drawing/2010/main">
                  <a14:imgLayer r:embed="rId3">
                    <a14:imgEffect>
                      <a14:artisticPencilSketch/>
                    </a14:imgEffect>
                  </a14:imgLayer>
                </a14:imgProps>
              </a:ext>
            </a:extLst>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Blue Ocean Strategy</a:t>
            </a:r>
            <a:endParaRPr lang="en-US" dirty="0"/>
          </a:p>
        </p:txBody>
      </p:sp>
      <p:sp>
        <p:nvSpPr>
          <p:cNvPr id="3" name="Content Placeholder 2"/>
          <p:cNvSpPr>
            <a:spLocks noGrp="1"/>
          </p:cNvSpPr>
          <p:nvPr>
            <p:ph idx="1"/>
          </p:nvPr>
        </p:nvSpPr>
        <p:spPr>
          <a:xfrm>
            <a:off x="822959" y="1845734"/>
            <a:ext cx="7543801" cy="4117744"/>
          </a:xfrm>
        </p:spPr>
        <p:txBody>
          <a:bodyPr>
            <a:noAutofit/>
          </a:bodyPr>
          <a:lstStyle/>
          <a:p>
            <a:pPr algn="just">
              <a:lnSpc>
                <a:spcPct val="150000"/>
              </a:lnSpc>
            </a:pPr>
            <a:r>
              <a:rPr lang="en-US" sz="2800" dirty="0" smtClean="0"/>
              <a:t>The </a:t>
            </a:r>
            <a:r>
              <a:rPr lang="en-US" sz="2800" dirty="0"/>
              <a:t>blue ocean strategy affects the focus of strategy development and promotes innovation. It forces the organizations to go beyond their horizons of what their immediate competitors are doing and focus upon new opportunities having potential of creating new value for the customers. </a:t>
            </a:r>
            <a:r>
              <a:rPr lang="en-US" sz="2800" dirty="0" smtClean="0"/>
              <a:t> </a:t>
            </a:r>
            <a:endParaRPr lang="en-US" sz="2800" dirty="0"/>
          </a:p>
        </p:txBody>
      </p:sp>
      <p:sp>
        <p:nvSpPr>
          <p:cNvPr id="4" name="Slide Number Placeholder 3"/>
          <p:cNvSpPr>
            <a:spLocks noGrp="1"/>
          </p:cNvSpPr>
          <p:nvPr>
            <p:ph type="sldNum" sz="quarter" idx="12"/>
          </p:nvPr>
        </p:nvSpPr>
        <p:spPr/>
        <p:txBody>
          <a:bodyPr/>
          <a:lstStyle/>
          <a:p>
            <a:fld id="{6D22F896-40B5-4ADD-8801-0D06FADFA095}" type="slidenum">
              <a:rPr lang="en-US" smtClean="0"/>
              <a:t>7</a:t>
            </a:fld>
            <a:endParaRPr lang="en-US" dirty="0"/>
          </a:p>
        </p:txBody>
      </p:sp>
    </p:spTree>
    <p:extLst>
      <p:ext uri="{BB962C8B-B14F-4D97-AF65-F5344CB8AC3E}">
        <p14:creationId xmlns:p14="http://schemas.microsoft.com/office/powerpoint/2010/main" val="26743814"/>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Principles of Blue Ocean Strategy</a:t>
            </a:r>
            <a:r>
              <a:rPr lang="en-US" dirty="0"/>
              <a:t> </a:t>
            </a:r>
          </a:p>
        </p:txBody>
      </p:sp>
      <p:sp>
        <p:nvSpPr>
          <p:cNvPr id="3" name="Content Placeholder 2"/>
          <p:cNvSpPr>
            <a:spLocks noGrp="1"/>
          </p:cNvSpPr>
          <p:nvPr>
            <p:ph idx="1"/>
          </p:nvPr>
        </p:nvSpPr>
        <p:spPr>
          <a:xfrm>
            <a:off x="347538" y="1644596"/>
            <a:ext cx="8494643" cy="4597178"/>
          </a:xfrm>
        </p:spPr>
        <p:txBody>
          <a:bodyPr>
            <a:noAutofit/>
          </a:bodyPr>
          <a:lstStyle/>
          <a:p>
            <a:pPr lvl="0" algn="just">
              <a:lnSpc>
                <a:spcPct val="150000"/>
              </a:lnSpc>
              <a:buFont typeface="Wingdings" panose="05000000000000000000" pitchFamily="2" charset="2"/>
              <a:buChar char="Ø"/>
            </a:pPr>
            <a:r>
              <a:rPr lang="en-US" b="1" dirty="0" smtClean="0"/>
              <a:t>Reconstruct </a:t>
            </a:r>
            <a:r>
              <a:rPr lang="en-US" b="1" dirty="0"/>
              <a:t>market boundaries.</a:t>
            </a:r>
            <a:r>
              <a:rPr lang="en-US" dirty="0"/>
              <a:t> </a:t>
            </a:r>
          </a:p>
          <a:p>
            <a:pPr marL="0" indent="0" algn="just">
              <a:lnSpc>
                <a:spcPct val="150000"/>
              </a:lnSpc>
              <a:buNone/>
            </a:pPr>
            <a:r>
              <a:rPr lang="en-US" dirty="0"/>
              <a:t>This principle identifies the paths by which managers can systematically create uncontested market space across diverse industry domains, hence attenuating search risk. </a:t>
            </a:r>
            <a:r>
              <a:rPr lang="en-US" dirty="0" smtClean="0"/>
              <a:t>It </a:t>
            </a:r>
            <a:r>
              <a:rPr lang="en-US" dirty="0"/>
              <a:t>teaches companies how to make the competition irrelevant by looking across the six conventional boundaries of competition to open commercially important blue oceans. </a:t>
            </a:r>
            <a:r>
              <a:rPr lang="en-US" dirty="0" smtClean="0"/>
              <a:t>The </a:t>
            </a:r>
            <a:r>
              <a:rPr lang="en-US" dirty="0"/>
              <a:t>six paths focus on looking across alternative industries, across strategic groups, across buyer groups, across complementary product and service offerings, across the functional-emotional orientation of an industry, and even across time</a:t>
            </a:r>
            <a:r>
              <a:rPr lang="en-US" dirty="0" smtClean="0"/>
              <a:t>.</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8</a:t>
            </a:fld>
            <a:endParaRPr lang="en-US" dirty="0"/>
          </a:p>
        </p:txBody>
      </p:sp>
    </p:spTree>
    <p:extLst>
      <p:ext uri="{BB962C8B-B14F-4D97-AF65-F5344CB8AC3E}">
        <p14:creationId xmlns:p14="http://schemas.microsoft.com/office/powerpoint/2010/main" val="2322149158"/>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Principles of Blue Ocean Strategy</a:t>
            </a:r>
            <a:r>
              <a:rPr lang="en-US" dirty="0"/>
              <a:t> </a:t>
            </a:r>
          </a:p>
        </p:txBody>
      </p:sp>
      <p:sp>
        <p:nvSpPr>
          <p:cNvPr id="3" name="Content Placeholder 2"/>
          <p:cNvSpPr>
            <a:spLocks noGrp="1"/>
          </p:cNvSpPr>
          <p:nvPr>
            <p:ph idx="1"/>
          </p:nvPr>
        </p:nvSpPr>
        <p:spPr/>
        <p:txBody>
          <a:bodyPr>
            <a:normAutofit/>
          </a:bodyPr>
          <a:lstStyle/>
          <a:p>
            <a:pPr lvl="0">
              <a:buFont typeface="Wingdings" panose="05000000000000000000" pitchFamily="2" charset="2"/>
              <a:buChar char="Ø"/>
            </a:pPr>
            <a:r>
              <a:rPr lang="en-US" sz="2400" b="1" dirty="0" smtClean="0"/>
              <a:t>Focus </a:t>
            </a:r>
            <a:r>
              <a:rPr lang="en-US" sz="2400" b="1" dirty="0"/>
              <a:t>on the big picture, not the numbers.</a:t>
            </a:r>
            <a:r>
              <a:rPr lang="en-US" sz="2400" dirty="0"/>
              <a:t> </a:t>
            </a:r>
          </a:p>
          <a:p>
            <a:pPr marL="0" indent="0" algn="just">
              <a:lnSpc>
                <a:spcPct val="150000"/>
              </a:lnSpc>
              <a:buNone/>
            </a:pPr>
            <a:r>
              <a:rPr lang="en-US" sz="2400" dirty="0"/>
              <a:t>Illustrates how to design a company’s strategic planning process to go beyond incremental improvements to create value innovations. It presents an alternative to the existing strategic planning process, which is often criticized as a number-crunching exercise that keeps companies locked into making incremental improvements. </a:t>
            </a:r>
            <a:r>
              <a:rPr lang="en-US" sz="2400" dirty="0" smtClean="0"/>
              <a:t> </a:t>
            </a:r>
            <a:endParaRPr lang="en-US" sz="2400" dirty="0"/>
          </a:p>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9</a:t>
            </a:fld>
            <a:endParaRPr lang="en-US" dirty="0"/>
          </a:p>
        </p:txBody>
      </p:sp>
    </p:spTree>
    <p:extLst>
      <p:ext uri="{BB962C8B-B14F-4D97-AF65-F5344CB8AC3E}">
        <p14:creationId xmlns:p14="http://schemas.microsoft.com/office/powerpoint/2010/main" val="1540610905"/>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Principles of Blue Ocean Strategy</a:t>
            </a:r>
            <a:r>
              <a:rPr lang="en-US" dirty="0"/>
              <a:t> </a:t>
            </a:r>
          </a:p>
        </p:txBody>
      </p:sp>
      <p:sp>
        <p:nvSpPr>
          <p:cNvPr id="3" name="Content Placeholder 2"/>
          <p:cNvSpPr>
            <a:spLocks noGrp="1"/>
          </p:cNvSpPr>
          <p:nvPr>
            <p:ph idx="1"/>
          </p:nvPr>
        </p:nvSpPr>
        <p:spPr>
          <a:xfrm>
            <a:off x="437322" y="1845733"/>
            <a:ext cx="8468139" cy="4462301"/>
          </a:xfrm>
        </p:spPr>
        <p:txBody>
          <a:bodyPr>
            <a:normAutofit fontScale="62500" lnSpcReduction="20000"/>
          </a:bodyPr>
          <a:lstStyle/>
          <a:p>
            <a:pPr lvl="0" algn="just">
              <a:lnSpc>
                <a:spcPct val="150000"/>
              </a:lnSpc>
              <a:buFont typeface="Wingdings" panose="05000000000000000000" pitchFamily="2" charset="2"/>
              <a:buChar char="Ø"/>
            </a:pPr>
            <a:r>
              <a:rPr lang="en-US" sz="3400" b="1" dirty="0" smtClean="0"/>
              <a:t>Reach </a:t>
            </a:r>
            <a:r>
              <a:rPr lang="en-US" sz="3400" b="1" dirty="0"/>
              <a:t>beyond existing demand</a:t>
            </a:r>
            <a:r>
              <a:rPr lang="en-US" sz="3400" dirty="0"/>
              <a:t>. </a:t>
            </a:r>
          </a:p>
          <a:p>
            <a:pPr algn="just">
              <a:lnSpc>
                <a:spcPct val="150000"/>
              </a:lnSpc>
            </a:pPr>
            <a:r>
              <a:rPr lang="en-US" sz="3400" dirty="0"/>
              <a:t>To create the greatest market of new demand, managers must challenge the conventional practice of aiming for finer segmentation to better meet existing customer preferences. </a:t>
            </a:r>
            <a:endParaRPr lang="en-US" sz="3400" dirty="0" smtClean="0"/>
          </a:p>
          <a:p>
            <a:pPr algn="just">
              <a:lnSpc>
                <a:spcPct val="150000"/>
              </a:lnSpc>
            </a:pPr>
            <a:r>
              <a:rPr lang="en-US" sz="3400" dirty="0" smtClean="0"/>
              <a:t>This </a:t>
            </a:r>
            <a:r>
              <a:rPr lang="en-US" sz="3400" dirty="0"/>
              <a:t>practice often results in increasingly small target markets. Instead, this principle shows how to aggregate demand, not by focusing on the differences that separate customers but by building on the powerful commonalities across noncustomers to maximize the size of the blue ocean being created and new demand being unlocked, hence minimizing scale risk. </a:t>
            </a:r>
          </a:p>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10</a:t>
            </a:fld>
            <a:endParaRPr lang="en-US" dirty="0"/>
          </a:p>
        </p:txBody>
      </p:sp>
    </p:spTree>
    <p:extLst>
      <p:ext uri="{BB962C8B-B14F-4D97-AF65-F5344CB8AC3E}">
        <p14:creationId xmlns:p14="http://schemas.microsoft.com/office/powerpoint/2010/main" val="3094408020"/>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Principles of Blue Ocean Strategy</a:t>
            </a:r>
            <a:r>
              <a:rPr lang="en-US" dirty="0"/>
              <a:t> </a:t>
            </a:r>
          </a:p>
        </p:txBody>
      </p:sp>
      <p:sp>
        <p:nvSpPr>
          <p:cNvPr id="3" name="Content Placeholder 2"/>
          <p:cNvSpPr>
            <a:spLocks noGrp="1"/>
          </p:cNvSpPr>
          <p:nvPr>
            <p:ph idx="1"/>
          </p:nvPr>
        </p:nvSpPr>
        <p:spPr>
          <a:xfrm>
            <a:off x="822959" y="1845734"/>
            <a:ext cx="7870467" cy="4409292"/>
          </a:xfrm>
        </p:spPr>
        <p:txBody>
          <a:bodyPr>
            <a:normAutofit fontScale="40000" lnSpcReduction="20000"/>
          </a:bodyPr>
          <a:lstStyle/>
          <a:p>
            <a:pPr lvl="0" algn="just">
              <a:lnSpc>
                <a:spcPct val="150000"/>
              </a:lnSpc>
              <a:buFont typeface="Wingdings" panose="05000000000000000000" pitchFamily="2" charset="2"/>
              <a:buChar char="Ø"/>
            </a:pPr>
            <a:r>
              <a:rPr lang="en-US" sz="5800" b="1" dirty="0" smtClean="0"/>
              <a:t> Get </a:t>
            </a:r>
            <a:r>
              <a:rPr lang="en-US" sz="5800" b="1" dirty="0"/>
              <a:t>the strategic sequence right</a:t>
            </a:r>
            <a:r>
              <a:rPr lang="en-US" sz="5800" dirty="0"/>
              <a:t>.</a:t>
            </a:r>
          </a:p>
          <a:p>
            <a:pPr algn="just">
              <a:lnSpc>
                <a:spcPct val="150000"/>
              </a:lnSpc>
            </a:pPr>
            <a:r>
              <a:rPr lang="en-US" sz="5800" dirty="0"/>
              <a:t> This principle ensures companies not only create a leap in value to the mass of buyers but also to build a viable business model to produce and maintain profitable growth. </a:t>
            </a:r>
            <a:endParaRPr lang="en-US" sz="5800" dirty="0" smtClean="0"/>
          </a:p>
          <a:p>
            <a:pPr algn="just">
              <a:lnSpc>
                <a:spcPct val="150000"/>
              </a:lnSpc>
            </a:pPr>
            <a:r>
              <a:rPr lang="en-US" sz="5800" dirty="0" smtClean="0"/>
              <a:t>This </a:t>
            </a:r>
            <a:r>
              <a:rPr lang="en-US" sz="5800" dirty="0"/>
              <a:t>principle articulates the sequence in which managers should create a strategy to ensure that both their company and their customers win as they create new business terrain. Such a strategy follows the sequence of utility, price, cost, and adoption. </a:t>
            </a:r>
          </a:p>
          <a:p>
            <a:pPr lvl="0"/>
            <a:r>
              <a:rPr lang="en-US" b="1" dirty="0" smtClean="0"/>
              <a:t> </a:t>
            </a:r>
            <a:endParaRPr lang="en-US" dirty="0"/>
          </a:p>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11</a:t>
            </a:fld>
            <a:endParaRPr lang="en-US" dirty="0"/>
          </a:p>
        </p:txBody>
      </p:sp>
    </p:spTree>
    <p:extLst>
      <p:ext uri="{BB962C8B-B14F-4D97-AF65-F5344CB8AC3E}">
        <p14:creationId xmlns:p14="http://schemas.microsoft.com/office/powerpoint/2010/main" val="295952858"/>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Principles of Blue Ocean Strategy</a:t>
            </a:r>
            <a:r>
              <a:rPr lang="en-US" dirty="0"/>
              <a:t> </a:t>
            </a:r>
          </a:p>
        </p:txBody>
      </p:sp>
      <p:sp>
        <p:nvSpPr>
          <p:cNvPr id="3" name="Content Placeholder 2"/>
          <p:cNvSpPr>
            <a:spLocks noGrp="1"/>
          </p:cNvSpPr>
          <p:nvPr>
            <p:ph idx="1"/>
          </p:nvPr>
        </p:nvSpPr>
        <p:spPr>
          <a:xfrm>
            <a:off x="453556" y="1737361"/>
            <a:ext cx="8282607" cy="4000537"/>
          </a:xfrm>
        </p:spPr>
        <p:txBody>
          <a:bodyPr>
            <a:noAutofit/>
          </a:bodyPr>
          <a:lstStyle/>
          <a:p>
            <a:pPr lvl="0" algn="just">
              <a:lnSpc>
                <a:spcPct val="150000"/>
              </a:lnSpc>
              <a:buFont typeface="Wingdings" panose="05000000000000000000" pitchFamily="2" charset="2"/>
              <a:buChar char="Ø"/>
            </a:pPr>
            <a:r>
              <a:rPr lang="en-US" sz="2200" b="1" dirty="0" smtClean="0"/>
              <a:t>Overcome </a:t>
            </a:r>
            <a:r>
              <a:rPr lang="en-US" sz="2200" b="1" dirty="0"/>
              <a:t>key organizational hurdles.</a:t>
            </a:r>
            <a:r>
              <a:rPr lang="en-US" sz="2200" dirty="0"/>
              <a:t> </a:t>
            </a:r>
          </a:p>
          <a:p>
            <a:pPr algn="just">
              <a:lnSpc>
                <a:spcPct val="150000"/>
              </a:lnSpc>
            </a:pPr>
            <a:r>
              <a:rPr lang="en-US" sz="2200" dirty="0"/>
              <a:t>Tipping point leadership shows managers how to mobilize an organization to overcome the key organizational hurdles that block the implementation of a blue ocean strategy. </a:t>
            </a:r>
            <a:endParaRPr lang="en-US" sz="2200" dirty="0" smtClean="0"/>
          </a:p>
          <a:p>
            <a:pPr algn="just">
              <a:lnSpc>
                <a:spcPct val="150000"/>
              </a:lnSpc>
            </a:pPr>
            <a:r>
              <a:rPr lang="en-US" sz="2200" dirty="0" smtClean="0"/>
              <a:t>This </a:t>
            </a:r>
            <a:r>
              <a:rPr lang="en-US" sz="2200" dirty="0"/>
              <a:t>principal deals with organizational risk. </a:t>
            </a:r>
            <a:endParaRPr lang="en-US" sz="2200" dirty="0" smtClean="0"/>
          </a:p>
          <a:p>
            <a:pPr algn="just">
              <a:lnSpc>
                <a:spcPct val="150000"/>
              </a:lnSpc>
            </a:pPr>
            <a:r>
              <a:rPr lang="en-US" sz="2200" dirty="0" smtClean="0"/>
              <a:t>It </a:t>
            </a:r>
            <a:r>
              <a:rPr lang="en-US" sz="2200" dirty="0"/>
              <a:t>lays out how leaders and managers alike can surmount the cognitive, resource, motivational, and political hurdles despite limited time and resources in executing blue ocean strategy. </a:t>
            </a:r>
          </a:p>
        </p:txBody>
      </p:sp>
      <p:sp>
        <p:nvSpPr>
          <p:cNvPr id="4" name="Slide Number Placeholder 3"/>
          <p:cNvSpPr>
            <a:spLocks noGrp="1"/>
          </p:cNvSpPr>
          <p:nvPr>
            <p:ph type="sldNum" sz="quarter" idx="12"/>
          </p:nvPr>
        </p:nvSpPr>
        <p:spPr/>
        <p:txBody>
          <a:bodyPr/>
          <a:lstStyle/>
          <a:p>
            <a:fld id="{6D22F896-40B5-4ADD-8801-0D06FADFA095}" type="slidenum">
              <a:rPr lang="en-US" smtClean="0"/>
              <a:t>12</a:t>
            </a:fld>
            <a:endParaRPr lang="en-US" dirty="0"/>
          </a:p>
        </p:txBody>
      </p:sp>
    </p:spTree>
    <p:extLst>
      <p:ext uri="{BB962C8B-B14F-4D97-AF65-F5344CB8AC3E}">
        <p14:creationId xmlns:p14="http://schemas.microsoft.com/office/powerpoint/2010/main" val="3025971969"/>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Principles of Blue Ocean Strategy</a:t>
            </a:r>
            <a:r>
              <a:rPr lang="en-US" dirty="0"/>
              <a:t> </a:t>
            </a:r>
          </a:p>
        </p:txBody>
      </p:sp>
      <p:sp>
        <p:nvSpPr>
          <p:cNvPr id="3" name="Content Placeholder 2"/>
          <p:cNvSpPr>
            <a:spLocks noGrp="1"/>
          </p:cNvSpPr>
          <p:nvPr>
            <p:ph idx="1"/>
          </p:nvPr>
        </p:nvSpPr>
        <p:spPr>
          <a:xfrm>
            <a:off x="400547" y="1737361"/>
            <a:ext cx="8388626" cy="4212866"/>
          </a:xfrm>
        </p:spPr>
        <p:txBody>
          <a:bodyPr>
            <a:noAutofit/>
          </a:bodyPr>
          <a:lstStyle/>
          <a:p>
            <a:pPr lvl="0" algn="just">
              <a:lnSpc>
                <a:spcPct val="150000"/>
              </a:lnSpc>
              <a:buFont typeface="Wingdings" panose="05000000000000000000" pitchFamily="2" charset="2"/>
              <a:buChar char="Ø"/>
            </a:pPr>
            <a:r>
              <a:rPr lang="en-US" sz="2100" b="1" dirty="0" smtClean="0"/>
              <a:t>Build </a:t>
            </a:r>
            <a:r>
              <a:rPr lang="en-US" sz="2100" b="1" dirty="0"/>
              <a:t>execution into strategy.</a:t>
            </a:r>
            <a:r>
              <a:rPr lang="en-US" sz="2100" dirty="0"/>
              <a:t> </a:t>
            </a:r>
          </a:p>
          <a:p>
            <a:pPr algn="just">
              <a:lnSpc>
                <a:spcPct val="150000"/>
              </a:lnSpc>
            </a:pPr>
            <a:r>
              <a:rPr lang="en-US" sz="2100" dirty="0"/>
              <a:t>By integrating execution into strategy making, people are motivated to act on and execute a blue ocean strategy in a sustained way deep in an organization. </a:t>
            </a:r>
            <a:endParaRPr lang="en-US" sz="2100" dirty="0" smtClean="0"/>
          </a:p>
          <a:p>
            <a:pPr algn="just">
              <a:lnSpc>
                <a:spcPct val="150000"/>
              </a:lnSpc>
            </a:pPr>
            <a:r>
              <a:rPr lang="en-US" sz="2100" dirty="0" smtClean="0"/>
              <a:t>This </a:t>
            </a:r>
            <a:r>
              <a:rPr lang="en-US" sz="2100" dirty="0"/>
              <a:t>principle </a:t>
            </a:r>
            <a:r>
              <a:rPr lang="en-US" sz="2100" dirty="0" smtClean="0"/>
              <a:t>introduces a </a:t>
            </a:r>
            <a:r>
              <a:rPr lang="en-US" sz="2100" dirty="0"/>
              <a:t>fair process. Because a blue ocean strategy perforce represents a departure from the status quo, fair process is required to facilitate both strategy making and execution by mobilizing people for the voluntary cooperation needed to execute blue ocean </a:t>
            </a:r>
            <a:r>
              <a:rPr lang="en-US" sz="2100" dirty="0" smtClean="0"/>
              <a:t>strategy.</a:t>
            </a:r>
            <a:endParaRPr lang="en-US" sz="2100" dirty="0"/>
          </a:p>
        </p:txBody>
      </p:sp>
      <p:sp>
        <p:nvSpPr>
          <p:cNvPr id="4" name="Slide Number Placeholder 3"/>
          <p:cNvSpPr>
            <a:spLocks noGrp="1"/>
          </p:cNvSpPr>
          <p:nvPr>
            <p:ph type="sldNum" sz="quarter" idx="12"/>
          </p:nvPr>
        </p:nvSpPr>
        <p:spPr/>
        <p:txBody>
          <a:bodyPr/>
          <a:lstStyle/>
          <a:p>
            <a:fld id="{6D22F896-40B5-4ADD-8801-0D06FADFA095}" type="slidenum">
              <a:rPr lang="en-US" smtClean="0"/>
              <a:t>13</a:t>
            </a:fld>
            <a:endParaRPr lang="en-US" dirty="0"/>
          </a:p>
        </p:txBody>
      </p:sp>
    </p:spTree>
    <p:extLst>
      <p:ext uri="{BB962C8B-B14F-4D97-AF65-F5344CB8AC3E}">
        <p14:creationId xmlns:p14="http://schemas.microsoft.com/office/powerpoint/2010/main" val="3383716582"/>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6835" y="286604"/>
            <a:ext cx="7849925" cy="1450757"/>
          </a:xfrm>
        </p:spPr>
        <p:txBody>
          <a:bodyPr>
            <a:noAutofit/>
          </a:bodyPr>
          <a:lstStyle/>
          <a:p>
            <a:r>
              <a:rPr lang="en-US" sz="4000" b="1" dirty="0"/>
              <a:t> </a:t>
            </a:r>
            <a:r>
              <a:rPr lang="en-US" sz="4000" b="1" dirty="0" smtClean="0"/>
              <a:t>Applying </a:t>
            </a:r>
            <a:r>
              <a:rPr lang="en-US" sz="4000" b="1" dirty="0"/>
              <a:t>blue ocean Strategy to gain competitive advantage</a:t>
            </a:r>
            <a:r>
              <a:rPr lang="en-US" sz="4000" dirty="0"/>
              <a:t> </a:t>
            </a:r>
          </a:p>
        </p:txBody>
      </p:sp>
      <p:sp>
        <p:nvSpPr>
          <p:cNvPr id="3" name="Content Placeholder 2"/>
          <p:cNvSpPr>
            <a:spLocks noGrp="1"/>
          </p:cNvSpPr>
          <p:nvPr>
            <p:ph idx="1"/>
          </p:nvPr>
        </p:nvSpPr>
        <p:spPr>
          <a:xfrm>
            <a:off x="516835" y="1845734"/>
            <a:ext cx="7849925" cy="4023360"/>
          </a:xfrm>
        </p:spPr>
        <p:txBody>
          <a:bodyPr>
            <a:noAutofit/>
          </a:bodyPr>
          <a:lstStyle/>
          <a:p>
            <a:pPr lvl="0" algn="just">
              <a:lnSpc>
                <a:spcPct val="150000"/>
              </a:lnSpc>
              <a:buFont typeface="Wingdings" panose="05000000000000000000" pitchFamily="2" charset="2"/>
              <a:buChar char="v"/>
            </a:pPr>
            <a:r>
              <a:rPr lang="en-US" sz="2200" b="1" dirty="0" smtClean="0"/>
              <a:t>It’s </a:t>
            </a:r>
            <a:r>
              <a:rPr lang="en-US" sz="2200" b="1" dirty="0"/>
              <a:t>grounded in data</a:t>
            </a:r>
            <a:r>
              <a:rPr lang="en-US" sz="2200" dirty="0"/>
              <a:t>. </a:t>
            </a:r>
          </a:p>
          <a:p>
            <a:pPr algn="just">
              <a:lnSpc>
                <a:spcPct val="150000"/>
              </a:lnSpc>
            </a:pPr>
            <a:r>
              <a:rPr lang="en-US" sz="2200" dirty="0"/>
              <a:t>Blue ocean strategy is based on a decade-long study of more than 150 strategic moves spanning more than 30 industries over 100 years. </a:t>
            </a:r>
          </a:p>
          <a:p>
            <a:pPr lvl="0" algn="just">
              <a:lnSpc>
                <a:spcPct val="150000"/>
              </a:lnSpc>
              <a:buFont typeface="Wingdings" panose="05000000000000000000" pitchFamily="2" charset="2"/>
              <a:buChar char="v"/>
            </a:pPr>
            <a:r>
              <a:rPr lang="en-US" sz="2200" b="1" dirty="0"/>
              <a:t>It pursues differentiation and low cost</a:t>
            </a:r>
            <a:r>
              <a:rPr lang="en-US" sz="2200" dirty="0"/>
              <a:t>. </a:t>
            </a:r>
          </a:p>
          <a:p>
            <a:pPr algn="just">
              <a:lnSpc>
                <a:spcPct val="150000"/>
              </a:lnSpc>
            </a:pPr>
            <a:r>
              <a:rPr lang="en-US" sz="2200" dirty="0"/>
              <a:t>Blue ocean strategy is based on the simultaneous pursuit of differentiation and low cost. It is an ‘and-and’ not an ‘either-or’ strategy. </a:t>
            </a:r>
          </a:p>
        </p:txBody>
      </p:sp>
      <p:sp>
        <p:nvSpPr>
          <p:cNvPr id="4" name="Slide Number Placeholder 3"/>
          <p:cNvSpPr>
            <a:spLocks noGrp="1"/>
          </p:cNvSpPr>
          <p:nvPr>
            <p:ph type="sldNum" sz="quarter" idx="12"/>
          </p:nvPr>
        </p:nvSpPr>
        <p:spPr/>
        <p:txBody>
          <a:bodyPr/>
          <a:lstStyle/>
          <a:p>
            <a:fld id="{6D22F896-40B5-4ADD-8801-0D06FADFA095}" type="slidenum">
              <a:rPr lang="en-US" smtClean="0"/>
              <a:t>14</a:t>
            </a:fld>
            <a:endParaRPr lang="en-US" dirty="0"/>
          </a:p>
        </p:txBody>
      </p:sp>
    </p:spTree>
    <p:extLst>
      <p:ext uri="{BB962C8B-B14F-4D97-AF65-F5344CB8AC3E}">
        <p14:creationId xmlns:p14="http://schemas.microsoft.com/office/powerpoint/2010/main" val="1416749820"/>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6835" y="260100"/>
            <a:ext cx="7849925" cy="1450757"/>
          </a:xfrm>
        </p:spPr>
        <p:txBody>
          <a:bodyPr>
            <a:noAutofit/>
          </a:bodyPr>
          <a:lstStyle/>
          <a:p>
            <a:r>
              <a:rPr lang="en-US" sz="4000" b="1" dirty="0"/>
              <a:t> Applying </a:t>
            </a:r>
            <a:r>
              <a:rPr lang="en-US" sz="4000" b="1" dirty="0" smtClean="0"/>
              <a:t>blue </a:t>
            </a:r>
            <a:r>
              <a:rPr lang="en-US" sz="4000" b="1" dirty="0"/>
              <a:t>ocean Strategy to gain competitive advantage</a:t>
            </a:r>
            <a:r>
              <a:rPr lang="en-US" sz="4000" dirty="0"/>
              <a:t> </a:t>
            </a:r>
          </a:p>
        </p:txBody>
      </p:sp>
      <p:sp>
        <p:nvSpPr>
          <p:cNvPr id="3" name="Content Placeholder 2"/>
          <p:cNvSpPr>
            <a:spLocks noGrp="1"/>
          </p:cNvSpPr>
          <p:nvPr>
            <p:ph idx="1"/>
          </p:nvPr>
        </p:nvSpPr>
        <p:spPr>
          <a:xfrm>
            <a:off x="516835" y="1845734"/>
            <a:ext cx="7849925" cy="4023360"/>
          </a:xfrm>
        </p:spPr>
        <p:txBody>
          <a:bodyPr>
            <a:noAutofit/>
          </a:bodyPr>
          <a:lstStyle/>
          <a:p>
            <a:pPr lvl="0" algn="just">
              <a:lnSpc>
                <a:spcPct val="150000"/>
              </a:lnSpc>
              <a:buFont typeface="Wingdings" panose="05000000000000000000" pitchFamily="2" charset="2"/>
              <a:buChar char="v"/>
            </a:pPr>
            <a:r>
              <a:rPr lang="en-US" sz="2200" b="1" dirty="0" smtClean="0"/>
              <a:t>It </a:t>
            </a:r>
            <a:r>
              <a:rPr lang="en-US" sz="2200" b="1" dirty="0"/>
              <a:t>creates uncontested market space</a:t>
            </a:r>
            <a:r>
              <a:rPr lang="en-US" sz="2200" dirty="0"/>
              <a:t>. </a:t>
            </a:r>
          </a:p>
          <a:p>
            <a:pPr algn="just">
              <a:lnSpc>
                <a:spcPct val="150000"/>
              </a:lnSpc>
            </a:pPr>
            <a:r>
              <a:rPr lang="en-US" sz="2200" dirty="0"/>
              <a:t>Blue ocean strategy doesn’t aim to out-perform the competition. It aims to make the competition irrelevant by reconstructing industry boundaries. </a:t>
            </a:r>
          </a:p>
          <a:p>
            <a:pPr lvl="0" algn="just">
              <a:lnSpc>
                <a:spcPct val="150000"/>
              </a:lnSpc>
              <a:buFont typeface="Wingdings" panose="05000000000000000000" pitchFamily="2" charset="2"/>
              <a:buChar char="v"/>
            </a:pPr>
            <a:r>
              <a:rPr lang="en-US" sz="2200" b="1" dirty="0"/>
              <a:t>It </a:t>
            </a:r>
            <a:r>
              <a:rPr lang="en-US" sz="2200" b="1" dirty="0" smtClean="0"/>
              <a:t>empowers </a:t>
            </a:r>
            <a:r>
              <a:rPr lang="en-US" sz="2200" b="1" dirty="0"/>
              <a:t>through tools and frameworks.</a:t>
            </a:r>
            <a:r>
              <a:rPr lang="en-US" sz="2200" dirty="0"/>
              <a:t> </a:t>
            </a:r>
          </a:p>
          <a:p>
            <a:pPr algn="just">
              <a:lnSpc>
                <a:spcPct val="150000"/>
              </a:lnSpc>
            </a:pPr>
            <a:r>
              <a:rPr lang="en-US" sz="2200" dirty="0"/>
              <a:t>Blue ocean strategy offers systematic tools and frameworks to break away from the competition and create a blue ocean of uncontested market space. </a:t>
            </a:r>
          </a:p>
        </p:txBody>
      </p:sp>
      <p:sp>
        <p:nvSpPr>
          <p:cNvPr id="4" name="Slide Number Placeholder 3"/>
          <p:cNvSpPr>
            <a:spLocks noGrp="1"/>
          </p:cNvSpPr>
          <p:nvPr>
            <p:ph type="sldNum" sz="quarter" idx="12"/>
          </p:nvPr>
        </p:nvSpPr>
        <p:spPr/>
        <p:txBody>
          <a:bodyPr/>
          <a:lstStyle/>
          <a:p>
            <a:fld id="{6D22F896-40B5-4ADD-8801-0D06FADFA095}" type="slidenum">
              <a:rPr lang="en-US" smtClean="0"/>
              <a:t>15</a:t>
            </a:fld>
            <a:endParaRPr lang="en-US" dirty="0"/>
          </a:p>
        </p:txBody>
      </p:sp>
    </p:spTree>
    <p:extLst>
      <p:ext uri="{BB962C8B-B14F-4D97-AF65-F5344CB8AC3E}">
        <p14:creationId xmlns:p14="http://schemas.microsoft.com/office/powerpoint/2010/main" val="4243228699"/>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6835" y="286604"/>
            <a:ext cx="7849925" cy="1450757"/>
          </a:xfrm>
        </p:spPr>
        <p:txBody>
          <a:bodyPr>
            <a:noAutofit/>
          </a:bodyPr>
          <a:lstStyle/>
          <a:p>
            <a:r>
              <a:rPr lang="en-US" sz="4000" b="1" dirty="0"/>
              <a:t> Applying </a:t>
            </a:r>
            <a:r>
              <a:rPr lang="en-US" sz="4000" b="1" dirty="0" smtClean="0"/>
              <a:t>blue </a:t>
            </a:r>
            <a:r>
              <a:rPr lang="en-US" sz="4000" b="1" dirty="0"/>
              <a:t>ocean Strategy to gain competitive advantage</a:t>
            </a:r>
            <a:r>
              <a:rPr lang="en-US" sz="4000" dirty="0"/>
              <a:t> </a:t>
            </a:r>
          </a:p>
        </p:txBody>
      </p:sp>
      <p:sp>
        <p:nvSpPr>
          <p:cNvPr id="3" name="Content Placeholder 2"/>
          <p:cNvSpPr>
            <a:spLocks noGrp="1"/>
          </p:cNvSpPr>
          <p:nvPr>
            <p:ph idx="1"/>
          </p:nvPr>
        </p:nvSpPr>
        <p:spPr>
          <a:xfrm>
            <a:off x="326997" y="1763866"/>
            <a:ext cx="8229599" cy="4013790"/>
          </a:xfrm>
        </p:spPr>
        <p:txBody>
          <a:bodyPr>
            <a:noAutofit/>
          </a:bodyPr>
          <a:lstStyle/>
          <a:p>
            <a:pPr lvl="0" algn="just">
              <a:lnSpc>
                <a:spcPct val="150000"/>
              </a:lnSpc>
              <a:buFont typeface="Wingdings" panose="05000000000000000000" pitchFamily="2" charset="2"/>
              <a:buChar char="v"/>
            </a:pPr>
            <a:r>
              <a:rPr lang="en-US" b="1" dirty="0" smtClean="0"/>
              <a:t>It </a:t>
            </a:r>
            <a:r>
              <a:rPr lang="en-US" b="1" dirty="0"/>
              <a:t>provides a step-by-step process.</a:t>
            </a:r>
            <a:r>
              <a:rPr lang="en-US" dirty="0"/>
              <a:t> </a:t>
            </a:r>
          </a:p>
          <a:p>
            <a:pPr algn="just">
              <a:lnSpc>
                <a:spcPct val="150000"/>
              </a:lnSpc>
            </a:pPr>
            <a:r>
              <a:rPr lang="en-US" dirty="0"/>
              <a:t>From assessing the current state of play in an industry, to exploring the six paths to new market space, to understanding how to convert noncustomers into customers. Blue ocean strategy provides a clear four-step process to </a:t>
            </a:r>
            <a:r>
              <a:rPr lang="en-US" dirty="0" smtClean="0"/>
              <a:t>create </a:t>
            </a:r>
            <a:r>
              <a:rPr lang="en-US" dirty="0"/>
              <a:t>to-be blue ocean strategy. </a:t>
            </a:r>
          </a:p>
          <a:p>
            <a:pPr lvl="0" algn="just">
              <a:lnSpc>
                <a:spcPct val="150000"/>
              </a:lnSpc>
              <a:buFont typeface="Wingdings" panose="05000000000000000000" pitchFamily="2" charset="2"/>
              <a:buChar char="v"/>
            </a:pPr>
            <a:r>
              <a:rPr lang="en-US" b="1" dirty="0"/>
              <a:t>It maximizes opportunity while minimizing risk.</a:t>
            </a:r>
            <a:r>
              <a:rPr lang="en-US" dirty="0"/>
              <a:t> </a:t>
            </a:r>
          </a:p>
          <a:p>
            <a:pPr algn="just">
              <a:lnSpc>
                <a:spcPct val="150000"/>
              </a:lnSpc>
            </a:pPr>
            <a:r>
              <a:rPr lang="en-US" dirty="0"/>
              <a:t>The blue ocean idea index allows </a:t>
            </a:r>
            <a:r>
              <a:rPr lang="en-US" dirty="0" smtClean="0"/>
              <a:t>organization </a:t>
            </a:r>
            <a:r>
              <a:rPr lang="en-US" dirty="0"/>
              <a:t>to test the commercial viability </a:t>
            </a:r>
            <a:r>
              <a:rPr lang="en-US" dirty="0" smtClean="0"/>
              <a:t>of </a:t>
            </a:r>
            <a:r>
              <a:rPr lang="en-US" dirty="0"/>
              <a:t>ideas and </a:t>
            </a:r>
            <a:r>
              <a:rPr lang="en-US" dirty="0" smtClean="0"/>
              <a:t>shows </a:t>
            </a:r>
            <a:r>
              <a:rPr lang="en-US" dirty="0"/>
              <a:t>how to refine </a:t>
            </a:r>
            <a:r>
              <a:rPr lang="en-US" dirty="0" smtClean="0"/>
              <a:t>these </a:t>
            </a:r>
            <a:r>
              <a:rPr lang="en-US" dirty="0"/>
              <a:t>ideas to maximize </a:t>
            </a:r>
            <a:r>
              <a:rPr lang="en-US" dirty="0" smtClean="0"/>
              <a:t>upside </a:t>
            </a:r>
            <a:r>
              <a:rPr lang="en-US" dirty="0"/>
              <a:t>while minimizing downside risk. </a:t>
            </a:r>
          </a:p>
        </p:txBody>
      </p:sp>
      <p:sp>
        <p:nvSpPr>
          <p:cNvPr id="4" name="Slide Number Placeholder 3"/>
          <p:cNvSpPr>
            <a:spLocks noGrp="1"/>
          </p:cNvSpPr>
          <p:nvPr>
            <p:ph type="sldNum" sz="quarter" idx="12"/>
          </p:nvPr>
        </p:nvSpPr>
        <p:spPr/>
        <p:txBody>
          <a:bodyPr/>
          <a:lstStyle/>
          <a:p>
            <a:fld id="{6D22F896-40B5-4ADD-8801-0D06FADFA095}" type="slidenum">
              <a:rPr lang="en-US" smtClean="0"/>
              <a:t>16</a:t>
            </a:fld>
            <a:endParaRPr lang="en-US" dirty="0"/>
          </a:p>
        </p:txBody>
      </p:sp>
    </p:spTree>
    <p:extLst>
      <p:ext uri="{BB962C8B-B14F-4D97-AF65-F5344CB8AC3E}">
        <p14:creationId xmlns:p14="http://schemas.microsoft.com/office/powerpoint/2010/main" val="4092853334"/>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6835" y="286604"/>
            <a:ext cx="7849925" cy="1450757"/>
          </a:xfrm>
        </p:spPr>
        <p:txBody>
          <a:bodyPr>
            <a:noAutofit/>
          </a:bodyPr>
          <a:lstStyle/>
          <a:p>
            <a:r>
              <a:rPr lang="en-US" sz="4000" b="1" dirty="0"/>
              <a:t> Applying </a:t>
            </a:r>
            <a:r>
              <a:rPr lang="en-US" sz="4000" b="1" dirty="0" smtClean="0"/>
              <a:t>blue </a:t>
            </a:r>
            <a:r>
              <a:rPr lang="en-US" sz="4000" b="1" dirty="0"/>
              <a:t>ocean Strategy to gain competitive advantage</a:t>
            </a:r>
            <a:r>
              <a:rPr lang="en-US" sz="4000" dirty="0"/>
              <a:t> </a:t>
            </a:r>
          </a:p>
        </p:txBody>
      </p:sp>
      <p:sp>
        <p:nvSpPr>
          <p:cNvPr id="3" name="Content Placeholder 2"/>
          <p:cNvSpPr>
            <a:spLocks noGrp="1"/>
          </p:cNvSpPr>
          <p:nvPr>
            <p:ph idx="1"/>
          </p:nvPr>
        </p:nvSpPr>
        <p:spPr>
          <a:xfrm>
            <a:off x="516835" y="1604839"/>
            <a:ext cx="8242852" cy="4131733"/>
          </a:xfrm>
        </p:spPr>
        <p:txBody>
          <a:bodyPr>
            <a:noAutofit/>
          </a:bodyPr>
          <a:lstStyle/>
          <a:p>
            <a:pPr lvl="0" algn="just">
              <a:lnSpc>
                <a:spcPct val="150000"/>
              </a:lnSpc>
              <a:buFont typeface="Wingdings" panose="05000000000000000000" pitchFamily="2" charset="2"/>
              <a:buChar char="v"/>
            </a:pPr>
            <a:r>
              <a:rPr lang="en-US" b="1" dirty="0" smtClean="0"/>
              <a:t>It </a:t>
            </a:r>
            <a:r>
              <a:rPr lang="en-US" b="1" dirty="0"/>
              <a:t>builds execution into strategy.</a:t>
            </a:r>
            <a:r>
              <a:rPr lang="en-US" dirty="0"/>
              <a:t> </a:t>
            </a:r>
          </a:p>
          <a:p>
            <a:pPr algn="just">
              <a:lnSpc>
                <a:spcPct val="150000"/>
              </a:lnSpc>
            </a:pPr>
            <a:r>
              <a:rPr lang="en-US" dirty="0"/>
              <a:t>The process and tools are inclusive, easy to understand and communicate, and visual – all of which makes the process non-intimidating and an effective path to building execution into strategy and the collective wisdom of a company. </a:t>
            </a:r>
          </a:p>
          <a:p>
            <a:pPr lvl="0" algn="just">
              <a:lnSpc>
                <a:spcPct val="150000"/>
              </a:lnSpc>
              <a:buFont typeface="Wingdings" panose="05000000000000000000" pitchFamily="2" charset="2"/>
              <a:buChar char="v"/>
            </a:pPr>
            <a:r>
              <a:rPr lang="en-US" b="1" dirty="0"/>
              <a:t>It shows you how to create a win-win outcome.</a:t>
            </a:r>
            <a:r>
              <a:rPr lang="en-US" dirty="0"/>
              <a:t> </a:t>
            </a:r>
          </a:p>
          <a:p>
            <a:pPr algn="just">
              <a:lnSpc>
                <a:spcPct val="150000"/>
              </a:lnSpc>
            </a:pPr>
            <a:r>
              <a:rPr lang="en-US" dirty="0"/>
              <a:t>As an integrated approach to strategy, blue ocean strategy shows how to align the three strategy propositions – value, profit, and people – to ensure your organization is aligned around your new strategy and that it creates a win for buyers, the company, and for employees and stakeholders</a:t>
            </a:r>
            <a:r>
              <a:rPr lang="en-US" dirty="0" smtClean="0"/>
              <a:t>.</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17</a:t>
            </a:fld>
            <a:endParaRPr lang="en-US" dirty="0"/>
          </a:p>
        </p:txBody>
      </p:sp>
    </p:spTree>
    <p:extLst>
      <p:ext uri="{BB962C8B-B14F-4D97-AF65-F5344CB8AC3E}">
        <p14:creationId xmlns:p14="http://schemas.microsoft.com/office/powerpoint/2010/main" val="1143530261"/>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Innovation</a:t>
            </a:r>
            <a:endParaRPr lang="en-US" dirty="0"/>
          </a:p>
        </p:txBody>
      </p:sp>
      <p:sp>
        <p:nvSpPr>
          <p:cNvPr id="3" name="Content Placeholder 2"/>
          <p:cNvSpPr>
            <a:spLocks noGrp="1"/>
          </p:cNvSpPr>
          <p:nvPr>
            <p:ph idx="1"/>
          </p:nvPr>
        </p:nvSpPr>
        <p:spPr>
          <a:xfrm>
            <a:off x="278297" y="1845733"/>
            <a:ext cx="8494642" cy="4541815"/>
          </a:xfrm>
        </p:spPr>
        <p:txBody>
          <a:bodyPr>
            <a:normAutofit fontScale="47500" lnSpcReduction="20000"/>
          </a:bodyPr>
          <a:lstStyle/>
          <a:p>
            <a:pPr algn="just">
              <a:lnSpc>
                <a:spcPct val="150000"/>
              </a:lnSpc>
            </a:pPr>
            <a:r>
              <a:rPr lang="en-US" sz="4000" dirty="0"/>
              <a:t>Innovation involves the discovery of novel and superior methods of accomplishing tasks </a:t>
            </a:r>
            <a:endParaRPr lang="en-US" sz="4000" dirty="0" smtClean="0"/>
          </a:p>
          <a:p>
            <a:pPr algn="just">
              <a:lnSpc>
                <a:spcPct val="150000"/>
              </a:lnSpc>
            </a:pPr>
            <a:r>
              <a:rPr lang="en-US" sz="4000" dirty="0" smtClean="0"/>
              <a:t>Innovation </a:t>
            </a:r>
            <a:r>
              <a:rPr lang="en-US" sz="4000" dirty="0"/>
              <a:t>refers to the act of harnessing novel concepts to develop a fresh product, process, service, business system, or management approach that significantly enhances productivity and fosters growth </a:t>
            </a:r>
            <a:endParaRPr lang="en-US" sz="4000" dirty="0" smtClean="0"/>
          </a:p>
          <a:p>
            <a:pPr algn="just">
              <a:lnSpc>
                <a:spcPct val="150000"/>
              </a:lnSpc>
            </a:pPr>
            <a:r>
              <a:rPr lang="en-US" sz="4000" dirty="0" smtClean="0"/>
              <a:t>Innovation can also be defined as </a:t>
            </a:r>
            <a:r>
              <a:rPr lang="en-US" sz="4000" dirty="0"/>
              <a:t>a transformative process that results in the creation of a novel level of performance. </a:t>
            </a:r>
            <a:endParaRPr lang="en-US" sz="4000" dirty="0" smtClean="0"/>
          </a:p>
          <a:p>
            <a:pPr algn="just">
              <a:lnSpc>
                <a:spcPct val="150000"/>
              </a:lnSpc>
            </a:pPr>
            <a:r>
              <a:rPr lang="en-US" sz="4000" dirty="0" smtClean="0"/>
              <a:t>Consequently</a:t>
            </a:r>
            <a:r>
              <a:rPr lang="en-US" sz="4000" dirty="0"/>
              <a:t>, it could include technological overhauls and potentially even reorganization of the management team. Utilizing emerging technology and cultivating profound innovative ideas can potentially yield fresh value. </a:t>
            </a:r>
            <a:r>
              <a:rPr lang="en-US" sz="4000" dirty="0" smtClean="0"/>
              <a:t> </a:t>
            </a:r>
            <a:endParaRPr lang="en-US" sz="4000" dirty="0"/>
          </a:p>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18</a:t>
            </a:fld>
            <a:endParaRPr lang="en-US" dirty="0"/>
          </a:p>
        </p:txBody>
      </p:sp>
    </p:spTree>
    <p:extLst>
      <p:ext uri="{BB962C8B-B14F-4D97-AF65-F5344CB8AC3E}">
        <p14:creationId xmlns:p14="http://schemas.microsoft.com/office/powerpoint/2010/main" val="3971423572"/>
      </p:ext>
    </p:extLst>
  </p:cSld>
  <p:clrMapOvr>
    <a:masterClrMapping/>
  </p:clrMapOvr>
  <mc:AlternateContent xmlns:mc="http://schemas.openxmlformats.org/markup-compatibility/2006" xmlns:p14="http://schemas.microsoft.com/office/powerpoint/2010/main">
    <mc:Choice Requires="p14">
      <p:transition spd="slow" p14:dur="4000">
        <p14:revea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Innovation Strategy (IS) </a:t>
            </a:r>
            <a:endParaRPr lang="en-US" dirty="0"/>
          </a:p>
        </p:txBody>
      </p:sp>
      <p:sp>
        <p:nvSpPr>
          <p:cNvPr id="3" name="Content Placeholder 2"/>
          <p:cNvSpPr>
            <a:spLocks noGrp="1"/>
          </p:cNvSpPr>
          <p:nvPr>
            <p:ph idx="1"/>
          </p:nvPr>
        </p:nvSpPr>
        <p:spPr/>
        <p:txBody>
          <a:bodyPr>
            <a:noAutofit/>
          </a:bodyPr>
          <a:lstStyle/>
          <a:p>
            <a:pPr algn="just">
              <a:lnSpc>
                <a:spcPct val="150000"/>
              </a:lnSpc>
            </a:pPr>
            <a:r>
              <a:rPr lang="en-US" sz="2800" dirty="0"/>
              <a:t>An innovation strategy encompasses the economic objectives and established domains for newly created products or services. It serves as a framework that outlines the necessary steps and criteria that new goods or services must meet, thereby defining the strategic objectives of these offerings. </a:t>
            </a:r>
            <a:endParaRPr lang="en-US" sz="2800" dirty="0" smtClean="0"/>
          </a:p>
        </p:txBody>
      </p:sp>
      <p:sp>
        <p:nvSpPr>
          <p:cNvPr id="4" name="Slide Number Placeholder 3"/>
          <p:cNvSpPr>
            <a:spLocks noGrp="1"/>
          </p:cNvSpPr>
          <p:nvPr>
            <p:ph type="sldNum" sz="quarter" idx="12"/>
          </p:nvPr>
        </p:nvSpPr>
        <p:spPr/>
        <p:txBody>
          <a:bodyPr/>
          <a:lstStyle/>
          <a:p>
            <a:fld id="{6D22F896-40B5-4ADD-8801-0D06FADFA095}" type="slidenum">
              <a:rPr lang="en-US" smtClean="0"/>
              <a:t>19</a:t>
            </a:fld>
            <a:endParaRPr lang="en-US" dirty="0"/>
          </a:p>
        </p:txBody>
      </p:sp>
    </p:spTree>
    <p:extLst>
      <p:ext uri="{BB962C8B-B14F-4D97-AF65-F5344CB8AC3E}">
        <p14:creationId xmlns:p14="http://schemas.microsoft.com/office/powerpoint/2010/main" val="1112673792"/>
      </p:ext>
    </p:extLst>
  </p:cSld>
  <p:clrMapOvr>
    <a:masterClrMapping/>
  </p:clrMapOvr>
  <mc:AlternateContent xmlns:mc="http://schemas.openxmlformats.org/markup-compatibility/2006" xmlns:p14="http://schemas.microsoft.com/office/powerpoint/2010/main">
    <mc:Choice Requires="p14">
      <p:transition spd="slow" p14:dur="4000">
        <p14:revea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Innovation Strategy (IS) </a:t>
            </a:r>
            <a:endParaRPr lang="en-US" dirty="0"/>
          </a:p>
        </p:txBody>
      </p:sp>
      <p:sp>
        <p:nvSpPr>
          <p:cNvPr id="3" name="Content Placeholder 2"/>
          <p:cNvSpPr>
            <a:spLocks noGrp="1"/>
          </p:cNvSpPr>
          <p:nvPr>
            <p:ph idx="1"/>
          </p:nvPr>
        </p:nvSpPr>
        <p:spPr/>
        <p:txBody>
          <a:bodyPr>
            <a:noAutofit/>
          </a:bodyPr>
          <a:lstStyle/>
          <a:p>
            <a:pPr algn="just">
              <a:lnSpc>
                <a:spcPct val="150000"/>
              </a:lnSpc>
            </a:pPr>
            <a:r>
              <a:rPr lang="en-US" sz="2400" dirty="0" smtClean="0"/>
              <a:t>An </a:t>
            </a:r>
            <a:r>
              <a:rPr lang="en-US" sz="2400" dirty="0"/>
              <a:t>innovation strategy is crucial for determining the goals, objectives, and methods used to improve and enhance an organization's capacity for </a:t>
            </a:r>
            <a:r>
              <a:rPr lang="en-US" sz="2400" dirty="0" smtClean="0"/>
              <a:t>innovation. </a:t>
            </a:r>
          </a:p>
          <a:p>
            <a:pPr algn="just">
              <a:lnSpc>
                <a:spcPct val="150000"/>
              </a:lnSpc>
            </a:pPr>
            <a:r>
              <a:rPr lang="en-US" sz="2400" dirty="0" smtClean="0"/>
              <a:t>The </a:t>
            </a:r>
            <a:r>
              <a:rPr lang="en-US" sz="2400" dirty="0"/>
              <a:t>innovation strategy enables leading organizations to closely observe the actions of their competitors, acquire valuable knowledge about customer market trends, optimize the utilization of corporate resources, and make effective investments in research and </a:t>
            </a:r>
            <a:r>
              <a:rPr lang="en-US" sz="2400" dirty="0" smtClean="0"/>
              <a:t>development.  </a:t>
            </a:r>
            <a:endParaRPr lang="en-US" sz="2400" dirty="0"/>
          </a:p>
        </p:txBody>
      </p:sp>
      <p:sp>
        <p:nvSpPr>
          <p:cNvPr id="4" name="Slide Number Placeholder 3"/>
          <p:cNvSpPr>
            <a:spLocks noGrp="1"/>
          </p:cNvSpPr>
          <p:nvPr>
            <p:ph type="sldNum" sz="quarter" idx="12"/>
          </p:nvPr>
        </p:nvSpPr>
        <p:spPr/>
        <p:txBody>
          <a:bodyPr/>
          <a:lstStyle/>
          <a:p>
            <a:fld id="{6D22F896-40B5-4ADD-8801-0D06FADFA095}" type="slidenum">
              <a:rPr lang="en-US" smtClean="0"/>
              <a:t>20</a:t>
            </a:fld>
            <a:endParaRPr lang="en-US" dirty="0"/>
          </a:p>
        </p:txBody>
      </p:sp>
    </p:spTree>
    <p:extLst>
      <p:ext uri="{BB962C8B-B14F-4D97-AF65-F5344CB8AC3E}">
        <p14:creationId xmlns:p14="http://schemas.microsoft.com/office/powerpoint/2010/main" val="703825026"/>
      </p:ext>
    </p:extLst>
  </p:cSld>
  <p:clrMapOvr>
    <a:masterClrMapping/>
  </p:clrMapOvr>
  <mc:AlternateContent xmlns:mc="http://schemas.openxmlformats.org/markup-compatibility/2006" xmlns:p14="http://schemas.microsoft.com/office/powerpoint/2010/main">
    <mc:Choice Requires="p14">
      <p:transition spd="slow" p14:dur="4000">
        <p14:revea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Forms of Innovation </a:t>
            </a:r>
            <a:endParaRPr lang="en-US" dirty="0"/>
          </a:p>
        </p:txBody>
      </p:sp>
      <p:sp>
        <p:nvSpPr>
          <p:cNvPr id="3" name="Content Placeholder 2"/>
          <p:cNvSpPr>
            <a:spLocks noGrp="1"/>
          </p:cNvSpPr>
          <p:nvPr>
            <p:ph idx="1"/>
          </p:nvPr>
        </p:nvSpPr>
        <p:spPr/>
        <p:txBody>
          <a:bodyPr>
            <a:normAutofit/>
          </a:bodyPr>
          <a:lstStyle/>
          <a:p>
            <a:pPr lvl="0" algn="just">
              <a:lnSpc>
                <a:spcPct val="150000"/>
              </a:lnSpc>
            </a:pPr>
            <a:r>
              <a:rPr lang="en-US" sz="2800" b="1" dirty="0"/>
              <a:t>Innovation in processes</a:t>
            </a:r>
            <a:r>
              <a:rPr lang="en-US" sz="2800" dirty="0"/>
              <a:t>, which encompasses changes and enhancements to methods. </a:t>
            </a:r>
            <a:endParaRPr lang="en-US" sz="2800" dirty="0" smtClean="0"/>
          </a:p>
          <a:p>
            <a:pPr lvl="0" algn="just">
              <a:lnSpc>
                <a:spcPct val="150000"/>
              </a:lnSpc>
            </a:pPr>
            <a:r>
              <a:rPr lang="en-US" sz="2800" dirty="0" smtClean="0"/>
              <a:t>These </a:t>
            </a:r>
            <a:r>
              <a:rPr lang="en-US" sz="2800" dirty="0"/>
              <a:t>improvements contribute to heightened productivity, reducing costs, and subsequently stimulating greater demand</a:t>
            </a:r>
            <a:r>
              <a:rPr lang="en-US" sz="2800" dirty="0" smtClean="0"/>
              <a:t>.</a:t>
            </a:r>
            <a:endParaRPr lang="en-US" sz="2800" dirty="0"/>
          </a:p>
        </p:txBody>
      </p:sp>
      <p:sp>
        <p:nvSpPr>
          <p:cNvPr id="4" name="Slide Number Placeholder 3"/>
          <p:cNvSpPr>
            <a:spLocks noGrp="1"/>
          </p:cNvSpPr>
          <p:nvPr>
            <p:ph type="sldNum" sz="quarter" idx="12"/>
          </p:nvPr>
        </p:nvSpPr>
        <p:spPr/>
        <p:txBody>
          <a:bodyPr/>
          <a:lstStyle/>
          <a:p>
            <a:fld id="{6D22F896-40B5-4ADD-8801-0D06FADFA095}" type="slidenum">
              <a:rPr lang="en-US" smtClean="0"/>
              <a:t>21</a:t>
            </a:fld>
            <a:endParaRPr lang="en-US" dirty="0"/>
          </a:p>
        </p:txBody>
      </p:sp>
    </p:spTree>
    <p:extLst>
      <p:ext uri="{BB962C8B-B14F-4D97-AF65-F5344CB8AC3E}">
        <p14:creationId xmlns:p14="http://schemas.microsoft.com/office/powerpoint/2010/main" val="825469164"/>
      </p:ext>
    </p:extLst>
  </p:cSld>
  <p:clrMapOvr>
    <a:masterClrMapping/>
  </p:clrMapOvr>
  <mc:AlternateContent xmlns:mc="http://schemas.openxmlformats.org/markup-compatibility/2006" xmlns:p14="http://schemas.microsoft.com/office/powerpoint/2010/main">
    <mc:Choice Requires="p14">
      <p:transition spd="slow" p14:dur="4000">
        <p14:revea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Forms of Innovation </a:t>
            </a:r>
            <a:endParaRPr lang="en-US" dirty="0"/>
          </a:p>
        </p:txBody>
      </p:sp>
      <p:sp>
        <p:nvSpPr>
          <p:cNvPr id="3" name="Content Placeholder 2"/>
          <p:cNvSpPr>
            <a:spLocks noGrp="1"/>
          </p:cNvSpPr>
          <p:nvPr>
            <p:ph idx="1"/>
          </p:nvPr>
        </p:nvSpPr>
        <p:spPr/>
        <p:txBody>
          <a:bodyPr>
            <a:normAutofit/>
          </a:bodyPr>
          <a:lstStyle/>
          <a:p>
            <a:pPr lvl="0" algn="just">
              <a:lnSpc>
                <a:spcPct val="150000"/>
              </a:lnSpc>
            </a:pPr>
            <a:r>
              <a:rPr lang="en-US" sz="3200" b="1" dirty="0" smtClean="0"/>
              <a:t>Innovation </a:t>
            </a:r>
            <a:r>
              <a:rPr lang="en-US" sz="3200" b="1" dirty="0"/>
              <a:t>in products or services.</a:t>
            </a:r>
            <a:r>
              <a:rPr lang="en-US" sz="3200" dirty="0"/>
              <a:t> </a:t>
            </a:r>
            <a:endParaRPr lang="en-US" sz="3200" dirty="0" smtClean="0"/>
          </a:p>
          <a:p>
            <a:pPr lvl="0" algn="just">
              <a:lnSpc>
                <a:spcPct val="150000"/>
              </a:lnSpc>
            </a:pPr>
            <a:r>
              <a:rPr lang="en-US" sz="3200" dirty="0" smtClean="0"/>
              <a:t>While </a:t>
            </a:r>
            <a:r>
              <a:rPr lang="en-US" sz="3200" dirty="0"/>
              <a:t>progressive innovation is common, radical innovation can open up entirely new markets, leading to heightened demand, increased investment, and job creation</a:t>
            </a:r>
            <a:r>
              <a:rPr lang="en-US" sz="3200" dirty="0" smtClean="0"/>
              <a:t>.</a:t>
            </a:r>
            <a:endParaRPr lang="en-US" sz="3200" dirty="0"/>
          </a:p>
        </p:txBody>
      </p:sp>
      <p:sp>
        <p:nvSpPr>
          <p:cNvPr id="4" name="Slide Number Placeholder 3"/>
          <p:cNvSpPr>
            <a:spLocks noGrp="1"/>
          </p:cNvSpPr>
          <p:nvPr>
            <p:ph type="sldNum" sz="quarter" idx="12"/>
          </p:nvPr>
        </p:nvSpPr>
        <p:spPr/>
        <p:txBody>
          <a:bodyPr/>
          <a:lstStyle/>
          <a:p>
            <a:fld id="{6D22F896-40B5-4ADD-8801-0D06FADFA095}" type="slidenum">
              <a:rPr lang="en-US" smtClean="0"/>
              <a:t>22</a:t>
            </a:fld>
            <a:endParaRPr lang="en-US" dirty="0"/>
          </a:p>
        </p:txBody>
      </p:sp>
    </p:spTree>
    <p:extLst>
      <p:ext uri="{BB962C8B-B14F-4D97-AF65-F5344CB8AC3E}">
        <p14:creationId xmlns:p14="http://schemas.microsoft.com/office/powerpoint/2010/main" val="3715424011"/>
      </p:ext>
    </p:extLst>
  </p:cSld>
  <p:clrMapOvr>
    <a:masterClrMapping/>
  </p:clrMapOvr>
  <mc:AlternateContent xmlns:mc="http://schemas.openxmlformats.org/markup-compatibility/2006" xmlns:p14="http://schemas.microsoft.com/office/powerpoint/2010/main">
    <mc:Choice Requires="p14">
      <p:transition spd="slow" p14:dur="4000">
        <p14:revea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Forms of Innovation </a:t>
            </a:r>
            <a:endParaRPr lang="en-US" dirty="0"/>
          </a:p>
        </p:txBody>
      </p:sp>
      <p:sp>
        <p:nvSpPr>
          <p:cNvPr id="3" name="Content Placeholder 2"/>
          <p:cNvSpPr>
            <a:spLocks noGrp="1"/>
          </p:cNvSpPr>
          <p:nvPr>
            <p:ph idx="1"/>
          </p:nvPr>
        </p:nvSpPr>
        <p:spPr>
          <a:xfrm>
            <a:off x="822959" y="1845734"/>
            <a:ext cx="7751198" cy="4422544"/>
          </a:xfrm>
        </p:spPr>
        <p:txBody>
          <a:bodyPr>
            <a:normAutofit fontScale="92500" lnSpcReduction="10000"/>
          </a:bodyPr>
          <a:lstStyle/>
          <a:p>
            <a:pPr lvl="0" algn="just">
              <a:lnSpc>
                <a:spcPct val="150000"/>
              </a:lnSpc>
            </a:pPr>
            <a:r>
              <a:rPr lang="en-US" sz="2400" b="1" dirty="0" smtClean="0"/>
              <a:t>Innovation </a:t>
            </a:r>
            <a:r>
              <a:rPr lang="en-US" sz="2400" b="1" dirty="0"/>
              <a:t>in management and work organization,</a:t>
            </a:r>
            <a:r>
              <a:rPr lang="en-US" sz="2400" dirty="0"/>
              <a:t> along with the effective utilization of human resources and the ability to anticipate emerging techniques. </a:t>
            </a:r>
            <a:endParaRPr lang="en-US" sz="2400" dirty="0" smtClean="0"/>
          </a:p>
          <a:p>
            <a:pPr lvl="0" algn="just">
              <a:lnSpc>
                <a:spcPct val="150000"/>
              </a:lnSpc>
            </a:pPr>
            <a:r>
              <a:rPr lang="en-US" sz="2400" dirty="0" smtClean="0"/>
              <a:t>Innovation </a:t>
            </a:r>
            <a:r>
              <a:rPr lang="en-US" sz="2400" dirty="0"/>
              <a:t>revolves around aspects such as people, culture, structure, processes, and technology. </a:t>
            </a:r>
            <a:endParaRPr lang="en-US" sz="2400" dirty="0" smtClean="0"/>
          </a:p>
          <a:p>
            <a:pPr lvl="0" algn="just">
              <a:lnSpc>
                <a:spcPct val="150000"/>
              </a:lnSpc>
            </a:pPr>
            <a:r>
              <a:rPr lang="en-US" sz="2400" dirty="0" smtClean="0"/>
              <a:t>It's </a:t>
            </a:r>
            <a:r>
              <a:rPr lang="en-US" sz="2400" dirty="0"/>
              <a:t>the mechanism through which the entrepreneur transforms market opportunities into viable, profitable, and marketable concepts.</a:t>
            </a:r>
          </a:p>
        </p:txBody>
      </p:sp>
      <p:sp>
        <p:nvSpPr>
          <p:cNvPr id="4" name="Slide Number Placeholder 3"/>
          <p:cNvSpPr>
            <a:spLocks noGrp="1"/>
          </p:cNvSpPr>
          <p:nvPr>
            <p:ph type="sldNum" sz="quarter" idx="12"/>
          </p:nvPr>
        </p:nvSpPr>
        <p:spPr/>
        <p:txBody>
          <a:bodyPr/>
          <a:lstStyle/>
          <a:p>
            <a:fld id="{6D22F896-40B5-4ADD-8801-0D06FADFA095}" type="slidenum">
              <a:rPr lang="en-US" smtClean="0"/>
              <a:t>23</a:t>
            </a:fld>
            <a:endParaRPr lang="en-US" dirty="0"/>
          </a:p>
        </p:txBody>
      </p:sp>
    </p:spTree>
    <p:extLst>
      <p:ext uri="{BB962C8B-B14F-4D97-AF65-F5344CB8AC3E}">
        <p14:creationId xmlns:p14="http://schemas.microsoft.com/office/powerpoint/2010/main" val="698333875"/>
      </p:ext>
    </p:extLst>
  </p:cSld>
  <p:clrMapOvr>
    <a:masterClrMapping/>
  </p:clrMapOvr>
  <mc:AlternateContent xmlns:mc="http://schemas.openxmlformats.org/markup-compatibility/2006" xmlns:p14="http://schemas.microsoft.com/office/powerpoint/2010/main">
    <mc:Choice Requires="p14">
      <p:transition spd="slow" p14:dur="4000">
        <p14:revea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ctr"/>
            <a:endParaRPr lang="en-US" dirty="0" smtClean="0"/>
          </a:p>
          <a:p>
            <a:pPr algn="ctr"/>
            <a:endParaRPr lang="en-US" dirty="0"/>
          </a:p>
          <a:p>
            <a:pPr algn="ctr"/>
            <a:endParaRPr lang="en-US" dirty="0" smtClean="0"/>
          </a:p>
          <a:p>
            <a:pPr marL="0" indent="0" algn="ctr">
              <a:buNone/>
            </a:pPr>
            <a:r>
              <a:rPr lang="en-US" sz="8800" dirty="0" smtClean="0"/>
              <a:t>End of part one </a:t>
            </a:r>
            <a:endParaRPr lang="en-US" sz="8800" dirty="0"/>
          </a:p>
        </p:txBody>
      </p:sp>
      <p:sp>
        <p:nvSpPr>
          <p:cNvPr id="2" name="Slide Number Placeholder 1"/>
          <p:cNvSpPr>
            <a:spLocks noGrp="1"/>
          </p:cNvSpPr>
          <p:nvPr>
            <p:ph type="sldNum" sz="quarter" idx="12"/>
          </p:nvPr>
        </p:nvSpPr>
        <p:spPr/>
        <p:txBody>
          <a:bodyPr/>
          <a:lstStyle/>
          <a:p>
            <a:fld id="{6D22F896-40B5-4ADD-8801-0D06FADFA095}" type="slidenum">
              <a:rPr lang="en-US" smtClean="0"/>
              <a:t>24</a:t>
            </a:fld>
            <a:endParaRPr lang="en-US" dirty="0"/>
          </a:p>
        </p:txBody>
      </p:sp>
    </p:spTree>
    <p:extLst>
      <p:ext uri="{BB962C8B-B14F-4D97-AF65-F5344CB8AC3E}">
        <p14:creationId xmlns:p14="http://schemas.microsoft.com/office/powerpoint/2010/main" val="3573491786"/>
      </p:ext>
    </p:extLst>
  </p:cSld>
  <p:clrMapOvr>
    <a:masterClrMapping/>
  </p:clrMapOvr>
  <mc:AlternateContent xmlns:mc="http://schemas.openxmlformats.org/markup-compatibility/2006" xmlns:p14="http://schemas.microsoft.com/office/powerpoint/2010/main">
    <mc:Choice Requires="p14">
      <p:transition spd="slow" p14:dur="4000">
        <p14:glitter pattern="hexagon"/>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Two</a:t>
            </a:r>
            <a:endParaRPr lang="en-US" dirty="0"/>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Ø"/>
            </a:pPr>
            <a:r>
              <a:rPr lang="en-US" sz="2800" dirty="0" smtClean="0"/>
              <a:t>Entrepreneurship</a:t>
            </a:r>
          </a:p>
          <a:p>
            <a:pPr algn="just">
              <a:lnSpc>
                <a:spcPct val="150000"/>
              </a:lnSpc>
              <a:buFont typeface="Wingdings" panose="05000000000000000000" pitchFamily="2" charset="2"/>
              <a:buChar char="Ø"/>
            </a:pPr>
            <a:r>
              <a:rPr lang="en-US" sz="2800" dirty="0" smtClean="0"/>
              <a:t>Strategic Entrepreneurship</a:t>
            </a:r>
          </a:p>
          <a:p>
            <a:pPr algn="just">
              <a:lnSpc>
                <a:spcPct val="150000"/>
              </a:lnSpc>
              <a:buFont typeface="Wingdings" panose="05000000000000000000" pitchFamily="2" charset="2"/>
              <a:buChar char="Ø"/>
            </a:pPr>
            <a:r>
              <a:rPr lang="en-US" sz="2800" dirty="0" smtClean="0"/>
              <a:t>Corporate Entrepreneurship</a:t>
            </a:r>
          </a:p>
          <a:p>
            <a:pPr algn="just">
              <a:lnSpc>
                <a:spcPct val="150000"/>
              </a:lnSpc>
              <a:buFont typeface="Wingdings" panose="05000000000000000000" pitchFamily="2" charset="2"/>
              <a:buChar char="Ø"/>
            </a:pPr>
            <a:r>
              <a:rPr lang="en-US" sz="2800" dirty="0" smtClean="0"/>
              <a:t>Intrapreneurship</a:t>
            </a:r>
          </a:p>
          <a:p>
            <a:pPr algn="just">
              <a:lnSpc>
                <a:spcPct val="150000"/>
              </a:lnSpc>
              <a:buFont typeface="Wingdings" panose="05000000000000000000" pitchFamily="2" charset="2"/>
              <a:buChar char="Ø"/>
            </a:pPr>
            <a:r>
              <a:rPr lang="en-US" sz="2800" dirty="0" smtClean="0"/>
              <a:t>Strategic Alliance</a:t>
            </a:r>
            <a:endParaRPr lang="en-US" sz="2800" dirty="0"/>
          </a:p>
        </p:txBody>
      </p:sp>
      <p:sp>
        <p:nvSpPr>
          <p:cNvPr id="4" name="Slide Number Placeholder 3"/>
          <p:cNvSpPr>
            <a:spLocks noGrp="1"/>
          </p:cNvSpPr>
          <p:nvPr>
            <p:ph type="sldNum" sz="quarter" idx="12"/>
          </p:nvPr>
        </p:nvSpPr>
        <p:spPr/>
        <p:txBody>
          <a:bodyPr/>
          <a:lstStyle/>
          <a:p>
            <a:fld id="{6D22F896-40B5-4ADD-8801-0D06FADFA095}" type="slidenum">
              <a:rPr lang="en-US" smtClean="0"/>
              <a:t>25</a:t>
            </a:fld>
            <a:endParaRPr lang="en-US" dirty="0"/>
          </a:p>
        </p:txBody>
      </p:sp>
    </p:spTree>
    <p:extLst>
      <p:ext uri="{BB962C8B-B14F-4D97-AF65-F5344CB8AC3E}">
        <p14:creationId xmlns:p14="http://schemas.microsoft.com/office/powerpoint/2010/main" val="33037101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Entrepreneurship</a:t>
            </a:r>
            <a:endParaRPr lang="en-US" dirty="0"/>
          </a:p>
        </p:txBody>
      </p:sp>
      <p:sp>
        <p:nvSpPr>
          <p:cNvPr id="3" name="Content Placeholder 2"/>
          <p:cNvSpPr>
            <a:spLocks noGrp="1"/>
          </p:cNvSpPr>
          <p:nvPr>
            <p:ph idx="1"/>
          </p:nvPr>
        </p:nvSpPr>
        <p:spPr/>
        <p:txBody>
          <a:bodyPr>
            <a:noAutofit/>
          </a:bodyPr>
          <a:lstStyle/>
          <a:p>
            <a:pPr algn="just">
              <a:lnSpc>
                <a:spcPct val="150000"/>
              </a:lnSpc>
              <a:buFont typeface="Arial" panose="020B0604020202020204" pitchFamily="34" charset="0"/>
              <a:buChar char="•"/>
            </a:pPr>
            <a:r>
              <a:rPr lang="en-US" sz="2800" dirty="0"/>
              <a:t>Entrepreneurship is the strategic and operational process of generating and overseeing innovation.   </a:t>
            </a:r>
            <a:endParaRPr lang="en-US" sz="2800" dirty="0" smtClean="0"/>
          </a:p>
          <a:p>
            <a:pPr algn="just">
              <a:lnSpc>
                <a:spcPct val="150000"/>
              </a:lnSpc>
              <a:buFont typeface="Arial" panose="020B0604020202020204" pitchFamily="34" charset="0"/>
              <a:buChar char="•"/>
            </a:pPr>
            <a:r>
              <a:rPr lang="en-US" sz="2800" dirty="0" smtClean="0"/>
              <a:t>If </a:t>
            </a:r>
            <a:r>
              <a:rPr lang="en-US" sz="2800" dirty="0"/>
              <a:t>a culture of this nature is not already there, it is the responsibility of management to establish it.   </a:t>
            </a:r>
            <a:endParaRPr lang="en-US" sz="2800" dirty="0" smtClean="0"/>
          </a:p>
          <a:p>
            <a:pPr algn="just">
              <a:lnSpc>
                <a:spcPct val="150000"/>
              </a:lnSpc>
              <a:buFont typeface="Arial" panose="020B0604020202020204" pitchFamily="34" charset="0"/>
              <a:buChar char="•"/>
            </a:pPr>
            <a:r>
              <a:rPr lang="en-US" sz="2800" dirty="0" smtClean="0"/>
              <a:t>In </a:t>
            </a:r>
            <a:r>
              <a:rPr lang="en-US" sz="2800" dirty="0"/>
              <a:t>the absence of it, systematic innovation will not occur. </a:t>
            </a:r>
          </a:p>
        </p:txBody>
      </p:sp>
      <p:sp>
        <p:nvSpPr>
          <p:cNvPr id="4" name="Slide Number Placeholder 3"/>
          <p:cNvSpPr>
            <a:spLocks noGrp="1"/>
          </p:cNvSpPr>
          <p:nvPr>
            <p:ph type="sldNum" sz="quarter" idx="12"/>
          </p:nvPr>
        </p:nvSpPr>
        <p:spPr/>
        <p:txBody>
          <a:bodyPr/>
          <a:lstStyle/>
          <a:p>
            <a:fld id="{6D22F896-40B5-4ADD-8801-0D06FADFA095}" type="slidenum">
              <a:rPr lang="en-US" smtClean="0"/>
              <a:t>26</a:t>
            </a:fld>
            <a:endParaRPr lang="en-US" dirty="0"/>
          </a:p>
        </p:txBody>
      </p:sp>
    </p:spTree>
    <p:extLst>
      <p:ext uri="{BB962C8B-B14F-4D97-AF65-F5344CB8AC3E}">
        <p14:creationId xmlns:p14="http://schemas.microsoft.com/office/powerpoint/2010/main" val="5154058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origami"/>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Strategic entrepreneurship</a:t>
            </a:r>
          </a:p>
        </p:txBody>
      </p:sp>
      <p:sp>
        <p:nvSpPr>
          <p:cNvPr id="3" name="Content Placeholder 2"/>
          <p:cNvSpPr>
            <a:spLocks noGrp="1"/>
          </p:cNvSpPr>
          <p:nvPr>
            <p:ph idx="1"/>
          </p:nvPr>
        </p:nvSpPr>
        <p:spPr>
          <a:xfrm>
            <a:off x="132522" y="1644596"/>
            <a:ext cx="8653670" cy="4399723"/>
          </a:xfrm>
        </p:spPr>
        <p:txBody>
          <a:bodyPr>
            <a:noAutofit/>
          </a:bodyPr>
          <a:lstStyle/>
          <a:p>
            <a:pPr algn="just">
              <a:lnSpc>
                <a:spcPct val="150000"/>
              </a:lnSpc>
              <a:buFont typeface="Wingdings" panose="05000000000000000000" pitchFamily="2" charset="2"/>
              <a:buChar char="q"/>
            </a:pPr>
            <a:r>
              <a:rPr lang="en-US" dirty="0"/>
              <a:t>Strategic entrepreneurship refers to the identification and development of fresh prospects while adhering to the limitations of an established business plan.   </a:t>
            </a:r>
            <a:endParaRPr lang="en-US" dirty="0" smtClean="0"/>
          </a:p>
          <a:p>
            <a:pPr algn="just">
              <a:lnSpc>
                <a:spcPct val="150000"/>
              </a:lnSpc>
              <a:buFont typeface="Wingdings" panose="05000000000000000000" pitchFamily="2" charset="2"/>
              <a:buChar char="q"/>
            </a:pPr>
            <a:r>
              <a:rPr lang="en-US" dirty="0" smtClean="0"/>
              <a:t>It </a:t>
            </a:r>
            <a:r>
              <a:rPr lang="en-US" dirty="0"/>
              <a:t>encompasses the endeavor to achieve novelty and gain a competitive edge by engaging in a blend of entrepreneurial and strategic endeavors.   </a:t>
            </a:r>
            <a:endParaRPr lang="en-US" dirty="0" smtClean="0"/>
          </a:p>
          <a:p>
            <a:pPr algn="just">
              <a:lnSpc>
                <a:spcPct val="150000"/>
              </a:lnSpc>
              <a:buFont typeface="Wingdings" panose="05000000000000000000" pitchFamily="2" charset="2"/>
              <a:buChar char="q"/>
            </a:pPr>
            <a:r>
              <a:rPr lang="en-US" dirty="0" smtClean="0"/>
              <a:t>The </a:t>
            </a:r>
            <a:r>
              <a:rPr lang="en-US" dirty="0"/>
              <a:t>fundamental elements of strategic entrepreneurship encompass entrepreneurial mindset, comprising of inventiveness, risk propensity, and a tendency to seek novel prospects.   </a:t>
            </a:r>
            <a:endParaRPr lang="en-US" dirty="0" smtClean="0"/>
          </a:p>
          <a:p>
            <a:pPr algn="just">
              <a:lnSpc>
                <a:spcPct val="150000"/>
              </a:lnSpc>
              <a:buFont typeface="Wingdings" panose="05000000000000000000" pitchFamily="2" charset="2"/>
              <a:buChar char="q"/>
            </a:pPr>
            <a:r>
              <a:rPr lang="en-US" dirty="0" smtClean="0"/>
              <a:t>Entrepreneurs </a:t>
            </a:r>
            <a:r>
              <a:rPr lang="en-US" dirty="0"/>
              <a:t>frequently possess a clear and compelling vision and exhibit fearlessness in challenging established norms. </a:t>
            </a:r>
          </a:p>
        </p:txBody>
      </p:sp>
      <p:sp>
        <p:nvSpPr>
          <p:cNvPr id="4" name="Slide Number Placeholder 3"/>
          <p:cNvSpPr>
            <a:spLocks noGrp="1"/>
          </p:cNvSpPr>
          <p:nvPr>
            <p:ph type="sldNum" sz="quarter" idx="12"/>
          </p:nvPr>
        </p:nvSpPr>
        <p:spPr/>
        <p:txBody>
          <a:bodyPr/>
          <a:lstStyle/>
          <a:p>
            <a:fld id="{6D22F896-40B5-4ADD-8801-0D06FADFA095}" type="slidenum">
              <a:rPr lang="en-US" smtClean="0"/>
              <a:t>27</a:t>
            </a:fld>
            <a:endParaRPr lang="en-US" dirty="0"/>
          </a:p>
        </p:txBody>
      </p:sp>
    </p:spTree>
    <p:extLst>
      <p:ext uri="{BB962C8B-B14F-4D97-AF65-F5344CB8AC3E}">
        <p14:creationId xmlns:p14="http://schemas.microsoft.com/office/powerpoint/2010/main" val="38621437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origami"/>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Corporate entrepreneurship</a:t>
            </a:r>
          </a:p>
        </p:txBody>
      </p:sp>
      <p:sp>
        <p:nvSpPr>
          <p:cNvPr id="3" name="Content Placeholder 2"/>
          <p:cNvSpPr>
            <a:spLocks noGrp="1"/>
          </p:cNvSpPr>
          <p:nvPr>
            <p:ph idx="1"/>
          </p:nvPr>
        </p:nvSpPr>
        <p:spPr>
          <a:xfrm>
            <a:off x="331304" y="1712183"/>
            <a:ext cx="8282609" cy="4662113"/>
          </a:xfrm>
        </p:spPr>
        <p:txBody>
          <a:bodyPr>
            <a:noAutofit/>
          </a:bodyPr>
          <a:lstStyle/>
          <a:p>
            <a:pPr algn="just">
              <a:lnSpc>
                <a:spcPct val="150000"/>
              </a:lnSpc>
              <a:buFont typeface="Wingdings" panose="05000000000000000000" pitchFamily="2" charset="2"/>
              <a:buChar char="Ø"/>
            </a:pPr>
            <a:r>
              <a:rPr lang="en-US" dirty="0"/>
              <a:t>Corporate entrepreneurship refers to the cultivation of an entrepreneurial mindset and actions within a well-established organization.   </a:t>
            </a:r>
            <a:endParaRPr lang="en-US" dirty="0" smtClean="0"/>
          </a:p>
          <a:p>
            <a:pPr algn="just">
              <a:lnSpc>
                <a:spcPct val="150000"/>
              </a:lnSpc>
              <a:buFont typeface="Wingdings" panose="05000000000000000000" pitchFamily="2" charset="2"/>
              <a:buChar char="Ø"/>
            </a:pPr>
            <a:r>
              <a:rPr lang="en-US" dirty="0" smtClean="0"/>
              <a:t>This </a:t>
            </a:r>
            <a:r>
              <a:rPr lang="en-US" dirty="0"/>
              <a:t>facet of strategic entrepreneurship is on establishing a milieu that fosters an entrepreneurial mindset and behavior among employees, while operating within the parameters of the overarching corporation.   </a:t>
            </a:r>
            <a:endParaRPr lang="en-US" dirty="0" smtClean="0"/>
          </a:p>
          <a:p>
            <a:pPr algn="just">
              <a:lnSpc>
                <a:spcPct val="150000"/>
              </a:lnSpc>
              <a:buFont typeface="Wingdings" panose="05000000000000000000" pitchFamily="2" charset="2"/>
              <a:buChar char="Ø"/>
            </a:pPr>
            <a:r>
              <a:rPr lang="en-US" dirty="0" smtClean="0"/>
              <a:t>Corporate </a:t>
            </a:r>
            <a:r>
              <a:rPr lang="en-US" dirty="0"/>
              <a:t>entrepreneurship fosters a culture that motivates employees to engage in calculated risk-taking in order to explore and develop new opportunities and ideas.   </a:t>
            </a:r>
            <a:endParaRPr lang="en-US" dirty="0" smtClean="0"/>
          </a:p>
          <a:p>
            <a:pPr algn="just">
              <a:lnSpc>
                <a:spcPct val="150000"/>
              </a:lnSpc>
              <a:buFont typeface="Wingdings" panose="05000000000000000000" pitchFamily="2" charset="2"/>
              <a:buChar char="Ø"/>
            </a:pPr>
            <a:r>
              <a:rPr lang="en-US" dirty="0" smtClean="0"/>
              <a:t>Corporate </a:t>
            </a:r>
            <a:r>
              <a:rPr lang="en-US" dirty="0"/>
              <a:t>entrepreneurship is fundamentally driven by innovation.</a:t>
            </a:r>
          </a:p>
        </p:txBody>
      </p:sp>
      <p:sp>
        <p:nvSpPr>
          <p:cNvPr id="4" name="Slide Number Placeholder 3"/>
          <p:cNvSpPr>
            <a:spLocks noGrp="1"/>
          </p:cNvSpPr>
          <p:nvPr>
            <p:ph type="sldNum" sz="quarter" idx="12"/>
          </p:nvPr>
        </p:nvSpPr>
        <p:spPr/>
        <p:txBody>
          <a:bodyPr/>
          <a:lstStyle/>
          <a:p>
            <a:fld id="{6D22F896-40B5-4ADD-8801-0D06FADFA095}" type="slidenum">
              <a:rPr lang="en-US" smtClean="0"/>
              <a:t>28</a:t>
            </a:fld>
            <a:endParaRPr lang="en-US" dirty="0"/>
          </a:p>
        </p:txBody>
      </p:sp>
    </p:spTree>
    <p:extLst>
      <p:ext uri="{BB962C8B-B14F-4D97-AF65-F5344CB8AC3E}">
        <p14:creationId xmlns:p14="http://schemas.microsoft.com/office/powerpoint/2010/main" val="18074180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origami"/>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Intrapreneurship</a:t>
            </a:r>
          </a:p>
        </p:txBody>
      </p:sp>
      <p:sp>
        <p:nvSpPr>
          <p:cNvPr id="3" name="Content Placeholder 2"/>
          <p:cNvSpPr>
            <a:spLocks noGrp="1"/>
          </p:cNvSpPr>
          <p:nvPr>
            <p:ph idx="1"/>
          </p:nvPr>
        </p:nvSpPr>
        <p:spPr>
          <a:xfrm>
            <a:off x="503583" y="1737361"/>
            <a:ext cx="8123582" cy="4131733"/>
          </a:xfrm>
        </p:spPr>
        <p:txBody>
          <a:bodyPr>
            <a:noAutofit/>
          </a:bodyPr>
          <a:lstStyle/>
          <a:p>
            <a:pPr algn="just">
              <a:lnSpc>
                <a:spcPct val="150000"/>
              </a:lnSpc>
              <a:buFont typeface="Wingdings" panose="05000000000000000000" pitchFamily="2" charset="2"/>
              <a:buChar char="v"/>
            </a:pPr>
            <a:r>
              <a:rPr lang="en-US" sz="2800" dirty="0"/>
              <a:t>Intrapreneurship refers to the practice of employees assuming entrepreneurial responsibilities within an organization.  </a:t>
            </a:r>
            <a:endParaRPr lang="en-US" sz="2800" dirty="0" smtClean="0"/>
          </a:p>
          <a:p>
            <a:pPr algn="just">
              <a:lnSpc>
                <a:spcPct val="150000"/>
              </a:lnSpc>
              <a:buFont typeface="Wingdings" panose="05000000000000000000" pitchFamily="2" charset="2"/>
              <a:buChar char="v"/>
            </a:pPr>
            <a:r>
              <a:rPr lang="en-US" sz="2800" dirty="0" err="1" smtClean="0"/>
              <a:t>Intrapreneurs</a:t>
            </a:r>
            <a:r>
              <a:rPr lang="en-US" sz="2800" dirty="0" smtClean="0"/>
              <a:t> </a:t>
            </a:r>
            <a:r>
              <a:rPr lang="en-US" sz="2800" dirty="0"/>
              <a:t>are persons who exhibit entrepreneurial behavior and mindset while operating within the confines of a bigger corporate organization.  </a:t>
            </a:r>
            <a:endParaRPr lang="en-US" sz="2800" dirty="0" smtClean="0"/>
          </a:p>
        </p:txBody>
      </p:sp>
      <p:sp>
        <p:nvSpPr>
          <p:cNvPr id="4" name="Slide Number Placeholder 3"/>
          <p:cNvSpPr>
            <a:spLocks noGrp="1"/>
          </p:cNvSpPr>
          <p:nvPr>
            <p:ph type="sldNum" sz="quarter" idx="12"/>
          </p:nvPr>
        </p:nvSpPr>
        <p:spPr/>
        <p:txBody>
          <a:bodyPr/>
          <a:lstStyle/>
          <a:p>
            <a:fld id="{6D22F896-40B5-4ADD-8801-0D06FADFA095}" type="slidenum">
              <a:rPr lang="en-US" smtClean="0"/>
              <a:t>29</a:t>
            </a:fld>
            <a:endParaRPr lang="en-US" dirty="0"/>
          </a:p>
        </p:txBody>
      </p:sp>
    </p:spTree>
    <p:extLst>
      <p:ext uri="{BB962C8B-B14F-4D97-AF65-F5344CB8AC3E}">
        <p14:creationId xmlns:p14="http://schemas.microsoft.com/office/powerpoint/2010/main" val="15797261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origami"/>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Intrapreneurship</a:t>
            </a:r>
          </a:p>
        </p:txBody>
      </p:sp>
      <p:sp>
        <p:nvSpPr>
          <p:cNvPr id="3" name="Content Placeholder 2"/>
          <p:cNvSpPr>
            <a:spLocks noGrp="1"/>
          </p:cNvSpPr>
          <p:nvPr>
            <p:ph idx="1"/>
          </p:nvPr>
        </p:nvSpPr>
        <p:spPr>
          <a:xfrm>
            <a:off x="318053" y="1737360"/>
            <a:ext cx="8468138" cy="4385143"/>
          </a:xfrm>
        </p:spPr>
        <p:txBody>
          <a:bodyPr>
            <a:normAutofit lnSpcReduction="10000"/>
          </a:bodyPr>
          <a:lstStyle/>
          <a:p>
            <a:pPr algn="just">
              <a:lnSpc>
                <a:spcPct val="150000"/>
              </a:lnSpc>
              <a:buFont typeface="Wingdings" panose="05000000000000000000" pitchFamily="2" charset="2"/>
              <a:buChar char="v"/>
            </a:pPr>
            <a:r>
              <a:rPr lang="en-US" dirty="0" err="1" smtClean="0"/>
              <a:t>Intrapreneurs</a:t>
            </a:r>
            <a:r>
              <a:rPr lang="en-US" dirty="0" smtClean="0"/>
              <a:t> </a:t>
            </a:r>
            <a:r>
              <a:rPr lang="en-US" dirty="0"/>
              <a:t>are frequently granted a certain level of independence to conceive and implement inventive concepts. </a:t>
            </a:r>
            <a:r>
              <a:rPr lang="en-US" dirty="0" smtClean="0"/>
              <a:t>They </a:t>
            </a:r>
            <a:r>
              <a:rPr lang="en-US" dirty="0"/>
              <a:t>possess the autonomy to pursue their objectives and exercise decision-making authority, although within the confines of the company's structure.   </a:t>
            </a:r>
            <a:endParaRPr lang="en-US" dirty="0" smtClean="0"/>
          </a:p>
          <a:p>
            <a:pPr algn="just">
              <a:lnSpc>
                <a:spcPct val="150000"/>
              </a:lnSpc>
              <a:buFont typeface="Wingdings" panose="05000000000000000000" pitchFamily="2" charset="2"/>
              <a:buChar char="v"/>
            </a:pPr>
            <a:r>
              <a:rPr lang="en-US" dirty="0" err="1" smtClean="0"/>
              <a:t>Intrapreneurs</a:t>
            </a:r>
            <a:r>
              <a:rPr lang="en-US" dirty="0" smtClean="0"/>
              <a:t> </a:t>
            </a:r>
            <a:r>
              <a:rPr lang="en-US" dirty="0"/>
              <a:t>are anticipated to exhibit resourcefulness, employing innovative methods to resolve issues and surmount barriers in the pursuit of their entrepreneurial objectives.  </a:t>
            </a:r>
            <a:endParaRPr lang="en-US" dirty="0" smtClean="0"/>
          </a:p>
          <a:p>
            <a:pPr algn="just">
              <a:lnSpc>
                <a:spcPct val="150000"/>
              </a:lnSpc>
              <a:buFont typeface="Wingdings" panose="05000000000000000000" pitchFamily="2" charset="2"/>
              <a:buChar char="v"/>
            </a:pPr>
            <a:r>
              <a:rPr lang="en-US" dirty="0" err="1" smtClean="0"/>
              <a:t>Intrapreneurs</a:t>
            </a:r>
            <a:r>
              <a:rPr lang="en-US" dirty="0"/>
              <a:t>, like entrepreneurs, foster innovation and introduce novel concepts </a:t>
            </a:r>
          </a:p>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30</a:t>
            </a:fld>
            <a:endParaRPr lang="en-US" dirty="0"/>
          </a:p>
        </p:txBody>
      </p:sp>
    </p:spTree>
    <p:extLst>
      <p:ext uri="{BB962C8B-B14F-4D97-AF65-F5344CB8AC3E}">
        <p14:creationId xmlns:p14="http://schemas.microsoft.com/office/powerpoint/2010/main" val="26534942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origami"/>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STRATEGIC ALLIANCE</a:t>
            </a:r>
            <a:endParaRPr lang="en-US" dirty="0"/>
          </a:p>
        </p:txBody>
      </p:sp>
      <p:sp>
        <p:nvSpPr>
          <p:cNvPr id="3" name="Content Placeholder 2"/>
          <p:cNvSpPr>
            <a:spLocks noGrp="1"/>
          </p:cNvSpPr>
          <p:nvPr>
            <p:ph idx="1"/>
          </p:nvPr>
        </p:nvSpPr>
        <p:spPr>
          <a:xfrm>
            <a:off x="636105" y="1737361"/>
            <a:ext cx="7730656" cy="4131733"/>
          </a:xfrm>
        </p:spPr>
        <p:txBody>
          <a:bodyPr>
            <a:noAutofit/>
          </a:bodyPr>
          <a:lstStyle/>
          <a:p>
            <a:pPr algn="just">
              <a:lnSpc>
                <a:spcPct val="150000"/>
              </a:lnSpc>
              <a:buFont typeface="Wingdings" panose="05000000000000000000" pitchFamily="2" charset="2"/>
              <a:buChar char="q"/>
            </a:pPr>
            <a:r>
              <a:rPr lang="en-US" sz="2200" dirty="0"/>
              <a:t>A strategic alliance is a cooperative relationship formed between two or more entities for mutual benefit, typically with a long-term perspective. Strategic Alliance can be defined in different ways:</a:t>
            </a:r>
            <a:r>
              <a:rPr lang="en-US" sz="2200" b="1" dirty="0"/>
              <a:t> </a:t>
            </a:r>
            <a:endParaRPr lang="en-US" sz="2200" b="1" dirty="0" smtClean="0"/>
          </a:p>
          <a:p>
            <a:pPr algn="just">
              <a:lnSpc>
                <a:spcPct val="150000"/>
              </a:lnSpc>
              <a:buFont typeface="Wingdings" panose="05000000000000000000" pitchFamily="2" charset="2"/>
              <a:buChar char="v"/>
            </a:pPr>
            <a:r>
              <a:rPr lang="en-US" sz="2200" b="1" dirty="0" smtClean="0"/>
              <a:t>Collaborative </a:t>
            </a:r>
            <a:r>
              <a:rPr lang="en-US" sz="2200" b="1" dirty="0"/>
              <a:t>Partnership</a:t>
            </a:r>
            <a:r>
              <a:rPr lang="en-US" sz="2200" dirty="0"/>
              <a:t>: A strategic alliance is a formalized collaboration between two or more independent entities, often organizations or companies, that come together to achieve common objectives while retaining their separate identities and </a:t>
            </a:r>
            <a:r>
              <a:rPr lang="en-US" sz="2200" dirty="0" smtClean="0"/>
              <a:t>autonomy</a:t>
            </a:r>
            <a:endParaRPr lang="en-US" sz="2200" dirty="0"/>
          </a:p>
        </p:txBody>
      </p:sp>
      <p:sp>
        <p:nvSpPr>
          <p:cNvPr id="4" name="Slide Number Placeholder 3"/>
          <p:cNvSpPr>
            <a:spLocks noGrp="1"/>
          </p:cNvSpPr>
          <p:nvPr>
            <p:ph type="sldNum" sz="quarter" idx="12"/>
          </p:nvPr>
        </p:nvSpPr>
        <p:spPr/>
        <p:txBody>
          <a:bodyPr/>
          <a:lstStyle/>
          <a:p>
            <a:fld id="{6D22F896-40B5-4ADD-8801-0D06FADFA095}" type="slidenum">
              <a:rPr lang="en-US" smtClean="0"/>
              <a:t>31</a:t>
            </a:fld>
            <a:endParaRPr lang="en-US" dirty="0"/>
          </a:p>
        </p:txBody>
      </p:sp>
    </p:spTree>
    <p:extLst>
      <p:ext uri="{BB962C8B-B14F-4D97-AF65-F5344CB8AC3E}">
        <p14:creationId xmlns:p14="http://schemas.microsoft.com/office/powerpoint/2010/main" val="1742784631"/>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STRATEGIC ALLIANCE</a:t>
            </a:r>
            <a:endParaRPr lang="en-US" dirty="0"/>
          </a:p>
        </p:txBody>
      </p:sp>
      <p:sp>
        <p:nvSpPr>
          <p:cNvPr id="3" name="Content Placeholder 2"/>
          <p:cNvSpPr>
            <a:spLocks noGrp="1"/>
          </p:cNvSpPr>
          <p:nvPr>
            <p:ph idx="1"/>
          </p:nvPr>
        </p:nvSpPr>
        <p:spPr/>
        <p:txBody>
          <a:bodyPr>
            <a:noAutofit/>
          </a:bodyPr>
          <a:lstStyle/>
          <a:p>
            <a:pPr algn="just">
              <a:lnSpc>
                <a:spcPct val="150000"/>
              </a:lnSpc>
              <a:buFont typeface="Wingdings" panose="05000000000000000000" pitchFamily="2" charset="2"/>
              <a:buChar char="v"/>
            </a:pPr>
            <a:r>
              <a:rPr lang="en-US" sz="2800" b="1" dirty="0" smtClean="0"/>
              <a:t>Mutually </a:t>
            </a:r>
            <a:r>
              <a:rPr lang="en-US" sz="2800" b="1" dirty="0"/>
              <a:t>Beneficial Arrangement</a:t>
            </a:r>
            <a:r>
              <a:rPr lang="en-US" sz="2800" dirty="0"/>
              <a:t>: </a:t>
            </a:r>
            <a:r>
              <a:rPr lang="en-US" sz="2800" dirty="0" smtClean="0"/>
              <a:t>A </a:t>
            </a:r>
            <a:r>
              <a:rPr lang="en-US" sz="2800" dirty="0"/>
              <a:t>strategic alliance is a mutually beneficial arrangement in which participating entities pool their resources, capabilities, and expertise to leverage each other's strengths, overcome individual limitations, and achieve strategic goals that would be challenging or impossible to accomplish independently.</a:t>
            </a:r>
            <a:r>
              <a:rPr lang="en-US" sz="2800" b="1" dirty="0"/>
              <a:t> </a:t>
            </a:r>
          </a:p>
        </p:txBody>
      </p:sp>
      <p:sp>
        <p:nvSpPr>
          <p:cNvPr id="4" name="Slide Number Placeholder 3"/>
          <p:cNvSpPr>
            <a:spLocks noGrp="1"/>
          </p:cNvSpPr>
          <p:nvPr>
            <p:ph type="sldNum" sz="quarter" idx="12"/>
          </p:nvPr>
        </p:nvSpPr>
        <p:spPr/>
        <p:txBody>
          <a:bodyPr/>
          <a:lstStyle/>
          <a:p>
            <a:fld id="{6D22F896-40B5-4ADD-8801-0D06FADFA095}" type="slidenum">
              <a:rPr lang="en-US" smtClean="0"/>
              <a:t>32</a:t>
            </a:fld>
            <a:endParaRPr lang="en-US" dirty="0"/>
          </a:p>
        </p:txBody>
      </p:sp>
    </p:spTree>
    <p:extLst>
      <p:ext uri="{BB962C8B-B14F-4D97-AF65-F5344CB8AC3E}">
        <p14:creationId xmlns:p14="http://schemas.microsoft.com/office/powerpoint/2010/main" val="1956950335"/>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STRATEGIC ALLIANCE</a:t>
            </a:r>
            <a:endParaRPr lang="en-US" dirty="0"/>
          </a:p>
        </p:txBody>
      </p:sp>
      <p:sp>
        <p:nvSpPr>
          <p:cNvPr id="3" name="Content Placeholder 2"/>
          <p:cNvSpPr>
            <a:spLocks noGrp="1"/>
          </p:cNvSpPr>
          <p:nvPr>
            <p:ph idx="1"/>
          </p:nvPr>
        </p:nvSpPr>
        <p:spPr/>
        <p:txBody>
          <a:bodyPr>
            <a:normAutofit fontScale="85000" lnSpcReduction="10000"/>
          </a:bodyPr>
          <a:lstStyle/>
          <a:p>
            <a:pPr algn="just">
              <a:lnSpc>
                <a:spcPct val="150000"/>
              </a:lnSpc>
              <a:buFont typeface="Wingdings" panose="05000000000000000000" pitchFamily="2" charset="2"/>
              <a:buChar char="v"/>
            </a:pPr>
            <a:r>
              <a:rPr lang="en-US" sz="3000" b="1" dirty="0" smtClean="0"/>
              <a:t>Long-Term </a:t>
            </a:r>
            <a:r>
              <a:rPr lang="en-US" sz="3000" b="1" dirty="0"/>
              <a:t>Cooperative Agreement</a:t>
            </a:r>
            <a:r>
              <a:rPr lang="en-US" sz="3000" dirty="0"/>
              <a:t>: A strategic alliance is a long-term cooperative agreement between two or more parties that involves a commitment to shared objectives, resources, risks, and rewards. </a:t>
            </a:r>
            <a:endParaRPr lang="en-US" sz="3000" dirty="0" smtClean="0"/>
          </a:p>
          <a:p>
            <a:pPr marL="0" indent="0" algn="just">
              <a:lnSpc>
                <a:spcPct val="150000"/>
              </a:lnSpc>
              <a:buNone/>
            </a:pPr>
            <a:r>
              <a:rPr lang="en-US" sz="3000" dirty="0" smtClean="0"/>
              <a:t>It </a:t>
            </a:r>
            <a:r>
              <a:rPr lang="en-US" sz="3000" dirty="0"/>
              <a:t>is based on trust, mutual understanding, and a willingness to work together over an extended period.</a:t>
            </a:r>
            <a:r>
              <a:rPr lang="en-US" sz="3000" b="1" dirty="0"/>
              <a:t> </a:t>
            </a:r>
            <a:r>
              <a:rPr lang="en-US" sz="3000" b="1" dirty="0" smtClean="0"/>
              <a:t> </a:t>
            </a:r>
            <a:endParaRPr lang="en-US" sz="3000" dirty="0"/>
          </a:p>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33</a:t>
            </a:fld>
            <a:endParaRPr lang="en-US" dirty="0"/>
          </a:p>
        </p:txBody>
      </p:sp>
    </p:spTree>
    <p:extLst>
      <p:ext uri="{BB962C8B-B14F-4D97-AF65-F5344CB8AC3E}">
        <p14:creationId xmlns:p14="http://schemas.microsoft.com/office/powerpoint/2010/main" val="3293220619"/>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STRATEGIC ALLIANCE</a:t>
            </a:r>
            <a:endParaRPr lang="en-US" dirty="0"/>
          </a:p>
        </p:txBody>
      </p:sp>
      <p:sp>
        <p:nvSpPr>
          <p:cNvPr id="3" name="Content Placeholder 2"/>
          <p:cNvSpPr>
            <a:spLocks noGrp="1"/>
          </p:cNvSpPr>
          <p:nvPr>
            <p:ph idx="1"/>
          </p:nvPr>
        </p:nvSpPr>
        <p:spPr/>
        <p:txBody>
          <a:bodyPr>
            <a:normAutofit fontScale="92500" lnSpcReduction="20000"/>
          </a:bodyPr>
          <a:lstStyle/>
          <a:p>
            <a:pPr algn="just">
              <a:lnSpc>
                <a:spcPct val="150000"/>
              </a:lnSpc>
              <a:buFont typeface="Wingdings" panose="05000000000000000000" pitchFamily="2" charset="2"/>
              <a:buChar char="v"/>
            </a:pPr>
            <a:r>
              <a:rPr lang="en-US" sz="3000" b="1" dirty="0" smtClean="0"/>
              <a:t>Enhanced </a:t>
            </a:r>
            <a:r>
              <a:rPr lang="en-US" sz="3000" b="1" dirty="0"/>
              <a:t>Competitive Advantage</a:t>
            </a:r>
            <a:r>
              <a:rPr lang="en-US" sz="3000" dirty="0"/>
              <a:t>: A strategic alliance is a business arrangement in which separate entities collaborate to gain a competitive advantage by combining complementary resources, such as technology, market access, or expertise, to achieve a collective goal that benefits all parties involved.</a:t>
            </a:r>
            <a:r>
              <a:rPr lang="en-US" sz="3000" b="1" dirty="0"/>
              <a:t> </a:t>
            </a:r>
            <a:r>
              <a:rPr lang="en-US" sz="3000" b="1" dirty="0" smtClean="0"/>
              <a:t> </a:t>
            </a:r>
            <a:endParaRPr lang="en-US" sz="3000" dirty="0"/>
          </a:p>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34</a:t>
            </a:fld>
            <a:endParaRPr lang="en-US" dirty="0"/>
          </a:p>
        </p:txBody>
      </p:sp>
    </p:spTree>
    <p:extLst>
      <p:ext uri="{BB962C8B-B14F-4D97-AF65-F5344CB8AC3E}">
        <p14:creationId xmlns:p14="http://schemas.microsoft.com/office/powerpoint/2010/main" val="3013071855"/>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STRATEGIC ALLIANCE</a:t>
            </a:r>
            <a:endParaRPr lang="en-US" dirty="0"/>
          </a:p>
        </p:txBody>
      </p:sp>
      <p:sp>
        <p:nvSpPr>
          <p:cNvPr id="3" name="Content Placeholder 2"/>
          <p:cNvSpPr>
            <a:spLocks noGrp="1"/>
          </p:cNvSpPr>
          <p:nvPr>
            <p:ph idx="1"/>
          </p:nvPr>
        </p:nvSpPr>
        <p:spPr/>
        <p:txBody>
          <a:bodyPr>
            <a:normAutofit fontScale="92500" lnSpcReduction="20000"/>
          </a:bodyPr>
          <a:lstStyle/>
          <a:p>
            <a:pPr algn="just">
              <a:lnSpc>
                <a:spcPct val="150000"/>
              </a:lnSpc>
              <a:buFont typeface="Wingdings" panose="05000000000000000000" pitchFamily="2" charset="2"/>
              <a:buChar char="v"/>
            </a:pPr>
            <a:r>
              <a:rPr lang="en-US" sz="2800" b="1" dirty="0" smtClean="0"/>
              <a:t>Risk </a:t>
            </a:r>
            <a:r>
              <a:rPr lang="en-US" sz="2800" b="1" dirty="0"/>
              <a:t>Mitigation and Innovation Accelerator</a:t>
            </a:r>
            <a:r>
              <a:rPr lang="en-US" sz="2800" dirty="0"/>
              <a:t>: A strategic alliance is a structured partnership formed to mitigate risks associated with market uncertainties, technological challenges, or resource constraints. </a:t>
            </a:r>
            <a:endParaRPr lang="en-US" sz="2800" dirty="0" smtClean="0"/>
          </a:p>
          <a:p>
            <a:pPr algn="just">
              <a:lnSpc>
                <a:spcPct val="150000"/>
              </a:lnSpc>
            </a:pPr>
            <a:r>
              <a:rPr lang="en-US" sz="2800" dirty="0" smtClean="0"/>
              <a:t>It </a:t>
            </a:r>
            <a:r>
              <a:rPr lang="en-US" sz="2800" dirty="0"/>
              <a:t>serves as a platform for accelerated innovation, allowing participants to jointly develop and implement new products or </a:t>
            </a:r>
            <a:r>
              <a:rPr lang="en-US" sz="2800" dirty="0" smtClean="0"/>
              <a:t>services.</a:t>
            </a:r>
            <a:endParaRPr lang="en-US" sz="2800" dirty="0"/>
          </a:p>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35</a:t>
            </a:fld>
            <a:endParaRPr lang="en-US" dirty="0"/>
          </a:p>
        </p:txBody>
      </p:sp>
    </p:spTree>
    <p:extLst>
      <p:ext uri="{BB962C8B-B14F-4D97-AF65-F5344CB8AC3E}">
        <p14:creationId xmlns:p14="http://schemas.microsoft.com/office/powerpoint/2010/main" val="532279447"/>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260100"/>
            <a:ext cx="7543800" cy="1450757"/>
          </a:xfrm>
        </p:spPr>
        <p:txBody>
          <a:bodyPr/>
          <a:lstStyle/>
          <a:p>
            <a:r>
              <a:rPr lang="en-US" b="1" dirty="0"/>
              <a:t>Objective of Strategic Alliance</a:t>
            </a:r>
            <a:endParaRPr lang="en-US" dirty="0"/>
          </a:p>
        </p:txBody>
      </p:sp>
      <p:sp>
        <p:nvSpPr>
          <p:cNvPr id="3" name="Content Placeholder 2"/>
          <p:cNvSpPr>
            <a:spLocks noGrp="1"/>
          </p:cNvSpPr>
          <p:nvPr>
            <p:ph idx="1"/>
          </p:nvPr>
        </p:nvSpPr>
        <p:spPr>
          <a:xfrm>
            <a:off x="490330" y="1737361"/>
            <a:ext cx="8070573" cy="4131733"/>
          </a:xfrm>
        </p:spPr>
        <p:txBody>
          <a:bodyPr>
            <a:noAutofit/>
          </a:bodyPr>
          <a:lstStyle/>
          <a:p>
            <a:pPr lvl="0" algn="just">
              <a:lnSpc>
                <a:spcPct val="150000"/>
              </a:lnSpc>
            </a:pPr>
            <a:r>
              <a:rPr lang="en-US" sz="2400" b="1" dirty="0"/>
              <a:t>Market Expansion and Penetration</a:t>
            </a:r>
            <a:r>
              <a:rPr lang="en-US" sz="2400" dirty="0"/>
              <a:t>: </a:t>
            </a:r>
            <a:endParaRPr lang="en-US" sz="2400" dirty="0" smtClean="0"/>
          </a:p>
          <a:p>
            <a:pPr lvl="0" algn="just">
              <a:lnSpc>
                <a:spcPct val="150000"/>
              </a:lnSpc>
            </a:pPr>
            <a:r>
              <a:rPr lang="en-US" sz="2400" dirty="0" smtClean="0"/>
              <a:t>One </a:t>
            </a:r>
            <a:r>
              <a:rPr lang="en-US" sz="2400" dirty="0"/>
              <a:t>of the primary objectives of a strategic alliance is to expand into new markets or penetrate existing markets more effectively. </a:t>
            </a:r>
            <a:endParaRPr lang="en-US" sz="2400" dirty="0" smtClean="0"/>
          </a:p>
          <a:p>
            <a:pPr lvl="0" algn="just">
              <a:lnSpc>
                <a:spcPct val="150000"/>
              </a:lnSpc>
            </a:pPr>
            <a:r>
              <a:rPr lang="en-US" sz="2400" dirty="0" smtClean="0"/>
              <a:t>By </a:t>
            </a:r>
            <a:r>
              <a:rPr lang="en-US" sz="2400" dirty="0"/>
              <a:t>partnering with another entity, companies can gain access to the partner's customer base, distribution channels, or geographic regions that would have been challenging to reach on their </a:t>
            </a:r>
            <a:r>
              <a:rPr lang="en-US" sz="2400" dirty="0" smtClean="0"/>
              <a:t>own</a:t>
            </a:r>
            <a:endParaRPr lang="en-US" sz="2400" dirty="0"/>
          </a:p>
        </p:txBody>
      </p:sp>
      <p:sp>
        <p:nvSpPr>
          <p:cNvPr id="4" name="Slide Number Placeholder 3"/>
          <p:cNvSpPr>
            <a:spLocks noGrp="1"/>
          </p:cNvSpPr>
          <p:nvPr>
            <p:ph type="sldNum" sz="quarter" idx="12"/>
          </p:nvPr>
        </p:nvSpPr>
        <p:spPr/>
        <p:txBody>
          <a:bodyPr/>
          <a:lstStyle/>
          <a:p>
            <a:fld id="{6D22F896-40B5-4ADD-8801-0D06FADFA095}" type="slidenum">
              <a:rPr lang="en-US" smtClean="0"/>
              <a:t>36</a:t>
            </a:fld>
            <a:endParaRPr lang="en-US" dirty="0"/>
          </a:p>
        </p:txBody>
      </p:sp>
    </p:spTree>
    <p:extLst>
      <p:ext uri="{BB962C8B-B14F-4D97-AF65-F5344CB8AC3E}">
        <p14:creationId xmlns:p14="http://schemas.microsoft.com/office/powerpoint/2010/main" val="4263453465"/>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Objective of Strategic Alliance</a:t>
            </a:r>
            <a:endParaRPr lang="en-US" dirty="0"/>
          </a:p>
        </p:txBody>
      </p:sp>
      <p:sp>
        <p:nvSpPr>
          <p:cNvPr id="3" name="Content Placeholder 2"/>
          <p:cNvSpPr>
            <a:spLocks noGrp="1"/>
          </p:cNvSpPr>
          <p:nvPr>
            <p:ph idx="1"/>
          </p:nvPr>
        </p:nvSpPr>
        <p:spPr>
          <a:xfrm>
            <a:off x="380669" y="1604839"/>
            <a:ext cx="8428382" cy="4131733"/>
          </a:xfrm>
        </p:spPr>
        <p:txBody>
          <a:bodyPr>
            <a:noAutofit/>
          </a:bodyPr>
          <a:lstStyle/>
          <a:p>
            <a:pPr lvl="0" algn="just">
              <a:lnSpc>
                <a:spcPct val="150000"/>
              </a:lnSpc>
            </a:pPr>
            <a:r>
              <a:rPr lang="en-US" sz="2300" b="1" dirty="0" smtClean="0"/>
              <a:t>Leveraging </a:t>
            </a:r>
            <a:r>
              <a:rPr lang="en-US" sz="2300" b="1" dirty="0"/>
              <a:t>Complementary Resources and Capabilities</a:t>
            </a:r>
            <a:r>
              <a:rPr lang="en-US" sz="2300" dirty="0"/>
              <a:t>: </a:t>
            </a:r>
            <a:endParaRPr lang="en-US" sz="2300" dirty="0" smtClean="0"/>
          </a:p>
          <a:p>
            <a:pPr lvl="0" algn="just">
              <a:lnSpc>
                <a:spcPct val="150000"/>
              </a:lnSpc>
            </a:pPr>
            <a:r>
              <a:rPr lang="en-US" sz="2300" dirty="0" smtClean="0"/>
              <a:t>Strategic </a:t>
            </a:r>
            <a:r>
              <a:rPr lang="en-US" sz="2300" dirty="0"/>
              <a:t>alliances allow entities to pool their resources, expertise, and capabilities. </a:t>
            </a:r>
            <a:endParaRPr lang="en-US" sz="2300" dirty="0" smtClean="0"/>
          </a:p>
          <a:p>
            <a:pPr lvl="0" algn="just">
              <a:lnSpc>
                <a:spcPct val="150000"/>
              </a:lnSpc>
            </a:pPr>
            <a:r>
              <a:rPr lang="en-US" sz="2300" dirty="0" smtClean="0"/>
              <a:t>This </a:t>
            </a:r>
            <a:r>
              <a:rPr lang="en-US" sz="2300" dirty="0"/>
              <a:t>can include technology, intellectual property, production facilities, or specialized knowledge. </a:t>
            </a:r>
            <a:endParaRPr lang="en-US" sz="2300" dirty="0" smtClean="0"/>
          </a:p>
          <a:p>
            <a:pPr lvl="0" algn="just">
              <a:lnSpc>
                <a:spcPct val="150000"/>
              </a:lnSpc>
            </a:pPr>
            <a:r>
              <a:rPr lang="en-US" sz="2300" dirty="0" smtClean="0"/>
              <a:t>By </a:t>
            </a:r>
            <a:r>
              <a:rPr lang="en-US" sz="2300" dirty="0"/>
              <a:t>combining these strengths, partners can create synergies that enhance their competitiveness and increase their overall value </a:t>
            </a:r>
            <a:r>
              <a:rPr lang="en-US" sz="2300" dirty="0" smtClean="0"/>
              <a:t>proposition.</a:t>
            </a:r>
            <a:endParaRPr lang="en-US" sz="2300" dirty="0"/>
          </a:p>
        </p:txBody>
      </p:sp>
      <p:sp>
        <p:nvSpPr>
          <p:cNvPr id="4" name="Slide Number Placeholder 3"/>
          <p:cNvSpPr>
            <a:spLocks noGrp="1"/>
          </p:cNvSpPr>
          <p:nvPr>
            <p:ph type="sldNum" sz="quarter" idx="12"/>
          </p:nvPr>
        </p:nvSpPr>
        <p:spPr/>
        <p:txBody>
          <a:bodyPr/>
          <a:lstStyle/>
          <a:p>
            <a:fld id="{6D22F896-40B5-4ADD-8801-0D06FADFA095}" type="slidenum">
              <a:rPr lang="en-US" smtClean="0"/>
              <a:t>37</a:t>
            </a:fld>
            <a:endParaRPr lang="en-US" dirty="0"/>
          </a:p>
        </p:txBody>
      </p:sp>
    </p:spTree>
    <p:extLst>
      <p:ext uri="{BB962C8B-B14F-4D97-AF65-F5344CB8AC3E}">
        <p14:creationId xmlns:p14="http://schemas.microsoft.com/office/powerpoint/2010/main" val="210765016"/>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Objective of Strategic Alliance</a:t>
            </a:r>
            <a:endParaRPr lang="en-US" dirty="0"/>
          </a:p>
        </p:txBody>
      </p:sp>
      <p:sp>
        <p:nvSpPr>
          <p:cNvPr id="3" name="Content Placeholder 2"/>
          <p:cNvSpPr>
            <a:spLocks noGrp="1"/>
          </p:cNvSpPr>
          <p:nvPr>
            <p:ph idx="1"/>
          </p:nvPr>
        </p:nvSpPr>
        <p:spPr/>
        <p:txBody>
          <a:bodyPr>
            <a:noAutofit/>
          </a:bodyPr>
          <a:lstStyle/>
          <a:p>
            <a:pPr lvl="0" algn="just">
              <a:lnSpc>
                <a:spcPct val="150000"/>
              </a:lnSpc>
            </a:pPr>
            <a:r>
              <a:rPr lang="en-US" sz="2400" b="1" dirty="0" smtClean="0"/>
              <a:t>Risk </a:t>
            </a:r>
            <a:r>
              <a:rPr lang="en-US" sz="2400" b="1" dirty="0"/>
              <a:t>Sharing and Mitigation</a:t>
            </a:r>
            <a:r>
              <a:rPr lang="en-US" sz="2400" dirty="0"/>
              <a:t>: </a:t>
            </a:r>
            <a:endParaRPr lang="en-US" sz="2400" dirty="0" smtClean="0"/>
          </a:p>
          <a:p>
            <a:pPr lvl="0" algn="just">
              <a:lnSpc>
                <a:spcPct val="150000"/>
              </a:lnSpc>
            </a:pPr>
            <a:r>
              <a:rPr lang="en-US" sz="2400" dirty="0" smtClean="0"/>
              <a:t>Strategic </a:t>
            </a:r>
            <a:r>
              <a:rPr lang="en-US" sz="2400" dirty="0"/>
              <a:t>alliances can help spread the risks associated with business </a:t>
            </a:r>
            <a:r>
              <a:rPr lang="en-US" sz="2400" dirty="0" err="1"/>
              <a:t>endeavours</a:t>
            </a:r>
            <a:r>
              <a:rPr lang="en-US" sz="2400" dirty="0"/>
              <a:t>. </a:t>
            </a:r>
            <a:endParaRPr lang="en-US" sz="2400" dirty="0" smtClean="0"/>
          </a:p>
          <a:p>
            <a:pPr lvl="0" algn="just">
              <a:lnSpc>
                <a:spcPct val="150000"/>
              </a:lnSpc>
            </a:pPr>
            <a:r>
              <a:rPr lang="en-US" sz="2400" dirty="0" smtClean="0"/>
              <a:t>By </a:t>
            </a:r>
            <a:r>
              <a:rPr lang="en-US" sz="2400" dirty="0"/>
              <a:t>sharing responsibilities and liabilities with a trusted partner, companies can navigate uncertainties, such as market fluctuations, regulatory changes, or technological disruptions, more </a:t>
            </a:r>
            <a:r>
              <a:rPr lang="en-US" sz="2400" dirty="0" smtClean="0"/>
              <a:t>effectively.</a:t>
            </a:r>
            <a:endParaRPr lang="en-US" sz="2400" dirty="0"/>
          </a:p>
        </p:txBody>
      </p:sp>
      <p:sp>
        <p:nvSpPr>
          <p:cNvPr id="4" name="Slide Number Placeholder 3"/>
          <p:cNvSpPr>
            <a:spLocks noGrp="1"/>
          </p:cNvSpPr>
          <p:nvPr>
            <p:ph type="sldNum" sz="quarter" idx="12"/>
          </p:nvPr>
        </p:nvSpPr>
        <p:spPr/>
        <p:txBody>
          <a:bodyPr/>
          <a:lstStyle/>
          <a:p>
            <a:fld id="{6D22F896-40B5-4ADD-8801-0D06FADFA095}" type="slidenum">
              <a:rPr lang="en-US" smtClean="0"/>
              <a:t>38</a:t>
            </a:fld>
            <a:endParaRPr lang="en-US" dirty="0"/>
          </a:p>
        </p:txBody>
      </p:sp>
    </p:spTree>
    <p:extLst>
      <p:ext uri="{BB962C8B-B14F-4D97-AF65-F5344CB8AC3E}">
        <p14:creationId xmlns:p14="http://schemas.microsoft.com/office/powerpoint/2010/main" val="470522502"/>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Objective of Strategic Alliance</a:t>
            </a:r>
            <a:endParaRPr lang="en-US" dirty="0"/>
          </a:p>
        </p:txBody>
      </p:sp>
      <p:sp>
        <p:nvSpPr>
          <p:cNvPr id="3" name="Content Placeholder 2"/>
          <p:cNvSpPr>
            <a:spLocks noGrp="1"/>
          </p:cNvSpPr>
          <p:nvPr>
            <p:ph idx="1"/>
          </p:nvPr>
        </p:nvSpPr>
        <p:spPr/>
        <p:txBody>
          <a:bodyPr>
            <a:noAutofit/>
          </a:bodyPr>
          <a:lstStyle/>
          <a:p>
            <a:pPr lvl="0" algn="just">
              <a:lnSpc>
                <a:spcPct val="150000"/>
              </a:lnSpc>
            </a:pPr>
            <a:r>
              <a:rPr lang="en-US" sz="2400" b="1" dirty="0" smtClean="0"/>
              <a:t>Innovation </a:t>
            </a:r>
            <a:r>
              <a:rPr lang="en-US" sz="2400" b="1" dirty="0"/>
              <a:t>and Product Development</a:t>
            </a:r>
            <a:r>
              <a:rPr lang="en-US" sz="2400" dirty="0"/>
              <a:t>: </a:t>
            </a:r>
            <a:endParaRPr lang="en-US" sz="2400" dirty="0" smtClean="0"/>
          </a:p>
          <a:p>
            <a:pPr lvl="0" algn="just">
              <a:lnSpc>
                <a:spcPct val="150000"/>
              </a:lnSpc>
            </a:pPr>
            <a:r>
              <a:rPr lang="en-US" sz="2400" dirty="0" smtClean="0"/>
              <a:t>Collaborative </a:t>
            </a:r>
            <a:r>
              <a:rPr lang="en-US" sz="2400" dirty="0"/>
              <a:t>partnerships often foster innovation by combining the knowledge, creativity, and expertise of multiple entities. </a:t>
            </a:r>
            <a:endParaRPr lang="en-US" sz="2400" dirty="0" smtClean="0"/>
          </a:p>
          <a:p>
            <a:pPr lvl="0" algn="just">
              <a:lnSpc>
                <a:spcPct val="150000"/>
              </a:lnSpc>
            </a:pPr>
            <a:r>
              <a:rPr lang="en-US" sz="2400" dirty="0" smtClean="0"/>
              <a:t>Through </a:t>
            </a:r>
            <a:r>
              <a:rPr lang="en-US" sz="2400" dirty="0"/>
              <a:t>joint research and development efforts, partners can accelerate the creation of new products, services, or technologies, gaining a competitive edge in the </a:t>
            </a:r>
            <a:r>
              <a:rPr lang="en-US" sz="2400" dirty="0" smtClean="0"/>
              <a:t>market.</a:t>
            </a:r>
            <a:endParaRPr lang="en-US" sz="2400" dirty="0"/>
          </a:p>
        </p:txBody>
      </p:sp>
      <p:sp>
        <p:nvSpPr>
          <p:cNvPr id="4" name="Slide Number Placeholder 3"/>
          <p:cNvSpPr>
            <a:spLocks noGrp="1"/>
          </p:cNvSpPr>
          <p:nvPr>
            <p:ph type="sldNum" sz="quarter" idx="12"/>
          </p:nvPr>
        </p:nvSpPr>
        <p:spPr/>
        <p:txBody>
          <a:bodyPr/>
          <a:lstStyle/>
          <a:p>
            <a:fld id="{6D22F896-40B5-4ADD-8801-0D06FADFA095}" type="slidenum">
              <a:rPr lang="en-US" smtClean="0"/>
              <a:t>39</a:t>
            </a:fld>
            <a:endParaRPr lang="en-US" dirty="0"/>
          </a:p>
        </p:txBody>
      </p:sp>
    </p:spTree>
    <p:extLst>
      <p:ext uri="{BB962C8B-B14F-4D97-AF65-F5344CB8AC3E}">
        <p14:creationId xmlns:p14="http://schemas.microsoft.com/office/powerpoint/2010/main" val="1185026242"/>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Objective of Strategic Alliance</a:t>
            </a:r>
            <a:endParaRPr lang="en-US" dirty="0"/>
          </a:p>
        </p:txBody>
      </p:sp>
      <p:sp>
        <p:nvSpPr>
          <p:cNvPr id="3" name="Content Placeholder 2"/>
          <p:cNvSpPr>
            <a:spLocks noGrp="1"/>
          </p:cNvSpPr>
          <p:nvPr>
            <p:ph idx="1"/>
          </p:nvPr>
        </p:nvSpPr>
        <p:spPr>
          <a:xfrm>
            <a:off x="583096" y="1921565"/>
            <a:ext cx="7783664" cy="3947528"/>
          </a:xfrm>
        </p:spPr>
        <p:txBody>
          <a:bodyPr>
            <a:noAutofit/>
          </a:bodyPr>
          <a:lstStyle/>
          <a:p>
            <a:pPr lvl="0" algn="just">
              <a:lnSpc>
                <a:spcPct val="150000"/>
              </a:lnSpc>
            </a:pPr>
            <a:r>
              <a:rPr lang="en-US" sz="2400" b="1" dirty="0" smtClean="0"/>
              <a:t>Cost </a:t>
            </a:r>
            <a:r>
              <a:rPr lang="en-US" sz="2400" b="1" dirty="0"/>
              <a:t>Reduction and Efficiency Improvement</a:t>
            </a:r>
            <a:r>
              <a:rPr lang="en-US" sz="2400" dirty="0"/>
              <a:t>: </a:t>
            </a:r>
            <a:endParaRPr lang="en-US" sz="2400" dirty="0" smtClean="0"/>
          </a:p>
          <a:p>
            <a:pPr lvl="0" algn="just">
              <a:lnSpc>
                <a:spcPct val="150000"/>
              </a:lnSpc>
            </a:pPr>
            <a:r>
              <a:rPr lang="en-US" sz="2400" dirty="0" smtClean="0"/>
              <a:t>Strategic </a:t>
            </a:r>
            <a:r>
              <a:rPr lang="en-US" sz="2400" dirty="0"/>
              <a:t>alliances can lead to cost savings through economies of scale, shared overheads, and optimized operations. </a:t>
            </a:r>
            <a:endParaRPr lang="en-US" sz="2400" dirty="0" smtClean="0"/>
          </a:p>
          <a:p>
            <a:pPr lvl="0" algn="just">
              <a:lnSpc>
                <a:spcPct val="150000"/>
              </a:lnSpc>
            </a:pPr>
            <a:r>
              <a:rPr lang="en-US" sz="2400" dirty="0" smtClean="0"/>
              <a:t>By </a:t>
            </a:r>
            <a:r>
              <a:rPr lang="en-US" sz="2400" dirty="0"/>
              <a:t>working together, partners can reduce redundant expenses, streamline processes, and achieve higher levels of efficiency, ultimately improving their overall financial performance.</a:t>
            </a:r>
          </a:p>
        </p:txBody>
      </p:sp>
      <p:sp>
        <p:nvSpPr>
          <p:cNvPr id="4" name="Slide Number Placeholder 3"/>
          <p:cNvSpPr>
            <a:spLocks noGrp="1"/>
          </p:cNvSpPr>
          <p:nvPr>
            <p:ph type="sldNum" sz="quarter" idx="12"/>
          </p:nvPr>
        </p:nvSpPr>
        <p:spPr/>
        <p:txBody>
          <a:bodyPr/>
          <a:lstStyle/>
          <a:p>
            <a:fld id="{6D22F896-40B5-4ADD-8801-0D06FADFA095}" type="slidenum">
              <a:rPr lang="en-US" smtClean="0"/>
              <a:t>40</a:t>
            </a:fld>
            <a:endParaRPr lang="en-US" dirty="0"/>
          </a:p>
        </p:txBody>
      </p:sp>
    </p:spTree>
    <p:extLst>
      <p:ext uri="{BB962C8B-B14F-4D97-AF65-F5344CB8AC3E}">
        <p14:creationId xmlns:p14="http://schemas.microsoft.com/office/powerpoint/2010/main" val="1778228748"/>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7323" y="286604"/>
            <a:ext cx="8401878" cy="985605"/>
          </a:xfrm>
        </p:spPr>
        <p:txBody>
          <a:bodyPr>
            <a:normAutofit/>
          </a:bodyPr>
          <a:lstStyle/>
          <a:p>
            <a:r>
              <a:rPr lang="en-US" b="1" dirty="0"/>
              <a:t>Characteristics of Strategic </a:t>
            </a:r>
            <a:r>
              <a:rPr lang="en-US" b="1" dirty="0" smtClean="0"/>
              <a:t>Alliance</a:t>
            </a:r>
            <a:endParaRPr lang="en-US" dirty="0"/>
          </a:p>
        </p:txBody>
      </p:sp>
      <p:sp>
        <p:nvSpPr>
          <p:cNvPr id="3" name="Content Placeholder 2"/>
          <p:cNvSpPr>
            <a:spLocks noGrp="1"/>
          </p:cNvSpPr>
          <p:nvPr>
            <p:ph idx="1"/>
          </p:nvPr>
        </p:nvSpPr>
        <p:spPr>
          <a:xfrm>
            <a:off x="743446" y="1607195"/>
            <a:ext cx="7543801" cy="4023360"/>
          </a:xfrm>
        </p:spPr>
        <p:txBody>
          <a:bodyPr>
            <a:noAutofit/>
          </a:bodyPr>
          <a:lstStyle/>
          <a:p>
            <a:pPr lvl="0" algn="just">
              <a:lnSpc>
                <a:spcPct val="150000"/>
              </a:lnSpc>
              <a:buFont typeface="Wingdings" panose="05000000000000000000" pitchFamily="2" charset="2"/>
              <a:buChar char="Ø"/>
            </a:pPr>
            <a:r>
              <a:rPr lang="en-US" sz="2800" dirty="0"/>
              <a:t>Mutual </a:t>
            </a:r>
            <a:r>
              <a:rPr lang="en-US" sz="2800" dirty="0" smtClean="0"/>
              <a:t>Benefit </a:t>
            </a:r>
            <a:endParaRPr lang="en-US" sz="2800" dirty="0"/>
          </a:p>
          <a:p>
            <a:pPr lvl="0" algn="just">
              <a:lnSpc>
                <a:spcPct val="150000"/>
              </a:lnSpc>
              <a:buFont typeface="Wingdings" panose="05000000000000000000" pitchFamily="2" charset="2"/>
              <a:buChar char="Ø"/>
            </a:pPr>
            <a:r>
              <a:rPr lang="en-US" sz="2800" dirty="0"/>
              <a:t>Clear Objectives and </a:t>
            </a:r>
            <a:r>
              <a:rPr lang="en-US" sz="2800" dirty="0" smtClean="0"/>
              <a:t>Goals </a:t>
            </a:r>
            <a:endParaRPr lang="en-US" sz="2800" dirty="0"/>
          </a:p>
          <a:p>
            <a:pPr lvl="0" algn="just">
              <a:lnSpc>
                <a:spcPct val="150000"/>
              </a:lnSpc>
              <a:buFont typeface="Wingdings" panose="05000000000000000000" pitchFamily="2" charset="2"/>
              <a:buChar char="Ø"/>
            </a:pPr>
            <a:r>
              <a:rPr lang="en-US" sz="2800" dirty="0"/>
              <a:t>Long-Term </a:t>
            </a:r>
            <a:r>
              <a:rPr lang="en-US" sz="2800" dirty="0" smtClean="0"/>
              <a:t>Perspective </a:t>
            </a:r>
            <a:endParaRPr lang="en-US" sz="2800" dirty="0"/>
          </a:p>
          <a:p>
            <a:pPr lvl="0" algn="just">
              <a:lnSpc>
                <a:spcPct val="150000"/>
              </a:lnSpc>
              <a:buFont typeface="Wingdings" panose="05000000000000000000" pitchFamily="2" charset="2"/>
              <a:buChar char="Ø"/>
            </a:pPr>
            <a:r>
              <a:rPr lang="en-US" sz="2800" dirty="0"/>
              <a:t>Preservation of </a:t>
            </a:r>
            <a:r>
              <a:rPr lang="en-US" sz="2800" dirty="0" smtClean="0"/>
              <a:t>Autonomy </a:t>
            </a:r>
            <a:endParaRPr lang="en-US" sz="2800" dirty="0"/>
          </a:p>
          <a:p>
            <a:pPr lvl="0" algn="just">
              <a:lnSpc>
                <a:spcPct val="150000"/>
              </a:lnSpc>
              <a:buFont typeface="Wingdings" panose="05000000000000000000" pitchFamily="2" charset="2"/>
              <a:buChar char="Ø"/>
            </a:pPr>
            <a:r>
              <a:rPr lang="en-US" sz="2800" dirty="0"/>
              <a:t>Shared Risks and </a:t>
            </a:r>
            <a:r>
              <a:rPr lang="en-US" sz="2800" dirty="0" smtClean="0"/>
              <a:t>Responsibilities </a:t>
            </a:r>
            <a:endParaRPr lang="en-US" sz="2800" dirty="0"/>
          </a:p>
          <a:p>
            <a:pPr lvl="0" algn="just">
              <a:lnSpc>
                <a:spcPct val="150000"/>
              </a:lnSpc>
              <a:buFont typeface="Wingdings" panose="05000000000000000000" pitchFamily="2" charset="2"/>
              <a:buChar char="Ø"/>
            </a:pPr>
            <a:r>
              <a:rPr lang="en-US" sz="2800" dirty="0"/>
              <a:t>Flexibility and </a:t>
            </a:r>
            <a:r>
              <a:rPr lang="en-US" sz="2800" dirty="0" smtClean="0"/>
              <a:t>Adaptability </a:t>
            </a:r>
            <a:endParaRPr lang="en-US" sz="2800" dirty="0"/>
          </a:p>
        </p:txBody>
      </p:sp>
      <p:sp>
        <p:nvSpPr>
          <p:cNvPr id="4" name="Slide Number Placeholder 3"/>
          <p:cNvSpPr>
            <a:spLocks noGrp="1"/>
          </p:cNvSpPr>
          <p:nvPr>
            <p:ph type="sldNum" sz="quarter" idx="12"/>
          </p:nvPr>
        </p:nvSpPr>
        <p:spPr/>
        <p:txBody>
          <a:bodyPr/>
          <a:lstStyle/>
          <a:p>
            <a:fld id="{6D22F896-40B5-4ADD-8801-0D06FADFA095}" type="slidenum">
              <a:rPr lang="en-US" smtClean="0"/>
              <a:t>41</a:t>
            </a:fld>
            <a:endParaRPr lang="en-US" dirty="0"/>
          </a:p>
        </p:txBody>
      </p:sp>
    </p:spTree>
    <p:extLst>
      <p:ext uri="{BB962C8B-B14F-4D97-AF65-F5344CB8AC3E}">
        <p14:creationId xmlns:p14="http://schemas.microsoft.com/office/powerpoint/2010/main" val="3090542961"/>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Strategic </a:t>
            </a:r>
            <a:r>
              <a:rPr lang="en-US" b="1" dirty="0" smtClean="0"/>
              <a:t>Alliance</a:t>
            </a:r>
            <a:endParaRPr lang="en-US" dirty="0"/>
          </a:p>
        </p:txBody>
      </p:sp>
      <p:sp>
        <p:nvSpPr>
          <p:cNvPr id="3" name="Content Placeholder 2"/>
          <p:cNvSpPr>
            <a:spLocks noGrp="1"/>
          </p:cNvSpPr>
          <p:nvPr>
            <p:ph idx="1"/>
          </p:nvPr>
        </p:nvSpPr>
        <p:spPr>
          <a:xfrm>
            <a:off x="530087" y="1855304"/>
            <a:ext cx="8256104" cy="4346712"/>
          </a:xfrm>
        </p:spPr>
        <p:txBody>
          <a:bodyPr>
            <a:noAutofit/>
          </a:bodyPr>
          <a:lstStyle/>
          <a:p>
            <a:pPr lvl="0" algn="just">
              <a:lnSpc>
                <a:spcPct val="150000"/>
              </a:lnSpc>
            </a:pPr>
            <a:r>
              <a:rPr lang="en-US" sz="2200" b="1" dirty="0"/>
              <a:t>Joint Venture:</a:t>
            </a:r>
            <a:endParaRPr lang="en-US" sz="2200" dirty="0"/>
          </a:p>
          <a:p>
            <a:pPr algn="just">
              <a:lnSpc>
                <a:spcPct val="150000"/>
              </a:lnSpc>
            </a:pPr>
            <a:r>
              <a:rPr lang="en-US" sz="2200" dirty="0"/>
              <a:t> A joint venture is a formal partnership between two or more entities to establish a new, independent business entity. </a:t>
            </a:r>
            <a:endParaRPr lang="en-US" sz="2200" dirty="0" smtClean="0"/>
          </a:p>
          <a:p>
            <a:pPr algn="just">
              <a:lnSpc>
                <a:spcPct val="150000"/>
              </a:lnSpc>
            </a:pPr>
            <a:r>
              <a:rPr lang="en-US" sz="2200" dirty="0" smtClean="0"/>
              <a:t>The </a:t>
            </a:r>
            <a:r>
              <a:rPr lang="en-US" sz="2200" dirty="0"/>
              <a:t>parties contribute resources, share risks, and jointly manage the venture. </a:t>
            </a:r>
            <a:endParaRPr lang="en-US" sz="2200" dirty="0" smtClean="0"/>
          </a:p>
          <a:p>
            <a:pPr algn="just">
              <a:lnSpc>
                <a:spcPct val="150000"/>
              </a:lnSpc>
            </a:pPr>
            <a:r>
              <a:rPr lang="en-US" sz="2200" dirty="0" smtClean="0"/>
              <a:t>This </a:t>
            </a:r>
            <a:r>
              <a:rPr lang="en-US" sz="2200" dirty="0"/>
              <a:t>type of alliance is often used for entering new markets, combining specific expertise, or pursuing large-scale </a:t>
            </a:r>
            <a:r>
              <a:rPr lang="en-US" sz="2200" dirty="0" smtClean="0"/>
              <a:t>projects.</a:t>
            </a:r>
            <a:endParaRPr lang="en-US" sz="2200" dirty="0"/>
          </a:p>
        </p:txBody>
      </p:sp>
      <p:sp>
        <p:nvSpPr>
          <p:cNvPr id="4" name="Slide Number Placeholder 3"/>
          <p:cNvSpPr>
            <a:spLocks noGrp="1"/>
          </p:cNvSpPr>
          <p:nvPr>
            <p:ph type="sldNum" sz="quarter" idx="12"/>
          </p:nvPr>
        </p:nvSpPr>
        <p:spPr/>
        <p:txBody>
          <a:bodyPr/>
          <a:lstStyle/>
          <a:p>
            <a:fld id="{6D22F896-40B5-4ADD-8801-0D06FADFA095}" type="slidenum">
              <a:rPr lang="en-US" smtClean="0"/>
              <a:t>42</a:t>
            </a:fld>
            <a:endParaRPr lang="en-US" dirty="0"/>
          </a:p>
        </p:txBody>
      </p:sp>
    </p:spTree>
    <p:extLst>
      <p:ext uri="{BB962C8B-B14F-4D97-AF65-F5344CB8AC3E}">
        <p14:creationId xmlns:p14="http://schemas.microsoft.com/office/powerpoint/2010/main" val="2871323522"/>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Strategic </a:t>
            </a:r>
            <a:r>
              <a:rPr lang="en-US" b="1" dirty="0" smtClean="0"/>
              <a:t>Alliance</a:t>
            </a:r>
            <a:endParaRPr lang="en-US" dirty="0"/>
          </a:p>
        </p:txBody>
      </p:sp>
      <p:sp>
        <p:nvSpPr>
          <p:cNvPr id="3" name="Content Placeholder 2"/>
          <p:cNvSpPr>
            <a:spLocks noGrp="1"/>
          </p:cNvSpPr>
          <p:nvPr>
            <p:ph idx="1"/>
          </p:nvPr>
        </p:nvSpPr>
        <p:spPr>
          <a:xfrm>
            <a:off x="424071" y="1737361"/>
            <a:ext cx="8335616" cy="4131733"/>
          </a:xfrm>
        </p:spPr>
        <p:txBody>
          <a:bodyPr>
            <a:noAutofit/>
          </a:bodyPr>
          <a:lstStyle/>
          <a:p>
            <a:pPr lvl="0" algn="just">
              <a:lnSpc>
                <a:spcPct val="150000"/>
              </a:lnSpc>
            </a:pPr>
            <a:r>
              <a:rPr lang="en-US" sz="2400" b="1" dirty="0" smtClean="0"/>
              <a:t>Equity </a:t>
            </a:r>
            <a:r>
              <a:rPr lang="en-US" sz="2400" b="1" dirty="0"/>
              <a:t>Strategic Alliance:</a:t>
            </a:r>
            <a:endParaRPr lang="en-US" sz="2400" dirty="0"/>
          </a:p>
          <a:p>
            <a:pPr algn="just">
              <a:lnSpc>
                <a:spcPct val="150000"/>
              </a:lnSpc>
            </a:pPr>
            <a:r>
              <a:rPr lang="en-US" sz="2400" dirty="0"/>
              <a:t>In an equity strategic alliance, one company takes an ownership stake in another company. </a:t>
            </a:r>
            <a:endParaRPr lang="en-US" sz="2400" dirty="0" smtClean="0"/>
          </a:p>
          <a:p>
            <a:pPr algn="just">
              <a:lnSpc>
                <a:spcPct val="150000"/>
              </a:lnSpc>
            </a:pPr>
            <a:r>
              <a:rPr lang="en-US" sz="2400" dirty="0" smtClean="0"/>
              <a:t>This </a:t>
            </a:r>
            <a:r>
              <a:rPr lang="en-US" sz="2400" dirty="0"/>
              <a:t>could involve the purchase of shares, equity investment, or the creation of a joint venture where both parties have </a:t>
            </a:r>
            <a:r>
              <a:rPr lang="en-US" sz="2400" dirty="0" smtClean="0"/>
              <a:t>ownership. </a:t>
            </a:r>
          </a:p>
          <a:p>
            <a:pPr algn="just">
              <a:lnSpc>
                <a:spcPct val="150000"/>
              </a:lnSpc>
            </a:pPr>
            <a:r>
              <a:rPr lang="en-US" sz="2400" dirty="0" smtClean="0"/>
              <a:t>This </a:t>
            </a:r>
            <a:r>
              <a:rPr lang="en-US" sz="2400" dirty="0"/>
              <a:t>type of alliance can lead to a more integrated and long-term relationship between the partners</a:t>
            </a:r>
            <a:r>
              <a:rPr lang="en-US" sz="2400" dirty="0" smtClean="0"/>
              <a:t>.</a:t>
            </a:r>
            <a:endParaRPr lang="en-US" sz="2400" dirty="0"/>
          </a:p>
        </p:txBody>
      </p:sp>
      <p:sp>
        <p:nvSpPr>
          <p:cNvPr id="4" name="Slide Number Placeholder 3"/>
          <p:cNvSpPr>
            <a:spLocks noGrp="1"/>
          </p:cNvSpPr>
          <p:nvPr>
            <p:ph type="sldNum" sz="quarter" idx="12"/>
          </p:nvPr>
        </p:nvSpPr>
        <p:spPr/>
        <p:txBody>
          <a:bodyPr/>
          <a:lstStyle/>
          <a:p>
            <a:fld id="{6D22F896-40B5-4ADD-8801-0D06FADFA095}" type="slidenum">
              <a:rPr lang="en-US" smtClean="0"/>
              <a:t>43</a:t>
            </a:fld>
            <a:endParaRPr lang="en-US" dirty="0"/>
          </a:p>
        </p:txBody>
      </p:sp>
    </p:spTree>
    <p:extLst>
      <p:ext uri="{BB962C8B-B14F-4D97-AF65-F5344CB8AC3E}">
        <p14:creationId xmlns:p14="http://schemas.microsoft.com/office/powerpoint/2010/main" val="3142213151"/>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Strategic </a:t>
            </a:r>
            <a:r>
              <a:rPr lang="en-US" b="1" dirty="0" smtClean="0"/>
              <a:t>Alliance</a:t>
            </a:r>
            <a:endParaRPr lang="en-US" dirty="0"/>
          </a:p>
        </p:txBody>
      </p:sp>
      <p:sp>
        <p:nvSpPr>
          <p:cNvPr id="3" name="Content Placeholder 2"/>
          <p:cNvSpPr>
            <a:spLocks noGrp="1"/>
          </p:cNvSpPr>
          <p:nvPr>
            <p:ph idx="1"/>
          </p:nvPr>
        </p:nvSpPr>
        <p:spPr/>
        <p:txBody>
          <a:bodyPr>
            <a:noAutofit/>
          </a:bodyPr>
          <a:lstStyle/>
          <a:p>
            <a:pPr lvl="0" algn="just">
              <a:lnSpc>
                <a:spcPct val="150000"/>
              </a:lnSpc>
            </a:pPr>
            <a:r>
              <a:rPr lang="en-US" sz="2600" b="1" dirty="0" smtClean="0"/>
              <a:t>Non-Equity </a:t>
            </a:r>
            <a:r>
              <a:rPr lang="en-US" sz="2600" b="1" dirty="0"/>
              <a:t>Strategic Alliance:</a:t>
            </a:r>
            <a:endParaRPr lang="en-US" sz="2600" dirty="0"/>
          </a:p>
          <a:p>
            <a:pPr algn="just">
              <a:lnSpc>
                <a:spcPct val="150000"/>
              </a:lnSpc>
            </a:pPr>
            <a:r>
              <a:rPr lang="en-US" sz="2600" dirty="0"/>
              <a:t>Non-equity alliances are partnerships formed without an ownership stake. Instead, the parties collaborate through contracts, agreements, or other arrangements. </a:t>
            </a:r>
            <a:endParaRPr lang="en-US" sz="2600" dirty="0" smtClean="0"/>
          </a:p>
          <a:p>
            <a:pPr algn="just">
              <a:lnSpc>
                <a:spcPct val="150000"/>
              </a:lnSpc>
            </a:pPr>
            <a:r>
              <a:rPr lang="en-US" sz="2600" dirty="0" smtClean="0"/>
              <a:t>These </a:t>
            </a:r>
            <a:r>
              <a:rPr lang="en-US" sz="2600" dirty="0"/>
              <a:t>alliances are often used when entities want to work together on specific projects or initiatives without sharing </a:t>
            </a:r>
            <a:r>
              <a:rPr lang="en-US" sz="2600" dirty="0" smtClean="0"/>
              <a:t>ownership.</a:t>
            </a:r>
            <a:endParaRPr lang="en-US" sz="2600" dirty="0"/>
          </a:p>
        </p:txBody>
      </p:sp>
      <p:sp>
        <p:nvSpPr>
          <p:cNvPr id="4" name="Slide Number Placeholder 3"/>
          <p:cNvSpPr>
            <a:spLocks noGrp="1"/>
          </p:cNvSpPr>
          <p:nvPr>
            <p:ph type="sldNum" sz="quarter" idx="12"/>
          </p:nvPr>
        </p:nvSpPr>
        <p:spPr/>
        <p:txBody>
          <a:bodyPr/>
          <a:lstStyle/>
          <a:p>
            <a:fld id="{6D22F896-40B5-4ADD-8801-0D06FADFA095}" type="slidenum">
              <a:rPr lang="en-US" smtClean="0"/>
              <a:t>44</a:t>
            </a:fld>
            <a:endParaRPr lang="en-US" dirty="0"/>
          </a:p>
        </p:txBody>
      </p:sp>
    </p:spTree>
    <p:extLst>
      <p:ext uri="{BB962C8B-B14F-4D97-AF65-F5344CB8AC3E}">
        <p14:creationId xmlns:p14="http://schemas.microsoft.com/office/powerpoint/2010/main" val="2750771470"/>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Strategic </a:t>
            </a:r>
            <a:r>
              <a:rPr lang="en-US" b="1" dirty="0" smtClean="0"/>
              <a:t>Alliance</a:t>
            </a:r>
            <a:endParaRPr lang="en-US" dirty="0"/>
          </a:p>
        </p:txBody>
      </p:sp>
      <p:sp>
        <p:nvSpPr>
          <p:cNvPr id="3" name="Content Placeholder 2"/>
          <p:cNvSpPr>
            <a:spLocks noGrp="1"/>
          </p:cNvSpPr>
          <p:nvPr>
            <p:ph idx="1"/>
          </p:nvPr>
        </p:nvSpPr>
        <p:spPr/>
        <p:txBody>
          <a:bodyPr>
            <a:noAutofit/>
          </a:bodyPr>
          <a:lstStyle/>
          <a:p>
            <a:pPr lvl="0" algn="just">
              <a:lnSpc>
                <a:spcPct val="150000"/>
              </a:lnSpc>
            </a:pPr>
            <a:r>
              <a:rPr lang="en-US" sz="2600" b="1" dirty="0" smtClean="0"/>
              <a:t>Distribution </a:t>
            </a:r>
            <a:r>
              <a:rPr lang="en-US" sz="2600" b="1" dirty="0"/>
              <a:t>Alliance:</a:t>
            </a:r>
            <a:endParaRPr lang="en-US" sz="2600" dirty="0"/>
          </a:p>
          <a:p>
            <a:pPr algn="just">
              <a:lnSpc>
                <a:spcPct val="150000"/>
              </a:lnSpc>
            </a:pPr>
            <a:r>
              <a:rPr lang="en-US" sz="2600" dirty="0"/>
              <a:t>Distribution alliances involve entities working together to expand their reach and distribution capabilities. </a:t>
            </a:r>
            <a:endParaRPr lang="en-US" sz="2600" dirty="0" smtClean="0"/>
          </a:p>
          <a:p>
            <a:pPr algn="just">
              <a:lnSpc>
                <a:spcPct val="150000"/>
              </a:lnSpc>
            </a:pPr>
            <a:r>
              <a:rPr lang="en-US" sz="2600" dirty="0" smtClean="0"/>
              <a:t>For </a:t>
            </a:r>
            <a:r>
              <a:rPr lang="en-US" sz="2600" dirty="0"/>
              <a:t>example, a manufacturer might form an alliance with a distributor or retailer to improve the availability and accessibility of their products in a particular market</a:t>
            </a:r>
            <a:r>
              <a:rPr lang="en-US" sz="2600" dirty="0" smtClean="0"/>
              <a:t>.</a:t>
            </a:r>
            <a:endParaRPr lang="en-US" sz="2600" dirty="0"/>
          </a:p>
        </p:txBody>
      </p:sp>
      <p:sp>
        <p:nvSpPr>
          <p:cNvPr id="4" name="Slide Number Placeholder 3"/>
          <p:cNvSpPr>
            <a:spLocks noGrp="1"/>
          </p:cNvSpPr>
          <p:nvPr>
            <p:ph type="sldNum" sz="quarter" idx="12"/>
          </p:nvPr>
        </p:nvSpPr>
        <p:spPr/>
        <p:txBody>
          <a:bodyPr/>
          <a:lstStyle/>
          <a:p>
            <a:fld id="{6D22F896-40B5-4ADD-8801-0D06FADFA095}" type="slidenum">
              <a:rPr lang="en-US" smtClean="0"/>
              <a:t>45</a:t>
            </a:fld>
            <a:endParaRPr lang="en-US" dirty="0"/>
          </a:p>
        </p:txBody>
      </p:sp>
    </p:spTree>
    <p:extLst>
      <p:ext uri="{BB962C8B-B14F-4D97-AF65-F5344CB8AC3E}">
        <p14:creationId xmlns:p14="http://schemas.microsoft.com/office/powerpoint/2010/main" val="374582053"/>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Strategic </a:t>
            </a:r>
            <a:r>
              <a:rPr lang="en-US" b="1" dirty="0" smtClean="0"/>
              <a:t>Alliance</a:t>
            </a:r>
            <a:endParaRPr lang="en-US" dirty="0"/>
          </a:p>
        </p:txBody>
      </p:sp>
      <p:sp>
        <p:nvSpPr>
          <p:cNvPr id="3" name="Content Placeholder 2"/>
          <p:cNvSpPr>
            <a:spLocks noGrp="1"/>
          </p:cNvSpPr>
          <p:nvPr>
            <p:ph idx="1"/>
          </p:nvPr>
        </p:nvSpPr>
        <p:spPr>
          <a:xfrm>
            <a:off x="410817" y="1685679"/>
            <a:ext cx="8256105" cy="4027042"/>
          </a:xfrm>
        </p:spPr>
        <p:txBody>
          <a:bodyPr>
            <a:noAutofit/>
          </a:bodyPr>
          <a:lstStyle/>
          <a:p>
            <a:pPr lvl="0" algn="just">
              <a:lnSpc>
                <a:spcPct val="150000"/>
              </a:lnSpc>
            </a:pPr>
            <a:r>
              <a:rPr lang="en-US" sz="2600" b="1" dirty="0" smtClean="0"/>
              <a:t>Technology </a:t>
            </a:r>
            <a:r>
              <a:rPr lang="en-US" sz="2600" b="1" dirty="0"/>
              <a:t>Licensing and Transfer:</a:t>
            </a:r>
            <a:endParaRPr lang="en-US" sz="2600" dirty="0"/>
          </a:p>
          <a:p>
            <a:pPr algn="just">
              <a:lnSpc>
                <a:spcPct val="150000"/>
              </a:lnSpc>
            </a:pPr>
            <a:r>
              <a:rPr lang="en-US" sz="2600" dirty="0"/>
              <a:t>This type of alliance involves the exchange or licensing of specific technologies, intellectual property, or know-how between two or more entities. </a:t>
            </a:r>
            <a:endParaRPr lang="en-US" sz="2600" dirty="0" smtClean="0"/>
          </a:p>
          <a:p>
            <a:pPr algn="just">
              <a:lnSpc>
                <a:spcPct val="150000"/>
              </a:lnSpc>
            </a:pPr>
            <a:r>
              <a:rPr lang="en-US" sz="2600" dirty="0" smtClean="0"/>
              <a:t>This </a:t>
            </a:r>
            <a:r>
              <a:rPr lang="en-US" sz="2600" dirty="0"/>
              <a:t>allows partners to access or utilize each other's technological advancements, leading to innovation, cost savings, and improved competitiveness.</a:t>
            </a:r>
          </a:p>
        </p:txBody>
      </p:sp>
      <p:sp>
        <p:nvSpPr>
          <p:cNvPr id="4" name="Slide Number Placeholder 3"/>
          <p:cNvSpPr>
            <a:spLocks noGrp="1"/>
          </p:cNvSpPr>
          <p:nvPr>
            <p:ph type="sldNum" sz="quarter" idx="12"/>
          </p:nvPr>
        </p:nvSpPr>
        <p:spPr/>
        <p:txBody>
          <a:bodyPr/>
          <a:lstStyle/>
          <a:p>
            <a:fld id="{6D22F896-40B5-4ADD-8801-0D06FADFA095}" type="slidenum">
              <a:rPr lang="en-US" smtClean="0"/>
              <a:t>46</a:t>
            </a:fld>
            <a:endParaRPr lang="en-US" dirty="0"/>
          </a:p>
        </p:txBody>
      </p:sp>
    </p:spTree>
    <p:extLst>
      <p:ext uri="{BB962C8B-B14F-4D97-AF65-F5344CB8AC3E}">
        <p14:creationId xmlns:p14="http://schemas.microsoft.com/office/powerpoint/2010/main" val="3202849318"/>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a:t>
            </a:r>
            <a:endParaRPr lang="en-US" dirty="0"/>
          </a:p>
        </p:txBody>
      </p:sp>
      <p:sp>
        <p:nvSpPr>
          <p:cNvPr id="3" name="Content Placeholder 2"/>
          <p:cNvSpPr>
            <a:spLocks noGrp="1"/>
          </p:cNvSpPr>
          <p:nvPr>
            <p:ph idx="1"/>
          </p:nvPr>
        </p:nvSpPr>
        <p:spPr>
          <a:xfrm>
            <a:off x="822959" y="1845733"/>
            <a:ext cx="7543801" cy="4515309"/>
          </a:xfrm>
        </p:spPr>
        <p:txBody>
          <a:bodyPr>
            <a:noAutofit/>
          </a:bodyPr>
          <a:lstStyle/>
          <a:p>
            <a:pPr>
              <a:lnSpc>
                <a:spcPct val="100000"/>
              </a:lnSpc>
              <a:buFont typeface="Wingdings" panose="05000000000000000000" pitchFamily="2" charset="2"/>
              <a:buChar char="Ø"/>
            </a:pPr>
            <a:r>
              <a:rPr lang="en-US" sz="2200" dirty="0"/>
              <a:t>Blue Ocean Strategy</a:t>
            </a:r>
          </a:p>
          <a:p>
            <a:pPr>
              <a:lnSpc>
                <a:spcPct val="100000"/>
              </a:lnSpc>
              <a:buFont typeface="Wingdings" panose="05000000000000000000" pitchFamily="2" charset="2"/>
              <a:buChar char="Ø"/>
            </a:pPr>
            <a:r>
              <a:rPr lang="en-US" sz="2200" dirty="0"/>
              <a:t>The Principles of Blue Ocean Strategy</a:t>
            </a:r>
          </a:p>
          <a:p>
            <a:pPr>
              <a:lnSpc>
                <a:spcPct val="100000"/>
              </a:lnSpc>
              <a:buFont typeface="Wingdings" panose="05000000000000000000" pitchFamily="2" charset="2"/>
              <a:buChar char="Ø"/>
            </a:pPr>
            <a:r>
              <a:rPr lang="en-US" sz="2200" dirty="0"/>
              <a:t>Applying blue ocean Strategy to gain competitive advantage</a:t>
            </a:r>
          </a:p>
          <a:p>
            <a:pPr>
              <a:lnSpc>
                <a:spcPct val="100000"/>
              </a:lnSpc>
              <a:buFont typeface="Wingdings" panose="05000000000000000000" pitchFamily="2" charset="2"/>
              <a:buChar char="Ø"/>
            </a:pPr>
            <a:r>
              <a:rPr lang="en-US" sz="2200" dirty="0"/>
              <a:t>Innovation </a:t>
            </a:r>
            <a:endParaRPr lang="en-US" sz="2200" dirty="0" smtClean="0"/>
          </a:p>
          <a:p>
            <a:pPr algn="just">
              <a:lnSpc>
                <a:spcPct val="100000"/>
              </a:lnSpc>
              <a:buFont typeface="Wingdings" panose="05000000000000000000" pitchFamily="2" charset="2"/>
              <a:buChar char="Ø"/>
            </a:pPr>
            <a:r>
              <a:rPr lang="en-US" sz="2200" dirty="0"/>
              <a:t>Entrepreneurship</a:t>
            </a:r>
          </a:p>
          <a:p>
            <a:pPr algn="just">
              <a:lnSpc>
                <a:spcPct val="100000"/>
              </a:lnSpc>
              <a:buFont typeface="Wingdings" panose="05000000000000000000" pitchFamily="2" charset="2"/>
              <a:buChar char="Ø"/>
            </a:pPr>
            <a:r>
              <a:rPr lang="en-US" sz="2200" dirty="0"/>
              <a:t>Strategic Entrepreneurship</a:t>
            </a:r>
          </a:p>
          <a:p>
            <a:pPr algn="just">
              <a:lnSpc>
                <a:spcPct val="100000"/>
              </a:lnSpc>
              <a:buFont typeface="Wingdings" panose="05000000000000000000" pitchFamily="2" charset="2"/>
              <a:buChar char="Ø"/>
            </a:pPr>
            <a:r>
              <a:rPr lang="en-US" sz="2200" dirty="0"/>
              <a:t>Corporate Entrepreneurship</a:t>
            </a:r>
          </a:p>
          <a:p>
            <a:pPr algn="just">
              <a:lnSpc>
                <a:spcPct val="100000"/>
              </a:lnSpc>
              <a:buFont typeface="Wingdings" panose="05000000000000000000" pitchFamily="2" charset="2"/>
              <a:buChar char="Ø"/>
            </a:pPr>
            <a:r>
              <a:rPr lang="en-US" sz="2200" dirty="0"/>
              <a:t>Intrapreneurship</a:t>
            </a:r>
          </a:p>
          <a:p>
            <a:pPr algn="just">
              <a:lnSpc>
                <a:spcPct val="100000"/>
              </a:lnSpc>
              <a:buFont typeface="Wingdings" panose="05000000000000000000" pitchFamily="2" charset="2"/>
              <a:buChar char="Ø"/>
            </a:pPr>
            <a:r>
              <a:rPr lang="en-US" sz="2200" dirty="0"/>
              <a:t>Strategic </a:t>
            </a:r>
            <a:r>
              <a:rPr lang="en-US" sz="2200" dirty="0" smtClean="0"/>
              <a:t>Alliance </a:t>
            </a:r>
            <a:endParaRPr lang="en-US" sz="2200" dirty="0"/>
          </a:p>
        </p:txBody>
      </p:sp>
      <p:sp>
        <p:nvSpPr>
          <p:cNvPr id="4" name="Slide Number Placeholder 3"/>
          <p:cNvSpPr>
            <a:spLocks noGrp="1"/>
          </p:cNvSpPr>
          <p:nvPr>
            <p:ph type="sldNum" sz="quarter" idx="12"/>
          </p:nvPr>
        </p:nvSpPr>
        <p:spPr/>
        <p:txBody>
          <a:bodyPr/>
          <a:lstStyle/>
          <a:p>
            <a:fld id="{6D22F896-40B5-4ADD-8801-0D06FADFA095}" type="slidenum">
              <a:rPr lang="en-US" smtClean="0"/>
              <a:t>47</a:t>
            </a:fld>
            <a:endParaRPr lang="en-US" dirty="0"/>
          </a:p>
        </p:txBody>
      </p:sp>
    </p:spTree>
    <p:extLst>
      <p:ext uri="{BB962C8B-B14F-4D97-AF65-F5344CB8AC3E}">
        <p14:creationId xmlns:p14="http://schemas.microsoft.com/office/powerpoint/2010/main" val="2281243593"/>
      </p:ext>
    </p:extLst>
  </p:cSld>
  <p:clrMapOvr>
    <a:masterClrMapping/>
  </p:clrMapOvr>
  <mc:AlternateContent xmlns:mc="http://schemas.openxmlformats.org/markup-compatibility/2006" xmlns:p14="http://schemas.microsoft.com/office/powerpoint/2010/main">
    <mc:Choice Requires="p14">
      <p:transition spd="slow" p14:dur="4000">
        <p:comb dir="vert"/>
      </p:transition>
    </mc:Choice>
    <mc:Fallback xmlns="">
      <p:transition spd="slow">
        <p:comb dir="vert"/>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8052" y="1845734"/>
            <a:ext cx="8048709" cy="4023360"/>
          </a:xfrm>
        </p:spPr>
        <p:txBody>
          <a:bodyPr/>
          <a:lstStyle/>
          <a:p>
            <a:pPr algn="ctr"/>
            <a:endParaRPr lang="en-US" dirty="0" smtClean="0"/>
          </a:p>
          <a:p>
            <a:pPr algn="ctr"/>
            <a:endParaRPr lang="en-US" dirty="0"/>
          </a:p>
          <a:p>
            <a:pPr algn="ctr"/>
            <a:endParaRPr lang="en-US" dirty="0" smtClean="0"/>
          </a:p>
          <a:p>
            <a:pPr algn="ctr"/>
            <a:endParaRPr lang="en-US" dirty="0"/>
          </a:p>
          <a:p>
            <a:pPr algn="ctr"/>
            <a:r>
              <a:rPr lang="en-US" sz="6000" dirty="0" smtClean="0"/>
              <a:t>THE END OF THE COURSE</a:t>
            </a:r>
            <a:endParaRPr lang="en-US" sz="6000" dirty="0"/>
          </a:p>
        </p:txBody>
      </p:sp>
      <p:sp>
        <p:nvSpPr>
          <p:cNvPr id="2" name="Slide Number Placeholder 1"/>
          <p:cNvSpPr>
            <a:spLocks noGrp="1"/>
          </p:cNvSpPr>
          <p:nvPr>
            <p:ph type="sldNum" sz="quarter" idx="12"/>
          </p:nvPr>
        </p:nvSpPr>
        <p:spPr/>
        <p:txBody>
          <a:bodyPr/>
          <a:lstStyle/>
          <a:p>
            <a:fld id="{6D22F896-40B5-4ADD-8801-0D06FADFA095}" type="slidenum">
              <a:rPr lang="en-US" smtClean="0"/>
              <a:t>48</a:t>
            </a:fld>
            <a:endParaRPr lang="en-US" dirty="0"/>
          </a:p>
        </p:txBody>
      </p:sp>
    </p:spTree>
    <p:extLst>
      <p:ext uri="{BB962C8B-B14F-4D97-AF65-F5344CB8AC3E}">
        <p14:creationId xmlns:p14="http://schemas.microsoft.com/office/powerpoint/2010/main" val="3474877225"/>
      </p:ext>
    </p:extLst>
  </p:cSld>
  <p:clrMapOvr>
    <a:masterClrMapping/>
  </p:clrMapOvr>
  <mc:AlternateContent xmlns:mc="http://schemas.openxmlformats.org/markup-compatibility/2006" xmlns:p14="http://schemas.microsoft.com/office/powerpoint/2010/main">
    <mc:Choice Requires="p14">
      <p:transition spd="slow" p14:dur="4000">
        <p:wheel spokes="1"/>
      </p:transition>
    </mc:Choice>
    <mc:Fallback xmlns="">
      <p:transition spd="slow">
        <p:wheel spokes="1"/>
      </p:transition>
    </mc:Fallback>
  </mc:AlternateContent>
  <p:timing>
    <p:tnLst>
      <p:par>
        <p:cTn id="1" dur="indefinite" restart="never" nodeType="tmRoot"/>
      </p:par>
    </p:tnLst>
  </p:timing>
</p:sld>
</file>

<file path=ppt/theme/theme1.xml><?xml version="1.0" encoding="utf-8"?>
<a:theme xmlns:a="http://schemas.openxmlformats.org/drawingml/2006/main" name="Retrospect">
  <a:themeElements>
    <a:clrScheme name="Red Violet">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225</TotalTime>
  <Words>2785</Words>
  <Application>Microsoft Office PowerPoint</Application>
  <PresentationFormat>On-screen Show (4:3)</PresentationFormat>
  <Paragraphs>245</Paragraphs>
  <Slides>48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48</vt:i4>
      </vt:variant>
    </vt:vector>
  </HeadingPairs>
  <TitlesOfParts>
    <vt:vector size="53" baseType="lpstr">
      <vt:lpstr>Arial</vt:lpstr>
      <vt:lpstr>Calibri</vt:lpstr>
      <vt:lpstr>Calibri Light</vt:lpstr>
      <vt:lpstr>Wingdings</vt:lpstr>
      <vt:lpstr>Retrospect</vt:lpstr>
      <vt:lpstr>STRATEGIC MANAGEMENT  BMA 404</vt:lpstr>
      <vt:lpstr>Learning objectives</vt:lpstr>
      <vt:lpstr>Part One</vt:lpstr>
      <vt:lpstr>Blue Ocean Strategy</vt:lpstr>
      <vt:lpstr>Blue Ocean Strategy</vt:lpstr>
      <vt:lpstr>Blue Ocean Strategy</vt:lpstr>
      <vt:lpstr>Blue Ocean Strategy</vt:lpstr>
      <vt:lpstr>The Principles of Blue Ocean Strategy </vt:lpstr>
      <vt:lpstr>The Principles of Blue Ocean Strategy </vt:lpstr>
      <vt:lpstr>The Principles of Blue Ocean Strategy </vt:lpstr>
      <vt:lpstr>The Principles of Blue Ocean Strategy </vt:lpstr>
      <vt:lpstr>The Principles of Blue Ocean Strategy </vt:lpstr>
      <vt:lpstr>The Principles of Blue Ocean Strategy </vt:lpstr>
      <vt:lpstr> Applying blue ocean Strategy to gain competitive advantage </vt:lpstr>
      <vt:lpstr> Applying blue ocean Strategy to gain competitive advantage </vt:lpstr>
      <vt:lpstr> Applying blue ocean Strategy to gain competitive advantage </vt:lpstr>
      <vt:lpstr> Applying blue ocean Strategy to gain competitive advantage </vt:lpstr>
      <vt:lpstr>Innovation</vt:lpstr>
      <vt:lpstr>Innovation Strategy (IS) </vt:lpstr>
      <vt:lpstr>Innovation Strategy (IS) </vt:lpstr>
      <vt:lpstr>Forms of Innovation </vt:lpstr>
      <vt:lpstr>Forms of Innovation </vt:lpstr>
      <vt:lpstr>Forms of Innovation </vt:lpstr>
      <vt:lpstr>PowerPoint Presentation</vt:lpstr>
      <vt:lpstr>Part Two</vt:lpstr>
      <vt:lpstr>Entrepreneurship</vt:lpstr>
      <vt:lpstr>Strategic entrepreneurship</vt:lpstr>
      <vt:lpstr>Corporate entrepreneurship</vt:lpstr>
      <vt:lpstr>Intrapreneurship</vt:lpstr>
      <vt:lpstr>Intrapreneurship</vt:lpstr>
      <vt:lpstr>STRATEGIC ALLIANCE</vt:lpstr>
      <vt:lpstr>STRATEGIC ALLIANCE</vt:lpstr>
      <vt:lpstr>STRATEGIC ALLIANCE</vt:lpstr>
      <vt:lpstr>STRATEGIC ALLIANCE</vt:lpstr>
      <vt:lpstr>STRATEGIC ALLIANCE</vt:lpstr>
      <vt:lpstr>Objective of Strategic Alliance</vt:lpstr>
      <vt:lpstr>Objective of Strategic Alliance</vt:lpstr>
      <vt:lpstr>Objective of Strategic Alliance</vt:lpstr>
      <vt:lpstr>Objective of Strategic Alliance</vt:lpstr>
      <vt:lpstr>Objective of Strategic Alliance</vt:lpstr>
      <vt:lpstr>Characteristics of Strategic Alliance</vt:lpstr>
      <vt:lpstr>Types of Strategic Alliance</vt:lpstr>
      <vt:lpstr>Types of Strategic Alliance</vt:lpstr>
      <vt:lpstr>Types of Strategic Alliance</vt:lpstr>
      <vt:lpstr>Types of Strategic Alliance</vt:lpstr>
      <vt:lpstr>Types of Strategic Alliance</vt:lpstr>
      <vt:lpstr>Summary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Kahuthia</dc:creator>
  <cp:lastModifiedBy>Kahuthia</cp:lastModifiedBy>
  <cp:revision>18</cp:revision>
  <dcterms:created xsi:type="dcterms:W3CDTF">2023-11-14T19:20:47Z</dcterms:created>
  <dcterms:modified xsi:type="dcterms:W3CDTF">2023-11-15T00:49:25Z</dcterms:modified>
</cp:coreProperties>
</file>