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Lst>
  <p:sldSz cy="6858000" cx="12192000"/>
  <p:notesSz cx="6858000" cy="9144000"/>
  <p:embeddedFontLst>
    <p:embeddedFont>
      <p:font typeface="Century Gothic"/>
      <p:regular r:id="rId42"/>
      <p:bold r:id="rId43"/>
      <p:italic r:id="rId44"/>
      <p:boldItalic r:id="rId4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6" roundtripDataSignature="AMtx7mgIsuvVID49/2ARUchhoAL8ZeLQa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font" Target="fonts/CenturyGothic-regular.fntdata"/><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font" Target="fonts/CenturyGothic-italic.fntdata"/><Relationship Id="rId21" Type="http://schemas.openxmlformats.org/officeDocument/2006/relationships/slide" Target="slides/slide17.xml"/><Relationship Id="rId43" Type="http://schemas.openxmlformats.org/officeDocument/2006/relationships/font" Target="fonts/CenturyGothic-bold.fntdata"/><Relationship Id="rId24" Type="http://schemas.openxmlformats.org/officeDocument/2006/relationships/slide" Target="slides/slide20.xml"/><Relationship Id="rId46" Type="http://customschemas.google.com/relationships/presentationmetadata" Target="metadata"/><Relationship Id="rId23" Type="http://schemas.openxmlformats.org/officeDocument/2006/relationships/slide" Target="slides/slide19.xml"/><Relationship Id="rId45" Type="http://schemas.openxmlformats.org/officeDocument/2006/relationships/font" Target="fonts/CenturyGothic-boldItalic.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4" name="Shape 424"/>
        <p:cNvGrpSpPr/>
        <p:nvPr/>
      </p:nvGrpSpPr>
      <p:grpSpPr>
        <a:xfrm>
          <a:off x="0" y="0"/>
          <a:ext cx="0" cy="0"/>
          <a:chOff x="0" y="0"/>
          <a:chExt cx="0" cy="0"/>
        </a:xfrm>
      </p:grpSpPr>
      <p:sp>
        <p:nvSpPr>
          <p:cNvPr id="425" name="Google Shape;425;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2" name="Shape 22"/>
        <p:cNvGrpSpPr/>
        <p:nvPr/>
      </p:nvGrpSpPr>
      <p:grpSpPr>
        <a:xfrm>
          <a:off x="0" y="0"/>
          <a:ext cx="0" cy="0"/>
          <a:chOff x="0" y="0"/>
          <a:chExt cx="0" cy="0"/>
        </a:xfrm>
      </p:grpSpPr>
      <p:grpSp>
        <p:nvGrpSpPr>
          <p:cNvPr id="23" name="Google Shape;23;p39"/>
          <p:cNvGrpSpPr/>
          <p:nvPr/>
        </p:nvGrpSpPr>
        <p:grpSpPr>
          <a:xfrm>
            <a:off x="0" y="0"/>
            <a:ext cx="12192000" cy="6858000"/>
            <a:chOff x="0" y="0"/>
            <a:chExt cx="12192000" cy="6858000"/>
          </a:xfrm>
        </p:grpSpPr>
        <p:sp>
          <p:nvSpPr>
            <p:cNvPr id="24" name="Google Shape;24;p39"/>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39"/>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26" name="Google Shape;26;p39"/>
          <p:cNvSpPr txBox="1"/>
          <p:nvPr>
            <p:ph type="ctrTitle"/>
          </p:nvPr>
        </p:nvSpPr>
        <p:spPr>
          <a:xfrm>
            <a:off x="1154955" y="2099733"/>
            <a:ext cx="8825658" cy="267764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5400"/>
              <a:buFont typeface="Century Gothic"/>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9"/>
          <p:cNvSpPr txBox="1"/>
          <p:nvPr>
            <p:ph idx="1" type="subTitle"/>
          </p:nvPr>
        </p:nvSpPr>
        <p:spPr>
          <a:xfrm>
            <a:off x="1154955" y="4777380"/>
            <a:ext cx="8825658" cy="861420"/>
          </a:xfrm>
          <a:prstGeom prst="rect">
            <a:avLst/>
          </a:prstGeom>
          <a:noFill/>
          <a:ln>
            <a:noFill/>
          </a:ln>
        </p:spPr>
        <p:txBody>
          <a:bodyPr anchorCtr="0" anchor="t" bIns="45700" lIns="91425" spcFirstLastPara="1" rIns="91425" wrap="square" tIns="45700">
            <a:normAutofit/>
          </a:bodyPr>
          <a:lstStyle>
            <a:lvl1pPr lvl="0" algn="l">
              <a:spcBef>
                <a:spcPts val="1000"/>
              </a:spcBef>
              <a:spcAft>
                <a:spcPts val="0"/>
              </a:spcAft>
              <a:buSzPts val="1440"/>
              <a:buNone/>
              <a:defRPr cap="none">
                <a:solidFill>
                  <a:srgbClr val="EE52A4"/>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28" name="Google Shape;28;p39"/>
          <p:cNvSpPr txBox="1"/>
          <p:nvPr>
            <p:ph idx="10" type="dt"/>
          </p:nvPr>
        </p:nvSpPr>
        <p:spPr>
          <a:xfrm rot="5400000">
            <a:off x="10158984" y="1792224"/>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0" i="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9"/>
          <p:cNvSpPr txBox="1"/>
          <p:nvPr>
            <p:ph idx="11" type="ftr"/>
          </p:nvPr>
        </p:nvSpPr>
        <p:spPr>
          <a:xfrm rot="5400000">
            <a:off x="8951976" y="3227832"/>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b="0" i="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9"/>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39"/>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2" name="Shape 32"/>
        <p:cNvGrpSpPr/>
        <p:nvPr/>
      </p:nvGrpSpPr>
      <p:grpSpPr>
        <a:xfrm>
          <a:off x="0" y="0"/>
          <a:ext cx="0" cy="0"/>
          <a:chOff x="0" y="0"/>
          <a:chExt cx="0" cy="0"/>
        </a:xfrm>
      </p:grpSpPr>
      <p:sp>
        <p:nvSpPr>
          <p:cNvPr id="33" name="Google Shape;33;p40"/>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0"/>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35" name="Google Shape;35;p40"/>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0"/>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0"/>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8" name="Shape 38"/>
        <p:cNvGrpSpPr/>
        <p:nvPr/>
      </p:nvGrpSpPr>
      <p:grpSpPr>
        <a:xfrm>
          <a:off x="0" y="0"/>
          <a:ext cx="0" cy="0"/>
          <a:chOff x="0" y="0"/>
          <a:chExt cx="0" cy="0"/>
        </a:xfrm>
      </p:grpSpPr>
      <p:grpSp>
        <p:nvGrpSpPr>
          <p:cNvPr id="39" name="Google Shape;39;p41"/>
          <p:cNvGrpSpPr/>
          <p:nvPr/>
        </p:nvGrpSpPr>
        <p:grpSpPr>
          <a:xfrm>
            <a:off x="0" y="0"/>
            <a:ext cx="12192000" cy="6858000"/>
            <a:chOff x="0" y="0"/>
            <a:chExt cx="12192000" cy="6858000"/>
          </a:xfrm>
        </p:grpSpPr>
        <p:sp>
          <p:nvSpPr>
            <p:cNvPr id="40" name="Google Shape;40;p41"/>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41"/>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41"/>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41"/>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41"/>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41"/>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41"/>
            <p:cNvSpPr/>
            <p:nvPr/>
          </p:nvSpPr>
          <p:spPr>
            <a:xfrm>
              <a:off x="7289800" y="402165"/>
              <a:ext cx="4478865" cy="605367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41"/>
            <p:cNvSpPr/>
            <p:nvPr/>
          </p:nvSpPr>
          <p:spPr>
            <a:xfrm rot="-5400000">
              <a:off x="3787244"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48" name="Google Shape;48;p41"/>
            <p:cNvSpPr/>
            <p:nvPr/>
          </p:nvSpPr>
          <p:spPr>
            <a:xfrm rot="-5677511">
              <a:off x="4698352" y="1826078"/>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41"/>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50" name="Google Shape;50;p41"/>
          <p:cNvSpPr txBox="1"/>
          <p:nvPr>
            <p:ph type="title"/>
          </p:nvPr>
        </p:nvSpPr>
        <p:spPr>
          <a:xfrm>
            <a:off x="1154954" y="2677645"/>
            <a:ext cx="4351025" cy="228382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4000"/>
              <a:buFont typeface="Century Gothic"/>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1"/>
          <p:cNvSpPr txBox="1"/>
          <p:nvPr>
            <p:ph idx="1" type="body"/>
          </p:nvPr>
        </p:nvSpPr>
        <p:spPr>
          <a:xfrm>
            <a:off x="6895559" y="2677644"/>
            <a:ext cx="3757545" cy="2283824"/>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600"/>
              <a:buNone/>
              <a:defRPr sz="2000" cap="none">
                <a:solidFill>
                  <a:srgbClr val="EE52A4"/>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52" name="Google Shape;52;p41"/>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1"/>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41"/>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41"/>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6" name="Shape 56"/>
        <p:cNvGrpSpPr/>
        <p:nvPr/>
      </p:nvGrpSpPr>
      <p:grpSpPr>
        <a:xfrm>
          <a:off x="0" y="0"/>
          <a:ext cx="0" cy="0"/>
          <a:chOff x="0" y="0"/>
          <a:chExt cx="0" cy="0"/>
        </a:xfrm>
      </p:grpSpPr>
      <p:sp>
        <p:nvSpPr>
          <p:cNvPr id="57" name="Google Shape;57;p42"/>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2"/>
          <p:cNvSpPr txBox="1"/>
          <p:nvPr>
            <p:ph idx="1" type="body"/>
          </p:nvPr>
        </p:nvSpPr>
        <p:spPr>
          <a:xfrm>
            <a:off x="1154954" y="2603500"/>
            <a:ext cx="4825158" cy="3416301"/>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9" name="Google Shape;59;p42"/>
          <p:cNvSpPr txBox="1"/>
          <p:nvPr>
            <p:ph idx="2" type="body"/>
          </p:nvPr>
        </p:nvSpPr>
        <p:spPr>
          <a:xfrm>
            <a:off x="6208712" y="2603500"/>
            <a:ext cx="4825159" cy="34163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0" name="Google Shape;60;p42"/>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2"/>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2"/>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3" name="Shape 63"/>
        <p:cNvGrpSpPr/>
        <p:nvPr/>
      </p:nvGrpSpPr>
      <p:grpSpPr>
        <a:xfrm>
          <a:off x="0" y="0"/>
          <a:ext cx="0" cy="0"/>
          <a:chOff x="0" y="0"/>
          <a:chExt cx="0" cy="0"/>
        </a:xfrm>
      </p:grpSpPr>
      <p:sp>
        <p:nvSpPr>
          <p:cNvPr id="64" name="Google Shape;64;p43"/>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36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3"/>
          <p:cNvSpPr txBox="1"/>
          <p:nvPr>
            <p:ph idx="1" type="body"/>
          </p:nvPr>
        </p:nvSpPr>
        <p:spPr>
          <a:xfrm>
            <a:off x="1154954" y="2603500"/>
            <a:ext cx="4825157"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chemeClr val="accent1"/>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6" name="Google Shape;66;p43"/>
          <p:cNvSpPr txBox="1"/>
          <p:nvPr>
            <p:ph idx="2" type="body"/>
          </p:nvPr>
        </p:nvSpPr>
        <p:spPr>
          <a:xfrm>
            <a:off x="1154954" y="3179762"/>
            <a:ext cx="4825158" cy="2840039"/>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7" name="Google Shape;67;p43"/>
          <p:cNvSpPr txBox="1"/>
          <p:nvPr>
            <p:ph idx="3" type="body"/>
          </p:nvPr>
        </p:nvSpPr>
        <p:spPr>
          <a:xfrm>
            <a:off x="6208712" y="2603500"/>
            <a:ext cx="4825159"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chemeClr val="accent1"/>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8" name="Google Shape;68;p43"/>
          <p:cNvSpPr txBox="1"/>
          <p:nvPr>
            <p:ph idx="4" type="body"/>
          </p:nvPr>
        </p:nvSpPr>
        <p:spPr>
          <a:xfrm>
            <a:off x="6208712" y="3179762"/>
            <a:ext cx="4825159" cy="2840039"/>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69" name="Google Shape;69;p43"/>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3"/>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3"/>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2" name="Shape 72"/>
        <p:cNvGrpSpPr/>
        <p:nvPr/>
      </p:nvGrpSpPr>
      <p:grpSpPr>
        <a:xfrm>
          <a:off x="0" y="0"/>
          <a:ext cx="0" cy="0"/>
          <a:chOff x="0" y="0"/>
          <a:chExt cx="0" cy="0"/>
        </a:xfrm>
      </p:grpSpPr>
      <p:sp>
        <p:nvSpPr>
          <p:cNvPr id="73" name="Google Shape;73;p44"/>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36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4"/>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44"/>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4"/>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77" name="Shape 77"/>
        <p:cNvGrpSpPr/>
        <p:nvPr/>
      </p:nvGrpSpPr>
      <p:grpSpPr>
        <a:xfrm>
          <a:off x="0" y="0"/>
          <a:ext cx="0" cy="0"/>
          <a:chOff x="0" y="0"/>
          <a:chExt cx="0" cy="0"/>
        </a:xfrm>
      </p:grpSpPr>
      <p:sp>
        <p:nvSpPr>
          <p:cNvPr id="78" name="Google Shape;78;p45"/>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5"/>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5"/>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45"/>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82" name="Shape 82"/>
        <p:cNvGrpSpPr/>
        <p:nvPr/>
      </p:nvGrpSpPr>
      <p:grpSpPr>
        <a:xfrm>
          <a:off x="0" y="0"/>
          <a:ext cx="0" cy="0"/>
          <a:chOff x="0" y="0"/>
          <a:chExt cx="0" cy="0"/>
        </a:xfrm>
      </p:grpSpPr>
      <p:grpSp>
        <p:nvGrpSpPr>
          <p:cNvPr id="83" name="Google Shape;83;p46"/>
          <p:cNvGrpSpPr/>
          <p:nvPr/>
        </p:nvGrpSpPr>
        <p:grpSpPr>
          <a:xfrm>
            <a:off x="0" y="0"/>
            <a:ext cx="12192000" cy="6858000"/>
            <a:chOff x="0" y="0"/>
            <a:chExt cx="12192000" cy="6858000"/>
          </a:xfrm>
        </p:grpSpPr>
        <p:sp>
          <p:nvSpPr>
            <p:cNvPr id="84" name="Google Shape;84;p46"/>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46"/>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46"/>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46"/>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46"/>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46"/>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46"/>
            <p:cNvSpPr/>
            <p:nvPr/>
          </p:nvSpPr>
          <p:spPr>
            <a:xfrm>
              <a:off x="5713412" y="402165"/>
              <a:ext cx="6055253" cy="605367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46"/>
            <p:cNvSpPr/>
            <p:nvPr/>
          </p:nvSpPr>
          <p:spPr>
            <a:xfrm rot="-5677511">
              <a:off x="3140485" y="1826078"/>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46"/>
            <p:cNvSpPr/>
            <p:nvPr/>
          </p:nvSpPr>
          <p:spPr>
            <a:xfrm rot="-5400000">
              <a:off x="2229377"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93" name="Google Shape;93;p46"/>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94" name="Google Shape;94;p46"/>
          <p:cNvSpPr txBox="1"/>
          <p:nvPr>
            <p:ph type="title"/>
          </p:nvPr>
        </p:nvSpPr>
        <p:spPr>
          <a:xfrm>
            <a:off x="1154955" y="1295400"/>
            <a:ext cx="2793158" cy="1600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6"/>
          <p:cNvSpPr txBox="1"/>
          <p:nvPr>
            <p:ph idx="1" type="body"/>
          </p:nvPr>
        </p:nvSpPr>
        <p:spPr>
          <a:xfrm>
            <a:off x="5781146" y="1447800"/>
            <a:ext cx="5190066" cy="4572000"/>
          </a:xfrm>
          <a:prstGeom prst="rect">
            <a:avLst/>
          </a:prstGeom>
          <a:noFill/>
          <a:ln>
            <a:noFill/>
          </a:ln>
        </p:spPr>
        <p:txBody>
          <a:bodyPr anchorCtr="0" anchor="ctr"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96" name="Google Shape;96;p46"/>
          <p:cNvSpPr txBox="1"/>
          <p:nvPr>
            <p:ph idx="2" type="body"/>
          </p:nvPr>
        </p:nvSpPr>
        <p:spPr>
          <a:xfrm>
            <a:off x="1154954" y="3129280"/>
            <a:ext cx="2793158" cy="289559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97" name="Google Shape;97;p46"/>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6"/>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46"/>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6"/>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101" name="Shape 101"/>
        <p:cNvGrpSpPr/>
        <p:nvPr/>
      </p:nvGrpSpPr>
      <p:grpSpPr>
        <a:xfrm>
          <a:off x="0" y="0"/>
          <a:ext cx="0" cy="0"/>
          <a:chOff x="0" y="0"/>
          <a:chExt cx="0" cy="0"/>
        </a:xfrm>
      </p:grpSpPr>
      <p:grpSp>
        <p:nvGrpSpPr>
          <p:cNvPr id="102" name="Google Shape;102;p47"/>
          <p:cNvGrpSpPr/>
          <p:nvPr/>
        </p:nvGrpSpPr>
        <p:grpSpPr>
          <a:xfrm>
            <a:off x="0" y="0"/>
            <a:ext cx="12192000" cy="6858000"/>
            <a:chOff x="0" y="0"/>
            <a:chExt cx="12192000" cy="6858000"/>
          </a:xfrm>
        </p:grpSpPr>
        <p:sp>
          <p:nvSpPr>
            <p:cNvPr id="103" name="Google Shape;103;p47"/>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47"/>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47"/>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47"/>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47"/>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47"/>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47"/>
            <p:cNvSpPr/>
            <p:nvPr/>
          </p:nvSpPr>
          <p:spPr>
            <a:xfrm>
              <a:off x="6172200" y="402165"/>
              <a:ext cx="5596465" cy="605367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47"/>
            <p:cNvSpPr/>
            <p:nvPr/>
          </p:nvSpPr>
          <p:spPr>
            <a:xfrm rot="-5677511">
              <a:off x="4203594" y="1826078"/>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47"/>
            <p:cNvSpPr/>
            <p:nvPr/>
          </p:nvSpPr>
          <p:spPr>
            <a:xfrm rot="-5400000">
              <a:off x="3295432"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112" name="Google Shape;112;p47"/>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13" name="Google Shape;113;p47"/>
          <p:cNvSpPr txBox="1"/>
          <p:nvPr>
            <p:ph type="title"/>
          </p:nvPr>
        </p:nvSpPr>
        <p:spPr>
          <a:xfrm>
            <a:off x="1154955" y="1693333"/>
            <a:ext cx="3865134" cy="1735667"/>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3600"/>
              <a:buFont typeface="Century Gothic"/>
              <a:buNone/>
              <a:defRPr b="0"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47"/>
          <p:cNvSpPr/>
          <p:nvPr>
            <p:ph idx="2" type="pic"/>
          </p:nvPr>
        </p:nvSpPr>
        <p:spPr>
          <a:xfrm>
            <a:off x="6547870" y="1143000"/>
            <a:ext cx="3227193" cy="4572000"/>
          </a:xfrm>
          <a:prstGeom prst="roundRect">
            <a:avLst>
              <a:gd fmla="val 1858" name="adj"/>
            </a:avLst>
          </a:prstGeom>
          <a:noFill/>
          <a:ln>
            <a:noFill/>
          </a:ln>
          <a:effectLst>
            <a:outerShdw blurRad="50800" rotWithShape="0" algn="tl" dir="5400000" dist="50800">
              <a:srgbClr val="000000">
                <a:alpha val="42745"/>
              </a:srgbClr>
            </a:outerShdw>
          </a:effectLst>
        </p:spPr>
      </p:sp>
      <p:sp>
        <p:nvSpPr>
          <p:cNvPr id="115" name="Google Shape;115;p47"/>
          <p:cNvSpPr txBox="1"/>
          <p:nvPr>
            <p:ph idx="1" type="body"/>
          </p:nvPr>
        </p:nvSpPr>
        <p:spPr>
          <a:xfrm>
            <a:off x="1154954" y="3657600"/>
            <a:ext cx="3859212" cy="13716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16" name="Google Shape;116;p47"/>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47"/>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47"/>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47"/>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120" name="Shape 120"/>
        <p:cNvGrpSpPr/>
        <p:nvPr/>
      </p:nvGrpSpPr>
      <p:grpSpPr>
        <a:xfrm>
          <a:off x="0" y="0"/>
          <a:ext cx="0" cy="0"/>
          <a:chOff x="0" y="0"/>
          <a:chExt cx="0" cy="0"/>
        </a:xfrm>
      </p:grpSpPr>
      <p:grpSp>
        <p:nvGrpSpPr>
          <p:cNvPr id="121" name="Google Shape;121;p48"/>
          <p:cNvGrpSpPr/>
          <p:nvPr/>
        </p:nvGrpSpPr>
        <p:grpSpPr>
          <a:xfrm>
            <a:off x="0" y="0"/>
            <a:ext cx="12192000" cy="6858000"/>
            <a:chOff x="0" y="0"/>
            <a:chExt cx="12192000" cy="6858000"/>
          </a:xfrm>
        </p:grpSpPr>
        <p:sp>
          <p:nvSpPr>
            <p:cNvPr id="122" name="Google Shape;122;p48"/>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48"/>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48"/>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48"/>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48"/>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48"/>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48"/>
            <p:cNvSpPr/>
            <p:nvPr/>
          </p:nvSpPr>
          <p:spPr>
            <a:xfrm rot="10371525">
              <a:off x="263767" y="4438254"/>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48"/>
            <p:cNvSpPr/>
            <p:nvPr/>
          </p:nvSpPr>
          <p:spPr>
            <a:xfrm rot="10800000">
              <a:off x="459506" y="321130"/>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sp>
        <p:sp>
          <p:nvSpPr>
            <p:cNvPr id="130" name="Google Shape;130;p48"/>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31" name="Google Shape;131;p48"/>
          <p:cNvSpPr txBox="1"/>
          <p:nvPr>
            <p:ph type="title"/>
          </p:nvPr>
        </p:nvSpPr>
        <p:spPr>
          <a:xfrm>
            <a:off x="1154954" y="4969927"/>
            <a:ext cx="8825659"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48"/>
          <p:cNvSpPr/>
          <p:nvPr>
            <p:ph idx="2" type="pic"/>
          </p:nvPr>
        </p:nvSpPr>
        <p:spPr>
          <a:xfrm>
            <a:off x="1154954" y="685800"/>
            <a:ext cx="8825659" cy="3429000"/>
          </a:xfrm>
          <a:prstGeom prst="roundRect">
            <a:avLst>
              <a:gd fmla="val 1858" name="adj"/>
            </a:avLst>
          </a:prstGeom>
          <a:noFill/>
          <a:ln>
            <a:noFill/>
          </a:ln>
          <a:effectLst>
            <a:outerShdw blurRad="50800" rotWithShape="0" algn="tl" dir="5400000" dist="50800">
              <a:srgbClr val="000000">
                <a:alpha val="42745"/>
              </a:srgbClr>
            </a:outerShdw>
          </a:effectLst>
        </p:spPr>
      </p:sp>
      <p:sp>
        <p:nvSpPr>
          <p:cNvPr id="133" name="Google Shape;133;p48"/>
          <p:cNvSpPr txBox="1"/>
          <p:nvPr>
            <p:ph idx="1" type="body"/>
          </p:nvPr>
        </p:nvSpPr>
        <p:spPr>
          <a:xfrm>
            <a:off x="1154954" y="5536665"/>
            <a:ext cx="8825658" cy="49371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34" name="Google Shape;134;p48"/>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48"/>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48"/>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48"/>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showMasterSp="0">
  <p:cSld name="Title and Caption">
    <p:spTree>
      <p:nvGrpSpPr>
        <p:cNvPr id="138" name="Shape 138"/>
        <p:cNvGrpSpPr/>
        <p:nvPr/>
      </p:nvGrpSpPr>
      <p:grpSpPr>
        <a:xfrm>
          <a:off x="0" y="0"/>
          <a:ext cx="0" cy="0"/>
          <a:chOff x="0" y="0"/>
          <a:chExt cx="0" cy="0"/>
        </a:xfrm>
      </p:grpSpPr>
      <p:grpSp>
        <p:nvGrpSpPr>
          <p:cNvPr id="139" name="Google Shape;139;p49"/>
          <p:cNvGrpSpPr/>
          <p:nvPr/>
        </p:nvGrpSpPr>
        <p:grpSpPr>
          <a:xfrm>
            <a:off x="0" y="0"/>
            <a:ext cx="12192000" cy="6858000"/>
            <a:chOff x="0" y="0"/>
            <a:chExt cx="12192000" cy="6858000"/>
          </a:xfrm>
        </p:grpSpPr>
        <p:sp>
          <p:nvSpPr>
            <p:cNvPr id="140" name="Google Shape;140;p49"/>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49"/>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49"/>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49"/>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49"/>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49"/>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49"/>
            <p:cNvSpPr/>
            <p:nvPr/>
          </p:nvSpPr>
          <p:spPr>
            <a:xfrm rot="-589932">
              <a:off x="8490951" y="2714874"/>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49"/>
            <p:cNvSpPr/>
            <p:nvPr/>
          </p:nvSpPr>
          <p:spPr>
            <a:xfrm>
              <a:off x="455612" y="2801319"/>
              <a:ext cx="11277600" cy="3602637"/>
            </a:xfrm>
            <a:custGeom>
              <a:rect b="b" l="l" r="r" t="t"/>
              <a:pathLst>
                <a:path extrusionOk="0" h="7946" w="10000">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lt1"/>
            </a:solidFill>
            <a:ln>
              <a:noFill/>
            </a:ln>
          </p:spPr>
        </p:sp>
        <p:sp>
          <p:nvSpPr>
            <p:cNvPr id="148" name="Google Shape;148;p49"/>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49" name="Google Shape;149;p49"/>
          <p:cNvSpPr txBox="1"/>
          <p:nvPr>
            <p:ph type="title"/>
          </p:nvPr>
        </p:nvSpPr>
        <p:spPr>
          <a:xfrm>
            <a:off x="1148798" y="1063417"/>
            <a:ext cx="8831816" cy="1372986"/>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4000"/>
              <a:buFont typeface="Century Gothic"/>
              <a:buNone/>
              <a:defRPr sz="4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0" name="Google Shape;150;p49"/>
          <p:cNvSpPr txBox="1"/>
          <p:nvPr>
            <p:ph idx="1" type="body"/>
          </p:nvPr>
        </p:nvSpPr>
        <p:spPr>
          <a:xfrm>
            <a:off x="1154954" y="3543300"/>
            <a:ext cx="8825659" cy="2476500"/>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51" name="Google Shape;151;p49"/>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2" name="Google Shape;152;p49"/>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3" name="Google Shape;153;p49"/>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49"/>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showMasterSp="0">
  <p:cSld name="Quote with Caption">
    <p:spTree>
      <p:nvGrpSpPr>
        <p:cNvPr id="155" name="Shape 155"/>
        <p:cNvGrpSpPr/>
        <p:nvPr/>
      </p:nvGrpSpPr>
      <p:grpSpPr>
        <a:xfrm>
          <a:off x="0" y="0"/>
          <a:ext cx="0" cy="0"/>
          <a:chOff x="0" y="0"/>
          <a:chExt cx="0" cy="0"/>
        </a:xfrm>
      </p:grpSpPr>
      <p:grpSp>
        <p:nvGrpSpPr>
          <p:cNvPr id="156" name="Google Shape;156;p50"/>
          <p:cNvGrpSpPr/>
          <p:nvPr/>
        </p:nvGrpSpPr>
        <p:grpSpPr>
          <a:xfrm>
            <a:off x="0" y="0"/>
            <a:ext cx="12192000" cy="6858000"/>
            <a:chOff x="0" y="0"/>
            <a:chExt cx="12192000" cy="6858000"/>
          </a:xfrm>
        </p:grpSpPr>
        <p:sp>
          <p:nvSpPr>
            <p:cNvPr id="157" name="Google Shape;157;p50"/>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50"/>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50"/>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50"/>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50"/>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50"/>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50"/>
            <p:cNvSpPr/>
            <p:nvPr/>
          </p:nvSpPr>
          <p:spPr>
            <a:xfrm rot="-589932">
              <a:off x="8490951" y="418511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50"/>
            <p:cNvSpPr/>
            <p:nvPr/>
          </p:nvSpPr>
          <p:spPr>
            <a:xfrm>
              <a:off x="455612" y="4241801"/>
              <a:ext cx="11277600" cy="2337161"/>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165" name="Google Shape;165;p50"/>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66" name="Google Shape;166;p50"/>
          <p:cNvSpPr txBox="1"/>
          <p:nvPr/>
        </p:nvSpPr>
        <p:spPr>
          <a:xfrm>
            <a:off x="881566" y="607336"/>
            <a:ext cx="801912" cy="156966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9600">
                <a:solidFill>
                  <a:srgbClr val="EE52A4"/>
                </a:solidFill>
                <a:latin typeface="Arial"/>
                <a:ea typeface="Arial"/>
                <a:cs typeface="Arial"/>
                <a:sym typeface="Arial"/>
              </a:rPr>
              <a:t>“</a:t>
            </a:r>
            <a:endParaRPr/>
          </a:p>
        </p:txBody>
      </p:sp>
      <p:sp>
        <p:nvSpPr>
          <p:cNvPr id="167" name="Google Shape;167;p50"/>
          <p:cNvSpPr txBox="1"/>
          <p:nvPr/>
        </p:nvSpPr>
        <p:spPr>
          <a:xfrm>
            <a:off x="9884458" y="2613787"/>
            <a:ext cx="652763" cy="156966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9600">
                <a:solidFill>
                  <a:srgbClr val="EE52A4"/>
                </a:solidFill>
                <a:latin typeface="Arial"/>
                <a:ea typeface="Arial"/>
                <a:cs typeface="Arial"/>
                <a:sym typeface="Arial"/>
              </a:rPr>
              <a:t>”</a:t>
            </a:r>
            <a:endParaRPr/>
          </a:p>
        </p:txBody>
      </p:sp>
      <p:sp>
        <p:nvSpPr>
          <p:cNvPr id="168" name="Google Shape;168;p50"/>
          <p:cNvSpPr txBox="1"/>
          <p:nvPr>
            <p:ph type="title"/>
          </p:nvPr>
        </p:nvSpPr>
        <p:spPr>
          <a:xfrm>
            <a:off x="1581878" y="982134"/>
            <a:ext cx="8453906" cy="2696632"/>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4000"/>
              <a:buFont typeface="Century Gothic"/>
              <a:buNone/>
              <a:defRPr sz="4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9" name="Google Shape;169;p50"/>
          <p:cNvSpPr txBox="1"/>
          <p:nvPr>
            <p:ph idx="1" type="body"/>
          </p:nvPr>
        </p:nvSpPr>
        <p:spPr>
          <a:xfrm>
            <a:off x="1945945" y="3678766"/>
            <a:ext cx="7731219" cy="34217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b="0" i="0" sz="1400" cap="small">
                <a:solidFill>
                  <a:srgbClr val="EE52A4"/>
                </a:solidFill>
                <a:latin typeface="Century Gothic"/>
                <a:ea typeface="Century Gothic"/>
                <a:cs typeface="Century Gothic"/>
                <a:sym typeface="Century Gothic"/>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70" name="Google Shape;170;p50"/>
          <p:cNvSpPr txBox="1"/>
          <p:nvPr>
            <p:ph idx="2" type="body"/>
          </p:nvPr>
        </p:nvSpPr>
        <p:spPr>
          <a:xfrm>
            <a:off x="1154954" y="5029199"/>
            <a:ext cx="9244897" cy="997857"/>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71" name="Google Shape;171;p50"/>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2" name="Google Shape;172;p50"/>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3" name="Google Shape;173;p50"/>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50"/>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showMasterSp="0">
  <p:cSld name="Name Card">
    <p:spTree>
      <p:nvGrpSpPr>
        <p:cNvPr id="175" name="Shape 175"/>
        <p:cNvGrpSpPr/>
        <p:nvPr/>
      </p:nvGrpSpPr>
      <p:grpSpPr>
        <a:xfrm>
          <a:off x="0" y="0"/>
          <a:ext cx="0" cy="0"/>
          <a:chOff x="0" y="0"/>
          <a:chExt cx="0" cy="0"/>
        </a:xfrm>
      </p:grpSpPr>
      <p:grpSp>
        <p:nvGrpSpPr>
          <p:cNvPr id="176" name="Google Shape;176;p51"/>
          <p:cNvGrpSpPr/>
          <p:nvPr/>
        </p:nvGrpSpPr>
        <p:grpSpPr>
          <a:xfrm>
            <a:off x="0" y="0"/>
            <a:ext cx="12192000" cy="6858000"/>
            <a:chOff x="0" y="0"/>
            <a:chExt cx="12192000" cy="6858000"/>
          </a:xfrm>
        </p:grpSpPr>
        <p:sp>
          <p:nvSpPr>
            <p:cNvPr id="177" name="Google Shape;177;p51"/>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51"/>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51"/>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51"/>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51"/>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51"/>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51"/>
            <p:cNvSpPr/>
            <p:nvPr/>
          </p:nvSpPr>
          <p:spPr>
            <a:xfrm rot="-589932">
              <a:off x="8490951" y="4193583"/>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51"/>
            <p:cNvSpPr/>
            <p:nvPr/>
          </p:nvSpPr>
          <p:spPr>
            <a:xfrm>
              <a:off x="455612" y="4241801"/>
              <a:ext cx="11277600" cy="2337161"/>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185" name="Google Shape;185;p51"/>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86" name="Google Shape;186;p51"/>
          <p:cNvSpPr txBox="1"/>
          <p:nvPr>
            <p:ph type="title"/>
          </p:nvPr>
        </p:nvSpPr>
        <p:spPr>
          <a:xfrm>
            <a:off x="1154954" y="2370667"/>
            <a:ext cx="8825660" cy="1822514"/>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4000"/>
              <a:buFont typeface="Century Gothic"/>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7" name="Google Shape;187;p51"/>
          <p:cNvSpPr txBox="1"/>
          <p:nvPr>
            <p:ph idx="1" type="body"/>
          </p:nvPr>
        </p:nvSpPr>
        <p:spPr>
          <a:xfrm>
            <a:off x="1154954" y="5024967"/>
            <a:ext cx="8825659"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cap="none">
                <a:solidFill>
                  <a:srgbClr val="EE52A4"/>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88" name="Google Shape;188;p51"/>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9" name="Google Shape;189;p51"/>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0" name="Google Shape;190;p51"/>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51"/>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192" name="Shape 192"/>
        <p:cNvGrpSpPr/>
        <p:nvPr/>
      </p:nvGrpSpPr>
      <p:grpSpPr>
        <a:xfrm>
          <a:off x="0" y="0"/>
          <a:ext cx="0" cy="0"/>
          <a:chOff x="0" y="0"/>
          <a:chExt cx="0" cy="0"/>
        </a:xfrm>
      </p:grpSpPr>
      <p:sp>
        <p:nvSpPr>
          <p:cNvPr id="193" name="Google Shape;193;p52"/>
          <p:cNvSpPr txBox="1"/>
          <p:nvPr>
            <p:ph type="title"/>
          </p:nvPr>
        </p:nvSpPr>
        <p:spPr>
          <a:xfrm>
            <a:off x="1154954" y="973668"/>
            <a:ext cx="8825659"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3600"/>
              <a:buFont typeface="Century Gothic"/>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4" name="Google Shape;194;p52"/>
          <p:cNvSpPr txBox="1"/>
          <p:nvPr>
            <p:ph idx="1" type="body"/>
          </p:nvPr>
        </p:nvSpPr>
        <p:spPr>
          <a:xfrm>
            <a:off x="1154954" y="2603502"/>
            <a:ext cx="314187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95" name="Google Shape;195;p52"/>
          <p:cNvSpPr txBox="1"/>
          <p:nvPr>
            <p:ph idx="2" type="body"/>
          </p:nvPr>
        </p:nvSpPr>
        <p:spPr>
          <a:xfrm>
            <a:off x="1154953" y="3179764"/>
            <a:ext cx="3141879" cy="2847293"/>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96" name="Google Shape;196;p52"/>
          <p:cNvSpPr txBox="1"/>
          <p:nvPr>
            <p:ph idx="3" type="body"/>
          </p:nvPr>
        </p:nvSpPr>
        <p:spPr>
          <a:xfrm>
            <a:off x="4512721" y="2603500"/>
            <a:ext cx="3147009"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97" name="Google Shape;197;p52"/>
          <p:cNvSpPr txBox="1"/>
          <p:nvPr>
            <p:ph idx="4" type="body"/>
          </p:nvPr>
        </p:nvSpPr>
        <p:spPr>
          <a:xfrm>
            <a:off x="4512721" y="3179763"/>
            <a:ext cx="3147009" cy="2847293"/>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98" name="Google Shape;198;p52"/>
          <p:cNvSpPr txBox="1"/>
          <p:nvPr>
            <p:ph idx="5" type="body"/>
          </p:nvPr>
        </p:nvSpPr>
        <p:spPr>
          <a:xfrm>
            <a:off x="7888135" y="2603501"/>
            <a:ext cx="3145730"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99" name="Google Shape;199;p52"/>
          <p:cNvSpPr txBox="1"/>
          <p:nvPr>
            <p:ph idx="6" type="body"/>
          </p:nvPr>
        </p:nvSpPr>
        <p:spPr>
          <a:xfrm>
            <a:off x="7888329" y="3179762"/>
            <a:ext cx="3145536" cy="2847293"/>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cxnSp>
        <p:nvCxnSpPr>
          <p:cNvPr id="200" name="Google Shape;200;p52"/>
          <p:cNvCxnSpPr/>
          <p:nvPr/>
        </p:nvCxnSpPr>
        <p:spPr>
          <a:xfrm>
            <a:off x="4403971" y="2569633"/>
            <a:ext cx="0" cy="3492499"/>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201" name="Google Shape;201;p52"/>
          <p:cNvCxnSpPr/>
          <p:nvPr/>
        </p:nvCxnSpPr>
        <p:spPr>
          <a:xfrm>
            <a:off x="7772401" y="2569633"/>
            <a:ext cx="0" cy="3492499"/>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202" name="Google Shape;202;p52"/>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3" name="Google Shape;203;p52"/>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4" name="Google Shape;204;p52"/>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205" name="Shape 205"/>
        <p:cNvGrpSpPr/>
        <p:nvPr/>
      </p:nvGrpSpPr>
      <p:grpSpPr>
        <a:xfrm>
          <a:off x="0" y="0"/>
          <a:ext cx="0" cy="0"/>
          <a:chOff x="0" y="0"/>
          <a:chExt cx="0" cy="0"/>
        </a:xfrm>
      </p:grpSpPr>
      <p:sp>
        <p:nvSpPr>
          <p:cNvPr id="206" name="Google Shape;206;p53"/>
          <p:cNvSpPr txBox="1"/>
          <p:nvPr>
            <p:ph type="title"/>
          </p:nvPr>
        </p:nvSpPr>
        <p:spPr>
          <a:xfrm>
            <a:off x="1154954" y="973668"/>
            <a:ext cx="8825659"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3600"/>
              <a:buFont typeface="Century Gothic"/>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7" name="Google Shape;207;p53"/>
          <p:cNvSpPr txBox="1"/>
          <p:nvPr>
            <p:ph idx="1" type="body"/>
          </p:nvPr>
        </p:nvSpPr>
        <p:spPr>
          <a:xfrm>
            <a:off x="1154954" y="4532844"/>
            <a:ext cx="305043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208" name="Google Shape;208;p53"/>
          <p:cNvSpPr/>
          <p:nvPr>
            <p:ph idx="2" type="pic"/>
          </p:nvPr>
        </p:nvSpPr>
        <p:spPr>
          <a:xfrm>
            <a:off x="1334553" y="2603500"/>
            <a:ext cx="2691242" cy="1591510"/>
          </a:xfrm>
          <a:prstGeom prst="roundRect">
            <a:avLst>
              <a:gd fmla="val 1858" name="adj"/>
            </a:avLst>
          </a:prstGeom>
          <a:noFill/>
          <a:ln>
            <a:noFill/>
          </a:ln>
          <a:effectLst>
            <a:outerShdw blurRad="50800" rotWithShape="0" algn="tl" dir="5400000" dist="50800">
              <a:srgbClr val="000000">
                <a:alpha val="42745"/>
              </a:srgbClr>
            </a:outerShdw>
          </a:effectLst>
        </p:spPr>
      </p:sp>
      <p:sp>
        <p:nvSpPr>
          <p:cNvPr id="209" name="Google Shape;209;p53"/>
          <p:cNvSpPr txBox="1"/>
          <p:nvPr>
            <p:ph idx="3" type="body"/>
          </p:nvPr>
        </p:nvSpPr>
        <p:spPr>
          <a:xfrm>
            <a:off x="1154954" y="5109106"/>
            <a:ext cx="3050438" cy="91795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210" name="Google Shape;210;p53"/>
          <p:cNvSpPr txBox="1"/>
          <p:nvPr>
            <p:ph idx="4" type="body"/>
          </p:nvPr>
        </p:nvSpPr>
        <p:spPr>
          <a:xfrm>
            <a:off x="4568865" y="4532844"/>
            <a:ext cx="3050438" cy="576263"/>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211" name="Google Shape;211;p53"/>
          <p:cNvSpPr/>
          <p:nvPr>
            <p:ph idx="5" type="pic"/>
          </p:nvPr>
        </p:nvSpPr>
        <p:spPr>
          <a:xfrm>
            <a:off x="4748462" y="2603500"/>
            <a:ext cx="2691243" cy="1591510"/>
          </a:xfrm>
          <a:prstGeom prst="roundRect">
            <a:avLst>
              <a:gd fmla="val 1858" name="adj"/>
            </a:avLst>
          </a:prstGeom>
          <a:noFill/>
          <a:ln>
            <a:noFill/>
          </a:ln>
          <a:effectLst>
            <a:outerShdw blurRad="50800" rotWithShape="0" algn="tl" dir="5400000" dist="50800">
              <a:srgbClr val="000000">
                <a:alpha val="42745"/>
              </a:srgbClr>
            </a:outerShdw>
          </a:effectLst>
        </p:spPr>
      </p:sp>
      <p:sp>
        <p:nvSpPr>
          <p:cNvPr id="212" name="Google Shape;212;p53"/>
          <p:cNvSpPr txBox="1"/>
          <p:nvPr>
            <p:ph idx="6" type="body"/>
          </p:nvPr>
        </p:nvSpPr>
        <p:spPr>
          <a:xfrm>
            <a:off x="4570172" y="5109105"/>
            <a:ext cx="3050438" cy="91795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213" name="Google Shape;213;p53"/>
          <p:cNvSpPr txBox="1"/>
          <p:nvPr>
            <p:ph idx="7" type="body"/>
          </p:nvPr>
        </p:nvSpPr>
        <p:spPr>
          <a:xfrm>
            <a:off x="7982775" y="4532845"/>
            <a:ext cx="3051095"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214" name="Google Shape;214;p53"/>
          <p:cNvSpPr/>
          <p:nvPr>
            <p:ph idx="8" type="pic"/>
          </p:nvPr>
        </p:nvSpPr>
        <p:spPr>
          <a:xfrm>
            <a:off x="8163031" y="2603500"/>
            <a:ext cx="2691242" cy="1591510"/>
          </a:xfrm>
          <a:prstGeom prst="roundRect">
            <a:avLst>
              <a:gd fmla="val 1858" name="adj"/>
            </a:avLst>
          </a:prstGeom>
          <a:noFill/>
          <a:ln>
            <a:noFill/>
          </a:ln>
          <a:effectLst>
            <a:outerShdw blurRad="50800" rotWithShape="0" algn="tl" dir="5400000" dist="50800">
              <a:srgbClr val="000000">
                <a:alpha val="42745"/>
              </a:srgbClr>
            </a:outerShdw>
          </a:effectLst>
        </p:spPr>
      </p:sp>
      <p:sp>
        <p:nvSpPr>
          <p:cNvPr id="215" name="Google Shape;215;p53"/>
          <p:cNvSpPr txBox="1"/>
          <p:nvPr>
            <p:ph idx="9" type="body"/>
          </p:nvPr>
        </p:nvSpPr>
        <p:spPr>
          <a:xfrm>
            <a:off x="7982775" y="5109104"/>
            <a:ext cx="3051096" cy="91795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cxnSp>
        <p:nvCxnSpPr>
          <p:cNvPr id="216" name="Google Shape;216;p53"/>
          <p:cNvCxnSpPr/>
          <p:nvPr/>
        </p:nvCxnSpPr>
        <p:spPr>
          <a:xfrm>
            <a:off x="4405831" y="2569633"/>
            <a:ext cx="0" cy="3492499"/>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217" name="Google Shape;217;p53"/>
          <p:cNvCxnSpPr/>
          <p:nvPr/>
        </p:nvCxnSpPr>
        <p:spPr>
          <a:xfrm>
            <a:off x="7797802" y="2569633"/>
            <a:ext cx="0" cy="3492499"/>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218" name="Google Shape;218;p53"/>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9" name="Google Shape;219;p53"/>
          <p:cNvSpPr txBox="1"/>
          <p:nvPr>
            <p:ph idx="11" type="ftr"/>
          </p:nvPr>
        </p:nvSpPr>
        <p:spPr>
          <a:xfrm>
            <a:off x="561111" y="6391838"/>
            <a:ext cx="3644282"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0" name="Google Shape;220;p53"/>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21" name="Shape 221"/>
        <p:cNvGrpSpPr/>
        <p:nvPr/>
      </p:nvGrpSpPr>
      <p:grpSpPr>
        <a:xfrm>
          <a:off x="0" y="0"/>
          <a:ext cx="0" cy="0"/>
          <a:chOff x="0" y="0"/>
          <a:chExt cx="0" cy="0"/>
        </a:xfrm>
      </p:grpSpPr>
      <p:sp>
        <p:nvSpPr>
          <p:cNvPr id="222" name="Google Shape;222;p54"/>
          <p:cNvSpPr txBox="1"/>
          <p:nvPr>
            <p:ph type="title"/>
          </p:nvPr>
        </p:nvSpPr>
        <p:spPr>
          <a:xfrm>
            <a:off x="1154954" y="973668"/>
            <a:ext cx="8825659"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3" name="Google Shape;223;p54"/>
          <p:cNvSpPr txBox="1"/>
          <p:nvPr>
            <p:ph idx="1" type="body"/>
          </p:nvPr>
        </p:nvSpPr>
        <p:spPr>
          <a:xfrm rot="5400000">
            <a:off x="3859634" y="-101179"/>
            <a:ext cx="3416300" cy="8825659"/>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224" name="Google Shape;224;p54"/>
          <p:cNvSpPr txBox="1"/>
          <p:nvPr>
            <p:ph idx="10" type="dt"/>
          </p:nvPr>
        </p:nvSpPr>
        <p:spPr>
          <a:xfrm>
            <a:off x="10695439"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5" name="Google Shape;225;p54"/>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6" name="Google Shape;226;p54"/>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227" name="Shape 227"/>
        <p:cNvGrpSpPr/>
        <p:nvPr/>
      </p:nvGrpSpPr>
      <p:grpSpPr>
        <a:xfrm>
          <a:off x="0" y="0"/>
          <a:ext cx="0" cy="0"/>
          <a:chOff x="0" y="0"/>
          <a:chExt cx="0" cy="0"/>
        </a:xfrm>
      </p:grpSpPr>
      <p:grpSp>
        <p:nvGrpSpPr>
          <p:cNvPr id="228" name="Google Shape;228;p55"/>
          <p:cNvGrpSpPr/>
          <p:nvPr/>
        </p:nvGrpSpPr>
        <p:grpSpPr>
          <a:xfrm>
            <a:off x="0" y="0"/>
            <a:ext cx="12192000" cy="6858000"/>
            <a:chOff x="0" y="0"/>
            <a:chExt cx="12192000" cy="6858000"/>
          </a:xfrm>
        </p:grpSpPr>
        <p:sp>
          <p:nvSpPr>
            <p:cNvPr id="229" name="Google Shape;229;p55"/>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55"/>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55"/>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55"/>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55"/>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55"/>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55"/>
            <p:cNvSpPr/>
            <p:nvPr/>
          </p:nvSpPr>
          <p:spPr>
            <a:xfrm>
              <a:off x="414867" y="402165"/>
              <a:ext cx="6510866" cy="605367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55"/>
            <p:cNvSpPr/>
            <p:nvPr/>
          </p:nvSpPr>
          <p:spPr>
            <a:xfrm rot="5101749">
              <a:off x="6294738" y="457773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55"/>
            <p:cNvSpPr/>
            <p:nvPr/>
          </p:nvSpPr>
          <p:spPr>
            <a:xfrm rot="5400000">
              <a:off x="4449232"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238" name="Google Shape;238;p55"/>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239" name="Google Shape;239;p55"/>
          <p:cNvSpPr txBox="1"/>
          <p:nvPr>
            <p:ph type="title"/>
          </p:nvPr>
        </p:nvSpPr>
        <p:spPr>
          <a:xfrm rot="5400000">
            <a:off x="6915923" y="2947780"/>
            <a:ext cx="4748590" cy="140996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0" name="Google Shape;240;p55"/>
          <p:cNvSpPr txBox="1"/>
          <p:nvPr>
            <p:ph idx="1" type="body"/>
          </p:nvPr>
        </p:nvSpPr>
        <p:spPr>
          <a:xfrm rot="5400000">
            <a:off x="1908672" y="524749"/>
            <a:ext cx="4748590" cy="6256025"/>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241" name="Google Shape;241;p55"/>
          <p:cNvSpPr txBox="1"/>
          <p:nvPr>
            <p:ph idx="10" type="dt"/>
          </p:nvPr>
        </p:nvSpPr>
        <p:spPr>
          <a:xfrm>
            <a:off x="10653104" y="6391838"/>
            <a:ext cx="992135"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2" name="Google Shape;242;p55"/>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3" name="Google Shape;243;p55"/>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55"/>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4.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2.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grpSp>
        <p:nvGrpSpPr>
          <p:cNvPr id="6" name="Google Shape;6;p38"/>
          <p:cNvGrpSpPr/>
          <p:nvPr/>
        </p:nvGrpSpPr>
        <p:grpSpPr>
          <a:xfrm>
            <a:off x="0" y="0"/>
            <a:ext cx="12192000" cy="6858000"/>
            <a:chOff x="0" y="0"/>
            <a:chExt cx="12192000" cy="6858000"/>
          </a:xfrm>
        </p:grpSpPr>
        <p:sp>
          <p:nvSpPr>
            <p:cNvPr id="7" name="Google Shape;7;p38"/>
            <p:cNvSpPr/>
            <p:nvPr/>
          </p:nvSpPr>
          <p:spPr>
            <a:xfrm>
              <a:off x="0" y="0"/>
              <a:ext cx="12192000" cy="6858000"/>
            </a:xfrm>
            <a:prstGeom prst="rect">
              <a:avLst/>
            </a:prstGeom>
            <a:blipFill rotWithShape="1">
              <a:blip r:embed="rId1">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 name="Google Shape;8;p38"/>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 name="Google Shape;9;p38"/>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 name="Google Shape;10;p38"/>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38"/>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38"/>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38"/>
            <p:cNvSpPr/>
            <p:nvPr/>
          </p:nvSpPr>
          <p:spPr>
            <a:xfrm rot="-589932">
              <a:off x="8490951" y="179751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38"/>
            <p:cNvSpPr/>
            <p:nvPr/>
          </p:nvSpPr>
          <p:spPr>
            <a:xfrm>
              <a:off x="459506" y="1866405"/>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sp>
        <p:sp>
          <p:nvSpPr>
            <p:cNvPr id="15" name="Google Shape;15;p38"/>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6" name="Google Shape;16;p38"/>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Clr>
                <a:schemeClr val="lt2"/>
              </a:buClr>
              <a:buSzPts val="3600"/>
              <a:buFont typeface="Century Gothic"/>
              <a:buNone/>
              <a:defRPr b="0" i="0" sz="3600" u="none" cap="none" strike="noStrike">
                <a:solidFill>
                  <a:schemeClr val="lt2"/>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7" name="Google Shape;17;p38"/>
          <p:cNvSpPr txBox="1"/>
          <p:nvPr>
            <p:ph idx="1" type="body"/>
          </p:nvPr>
        </p:nvSpPr>
        <p:spPr>
          <a:xfrm>
            <a:off x="1154954" y="2603500"/>
            <a:ext cx="8761413" cy="3416300"/>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Century Gothic"/>
                <a:ea typeface="Century Gothic"/>
                <a:cs typeface="Century Gothic"/>
                <a:sym typeface="Century Gothic"/>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Century Gothic"/>
                <a:ea typeface="Century Gothic"/>
                <a:cs typeface="Century Gothic"/>
                <a:sym typeface="Century Gothic"/>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Century Gothic"/>
                <a:ea typeface="Century Gothic"/>
                <a:cs typeface="Century Gothic"/>
                <a:sym typeface="Century Gothic"/>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18" name="Google Shape;18;p38"/>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1" i="0" sz="1000" u="none" cap="none" strike="noStrike">
                <a:solidFill>
                  <a:schemeClr val="accen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19" name="Google Shape;19;p38"/>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1000" u="none" cap="none" strike="noStrike">
                <a:solidFill>
                  <a:schemeClr val="accen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20" name="Google Shape;20;p38"/>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38"/>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marR="0" rtl="0" algn="ctr">
              <a:spcBef>
                <a:spcPts val="0"/>
              </a:spcBef>
              <a:buNone/>
              <a:defRPr b="0" i="0" sz="2800" u="none" cap="none" strike="noStrike">
                <a:solidFill>
                  <a:schemeClr val="lt1"/>
                </a:solidFill>
                <a:latin typeface="Century Gothic"/>
                <a:ea typeface="Century Gothic"/>
                <a:cs typeface="Century Gothic"/>
                <a:sym typeface="Century Gothic"/>
              </a:defRPr>
            </a:lvl1pPr>
            <a:lvl2pPr indent="0" lvl="1" marL="0" marR="0" rtl="0" algn="ctr">
              <a:spcBef>
                <a:spcPts val="0"/>
              </a:spcBef>
              <a:buNone/>
              <a:defRPr b="0" i="0" sz="2800" u="none" cap="none" strike="noStrike">
                <a:solidFill>
                  <a:schemeClr val="lt1"/>
                </a:solidFill>
                <a:latin typeface="Century Gothic"/>
                <a:ea typeface="Century Gothic"/>
                <a:cs typeface="Century Gothic"/>
                <a:sym typeface="Century Gothic"/>
              </a:defRPr>
            </a:lvl2pPr>
            <a:lvl3pPr indent="0" lvl="2" marL="0" marR="0" rtl="0" algn="ctr">
              <a:spcBef>
                <a:spcPts val="0"/>
              </a:spcBef>
              <a:buNone/>
              <a:defRPr b="0" i="0" sz="2800" u="none" cap="none" strike="noStrike">
                <a:solidFill>
                  <a:schemeClr val="lt1"/>
                </a:solidFill>
                <a:latin typeface="Century Gothic"/>
                <a:ea typeface="Century Gothic"/>
                <a:cs typeface="Century Gothic"/>
                <a:sym typeface="Century Gothic"/>
              </a:defRPr>
            </a:lvl3pPr>
            <a:lvl4pPr indent="0" lvl="3" marL="0" marR="0" rtl="0" algn="ctr">
              <a:spcBef>
                <a:spcPts val="0"/>
              </a:spcBef>
              <a:buNone/>
              <a:defRPr b="0" i="0" sz="2800" u="none" cap="none" strike="noStrike">
                <a:solidFill>
                  <a:schemeClr val="lt1"/>
                </a:solidFill>
                <a:latin typeface="Century Gothic"/>
                <a:ea typeface="Century Gothic"/>
                <a:cs typeface="Century Gothic"/>
                <a:sym typeface="Century Gothic"/>
              </a:defRPr>
            </a:lvl4pPr>
            <a:lvl5pPr indent="0" lvl="4" marL="0" marR="0" rtl="0" algn="ctr">
              <a:spcBef>
                <a:spcPts val="0"/>
              </a:spcBef>
              <a:buNone/>
              <a:defRPr b="0" i="0" sz="2800" u="none" cap="none" strike="noStrike">
                <a:solidFill>
                  <a:schemeClr val="lt1"/>
                </a:solidFill>
                <a:latin typeface="Century Gothic"/>
                <a:ea typeface="Century Gothic"/>
                <a:cs typeface="Century Gothic"/>
                <a:sym typeface="Century Gothic"/>
              </a:defRPr>
            </a:lvl5pPr>
            <a:lvl6pPr indent="0" lvl="5" marL="0" marR="0" rtl="0" algn="ctr">
              <a:spcBef>
                <a:spcPts val="0"/>
              </a:spcBef>
              <a:buNone/>
              <a:defRPr b="0" i="0" sz="2800" u="none" cap="none" strike="noStrike">
                <a:solidFill>
                  <a:schemeClr val="lt1"/>
                </a:solidFill>
                <a:latin typeface="Century Gothic"/>
                <a:ea typeface="Century Gothic"/>
                <a:cs typeface="Century Gothic"/>
                <a:sym typeface="Century Gothic"/>
              </a:defRPr>
            </a:lvl6pPr>
            <a:lvl7pPr indent="0" lvl="6" marL="0" marR="0" rtl="0" algn="ctr">
              <a:spcBef>
                <a:spcPts val="0"/>
              </a:spcBef>
              <a:buNone/>
              <a:defRPr b="0" i="0" sz="2800" u="none" cap="none" strike="noStrike">
                <a:solidFill>
                  <a:schemeClr val="lt1"/>
                </a:solidFill>
                <a:latin typeface="Century Gothic"/>
                <a:ea typeface="Century Gothic"/>
                <a:cs typeface="Century Gothic"/>
                <a:sym typeface="Century Gothic"/>
              </a:defRPr>
            </a:lvl7pPr>
            <a:lvl8pPr indent="0" lvl="7" marL="0" marR="0" rtl="0" algn="ctr">
              <a:spcBef>
                <a:spcPts val="0"/>
              </a:spcBef>
              <a:buNone/>
              <a:defRPr b="0" i="0" sz="2800" u="none" cap="none" strike="noStrike">
                <a:solidFill>
                  <a:schemeClr val="lt1"/>
                </a:solidFill>
                <a:latin typeface="Century Gothic"/>
                <a:ea typeface="Century Gothic"/>
                <a:cs typeface="Century Gothic"/>
                <a:sym typeface="Century Gothic"/>
              </a:defRPr>
            </a:lvl8pPr>
            <a:lvl9pPr indent="0" lvl="8" marL="0" marR="0" rtl="0" algn="ctr">
              <a:spcBef>
                <a:spcPts val="0"/>
              </a:spcBef>
              <a:buNone/>
              <a:defRPr b="0" i="0" sz="2800" u="none" cap="none" strike="noStrike">
                <a:solidFill>
                  <a:schemeClr val="lt1"/>
                </a:solidFill>
                <a:latin typeface="Century Gothic"/>
                <a:ea typeface="Century Gothic"/>
                <a:cs typeface="Century Gothic"/>
                <a:sym typeface="Century Gothic"/>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jpg"/><Relationship Id="rId4" Type="http://schemas.openxmlformats.org/officeDocument/2006/relationships/hyperlink" Target="https://lgoodov.xyz/product_details/1979050.html"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jpg"/><Relationship Id="rId4" Type="http://schemas.openxmlformats.org/officeDocument/2006/relationships/hyperlink" Target="https://www.sltinfo.com/larynx/"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hyperlink" Target="https://youtu.be/f62dqc-L36o"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8.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
          <p:cNvSpPr txBox="1"/>
          <p:nvPr>
            <p:ph type="ctrTitle"/>
          </p:nvPr>
        </p:nvSpPr>
        <p:spPr>
          <a:xfrm>
            <a:off x="1154955" y="2099733"/>
            <a:ext cx="8825658" cy="2677648"/>
          </a:xfrm>
          <a:prstGeom prst="rect">
            <a:avLst/>
          </a:prstGeom>
          <a:noFill/>
          <a:ln>
            <a:noFill/>
          </a:ln>
        </p:spPr>
        <p:txBody>
          <a:bodyPr anchorCtr="0" anchor="b" bIns="45700" lIns="91425" spcFirstLastPara="1" rIns="91425" wrap="square" tIns="45700">
            <a:normAutofit/>
          </a:bodyPr>
          <a:lstStyle/>
          <a:p>
            <a:pPr indent="0" lvl="0" marL="0" rtl="0" algn="l">
              <a:spcBef>
                <a:spcPts val="0"/>
              </a:spcBef>
              <a:spcAft>
                <a:spcPts val="0"/>
              </a:spcAft>
              <a:buClr>
                <a:schemeClr val="lt2"/>
              </a:buClr>
              <a:buSzPts val="5400"/>
              <a:buFont typeface="Century Gothic"/>
              <a:buNone/>
            </a:pPr>
            <a:r>
              <a:rPr b="1" lang="en-US"/>
              <a:t>COURSE TITLE: BASIC PHONETICS AND ENGLISH PHONOLOGY</a:t>
            </a:r>
            <a:endParaRPr/>
          </a:p>
        </p:txBody>
      </p:sp>
      <p:sp>
        <p:nvSpPr>
          <p:cNvPr id="250" name="Google Shape;250;p1"/>
          <p:cNvSpPr txBox="1"/>
          <p:nvPr>
            <p:ph idx="1" type="subTitle"/>
          </p:nvPr>
        </p:nvSpPr>
        <p:spPr>
          <a:xfrm>
            <a:off x="1154955" y="4777380"/>
            <a:ext cx="8825658" cy="861420"/>
          </a:xfrm>
          <a:prstGeom prst="rect">
            <a:avLst/>
          </a:prstGeom>
          <a:noFill/>
          <a:ln>
            <a:noFill/>
          </a:ln>
        </p:spPr>
        <p:txBody>
          <a:bodyPr anchorCtr="0" anchor="t" bIns="45700" lIns="91425" spcFirstLastPara="1" rIns="91425" wrap="square" tIns="45700">
            <a:normAutofit fontScale="77500" lnSpcReduction="20000"/>
          </a:bodyPr>
          <a:lstStyle/>
          <a:p>
            <a:pPr indent="0" lvl="0" marL="0" rtl="0" algn="l">
              <a:spcBef>
                <a:spcPts val="0"/>
              </a:spcBef>
              <a:spcAft>
                <a:spcPts val="0"/>
              </a:spcAft>
              <a:buSzPct val="79999"/>
              <a:buNone/>
            </a:pPr>
            <a:r>
              <a:rPr lang="en-US"/>
              <a:t>MAIN TOPIC: THE SPEECH PROCESS</a:t>
            </a:r>
            <a:endParaRPr/>
          </a:p>
          <a:p>
            <a:pPr indent="0" lvl="0" marL="0" rtl="0" algn="l">
              <a:spcBef>
                <a:spcPts val="1000"/>
              </a:spcBef>
              <a:spcAft>
                <a:spcPts val="0"/>
              </a:spcAft>
              <a:buSzPct val="79999"/>
              <a:buNone/>
            </a:pPr>
            <a:r>
              <a:t/>
            </a:r>
            <a:endParaRPr/>
          </a:p>
          <a:p>
            <a:pPr indent="0" lvl="0" marL="0" rtl="0" algn="l">
              <a:spcBef>
                <a:spcPts val="1000"/>
              </a:spcBef>
              <a:spcAft>
                <a:spcPts val="0"/>
              </a:spcAft>
              <a:buSzPct val="79999"/>
              <a:buNone/>
            </a:pPr>
            <a:r>
              <a:rPr lang="en-US"/>
              <a:t>INSTRUCTOR: DR. LILLIAN KEMUNTO OMOKE.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2"/>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b="1" lang="en-US"/>
              <a:t>THE SPEECH PROCESS </a:t>
            </a:r>
            <a:endParaRPr/>
          </a:p>
        </p:txBody>
      </p:sp>
      <p:pic>
        <p:nvPicPr>
          <p:cNvPr id="256" name="Google Shape;256;p2"/>
          <p:cNvPicPr preferRelativeResize="0"/>
          <p:nvPr>
            <p:ph idx="1" type="body"/>
          </p:nvPr>
        </p:nvPicPr>
        <p:blipFill rotWithShape="1">
          <a:blip r:embed="rId3">
            <a:alphaModFix/>
          </a:blip>
          <a:srcRect b="0" l="0" r="0" t="0"/>
          <a:stretch/>
        </p:blipFill>
        <p:spPr>
          <a:xfrm>
            <a:off x="4134394" y="2585332"/>
            <a:ext cx="2143125" cy="2143125"/>
          </a:xfrm>
          <a:prstGeom prst="rect">
            <a:avLst/>
          </a:prstGeom>
          <a:noFill/>
          <a:ln>
            <a:noFill/>
          </a:ln>
        </p:spPr>
      </p:pic>
      <p:sp>
        <p:nvSpPr>
          <p:cNvPr id="257" name="Google Shape;257;p2"/>
          <p:cNvSpPr/>
          <p:nvPr/>
        </p:nvSpPr>
        <p:spPr>
          <a:xfrm>
            <a:off x="1325217" y="5152164"/>
            <a:ext cx="6573000" cy="555900"/>
          </a:xfrm>
          <a:prstGeom prst="roundRect">
            <a:avLst>
              <a:gd fmla="val 16667" name="adj"/>
            </a:avLst>
          </a:prstGeom>
          <a:solidFill>
            <a:schemeClr val="lt1"/>
          </a:solidFill>
          <a:ln cap="rnd" cmpd="sng" w="1905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1400" u="sng" cap="none" strike="noStrike">
                <a:solidFill>
                  <a:schemeClr val="dk1"/>
                </a:solidFill>
                <a:latin typeface="Century Gothic"/>
                <a:ea typeface="Century Gothic"/>
                <a:cs typeface="Century Gothic"/>
                <a:sym typeface="Century Gothic"/>
                <a:hlinkClick r:id="rId4">
                  <a:extLst>
                    <a:ext uri="{A12FA001-AC4F-418D-AE19-62706E023703}">
                      <ahyp:hlinkClr val="tx"/>
                    </a:ext>
                  </a:extLst>
                </a:hlinkClick>
              </a:rPr>
              <a:t>https://lgoodov.xyz/product_details/1979050.html</a:t>
            </a:r>
            <a:r>
              <a:rPr b="0" i="0" lang="en-US" sz="1400" u="none" cap="none" strike="noStrike">
                <a:solidFill>
                  <a:schemeClr val="dk1"/>
                </a:solidFill>
                <a:latin typeface="Century Gothic"/>
                <a:ea typeface="Century Gothic"/>
                <a:cs typeface="Century Gothic"/>
                <a:sym typeface="Century Gothic"/>
              </a:rPr>
              <a:t> (Retrieved on 18/09/2023)</a:t>
            </a:r>
            <a:endParaRPr/>
          </a:p>
        </p:txBody>
      </p:sp>
      <p:sp>
        <p:nvSpPr>
          <p:cNvPr id="258" name="Google Shape;258;p2"/>
          <p:cNvSpPr txBox="1"/>
          <p:nvPr/>
        </p:nvSpPr>
        <p:spPr>
          <a:xfrm>
            <a:off x="1616765" y="3564835"/>
            <a:ext cx="251762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chemeClr val="dk1"/>
                </a:solidFill>
                <a:latin typeface="Century Gothic"/>
                <a:ea typeface="Century Gothic"/>
                <a:cs typeface="Century Gothic"/>
                <a:sym typeface="Century Gothic"/>
              </a:rPr>
              <a:t>Picture of a flute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3"/>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b="1" lang="en-US"/>
              <a:t>         THE VOCAL TRACT</a:t>
            </a:r>
            <a:endParaRPr/>
          </a:p>
        </p:txBody>
      </p:sp>
      <p:sp>
        <p:nvSpPr>
          <p:cNvPr id="264" name="Google Shape;264;p3"/>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The processes that the vocal tract uses in creating a multitude of sounds are similar to those of wind instruments and organ pipes</a:t>
            </a:r>
            <a:endParaRPr/>
          </a:p>
          <a:p>
            <a:pPr indent="-342900" lvl="0" marL="342900" rtl="0" algn="l">
              <a:spcBef>
                <a:spcPts val="1000"/>
              </a:spcBef>
              <a:spcAft>
                <a:spcPts val="0"/>
              </a:spcAft>
              <a:buSzPts val="1440"/>
              <a:buChar char="►"/>
            </a:pPr>
            <a:r>
              <a:rPr lang="en-US"/>
              <a:t>Produce different musical sounds by varying the shape, size and acoustic character of the cavities through which air passes</a:t>
            </a:r>
            <a:endParaRPr/>
          </a:p>
          <a:p>
            <a:pPr indent="-342900" lvl="0" marL="342900" rtl="0" algn="l">
              <a:spcBef>
                <a:spcPts val="1000"/>
              </a:spcBef>
              <a:spcAft>
                <a:spcPts val="0"/>
              </a:spcAft>
              <a:buSzPts val="1440"/>
              <a:buChar char="►"/>
            </a:pPr>
            <a:r>
              <a:rPr lang="en-US"/>
              <a:t>Every speech sound sounds different from every other speech sound :</a:t>
            </a:r>
            <a:endParaRPr/>
          </a:p>
          <a:p>
            <a:pPr indent="-342900" lvl="0" marL="342900" rtl="0" algn="l">
              <a:spcBef>
                <a:spcPts val="1000"/>
              </a:spcBef>
              <a:spcAft>
                <a:spcPts val="0"/>
              </a:spcAft>
              <a:buSzPts val="1440"/>
              <a:buChar char="►"/>
            </a:pPr>
            <a:r>
              <a:rPr lang="en-US"/>
              <a:t>some unique combination of features in the way you shape  the mouth and tongue and move parts of the vocal apparatus when you make the speech  sound.</a:t>
            </a:r>
            <a:endParaRPr/>
          </a:p>
          <a:p>
            <a:pPr indent="0" lvl="0" marL="0" rtl="0" algn="l">
              <a:spcBef>
                <a:spcPts val="1000"/>
              </a:spcBef>
              <a:spcAft>
                <a:spcPts val="0"/>
              </a:spcAft>
              <a:buSzPts val="144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4">
                                            <p:txEl>
                                              <p:pRg end="0" st="0"/>
                                            </p:txEl>
                                          </p:spTgt>
                                        </p:tgtEl>
                                        <p:attrNameLst>
                                          <p:attrName>style.visibility</p:attrName>
                                        </p:attrNameLst>
                                      </p:cBhvr>
                                      <p:to>
                                        <p:strVal val="visible"/>
                                      </p:to>
                                    </p:set>
                                    <p:animEffect filter="fade" transition="in">
                                      <p:cBhvr>
                                        <p:cTn dur="500"/>
                                        <p:tgtEl>
                                          <p:spTgt spid="26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4">
                                            <p:txEl>
                                              <p:pRg end="1" st="1"/>
                                            </p:txEl>
                                          </p:spTgt>
                                        </p:tgtEl>
                                        <p:attrNameLst>
                                          <p:attrName>style.visibility</p:attrName>
                                        </p:attrNameLst>
                                      </p:cBhvr>
                                      <p:to>
                                        <p:strVal val="visible"/>
                                      </p:to>
                                    </p:set>
                                    <p:animEffect filter="fade" transition="in">
                                      <p:cBhvr>
                                        <p:cTn dur="500"/>
                                        <p:tgtEl>
                                          <p:spTgt spid="264">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4">
                                            <p:txEl>
                                              <p:pRg end="2" st="2"/>
                                            </p:txEl>
                                          </p:spTgt>
                                        </p:tgtEl>
                                        <p:attrNameLst>
                                          <p:attrName>style.visibility</p:attrName>
                                        </p:attrNameLst>
                                      </p:cBhvr>
                                      <p:to>
                                        <p:strVal val="visible"/>
                                      </p:to>
                                    </p:set>
                                    <p:animEffect filter="fade" transition="in">
                                      <p:cBhvr>
                                        <p:cTn dur="500"/>
                                        <p:tgtEl>
                                          <p:spTgt spid="264">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4">
                                            <p:txEl>
                                              <p:pRg end="3" st="3"/>
                                            </p:txEl>
                                          </p:spTgt>
                                        </p:tgtEl>
                                        <p:attrNameLst>
                                          <p:attrName>style.visibility</p:attrName>
                                        </p:attrNameLst>
                                      </p:cBhvr>
                                      <p:to>
                                        <p:strVal val="visible"/>
                                      </p:to>
                                    </p:set>
                                    <p:animEffect filter="fade" transition="in">
                                      <p:cBhvr>
                                        <p:cTn dur="500"/>
                                        <p:tgtEl>
                                          <p:spTgt spid="264">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4">
                                            <p:txEl>
                                              <p:pRg end="4" st="4"/>
                                            </p:txEl>
                                          </p:spTgt>
                                        </p:tgtEl>
                                        <p:attrNameLst>
                                          <p:attrName>style.visibility</p:attrName>
                                        </p:attrNameLst>
                                      </p:cBhvr>
                                      <p:to>
                                        <p:strVal val="visible"/>
                                      </p:to>
                                    </p:set>
                                    <p:animEffect filter="fade" transition="in">
                                      <p:cBhvr>
                                        <p:cTn dur="500"/>
                                        <p:tgtEl>
                                          <p:spTgt spid="264">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4"/>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US"/>
              <a:t>SPEAKING PROCESS </a:t>
            </a:r>
            <a:endParaRPr/>
          </a:p>
        </p:txBody>
      </p:sp>
      <p:sp>
        <p:nvSpPr>
          <p:cNvPr id="270" name="Google Shape;270;p4"/>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sound is moving air</a:t>
            </a:r>
            <a:endParaRPr/>
          </a:p>
          <a:p>
            <a:pPr indent="-342900" lvl="0" marL="342900" rtl="0" algn="l">
              <a:spcBef>
                <a:spcPts val="1000"/>
              </a:spcBef>
              <a:spcAft>
                <a:spcPts val="0"/>
              </a:spcAft>
              <a:buSzPts val="1440"/>
              <a:buChar char="►"/>
            </a:pPr>
            <a:r>
              <a:rPr lang="en-US"/>
              <a:t>Speaking means using your vocal tract</a:t>
            </a:r>
            <a:endParaRPr/>
          </a:p>
          <a:p>
            <a:pPr indent="-342900" lvl="0" marL="342900" rtl="0" algn="l">
              <a:spcBef>
                <a:spcPts val="1000"/>
              </a:spcBef>
              <a:spcAft>
                <a:spcPts val="0"/>
              </a:spcAft>
              <a:buSzPts val="1440"/>
              <a:buChar char="►"/>
            </a:pPr>
            <a:r>
              <a:rPr lang="en-US"/>
              <a:t> (lungs, trachea, larynx, mouth, and nose) to get air moving and vibrating and the shaping that movement in different ways. </a:t>
            </a:r>
            <a:endParaRPr/>
          </a:p>
          <a:p>
            <a:pPr indent="-251459" lvl="0" marL="342900" rtl="0" algn="l">
              <a:spcBef>
                <a:spcPts val="1000"/>
              </a:spcBef>
              <a:spcAft>
                <a:spcPts val="0"/>
              </a:spcAft>
              <a:buSzPts val="144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0">
                                            <p:txEl>
                                              <p:pRg end="0" st="0"/>
                                            </p:txEl>
                                          </p:spTgt>
                                        </p:tgtEl>
                                        <p:attrNameLst>
                                          <p:attrName>style.visibility</p:attrName>
                                        </p:attrNameLst>
                                      </p:cBhvr>
                                      <p:to>
                                        <p:strVal val="visible"/>
                                      </p:to>
                                    </p:set>
                                    <p:animEffect filter="fade" transition="in">
                                      <p:cBhvr>
                                        <p:cTn dur="1000"/>
                                        <p:tgtEl>
                                          <p:spTgt spid="27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0">
                                            <p:txEl>
                                              <p:pRg end="1" st="1"/>
                                            </p:txEl>
                                          </p:spTgt>
                                        </p:tgtEl>
                                        <p:attrNameLst>
                                          <p:attrName>style.visibility</p:attrName>
                                        </p:attrNameLst>
                                      </p:cBhvr>
                                      <p:to>
                                        <p:strVal val="visible"/>
                                      </p:to>
                                    </p:set>
                                    <p:animEffect filter="fade" transition="in">
                                      <p:cBhvr>
                                        <p:cTn dur="1000"/>
                                        <p:tgtEl>
                                          <p:spTgt spid="27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0">
                                            <p:txEl>
                                              <p:pRg end="2" st="2"/>
                                            </p:txEl>
                                          </p:spTgt>
                                        </p:tgtEl>
                                        <p:attrNameLst>
                                          <p:attrName>style.visibility</p:attrName>
                                        </p:attrNameLst>
                                      </p:cBhvr>
                                      <p:to>
                                        <p:strVal val="visible"/>
                                      </p:to>
                                    </p:set>
                                    <p:animEffect filter="fade" transition="in">
                                      <p:cBhvr>
                                        <p:cTn dur="1000"/>
                                        <p:tgtEl>
                                          <p:spTgt spid="270">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0">
                                            <p:txEl>
                                              <p:pRg end="3" st="3"/>
                                            </p:txEl>
                                          </p:spTgt>
                                        </p:tgtEl>
                                        <p:attrNameLst>
                                          <p:attrName>style.visibility</p:attrName>
                                        </p:attrNameLst>
                                      </p:cBhvr>
                                      <p:to>
                                        <p:strVal val="visible"/>
                                      </p:to>
                                    </p:set>
                                    <p:animEffect filter="fade" transition="in">
                                      <p:cBhvr>
                                        <p:cTn dur="1000"/>
                                        <p:tgtEl>
                                          <p:spTgt spid="270">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solidFill>
          <a:srgbClr val="FF0000"/>
        </a:solidFill>
      </p:bgPr>
    </p:bg>
    <p:spTree>
      <p:nvGrpSpPr>
        <p:cNvPr id="274" name="Shape 274"/>
        <p:cNvGrpSpPr/>
        <p:nvPr/>
      </p:nvGrpSpPr>
      <p:grpSpPr>
        <a:xfrm>
          <a:off x="0" y="0"/>
          <a:ext cx="0" cy="0"/>
          <a:chOff x="0" y="0"/>
          <a:chExt cx="0" cy="0"/>
        </a:xfrm>
      </p:grpSpPr>
      <p:sp>
        <p:nvSpPr>
          <p:cNvPr id="275" name="Google Shape;275;p5"/>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US"/>
              <a:t>THE VOCAL TRACT AND ARTICULATORY ORGANS</a:t>
            </a:r>
            <a:endParaRPr/>
          </a:p>
        </p:txBody>
      </p:sp>
      <p:pic>
        <p:nvPicPr>
          <p:cNvPr id="276" name="Google Shape;276;p5"/>
          <p:cNvPicPr preferRelativeResize="0"/>
          <p:nvPr>
            <p:ph idx="1" type="body"/>
          </p:nvPr>
        </p:nvPicPr>
        <p:blipFill rotWithShape="1">
          <a:blip r:embed="rId3">
            <a:alphaModFix/>
          </a:blip>
          <a:srcRect b="0" l="0" r="0" t="0"/>
          <a:stretch/>
        </p:blipFill>
        <p:spPr>
          <a:xfrm>
            <a:off x="3334043" y="1913206"/>
            <a:ext cx="5401993" cy="3713871"/>
          </a:xfrm>
          <a:prstGeom prst="rect">
            <a:avLst/>
          </a:prstGeom>
          <a:noFill/>
          <a:ln>
            <a:noFill/>
          </a:ln>
        </p:spPr>
      </p:pic>
      <p:sp>
        <p:nvSpPr>
          <p:cNvPr id="277" name="Google Shape;277;p5"/>
          <p:cNvSpPr txBox="1"/>
          <p:nvPr/>
        </p:nvSpPr>
        <p:spPr>
          <a:xfrm>
            <a:off x="3334043" y="5627077"/>
            <a:ext cx="5950634"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Century Gothic"/>
                <a:ea typeface="Century Gothic"/>
                <a:cs typeface="Century Gothic"/>
                <a:sym typeface="Century Gothic"/>
              </a:rPr>
              <a:t>Davenport,M&amp; Hannahs, S.J.2010. Introducing phonetics and phonology. Routledge</a:t>
            </a:r>
            <a:r>
              <a:rPr lang="en-US" sz="1800">
                <a:solidFill>
                  <a:schemeClr val="dk1"/>
                </a:solidFill>
                <a:latin typeface="Century Gothic"/>
                <a:ea typeface="Century Gothic"/>
                <a:cs typeface="Century Gothic"/>
                <a:sym typeface="Century Gothic"/>
              </a:rPr>
              <a:t>.</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6"/>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283" name="Google Shape;283;p6"/>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Most speech sounds are made with air exiting the lungs; therefore speech begins with breath.</a:t>
            </a:r>
            <a:endParaRPr/>
          </a:p>
          <a:p>
            <a:pPr indent="-342900" lvl="0" marL="342900" rtl="0" algn="l">
              <a:spcBef>
                <a:spcPts val="1000"/>
              </a:spcBef>
              <a:spcAft>
                <a:spcPts val="0"/>
              </a:spcAft>
              <a:buSzPts val="1440"/>
              <a:buChar char="►"/>
            </a:pPr>
            <a:r>
              <a:rPr lang="en-US"/>
              <a:t>To begin to speak you, you pull down your diaphragm, the big muscle that separates your chest cavity from your stomach. </a:t>
            </a:r>
            <a:endParaRPr/>
          </a:p>
          <a:p>
            <a:pPr indent="-342900" lvl="0" marL="342900" rtl="0" algn="l">
              <a:spcBef>
                <a:spcPts val="1000"/>
              </a:spcBef>
              <a:spcAft>
                <a:spcPts val="0"/>
              </a:spcAft>
              <a:buSzPts val="1440"/>
              <a:buChar char="►"/>
            </a:pPr>
            <a:r>
              <a:rPr lang="en-US"/>
              <a:t>This enlarges the lungs, which draws air in. </a:t>
            </a:r>
            <a:endParaRPr/>
          </a:p>
          <a:p>
            <a:pPr indent="-342900" lvl="0" marL="342900" rtl="0" algn="l">
              <a:spcBef>
                <a:spcPts val="1000"/>
              </a:spcBef>
              <a:spcAft>
                <a:spcPts val="0"/>
              </a:spcAft>
              <a:buSzPts val="1440"/>
              <a:buChar char="►"/>
            </a:pPr>
            <a:r>
              <a:rPr lang="en-US"/>
              <a:t>Then the diaphragm relaxes and the muscles around the ribs contract, slowly squeezing the lungs and forcing the air out and up the windpipe or trachea</a:t>
            </a:r>
            <a:endParaRPr/>
          </a:p>
        </p:txBody>
      </p:sp>
    </p:spTree>
  </p:cSld>
  <p:clrMapOvr>
    <a:masterClrMapping/>
  </p:clrMapOvr>
  <p:transition spd="slow" p14:dur="1500">
    <p:split orient="vert"/>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3">
                                            <p:txEl>
                                              <p:pRg end="0" st="0"/>
                                            </p:txEl>
                                          </p:spTgt>
                                        </p:tgtEl>
                                        <p:attrNameLst>
                                          <p:attrName>style.visibility</p:attrName>
                                        </p:attrNameLst>
                                      </p:cBhvr>
                                      <p:to>
                                        <p:strVal val="visible"/>
                                      </p:to>
                                    </p:set>
                                    <p:animEffect filter="fade" transition="in">
                                      <p:cBhvr>
                                        <p:cTn dur="1000"/>
                                        <p:tgtEl>
                                          <p:spTgt spid="28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3">
                                            <p:txEl>
                                              <p:pRg end="1" st="1"/>
                                            </p:txEl>
                                          </p:spTgt>
                                        </p:tgtEl>
                                        <p:attrNameLst>
                                          <p:attrName>style.visibility</p:attrName>
                                        </p:attrNameLst>
                                      </p:cBhvr>
                                      <p:to>
                                        <p:strVal val="visible"/>
                                      </p:to>
                                    </p:set>
                                    <p:animEffect filter="fade" transition="in">
                                      <p:cBhvr>
                                        <p:cTn dur="1000"/>
                                        <p:tgtEl>
                                          <p:spTgt spid="28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3">
                                            <p:txEl>
                                              <p:pRg end="2" st="2"/>
                                            </p:txEl>
                                          </p:spTgt>
                                        </p:tgtEl>
                                        <p:attrNameLst>
                                          <p:attrName>style.visibility</p:attrName>
                                        </p:attrNameLst>
                                      </p:cBhvr>
                                      <p:to>
                                        <p:strVal val="visible"/>
                                      </p:to>
                                    </p:set>
                                    <p:animEffect filter="fade" transition="in">
                                      <p:cBhvr>
                                        <p:cTn dur="1000"/>
                                        <p:tgtEl>
                                          <p:spTgt spid="28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3">
                                            <p:txEl>
                                              <p:pRg end="3" st="3"/>
                                            </p:txEl>
                                          </p:spTgt>
                                        </p:tgtEl>
                                        <p:attrNameLst>
                                          <p:attrName>style.visibility</p:attrName>
                                        </p:attrNameLst>
                                      </p:cBhvr>
                                      <p:to>
                                        <p:strVal val="visible"/>
                                      </p:to>
                                    </p:set>
                                    <p:animEffect filter="fade" transition="in">
                                      <p:cBhvr>
                                        <p:cTn dur="1000"/>
                                        <p:tgtEl>
                                          <p:spTgt spid="283">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7"/>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289" name="Google Shape;289;p7"/>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i="1" lang="en-US"/>
              <a:t>Take time to identify them in your system.</a:t>
            </a:r>
            <a:endParaRPr/>
          </a:p>
          <a:p>
            <a:pPr indent="-342900" lvl="0" marL="342900" rtl="0" algn="l">
              <a:spcBef>
                <a:spcPts val="1000"/>
              </a:spcBef>
              <a:spcAft>
                <a:spcPts val="0"/>
              </a:spcAft>
              <a:buSzPts val="1440"/>
              <a:buChar char="►"/>
            </a:pPr>
            <a:r>
              <a:rPr lang="en-US"/>
              <a:t>At the top of the trachea is a little box or cartilage, called the larynx (the Adam’s apple)</a:t>
            </a:r>
            <a:endParaRPr/>
          </a:p>
          <a:p>
            <a:pPr indent="-342900" lvl="0" marL="342900" rtl="0" algn="l">
              <a:spcBef>
                <a:spcPts val="1000"/>
              </a:spcBef>
              <a:spcAft>
                <a:spcPts val="0"/>
              </a:spcAft>
              <a:buSzPts val="1440"/>
              <a:buChar char="►"/>
            </a:pPr>
            <a:r>
              <a:rPr lang="en-US"/>
              <a:t>Inside the larynx, two folds of soft tissue, called the vocal folds (vocal cords) lie across the top of the trachea. </a:t>
            </a:r>
            <a:endParaRPr/>
          </a:p>
          <a:p>
            <a:pPr indent="-342900" lvl="0" marL="342900" rtl="0" algn="l">
              <a:spcBef>
                <a:spcPts val="1000"/>
              </a:spcBef>
              <a:spcAft>
                <a:spcPts val="0"/>
              </a:spcAft>
              <a:buSzPts val="1440"/>
              <a:buChar char="►"/>
            </a:pPr>
            <a:r>
              <a:rPr lang="en-US"/>
              <a:t>If the vocal folds are held in the correct position with the correct tension, the air flowing out of the trachea causes them to flap open and close very quickly.</a:t>
            </a:r>
            <a:endParaRPr/>
          </a:p>
          <a:p>
            <a:pPr indent="-251459" lvl="0" marL="342900" rtl="0" algn="l">
              <a:spcBef>
                <a:spcPts val="1000"/>
              </a:spcBef>
              <a:spcAft>
                <a:spcPts val="0"/>
              </a:spcAft>
              <a:buSzPts val="1440"/>
              <a:buNone/>
            </a:pPr>
            <a:r>
              <a:t/>
            </a:r>
            <a:endParaRPr/>
          </a:p>
        </p:txBody>
      </p:sp>
    </p:spTree>
  </p:cSld>
  <p:clrMapOvr>
    <a:masterClrMapping/>
  </p:clrMapOvr>
  <p:transition spd="slow">
    <p:push/>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8"/>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295" name="Google Shape;295;p8"/>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1440"/>
              <a:buChar char="►"/>
            </a:pPr>
            <a:r>
              <a:rPr b="1" i="1" lang="en-US">
                <a:latin typeface="Cambria"/>
                <a:ea typeface="Cambria"/>
                <a:cs typeface="Cambria"/>
                <a:sym typeface="Cambria"/>
              </a:rPr>
              <a:t>Practical </a:t>
            </a:r>
            <a:endParaRPr/>
          </a:p>
          <a:p>
            <a:pPr indent="0" lvl="0" marL="0" rtl="0" algn="just">
              <a:lnSpc>
                <a:spcPct val="150000"/>
              </a:lnSpc>
              <a:spcBef>
                <a:spcPts val="0"/>
              </a:spcBef>
              <a:spcAft>
                <a:spcPts val="0"/>
              </a:spcAft>
              <a:buSzPts val="1440"/>
              <a:buNone/>
            </a:pPr>
            <a:r>
              <a:rPr i="1" lang="en-US">
                <a:latin typeface="Cambria"/>
                <a:ea typeface="Cambria"/>
                <a:cs typeface="Cambria"/>
                <a:sym typeface="Cambria"/>
              </a:rPr>
              <a:t>Find your </a:t>
            </a:r>
            <a:r>
              <a:rPr b="1" i="1" lang="en-US">
                <a:latin typeface="Cambria"/>
                <a:ea typeface="Cambria"/>
                <a:cs typeface="Cambria"/>
                <a:sym typeface="Cambria"/>
              </a:rPr>
              <a:t>larynx</a:t>
            </a:r>
            <a:r>
              <a:rPr i="1" lang="en-US">
                <a:latin typeface="Cambria"/>
                <a:ea typeface="Cambria"/>
                <a:cs typeface="Cambria"/>
                <a:sym typeface="Cambria"/>
              </a:rPr>
              <a:t> (in front of your throat) and then hum a tune. </a:t>
            </a:r>
            <a:endParaRPr/>
          </a:p>
          <a:p>
            <a:pPr indent="0" lvl="0" marL="0" rtl="0" algn="just">
              <a:lnSpc>
                <a:spcPct val="150000"/>
              </a:lnSpc>
              <a:spcBef>
                <a:spcPts val="0"/>
              </a:spcBef>
              <a:spcAft>
                <a:spcPts val="0"/>
              </a:spcAft>
              <a:buSzPts val="1440"/>
              <a:buNone/>
            </a:pPr>
            <a:r>
              <a:rPr i="1" lang="en-US">
                <a:latin typeface="Cambria"/>
                <a:ea typeface="Cambria"/>
                <a:cs typeface="Cambria"/>
                <a:sym typeface="Cambria"/>
              </a:rPr>
              <a:t>You will feel the opening and closing motion as vibration in your throat.</a:t>
            </a:r>
            <a:endParaRPr/>
          </a:p>
          <a:p>
            <a:pPr indent="-251459" lvl="0" marL="342900" rtl="0" algn="l">
              <a:spcBef>
                <a:spcPts val="1000"/>
              </a:spcBef>
              <a:spcAft>
                <a:spcPts val="0"/>
              </a:spcAft>
              <a:buSzPts val="144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5">
                                            <p:txEl>
                                              <p:pRg end="0" st="0"/>
                                            </p:txEl>
                                          </p:spTgt>
                                        </p:tgtEl>
                                        <p:attrNameLst>
                                          <p:attrName>style.visibility</p:attrName>
                                        </p:attrNameLst>
                                      </p:cBhvr>
                                      <p:to>
                                        <p:strVal val="visible"/>
                                      </p:to>
                                    </p:set>
                                    <p:animEffect filter="fade" transition="in">
                                      <p:cBhvr>
                                        <p:cTn dur="1000"/>
                                        <p:tgtEl>
                                          <p:spTgt spid="29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5">
                                            <p:txEl>
                                              <p:pRg end="1" st="1"/>
                                            </p:txEl>
                                          </p:spTgt>
                                        </p:tgtEl>
                                        <p:attrNameLst>
                                          <p:attrName>style.visibility</p:attrName>
                                        </p:attrNameLst>
                                      </p:cBhvr>
                                      <p:to>
                                        <p:strVal val="visible"/>
                                      </p:to>
                                    </p:set>
                                    <p:animEffect filter="fade" transition="in">
                                      <p:cBhvr>
                                        <p:cTn dur="1000"/>
                                        <p:tgtEl>
                                          <p:spTgt spid="295">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5">
                                            <p:txEl>
                                              <p:pRg end="2" st="2"/>
                                            </p:txEl>
                                          </p:spTgt>
                                        </p:tgtEl>
                                        <p:attrNameLst>
                                          <p:attrName>style.visibility</p:attrName>
                                        </p:attrNameLst>
                                      </p:cBhvr>
                                      <p:to>
                                        <p:strVal val="visible"/>
                                      </p:to>
                                    </p:set>
                                    <p:animEffect filter="fade" transition="in">
                                      <p:cBhvr>
                                        <p:cTn dur="1000"/>
                                        <p:tgtEl>
                                          <p:spTgt spid="295">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5">
                                            <p:txEl>
                                              <p:pRg end="3" st="3"/>
                                            </p:txEl>
                                          </p:spTgt>
                                        </p:tgtEl>
                                        <p:attrNameLst>
                                          <p:attrName>style.visibility</p:attrName>
                                        </p:attrNameLst>
                                      </p:cBhvr>
                                      <p:to>
                                        <p:strVal val="visible"/>
                                      </p:to>
                                    </p:set>
                                    <p:animEffect filter="fade" transition="in">
                                      <p:cBhvr>
                                        <p:cTn dur="1000"/>
                                        <p:tgtEl>
                                          <p:spTgt spid="295">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9"/>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b="1" lang="en-US"/>
              <a:t>Picture of larynx</a:t>
            </a:r>
            <a:endParaRPr/>
          </a:p>
        </p:txBody>
      </p:sp>
      <p:pic>
        <p:nvPicPr>
          <p:cNvPr id="301" name="Google Shape;301;p9"/>
          <p:cNvPicPr preferRelativeResize="0"/>
          <p:nvPr>
            <p:ph idx="1" type="body"/>
          </p:nvPr>
        </p:nvPicPr>
        <p:blipFill rotWithShape="1">
          <a:blip r:embed="rId3">
            <a:alphaModFix/>
          </a:blip>
          <a:srcRect b="0" l="0" r="0" t="0"/>
          <a:stretch/>
        </p:blipFill>
        <p:spPr>
          <a:xfrm>
            <a:off x="2151856" y="2603500"/>
            <a:ext cx="6832600" cy="3052717"/>
          </a:xfrm>
          <a:prstGeom prst="rect">
            <a:avLst/>
          </a:prstGeom>
          <a:noFill/>
          <a:ln>
            <a:noFill/>
          </a:ln>
        </p:spPr>
      </p:pic>
      <p:sp>
        <p:nvSpPr>
          <p:cNvPr id="302" name="Google Shape;302;p9"/>
          <p:cNvSpPr txBox="1"/>
          <p:nvPr/>
        </p:nvSpPr>
        <p:spPr>
          <a:xfrm>
            <a:off x="718457" y="4036423"/>
            <a:ext cx="1097280"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entury Gothic"/>
                <a:ea typeface="Century Gothic"/>
                <a:cs typeface="Century Gothic"/>
                <a:sym typeface="Century Gothic"/>
              </a:rPr>
              <a:t>Picture of the larynx</a:t>
            </a:r>
            <a:endParaRPr/>
          </a:p>
        </p:txBody>
      </p:sp>
      <p:sp>
        <p:nvSpPr>
          <p:cNvPr id="303" name="Google Shape;303;p9"/>
          <p:cNvSpPr txBox="1"/>
          <p:nvPr/>
        </p:nvSpPr>
        <p:spPr>
          <a:xfrm>
            <a:off x="1907178" y="5747658"/>
            <a:ext cx="772014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Century Gothic"/>
                <a:ea typeface="Century Gothic"/>
                <a:cs typeface="Century Gothic"/>
                <a:sym typeface="Century Gothic"/>
              </a:rPr>
              <a:t>Williamson, G.(2014). Anatomy. [Photograph] </a:t>
            </a:r>
            <a:r>
              <a:rPr lang="en-US" sz="1400" u="sng">
                <a:solidFill>
                  <a:schemeClr val="dk1"/>
                </a:solidFill>
                <a:latin typeface="Century Gothic"/>
                <a:ea typeface="Century Gothic"/>
                <a:cs typeface="Century Gothic"/>
                <a:sym typeface="Century Gothic"/>
                <a:hlinkClick r:id="rId4">
                  <a:extLst>
                    <a:ext uri="{A12FA001-AC4F-418D-AE19-62706E023703}">
                      <ahyp:hlinkClr val="tx"/>
                    </a:ext>
                  </a:extLst>
                </a:hlinkClick>
              </a:rPr>
              <a:t>https://www.sltinfo.com/larynx/</a:t>
            </a:r>
            <a:r>
              <a:rPr lang="en-US" sz="1400">
                <a:solidFill>
                  <a:schemeClr val="dk1"/>
                </a:solidFill>
                <a:latin typeface="Century Gothic"/>
                <a:ea typeface="Century Gothic"/>
                <a:cs typeface="Century Gothic"/>
                <a:sym typeface="Century Gothic"/>
              </a:rPr>
              <a:t> (Accessed on 20/09/2023).</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10"/>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09" name="Google Shape;309;p10"/>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Just above the larynx at the base of the tongue, is the </a:t>
            </a:r>
            <a:r>
              <a:rPr b="1" lang="en-US"/>
              <a:t>epiglottis.</a:t>
            </a:r>
            <a:r>
              <a:rPr lang="en-US"/>
              <a:t> </a:t>
            </a:r>
            <a:endParaRPr/>
          </a:p>
          <a:p>
            <a:pPr indent="-342900" lvl="0" marL="342900" rtl="0" algn="l">
              <a:spcBef>
                <a:spcPts val="1000"/>
              </a:spcBef>
              <a:spcAft>
                <a:spcPts val="0"/>
              </a:spcAft>
              <a:buSzPts val="1440"/>
              <a:buChar char="►"/>
            </a:pPr>
            <a:r>
              <a:rPr lang="en-US"/>
              <a:t>It’s a muscular structure that folds down over the larynx when you swallow to prevent food from going down into the lungs. </a:t>
            </a:r>
            <a:endParaRPr/>
          </a:p>
          <a:p>
            <a:pPr indent="-342900" lvl="0" marL="342900" rtl="0" algn="l">
              <a:spcBef>
                <a:spcPts val="1000"/>
              </a:spcBef>
              <a:spcAft>
                <a:spcPts val="0"/>
              </a:spcAft>
              <a:buSzPts val="1440"/>
              <a:buChar char="►"/>
            </a:pPr>
            <a:r>
              <a:rPr lang="en-US"/>
              <a:t>At the lower side of the throat, is the </a:t>
            </a:r>
            <a:r>
              <a:rPr b="1" lang="en-US"/>
              <a:t>pharynx.</a:t>
            </a:r>
            <a:r>
              <a:rPr lang="en-US"/>
              <a:t> </a:t>
            </a:r>
            <a:endParaRPr/>
          </a:p>
          <a:p>
            <a:pPr indent="-342900" lvl="0" marL="342900" rtl="0" algn="l">
              <a:spcBef>
                <a:spcPts val="1000"/>
              </a:spcBef>
              <a:spcAft>
                <a:spcPts val="0"/>
              </a:spcAft>
              <a:buSzPts val="1440"/>
              <a:buChar char="►"/>
            </a:pPr>
            <a:r>
              <a:rPr lang="en-US"/>
              <a:t>It allows the tongue the freedom for front and back movement</a:t>
            </a:r>
            <a:endParaRPr/>
          </a:p>
          <a:p>
            <a:pPr indent="-251459" lvl="0" marL="342900" rtl="0" algn="l">
              <a:spcBef>
                <a:spcPts val="1000"/>
              </a:spcBef>
              <a:spcAft>
                <a:spcPts val="0"/>
              </a:spcAft>
              <a:buSzPts val="144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9">
                                            <p:txEl>
                                              <p:pRg end="0" st="0"/>
                                            </p:txEl>
                                          </p:spTgt>
                                        </p:tgtEl>
                                        <p:attrNameLst>
                                          <p:attrName>style.visibility</p:attrName>
                                        </p:attrNameLst>
                                      </p:cBhvr>
                                      <p:to>
                                        <p:strVal val="visible"/>
                                      </p:to>
                                    </p:set>
                                    <p:animEffect filter="fade" transition="in">
                                      <p:cBhvr>
                                        <p:cTn dur="500"/>
                                        <p:tgtEl>
                                          <p:spTgt spid="309">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9">
                                            <p:txEl>
                                              <p:pRg end="1" st="1"/>
                                            </p:txEl>
                                          </p:spTgt>
                                        </p:tgtEl>
                                        <p:attrNameLst>
                                          <p:attrName>style.visibility</p:attrName>
                                        </p:attrNameLst>
                                      </p:cBhvr>
                                      <p:to>
                                        <p:strVal val="visible"/>
                                      </p:to>
                                    </p:set>
                                    <p:animEffect filter="fade" transition="in">
                                      <p:cBhvr>
                                        <p:cTn dur="500"/>
                                        <p:tgtEl>
                                          <p:spTgt spid="309">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9">
                                            <p:txEl>
                                              <p:pRg end="2" st="2"/>
                                            </p:txEl>
                                          </p:spTgt>
                                        </p:tgtEl>
                                        <p:attrNameLst>
                                          <p:attrName>style.visibility</p:attrName>
                                        </p:attrNameLst>
                                      </p:cBhvr>
                                      <p:to>
                                        <p:strVal val="visible"/>
                                      </p:to>
                                    </p:set>
                                    <p:animEffect filter="fade" transition="in">
                                      <p:cBhvr>
                                        <p:cTn dur="500"/>
                                        <p:tgtEl>
                                          <p:spTgt spid="309">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9">
                                            <p:txEl>
                                              <p:pRg end="3" st="3"/>
                                            </p:txEl>
                                          </p:spTgt>
                                        </p:tgtEl>
                                        <p:attrNameLst>
                                          <p:attrName>style.visibility</p:attrName>
                                        </p:attrNameLst>
                                      </p:cBhvr>
                                      <p:to>
                                        <p:strVal val="visible"/>
                                      </p:to>
                                    </p:set>
                                    <p:animEffect filter="fade" transition="in">
                                      <p:cBhvr>
                                        <p:cTn dur="500"/>
                                        <p:tgtEl>
                                          <p:spTgt spid="309">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9">
                                            <p:txEl>
                                              <p:pRg end="4" st="4"/>
                                            </p:txEl>
                                          </p:spTgt>
                                        </p:tgtEl>
                                        <p:attrNameLst>
                                          <p:attrName>style.visibility</p:attrName>
                                        </p:attrNameLst>
                                      </p:cBhvr>
                                      <p:to>
                                        <p:strVal val="visible"/>
                                      </p:to>
                                    </p:set>
                                    <p:animEffect filter="fade" transition="in">
                                      <p:cBhvr>
                                        <p:cTn dur="500"/>
                                        <p:tgtEl>
                                          <p:spTgt spid="309">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11"/>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15" name="Google Shape;315;p11"/>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Just above the larynx at the base of the tongue, is the </a:t>
            </a:r>
            <a:r>
              <a:rPr b="1" lang="en-US"/>
              <a:t>epiglottis.</a:t>
            </a:r>
            <a:r>
              <a:rPr lang="en-US"/>
              <a:t> </a:t>
            </a:r>
            <a:endParaRPr/>
          </a:p>
          <a:p>
            <a:pPr indent="-342900" lvl="0" marL="342900" rtl="0" algn="l">
              <a:spcBef>
                <a:spcPts val="1000"/>
              </a:spcBef>
              <a:spcAft>
                <a:spcPts val="0"/>
              </a:spcAft>
              <a:buSzPts val="1440"/>
              <a:buChar char="►"/>
            </a:pPr>
            <a:r>
              <a:rPr lang="en-US"/>
              <a:t>It’s a muscular structure that folds down over the larynx when you swallow to prevent food from going down into the lungs. </a:t>
            </a:r>
            <a:endParaRPr/>
          </a:p>
          <a:p>
            <a:pPr indent="-342900" lvl="0" marL="342900" rtl="0" algn="l">
              <a:spcBef>
                <a:spcPts val="1000"/>
              </a:spcBef>
              <a:spcAft>
                <a:spcPts val="0"/>
              </a:spcAft>
              <a:buSzPts val="1440"/>
              <a:buChar char="►"/>
            </a:pPr>
            <a:r>
              <a:rPr lang="en-US"/>
              <a:t>At the lower side of the throat, is the </a:t>
            </a:r>
            <a:r>
              <a:rPr b="1" lang="en-US"/>
              <a:t>pharynx.</a:t>
            </a:r>
            <a:r>
              <a:rPr lang="en-US"/>
              <a:t> </a:t>
            </a:r>
            <a:endParaRPr/>
          </a:p>
          <a:p>
            <a:pPr indent="-342900" lvl="0" marL="342900" rtl="0" algn="l">
              <a:spcBef>
                <a:spcPts val="1000"/>
              </a:spcBef>
              <a:spcAft>
                <a:spcPts val="0"/>
              </a:spcAft>
              <a:buSzPts val="1440"/>
              <a:buChar char="►"/>
            </a:pPr>
            <a:r>
              <a:rPr lang="en-US"/>
              <a:t>It allows the tongue the freedom for front and back movement</a:t>
            </a:r>
            <a:endParaRPr/>
          </a:p>
          <a:p>
            <a:pPr indent="-251459" lvl="0" marL="342900" rtl="0" algn="l">
              <a:spcBef>
                <a:spcPts val="1000"/>
              </a:spcBef>
              <a:spcAft>
                <a:spcPts val="0"/>
              </a:spcAft>
              <a:buSzPts val="144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5">
                                            <p:txEl>
                                              <p:pRg end="0" st="0"/>
                                            </p:txEl>
                                          </p:spTgt>
                                        </p:tgtEl>
                                        <p:attrNameLst>
                                          <p:attrName>style.visibility</p:attrName>
                                        </p:attrNameLst>
                                      </p:cBhvr>
                                      <p:to>
                                        <p:strVal val="visible"/>
                                      </p:to>
                                    </p:set>
                                    <p:animEffect filter="fade" transition="in">
                                      <p:cBhvr>
                                        <p:cTn dur="1000"/>
                                        <p:tgtEl>
                                          <p:spTgt spid="31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5">
                                            <p:txEl>
                                              <p:pRg end="1" st="1"/>
                                            </p:txEl>
                                          </p:spTgt>
                                        </p:tgtEl>
                                        <p:attrNameLst>
                                          <p:attrName>style.visibility</p:attrName>
                                        </p:attrNameLst>
                                      </p:cBhvr>
                                      <p:to>
                                        <p:strVal val="visible"/>
                                      </p:to>
                                    </p:set>
                                    <p:animEffect filter="fade" transition="in">
                                      <p:cBhvr>
                                        <p:cTn dur="1000"/>
                                        <p:tgtEl>
                                          <p:spTgt spid="315">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5">
                                            <p:txEl>
                                              <p:pRg end="2" st="2"/>
                                            </p:txEl>
                                          </p:spTgt>
                                        </p:tgtEl>
                                        <p:attrNameLst>
                                          <p:attrName>style.visibility</p:attrName>
                                        </p:attrNameLst>
                                      </p:cBhvr>
                                      <p:to>
                                        <p:strVal val="visible"/>
                                      </p:to>
                                    </p:set>
                                    <p:animEffect filter="fade" transition="in">
                                      <p:cBhvr>
                                        <p:cTn dur="1000"/>
                                        <p:tgtEl>
                                          <p:spTgt spid="315">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5">
                                            <p:txEl>
                                              <p:pRg end="3" st="3"/>
                                            </p:txEl>
                                          </p:spTgt>
                                        </p:tgtEl>
                                        <p:attrNameLst>
                                          <p:attrName>style.visibility</p:attrName>
                                        </p:attrNameLst>
                                      </p:cBhvr>
                                      <p:to>
                                        <p:strVal val="visible"/>
                                      </p:to>
                                    </p:set>
                                    <p:animEffect filter="fade" transition="in">
                                      <p:cBhvr>
                                        <p:cTn dur="1000"/>
                                        <p:tgtEl>
                                          <p:spTgt spid="315">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5">
                                            <p:txEl>
                                              <p:pRg end="4" st="4"/>
                                            </p:txEl>
                                          </p:spTgt>
                                        </p:tgtEl>
                                        <p:attrNameLst>
                                          <p:attrName>style.visibility</p:attrName>
                                        </p:attrNameLst>
                                      </p:cBhvr>
                                      <p:to>
                                        <p:strVal val="visible"/>
                                      </p:to>
                                    </p:set>
                                    <p:animEffect filter="fade" transition="in">
                                      <p:cBhvr>
                                        <p:cTn dur="1000"/>
                                        <p:tgtEl>
                                          <p:spTgt spid="315">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12"/>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21" name="Google Shape;321;p12"/>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Inside the mouth, there are many different structures- </a:t>
            </a:r>
            <a:r>
              <a:rPr b="1" lang="en-US"/>
              <a:t>active articulators </a:t>
            </a:r>
            <a:r>
              <a:rPr lang="en-US"/>
              <a:t>and </a:t>
            </a:r>
            <a:r>
              <a:rPr b="1" lang="en-US"/>
              <a:t>passive articulators</a:t>
            </a:r>
            <a:r>
              <a:rPr lang="en-US"/>
              <a:t> that we use to shape speech sounds as the air passes through the vocal tract. </a:t>
            </a:r>
            <a:endParaRPr/>
          </a:p>
          <a:p>
            <a:pPr indent="-342900" lvl="0" marL="342900" rtl="0" algn="l">
              <a:spcBef>
                <a:spcPts val="1000"/>
              </a:spcBef>
              <a:spcAft>
                <a:spcPts val="0"/>
              </a:spcAft>
              <a:buSzPts val="1440"/>
              <a:buChar char="►"/>
            </a:pPr>
            <a:r>
              <a:rPr lang="en-US"/>
              <a:t>Active articulators move towards the passive articulators in order to constrict and shape the air that is moving out of the lungs.</a:t>
            </a:r>
            <a:endParaRPr/>
          </a:p>
          <a:p>
            <a:pPr indent="-251459" lvl="0" marL="342900" rtl="0" algn="l">
              <a:spcBef>
                <a:spcPts val="1000"/>
              </a:spcBef>
              <a:spcAft>
                <a:spcPts val="0"/>
              </a:spcAft>
              <a:buSzPts val="144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13"/>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27" name="Google Shape;327;p13"/>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b="1" lang="en-US"/>
              <a:t>Active articulators include:</a:t>
            </a:r>
            <a:endParaRPr/>
          </a:p>
          <a:p>
            <a:pPr indent="-342900" lvl="0" marL="342900" rtl="0" algn="l">
              <a:spcBef>
                <a:spcPts val="1000"/>
              </a:spcBef>
              <a:spcAft>
                <a:spcPts val="0"/>
              </a:spcAft>
              <a:buSzPts val="1440"/>
              <a:buChar char="►"/>
            </a:pPr>
            <a:r>
              <a:rPr lang="en-US"/>
              <a:t>The lower lip.</a:t>
            </a:r>
            <a:endParaRPr/>
          </a:p>
          <a:p>
            <a:pPr indent="-342900" lvl="0" marL="342900" rtl="0" algn="l">
              <a:spcBef>
                <a:spcPts val="1000"/>
              </a:spcBef>
              <a:spcAft>
                <a:spcPts val="0"/>
              </a:spcAft>
              <a:buSzPts val="1440"/>
              <a:buChar char="►"/>
            </a:pPr>
            <a:r>
              <a:rPr lang="en-US"/>
              <a:t>The tongue, i.e. the upper surface of the tongue.</a:t>
            </a:r>
            <a:endParaRPr/>
          </a:p>
          <a:p>
            <a:pPr indent="-342900" lvl="0" marL="342900" rtl="0" algn="l">
              <a:spcBef>
                <a:spcPts val="1000"/>
              </a:spcBef>
              <a:spcAft>
                <a:spcPts val="0"/>
              </a:spcAft>
              <a:buSzPts val="1440"/>
              <a:buChar char="►"/>
            </a:pPr>
            <a:r>
              <a:rPr lang="en-US"/>
              <a:t>The lower teeth.</a:t>
            </a:r>
            <a:endParaRPr/>
          </a:p>
          <a:p>
            <a:pPr indent="-342900" lvl="0" marL="342900" rtl="0" algn="l">
              <a:spcBef>
                <a:spcPts val="1000"/>
              </a:spcBef>
              <a:spcAft>
                <a:spcPts val="0"/>
              </a:spcAft>
              <a:buSzPts val="1440"/>
              <a:buChar char="►"/>
            </a:pPr>
            <a:r>
              <a:rPr lang="en-US"/>
              <a:t>The uvula ( in some cases – like those languages that make use of kh sound.)</a:t>
            </a:r>
            <a:endParaRPr/>
          </a:p>
          <a:p>
            <a:pPr indent="0" lvl="0" marL="0" rtl="0" algn="l">
              <a:spcBef>
                <a:spcPts val="1000"/>
              </a:spcBef>
              <a:spcAft>
                <a:spcPts val="0"/>
              </a:spcAft>
              <a:buSzPts val="1440"/>
              <a:buNone/>
            </a:pPr>
            <a:r>
              <a:t/>
            </a:r>
            <a:endParaRPr/>
          </a:p>
        </p:txBody>
      </p:sp>
    </p:spTree>
  </p:cSld>
  <p:clrMapOvr>
    <a:masterClrMapping/>
  </p:clrMapOvr>
  <p:transition spd="slow">
    <p:push/>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14"/>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33" name="Google Shape;333;p14"/>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b="1" lang="en-US"/>
              <a:t>Passive articulators are:</a:t>
            </a:r>
            <a:endParaRPr/>
          </a:p>
          <a:p>
            <a:pPr indent="-342900" lvl="0" marL="342900" rtl="0" algn="l">
              <a:spcBef>
                <a:spcPts val="1000"/>
              </a:spcBef>
              <a:spcAft>
                <a:spcPts val="0"/>
              </a:spcAft>
              <a:buSzPts val="1440"/>
              <a:buChar char="►"/>
            </a:pPr>
            <a:r>
              <a:rPr lang="en-US"/>
              <a:t>Passive articulators lie along the top of the vocal tract.</a:t>
            </a:r>
            <a:endParaRPr/>
          </a:p>
          <a:p>
            <a:pPr indent="-342900" lvl="0" marL="342900" rtl="0" algn="l">
              <a:spcBef>
                <a:spcPts val="1000"/>
              </a:spcBef>
              <a:spcAft>
                <a:spcPts val="0"/>
              </a:spcAft>
              <a:buSzPts val="1440"/>
              <a:buChar char="►"/>
            </a:pPr>
            <a:r>
              <a:rPr lang="en-US"/>
              <a:t>The alveolar ridge- the bony rise just behind your upper teeth.</a:t>
            </a:r>
            <a:endParaRPr/>
          </a:p>
          <a:p>
            <a:pPr indent="-342900" lvl="0" marL="342900" rtl="0" algn="l">
              <a:spcBef>
                <a:spcPts val="1000"/>
              </a:spcBef>
              <a:spcAft>
                <a:spcPts val="0"/>
              </a:spcAft>
              <a:buSzPts val="1440"/>
              <a:buChar char="►"/>
            </a:pPr>
            <a:r>
              <a:rPr b="1" i="1" lang="en-US"/>
              <a:t>Practical</a:t>
            </a:r>
            <a:r>
              <a:rPr lang="en-US"/>
              <a:t> ( run your tongue along the top of your mouth beginning behind your upper teeth)</a:t>
            </a:r>
            <a:endParaRPr/>
          </a:p>
          <a:p>
            <a:pPr indent="-342900" lvl="0" marL="342900" rtl="0" algn="l">
              <a:spcBef>
                <a:spcPts val="1000"/>
              </a:spcBef>
              <a:spcAft>
                <a:spcPts val="0"/>
              </a:spcAft>
              <a:buSzPts val="1440"/>
              <a:buChar char="►"/>
            </a:pPr>
            <a:r>
              <a:rPr lang="en-US"/>
              <a:t>b. Hard palate/ the roof of the mouth- </a:t>
            </a:r>
            <a:endParaRPr/>
          </a:p>
          <a:p>
            <a:pPr indent="-342900" lvl="0" marL="342900" rtl="0" algn="l">
              <a:spcBef>
                <a:spcPts val="1000"/>
              </a:spcBef>
              <a:spcAft>
                <a:spcPts val="0"/>
              </a:spcAft>
              <a:buSzPts val="1440"/>
              <a:buChar char="►"/>
            </a:pPr>
            <a:r>
              <a:rPr lang="en-US"/>
              <a:t>Practical (curl your tongue very far back in your mouth, you will feel the bony structure of the hard palate).</a:t>
            </a:r>
            <a:endParaRPr/>
          </a:p>
          <a:p>
            <a:pPr indent="-251459" lvl="0" marL="342900" rtl="0" algn="l">
              <a:spcBef>
                <a:spcPts val="1000"/>
              </a:spcBef>
              <a:spcAft>
                <a:spcPts val="0"/>
              </a:spcAft>
              <a:buSzPts val="144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3">
                                            <p:txEl>
                                              <p:pRg end="0" st="0"/>
                                            </p:txEl>
                                          </p:spTgt>
                                        </p:tgtEl>
                                        <p:attrNameLst>
                                          <p:attrName>style.visibility</p:attrName>
                                        </p:attrNameLst>
                                      </p:cBhvr>
                                      <p:to>
                                        <p:strVal val="visible"/>
                                      </p:to>
                                    </p:set>
                                    <p:animEffect filter="fade" transition="in">
                                      <p:cBhvr>
                                        <p:cTn dur="500"/>
                                        <p:tgtEl>
                                          <p:spTgt spid="33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3">
                                            <p:txEl>
                                              <p:pRg end="1" st="1"/>
                                            </p:txEl>
                                          </p:spTgt>
                                        </p:tgtEl>
                                        <p:attrNameLst>
                                          <p:attrName>style.visibility</p:attrName>
                                        </p:attrNameLst>
                                      </p:cBhvr>
                                      <p:to>
                                        <p:strVal val="visible"/>
                                      </p:to>
                                    </p:set>
                                    <p:animEffect filter="fade" transition="in">
                                      <p:cBhvr>
                                        <p:cTn dur="500"/>
                                        <p:tgtEl>
                                          <p:spTgt spid="33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3">
                                            <p:txEl>
                                              <p:pRg end="2" st="2"/>
                                            </p:txEl>
                                          </p:spTgt>
                                        </p:tgtEl>
                                        <p:attrNameLst>
                                          <p:attrName>style.visibility</p:attrName>
                                        </p:attrNameLst>
                                      </p:cBhvr>
                                      <p:to>
                                        <p:strVal val="visible"/>
                                      </p:to>
                                    </p:set>
                                    <p:animEffect filter="fade" transition="in">
                                      <p:cBhvr>
                                        <p:cTn dur="500"/>
                                        <p:tgtEl>
                                          <p:spTgt spid="33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3">
                                            <p:txEl>
                                              <p:pRg end="3" st="3"/>
                                            </p:txEl>
                                          </p:spTgt>
                                        </p:tgtEl>
                                        <p:attrNameLst>
                                          <p:attrName>style.visibility</p:attrName>
                                        </p:attrNameLst>
                                      </p:cBhvr>
                                      <p:to>
                                        <p:strVal val="visible"/>
                                      </p:to>
                                    </p:set>
                                    <p:animEffect filter="fade" transition="in">
                                      <p:cBhvr>
                                        <p:cTn dur="500"/>
                                        <p:tgtEl>
                                          <p:spTgt spid="333">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3">
                                            <p:txEl>
                                              <p:pRg end="4" st="4"/>
                                            </p:txEl>
                                          </p:spTgt>
                                        </p:tgtEl>
                                        <p:attrNameLst>
                                          <p:attrName>style.visibility</p:attrName>
                                        </p:attrNameLst>
                                      </p:cBhvr>
                                      <p:to>
                                        <p:strVal val="visible"/>
                                      </p:to>
                                    </p:set>
                                    <p:animEffect filter="fade" transition="in">
                                      <p:cBhvr>
                                        <p:cTn dur="500"/>
                                        <p:tgtEl>
                                          <p:spTgt spid="333">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3">
                                            <p:txEl>
                                              <p:pRg end="5" st="5"/>
                                            </p:txEl>
                                          </p:spTgt>
                                        </p:tgtEl>
                                        <p:attrNameLst>
                                          <p:attrName>style.visibility</p:attrName>
                                        </p:attrNameLst>
                                      </p:cBhvr>
                                      <p:to>
                                        <p:strVal val="visible"/>
                                      </p:to>
                                    </p:set>
                                    <p:animEffect filter="fade" transition="in">
                                      <p:cBhvr>
                                        <p:cTn dur="500"/>
                                        <p:tgtEl>
                                          <p:spTgt spid="333">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3">
                                            <p:txEl>
                                              <p:pRg end="6" st="6"/>
                                            </p:txEl>
                                          </p:spTgt>
                                        </p:tgtEl>
                                        <p:attrNameLst>
                                          <p:attrName>style.visibility</p:attrName>
                                        </p:attrNameLst>
                                      </p:cBhvr>
                                      <p:to>
                                        <p:strVal val="visible"/>
                                      </p:to>
                                    </p:set>
                                    <p:animEffect filter="fade" transition="in">
                                      <p:cBhvr>
                                        <p:cTn dur="500"/>
                                        <p:tgtEl>
                                          <p:spTgt spid="333">
                                            <p:txEl>
                                              <p:pRg end="6" st="6"/>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15"/>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39" name="Google Shape;339;p15"/>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fontScale="85000" lnSpcReduction="20000"/>
          </a:bodyPr>
          <a:lstStyle/>
          <a:p>
            <a:pPr indent="-342900" lvl="0" marL="342900" rtl="0" algn="l">
              <a:spcBef>
                <a:spcPts val="0"/>
              </a:spcBef>
              <a:spcAft>
                <a:spcPts val="0"/>
              </a:spcAft>
              <a:buSzPct val="79999"/>
              <a:buChar char="►"/>
            </a:pPr>
            <a:r>
              <a:rPr lang="en-US"/>
              <a:t>c. Soft palate/ velum- behind the hard palate. </a:t>
            </a:r>
            <a:endParaRPr/>
          </a:p>
          <a:p>
            <a:pPr indent="-342900" lvl="0" marL="342900" rtl="0" algn="l">
              <a:spcBef>
                <a:spcPts val="1000"/>
              </a:spcBef>
              <a:spcAft>
                <a:spcPts val="0"/>
              </a:spcAft>
              <a:buSzPct val="79999"/>
              <a:buChar char="►"/>
            </a:pPr>
            <a:r>
              <a:rPr lang="en-US"/>
              <a:t>When the velum is lowered, the port is open and air flows freely between the nose and the lungs.( /m/, /n/ sounds are produced this way.</a:t>
            </a:r>
            <a:endParaRPr/>
          </a:p>
          <a:p>
            <a:pPr indent="-342900" lvl="0" marL="342900" rtl="0" algn="l">
              <a:spcBef>
                <a:spcPts val="1000"/>
              </a:spcBef>
              <a:spcAft>
                <a:spcPts val="0"/>
              </a:spcAft>
              <a:buSzPct val="79999"/>
              <a:buChar char="►"/>
            </a:pPr>
            <a:r>
              <a:rPr lang="en-US"/>
              <a:t>When it is raised, the opening to the nose is  closed off and the airstream is directed to the mouth </a:t>
            </a:r>
            <a:endParaRPr/>
          </a:p>
          <a:p>
            <a:pPr indent="-342900" lvl="0" marL="342900" rtl="0" algn="l">
              <a:spcBef>
                <a:spcPts val="1000"/>
              </a:spcBef>
              <a:spcAft>
                <a:spcPts val="0"/>
              </a:spcAft>
              <a:buSzPct val="79999"/>
              <a:buChar char="►"/>
            </a:pPr>
            <a:r>
              <a:rPr lang="en-US"/>
              <a:t>d. Uvula – at the end of the velum, is uvula, the little pink pendulum you can see hanging down in the back of your mouth when you wide and say ‘ah’. ( In some cases it is passive)</a:t>
            </a:r>
            <a:endParaRPr/>
          </a:p>
          <a:p>
            <a:pPr indent="-342900" lvl="0" marL="342900" rtl="0" algn="l">
              <a:spcBef>
                <a:spcPts val="1000"/>
              </a:spcBef>
              <a:spcAft>
                <a:spcPts val="0"/>
              </a:spcAft>
              <a:buSzPct val="79999"/>
              <a:buChar char="►"/>
            </a:pPr>
            <a:r>
              <a:rPr lang="en-US"/>
              <a:t>Other passive articulators are:</a:t>
            </a:r>
            <a:endParaRPr/>
          </a:p>
          <a:p>
            <a:pPr indent="-342900" lvl="0" marL="342900" rtl="0" algn="l">
              <a:spcBef>
                <a:spcPts val="1000"/>
              </a:spcBef>
              <a:spcAft>
                <a:spcPts val="0"/>
              </a:spcAft>
              <a:buSzPct val="79999"/>
              <a:buChar char="►"/>
            </a:pPr>
            <a:r>
              <a:rPr lang="en-US"/>
              <a:t>The upper lip.</a:t>
            </a:r>
            <a:endParaRPr/>
          </a:p>
          <a:p>
            <a:pPr indent="-342900" lvl="0" marL="342900" rtl="0" algn="l">
              <a:spcBef>
                <a:spcPts val="1000"/>
              </a:spcBef>
              <a:spcAft>
                <a:spcPts val="0"/>
              </a:spcAft>
              <a:buSzPct val="79999"/>
              <a:buChar char="►"/>
            </a:pPr>
            <a:r>
              <a:rPr lang="en-US"/>
              <a:t> The upper teeth.</a:t>
            </a:r>
            <a:endParaRPr/>
          </a:p>
          <a:p>
            <a:pPr indent="-342900" lvl="0" marL="342900" rtl="0" algn="l">
              <a:spcBef>
                <a:spcPts val="1000"/>
              </a:spcBef>
              <a:spcAft>
                <a:spcPts val="0"/>
              </a:spcAft>
              <a:buSzPct val="79999"/>
              <a:buChar char="►"/>
            </a:pPr>
            <a:r>
              <a:rPr lang="en-US"/>
              <a:t>The roof of the mouth.</a:t>
            </a:r>
            <a:endParaRPr/>
          </a:p>
          <a:p>
            <a:pPr indent="-342900" lvl="0" marL="342900" rtl="0" algn="l">
              <a:spcBef>
                <a:spcPts val="1000"/>
              </a:spcBef>
              <a:spcAft>
                <a:spcPts val="0"/>
              </a:spcAft>
              <a:buSzPct val="79999"/>
              <a:buChar char="►"/>
            </a:pPr>
            <a:r>
              <a:rPr lang="en-US"/>
              <a:t>The back wall of the throat (or pharynx).</a:t>
            </a:r>
            <a:endParaRPr/>
          </a:p>
          <a:p>
            <a:pPr indent="-265176" lvl="0" marL="342900" rtl="0" algn="l">
              <a:spcBef>
                <a:spcPts val="1000"/>
              </a:spcBef>
              <a:spcAft>
                <a:spcPts val="0"/>
              </a:spcAft>
              <a:buSzPct val="79999"/>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9">
                                            <p:txEl>
                                              <p:pRg end="0" st="0"/>
                                            </p:txEl>
                                          </p:spTgt>
                                        </p:tgtEl>
                                        <p:attrNameLst>
                                          <p:attrName>style.visibility</p:attrName>
                                        </p:attrNameLst>
                                      </p:cBhvr>
                                      <p:to>
                                        <p:strVal val="visible"/>
                                      </p:to>
                                    </p:set>
                                    <p:anim calcmode="lin" valueType="num">
                                      <p:cBhvr additive="base">
                                        <p:cTn dur="500"/>
                                        <p:tgtEl>
                                          <p:spTgt spid="33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9">
                                            <p:txEl>
                                              <p:pRg end="1" st="1"/>
                                            </p:txEl>
                                          </p:spTgt>
                                        </p:tgtEl>
                                        <p:attrNameLst>
                                          <p:attrName>style.visibility</p:attrName>
                                        </p:attrNameLst>
                                      </p:cBhvr>
                                      <p:to>
                                        <p:strVal val="visible"/>
                                      </p:to>
                                    </p:set>
                                    <p:anim calcmode="lin" valueType="num">
                                      <p:cBhvr additive="base">
                                        <p:cTn dur="500"/>
                                        <p:tgtEl>
                                          <p:spTgt spid="33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9">
                                            <p:txEl>
                                              <p:pRg end="2" st="2"/>
                                            </p:txEl>
                                          </p:spTgt>
                                        </p:tgtEl>
                                        <p:attrNameLst>
                                          <p:attrName>style.visibility</p:attrName>
                                        </p:attrNameLst>
                                      </p:cBhvr>
                                      <p:to>
                                        <p:strVal val="visible"/>
                                      </p:to>
                                    </p:set>
                                    <p:anim calcmode="lin" valueType="num">
                                      <p:cBhvr additive="base">
                                        <p:cTn dur="500"/>
                                        <p:tgtEl>
                                          <p:spTgt spid="339">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9">
                                            <p:txEl>
                                              <p:pRg end="3" st="3"/>
                                            </p:txEl>
                                          </p:spTgt>
                                        </p:tgtEl>
                                        <p:attrNameLst>
                                          <p:attrName>style.visibility</p:attrName>
                                        </p:attrNameLst>
                                      </p:cBhvr>
                                      <p:to>
                                        <p:strVal val="visible"/>
                                      </p:to>
                                    </p:set>
                                    <p:anim calcmode="lin" valueType="num">
                                      <p:cBhvr additive="base">
                                        <p:cTn dur="500"/>
                                        <p:tgtEl>
                                          <p:spTgt spid="339">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9">
                                            <p:txEl>
                                              <p:pRg end="4" st="4"/>
                                            </p:txEl>
                                          </p:spTgt>
                                        </p:tgtEl>
                                        <p:attrNameLst>
                                          <p:attrName>style.visibility</p:attrName>
                                        </p:attrNameLst>
                                      </p:cBhvr>
                                      <p:to>
                                        <p:strVal val="visible"/>
                                      </p:to>
                                    </p:set>
                                    <p:anim calcmode="lin" valueType="num">
                                      <p:cBhvr additive="base">
                                        <p:cTn dur="500"/>
                                        <p:tgtEl>
                                          <p:spTgt spid="339">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9">
                                            <p:txEl>
                                              <p:pRg end="5" st="5"/>
                                            </p:txEl>
                                          </p:spTgt>
                                        </p:tgtEl>
                                        <p:attrNameLst>
                                          <p:attrName>style.visibility</p:attrName>
                                        </p:attrNameLst>
                                      </p:cBhvr>
                                      <p:to>
                                        <p:strVal val="visible"/>
                                      </p:to>
                                    </p:set>
                                    <p:anim calcmode="lin" valueType="num">
                                      <p:cBhvr additive="base">
                                        <p:cTn dur="500"/>
                                        <p:tgtEl>
                                          <p:spTgt spid="339">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9">
                                            <p:txEl>
                                              <p:pRg end="6" st="6"/>
                                            </p:txEl>
                                          </p:spTgt>
                                        </p:tgtEl>
                                        <p:attrNameLst>
                                          <p:attrName>style.visibility</p:attrName>
                                        </p:attrNameLst>
                                      </p:cBhvr>
                                      <p:to>
                                        <p:strVal val="visible"/>
                                      </p:to>
                                    </p:set>
                                    <p:anim calcmode="lin" valueType="num">
                                      <p:cBhvr additive="base">
                                        <p:cTn dur="500"/>
                                        <p:tgtEl>
                                          <p:spTgt spid="339">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9">
                                            <p:txEl>
                                              <p:pRg end="7" st="7"/>
                                            </p:txEl>
                                          </p:spTgt>
                                        </p:tgtEl>
                                        <p:attrNameLst>
                                          <p:attrName>style.visibility</p:attrName>
                                        </p:attrNameLst>
                                      </p:cBhvr>
                                      <p:to>
                                        <p:strVal val="visible"/>
                                      </p:to>
                                    </p:set>
                                    <p:anim calcmode="lin" valueType="num">
                                      <p:cBhvr additive="base">
                                        <p:cTn dur="500"/>
                                        <p:tgtEl>
                                          <p:spTgt spid="339">
                                            <p:txEl>
                                              <p:pRg end="7" st="7"/>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9">
                                            <p:txEl>
                                              <p:pRg end="8" st="8"/>
                                            </p:txEl>
                                          </p:spTgt>
                                        </p:tgtEl>
                                        <p:attrNameLst>
                                          <p:attrName>style.visibility</p:attrName>
                                        </p:attrNameLst>
                                      </p:cBhvr>
                                      <p:to>
                                        <p:strVal val="visible"/>
                                      </p:to>
                                    </p:set>
                                    <p:anim calcmode="lin" valueType="num">
                                      <p:cBhvr additive="base">
                                        <p:cTn dur="500"/>
                                        <p:tgtEl>
                                          <p:spTgt spid="339">
                                            <p:txEl>
                                              <p:pRg end="8" st="8"/>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9">
                                            <p:txEl>
                                              <p:pRg end="9" st="9"/>
                                            </p:txEl>
                                          </p:spTgt>
                                        </p:tgtEl>
                                        <p:attrNameLst>
                                          <p:attrName>style.visibility</p:attrName>
                                        </p:attrNameLst>
                                      </p:cBhvr>
                                      <p:to>
                                        <p:strVal val="visible"/>
                                      </p:to>
                                    </p:set>
                                    <p:anim calcmode="lin" valueType="num">
                                      <p:cBhvr additive="base">
                                        <p:cTn dur="500"/>
                                        <p:tgtEl>
                                          <p:spTgt spid="339">
                                            <p:txEl>
                                              <p:pRg end="9" st="9"/>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16"/>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US"/>
              <a:t>AIRSTREAM MECHANISMS </a:t>
            </a:r>
            <a:endParaRPr/>
          </a:p>
        </p:txBody>
      </p:sp>
      <p:sp>
        <p:nvSpPr>
          <p:cNvPr id="345" name="Google Shape;345;p16"/>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Arflow:</a:t>
            </a:r>
            <a:endParaRPr/>
          </a:p>
          <a:p>
            <a:pPr indent="-342900" lvl="0" marL="342900" rtl="0" algn="l">
              <a:spcBef>
                <a:spcPts val="1000"/>
              </a:spcBef>
              <a:spcAft>
                <a:spcPts val="0"/>
              </a:spcAft>
              <a:buSzPts val="1440"/>
              <a:buChar char="►"/>
            </a:pPr>
            <a:r>
              <a:rPr lang="en-US"/>
              <a:t>Where is it initiated?</a:t>
            </a:r>
            <a:endParaRPr/>
          </a:p>
          <a:p>
            <a:pPr indent="-342900" lvl="0" marL="342900" rtl="0" algn="l">
              <a:spcBef>
                <a:spcPts val="1000"/>
              </a:spcBef>
              <a:spcAft>
                <a:spcPts val="0"/>
              </a:spcAft>
              <a:buSzPts val="1440"/>
              <a:buChar char="►"/>
            </a:pPr>
            <a:r>
              <a:rPr lang="en-US"/>
              <a:t>Which direction does it travel in?</a:t>
            </a:r>
            <a:endParaRPr/>
          </a:p>
          <a:p>
            <a:pPr indent="-342900" lvl="0" marL="342900" rtl="0" algn="l">
              <a:spcBef>
                <a:spcPts val="1000"/>
              </a:spcBef>
              <a:spcAft>
                <a:spcPts val="0"/>
              </a:spcAft>
              <a:buSzPts val="1440"/>
              <a:buChar char="►"/>
            </a:pPr>
            <a:r>
              <a:rPr lang="en-US"/>
              <a:t>Answers:</a:t>
            </a:r>
            <a:endParaRPr/>
          </a:p>
          <a:p>
            <a:pPr indent="-342900" lvl="0" marL="342900" rtl="0" algn="l">
              <a:spcBef>
                <a:spcPts val="1000"/>
              </a:spcBef>
              <a:spcAft>
                <a:spcPts val="0"/>
              </a:spcAft>
              <a:buSzPts val="1440"/>
              <a:buChar char="►"/>
            </a:pPr>
            <a:r>
              <a:rPr lang="en-US"/>
              <a:t>The major initiator is the lungs.</a:t>
            </a:r>
            <a:endParaRPr/>
          </a:p>
          <a:p>
            <a:pPr indent="-342900" lvl="0" marL="342900" rtl="0" algn="l">
              <a:spcBef>
                <a:spcPts val="1000"/>
              </a:spcBef>
              <a:spcAft>
                <a:spcPts val="0"/>
              </a:spcAft>
              <a:buSzPts val="1440"/>
              <a:buChar char="►"/>
            </a:pPr>
            <a:r>
              <a:rPr lang="en-US"/>
              <a:t>The direction-commonly, air flows out from the lungs through the trachea (windpipe), larynx (Adam’s apple) and vocal tract (nose and mouth)</a:t>
            </a:r>
            <a:endParaRPr/>
          </a:p>
          <a:p>
            <a:pPr indent="-251459" lvl="0" marL="342900" rtl="0" algn="l">
              <a:spcBef>
                <a:spcPts val="1000"/>
              </a:spcBef>
              <a:spcAft>
                <a:spcPts val="0"/>
              </a:spcAft>
              <a:buSzPts val="144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5">
                                            <p:txEl>
                                              <p:pRg end="0" st="0"/>
                                            </p:txEl>
                                          </p:spTgt>
                                        </p:tgtEl>
                                        <p:attrNameLst>
                                          <p:attrName>style.visibility</p:attrName>
                                        </p:attrNameLst>
                                      </p:cBhvr>
                                      <p:to>
                                        <p:strVal val="visible"/>
                                      </p:to>
                                    </p:set>
                                    <p:animEffect filter="fade" transition="in">
                                      <p:cBhvr>
                                        <p:cTn dur="1000"/>
                                        <p:tgtEl>
                                          <p:spTgt spid="34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5">
                                            <p:txEl>
                                              <p:pRg end="1" st="1"/>
                                            </p:txEl>
                                          </p:spTgt>
                                        </p:tgtEl>
                                        <p:attrNameLst>
                                          <p:attrName>style.visibility</p:attrName>
                                        </p:attrNameLst>
                                      </p:cBhvr>
                                      <p:to>
                                        <p:strVal val="visible"/>
                                      </p:to>
                                    </p:set>
                                    <p:animEffect filter="fade" transition="in">
                                      <p:cBhvr>
                                        <p:cTn dur="1000"/>
                                        <p:tgtEl>
                                          <p:spTgt spid="345">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5">
                                            <p:txEl>
                                              <p:pRg end="2" st="2"/>
                                            </p:txEl>
                                          </p:spTgt>
                                        </p:tgtEl>
                                        <p:attrNameLst>
                                          <p:attrName>style.visibility</p:attrName>
                                        </p:attrNameLst>
                                      </p:cBhvr>
                                      <p:to>
                                        <p:strVal val="visible"/>
                                      </p:to>
                                    </p:set>
                                    <p:animEffect filter="fade" transition="in">
                                      <p:cBhvr>
                                        <p:cTn dur="1000"/>
                                        <p:tgtEl>
                                          <p:spTgt spid="345">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5">
                                            <p:txEl>
                                              <p:pRg end="3" st="3"/>
                                            </p:txEl>
                                          </p:spTgt>
                                        </p:tgtEl>
                                        <p:attrNameLst>
                                          <p:attrName>style.visibility</p:attrName>
                                        </p:attrNameLst>
                                      </p:cBhvr>
                                      <p:to>
                                        <p:strVal val="visible"/>
                                      </p:to>
                                    </p:set>
                                    <p:animEffect filter="fade" transition="in">
                                      <p:cBhvr>
                                        <p:cTn dur="1000"/>
                                        <p:tgtEl>
                                          <p:spTgt spid="345">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5">
                                            <p:txEl>
                                              <p:pRg end="4" st="4"/>
                                            </p:txEl>
                                          </p:spTgt>
                                        </p:tgtEl>
                                        <p:attrNameLst>
                                          <p:attrName>style.visibility</p:attrName>
                                        </p:attrNameLst>
                                      </p:cBhvr>
                                      <p:to>
                                        <p:strVal val="visible"/>
                                      </p:to>
                                    </p:set>
                                    <p:animEffect filter="fade" transition="in">
                                      <p:cBhvr>
                                        <p:cTn dur="1000"/>
                                        <p:tgtEl>
                                          <p:spTgt spid="345">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5">
                                            <p:txEl>
                                              <p:pRg end="5" st="5"/>
                                            </p:txEl>
                                          </p:spTgt>
                                        </p:tgtEl>
                                        <p:attrNameLst>
                                          <p:attrName>style.visibility</p:attrName>
                                        </p:attrNameLst>
                                      </p:cBhvr>
                                      <p:to>
                                        <p:strVal val="visible"/>
                                      </p:to>
                                    </p:set>
                                    <p:animEffect filter="fade" transition="in">
                                      <p:cBhvr>
                                        <p:cTn dur="1000"/>
                                        <p:tgtEl>
                                          <p:spTgt spid="345">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5">
                                            <p:txEl>
                                              <p:pRg end="6" st="6"/>
                                            </p:txEl>
                                          </p:spTgt>
                                        </p:tgtEl>
                                        <p:attrNameLst>
                                          <p:attrName>style.visibility</p:attrName>
                                        </p:attrNameLst>
                                      </p:cBhvr>
                                      <p:to>
                                        <p:strVal val="visible"/>
                                      </p:to>
                                    </p:set>
                                    <p:animEffect filter="fade" transition="in">
                                      <p:cBhvr>
                                        <p:cTn dur="1000"/>
                                        <p:tgtEl>
                                          <p:spTgt spid="345">
                                            <p:txEl>
                                              <p:pRg end="6" st="6"/>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17"/>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US"/>
              <a:t>AIRSTREAM MECHANISMS </a:t>
            </a:r>
            <a:endParaRPr/>
          </a:p>
        </p:txBody>
      </p:sp>
      <p:sp>
        <p:nvSpPr>
          <p:cNvPr id="351" name="Google Shape;351;p17"/>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Speaking involves using the structure of the vocal tract in different ways to control and shape moving air. </a:t>
            </a:r>
            <a:endParaRPr/>
          </a:p>
          <a:p>
            <a:pPr indent="-342900" lvl="0" marL="342900" rtl="0" algn="l">
              <a:spcBef>
                <a:spcPts val="1000"/>
              </a:spcBef>
              <a:spcAft>
                <a:spcPts val="0"/>
              </a:spcAft>
              <a:buSzPts val="1440"/>
              <a:buChar char="►"/>
            </a:pPr>
            <a:r>
              <a:rPr lang="en-US"/>
              <a:t>The movements of speech are goal directed gestures (to produce sounds).</a:t>
            </a:r>
            <a:endParaRPr/>
          </a:p>
          <a:p>
            <a:pPr indent="-342900" lvl="0" marL="342900" rtl="0" algn="l">
              <a:spcBef>
                <a:spcPts val="1000"/>
              </a:spcBef>
              <a:spcAft>
                <a:spcPts val="0"/>
              </a:spcAft>
              <a:buSzPts val="1440"/>
              <a:buChar char="►"/>
            </a:pPr>
            <a:r>
              <a:rPr lang="en-US"/>
              <a:t>Each sound is comprised of a set of articulatory goals that will get the vocal tract in the right position to make the sounds you wish to make.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1">
                                            <p:txEl>
                                              <p:pRg end="0" st="0"/>
                                            </p:txEl>
                                          </p:spTgt>
                                        </p:tgtEl>
                                        <p:attrNameLst>
                                          <p:attrName>style.visibility</p:attrName>
                                        </p:attrNameLst>
                                      </p:cBhvr>
                                      <p:to>
                                        <p:strVal val="visible"/>
                                      </p:to>
                                    </p:set>
                                    <p:animEffect filter="fade" transition="in">
                                      <p:cBhvr>
                                        <p:cTn dur="1000"/>
                                        <p:tgtEl>
                                          <p:spTgt spid="351">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1">
                                            <p:txEl>
                                              <p:pRg end="1" st="1"/>
                                            </p:txEl>
                                          </p:spTgt>
                                        </p:tgtEl>
                                        <p:attrNameLst>
                                          <p:attrName>style.visibility</p:attrName>
                                        </p:attrNameLst>
                                      </p:cBhvr>
                                      <p:to>
                                        <p:strVal val="visible"/>
                                      </p:to>
                                    </p:set>
                                    <p:animEffect filter="fade" transition="in">
                                      <p:cBhvr>
                                        <p:cTn dur="1000"/>
                                        <p:tgtEl>
                                          <p:spTgt spid="351">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1">
                                            <p:txEl>
                                              <p:pRg end="2" st="2"/>
                                            </p:txEl>
                                          </p:spTgt>
                                        </p:tgtEl>
                                        <p:attrNameLst>
                                          <p:attrName>style.visibility</p:attrName>
                                        </p:attrNameLst>
                                      </p:cBhvr>
                                      <p:to>
                                        <p:strVal val="visible"/>
                                      </p:to>
                                    </p:set>
                                    <p:animEffect filter="fade" transition="in">
                                      <p:cBhvr>
                                        <p:cTn dur="1000"/>
                                        <p:tgtEl>
                                          <p:spTgt spid="351">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18"/>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57" name="Google Shape;357;p18"/>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b="1" lang="en-US"/>
              <a:t>Three basic mechanisms </a:t>
            </a:r>
            <a:endParaRPr/>
          </a:p>
          <a:p>
            <a:pPr indent="-342900" lvl="0" marL="342900" rtl="0" algn="l">
              <a:spcBef>
                <a:spcPts val="1000"/>
              </a:spcBef>
              <a:spcAft>
                <a:spcPts val="0"/>
              </a:spcAft>
              <a:buSzPts val="1440"/>
              <a:buChar char="►"/>
            </a:pPr>
            <a:r>
              <a:rPr lang="en-US"/>
              <a:t>Lung airflow (pulmonic )</a:t>
            </a:r>
            <a:endParaRPr/>
          </a:p>
          <a:p>
            <a:pPr indent="-342900" lvl="0" marL="342900" rtl="0" algn="l">
              <a:spcBef>
                <a:spcPts val="1000"/>
              </a:spcBef>
              <a:spcAft>
                <a:spcPts val="0"/>
              </a:spcAft>
              <a:buSzPts val="1440"/>
              <a:buChar char="►"/>
            </a:pPr>
            <a:r>
              <a:rPr lang="en-US"/>
              <a:t>Glottalic airflow (Glottal )</a:t>
            </a:r>
            <a:endParaRPr/>
          </a:p>
          <a:p>
            <a:pPr indent="-342900" lvl="0" marL="342900" rtl="0" algn="l">
              <a:spcBef>
                <a:spcPts val="1000"/>
              </a:spcBef>
              <a:spcAft>
                <a:spcPts val="0"/>
              </a:spcAft>
              <a:buSzPts val="1440"/>
              <a:buChar char="►"/>
            </a:pPr>
            <a:r>
              <a:rPr lang="en-US"/>
              <a:t>Velaric airflow</a:t>
            </a:r>
            <a:endParaRPr/>
          </a:p>
          <a:p>
            <a:pPr indent="-251459" lvl="0" marL="342900" rtl="0" algn="l">
              <a:spcBef>
                <a:spcPts val="1000"/>
              </a:spcBef>
              <a:spcAft>
                <a:spcPts val="0"/>
              </a:spcAft>
              <a:buSzPts val="144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19"/>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b="1" lang="en-US"/>
              <a:t>PULMONIC</a:t>
            </a:r>
            <a:r>
              <a:rPr lang="en-US"/>
              <a:t> </a:t>
            </a:r>
            <a:endParaRPr/>
          </a:p>
        </p:txBody>
      </p:sp>
      <p:sp>
        <p:nvSpPr>
          <p:cNvPr id="363" name="Google Shape;363;p19"/>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All human languages involve this type of airstream mechanism:</a:t>
            </a:r>
            <a:endParaRPr/>
          </a:p>
          <a:p>
            <a:pPr indent="-342900" lvl="0" marL="342900" rtl="0" algn="l">
              <a:spcBef>
                <a:spcPts val="1000"/>
              </a:spcBef>
              <a:spcAft>
                <a:spcPts val="0"/>
              </a:spcAft>
              <a:buSzPts val="1440"/>
              <a:buChar char="►"/>
            </a:pPr>
            <a:r>
              <a:rPr lang="en-US"/>
              <a:t>Pulmonic egressive (= from the lungs outwards)</a:t>
            </a:r>
            <a:endParaRPr/>
          </a:p>
          <a:p>
            <a:pPr indent="-342900" lvl="0" marL="342900" rtl="0" algn="l">
              <a:spcBef>
                <a:spcPts val="1000"/>
              </a:spcBef>
              <a:spcAft>
                <a:spcPts val="0"/>
              </a:spcAft>
              <a:buSzPts val="1440"/>
              <a:buChar char="►"/>
            </a:pPr>
            <a:r>
              <a:rPr lang="en-US"/>
              <a:t>It involves air moving out of the lungs. </a:t>
            </a:r>
            <a:endParaRPr/>
          </a:p>
          <a:p>
            <a:pPr indent="-342900" lvl="0" marL="342900" rtl="0" algn="l">
              <a:spcBef>
                <a:spcPts val="1000"/>
              </a:spcBef>
              <a:spcAft>
                <a:spcPts val="0"/>
              </a:spcAft>
              <a:buSzPts val="1440"/>
              <a:buChar char="►"/>
            </a:pPr>
            <a:r>
              <a:rPr lang="en-US"/>
              <a:t>Lung airflow and the respiratory cycle are basic to speech production.</a:t>
            </a:r>
            <a:endParaRPr/>
          </a:p>
          <a:p>
            <a:pPr indent="-342900" lvl="0" marL="342900" rtl="0" algn="l">
              <a:spcBef>
                <a:spcPts val="1000"/>
              </a:spcBef>
              <a:spcAft>
                <a:spcPts val="0"/>
              </a:spcAft>
              <a:buSzPts val="1440"/>
              <a:buChar char="►"/>
            </a:pPr>
            <a:r>
              <a:rPr lang="en-US"/>
              <a:t>Air coming out is the source of power in nearly all speech sounds.</a:t>
            </a:r>
            <a:endParaRPr/>
          </a:p>
          <a:p>
            <a:pPr indent="0" lvl="0" marL="0" rtl="0" algn="l">
              <a:spcBef>
                <a:spcPts val="1000"/>
              </a:spcBef>
              <a:spcAft>
                <a:spcPts val="0"/>
              </a:spcAft>
              <a:buSzPts val="1440"/>
              <a:buNone/>
            </a:pPr>
            <a:r>
              <a:t/>
            </a:r>
            <a:endParaRPr/>
          </a:p>
          <a:p>
            <a:pPr indent="-251459" lvl="0" marL="342900" rtl="0" algn="l">
              <a:spcBef>
                <a:spcPts val="1000"/>
              </a:spcBef>
              <a:spcAft>
                <a:spcPts val="0"/>
              </a:spcAft>
              <a:buSzPts val="144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3">
                                            <p:txEl>
                                              <p:pRg end="0" st="0"/>
                                            </p:txEl>
                                          </p:spTgt>
                                        </p:tgtEl>
                                        <p:attrNameLst>
                                          <p:attrName>style.visibility</p:attrName>
                                        </p:attrNameLst>
                                      </p:cBhvr>
                                      <p:to>
                                        <p:strVal val="visible"/>
                                      </p:to>
                                    </p:set>
                                    <p:animEffect filter="fade" transition="in">
                                      <p:cBhvr>
                                        <p:cTn dur="1000"/>
                                        <p:tgtEl>
                                          <p:spTgt spid="36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3">
                                            <p:txEl>
                                              <p:pRg end="1" st="1"/>
                                            </p:txEl>
                                          </p:spTgt>
                                        </p:tgtEl>
                                        <p:attrNameLst>
                                          <p:attrName>style.visibility</p:attrName>
                                        </p:attrNameLst>
                                      </p:cBhvr>
                                      <p:to>
                                        <p:strVal val="visible"/>
                                      </p:to>
                                    </p:set>
                                    <p:animEffect filter="fade" transition="in">
                                      <p:cBhvr>
                                        <p:cTn dur="1000"/>
                                        <p:tgtEl>
                                          <p:spTgt spid="36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3">
                                            <p:txEl>
                                              <p:pRg end="2" st="2"/>
                                            </p:txEl>
                                          </p:spTgt>
                                        </p:tgtEl>
                                        <p:attrNameLst>
                                          <p:attrName>style.visibility</p:attrName>
                                        </p:attrNameLst>
                                      </p:cBhvr>
                                      <p:to>
                                        <p:strVal val="visible"/>
                                      </p:to>
                                    </p:set>
                                    <p:animEffect filter="fade" transition="in">
                                      <p:cBhvr>
                                        <p:cTn dur="1000"/>
                                        <p:tgtEl>
                                          <p:spTgt spid="36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3">
                                            <p:txEl>
                                              <p:pRg end="3" st="3"/>
                                            </p:txEl>
                                          </p:spTgt>
                                        </p:tgtEl>
                                        <p:attrNameLst>
                                          <p:attrName>style.visibility</p:attrName>
                                        </p:attrNameLst>
                                      </p:cBhvr>
                                      <p:to>
                                        <p:strVal val="visible"/>
                                      </p:to>
                                    </p:set>
                                    <p:animEffect filter="fade" transition="in">
                                      <p:cBhvr>
                                        <p:cTn dur="1000"/>
                                        <p:tgtEl>
                                          <p:spTgt spid="363">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3">
                                            <p:txEl>
                                              <p:pRg end="4" st="4"/>
                                            </p:txEl>
                                          </p:spTgt>
                                        </p:tgtEl>
                                        <p:attrNameLst>
                                          <p:attrName>style.visibility</p:attrName>
                                        </p:attrNameLst>
                                      </p:cBhvr>
                                      <p:to>
                                        <p:strVal val="visible"/>
                                      </p:to>
                                    </p:set>
                                    <p:animEffect filter="fade" transition="in">
                                      <p:cBhvr>
                                        <p:cTn dur="1000"/>
                                        <p:tgtEl>
                                          <p:spTgt spid="363">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3">
                                            <p:txEl>
                                              <p:pRg end="5" st="5"/>
                                            </p:txEl>
                                          </p:spTgt>
                                        </p:tgtEl>
                                        <p:attrNameLst>
                                          <p:attrName>style.visibility</p:attrName>
                                        </p:attrNameLst>
                                      </p:cBhvr>
                                      <p:to>
                                        <p:strVal val="visible"/>
                                      </p:to>
                                    </p:set>
                                    <p:animEffect filter="fade" transition="in">
                                      <p:cBhvr>
                                        <p:cTn dur="1000"/>
                                        <p:tgtEl>
                                          <p:spTgt spid="363">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3">
                                            <p:txEl>
                                              <p:pRg end="6" st="6"/>
                                            </p:txEl>
                                          </p:spTgt>
                                        </p:tgtEl>
                                        <p:attrNameLst>
                                          <p:attrName>style.visibility</p:attrName>
                                        </p:attrNameLst>
                                      </p:cBhvr>
                                      <p:to>
                                        <p:strVal val="visible"/>
                                      </p:to>
                                    </p:set>
                                    <p:animEffect filter="fade" transition="in">
                                      <p:cBhvr>
                                        <p:cTn dur="1000"/>
                                        <p:tgtEl>
                                          <p:spTgt spid="363">
                                            <p:txEl>
                                              <p:pRg end="6" st="6"/>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20"/>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b="1" lang="en-US"/>
              <a:t>PULMONIC</a:t>
            </a:r>
            <a:r>
              <a:rPr lang="en-US"/>
              <a:t> </a:t>
            </a:r>
            <a:endParaRPr/>
          </a:p>
        </p:txBody>
      </p:sp>
      <p:sp>
        <p:nvSpPr>
          <p:cNvPr id="369" name="Google Shape;369;p20"/>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920"/>
              <a:buChar char="►"/>
            </a:pPr>
            <a:r>
              <a:rPr lang="en-US" sz="2400">
                <a:solidFill>
                  <a:srgbClr val="000000"/>
                </a:solidFill>
              </a:rPr>
              <a:t>In principle, air flowing either into or out of the lungs during the respiratory cycle may be used in generating speech sounds</a:t>
            </a:r>
            <a:endParaRPr/>
          </a:p>
          <a:p>
            <a:pPr indent="-342900" lvl="0" marL="342900" rtl="0" algn="l">
              <a:spcBef>
                <a:spcPts val="1000"/>
              </a:spcBef>
              <a:spcAft>
                <a:spcPts val="0"/>
              </a:spcAft>
              <a:buSzPts val="1920"/>
              <a:buChar char="►"/>
            </a:pPr>
            <a:r>
              <a:rPr lang="en-US" sz="2400">
                <a:solidFill>
                  <a:srgbClr val="000000"/>
                </a:solidFill>
              </a:rPr>
              <a:t>The nature of the sound produced will depend on what is happening in the vocal tract above the trachea-</a:t>
            </a:r>
            <a:endParaRPr/>
          </a:p>
          <a:p>
            <a:pPr indent="-342900" lvl="0" marL="342900" rtl="0" algn="l">
              <a:spcBef>
                <a:spcPts val="1000"/>
              </a:spcBef>
              <a:spcAft>
                <a:spcPts val="0"/>
              </a:spcAft>
              <a:buSzPts val="1920"/>
              <a:buChar char="►"/>
            </a:pPr>
            <a:r>
              <a:rPr lang="en-US" sz="2400">
                <a:solidFill>
                  <a:srgbClr val="000000"/>
                </a:solidFill>
              </a:rPr>
              <a:t>(i.e on the action of the larynx and  how the rest of the tract is constricted or modified  in shape.)</a:t>
            </a:r>
            <a:endParaRPr/>
          </a:p>
          <a:p>
            <a:pPr indent="-251459" lvl="0" marL="342900" rtl="0" algn="l">
              <a:spcBef>
                <a:spcPts val="1000"/>
              </a:spcBef>
              <a:spcAft>
                <a:spcPts val="0"/>
              </a:spcAft>
              <a:buSzPts val="144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9">
                                            <p:txEl>
                                              <p:pRg end="0" st="0"/>
                                            </p:txEl>
                                          </p:spTgt>
                                        </p:tgtEl>
                                        <p:attrNameLst>
                                          <p:attrName>style.visibility</p:attrName>
                                        </p:attrNameLst>
                                      </p:cBhvr>
                                      <p:to>
                                        <p:strVal val="visible"/>
                                      </p:to>
                                    </p:set>
                                    <p:anim calcmode="lin" valueType="num">
                                      <p:cBhvr additive="base">
                                        <p:cTn dur="500"/>
                                        <p:tgtEl>
                                          <p:spTgt spid="36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9">
                                            <p:txEl>
                                              <p:pRg end="1" st="1"/>
                                            </p:txEl>
                                          </p:spTgt>
                                        </p:tgtEl>
                                        <p:attrNameLst>
                                          <p:attrName>style.visibility</p:attrName>
                                        </p:attrNameLst>
                                      </p:cBhvr>
                                      <p:to>
                                        <p:strVal val="visible"/>
                                      </p:to>
                                    </p:set>
                                    <p:anim calcmode="lin" valueType="num">
                                      <p:cBhvr additive="base">
                                        <p:cTn dur="500"/>
                                        <p:tgtEl>
                                          <p:spTgt spid="36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9">
                                            <p:txEl>
                                              <p:pRg end="2" st="2"/>
                                            </p:txEl>
                                          </p:spTgt>
                                        </p:tgtEl>
                                        <p:attrNameLst>
                                          <p:attrName>style.visibility</p:attrName>
                                        </p:attrNameLst>
                                      </p:cBhvr>
                                      <p:to>
                                        <p:strVal val="visible"/>
                                      </p:to>
                                    </p:set>
                                    <p:anim calcmode="lin" valueType="num">
                                      <p:cBhvr additive="base">
                                        <p:cTn dur="500"/>
                                        <p:tgtEl>
                                          <p:spTgt spid="369">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9">
                                            <p:txEl>
                                              <p:pRg end="3" st="3"/>
                                            </p:txEl>
                                          </p:spTgt>
                                        </p:tgtEl>
                                        <p:attrNameLst>
                                          <p:attrName>style.visibility</p:attrName>
                                        </p:attrNameLst>
                                      </p:cBhvr>
                                      <p:to>
                                        <p:strVal val="visible"/>
                                      </p:to>
                                    </p:set>
                                    <p:anim calcmode="lin" valueType="num">
                                      <p:cBhvr additive="base">
                                        <p:cTn dur="500"/>
                                        <p:tgtEl>
                                          <p:spTgt spid="369">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21"/>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75" name="Google Shape;375;p21"/>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The two mechanisms are often referred to as egressive pulmonic (outward  and ingressive pulmonic (ingressive). </a:t>
            </a:r>
            <a:endParaRPr/>
          </a:p>
          <a:p>
            <a:pPr indent="-342900" lvl="0" marL="342900" rtl="0" algn="l">
              <a:spcBef>
                <a:spcPts val="1000"/>
              </a:spcBef>
              <a:spcAft>
                <a:spcPts val="0"/>
              </a:spcAft>
              <a:buSzPts val="1440"/>
              <a:buChar char="►"/>
            </a:pPr>
            <a:r>
              <a:rPr lang="en-US"/>
              <a:t>Most sounds used by most world languages are pulmonic egressive. </a:t>
            </a:r>
            <a:endParaRPr/>
          </a:p>
          <a:p>
            <a:pPr indent="-342900" lvl="0" marL="342900" rtl="0" algn="l">
              <a:spcBef>
                <a:spcPts val="1000"/>
              </a:spcBef>
              <a:spcAft>
                <a:spcPts val="0"/>
              </a:spcAft>
              <a:buSzPts val="1440"/>
              <a:buChar char="►"/>
            </a:pPr>
            <a:r>
              <a:rPr lang="en-US"/>
              <a:t>The lungs are sponge like tissues near the diaphragm</a:t>
            </a:r>
            <a:endParaRPr/>
          </a:p>
          <a:p>
            <a:pPr indent="-342900" lvl="0" marL="342900" rtl="0" algn="l">
              <a:spcBef>
                <a:spcPts val="1000"/>
              </a:spcBef>
              <a:spcAft>
                <a:spcPts val="0"/>
              </a:spcAft>
              <a:buSzPts val="1440"/>
              <a:buChar char="►"/>
            </a:pPr>
            <a:r>
              <a:rPr lang="en-US"/>
              <a:t>When the diaphragm contracts, it enlarges the lungs by raising the rib cage.</a:t>
            </a:r>
            <a:endParaRPr/>
          </a:p>
          <a:p>
            <a:pPr indent="-342900" lvl="0" marL="342900" rtl="0" algn="l">
              <a:spcBef>
                <a:spcPts val="1000"/>
              </a:spcBef>
              <a:spcAft>
                <a:spcPts val="0"/>
              </a:spcAft>
              <a:buSzPts val="1440"/>
              <a:buChar char="►"/>
            </a:pPr>
            <a:r>
              <a:rPr lang="en-US"/>
              <a:t> Air can be pushed out of the lungs by pulling the rib cage.</a:t>
            </a:r>
            <a:endParaRPr/>
          </a:p>
          <a:p>
            <a:pPr indent="-251459" lvl="0" marL="342900" rtl="0" algn="l">
              <a:spcBef>
                <a:spcPts val="1000"/>
              </a:spcBef>
              <a:spcAft>
                <a:spcPts val="0"/>
              </a:spcAft>
              <a:buSzPts val="144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5">
                                            <p:txEl>
                                              <p:pRg end="0" st="0"/>
                                            </p:txEl>
                                          </p:spTgt>
                                        </p:tgtEl>
                                        <p:attrNameLst>
                                          <p:attrName>style.visibility</p:attrName>
                                        </p:attrNameLst>
                                      </p:cBhvr>
                                      <p:to>
                                        <p:strVal val="visible"/>
                                      </p:to>
                                    </p:set>
                                    <p:animEffect filter="fade" transition="in">
                                      <p:cBhvr>
                                        <p:cTn dur="1000"/>
                                        <p:tgtEl>
                                          <p:spTgt spid="37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5">
                                            <p:txEl>
                                              <p:pRg end="1" st="1"/>
                                            </p:txEl>
                                          </p:spTgt>
                                        </p:tgtEl>
                                        <p:attrNameLst>
                                          <p:attrName>style.visibility</p:attrName>
                                        </p:attrNameLst>
                                      </p:cBhvr>
                                      <p:to>
                                        <p:strVal val="visible"/>
                                      </p:to>
                                    </p:set>
                                    <p:animEffect filter="fade" transition="in">
                                      <p:cBhvr>
                                        <p:cTn dur="1000"/>
                                        <p:tgtEl>
                                          <p:spTgt spid="375">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5">
                                            <p:txEl>
                                              <p:pRg end="2" st="2"/>
                                            </p:txEl>
                                          </p:spTgt>
                                        </p:tgtEl>
                                        <p:attrNameLst>
                                          <p:attrName>style.visibility</p:attrName>
                                        </p:attrNameLst>
                                      </p:cBhvr>
                                      <p:to>
                                        <p:strVal val="visible"/>
                                      </p:to>
                                    </p:set>
                                    <p:animEffect filter="fade" transition="in">
                                      <p:cBhvr>
                                        <p:cTn dur="1000"/>
                                        <p:tgtEl>
                                          <p:spTgt spid="375">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5">
                                            <p:txEl>
                                              <p:pRg end="3" st="3"/>
                                            </p:txEl>
                                          </p:spTgt>
                                        </p:tgtEl>
                                        <p:attrNameLst>
                                          <p:attrName>style.visibility</p:attrName>
                                        </p:attrNameLst>
                                      </p:cBhvr>
                                      <p:to>
                                        <p:strVal val="visible"/>
                                      </p:to>
                                    </p:set>
                                    <p:animEffect filter="fade" transition="in">
                                      <p:cBhvr>
                                        <p:cTn dur="1000"/>
                                        <p:tgtEl>
                                          <p:spTgt spid="375">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5">
                                            <p:txEl>
                                              <p:pRg end="4" st="4"/>
                                            </p:txEl>
                                          </p:spTgt>
                                        </p:tgtEl>
                                        <p:attrNameLst>
                                          <p:attrName>style.visibility</p:attrName>
                                        </p:attrNameLst>
                                      </p:cBhvr>
                                      <p:to>
                                        <p:strVal val="visible"/>
                                      </p:to>
                                    </p:set>
                                    <p:animEffect filter="fade" transition="in">
                                      <p:cBhvr>
                                        <p:cTn dur="1000"/>
                                        <p:tgtEl>
                                          <p:spTgt spid="375">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5">
                                            <p:txEl>
                                              <p:pRg end="5" st="5"/>
                                            </p:txEl>
                                          </p:spTgt>
                                        </p:tgtEl>
                                        <p:attrNameLst>
                                          <p:attrName>style.visibility</p:attrName>
                                        </p:attrNameLst>
                                      </p:cBhvr>
                                      <p:to>
                                        <p:strVal val="visible"/>
                                      </p:to>
                                    </p:set>
                                    <p:animEffect filter="fade" transition="in">
                                      <p:cBhvr>
                                        <p:cTn dur="1000"/>
                                        <p:tgtEl>
                                          <p:spTgt spid="375">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22"/>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lt2"/>
              </a:buClr>
              <a:buSzPct val="100000"/>
              <a:buFont typeface="Century Gothic"/>
              <a:buNone/>
            </a:pPr>
            <a:r>
              <a:rPr lang="en-US"/>
              <a:t>GLOTALLIC AIRTREAM MECHANISM </a:t>
            </a:r>
            <a:br>
              <a:rPr lang="en-US"/>
            </a:br>
            <a:endParaRPr/>
          </a:p>
        </p:txBody>
      </p:sp>
      <p:sp>
        <p:nvSpPr>
          <p:cNvPr id="381" name="Google Shape;381;p22"/>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Sometimes known as pharyngeal</a:t>
            </a:r>
            <a:endParaRPr/>
          </a:p>
          <a:p>
            <a:pPr indent="-342900" lvl="0" marL="342900" rtl="0" algn="l">
              <a:spcBef>
                <a:spcPts val="1000"/>
              </a:spcBef>
              <a:spcAft>
                <a:spcPts val="0"/>
              </a:spcAft>
              <a:buSzPts val="1440"/>
              <a:buChar char="►"/>
            </a:pPr>
            <a:r>
              <a:rPr lang="en-US"/>
              <a:t>Made by moving air inwards or outwards by lowering of raising the larynx in the throat.</a:t>
            </a:r>
            <a:endParaRPr/>
          </a:p>
          <a:p>
            <a:pPr indent="-342900" lvl="0" marL="342900" rtl="0" algn="l">
              <a:spcBef>
                <a:spcPts val="1000"/>
              </a:spcBef>
              <a:spcAft>
                <a:spcPts val="0"/>
              </a:spcAft>
              <a:buSzPts val="1440"/>
              <a:buChar char="►"/>
            </a:pPr>
            <a:r>
              <a:rPr lang="en-US"/>
              <a:t>If the glottis(in the larynx)is tightly closed, and there is at the same time, closure in the mouth, a small quantity of air will be trapped between the closed glottis and the oral closure.</a:t>
            </a:r>
            <a:endParaRPr/>
          </a:p>
          <a:p>
            <a:pPr indent="0" lvl="0" marL="0" rtl="0" algn="l">
              <a:spcBef>
                <a:spcPts val="1000"/>
              </a:spcBef>
              <a:spcAft>
                <a:spcPts val="0"/>
              </a:spcAft>
              <a:buSzPts val="144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1">
                                            <p:txEl>
                                              <p:pRg end="0" st="0"/>
                                            </p:txEl>
                                          </p:spTgt>
                                        </p:tgtEl>
                                        <p:attrNameLst>
                                          <p:attrName>style.visibility</p:attrName>
                                        </p:attrNameLst>
                                      </p:cBhvr>
                                      <p:to>
                                        <p:strVal val="visible"/>
                                      </p:to>
                                    </p:set>
                                    <p:animEffect filter="fade" transition="in">
                                      <p:cBhvr>
                                        <p:cTn dur="1000"/>
                                        <p:tgtEl>
                                          <p:spTgt spid="381">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1">
                                            <p:txEl>
                                              <p:pRg end="1" st="1"/>
                                            </p:txEl>
                                          </p:spTgt>
                                        </p:tgtEl>
                                        <p:attrNameLst>
                                          <p:attrName>style.visibility</p:attrName>
                                        </p:attrNameLst>
                                      </p:cBhvr>
                                      <p:to>
                                        <p:strVal val="visible"/>
                                      </p:to>
                                    </p:set>
                                    <p:animEffect filter="fade" transition="in">
                                      <p:cBhvr>
                                        <p:cTn dur="1000"/>
                                        <p:tgtEl>
                                          <p:spTgt spid="381">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1">
                                            <p:txEl>
                                              <p:pRg end="2" st="2"/>
                                            </p:txEl>
                                          </p:spTgt>
                                        </p:tgtEl>
                                        <p:attrNameLst>
                                          <p:attrName>style.visibility</p:attrName>
                                        </p:attrNameLst>
                                      </p:cBhvr>
                                      <p:to>
                                        <p:strVal val="visible"/>
                                      </p:to>
                                    </p:set>
                                    <p:animEffect filter="fade" transition="in">
                                      <p:cBhvr>
                                        <p:cTn dur="1000"/>
                                        <p:tgtEl>
                                          <p:spTgt spid="381">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1">
                                            <p:txEl>
                                              <p:pRg end="3" st="3"/>
                                            </p:txEl>
                                          </p:spTgt>
                                        </p:tgtEl>
                                        <p:attrNameLst>
                                          <p:attrName>style.visibility</p:attrName>
                                        </p:attrNameLst>
                                      </p:cBhvr>
                                      <p:to>
                                        <p:strVal val="visible"/>
                                      </p:to>
                                    </p:set>
                                    <p:animEffect filter="fade" transition="in">
                                      <p:cBhvr>
                                        <p:cTn dur="1000"/>
                                        <p:tgtEl>
                                          <p:spTgt spid="381">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23"/>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87" name="Google Shape;387;p23"/>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If the larynx is slightly open, the air trapped between the closed glottis and the oral closure will be compressed. </a:t>
            </a:r>
            <a:endParaRPr/>
          </a:p>
          <a:p>
            <a:pPr indent="-342900" lvl="0" marL="342900" rtl="0" algn="l">
              <a:spcBef>
                <a:spcPts val="1000"/>
              </a:spcBef>
              <a:spcAft>
                <a:spcPts val="0"/>
              </a:spcAft>
              <a:buSzPts val="1440"/>
              <a:buChar char="►"/>
            </a:pPr>
            <a:r>
              <a:rPr lang="en-US"/>
              <a:t>Then if the oral closure is suddenly released, the trapped air pressure will be released into an explosion.  </a:t>
            </a:r>
            <a:endParaRPr/>
          </a:p>
          <a:p>
            <a:pPr indent="-342900" lvl="0" marL="342900" rtl="0" algn="l">
              <a:spcBef>
                <a:spcPts val="1000"/>
              </a:spcBef>
              <a:spcAft>
                <a:spcPts val="0"/>
              </a:spcAft>
              <a:buSzPts val="1440"/>
              <a:buChar char="►"/>
            </a:pPr>
            <a:r>
              <a:rPr lang="en-US"/>
              <a:t>If the larynx moves upwards, it can generate an egressive glottalic airstream. Sounds produced this way are called ejectives </a:t>
            </a:r>
            <a:endParaRPr/>
          </a:p>
          <a:p>
            <a:pPr indent="-342900" lvl="0" marL="342900" rtl="0" algn="l">
              <a:spcBef>
                <a:spcPts val="1000"/>
              </a:spcBef>
              <a:spcAft>
                <a:spcPts val="0"/>
              </a:spcAft>
              <a:buSzPts val="1440"/>
              <a:buChar char="►"/>
            </a:pPr>
            <a:r>
              <a:rPr lang="en-US"/>
              <a:t>If it moves downwards, it produces an ingressive glotallic airstream. Sounds produced this way are called implosives.</a:t>
            </a:r>
            <a:endParaRPr/>
          </a:p>
          <a:p>
            <a:pPr indent="0" lvl="0" marL="0" rtl="0" algn="l">
              <a:spcBef>
                <a:spcPts val="1000"/>
              </a:spcBef>
              <a:spcAft>
                <a:spcPts val="0"/>
              </a:spcAft>
              <a:buSzPts val="1440"/>
              <a:buNone/>
            </a:pPr>
            <a:r>
              <a:t/>
            </a:r>
            <a:endParaRPr/>
          </a:p>
          <a:p>
            <a:pPr indent="-251459" lvl="0" marL="342900" rtl="0" algn="l">
              <a:spcBef>
                <a:spcPts val="1000"/>
              </a:spcBef>
              <a:spcAft>
                <a:spcPts val="0"/>
              </a:spcAft>
              <a:buSzPts val="144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7">
                                            <p:txEl>
                                              <p:pRg end="0" st="0"/>
                                            </p:txEl>
                                          </p:spTgt>
                                        </p:tgtEl>
                                        <p:attrNameLst>
                                          <p:attrName>style.visibility</p:attrName>
                                        </p:attrNameLst>
                                      </p:cBhvr>
                                      <p:to>
                                        <p:strVal val="visible"/>
                                      </p:to>
                                    </p:set>
                                    <p:animEffect filter="fade" transition="in">
                                      <p:cBhvr>
                                        <p:cTn dur="500"/>
                                        <p:tgtEl>
                                          <p:spTgt spid="38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7">
                                            <p:txEl>
                                              <p:pRg end="1" st="1"/>
                                            </p:txEl>
                                          </p:spTgt>
                                        </p:tgtEl>
                                        <p:attrNameLst>
                                          <p:attrName>style.visibility</p:attrName>
                                        </p:attrNameLst>
                                      </p:cBhvr>
                                      <p:to>
                                        <p:strVal val="visible"/>
                                      </p:to>
                                    </p:set>
                                    <p:animEffect filter="fade" transition="in">
                                      <p:cBhvr>
                                        <p:cTn dur="500"/>
                                        <p:tgtEl>
                                          <p:spTgt spid="387">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7">
                                            <p:txEl>
                                              <p:pRg end="2" st="2"/>
                                            </p:txEl>
                                          </p:spTgt>
                                        </p:tgtEl>
                                        <p:attrNameLst>
                                          <p:attrName>style.visibility</p:attrName>
                                        </p:attrNameLst>
                                      </p:cBhvr>
                                      <p:to>
                                        <p:strVal val="visible"/>
                                      </p:to>
                                    </p:set>
                                    <p:animEffect filter="fade" transition="in">
                                      <p:cBhvr>
                                        <p:cTn dur="500"/>
                                        <p:tgtEl>
                                          <p:spTgt spid="387">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7">
                                            <p:txEl>
                                              <p:pRg end="3" st="3"/>
                                            </p:txEl>
                                          </p:spTgt>
                                        </p:tgtEl>
                                        <p:attrNameLst>
                                          <p:attrName>style.visibility</p:attrName>
                                        </p:attrNameLst>
                                      </p:cBhvr>
                                      <p:to>
                                        <p:strVal val="visible"/>
                                      </p:to>
                                    </p:set>
                                    <p:animEffect filter="fade" transition="in">
                                      <p:cBhvr>
                                        <p:cTn dur="500"/>
                                        <p:tgtEl>
                                          <p:spTgt spid="387">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7">
                                            <p:txEl>
                                              <p:pRg end="4" st="4"/>
                                            </p:txEl>
                                          </p:spTgt>
                                        </p:tgtEl>
                                        <p:attrNameLst>
                                          <p:attrName>style.visibility</p:attrName>
                                        </p:attrNameLst>
                                      </p:cBhvr>
                                      <p:to>
                                        <p:strVal val="visible"/>
                                      </p:to>
                                    </p:set>
                                    <p:animEffect filter="fade" transition="in">
                                      <p:cBhvr>
                                        <p:cTn dur="500"/>
                                        <p:tgtEl>
                                          <p:spTgt spid="387">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7">
                                            <p:txEl>
                                              <p:pRg end="5" st="5"/>
                                            </p:txEl>
                                          </p:spTgt>
                                        </p:tgtEl>
                                        <p:attrNameLst>
                                          <p:attrName>style.visibility</p:attrName>
                                        </p:attrNameLst>
                                      </p:cBhvr>
                                      <p:to>
                                        <p:strVal val="visible"/>
                                      </p:to>
                                    </p:set>
                                    <p:animEffect filter="fade" transition="in">
                                      <p:cBhvr>
                                        <p:cTn dur="500"/>
                                        <p:tgtEl>
                                          <p:spTgt spid="387">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24"/>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93" name="Google Shape;393;p24"/>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The larynx is thus the initiator, and because of the importance of the glottal closure within the larynx, this type of initiation of articulation is called glotallic. </a:t>
            </a:r>
            <a:endParaRPr/>
          </a:p>
          <a:p>
            <a:pPr indent="-342900" lvl="0" marL="342900" rtl="0" algn="l">
              <a:spcBef>
                <a:spcPts val="1000"/>
              </a:spcBef>
              <a:spcAft>
                <a:spcPts val="0"/>
              </a:spcAft>
              <a:buSzPts val="1440"/>
              <a:buChar char="►"/>
            </a:pPr>
            <a:r>
              <a:rPr lang="en-US"/>
              <a:t>The glottis can either be open or closed to give voiced or voiceless sounds.</a:t>
            </a:r>
            <a:endParaRPr/>
          </a:p>
          <a:p>
            <a:pPr indent="-342900" lvl="0" marL="342900" rtl="0" algn="l">
              <a:spcBef>
                <a:spcPts val="1000"/>
              </a:spcBef>
              <a:spcAft>
                <a:spcPts val="0"/>
              </a:spcAft>
              <a:buSzPts val="1440"/>
              <a:buChar char="►"/>
            </a:pPr>
            <a:r>
              <a:rPr lang="en-US"/>
              <a:t>Voiced sounds are produced with vocal folds vibration.</a:t>
            </a:r>
            <a:endParaRPr/>
          </a:p>
          <a:p>
            <a:pPr indent="-342900" lvl="0" marL="342900" rtl="0" algn="l">
              <a:spcBef>
                <a:spcPts val="1000"/>
              </a:spcBef>
              <a:spcAft>
                <a:spcPts val="0"/>
              </a:spcAft>
              <a:buSzPts val="1440"/>
              <a:buChar char="►"/>
            </a:pPr>
            <a:r>
              <a:rPr lang="en-US"/>
              <a:t>Voiceless sounds are produced without the vibration.</a:t>
            </a:r>
            <a:endParaRPr/>
          </a:p>
          <a:p>
            <a:pPr indent="-251459" lvl="0" marL="342900" rtl="0" algn="l">
              <a:spcBef>
                <a:spcPts val="1000"/>
              </a:spcBef>
              <a:spcAft>
                <a:spcPts val="0"/>
              </a:spcAft>
              <a:buSzPts val="144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3">
                                            <p:txEl>
                                              <p:pRg end="0" st="0"/>
                                            </p:txEl>
                                          </p:spTgt>
                                        </p:tgtEl>
                                        <p:attrNameLst>
                                          <p:attrName>style.visibility</p:attrName>
                                        </p:attrNameLst>
                                      </p:cBhvr>
                                      <p:to>
                                        <p:strVal val="visible"/>
                                      </p:to>
                                    </p:set>
                                    <p:animEffect filter="fade" transition="in">
                                      <p:cBhvr>
                                        <p:cTn dur="1000"/>
                                        <p:tgtEl>
                                          <p:spTgt spid="39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3">
                                            <p:txEl>
                                              <p:pRg end="1" st="1"/>
                                            </p:txEl>
                                          </p:spTgt>
                                        </p:tgtEl>
                                        <p:attrNameLst>
                                          <p:attrName>style.visibility</p:attrName>
                                        </p:attrNameLst>
                                      </p:cBhvr>
                                      <p:to>
                                        <p:strVal val="visible"/>
                                      </p:to>
                                    </p:set>
                                    <p:animEffect filter="fade" transition="in">
                                      <p:cBhvr>
                                        <p:cTn dur="1000"/>
                                        <p:tgtEl>
                                          <p:spTgt spid="39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3">
                                            <p:txEl>
                                              <p:pRg end="2" st="2"/>
                                            </p:txEl>
                                          </p:spTgt>
                                        </p:tgtEl>
                                        <p:attrNameLst>
                                          <p:attrName>style.visibility</p:attrName>
                                        </p:attrNameLst>
                                      </p:cBhvr>
                                      <p:to>
                                        <p:strVal val="visible"/>
                                      </p:to>
                                    </p:set>
                                    <p:animEffect filter="fade" transition="in">
                                      <p:cBhvr>
                                        <p:cTn dur="1000"/>
                                        <p:tgtEl>
                                          <p:spTgt spid="39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3">
                                            <p:txEl>
                                              <p:pRg end="3" st="3"/>
                                            </p:txEl>
                                          </p:spTgt>
                                        </p:tgtEl>
                                        <p:attrNameLst>
                                          <p:attrName>style.visibility</p:attrName>
                                        </p:attrNameLst>
                                      </p:cBhvr>
                                      <p:to>
                                        <p:strVal val="visible"/>
                                      </p:to>
                                    </p:set>
                                    <p:animEffect filter="fade" transition="in">
                                      <p:cBhvr>
                                        <p:cTn dur="1000"/>
                                        <p:tgtEl>
                                          <p:spTgt spid="393">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3">
                                            <p:txEl>
                                              <p:pRg end="4" st="4"/>
                                            </p:txEl>
                                          </p:spTgt>
                                        </p:tgtEl>
                                        <p:attrNameLst>
                                          <p:attrName>style.visibility</p:attrName>
                                        </p:attrNameLst>
                                      </p:cBhvr>
                                      <p:to>
                                        <p:strVal val="visible"/>
                                      </p:to>
                                    </p:set>
                                    <p:animEffect filter="fade" transition="in">
                                      <p:cBhvr>
                                        <p:cTn dur="1000"/>
                                        <p:tgtEl>
                                          <p:spTgt spid="393">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25"/>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lt2"/>
              </a:buClr>
              <a:buSzPct val="100000"/>
              <a:buFont typeface="Century Gothic"/>
              <a:buNone/>
            </a:pPr>
            <a:r>
              <a:rPr lang="en-US" sz="4000"/>
              <a:t>VELARIC/ORAL AIRSTREAM MECHANISM</a:t>
            </a:r>
            <a:br>
              <a:rPr lang="en-US"/>
            </a:br>
            <a:endParaRPr/>
          </a:p>
        </p:txBody>
      </p:sp>
      <p:sp>
        <p:nvSpPr>
          <p:cNvPr id="399" name="Google Shape;399;p25"/>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fontScale="92500" lnSpcReduction="10000"/>
          </a:bodyPr>
          <a:lstStyle/>
          <a:p>
            <a:pPr indent="-342900" lvl="0" marL="342900" rtl="0" algn="l">
              <a:spcBef>
                <a:spcPts val="0"/>
              </a:spcBef>
              <a:spcAft>
                <a:spcPts val="0"/>
              </a:spcAft>
              <a:buSzPct val="79999"/>
              <a:buChar char="►"/>
            </a:pPr>
            <a:r>
              <a:rPr lang="en-US"/>
              <a:t>It is made by making a velar closure (as for /k/, /g/, and sliding the tongue backwards or forwards to move air inwards and outwards.</a:t>
            </a:r>
            <a:endParaRPr/>
          </a:p>
          <a:p>
            <a:pPr indent="-342900" lvl="0" marL="342900" rtl="0" algn="l">
              <a:spcBef>
                <a:spcPts val="1000"/>
              </a:spcBef>
              <a:spcAft>
                <a:spcPts val="0"/>
              </a:spcAft>
              <a:buSzPct val="79999"/>
              <a:buChar char="►"/>
            </a:pPr>
            <a:r>
              <a:rPr lang="en-US"/>
              <a:t>Movement of air in the mouth is called velaric airstream mechanism. </a:t>
            </a:r>
            <a:endParaRPr/>
          </a:p>
          <a:p>
            <a:pPr indent="-342900" lvl="0" marL="342900" rtl="0" algn="l">
              <a:spcBef>
                <a:spcPts val="1000"/>
              </a:spcBef>
              <a:spcAft>
                <a:spcPts val="0"/>
              </a:spcAft>
              <a:buSzPct val="79999"/>
              <a:buChar char="►"/>
            </a:pPr>
            <a:r>
              <a:rPr lang="en-US"/>
              <a:t>Entirely generated within the oral cavity by raising the back of the tongue to make firm contact with the soft palate.</a:t>
            </a:r>
            <a:endParaRPr/>
          </a:p>
          <a:p>
            <a:pPr indent="-342900" lvl="0" marL="342900" rtl="0" algn="l">
              <a:spcBef>
                <a:spcPts val="1000"/>
              </a:spcBef>
              <a:spcAft>
                <a:spcPts val="0"/>
              </a:spcAft>
              <a:buSzPct val="79999"/>
              <a:buChar char="►"/>
            </a:pPr>
            <a:r>
              <a:rPr lang="en-US"/>
              <a:t>Air in front of this tongue may then be sealed off by closing the lips or by pressing the sides of the tongue against the roof of the mouth behind the teeth.</a:t>
            </a:r>
            <a:endParaRPr/>
          </a:p>
          <a:p>
            <a:pPr indent="-342900" lvl="0" marL="342900" rtl="0" algn="l">
              <a:spcBef>
                <a:spcPts val="1000"/>
              </a:spcBef>
              <a:spcAft>
                <a:spcPts val="0"/>
              </a:spcAft>
              <a:buSzPct val="79999"/>
              <a:buChar char="►"/>
            </a:pPr>
            <a:r>
              <a:rPr lang="en-US"/>
              <a:t>Sounds produced this way are called clicks. </a:t>
            </a:r>
            <a:endParaRPr/>
          </a:p>
          <a:p>
            <a:pPr indent="-342900" lvl="0" marL="342900" rtl="0" algn="l">
              <a:spcBef>
                <a:spcPts val="1000"/>
              </a:spcBef>
              <a:spcAft>
                <a:spcPts val="0"/>
              </a:spcAft>
              <a:buSzPct val="79999"/>
              <a:buChar char="►"/>
            </a:pPr>
            <a:r>
              <a:rPr lang="en-US"/>
              <a:t>Some languages like Zulu and Khosa, also Luyha use this mechanism in the production to clicks-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9">
                                            <p:txEl>
                                              <p:pRg end="0" st="0"/>
                                            </p:txEl>
                                          </p:spTgt>
                                        </p:tgtEl>
                                        <p:attrNameLst>
                                          <p:attrName>style.visibility</p:attrName>
                                        </p:attrNameLst>
                                      </p:cBhvr>
                                      <p:to>
                                        <p:strVal val="visible"/>
                                      </p:to>
                                    </p:set>
                                    <p:animEffect filter="fade" transition="in">
                                      <p:cBhvr>
                                        <p:cTn dur="500"/>
                                        <p:tgtEl>
                                          <p:spTgt spid="399">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9">
                                            <p:txEl>
                                              <p:pRg end="1" st="1"/>
                                            </p:txEl>
                                          </p:spTgt>
                                        </p:tgtEl>
                                        <p:attrNameLst>
                                          <p:attrName>style.visibility</p:attrName>
                                        </p:attrNameLst>
                                      </p:cBhvr>
                                      <p:to>
                                        <p:strVal val="visible"/>
                                      </p:to>
                                    </p:set>
                                    <p:animEffect filter="fade" transition="in">
                                      <p:cBhvr>
                                        <p:cTn dur="500"/>
                                        <p:tgtEl>
                                          <p:spTgt spid="399">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9">
                                            <p:txEl>
                                              <p:pRg end="2" st="2"/>
                                            </p:txEl>
                                          </p:spTgt>
                                        </p:tgtEl>
                                        <p:attrNameLst>
                                          <p:attrName>style.visibility</p:attrName>
                                        </p:attrNameLst>
                                      </p:cBhvr>
                                      <p:to>
                                        <p:strVal val="visible"/>
                                      </p:to>
                                    </p:set>
                                    <p:animEffect filter="fade" transition="in">
                                      <p:cBhvr>
                                        <p:cTn dur="500"/>
                                        <p:tgtEl>
                                          <p:spTgt spid="399">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9">
                                            <p:txEl>
                                              <p:pRg end="3" st="3"/>
                                            </p:txEl>
                                          </p:spTgt>
                                        </p:tgtEl>
                                        <p:attrNameLst>
                                          <p:attrName>style.visibility</p:attrName>
                                        </p:attrNameLst>
                                      </p:cBhvr>
                                      <p:to>
                                        <p:strVal val="visible"/>
                                      </p:to>
                                    </p:set>
                                    <p:animEffect filter="fade" transition="in">
                                      <p:cBhvr>
                                        <p:cTn dur="500"/>
                                        <p:tgtEl>
                                          <p:spTgt spid="399">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9">
                                            <p:txEl>
                                              <p:pRg end="4" st="4"/>
                                            </p:txEl>
                                          </p:spTgt>
                                        </p:tgtEl>
                                        <p:attrNameLst>
                                          <p:attrName>style.visibility</p:attrName>
                                        </p:attrNameLst>
                                      </p:cBhvr>
                                      <p:to>
                                        <p:strVal val="visible"/>
                                      </p:to>
                                    </p:set>
                                    <p:animEffect filter="fade" transition="in">
                                      <p:cBhvr>
                                        <p:cTn dur="500"/>
                                        <p:tgtEl>
                                          <p:spTgt spid="399">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9">
                                            <p:txEl>
                                              <p:pRg end="5" st="5"/>
                                            </p:txEl>
                                          </p:spTgt>
                                        </p:tgtEl>
                                        <p:attrNameLst>
                                          <p:attrName>style.visibility</p:attrName>
                                        </p:attrNameLst>
                                      </p:cBhvr>
                                      <p:to>
                                        <p:strVal val="visible"/>
                                      </p:to>
                                    </p:set>
                                    <p:animEffect filter="fade" transition="in">
                                      <p:cBhvr>
                                        <p:cTn dur="500"/>
                                        <p:tgtEl>
                                          <p:spTgt spid="399">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26"/>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pic>
        <p:nvPicPr>
          <p:cNvPr id="405" name="Google Shape;405;p26"/>
          <p:cNvPicPr preferRelativeResize="0"/>
          <p:nvPr>
            <p:ph idx="1" type="body"/>
          </p:nvPr>
        </p:nvPicPr>
        <p:blipFill rotWithShape="1">
          <a:blip r:embed="rId3">
            <a:alphaModFix/>
          </a:blip>
          <a:srcRect b="0" l="0" r="0" t="0"/>
          <a:stretch/>
        </p:blipFill>
        <p:spPr>
          <a:xfrm>
            <a:off x="1982110" y="2332037"/>
            <a:ext cx="7828239" cy="4525963"/>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27"/>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lt2"/>
              </a:buClr>
              <a:buSzPct val="100000"/>
              <a:buFont typeface="Century Gothic"/>
              <a:buNone/>
            </a:pPr>
            <a:br>
              <a:rPr lang="en-US" sz="4000"/>
            </a:br>
            <a:r>
              <a:rPr lang="en-US" sz="4000"/>
              <a:t>PHONATION PROCESS / STATE OF THE GLOTTIS</a:t>
            </a:r>
            <a:endParaRPr/>
          </a:p>
        </p:txBody>
      </p:sp>
      <p:sp>
        <p:nvSpPr>
          <p:cNvPr id="411" name="Google Shape;411;p27"/>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lnSpcReduction="10000"/>
          </a:bodyPr>
          <a:lstStyle/>
          <a:p>
            <a:pPr indent="-342900" lvl="0" marL="342900" rtl="0" algn="l">
              <a:spcBef>
                <a:spcPts val="0"/>
              </a:spcBef>
              <a:spcAft>
                <a:spcPts val="0"/>
              </a:spcAft>
              <a:buSzPts val="1440"/>
              <a:buChar char="►"/>
            </a:pPr>
            <a:r>
              <a:rPr lang="en-US"/>
              <a:t>Phonation refers to vocal fold vibration but can also be taken to include all the means by which the larynx functions as a source of sound.</a:t>
            </a:r>
            <a:endParaRPr/>
          </a:p>
          <a:p>
            <a:pPr indent="-342900" lvl="0" marL="342900" rtl="0" algn="l">
              <a:spcBef>
                <a:spcPts val="1000"/>
              </a:spcBef>
              <a:spcAft>
                <a:spcPts val="0"/>
              </a:spcAft>
              <a:buSzPts val="1440"/>
              <a:buChar char="►"/>
            </a:pPr>
            <a:r>
              <a:rPr lang="en-US"/>
              <a:t>There are five phonation modes:</a:t>
            </a:r>
            <a:endParaRPr/>
          </a:p>
          <a:p>
            <a:pPr indent="-342900" lvl="0" marL="342900" rtl="0" algn="l">
              <a:spcBef>
                <a:spcPts val="1000"/>
              </a:spcBef>
              <a:spcAft>
                <a:spcPts val="0"/>
              </a:spcAft>
              <a:buSzPts val="1440"/>
              <a:buChar char="►"/>
            </a:pPr>
            <a:r>
              <a:rPr b="1" lang="en-US"/>
              <a:t>Voicelessness</a:t>
            </a:r>
            <a:endParaRPr/>
          </a:p>
          <a:p>
            <a:pPr indent="-342900" lvl="0" marL="342900" rtl="0" algn="l">
              <a:spcBef>
                <a:spcPts val="1000"/>
              </a:spcBef>
              <a:spcAft>
                <a:spcPts val="0"/>
              </a:spcAft>
              <a:buSzPts val="1440"/>
              <a:buChar char="►"/>
            </a:pPr>
            <a:r>
              <a:rPr b="1" lang="en-US"/>
              <a:t>Whisper</a:t>
            </a:r>
            <a:endParaRPr/>
          </a:p>
          <a:p>
            <a:pPr indent="-342900" lvl="0" marL="342900" rtl="0" algn="l">
              <a:spcBef>
                <a:spcPts val="1000"/>
              </a:spcBef>
              <a:spcAft>
                <a:spcPts val="0"/>
              </a:spcAft>
              <a:buSzPts val="1440"/>
              <a:buChar char="►"/>
            </a:pPr>
            <a:r>
              <a:rPr b="1" lang="en-US"/>
              <a:t>Breathy voice</a:t>
            </a:r>
            <a:endParaRPr/>
          </a:p>
          <a:p>
            <a:pPr indent="-342900" lvl="0" marL="342900" rtl="0" algn="l">
              <a:spcBef>
                <a:spcPts val="1000"/>
              </a:spcBef>
              <a:spcAft>
                <a:spcPts val="0"/>
              </a:spcAft>
              <a:buSzPts val="1440"/>
              <a:buChar char="►"/>
            </a:pPr>
            <a:r>
              <a:rPr b="1" lang="en-US"/>
              <a:t>Voice </a:t>
            </a:r>
            <a:endParaRPr/>
          </a:p>
          <a:p>
            <a:pPr indent="-342900" lvl="0" marL="342900" rtl="0" algn="l">
              <a:spcBef>
                <a:spcPts val="1000"/>
              </a:spcBef>
              <a:spcAft>
                <a:spcPts val="0"/>
              </a:spcAft>
              <a:buSzPts val="1440"/>
              <a:buChar char="►"/>
            </a:pPr>
            <a:r>
              <a:rPr b="1" lang="en-US"/>
              <a:t>Creak</a:t>
            </a:r>
            <a:endParaRPr/>
          </a:p>
          <a:p>
            <a:pPr indent="-342900" lvl="0" marL="342900" rtl="0" algn="l">
              <a:spcBef>
                <a:spcPts val="1000"/>
              </a:spcBef>
              <a:spcAft>
                <a:spcPts val="0"/>
              </a:spcAft>
              <a:buSzPts val="1440"/>
              <a:buChar char="►"/>
            </a:pPr>
            <a:r>
              <a:rPr lang="en-US" u="sng">
                <a:solidFill>
                  <a:schemeClr val="hlink"/>
                </a:solidFill>
                <a:hlinkClick r:id="rId3"/>
              </a:rPr>
              <a:t>https://youtu.be/f62dqc-L36o</a:t>
            </a:r>
            <a:endParaRPr/>
          </a:p>
          <a:p>
            <a:pPr indent="0" lvl="0" marL="0" rtl="0" algn="l">
              <a:spcBef>
                <a:spcPts val="1000"/>
              </a:spcBef>
              <a:spcAft>
                <a:spcPts val="0"/>
              </a:spcAft>
              <a:buSzPts val="144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1">
                                            <p:txEl>
                                              <p:pRg end="0" st="0"/>
                                            </p:txEl>
                                          </p:spTgt>
                                        </p:tgtEl>
                                        <p:attrNameLst>
                                          <p:attrName>style.visibility</p:attrName>
                                        </p:attrNameLst>
                                      </p:cBhvr>
                                      <p:to>
                                        <p:strVal val="visible"/>
                                      </p:to>
                                    </p:set>
                                    <p:anim calcmode="lin" valueType="num">
                                      <p:cBhvr additive="base">
                                        <p:cTn dur="500"/>
                                        <p:tgtEl>
                                          <p:spTgt spid="411">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1">
                                            <p:txEl>
                                              <p:pRg end="1" st="1"/>
                                            </p:txEl>
                                          </p:spTgt>
                                        </p:tgtEl>
                                        <p:attrNameLst>
                                          <p:attrName>style.visibility</p:attrName>
                                        </p:attrNameLst>
                                      </p:cBhvr>
                                      <p:to>
                                        <p:strVal val="visible"/>
                                      </p:to>
                                    </p:set>
                                    <p:anim calcmode="lin" valueType="num">
                                      <p:cBhvr additive="base">
                                        <p:cTn dur="500"/>
                                        <p:tgtEl>
                                          <p:spTgt spid="411">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1">
                                            <p:txEl>
                                              <p:pRg end="2" st="2"/>
                                            </p:txEl>
                                          </p:spTgt>
                                        </p:tgtEl>
                                        <p:attrNameLst>
                                          <p:attrName>style.visibility</p:attrName>
                                        </p:attrNameLst>
                                      </p:cBhvr>
                                      <p:to>
                                        <p:strVal val="visible"/>
                                      </p:to>
                                    </p:set>
                                    <p:anim calcmode="lin" valueType="num">
                                      <p:cBhvr additive="base">
                                        <p:cTn dur="500"/>
                                        <p:tgtEl>
                                          <p:spTgt spid="411">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1">
                                            <p:txEl>
                                              <p:pRg end="3" st="3"/>
                                            </p:txEl>
                                          </p:spTgt>
                                        </p:tgtEl>
                                        <p:attrNameLst>
                                          <p:attrName>style.visibility</p:attrName>
                                        </p:attrNameLst>
                                      </p:cBhvr>
                                      <p:to>
                                        <p:strVal val="visible"/>
                                      </p:to>
                                    </p:set>
                                    <p:anim calcmode="lin" valueType="num">
                                      <p:cBhvr additive="base">
                                        <p:cTn dur="500"/>
                                        <p:tgtEl>
                                          <p:spTgt spid="411">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1">
                                            <p:txEl>
                                              <p:pRg end="4" st="4"/>
                                            </p:txEl>
                                          </p:spTgt>
                                        </p:tgtEl>
                                        <p:attrNameLst>
                                          <p:attrName>style.visibility</p:attrName>
                                        </p:attrNameLst>
                                      </p:cBhvr>
                                      <p:to>
                                        <p:strVal val="visible"/>
                                      </p:to>
                                    </p:set>
                                    <p:anim calcmode="lin" valueType="num">
                                      <p:cBhvr additive="base">
                                        <p:cTn dur="500"/>
                                        <p:tgtEl>
                                          <p:spTgt spid="411">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1">
                                            <p:txEl>
                                              <p:pRg end="5" st="5"/>
                                            </p:txEl>
                                          </p:spTgt>
                                        </p:tgtEl>
                                        <p:attrNameLst>
                                          <p:attrName>style.visibility</p:attrName>
                                        </p:attrNameLst>
                                      </p:cBhvr>
                                      <p:to>
                                        <p:strVal val="visible"/>
                                      </p:to>
                                    </p:set>
                                    <p:anim calcmode="lin" valueType="num">
                                      <p:cBhvr additive="base">
                                        <p:cTn dur="500"/>
                                        <p:tgtEl>
                                          <p:spTgt spid="411">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1">
                                            <p:txEl>
                                              <p:pRg end="6" st="6"/>
                                            </p:txEl>
                                          </p:spTgt>
                                        </p:tgtEl>
                                        <p:attrNameLst>
                                          <p:attrName>style.visibility</p:attrName>
                                        </p:attrNameLst>
                                      </p:cBhvr>
                                      <p:to>
                                        <p:strVal val="visible"/>
                                      </p:to>
                                    </p:set>
                                    <p:anim calcmode="lin" valueType="num">
                                      <p:cBhvr additive="base">
                                        <p:cTn dur="500"/>
                                        <p:tgtEl>
                                          <p:spTgt spid="411">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1">
                                            <p:txEl>
                                              <p:pRg end="7" st="7"/>
                                            </p:txEl>
                                          </p:spTgt>
                                        </p:tgtEl>
                                        <p:attrNameLst>
                                          <p:attrName>style.visibility</p:attrName>
                                        </p:attrNameLst>
                                      </p:cBhvr>
                                      <p:to>
                                        <p:strVal val="visible"/>
                                      </p:to>
                                    </p:set>
                                    <p:anim calcmode="lin" valueType="num">
                                      <p:cBhvr additive="base">
                                        <p:cTn dur="500"/>
                                        <p:tgtEl>
                                          <p:spTgt spid="411">
                                            <p:txEl>
                                              <p:pRg end="7" st="7"/>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1">
                                            <p:txEl>
                                              <p:pRg end="8" st="8"/>
                                            </p:txEl>
                                          </p:spTgt>
                                        </p:tgtEl>
                                        <p:attrNameLst>
                                          <p:attrName>style.visibility</p:attrName>
                                        </p:attrNameLst>
                                      </p:cBhvr>
                                      <p:to>
                                        <p:strVal val="visible"/>
                                      </p:to>
                                    </p:set>
                                    <p:anim calcmode="lin" valueType="num">
                                      <p:cBhvr additive="base">
                                        <p:cTn dur="500"/>
                                        <p:tgtEl>
                                          <p:spTgt spid="411">
                                            <p:txEl>
                                              <p:pRg end="8" st="8"/>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28"/>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US"/>
              <a:t>PHONATION PROCESS </a:t>
            </a:r>
            <a:endParaRPr/>
          </a:p>
        </p:txBody>
      </p:sp>
      <p:sp>
        <p:nvSpPr>
          <p:cNvPr id="417" name="Google Shape;417;p28"/>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The larynx contains two horizontal folds of tissue, which protrude into the passage of air from the sides: the </a:t>
            </a:r>
            <a:r>
              <a:rPr b="1" lang="en-US"/>
              <a:t>vocal folds. </a:t>
            </a:r>
            <a:endParaRPr/>
          </a:p>
          <a:p>
            <a:pPr indent="-342900" lvl="0" marL="342900" rtl="0" algn="l">
              <a:spcBef>
                <a:spcPts val="1000"/>
              </a:spcBef>
              <a:spcAft>
                <a:spcPts val="0"/>
              </a:spcAft>
              <a:buSzPts val="1440"/>
              <a:buChar char="►"/>
            </a:pPr>
            <a:r>
              <a:rPr lang="en-US"/>
              <a:t>The gap between the vocal folds, through which the air stream passes upwards into the pharynx and the mouth, is called the </a:t>
            </a:r>
            <a:r>
              <a:rPr b="1" lang="en-US"/>
              <a:t>glottis. </a:t>
            </a:r>
            <a:endParaRPr/>
          </a:p>
          <a:p>
            <a:pPr indent="-342900" lvl="0" marL="342900" rtl="0" algn="l">
              <a:spcBef>
                <a:spcPts val="1000"/>
              </a:spcBef>
              <a:spcAft>
                <a:spcPts val="0"/>
              </a:spcAft>
              <a:buSzPts val="1440"/>
              <a:buChar char="►"/>
            </a:pPr>
            <a:r>
              <a:rPr lang="en-US"/>
              <a:t>This is where the process of phonation takes place. The vocal folds can be manipulated by the speaker and brought into a variety of different positions, thus altering the shape of the glottis.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7">
                                            <p:txEl>
                                              <p:pRg end="0" st="0"/>
                                            </p:txEl>
                                          </p:spTgt>
                                        </p:tgtEl>
                                        <p:attrNameLst>
                                          <p:attrName>style.visibility</p:attrName>
                                        </p:attrNameLst>
                                      </p:cBhvr>
                                      <p:to>
                                        <p:strVal val="visible"/>
                                      </p:to>
                                    </p:set>
                                    <p:animEffect filter="fade" transition="in">
                                      <p:cBhvr>
                                        <p:cTn dur="1000"/>
                                        <p:tgtEl>
                                          <p:spTgt spid="41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7">
                                            <p:txEl>
                                              <p:pRg end="1" st="1"/>
                                            </p:txEl>
                                          </p:spTgt>
                                        </p:tgtEl>
                                        <p:attrNameLst>
                                          <p:attrName>style.visibility</p:attrName>
                                        </p:attrNameLst>
                                      </p:cBhvr>
                                      <p:to>
                                        <p:strVal val="visible"/>
                                      </p:to>
                                    </p:set>
                                    <p:animEffect filter="fade" transition="in">
                                      <p:cBhvr>
                                        <p:cTn dur="1000"/>
                                        <p:tgtEl>
                                          <p:spTgt spid="417">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7">
                                            <p:txEl>
                                              <p:pRg end="2" st="2"/>
                                            </p:txEl>
                                          </p:spTgt>
                                        </p:tgtEl>
                                        <p:attrNameLst>
                                          <p:attrName>style.visibility</p:attrName>
                                        </p:attrNameLst>
                                      </p:cBhvr>
                                      <p:to>
                                        <p:strVal val="visible"/>
                                      </p:to>
                                    </p:set>
                                    <p:animEffect filter="fade" transition="in">
                                      <p:cBhvr>
                                        <p:cTn dur="1000"/>
                                        <p:tgtEl>
                                          <p:spTgt spid="417">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29"/>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423" name="Google Shape;423;p29"/>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The distinction between voiceless and voiced sound applies in a high proportion of the world’s languages; </a:t>
            </a:r>
            <a:endParaRPr/>
          </a:p>
          <a:p>
            <a:pPr indent="-342900" lvl="0" marL="342900" rtl="0" algn="l">
              <a:spcBef>
                <a:spcPts val="1000"/>
              </a:spcBef>
              <a:spcAft>
                <a:spcPts val="0"/>
              </a:spcAft>
              <a:buSzPts val="1440"/>
              <a:buChar char="►"/>
            </a:pPr>
            <a:r>
              <a:rPr lang="en-US"/>
              <a:t>distinctive use of breathy voice and creak is much less common, </a:t>
            </a:r>
            <a:endParaRPr/>
          </a:p>
          <a:p>
            <a:pPr indent="-342900" lvl="0" marL="342900" rtl="0" algn="l">
              <a:spcBef>
                <a:spcPts val="1000"/>
              </a:spcBef>
              <a:spcAft>
                <a:spcPts val="0"/>
              </a:spcAft>
              <a:buSzPts val="1440"/>
              <a:buChar char="►"/>
            </a:pPr>
            <a:r>
              <a:rPr lang="en-US"/>
              <a:t> whisper could arguably be omitted as  non-linguistic</a:t>
            </a:r>
            <a:r>
              <a:rPr b="1" lang="en-US"/>
              <a: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3">
                                            <p:txEl>
                                              <p:pRg end="0" st="0"/>
                                            </p:txEl>
                                          </p:spTgt>
                                        </p:tgtEl>
                                        <p:attrNameLst>
                                          <p:attrName>style.visibility</p:attrName>
                                        </p:attrNameLst>
                                      </p:cBhvr>
                                      <p:to>
                                        <p:strVal val="visible"/>
                                      </p:to>
                                    </p:set>
                                    <p:animEffect filter="fade" transition="in">
                                      <p:cBhvr>
                                        <p:cTn dur="1000"/>
                                        <p:tgtEl>
                                          <p:spTgt spid="42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3">
                                            <p:txEl>
                                              <p:pRg end="1" st="1"/>
                                            </p:txEl>
                                          </p:spTgt>
                                        </p:tgtEl>
                                        <p:attrNameLst>
                                          <p:attrName>style.visibility</p:attrName>
                                        </p:attrNameLst>
                                      </p:cBhvr>
                                      <p:to>
                                        <p:strVal val="visible"/>
                                      </p:to>
                                    </p:set>
                                    <p:animEffect filter="fade" transition="in">
                                      <p:cBhvr>
                                        <p:cTn dur="1000"/>
                                        <p:tgtEl>
                                          <p:spTgt spid="42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3">
                                            <p:txEl>
                                              <p:pRg end="2" st="2"/>
                                            </p:txEl>
                                          </p:spTgt>
                                        </p:tgtEl>
                                        <p:attrNameLst>
                                          <p:attrName>style.visibility</p:attrName>
                                        </p:attrNameLst>
                                      </p:cBhvr>
                                      <p:to>
                                        <p:strVal val="visible"/>
                                      </p:to>
                                    </p:set>
                                    <p:animEffect filter="fade" transition="in">
                                      <p:cBhvr>
                                        <p:cTn dur="1000"/>
                                        <p:tgtEl>
                                          <p:spTgt spid="423">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7" name="Shape 427"/>
        <p:cNvGrpSpPr/>
        <p:nvPr/>
      </p:nvGrpSpPr>
      <p:grpSpPr>
        <a:xfrm>
          <a:off x="0" y="0"/>
          <a:ext cx="0" cy="0"/>
          <a:chOff x="0" y="0"/>
          <a:chExt cx="0" cy="0"/>
        </a:xfrm>
      </p:grpSpPr>
      <p:sp>
        <p:nvSpPr>
          <p:cNvPr id="428" name="Google Shape;428;p30"/>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429" name="Google Shape;429;p30"/>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b="1" lang="en-US">
                <a:solidFill>
                  <a:schemeClr val="accent1"/>
                </a:solidFill>
              </a:rPr>
              <a:t>Voiceless</a:t>
            </a:r>
            <a:r>
              <a:rPr lang="en-US">
                <a:solidFill>
                  <a:schemeClr val="accent1"/>
                </a:solidFill>
              </a:rPr>
              <a:t> </a:t>
            </a:r>
            <a:r>
              <a:rPr lang="en-US"/>
              <a:t>means the absence of any phonation. </a:t>
            </a:r>
            <a:endParaRPr/>
          </a:p>
          <a:p>
            <a:pPr indent="-342900" lvl="0" marL="342900" rtl="0" algn="l">
              <a:spcBef>
                <a:spcPts val="1000"/>
              </a:spcBef>
              <a:spcAft>
                <a:spcPts val="0"/>
              </a:spcAft>
              <a:buSzPts val="1440"/>
              <a:buChar char="►"/>
            </a:pPr>
            <a:r>
              <a:rPr lang="en-US"/>
              <a:t>The vocal folds are held far apart to allow a non-turbulent airflow through the glottis. </a:t>
            </a:r>
            <a:endParaRPr/>
          </a:p>
          <a:p>
            <a:pPr indent="-342900" lvl="0" marL="342900" rtl="0" algn="l">
              <a:spcBef>
                <a:spcPts val="1000"/>
              </a:spcBef>
              <a:spcAft>
                <a:spcPts val="0"/>
              </a:spcAft>
              <a:buSzPts val="1440"/>
              <a:buChar char="►"/>
            </a:pPr>
            <a:r>
              <a:rPr lang="en-US"/>
              <a:t>The vocal folds are spread and do not vibrate; the glottis is sufficiently wide open so as to allow the air stream to pass through without obstruction.</a:t>
            </a:r>
            <a:endParaRPr/>
          </a:p>
          <a:p>
            <a:pPr indent="-342900" lvl="0" marL="342900" rtl="0" algn="l">
              <a:spcBef>
                <a:spcPts val="1000"/>
              </a:spcBef>
              <a:spcAft>
                <a:spcPts val="0"/>
              </a:spcAft>
              <a:buSzPts val="1440"/>
              <a:buChar char="►"/>
            </a:pPr>
            <a:r>
              <a:rPr lang="en-US"/>
              <a:t>Meaning that the glottis is open.</a:t>
            </a:r>
            <a:endParaRPr/>
          </a:p>
          <a:p>
            <a:pPr indent="-342900" lvl="0" marL="342900" rtl="0" algn="l">
              <a:spcBef>
                <a:spcPts val="1000"/>
              </a:spcBef>
              <a:spcAft>
                <a:spcPts val="0"/>
              </a:spcAft>
              <a:buSzPts val="1440"/>
              <a:buChar char="►"/>
            </a:pPr>
            <a:r>
              <a:rPr lang="en-US"/>
              <a:t>Like production of sounds s t k f  h in the beginning of words as in heart.</a:t>
            </a:r>
            <a:endParaRPr/>
          </a:p>
          <a:p>
            <a:pPr indent="0" lvl="0" marL="0" rtl="0" algn="l">
              <a:spcBef>
                <a:spcPts val="1000"/>
              </a:spcBef>
              <a:spcAft>
                <a:spcPts val="0"/>
              </a:spcAft>
              <a:buSzPts val="144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9">
                                            <p:txEl>
                                              <p:pRg end="0" st="0"/>
                                            </p:txEl>
                                          </p:spTgt>
                                        </p:tgtEl>
                                        <p:attrNameLst>
                                          <p:attrName>style.visibility</p:attrName>
                                        </p:attrNameLst>
                                      </p:cBhvr>
                                      <p:to>
                                        <p:strVal val="visible"/>
                                      </p:to>
                                    </p:set>
                                    <p:animEffect filter="fade" transition="in">
                                      <p:cBhvr>
                                        <p:cTn dur="500"/>
                                        <p:tgtEl>
                                          <p:spTgt spid="429">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9">
                                            <p:txEl>
                                              <p:pRg end="1" st="1"/>
                                            </p:txEl>
                                          </p:spTgt>
                                        </p:tgtEl>
                                        <p:attrNameLst>
                                          <p:attrName>style.visibility</p:attrName>
                                        </p:attrNameLst>
                                      </p:cBhvr>
                                      <p:to>
                                        <p:strVal val="visible"/>
                                      </p:to>
                                    </p:set>
                                    <p:animEffect filter="fade" transition="in">
                                      <p:cBhvr>
                                        <p:cTn dur="500"/>
                                        <p:tgtEl>
                                          <p:spTgt spid="429">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9">
                                            <p:txEl>
                                              <p:pRg end="2" st="2"/>
                                            </p:txEl>
                                          </p:spTgt>
                                        </p:tgtEl>
                                        <p:attrNameLst>
                                          <p:attrName>style.visibility</p:attrName>
                                        </p:attrNameLst>
                                      </p:cBhvr>
                                      <p:to>
                                        <p:strVal val="visible"/>
                                      </p:to>
                                    </p:set>
                                    <p:animEffect filter="fade" transition="in">
                                      <p:cBhvr>
                                        <p:cTn dur="500"/>
                                        <p:tgtEl>
                                          <p:spTgt spid="429">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9">
                                            <p:txEl>
                                              <p:pRg end="3" st="3"/>
                                            </p:txEl>
                                          </p:spTgt>
                                        </p:tgtEl>
                                        <p:attrNameLst>
                                          <p:attrName>style.visibility</p:attrName>
                                        </p:attrNameLst>
                                      </p:cBhvr>
                                      <p:to>
                                        <p:strVal val="visible"/>
                                      </p:to>
                                    </p:set>
                                    <p:animEffect filter="fade" transition="in">
                                      <p:cBhvr>
                                        <p:cTn dur="500"/>
                                        <p:tgtEl>
                                          <p:spTgt spid="429">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9">
                                            <p:txEl>
                                              <p:pRg end="4" st="4"/>
                                            </p:txEl>
                                          </p:spTgt>
                                        </p:tgtEl>
                                        <p:attrNameLst>
                                          <p:attrName>style.visibility</p:attrName>
                                        </p:attrNameLst>
                                      </p:cBhvr>
                                      <p:to>
                                        <p:strVal val="visible"/>
                                      </p:to>
                                    </p:set>
                                    <p:animEffect filter="fade" transition="in">
                                      <p:cBhvr>
                                        <p:cTn dur="500"/>
                                        <p:tgtEl>
                                          <p:spTgt spid="429">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9">
                                            <p:txEl>
                                              <p:pRg end="5" st="5"/>
                                            </p:txEl>
                                          </p:spTgt>
                                        </p:tgtEl>
                                        <p:attrNameLst>
                                          <p:attrName>style.visibility</p:attrName>
                                        </p:attrNameLst>
                                      </p:cBhvr>
                                      <p:to>
                                        <p:strVal val="visible"/>
                                      </p:to>
                                    </p:set>
                                    <p:animEffect filter="fade" transition="in">
                                      <p:cBhvr>
                                        <p:cTn dur="500"/>
                                        <p:tgtEl>
                                          <p:spTgt spid="429">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31"/>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435" name="Google Shape;435;p31"/>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b="1" lang="en-US">
                <a:solidFill>
                  <a:schemeClr val="accent1"/>
                </a:solidFill>
              </a:rPr>
              <a:t>Whisper</a:t>
            </a:r>
            <a:r>
              <a:rPr b="1" lang="en-US"/>
              <a:t> </a:t>
            </a:r>
            <a:r>
              <a:rPr lang="en-US"/>
              <a:t>requires greater constriction than  the voiceless setting of the glottis.</a:t>
            </a:r>
            <a:endParaRPr/>
          </a:p>
          <a:p>
            <a:pPr indent="-342900" lvl="0" marL="342900" rtl="0" algn="l">
              <a:spcBef>
                <a:spcPts val="1000"/>
              </a:spcBef>
              <a:spcAft>
                <a:spcPts val="0"/>
              </a:spcAft>
              <a:buSzPts val="1440"/>
              <a:buChar char="►"/>
            </a:pPr>
            <a:r>
              <a:rPr lang="en-US"/>
              <a:t>It’s generally achieved by reducing or narrowing the ligamental vocal folds while maintaining an opening of the arytenoid cartilages.</a:t>
            </a:r>
            <a:endParaRPr/>
          </a:p>
          <a:p>
            <a:pPr indent="-342900" lvl="0" marL="342900" rtl="0" algn="l">
              <a:spcBef>
                <a:spcPts val="1000"/>
              </a:spcBef>
              <a:spcAft>
                <a:spcPts val="0"/>
              </a:spcAft>
              <a:buSzPts val="1440"/>
              <a:buChar char="►"/>
            </a:pPr>
            <a:r>
              <a:rPr lang="en-US"/>
              <a:t>The characteristic consequence of the whisper is that there is significant turbulence at the glottis.</a:t>
            </a:r>
            <a:endParaRPr/>
          </a:p>
          <a:p>
            <a:pPr indent="-251459" lvl="0" marL="342900" rtl="0" algn="l">
              <a:spcBef>
                <a:spcPts val="1000"/>
              </a:spcBef>
              <a:spcAft>
                <a:spcPts val="0"/>
              </a:spcAft>
              <a:buSzPts val="144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5">
                                            <p:txEl>
                                              <p:pRg end="0" st="0"/>
                                            </p:txEl>
                                          </p:spTgt>
                                        </p:tgtEl>
                                        <p:attrNameLst>
                                          <p:attrName>style.visibility</p:attrName>
                                        </p:attrNameLst>
                                      </p:cBhvr>
                                      <p:to>
                                        <p:strVal val="visible"/>
                                      </p:to>
                                    </p:set>
                                    <p:animEffect filter="fade" transition="in">
                                      <p:cBhvr>
                                        <p:cTn dur="500"/>
                                        <p:tgtEl>
                                          <p:spTgt spid="43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5">
                                            <p:txEl>
                                              <p:pRg end="1" st="1"/>
                                            </p:txEl>
                                          </p:spTgt>
                                        </p:tgtEl>
                                        <p:attrNameLst>
                                          <p:attrName>style.visibility</p:attrName>
                                        </p:attrNameLst>
                                      </p:cBhvr>
                                      <p:to>
                                        <p:strVal val="visible"/>
                                      </p:to>
                                    </p:set>
                                    <p:animEffect filter="fade" transition="in">
                                      <p:cBhvr>
                                        <p:cTn dur="500"/>
                                        <p:tgtEl>
                                          <p:spTgt spid="435">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5">
                                            <p:txEl>
                                              <p:pRg end="2" st="2"/>
                                            </p:txEl>
                                          </p:spTgt>
                                        </p:tgtEl>
                                        <p:attrNameLst>
                                          <p:attrName>style.visibility</p:attrName>
                                        </p:attrNameLst>
                                      </p:cBhvr>
                                      <p:to>
                                        <p:strVal val="visible"/>
                                      </p:to>
                                    </p:set>
                                    <p:animEffect filter="fade" transition="in">
                                      <p:cBhvr>
                                        <p:cTn dur="500"/>
                                        <p:tgtEl>
                                          <p:spTgt spid="435">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5">
                                            <p:txEl>
                                              <p:pRg end="3" st="3"/>
                                            </p:txEl>
                                          </p:spTgt>
                                        </p:tgtEl>
                                        <p:attrNameLst>
                                          <p:attrName>style.visibility</p:attrName>
                                        </p:attrNameLst>
                                      </p:cBhvr>
                                      <p:to>
                                        <p:strVal val="visible"/>
                                      </p:to>
                                    </p:set>
                                    <p:animEffect filter="fade" transition="in">
                                      <p:cBhvr>
                                        <p:cTn dur="500"/>
                                        <p:tgtEl>
                                          <p:spTgt spid="435">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sp>
        <p:nvSpPr>
          <p:cNvPr id="440" name="Google Shape;440;p32"/>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441" name="Google Shape;441;p32"/>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b="1" lang="en-US">
                <a:solidFill>
                  <a:schemeClr val="accent1"/>
                </a:solidFill>
              </a:rPr>
              <a:t>Breathy voice/ murmur</a:t>
            </a:r>
            <a:endParaRPr/>
          </a:p>
          <a:p>
            <a:pPr indent="-342900" lvl="0" marL="342900" rtl="0" algn="l">
              <a:spcBef>
                <a:spcPts val="1000"/>
              </a:spcBef>
              <a:spcAft>
                <a:spcPts val="0"/>
              </a:spcAft>
              <a:buSzPts val="1440"/>
              <a:buChar char="►"/>
            </a:pPr>
            <a:r>
              <a:rPr lang="en-US"/>
              <a:t>Normal vocal fold vibration is accompanied by some continuous turbulent airflow. </a:t>
            </a:r>
            <a:endParaRPr/>
          </a:p>
          <a:p>
            <a:pPr indent="-342900" lvl="0" marL="342900" rtl="0" algn="l">
              <a:spcBef>
                <a:spcPts val="1000"/>
              </a:spcBef>
              <a:spcAft>
                <a:spcPts val="0"/>
              </a:spcAft>
              <a:buSzPts val="1440"/>
              <a:buChar char="►"/>
            </a:pPr>
            <a:r>
              <a:rPr lang="en-US"/>
              <a:t>Occurs when glottal closure during the vibration cycle is not complete (hence the term breathy).</a:t>
            </a:r>
            <a:endParaRPr/>
          </a:p>
          <a:p>
            <a:pPr indent="-342900" lvl="0" marL="342900" rtl="0" algn="l">
              <a:spcBef>
                <a:spcPts val="1000"/>
              </a:spcBef>
              <a:spcAft>
                <a:spcPts val="0"/>
              </a:spcAft>
              <a:buSzPts val="1440"/>
              <a:buChar char="►"/>
            </a:pPr>
            <a:r>
              <a:rPr lang="en-US"/>
              <a:t>The arytenoid cartilages remain slightly apart while the ligamental folds vibrate.</a:t>
            </a:r>
            <a:endParaRPr/>
          </a:p>
          <a:p>
            <a:pPr indent="-342900" lvl="0" marL="342900" rtl="0" algn="l">
              <a:spcBef>
                <a:spcPts val="1000"/>
              </a:spcBef>
              <a:spcAft>
                <a:spcPts val="0"/>
              </a:spcAft>
              <a:buSzPts val="1440"/>
              <a:buChar char="►"/>
            </a:pPr>
            <a:r>
              <a:rPr lang="en-US"/>
              <a:t>Murmured sounds occur in English in the pronunciation of /h/ in between vowels as in ahead, behind.</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1">
                                            <p:txEl>
                                              <p:pRg end="0" st="0"/>
                                            </p:txEl>
                                          </p:spTgt>
                                        </p:tgtEl>
                                        <p:attrNameLst>
                                          <p:attrName>style.visibility</p:attrName>
                                        </p:attrNameLst>
                                      </p:cBhvr>
                                      <p:to>
                                        <p:strVal val="visible"/>
                                      </p:to>
                                    </p:set>
                                    <p:animEffect filter="fade" transition="in">
                                      <p:cBhvr>
                                        <p:cTn dur="2000"/>
                                        <p:tgtEl>
                                          <p:spTgt spid="441">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1">
                                            <p:txEl>
                                              <p:pRg end="1" st="1"/>
                                            </p:txEl>
                                          </p:spTgt>
                                        </p:tgtEl>
                                        <p:attrNameLst>
                                          <p:attrName>style.visibility</p:attrName>
                                        </p:attrNameLst>
                                      </p:cBhvr>
                                      <p:to>
                                        <p:strVal val="visible"/>
                                      </p:to>
                                    </p:set>
                                    <p:animEffect filter="fade" transition="in">
                                      <p:cBhvr>
                                        <p:cTn dur="2000"/>
                                        <p:tgtEl>
                                          <p:spTgt spid="441">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1">
                                            <p:txEl>
                                              <p:pRg end="2" st="2"/>
                                            </p:txEl>
                                          </p:spTgt>
                                        </p:tgtEl>
                                        <p:attrNameLst>
                                          <p:attrName>style.visibility</p:attrName>
                                        </p:attrNameLst>
                                      </p:cBhvr>
                                      <p:to>
                                        <p:strVal val="visible"/>
                                      </p:to>
                                    </p:set>
                                    <p:animEffect filter="fade" transition="in">
                                      <p:cBhvr>
                                        <p:cTn dur="2000"/>
                                        <p:tgtEl>
                                          <p:spTgt spid="441">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1">
                                            <p:txEl>
                                              <p:pRg end="3" st="3"/>
                                            </p:txEl>
                                          </p:spTgt>
                                        </p:tgtEl>
                                        <p:attrNameLst>
                                          <p:attrName>style.visibility</p:attrName>
                                        </p:attrNameLst>
                                      </p:cBhvr>
                                      <p:to>
                                        <p:strVal val="visible"/>
                                      </p:to>
                                    </p:set>
                                    <p:animEffect filter="fade" transition="in">
                                      <p:cBhvr>
                                        <p:cTn dur="2000"/>
                                        <p:tgtEl>
                                          <p:spTgt spid="441">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1">
                                            <p:txEl>
                                              <p:pRg end="4" st="4"/>
                                            </p:txEl>
                                          </p:spTgt>
                                        </p:tgtEl>
                                        <p:attrNameLst>
                                          <p:attrName>style.visibility</p:attrName>
                                        </p:attrNameLst>
                                      </p:cBhvr>
                                      <p:to>
                                        <p:strVal val="visible"/>
                                      </p:to>
                                    </p:set>
                                    <p:animEffect filter="fade" transition="in">
                                      <p:cBhvr>
                                        <p:cTn dur="2000"/>
                                        <p:tgtEl>
                                          <p:spTgt spid="441">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sp>
        <p:nvSpPr>
          <p:cNvPr id="446" name="Google Shape;446;p33"/>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447" name="Google Shape;447;p33"/>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b="1" lang="en-US">
                <a:solidFill>
                  <a:schemeClr val="accent1"/>
                </a:solidFill>
              </a:rPr>
              <a:t>Voice</a:t>
            </a:r>
            <a:r>
              <a:rPr lang="en-US"/>
              <a:t> refers to a normal vocal fold vibration occurring along most or all of the length of the glottis. </a:t>
            </a:r>
            <a:endParaRPr/>
          </a:p>
          <a:p>
            <a:pPr indent="-342900" lvl="0" marL="342900" rtl="0" algn="l">
              <a:spcBef>
                <a:spcPts val="1000"/>
              </a:spcBef>
              <a:spcAft>
                <a:spcPts val="0"/>
              </a:spcAft>
              <a:buSzPts val="1440"/>
              <a:buChar char="►"/>
            </a:pPr>
            <a:r>
              <a:rPr lang="en-US"/>
              <a:t>When the vocal folds are brought together in such a way that only a narrow gap is left for the air stream to pass through, the passage of air makes them vibrate. </a:t>
            </a:r>
            <a:endParaRPr/>
          </a:p>
          <a:p>
            <a:pPr indent="-342900" lvl="0" marL="342900" rtl="0" algn="l">
              <a:spcBef>
                <a:spcPts val="1000"/>
              </a:spcBef>
              <a:spcAft>
                <a:spcPts val="0"/>
              </a:spcAft>
              <a:buSzPts val="1440"/>
              <a:buChar char="►"/>
            </a:pPr>
            <a:r>
              <a:rPr lang="en-US"/>
              <a:t>This vibration of the vocal folds in turn causes vibration on the part of the air column above the glottis. </a:t>
            </a:r>
            <a:endParaRPr/>
          </a:p>
          <a:p>
            <a:pPr indent="-342900" lvl="0" marL="342900" rtl="0" algn="l">
              <a:spcBef>
                <a:spcPts val="1000"/>
              </a:spcBef>
              <a:spcAft>
                <a:spcPts val="0"/>
              </a:spcAft>
              <a:buSzPts val="1440"/>
              <a:buChar char="►"/>
            </a:pPr>
            <a:r>
              <a:rPr lang="en-US"/>
              <a:t>The resulting sound waves characterise voiced sounds of speech.</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7">
                                            <p:txEl>
                                              <p:pRg end="0" st="0"/>
                                            </p:txEl>
                                          </p:spTgt>
                                        </p:tgtEl>
                                        <p:attrNameLst>
                                          <p:attrName>style.visibility</p:attrName>
                                        </p:attrNameLst>
                                      </p:cBhvr>
                                      <p:to>
                                        <p:strVal val="visible"/>
                                      </p:to>
                                    </p:set>
                                    <p:animEffect filter="fade" transition="in">
                                      <p:cBhvr>
                                        <p:cTn dur="1822"/>
                                        <p:tgtEl>
                                          <p:spTgt spid="44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7">
                                            <p:txEl>
                                              <p:pRg end="1" st="1"/>
                                            </p:txEl>
                                          </p:spTgt>
                                        </p:tgtEl>
                                        <p:attrNameLst>
                                          <p:attrName>style.visibility</p:attrName>
                                        </p:attrNameLst>
                                      </p:cBhvr>
                                      <p:to>
                                        <p:strVal val="visible"/>
                                      </p:to>
                                    </p:set>
                                    <p:animEffect filter="fade" transition="in">
                                      <p:cBhvr>
                                        <p:cTn dur="1822"/>
                                        <p:tgtEl>
                                          <p:spTgt spid="447">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7">
                                            <p:txEl>
                                              <p:pRg end="2" st="2"/>
                                            </p:txEl>
                                          </p:spTgt>
                                        </p:tgtEl>
                                        <p:attrNameLst>
                                          <p:attrName>style.visibility</p:attrName>
                                        </p:attrNameLst>
                                      </p:cBhvr>
                                      <p:to>
                                        <p:strVal val="visible"/>
                                      </p:to>
                                    </p:set>
                                    <p:animEffect filter="fade" transition="in">
                                      <p:cBhvr>
                                        <p:cTn dur="1822"/>
                                        <p:tgtEl>
                                          <p:spTgt spid="447">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7">
                                            <p:txEl>
                                              <p:pRg end="3" st="3"/>
                                            </p:txEl>
                                          </p:spTgt>
                                        </p:tgtEl>
                                        <p:attrNameLst>
                                          <p:attrName>style.visibility</p:attrName>
                                        </p:attrNameLst>
                                      </p:cBhvr>
                                      <p:to>
                                        <p:strVal val="visible"/>
                                      </p:to>
                                    </p:set>
                                    <p:animEffect filter="fade" transition="in">
                                      <p:cBhvr>
                                        <p:cTn dur="1822"/>
                                        <p:tgtEl>
                                          <p:spTgt spid="447">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sp>
        <p:nvSpPr>
          <p:cNvPr id="452" name="Google Shape;452;p34"/>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453" name="Google Shape;453;p34"/>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Vocal folds are close together and are vibrating. </a:t>
            </a:r>
            <a:endParaRPr/>
          </a:p>
          <a:p>
            <a:pPr indent="-342900" lvl="0" marL="342900" rtl="0" algn="l">
              <a:spcBef>
                <a:spcPts val="1000"/>
              </a:spcBef>
              <a:spcAft>
                <a:spcPts val="0"/>
              </a:spcAft>
              <a:buSzPts val="1440"/>
              <a:buChar char="►"/>
            </a:pPr>
            <a:r>
              <a:rPr lang="en-US"/>
              <a:t>The glottis is narrowed</a:t>
            </a:r>
            <a:endParaRPr/>
          </a:p>
          <a:p>
            <a:pPr indent="-342900" lvl="0" marL="342900" rtl="0" algn="l">
              <a:spcBef>
                <a:spcPts val="1000"/>
              </a:spcBef>
              <a:spcAft>
                <a:spcPts val="0"/>
              </a:spcAft>
              <a:buSzPts val="1440"/>
              <a:buChar char="►"/>
            </a:pPr>
            <a:r>
              <a:rPr lang="en-US"/>
              <a:t>All languages have voiced sounds e.g </a:t>
            </a:r>
            <a:r>
              <a:rPr i="1" lang="en-US"/>
              <a:t>g z d l</a:t>
            </a:r>
            <a:endParaRPr/>
          </a:p>
          <a:p>
            <a:pPr indent="-342900" lvl="0" marL="342900" rtl="0" algn="l">
              <a:spcBef>
                <a:spcPts val="1000"/>
              </a:spcBef>
              <a:spcAft>
                <a:spcPts val="0"/>
              </a:spcAft>
              <a:buSzPts val="1440"/>
              <a:buChar char="►"/>
            </a:pPr>
            <a:r>
              <a:rPr lang="en-US"/>
              <a:t>All vowels are voiced</a:t>
            </a:r>
            <a:endParaRPr/>
          </a:p>
          <a:p>
            <a:pPr indent="-251459" lvl="0" marL="342900" rtl="0" algn="l">
              <a:spcBef>
                <a:spcPts val="1000"/>
              </a:spcBef>
              <a:spcAft>
                <a:spcPts val="0"/>
              </a:spcAft>
              <a:buSzPts val="144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35"/>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459" name="Google Shape;459;p35"/>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b="1" lang="en-US">
                <a:solidFill>
                  <a:schemeClr val="accent1"/>
                </a:solidFill>
              </a:rPr>
              <a:t>Creak</a:t>
            </a:r>
            <a:r>
              <a:rPr b="1" lang="en-US"/>
              <a:t> </a:t>
            </a:r>
            <a:r>
              <a:rPr lang="en-US"/>
              <a:t>is a phonation mode characterized by low frequency vibration of the vocal folds. </a:t>
            </a:r>
            <a:endParaRPr/>
          </a:p>
          <a:p>
            <a:pPr indent="-342900" lvl="0" marL="342900" rtl="0" algn="l">
              <a:spcBef>
                <a:spcPts val="1000"/>
              </a:spcBef>
              <a:spcAft>
                <a:spcPts val="0"/>
              </a:spcAft>
              <a:buSzPts val="1440"/>
              <a:buChar char="►"/>
            </a:pPr>
            <a:r>
              <a:rPr lang="en-US"/>
              <a:t>The folds open only for a short time and often quite irregularly from cycle to cycle of vibration. </a:t>
            </a:r>
            <a:endParaRPr/>
          </a:p>
          <a:p>
            <a:pPr indent="-342900" lvl="0" marL="342900" rtl="0" algn="l">
              <a:spcBef>
                <a:spcPts val="1000"/>
              </a:spcBef>
              <a:spcAft>
                <a:spcPts val="0"/>
              </a:spcAft>
              <a:buSzPts val="1440"/>
              <a:buChar char="►"/>
            </a:pPr>
            <a:r>
              <a:rPr i="1" lang="en-US"/>
              <a:t>Practical- sing the lowest voice that you can, and try to go even lower</a:t>
            </a:r>
            <a:r>
              <a:rPr lang="en-US"/>
              <a:t>. </a:t>
            </a:r>
            <a:endParaRPr/>
          </a:p>
          <a:p>
            <a:pPr indent="-342900" lvl="0" marL="342900" rtl="0" algn="l">
              <a:spcBef>
                <a:spcPts val="1000"/>
              </a:spcBef>
              <a:spcAft>
                <a:spcPts val="0"/>
              </a:spcAft>
              <a:buSzPts val="1440"/>
              <a:buChar char="►"/>
            </a:pPr>
            <a:r>
              <a:rPr lang="en-US"/>
              <a:t>Creaky sounds may also be called </a:t>
            </a:r>
            <a:r>
              <a:rPr lang="en-US">
                <a:solidFill>
                  <a:srgbClr val="FF0000"/>
                </a:solidFill>
              </a:rPr>
              <a:t>laryngealized</a:t>
            </a:r>
            <a:r>
              <a:rPr lang="en-US"/>
              <a:t>.</a:t>
            </a:r>
            <a:endParaRPr/>
          </a:p>
          <a:p>
            <a:pPr indent="-251459" lvl="0" marL="342900" rtl="0" algn="l">
              <a:spcBef>
                <a:spcPts val="1000"/>
              </a:spcBef>
              <a:spcAft>
                <a:spcPts val="0"/>
              </a:spcAft>
              <a:buSzPts val="1440"/>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sp>
        <p:nvSpPr>
          <p:cNvPr id="464" name="Google Shape;464;p36"/>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pic>
        <p:nvPicPr>
          <p:cNvPr id="465" name="Google Shape;465;p36"/>
          <p:cNvPicPr preferRelativeResize="0"/>
          <p:nvPr>
            <p:ph idx="1" type="body"/>
          </p:nvPr>
        </p:nvPicPr>
        <p:blipFill rotWithShape="1">
          <a:blip r:embed="rId3">
            <a:alphaModFix/>
          </a:blip>
          <a:srcRect b="14449" l="26627" r="29099" t="13011"/>
          <a:stretch/>
        </p:blipFill>
        <p:spPr>
          <a:xfrm>
            <a:off x="2968487" y="2345635"/>
            <a:ext cx="5247861" cy="3379304"/>
          </a:xfrm>
          <a:prstGeom prst="rect">
            <a:avLst/>
          </a:prstGeom>
          <a:noFill/>
          <a:ln>
            <a:noFill/>
          </a:ln>
        </p:spPr>
      </p:pic>
      <p:sp>
        <p:nvSpPr>
          <p:cNvPr id="466" name="Google Shape;466;p36"/>
          <p:cNvSpPr txBox="1"/>
          <p:nvPr/>
        </p:nvSpPr>
        <p:spPr>
          <a:xfrm>
            <a:off x="3326296" y="6096000"/>
            <a:ext cx="536713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entury Gothic"/>
                <a:ea typeface="Century Gothic"/>
                <a:cs typeface="Century Gothic"/>
                <a:sym typeface="Century Gothic"/>
              </a:rPr>
              <a:t>(</a:t>
            </a:r>
            <a:r>
              <a:rPr lang="en-US" sz="1400">
                <a:solidFill>
                  <a:schemeClr val="dk1"/>
                </a:solidFill>
                <a:latin typeface="Century Gothic"/>
                <a:ea typeface="Century Gothic"/>
                <a:cs typeface="Century Gothic"/>
                <a:sym typeface="Century Gothic"/>
              </a:rPr>
              <a:t>Giegerich, H. 1992. English phonology: An introduction. Cambridge University press.)</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sp>
        <p:nvSpPr>
          <p:cNvPr id="471" name="Google Shape;471;p37"/>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US"/>
              <a:t>REFERENCES </a:t>
            </a:r>
            <a:endParaRPr/>
          </a:p>
        </p:txBody>
      </p:sp>
      <p:sp>
        <p:nvSpPr>
          <p:cNvPr id="472" name="Google Shape;472;p37"/>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solidFill>
                  <a:srgbClr val="000000"/>
                </a:solidFill>
              </a:rPr>
              <a:t>Davenport, M. &amp; Hannahs, S.J. (2010). </a:t>
            </a:r>
            <a:r>
              <a:rPr i="1" lang="en-US">
                <a:solidFill>
                  <a:srgbClr val="000000"/>
                </a:solidFill>
              </a:rPr>
              <a:t>Introducing phonetics and phonology</a:t>
            </a:r>
            <a:r>
              <a:rPr lang="en-US">
                <a:solidFill>
                  <a:srgbClr val="000000"/>
                </a:solidFill>
              </a:rPr>
              <a:t>. London: Routledge. </a:t>
            </a:r>
            <a:endParaRPr/>
          </a:p>
          <a:p>
            <a:pPr indent="-342900" lvl="0" marL="342900" rtl="0" algn="l">
              <a:spcBef>
                <a:spcPts val="1000"/>
              </a:spcBef>
              <a:spcAft>
                <a:spcPts val="0"/>
              </a:spcAft>
              <a:buSzPts val="1440"/>
              <a:buChar char="►"/>
            </a:pPr>
            <a:r>
              <a:rPr lang="en-US"/>
              <a:t>Giegerich, H. 1992. English phonology: An introduction. UK: Cambridge University press.)</a:t>
            </a:r>
            <a:endParaRPr>
              <a:solidFill>
                <a:srgbClr val="000000"/>
              </a:solidFill>
            </a:endParaRPr>
          </a:p>
          <a:p>
            <a:pPr indent="-342900" lvl="0" marL="342900" rtl="0" algn="l">
              <a:spcBef>
                <a:spcPts val="1000"/>
              </a:spcBef>
              <a:spcAft>
                <a:spcPts val="0"/>
              </a:spcAft>
              <a:buSzPts val="1440"/>
              <a:buChar char="►"/>
            </a:pPr>
            <a:r>
              <a:rPr lang="en-US">
                <a:solidFill>
                  <a:srgbClr val="000000"/>
                </a:solidFill>
              </a:rPr>
              <a:t>Roach, P. (2009). </a:t>
            </a:r>
            <a:r>
              <a:rPr i="1" lang="en-US">
                <a:solidFill>
                  <a:srgbClr val="000000"/>
                </a:solidFill>
              </a:rPr>
              <a:t>English phonetics and phonology: A practical course</a:t>
            </a:r>
            <a:r>
              <a:rPr lang="en-US">
                <a:solidFill>
                  <a:srgbClr val="000000"/>
                </a:solidFill>
              </a:rPr>
              <a:t>. UK: Cambridge University Press.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Ion Boardroom">
  <a:themeElements>
    <a:clrScheme name="Ion Boardroom">
      <a:dk1>
        <a:srgbClr val="000000"/>
      </a:dk1>
      <a:lt1>
        <a:srgbClr val="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2023-09-17T07:11:02Z</dcterms:created>
  <dc:creator>Windows User</dc:creator>
</cp:coreProperties>
</file>