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2" roundtripDataSignature="AMtx7mj9Fa1SZrLAE6mF3OvNgaU5ntICT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B974EF9-285B-4C67-B02A-E8ACCCFC70A0}">
  <a:tblStyle styleId="{8B974EF9-285B-4C67-B02A-E8ACCCFC70A0}"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2"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48"/>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48"/>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48"/>
          <p:cNvSpPr txBox="1"/>
          <p:nvPr>
            <p:ph type="ctr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 name="Google Shape;18;p48"/>
          <p:cNvSpPr txBox="1"/>
          <p:nvPr>
            <p:ph idx="1" type="subTitle"/>
          </p:nvPr>
        </p:nvSpPr>
        <p:spPr>
          <a:xfrm>
            <a:off x="1100051" y="4455620"/>
            <a:ext cx="10058400" cy="11430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lvl="1" algn="ctr">
              <a:lnSpc>
                <a:spcPct val="90000"/>
              </a:lnSpc>
              <a:spcBef>
                <a:spcPts val="200"/>
              </a:spcBef>
              <a:spcAft>
                <a:spcPts val="0"/>
              </a:spcAft>
              <a:buSzPts val="2400"/>
              <a:buNone/>
              <a:defRPr sz="2400"/>
            </a:lvl2pPr>
            <a:lvl3pPr lvl="2" algn="ctr">
              <a:lnSpc>
                <a:spcPct val="90000"/>
              </a:lnSpc>
              <a:spcBef>
                <a:spcPts val="400"/>
              </a:spcBef>
              <a:spcAft>
                <a:spcPts val="0"/>
              </a:spcAft>
              <a:buSzPts val="2400"/>
              <a:buNone/>
              <a:defRPr sz="2400"/>
            </a:lvl3pPr>
            <a:lvl4pPr lvl="3" algn="ctr">
              <a:lnSpc>
                <a:spcPct val="90000"/>
              </a:lnSpc>
              <a:spcBef>
                <a:spcPts val="400"/>
              </a:spcBef>
              <a:spcAft>
                <a:spcPts val="0"/>
              </a:spcAft>
              <a:buSzPts val="2000"/>
              <a:buNone/>
              <a:defRPr sz="2000"/>
            </a:lvl4pPr>
            <a:lvl5pPr lvl="4" algn="ctr">
              <a:lnSpc>
                <a:spcPct val="90000"/>
              </a:lnSpc>
              <a:spcBef>
                <a:spcPts val="400"/>
              </a:spcBef>
              <a:spcAft>
                <a:spcPts val="0"/>
              </a:spcAft>
              <a:buSzPts val="2000"/>
              <a:buNone/>
              <a:defRPr sz="2000"/>
            </a:lvl5pPr>
            <a:lvl6pPr lvl="5" algn="ctr">
              <a:lnSpc>
                <a:spcPct val="90000"/>
              </a:lnSpc>
              <a:spcBef>
                <a:spcPts val="400"/>
              </a:spcBef>
              <a:spcAft>
                <a:spcPts val="0"/>
              </a:spcAft>
              <a:buSzPts val="2000"/>
              <a:buNone/>
              <a:defRPr sz="2000"/>
            </a:lvl6pPr>
            <a:lvl7pPr lvl="6" algn="ctr">
              <a:lnSpc>
                <a:spcPct val="90000"/>
              </a:lnSpc>
              <a:spcBef>
                <a:spcPts val="400"/>
              </a:spcBef>
              <a:spcAft>
                <a:spcPts val="0"/>
              </a:spcAft>
              <a:buSzPts val="2000"/>
              <a:buNone/>
              <a:defRPr sz="2000"/>
            </a:lvl7pPr>
            <a:lvl8pPr lvl="7" algn="ctr">
              <a:lnSpc>
                <a:spcPct val="90000"/>
              </a:lnSpc>
              <a:spcBef>
                <a:spcPts val="400"/>
              </a:spcBef>
              <a:spcAft>
                <a:spcPts val="0"/>
              </a:spcAft>
              <a:buSzPts val="2000"/>
              <a:buNone/>
              <a:defRPr sz="2000"/>
            </a:lvl8pPr>
            <a:lvl9pPr lvl="8" algn="ctr">
              <a:lnSpc>
                <a:spcPct val="90000"/>
              </a:lnSpc>
              <a:spcBef>
                <a:spcPts val="400"/>
              </a:spcBef>
              <a:spcAft>
                <a:spcPts val="400"/>
              </a:spcAft>
              <a:buSzPts val="2000"/>
              <a:buNone/>
              <a:defRPr sz="2000"/>
            </a:lvl9pPr>
          </a:lstStyle>
          <a:p/>
        </p:txBody>
      </p:sp>
      <p:sp>
        <p:nvSpPr>
          <p:cNvPr id="19" name="Google Shape;19;p48"/>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8"/>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8"/>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2" name="Google Shape;22;p48"/>
          <p:cNvCxnSpPr/>
          <p:nvPr/>
        </p:nvCxnSpPr>
        <p:spPr>
          <a:xfrm>
            <a:off x="1207658" y="4343400"/>
            <a:ext cx="987552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3" name="Shape 23"/>
        <p:cNvGrpSpPr/>
        <p:nvPr/>
      </p:nvGrpSpPr>
      <p:grpSpPr>
        <a:xfrm>
          <a:off x="0" y="0"/>
          <a:ext cx="0" cy="0"/>
          <a:chOff x="0" y="0"/>
          <a:chExt cx="0" cy="0"/>
        </a:xfrm>
      </p:grpSpPr>
      <p:sp>
        <p:nvSpPr>
          <p:cNvPr id="24" name="Google Shape;24;p49"/>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48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9"/>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6" name="Google Shape;26;p49"/>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9"/>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9"/>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bg>
      <p:bgPr>
        <a:solidFill>
          <a:schemeClr val="lt1"/>
        </a:solidFill>
      </p:bgPr>
    </p:bg>
    <p:spTree>
      <p:nvGrpSpPr>
        <p:cNvPr id="29" name="Shape 29"/>
        <p:cNvGrpSpPr/>
        <p:nvPr/>
      </p:nvGrpSpPr>
      <p:grpSpPr>
        <a:xfrm>
          <a:off x="0" y="0"/>
          <a:ext cx="0" cy="0"/>
          <a:chOff x="0" y="0"/>
          <a:chExt cx="0" cy="0"/>
        </a:xfrm>
      </p:grpSpPr>
      <p:sp>
        <p:nvSpPr>
          <p:cNvPr id="30" name="Google Shape;30;p50"/>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50"/>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50"/>
          <p:cNvSpPr txBox="1"/>
          <p:nvPr>
            <p:ph type="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b="0"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50"/>
          <p:cNvSpPr txBox="1"/>
          <p:nvPr>
            <p:ph idx="1" type="body"/>
          </p:nvPr>
        </p:nvSpPr>
        <p:spPr>
          <a:xfrm>
            <a:off x="1097280" y="4453128"/>
            <a:ext cx="10058400" cy="11430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4" name="Google Shape;34;p50"/>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0"/>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0"/>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7" name="Google Shape;37;p50"/>
          <p:cNvCxnSpPr/>
          <p:nvPr/>
        </p:nvCxnSpPr>
        <p:spPr>
          <a:xfrm>
            <a:off x="1207658" y="4343400"/>
            <a:ext cx="987552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8" name="Shape 38"/>
        <p:cNvGrpSpPr/>
        <p:nvPr/>
      </p:nvGrpSpPr>
      <p:grpSpPr>
        <a:xfrm>
          <a:off x="0" y="0"/>
          <a:ext cx="0" cy="0"/>
          <a:chOff x="0" y="0"/>
          <a:chExt cx="0" cy="0"/>
        </a:xfrm>
      </p:grpSpPr>
      <p:sp>
        <p:nvSpPr>
          <p:cNvPr id="39" name="Google Shape;39;p51"/>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51"/>
          <p:cNvSpPr txBox="1"/>
          <p:nvPr>
            <p:ph idx="1" type="body"/>
          </p:nvPr>
        </p:nvSpPr>
        <p:spPr>
          <a:xfrm>
            <a:off x="1097279" y="1845734"/>
            <a:ext cx="493776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1" name="Google Shape;41;p51"/>
          <p:cNvSpPr txBox="1"/>
          <p:nvPr>
            <p:ph idx="2" type="body"/>
          </p:nvPr>
        </p:nvSpPr>
        <p:spPr>
          <a:xfrm>
            <a:off x="6217920" y="1845735"/>
            <a:ext cx="493776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2" name="Google Shape;42;p51"/>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1"/>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51"/>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5" name="Shape 45"/>
        <p:cNvGrpSpPr/>
        <p:nvPr/>
      </p:nvGrpSpPr>
      <p:grpSpPr>
        <a:xfrm>
          <a:off x="0" y="0"/>
          <a:ext cx="0" cy="0"/>
          <a:chOff x="0" y="0"/>
          <a:chExt cx="0" cy="0"/>
        </a:xfrm>
      </p:grpSpPr>
      <p:sp>
        <p:nvSpPr>
          <p:cNvPr id="46" name="Google Shape;46;p52"/>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52"/>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52"/>
          <p:cNvSpPr txBox="1"/>
          <p:nvPr>
            <p:ph idx="2" type="body"/>
          </p:nvPr>
        </p:nvSpPr>
        <p:spPr>
          <a:xfrm>
            <a:off x="1097280" y="2582334"/>
            <a:ext cx="4937760" cy="33782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52"/>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50" name="Google Shape;50;p52"/>
          <p:cNvSpPr txBox="1"/>
          <p:nvPr>
            <p:ph idx="4" type="body"/>
          </p:nvPr>
        </p:nvSpPr>
        <p:spPr>
          <a:xfrm>
            <a:off x="6217920" y="2582334"/>
            <a:ext cx="4937760" cy="33782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51" name="Google Shape;51;p52"/>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2"/>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2"/>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4" name="Shape 54"/>
        <p:cNvGrpSpPr/>
        <p:nvPr/>
      </p:nvGrpSpPr>
      <p:grpSpPr>
        <a:xfrm>
          <a:off x="0" y="0"/>
          <a:ext cx="0" cy="0"/>
          <a:chOff x="0" y="0"/>
          <a:chExt cx="0" cy="0"/>
        </a:xfrm>
      </p:grpSpPr>
      <p:sp>
        <p:nvSpPr>
          <p:cNvPr id="55" name="Google Shape;55;p53"/>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53"/>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3"/>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53"/>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9" name="Shape 59"/>
        <p:cNvGrpSpPr/>
        <p:nvPr/>
      </p:nvGrpSpPr>
      <p:grpSpPr>
        <a:xfrm>
          <a:off x="0" y="0"/>
          <a:ext cx="0" cy="0"/>
          <a:chOff x="0" y="0"/>
          <a:chExt cx="0" cy="0"/>
        </a:xfrm>
      </p:grpSpPr>
      <p:sp>
        <p:nvSpPr>
          <p:cNvPr id="60" name="Google Shape;60;p54"/>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54"/>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54"/>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4"/>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4"/>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5" name="Shape 65"/>
        <p:cNvGrpSpPr/>
        <p:nvPr/>
      </p:nvGrpSpPr>
      <p:grpSpPr>
        <a:xfrm>
          <a:off x="0" y="0"/>
          <a:ext cx="0" cy="0"/>
          <a:chOff x="0" y="0"/>
          <a:chExt cx="0" cy="0"/>
        </a:xfrm>
      </p:grpSpPr>
      <p:sp>
        <p:nvSpPr>
          <p:cNvPr id="66" name="Google Shape;66;p55"/>
          <p:cNvSpPr/>
          <p:nvPr/>
        </p:nvSpPr>
        <p:spPr>
          <a:xfrm>
            <a:off x="16" y="0"/>
            <a:ext cx="4050791" cy="6858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55"/>
          <p:cNvSpPr/>
          <p:nvPr/>
        </p:nvSpPr>
        <p:spPr>
          <a:xfrm>
            <a:off x="4040071" y="0"/>
            <a:ext cx="64008"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55"/>
          <p:cNvSpPr txBox="1"/>
          <p:nvPr>
            <p:ph type="title"/>
          </p:nvPr>
        </p:nvSpPr>
        <p:spPr>
          <a:xfrm>
            <a:off x="457200" y="594359"/>
            <a:ext cx="3200400" cy="22860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9" name="Google Shape;69;p55"/>
          <p:cNvSpPr txBox="1"/>
          <p:nvPr>
            <p:ph idx="1" type="body"/>
          </p:nvPr>
        </p:nvSpPr>
        <p:spPr>
          <a:xfrm>
            <a:off x="4800600" y="731520"/>
            <a:ext cx="6492240" cy="52578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0" name="Google Shape;70;p55"/>
          <p:cNvSpPr txBox="1"/>
          <p:nvPr>
            <p:ph idx="2" type="body"/>
          </p:nvPr>
        </p:nvSpPr>
        <p:spPr>
          <a:xfrm>
            <a:off x="457200" y="2926080"/>
            <a:ext cx="3200400" cy="337912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500"/>
              <a:buNone/>
              <a:defRPr sz="1500">
                <a:solidFill>
                  <a:srgbClr val="FFFFFF"/>
                </a:solidFill>
              </a:defRPr>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71" name="Google Shape;71;p55"/>
          <p:cNvSpPr txBox="1"/>
          <p:nvPr>
            <p:ph idx="10" type="dt"/>
          </p:nvPr>
        </p:nvSpPr>
        <p:spPr>
          <a:xfrm>
            <a:off x="465512" y="6459785"/>
            <a:ext cx="26185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5"/>
          <p:cNvSpPr txBox="1"/>
          <p:nvPr>
            <p:ph idx="11" type="ftr"/>
          </p:nvPr>
        </p:nvSpPr>
        <p:spPr>
          <a:xfrm>
            <a:off x="4800600" y="6459785"/>
            <a:ext cx="4648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5"/>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sz="1050">
                <a:solidFill>
                  <a:schemeClr val="dk2"/>
                </a:solidFill>
                <a:latin typeface="Calibri"/>
                <a:ea typeface="Calibri"/>
                <a:cs typeface="Calibri"/>
                <a:sym typeface="Calibri"/>
              </a:defRPr>
            </a:lvl1pPr>
            <a:lvl2pPr indent="0" lvl="1" marL="0" algn="r">
              <a:spcBef>
                <a:spcPts val="0"/>
              </a:spcBef>
              <a:buNone/>
              <a:defRPr sz="1050">
                <a:solidFill>
                  <a:schemeClr val="dk2"/>
                </a:solidFill>
                <a:latin typeface="Calibri"/>
                <a:ea typeface="Calibri"/>
                <a:cs typeface="Calibri"/>
                <a:sym typeface="Calibri"/>
              </a:defRPr>
            </a:lvl2pPr>
            <a:lvl3pPr indent="0" lvl="2" marL="0" algn="r">
              <a:spcBef>
                <a:spcPts val="0"/>
              </a:spcBef>
              <a:buNone/>
              <a:defRPr sz="1050">
                <a:solidFill>
                  <a:schemeClr val="dk2"/>
                </a:solidFill>
                <a:latin typeface="Calibri"/>
                <a:ea typeface="Calibri"/>
                <a:cs typeface="Calibri"/>
                <a:sym typeface="Calibri"/>
              </a:defRPr>
            </a:lvl3pPr>
            <a:lvl4pPr indent="0" lvl="3" marL="0" algn="r">
              <a:spcBef>
                <a:spcPts val="0"/>
              </a:spcBef>
              <a:buNone/>
              <a:defRPr sz="1050">
                <a:solidFill>
                  <a:schemeClr val="dk2"/>
                </a:solidFill>
                <a:latin typeface="Calibri"/>
                <a:ea typeface="Calibri"/>
                <a:cs typeface="Calibri"/>
                <a:sym typeface="Calibri"/>
              </a:defRPr>
            </a:lvl4pPr>
            <a:lvl5pPr indent="0" lvl="4" marL="0" algn="r">
              <a:spcBef>
                <a:spcPts val="0"/>
              </a:spcBef>
              <a:buNone/>
              <a:defRPr sz="1050">
                <a:solidFill>
                  <a:schemeClr val="dk2"/>
                </a:solidFill>
                <a:latin typeface="Calibri"/>
                <a:ea typeface="Calibri"/>
                <a:cs typeface="Calibri"/>
                <a:sym typeface="Calibri"/>
              </a:defRPr>
            </a:lvl5pPr>
            <a:lvl6pPr indent="0" lvl="5" marL="0" algn="r">
              <a:spcBef>
                <a:spcPts val="0"/>
              </a:spcBef>
              <a:buNone/>
              <a:defRPr sz="1050">
                <a:solidFill>
                  <a:schemeClr val="dk2"/>
                </a:solidFill>
                <a:latin typeface="Calibri"/>
                <a:ea typeface="Calibri"/>
                <a:cs typeface="Calibri"/>
                <a:sym typeface="Calibri"/>
              </a:defRPr>
            </a:lvl6pPr>
            <a:lvl7pPr indent="0" lvl="6" marL="0" algn="r">
              <a:spcBef>
                <a:spcPts val="0"/>
              </a:spcBef>
              <a:buNone/>
              <a:defRPr sz="1050">
                <a:solidFill>
                  <a:schemeClr val="dk2"/>
                </a:solidFill>
                <a:latin typeface="Calibri"/>
                <a:ea typeface="Calibri"/>
                <a:cs typeface="Calibri"/>
                <a:sym typeface="Calibri"/>
              </a:defRPr>
            </a:lvl7pPr>
            <a:lvl8pPr indent="0" lvl="7" marL="0" algn="r">
              <a:spcBef>
                <a:spcPts val="0"/>
              </a:spcBef>
              <a:buNone/>
              <a:defRPr sz="1050">
                <a:solidFill>
                  <a:schemeClr val="dk2"/>
                </a:solidFill>
                <a:latin typeface="Calibri"/>
                <a:ea typeface="Calibri"/>
                <a:cs typeface="Calibri"/>
                <a:sym typeface="Calibri"/>
              </a:defRPr>
            </a:lvl8pPr>
            <a:lvl9pPr indent="0" lvl="8" marL="0" algn="r">
              <a:spcBef>
                <a:spcPts val="0"/>
              </a:spcBef>
              <a:buNone/>
              <a:defRPr sz="1050">
                <a:solidFill>
                  <a:schemeClr val="dk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4" name="Shape 74"/>
        <p:cNvGrpSpPr/>
        <p:nvPr/>
      </p:nvGrpSpPr>
      <p:grpSpPr>
        <a:xfrm>
          <a:off x="0" y="0"/>
          <a:ext cx="0" cy="0"/>
          <a:chOff x="0" y="0"/>
          <a:chExt cx="0" cy="0"/>
        </a:xfrm>
      </p:grpSpPr>
      <p:sp>
        <p:nvSpPr>
          <p:cNvPr id="75" name="Google Shape;75;p56"/>
          <p:cNvSpPr/>
          <p:nvPr/>
        </p:nvSpPr>
        <p:spPr>
          <a:xfrm>
            <a:off x="0" y="4953000"/>
            <a:ext cx="12188825" cy="1905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56"/>
          <p:cNvSpPr/>
          <p:nvPr/>
        </p:nvSpPr>
        <p:spPr>
          <a:xfrm>
            <a:off x="15" y="491507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56"/>
          <p:cNvSpPr txBox="1"/>
          <p:nvPr>
            <p:ph type="title"/>
          </p:nvPr>
        </p:nvSpPr>
        <p:spPr>
          <a:xfrm>
            <a:off x="1097280" y="5074920"/>
            <a:ext cx="10113264" cy="822960"/>
          </a:xfrm>
          <a:prstGeom prst="rect">
            <a:avLst/>
          </a:prstGeom>
          <a:noFill/>
          <a:ln>
            <a:noFill/>
          </a:ln>
        </p:spPr>
        <p:txBody>
          <a:bodyPr anchorCtr="0" anchor="b" bIns="0" lIns="91425" spcFirstLastPara="1" rIns="91425" wrap="square" tIns="0">
            <a:no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pic>
        <p:nvPicPr>
          <p:cNvPr id="78" name="Google Shape;78;p56"/>
          <p:cNvPicPr preferRelativeResize="0"/>
          <p:nvPr>
            <p:ph idx="2" type="pic"/>
          </p:nvPr>
        </p:nvPicPr>
        <p:blipFill/>
        <p:spPr>
          <a:xfrm>
            <a:off x="15" y="0"/>
            <a:ext cx="12191985" cy="4915076"/>
          </a:xfrm>
          <a:prstGeom prst="rect">
            <a:avLst/>
          </a:prstGeom>
          <a:blipFill rotWithShape="1">
            <a:blip r:embed="rId2">
              <a:alphaModFix/>
            </a:blip>
            <a:stretch>
              <a:fillRect b="0" l="0" r="0" t="0"/>
            </a:stretch>
          </a:blipFill>
          <a:ln>
            <a:noFill/>
          </a:ln>
        </p:spPr>
      </p:pic>
      <p:sp>
        <p:nvSpPr>
          <p:cNvPr id="79" name="Google Shape;79;p56"/>
          <p:cNvSpPr txBox="1"/>
          <p:nvPr>
            <p:ph idx="1" type="body"/>
          </p:nvPr>
        </p:nvSpPr>
        <p:spPr>
          <a:xfrm>
            <a:off x="1097280" y="5907023"/>
            <a:ext cx="10113264" cy="594360"/>
          </a:xfrm>
          <a:prstGeom prst="rect">
            <a:avLst/>
          </a:prstGeom>
          <a:noFill/>
          <a:ln>
            <a:noFill/>
          </a:ln>
        </p:spPr>
        <p:txBody>
          <a:bodyPr anchorCtr="0" anchor="t" bIns="0" lIns="91425" spcFirstLastPara="1" rIns="91425" wrap="square" tIns="0">
            <a:normAutofit/>
          </a:bodyPr>
          <a:lstStyle>
            <a:lvl1pPr indent="-228600" lvl="0" marL="457200" algn="l">
              <a:lnSpc>
                <a:spcPct val="90000"/>
              </a:lnSpc>
              <a:spcBef>
                <a:spcPts val="0"/>
              </a:spcBef>
              <a:spcAft>
                <a:spcPts val="0"/>
              </a:spcAft>
              <a:buSzPts val="1500"/>
              <a:buNone/>
              <a:defRPr sz="1500">
                <a:solidFill>
                  <a:srgbClr val="FFFFFF"/>
                </a:solidFill>
              </a:defRPr>
            </a:lvl1pPr>
            <a:lvl2pPr indent="-228600" lvl="1" marL="914400" algn="l">
              <a:lnSpc>
                <a:spcPct val="90000"/>
              </a:lnSpc>
              <a:spcBef>
                <a:spcPts val="6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80" name="Google Shape;80;p56"/>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56"/>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6"/>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3" name="Shape 83"/>
        <p:cNvGrpSpPr/>
        <p:nvPr/>
      </p:nvGrpSpPr>
      <p:grpSpPr>
        <a:xfrm>
          <a:off x="0" y="0"/>
          <a:ext cx="0" cy="0"/>
          <a:chOff x="0" y="0"/>
          <a:chExt cx="0" cy="0"/>
        </a:xfrm>
      </p:grpSpPr>
      <p:sp>
        <p:nvSpPr>
          <p:cNvPr id="84" name="Google Shape;84;p5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57"/>
          <p:cNvSpPr txBox="1"/>
          <p:nvPr>
            <p:ph idx="1" type="body"/>
          </p:nvPr>
        </p:nvSpPr>
        <p:spPr>
          <a:xfrm rot="5400000">
            <a:off x="4114800" y="-1171786"/>
            <a:ext cx="4023360" cy="100584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6" name="Google Shape;86;p57"/>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57"/>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57"/>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89" name="Shape 89"/>
        <p:cNvGrpSpPr/>
        <p:nvPr/>
      </p:nvGrpSpPr>
      <p:grpSpPr>
        <a:xfrm>
          <a:off x="0" y="0"/>
          <a:ext cx="0" cy="0"/>
          <a:chOff x="0" y="0"/>
          <a:chExt cx="0" cy="0"/>
        </a:xfrm>
      </p:grpSpPr>
      <p:sp>
        <p:nvSpPr>
          <p:cNvPr id="90" name="Google Shape;90;p58"/>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58"/>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58"/>
          <p:cNvSpPr txBox="1"/>
          <p:nvPr>
            <p:ph type="title"/>
          </p:nvPr>
        </p:nvSpPr>
        <p:spPr>
          <a:xfrm rot="5400000">
            <a:off x="7160640" y="1979039"/>
            <a:ext cx="5757421" cy="26289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3" name="Google Shape;93;p58"/>
          <p:cNvSpPr txBox="1"/>
          <p:nvPr>
            <p:ph idx="1" type="body"/>
          </p:nvPr>
        </p:nvSpPr>
        <p:spPr>
          <a:xfrm rot="5400000">
            <a:off x="1826639" y="-573661"/>
            <a:ext cx="5757422" cy="77343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94" name="Google Shape;94;p58"/>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58"/>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58"/>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7"/>
          <p:cNvSpPr/>
          <p:nvPr/>
        </p:nvSpPr>
        <p:spPr>
          <a:xfrm>
            <a:off x="1" y="6400800"/>
            <a:ext cx="12192000"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47"/>
          <p:cNvSpPr/>
          <p:nvPr/>
        </p:nvSpPr>
        <p:spPr>
          <a:xfrm>
            <a:off x="0" y="6334316"/>
            <a:ext cx="12192001" cy="659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 name="Google Shape;8;p4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marR="0" rtl="0" algn="l">
              <a:lnSpc>
                <a:spcPct val="85000"/>
              </a:lnSpc>
              <a:spcBef>
                <a:spcPts val="0"/>
              </a:spcBef>
              <a:spcAft>
                <a:spcPts val="0"/>
              </a:spcAft>
              <a:buClr>
                <a:srgbClr val="3F3F3F"/>
              </a:buClr>
              <a:buSzPts val="4800"/>
              <a:buFont typeface="Calibri"/>
              <a:buNone/>
              <a:defRPr b="0" i="0" sz="4800" u="none" cap="none" strike="noStrike">
                <a:solidFill>
                  <a:srgbClr val="3F3F3F"/>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47"/>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lvl1pPr indent="-355600" lvl="0" marL="457200" marR="0" rtl="0" algn="l">
              <a:lnSpc>
                <a:spcPct val="90000"/>
              </a:lnSpc>
              <a:spcBef>
                <a:spcPts val="1200"/>
              </a:spcBef>
              <a:spcAft>
                <a:spcPts val="0"/>
              </a:spcAft>
              <a:buClr>
                <a:schemeClr val="accent1"/>
              </a:buClr>
              <a:buSzPts val="2000"/>
              <a:buFont typeface="Calibri"/>
              <a:buChar char=" "/>
              <a:defRPr b="0" i="0" sz="2000" u="none" cap="none" strike="noStrike">
                <a:solidFill>
                  <a:srgbClr val="3F3F3F"/>
                </a:solidFill>
                <a:latin typeface="Calibri"/>
                <a:ea typeface="Calibri"/>
                <a:cs typeface="Calibri"/>
                <a:sym typeface="Calibri"/>
              </a:defRPr>
            </a:lvl1pPr>
            <a:lvl2pPr indent="-342900" lvl="1" marL="914400" marR="0" rtl="0" algn="l">
              <a:lnSpc>
                <a:spcPct val="90000"/>
              </a:lnSpc>
              <a:spcBef>
                <a:spcPts val="200"/>
              </a:spcBef>
              <a:spcAft>
                <a:spcPts val="0"/>
              </a:spcAft>
              <a:buClr>
                <a:schemeClr val="accent1"/>
              </a:buClr>
              <a:buSzPts val="1800"/>
              <a:buFont typeface="Calibri"/>
              <a:buChar char="◦"/>
              <a:defRPr b="0" i="0" sz="1800" u="none" cap="none" strike="noStrike">
                <a:solidFill>
                  <a:srgbClr val="3F3F3F"/>
                </a:solidFill>
                <a:latin typeface="Calibri"/>
                <a:ea typeface="Calibri"/>
                <a:cs typeface="Calibri"/>
                <a:sym typeface="Calibri"/>
              </a:defRPr>
            </a:lvl2pPr>
            <a:lvl3pPr indent="-317500" lvl="2" marL="1371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3pPr>
            <a:lvl4pPr indent="-317500" lvl="3" marL="18288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4pPr>
            <a:lvl5pPr indent="-317500" lvl="4" marL="22860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8pPr>
            <a:lvl9pPr indent="-317500" lvl="8" marL="4114800" marR="0" rtl="0" algn="l">
              <a:lnSpc>
                <a:spcPct val="90000"/>
              </a:lnSpc>
              <a:spcBef>
                <a:spcPts val="400"/>
              </a:spcBef>
              <a:spcAft>
                <a:spcPts val="40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9pPr>
          </a:lstStyle>
          <a:p/>
        </p:txBody>
      </p:sp>
      <p:sp>
        <p:nvSpPr>
          <p:cNvPr id="10" name="Google Shape;10;p47"/>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 name="Google Shape;11;p47"/>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2" name="Google Shape;12;p47"/>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50" u="none" cap="none" strike="noStrike">
                <a:solidFill>
                  <a:srgbClr val="FFFFFF"/>
                </a:solidFill>
                <a:latin typeface="Calibri"/>
                <a:ea typeface="Calibri"/>
                <a:cs typeface="Calibri"/>
                <a:sym typeface="Calibri"/>
              </a:defRPr>
            </a:lvl1pPr>
            <a:lvl2pPr indent="0" lvl="1" marL="0" marR="0" rtl="0" algn="r">
              <a:spcBef>
                <a:spcPts val="0"/>
              </a:spcBef>
              <a:buNone/>
              <a:defRPr b="0" i="0" sz="1050" u="none" cap="none" strike="noStrike">
                <a:solidFill>
                  <a:srgbClr val="FFFFFF"/>
                </a:solidFill>
                <a:latin typeface="Calibri"/>
                <a:ea typeface="Calibri"/>
                <a:cs typeface="Calibri"/>
                <a:sym typeface="Calibri"/>
              </a:defRPr>
            </a:lvl2pPr>
            <a:lvl3pPr indent="0" lvl="2" marL="0" marR="0" rtl="0" algn="r">
              <a:spcBef>
                <a:spcPts val="0"/>
              </a:spcBef>
              <a:buNone/>
              <a:defRPr b="0" i="0" sz="1050" u="none" cap="none" strike="noStrike">
                <a:solidFill>
                  <a:srgbClr val="FFFFFF"/>
                </a:solidFill>
                <a:latin typeface="Calibri"/>
                <a:ea typeface="Calibri"/>
                <a:cs typeface="Calibri"/>
                <a:sym typeface="Calibri"/>
              </a:defRPr>
            </a:lvl3pPr>
            <a:lvl4pPr indent="0" lvl="3" marL="0" marR="0" rtl="0" algn="r">
              <a:spcBef>
                <a:spcPts val="0"/>
              </a:spcBef>
              <a:buNone/>
              <a:defRPr b="0" i="0" sz="1050" u="none" cap="none" strike="noStrike">
                <a:solidFill>
                  <a:srgbClr val="FFFFFF"/>
                </a:solidFill>
                <a:latin typeface="Calibri"/>
                <a:ea typeface="Calibri"/>
                <a:cs typeface="Calibri"/>
                <a:sym typeface="Calibri"/>
              </a:defRPr>
            </a:lvl4pPr>
            <a:lvl5pPr indent="0" lvl="4" marL="0" marR="0" rtl="0" algn="r">
              <a:spcBef>
                <a:spcPts val="0"/>
              </a:spcBef>
              <a:buNone/>
              <a:defRPr b="0" i="0" sz="1050" u="none" cap="none" strike="noStrike">
                <a:solidFill>
                  <a:srgbClr val="FFFFFF"/>
                </a:solidFill>
                <a:latin typeface="Calibri"/>
                <a:ea typeface="Calibri"/>
                <a:cs typeface="Calibri"/>
                <a:sym typeface="Calibri"/>
              </a:defRPr>
            </a:lvl5pPr>
            <a:lvl6pPr indent="0" lvl="5" marL="0" marR="0" rtl="0" algn="r">
              <a:spcBef>
                <a:spcPts val="0"/>
              </a:spcBef>
              <a:buNone/>
              <a:defRPr b="0" i="0" sz="1050" u="none" cap="none" strike="noStrike">
                <a:solidFill>
                  <a:srgbClr val="FFFFFF"/>
                </a:solidFill>
                <a:latin typeface="Calibri"/>
                <a:ea typeface="Calibri"/>
                <a:cs typeface="Calibri"/>
                <a:sym typeface="Calibri"/>
              </a:defRPr>
            </a:lvl6pPr>
            <a:lvl7pPr indent="0" lvl="6" marL="0" marR="0" rtl="0" algn="r">
              <a:spcBef>
                <a:spcPts val="0"/>
              </a:spcBef>
              <a:buNone/>
              <a:defRPr b="0" i="0" sz="1050" u="none" cap="none" strike="noStrike">
                <a:solidFill>
                  <a:srgbClr val="FFFFFF"/>
                </a:solidFill>
                <a:latin typeface="Calibri"/>
                <a:ea typeface="Calibri"/>
                <a:cs typeface="Calibri"/>
                <a:sym typeface="Calibri"/>
              </a:defRPr>
            </a:lvl7pPr>
            <a:lvl8pPr indent="0" lvl="7" marL="0" marR="0" rtl="0" algn="r">
              <a:spcBef>
                <a:spcPts val="0"/>
              </a:spcBef>
              <a:buNone/>
              <a:defRPr b="0" i="0" sz="1050" u="none" cap="none" strike="noStrike">
                <a:solidFill>
                  <a:srgbClr val="FFFFFF"/>
                </a:solidFill>
                <a:latin typeface="Calibri"/>
                <a:ea typeface="Calibri"/>
                <a:cs typeface="Calibri"/>
                <a:sym typeface="Calibri"/>
              </a:defRPr>
            </a:lvl8pPr>
            <a:lvl9pPr indent="0" lvl="8" marL="0" marR="0" rtl="0" algn="r">
              <a:spcBef>
                <a:spcPts val="0"/>
              </a:spcBef>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cxnSp>
        <p:nvCxnSpPr>
          <p:cNvPr id="13" name="Google Shape;13;p47"/>
          <p:cNvCxnSpPr/>
          <p:nvPr/>
        </p:nvCxnSpPr>
        <p:spPr>
          <a:xfrm>
            <a:off x="1193532" y="1737845"/>
            <a:ext cx="9966960" cy="0"/>
          </a:xfrm>
          <a:prstGeom prst="straightConnector1">
            <a:avLst/>
          </a:prstGeom>
          <a:noFill/>
          <a:ln cap="flat" cmpd="sng" w="9525">
            <a:solidFill>
              <a:srgbClr val="7F7F7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
          <p:cNvSpPr txBox="1"/>
          <p:nvPr>
            <p:ph type="ctrTitle"/>
          </p:nvPr>
        </p:nvSpPr>
        <p:spPr>
          <a:xfrm>
            <a:off x="1066800" y="1069848"/>
            <a:ext cx="10058400" cy="1719072"/>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rgbClr val="262626"/>
              </a:buClr>
              <a:buSzPts val="6000"/>
              <a:buFont typeface="Calibri"/>
              <a:buNone/>
            </a:pPr>
            <a:r>
              <a:rPr lang="en-US" sz="6000"/>
              <a:t>Course: Building Services III</a:t>
            </a:r>
            <a:endParaRPr/>
          </a:p>
        </p:txBody>
      </p:sp>
      <p:sp>
        <p:nvSpPr>
          <p:cNvPr id="102" name="Google Shape;102;p1"/>
          <p:cNvSpPr txBox="1"/>
          <p:nvPr>
            <p:ph idx="1" type="subTitle"/>
          </p:nvPr>
        </p:nvSpPr>
        <p:spPr>
          <a:xfrm>
            <a:off x="1100051" y="4455620"/>
            <a:ext cx="10058400" cy="1143000"/>
          </a:xfrm>
          <a:prstGeom prst="rect">
            <a:avLst/>
          </a:prstGeom>
          <a:noFill/>
          <a:ln>
            <a:noFill/>
          </a:ln>
        </p:spPr>
        <p:txBody>
          <a:bodyPr anchorCtr="0" anchor="t" bIns="45700" lIns="91425" spcFirstLastPara="1" rIns="91425" wrap="square" tIns="45700">
            <a:normAutofit fontScale="85000" lnSpcReduction="20000"/>
          </a:bodyPr>
          <a:lstStyle/>
          <a:p>
            <a:pPr indent="0" lvl="0" marL="0" rtl="0" algn="ctr">
              <a:lnSpc>
                <a:spcPct val="90000"/>
              </a:lnSpc>
              <a:spcBef>
                <a:spcPts val="0"/>
              </a:spcBef>
              <a:spcAft>
                <a:spcPts val="0"/>
              </a:spcAft>
              <a:buSzPct val="100000"/>
              <a:buNone/>
            </a:pPr>
            <a:r>
              <a:rPr b="1" lang="en-US"/>
              <a:t>LECTURE 2: PSYCHROMETRIC CHART, VENTILATION STANDARDS</a:t>
            </a:r>
            <a:endParaRPr/>
          </a:p>
          <a:p>
            <a:pPr indent="0" lvl="0" marL="0" rtl="0" algn="ctr">
              <a:lnSpc>
                <a:spcPct val="90000"/>
              </a:lnSpc>
              <a:spcBef>
                <a:spcPts val="1400"/>
              </a:spcBef>
              <a:spcAft>
                <a:spcPts val="0"/>
              </a:spcAft>
              <a:buSzPct val="100000"/>
              <a:buNone/>
            </a:pPr>
            <a:r>
              <a:t/>
            </a:r>
            <a:endParaRPr b="1"/>
          </a:p>
          <a:p>
            <a:pPr indent="0" lvl="0" marL="0" rtl="0" algn="ctr">
              <a:lnSpc>
                <a:spcPct val="90000"/>
              </a:lnSpc>
              <a:spcBef>
                <a:spcPts val="1400"/>
              </a:spcBef>
              <a:spcAft>
                <a:spcPts val="0"/>
              </a:spcAft>
              <a:buSzPct val="100000"/>
              <a:buNone/>
            </a:pPr>
            <a:r>
              <a:rPr lang="en-US"/>
              <a:t>LECTURER: MANCHAN TIWARI</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2"/>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Revision of Basic Concepts</a:t>
            </a:r>
            <a:endParaRPr/>
          </a:p>
        </p:txBody>
      </p:sp>
      <p:sp>
        <p:nvSpPr>
          <p:cNvPr id="108" name="Google Shape;108;p2"/>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228600" marR="0" rtl="0" algn="just">
              <a:lnSpc>
                <a:spcPct val="150000"/>
              </a:lnSpc>
              <a:spcBef>
                <a:spcPts val="0"/>
              </a:spcBef>
              <a:spcAft>
                <a:spcPts val="0"/>
              </a:spcAft>
              <a:buSzPts val="2000"/>
              <a:buChar char=" "/>
            </a:pPr>
            <a:r>
              <a:rPr lang="en-US">
                <a:latin typeface="Times New Roman"/>
                <a:ea typeface="Times New Roman"/>
                <a:cs typeface="Times New Roman"/>
                <a:sym typeface="Times New Roman"/>
              </a:rPr>
              <a:t>Humidity: It is the measure of quantity of water vapor present in atmosphere.</a:t>
            </a:r>
            <a:endParaRPr/>
          </a:p>
          <a:p>
            <a:pPr indent="-127000" lvl="0" marL="228600" marR="0" rtl="0" algn="just">
              <a:lnSpc>
                <a:spcPct val="150000"/>
              </a:lnSpc>
              <a:spcBef>
                <a:spcPts val="1200"/>
              </a:spcBef>
              <a:spcAft>
                <a:spcPts val="0"/>
              </a:spcAft>
              <a:buSzPts val="2000"/>
              <a:buChar char=" "/>
            </a:pPr>
            <a:r>
              <a:rPr lang="en-US">
                <a:latin typeface="Times New Roman"/>
                <a:ea typeface="Times New Roman"/>
                <a:cs typeface="Times New Roman"/>
                <a:sym typeface="Times New Roman"/>
              </a:rPr>
              <a:t>Absolute Humidity: It is the ratio of total mass of water vapor present in given volume or mass of air. Its unit is gm/m</a:t>
            </a:r>
            <a:r>
              <a:rPr baseline="30000" lang="en-US">
                <a:latin typeface="Times New Roman"/>
                <a:ea typeface="Times New Roman"/>
                <a:cs typeface="Times New Roman"/>
                <a:sym typeface="Times New Roman"/>
              </a:rPr>
              <a:t>3</a:t>
            </a:r>
            <a:r>
              <a:rPr lang="en-US">
                <a:latin typeface="Times New Roman"/>
                <a:ea typeface="Times New Roman"/>
                <a:cs typeface="Times New Roman"/>
                <a:sym typeface="Times New Roman"/>
              </a:rPr>
              <a:t> or gm/kg</a:t>
            </a:r>
            <a:endParaRPr/>
          </a:p>
          <a:p>
            <a:pPr indent="-127000" lvl="0" marL="228600" marR="0" rtl="0" algn="just">
              <a:lnSpc>
                <a:spcPct val="150000"/>
              </a:lnSpc>
              <a:spcBef>
                <a:spcPts val="1200"/>
              </a:spcBef>
              <a:spcAft>
                <a:spcPts val="0"/>
              </a:spcAft>
              <a:buSzPts val="2000"/>
              <a:buChar char=" "/>
            </a:pPr>
            <a:r>
              <a:rPr lang="en-US">
                <a:latin typeface="Times New Roman"/>
                <a:ea typeface="Times New Roman"/>
                <a:cs typeface="Times New Roman"/>
                <a:sym typeface="Times New Roman"/>
              </a:rPr>
              <a:t>Specific Humidity: It is the ratio of mass of water vapor to the total mass of moist air. </a:t>
            </a:r>
            <a:endParaRPr/>
          </a:p>
          <a:p>
            <a:pPr indent="-127000" lvl="0" marL="228600" marR="0" rtl="0" algn="just">
              <a:lnSpc>
                <a:spcPct val="150000"/>
              </a:lnSpc>
              <a:spcBef>
                <a:spcPts val="1200"/>
              </a:spcBef>
              <a:spcAft>
                <a:spcPts val="0"/>
              </a:spcAft>
              <a:buSzPts val="2000"/>
              <a:buChar char=" "/>
            </a:pPr>
            <a:r>
              <a:rPr lang="en-US">
                <a:latin typeface="Times New Roman"/>
                <a:ea typeface="Times New Roman"/>
                <a:cs typeface="Times New Roman"/>
                <a:sym typeface="Times New Roman"/>
              </a:rPr>
              <a:t>Relative Humidity: It is the ratio of amount of moisture in the air at a particular temperature to the maximum moisture air can withstand at the same temperature. </a:t>
            </a:r>
            <a:endParaRPr/>
          </a:p>
          <a:p>
            <a:pPr indent="0" lvl="0" marL="91440" rtl="0" algn="l">
              <a:lnSpc>
                <a:spcPct val="90000"/>
              </a:lnSpc>
              <a:spcBef>
                <a:spcPts val="1800"/>
              </a:spcBef>
              <a:spcAft>
                <a:spcPts val="0"/>
              </a:spcAft>
              <a:buSzPts val="20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3"/>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Revision of Basic Concepts</a:t>
            </a:r>
            <a:endParaRPr/>
          </a:p>
        </p:txBody>
      </p:sp>
      <p:sp>
        <p:nvSpPr>
          <p:cNvPr id="114" name="Google Shape;114;p3"/>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228600" marR="0" rtl="0" algn="just">
              <a:lnSpc>
                <a:spcPct val="150000"/>
              </a:lnSpc>
              <a:spcBef>
                <a:spcPts val="0"/>
              </a:spcBef>
              <a:spcAft>
                <a:spcPts val="0"/>
              </a:spcAft>
              <a:buSzPts val="2000"/>
              <a:buChar char=" "/>
            </a:pPr>
            <a:r>
              <a:rPr lang="en-US">
                <a:latin typeface="Times New Roman"/>
                <a:ea typeface="Times New Roman"/>
                <a:cs typeface="Times New Roman"/>
                <a:sym typeface="Times New Roman"/>
              </a:rPr>
              <a:t>Humidity Ratio: It is the ratio of the mass of water vapor to the mass of dry air contained in a sample of air. </a:t>
            </a:r>
            <a:endParaRPr/>
          </a:p>
          <a:p>
            <a:pPr indent="-127000" lvl="0" marL="228600" marR="0" rtl="0" algn="just">
              <a:lnSpc>
                <a:spcPct val="150000"/>
              </a:lnSpc>
              <a:spcBef>
                <a:spcPts val="1200"/>
              </a:spcBef>
              <a:spcAft>
                <a:spcPts val="0"/>
              </a:spcAft>
              <a:buSzPts val="2000"/>
              <a:buChar char=" "/>
            </a:pPr>
            <a:r>
              <a:rPr lang="en-US">
                <a:latin typeface="Times New Roman"/>
                <a:ea typeface="Times New Roman"/>
                <a:cs typeface="Times New Roman"/>
                <a:sym typeface="Times New Roman"/>
              </a:rPr>
              <a:t>Specific Volume is the ratio of unit volume of dry air per unit weight of dry air.</a:t>
            </a:r>
            <a:endParaRPr/>
          </a:p>
          <a:p>
            <a:pPr indent="-127000" lvl="0" marL="228600" marR="0" rtl="0" algn="just">
              <a:lnSpc>
                <a:spcPct val="150000"/>
              </a:lnSpc>
              <a:spcBef>
                <a:spcPts val="1200"/>
              </a:spcBef>
              <a:spcAft>
                <a:spcPts val="0"/>
              </a:spcAft>
              <a:buSzPts val="2000"/>
              <a:buChar char=" "/>
            </a:pPr>
            <a:r>
              <a:rPr lang="en-US">
                <a:latin typeface="Times New Roman"/>
                <a:ea typeface="Times New Roman"/>
                <a:cs typeface="Times New Roman"/>
                <a:sym typeface="Times New Roman"/>
              </a:rPr>
              <a:t>Dry Bulb Temperature: It is the temperature measured by a regular thermometer.</a:t>
            </a:r>
            <a:endParaRPr/>
          </a:p>
          <a:p>
            <a:pPr indent="-127000" lvl="0" marL="228600" marR="0" rtl="0" algn="just">
              <a:lnSpc>
                <a:spcPct val="150000"/>
              </a:lnSpc>
              <a:spcBef>
                <a:spcPts val="1200"/>
              </a:spcBef>
              <a:spcAft>
                <a:spcPts val="0"/>
              </a:spcAft>
              <a:buSzPts val="2000"/>
              <a:buChar char=" "/>
            </a:pPr>
            <a:r>
              <a:rPr lang="en-US">
                <a:latin typeface="Times New Roman"/>
                <a:ea typeface="Times New Roman"/>
                <a:cs typeface="Times New Roman"/>
                <a:sym typeface="Times New Roman"/>
              </a:rPr>
              <a:t>Wet Bulb Temperature: It is the temperature measured by a regular thermometer when the bulb of the thermometer is wrapped in a moist cloth.</a:t>
            </a:r>
            <a:endParaRPr/>
          </a:p>
          <a:p>
            <a:pPr indent="0" lvl="0" marL="91440" rtl="0" algn="l">
              <a:lnSpc>
                <a:spcPct val="90000"/>
              </a:lnSpc>
              <a:spcBef>
                <a:spcPts val="1800"/>
              </a:spcBef>
              <a:spcAft>
                <a:spcPts val="0"/>
              </a:spcAft>
              <a:buSzPts val="20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Revision of Basic Concepts</a:t>
            </a:r>
            <a:endParaRPr/>
          </a:p>
        </p:txBody>
      </p:sp>
      <p:sp>
        <p:nvSpPr>
          <p:cNvPr id="120" name="Google Shape;120;p4"/>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228600" marR="0" rtl="0" algn="just">
              <a:lnSpc>
                <a:spcPct val="150000"/>
              </a:lnSpc>
              <a:spcBef>
                <a:spcPts val="0"/>
              </a:spcBef>
              <a:spcAft>
                <a:spcPts val="0"/>
              </a:spcAft>
              <a:buSzPts val="2000"/>
              <a:buChar char=" "/>
            </a:pPr>
            <a:r>
              <a:rPr lang="en-US">
                <a:latin typeface="Times New Roman"/>
                <a:ea typeface="Times New Roman"/>
                <a:cs typeface="Times New Roman"/>
                <a:sym typeface="Times New Roman"/>
              </a:rPr>
              <a:t>Dew Point: It is the temperature at which condensation begins when air with relative humidity below 100% is cooled. </a:t>
            </a:r>
            <a:endParaRPr/>
          </a:p>
          <a:p>
            <a:pPr indent="-127000" lvl="0" marL="228600" marR="0" rtl="0" algn="just">
              <a:lnSpc>
                <a:spcPct val="150000"/>
              </a:lnSpc>
              <a:spcBef>
                <a:spcPts val="1200"/>
              </a:spcBef>
              <a:spcAft>
                <a:spcPts val="0"/>
              </a:spcAft>
              <a:buSzPts val="2000"/>
              <a:buChar char=" "/>
            </a:pPr>
            <a:r>
              <a:rPr lang="en-US">
                <a:latin typeface="Times New Roman"/>
                <a:ea typeface="Times New Roman"/>
                <a:cs typeface="Times New Roman"/>
                <a:sym typeface="Times New Roman"/>
              </a:rPr>
              <a:t>Enthalpy: It is equivalent to the total heat content of a system. The enthalpy of atmospheric air is the sum of the enthalpy of dry air and the enthalpy of water vapor present in it. This is equal to sensible heat of dry air and sensible as well as latent heat of the water vapor (Pita, 2002). </a:t>
            </a:r>
            <a:endParaRPr/>
          </a:p>
          <a:p>
            <a:pPr indent="0" lvl="0" marL="91440" rtl="0" algn="l">
              <a:lnSpc>
                <a:spcPct val="90000"/>
              </a:lnSpc>
              <a:spcBef>
                <a:spcPts val="1800"/>
              </a:spcBef>
              <a:spcAft>
                <a:spcPts val="0"/>
              </a:spcAft>
              <a:buSzPts val="20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5"/>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Some Basic Terminologies</a:t>
            </a:r>
            <a:endParaRPr/>
          </a:p>
        </p:txBody>
      </p:sp>
      <p:sp>
        <p:nvSpPr>
          <p:cNvPr id="126" name="Google Shape;126;p5"/>
          <p:cNvSpPr txBox="1"/>
          <p:nvPr>
            <p:ph idx="1" type="body"/>
          </p:nvPr>
        </p:nvSpPr>
        <p:spPr>
          <a:xfrm>
            <a:off x="208549" y="1621145"/>
            <a:ext cx="11774904" cy="6720749"/>
          </a:xfrm>
          <a:prstGeom prst="rect">
            <a:avLst/>
          </a:prstGeom>
          <a:noFill/>
          <a:ln>
            <a:noFill/>
          </a:ln>
        </p:spPr>
        <p:txBody>
          <a:bodyPr anchorCtr="0" anchor="t" bIns="45700" lIns="0" spcFirstLastPara="1" rIns="0" wrap="square" tIns="45700">
            <a:noAutofit/>
          </a:bodyPr>
          <a:lstStyle/>
          <a:p>
            <a:pPr indent="0" lvl="1" marL="457200" marR="0" rtl="0" algn="just">
              <a:lnSpc>
                <a:spcPct val="150000"/>
              </a:lnSpc>
              <a:spcBef>
                <a:spcPts val="0"/>
              </a:spcBef>
              <a:spcAft>
                <a:spcPts val="0"/>
              </a:spcAft>
              <a:buSzPts val="2000"/>
              <a:buNone/>
            </a:pPr>
            <a:r>
              <a:rPr b="1" lang="en-US" sz="2000">
                <a:solidFill>
                  <a:srgbClr val="365F91"/>
                </a:solidFill>
                <a:latin typeface="Times New Roman"/>
                <a:ea typeface="Times New Roman"/>
                <a:cs typeface="Times New Roman"/>
                <a:sym typeface="Times New Roman"/>
              </a:rPr>
              <a:t>Heat</a:t>
            </a:r>
            <a:endParaRPr/>
          </a:p>
          <a:p>
            <a:pPr indent="-342900" lvl="0" marL="480060" rtl="0" algn="just">
              <a:lnSpc>
                <a:spcPct val="150000"/>
              </a:lnSpc>
              <a:spcBef>
                <a:spcPts val="1200"/>
              </a:spcBef>
              <a:spcAft>
                <a:spcPts val="0"/>
              </a:spcAft>
              <a:buSzPts val="2000"/>
              <a:buFont typeface="Noto Sans Symbols"/>
              <a:buChar char="▪"/>
            </a:pPr>
            <a:r>
              <a:rPr lang="en-US">
                <a:latin typeface="Times New Roman"/>
                <a:ea typeface="Times New Roman"/>
                <a:cs typeface="Times New Roman"/>
                <a:sym typeface="Times New Roman"/>
              </a:rPr>
              <a:t>It is basically the measure of thermal energy. </a:t>
            </a:r>
            <a:endParaRPr/>
          </a:p>
          <a:p>
            <a:pPr indent="-342900" lvl="0" marL="480060" rtl="0" algn="just">
              <a:lnSpc>
                <a:spcPct val="150000"/>
              </a:lnSpc>
              <a:spcBef>
                <a:spcPts val="1200"/>
              </a:spcBef>
              <a:spcAft>
                <a:spcPts val="0"/>
              </a:spcAft>
              <a:buSzPts val="2000"/>
              <a:buFont typeface="Noto Sans Symbols"/>
              <a:buChar char="▪"/>
            </a:pPr>
            <a:r>
              <a:rPr lang="en-US">
                <a:latin typeface="Times New Roman"/>
                <a:ea typeface="Times New Roman"/>
                <a:cs typeface="Times New Roman"/>
                <a:sym typeface="Times New Roman"/>
              </a:rPr>
              <a:t>Thermodynamically heat is defined at the energy flow between system and surrounding due to the virtue of temperature difference. </a:t>
            </a:r>
            <a:endParaRPr/>
          </a:p>
          <a:p>
            <a:pPr indent="-342900" lvl="0" marL="480060" rtl="0" algn="just">
              <a:lnSpc>
                <a:spcPct val="150000"/>
              </a:lnSpc>
              <a:spcBef>
                <a:spcPts val="1200"/>
              </a:spcBef>
              <a:spcAft>
                <a:spcPts val="0"/>
              </a:spcAft>
              <a:buSzPts val="2000"/>
              <a:buFont typeface="Noto Sans Symbols"/>
              <a:buChar char="▪"/>
            </a:pPr>
            <a:r>
              <a:rPr lang="en-US">
                <a:latin typeface="Times New Roman"/>
                <a:ea typeface="Times New Roman"/>
                <a:cs typeface="Times New Roman"/>
                <a:sym typeface="Times New Roman"/>
              </a:rPr>
              <a:t>Its SI unit is Joule. </a:t>
            </a:r>
            <a:endParaRPr/>
          </a:p>
          <a:p>
            <a:pPr indent="-342900" lvl="0" marL="480060" rtl="0" algn="just">
              <a:lnSpc>
                <a:spcPct val="150000"/>
              </a:lnSpc>
              <a:spcBef>
                <a:spcPts val="1200"/>
              </a:spcBef>
              <a:spcAft>
                <a:spcPts val="0"/>
              </a:spcAft>
              <a:buSzPts val="2000"/>
              <a:buFont typeface="Noto Sans Symbols"/>
              <a:buChar char="▪"/>
            </a:pPr>
            <a:r>
              <a:rPr lang="en-US">
                <a:latin typeface="Times New Roman"/>
                <a:ea typeface="Times New Roman"/>
                <a:cs typeface="Times New Roman"/>
                <a:sym typeface="Times New Roman"/>
              </a:rPr>
              <a:t>Quanity of heat is also measured in British thermal units (Btu). </a:t>
            </a:r>
            <a:endParaRPr/>
          </a:p>
          <a:p>
            <a:pPr indent="-342900" lvl="0" marL="480060" rtl="0" algn="just">
              <a:lnSpc>
                <a:spcPct val="150000"/>
              </a:lnSpc>
              <a:spcBef>
                <a:spcPts val="1200"/>
              </a:spcBef>
              <a:spcAft>
                <a:spcPts val="0"/>
              </a:spcAft>
              <a:buSzPts val="2000"/>
              <a:buFont typeface="Noto Sans Symbols"/>
              <a:buChar char="▪"/>
            </a:pPr>
            <a:r>
              <a:rPr lang="en-US">
                <a:latin typeface="Times New Roman"/>
                <a:ea typeface="Times New Roman"/>
                <a:cs typeface="Times New Roman"/>
                <a:sym typeface="Times New Roman"/>
              </a:rPr>
              <a:t>Btu is defined as the amount of heat required to heat 0.45 kg of water from 15.3 ⁰C to 15.8 ⁰C.</a:t>
            </a:r>
            <a:endParaRPr/>
          </a:p>
          <a:p>
            <a:pPr indent="0" lvl="0" marL="91440" rtl="0" algn="l">
              <a:lnSpc>
                <a:spcPct val="90000"/>
              </a:lnSpc>
              <a:spcBef>
                <a:spcPts val="1800"/>
              </a:spcBef>
              <a:spcAft>
                <a:spcPts val="0"/>
              </a:spcAft>
              <a:buSzPts val="2000"/>
              <a:buNone/>
            </a:pPr>
            <a:r>
              <a:t/>
            </a:r>
            <a:endParaRPr>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6"/>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Some Basic Terminologies</a:t>
            </a:r>
            <a:endParaRPr/>
          </a:p>
        </p:txBody>
      </p:sp>
      <p:sp>
        <p:nvSpPr>
          <p:cNvPr id="132" name="Google Shape;132;p6"/>
          <p:cNvSpPr txBox="1"/>
          <p:nvPr>
            <p:ph idx="1" type="body"/>
          </p:nvPr>
        </p:nvSpPr>
        <p:spPr>
          <a:xfrm>
            <a:off x="208549" y="1621146"/>
            <a:ext cx="11774904" cy="4023360"/>
          </a:xfrm>
          <a:prstGeom prst="rect">
            <a:avLst/>
          </a:prstGeom>
          <a:noFill/>
          <a:ln>
            <a:noFill/>
          </a:ln>
        </p:spPr>
        <p:txBody>
          <a:bodyPr anchorCtr="0" anchor="t" bIns="45700" lIns="0" spcFirstLastPara="1" rIns="0" wrap="square" tIns="45700">
            <a:noAutofit/>
          </a:bodyPr>
          <a:lstStyle/>
          <a:p>
            <a:pPr indent="0" lvl="1" marL="457200" marR="0" rtl="0" algn="just">
              <a:lnSpc>
                <a:spcPct val="150000"/>
              </a:lnSpc>
              <a:spcBef>
                <a:spcPts val="0"/>
              </a:spcBef>
              <a:spcAft>
                <a:spcPts val="0"/>
              </a:spcAft>
              <a:buSzPts val="2000"/>
              <a:buNone/>
            </a:pPr>
            <a:r>
              <a:rPr b="1" lang="en-US" sz="2000">
                <a:solidFill>
                  <a:srgbClr val="365F91"/>
                </a:solidFill>
                <a:latin typeface="Times New Roman"/>
                <a:ea typeface="Times New Roman"/>
                <a:cs typeface="Times New Roman"/>
                <a:sym typeface="Times New Roman"/>
              </a:rPr>
              <a:t>Heat</a:t>
            </a:r>
            <a:endParaRPr/>
          </a:p>
          <a:p>
            <a:pPr indent="-127000" lvl="0" marL="228600" marR="0" rtl="0" algn="just">
              <a:lnSpc>
                <a:spcPct val="150000"/>
              </a:lnSpc>
              <a:spcBef>
                <a:spcPts val="1200"/>
              </a:spcBef>
              <a:spcAft>
                <a:spcPts val="0"/>
              </a:spcAft>
              <a:buSzPts val="2000"/>
              <a:buChar char=" "/>
            </a:pPr>
            <a:r>
              <a:rPr lang="en-US">
                <a:latin typeface="Times New Roman"/>
                <a:ea typeface="Times New Roman"/>
                <a:cs typeface="Times New Roman"/>
                <a:sym typeface="Times New Roman"/>
              </a:rPr>
              <a:t>Unit conversion</a:t>
            </a:r>
            <a:endParaRPr/>
          </a:p>
          <a:p>
            <a:pPr indent="-342900" lvl="0" marL="342900" marR="0" rtl="0" algn="just">
              <a:lnSpc>
                <a:spcPct val="150000"/>
              </a:lnSpc>
              <a:spcBef>
                <a:spcPts val="1200"/>
              </a:spcBef>
              <a:spcAft>
                <a:spcPts val="0"/>
              </a:spcAft>
              <a:buSzPts val="2000"/>
              <a:buFont typeface="Noto Sans Symbols"/>
              <a:buChar char="∙"/>
            </a:pPr>
            <a:r>
              <a:rPr lang="en-US">
                <a:latin typeface="Times New Roman"/>
                <a:ea typeface="Times New Roman"/>
                <a:cs typeface="Times New Roman"/>
                <a:sym typeface="Times New Roman"/>
              </a:rPr>
              <a:t>1 Btu = 1055 joules (J)</a:t>
            </a:r>
            <a:endParaRPr/>
          </a:p>
          <a:p>
            <a:pPr indent="-342900" lvl="0" marL="342900" marR="0" rtl="0" algn="just">
              <a:lnSpc>
                <a:spcPct val="150000"/>
              </a:lnSpc>
              <a:spcBef>
                <a:spcPts val="0"/>
              </a:spcBef>
              <a:spcAft>
                <a:spcPts val="0"/>
              </a:spcAft>
              <a:buSzPts val="2000"/>
              <a:buFont typeface="Noto Sans Symbols"/>
              <a:buChar char="∙"/>
            </a:pPr>
            <a:r>
              <a:rPr lang="en-US">
                <a:latin typeface="Times New Roman"/>
                <a:ea typeface="Times New Roman"/>
                <a:cs typeface="Times New Roman"/>
                <a:sym typeface="Times New Roman"/>
              </a:rPr>
              <a:t>1 Btu = 0.293 watt-hour (W-hr)</a:t>
            </a:r>
            <a:endParaRPr/>
          </a:p>
          <a:p>
            <a:pPr indent="-342900" lvl="0" marL="342900" marR="0" rtl="0" algn="just">
              <a:lnSpc>
                <a:spcPct val="150000"/>
              </a:lnSpc>
              <a:spcBef>
                <a:spcPts val="0"/>
              </a:spcBef>
              <a:spcAft>
                <a:spcPts val="0"/>
              </a:spcAft>
              <a:buSzPts val="2000"/>
              <a:buFont typeface="Noto Sans Symbols"/>
              <a:buChar char="∙"/>
            </a:pPr>
            <a:r>
              <a:rPr lang="en-US">
                <a:latin typeface="Times New Roman"/>
                <a:ea typeface="Times New Roman"/>
                <a:cs typeface="Times New Roman"/>
                <a:sym typeface="Times New Roman"/>
              </a:rPr>
              <a:t>1 Btu = 252 calories (C)</a:t>
            </a:r>
            <a:endParaRPr/>
          </a:p>
          <a:p>
            <a:pPr indent="0" lvl="0" marL="91440" rtl="0" algn="l">
              <a:lnSpc>
                <a:spcPct val="90000"/>
              </a:lnSpc>
              <a:spcBef>
                <a:spcPts val="1200"/>
              </a:spcBef>
              <a:spcAft>
                <a:spcPts val="0"/>
              </a:spcAft>
              <a:buSzPts val="2000"/>
              <a:buNone/>
            </a:pPr>
            <a:r>
              <a:t/>
            </a:r>
            <a:endParaRPr>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Some Basic Terminologies</a:t>
            </a:r>
            <a:endParaRPr/>
          </a:p>
        </p:txBody>
      </p:sp>
      <p:sp>
        <p:nvSpPr>
          <p:cNvPr id="138" name="Google Shape;138;p7"/>
          <p:cNvSpPr txBox="1"/>
          <p:nvPr>
            <p:ph idx="1" type="body"/>
          </p:nvPr>
        </p:nvSpPr>
        <p:spPr>
          <a:xfrm>
            <a:off x="208549" y="1621146"/>
            <a:ext cx="11540628" cy="4023360"/>
          </a:xfrm>
          <a:prstGeom prst="rect">
            <a:avLst/>
          </a:prstGeom>
          <a:noFill/>
          <a:ln>
            <a:noFill/>
          </a:ln>
        </p:spPr>
        <p:txBody>
          <a:bodyPr anchorCtr="0" anchor="t" bIns="45700" lIns="0" spcFirstLastPara="1" rIns="0" wrap="square" tIns="45700">
            <a:noAutofit/>
          </a:bodyPr>
          <a:lstStyle/>
          <a:p>
            <a:pPr indent="0" lvl="1" marL="457200" marR="0" rtl="0" algn="just">
              <a:lnSpc>
                <a:spcPct val="150000"/>
              </a:lnSpc>
              <a:spcBef>
                <a:spcPts val="0"/>
              </a:spcBef>
              <a:spcAft>
                <a:spcPts val="0"/>
              </a:spcAft>
              <a:buSzPts val="2000"/>
              <a:buNone/>
            </a:pPr>
            <a:r>
              <a:rPr lang="en-US" sz="2000">
                <a:solidFill>
                  <a:schemeClr val="dk1"/>
                </a:solidFill>
                <a:latin typeface="Times New Roman"/>
                <a:ea typeface="Times New Roman"/>
                <a:cs typeface="Times New Roman"/>
                <a:sym typeface="Times New Roman"/>
              </a:rPr>
              <a:t>Temperature</a:t>
            </a:r>
            <a:endParaRPr/>
          </a:p>
          <a:p>
            <a:pPr indent="-342900" lvl="1" marL="800100" rtl="0" algn="just">
              <a:lnSpc>
                <a:spcPct val="150000"/>
              </a:lnSpc>
              <a:spcBef>
                <a:spcPts val="1200"/>
              </a:spcBef>
              <a:spcAft>
                <a:spcPts val="0"/>
              </a:spcAft>
              <a:buSzPts val="2000"/>
              <a:buFont typeface="Noto Sans Symbols"/>
              <a:buChar char="▪"/>
            </a:pPr>
            <a:r>
              <a:rPr lang="en-US" sz="2000">
                <a:solidFill>
                  <a:schemeClr val="dk1"/>
                </a:solidFill>
                <a:latin typeface="Times New Roman"/>
                <a:ea typeface="Times New Roman"/>
                <a:cs typeface="Times New Roman"/>
                <a:sym typeface="Times New Roman"/>
              </a:rPr>
              <a:t>It refers to the quantification of the average kinetic energy of atoms and molecules within a substance at the microscopic level. </a:t>
            </a:r>
            <a:endParaRPr/>
          </a:p>
          <a:p>
            <a:pPr indent="-342900" lvl="1" marL="800100" rtl="0" algn="just">
              <a:lnSpc>
                <a:spcPct val="150000"/>
              </a:lnSpc>
              <a:spcBef>
                <a:spcPts val="1200"/>
              </a:spcBef>
              <a:spcAft>
                <a:spcPts val="0"/>
              </a:spcAft>
              <a:buSzPts val="2000"/>
              <a:buFont typeface="Noto Sans Symbols"/>
              <a:buChar char="▪"/>
            </a:pPr>
            <a:r>
              <a:rPr lang="en-US" sz="2000">
                <a:solidFill>
                  <a:schemeClr val="dk1"/>
                </a:solidFill>
                <a:latin typeface="Times New Roman"/>
                <a:ea typeface="Times New Roman"/>
                <a:cs typeface="Times New Roman"/>
                <a:sym typeface="Times New Roman"/>
              </a:rPr>
              <a:t>Temperature is typically quantified using units like degrees Celsius (°C), degrees Fahrenheit (°F), or the Kelvin (K) scale, particularly in scientific applications. </a:t>
            </a:r>
            <a:endParaRPr/>
          </a:p>
          <a:p>
            <a:pPr indent="-342900" lvl="1" marL="800100" rtl="0" algn="just">
              <a:lnSpc>
                <a:spcPct val="150000"/>
              </a:lnSpc>
              <a:spcBef>
                <a:spcPts val="1200"/>
              </a:spcBef>
              <a:spcAft>
                <a:spcPts val="0"/>
              </a:spcAft>
              <a:buSzPts val="2000"/>
              <a:buFont typeface="Noto Sans Symbols"/>
              <a:buChar char="▪"/>
            </a:pPr>
            <a:r>
              <a:rPr lang="en-US" sz="2000">
                <a:solidFill>
                  <a:schemeClr val="dk1"/>
                </a:solidFill>
                <a:latin typeface="Times New Roman"/>
                <a:ea typeface="Times New Roman"/>
                <a:cs typeface="Times New Roman"/>
                <a:sym typeface="Times New Roman"/>
              </a:rPr>
              <a:t>Conversion of units of temperature is done according to below: </a:t>
            </a:r>
            <a:endParaRPr/>
          </a:p>
          <a:p>
            <a:pPr indent="0" lvl="1" marL="457200" marR="0" rtl="0" algn="just">
              <a:lnSpc>
                <a:spcPct val="150000"/>
              </a:lnSpc>
              <a:spcBef>
                <a:spcPts val="1200"/>
              </a:spcBef>
              <a:spcAft>
                <a:spcPts val="0"/>
              </a:spcAft>
              <a:buSzPts val="2000"/>
              <a:buNone/>
            </a:pPr>
            <a:r>
              <a:rPr lang="en-US" sz="2000">
                <a:solidFill>
                  <a:schemeClr val="dk1"/>
                </a:solidFill>
                <a:latin typeface="Times New Roman"/>
                <a:ea typeface="Times New Roman"/>
                <a:cs typeface="Times New Roman"/>
                <a:sym typeface="Times New Roman"/>
              </a:rPr>
              <a:t>°C = (°F -32)/1.8 </a:t>
            </a:r>
            <a:endParaRPr/>
          </a:p>
          <a:p>
            <a:pPr indent="0" lvl="1" marL="457200" marR="0" rtl="0" algn="just">
              <a:lnSpc>
                <a:spcPct val="150000"/>
              </a:lnSpc>
              <a:spcBef>
                <a:spcPts val="1200"/>
              </a:spcBef>
              <a:spcAft>
                <a:spcPts val="0"/>
              </a:spcAft>
              <a:buSzPts val="2000"/>
              <a:buNone/>
            </a:pPr>
            <a:r>
              <a:rPr lang="en-US" sz="2000">
                <a:solidFill>
                  <a:schemeClr val="dk1"/>
                </a:solidFill>
                <a:latin typeface="Times New Roman"/>
                <a:ea typeface="Times New Roman"/>
                <a:cs typeface="Times New Roman"/>
                <a:sym typeface="Times New Roman"/>
              </a:rPr>
              <a:t>°K = °C + 273</a:t>
            </a:r>
            <a:endParaRPr/>
          </a:p>
          <a:p>
            <a:pPr indent="0" lvl="0" marL="91440" rtl="0" algn="l">
              <a:lnSpc>
                <a:spcPct val="90000"/>
              </a:lnSpc>
              <a:spcBef>
                <a:spcPts val="1800"/>
              </a:spcBef>
              <a:spcAft>
                <a:spcPts val="0"/>
              </a:spcAft>
              <a:buSzPts val="2000"/>
              <a:buNone/>
            </a:pPr>
            <a:r>
              <a:t/>
            </a:r>
            <a:endParaRPr>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8"/>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Some Basic Terminologies</a:t>
            </a:r>
            <a:endParaRPr/>
          </a:p>
        </p:txBody>
      </p:sp>
      <p:sp>
        <p:nvSpPr>
          <p:cNvPr id="144" name="Google Shape;144;p8"/>
          <p:cNvSpPr txBox="1"/>
          <p:nvPr>
            <p:ph idx="1" type="body"/>
          </p:nvPr>
        </p:nvSpPr>
        <p:spPr>
          <a:xfrm>
            <a:off x="208549" y="1621146"/>
            <a:ext cx="11540628" cy="4023360"/>
          </a:xfrm>
          <a:prstGeom prst="rect">
            <a:avLst/>
          </a:prstGeom>
          <a:noFill/>
          <a:ln>
            <a:noFill/>
          </a:ln>
        </p:spPr>
        <p:txBody>
          <a:bodyPr anchorCtr="0" anchor="t" bIns="45700" lIns="0" spcFirstLastPara="1" rIns="0" wrap="square" tIns="45700">
            <a:noAutofit/>
          </a:bodyPr>
          <a:lstStyle/>
          <a:p>
            <a:pPr indent="0" lvl="1" marL="457200" marR="0" rtl="0" algn="just">
              <a:lnSpc>
                <a:spcPct val="150000"/>
              </a:lnSpc>
              <a:spcBef>
                <a:spcPts val="0"/>
              </a:spcBef>
              <a:spcAft>
                <a:spcPts val="0"/>
              </a:spcAft>
              <a:buSzPts val="2000"/>
              <a:buNone/>
            </a:pPr>
            <a:r>
              <a:rPr b="1" lang="en-US" sz="2000">
                <a:solidFill>
                  <a:srgbClr val="365F91"/>
                </a:solidFill>
                <a:latin typeface="Times New Roman"/>
                <a:ea typeface="Times New Roman"/>
                <a:cs typeface="Times New Roman"/>
                <a:sym typeface="Times New Roman"/>
              </a:rPr>
              <a:t>Mass density (ρ)</a:t>
            </a:r>
            <a:endParaRPr/>
          </a:p>
          <a:p>
            <a:pPr indent="-342900" lvl="0" marL="480060" rtl="0" algn="just">
              <a:lnSpc>
                <a:spcPct val="150000"/>
              </a:lnSpc>
              <a:spcBef>
                <a:spcPts val="1200"/>
              </a:spcBef>
              <a:spcAft>
                <a:spcPts val="0"/>
              </a:spcAft>
              <a:buSzPts val="2000"/>
              <a:buFont typeface="Noto Sans Symbols"/>
              <a:buChar char="▪"/>
            </a:pPr>
            <a:r>
              <a:rPr lang="en-US">
                <a:latin typeface="Times New Roman"/>
                <a:ea typeface="Times New Roman"/>
                <a:cs typeface="Times New Roman"/>
                <a:sym typeface="Times New Roman"/>
              </a:rPr>
              <a:t>It is the ratio of mass per unit volume of a substance.  Its unit is kg/m</a:t>
            </a:r>
            <a:r>
              <a:rPr baseline="30000" lang="en-US">
                <a:latin typeface="Times New Roman"/>
                <a:ea typeface="Times New Roman"/>
                <a:cs typeface="Times New Roman"/>
                <a:sym typeface="Times New Roman"/>
              </a:rPr>
              <a:t>3</a:t>
            </a:r>
            <a:endParaRPr>
              <a:latin typeface="Times New Roman"/>
              <a:ea typeface="Times New Roman"/>
              <a:cs typeface="Times New Roman"/>
              <a:sym typeface="Times New Roman"/>
            </a:endParaRPr>
          </a:p>
          <a:p>
            <a:pPr indent="0" lvl="1" marL="457200" marR="0" rtl="0" algn="just">
              <a:lnSpc>
                <a:spcPct val="150000"/>
              </a:lnSpc>
              <a:spcBef>
                <a:spcPts val="1200"/>
              </a:spcBef>
              <a:spcAft>
                <a:spcPts val="0"/>
              </a:spcAft>
              <a:buSzPts val="2000"/>
              <a:buNone/>
            </a:pPr>
            <a:r>
              <a:rPr b="1" lang="en-US" sz="2000">
                <a:solidFill>
                  <a:srgbClr val="365F91"/>
                </a:solidFill>
                <a:latin typeface="Times New Roman"/>
                <a:ea typeface="Times New Roman"/>
                <a:cs typeface="Times New Roman"/>
                <a:sym typeface="Times New Roman"/>
              </a:rPr>
              <a:t>Specific Heat </a:t>
            </a:r>
            <a:endParaRPr/>
          </a:p>
          <a:p>
            <a:pPr indent="-127000" lvl="0" marL="91440" rtl="0" algn="just">
              <a:lnSpc>
                <a:spcPct val="90000"/>
              </a:lnSpc>
              <a:spcBef>
                <a:spcPts val="1800"/>
              </a:spcBef>
              <a:spcAft>
                <a:spcPts val="0"/>
              </a:spcAft>
              <a:buSzPts val="2000"/>
              <a:buFont typeface="Noto Sans Symbols"/>
              <a:buChar char="▪"/>
            </a:pPr>
            <a:r>
              <a:rPr lang="en-US">
                <a:latin typeface="Times New Roman"/>
                <a:ea typeface="Times New Roman"/>
                <a:cs typeface="Times New Roman"/>
                <a:sym typeface="Times New Roman"/>
              </a:rPr>
              <a:t>Specific Heat of a substance is defined as the amount of heat required to raise the temperature of 1 kg of mass of the substance through 1 °C. </a:t>
            </a:r>
            <a:endParaRPr/>
          </a:p>
          <a:p>
            <a:pPr indent="-127000" lvl="0" marL="91440" rtl="0" algn="just">
              <a:lnSpc>
                <a:spcPct val="90000"/>
              </a:lnSpc>
              <a:spcBef>
                <a:spcPts val="1400"/>
              </a:spcBef>
              <a:spcAft>
                <a:spcPts val="0"/>
              </a:spcAft>
              <a:buSzPts val="2000"/>
              <a:buFont typeface="Noto Sans Symbols"/>
              <a:buChar char="▪"/>
            </a:pPr>
            <a:r>
              <a:rPr lang="en-US">
                <a:latin typeface="Times New Roman"/>
                <a:ea typeface="Times New Roman"/>
                <a:cs typeface="Times New Roman"/>
                <a:sym typeface="Times New Roman"/>
              </a:rPr>
              <a:t>Its unit is kJ/kg K. </a:t>
            </a:r>
            <a:endParaRPr/>
          </a:p>
          <a:p>
            <a:pPr indent="-127000" lvl="0" marL="91440" rtl="0" algn="just">
              <a:lnSpc>
                <a:spcPct val="90000"/>
              </a:lnSpc>
              <a:spcBef>
                <a:spcPts val="1400"/>
              </a:spcBef>
              <a:spcAft>
                <a:spcPts val="0"/>
              </a:spcAft>
              <a:buSzPts val="2000"/>
              <a:buFont typeface="Noto Sans Symbols"/>
              <a:buChar char="▪"/>
            </a:pPr>
            <a:r>
              <a:rPr lang="en-US">
                <a:latin typeface="Times New Roman"/>
                <a:ea typeface="Times New Roman"/>
                <a:cs typeface="Times New Roman"/>
                <a:sym typeface="Times New Roman"/>
              </a:rPr>
              <a:t>It can also be understood as the property of a substance which indicates how slow its temperature rises when it is heated. </a:t>
            </a:r>
            <a:endParaRPr/>
          </a:p>
          <a:p>
            <a:pPr indent="-127000" lvl="0" marL="91440" rtl="0" algn="just">
              <a:lnSpc>
                <a:spcPct val="90000"/>
              </a:lnSpc>
              <a:spcBef>
                <a:spcPts val="1400"/>
              </a:spcBef>
              <a:spcAft>
                <a:spcPts val="0"/>
              </a:spcAft>
              <a:buSzPts val="2000"/>
              <a:buFont typeface="Noto Sans Symbols"/>
              <a:buChar char="▪"/>
            </a:pPr>
            <a:r>
              <a:rPr lang="en-US">
                <a:latin typeface="Times New Roman"/>
                <a:ea typeface="Times New Roman"/>
                <a:cs typeface="Times New Roman"/>
                <a:sym typeface="Times New Roman"/>
              </a:rPr>
              <a:t>For example, if heat is applied at the same rate, then the temperature of water will rise slower as compared with iron as water has higher specific heat than iron</a:t>
            </a:r>
            <a:endParaRPr>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9"/>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Some Basic Terminologies</a:t>
            </a:r>
            <a:endParaRPr/>
          </a:p>
        </p:txBody>
      </p:sp>
      <p:sp>
        <p:nvSpPr>
          <p:cNvPr id="150" name="Google Shape;150;p9"/>
          <p:cNvSpPr txBox="1"/>
          <p:nvPr>
            <p:ph idx="1" type="body"/>
          </p:nvPr>
        </p:nvSpPr>
        <p:spPr>
          <a:xfrm>
            <a:off x="208549" y="1621146"/>
            <a:ext cx="11540628" cy="535458"/>
          </a:xfrm>
          <a:prstGeom prst="rect">
            <a:avLst/>
          </a:prstGeom>
          <a:noFill/>
          <a:ln>
            <a:noFill/>
          </a:ln>
        </p:spPr>
        <p:txBody>
          <a:bodyPr anchorCtr="0" anchor="t" bIns="45700" lIns="0" spcFirstLastPara="1" rIns="0" wrap="square" tIns="45700">
            <a:noAutofit/>
          </a:bodyPr>
          <a:lstStyle/>
          <a:p>
            <a:pPr indent="0" lvl="1" marL="457200" marR="0" rtl="0" algn="just">
              <a:lnSpc>
                <a:spcPct val="150000"/>
              </a:lnSpc>
              <a:spcBef>
                <a:spcPts val="0"/>
              </a:spcBef>
              <a:spcAft>
                <a:spcPts val="0"/>
              </a:spcAft>
              <a:buSzPts val="2000"/>
              <a:buNone/>
            </a:pPr>
            <a:r>
              <a:rPr b="1" lang="en-US" sz="2000">
                <a:solidFill>
                  <a:srgbClr val="365F91"/>
                </a:solidFill>
                <a:latin typeface="Times New Roman"/>
                <a:ea typeface="Times New Roman"/>
                <a:cs typeface="Times New Roman"/>
                <a:sym typeface="Times New Roman"/>
              </a:rPr>
              <a:t>Specific Heat of Some Substance</a:t>
            </a:r>
            <a:endParaRPr/>
          </a:p>
        </p:txBody>
      </p:sp>
      <p:graphicFrame>
        <p:nvGraphicFramePr>
          <p:cNvPr id="151" name="Google Shape;151;p9"/>
          <p:cNvGraphicFramePr/>
          <p:nvPr/>
        </p:nvGraphicFramePr>
        <p:xfrm>
          <a:off x="829544" y="2377639"/>
          <a:ext cx="3000000" cy="3000000"/>
        </p:xfrm>
        <a:graphic>
          <a:graphicData uri="http://schemas.openxmlformats.org/drawingml/2006/table">
            <a:tbl>
              <a:tblPr>
                <a:noFill/>
                <a:tableStyleId>{8B974EF9-285B-4C67-B02A-E8ACCCFC70A0}</a:tableStyleId>
              </a:tblPr>
              <a:tblGrid>
                <a:gridCol w="1292450"/>
                <a:gridCol w="2130825"/>
              </a:tblGrid>
              <a:tr h="298825">
                <a:tc>
                  <a:txBody>
                    <a:bodyPr/>
                    <a:lstStyle/>
                    <a:p>
                      <a:pPr indent="0" lvl="0" marL="0" marR="0" rtl="0" algn="just">
                        <a:lnSpc>
                          <a:spcPct val="150000"/>
                        </a:lnSpc>
                        <a:spcBef>
                          <a:spcPts val="0"/>
                        </a:spcBef>
                        <a:spcAft>
                          <a:spcPts val="0"/>
                        </a:spcAft>
                        <a:buNone/>
                      </a:pPr>
                      <a:r>
                        <a:rPr b="1" lang="en-US" sz="1200" u="none" cap="none" strike="noStrike">
                          <a:latin typeface="Times New Roman"/>
                          <a:ea typeface="Times New Roman"/>
                          <a:cs typeface="Times New Roman"/>
                          <a:sym typeface="Times New Roman"/>
                        </a:rPr>
                        <a:t>Product</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b="1" lang="en-US" sz="1200" u="none" cap="none" strike="noStrike">
                          <a:latin typeface="Times New Roman"/>
                          <a:ea typeface="Times New Roman"/>
                          <a:cs typeface="Times New Roman"/>
                          <a:sym typeface="Times New Roman"/>
                        </a:rPr>
                        <a:t>Specific Heat (kJ/kg K)</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98825">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Water (20 </a:t>
                      </a:r>
                      <a:r>
                        <a:rPr lang="en-US" sz="1200" u="none" cap="none" strike="noStrike">
                          <a:latin typeface="Arial"/>
                          <a:ea typeface="Arial"/>
                          <a:cs typeface="Arial"/>
                          <a:sym typeface="Arial"/>
                        </a:rPr>
                        <a:t>⁰</a:t>
                      </a:r>
                      <a:r>
                        <a:rPr lang="en-US" sz="1200" u="none" cap="none" strike="noStrike">
                          <a:latin typeface="Times New Roman"/>
                          <a:ea typeface="Times New Roman"/>
                          <a:cs typeface="Times New Roman"/>
                          <a:sym typeface="Times New Roman"/>
                        </a:rPr>
                        <a:t>C)</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4.15</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98825">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Cast Iron</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0.460</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98825">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Aluminium</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0.912</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98825">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Copper</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0.389</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98825">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Gold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0.13</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98825">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Brick</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0.92</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98825">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Marble</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0.88</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98825">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Wood</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2.3 to 2.7</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152" name="Google Shape;152;p9"/>
          <p:cNvSpPr txBox="1"/>
          <p:nvPr/>
        </p:nvSpPr>
        <p:spPr>
          <a:xfrm>
            <a:off x="743281" y="5287991"/>
            <a:ext cx="342327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400" u="none" cap="none" strike="noStrike">
                <a:solidFill>
                  <a:schemeClr val="dk1"/>
                </a:solidFill>
                <a:latin typeface="Calibri"/>
                <a:ea typeface="Calibri"/>
                <a:cs typeface="Calibri"/>
                <a:sym typeface="Calibri"/>
              </a:rPr>
              <a:t>Source: </a:t>
            </a:r>
            <a:r>
              <a:rPr b="0" i="0" lang="en-US" sz="1400" u="none" cap="none" strike="noStrike">
                <a:solidFill>
                  <a:schemeClr val="dk1"/>
                </a:solidFill>
                <a:latin typeface="Times New Roman"/>
                <a:ea typeface="Times New Roman"/>
                <a:cs typeface="Times New Roman"/>
                <a:sym typeface="Times New Roman"/>
              </a:rPr>
              <a:t> (Joseph B Wujek, 2010)</a:t>
            </a:r>
            <a:endParaRPr sz="140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10"/>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Some Basic Terminologies</a:t>
            </a:r>
            <a:endParaRPr/>
          </a:p>
        </p:txBody>
      </p:sp>
      <p:sp>
        <p:nvSpPr>
          <p:cNvPr id="158" name="Google Shape;158;p10"/>
          <p:cNvSpPr txBox="1"/>
          <p:nvPr>
            <p:ph idx="1" type="body"/>
          </p:nvPr>
        </p:nvSpPr>
        <p:spPr>
          <a:xfrm>
            <a:off x="208549" y="1737360"/>
            <a:ext cx="11540628" cy="4106794"/>
          </a:xfrm>
          <a:prstGeom prst="rect">
            <a:avLst/>
          </a:prstGeom>
          <a:noFill/>
          <a:ln>
            <a:noFill/>
          </a:ln>
        </p:spPr>
        <p:txBody>
          <a:bodyPr anchorCtr="0" anchor="t" bIns="45700" lIns="0" spcFirstLastPara="1" rIns="0" wrap="square" tIns="45700">
            <a:noAutofit/>
          </a:bodyPr>
          <a:lstStyle/>
          <a:p>
            <a:pPr indent="0" lvl="1" marL="457200" marR="0" rtl="0" algn="just">
              <a:lnSpc>
                <a:spcPct val="150000"/>
              </a:lnSpc>
              <a:spcBef>
                <a:spcPts val="0"/>
              </a:spcBef>
              <a:spcAft>
                <a:spcPts val="0"/>
              </a:spcAft>
              <a:buSzPts val="2000"/>
              <a:buNone/>
            </a:pPr>
            <a:r>
              <a:rPr b="1" lang="en-US" sz="2000">
                <a:solidFill>
                  <a:srgbClr val="365F91"/>
                </a:solidFill>
                <a:latin typeface="Times New Roman"/>
                <a:ea typeface="Times New Roman"/>
                <a:cs typeface="Times New Roman"/>
                <a:sym typeface="Times New Roman"/>
              </a:rPr>
              <a:t>Sensible and Latent Heating</a:t>
            </a:r>
            <a:endParaRPr/>
          </a:p>
          <a:p>
            <a:pPr indent="-127000" lvl="0" marL="228600" marR="0" rtl="0" algn="just">
              <a:lnSpc>
                <a:spcPct val="150000"/>
              </a:lnSpc>
              <a:spcBef>
                <a:spcPts val="1200"/>
              </a:spcBef>
              <a:spcAft>
                <a:spcPts val="0"/>
              </a:spcAft>
              <a:buSzPts val="2000"/>
              <a:buChar char=" "/>
            </a:pPr>
            <a:r>
              <a:rPr lang="en-US">
                <a:latin typeface="Times New Roman"/>
                <a:ea typeface="Times New Roman"/>
                <a:cs typeface="Times New Roman"/>
                <a:sym typeface="Times New Roman"/>
              </a:rPr>
              <a:t>Sensible heat is the thermal energy associated with changing a substance's temperature, and this change in temperature is directly proportional to the added or removed heat. </a:t>
            </a:r>
            <a:endParaRPr/>
          </a:p>
          <a:p>
            <a:pPr indent="-127000" lvl="0" marL="228600" marR="0" rtl="0" algn="just">
              <a:lnSpc>
                <a:spcPct val="150000"/>
              </a:lnSpc>
              <a:spcBef>
                <a:spcPts val="1200"/>
              </a:spcBef>
              <a:spcAft>
                <a:spcPts val="0"/>
              </a:spcAft>
              <a:buSzPts val="2000"/>
              <a:buChar char=" "/>
            </a:pPr>
            <a:r>
              <a:rPr lang="en-US">
                <a:latin typeface="Times New Roman"/>
                <a:ea typeface="Times New Roman"/>
                <a:cs typeface="Times New Roman"/>
                <a:sym typeface="Times New Roman"/>
              </a:rPr>
              <a:t>This phenomenon, known as sensible heating, is observable through the sense of touch. </a:t>
            </a:r>
            <a:endParaRPr/>
          </a:p>
          <a:p>
            <a:pPr indent="-127000" lvl="0" marL="228600" marR="0" rtl="0" algn="just">
              <a:lnSpc>
                <a:spcPct val="150000"/>
              </a:lnSpc>
              <a:spcBef>
                <a:spcPts val="1200"/>
              </a:spcBef>
              <a:spcAft>
                <a:spcPts val="0"/>
              </a:spcAft>
              <a:buSzPts val="2000"/>
              <a:buChar char=" "/>
            </a:pPr>
            <a:r>
              <a:rPr lang="en-US">
                <a:latin typeface="Times New Roman"/>
                <a:ea typeface="Times New Roman"/>
                <a:cs typeface="Times New Roman"/>
                <a:sym typeface="Times New Roman"/>
              </a:rPr>
              <a:t>Sensible heating doesn't apply during state changes like solid to liquid or liquid to gas. </a:t>
            </a:r>
            <a:endParaRPr/>
          </a:p>
          <a:p>
            <a:pPr indent="-127000" lvl="0" marL="228600" marR="0" rtl="0" algn="just">
              <a:lnSpc>
                <a:spcPct val="150000"/>
              </a:lnSpc>
              <a:spcBef>
                <a:spcPts val="1200"/>
              </a:spcBef>
              <a:spcAft>
                <a:spcPts val="0"/>
              </a:spcAft>
              <a:buSzPts val="2000"/>
              <a:buChar char=" "/>
            </a:pPr>
            <a:r>
              <a:rPr lang="en-US">
                <a:latin typeface="Times New Roman"/>
                <a:ea typeface="Times New Roman"/>
                <a:cs typeface="Times New Roman"/>
                <a:sym typeface="Times New Roman"/>
              </a:rPr>
              <a:t>These transitions, known as phase changes, involve the storage or release of heat and can occur when heat is added or removed from a substance.</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11"/>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Some Basic Terminologies</a:t>
            </a:r>
            <a:endParaRPr/>
          </a:p>
        </p:txBody>
      </p:sp>
      <p:sp>
        <p:nvSpPr>
          <p:cNvPr id="164" name="Google Shape;164;p11"/>
          <p:cNvSpPr txBox="1"/>
          <p:nvPr>
            <p:ph idx="1" type="body"/>
          </p:nvPr>
        </p:nvSpPr>
        <p:spPr>
          <a:xfrm>
            <a:off x="208549" y="1737360"/>
            <a:ext cx="11540628" cy="4106794"/>
          </a:xfrm>
          <a:prstGeom prst="rect">
            <a:avLst/>
          </a:prstGeom>
          <a:noFill/>
          <a:ln>
            <a:noFill/>
          </a:ln>
        </p:spPr>
        <p:txBody>
          <a:bodyPr anchorCtr="0" anchor="t" bIns="45700" lIns="0" spcFirstLastPara="1" rIns="0" wrap="square" tIns="45700">
            <a:noAutofit/>
          </a:bodyPr>
          <a:lstStyle/>
          <a:p>
            <a:pPr indent="0" lvl="1" marL="457200" marR="0" rtl="0" algn="just">
              <a:lnSpc>
                <a:spcPct val="150000"/>
              </a:lnSpc>
              <a:spcBef>
                <a:spcPts val="0"/>
              </a:spcBef>
              <a:spcAft>
                <a:spcPts val="0"/>
              </a:spcAft>
              <a:buSzPts val="1400"/>
              <a:buNone/>
            </a:pPr>
            <a:r>
              <a:rPr b="1" lang="en-US" sz="1400">
                <a:solidFill>
                  <a:srgbClr val="365F91"/>
                </a:solidFill>
                <a:latin typeface="Times New Roman"/>
                <a:ea typeface="Times New Roman"/>
                <a:cs typeface="Times New Roman"/>
                <a:sym typeface="Times New Roman"/>
              </a:rPr>
              <a:t>Sensible and Latent Heating</a:t>
            </a:r>
            <a:endParaRPr/>
          </a:p>
          <a:p>
            <a:pPr indent="-127000" lvl="0" marL="228600" marR="0" rtl="0" algn="just">
              <a:lnSpc>
                <a:spcPct val="150000"/>
              </a:lnSpc>
              <a:spcBef>
                <a:spcPts val="1200"/>
              </a:spcBef>
              <a:spcAft>
                <a:spcPts val="0"/>
              </a:spcAft>
              <a:buSzPts val="2000"/>
              <a:buChar char=" "/>
            </a:pPr>
            <a:r>
              <a:rPr lang="en-US">
                <a:latin typeface="Times New Roman"/>
                <a:ea typeface="Times New Roman"/>
                <a:cs typeface="Times New Roman"/>
                <a:sym typeface="Times New Roman"/>
              </a:rPr>
              <a:t>Latent heat is the heat associated with a substance's phase transition without affecting its temperature. </a:t>
            </a:r>
            <a:endParaRPr/>
          </a:p>
          <a:p>
            <a:pPr indent="-127000" lvl="0" marL="228600" marR="0" rtl="0" algn="just">
              <a:lnSpc>
                <a:spcPct val="150000"/>
              </a:lnSpc>
              <a:spcBef>
                <a:spcPts val="1200"/>
              </a:spcBef>
              <a:spcAft>
                <a:spcPts val="0"/>
              </a:spcAft>
              <a:buSzPts val="2000"/>
              <a:buChar char=" "/>
            </a:pPr>
            <a:r>
              <a:rPr lang="en-US">
                <a:latin typeface="Times New Roman"/>
                <a:ea typeface="Times New Roman"/>
                <a:cs typeface="Times New Roman"/>
                <a:sym typeface="Times New Roman"/>
              </a:rPr>
              <a:t>This "hidden" heat is absorbed or released when a material changes phase, such as from liquid water to water vapor, without any temperature change. </a:t>
            </a:r>
            <a:endParaRPr/>
          </a:p>
          <a:p>
            <a:pPr indent="-127000" lvl="0" marL="228600" marR="0" rtl="0" algn="just">
              <a:lnSpc>
                <a:spcPct val="150000"/>
              </a:lnSpc>
              <a:spcBef>
                <a:spcPts val="1200"/>
              </a:spcBef>
              <a:spcAft>
                <a:spcPts val="0"/>
              </a:spcAft>
              <a:buSzPts val="2000"/>
              <a:buChar char=" "/>
            </a:pPr>
            <a:r>
              <a:rPr lang="en-US">
                <a:latin typeface="Times New Roman"/>
                <a:ea typeface="Times New Roman"/>
                <a:cs typeface="Times New Roman"/>
                <a:sym typeface="Times New Roman"/>
              </a:rPr>
              <a:t>Latent heat of vaporization is the heat which is needed for a substance to change from liquid to gas and is released when it changes back from gas to liquid. In water, this heat is about 970 Btu/lb. </a:t>
            </a:r>
            <a:endParaRPr/>
          </a:p>
          <a:p>
            <a:pPr indent="-127000" lvl="0" marL="228600" marR="0" rtl="0" algn="just">
              <a:lnSpc>
                <a:spcPct val="150000"/>
              </a:lnSpc>
              <a:spcBef>
                <a:spcPts val="1200"/>
              </a:spcBef>
              <a:spcAft>
                <a:spcPts val="0"/>
              </a:spcAft>
              <a:buSzPts val="2000"/>
              <a:buChar char=" "/>
            </a:pPr>
            <a:r>
              <a:rPr lang="en-US">
                <a:latin typeface="Times New Roman"/>
                <a:ea typeface="Times New Roman"/>
                <a:cs typeface="Times New Roman"/>
                <a:sym typeface="Times New Roman"/>
              </a:rPr>
              <a:t>Latent heat of fusion is involved when a substance transitions from liquid to solid, as with water turning into ice, releasing 144 Btu/lb, and the same amount is absorbed when ice returns to a liquid state.</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2"/>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Some Basic Terminologies</a:t>
            </a:r>
            <a:endParaRPr/>
          </a:p>
        </p:txBody>
      </p:sp>
      <p:sp>
        <p:nvSpPr>
          <p:cNvPr id="170" name="Google Shape;170;p12"/>
          <p:cNvSpPr txBox="1"/>
          <p:nvPr>
            <p:ph idx="1" type="body"/>
          </p:nvPr>
        </p:nvSpPr>
        <p:spPr>
          <a:xfrm>
            <a:off x="208549" y="1737360"/>
            <a:ext cx="11540628" cy="4106794"/>
          </a:xfrm>
          <a:prstGeom prst="rect">
            <a:avLst/>
          </a:prstGeom>
          <a:noFill/>
          <a:ln>
            <a:noFill/>
          </a:ln>
        </p:spPr>
        <p:txBody>
          <a:bodyPr anchorCtr="0" anchor="t" bIns="45700" lIns="0" spcFirstLastPara="1" rIns="0" wrap="square" tIns="45700">
            <a:noAutofit/>
          </a:bodyPr>
          <a:lstStyle/>
          <a:p>
            <a:pPr indent="0" lvl="1" marL="457200" marR="0" rtl="0" algn="just">
              <a:lnSpc>
                <a:spcPct val="150000"/>
              </a:lnSpc>
              <a:spcBef>
                <a:spcPts val="0"/>
              </a:spcBef>
              <a:spcAft>
                <a:spcPts val="0"/>
              </a:spcAft>
              <a:buSzPts val="2000"/>
              <a:buNone/>
            </a:pPr>
            <a:r>
              <a:rPr b="1" lang="en-US" sz="2000">
                <a:solidFill>
                  <a:srgbClr val="365F91"/>
                </a:solidFill>
                <a:latin typeface="Times New Roman"/>
                <a:ea typeface="Times New Roman"/>
                <a:cs typeface="Times New Roman"/>
                <a:sym typeface="Times New Roman"/>
              </a:rPr>
              <a:t>Power</a:t>
            </a:r>
            <a:endParaRPr/>
          </a:p>
          <a:p>
            <a:pPr indent="-127000" lvl="0" marL="228600" marR="0" rtl="0" algn="just">
              <a:lnSpc>
                <a:spcPct val="150000"/>
              </a:lnSpc>
              <a:spcBef>
                <a:spcPts val="1200"/>
              </a:spcBef>
              <a:spcAft>
                <a:spcPts val="0"/>
              </a:spcAft>
              <a:buSzPts val="2000"/>
              <a:buChar char=" "/>
            </a:pPr>
            <a:r>
              <a:rPr lang="en-US">
                <a:latin typeface="Times New Roman"/>
                <a:ea typeface="Times New Roman"/>
                <a:cs typeface="Times New Roman"/>
                <a:sym typeface="Times New Roman"/>
              </a:rPr>
              <a:t>Power is the rate of energy per unit time. Its SI unit is J/s or Watt (W). Btu/hr is also used as unit of power. </a:t>
            </a:r>
            <a:endParaRPr/>
          </a:p>
          <a:p>
            <a:pPr indent="-342900" lvl="0" marL="342900" marR="0" rtl="0" algn="just">
              <a:lnSpc>
                <a:spcPct val="150000"/>
              </a:lnSpc>
              <a:spcBef>
                <a:spcPts val="1200"/>
              </a:spcBef>
              <a:spcAft>
                <a:spcPts val="0"/>
              </a:spcAft>
              <a:buSzPts val="2000"/>
              <a:buFont typeface="Noto Sans Symbols"/>
              <a:buChar char="∙"/>
            </a:pPr>
            <a:r>
              <a:rPr lang="en-US">
                <a:latin typeface="Times New Roman"/>
                <a:ea typeface="Times New Roman"/>
                <a:cs typeface="Times New Roman"/>
                <a:sym typeface="Times New Roman"/>
              </a:rPr>
              <a:t>1 W = 3.413 Btu/hr</a:t>
            </a:r>
            <a:endParaRPr>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SzPts val="2000"/>
              <a:buFont typeface="Noto Sans Symbols"/>
              <a:buChar char="∙"/>
            </a:pPr>
            <a:r>
              <a:rPr lang="en-US">
                <a:latin typeface="Times New Roman"/>
                <a:ea typeface="Times New Roman"/>
                <a:cs typeface="Times New Roman"/>
                <a:sym typeface="Times New Roman"/>
              </a:rPr>
              <a:t>1 hp = 745.7 W</a:t>
            </a:r>
            <a:endParaRPr/>
          </a:p>
          <a:p>
            <a:pPr indent="-342900" lvl="0" marL="342900" marR="0" rtl="0" algn="just">
              <a:lnSpc>
                <a:spcPct val="150000"/>
              </a:lnSpc>
              <a:spcBef>
                <a:spcPts val="0"/>
              </a:spcBef>
              <a:spcAft>
                <a:spcPts val="0"/>
              </a:spcAft>
              <a:buSzPts val="2000"/>
              <a:buFont typeface="Noto Sans Symbols"/>
              <a:buChar char="∙"/>
            </a:pPr>
            <a:r>
              <a:rPr lang="en-US">
                <a:latin typeface="Times New Roman"/>
                <a:ea typeface="Times New Roman"/>
                <a:cs typeface="Times New Roman"/>
                <a:sym typeface="Times New Roman"/>
              </a:rPr>
              <a:t>1 hp = 2544.3 Btu/hr</a:t>
            </a:r>
            <a:endParaRPr>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3"/>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Psychrometrics</a:t>
            </a:r>
            <a:endParaRPr/>
          </a:p>
        </p:txBody>
      </p:sp>
      <p:sp>
        <p:nvSpPr>
          <p:cNvPr id="176" name="Google Shape;176;p13"/>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fontScale="92500"/>
          </a:bodyPr>
          <a:lstStyle/>
          <a:p>
            <a:pPr indent="-285750" lvl="0" marL="422910" marR="0" rtl="0" algn="just">
              <a:lnSpc>
                <a:spcPct val="150000"/>
              </a:lnSpc>
              <a:spcBef>
                <a:spcPts val="0"/>
              </a:spcBef>
              <a:spcAft>
                <a:spcPts val="0"/>
              </a:spcAft>
              <a:buSzPct val="100000"/>
              <a:buFont typeface="Noto Sans Symbols"/>
              <a:buChar char="▪"/>
            </a:pPr>
            <a:r>
              <a:rPr lang="en-US" sz="1800">
                <a:latin typeface="Times New Roman"/>
                <a:ea typeface="Times New Roman"/>
                <a:cs typeface="Times New Roman"/>
                <a:sym typeface="Times New Roman"/>
              </a:rPr>
              <a:t>Psychrometrics is the study of the thermodynamic properties of gas-water vapor mixtures when temperature and pressure is varied. </a:t>
            </a:r>
            <a:endParaRPr/>
          </a:p>
          <a:p>
            <a:pPr indent="-285750" lvl="0" marL="422910" marR="0" rtl="0" algn="just">
              <a:lnSpc>
                <a:spcPct val="150000"/>
              </a:lnSpc>
              <a:spcBef>
                <a:spcPts val="1200"/>
              </a:spcBef>
              <a:spcAft>
                <a:spcPts val="0"/>
              </a:spcAft>
              <a:buSzPct val="100000"/>
              <a:buFont typeface="Noto Sans Symbols"/>
              <a:buChar char="▪"/>
            </a:pPr>
            <a:r>
              <a:rPr lang="en-US" sz="1800">
                <a:latin typeface="Times New Roman"/>
                <a:ea typeface="Times New Roman"/>
                <a:cs typeface="Times New Roman"/>
                <a:sym typeface="Times New Roman"/>
              </a:rPr>
              <a:t>It is essential in HVAC system design for analyzing conditions involving moist air, indoors and during ventilation, relying on an understanding of air and water vapor within air. </a:t>
            </a:r>
            <a:endParaRPr/>
          </a:p>
          <a:p>
            <a:pPr indent="-285750" lvl="0" marL="422910" marR="0" rtl="0" algn="just">
              <a:lnSpc>
                <a:spcPct val="150000"/>
              </a:lnSpc>
              <a:spcBef>
                <a:spcPts val="1200"/>
              </a:spcBef>
              <a:spcAft>
                <a:spcPts val="0"/>
              </a:spcAft>
              <a:buSzPct val="100000"/>
              <a:buFont typeface="Noto Sans Symbols"/>
              <a:buChar char="▪"/>
            </a:pPr>
            <a:r>
              <a:rPr lang="en-US" sz="1800">
                <a:latin typeface="Times New Roman"/>
                <a:ea typeface="Times New Roman"/>
                <a:cs typeface="Times New Roman"/>
                <a:sym typeface="Times New Roman"/>
              </a:rPr>
              <a:t>Atmospheric air, which is the air found in the atmosphere, is a mixture of different gases, including nitrogen (75.47%), oxygen (23.2%), Carbon dioxide (0.046%) water vapor, and contaminants like dust and pollen. </a:t>
            </a:r>
            <a:endParaRPr/>
          </a:p>
          <a:p>
            <a:pPr indent="-285750" lvl="0" marL="422910" marR="0" rtl="0" algn="just">
              <a:lnSpc>
                <a:spcPct val="150000"/>
              </a:lnSpc>
              <a:spcBef>
                <a:spcPts val="1200"/>
              </a:spcBef>
              <a:spcAft>
                <a:spcPts val="0"/>
              </a:spcAft>
              <a:buSzPct val="100000"/>
              <a:buFont typeface="Noto Sans Symbols"/>
              <a:buChar char="▪"/>
            </a:pPr>
            <a:r>
              <a:rPr lang="en-US" sz="1800">
                <a:latin typeface="Times New Roman"/>
                <a:ea typeface="Times New Roman"/>
                <a:cs typeface="Times New Roman"/>
                <a:sym typeface="Times New Roman"/>
              </a:rPr>
              <a:t>In contrast, the typical composition of gases exhaled by a seated individual is approximately: oxygen 16.5%, carbon dioxide 4.0%, nitrogen and argon 79.5%, along with minor trace gases. (Joseph B Wujek, 2010)</a:t>
            </a:r>
            <a:endParaRPr/>
          </a:p>
          <a:p>
            <a:pPr indent="0" lvl="0" marL="91440" rtl="0" algn="l">
              <a:lnSpc>
                <a:spcPct val="90000"/>
              </a:lnSpc>
              <a:spcBef>
                <a:spcPts val="1800"/>
              </a:spcBef>
              <a:spcAft>
                <a:spcPts val="0"/>
              </a:spcAft>
              <a:buSzPct val="1000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1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Psychrometrics</a:t>
            </a:r>
            <a:endParaRPr/>
          </a:p>
        </p:txBody>
      </p:sp>
      <p:sp>
        <p:nvSpPr>
          <p:cNvPr id="182" name="Google Shape;182;p14"/>
          <p:cNvSpPr txBox="1"/>
          <p:nvPr>
            <p:ph idx="1" type="body"/>
          </p:nvPr>
        </p:nvSpPr>
        <p:spPr>
          <a:xfrm>
            <a:off x="465826" y="1845734"/>
            <a:ext cx="6892506" cy="4023360"/>
          </a:xfrm>
          <a:prstGeom prst="rect">
            <a:avLst/>
          </a:prstGeom>
          <a:noFill/>
          <a:ln>
            <a:noFill/>
          </a:ln>
        </p:spPr>
        <p:txBody>
          <a:bodyPr anchorCtr="0" anchor="t" bIns="45700" lIns="0" spcFirstLastPara="1" rIns="0" wrap="square" tIns="45700">
            <a:normAutofit fontScale="85000" lnSpcReduction="10000"/>
          </a:bodyPr>
          <a:lstStyle/>
          <a:p>
            <a:pPr indent="-285749" lvl="0" marL="422910" marR="0" rtl="0" algn="just">
              <a:lnSpc>
                <a:spcPct val="150000"/>
              </a:lnSpc>
              <a:spcBef>
                <a:spcPts val="0"/>
              </a:spcBef>
              <a:spcAft>
                <a:spcPts val="0"/>
              </a:spcAft>
              <a:buSzPct val="100000"/>
              <a:buFont typeface="Noto Sans Symbols"/>
              <a:buChar char="▪"/>
            </a:pPr>
            <a:r>
              <a:rPr lang="en-US" sz="1800">
                <a:latin typeface="Times New Roman"/>
                <a:ea typeface="Times New Roman"/>
                <a:cs typeface="Times New Roman"/>
                <a:sym typeface="Times New Roman"/>
              </a:rPr>
              <a:t>Dry air is devoid of water vapor and serves as a reference in psychrometrics, while moist air contains varying amounts of water vapor, present to some degree in all atmospheric air. </a:t>
            </a:r>
            <a:endParaRPr/>
          </a:p>
          <a:p>
            <a:pPr indent="-285749" lvl="0" marL="422910" marR="0" rtl="0" algn="just">
              <a:lnSpc>
                <a:spcPct val="150000"/>
              </a:lnSpc>
              <a:spcBef>
                <a:spcPts val="1200"/>
              </a:spcBef>
              <a:spcAft>
                <a:spcPts val="0"/>
              </a:spcAft>
              <a:buSzPct val="100000"/>
              <a:buFont typeface="Noto Sans Symbols"/>
              <a:buChar char="▪"/>
            </a:pPr>
            <a:r>
              <a:rPr lang="en-US" sz="1800">
                <a:latin typeface="Times New Roman"/>
                <a:ea typeface="Times New Roman"/>
                <a:cs typeface="Times New Roman"/>
                <a:sym typeface="Times New Roman"/>
              </a:rPr>
              <a:t>Saturated air holds the maximum moisture it can at a given temperature, and water vapor in air becomes superheated steam at low pressure and temperature, typically appearing clear unless tiny water droplets cause foggy conditions. </a:t>
            </a:r>
            <a:endParaRPr/>
          </a:p>
          <a:p>
            <a:pPr indent="-285749" lvl="0" marL="422910" marR="0" rtl="0" algn="just">
              <a:lnSpc>
                <a:spcPct val="150000"/>
              </a:lnSpc>
              <a:spcBef>
                <a:spcPts val="1200"/>
              </a:spcBef>
              <a:spcAft>
                <a:spcPts val="0"/>
              </a:spcAft>
              <a:buSzPct val="100000"/>
              <a:buFont typeface="Noto Sans Symbols"/>
              <a:buChar char="▪"/>
            </a:pPr>
            <a:r>
              <a:rPr lang="en-US" sz="1800">
                <a:latin typeface="Times New Roman"/>
                <a:ea typeface="Times New Roman"/>
                <a:cs typeface="Times New Roman"/>
                <a:sym typeface="Times New Roman"/>
              </a:rPr>
              <a:t>Due to the variability in atmospheric air, the terms dry air and moist air are mostly used in psychrometrics.</a:t>
            </a:r>
            <a:endParaRPr/>
          </a:p>
          <a:p>
            <a:pPr indent="-285749" lvl="0" marL="422910" marR="0" rtl="0" algn="just">
              <a:lnSpc>
                <a:spcPct val="150000"/>
              </a:lnSpc>
              <a:spcBef>
                <a:spcPts val="1200"/>
              </a:spcBef>
              <a:spcAft>
                <a:spcPts val="0"/>
              </a:spcAft>
              <a:buSzPct val="100000"/>
              <a:buFont typeface="Noto Sans Symbols"/>
              <a:buChar char="▪"/>
            </a:pPr>
            <a:r>
              <a:rPr lang="en-US" sz="1800">
                <a:latin typeface="Times New Roman"/>
                <a:ea typeface="Times New Roman"/>
                <a:cs typeface="Times New Roman"/>
                <a:sym typeface="Times New Roman"/>
              </a:rPr>
              <a:t>Heating, ventilation, and air conditioning systems are typically rated using standard air conditions, as outlined in the Table. </a:t>
            </a:r>
            <a:endParaRPr/>
          </a:p>
          <a:p>
            <a:pPr indent="0" lvl="0" marL="91440" rtl="0" algn="l">
              <a:lnSpc>
                <a:spcPct val="90000"/>
              </a:lnSpc>
              <a:spcBef>
                <a:spcPts val="1800"/>
              </a:spcBef>
              <a:spcAft>
                <a:spcPts val="0"/>
              </a:spcAft>
              <a:buSzPct val="100000"/>
              <a:buNone/>
            </a:pPr>
            <a:r>
              <a:t/>
            </a:r>
            <a:endParaRPr/>
          </a:p>
        </p:txBody>
      </p:sp>
      <p:graphicFrame>
        <p:nvGraphicFramePr>
          <p:cNvPr id="183" name="Google Shape;183;p14"/>
          <p:cNvGraphicFramePr/>
          <p:nvPr/>
        </p:nvGraphicFramePr>
        <p:xfrm>
          <a:off x="7562491" y="1845734"/>
          <a:ext cx="3000000" cy="3000000"/>
        </p:xfrm>
        <a:graphic>
          <a:graphicData uri="http://schemas.openxmlformats.org/drawingml/2006/table">
            <a:tbl>
              <a:tblPr>
                <a:noFill/>
                <a:tableStyleId>{8B974EF9-285B-4C67-B02A-E8ACCCFC70A0}</a:tableStyleId>
              </a:tblPr>
              <a:tblGrid>
                <a:gridCol w="1348600"/>
                <a:gridCol w="3079625"/>
              </a:tblGrid>
              <a:tr h="455550">
                <a:tc>
                  <a:txBody>
                    <a:bodyPr/>
                    <a:lstStyle/>
                    <a:p>
                      <a:pPr indent="0" lvl="0" marL="0" marR="0" rtl="0" algn="just">
                        <a:lnSpc>
                          <a:spcPct val="150000"/>
                        </a:lnSpc>
                        <a:spcBef>
                          <a:spcPts val="0"/>
                        </a:spcBef>
                        <a:spcAft>
                          <a:spcPts val="0"/>
                        </a:spcAft>
                        <a:buNone/>
                      </a:pPr>
                      <a:r>
                        <a:rPr b="1" lang="en-US" sz="1200" u="none" cap="none" strike="noStrike">
                          <a:solidFill>
                            <a:srgbClr val="000000"/>
                          </a:solidFill>
                          <a:latin typeface="Times New Roman"/>
                          <a:ea typeface="Times New Roman"/>
                          <a:cs typeface="Times New Roman"/>
                          <a:sym typeface="Times New Roman"/>
                        </a:rPr>
                        <a:t>Air Property</a:t>
                      </a:r>
                      <a:endParaRPr sz="1200" u="none" cap="none" strike="noStrike">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9050">
                      <a:solidFill>
                        <a:srgbClr val="666666"/>
                      </a:solidFill>
                      <a:prstDash val="solid"/>
                      <a:round/>
                      <a:headEnd len="sm" w="sm" type="none"/>
                      <a:tailEnd len="sm" w="sm" type="none"/>
                    </a:lnB>
                    <a:solidFill>
                      <a:srgbClr val="FFFFFF"/>
                    </a:solidFill>
                  </a:tcPr>
                </a:tc>
                <a:tc>
                  <a:txBody>
                    <a:bodyPr/>
                    <a:lstStyle/>
                    <a:p>
                      <a:pPr indent="0" lvl="0" marL="0" marR="0" rtl="0" algn="just">
                        <a:lnSpc>
                          <a:spcPct val="150000"/>
                        </a:lnSpc>
                        <a:spcBef>
                          <a:spcPts val="0"/>
                        </a:spcBef>
                        <a:spcAft>
                          <a:spcPts val="0"/>
                        </a:spcAft>
                        <a:buNone/>
                      </a:pPr>
                      <a:r>
                        <a:rPr b="1" lang="en-US" sz="1200" u="none" cap="none" strike="noStrike">
                          <a:solidFill>
                            <a:srgbClr val="000000"/>
                          </a:solidFill>
                          <a:latin typeface="Times New Roman"/>
                          <a:ea typeface="Times New Roman"/>
                          <a:cs typeface="Times New Roman"/>
                          <a:sym typeface="Times New Roman"/>
                        </a:rPr>
                        <a:t>Value for Standards Conditions in SI Units</a:t>
                      </a:r>
                      <a:endParaRPr sz="1200" u="none" cap="none" strike="noStrike">
                        <a:latin typeface="Times New Roman"/>
                        <a:ea typeface="Times New Roman"/>
                        <a:cs typeface="Times New Roman"/>
                        <a:sym typeface="Times New Roman"/>
                      </a:endParaRPr>
                    </a:p>
                  </a:txBody>
                  <a:tcPr marT="0" marB="0" marR="68575" marL="68575">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9050">
                      <a:solidFill>
                        <a:srgbClr val="666666"/>
                      </a:solidFill>
                      <a:prstDash val="solid"/>
                      <a:round/>
                      <a:headEnd len="sm" w="sm" type="none"/>
                      <a:tailEnd len="sm" w="sm" type="none"/>
                    </a:lnB>
                    <a:solidFill>
                      <a:srgbClr val="FFFFFF"/>
                    </a:solidFill>
                  </a:tcPr>
                </a:tc>
              </a:tr>
              <a:tr h="455550">
                <a:tc>
                  <a:txBody>
                    <a:bodyPr/>
                    <a:lstStyle/>
                    <a:p>
                      <a:pPr indent="0" lvl="0" marL="0" marR="0" rtl="0" algn="just">
                        <a:lnSpc>
                          <a:spcPct val="150000"/>
                        </a:lnSpc>
                        <a:spcBef>
                          <a:spcPts val="0"/>
                        </a:spcBef>
                        <a:spcAft>
                          <a:spcPts val="0"/>
                        </a:spcAft>
                        <a:buNone/>
                      </a:pPr>
                      <a:r>
                        <a:rPr lang="en-US" sz="1200" u="none" cap="none" strike="noStrike">
                          <a:solidFill>
                            <a:srgbClr val="000000"/>
                          </a:solidFill>
                          <a:latin typeface="Times New Roman"/>
                          <a:ea typeface="Times New Roman"/>
                          <a:cs typeface="Times New Roman"/>
                          <a:sym typeface="Times New Roman"/>
                        </a:rPr>
                        <a:t>Absolute Pressure</a:t>
                      </a:r>
                      <a:endParaRPr sz="1200" u="none" cap="none" strike="noStrike">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rgbClr val="666666"/>
                      </a:solidFill>
                      <a:prstDash val="solid"/>
                      <a:round/>
                      <a:headEnd len="sm" w="sm" type="none"/>
                      <a:tailEnd len="sm" w="sm" type="none"/>
                    </a:lnR>
                    <a:lnT cap="flat" cmpd="sng" w="19050">
                      <a:solidFill>
                        <a:srgbClr val="666666"/>
                      </a:solidFill>
                      <a:prstDash val="solid"/>
                      <a:round/>
                      <a:headEnd len="sm" w="sm" type="none"/>
                      <a:tailEnd len="sm" w="sm" type="none"/>
                    </a:lnT>
                    <a:lnB cap="flat" cmpd="sng" w="12700">
                      <a:solidFill>
                        <a:schemeClr val="dk1"/>
                      </a:solidFill>
                      <a:prstDash val="solid"/>
                      <a:round/>
                      <a:headEnd len="sm" w="sm" type="none"/>
                      <a:tailEnd len="sm" w="sm" type="none"/>
                    </a:lnB>
                    <a:solidFill>
                      <a:srgbClr val="CCCCCC"/>
                    </a:solidFill>
                  </a:tcPr>
                </a:tc>
                <a:tc>
                  <a:txBody>
                    <a:bodyPr/>
                    <a:lstStyle/>
                    <a:p>
                      <a:pPr indent="0" lvl="0" marL="0" marR="0" rtl="0" algn="just">
                        <a:lnSpc>
                          <a:spcPct val="150000"/>
                        </a:lnSpc>
                        <a:spcBef>
                          <a:spcPts val="0"/>
                        </a:spcBef>
                        <a:spcAft>
                          <a:spcPts val="0"/>
                        </a:spcAft>
                        <a:buNone/>
                      </a:pPr>
                      <a:r>
                        <a:rPr lang="en-US" sz="1200" u="none" cap="none" strike="noStrike">
                          <a:solidFill>
                            <a:srgbClr val="000000"/>
                          </a:solidFill>
                          <a:latin typeface="Times New Roman"/>
                          <a:ea typeface="Times New Roman"/>
                          <a:cs typeface="Times New Roman"/>
                          <a:sym typeface="Times New Roman"/>
                        </a:rPr>
                        <a:t>101.325 kPa</a:t>
                      </a:r>
                      <a:endParaRPr sz="1200" u="none" cap="none" strike="noStrike">
                        <a:latin typeface="Times New Roman"/>
                        <a:ea typeface="Times New Roman"/>
                        <a:cs typeface="Times New Roman"/>
                        <a:sym typeface="Times New Roman"/>
                      </a:endParaRPr>
                    </a:p>
                  </a:txBody>
                  <a:tcPr marT="0" marB="0" marR="68575" marL="68575">
                    <a:lnL cap="flat" cmpd="sng" w="12700">
                      <a:solidFill>
                        <a:srgbClr val="666666"/>
                      </a:solidFill>
                      <a:prstDash val="solid"/>
                      <a:round/>
                      <a:headEnd len="sm" w="sm" type="none"/>
                      <a:tailEnd len="sm" w="sm" type="none"/>
                    </a:lnL>
                    <a:lnR cap="flat" cmpd="sng" w="12700">
                      <a:solidFill>
                        <a:schemeClr val="dk1"/>
                      </a:solidFill>
                      <a:prstDash val="solid"/>
                      <a:round/>
                      <a:headEnd len="sm" w="sm" type="none"/>
                      <a:tailEnd len="sm" w="sm" type="none"/>
                    </a:lnR>
                    <a:lnT cap="flat" cmpd="sng" w="19050">
                      <a:solidFill>
                        <a:srgbClr val="666666"/>
                      </a:solidFill>
                      <a:prstDash val="solid"/>
                      <a:round/>
                      <a:headEnd len="sm" w="sm" type="none"/>
                      <a:tailEnd len="sm" w="sm" type="none"/>
                    </a:lnT>
                    <a:lnB cap="flat" cmpd="sng" w="12700">
                      <a:solidFill>
                        <a:srgbClr val="666666"/>
                      </a:solidFill>
                      <a:prstDash val="solid"/>
                      <a:round/>
                      <a:headEnd len="sm" w="sm" type="none"/>
                      <a:tailEnd len="sm" w="sm" type="none"/>
                    </a:lnB>
                    <a:solidFill>
                      <a:srgbClr val="CCCCCC"/>
                    </a:solidFill>
                  </a:tcPr>
                </a:tc>
              </a:tr>
              <a:tr h="455550">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Temperature</a:t>
                      </a:r>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21.1 </a:t>
                      </a:r>
                      <a:r>
                        <a:rPr lang="en-US" sz="1200" u="none" cap="none" strike="noStrike">
                          <a:latin typeface="Arial"/>
                          <a:ea typeface="Arial"/>
                          <a:cs typeface="Arial"/>
                          <a:sym typeface="Arial"/>
                        </a:rPr>
                        <a:t>⁰</a:t>
                      </a:r>
                      <a:r>
                        <a:rPr lang="en-US" sz="1200" u="none" cap="none" strike="noStrike">
                          <a:latin typeface="Times New Roman"/>
                          <a:ea typeface="Times New Roman"/>
                          <a:cs typeface="Times New Roman"/>
                          <a:sym typeface="Times New Roman"/>
                        </a:rPr>
                        <a:t>C</a:t>
                      </a:r>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666666"/>
                      </a:solidFill>
                      <a:prstDash val="solid"/>
                      <a:round/>
                      <a:headEnd len="sm" w="sm" type="none"/>
                      <a:tailEnd len="sm" w="sm" type="none"/>
                    </a:lnT>
                    <a:lnB cap="flat" cmpd="sng" w="12700">
                      <a:solidFill>
                        <a:srgbClr val="666666"/>
                      </a:solidFill>
                      <a:prstDash val="solid"/>
                      <a:round/>
                      <a:headEnd len="sm" w="sm" type="none"/>
                      <a:tailEnd len="sm" w="sm" type="none"/>
                    </a:lnB>
                  </a:tcPr>
                </a:tc>
              </a:tr>
              <a:tr h="455550">
                <a:tc>
                  <a:txBody>
                    <a:bodyPr/>
                    <a:lstStyle/>
                    <a:p>
                      <a:pPr indent="0" lvl="0" marL="0" marR="0" rtl="0" algn="just">
                        <a:lnSpc>
                          <a:spcPct val="150000"/>
                        </a:lnSpc>
                        <a:spcBef>
                          <a:spcPts val="0"/>
                        </a:spcBef>
                        <a:spcAft>
                          <a:spcPts val="0"/>
                        </a:spcAft>
                        <a:buNone/>
                      </a:pPr>
                      <a:r>
                        <a:rPr lang="en-US" sz="1200" u="none" cap="none" strike="noStrike">
                          <a:solidFill>
                            <a:srgbClr val="000000"/>
                          </a:solidFill>
                          <a:latin typeface="Times New Roman"/>
                          <a:ea typeface="Times New Roman"/>
                          <a:cs typeface="Times New Roman"/>
                          <a:sym typeface="Times New Roman"/>
                        </a:rPr>
                        <a:t>Mass Density</a:t>
                      </a:r>
                      <a:endParaRPr sz="1200" u="none" cap="none" strike="noStrike">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rgbClr val="666666"/>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rgbClr val="666666"/>
                      </a:solidFill>
                      <a:prstDash val="solid"/>
                      <a:round/>
                      <a:headEnd len="sm" w="sm" type="none"/>
                      <a:tailEnd len="sm" w="sm" type="none"/>
                    </a:lnB>
                    <a:solidFill>
                      <a:srgbClr val="CCCCCC"/>
                    </a:solidFill>
                  </a:tcPr>
                </a:tc>
                <a:tc>
                  <a:txBody>
                    <a:bodyPr/>
                    <a:lstStyle/>
                    <a:p>
                      <a:pPr indent="0" lvl="0" marL="0" marR="0" rtl="0" algn="just">
                        <a:lnSpc>
                          <a:spcPct val="150000"/>
                        </a:lnSpc>
                        <a:spcBef>
                          <a:spcPts val="0"/>
                        </a:spcBef>
                        <a:spcAft>
                          <a:spcPts val="0"/>
                        </a:spcAft>
                        <a:buNone/>
                      </a:pPr>
                      <a:r>
                        <a:rPr lang="en-US" sz="1200" u="none" cap="none" strike="noStrike">
                          <a:solidFill>
                            <a:srgbClr val="000000"/>
                          </a:solidFill>
                          <a:latin typeface="Times New Roman"/>
                          <a:ea typeface="Times New Roman"/>
                          <a:cs typeface="Times New Roman"/>
                          <a:sym typeface="Times New Roman"/>
                        </a:rPr>
                        <a:t>1.189 kg/m</a:t>
                      </a:r>
                      <a:r>
                        <a:rPr baseline="30000" lang="en-US" sz="1200" u="none" cap="none" strike="noStrike">
                          <a:solidFill>
                            <a:srgbClr val="000000"/>
                          </a:solidFill>
                          <a:latin typeface="Times New Roman"/>
                          <a:ea typeface="Times New Roman"/>
                          <a:cs typeface="Times New Roman"/>
                          <a:sym typeface="Times New Roman"/>
                        </a:rPr>
                        <a:t>3</a:t>
                      </a:r>
                      <a:endParaRPr sz="1200" u="none" cap="none" strike="noStrike">
                        <a:latin typeface="Times New Roman"/>
                        <a:ea typeface="Times New Roman"/>
                        <a:cs typeface="Times New Roman"/>
                        <a:sym typeface="Times New Roman"/>
                      </a:endParaRPr>
                    </a:p>
                  </a:txBody>
                  <a:tcPr marT="0" marB="0" marR="68575" marL="68575">
                    <a:lnL cap="flat" cmpd="sng" w="12700">
                      <a:solidFill>
                        <a:srgbClr val="666666"/>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666666"/>
                      </a:solidFill>
                      <a:prstDash val="solid"/>
                      <a:round/>
                      <a:headEnd len="sm" w="sm" type="none"/>
                      <a:tailEnd len="sm" w="sm" type="none"/>
                    </a:lnT>
                    <a:lnB cap="flat" cmpd="sng" w="12700">
                      <a:solidFill>
                        <a:srgbClr val="666666"/>
                      </a:solidFill>
                      <a:prstDash val="solid"/>
                      <a:round/>
                      <a:headEnd len="sm" w="sm" type="none"/>
                      <a:tailEnd len="sm" w="sm" type="none"/>
                    </a:lnB>
                    <a:solidFill>
                      <a:srgbClr val="CCCCCC"/>
                    </a:solidFill>
                  </a:tcPr>
                </a:tc>
              </a:tr>
              <a:tr h="455550">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Specific Heat</a:t>
                      </a:r>
                      <a:endParaRPr/>
                    </a:p>
                  </a:txBody>
                  <a:tcPr marT="0" marB="0" marR="68575" marL="68575">
                    <a:lnL cap="flat" cmpd="sng" w="12700">
                      <a:solidFill>
                        <a:schemeClr val="dk1"/>
                      </a:solidFill>
                      <a:prstDash val="solid"/>
                      <a:round/>
                      <a:headEnd len="sm" w="sm" type="none"/>
                      <a:tailEnd len="sm" w="sm" type="none"/>
                    </a:lnL>
                    <a:lnR cap="flat" cmpd="sng" w="12700">
                      <a:solidFill>
                        <a:srgbClr val="666666"/>
                      </a:solidFill>
                      <a:prstDash val="solid"/>
                      <a:round/>
                      <a:headEnd len="sm" w="sm" type="none"/>
                      <a:tailEnd len="sm" w="sm" type="none"/>
                    </a:lnR>
                    <a:lnT cap="flat" cmpd="sng" w="12700">
                      <a:solidFill>
                        <a:srgbClr val="666666"/>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1.195 kJ/m</a:t>
                      </a:r>
                      <a:r>
                        <a:rPr baseline="30000" lang="en-US" sz="1200" u="none" cap="none" strike="noStrike">
                          <a:latin typeface="Times New Roman"/>
                          <a:ea typeface="Times New Roman"/>
                          <a:cs typeface="Times New Roman"/>
                          <a:sym typeface="Times New Roman"/>
                        </a:rPr>
                        <a:t>3</a:t>
                      </a:r>
                      <a:endParaRPr sz="1200" u="none" cap="none" strike="noStrike">
                        <a:latin typeface="Times New Roman"/>
                        <a:ea typeface="Times New Roman"/>
                        <a:cs typeface="Times New Roman"/>
                        <a:sym typeface="Times New Roman"/>
                      </a:endParaRPr>
                    </a:p>
                  </a:txBody>
                  <a:tcPr marT="0" marB="0" marR="68575" marL="68575">
                    <a:lnL cap="flat" cmpd="sng" w="12700">
                      <a:solidFill>
                        <a:srgbClr val="666666"/>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666666"/>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184" name="Google Shape;184;p14"/>
          <p:cNvSpPr txBox="1"/>
          <p:nvPr/>
        </p:nvSpPr>
        <p:spPr>
          <a:xfrm>
            <a:off x="7562491" y="4231798"/>
            <a:ext cx="3979652"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Times New Roman"/>
                <a:ea typeface="Times New Roman"/>
                <a:cs typeface="Times New Roman"/>
                <a:sym typeface="Times New Roman"/>
              </a:rPr>
              <a:t>Table: Standard Air Conditions (Joseph B Wujek, 2010)</a:t>
            </a:r>
            <a:endParaRPr i="1" sz="12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5"/>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Psychrometrics</a:t>
            </a:r>
            <a:endParaRPr/>
          </a:p>
        </p:txBody>
      </p:sp>
      <p:sp>
        <p:nvSpPr>
          <p:cNvPr id="190" name="Google Shape;190;p15"/>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285750" lvl="0" marL="422910" marR="0" rtl="0" algn="just">
              <a:lnSpc>
                <a:spcPct val="150000"/>
              </a:lnSpc>
              <a:spcBef>
                <a:spcPts val="0"/>
              </a:spcBef>
              <a:spcAft>
                <a:spcPts val="0"/>
              </a:spcAft>
              <a:buSzPts val="1800"/>
              <a:buFont typeface="Noto Sans Symbols"/>
              <a:buChar char="▪"/>
            </a:pPr>
            <a:r>
              <a:rPr lang="en-US" sz="1800">
                <a:latin typeface="Times New Roman"/>
                <a:ea typeface="Times New Roman"/>
                <a:cs typeface="Times New Roman"/>
                <a:sym typeface="Times New Roman"/>
              </a:rPr>
              <a:t>However, it's important to note that when air experiences conditions different from the standard, such as variations in temperature and pressure, these factors significantly impact air density:</a:t>
            </a:r>
            <a:endParaRPr/>
          </a:p>
          <a:p>
            <a:pPr indent="-182880" lvl="2" marL="566928" rtl="0" algn="just">
              <a:lnSpc>
                <a:spcPct val="150000"/>
              </a:lnSpc>
              <a:spcBef>
                <a:spcPts val="1200"/>
              </a:spcBef>
              <a:spcAft>
                <a:spcPts val="0"/>
              </a:spcAft>
              <a:buSzPts val="1600"/>
              <a:buFont typeface="Noto Sans Symbols"/>
              <a:buChar char="▪"/>
            </a:pPr>
            <a:r>
              <a:rPr lang="en-US" sz="1600">
                <a:latin typeface="Times New Roman"/>
                <a:ea typeface="Times New Roman"/>
                <a:cs typeface="Times New Roman"/>
                <a:sym typeface="Times New Roman"/>
              </a:rPr>
              <a:t>Lower air pressure leads to reduced air density, while higher air pressure increases it.</a:t>
            </a:r>
            <a:endParaRPr/>
          </a:p>
          <a:p>
            <a:pPr indent="-182880" lvl="2" marL="566928" rtl="0" algn="just">
              <a:lnSpc>
                <a:spcPct val="150000"/>
              </a:lnSpc>
              <a:spcBef>
                <a:spcPts val="0"/>
              </a:spcBef>
              <a:spcAft>
                <a:spcPts val="0"/>
              </a:spcAft>
              <a:buSzPts val="1600"/>
              <a:buFont typeface="Noto Sans Symbols"/>
              <a:buChar char="▪"/>
            </a:pPr>
            <a:r>
              <a:rPr lang="en-US" sz="1600">
                <a:latin typeface="Times New Roman"/>
                <a:ea typeface="Times New Roman"/>
                <a:cs typeface="Times New Roman"/>
                <a:sym typeface="Times New Roman"/>
              </a:rPr>
              <a:t>When air temperature drops, air density also decreases, and conversely, higher temperatures result in greater air density.</a:t>
            </a:r>
            <a:endParaRPr/>
          </a:p>
          <a:p>
            <a:pPr indent="-285750" lvl="0" marL="422910" marR="0" rtl="0" algn="just">
              <a:lnSpc>
                <a:spcPct val="150000"/>
              </a:lnSpc>
              <a:spcBef>
                <a:spcPts val="1200"/>
              </a:spcBef>
              <a:spcAft>
                <a:spcPts val="0"/>
              </a:spcAft>
              <a:buSzPts val="1800"/>
              <a:buFont typeface="Noto Sans Symbols"/>
              <a:buChar char="▪"/>
            </a:pPr>
            <a:r>
              <a:rPr lang="en-US" sz="1800">
                <a:latin typeface="Times New Roman"/>
                <a:ea typeface="Times New Roman"/>
                <a:cs typeface="Times New Roman"/>
                <a:sym typeface="Times New Roman"/>
              </a:rPr>
              <a:t>Changes in the density of dry air are directly proportional to alterations in specific heat and specific heat capacity. These variations necessitate adjustments by designers to account for real-world conditions, a consideration particularly crucial in building HVAC systems</a:t>
            </a:r>
            <a:r>
              <a:rPr i="1" lang="en-US" sz="1800">
                <a:latin typeface="Times New Roman"/>
                <a:ea typeface="Times New Roman"/>
                <a:cs typeface="Times New Roman"/>
                <a:sym typeface="Times New Roman"/>
              </a:rPr>
              <a:t> (Joseph B Wujek, 2010)</a:t>
            </a:r>
            <a:r>
              <a:rPr lang="en-US" sz="1800">
                <a:latin typeface="Times New Roman"/>
                <a:ea typeface="Times New Roman"/>
                <a:cs typeface="Times New Roman"/>
                <a:sym typeface="Times New Roman"/>
              </a:rPr>
              <a:t>.</a:t>
            </a:r>
            <a:endParaRPr/>
          </a:p>
          <a:p>
            <a:pPr indent="0" lvl="0" marL="91440" rtl="0" algn="l">
              <a:lnSpc>
                <a:spcPct val="90000"/>
              </a:lnSpc>
              <a:spcBef>
                <a:spcPts val="1800"/>
              </a:spcBef>
              <a:spcAft>
                <a:spcPts val="0"/>
              </a:spcAft>
              <a:buSzPts val="20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6"/>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Psychrometric Chart</a:t>
            </a:r>
            <a:endParaRPr/>
          </a:p>
        </p:txBody>
      </p:sp>
      <p:sp>
        <p:nvSpPr>
          <p:cNvPr id="196" name="Google Shape;196;p16"/>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fontScale="92500"/>
          </a:bodyPr>
          <a:lstStyle/>
          <a:p>
            <a:pPr indent="-285750" lvl="0" marL="422910" marR="0" rtl="0" algn="just">
              <a:lnSpc>
                <a:spcPct val="150000"/>
              </a:lnSpc>
              <a:spcBef>
                <a:spcPts val="0"/>
              </a:spcBef>
              <a:spcAft>
                <a:spcPts val="0"/>
              </a:spcAft>
              <a:buSzPct val="100000"/>
              <a:buFont typeface="Noto Sans Symbols"/>
              <a:buChar char="▪"/>
            </a:pPr>
            <a:r>
              <a:rPr lang="en-US" sz="1800">
                <a:latin typeface="Times New Roman"/>
                <a:ea typeface="Times New Roman"/>
                <a:cs typeface="Times New Roman"/>
                <a:sym typeface="Times New Roman"/>
              </a:rPr>
              <a:t>The chart or graph which represents the properties of the atmospheric air is known as psychrometric chart. </a:t>
            </a:r>
            <a:endParaRPr/>
          </a:p>
          <a:p>
            <a:pPr indent="-285750" lvl="0" marL="422910" marR="0" rtl="0" algn="just">
              <a:lnSpc>
                <a:spcPct val="150000"/>
              </a:lnSpc>
              <a:spcBef>
                <a:spcPts val="1200"/>
              </a:spcBef>
              <a:spcAft>
                <a:spcPts val="0"/>
              </a:spcAft>
              <a:buSzPct val="100000"/>
              <a:buFont typeface="Noto Sans Symbols"/>
              <a:buChar char="▪"/>
            </a:pPr>
            <a:r>
              <a:rPr lang="en-US" sz="1800">
                <a:latin typeface="Times New Roman"/>
                <a:ea typeface="Times New Roman"/>
                <a:cs typeface="Times New Roman"/>
                <a:sym typeface="Times New Roman"/>
              </a:rPr>
              <a:t>It represents the variation in value of various psychrometric variables. </a:t>
            </a:r>
            <a:endParaRPr/>
          </a:p>
          <a:p>
            <a:pPr indent="-285750" lvl="0" marL="422910" marR="0" rtl="0" algn="just">
              <a:lnSpc>
                <a:spcPct val="150000"/>
              </a:lnSpc>
              <a:spcBef>
                <a:spcPts val="1200"/>
              </a:spcBef>
              <a:spcAft>
                <a:spcPts val="0"/>
              </a:spcAft>
              <a:buSzPct val="100000"/>
              <a:buFont typeface="Noto Sans Symbols"/>
              <a:buChar char="▪"/>
            </a:pPr>
            <a:r>
              <a:rPr lang="en-US" sz="1800">
                <a:latin typeface="Times New Roman"/>
                <a:ea typeface="Times New Roman"/>
                <a:cs typeface="Times New Roman"/>
                <a:sym typeface="Times New Roman"/>
              </a:rPr>
              <a:t>The value of any two variable can be used to determine the state of the air, which also can be used to determine the values of other associated properties. </a:t>
            </a:r>
            <a:endParaRPr/>
          </a:p>
          <a:p>
            <a:pPr indent="-285750" lvl="0" marL="422910" marR="0" rtl="0" algn="just">
              <a:lnSpc>
                <a:spcPct val="150000"/>
              </a:lnSpc>
              <a:spcBef>
                <a:spcPts val="1200"/>
              </a:spcBef>
              <a:spcAft>
                <a:spcPts val="0"/>
              </a:spcAft>
              <a:buSzPct val="100000"/>
              <a:buFont typeface="Noto Sans Symbols"/>
              <a:buChar char="▪"/>
            </a:pPr>
            <a:r>
              <a:rPr lang="en-US" sz="1800">
                <a:latin typeface="Times New Roman"/>
                <a:ea typeface="Times New Roman"/>
                <a:cs typeface="Times New Roman"/>
                <a:sym typeface="Times New Roman"/>
              </a:rPr>
              <a:t>The dry bulb temperature scale is situated at the chart's base, denoting consistent dry bulb temperatures through vertical lines.</a:t>
            </a:r>
            <a:endParaRPr/>
          </a:p>
          <a:p>
            <a:pPr indent="-285750" lvl="0" marL="422910" marR="0" rtl="0" algn="just">
              <a:lnSpc>
                <a:spcPct val="150000"/>
              </a:lnSpc>
              <a:spcBef>
                <a:spcPts val="1200"/>
              </a:spcBef>
              <a:spcAft>
                <a:spcPts val="0"/>
              </a:spcAft>
              <a:buSzPct val="100000"/>
              <a:buFont typeface="Noto Sans Symbols"/>
              <a:buChar char="▪"/>
            </a:pPr>
            <a:r>
              <a:rPr lang="en-US" sz="1800">
                <a:latin typeface="Times New Roman"/>
                <a:ea typeface="Times New Roman"/>
                <a:cs typeface="Times New Roman"/>
                <a:sym typeface="Times New Roman"/>
              </a:rPr>
              <a:t>The wet bulb temperature scale is found along the upper curved section of the chart, with right-sloping lines indicating equivalent wet bulb temperatures</a:t>
            </a:r>
            <a:r>
              <a:rPr i="1" lang="en-US" sz="1800">
                <a:latin typeface="Times New Roman"/>
                <a:ea typeface="Times New Roman"/>
                <a:cs typeface="Times New Roman"/>
                <a:sym typeface="Times New Roman"/>
              </a:rPr>
              <a:t> (Joseph B Wujek, 2010)</a:t>
            </a:r>
            <a:r>
              <a:rPr lang="en-US" sz="1800">
                <a:latin typeface="Times New Roman"/>
                <a:ea typeface="Times New Roman"/>
                <a:cs typeface="Times New Roman"/>
                <a:sym typeface="Times New Roman"/>
              </a:rPr>
              <a:t>.</a:t>
            </a:r>
            <a:endParaRPr/>
          </a:p>
          <a:p>
            <a:pPr indent="0" lvl="0" marL="91440" rtl="0" algn="l">
              <a:lnSpc>
                <a:spcPct val="90000"/>
              </a:lnSpc>
              <a:spcBef>
                <a:spcPts val="1800"/>
              </a:spcBef>
              <a:spcAft>
                <a:spcPts val="0"/>
              </a:spcAft>
              <a:buSzPct val="100000"/>
              <a:buFont typeface="Noto Sans Symbols"/>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pic>
        <p:nvPicPr>
          <p:cNvPr id="201" name="Google Shape;201;p17"/>
          <p:cNvPicPr preferRelativeResize="0"/>
          <p:nvPr/>
        </p:nvPicPr>
        <p:blipFill rotWithShape="1">
          <a:blip r:embed="rId3">
            <a:alphaModFix/>
          </a:blip>
          <a:srcRect b="0" l="0" r="0" t="0"/>
          <a:stretch/>
        </p:blipFill>
        <p:spPr>
          <a:xfrm>
            <a:off x="0" y="-1"/>
            <a:ext cx="9354410" cy="6331789"/>
          </a:xfrm>
          <a:prstGeom prst="rect">
            <a:avLst/>
          </a:prstGeom>
          <a:noFill/>
          <a:ln>
            <a:noFill/>
          </a:ln>
        </p:spPr>
      </p:pic>
      <p:sp>
        <p:nvSpPr>
          <p:cNvPr id="202" name="Google Shape;202;p17"/>
          <p:cNvSpPr/>
          <p:nvPr/>
        </p:nvSpPr>
        <p:spPr>
          <a:xfrm>
            <a:off x="9532189" y="2605177"/>
            <a:ext cx="310551" cy="276046"/>
          </a:xfrm>
          <a:prstGeom prst="rect">
            <a:avLst/>
          </a:prstGeom>
          <a:solidFill>
            <a:srgbClr val="FF0000"/>
          </a:solidFill>
          <a:ln cap="flat" cmpd="sng" w="15875">
            <a:solidFill>
              <a:srgbClr val="A65F0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3" name="Google Shape;203;p17"/>
          <p:cNvSpPr txBox="1"/>
          <p:nvPr/>
        </p:nvSpPr>
        <p:spPr>
          <a:xfrm>
            <a:off x="9842739" y="2965362"/>
            <a:ext cx="1785668"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Calibri"/>
                <a:ea typeface="Calibri"/>
                <a:cs typeface="Calibri"/>
                <a:sym typeface="Calibri"/>
              </a:rPr>
              <a:t>Specific Volume</a:t>
            </a:r>
            <a:endParaRPr/>
          </a:p>
        </p:txBody>
      </p:sp>
      <p:sp>
        <p:nvSpPr>
          <p:cNvPr id="204" name="Google Shape;204;p17"/>
          <p:cNvSpPr/>
          <p:nvPr/>
        </p:nvSpPr>
        <p:spPr>
          <a:xfrm>
            <a:off x="9532188" y="3027870"/>
            <a:ext cx="310551" cy="276046"/>
          </a:xfrm>
          <a:prstGeom prst="rect">
            <a:avLst/>
          </a:prstGeom>
          <a:solidFill>
            <a:srgbClr val="92D050"/>
          </a:solidFill>
          <a:ln cap="flat" cmpd="sng" w="15875">
            <a:solidFill>
              <a:srgbClr val="A65F0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5" name="Google Shape;205;p17"/>
          <p:cNvSpPr txBox="1"/>
          <p:nvPr/>
        </p:nvSpPr>
        <p:spPr>
          <a:xfrm>
            <a:off x="9842739" y="2573923"/>
            <a:ext cx="1785668"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Calibri"/>
                <a:ea typeface="Calibri"/>
                <a:cs typeface="Calibri"/>
                <a:sym typeface="Calibri"/>
              </a:rPr>
              <a:t>Relative Humidity</a:t>
            </a:r>
            <a:endParaRPr/>
          </a:p>
        </p:txBody>
      </p:sp>
      <p:sp>
        <p:nvSpPr>
          <p:cNvPr id="206" name="Google Shape;206;p17"/>
          <p:cNvSpPr/>
          <p:nvPr/>
        </p:nvSpPr>
        <p:spPr>
          <a:xfrm>
            <a:off x="9532188" y="3431122"/>
            <a:ext cx="310551" cy="276046"/>
          </a:xfrm>
          <a:prstGeom prst="rect">
            <a:avLst/>
          </a:prstGeom>
          <a:solidFill>
            <a:srgbClr val="00B0F0"/>
          </a:solidFill>
          <a:ln cap="flat" cmpd="sng" w="15875">
            <a:solidFill>
              <a:srgbClr val="A65F0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7" name="Google Shape;207;p17"/>
          <p:cNvSpPr txBox="1"/>
          <p:nvPr/>
        </p:nvSpPr>
        <p:spPr>
          <a:xfrm>
            <a:off x="9842739" y="3372929"/>
            <a:ext cx="2147978"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Calibri"/>
                <a:ea typeface="Calibri"/>
                <a:cs typeface="Calibri"/>
                <a:sym typeface="Calibri"/>
              </a:rPr>
              <a:t>Wet Bulb Temperature</a:t>
            </a:r>
            <a:endParaRPr/>
          </a:p>
        </p:txBody>
      </p:sp>
      <p:sp>
        <p:nvSpPr>
          <p:cNvPr id="208" name="Google Shape;208;p17"/>
          <p:cNvSpPr/>
          <p:nvPr/>
        </p:nvSpPr>
        <p:spPr>
          <a:xfrm>
            <a:off x="9532188" y="3834374"/>
            <a:ext cx="310551" cy="276046"/>
          </a:xfrm>
          <a:prstGeom prst="rect">
            <a:avLst/>
          </a:prstGeom>
          <a:solidFill>
            <a:srgbClr val="7030A0"/>
          </a:solidFill>
          <a:ln cap="flat" cmpd="sng" w="15875">
            <a:solidFill>
              <a:srgbClr val="A65F0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9" name="Google Shape;209;p17"/>
          <p:cNvSpPr txBox="1"/>
          <p:nvPr/>
        </p:nvSpPr>
        <p:spPr>
          <a:xfrm>
            <a:off x="9842739" y="3803120"/>
            <a:ext cx="2147978"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Calibri"/>
                <a:ea typeface="Calibri"/>
                <a:cs typeface="Calibri"/>
                <a:sym typeface="Calibri"/>
              </a:rPr>
              <a:t>Humidity Ratio</a:t>
            </a:r>
            <a:endParaRPr/>
          </a:p>
        </p:txBody>
      </p:sp>
      <p:sp>
        <p:nvSpPr>
          <p:cNvPr id="210" name="Google Shape;210;p17"/>
          <p:cNvSpPr/>
          <p:nvPr/>
        </p:nvSpPr>
        <p:spPr>
          <a:xfrm>
            <a:off x="9532187" y="4705739"/>
            <a:ext cx="310551" cy="276046"/>
          </a:xfrm>
          <a:prstGeom prst="rect">
            <a:avLst/>
          </a:prstGeom>
          <a:solidFill>
            <a:schemeClr val="dk1"/>
          </a:solidFill>
          <a:ln cap="flat" cmpd="sng" w="15875">
            <a:solidFill>
              <a:srgbClr val="A65F0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1" name="Google Shape;211;p17"/>
          <p:cNvSpPr txBox="1"/>
          <p:nvPr/>
        </p:nvSpPr>
        <p:spPr>
          <a:xfrm>
            <a:off x="9842739" y="4705739"/>
            <a:ext cx="2147978"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Calibri"/>
                <a:ea typeface="Calibri"/>
                <a:cs typeface="Calibri"/>
                <a:sym typeface="Calibri"/>
              </a:rPr>
              <a:t>Enthalpy </a:t>
            </a:r>
            <a:endParaRPr/>
          </a:p>
        </p:txBody>
      </p:sp>
      <p:sp>
        <p:nvSpPr>
          <p:cNvPr id="212" name="Google Shape;212;p17"/>
          <p:cNvSpPr/>
          <p:nvPr/>
        </p:nvSpPr>
        <p:spPr>
          <a:xfrm>
            <a:off x="9532186" y="5097044"/>
            <a:ext cx="310551" cy="276046"/>
          </a:xfrm>
          <a:prstGeom prst="rect">
            <a:avLst/>
          </a:prstGeom>
          <a:solidFill>
            <a:srgbClr val="00B050"/>
          </a:solidFill>
          <a:ln cap="flat" cmpd="sng" w="15875">
            <a:solidFill>
              <a:srgbClr val="A65F0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3" name="Google Shape;213;p17"/>
          <p:cNvSpPr txBox="1"/>
          <p:nvPr/>
        </p:nvSpPr>
        <p:spPr>
          <a:xfrm>
            <a:off x="9847052" y="5043886"/>
            <a:ext cx="2040148"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Calibri"/>
                <a:ea typeface="Calibri"/>
                <a:cs typeface="Calibri"/>
                <a:sym typeface="Calibri"/>
              </a:rPr>
              <a:t>Dry Bulb Temperature</a:t>
            </a:r>
            <a:endParaRPr/>
          </a:p>
        </p:txBody>
      </p:sp>
      <p:cxnSp>
        <p:nvCxnSpPr>
          <p:cNvPr id="214" name="Google Shape;214;p17"/>
          <p:cNvCxnSpPr>
            <a:endCxn id="202" idx="1"/>
          </p:cNvCxnSpPr>
          <p:nvPr/>
        </p:nvCxnSpPr>
        <p:spPr>
          <a:xfrm flipH="1" rot="10800000">
            <a:off x="8579989" y="2743200"/>
            <a:ext cx="952200" cy="60900"/>
          </a:xfrm>
          <a:prstGeom prst="straightConnector1">
            <a:avLst/>
          </a:prstGeom>
          <a:noFill/>
          <a:ln cap="flat" cmpd="sng" w="38100">
            <a:solidFill>
              <a:schemeClr val="dk1"/>
            </a:solidFill>
            <a:prstDash val="solid"/>
            <a:round/>
            <a:headEnd len="sm" w="sm" type="none"/>
            <a:tailEnd len="med" w="med" type="triangle"/>
          </a:ln>
        </p:spPr>
      </p:cxnSp>
      <p:cxnSp>
        <p:nvCxnSpPr>
          <p:cNvPr id="215" name="Google Shape;215;p17"/>
          <p:cNvCxnSpPr>
            <a:endCxn id="204" idx="1"/>
          </p:cNvCxnSpPr>
          <p:nvPr/>
        </p:nvCxnSpPr>
        <p:spPr>
          <a:xfrm>
            <a:off x="8579988" y="3138293"/>
            <a:ext cx="952200" cy="27600"/>
          </a:xfrm>
          <a:prstGeom prst="straightConnector1">
            <a:avLst/>
          </a:prstGeom>
          <a:noFill/>
          <a:ln cap="flat" cmpd="sng" w="38100">
            <a:solidFill>
              <a:schemeClr val="dk1"/>
            </a:solidFill>
            <a:prstDash val="solid"/>
            <a:round/>
            <a:headEnd len="sm" w="sm" type="none"/>
            <a:tailEnd len="med" w="med" type="triangle"/>
          </a:ln>
        </p:spPr>
      </p:cxnSp>
      <p:cxnSp>
        <p:nvCxnSpPr>
          <p:cNvPr id="216" name="Google Shape;216;p17"/>
          <p:cNvCxnSpPr>
            <a:endCxn id="206" idx="1"/>
          </p:cNvCxnSpPr>
          <p:nvPr/>
        </p:nvCxnSpPr>
        <p:spPr>
          <a:xfrm flipH="1" rot="10800000">
            <a:off x="8244888" y="3569145"/>
            <a:ext cx="1287300" cy="767100"/>
          </a:xfrm>
          <a:prstGeom prst="straightConnector1">
            <a:avLst/>
          </a:prstGeom>
          <a:noFill/>
          <a:ln cap="flat" cmpd="sng" w="38100">
            <a:solidFill>
              <a:schemeClr val="dk1"/>
            </a:solidFill>
            <a:prstDash val="solid"/>
            <a:round/>
            <a:headEnd len="sm" w="sm" type="none"/>
            <a:tailEnd len="med" w="med" type="triangle"/>
          </a:ln>
        </p:spPr>
      </p:cxnSp>
      <p:cxnSp>
        <p:nvCxnSpPr>
          <p:cNvPr id="217" name="Google Shape;217;p17"/>
          <p:cNvCxnSpPr>
            <a:endCxn id="208" idx="1"/>
          </p:cNvCxnSpPr>
          <p:nvPr/>
        </p:nvCxnSpPr>
        <p:spPr>
          <a:xfrm flipH="1" rot="10800000">
            <a:off x="8399988" y="3972397"/>
            <a:ext cx="1132200" cy="1040100"/>
          </a:xfrm>
          <a:prstGeom prst="straightConnector1">
            <a:avLst/>
          </a:prstGeom>
          <a:noFill/>
          <a:ln cap="flat" cmpd="sng" w="38100">
            <a:solidFill>
              <a:schemeClr val="dk1"/>
            </a:solidFill>
            <a:prstDash val="solid"/>
            <a:round/>
            <a:headEnd len="sm" w="sm" type="none"/>
            <a:tailEnd len="med" w="med" type="triangle"/>
          </a:ln>
        </p:spPr>
      </p:cxnSp>
      <p:cxnSp>
        <p:nvCxnSpPr>
          <p:cNvPr id="218" name="Google Shape;218;p17"/>
          <p:cNvCxnSpPr>
            <a:endCxn id="210" idx="1"/>
          </p:cNvCxnSpPr>
          <p:nvPr/>
        </p:nvCxnSpPr>
        <p:spPr>
          <a:xfrm flipH="1" rot="10800000">
            <a:off x="8322587" y="4843762"/>
            <a:ext cx="1209600" cy="572100"/>
          </a:xfrm>
          <a:prstGeom prst="straightConnector1">
            <a:avLst/>
          </a:prstGeom>
          <a:noFill/>
          <a:ln cap="flat" cmpd="sng" w="38100">
            <a:solidFill>
              <a:schemeClr val="dk1"/>
            </a:solidFill>
            <a:prstDash val="solid"/>
            <a:round/>
            <a:headEnd len="sm" w="sm" type="none"/>
            <a:tailEnd len="med" w="med" type="triangle"/>
          </a:ln>
        </p:spPr>
      </p:cxnSp>
      <p:cxnSp>
        <p:nvCxnSpPr>
          <p:cNvPr id="219" name="Google Shape;219;p17"/>
          <p:cNvCxnSpPr>
            <a:endCxn id="212" idx="1"/>
          </p:cNvCxnSpPr>
          <p:nvPr/>
        </p:nvCxnSpPr>
        <p:spPr>
          <a:xfrm flipH="1" rot="10800000">
            <a:off x="8144686" y="5235067"/>
            <a:ext cx="1387500" cy="476700"/>
          </a:xfrm>
          <a:prstGeom prst="straightConnector1">
            <a:avLst/>
          </a:prstGeom>
          <a:noFill/>
          <a:ln cap="flat" cmpd="sng" w="38100">
            <a:solidFill>
              <a:schemeClr val="dk1"/>
            </a:solidFill>
            <a:prstDash val="solid"/>
            <a:round/>
            <a:headEnd len="sm" w="sm" type="none"/>
            <a:tailEnd len="med" w="med" type="triangle"/>
          </a:ln>
        </p:spPr>
      </p:cxnSp>
      <p:sp>
        <p:nvSpPr>
          <p:cNvPr id="220" name="Google Shape;220;p17"/>
          <p:cNvSpPr txBox="1"/>
          <p:nvPr/>
        </p:nvSpPr>
        <p:spPr>
          <a:xfrm>
            <a:off x="54707" y="6381750"/>
            <a:ext cx="6230678" cy="369332"/>
          </a:xfrm>
          <a:prstGeom prst="rect">
            <a:avLst/>
          </a:prstGeom>
          <a:noFill/>
          <a:ln>
            <a:noFill/>
          </a:ln>
        </p:spPr>
        <p:txBody>
          <a:bodyPr anchorCtr="0" anchor="t" bIns="45700" lIns="91425" spcFirstLastPara="1" rIns="91425" wrap="square" tIns="45700">
            <a:spAutoFit/>
          </a:bodyPr>
          <a:lstStyle/>
          <a:p>
            <a:pPr indent="0" lvl="0" marL="228600" marR="0" rtl="0" algn="just">
              <a:spcBef>
                <a:spcPts val="0"/>
              </a:spcBef>
              <a:spcAft>
                <a:spcPts val="0"/>
              </a:spcAft>
              <a:buNone/>
            </a:pPr>
            <a:r>
              <a:rPr b="1" i="1" lang="en-US" sz="1800">
                <a:solidFill>
                  <a:srgbClr val="1F497D"/>
                </a:solidFill>
                <a:highlight>
                  <a:srgbClr val="FFFF00"/>
                </a:highlight>
                <a:latin typeface="Times New Roman"/>
                <a:ea typeface="Times New Roman"/>
                <a:cs typeface="Times New Roman"/>
                <a:sym typeface="Times New Roman"/>
              </a:rPr>
              <a:t>Figure : Psychrometric Chart (Ogawa, 2012)</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2"/>
                                        </p:tgtEl>
                                        <p:attrNameLst>
                                          <p:attrName>style.visibility</p:attrName>
                                        </p:attrNameLst>
                                      </p:cBhvr>
                                      <p:to>
                                        <p:strVal val="visible"/>
                                      </p:to>
                                    </p:set>
                                    <p:animEffect filter="fade" transition="in">
                                      <p:cBhvr>
                                        <p:cTn dur="500"/>
                                        <p:tgtEl>
                                          <p:spTgt spid="20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5"/>
                                        </p:tgtEl>
                                        <p:attrNameLst>
                                          <p:attrName>style.visibility</p:attrName>
                                        </p:attrNameLst>
                                      </p:cBhvr>
                                      <p:to>
                                        <p:strVal val="visible"/>
                                      </p:to>
                                    </p:set>
                                    <p:animEffect filter="fade" transition="in">
                                      <p:cBhvr>
                                        <p:cTn dur="500"/>
                                        <p:tgtEl>
                                          <p:spTgt spid="20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4"/>
                                        </p:tgtEl>
                                        <p:attrNameLst>
                                          <p:attrName>style.visibility</p:attrName>
                                        </p:attrNameLst>
                                      </p:cBhvr>
                                      <p:to>
                                        <p:strVal val="visible"/>
                                      </p:to>
                                    </p:set>
                                    <p:animEffect filter="fade" transition="in">
                                      <p:cBhvr>
                                        <p:cTn dur="500"/>
                                        <p:tgtEl>
                                          <p:spTgt spid="20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3"/>
                                        </p:tgtEl>
                                        <p:attrNameLst>
                                          <p:attrName>style.visibility</p:attrName>
                                        </p:attrNameLst>
                                      </p:cBhvr>
                                      <p:to>
                                        <p:strVal val="visible"/>
                                      </p:to>
                                    </p:set>
                                    <p:animEffect filter="fade" transition="in">
                                      <p:cBhvr>
                                        <p:cTn dur="500"/>
                                        <p:tgtEl>
                                          <p:spTgt spid="20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6"/>
                                        </p:tgtEl>
                                        <p:attrNameLst>
                                          <p:attrName>style.visibility</p:attrName>
                                        </p:attrNameLst>
                                      </p:cBhvr>
                                      <p:to>
                                        <p:strVal val="visible"/>
                                      </p:to>
                                    </p:set>
                                    <p:animEffect filter="fade" transition="in">
                                      <p:cBhvr>
                                        <p:cTn dur="500"/>
                                        <p:tgtEl>
                                          <p:spTgt spid="20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7"/>
                                        </p:tgtEl>
                                        <p:attrNameLst>
                                          <p:attrName>style.visibility</p:attrName>
                                        </p:attrNameLst>
                                      </p:cBhvr>
                                      <p:to>
                                        <p:strVal val="visible"/>
                                      </p:to>
                                    </p:set>
                                    <p:animEffect filter="fade" transition="in">
                                      <p:cBhvr>
                                        <p:cTn dur="500"/>
                                        <p:tgtEl>
                                          <p:spTgt spid="20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8"/>
                                        </p:tgtEl>
                                        <p:attrNameLst>
                                          <p:attrName>style.visibility</p:attrName>
                                        </p:attrNameLst>
                                      </p:cBhvr>
                                      <p:to>
                                        <p:strVal val="visible"/>
                                      </p:to>
                                    </p:set>
                                    <p:animEffect filter="fade" transition="in">
                                      <p:cBhvr>
                                        <p:cTn dur="500"/>
                                        <p:tgtEl>
                                          <p:spTgt spid="20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9"/>
                                        </p:tgtEl>
                                        <p:attrNameLst>
                                          <p:attrName>style.visibility</p:attrName>
                                        </p:attrNameLst>
                                      </p:cBhvr>
                                      <p:to>
                                        <p:strVal val="visible"/>
                                      </p:to>
                                    </p:set>
                                    <p:animEffect filter="fade" transition="in">
                                      <p:cBhvr>
                                        <p:cTn dur="500"/>
                                        <p:tgtEl>
                                          <p:spTgt spid="20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0"/>
                                        </p:tgtEl>
                                        <p:attrNameLst>
                                          <p:attrName>style.visibility</p:attrName>
                                        </p:attrNameLst>
                                      </p:cBhvr>
                                      <p:to>
                                        <p:strVal val="visible"/>
                                      </p:to>
                                    </p:set>
                                    <p:animEffect filter="fade" transition="in">
                                      <p:cBhvr>
                                        <p:cTn dur="500"/>
                                        <p:tgtEl>
                                          <p:spTgt spid="21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1"/>
                                        </p:tgtEl>
                                        <p:attrNameLst>
                                          <p:attrName>style.visibility</p:attrName>
                                        </p:attrNameLst>
                                      </p:cBhvr>
                                      <p:to>
                                        <p:strVal val="visible"/>
                                      </p:to>
                                    </p:set>
                                    <p:animEffect filter="fade" transition="in">
                                      <p:cBhvr>
                                        <p:cTn dur="500"/>
                                        <p:tgtEl>
                                          <p:spTgt spid="21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2"/>
                                        </p:tgtEl>
                                        <p:attrNameLst>
                                          <p:attrName>style.visibility</p:attrName>
                                        </p:attrNameLst>
                                      </p:cBhvr>
                                      <p:to>
                                        <p:strVal val="visible"/>
                                      </p:to>
                                    </p:set>
                                    <p:animEffect filter="fade" transition="in">
                                      <p:cBhvr>
                                        <p:cTn dur="500"/>
                                        <p:tgtEl>
                                          <p:spTgt spid="21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3"/>
                                        </p:tgtEl>
                                        <p:attrNameLst>
                                          <p:attrName>style.visibility</p:attrName>
                                        </p:attrNameLst>
                                      </p:cBhvr>
                                      <p:to>
                                        <p:strVal val="visible"/>
                                      </p:to>
                                    </p:set>
                                    <p:animEffect filter="fade" transition="in">
                                      <p:cBhvr>
                                        <p:cTn dur="500"/>
                                        <p:tgtEl>
                                          <p:spTgt spid="21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18"/>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t/>
            </a:r>
            <a:endParaRPr/>
          </a:p>
        </p:txBody>
      </p:sp>
      <p:sp>
        <p:nvSpPr>
          <p:cNvPr id="226" name="Google Shape;226;p18"/>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0" lvl="0" marL="91440" rtl="0" algn="l">
              <a:lnSpc>
                <a:spcPct val="90000"/>
              </a:lnSpc>
              <a:spcBef>
                <a:spcPts val="0"/>
              </a:spcBef>
              <a:spcAft>
                <a:spcPts val="0"/>
              </a:spcAft>
              <a:buSzPts val="2000"/>
              <a:buNone/>
            </a:pPr>
            <a:r>
              <a:t/>
            </a:r>
            <a:endParaRPr/>
          </a:p>
        </p:txBody>
      </p:sp>
      <p:pic>
        <p:nvPicPr>
          <p:cNvPr id="227" name="Google Shape;227;p18"/>
          <p:cNvPicPr preferRelativeResize="0"/>
          <p:nvPr/>
        </p:nvPicPr>
        <p:blipFill rotWithShape="1">
          <a:blip r:embed="rId3">
            <a:alphaModFix/>
          </a:blip>
          <a:srcRect b="12222" l="18750" r="17813" t="19861"/>
          <a:stretch/>
        </p:blipFill>
        <p:spPr>
          <a:xfrm>
            <a:off x="0" y="1061085"/>
            <a:ext cx="9600653" cy="5781675"/>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19"/>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Psychrometric Chart</a:t>
            </a:r>
            <a:endParaRPr/>
          </a:p>
        </p:txBody>
      </p:sp>
      <p:sp>
        <p:nvSpPr>
          <p:cNvPr id="233" name="Google Shape;233;p19"/>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fontScale="85000" lnSpcReduction="10000"/>
          </a:bodyPr>
          <a:lstStyle/>
          <a:p>
            <a:pPr indent="-285749" lvl="0" marL="422910" marR="0" rtl="0" algn="just">
              <a:lnSpc>
                <a:spcPct val="150000"/>
              </a:lnSpc>
              <a:spcBef>
                <a:spcPts val="0"/>
              </a:spcBef>
              <a:spcAft>
                <a:spcPts val="0"/>
              </a:spcAft>
              <a:buSzPct val="100000"/>
              <a:buFont typeface="Noto Sans Symbols"/>
              <a:buChar char="▪"/>
            </a:pPr>
            <a:r>
              <a:rPr lang="en-US" sz="1800">
                <a:latin typeface="Times New Roman"/>
                <a:ea typeface="Times New Roman"/>
                <a:cs typeface="Times New Roman"/>
                <a:sym typeface="Times New Roman"/>
              </a:rPr>
              <a:t>The dew point temperature scale is also positioned on the same curved section as the wet bulb temperature scale, with horizontal lines extending from this area indicating equal dew point temperatures.</a:t>
            </a:r>
            <a:endParaRPr/>
          </a:p>
          <a:p>
            <a:pPr indent="-285749" lvl="0" marL="422910" marR="0" rtl="0" algn="just">
              <a:lnSpc>
                <a:spcPct val="150000"/>
              </a:lnSpc>
              <a:spcBef>
                <a:spcPts val="1200"/>
              </a:spcBef>
              <a:spcAft>
                <a:spcPts val="0"/>
              </a:spcAft>
              <a:buSzPct val="100000"/>
              <a:buFont typeface="Noto Sans Symbols"/>
              <a:buChar char="▪"/>
            </a:pPr>
            <a:r>
              <a:rPr lang="en-US" sz="1800">
                <a:latin typeface="Times New Roman"/>
                <a:ea typeface="Times New Roman"/>
                <a:cs typeface="Times New Roman"/>
                <a:sym typeface="Times New Roman"/>
              </a:rPr>
              <a:t>The relative humidity scale is depicted by curved lines that sweep from the lower left to the upper right of the psychrometric chart. </a:t>
            </a:r>
            <a:endParaRPr/>
          </a:p>
          <a:p>
            <a:pPr indent="-285749" lvl="0" marL="422910" marR="0" rtl="0" algn="just">
              <a:lnSpc>
                <a:spcPct val="150000"/>
              </a:lnSpc>
              <a:spcBef>
                <a:spcPts val="1200"/>
              </a:spcBef>
              <a:spcAft>
                <a:spcPts val="0"/>
              </a:spcAft>
              <a:buSzPct val="100000"/>
              <a:buFont typeface="Noto Sans Symbols"/>
              <a:buChar char="▪"/>
            </a:pPr>
            <a:r>
              <a:rPr lang="en-US" sz="1800">
                <a:latin typeface="Times New Roman"/>
                <a:ea typeface="Times New Roman"/>
                <a:cs typeface="Times New Roman"/>
                <a:sym typeface="Times New Roman"/>
              </a:rPr>
              <a:t>The 100% relative humidity (saturation) line follows the upper curve and aligns with both the wet bulb and dew point temperature scales. </a:t>
            </a:r>
            <a:endParaRPr/>
          </a:p>
          <a:p>
            <a:pPr indent="-285749" lvl="0" marL="422910" marR="0" rtl="0" algn="just">
              <a:lnSpc>
                <a:spcPct val="150000"/>
              </a:lnSpc>
              <a:spcBef>
                <a:spcPts val="1200"/>
              </a:spcBef>
              <a:spcAft>
                <a:spcPts val="0"/>
              </a:spcAft>
              <a:buSzPct val="100000"/>
              <a:buFont typeface="Noto Sans Symbols"/>
              <a:buChar char="▪"/>
            </a:pPr>
            <a:r>
              <a:rPr lang="en-US" sz="1800">
                <a:latin typeface="Times New Roman"/>
                <a:ea typeface="Times New Roman"/>
                <a:cs typeface="Times New Roman"/>
                <a:sym typeface="Times New Roman"/>
              </a:rPr>
              <a:t>The 0% relative humidity line runs along the chart's base. </a:t>
            </a:r>
            <a:endParaRPr/>
          </a:p>
          <a:p>
            <a:pPr indent="-285749" lvl="0" marL="422910" marR="0" rtl="0" algn="just">
              <a:lnSpc>
                <a:spcPct val="150000"/>
              </a:lnSpc>
              <a:spcBef>
                <a:spcPts val="1200"/>
              </a:spcBef>
              <a:spcAft>
                <a:spcPts val="0"/>
              </a:spcAft>
              <a:buSzPct val="100000"/>
              <a:buFont typeface="Noto Sans Symbols"/>
              <a:buChar char="▪"/>
            </a:pPr>
            <a:r>
              <a:rPr lang="en-US" sz="1800">
                <a:latin typeface="Times New Roman"/>
                <a:ea typeface="Times New Roman"/>
                <a:cs typeface="Times New Roman"/>
                <a:sym typeface="Times New Roman"/>
              </a:rPr>
              <a:t>The 50% relative humidity line is determined by connecting points at various dry bulb temperatures, representing the humidity ratio when the air holds half of its maximum water content. These points are positioned midway between the 100% and 0% lines at a specific dry bulb temperature</a:t>
            </a:r>
            <a:r>
              <a:rPr i="1" lang="en-US" sz="1800">
                <a:latin typeface="Times New Roman"/>
                <a:ea typeface="Times New Roman"/>
                <a:cs typeface="Times New Roman"/>
                <a:sym typeface="Times New Roman"/>
              </a:rPr>
              <a:t> (Joseph B Wujek, 2010)</a:t>
            </a:r>
            <a:r>
              <a:rPr lang="en-US" sz="1800">
                <a:latin typeface="Times New Roman"/>
                <a:ea typeface="Times New Roman"/>
                <a:cs typeface="Times New Roman"/>
                <a:sym typeface="Times New Roman"/>
              </a:rPr>
              <a:t>.</a:t>
            </a:r>
            <a:endParaRPr/>
          </a:p>
          <a:p>
            <a:pPr indent="0" lvl="0" marL="91440" rtl="0" algn="l">
              <a:lnSpc>
                <a:spcPct val="90000"/>
              </a:lnSpc>
              <a:spcBef>
                <a:spcPts val="1800"/>
              </a:spcBef>
              <a:spcAft>
                <a:spcPts val="0"/>
              </a:spcAft>
              <a:buSzPct val="100000"/>
              <a:buFont typeface="Noto Sans Symbols"/>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20"/>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Psychrometric Chart</a:t>
            </a:r>
            <a:endParaRPr/>
          </a:p>
        </p:txBody>
      </p:sp>
      <p:sp>
        <p:nvSpPr>
          <p:cNvPr id="239" name="Google Shape;239;p20"/>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285750" lvl="0" marL="422910" marR="0" rtl="0" algn="just">
              <a:lnSpc>
                <a:spcPct val="150000"/>
              </a:lnSpc>
              <a:spcBef>
                <a:spcPts val="0"/>
              </a:spcBef>
              <a:spcAft>
                <a:spcPts val="0"/>
              </a:spcAft>
              <a:buSzPts val="1800"/>
              <a:buFont typeface="Noto Sans Symbols"/>
              <a:buChar char="▪"/>
            </a:pPr>
            <a:r>
              <a:rPr lang="en-US" sz="1800">
                <a:latin typeface="Times New Roman"/>
                <a:ea typeface="Times New Roman"/>
                <a:cs typeface="Times New Roman"/>
                <a:sym typeface="Times New Roman"/>
              </a:rPr>
              <a:t>The humidity ratio or specific humidity is located on the chart's right side, with horizontally extending lines indicating constant moisture levels.</a:t>
            </a:r>
            <a:endParaRPr/>
          </a:p>
          <a:p>
            <a:pPr indent="-285750" lvl="0" marL="422910" marR="0" rtl="0" algn="just">
              <a:lnSpc>
                <a:spcPct val="150000"/>
              </a:lnSpc>
              <a:spcBef>
                <a:spcPts val="1200"/>
              </a:spcBef>
              <a:spcAft>
                <a:spcPts val="0"/>
              </a:spcAft>
              <a:buSzPts val="1800"/>
              <a:buFont typeface="Noto Sans Symbols"/>
              <a:buChar char="▪"/>
            </a:pPr>
            <a:r>
              <a:rPr lang="en-US" sz="1800">
                <a:latin typeface="Times New Roman"/>
                <a:ea typeface="Times New Roman"/>
                <a:cs typeface="Times New Roman"/>
                <a:sym typeface="Times New Roman"/>
              </a:rPr>
              <a:t>The specific volume scale is represented by diagonal lines that run from left to right.</a:t>
            </a:r>
            <a:endParaRPr/>
          </a:p>
          <a:p>
            <a:pPr indent="-285750" lvl="0" marL="422910" marR="0" rtl="0" algn="just">
              <a:lnSpc>
                <a:spcPct val="150000"/>
              </a:lnSpc>
              <a:spcBef>
                <a:spcPts val="1200"/>
              </a:spcBef>
              <a:spcAft>
                <a:spcPts val="0"/>
              </a:spcAft>
              <a:buSzPts val="1800"/>
              <a:buFont typeface="Noto Sans Symbols"/>
              <a:buChar char="▪"/>
            </a:pPr>
            <a:r>
              <a:rPr lang="en-US" sz="1800">
                <a:latin typeface="Times New Roman"/>
                <a:ea typeface="Times New Roman"/>
                <a:cs typeface="Times New Roman"/>
                <a:sym typeface="Times New Roman"/>
              </a:rPr>
              <a:t>The enthalpy scale is usually situated near the upper curved section of the chart, and its lines slope to the right, somewhat resembling the wet bulb temperature lines. However, they do not precisely correspond to the wet bulb temperature lines</a:t>
            </a:r>
            <a:r>
              <a:rPr i="1" lang="en-US" sz="1800">
                <a:latin typeface="Times New Roman"/>
                <a:ea typeface="Times New Roman"/>
                <a:cs typeface="Times New Roman"/>
                <a:sym typeface="Times New Roman"/>
              </a:rPr>
              <a:t> (Joseph B Wujek, 2010)</a:t>
            </a:r>
            <a:r>
              <a:rPr lang="en-US" sz="1800">
                <a:latin typeface="Times New Roman"/>
                <a:ea typeface="Times New Roman"/>
                <a:cs typeface="Times New Roman"/>
                <a:sym typeface="Times New Roman"/>
              </a:rPr>
              <a:t>.</a:t>
            </a:r>
            <a:endParaRPr/>
          </a:p>
          <a:p>
            <a:pPr indent="0" lvl="0" marL="91440" rtl="0" algn="l">
              <a:lnSpc>
                <a:spcPct val="90000"/>
              </a:lnSpc>
              <a:spcBef>
                <a:spcPts val="1800"/>
              </a:spcBef>
              <a:spcAft>
                <a:spcPts val="0"/>
              </a:spcAft>
              <a:buSzPts val="2000"/>
              <a:buFont typeface="Noto Sans Symbols"/>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21"/>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Psychrometric Chart</a:t>
            </a:r>
            <a:endParaRPr/>
          </a:p>
        </p:txBody>
      </p:sp>
      <p:sp>
        <p:nvSpPr>
          <p:cNvPr id="245" name="Google Shape;245;p21"/>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fontScale="85000" lnSpcReduction="10000"/>
          </a:bodyPr>
          <a:lstStyle/>
          <a:p>
            <a:pPr indent="-285749" lvl="0" marL="422910" marR="0" rtl="0" algn="just">
              <a:lnSpc>
                <a:spcPct val="150000"/>
              </a:lnSpc>
              <a:spcBef>
                <a:spcPts val="0"/>
              </a:spcBef>
              <a:spcAft>
                <a:spcPts val="0"/>
              </a:spcAft>
              <a:buSzPct val="100000"/>
              <a:buFont typeface="Noto Sans Symbols"/>
              <a:buChar char="▪"/>
            </a:pPr>
            <a:r>
              <a:rPr lang="en-US" sz="1800">
                <a:latin typeface="Times New Roman"/>
                <a:ea typeface="Times New Roman"/>
                <a:cs typeface="Times New Roman"/>
                <a:sym typeface="Times New Roman"/>
              </a:rPr>
              <a:t>Heat exchange in moist air can be categorized into two terms: sensible heating and latent heating. Sensible heating and cooling are related solely to changes in dry bulb temperature, with no addition or removal of moisture. </a:t>
            </a:r>
            <a:endParaRPr/>
          </a:p>
          <a:p>
            <a:pPr indent="-285749" lvl="0" marL="422910" marR="0" rtl="0" algn="just">
              <a:lnSpc>
                <a:spcPct val="150000"/>
              </a:lnSpc>
              <a:spcBef>
                <a:spcPts val="1200"/>
              </a:spcBef>
              <a:spcAft>
                <a:spcPts val="0"/>
              </a:spcAft>
              <a:buSzPct val="100000"/>
              <a:buFont typeface="Noto Sans Symbols"/>
              <a:buChar char="▪"/>
            </a:pPr>
            <a:r>
              <a:rPr lang="en-US" sz="1800">
                <a:latin typeface="Times New Roman"/>
                <a:ea typeface="Times New Roman"/>
                <a:cs typeface="Times New Roman"/>
                <a:sym typeface="Times New Roman"/>
              </a:rPr>
              <a:t>On the other hand, humidification and dehumidification entail the introduction or removal of moisture, thus involving latent heat. </a:t>
            </a:r>
            <a:endParaRPr/>
          </a:p>
          <a:p>
            <a:pPr indent="-285749" lvl="0" marL="422910" marR="0" rtl="0" algn="just">
              <a:lnSpc>
                <a:spcPct val="150000"/>
              </a:lnSpc>
              <a:spcBef>
                <a:spcPts val="1200"/>
              </a:spcBef>
              <a:spcAft>
                <a:spcPts val="0"/>
              </a:spcAft>
              <a:buSzPct val="100000"/>
              <a:buFont typeface="Noto Sans Symbols"/>
              <a:buChar char="▪"/>
            </a:pPr>
            <a:r>
              <a:rPr lang="en-US" sz="1800">
                <a:latin typeface="Times New Roman"/>
                <a:ea typeface="Times New Roman"/>
                <a:cs typeface="Times New Roman"/>
                <a:sym typeface="Times New Roman"/>
              </a:rPr>
              <a:t>Latent heat represents the energy needed to alter the phase of a substance, in this instance, transforming water vapor in moist air. </a:t>
            </a:r>
            <a:endParaRPr/>
          </a:p>
          <a:p>
            <a:pPr indent="-285749" lvl="0" marL="422910" marR="0" rtl="0" algn="just">
              <a:lnSpc>
                <a:spcPct val="150000"/>
              </a:lnSpc>
              <a:spcBef>
                <a:spcPts val="1200"/>
              </a:spcBef>
              <a:spcAft>
                <a:spcPts val="0"/>
              </a:spcAft>
              <a:buSzPct val="100000"/>
              <a:buFont typeface="Noto Sans Symbols"/>
              <a:buChar char="▪"/>
            </a:pPr>
            <a:r>
              <a:rPr lang="en-US" sz="1800">
                <a:latin typeface="Times New Roman"/>
                <a:ea typeface="Times New Roman"/>
                <a:cs typeface="Times New Roman"/>
                <a:sym typeface="Times New Roman"/>
              </a:rPr>
              <a:t>Evaporative cooling, for instance, boosts the latent heat of the air through water evaporation, resulting in a decrease in sensible heat (a drop in the air's dry bulb temperature). </a:t>
            </a:r>
            <a:endParaRPr/>
          </a:p>
          <a:p>
            <a:pPr indent="-285749" lvl="0" marL="422910" marR="0" rtl="0" algn="just">
              <a:lnSpc>
                <a:spcPct val="150000"/>
              </a:lnSpc>
              <a:spcBef>
                <a:spcPts val="1200"/>
              </a:spcBef>
              <a:spcAft>
                <a:spcPts val="0"/>
              </a:spcAft>
              <a:buSzPct val="100000"/>
              <a:buFont typeface="Noto Sans Symbols"/>
              <a:buChar char="▪"/>
            </a:pPr>
            <a:r>
              <a:rPr lang="en-US" sz="1800">
                <a:latin typeface="Times New Roman"/>
                <a:ea typeface="Times New Roman"/>
                <a:cs typeface="Times New Roman"/>
                <a:sym typeface="Times New Roman"/>
              </a:rPr>
              <a:t>The wet bulb temperature represents the lowest temperature at which air can theoretically be cooled through the evaporation of water</a:t>
            </a:r>
            <a:r>
              <a:rPr i="1" lang="en-US" sz="1800">
                <a:latin typeface="Times New Roman"/>
                <a:ea typeface="Times New Roman"/>
                <a:cs typeface="Times New Roman"/>
                <a:sym typeface="Times New Roman"/>
              </a:rPr>
              <a:t> (Joseph B Wujek, 2010)</a:t>
            </a:r>
            <a:r>
              <a:rPr lang="en-US" sz="1800">
                <a:latin typeface="Times New Roman"/>
                <a:ea typeface="Times New Roman"/>
                <a:cs typeface="Times New Roman"/>
                <a:sym typeface="Times New Roman"/>
              </a:rPr>
              <a:t>.</a:t>
            </a:r>
            <a:endParaRPr/>
          </a:p>
          <a:p>
            <a:pPr indent="0" lvl="0" marL="91440" rtl="0" algn="l">
              <a:lnSpc>
                <a:spcPct val="90000"/>
              </a:lnSpc>
              <a:spcBef>
                <a:spcPts val="1800"/>
              </a:spcBef>
              <a:spcAft>
                <a:spcPts val="0"/>
              </a:spcAft>
              <a:buSzPct val="100000"/>
              <a:buFont typeface="Noto Sans Symbols"/>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22"/>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Psychrometric Chart Description</a:t>
            </a:r>
            <a:endParaRPr/>
          </a:p>
        </p:txBody>
      </p:sp>
      <p:sp>
        <p:nvSpPr>
          <p:cNvPr id="251" name="Google Shape;251;p22"/>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l">
              <a:lnSpc>
                <a:spcPct val="90000"/>
              </a:lnSpc>
              <a:spcBef>
                <a:spcPts val="0"/>
              </a:spcBef>
              <a:spcAft>
                <a:spcPts val="0"/>
              </a:spcAft>
              <a:buSzPts val="2000"/>
              <a:buFont typeface="Noto Sans Symbols"/>
              <a:buChar char="▪"/>
            </a:pPr>
            <a:r>
              <a:rPr lang="en-US"/>
              <a:t> Vertical Lines are Dry Bulb Temperature</a:t>
            </a:r>
            <a:endParaRPr/>
          </a:p>
          <a:p>
            <a:pPr indent="-127000" lvl="0" marL="91440" rtl="0" algn="l">
              <a:lnSpc>
                <a:spcPct val="90000"/>
              </a:lnSpc>
              <a:spcBef>
                <a:spcPts val="1400"/>
              </a:spcBef>
              <a:spcAft>
                <a:spcPts val="0"/>
              </a:spcAft>
              <a:buSzPts val="2000"/>
              <a:buFont typeface="Noto Sans Symbols"/>
              <a:buChar char="▪"/>
            </a:pPr>
            <a:r>
              <a:rPr lang="en-US"/>
              <a:t> Horizontal Lines are humidity ratio (right axis) or dew point temperature (left axis)</a:t>
            </a:r>
            <a:endParaRPr/>
          </a:p>
          <a:p>
            <a:pPr indent="-127000" lvl="0" marL="91440" rtl="0" algn="l">
              <a:lnSpc>
                <a:spcPct val="90000"/>
              </a:lnSpc>
              <a:spcBef>
                <a:spcPts val="1400"/>
              </a:spcBef>
              <a:spcAft>
                <a:spcPts val="0"/>
              </a:spcAft>
              <a:buSzPts val="2000"/>
              <a:buFont typeface="Noto Sans Symbols"/>
              <a:buChar char="▪"/>
            </a:pPr>
            <a:r>
              <a:rPr lang="en-US"/>
              <a:t> Slanted lines are wet bulb temperature and enthalpy</a:t>
            </a:r>
            <a:endParaRPr/>
          </a:p>
          <a:p>
            <a:pPr indent="-127000" lvl="0" marL="91440" rtl="0" algn="l">
              <a:lnSpc>
                <a:spcPct val="90000"/>
              </a:lnSpc>
              <a:spcBef>
                <a:spcPts val="1400"/>
              </a:spcBef>
              <a:spcAft>
                <a:spcPts val="0"/>
              </a:spcAft>
              <a:buSzPts val="2000"/>
              <a:buFont typeface="Noto Sans Symbols"/>
              <a:buChar char="▪"/>
            </a:pPr>
            <a:r>
              <a:rPr lang="en-US"/>
              <a:t> Specific volume are the other slanted line which are not wbt and enthalpy</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pic>
        <p:nvPicPr>
          <p:cNvPr id="256" name="Google Shape;256;p23"/>
          <p:cNvPicPr preferRelativeResize="0"/>
          <p:nvPr/>
        </p:nvPicPr>
        <p:blipFill rotWithShape="1">
          <a:blip r:embed="rId3">
            <a:alphaModFix/>
          </a:blip>
          <a:srcRect b="0" l="0" r="0" t="0"/>
          <a:stretch/>
        </p:blipFill>
        <p:spPr>
          <a:xfrm>
            <a:off x="0" y="-25695"/>
            <a:ext cx="9354410" cy="6331789"/>
          </a:xfrm>
          <a:prstGeom prst="rect">
            <a:avLst/>
          </a:prstGeom>
          <a:noFill/>
          <a:ln>
            <a:noFill/>
          </a:ln>
        </p:spPr>
      </p:pic>
      <p:sp>
        <p:nvSpPr>
          <p:cNvPr id="257" name="Google Shape;257;p23"/>
          <p:cNvSpPr txBox="1"/>
          <p:nvPr/>
        </p:nvSpPr>
        <p:spPr>
          <a:xfrm>
            <a:off x="9305924" y="1771650"/>
            <a:ext cx="315277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Reading Psychrometric Chart</a:t>
            </a:r>
            <a:endParaRPr/>
          </a:p>
        </p:txBody>
      </p:sp>
      <p:sp>
        <p:nvSpPr>
          <p:cNvPr id="258" name="Google Shape;258;p23"/>
          <p:cNvSpPr txBox="1"/>
          <p:nvPr/>
        </p:nvSpPr>
        <p:spPr>
          <a:xfrm>
            <a:off x="9305923" y="2228850"/>
            <a:ext cx="2657477"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Find relative humidity for DBT = 30 </a:t>
            </a:r>
            <a:r>
              <a:rPr lang="en-US" sz="1800">
                <a:solidFill>
                  <a:schemeClr val="dk1"/>
                </a:solidFill>
                <a:latin typeface="Arial"/>
                <a:ea typeface="Arial"/>
                <a:cs typeface="Arial"/>
                <a:sym typeface="Arial"/>
              </a:rPr>
              <a:t>⁰</a:t>
            </a:r>
            <a:r>
              <a:rPr lang="en-US" sz="1800">
                <a:solidFill>
                  <a:schemeClr val="dk1"/>
                </a:solidFill>
                <a:latin typeface="Calibri"/>
                <a:ea typeface="Calibri"/>
                <a:cs typeface="Calibri"/>
                <a:sym typeface="Calibri"/>
              </a:rPr>
              <a:t>C and </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WBT = 20 </a:t>
            </a:r>
            <a:r>
              <a:rPr lang="en-US" sz="1800">
                <a:solidFill>
                  <a:schemeClr val="dk1"/>
                </a:solidFill>
                <a:latin typeface="Arial"/>
                <a:ea typeface="Arial"/>
                <a:cs typeface="Arial"/>
                <a:sym typeface="Arial"/>
              </a:rPr>
              <a:t>⁰</a:t>
            </a:r>
            <a:r>
              <a:rPr lang="en-US" sz="1800">
                <a:solidFill>
                  <a:schemeClr val="dk1"/>
                </a:solidFill>
                <a:latin typeface="Calibri"/>
                <a:ea typeface="Calibri"/>
                <a:cs typeface="Calibri"/>
                <a:sym typeface="Calibri"/>
              </a:rPr>
              <a:t>C</a:t>
            </a:r>
            <a:endParaRPr/>
          </a:p>
        </p:txBody>
      </p:sp>
      <p:cxnSp>
        <p:nvCxnSpPr>
          <p:cNvPr id="259" name="Google Shape;259;p23"/>
          <p:cNvCxnSpPr/>
          <p:nvPr/>
        </p:nvCxnSpPr>
        <p:spPr>
          <a:xfrm rot="10800000">
            <a:off x="5438775" y="1303363"/>
            <a:ext cx="0" cy="4514850"/>
          </a:xfrm>
          <a:prstGeom prst="straightConnector1">
            <a:avLst/>
          </a:prstGeom>
          <a:noFill/>
          <a:ln cap="flat" cmpd="sng" w="38100">
            <a:solidFill>
              <a:srgbClr val="00B050"/>
            </a:solidFill>
            <a:prstDash val="solid"/>
            <a:round/>
            <a:headEnd len="sm" w="sm" type="none"/>
            <a:tailEnd len="sm" w="sm" type="none"/>
          </a:ln>
        </p:spPr>
      </p:cxnSp>
      <p:cxnSp>
        <p:nvCxnSpPr>
          <p:cNvPr id="260" name="Google Shape;260;p23"/>
          <p:cNvCxnSpPr/>
          <p:nvPr/>
        </p:nvCxnSpPr>
        <p:spPr>
          <a:xfrm>
            <a:off x="4095750" y="3383141"/>
            <a:ext cx="4705350" cy="2417014"/>
          </a:xfrm>
          <a:prstGeom prst="straightConnector1">
            <a:avLst/>
          </a:prstGeom>
          <a:noFill/>
          <a:ln cap="flat" cmpd="sng" w="28575">
            <a:solidFill>
              <a:srgbClr val="00B0F0"/>
            </a:solidFill>
            <a:prstDash val="solid"/>
            <a:round/>
            <a:headEnd len="sm" w="sm" type="none"/>
            <a:tailEnd len="sm" w="sm" type="none"/>
          </a:ln>
        </p:spPr>
      </p:cxnSp>
      <p:sp>
        <p:nvSpPr>
          <p:cNvPr id="261" name="Google Shape;261;p23"/>
          <p:cNvSpPr/>
          <p:nvPr/>
        </p:nvSpPr>
        <p:spPr>
          <a:xfrm>
            <a:off x="5376865" y="3991637"/>
            <a:ext cx="123820" cy="133350"/>
          </a:xfrm>
          <a:prstGeom prst="ellipse">
            <a:avLst/>
          </a:prstGeom>
          <a:solidFill>
            <a:srgbClr val="FF0000"/>
          </a:solidFill>
          <a:ln cap="flat" cmpd="sng" w="19050">
            <a:solidFill>
              <a:srgbClr val="00206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2" name="Google Shape;262;p23"/>
          <p:cNvSpPr txBox="1"/>
          <p:nvPr/>
        </p:nvSpPr>
        <p:spPr>
          <a:xfrm>
            <a:off x="54707" y="6381750"/>
            <a:ext cx="6230678" cy="369332"/>
          </a:xfrm>
          <a:prstGeom prst="rect">
            <a:avLst/>
          </a:prstGeom>
          <a:noFill/>
          <a:ln>
            <a:noFill/>
          </a:ln>
        </p:spPr>
        <p:txBody>
          <a:bodyPr anchorCtr="0" anchor="t" bIns="45700" lIns="91425" spcFirstLastPara="1" rIns="91425" wrap="square" tIns="45700">
            <a:spAutoFit/>
          </a:bodyPr>
          <a:lstStyle/>
          <a:p>
            <a:pPr indent="0" lvl="0" marL="228600" marR="0" rtl="0" algn="just">
              <a:spcBef>
                <a:spcPts val="0"/>
              </a:spcBef>
              <a:spcAft>
                <a:spcPts val="0"/>
              </a:spcAft>
              <a:buNone/>
            </a:pPr>
            <a:r>
              <a:rPr b="1" i="1" lang="en-US" sz="1800">
                <a:solidFill>
                  <a:srgbClr val="1F497D"/>
                </a:solidFill>
                <a:highlight>
                  <a:srgbClr val="FFFF00"/>
                </a:highlight>
                <a:latin typeface="Times New Roman"/>
                <a:ea typeface="Times New Roman"/>
                <a:cs typeface="Times New Roman"/>
                <a:sym typeface="Times New Roman"/>
              </a:rPr>
              <a:t>Figure : Psychrometric Chart (Ogawa, 2012)</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9"/>
                                        </p:tgtEl>
                                        <p:attrNameLst>
                                          <p:attrName>style.visibility</p:attrName>
                                        </p:attrNameLst>
                                      </p:cBhvr>
                                      <p:to>
                                        <p:strVal val="visible"/>
                                      </p:to>
                                    </p:set>
                                    <p:animEffect filter="fade" transition="in">
                                      <p:cBhvr>
                                        <p:cTn dur="500"/>
                                        <p:tgtEl>
                                          <p:spTgt spid="25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0"/>
                                        </p:tgtEl>
                                        <p:attrNameLst>
                                          <p:attrName>style.visibility</p:attrName>
                                        </p:attrNameLst>
                                      </p:cBhvr>
                                      <p:to>
                                        <p:strVal val="visible"/>
                                      </p:to>
                                    </p:set>
                                    <p:animEffect filter="fade" transition="in">
                                      <p:cBhvr>
                                        <p:cTn dur="500"/>
                                        <p:tgtEl>
                                          <p:spTgt spid="26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1"/>
                                        </p:tgtEl>
                                        <p:attrNameLst>
                                          <p:attrName>style.visibility</p:attrName>
                                        </p:attrNameLst>
                                      </p:cBhvr>
                                      <p:to>
                                        <p:strVal val="visible"/>
                                      </p:to>
                                    </p:set>
                                    <p:animEffect filter="fade" transition="in">
                                      <p:cBhvr>
                                        <p:cTn dur="500"/>
                                        <p:tgtEl>
                                          <p:spTgt spid="26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2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Psychrometric Processes</a:t>
            </a:r>
            <a:endParaRPr/>
          </a:p>
        </p:txBody>
      </p:sp>
      <p:sp>
        <p:nvSpPr>
          <p:cNvPr id="268" name="Google Shape;268;p24"/>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342900" lvl="0" marL="342900" rtl="0" algn="just">
              <a:lnSpc>
                <a:spcPct val="150000"/>
              </a:lnSpc>
              <a:spcBef>
                <a:spcPts val="0"/>
              </a:spcBef>
              <a:spcAft>
                <a:spcPts val="0"/>
              </a:spcAft>
              <a:buSzPts val="1800"/>
              <a:buFont typeface="Noto Sans Symbols"/>
              <a:buChar char="∙"/>
            </a:pPr>
            <a:r>
              <a:rPr lang="en-US" sz="1800">
                <a:latin typeface="Times New Roman"/>
                <a:ea typeface="Times New Roman"/>
                <a:cs typeface="Times New Roman"/>
                <a:sym typeface="Times New Roman"/>
              </a:rPr>
              <a:t>Sensible cooling</a:t>
            </a:r>
            <a:endParaRPr/>
          </a:p>
          <a:p>
            <a:pPr indent="-342900" lvl="0" marL="342900" marR="0" rtl="0" algn="just">
              <a:lnSpc>
                <a:spcPct val="150000"/>
              </a:lnSpc>
              <a:spcBef>
                <a:spcPts val="600"/>
              </a:spcBef>
              <a:spcAft>
                <a:spcPts val="0"/>
              </a:spcAft>
              <a:buSzPts val="1800"/>
              <a:buFont typeface="Noto Sans Symbols"/>
              <a:buChar char="∙"/>
            </a:pPr>
            <a:r>
              <a:rPr lang="en-US" sz="1800">
                <a:latin typeface="Times New Roman"/>
                <a:ea typeface="Times New Roman"/>
                <a:cs typeface="Times New Roman"/>
                <a:sym typeface="Times New Roman"/>
              </a:rPr>
              <a:t>Sensible heating</a:t>
            </a:r>
            <a:endParaRPr/>
          </a:p>
          <a:p>
            <a:pPr indent="-342900" lvl="0" marL="342900" marR="0" rtl="0" algn="just">
              <a:lnSpc>
                <a:spcPct val="150000"/>
              </a:lnSpc>
              <a:spcBef>
                <a:spcPts val="0"/>
              </a:spcBef>
              <a:spcAft>
                <a:spcPts val="0"/>
              </a:spcAft>
              <a:buSzPts val="1800"/>
              <a:buFont typeface="Noto Sans Symbols"/>
              <a:buChar char="∙"/>
            </a:pPr>
            <a:r>
              <a:rPr lang="en-US" sz="1800">
                <a:latin typeface="Times New Roman"/>
                <a:ea typeface="Times New Roman"/>
                <a:cs typeface="Times New Roman"/>
                <a:sym typeface="Times New Roman"/>
              </a:rPr>
              <a:t>Cooling and dehumidification</a:t>
            </a:r>
            <a:endParaRPr/>
          </a:p>
          <a:p>
            <a:pPr indent="-342900" lvl="0" marL="342900" marR="0" rtl="0" algn="just">
              <a:lnSpc>
                <a:spcPct val="150000"/>
              </a:lnSpc>
              <a:spcBef>
                <a:spcPts val="0"/>
              </a:spcBef>
              <a:spcAft>
                <a:spcPts val="0"/>
              </a:spcAft>
              <a:buSzPts val="1800"/>
              <a:buFont typeface="Noto Sans Symbols"/>
              <a:buChar char="∙"/>
            </a:pPr>
            <a:r>
              <a:rPr lang="en-US" sz="1800">
                <a:latin typeface="Times New Roman"/>
                <a:ea typeface="Times New Roman"/>
                <a:cs typeface="Times New Roman"/>
                <a:sym typeface="Times New Roman"/>
              </a:rPr>
              <a:t>Heating and humidification</a:t>
            </a:r>
            <a:endParaRPr/>
          </a:p>
          <a:p>
            <a:pPr indent="-342900" lvl="0" marL="342900" marR="0" rtl="0" algn="just">
              <a:lnSpc>
                <a:spcPct val="150000"/>
              </a:lnSpc>
              <a:spcBef>
                <a:spcPts val="0"/>
              </a:spcBef>
              <a:spcAft>
                <a:spcPts val="0"/>
              </a:spcAft>
              <a:buSzPts val="1800"/>
              <a:buFont typeface="Noto Sans Symbols"/>
              <a:buChar char="∙"/>
            </a:pPr>
            <a:r>
              <a:rPr lang="en-US" sz="1800">
                <a:latin typeface="Times New Roman"/>
                <a:ea typeface="Times New Roman"/>
                <a:cs typeface="Times New Roman"/>
                <a:sym typeface="Times New Roman"/>
              </a:rPr>
              <a:t>Evaporative cooling</a:t>
            </a:r>
            <a:endParaRPr/>
          </a:p>
          <a:p>
            <a:pPr indent="-342900" lvl="0" marL="342900" marR="0" rtl="0" algn="just">
              <a:lnSpc>
                <a:spcPct val="150000"/>
              </a:lnSpc>
              <a:spcBef>
                <a:spcPts val="0"/>
              </a:spcBef>
              <a:spcAft>
                <a:spcPts val="0"/>
              </a:spcAft>
              <a:buSzPts val="1800"/>
              <a:buFont typeface="Noto Sans Symbols"/>
              <a:buChar char="∙"/>
            </a:pPr>
            <a:r>
              <a:rPr lang="en-US" sz="1800">
                <a:latin typeface="Times New Roman"/>
                <a:ea typeface="Times New Roman"/>
                <a:cs typeface="Times New Roman"/>
                <a:sym typeface="Times New Roman"/>
              </a:rPr>
              <a:t>Dessiccant Dehumidification</a:t>
            </a:r>
            <a:endParaRPr/>
          </a:p>
          <a:p>
            <a:pPr indent="0" lvl="0" marL="91440" rtl="0" algn="l">
              <a:lnSpc>
                <a:spcPct val="90000"/>
              </a:lnSpc>
              <a:spcBef>
                <a:spcPts val="1800"/>
              </a:spcBef>
              <a:spcAft>
                <a:spcPts val="0"/>
              </a:spcAft>
              <a:buSzPts val="20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25"/>
          <p:cNvSpPr txBox="1"/>
          <p:nvPr>
            <p:ph type="title"/>
          </p:nvPr>
        </p:nvSpPr>
        <p:spPr>
          <a:xfrm>
            <a:off x="643339" y="388604"/>
            <a:ext cx="10515600" cy="1081722"/>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Sensible Cooling</a:t>
            </a:r>
            <a:endParaRPr/>
          </a:p>
        </p:txBody>
      </p:sp>
      <p:sp>
        <p:nvSpPr>
          <p:cNvPr id="274" name="Google Shape;274;p25"/>
          <p:cNvSpPr txBox="1"/>
          <p:nvPr>
            <p:ph idx="1" type="body"/>
          </p:nvPr>
        </p:nvSpPr>
        <p:spPr>
          <a:xfrm>
            <a:off x="746855" y="2016441"/>
            <a:ext cx="10510520" cy="4754880"/>
          </a:xfrm>
          <a:prstGeom prst="rect">
            <a:avLst/>
          </a:prstGeom>
          <a:noFill/>
          <a:ln>
            <a:noFill/>
          </a:ln>
        </p:spPr>
        <p:txBody>
          <a:bodyPr anchorCtr="0" anchor="t" bIns="45700" lIns="0" spcFirstLastPara="1" rIns="0" wrap="square" tIns="45700">
            <a:normAutofit/>
          </a:bodyPr>
          <a:lstStyle/>
          <a:p>
            <a:pPr indent="-127000" lvl="0" marL="91440" rtl="0" algn="just">
              <a:lnSpc>
                <a:spcPct val="90000"/>
              </a:lnSpc>
              <a:spcBef>
                <a:spcPts val="0"/>
              </a:spcBef>
              <a:spcAft>
                <a:spcPts val="0"/>
              </a:spcAft>
              <a:buSzPts val="2000"/>
              <a:buChar char=" "/>
            </a:pPr>
            <a:r>
              <a:rPr lang="en-US"/>
              <a:t>The sensible cooling of air is the process in which only the sensible heat of the air is removed so as to reduce its temperature, and there is no change in the moisture content (kg/kg of dry air) of the air. </a:t>
            </a:r>
            <a:endParaRPr/>
          </a:p>
          <a:p>
            <a:pPr indent="-127000" lvl="0" marL="91440" rtl="0" algn="just">
              <a:lnSpc>
                <a:spcPct val="90000"/>
              </a:lnSpc>
              <a:spcBef>
                <a:spcPts val="1400"/>
              </a:spcBef>
              <a:spcAft>
                <a:spcPts val="0"/>
              </a:spcAft>
              <a:buSzPts val="2000"/>
              <a:buChar char=" "/>
            </a:pPr>
            <a:r>
              <a:rPr lang="en-US">
                <a:solidFill>
                  <a:srgbClr val="C00000"/>
                </a:solidFill>
              </a:rPr>
              <a:t>What happens to DBT, WBT, Absolute Humidity, RH, DPT??????</a:t>
            </a:r>
            <a:endParaRPr/>
          </a:p>
          <a:p>
            <a:pPr indent="-127000" lvl="0" marL="91440" rtl="0" algn="just">
              <a:lnSpc>
                <a:spcPct val="90000"/>
              </a:lnSpc>
              <a:spcBef>
                <a:spcPts val="1400"/>
              </a:spcBef>
              <a:spcAft>
                <a:spcPts val="0"/>
              </a:spcAft>
              <a:buSzPts val="2000"/>
              <a:buChar char=" "/>
            </a:pPr>
            <a:r>
              <a:rPr lang="en-US">
                <a:solidFill>
                  <a:srgbClr val="C00000"/>
                </a:solidFill>
              </a:rPr>
              <a:t>How is sensible cooling achieved?</a:t>
            </a:r>
            <a:endParaRPr/>
          </a:p>
          <a:p>
            <a:pPr indent="-127000" lvl="0" marL="91440" rtl="0" algn="just">
              <a:lnSpc>
                <a:spcPct val="90000"/>
              </a:lnSpc>
              <a:spcBef>
                <a:spcPts val="1400"/>
              </a:spcBef>
              <a:spcAft>
                <a:spcPts val="0"/>
              </a:spcAft>
              <a:buSzPts val="2000"/>
              <a:buChar char=" "/>
            </a:pPr>
            <a:r>
              <a:rPr lang="en-US">
                <a:solidFill>
                  <a:srgbClr val="C00000"/>
                </a:solidFill>
              </a:rPr>
              <a:t>How is sensible cooling represented in psychrometric chart??</a:t>
            </a:r>
            <a:endParaRPr/>
          </a:p>
          <a:p>
            <a:pPr indent="0" lvl="0" marL="91440" rtl="0" algn="just">
              <a:lnSpc>
                <a:spcPct val="90000"/>
              </a:lnSpc>
              <a:spcBef>
                <a:spcPts val="1400"/>
              </a:spcBef>
              <a:spcAft>
                <a:spcPts val="0"/>
              </a:spcAft>
              <a:buSzPts val="2000"/>
              <a:buNone/>
            </a:pPr>
            <a:r>
              <a:t/>
            </a:r>
            <a:endParaRPr/>
          </a:p>
          <a:p>
            <a:pPr indent="0" lvl="0" marL="91440" rtl="0" algn="l">
              <a:lnSpc>
                <a:spcPct val="90000"/>
              </a:lnSpc>
              <a:spcBef>
                <a:spcPts val="1400"/>
              </a:spcBef>
              <a:spcAft>
                <a:spcPts val="0"/>
              </a:spcAft>
              <a:buSzPts val="200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3"/>
                                        </p:tgtEl>
                                        <p:attrNameLst>
                                          <p:attrName>style.visibility</p:attrName>
                                        </p:attrNameLst>
                                      </p:cBhvr>
                                      <p:to>
                                        <p:strVal val="visible"/>
                                      </p:to>
                                    </p:set>
                                    <p:anim calcmode="lin" valueType="num">
                                      <p:cBhvr additive="base">
                                        <p:cTn dur="500"/>
                                        <p:tgtEl>
                                          <p:spTgt spid="273"/>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4">
                                            <p:txEl>
                                              <p:pRg end="0" st="0"/>
                                            </p:txEl>
                                          </p:spTgt>
                                        </p:tgtEl>
                                        <p:attrNameLst>
                                          <p:attrName>style.visibility</p:attrName>
                                        </p:attrNameLst>
                                      </p:cBhvr>
                                      <p:to>
                                        <p:strVal val="visible"/>
                                      </p:to>
                                    </p:set>
                                    <p:anim calcmode="lin" valueType="num">
                                      <p:cBhvr additive="base">
                                        <p:cTn dur="500"/>
                                        <p:tgtEl>
                                          <p:spTgt spid="27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4">
                                            <p:txEl>
                                              <p:pRg end="1" st="1"/>
                                            </p:txEl>
                                          </p:spTgt>
                                        </p:tgtEl>
                                        <p:attrNameLst>
                                          <p:attrName>style.visibility</p:attrName>
                                        </p:attrNameLst>
                                      </p:cBhvr>
                                      <p:to>
                                        <p:strVal val="visible"/>
                                      </p:to>
                                    </p:set>
                                    <p:anim calcmode="lin" valueType="num">
                                      <p:cBhvr additive="base">
                                        <p:cTn dur="500"/>
                                        <p:tgtEl>
                                          <p:spTgt spid="27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4">
                                            <p:txEl>
                                              <p:pRg end="2" st="2"/>
                                            </p:txEl>
                                          </p:spTgt>
                                        </p:tgtEl>
                                        <p:attrNameLst>
                                          <p:attrName>style.visibility</p:attrName>
                                        </p:attrNameLst>
                                      </p:cBhvr>
                                      <p:to>
                                        <p:strVal val="visible"/>
                                      </p:to>
                                    </p:set>
                                    <p:anim calcmode="lin" valueType="num">
                                      <p:cBhvr additive="base">
                                        <p:cTn dur="500"/>
                                        <p:tgtEl>
                                          <p:spTgt spid="274">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4">
                                            <p:txEl>
                                              <p:pRg end="3" st="3"/>
                                            </p:txEl>
                                          </p:spTgt>
                                        </p:tgtEl>
                                        <p:attrNameLst>
                                          <p:attrName>style.visibility</p:attrName>
                                        </p:attrNameLst>
                                      </p:cBhvr>
                                      <p:to>
                                        <p:strVal val="visible"/>
                                      </p:to>
                                    </p:set>
                                    <p:anim calcmode="lin" valueType="num">
                                      <p:cBhvr additive="base">
                                        <p:cTn dur="500"/>
                                        <p:tgtEl>
                                          <p:spTgt spid="274">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4">
                                            <p:txEl>
                                              <p:pRg end="4" st="4"/>
                                            </p:txEl>
                                          </p:spTgt>
                                        </p:tgtEl>
                                        <p:attrNameLst>
                                          <p:attrName>style.visibility</p:attrName>
                                        </p:attrNameLst>
                                      </p:cBhvr>
                                      <p:to>
                                        <p:strVal val="visible"/>
                                      </p:to>
                                    </p:set>
                                    <p:anim calcmode="lin" valueType="num">
                                      <p:cBhvr additive="base">
                                        <p:cTn dur="500"/>
                                        <p:tgtEl>
                                          <p:spTgt spid="274">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4">
                                            <p:txEl>
                                              <p:pRg end="5" st="5"/>
                                            </p:txEl>
                                          </p:spTgt>
                                        </p:tgtEl>
                                        <p:attrNameLst>
                                          <p:attrName>style.visibility</p:attrName>
                                        </p:attrNameLst>
                                      </p:cBhvr>
                                      <p:to>
                                        <p:strVal val="visible"/>
                                      </p:to>
                                    </p:set>
                                    <p:anim calcmode="lin" valueType="num">
                                      <p:cBhvr additive="base">
                                        <p:cTn dur="500"/>
                                        <p:tgtEl>
                                          <p:spTgt spid="274">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26"/>
          <p:cNvSpPr txBox="1"/>
          <p:nvPr>
            <p:ph idx="1" type="body"/>
          </p:nvPr>
        </p:nvSpPr>
        <p:spPr>
          <a:xfrm>
            <a:off x="533592" y="1830417"/>
            <a:ext cx="10723880" cy="5875655"/>
          </a:xfrm>
          <a:prstGeom prst="rect">
            <a:avLst/>
          </a:prstGeom>
          <a:noFill/>
          <a:ln>
            <a:noFill/>
          </a:ln>
        </p:spPr>
        <p:txBody>
          <a:bodyPr anchorCtr="0" anchor="t" bIns="45700" lIns="0" spcFirstLastPara="1" rIns="0" wrap="square" tIns="45700">
            <a:normAutofit/>
          </a:bodyPr>
          <a:lstStyle/>
          <a:p>
            <a:pPr indent="-127000" lvl="0" marL="91440" rtl="0" algn="just">
              <a:lnSpc>
                <a:spcPct val="90000"/>
              </a:lnSpc>
              <a:spcBef>
                <a:spcPts val="0"/>
              </a:spcBef>
              <a:spcAft>
                <a:spcPts val="0"/>
              </a:spcAft>
              <a:buSzPts val="2000"/>
              <a:buChar char=" "/>
            </a:pPr>
            <a:r>
              <a:rPr lang="en-US">
                <a:solidFill>
                  <a:srgbClr val="C00000"/>
                </a:solidFill>
              </a:rPr>
              <a:t>What happens to DBT, WBT, Absolute Humidity, RH, DPT??????</a:t>
            </a:r>
            <a:endParaRPr/>
          </a:p>
          <a:p>
            <a:pPr indent="-182880" lvl="1" marL="384048" rtl="0" algn="just">
              <a:lnSpc>
                <a:spcPct val="90000"/>
              </a:lnSpc>
              <a:spcBef>
                <a:spcPts val="400"/>
              </a:spcBef>
              <a:spcAft>
                <a:spcPts val="0"/>
              </a:spcAft>
              <a:buSzPts val="1800"/>
              <a:buChar char="◦"/>
            </a:pPr>
            <a:r>
              <a:rPr lang="en-US"/>
              <a:t>During sensible cooling process the dry bulb (DB) temperature and wet bulb (WB) temperature of the air reduces, while the latent heat of the air, and the dew point (DP) temperature of the air remains constant. There is overall reduction in the enthalpy of the air. Relative Humidity increases.</a:t>
            </a:r>
            <a:endParaRPr/>
          </a:p>
          <a:p>
            <a:pPr indent="-127000" lvl="0" marL="91440" rtl="0" algn="just">
              <a:lnSpc>
                <a:spcPct val="90000"/>
              </a:lnSpc>
              <a:spcBef>
                <a:spcPts val="1600"/>
              </a:spcBef>
              <a:spcAft>
                <a:spcPts val="0"/>
              </a:spcAft>
              <a:buSzPts val="2000"/>
              <a:buChar char=" "/>
            </a:pPr>
            <a:r>
              <a:rPr lang="en-US">
                <a:solidFill>
                  <a:srgbClr val="C00000"/>
                </a:solidFill>
              </a:rPr>
              <a:t>How is sensible cooling done?</a:t>
            </a:r>
            <a:endParaRPr/>
          </a:p>
          <a:p>
            <a:pPr indent="-182880" lvl="1" marL="384048" rtl="0" algn="just">
              <a:lnSpc>
                <a:spcPct val="90000"/>
              </a:lnSpc>
              <a:spcBef>
                <a:spcPts val="400"/>
              </a:spcBef>
              <a:spcAft>
                <a:spcPts val="0"/>
              </a:spcAft>
              <a:buSzPts val="1800"/>
              <a:buChar char="◦"/>
            </a:pPr>
            <a:r>
              <a:rPr lang="en-US"/>
              <a:t>In the ordinary window or the split air conditioner the cooling of air is carried out by passing it over the evaporator coil, also called as the cooling coil. The room air or the atmospheric air passes over this coil carrying the refrigerant at extremely low temperatures, and gets cooled and passes to the space which is to be maintained at the comfort conditions.</a:t>
            </a:r>
            <a:endParaRPr/>
          </a:p>
          <a:p>
            <a:pPr indent="-127000" lvl="0" marL="91440" rtl="0" algn="just">
              <a:lnSpc>
                <a:spcPct val="90000"/>
              </a:lnSpc>
              <a:spcBef>
                <a:spcPts val="1600"/>
              </a:spcBef>
              <a:spcAft>
                <a:spcPts val="0"/>
              </a:spcAft>
              <a:buSzPts val="2000"/>
              <a:buChar char=" "/>
            </a:pPr>
            <a:r>
              <a:rPr lang="en-US">
                <a:solidFill>
                  <a:srgbClr val="C00000"/>
                </a:solidFill>
              </a:rPr>
              <a:t>How is sensible cooling represented on psychrometric chart??</a:t>
            </a:r>
            <a:endParaRPr/>
          </a:p>
          <a:p>
            <a:pPr indent="-182880" lvl="1" marL="384048" rtl="0" algn="just">
              <a:lnSpc>
                <a:spcPct val="90000"/>
              </a:lnSpc>
              <a:spcBef>
                <a:spcPts val="400"/>
              </a:spcBef>
              <a:spcAft>
                <a:spcPts val="0"/>
              </a:spcAft>
              <a:buSzPts val="1800"/>
              <a:buChar char="◦"/>
            </a:pPr>
            <a:r>
              <a:rPr lang="en-US"/>
              <a:t>The sensible cooling process is represented by a straight horizontal line on the psychrometric chart. The line starts from the initial DB temperature of the air and ends at the final DB temperature of the air extending towards the left side from high temperature to the low temperature. The sensible cooling line is also the constant DP temperature line since the moisture content of the air remains constant. </a:t>
            </a:r>
            <a:endParaRPr/>
          </a:p>
          <a:p>
            <a:pPr indent="0" lvl="0" marL="91440" rtl="0" algn="l">
              <a:lnSpc>
                <a:spcPct val="90000"/>
              </a:lnSpc>
              <a:spcBef>
                <a:spcPts val="1600"/>
              </a:spcBef>
              <a:spcAft>
                <a:spcPts val="0"/>
              </a:spcAft>
              <a:buSzPts val="2000"/>
              <a:buNone/>
            </a:pPr>
            <a:r>
              <a:t/>
            </a:r>
            <a:endParaRPr/>
          </a:p>
        </p:txBody>
      </p:sp>
      <p:sp>
        <p:nvSpPr>
          <p:cNvPr id="280" name="Google Shape;280;p26"/>
          <p:cNvSpPr txBox="1"/>
          <p:nvPr>
            <p:ph type="title"/>
          </p:nvPr>
        </p:nvSpPr>
        <p:spPr>
          <a:xfrm>
            <a:off x="643339" y="388604"/>
            <a:ext cx="10515600" cy="1081722"/>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Sensible Cooling</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9">
                                            <p:txEl>
                                              <p:pRg end="0" st="0"/>
                                            </p:txEl>
                                          </p:spTgt>
                                        </p:tgtEl>
                                        <p:attrNameLst>
                                          <p:attrName>style.visibility</p:attrName>
                                        </p:attrNameLst>
                                      </p:cBhvr>
                                      <p:to>
                                        <p:strVal val="visible"/>
                                      </p:to>
                                    </p:set>
                                    <p:anim calcmode="lin" valueType="num">
                                      <p:cBhvr additive="base">
                                        <p:cTn dur="500"/>
                                        <p:tgtEl>
                                          <p:spTgt spid="27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9">
                                            <p:txEl>
                                              <p:pRg end="1" st="1"/>
                                            </p:txEl>
                                          </p:spTgt>
                                        </p:tgtEl>
                                        <p:attrNameLst>
                                          <p:attrName>style.visibility</p:attrName>
                                        </p:attrNameLst>
                                      </p:cBhvr>
                                      <p:to>
                                        <p:strVal val="visible"/>
                                      </p:to>
                                    </p:set>
                                    <p:anim calcmode="lin" valueType="num">
                                      <p:cBhvr additive="base">
                                        <p:cTn dur="500"/>
                                        <p:tgtEl>
                                          <p:spTgt spid="27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9">
                                            <p:txEl>
                                              <p:pRg end="2" st="2"/>
                                            </p:txEl>
                                          </p:spTgt>
                                        </p:tgtEl>
                                        <p:attrNameLst>
                                          <p:attrName>style.visibility</p:attrName>
                                        </p:attrNameLst>
                                      </p:cBhvr>
                                      <p:to>
                                        <p:strVal val="visible"/>
                                      </p:to>
                                    </p:set>
                                    <p:anim calcmode="lin" valueType="num">
                                      <p:cBhvr additive="base">
                                        <p:cTn dur="500"/>
                                        <p:tgtEl>
                                          <p:spTgt spid="279">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9">
                                            <p:txEl>
                                              <p:pRg end="3" st="3"/>
                                            </p:txEl>
                                          </p:spTgt>
                                        </p:tgtEl>
                                        <p:attrNameLst>
                                          <p:attrName>style.visibility</p:attrName>
                                        </p:attrNameLst>
                                      </p:cBhvr>
                                      <p:to>
                                        <p:strVal val="visible"/>
                                      </p:to>
                                    </p:set>
                                    <p:anim calcmode="lin" valueType="num">
                                      <p:cBhvr additive="base">
                                        <p:cTn dur="500"/>
                                        <p:tgtEl>
                                          <p:spTgt spid="279">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9">
                                            <p:txEl>
                                              <p:pRg end="4" st="4"/>
                                            </p:txEl>
                                          </p:spTgt>
                                        </p:tgtEl>
                                        <p:attrNameLst>
                                          <p:attrName>style.visibility</p:attrName>
                                        </p:attrNameLst>
                                      </p:cBhvr>
                                      <p:to>
                                        <p:strVal val="visible"/>
                                      </p:to>
                                    </p:set>
                                    <p:anim calcmode="lin" valueType="num">
                                      <p:cBhvr additive="base">
                                        <p:cTn dur="500"/>
                                        <p:tgtEl>
                                          <p:spTgt spid="279">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9">
                                            <p:txEl>
                                              <p:pRg end="5" st="5"/>
                                            </p:txEl>
                                          </p:spTgt>
                                        </p:tgtEl>
                                        <p:attrNameLst>
                                          <p:attrName>style.visibility</p:attrName>
                                        </p:attrNameLst>
                                      </p:cBhvr>
                                      <p:to>
                                        <p:strVal val="visible"/>
                                      </p:to>
                                    </p:set>
                                    <p:anim calcmode="lin" valueType="num">
                                      <p:cBhvr additive="base">
                                        <p:cTn dur="500"/>
                                        <p:tgtEl>
                                          <p:spTgt spid="279">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9">
                                            <p:txEl>
                                              <p:pRg end="6" st="6"/>
                                            </p:txEl>
                                          </p:spTgt>
                                        </p:tgtEl>
                                        <p:attrNameLst>
                                          <p:attrName>style.visibility</p:attrName>
                                        </p:attrNameLst>
                                      </p:cBhvr>
                                      <p:to>
                                        <p:strVal val="visible"/>
                                      </p:to>
                                    </p:set>
                                    <p:anim calcmode="lin" valueType="num">
                                      <p:cBhvr additive="base">
                                        <p:cTn dur="500"/>
                                        <p:tgtEl>
                                          <p:spTgt spid="279">
                                            <p:txEl>
                                              <p:pRg end="6" st="6"/>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0"/>
                                        </p:tgtEl>
                                        <p:attrNameLst>
                                          <p:attrName>style.visibility</p:attrName>
                                        </p:attrNameLst>
                                      </p:cBhvr>
                                      <p:to>
                                        <p:strVal val="visible"/>
                                      </p:to>
                                    </p:set>
                                    <p:anim calcmode="lin" valueType="num">
                                      <p:cBhvr additive="base">
                                        <p:cTn dur="500"/>
                                        <p:tgtEl>
                                          <p:spTgt spid="28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27"/>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14300" lvl="0" marL="91440" rtl="0" algn="l">
              <a:lnSpc>
                <a:spcPct val="90000"/>
              </a:lnSpc>
              <a:spcBef>
                <a:spcPts val="0"/>
              </a:spcBef>
              <a:spcAft>
                <a:spcPts val="0"/>
              </a:spcAft>
              <a:buSzPts val="1800"/>
              <a:buFont typeface="Noto Sans Symbols"/>
              <a:buChar char="▪"/>
            </a:pPr>
            <a:r>
              <a:rPr lang="en-US" sz="1800">
                <a:latin typeface="Times New Roman"/>
                <a:ea typeface="Times New Roman"/>
                <a:cs typeface="Times New Roman"/>
                <a:sym typeface="Times New Roman"/>
              </a:rPr>
              <a:t>Sensible cooling entails the removal of heat from air without affecting its humidity ratio, often seen when cooling indoor air in buildings. </a:t>
            </a:r>
            <a:endParaRPr/>
          </a:p>
          <a:p>
            <a:pPr indent="-114300" lvl="0" marL="91440" rtl="0" algn="l">
              <a:lnSpc>
                <a:spcPct val="90000"/>
              </a:lnSpc>
              <a:spcBef>
                <a:spcPts val="1400"/>
              </a:spcBef>
              <a:spcAft>
                <a:spcPts val="0"/>
              </a:spcAft>
              <a:buSzPts val="1800"/>
              <a:buFont typeface="Noto Sans Symbols"/>
              <a:buChar char="▪"/>
            </a:pPr>
            <a:r>
              <a:rPr lang="en-US" sz="1800">
                <a:latin typeface="Times New Roman"/>
                <a:ea typeface="Times New Roman"/>
                <a:cs typeface="Times New Roman"/>
                <a:sym typeface="Times New Roman"/>
              </a:rPr>
              <a:t>This leads to decreases in dry bulb and wet bulb temperatures and enthalpy. </a:t>
            </a:r>
            <a:endParaRPr/>
          </a:p>
          <a:p>
            <a:pPr indent="-114300" lvl="0" marL="91440" rtl="0" algn="l">
              <a:lnSpc>
                <a:spcPct val="90000"/>
              </a:lnSpc>
              <a:spcBef>
                <a:spcPts val="1400"/>
              </a:spcBef>
              <a:spcAft>
                <a:spcPts val="0"/>
              </a:spcAft>
              <a:buSzPts val="1800"/>
              <a:buFont typeface="Noto Sans Symbols"/>
              <a:buChar char="▪"/>
            </a:pPr>
            <a:r>
              <a:rPr lang="en-US" sz="1800">
                <a:latin typeface="Times New Roman"/>
                <a:ea typeface="Times New Roman"/>
                <a:cs typeface="Times New Roman"/>
                <a:sym typeface="Times New Roman"/>
              </a:rPr>
              <a:t>It also causes an increase in specific volume and relative humidity. Similar to sensible heating, no alteration occurs in humidity ratio and dew point temperature. </a:t>
            </a:r>
            <a:endParaRPr/>
          </a:p>
          <a:p>
            <a:pPr indent="-114300" lvl="0" marL="91440" rtl="0" algn="l">
              <a:lnSpc>
                <a:spcPct val="90000"/>
              </a:lnSpc>
              <a:spcBef>
                <a:spcPts val="1400"/>
              </a:spcBef>
              <a:spcAft>
                <a:spcPts val="0"/>
              </a:spcAft>
              <a:buSzPts val="1800"/>
              <a:buFont typeface="Noto Sans Symbols"/>
              <a:buChar char="▪"/>
            </a:pPr>
            <a:r>
              <a:rPr lang="en-US" sz="1800">
                <a:latin typeface="Times New Roman"/>
                <a:ea typeface="Times New Roman"/>
                <a:cs typeface="Times New Roman"/>
                <a:sym typeface="Times New Roman"/>
              </a:rPr>
              <a:t>On a psychrometric chart, this process is represented by a horizontal shift to the left along the specific humidity line (Joseph B Wujek, 2010).</a:t>
            </a:r>
            <a:endParaRPr/>
          </a:p>
          <a:p>
            <a:pPr indent="0" lvl="0" marL="91440" rtl="0" algn="l">
              <a:lnSpc>
                <a:spcPct val="90000"/>
              </a:lnSpc>
              <a:spcBef>
                <a:spcPts val="1400"/>
              </a:spcBef>
              <a:spcAft>
                <a:spcPts val="0"/>
              </a:spcAft>
              <a:buSzPts val="2000"/>
              <a:buNone/>
            </a:pPr>
            <a:r>
              <a:t/>
            </a:r>
            <a:endParaRPr/>
          </a:p>
        </p:txBody>
      </p:sp>
      <p:sp>
        <p:nvSpPr>
          <p:cNvPr id="286" name="Google Shape;286;p27"/>
          <p:cNvSpPr txBox="1"/>
          <p:nvPr/>
        </p:nvSpPr>
        <p:spPr>
          <a:xfrm>
            <a:off x="643339" y="388604"/>
            <a:ext cx="10515600" cy="1081722"/>
          </a:xfrm>
          <a:prstGeom prst="rect">
            <a:avLst/>
          </a:prstGeom>
          <a:noFill/>
          <a:ln>
            <a:noFill/>
          </a:ln>
        </p:spPr>
        <p:txBody>
          <a:bodyPr anchorCtr="0" anchor="b" bIns="45700" lIns="91425" spcFirstLastPara="1" rIns="91425" wrap="square" tIns="45700">
            <a:normAutofit/>
          </a:bodyPr>
          <a:lstStyle/>
          <a:p>
            <a:pPr indent="0" lvl="0" marL="0" marR="0" rtl="0" algn="l">
              <a:lnSpc>
                <a:spcPct val="85000"/>
              </a:lnSpc>
              <a:spcBef>
                <a:spcPts val="0"/>
              </a:spcBef>
              <a:spcAft>
                <a:spcPts val="0"/>
              </a:spcAft>
              <a:buClr>
                <a:srgbClr val="3F3F3F"/>
              </a:buClr>
              <a:buSzPts val="4800"/>
              <a:buFont typeface="Calibri"/>
              <a:buNone/>
            </a:pPr>
            <a:r>
              <a:rPr lang="en-US" sz="4800">
                <a:solidFill>
                  <a:srgbClr val="3F3F3F"/>
                </a:solidFill>
                <a:latin typeface="Calibri"/>
                <a:ea typeface="Calibri"/>
                <a:cs typeface="Calibri"/>
                <a:sym typeface="Calibri"/>
              </a:rPr>
              <a:t>Sensible Cooling</a:t>
            </a:r>
            <a:endParaRPr sz="4800">
              <a:solidFill>
                <a:srgbClr val="3F3F3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6"/>
                                        </p:tgtEl>
                                        <p:attrNameLst>
                                          <p:attrName>style.visibility</p:attrName>
                                        </p:attrNameLst>
                                      </p:cBhvr>
                                      <p:to>
                                        <p:strVal val="visible"/>
                                      </p:to>
                                    </p:set>
                                    <p:anim calcmode="lin" valueType="num">
                                      <p:cBhvr additive="base">
                                        <p:cTn dur="500"/>
                                        <p:tgtEl>
                                          <p:spTgt spid="28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28"/>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Sensible Heating</a:t>
            </a:r>
            <a:endParaRPr/>
          </a:p>
        </p:txBody>
      </p:sp>
      <p:sp>
        <p:nvSpPr>
          <p:cNvPr id="292" name="Google Shape;292;p28"/>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just">
              <a:lnSpc>
                <a:spcPct val="90000"/>
              </a:lnSpc>
              <a:spcBef>
                <a:spcPts val="0"/>
              </a:spcBef>
              <a:spcAft>
                <a:spcPts val="0"/>
              </a:spcAft>
              <a:buSzPts val="2000"/>
              <a:buChar char=" "/>
            </a:pPr>
            <a:r>
              <a:rPr lang="en-US"/>
              <a:t>In sensible heating process the temperature of air is increased without changing its moisture content. </a:t>
            </a:r>
            <a:endParaRPr/>
          </a:p>
          <a:p>
            <a:pPr indent="-127000" lvl="0" marL="91440" rtl="0" algn="just">
              <a:lnSpc>
                <a:spcPct val="90000"/>
              </a:lnSpc>
              <a:spcBef>
                <a:spcPts val="1400"/>
              </a:spcBef>
              <a:spcAft>
                <a:spcPts val="0"/>
              </a:spcAft>
              <a:buSzPts val="2000"/>
              <a:buChar char=" "/>
            </a:pPr>
            <a:r>
              <a:rPr lang="en-US">
                <a:solidFill>
                  <a:srgbClr val="C00000"/>
                </a:solidFill>
              </a:rPr>
              <a:t>What happens to DBT, WBT, Absolute Humidity, RH, DPT??????</a:t>
            </a:r>
            <a:endParaRPr/>
          </a:p>
          <a:p>
            <a:pPr indent="-127000" lvl="0" marL="91440" rtl="0" algn="just">
              <a:lnSpc>
                <a:spcPct val="90000"/>
              </a:lnSpc>
              <a:spcBef>
                <a:spcPts val="1400"/>
              </a:spcBef>
              <a:spcAft>
                <a:spcPts val="0"/>
              </a:spcAft>
              <a:buSzPts val="2000"/>
              <a:buChar char=" "/>
            </a:pPr>
            <a:r>
              <a:rPr lang="en-US">
                <a:solidFill>
                  <a:srgbClr val="C00000"/>
                </a:solidFill>
              </a:rPr>
              <a:t>How is sensible heating achieved?</a:t>
            </a:r>
            <a:endParaRPr/>
          </a:p>
          <a:p>
            <a:pPr indent="-127000" lvl="0" marL="91440" rtl="0" algn="just">
              <a:lnSpc>
                <a:spcPct val="90000"/>
              </a:lnSpc>
              <a:spcBef>
                <a:spcPts val="1400"/>
              </a:spcBef>
              <a:spcAft>
                <a:spcPts val="0"/>
              </a:spcAft>
              <a:buSzPts val="2000"/>
              <a:buChar char=" "/>
            </a:pPr>
            <a:r>
              <a:rPr lang="en-US">
                <a:solidFill>
                  <a:srgbClr val="C00000"/>
                </a:solidFill>
              </a:rPr>
              <a:t>How is sensible heating represented in psychrometric chart??</a:t>
            </a:r>
            <a:endParaRPr/>
          </a:p>
          <a:p>
            <a:pPr indent="0" lvl="0" marL="91440" rtl="0" algn="just">
              <a:lnSpc>
                <a:spcPct val="90000"/>
              </a:lnSpc>
              <a:spcBef>
                <a:spcPts val="1400"/>
              </a:spcBef>
              <a:spcAft>
                <a:spcPts val="0"/>
              </a:spcAft>
              <a:buSzPts val="2000"/>
              <a:buNone/>
            </a:pPr>
            <a:r>
              <a:t/>
            </a:r>
            <a:endParaRPr/>
          </a:p>
          <a:p>
            <a:pPr indent="0" lvl="0" marL="91440" rtl="0" algn="l">
              <a:lnSpc>
                <a:spcPct val="90000"/>
              </a:lnSpc>
              <a:spcBef>
                <a:spcPts val="1400"/>
              </a:spcBef>
              <a:spcAft>
                <a:spcPts val="0"/>
              </a:spcAft>
              <a:buSzPts val="200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1"/>
                                        </p:tgtEl>
                                        <p:attrNameLst>
                                          <p:attrName>style.visibility</p:attrName>
                                        </p:attrNameLst>
                                      </p:cBhvr>
                                      <p:to>
                                        <p:strVal val="visible"/>
                                      </p:to>
                                    </p:set>
                                    <p:anim calcmode="lin" valueType="num">
                                      <p:cBhvr additive="base">
                                        <p:cTn dur="500"/>
                                        <p:tgtEl>
                                          <p:spTgt spid="291"/>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2">
                                            <p:txEl>
                                              <p:pRg end="0" st="0"/>
                                            </p:txEl>
                                          </p:spTgt>
                                        </p:tgtEl>
                                        <p:attrNameLst>
                                          <p:attrName>style.visibility</p:attrName>
                                        </p:attrNameLst>
                                      </p:cBhvr>
                                      <p:to>
                                        <p:strVal val="visible"/>
                                      </p:to>
                                    </p:set>
                                    <p:anim calcmode="lin" valueType="num">
                                      <p:cBhvr additive="base">
                                        <p:cTn dur="500"/>
                                        <p:tgtEl>
                                          <p:spTgt spid="292">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2">
                                            <p:txEl>
                                              <p:pRg end="1" st="1"/>
                                            </p:txEl>
                                          </p:spTgt>
                                        </p:tgtEl>
                                        <p:attrNameLst>
                                          <p:attrName>style.visibility</p:attrName>
                                        </p:attrNameLst>
                                      </p:cBhvr>
                                      <p:to>
                                        <p:strVal val="visible"/>
                                      </p:to>
                                    </p:set>
                                    <p:anim calcmode="lin" valueType="num">
                                      <p:cBhvr additive="base">
                                        <p:cTn dur="500"/>
                                        <p:tgtEl>
                                          <p:spTgt spid="292">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2">
                                            <p:txEl>
                                              <p:pRg end="2" st="2"/>
                                            </p:txEl>
                                          </p:spTgt>
                                        </p:tgtEl>
                                        <p:attrNameLst>
                                          <p:attrName>style.visibility</p:attrName>
                                        </p:attrNameLst>
                                      </p:cBhvr>
                                      <p:to>
                                        <p:strVal val="visible"/>
                                      </p:to>
                                    </p:set>
                                    <p:anim calcmode="lin" valueType="num">
                                      <p:cBhvr additive="base">
                                        <p:cTn dur="500"/>
                                        <p:tgtEl>
                                          <p:spTgt spid="292">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2">
                                            <p:txEl>
                                              <p:pRg end="3" st="3"/>
                                            </p:txEl>
                                          </p:spTgt>
                                        </p:tgtEl>
                                        <p:attrNameLst>
                                          <p:attrName>style.visibility</p:attrName>
                                        </p:attrNameLst>
                                      </p:cBhvr>
                                      <p:to>
                                        <p:strVal val="visible"/>
                                      </p:to>
                                    </p:set>
                                    <p:anim calcmode="lin" valueType="num">
                                      <p:cBhvr additive="base">
                                        <p:cTn dur="500"/>
                                        <p:tgtEl>
                                          <p:spTgt spid="292">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2">
                                            <p:txEl>
                                              <p:pRg end="4" st="4"/>
                                            </p:txEl>
                                          </p:spTgt>
                                        </p:tgtEl>
                                        <p:attrNameLst>
                                          <p:attrName>style.visibility</p:attrName>
                                        </p:attrNameLst>
                                      </p:cBhvr>
                                      <p:to>
                                        <p:strVal val="visible"/>
                                      </p:to>
                                    </p:set>
                                    <p:anim calcmode="lin" valueType="num">
                                      <p:cBhvr additive="base">
                                        <p:cTn dur="500"/>
                                        <p:tgtEl>
                                          <p:spTgt spid="292">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2">
                                            <p:txEl>
                                              <p:pRg end="5" st="5"/>
                                            </p:txEl>
                                          </p:spTgt>
                                        </p:tgtEl>
                                        <p:attrNameLst>
                                          <p:attrName>style.visibility</p:attrName>
                                        </p:attrNameLst>
                                      </p:cBhvr>
                                      <p:to>
                                        <p:strVal val="visible"/>
                                      </p:to>
                                    </p:set>
                                    <p:anim calcmode="lin" valueType="num">
                                      <p:cBhvr additive="base">
                                        <p:cTn dur="500"/>
                                        <p:tgtEl>
                                          <p:spTgt spid="292">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29"/>
          <p:cNvSpPr txBox="1"/>
          <p:nvPr>
            <p:ph idx="1" type="body"/>
          </p:nvPr>
        </p:nvSpPr>
        <p:spPr>
          <a:xfrm>
            <a:off x="570781" y="1838385"/>
            <a:ext cx="10515600" cy="5770563"/>
          </a:xfrm>
          <a:prstGeom prst="rect">
            <a:avLst/>
          </a:prstGeom>
          <a:noFill/>
          <a:ln>
            <a:noFill/>
          </a:ln>
        </p:spPr>
        <p:txBody>
          <a:bodyPr anchorCtr="0" anchor="t" bIns="45700" lIns="0" spcFirstLastPara="1" rIns="0" wrap="square" tIns="45700">
            <a:normAutofit/>
          </a:bodyPr>
          <a:lstStyle/>
          <a:p>
            <a:pPr indent="-127000" lvl="0" marL="91440" rtl="0" algn="just">
              <a:lnSpc>
                <a:spcPct val="90000"/>
              </a:lnSpc>
              <a:spcBef>
                <a:spcPts val="0"/>
              </a:spcBef>
              <a:spcAft>
                <a:spcPts val="0"/>
              </a:spcAft>
              <a:buSzPts val="2000"/>
              <a:buChar char=" "/>
            </a:pPr>
            <a:r>
              <a:rPr lang="en-US">
                <a:solidFill>
                  <a:srgbClr val="C00000"/>
                </a:solidFill>
              </a:rPr>
              <a:t>What happens to DBT, WBT, Absolute Humidity, RH, DPT??????</a:t>
            </a:r>
            <a:endParaRPr/>
          </a:p>
          <a:p>
            <a:pPr indent="-182880" lvl="1" marL="384048" rtl="0" algn="just">
              <a:lnSpc>
                <a:spcPct val="90000"/>
              </a:lnSpc>
              <a:spcBef>
                <a:spcPts val="400"/>
              </a:spcBef>
              <a:spcAft>
                <a:spcPts val="0"/>
              </a:spcAft>
              <a:buSzPts val="1800"/>
              <a:buChar char="◦"/>
            </a:pPr>
            <a:r>
              <a:rPr lang="en-US"/>
              <a:t>During this process the sensible heat, DB and WB temperature of the air increases while latent of air, and the DP point temperature of the air remains constant.</a:t>
            </a:r>
            <a:endParaRPr/>
          </a:p>
          <a:p>
            <a:pPr indent="-127000" lvl="0" marL="91440" rtl="0" algn="just">
              <a:lnSpc>
                <a:spcPct val="90000"/>
              </a:lnSpc>
              <a:spcBef>
                <a:spcPts val="1600"/>
              </a:spcBef>
              <a:spcAft>
                <a:spcPts val="0"/>
              </a:spcAft>
              <a:buSzPts val="2000"/>
              <a:buChar char=" "/>
            </a:pPr>
            <a:r>
              <a:rPr lang="en-US">
                <a:solidFill>
                  <a:srgbClr val="C00000"/>
                </a:solidFill>
              </a:rPr>
              <a:t>How is sensible heating achieved?</a:t>
            </a:r>
            <a:endParaRPr/>
          </a:p>
          <a:p>
            <a:pPr indent="-182880" lvl="1" marL="384048" rtl="0" algn="just">
              <a:lnSpc>
                <a:spcPct val="90000"/>
              </a:lnSpc>
              <a:spcBef>
                <a:spcPts val="400"/>
              </a:spcBef>
              <a:spcAft>
                <a:spcPts val="0"/>
              </a:spcAft>
              <a:buSzPts val="1800"/>
              <a:buChar char="◦"/>
            </a:pPr>
            <a:r>
              <a:rPr lang="en-US"/>
              <a:t>Sensible heating process is carried out by passing the air over the heating coil. This coil may be heated by passing the refrigerant, the hot water, the steam or by electric resistance heating coil.</a:t>
            </a:r>
            <a:endParaRPr/>
          </a:p>
          <a:p>
            <a:pPr indent="-127000" lvl="0" marL="91440" rtl="0" algn="just">
              <a:lnSpc>
                <a:spcPct val="90000"/>
              </a:lnSpc>
              <a:spcBef>
                <a:spcPts val="1600"/>
              </a:spcBef>
              <a:spcAft>
                <a:spcPts val="0"/>
              </a:spcAft>
              <a:buSzPts val="2000"/>
              <a:buChar char=" "/>
            </a:pPr>
            <a:r>
              <a:rPr lang="en-US">
                <a:solidFill>
                  <a:srgbClr val="C00000"/>
                </a:solidFill>
              </a:rPr>
              <a:t>An Example of Sensible Heating??</a:t>
            </a:r>
            <a:endParaRPr/>
          </a:p>
          <a:p>
            <a:pPr indent="-182880" lvl="1" marL="384048" rtl="0" algn="just">
              <a:lnSpc>
                <a:spcPct val="90000"/>
              </a:lnSpc>
              <a:spcBef>
                <a:spcPts val="400"/>
              </a:spcBef>
              <a:spcAft>
                <a:spcPts val="0"/>
              </a:spcAft>
              <a:buSzPts val="1800"/>
              <a:buChar char="◦"/>
            </a:pPr>
            <a:r>
              <a:rPr lang="en-US">
                <a:solidFill>
                  <a:srgbClr val="FF0000"/>
                </a:solidFill>
              </a:rPr>
              <a:t>Heating a room in a winter with electric heater</a:t>
            </a:r>
            <a:endParaRPr/>
          </a:p>
          <a:p>
            <a:pPr indent="-127000" lvl="0" marL="91440" rtl="0" algn="just">
              <a:lnSpc>
                <a:spcPct val="90000"/>
              </a:lnSpc>
              <a:spcBef>
                <a:spcPts val="1600"/>
              </a:spcBef>
              <a:spcAft>
                <a:spcPts val="0"/>
              </a:spcAft>
              <a:buSzPts val="2000"/>
              <a:buChar char=" "/>
            </a:pPr>
            <a:r>
              <a:rPr lang="en-US">
                <a:solidFill>
                  <a:srgbClr val="C00000"/>
                </a:solidFill>
              </a:rPr>
              <a:t>How is sensible heating represented in psychrometric chart??</a:t>
            </a:r>
            <a:endParaRPr/>
          </a:p>
          <a:p>
            <a:pPr indent="-182880" lvl="1" marL="384048" rtl="0" algn="just">
              <a:lnSpc>
                <a:spcPct val="90000"/>
              </a:lnSpc>
              <a:spcBef>
                <a:spcPts val="400"/>
              </a:spcBef>
              <a:spcAft>
                <a:spcPts val="0"/>
              </a:spcAft>
              <a:buSzPts val="1800"/>
              <a:buChar char="◦"/>
            </a:pPr>
            <a:r>
              <a:rPr lang="en-US"/>
              <a:t>Like the sensible cooling, the sensible heating process is also represented by a straight horizontal line on the psychrometric chart. The line starts from the initial DB temperature of air and ends at the final temperature extending towards the right</a:t>
            </a:r>
            <a:endParaRPr/>
          </a:p>
          <a:p>
            <a:pPr indent="0" lvl="0" marL="91440" rtl="0" algn="l">
              <a:lnSpc>
                <a:spcPct val="90000"/>
              </a:lnSpc>
              <a:spcBef>
                <a:spcPts val="1600"/>
              </a:spcBef>
              <a:spcAft>
                <a:spcPts val="0"/>
              </a:spcAft>
              <a:buSzPts val="2000"/>
              <a:buNone/>
            </a:pPr>
            <a:r>
              <a:t/>
            </a:r>
            <a:endParaRPr/>
          </a:p>
        </p:txBody>
      </p:sp>
      <p:sp>
        <p:nvSpPr>
          <p:cNvPr id="298" name="Google Shape;298;p29"/>
          <p:cNvSpPr txBox="1"/>
          <p:nvPr>
            <p:ph type="title"/>
          </p:nvPr>
        </p:nvSpPr>
        <p:spPr>
          <a:xfrm>
            <a:off x="570781" y="234845"/>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Sensible Heating</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7">
                                            <p:txEl>
                                              <p:pRg end="0" st="0"/>
                                            </p:txEl>
                                          </p:spTgt>
                                        </p:tgtEl>
                                        <p:attrNameLst>
                                          <p:attrName>style.visibility</p:attrName>
                                        </p:attrNameLst>
                                      </p:cBhvr>
                                      <p:to>
                                        <p:strVal val="visible"/>
                                      </p:to>
                                    </p:set>
                                    <p:anim calcmode="lin" valueType="num">
                                      <p:cBhvr additive="base">
                                        <p:cTn dur="500"/>
                                        <p:tgtEl>
                                          <p:spTgt spid="297">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7">
                                            <p:txEl>
                                              <p:pRg end="1" st="1"/>
                                            </p:txEl>
                                          </p:spTgt>
                                        </p:tgtEl>
                                        <p:attrNameLst>
                                          <p:attrName>style.visibility</p:attrName>
                                        </p:attrNameLst>
                                      </p:cBhvr>
                                      <p:to>
                                        <p:strVal val="visible"/>
                                      </p:to>
                                    </p:set>
                                    <p:anim calcmode="lin" valueType="num">
                                      <p:cBhvr additive="base">
                                        <p:cTn dur="500"/>
                                        <p:tgtEl>
                                          <p:spTgt spid="297">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7">
                                            <p:txEl>
                                              <p:pRg end="2" st="2"/>
                                            </p:txEl>
                                          </p:spTgt>
                                        </p:tgtEl>
                                        <p:attrNameLst>
                                          <p:attrName>style.visibility</p:attrName>
                                        </p:attrNameLst>
                                      </p:cBhvr>
                                      <p:to>
                                        <p:strVal val="visible"/>
                                      </p:to>
                                    </p:set>
                                    <p:anim calcmode="lin" valueType="num">
                                      <p:cBhvr additive="base">
                                        <p:cTn dur="500"/>
                                        <p:tgtEl>
                                          <p:spTgt spid="297">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7">
                                            <p:txEl>
                                              <p:pRg end="3" st="3"/>
                                            </p:txEl>
                                          </p:spTgt>
                                        </p:tgtEl>
                                        <p:attrNameLst>
                                          <p:attrName>style.visibility</p:attrName>
                                        </p:attrNameLst>
                                      </p:cBhvr>
                                      <p:to>
                                        <p:strVal val="visible"/>
                                      </p:to>
                                    </p:set>
                                    <p:anim calcmode="lin" valueType="num">
                                      <p:cBhvr additive="base">
                                        <p:cTn dur="500"/>
                                        <p:tgtEl>
                                          <p:spTgt spid="297">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7">
                                            <p:txEl>
                                              <p:pRg end="4" st="4"/>
                                            </p:txEl>
                                          </p:spTgt>
                                        </p:tgtEl>
                                        <p:attrNameLst>
                                          <p:attrName>style.visibility</p:attrName>
                                        </p:attrNameLst>
                                      </p:cBhvr>
                                      <p:to>
                                        <p:strVal val="visible"/>
                                      </p:to>
                                    </p:set>
                                    <p:anim calcmode="lin" valueType="num">
                                      <p:cBhvr additive="base">
                                        <p:cTn dur="500"/>
                                        <p:tgtEl>
                                          <p:spTgt spid="297">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7">
                                            <p:txEl>
                                              <p:pRg end="5" st="5"/>
                                            </p:txEl>
                                          </p:spTgt>
                                        </p:tgtEl>
                                        <p:attrNameLst>
                                          <p:attrName>style.visibility</p:attrName>
                                        </p:attrNameLst>
                                      </p:cBhvr>
                                      <p:to>
                                        <p:strVal val="visible"/>
                                      </p:to>
                                    </p:set>
                                    <p:anim calcmode="lin" valueType="num">
                                      <p:cBhvr additive="base">
                                        <p:cTn dur="500"/>
                                        <p:tgtEl>
                                          <p:spTgt spid="297">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7">
                                            <p:txEl>
                                              <p:pRg end="6" st="6"/>
                                            </p:txEl>
                                          </p:spTgt>
                                        </p:tgtEl>
                                        <p:attrNameLst>
                                          <p:attrName>style.visibility</p:attrName>
                                        </p:attrNameLst>
                                      </p:cBhvr>
                                      <p:to>
                                        <p:strVal val="visible"/>
                                      </p:to>
                                    </p:set>
                                    <p:anim calcmode="lin" valueType="num">
                                      <p:cBhvr additive="base">
                                        <p:cTn dur="500"/>
                                        <p:tgtEl>
                                          <p:spTgt spid="297">
                                            <p:txEl>
                                              <p:pRg end="6" st="6"/>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7">
                                            <p:txEl>
                                              <p:pRg end="7" st="7"/>
                                            </p:txEl>
                                          </p:spTgt>
                                        </p:tgtEl>
                                        <p:attrNameLst>
                                          <p:attrName>style.visibility</p:attrName>
                                        </p:attrNameLst>
                                      </p:cBhvr>
                                      <p:to>
                                        <p:strVal val="visible"/>
                                      </p:to>
                                    </p:set>
                                    <p:anim calcmode="lin" valueType="num">
                                      <p:cBhvr additive="base">
                                        <p:cTn dur="500"/>
                                        <p:tgtEl>
                                          <p:spTgt spid="297">
                                            <p:txEl>
                                              <p:pRg end="7" st="7"/>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7">
                                            <p:txEl>
                                              <p:pRg end="8" st="8"/>
                                            </p:txEl>
                                          </p:spTgt>
                                        </p:tgtEl>
                                        <p:attrNameLst>
                                          <p:attrName>style.visibility</p:attrName>
                                        </p:attrNameLst>
                                      </p:cBhvr>
                                      <p:to>
                                        <p:strVal val="visible"/>
                                      </p:to>
                                    </p:set>
                                    <p:anim calcmode="lin" valueType="num">
                                      <p:cBhvr additive="base">
                                        <p:cTn dur="500"/>
                                        <p:tgtEl>
                                          <p:spTgt spid="297">
                                            <p:txEl>
                                              <p:pRg end="8" st="8"/>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8"/>
                                        </p:tgtEl>
                                        <p:attrNameLst>
                                          <p:attrName>style.visibility</p:attrName>
                                        </p:attrNameLst>
                                      </p:cBhvr>
                                      <p:to>
                                        <p:strVal val="visible"/>
                                      </p:to>
                                    </p:set>
                                    <p:anim calcmode="lin" valueType="num">
                                      <p:cBhvr additive="base">
                                        <p:cTn dur="500"/>
                                        <p:tgtEl>
                                          <p:spTgt spid="29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30"/>
          <p:cNvSpPr txBox="1"/>
          <p:nvPr>
            <p:ph idx="1" type="body"/>
          </p:nvPr>
        </p:nvSpPr>
        <p:spPr>
          <a:xfrm>
            <a:off x="570781" y="1838385"/>
            <a:ext cx="10515600" cy="5770563"/>
          </a:xfrm>
          <a:prstGeom prst="rect">
            <a:avLst/>
          </a:prstGeom>
          <a:noFill/>
          <a:ln>
            <a:noFill/>
          </a:ln>
        </p:spPr>
        <p:txBody>
          <a:bodyPr anchorCtr="0" anchor="t" bIns="45700" lIns="0" spcFirstLastPara="1" rIns="0" wrap="square" tIns="45700">
            <a:normAutofit/>
          </a:bodyPr>
          <a:lstStyle/>
          <a:p>
            <a:pPr indent="-127000" lvl="0" marL="91440" rtl="0" algn="l">
              <a:lnSpc>
                <a:spcPct val="90000"/>
              </a:lnSpc>
              <a:spcBef>
                <a:spcPts val="0"/>
              </a:spcBef>
              <a:spcAft>
                <a:spcPts val="0"/>
              </a:spcAft>
              <a:buSzPts val="2000"/>
              <a:buFont typeface="Noto Sans Symbols"/>
              <a:buChar char="▪"/>
            </a:pPr>
            <a:r>
              <a:rPr lang="en-US"/>
              <a:t>In the sensible heating process, heat is introduced into the air without altering its moisture content. This commonly occurs during tasks like heating buildings in winter. </a:t>
            </a:r>
            <a:endParaRPr/>
          </a:p>
          <a:p>
            <a:pPr indent="-127000" lvl="0" marL="91440" rtl="0" algn="l">
              <a:lnSpc>
                <a:spcPct val="90000"/>
              </a:lnSpc>
              <a:spcBef>
                <a:spcPts val="1400"/>
              </a:spcBef>
              <a:spcAft>
                <a:spcPts val="0"/>
              </a:spcAft>
              <a:buSzPts val="2000"/>
              <a:buFont typeface="Noto Sans Symbols"/>
              <a:buChar char="▪"/>
            </a:pPr>
            <a:r>
              <a:rPr lang="en-US"/>
              <a:t>On a psychrometric chart, you can observe this as a horizontal shift to the right along the specific humidity line. </a:t>
            </a:r>
            <a:endParaRPr/>
          </a:p>
          <a:p>
            <a:pPr indent="-127000" lvl="0" marL="91440" rtl="0" algn="l">
              <a:lnSpc>
                <a:spcPct val="90000"/>
              </a:lnSpc>
              <a:spcBef>
                <a:spcPts val="1400"/>
              </a:spcBef>
              <a:spcAft>
                <a:spcPts val="0"/>
              </a:spcAft>
              <a:buSzPts val="2000"/>
              <a:buFont typeface="Noto Sans Symbols"/>
              <a:buChar char="▪"/>
            </a:pPr>
            <a:r>
              <a:rPr lang="en-US"/>
              <a:t>This results in an increase in dry bulb and wet bulb temperatures, as well as enthalpy, while specific volume and relative humidity decrease. </a:t>
            </a:r>
            <a:endParaRPr/>
          </a:p>
          <a:p>
            <a:pPr indent="-127000" lvl="0" marL="91440" rtl="0" algn="l">
              <a:lnSpc>
                <a:spcPct val="90000"/>
              </a:lnSpc>
              <a:spcBef>
                <a:spcPts val="1400"/>
              </a:spcBef>
              <a:spcAft>
                <a:spcPts val="0"/>
              </a:spcAft>
              <a:buSzPts val="2000"/>
              <a:buFont typeface="Noto Sans Symbols"/>
              <a:buChar char="▪"/>
            </a:pPr>
            <a:r>
              <a:rPr lang="en-US"/>
              <a:t>Since no moisture is added or removed, there is no change in humidity ratio and dew point temperature (Joseph B Wujek, 2010).</a:t>
            </a:r>
            <a:endParaRPr/>
          </a:p>
          <a:p>
            <a:pPr indent="0" lvl="0" marL="91440" rtl="0" algn="l">
              <a:lnSpc>
                <a:spcPct val="90000"/>
              </a:lnSpc>
              <a:spcBef>
                <a:spcPts val="1400"/>
              </a:spcBef>
              <a:spcAft>
                <a:spcPts val="0"/>
              </a:spcAft>
              <a:buSzPts val="2000"/>
              <a:buNone/>
            </a:pPr>
            <a:r>
              <a:t/>
            </a:r>
            <a:endParaRPr/>
          </a:p>
        </p:txBody>
      </p:sp>
      <p:sp>
        <p:nvSpPr>
          <p:cNvPr id="304" name="Google Shape;304;p30"/>
          <p:cNvSpPr txBox="1"/>
          <p:nvPr>
            <p:ph type="title"/>
          </p:nvPr>
        </p:nvSpPr>
        <p:spPr>
          <a:xfrm>
            <a:off x="570781" y="234845"/>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Sensible Heating</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03">
                                            <p:txEl>
                                              <p:pRg end="0" st="0"/>
                                            </p:txEl>
                                          </p:spTgt>
                                        </p:tgtEl>
                                        <p:attrNameLst>
                                          <p:attrName>style.visibility</p:attrName>
                                        </p:attrNameLst>
                                      </p:cBhvr>
                                      <p:to>
                                        <p:strVal val="visible"/>
                                      </p:to>
                                    </p:set>
                                    <p:anim calcmode="lin" valueType="num">
                                      <p:cBhvr additive="base">
                                        <p:cTn dur="500"/>
                                        <p:tgtEl>
                                          <p:spTgt spid="30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03">
                                            <p:txEl>
                                              <p:pRg end="1" st="1"/>
                                            </p:txEl>
                                          </p:spTgt>
                                        </p:tgtEl>
                                        <p:attrNameLst>
                                          <p:attrName>style.visibility</p:attrName>
                                        </p:attrNameLst>
                                      </p:cBhvr>
                                      <p:to>
                                        <p:strVal val="visible"/>
                                      </p:to>
                                    </p:set>
                                    <p:anim calcmode="lin" valueType="num">
                                      <p:cBhvr additive="base">
                                        <p:cTn dur="500"/>
                                        <p:tgtEl>
                                          <p:spTgt spid="303">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03">
                                            <p:txEl>
                                              <p:pRg end="2" st="2"/>
                                            </p:txEl>
                                          </p:spTgt>
                                        </p:tgtEl>
                                        <p:attrNameLst>
                                          <p:attrName>style.visibility</p:attrName>
                                        </p:attrNameLst>
                                      </p:cBhvr>
                                      <p:to>
                                        <p:strVal val="visible"/>
                                      </p:to>
                                    </p:set>
                                    <p:anim calcmode="lin" valueType="num">
                                      <p:cBhvr additive="base">
                                        <p:cTn dur="500"/>
                                        <p:tgtEl>
                                          <p:spTgt spid="303">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03">
                                            <p:txEl>
                                              <p:pRg end="3" st="3"/>
                                            </p:txEl>
                                          </p:spTgt>
                                        </p:tgtEl>
                                        <p:attrNameLst>
                                          <p:attrName>style.visibility</p:attrName>
                                        </p:attrNameLst>
                                      </p:cBhvr>
                                      <p:to>
                                        <p:strVal val="visible"/>
                                      </p:to>
                                    </p:set>
                                    <p:anim calcmode="lin" valueType="num">
                                      <p:cBhvr additive="base">
                                        <p:cTn dur="500"/>
                                        <p:tgtEl>
                                          <p:spTgt spid="303">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03">
                                            <p:txEl>
                                              <p:pRg end="4" st="4"/>
                                            </p:txEl>
                                          </p:spTgt>
                                        </p:tgtEl>
                                        <p:attrNameLst>
                                          <p:attrName>style.visibility</p:attrName>
                                        </p:attrNameLst>
                                      </p:cBhvr>
                                      <p:to>
                                        <p:strVal val="visible"/>
                                      </p:to>
                                    </p:set>
                                    <p:anim calcmode="lin" valueType="num">
                                      <p:cBhvr additive="base">
                                        <p:cTn dur="500"/>
                                        <p:tgtEl>
                                          <p:spTgt spid="303">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04"/>
                                        </p:tgtEl>
                                        <p:attrNameLst>
                                          <p:attrName>style.visibility</p:attrName>
                                        </p:attrNameLst>
                                      </p:cBhvr>
                                      <p:to>
                                        <p:strVal val="visible"/>
                                      </p:to>
                                    </p:set>
                                    <p:anim calcmode="lin" valueType="num">
                                      <p:cBhvr additive="base">
                                        <p:cTn dur="500"/>
                                        <p:tgtEl>
                                          <p:spTgt spid="30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31"/>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Humidifying</a:t>
            </a:r>
            <a:endParaRPr/>
          </a:p>
        </p:txBody>
      </p:sp>
      <p:sp>
        <p:nvSpPr>
          <p:cNvPr id="310" name="Google Shape;310;p31"/>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just">
              <a:lnSpc>
                <a:spcPct val="90000"/>
              </a:lnSpc>
              <a:spcBef>
                <a:spcPts val="0"/>
              </a:spcBef>
              <a:spcAft>
                <a:spcPts val="0"/>
              </a:spcAft>
              <a:buSzPts val="2000"/>
              <a:buChar char=" "/>
            </a:pPr>
            <a:r>
              <a:rPr lang="en-US"/>
              <a:t>The process in which the moisture or water vapor or humidity is added to the air without changing its dry bulb (DB) temperature is called as humidification process. </a:t>
            </a:r>
            <a:endParaRPr/>
          </a:p>
          <a:p>
            <a:pPr indent="-127000" lvl="0" marL="91440" rtl="0" algn="just">
              <a:lnSpc>
                <a:spcPct val="90000"/>
              </a:lnSpc>
              <a:spcBef>
                <a:spcPts val="1400"/>
              </a:spcBef>
              <a:spcAft>
                <a:spcPts val="0"/>
              </a:spcAft>
              <a:buSzPts val="2000"/>
              <a:buChar char=" "/>
            </a:pPr>
            <a:r>
              <a:rPr lang="en-US"/>
              <a:t>This process is represented by a straight vertical line on the psychrometric chart starting from the initial value of relative humidity, extending upwards and ending at the final value of the relative humidity. </a:t>
            </a:r>
            <a:endParaRPr/>
          </a:p>
          <a:p>
            <a:pPr indent="-127000" lvl="0" marL="91440" rtl="0" algn="just">
              <a:lnSpc>
                <a:spcPct val="90000"/>
              </a:lnSpc>
              <a:spcBef>
                <a:spcPts val="1400"/>
              </a:spcBef>
              <a:spcAft>
                <a:spcPts val="0"/>
              </a:spcAft>
              <a:buSzPts val="2000"/>
              <a:buChar char=" "/>
            </a:pPr>
            <a:r>
              <a:rPr lang="en-US"/>
              <a:t>In actual practice the pure humidification process is not possible, since the humidification is always accompanied by cooling or heating of the air. Humidification process along with cooling or heating is used in number of air conditioning applications.</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32"/>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Cooling and Humidification</a:t>
            </a:r>
            <a:endParaRPr/>
          </a:p>
        </p:txBody>
      </p:sp>
      <p:sp>
        <p:nvSpPr>
          <p:cNvPr id="316" name="Google Shape;316;p32"/>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just">
              <a:lnSpc>
                <a:spcPct val="90000"/>
              </a:lnSpc>
              <a:spcBef>
                <a:spcPts val="0"/>
              </a:spcBef>
              <a:spcAft>
                <a:spcPts val="0"/>
              </a:spcAft>
              <a:buSzPts val="2000"/>
              <a:buFont typeface="Noto Sans Symbols"/>
              <a:buChar char="▪"/>
            </a:pPr>
            <a:r>
              <a:rPr b="0" i="0" lang="en-US">
                <a:solidFill>
                  <a:srgbClr val="374151"/>
                </a:solidFill>
                <a:latin typeface="Arial"/>
                <a:ea typeface="Arial"/>
                <a:cs typeface="Arial"/>
                <a:sym typeface="Arial"/>
              </a:rPr>
              <a:t>The cooling and humidification process is a commonly employed method in air conditioning for cooling purposes. </a:t>
            </a:r>
            <a:endParaRPr/>
          </a:p>
          <a:p>
            <a:pPr indent="-127000" lvl="0" marL="91440" rtl="0" algn="just">
              <a:lnSpc>
                <a:spcPct val="90000"/>
              </a:lnSpc>
              <a:spcBef>
                <a:spcPts val="1400"/>
              </a:spcBef>
              <a:spcAft>
                <a:spcPts val="0"/>
              </a:spcAft>
              <a:buSzPts val="2000"/>
              <a:buFont typeface="Noto Sans Symbols"/>
              <a:buChar char="▪"/>
            </a:pPr>
            <a:r>
              <a:rPr b="0" i="0" lang="en-US">
                <a:solidFill>
                  <a:srgbClr val="374151"/>
                </a:solidFill>
                <a:latin typeface="Arial"/>
                <a:ea typeface="Arial"/>
                <a:cs typeface="Arial"/>
                <a:sym typeface="Arial"/>
              </a:rPr>
              <a:t>During this process, moisture is introduced to the air by passing it over a stream or spray of water at a temperature lower than the air's dry bulb temperature. </a:t>
            </a:r>
            <a:endParaRPr/>
          </a:p>
          <a:p>
            <a:pPr indent="-127000" lvl="0" marL="91440" rtl="0" algn="just">
              <a:lnSpc>
                <a:spcPct val="90000"/>
              </a:lnSpc>
              <a:spcBef>
                <a:spcPts val="1400"/>
              </a:spcBef>
              <a:spcAft>
                <a:spcPts val="0"/>
              </a:spcAft>
              <a:buSzPts val="2000"/>
              <a:buFont typeface="Noto Sans Symbols"/>
              <a:buChar char="▪"/>
            </a:pPr>
            <a:r>
              <a:rPr b="0" i="0" lang="en-US">
                <a:solidFill>
                  <a:srgbClr val="374151"/>
                </a:solidFill>
                <a:latin typeface="Arial"/>
                <a:ea typeface="Arial"/>
                <a:cs typeface="Arial"/>
                <a:sym typeface="Arial"/>
              </a:rPr>
              <a:t>When ordinary air interacts with this water stream, the water particles within it tend to evaporate, and the air absorbs this evaporated moisture, increasing its humidity. </a:t>
            </a:r>
            <a:endParaRPr/>
          </a:p>
          <a:p>
            <a:pPr indent="-127000" lvl="0" marL="91440" rtl="0" algn="just">
              <a:lnSpc>
                <a:spcPct val="90000"/>
              </a:lnSpc>
              <a:spcBef>
                <a:spcPts val="1400"/>
              </a:spcBef>
              <a:spcAft>
                <a:spcPts val="0"/>
              </a:spcAft>
              <a:buSzPts val="2000"/>
              <a:buFont typeface="Noto Sans Symbols"/>
              <a:buChar char="▪"/>
            </a:pPr>
            <a:r>
              <a:rPr b="0" i="0" lang="en-US">
                <a:solidFill>
                  <a:srgbClr val="374151"/>
                </a:solidFill>
                <a:latin typeface="Arial"/>
                <a:ea typeface="Arial"/>
                <a:cs typeface="Arial"/>
                <a:sym typeface="Arial"/>
              </a:rPr>
              <a:t>Simultaneously, as the temperature of the absorbed moisture is lower than the air's dry bulb temperature, it leads to an overall reduction in the air's temperature.</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33"/>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just">
              <a:lnSpc>
                <a:spcPct val="90000"/>
              </a:lnSpc>
              <a:spcBef>
                <a:spcPts val="0"/>
              </a:spcBef>
              <a:spcAft>
                <a:spcPts val="0"/>
              </a:spcAft>
              <a:buSzPts val="2000"/>
              <a:buFont typeface="Noto Sans Symbols"/>
              <a:buChar char="▪"/>
            </a:pPr>
            <a:r>
              <a:rPr lang="en-US"/>
              <a:t>One of the most popular applications of cooling and humidification is the evaporative cooler, also called as the desert cooler. </a:t>
            </a:r>
            <a:endParaRPr/>
          </a:p>
          <a:p>
            <a:pPr indent="-127000" lvl="0" marL="91440" rtl="0" algn="just">
              <a:lnSpc>
                <a:spcPct val="90000"/>
              </a:lnSpc>
              <a:spcBef>
                <a:spcPts val="1400"/>
              </a:spcBef>
              <a:spcAft>
                <a:spcPts val="0"/>
              </a:spcAft>
              <a:buSzPts val="2000"/>
              <a:buFont typeface="Noto Sans Symbols"/>
              <a:buChar char="▪"/>
            </a:pPr>
            <a:r>
              <a:rPr lang="en-US"/>
              <a:t>The evaporative cooler is the sort of big box inside which is a small water tank, small water pump and the fan. The water from the tank is circulated by the pump and is also sprayed inside the box. </a:t>
            </a:r>
            <a:endParaRPr/>
          </a:p>
          <a:p>
            <a:pPr indent="-127000" lvl="0" marL="91440" rtl="0" algn="just">
              <a:lnSpc>
                <a:spcPct val="90000"/>
              </a:lnSpc>
              <a:spcBef>
                <a:spcPts val="1400"/>
              </a:spcBef>
              <a:spcAft>
                <a:spcPts val="0"/>
              </a:spcAft>
              <a:buSzPts val="2000"/>
              <a:buFont typeface="Noto Sans Symbols"/>
              <a:buChar char="▪"/>
            </a:pPr>
            <a:r>
              <a:rPr lang="en-US"/>
              <a:t>The fan blows strong currents of air over the water sprays, thus cooling the air and humidifying it simultaneously. </a:t>
            </a:r>
            <a:endParaRPr/>
          </a:p>
          <a:p>
            <a:pPr indent="-127000" lvl="0" marL="91440" rtl="0" algn="just">
              <a:lnSpc>
                <a:spcPct val="90000"/>
              </a:lnSpc>
              <a:spcBef>
                <a:spcPts val="1400"/>
              </a:spcBef>
              <a:spcAft>
                <a:spcPts val="0"/>
              </a:spcAft>
              <a:buSzPts val="2000"/>
              <a:buFont typeface="Noto Sans Symbols"/>
              <a:buChar char="▪"/>
            </a:pPr>
            <a:r>
              <a:rPr lang="en-US"/>
              <a:t>The evaporative cooler is highly effective cooling devise having very low initial and running cost compared to the unitary air conditioners. For cooling purposes, the cooling and humidification process can be used only in dry and hot climates like desert areas</a:t>
            </a:r>
            <a:endParaRPr/>
          </a:p>
        </p:txBody>
      </p:sp>
      <p:sp>
        <p:nvSpPr>
          <p:cNvPr id="322" name="Google Shape;322;p33"/>
          <p:cNvSpPr txBox="1"/>
          <p:nvPr/>
        </p:nvSpPr>
        <p:spPr>
          <a:xfrm>
            <a:off x="818359" y="0"/>
            <a:ext cx="10058400" cy="1450757"/>
          </a:xfrm>
          <a:prstGeom prst="rect">
            <a:avLst/>
          </a:prstGeom>
          <a:noFill/>
          <a:ln>
            <a:noFill/>
          </a:ln>
        </p:spPr>
        <p:txBody>
          <a:bodyPr anchorCtr="0" anchor="b" bIns="45700" lIns="91425" spcFirstLastPara="1" rIns="91425" wrap="square" tIns="45700">
            <a:normAutofit/>
          </a:bodyPr>
          <a:lstStyle/>
          <a:p>
            <a:pPr indent="0" lvl="0" marL="0" marR="0" rtl="0" algn="l">
              <a:lnSpc>
                <a:spcPct val="85000"/>
              </a:lnSpc>
              <a:spcBef>
                <a:spcPts val="0"/>
              </a:spcBef>
              <a:spcAft>
                <a:spcPts val="0"/>
              </a:spcAft>
              <a:buClr>
                <a:srgbClr val="3F3F3F"/>
              </a:buClr>
              <a:buSzPts val="4800"/>
              <a:buFont typeface="Calibri"/>
              <a:buNone/>
            </a:pPr>
            <a:r>
              <a:rPr lang="en-US" sz="4800">
                <a:solidFill>
                  <a:srgbClr val="3F3F3F"/>
                </a:solidFill>
                <a:latin typeface="Calibri"/>
                <a:ea typeface="Calibri"/>
                <a:cs typeface="Calibri"/>
                <a:sym typeface="Calibri"/>
              </a:rPr>
              <a:t>Cooling and Humidification</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3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Heating and Humidification</a:t>
            </a:r>
            <a:endParaRPr/>
          </a:p>
        </p:txBody>
      </p:sp>
      <p:sp>
        <p:nvSpPr>
          <p:cNvPr id="328" name="Google Shape;328;p34"/>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just">
              <a:lnSpc>
                <a:spcPct val="90000"/>
              </a:lnSpc>
              <a:spcBef>
                <a:spcPts val="0"/>
              </a:spcBef>
              <a:spcAft>
                <a:spcPts val="0"/>
              </a:spcAft>
              <a:buSzPts val="2000"/>
              <a:buFont typeface="Noto Sans Symbols"/>
              <a:buChar char="▪"/>
            </a:pPr>
            <a:r>
              <a:rPr lang="en-US"/>
              <a:t> In the process of heating and humidifying air on the psychrometric chart, both the air's dry bulb temperature and humidity levels rise. </a:t>
            </a:r>
            <a:endParaRPr/>
          </a:p>
          <a:p>
            <a:pPr indent="-127000" lvl="0" marL="91440" rtl="0" algn="just">
              <a:lnSpc>
                <a:spcPct val="90000"/>
              </a:lnSpc>
              <a:spcBef>
                <a:spcPts val="1400"/>
              </a:spcBef>
              <a:spcAft>
                <a:spcPts val="0"/>
              </a:spcAft>
              <a:buSzPts val="2000"/>
              <a:buFont typeface="Noto Sans Symbols"/>
              <a:buChar char="▪"/>
            </a:pPr>
            <a:r>
              <a:rPr lang="en-US"/>
              <a:t> This procedure involves passing the air over a water spray maintained at a temperature higher than the air's dry bulb temperature or mixing the air with steam. </a:t>
            </a:r>
            <a:endParaRPr/>
          </a:p>
          <a:p>
            <a:pPr indent="-127000" lvl="0" marL="91440" rtl="0" algn="just">
              <a:lnSpc>
                <a:spcPct val="90000"/>
              </a:lnSpc>
              <a:spcBef>
                <a:spcPts val="1400"/>
              </a:spcBef>
              <a:spcAft>
                <a:spcPts val="0"/>
              </a:spcAft>
              <a:buSzPts val="2000"/>
              <a:buFont typeface="Noto Sans Symbols"/>
              <a:buChar char="▪"/>
            </a:pPr>
            <a:r>
              <a:rPr lang="en-US"/>
              <a:t> When regular air is directed over a water spray at a temperature exceeding the air's dry bulb temperature, the moisture particles from the spray evaporate and are absorbed into the air, leading to an increase in the air's moisture content. </a:t>
            </a:r>
            <a:endParaRPr/>
          </a:p>
          <a:p>
            <a:pPr indent="-127000" lvl="0" marL="91440" rtl="0" algn="just">
              <a:lnSpc>
                <a:spcPct val="90000"/>
              </a:lnSpc>
              <a:spcBef>
                <a:spcPts val="1400"/>
              </a:spcBef>
              <a:spcAft>
                <a:spcPts val="0"/>
              </a:spcAft>
              <a:buSzPts val="2000"/>
              <a:buFont typeface="Noto Sans Symbols"/>
              <a:buChar char="▪"/>
            </a:pPr>
            <a:r>
              <a:rPr lang="en-US"/>
              <a:t> Concurrently, because the temperature of the moisture is higher than the air's dry bulb temperature, it results in an overall elevation of the air's temperature.</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35"/>
          <p:cNvSpPr txBox="1"/>
          <p:nvPr>
            <p:ph idx="1" type="body"/>
          </p:nvPr>
        </p:nvSpPr>
        <p:spPr>
          <a:xfrm>
            <a:off x="593018" y="1852271"/>
            <a:ext cx="10515600" cy="3452974"/>
          </a:xfrm>
          <a:prstGeom prst="rect">
            <a:avLst/>
          </a:prstGeom>
          <a:noFill/>
          <a:ln>
            <a:noFill/>
          </a:ln>
        </p:spPr>
        <p:txBody>
          <a:bodyPr anchorCtr="0" anchor="t" bIns="45700" lIns="0" spcFirstLastPara="1" rIns="0" wrap="square" tIns="45700">
            <a:noAutofit/>
          </a:bodyPr>
          <a:lstStyle/>
          <a:p>
            <a:pPr indent="-127000" lvl="0" marL="91440" rtl="0" algn="l">
              <a:lnSpc>
                <a:spcPct val="90000"/>
              </a:lnSpc>
              <a:spcBef>
                <a:spcPts val="0"/>
              </a:spcBef>
              <a:spcAft>
                <a:spcPts val="0"/>
              </a:spcAft>
              <a:buSzPts val="2000"/>
              <a:buFont typeface="Noto Sans Symbols"/>
              <a:buChar char="▪"/>
            </a:pPr>
            <a:r>
              <a:rPr lang="en-US">
                <a:latin typeface="Times New Roman"/>
                <a:ea typeface="Times New Roman"/>
                <a:cs typeface="Times New Roman"/>
                <a:sym typeface="Times New Roman"/>
              </a:rPr>
              <a:t> During heating and humidification process the dry bulb, wet bulb, and dew point temperature of the air increases along with its relative humidity. </a:t>
            </a:r>
            <a:endParaRPr/>
          </a:p>
          <a:p>
            <a:pPr indent="-127000" lvl="0" marL="91440" rtl="0" algn="l">
              <a:lnSpc>
                <a:spcPct val="90000"/>
              </a:lnSpc>
              <a:spcBef>
                <a:spcPts val="1400"/>
              </a:spcBef>
              <a:spcAft>
                <a:spcPts val="0"/>
              </a:spcAft>
              <a:buSzPts val="2000"/>
              <a:buFont typeface="Noto Sans Symbols"/>
              <a:buChar char="▪"/>
            </a:pPr>
            <a:r>
              <a:rPr lang="en-US">
                <a:latin typeface="Times New Roman"/>
                <a:ea typeface="Times New Roman"/>
                <a:cs typeface="Times New Roman"/>
                <a:sym typeface="Times New Roman"/>
              </a:rPr>
              <a:t> The heating and humidification process is represented on the psychrometric chart by an angular line that starts from the given value of the dry bulb temperature and extends upwards towards right</a:t>
            </a:r>
            <a:endParaRPr/>
          </a:p>
          <a:p>
            <a:pPr indent="-127000" lvl="0" marL="91440" rtl="0" algn="l">
              <a:lnSpc>
                <a:spcPct val="90000"/>
              </a:lnSpc>
              <a:spcBef>
                <a:spcPts val="1400"/>
              </a:spcBef>
              <a:spcAft>
                <a:spcPts val="0"/>
              </a:spcAft>
              <a:buSzPts val="2000"/>
              <a:buFont typeface="Noto Sans Symbols"/>
              <a:buChar char="▪"/>
            </a:pPr>
            <a:r>
              <a:rPr lang="en-US">
                <a:latin typeface="Times New Roman"/>
                <a:ea typeface="Times New Roman"/>
                <a:cs typeface="Times New Roman"/>
                <a:sym typeface="Times New Roman"/>
              </a:rPr>
              <a:t> Heating and humidification refer to the simultaneous increase of both the dry bulb temperature and humidity ratio of the air, as seen when human respiration adds both sensible heat and moisture to the surrounding air. </a:t>
            </a:r>
            <a:endParaRPr/>
          </a:p>
          <a:p>
            <a:pPr indent="0" lvl="0" marL="91440" rtl="0" algn="l">
              <a:lnSpc>
                <a:spcPct val="90000"/>
              </a:lnSpc>
              <a:spcBef>
                <a:spcPts val="1400"/>
              </a:spcBef>
              <a:spcAft>
                <a:spcPts val="0"/>
              </a:spcAft>
              <a:buSzPts val="2000"/>
              <a:buNone/>
            </a:pPr>
            <a:r>
              <a:t/>
            </a:r>
            <a:endParaRPr>
              <a:latin typeface="Times New Roman"/>
              <a:ea typeface="Times New Roman"/>
              <a:cs typeface="Times New Roman"/>
              <a:sym typeface="Times New Roman"/>
            </a:endParaRPr>
          </a:p>
        </p:txBody>
      </p:sp>
      <p:sp>
        <p:nvSpPr>
          <p:cNvPr id="334" name="Google Shape;334;p35"/>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Heating and Humidification</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36"/>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Dehumidification</a:t>
            </a:r>
            <a:endParaRPr/>
          </a:p>
        </p:txBody>
      </p:sp>
      <p:sp>
        <p:nvSpPr>
          <p:cNvPr id="340" name="Google Shape;340;p36"/>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just">
              <a:lnSpc>
                <a:spcPct val="90000"/>
              </a:lnSpc>
              <a:spcBef>
                <a:spcPts val="0"/>
              </a:spcBef>
              <a:spcAft>
                <a:spcPts val="0"/>
              </a:spcAft>
              <a:buSzPts val="2000"/>
              <a:buFont typeface="Noto Sans Symbols"/>
              <a:buChar char="▪"/>
            </a:pPr>
            <a:r>
              <a:rPr lang="en-US"/>
              <a:t> The process in which the moisture or water vapor or the humidity is removed from the air keeping its dry bulb (DB) temperature constant is called as the dehumidification process. </a:t>
            </a:r>
            <a:endParaRPr/>
          </a:p>
          <a:p>
            <a:pPr indent="-127000" lvl="0" marL="91440" rtl="0" algn="just">
              <a:lnSpc>
                <a:spcPct val="90000"/>
              </a:lnSpc>
              <a:spcBef>
                <a:spcPts val="1400"/>
              </a:spcBef>
              <a:spcAft>
                <a:spcPts val="0"/>
              </a:spcAft>
              <a:buSzPts val="2000"/>
              <a:buFont typeface="Noto Sans Symbols"/>
              <a:buChar char="▪"/>
            </a:pPr>
            <a:r>
              <a:rPr lang="en-US"/>
              <a:t> This process is represented by a straight vertical line on the psychrometric chart starting from the initial value of relative humidity, extending downwards and ending at the final value of the relative humidity. </a:t>
            </a:r>
            <a:endParaRPr/>
          </a:p>
          <a:p>
            <a:pPr indent="-127000" lvl="0" marL="91440" rtl="0" algn="just">
              <a:lnSpc>
                <a:spcPct val="90000"/>
              </a:lnSpc>
              <a:spcBef>
                <a:spcPts val="1400"/>
              </a:spcBef>
              <a:spcAft>
                <a:spcPts val="0"/>
              </a:spcAft>
              <a:buSzPts val="2000"/>
              <a:buFont typeface="Noto Sans Symbols"/>
              <a:buChar char="▪"/>
            </a:pPr>
            <a:r>
              <a:rPr lang="en-US"/>
              <a:t> Like the pure humidification process, in actual practice the pure dehumidification process is not possible, since the dehumidification is always accompanied by cooling or heating of the air. </a:t>
            </a:r>
            <a:endParaRPr/>
          </a:p>
          <a:p>
            <a:pPr indent="-127000" lvl="0" marL="91440" rtl="0" algn="just">
              <a:lnSpc>
                <a:spcPct val="90000"/>
              </a:lnSpc>
              <a:spcBef>
                <a:spcPts val="1400"/>
              </a:spcBef>
              <a:spcAft>
                <a:spcPts val="0"/>
              </a:spcAft>
              <a:buSzPts val="2000"/>
              <a:buFont typeface="Noto Sans Symbols"/>
              <a:buChar char="▪"/>
            </a:pPr>
            <a:r>
              <a:rPr lang="en-US"/>
              <a:t> Dehumidification process along with cooling or heating is used in number of air conditioning applications.</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3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Cooling and Dehumidification</a:t>
            </a:r>
            <a:endParaRPr/>
          </a:p>
        </p:txBody>
      </p:sp>
      <p:sp>
        <p:nvSpPr>
          <p:cNvPr id="346" name="Google Shape;346;p37"/>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lnSpcReduction="10000"/>
          </a:bodyPr>
          <a:lstStyle/>
          <a:p>
            <a:pPr indent="-127000" lvl="0" marL="91440" rtl="0" algn="l">
              <a:lnSpc>
                <a:spcPct val="90000"/>
              </a:lnSpc>
              <a:spcBef>
                <a:spcPts val="0"/>
              </a:spcBef>
              <a:spcAft>
                <a:spcPts val="0"/>
              </a:spcAft>
              <a:buSzPts val="2000"/>
              <a:buFont typeface="Noto Sans Symbols"/>
              <a:buChar char="▪"/>
            </a:pPr>
            <a:r>
              <a:rPr b="0" i="0" lang="en-US">
                <a:solidFill>
                  <a:srgbClr val="374151"/>
                </a:solidFill>
                <a:latin typeface="Arial"/>
                <a:ea typeface="Arial"/>
                <a:cs typeface="Arial"/>
                <a:sym typeface="Arial"/>
              </a:rPr>
              <a:t> The procedure in which air undergoes sensible cooling while simultaneously having its moisture removed is referred to as the cooling and dehumidification process. </a:t>
            </a:r>
            <a:endParaRPr/>
          </a:p>
          <a:p>
            <a:pPr indent="-127000" lvl="0" marL="91440" rtl="0" algn="l">
              <a:lnSpc>
                <a:spcPct val="90000"/>
              </a:lnSpc>
              <a:spcBef>
                <a:spcPts val="1400"/>
              </a:spcBef>
              <a:spcAft>
                <a:spcPts val="0"/>
              </a:spcAft>
              <a:buSzPts val="2000"/>
              <a:buFont typeface="Noto Sans Symbols"/>
              <a:buChar char="▪"/>
            </a:pPr>
            <a:r>
              <a:rPr b="0" i="0" lang="en-US">
                <a:solidFill>
                  <a:srgbClr val="374151"/>
                </a:solidFill>
                <a:latin typeface="Arial"/>
                <a:ea typeface="Arial"/>
                <a:cs typeface="Arial"/>
                <a:sym typeface="Arial"/>
              </a:rPr>
              <a:t> This process is achieved by cooling the air below its dew point temperature when it is initially at a given dry bulb and dew point temperature.</a:t>
            </a:r>
            <a:endParaRPr/>
          </a:p>
          <a:p>
            <a:pPr indent="-127000" lvl="0" marL="91440" rtl="0" algn="l">
              <a:lnSpc>
                <a:spcPct val="90000"/>
              </a:lnSpc>
              <a:spcBef>
                <a:spcPts val="1400"/>
              </a:spcBef>
              <a:spcAft>
                <a:spcPts val="0"/>
              </a:spcAft>
              <a:buSzPts val="2000"/>
              <a:buFont typeface="Noto Sans Symbols"/>
              <a:buChar char="▪"/>
            </a:pPr>
            <a:r>
              <a:rPr b="0" i="0" lang="en-US">
                <a:solidFill>
                  <a:srgbClr val="374151"/>
                </a:solidFill>
                <a:latin typeface="Arial"/>
                <a:ea typeface="Arial"/>
                <a:cs typeface="Arial"/>
                <a:sym typeface="Arial"/>
              </a:rPr>
              <a:t> As the air makes contact with a cooling coil maintained at a temperature below its dew point, its dry bulb temperature gradually decreases. </a:t>
            </a:r>
            <a:endParaRPr/>
          </a:p>
          <a:p>
            <a:pPr indent="-127000" lvl="0" marL="91440" rtl="0" algn="l">
              <a:lnSpc>
                <a:spcPct val="90000"/>
              </a:lnSpc>
              <a:spcBef>
                <a:spcPts val="1400"/>
              </a:spcBef>
              <a:spcAft>
                <a:spcPts val="0"/>
              </a:spcAft>
              <a:buSzPts val="2000"/>
              <a:buFont typeface="Noto Sans Symbols"/>
              <a:buChar char="▪"/>
            </a:pPr>
            <a:r>
              <a:rPr b="0" i="0" lang="en-US">
                <a:solidFill>
                  <a:srgbClr val="374151"/>
                </a:solidFill>
                <a:latin typeface="Arial"/>
                <a:ea typeface="Arial"/>
                <a:cs typeface="Arial"/>
                <a:sym typeface="Arial"/>
              </a:rPr>
              <a:t> This cooling process continues until it reaches the air's dew point temperature. At this juncture, the water vapor present in the air begins to transform into dew particles, resulting in the formation of dew on the cooling surface and a reduction in the air's moisture content, consequently lowering its humidity level. </a:t>
            </a:r>
            <a:endParaRPr/>
          </a:p>
          <a:p>
            <a:pPr indent="-127000" lvl="0" marL="91440" rtl="0" algn="l">
              <a:lnSpc>
                <a:spcPct val="90000"/>
              </a:lnSpc>
              <a:spcBef>
                <a:spcPts val="1400"/>
              </a:spcBef>
              <a:spcAft>
                <a:spcPts val="0"/>
              </a:spcAft>
              <a:buSzPts val="2000"/>
              <a:buFont typeface="Noto Sans Symbols"/>
              <a:buChar char="▪"/>
            </a:pPr>
            <a:r>
              <a:rPr b="0" i="0" lang="en-US">
                <a:solidFill>
                  <a:srgbClr val="374151"/>
                </a:solidFill>
                <a:latin typeface="Arial"/>
                <a:ea typeface="Arial"/>
                <a:cs typeface="Arial"/>
                <a:sym typeface="Arial"/>
              </a:rPr>
              <a:t> Therefore, when air is cooled below its dew point temperature, it undergoes both cooling and dehumidification.</a:t>
            </a:r>
            <a:endParaRPr/>
          </a:p>
          <a:p>
            <a:pPr indent="0" lvl="0" marL="91440" rtl="0" algn="l">
              <a:lnSpc>
                <a:spcPct val="90000"/>
              </a:lnSpc>
              <a:spcBef>
                <a:spcPts val="1400"/>
              </a:spcBef>
              <a:spcAft>
                <a:spcPts val="0"/>
              </a:spcAft>
              <a:buSzPts val="2000"/>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38"/>
          <p:cNvSpPr txBox="1"/>
          <p:nvPr>
            <p:ph idx="1" type="body"/>
          </p:nvPr>
        </p:nvSpPr>
        <p:spPr>
          <a:xfrm>
            <a:off x="515620" y="2013872"/>
            <a:ext cx="11105766" cy="3419366"/>
          </a:xfrm>
          <a:prstGeom prst="rect">
            <a:avLst/>
          </a:prstGeom>
          <a:noFill/>
          <a:ln>
            <a:noFill/>
          </a:ln>
        </p:spPr>
        <p:txBody>
          <a:bodyPr anchorCtr="0" anchor="t" bIns="45700" lIns="0" spcFirstLastPara="1" rIns="0" wrap="square" tIns="45700">
            <a:normAutofit/>
          </a:bodyPr>
          <a:lstStyle/>
          <a:p>
            <a:pPr indent="-127000" lvl="0" marL="91440" rtl="0" algn="just">
              <a:lnSpc>
                <a:spcPct val="90000"/>
              </a:lnSpc>
              <a:spcBef>
                <a:spcPts val="0"/>
              </a:spcBef>
              <a:spcAft>
                <a:spcPts val="0"/>
              </a:spcAft>
              <a:buSzPts val="2000"/>
              <a:buFont typeface="Noto Sans Symbols"/>
              <a:buChar char="▪"/>
            </a:pPr>
            <a:r>
              <a:rPr lang="en-US"/>
              <a:t> The cooling and dehumidification process is most widely used air conditioning application. It is used in all types of window, split, packaged and central air conditioning systems for producing the comfort conditions inside the space to be cooled. </a:t>
            </a:r>
            <a:endParaRPr/>
          </a:p>
          <a:p>
            <a:pPr indent="-127000" lvl="0" marL="91440" rtl="0" algn="just">
              <a:lnSpc>
                <a:spcPct val="90000"/>
              </a:lnSpc>
              <a:spcBef>
                <a:spcPts val="1400"/>
              </a:spcBef>
              <a:spcAft>
                <a:spcPts val="0"/>
              </a:spcAft>
              <a:buSzPts val="2000"/>
              <a:buFont typeface="Noto Sans Symbols"/>
              <a:buChar char="▪"/>
            </a:pPr>
            <a:r>
              <a:rPr lang="en-US"/>
              <a:t> In the window and split air conditioners the evaporator coil or cooling coil is maintained at temperature lower than the dew point temperature of the room air or the atmospheric air by the cool refrigerant passing through it. </a:t>
            </a:r>
            <a:endParaRPr/>
          </a:p>
          <a:p>
            <a:pPr indent="-127000" lvl="0" marL="91440" rtl="0" algn="just">
              <a:lnSpc>
                <a:spcPct val="90000"/>
              </a:lnSpc>
              <a:spcBef>
                <a:spcPts val="1400"/>
              </a:spcBef>
              <a:spcAft>
                <a:spcPts val="0"/>
              </a:spcAft>
              <a:buSzPts val="2000"/>
              <a:buFont typeface="Noto Sans Symbols"/>
              <a:buChar char="▪"/>
            </a:pPr>
            <a:r>
              <a:rPr lang="en-US"/>
              <a:t> When the room air passes over this coil its DB temperature reduces and at the same time moisture is also removed since the air is cooled below its DP temperature. </a:t>
            </a:r>
            <a:r>
              <a:rPr b="1" lang="en-US">
                <a:solidFill>
                  <a:schemeClr val="accent5"/>
                </a:solidFill>
              </a:rPr>
              <a:t>The dew formed on the cooling coil is removed out by small tubing. </a:t>
            </a:r>
            <a:endParaRPr/>
          </a:p>
        </p:txBody>
      </p:sp>
      <p:sp>
        <p:nvSpPr>
          <p:cNvPr id="352" name="Google Shape;352;p38"/>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Cooling and Dehumidification</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39"/>
          <p:cNvSpPr txBox="1"/>
          <p:nvPr>
            <p:ph idx="1" type="body"/>
          </p:nvPr>
        </p:nvSpPr>
        <p:spPr>
          <a:xfrm>
            <a:off x="515620" y="2013872"/>
            <a:ext cx="11160760" cy="5387975"/>
          </a:xfrm>
          <a:prstGeom prst="rect">
            <a:avLst/>
          </a:prstGeom>
          <a:noFill/>
          <a:ln>
            <a:noFill/>
          </a:ln>
        </p:spPr>
        <p:txBody>
          <a:bodyPr anchorCtr="0" anchor="t" bIns="45700" lIns="0" spcFirstLastPara="1" rIns="0" wrap="square" tIns="45700">
            <a:normAutofit/>
          </a:bodyPr>
          <a:lstStyle/>
          <a:p>
            <a:pPr indent="-127000" lvl="0" marL="91440" rtl="0" algn="just">
              <a:lnSpc>
                <a:spcPct val="90000"/>
              </a:lnSpc>
              <a:spcBef>
                <a:spcPts val="0"/>
              </a:spcBef>
              <a:spcAft>
                <a:spcPts val="0"/>
              </a:spcAft>
              <a:buSzPts val="2000"/>
              <a:buFont typeface="Noto Sans Symbols"/>
              <a:buChar char="▪"/>
            </a:pPr>
            <a:r>
              <a:rPr lang="en-US"/>
              <a:t> In the central air conditioning systems the cooling coil is cooled by the refrigerant or the chilled water. When the room air passes over this coil, it gets cooled and dehumidified.</a:t>
            </a:r>
            <a:endParaRPr/>
          </a:p>
          <a:p>
            <a:pPr indent="-127000" lvl="0" marL="91440" rtl="0" algn="just">
              <a:lnSpc>
                <a:spcPct val="90000"/>
              </a:lnSpc>
              <a:spcBef>
                <a:spcPts val="1400"/>
              </a:spcBef>
              <a:spcAft>
                <a:spcPts val="0"/>
              </a:spcAft>
              <a:buSzPts val="2000"/>
              <a:buFont typeface="Noto Sans Symbols"/>
              <a:buChar char="▪"/>
            </a:pPr>
            <a:r>
              <a:rPr lang="en-US"/>
              <a:t> In the general the cooling and dehumidification process is obtained by passing the air over coil through which the cool refrigerant, chilled water or cooled gas is passed.</a:t>
            </a:r>
            <a:endParaRPr/>
          </a:p>
          <a:p>
            <a:pPr indent="-127000" lvl="0" marL="91440" rtl="0" algn="just">
              <a:lnSpc>
                <a:spcPct val="90000"/>
              </a:lnSpc>
              <a:spcBef>
                <a:spcPts val="1400"/>
              </a:spcBef>
              <a:spcAft>
                <a:spcPts val="0"/>
              </a:spcAft>
              <a:buSzPts val="2000"/>
              <a:buFont typeface="Noto Sans Symbols"/>
              <a:buChar char="▪"/>
            </a:pPr>
            <a:r>
              <a:rPr lang="en-US"/>
              <a:t> During the cooling and dehumidification process the dry bulb, wet bulb and the dew point temperature of air reduces. Similarly, the sensible heat and the latent heat of the air also reduce leading to overall reduction in the enthalpy of the air. The cooling and dehumidification process is represented by a straight angular line on the psychrometric chart. The line starts from the given value of the DB temperature and extends downwards towards left.</a:t>
            </a:r>
            <a:endParaRPr/>
          </a:p>
        </p:txBody>
      </p:sp>
      <p:sp>
        <p:nvSpPr>
          <p:cNvPr id="358" name="Google Shape;358;p39"/>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Cooling and Dehumidification</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40"/>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Heating and Dehumidification</a:t>
            </a:r>
            <a:endParaRPr/>
          </a:p>
        </p:txBody>
      </p:sp>
      <p:sp>
        <p:nvSpPr>
          <p:cNvPr id="364" name="Google Shape;364;p40"/>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lnSpcReduction="10000"/>
          </a:bodyPr>
          <a:lstStyle/>
          <a:p>
            <a:pPr indent="-127000" lvl="0" marL="91440" rtl="0" algn="l">
              <a:lnSpc>
                <a:spcPct val="90000"/>
              </a:lnSpc>
              <a:spcBef>
                <a:spcPts val="0"/>
              </a:spcBef>
              <a:spcAft>
                <a:spcPts val="0"/>
              </a:spcAft>
              <a:buSzPts val="2000"/>
              <a:buFont typeface="Noto Sans Symbols"/>
              <a:buChar char="▪"/>
            </a:pPr>
            <a:r>
              <a:rPr lang="en-US"/>
              <a:t> The process in which the air is heated and at the same time moisture is removed from it is called as heating and dehumidification process. </a:t>
            </a:r>
            <a:endParaRPr/>
          </a:p>
          <a:p>
            <a:pPr indent="-127000" lvl="0" marL="91440" rtl="0" algn="l">
              <a:lnSpc>
                <a:spcPct val="90000"/>
              </a:lnSpc>
              <a:spcBef>
                <a:spcPts val="1400"/>
              </a:spcBef>
              <a:spcAft>
                <a:spcPts val="0"/>
              </a:spcAft>
              <a:buSzPts val="2000"/>
              <a:buFont typeface="Noto Sans Symbols"/>
              <a:buChar char="▪"/>
            </a:pPr>
            <a:r>
              <a:rPr lang="en-US"/>
              <a:t>This process is obtained by passing the air over certain chemicals like alumina and molecular sieves. </a:t>
            </a:r>
            <a:endParaRPr/>
          </a:p>
          <a:p>
            <a:pPr indent="-127000" lvl="0" marL="91440" rtl="0" algn="l">
              <a:lnSpc>
                <a:spcPct val="90000"/>
              </a:lnSpc>
              <a:spcBef>
                <a:spcPts val="1400"/>
              </a:spcBef>
              <a:spcAft>
                <a:spcPts val="0"/>
              </a:spcAft>
              <a:buSzPts val="2000"/>
              <a:buFont typeface="Noto Sans Symbols"/>
              <a:buChar char="▪"/>
            </a:pPr>
            <a:r>
              <a:rPr lang="en-US"/>
              <a:t>These elements have inherent properties due to which they keep on releasing the heat and also have the tendency to absorb the moisture. These are called as the hygroscopic chemicals.</a:t>
            </a:r>
            <a:endParaRPr/>
          </a:p>
          <a:p>
            <a:pPr indent="-127000" lvl="0" marL="91440" rtl="0" algn="l">
              <a:lnSpc>
                <a:spcPct val="90000"/>
              </a:lnSpc>
              <a:spcBef>
                <a:spcPts val="1400"/>
              </a:spcBef>
              <a:spcAft>
                <a:spcPts val="0"/>
              </a:spcAft>
              <a:buSzPts val="2000"/>
              <a:buFont typeface="Noto Sans Symbols"/>
              <a:buChar char="▪"/>
            </a:pPr>
            <a:r>
              <a:rPr lang="en-US"/>
              <a:t> In actual practice the hygroscopic elements are enclosed in the large vessel and the high pressure air is passed inside the vessel through one opening. </a:t>
            </a:r>
            <a:endParaRPr/>
          </a:p>
          <a:p>
            <a:pPr indent="-127000" lvl="0" marL="91440" rtl="0" algn="l">
              <a:lnSpc>
                <a:spcPct val="90000"/>
              </a:lnSpc>
              <a:spcBef>
                <a:spcPts val="1400"/>
              </a:spcBef>
              <a:spcAft>
                <a:spcPts val="0"/>
              </a:spcAft>
              <a:buSzPts val="2000"/>
              <a:buFont typeface="Noto Sans Symbols"/>
              <a:buChar char="▪"/>
            </a:pPr>
            <a:r>
              <a:rPr lang="en-US"/>
              <a:t>When the air comes in contact with the chemicals the moisture from the air is absorbed and since the chemicals emit heat, the DB temperature of the air increases. </a:t>
            </a:r>
            <a:endParaRPr/>
          </a:p>
          <a:p>
            <a:pPr indent="-127000" lvl="0" marL="91440" rtl="0" algn="l">
              <a:lnSpc>
                <a:spcPct val="90000"/>
              </a:lnSpc>
              <a:spcBef>
                <a:spcPts val="1400"/>
              </a:spcBef>
              <a:spcAft>
                <a:spcPts val="0"/>
              </a:spcAft>
              <a:buSzPts val="2000"/>
              <a:buFont typeface="Noto Sans Symbols"/>
              <a:buChar char="▪"/>
            </a:pPr>
            <a:r>
              <a:rPr lang="en-US"/>
              <a:t>The hot and dehumidified air comes out from the vessel through other opening in the vessel. The inlet and outlet openings of the vessel are controlled by the valve.</a:t>
            </a:r>
            <a:endParaRPr/>
          </a:p>
          <a:p>
            <a:pPr indent="0" lvl="0" marL="91440" rtl="0" algn="l">
              <a:lnSpc>
                <a:spcPct val="90000"/>
              </a:lnSpc>
              <a:spcBef>
                <a:spcPts val="1400"/>
              </a:spcBef>
              <a:spcAft>
                <a:spcPts val="0"/>
              </a:spcAft>
              <a:buSzPts val="2000"/>
              <a:buNone/>
            </a:pPr>
            <a:r>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41"/>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Ventilation</a:t>
            </a:r>
            <a:endParaRPr/>
          </a:p>
        </p:txBody>
      </p:sp>
      <p:sp>
        <p:nvSpPr>
          <p:cNvPr id="370" name="Google Shape;370;p41"/>
          <p:cNvSpPr txBox="1"/>
          <p:nvPr>
            <p:ph idx="1" type="body"/>
          </p:nvPr>
        </p:nvSpPr>
        <p:spPr>
          <a:xfrm>
            <a:off x="599440" y="1794934"/>
            <a:ext cx="10881360" cy="4636346"/>
          </a:xfrm>
          <a:prstGeom prst="rect">
            <a:avLst/>
          </a:prstGeom>
          <a:noFill/>
          <a:ln>
            <a:noFill/>
          </a:ln>
        </p:spPr>
        <p:txBody>
          <a:bodyPr anchorCtr="0" anchor="t" bIns="45700" lIns="0" spcFirstLastPara="1" rIns="0" wrap="square" tIns="45700">
            <a:normAutofit fontScale="85000" lnSpcReduction="10000"/>
          </a:bodyPr>
          <a:lstStyle/>
          <a:p>
            <a:pPr indent="-97154" lvl="0" marL="228600" marR="0" rtl="0" algn="just">
              <a:lnSpc>
                <a:spcPct val="150000"/>
              </a:lnSpc>
              <a:spcBef>
                <a:spcPts val="0"/>
              </a:spcBef>
              <a:spcAft>
                <a:spcPts val="0"/>
              </a:spcAft>
              <a:buSzPct val="100000"/>
              <a:buChar char=" "/>
            </a:pPr>
            <a:r>
              <a:rPr lang="en-US" sz="1800">
                <a:latin typeface="Times New Roman"/>
                <a:ea typeface="Times New Roman"/>
                <a:cs typeface="Times New Roman"/>
                <a:sym typeface="Times New Roman"/>
              </a:rPr>
              <a:t>Fresh air supply is required from outside region to the indoor space to maintain the thermal comfort. Ventilation can be natural as well as mechanical. Various factors govern the quantity of fresh air required in a region or space. Ventilation can specifically be defined as the process which fulfills the following requirements:</a:t>
            </a:r>
            <a:endParaRPr/>
          </a:p>
          <a:p>
            <a:pPr indent="-342900" lvl="0" marL="342900" marR="0" rtl="0" algn="just">
              <a:lnSpc>
                <a:spcPct val="150000"/>
              </a:lnSpc>
              <a:spcBef>
                <a:spcPts val="1200"/>
              </a:spcBef>
              <a:spcAft>
                <a:spcPts val="0"/>
              </a:spcAft>
              <a:buSzPct val="100000"/>
              <a:buFont typeface="Noto Sans Symbols"/>
              <a:buChar char="∙"/>
            </a:pPr>
            <a:r>
              <a:rPr lang="en-US" sz="1800">
                <a:latin typeface="Times New Roman"/>
                <a:ea typeface="Times New Roman"/>
                <a:cs typeface="Times New Roman"/>
                <a:sym typeface="Times New Roman"/>
              </a:rPr>
              <a:t>Supply fresh air for breathing, typically at a rate of 0.1 to 0.2 liters per second per person.</a:t>
            </a:r>
            <a:endParaRPr/>
          </a:p>
          <a:p>
            <a:pPr indent="-342900" lvl="0" marL="342900" marR="0" rtl="0" algn="just">
              <a:lnSpc>
                <a:spcPct val="150000"/>
              </a:lnSpc>
              <a:spcBef>
                <a:spcPts val="0"/>
              </a:spcBef>
              <a:spcAft>
                <a:spcPts val="0"/>
              </a:spcAft>
              <a:buSzPct val="100000"/>
              <a:buFont typeface="Noto Sans Symbols"/>
              <a:buChar char="∙"/>
            </a:pPr>
            <a:r>
              <a:rPr lang="en-US" sz="1800">
                <a:latin typeface="Times New Roman"/>
                <a:ea typeface="Times New Roman"/>
                <a:cs typeface="Times New Roman"/>
                <a:sym typeface="Times New Roman"/>
              </a:rPr>
              <a:t>Maintain the correct oxygen level in the air, which is approximately 21%.</a:t>
            </a:r>
            <a:endParaRPr/>
          </a:p>
          <a:p>
            <a:pPr indent="-342900" lvl="0" marL="342900" marR="0" rtl="0" algn="just">
              <a:lnSpc>
                <a:spcPct val="150000"/>
              </a:lnSpc>
              <a:spcBef>
                <a:spcPts val="0"/>
              </a:spcBef>
              <a:spcAft>
                <a:spcPts val="0"/>
              </a:spcAft>
              <a:buSzPct val="100000"/>
              <a:buFont typeface="Noto Sans Symbols"/>
              <a:buChar char="∙"/>
            </a:pPr>
            <a:r>
              <a:rPr lang="en-US" sz="1800">
                <a:latin typeface="Times New Roman"/>
                <a:ea typeface="Times New Roman"/>
                <a:cs typeface="Times New Roman"/>
                <a:sym typeface="Times New Roman"/>
              </a:rPr>
              <a:t>Regulate carbon dioxide levels to stay below 0.1%. Concentrations exceeding 2% are dangerous as carbon dioxide can be lethal.</a:t>
            </a:r>
            <a:endParaRPr/>
          </a:p>
          <a:p>
            <a:pPr indent="-342900" lvl="0" marL="342900" marR="0" rtl="0" algn="just">
              <a:lnSpc>
                <a:spcPct val="150000"/>
              </a:lnSpc>
              <a:spcBef>
                <a:spcPts val="0"/>
              </a:spcBef>
              <a:spcAft>
                <a:spcPts val="0"/>
              </a:spcAft>
              <a:buSzPct val="100000"/>
              <a:buFont typeface="Noto Sans Symbols"/>
              <a:buChar char="∙"/>
            </a:pPr>
            <a:r>
              <a:rPr lang="en-US" sz="1800">
                <a:latin typeface="Times New Roman"/>
                <a:ea typeface="Times New Roman"/>
                <a:cs typeface="Times New Roman"/>
                <a:sym typeface="Times New Roman"/>
              </a:rPr>
              <a:t>Manage humidity within a range of 30% to 70%.</a:t>
            </a:r>
            <a:endParaRPr/>
          </a:p>
          <a:p>
            <a:pPr indent="-342900" lvl="0" marL="342900" marR="0" rtl="0" algn="just">
              <a:lnSpc>
                <a:spcPct val="150000"/>
              </a:lnSpc>
              <a:spcBef>
                <a:spcPts val="0"/>
              </a:spcBef>
              <a:spcAft>
                <a:spcPts val="0"/>
              </a:spcAft>
              <a:buSzPct val="100000"/>
              <a:buFont typeface="Noto Sans Symbols"/>
              <a:buChar char="∙"/>
            </a:pPr>
            <a:r>
              <a:rPr lang="en-US" sz="1800">
                <a:latin typeface="Times New Roman"/>
                <a:ea typeface="Times New Roman"/>
                <a:cs typeface="Times New Roman"/>
                <a:sym typeface="Times New Roman"/>
              </a:rPr>
              <a:t>Eliminate excess heat generated by machinery, individuals, lighting, etc.</a:t>
            </a:r>
            <a:endParaRPr/>
          </a:p>
          <a:p>
            <a:pPr indent="-342900" lvl="0" marL="342900" marR="0" rtl="0" algn="just">
              <a:lnSpc>
                <a:spcPct val="150000"/>
              </a:lnSpc>
              <a:spcBef>
                <a:spcPts val="0"/>
              </a:spcBef>
              <a:spcAft>
                <a:spcPts val="0"/>
              </a:spcAft>
              <a:buSzPct val="100000"/>
              <a:buFont typeface="Noto Sans Symbols"/>
              <a:buChar char="∙"/>
            </a:pPr>
            <a:r>
              <a:rPr lang="en-US" sz="1800">
                <a:latin typeface="Times New Roman"/>
                <a:ea typeface="Times New Roman"/>
                <a:cs typeface="Times New Roman"/>
                <a:sym typeface="Times New Roman"/>
              </a:rPr>
              <a:t>Eliminate odors, smoke, dust, and other airborne contaminants (Fred Hall, 2007).</a:t>
            </a:r>
            <a:endParaRPr/>
          </a:p>
          <a:p>
            <a:pPr indent="-97154" lvl="0" marL="228600" marR="0" rtl="0" algn="just">
              <a:lnSpc>
                <a:spcPct val="150000"/>
              </a:lnSpc>
              <a:spcBef>
                <a:spcPts val="1200"/>
              </a:spcBef>
              <a:spcAft>
                <a:spcPts val="0"/>
              </a:spcAft>
              <a:buSzPct val="100000"/>
              <a:buChar char=" "/>
            </a:pPr>
            <a:r>
              <a:rPr lang="en-US" sz="1800">
                <a:latin typeface="Times New Roman"/>
                <a:ea typeface="Times New Roman"/>
                <a:cs typeface="Times New Roman"/>
                <a:sym typeface="Times New Roman"/>
              </a:rPr>
              <a:t>Alleviate stagnation and create a feeling of freshness through air movement ranging from 0.15 to 0.5 meters per second.</a:t>
            </a:r>
            <a:endParaRPr/>
          </a:p>
          <a:p>
            <a:pPr indent="-97154" lvl="0" marL="228600" marR="0" rtl="0" algn="just">
              <a:lnSpc>
                <a:spcPct val="150000"/>
              </a:lnSpc>
              <a:spcBef>
                <a:spcPts val="1200"/>
              </a:spcBef>
              <a:spcAft>
                <a:spcPts val="0"/>
              </a:spcAft>
              <a:buSzPct val="100000"/>
              <a:buChar char=" "/>
            </a:pPr>
            <a:r>
              <a:rPr lang="en-US" sz="1800">
                <a:latin typeface="Times New Roman"/>
                <a:ea typeface="Times New Roman"/>
                <a:cs typeface="Times New Roman"/>
                <a:sym typeface="Times New Roman"/>
              </a:rPr>
              <a:t> In case of Nepal, not much text regarding the guidelines of ventilation is found. In Building design code formulated by government of Nepal, following requirement for ventilation is mentioned:</a:t>
            </a:r>
            <a:endParaRPr/>
          </a:p>
          <a:p>
            <a:pPr indent="0" lvl="0" marL="91440" rtl="0" algn="l">
              <a:lnSpc>
                <a:spcPct val="90000"/>
              </a:lnSpc>
              <a:spcBef>
                <a:spcPts val="1800"/>
              </a:spcBef>
              <a:spcAft>
                <a:spcPts val="0"/>
              </a:spcAft>
              <a:buSzPct val="100000"/>
              <a:buNone/>
            </a:pPr>
            <a:r>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42"/>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Ventilation</a:t>
            </a:r>
            <a:endParaRPr/>
          </a:p>
        </p:txBody>
      </p:sp>
      <p:sp>
        <p:nvSpPr>
          <p:cNvPr id="376" name="Google Shape;376;p42"/>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285750" lvl="0" marL="422910" rtl="0" algn="just">
              <a:lnSpc>
                <a:spcPct val="150000"/>
              </a:lnSpc>
              <a:spcBef>
                <a:spcPts val="0"/>
              </a:spcBef>
              <a:spcAft>
                <a:spcPts val="0"/>
              </a:spcAft>
              <a:buSzPts val="1800"/>
              <a:buFont typeface="Noto Sans Symbols"/>
              <a:buChar char="▪"/>
            </a:pPr>
            <a:r>
              <a:rPr lang="en-US" sz="1800">
                <a:latin typeface="Times New Roman"/>
                <a:ea typeface="Times New Roman"/>
                <a:cs typeface="Times New Roman"/>
                <a:sym typeface="Times New Roman"/>
              </a:rPr>
              <a:t>Each basement shall be separately ventilated. Vents with cross sectional areas not less 2.5% of the floor area spread preferably around the perimeter of the basement shall be provided through stall boards, pavement light or through shafts [in case of double basements]. Each basement above 200 sq.m shall have minimum of one each system of air inlets and smoke outlet served through mechanical system. Additional vent system shall be provided for every 200sq.m of plinth area there on (GoN, 2015). </a:t>
            </a:r>
            <a:endParaRPr/>
          </a:p>
          <a:p>
            <a:pPr indent="-285750" lvl="0" marL="422910" rtl="0" algn="just">
              <a:lnSpc>
                <a:spcPct val="150000"/>
              </a:lnSpc>
              <a:spcBef>
                <a:spcPts val="1200"/>
              </a:spcBef>
              <a:spcAft>
                <a:spcPts val="0"/>
              </a:spcAft>
              <a:buSzPts val="1800"/>
              <a:buFont typeface="Noto Sans Symbols"/>
              <a:buChar char="▪"/>
            </a:pPr>
            <a:r>
              <a:rPr lang="en-US" sz="1800">
                <a:latin typeface="Times New Roman"/>
                <a:ea typeface="Times New Roman"/>
                <a:cs typeface="Times New Roman"/>
                <a:sym typeface="Times New Roman"/>
              </a:rPr>
              <a:t>However, there are various ventilation requirements which can be followed and should be considered as well. </a:t>
            </a:r>
            <a:endParaRPr/>
          </a:p>
          <a:p>
            <a:pPr indent="0" lvl="0" marL="91440" rtl="0" algn="l">
              <a:lnSpc>
                <a:spcPct val="90000"/>
              </a:lnSpc>
              <a:spcBef>
                <a:spcPts val="1800"/>
              </a:spcBef>
              <a:spcAft>
                <a:spcPts val="0"/>
              </a:spcAft>
              <a:buSzPts val="2000"/>
              <a:buNone/>
            </a:pPr>
            <a:r>
              <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43"/>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Types of Ventilation</a:t>
            </a:r>
            <a:endParaRPr/>
          </a:p>
        </p:txBody>
      </p:sp>
      <p:sp>
        <p:nvSpPr>
          <p:cNvPr id="382" name="Google Shape;382;p43"/>
          <p:cNvSpPr txBox="1"/>
          <p:nvPr>
            <p:ph idx="1" type="body"/>
          </p:nvPr>
        </p:nvSpPr>
        <p:spPr>
          <a:xfrm>
            <a:off x="365760" y="1737359"/>
            <a:ext cx="11135360" cy="4834037"/>
          </a:xfrm>
          <a:prstGeom prst="rect">
            <a:avLst/>
          </a:prstGeom>
          <a:noFill/>
          <a:ln>
            <a:noFill/>
          </a:ln>
        </p:spPr>
        <p:txBody>
          <a:bodyPr anchorCtr="0" anchor="t" bIns="45700" lIns="0" spcFirstLastPara="1" rIns="0" wrap="square" tIns="45700">
            <a:normAutofit/>
          </a:bodyPr>
          <a:lstStyle/>
          <a:p>
            <a:pPr indent="-91440" lvl="0" marL="228600" marR="0" rtl="0" algn="just">
              <a:lnSpc>
                <a:spcPct val="150000"/>
              </a:lnSpc>
              <a:spcBef>
                <a:spcPts val="0"/>
              </a:spcBef>
              <a:spcAft>
                <a:spcPts val="0"/>
              </a:spcAft>
              <a:buSzPts val="1350"/>
              <a:buChar char=" "/>
            </a:pPr>
            <a:r>
              <a:rPr lang="en-US" sz="1350">
                <a:latin typeface="Times New Roman"/>
                <a:ea typeface="Times New Roman"/>
                <a:cs typeface="Times New Roman"/>
                <a:sym typeface="Times New Roman"/>
              </a:rPr>
              <a:t>Some of the ventilation techniques are:</a:t>
            </a:r>
            <a:endParaRPr/>
          </a:p>
          <a:p>
            <a:pPr indent="-91440" lvl="0" marL="228600" marR="0" rtl="0" algn="just">
              <a:lnSpc>
                <a:spcPct val="150000"/>
              </a:lnSpc>
              <a:spcBef>
                <a:spcPts val="1200"/>
              </a:spcBef>
              <a:spcAft>
                <a:spcPts val="0"/>
              </a:spcAft>
              <a:buSzPts val="1350"/>
              <a:buChar char=" "/>
            </a:pPr>
            <a:r>
              <a:rPr b="1" lang="en-US" sz="1350">
                <a:latin typeface="Times New Roman"/>
                <a:ea typeface="Times New Roman"/>
                <a:cs typeface="Times New Roman"/>
                <a:sym typeface="Times New Roman"/>
              </a:rPr>
              <a:t>Natural Ventilation</a:t>
            </a:r>
            <a:r>
              <a:rPr lang="en-US" sz="1350">
                <a:latin typeface="Times New Roman"/>
                <a:ea typeface="Times New Roman"/>
                <a:cs typeface="Times New Roman"/>
                <a:sym typeface="Times New Roman"/>
              </a:rPr>
              <a:t>: Suitable for mild coastal climates, this approach allows internal air conditions to vary with external weather. It involves features like central heating, shading blinds, passive solar architecture, and limited cooling through chilled-water beams or panels, but it doesn't provide ventilation air.</a:t>
            </a:r>
            <a:endParaRPr/>
          </a:p>
          <a:p>
            <a:pPr indent="-91440" lvl="0" marL="228600" marR="0" rtl="0" algn="just">
              <a:lnSpc>
                <a:spcPct val="150000"/>
              </a:lnSpc>
              <a:spcBef>
                <a:spcPts val="1200"/>
              </a:spcBef>
              <a:spcAft>
                <a:spcPts val="0"/>
              </a:spcAft>
              <a:buSzPts val="1350"/>
              <a:buChar char=" "/>
            </a:pPr>
            <a:r>
              <a:rPr b="1" lang="en-US" sz="1350">
                <a:latin typeface="Times New Roman"/>
                <a:ea typeface="Times New Roman"/>
                <a:cs typeface="Times New Roman"/>
                <a:sym typeface="Times New Roman"/>
              </a:rPr>
              <a:t>Assisted Natural Ventilation</a:t>
            </a:r>
            <a:r>
              <a:rPr lang="en-US" sz="1350">
                <a:latin typeface="Times New Roman"/>
                <a:ea typeface="Times New Roman"/>
                <a:cs typeface="Times New Roman"/>
                <a:sym typeface="Times New Roman"/>
              </a:rPr>
              <a:t>: An extension of natural ventilation, it incorporates mechanically operated louvers and exhaust fans to enhance air control. In hot, dry climates, outside air may be cooled with water spray evaporative coolers. The incoming outdoor air can be slightly cooled before being used for temperature control.</a:t>
            </a:r>
            <a:endParaRPr/>
          </a:p>
          <a:p>
            <a:pPr indent="-91440" lvl="0" marL="228600" marR="0" rtl="0" algn="just">
              <a:lnSpc>
                <a:spcPct val="150000"/>
              </a:lnSpc>
              <a:spcBef>
                <a:spcPts val="1200"/>
              </a:spcBef>
              <a:spcAft>
                <a:spcPts val="0"/>
              </a:spcAft>
              <a:buSzPts val="1350"/>
              <a:buChar char=" "/>
            </a:pPr>
            <a:r>
              <a:rPr b="1" lang="en-US" sz="1350">
                <a:latin typeface="Times New Roman"/>
                <a:ea typeface="Times New Roman"/>
                <a:cs typeface="Times New Roman"/>
                <a:sym typeface="Times New Roman"/>
              </a:rPr>
              <a:t>Mechanical Ventilation (Outside Air Only):</a:t>
            </a:r>
            <a:r>
              <a:rPr lang="en-US" sz="1350">
                <a:latin typeface="Times New Roman"/>
                <a:ea typeface="Times New Roman"/>
                <a:cs typeface="Times New Roman"/>
                <a:sym typeface="Times New Roman"/>
              </a:rPr>
              <a:t> Primarily used in moderate climates, like the UK, where little cooling is needed. It employs air-to-air heat exchangers or recuperative heat wheels to transfer heat between incoming and outgoing air streams, improving energy efficiency and temperature control.</a:t>
            </a:r>
            <a:endParaRPr/>
          </a:p>
          <a:p>
            <a:pPr indent="-91440" lvl="0" marL="228600" marR="0" rtl="0" algn="just">
              <a:lnSpc>
                <a:spcPct val="150000"/>
              </a:lnSpc>
              <a:spcBef>
                <a:spcPts val="1200"/>
              </a:spcBef>
              <a:spcAft>
                <a:spcPts val="0"/>
              </a:spcAft>
              <a:buSzPts val="1350"/>
              <a:buChar char=" "/>
            </a:pPr>
            <a:r>
              <a:rPr b="1" lang="en-US" sz="1350">
                <a:latin typeface="Times New Roman"/>
                <a:ea typeface="Times New Roman"/>
                <a:cs typeface="Times New Roman"/>
                <a:sym typeface="Times New Roman"/>
              </a:rPr>
              <a:t>Mechanical Ventilation (Recirculated Room Air):</a:t>
            </a:r>
            <a:r>
              <a:rPr lang="en-US" sz="1350">
                <a:latin typeface="Times New Roman"/>
                <a:ea typeface="Times New Roman"/>
                <a:cs typeface="Times New Roman"/>
                <a:sym typeface="Times New Roman"/>
              </a:rPr>
              <a:t> Maximizes energy savings by recirculating conditioned room air. Outside air dampers are modulated to control zone temperature without relying on mechanical refrigeration for as long as possible. When refrigeration is necessary, outside and exhaust air dampers are partially open to maximize recirculated room air use. Various ducted air-conditioning systems are employed (Chadderton, 2007).</a:t>
            </a:r>
            <a:endParaRPr/>
          </a:p>
          <a:p>
            <a:pPr indent="0" lvl="0" marL="91440" rtl="0" algn="l">
              <a:lnSpc>
                <a:spcPct val="90000"/>
              </a:lnSpc>
              <a:spcBef>
                <a:spcPts val="1800"/>
              </a:spcBef>
              <a:spcAft>
                <a:spcPts val="0"/>
              </a:spcAft>
              <a:buSzPts val="2000"/>
              <a:buNone/>
            </a:pPr>
            <a:r>
              <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4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Types of Ventilation</a:t>
            </a:r>
            <a:endParaRPr/>
          </a:p>
        </p:txBody>
      </p:sp>
      <p:sp>
        <p:nvSpPr>
          <p:cNvPr id="388" name="Google Shape;388;p44"/>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285750" lvl="0" marL="422910" marR="0" rtl="0" algn="just">
              <a:lnSpc>
                <a:spcPct val="150000"/>
              </a:lnSpc>
              <a:spcBef>
                <a:spcPts val="0"/>
              </a:spcBef>
              <a:spcAft>
                <a:spcPts val="0"/>
              </a:spcAft>
              <a:buSzPts val="1800"/>
              <a:buFont typeface="Noto Sans Symbols"/>
              <a:buChar char="▪"/>
            </a:pPr>
            <a:r>
              <a:rPr lang="en-US" sz="1800">
                <a:latin typeface="Times New Roman"/>
                <a:ea typeface="Times New Roman"/>
                <a:cs typeface="Times New Roman"/>
                <a:sym typeface="Times New Roman"/>
              </a:rPr>
              <a:t>Use of mechanical or natural ventilation can be done based on following:</a:t>
            </a:r>
            <a:endParaRPr/>
          </a:p>
          <a:p>
            <a:pPr indent="-285750" lvl="0" marL="422910" marR="0" rtl="0" algn="just">
              <a:lnSpc>
                <a:spcPct val="150000"/>
              </a:lnSpc>
              <a:spcBef>
                <a:spcPts val="1200"/>
              </a:spcBef>
              <a:spcAft>
                <a:spcPts val="0"/>
              </a:spcAft>
              <a:buSzPts val="1800"/>
              <a:buFont typeface="Noto Sans Symbols"/>
              <a:buChar char="▪"/>
            </a:pPr>
            <a:r>
              <a:rPr lang="en-US" sz="1800">
                <a:latin typeface="Times New Roman"/>
                <a:ea typeface="Times New Roman"/>
                <a:cs typeface="Times New Roman"/>
                <a:sym typeface="Times New Roman"/>
              </a:rPr>
              <a:t>Natural inlet and outlet: This combination relies on features like openable windows, air bricks, and chimneys for air exchange, with up to about 3 air changes per hour possible. The effectiveness depends on factors like wind direction, stack effect from rising warm air, and openings around doors and windows.</a:t>
            </a:r>
            <a:endParaRPr/>
          </a:p>
          <a:p>
            <a:pPr indent="-285750" lvl="0" marL="422910" marR="0" rtl="0" algn="just">
              <a:lnSpc>
                <a:spcPct val="150000"/>
              </a:lnSpc>
              <a:spcBef>
                <a:spcPts val="1200"/>
              </a:spcBef>
              <a:spcAft>
                <a:spcPts val="0"/>
              </a:spcAft>
              <a:buSzPts val="1800"/>
              <a:buFont typeface="Noto Sans Symbols"/>
              <a:buChar char="▪"/>
            </a:pPr>
            <a:r>
              <a:rPr lang="en-US" sz="1800">
                <a:latin typeface="Times New Roman"/>
                <a:ea typeface="Times New Roman"/>
                <a:cs typeface="Times New Roman"/>
                <a:sym typeface="Times New Roman"/>
              </a:rPr>
              <a:t>Natural inlet, mechanical outlet: In this setup, natural means are used for fresh air intake, while mechanical systems like extract fans remove air contaminated with heat, fumes, or odors. It's suitable for various spaces, but there's no filtration of incoming impurities, and heating may be needed in winter.</a:t>
            </a:r>
            <a:endParaRPr/>
          </a:p>
          <a:p>
            <a:pPr indent="0" lvl="0" marL="91440" rtl="0" algn="l">
              <a:lnSpc>
                <a:spcPct val="90000"/>
              </a:lnSpc>
              <a:spcBef>
                <a:spcPts val="1800"/>
              </a:spcBef>
              <a:spcAft>
                <a:spcPts val="0"/>
              </a:spcAft>
              <a:buSzPts val="2000"/>
              <a:buNone/>
            </a:pPr>
            <a:r>
              <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45"/>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Types of Ventilation</a:t>
            </a:r>
            <a:endParaRPr/>
          </a:p>
        </p:txBody>
      </p:sp>
      <p:sp>
        <p:nvSpPr>
          <p:cNvPr id="394" name="Google Shape;394;p45"/>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342900" lvl="0" marL="480060" marR="0" rtl="0" algn="just">
              <a:lnSpc>
                <a:spcPct val="150000"/>
              </a:lnSpc>
              <a:spcBef>
                <a:spcPts val="0"/>
              </a:spcBef>
              <a:spcAft>
                <a:spcPts val="0"/>
              </a:spcAft>
              <a:buSzPts val="2000"/>
              <a:buFont typeface="Noto Sans Symbols"/>
              <a:buChar char="▪"/>
            </a:pPr>
            <a:r>
              <a:rPr lang="en-US" sz="2000">
                <a:latin typeface="Times New Roman"/>
                <a:ea typeface="Times New Roman"/>
                <a:cs typeface="Times New Roman"/>
                <a:sym typeface="Times New Roman"/>
              </a:rPr>
              <a:t>Mechanical inlet, natural outlet: This configuration involves blowing heated air into the building using mechanical systems, and air exits through openings and air bricks. It's suitable for spaces like offices, factories, and large halls.</a:t>
            </a:r>
            <a:endParaRPr/>
          </a:p>
          <a:p>
            <a:pPr indent="-342900" lvl="0" marL="480060" marR="0" rtl="0" algn="just">
              <a:lnSpc>
                <a:spcPct val="150000"/>
              </a:lnSpc>
              <a:spcBef>
                <a:spcPts val="1200"/>
              </a:spcBef>
              <a:spcAft>
                <a:spcPts val="0"/>
              </a:spcAft>
              <a:buSzPts val="2000"/>
              <a:buFont typeface="Noto Sans Symbols"/>
              <a:buChar char="▪"/>
            </a:pPr>
            <a:r>
              <a:rPr lang="en-US" sz="2000">
                <a:latin typeface="Times New Roman"/>
                <a:ea typeface="Times New Roman"/>
                <a:cs typeface="Times New Roman"/>
                <a:sym typeface="Times New Roman"/>
              </a:rPr>
              <a:t>Mechanical inlet and outlet: This approach assumes full mechanical control of air movement, particularly when natural ventilation openings are insufficient. It's used to handle high air flow rates without causing drafts or architectural disruption. In sealed environments, a complete air-conditioning system is employed (Chadderton, 2007).</a:t>
            </a:r>
            <a:endParaRPr/>
          </a:p>
          <a:p>
            <a:pPr indent="0" lvl="0" marL="91440" rtl="0" algn="l">
              <a:lnSpc>
                <a:spcPct val="90000"/>
              </a:lnSpc>
              <a:spcBef>
                <a:spcPts val="1800"/>
              </a:spcBef>
              <a:spcAft>
                <a:spcPts val="0"/>
              </a:spcAft>
              <a:buSzPts val="2000"/>
              <a:buNone/>
            </a:pPr>
            <a:r>
              <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 name="Shape 398"/>
        <p:cNvGrpSpPr/>
        <p:nvPr/>
      </p:nvGrpSpPr>
      <p:grpSpPr>
        <a:xfrm>
          <a:off x="0" y="0"/>
          <a:ext cx="0" cy="0"/>
          <a:chOff x="0" y="0"/>
          <a:chExt cx="0" cy="0"/>
        </a:xfrm>
      </p:grpSpPr>
      <p:sp>
        <p:nvSpPr>
          <p:cNvPr id="399" name="Google Shape;399;p46"/>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References</a:t>
            </a:r>
            <a:endParaRPr/>
          </a:p>
        </p:txBody>
      </p:sp>
      <p:sp>
        <p:nvSpPr>
          <p:cNvPr id="400" name="Google Shape;400;p46"/>
          <p:cNvSpPr txBox="1"/>
          <p:nvPr>
            <p:ph idx="1" type="body"/>
          </p:nvPr>
        </p:nvSpPr>
        <p:spPr>
          <a:xfrm>
            <a:off x="1097280" y="2087723"/>
            <a:ext cx="9997440" cy="3539382"/>
          </a:xfrm>
          <a:prstGeom prst="rect">
            <a:avLst/>
          </a:prstGeom>
          <a:noFill/>
          <a:ln>
            <a:noFill/>
          </a:ln>
        </p:spPr>
        <p:txBody>
          <a:bodyPr anchorCtr="0" anchor="ctr" bIns="76175" lIns="228525" spcFirstLastPara="1" rIns="0" wrap="square" tIns="76175">
            <a:spAutoFit/>
          </a:bodyPr>
          <a:lstStyle/>
          <a:p>
            <a:pPr indent="-127000" lvl="0" marL="91440" marR="0" rtl="0" algn="l">
              <a:lnSpc>
                <a:spcPct val="100000"/>
              </a:lnSpc>
              <a:spcBef>
                <a:spcPts val="0"/>
              </a:spcBef>
              <a:spcAft>
                <a:spcPts val="0"/>
              </a:spcAft>
              <a:buClr>
                <a:schemeClr val="dk1"/>
              </a:buClr>
              <a:buSzPts val="2000"/>
              <a:buFont typeface="Noto Sans Symbols"/>
              <a:buChar char="▪"/>
            </a:pPr>
            <a:r>
              <a:rPr b="0" i="0" lang="en-US" sz="2000" u="none" cap="none" strike="noStrike">
                <a:solidFill>
                  <a:schemeClr val="dk1"/>
                </a:solidFill>
                <a:latin typeface="Times New Roman"/>
                <a:ea typeface="Times New Roman"/>
                <a:cs typeface="Times New Roman"/>
                <a:sym typeface="Times New Roman"/>
              </a:rPr>
              <a:t>Chadderton, D. V. (2007). </a:t>
            </a:r>
            <a:r>
              <a:rPr b="0" i="1" lang="en-US" sz="2000" u="none" cap="none" strike="noStrike">
                <a:solidFill>
                  <a:schemeClr val="dk1"/>
                </a:solidFill>
                <a:latin typeface="Times New Roman"/>
                <a:ea typeface="Times New Roman"/>
                <a:cs typeface="Times New Roman"/>
                <a:sym typeface="Times New Roman"/>
              </a:rPr>
              <a:t>Building Services Engineering</a:t>
            </a:r>
            <a:r>
              <a:rPr b="0" i="0" lang="en-US" sz="2000" u="none" cap="none" strike="noStrike">
                <a:solidFill>
                  <a:schemeClr val="dk1"/>
                </a:solidFill>
                <a:latin typeface="Times New Roman"/>
                <a:ea typeface="Times New Roman"/>
                <a:cs typeface="Times New Roman"/>
                <a:sym typeface="Times New Roman"/>
              </a:rPr>
              <a:t> (5th Edition ed.). New York: Taylor and Francis Group.</a:t>
            </a:r>
            <a:endParaRPr b="0" i="0" sz="2000" u="none" cap="none" strike="noStrike">
              <a:solidFill>
                <a:schemeClr val="dk1"/>
              </a:solidFill>
              <a:latin typeface="Times New Roman"/>
              <a:ea typeface="Times New Roman"/>
              <a:cs typeface="Times New Roman"/>
              <a:sym typeface="Times New Roman"/>
            </a:endParaRPr>
          </a:p>
          <a:p>
            <a:pPr indent="-127000" lvl="0" marL="91440" marR="0" rtl="0" algn="l">
              <a:lnSpc>
                <a:spcPct val="100000"/>
              </a:lnSpc>
              <a:spcBef>
                <a:spcPts val="0"/>
              </a:spcBef>
              <a:spcAft>
                <a:spcPts val="0"/>
              </a:spcAft>
              <a:buClr>
                <a:schemeClr val="dk1"/>
              </a:buClr>
              <a:buSzPts val="2000"/>
              <a:buFont typeface="Noto Sans Symbols"/>
              <a:buChar char="▪"/>
            </a:pPr>
            <a:r>
              <a:rPr b="0" i="0" lang="en-US" sz="2000" u="none" cap="none" strike="noStrike">
                <a:solidFill>
                  <a:schemeClr val="dk1"/>
                </a:solidFill>
                <a:latin typeface="Times New Roman"/>
                <a:ea typeface="Times New Roman"/>
                <a:cs typeface="Times New Roman"/>
                <a:sym typeface="Times New Roman"/>
              </a:rPr>
              <a:t>Fred Hall, R. G. (2007). </a:t>
            </a:r>
            <a:r>
              <a:rPr b="0" i="1" lang="en-US" sz="2000" u="none" cap="none" strike="noStrike">
                <a:solidFill>
                  <a:schemeClr val="dk1"/>
                </a:solidFill>
                <a:latin typeface="Times New Roman"/>
                <a:ea typeface="Times New Roman"/>
                <a:cs typeface="Times New Roman"/>
                <a:sym typeface="Times New Roman"/>
              </a:rPr>
              <a:t>Building Services Handbook</a:t>
            </a:r>
            <a:r>
              <a:rPr b="0" i="0" lang="en-US" sz="2000" u="none" cap="none" strike="noStrike">
                <a:solidFill>
                  <a:schemeClr val="dk1"/>
                </a:solidFill>
                <a:latin typeface="Times New Roman"/>
                <a:ea typeface="Times New Roman"/>
                <a:cs typeface="Times New Roman"/>
                <a:sym typeface="Times New Roman"/>
              </a:rPr>
              <a:t> (4th Edition ed.). Oxford, Burlington: Elsevier Limited.</a:t>
            </a:r>
            <a:endParaRPr b="0" i="0" sz="2000" u="none" cap="none" strike="noStrike">
              <a:solidFill>
                <a:schemeClr val="dk1"/>
              </a:solidFill>
              <a:latin typeface="Times New Roman"/>
              <a:ea typeface="Times New Roman"/>
              <a:cs typeface="Times New Roman"/>
              <a:sym typeface="Times New Roman"/>
            </a:endParaRPr>
          </a:p>
          <a:p>
            <a:pPr indent="-127000" lvl="0" marL="91440" marR="0" rtl="0" algn="l">
              <a:lnSpc>
                <a:spcPct val="100000"/>
              </a:lnSpc>
              <a:spcBef>
                <a:spcPts val="0"/>
              </a:spcBef>
              <a:spcAft>
                <a:spcPts val="0"/>
              </a:spcAft>
              <a:buClr>
                <a:schemeClr val="dk1"/>
              </a:buClr>
              <a:buSzPts val="2000"/>
              <a:buFont typeface="Noto Sans Symbols"/>
              <a:buChar char="▪"/>
            </a:pPr>
            <a:r>
              <a:rPr b="0" i="0" lang="en-US" sz="2000" u="none" cap="none" strike="noStrike">
                <a:solidFill>
                  <a:schemeClr val="dk1"/>
                </a:solidFill>
                <a:latin typeface="Times New Roman"/>
                <a:ea typeface="Times New Roman"/>
                <a:cs typeface="Times New Roman"/>
                <a:sym typeface="Times New Roman"/>
              </a:rPr>
              <a:t>Joseph B Wujek, F. R. (2010). </a:t>
            </a:r>
            <a:r>
              <a:rPr b="0" i="1" lang="en-US" sz="2000" u="none" cap="none" strike="noStrike">
                <a:solidFill>
                  <a:schemeClr val="dk1"/>
                </a:solidFill>
                <a:latin typeface="Times New Roman"/>
                <a:ea typeface="Times New Roman"/>
                <a:cs typeface="Times New Roman"/>
                <a:sym typeface="Times New Roman"/>
              </a:rPr>
              <a:t>Mechanical and Electrical Systems in Architecture, Engineering and Construction</a:t>
            </a:r>
            <a:r>
              <a:rPr b="0" i="0" lang="en-US" sz="2000" u="none" cap="none" strike="noStrike">
                <a:solidFill>
                  <a:schemeClr val="dk1"/>
                </a:solidFill>
                <a:latin typeface="Times New Roman"/>
                <a:ea typeface="Times New Roman"/>
                <a:cs typeface="Times New Roman"/>
                <a:sym typeface="Times New Roman"/>
              </a:rPr>
              <a:t> (5th Edition ed.). New Jersey: Pearson Education Inc.</a:t>
            </a:r>
            <a:endParaRPr b="0" i="0" sz="2000" u="none" cap="none" strike="noStrike">
              <a:solidFill>
                <a:schemeClr val="dk1"/>
              </a:solidFill>
              <a:latin typeface="Times New Roman"/>
              <a:ea typeface="Times New Roman"/>
              <a:cs typeface="Times New Roman"/>
              <a:sym typeface="Times New Roman"/>
            </a:endParaRPr>
          </a:p>
          <a:p>
            <a:pPr indent="-127000" lvl="0" marL="91440" marR="0" rtl="0" algn="l">
              <a:lnSpc>
                <a:spcPct val="100000"/>
              </a:lnSpc>
              <a:spcBef>
                <a:spcPts val="0"/>
              </a:spcBef>
              <a:spcAft>
                <a:spcPts val="0"/>
              </a:spcAft>
              <a:buClr>
                <a:schemeClr val="dk1"/>
              </a:buClr>
              <a:buSzPts val="2000"/>
              <a:buFont typeface="Noto Sans Symbols"/>
              <a:buChar char="▪"/>
            </a:pPr>
            <a:r>
              <a:rPr b="0" i="0" lang="en-US" sz="2000" u="none" cap="none" strike="noStrike">
                <a:solidFill>
                  <a:schemeClr val="dk1"/>
                </a:solidFill>
                <a:latin typeface="Times New Roman"/>
                <a:ea typeface="Times New Roman"/>
                <a:cs typeface="Times New Roman"/>
                <a:sym typeface="Times New Roman"/>
              </a:rPr>
              <a:t>Ogawa, A. (2012, May 2). </a:t>
            </a:r>
            <a:r>
              <a:rPr b="0" i="1" lang="en-US" sz="2000" u="none" cap="none" strike="noStrike">
                <a:solidFill>
                  <a:schemeClr val="dk1"/>
                </a:solidFill>
                <a:latin typeface="Times New Roman"/>
                <a:ea typeface="Times New Roman"/>
                <a:cs typeface="Times New Roman"/>
                <a:sym typeface="Times New Roman"/>
              </a:rPr>
              <a:t>Wikimedia Commons</a:t>
            </a:r>
            <a:r>
              <a:rPr b="0" i="0" lang="en-US" sz="2000" u="none" cap="none" strike="noStrike">
                <a:solidFill>
                  <a:schemeClr val="dk1"/>
                </a:solidFill>
                <a:latin typeface="Times New Roman"/>
                <a:ea typeface="Times New Roman"/>
                <a:cs typeface="Times New Roman"/>
                <a:sym typeface="Times New Roman"/>
              </a:rPr>
              <a:t>. Retrieved September 17, 2023, from https://upload.wikimedia.org/wikipedia/commons/1/1c/Psychrometric_chart.png</a:t>
            </a:r>
            <a:endParaRPr b="0" i="0" sz="2000" u="none" cap="none" strike="noStrike">
              <a:solidFill>
                <a:schemeClr val="dk1"/>
              </a:solidFill>
              <a:latin typeface="Times New Roman"/>
              <a:ea typeface="Times New Roman"/>
              <a:cs typeface="Times New Roman"/>
              <a:sym typeface="Times New Roman"/>
            </a:endParaRPr>
          </a:p>
          <a:p>
            <a:pPr indent="-127000" lvl="0" marL="91440" marR="0" rtl="0" algn="l">
              <a:lnSpc>
                <a:spcPct val="100000"/>
              </a:lnSpc>
              <a:spcBef>
                <a:spcPts val="0"/>
              </a:spcBef>
              <a:spcAft>
                <a:spcPts val="0"/>
              </a:spcAft>
              <a:buClr>
                <a:schemeClr val="dk1"/>
              </a:buClr>
              <a:buSzPts val="2000"/>
              <a:buFont typeface="Noto Sans Symbols"/>
              <a:buChar char="▪"/>
            </a:pPr>
            <a:r>
              <a:rPr b="0" i="0" lang="en-US" sz="2000" u="none" cap="none" strike="noStrike">
                <a:solidFill>
                  <a:schemeClr val="dk1"/>
                </a:solidFill>
                <a:latin typeface="Times New Roman"/>
                <a:ea typeface="Times New Roman"/>
                <a:cs typeface="Times New Roman"/>
                <a:sym typeface="Times New Roman"/>
              </a:rPr>
              <a:t>Pita, E. G. (2002). </a:t>
            </a:r>
            <a:r>
              <a:rPr b="0" i="1" lang="en-US" sz="2000" u="none" cap="none" strike="noStrike">
                <a:solidFill>
                  <a:schemeClr val="dk1"/>
                </a:solidFill>
                <a:latin typeface="Times New Roman"/>
                <a:ea typeface="Times New Roman"/>
                <a:cs typeface="Times New Roman"/>
                <a:sym typeface="Times New Roman"/>
              </a:rPr>
              <a:t>Air Conditioning Principles and Systems; An Energy Approach</a:t>
            </a:r>
            <a:r>
              <a:rPr b="0" i="0" lang="en-US" sz="2000" u="none" cap="none" strike="noStrike">
                <a:solidFill>
                  <a:schemeClr val="dk1"/>
                </a:solidFill>
                <a:latin typeface="Times New Roman"/>
                <a:ea typeface="Times New Roman"/>
                <a:cs typeface="Times New Roman"/>
                <a:sym typeface="Times New Roman"/>
              </a:rPr>
              <a:t> (4th Edition ed.). New York: Prentice Hall, Ohio.</a:t>
            </a:r>
            <a:endParaRPr b="0" i="0" sz="2000" u="none" cap="none" strike="noStrike">
              <a:solidFill>
                <a:schemeClr val="dk1"/>
              </a:solidFill>
              <a:latin typeface="Times New Roman"/>
              <a:ea typeface="Times New Roman"/>
              <a:cs typeface="Times New Roman"/>
              <a:sym typeface="Times New Roman"/>
            </a:endParaRPr>
          </a:p>
          <a:p>
            <a:pPr indent="0" lvl="0" marL="91440" marR="0" rtl="0" algn="l">
              <a:lnSpc>
                <a:spcPct val="100000"/>
              </a:lnSpc>
              <a:spcBef>
                <a:spcPts val="0"/>
              </a:spcBef>
              <a:spcAft>
                <a:spcPts val="0"/>
              </a:spcAft>
              <a:buClr>
                <a:schemeClr val="dk1"/>
              </a:buClr>
              <a:buSzPts val="2000"/>
              <a:buFont typeface="Noto Sans Symbols"/>
              <a:buNone/>
            </a:pPr>
            <a:r>
              <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Retrospect">
  <a:themeElements>
    <a:clrScheme name="Retrospect">
      <a:dk1>
        <a:srgbClr val="000000"/>
      </a:dk1>
      <a:lt1>
        <a:srgbClr val="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2023-09-12T06:49:02Z</dcterms:created>
  <dc:creator>Manchan Tiwari</dc:creator>
</cp:coreProperties>
</file>