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62" r:id="rId3"/>
    <p:sldId id="328" r:id="rId4"/>
    <p:sldId id="329" r:id="rId5"/>
    <p:sldId id="330" r:id="rId6"/>
    <p:sldId id="331" r:id="rId7"/>
    <p:sldId id="332" r:id="rId8"/>
    <p:sldId id="333" r:id="rId9"/>
    <p:sldId id="359" r:id="rId10"/>
    <p:sldId id="334" r:id="rId11"/>
    <p:sldId id="335" r:id="rId12"/>
    <p:sldId id="337" r:id="rId13"/>
    <p:sldId id="338" r:id="rId14"/>
    <p:sldId id="339" r:id="rId15"/>
    <p:sldId id="340" r:id="rId16"/>
    <p:sldId id="341" r:id="rId17"/>
    <p:sldId id="342" r:id="rId18"/>
    <p:sldId id="343" r:id="rId19"/>
    <p:sldId id="344" r:id="rId20"/>
    <p:sldId id="345" r:id="rId21"/>
    <p:sldId id="346" r:id="rId22"/>
    <p:sldId id="347" r:id="rId23"/>
    <p:sldId id="348" r:id="rId24"/>
    <p:sldId id="360" r:id="rId25"/>
    <p:sldId id="349" r:id="rId26"/>
    <p:sldId id="361" r:id="rId27"/>
    <p:sldId id="350" r:id="rId28"/>
    <p:sldId id="352" r:id="rId29"/>
    <p:sldId id="353" r:id="rId30"/>
    <p:sldId id="354" r:id="rId31"/>
    <p:sldId id="356" r:id="rId32"/>
    <p:sldId id="355" r:id="rId33"/>
    <p:sldId id="357" r:id="rId34"/>
    <p:sldId id="351" r:id="rId35"/>
    <p:sldId id="327"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07" d="100"/>
          <a:sy n="107" d="100"/>
        </p:scale>
        <p:origin x="67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10/4/2023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10/4/2023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10/4/2023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10/4/2023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fontScale="85000" lnSpcReduction="20000"/>
          </a:bodyPr>
          <a:lstStyle/>
          <a:p>
            <a:pPr algn="ctr"/>
            <a:r>
              <a:rPr lang="en-US" b="1" dirty="0"/>
              <a:t>Lecture 3: HVAC Design, components and types of </a:t>
            </a:r>
            <a:r>
              <a:rPr lang="en-US" b="1" dirty="0" err="1"/>
              <a:t>hvac</a:t>
            </a:r>
            <a:r>
              <a:rPr lang="en-US" b="1" dirty="0"/>
              <a:t> systems</a:t>
            </a:r>
          </a:p>
          <a:p>
            <a:pPr algn="ctr"/>
            <a:endParaRPr lang="en-US" b="1" dirty="0"/>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CAC2A-42C4-5689-E399-7849A472D88A}"/>
              </a:ext>
            </a:extLst>
          </p:cNvPr>
          <p:cNvSpPr>
            <a:spLocks noGrp="1"/>
          </p:cNvSpPr>
          <p:nvPr>
            <p:ph type="title"/>
          </p:nvPr>
        </p:nvSpPr>
        <p:spPr/>
        <p:txBody>
          <a:bodyPr/>
          <a:lstStyle/>
          <a:p>
            <a:r>
              <a:rPr lang="en-US" dirty="0"/>
              <a:t>Contents</a:t>
            </a:r>
          </a:p>
        </p:txBody>
      </p:sp>
      <p:sp>
        <p:nvSpPr>
          <p:cNvPr id="3" name="Content Placeholder 2">
            <a:extLst>
              <a:ext uri="{FF2B5EF4-FFF2-40B4-BE49-F238E27FC236}">
                <a16:creationId xmlns:a16="http://schemas.microsoft.com/office/drawing/2014/main" id="{77CA42C4-88DF-E6AB-E31A-70CD1CD7DE6B}"/>
              </a:ext>
            </a:extLst>
          </p:cNvPr>
          <p:cNvSpPr>
            <a:spLocks noGrp="1"/>
          </p:cNvSpPr>
          <p:nvPr>
            <p:ph idx="1"/>
          </p:nvPr>
        </p:nvSpPr>
        <p:spPr/>
        <p:txBody>
          <a:bodyPr/>
          <a:lstStyle/>
          <a:p>
            <a:pPr marL="233363" indent="-233363">
              <a:buFont typeface="Wingdings" panose="05000000000000000000" pitchFamily="2" charset="2"/>
              <a:buChar char="§"/>
            </a:pPr>
            <a:r>
              <a:rPr lang="en-US" dirty="0"/>
              <a:t>Revision of Vapor Compression Refrigeration System</a:t>
            </a:r>
          </a:p>
          <a:p>
            <a:pPr marL="233363" indent="-233363">
              <a:buFont typeface="Wingdings" panose="05000000000000000000" pitchFamily="2" charset="2"/>
              <a:buChar char="§"/>
            </a:pPr>
            <a:r>
              <a:rPr lang="en-US" dirty="0"/>
              <a:t>HVAC System</a:t>
            </a:r>
          </a:p>
          <a:p>
            <a:pPr marL="233363" indent="-233363">
              <a:buFont typeface="Wingdings" panose="05000000000000000000" pitchFamily="2" charset="2"/>
              <a:buChar char="§"/>
            </a:pPr>
            <a:r>
              <a:rPr lang="en-US" dirty="0"/>
              <a:t>Specific Components of HVAC System</a:t>
            </a:r>
          </a:p>
          <a:p>
            <a:pPr marL="233363" indent="-233363">
              <a:buFont typeface="Wingdings" panose="05000000000000000000" pitchFamily="2" charset="2"/>
              <a:buChar char="§"/>
            </a:pPr>
            <a:r>
              <a:rPr lang="en-US" dirty="0"/>
              <a:t>Types of HVAC System </a:t>
            </a:r>
          </a:p>
          <a:p>
            <a:pPr marL="233363" indent="-233363">
              <a:buFont typeface="Wingdings" panose="05000000000000000000" pitchFamily="2" charset="2"/>
              <a:buChar char="§"/>
            </a:pPr>
            <a:endParaRPr lang="en-US" dirty="0"/>
          </a:p>
        </p:txBody>
      </p:sp>
    </p:spTree>
    <p:extLst>
      <p:ext uri="{BB962C8B-B14F-4D97-AF65-F5344CB8AC3E}">
        <p14:creationId xmlns:p14="http://schemas.microsoft.com/office/powerpoint/2010/main" val="257063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3FA06-E9F0-41B3-4D82-E6F46B72B2B6}"/>
              </a:ext>
            </a:extLst>
          </p:cNvPr>
          <p:cNvSpPr>
            <a:spLocks noGrp="1"/>
          </p:cNvSpPr>
          <p:nvPr>
            <p:ph type="title"/>
          </p:nvPr>
        </p:nvSpPr>
        <p:spPr>
          <a:xfrm>
            <a:off x="1097280" y="286603"/>
            <a:ext cx="6506678" cy="1450757"/>
          </a:xfrm>
        </p:spPr>
        <p:txBody>
          <a:bodyPr/>
          <a:lstStyle/>
          <a:p>
            <a:r>
              <a:rPr lang="en-US" dirty="0"/>
              <a:t>Vapor Compression Refrigeration System</a:t>
            </a:r>
          </a:p>
        </p:txBody>
      </p:sp>
      <p:sp>
        <p:nvSpPr>
          <p:cNvPr id="3" name="Content Placeholder 2">
            <a:extLst>
              <a:ext uri="{FF2B5EF4-FFF2-40B4-BE49-F238E27FC236}">
                <a16:creationId xmlns:a16="http://schemas.microsoft.com/office/drawing/2014/main" id="{3ADBB3A3-703F-A960-28F1-80FF8C427E75}"/>
              </a:ext>
            </a:extLst>
          </p:cNvPr>
          <p:cNvSpPr>
            <a:spLocks noGrp="1"/>
          </p:cNvSpPr>
          <p:nvPr>
            <p:ph idx="1"/>
          </p:nvPr>
        </p:nvSpPr>
        <p:spPr>
          <a:xfrm>
            <a:off x="1097280" y="1845734"/>
            <a:ext cx="5111015" cy="4023360"/>
          </a:xfrm>
        </p:spPr>
        <p:txBody>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basic components of a air conditioning system working in the principle of vapor compression are:</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Compressor</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Condenser</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Expansion Valve</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Evaporator</a:t>
            </a:r>
          </a:p>
          <a:p>
            <a:endParaRPr lang="en-US" dirty="0"/>
          </a:p>
        </p:txBody>
      </p:sp>
      <p:pic>
        <p:nvPicPr>
          <p:cNvPr id="4" name="Picture 3">
            <a:extLst>
              <a:ext uri="{FF2B5EF4-FFF2-40B4-BE49-F238E27FC236}">
                <a16:creationId xmlns:a16="http://schemas.microsoft.com/office/drawing/2014/main" id="{9052FAB5-99EE-62D4-6549-B6E4AB9B527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273" t="17358" r="33986" b="13459"/>
          <a:stretch/>
        </p:blipFill>
        <p:spPr>
          <a:xfrm>
            <a:off x="6384759" y="1737360"/>
            <a:ext cx="5807242" cy="4541811"/>
          </a:xfrm>
          <a:prstGeom prst="rect">
            <a:avLst/>
          </a:prstGeom>
          <a:ln>
            <a:solidFill>
              <a:schemeClr val="tx1"/>
            </a:solidFill>
          </a:ln>
        </p:spPr>
      </p:pic>
      <p:sp>
        <p:nvSpPr>
          <p:cNvPr id="6" name="TextBox 5">
            <a:extLst>
              <a:ext uri="{FF2B5EF4-FFF2-40B4-BE49-F238E27FC236}">
                <a16:creationId xmlns:a16="http://schemas.microsoft.com/office/drawing/2014/main" id="{190F9F68-04DC-131A-EF88-C04086DDA298}"/>
              </a:ext>
            </a:extLst>
          </p:cNvPr>
          <p:cNvSpPr txBox="1"/>
          <p:nvPr/>
        </p:nvSpPr>
        <p:spPr>
          <a:xfrm>
            <a:off x="5923548" y="5977468"/>
            <a:ext cx="6104020" cy="369332"/>
          </a:xfrm>
          <a:prstGeom prst="rect">
            <a:avLst/>
          </a:prstGeom>
          <a:noFill/>
        </p:spPr>
        <p:txBody>
          <a:bodyPr wrap="square">
            <a:spAutoFit/>
          </a:bodyPr>
          <a:lstStyle/>
          <a:p>
            <a:pPr marL="228600" marR="0" algn="ctr">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Figure : Layout of Air Conditioning System</a:t>
            </a:r>
          </a:p>
        </p:txBody>
      </p:sp>
    </p:spTree>
    <p:extLst>
      <p:ext uri="{BB962C8B-B14F-4D97-AF65-F5344CB8AC3E}">
        <p14:creationId xmlns:p14="http://schemas.microsoft.com/office/powerpoint/2010/main" val="491650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2C98CB-AE99-56A6-316E-8ADA116F1827}"/>
              </a:ext>
            </a:extLst>
          </p:cNvPr>
          <p:cNvSpPr>
            <a:spLocks noGrp="1"/>
          </p:cNvSpPr>
          <p:nvPr>
            <p:ph idx="1"/>
          </p:nvPr>
        </p:nvSpPr>
        <p:spPr/>
        <p:txBody>
          <a:bodyPr>
            <a:normAutofit fontScale="92500" lnSpcReduction="20000"/>
          </a:bodyPr>
          <a:lstStyle/>
          <a:p>
            <a:pPr marL="228600" algn="just">
              <a:lnSpc>
                <a:spcPct val="150000"/>
              </a:lnSpc>
              <a:spcBef>
                <a:spcPts val="600"/>
              </a:spcBef>
              <a:spcAft>
                <a:spcPts val="600"/>
              </a:spcAft>
            </a:pPr>
            <a:r>
              <a:rPr lang="en-US" sz="1800" b="1" dirty="0">
                <a:effectLst/>
                <a:latin typeface="Times New Roman" panose="02020603050405020304" pitchFamily="18" charset="0"/>
                <a:ea typeface="Calibri" panose="020F0502020204030204" pitchFamily="34" charset="0"/>
              </a:rPr>
              <a:t>Compressor: </a:t>
            </a:r>
          </a:p>
          <a:p>
            <a:pPr marL="42291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Low pressure vapor (refrigerant) enters the compressor and is compressed to high pressure vapor while raising its enthalpy and temperature. </a:t>
            </a:r>
          </a:p>
          <a:p>
            <a:pPr marL="42291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high-pressure vapor then enters the compressor.</a:t>
            </a:r>
          </a:p>
          <a:p>
            <a:pPr marL="228600" marR="0" algn="just">
              <a:lnSpc>
                <a:spcPct val="150000"/>
              </a:lnSpc>
              <a:spcBef>
                <a:spcPts val="600"/>
              </a:spcBef>
              <a:spcAft>
                <a:spcPts val="600"/>
              </a:spcAft>
            </a:pPr>
            <a:r>
              <a:rPr lang="en-US" sz="1800" b="1" dirty="0">
                <a:effectLst/>
                <a:latin typeface="Times New Roman" panose="02020603050405020304" pitchFamily="18" charset="0"/>
                <a:ea typeface="Calibri" panose="020F0502020204030204" pitchFamily="34" charset="0"/>
              </a:rPr>
              <a:t>Condenser: </a:t>
            </a:r>
          </a:p>
          <a:p>
            <a:pPr marL="42291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As the high-pressure vapor enter the condenser at relative high temperature, it is cooled to high pressure liquid at the condenser.  </a:t>
            </a:r>
          </a:p>
          <a:p>
            <a:pPr marL="42291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cooling at the condenser can be done by either air or liquid which enter the compressor and gets heated while cooling the high-pressure vapor. </a:t>
            </a:r>
          </a:p>
          <a:p>
            <a:endParaRPr lang="en-US" dirty="0"/>
          </a:p>
        </p:txBody>
      </p:sp>
      <p:sp>
        <p:nvSpPr>
          <p:cNvPr id="4" name="Title 1">
            <a:extLst>
              <a:ext uri="{FF2B5EF4-FFF2-40B4-BE49-F238E27FC236}">
                <a16:creationId xmlns:a16="http://schemas.microsoft.com/office/drawing/2014/main" id="{BDB3FF64-F602-D185-ACF8-26D02130F20D}"/>
              </a:ext>
            </a:extLst>
          </p:cNvPr>
          <p:cNvSpPr>
            <a:spLocks noGrp="1"/>
          </p:cNvSpPr>
          <p:nvPr>
            <p:ph type="title"/>
          </p:nvPr>
        </p:nvSpPr>
        <p:spPr>
          <a:xfrm>
            <a:off x="1097280" y="286603"/>
            <a:ext cx="6506678" cy="1450757"/>
          </a:xfrm>
        </p:spPr>
        <p:txBody>
          <a:bodyPr/>
          <a:lstStyle/>
          <a:p>
            <a:r>
              <a:rPr lang="en-US" dirty="0"/>
              <a:t>Vapor Compression Refrigeration System</a:t>
            </a:r>
          </a:p>
        </p:txBody>
      </p:sp>
    </p:spTree>
    <p:extLst>
      <p:ext uri="{BB962C8B-B14F-4D97-AF65-F5344CB8AC3E}">
        <p14:creationId xmlns:p14="http://schemas.microsoft.com/office/powerpoint/2010/main" val="4054602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2C98CB-AE99-56A6-316E-8ADA116F1827}"/>
              </a:ext>
            </a:extLst>
          </p:cNvPr>
          <p:cNvSpPr>
            <a:spLocks noGrp="1"/>
          </p:cNvSpPr>
          <p:nvPr>
            <p:ph idx="1"/>
          </p:nvPr>
        </p:nvSpPr>
        <p:spPr>
          <a:xfrm>
            <a:off x="871268" y="1845733"/>
            <a:ext cx="10284412" cy="4486055"/>
          </a:xfrm>
        </p:spPr>
        <p:txBody>
          <a:bodyPr>
            <a:normAutofit fontScale="77500" lnSpcReduction="20000"/>
          </a:bodyPr>
          <a:lstStyle/>
          <a:p>
            <a:pPr marL="137160" indent="0" algn="just">
              <a:lnSpc>
                <a:spcPct val="150000"/>
              </a:lnSpc>
              <a:spcBef>
                <a:spcPts val="600"/>
              </a:spcBef>
              <a:spcAft>
                <a:spcPts val="600"/>
              </a:spcAft>
              <a:buNone/>
            </a:pPr>
            <a:r>
              <a:rPr lang="en-US" sz="1900" b="1" dirty="0">
                <a:effectLst/>
                <a:latin typeface="Times New Roman" panose="02020603050405020304" pitchFamily="18" charset="0"/>
                <a:ea typeface="Calibri" panose="020F0502020204030204" pitchFamily="34" charset="0"/>
              </a:rPr>
              <a:t>Expansion Valve: </a:t>
            </a:r>
          </a:p>
          <a:p>
            <a:pPr marL="422910" marR="0" indent="-285750" algn="just">
              <a:lnSpc>
                <a:spcPct val="150000"/>
              </a:lnSpc>
              <a:spcBef>
                <a:spcPts val="600"/>
              </a:spcBef>
              <a:spcAft>
                <a:spcPts val="600"/>
              </a:spcAft>
              <a:buFont typeface="Wingdings" panose="05000000000000000000" pitchFamily="2" charset="2"/>
              <a:buChar char="§"/>
            </a:pPr>
            <a:r>
              <a:rPr lang="en-US" sz="1900" dirty="0">
                <a:effectLst/>
                <a:latin typeface="Times New Roman" panose="02020603050405020304" pitchFamily="18" charset="0"/>
                <a:ea typeface="Calibri" panose="020F0502020204030204" pitchFamily="34" charset="0"/>
              </a:rPr>
              <a:t>At expansion valve the high-pressure liquid enters and is changed to low pressure liquid. As the pressure of the liquid decreases, so does its temperature. </a:t>
            </a:r>
          </a:p>
          <a:p>
            <a:pPr marL="422910" marR="0" indent="-285750" algn="just">
              <a:lnSpc>
                <a:spcPct val="150000"/>
              </a:lnSpc>
              <a:spcBef>
                <a:spcPts val="600"/>
              </a:spcBef>
              <a:spcAft>
                <a:spcPts val="600"/>
              </a:spcAft>
              <a:buFont typeface="Wingdings" panose="05000000000000000000" pitchFamily="2" charset="2"/>
              <a:buChar char="§"/>
            </a:pPr>
            <a:r>
              <a:rPr lang="en-US" sz="1900" dirty="0">
                <a:effectLst/>
                <a:latin typeface="Times New Roman" panose="02020603050405020304" pitchFamily="18" charset="0"/>
                <a:ea typeface="Calibri" panose="020F0502020204030204" pitchFamily="34" charset="0"/>
              </a:rPr>
              <a:t>So, now the relatively cold low-pressure liquid is ready to get evaporated if it comes in contact with surrounding at temperature higher than that of the low-pressure liquid.</a:t>
            </a:r>
          </a:p>
          <a:p>
            <a:pPr marL="228600" marR="0" algn="just">
              <a:lnSpc>
                <a:spcPct val="150000"/>
              </a:lnSpc>
              <a:spcBef>
                <a:spcPts val="600"/>
              </a:spcBef>
              <a:spcAft>
                <a:spcPts val="600"/>
              </a:spcAft>
            </a:pPr>
            <a:r>
              <a:rPr lang="en-US" sz="1900" b="1" dirty="0">
                <a:effectLst/>
                <a:latin typeface="Times New Roman" panose="02020603050405020304" pitchFamily="18" charset="0"/>
                <a:ea typeface="Calibri" panose="020F0502020204030204" pitchFamily="34" charset="0"/>
              </a:rPr>
              <a:t>Evaporator: </a:t>
            </a:r>
          </a:p>
          <a:p>
            <a:pPr marL="422910" marR="0" indent="-285750" algn="just">
              <a:lnSpc>
                <a:spcPct val="150000"/>
              </a:lnSpc>
              <a:spcBef>
                <a:spcPts val="600"/>
              </a:spcBef>
              <a:spcAft>
                <a:spcPts val="600"/>
              </a:spcAft>
              <a:buFont typeface="Wingdings" panose="05000000000000000000" pitchFamily="2" charset="2"/>
              <a:buChar char="§"/>
            </a:pPr>
            <a:r>
              <a:rPr lang="en-US" sz="1900" dirty="0">
                <a:effectLst/>
                <a:latin typeface="Times New Roman" panose="02020603050405020304" pitchFamily="18" charset="0"/>
                <a:ea typeface="Calibri" panose="020F0502020204030204" pitchFamily="34" charset="0"/>
              </a:rPr>
              <a:t>The low-pressure liquid from the exit of the expansion valve enters the evaporator where the heat transfer between the low-pressure refrigerant and surrounding is facilitated. </a:t>
            </a:r>
          </a:p>
          <a:p>
            <a:pPr marL="422910" marR="0" indent="-285750" algn="just">
              <a:lnSpc>
                <a:spcPct val="150000"/>
              </a:lnSpc>
              <a:spcBef>
                <a:spcPts val="600"/>
              </a:spcBef>
              <a:spcAft>
                <a:spcPts val="600"/>
              </a:spcAft>
              <a:buFont typeface="Wingdings" panose="05000000000000000000" pitchFamily="2" charset="2"/>
              <a:buChar char="§"/>
            </a:pPr>
            <a:r>
              <a:rPr lang="en-US" sz="1900" dirty="0">
                <a:effectLst/>
                <a:latin typeface="Times New Roman" panose="02020603050405020304" pitchFamily="18" charset="0"/>
                <a:ea typeface="Calibri" panose="020F0502020204030204" pitchFamily="34" charset="0"/>
              </a:rPr>
              <a:t>As the surrounding is relatively at the higher temperature, the refrigerant absorbs the heat from the surrounding hence cooling it. </a:t>
            </a:r>
          </a:p>
          <a:p>
            <a:pPr marL="422910" marR="0" indent="-285750" algn="just">
              <a:lnSpc>
                <a:spcPct val="150000"/>
              </a:lnSpc>
              <a:spcBef>
                <a:spcPts val="600"/>
              </a:spcBef>
              <a:spcAft>
                <a:spcPts val="600"/>
              </a:spcAft>
              <a:buFont typeface="Wingdings" panose="05000000000000000000" pitchFamily="2" charset="2"/>
              <a:buChar char="§"/>
            </a:pPr>
            <a:r>
              <a:rPr lang="en-US" sz="1900" dirty="0">
                <a:effectLst/>
                <a:latin typeface="Times New Roman" panose="02020603050405020304" pitchFamily="18" charset="0"/>
                <a:ea typeface="Calibri" panose="020F0502020204030204" pitchFamily="34" charset="0"/>
              </a:rPr>
              <a:t>The refrigerant itself is converted to low pressure vapor. </a:t>
            </a:r>
          </a:p>
          <a:p>
            <a:endParaRPr lang="en-US" dirty="0"/>
          </a:p>
        </p:txBody>
      </p:sp>
      <p:sp>
        <p:nvSpPr>
          <p:cNvPr id="4" name="Title 1">
            <a:extLst>
              <a:ext uri="{FF2B5EF4-FFF2-40B4-BE49-F238E27FC236}">
                <a16:creationId xmlns:a16="http://schemas.microsoft.com/office/drawing/2014/main" id="{BDB3FF64-F602-D185-ACF8-26D02130F20D}"/>
              </a:ext>
            </a:extLst>
          </p:cNvPr>
          <p:cNvSpPr>
            <a:spLocks noGrp="1"/>
          </p:cNvSpPr>
          <p:nvPr>
            <p:ph type="title"/>
          </p:nvPr>
        </p:nvSpPr>
        <p:spPr>
          <a:xfrm>
            <a:off x="1097280" y="286603"/>
            <a:ext cx="6506678" cy="1450757"/>
          </a:xfrm>
        </p:spPr>
        <p:txBody>
          <a:bodyPr/>
          <a:lstStyle/>
          <a:p>
            <a:r>
              <a:rPr lang="en-US" dirty="0"/>
              <a:t>Vapor Compression Refrigeration System</a:t>
            </a:r>
          </a:p>
        </p:txBody>
      </p:sp>
    </p:spTree>
    <p:extLst>
      <p:ext uri="{BB962C8B-B14F-4D97-AF65-F5344CB8AC3E}">
        <p14:creationId xmlns:p14="http://schemas.microsoft.com/office/powerpoint/2010/main" val="2455072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929CB-F0AB-1D2A-831F-C840ED2CAF28}"/>
              </a:ext>
            </a:extLst>
          </p:cNvPr>
          <p:cNvSpPr>
            <a:spLocks noGrp="1"/>
          </p:cNvSpPr>
          <p:nvPr>
            <p:ph type="title"/>
          </p:nvPr>
        </p:nvSpPr>
        <p:spPr/>
        <p:txBody>
          <a:bodyPr/>
          <a:lstStyle/>
          <a:p>
            <a:r>
              <a:rPr lang="en-US" dirty="0"/>
              <a:t>HVAC System Introduction</a:t>
            </a:r>
          </a:p>
        </p:txBody>
      </p:sp>
      <p:sp>
        <p:nvSpPr>
          <p:cNvPr id="3" name="Content Placeholder 2">
            <a:extLst>
              <a:ext uri="{FF2B5EF4-FFF2-40B4-BE49-F238E27FC236}">
                <a16:creationId xmlns:a16="http://schemas.microsoft.com/office/drawing/2014/main" id="{ED2AF559-4B58-B97C-F060-B1346768BCE6}"/>
              </a:ext>
            </a:extLst>
          </p:cNvPr>
          <p:cNvSpPr>
            <a:spLocks noGrp="1"/>
          </p:cNvSpPr>
          <p:nvPr>
            <p:ph idx="1"/>
          </p:nvPr>
        </p:nvSpPr>
        <p:spPr/>
        <p:txBody>
          <a:bodyPr>
            <a:normAutofit fontScale="92500" lnSpcReduction="1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An HVAC system conducts the processes that regulate the quality of air within a building, comprising of functions like heating, cooling, humidity control, dehumidification, and air filtration.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Although "air conditioning" commonly brings to mind cooling, it's crucial to understand that it involves various air quality adjustments.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Space heating equipment is used to warm the air inside buildings and can take various forms like heat pumps, furnaces, boilers, individual space heaters, or district steam or hot water systems.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Conversely, space cooling equipment cools indoor air, utilizing refrigeration (such as room air conditioners), evaporative cooling units, or central cooling systems that circulate chilled water. Humidifiers add moisture to indoor air, while dehumidifiers remove excess moisture.</a:t>
            </a:r>
          </a:p>
          <a:p>
            <a:endParaRPr lang="en-US" dirty="0"/>
          </a:p>
        </p:txBody>
      </p:sp>
    </p:spTree>
    <p:extLst>
      <p:ext uri="{BB962C8B-B14F-4D97-AF65-F5344CB8AC3E}">
        <p14:creationId xmlns:p14="http://schemas.microsoft.com/office/powerpoint/2010/main" val="1307457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929CB-F0AB-1D2A-831F-C840ED2CAF28}"/>
              </a:ext>
            </a:extLst>
          </p:cNvPr>
          <p:cNvSpPr>
            <a:spLocks noGrp="1"/>
          </p:cNvSpPr>
          <p:nvPr>
            <p:ph type="title"/>
          </p:nvPr>
        </p:nvSpPr>
        <p:spPr/>
        <p:txBody>
          <a:bodyPr/>
          <a:lstStyle/>
          <a:p>
            <a:r>
              <a:rPr lang="en-US" dirty="0"/>
              <a:t>HVAC System Introduction</a:t>
            </a:r>
          </a:p>
        </p:txBody>
      </p:sp>
      <p:sp>
        <p:nvSpPr>
          <p:cNvPr id="3" name="Content Placeholder 2">
            <a:extLst>
              <a:ext uri="{FF2B5EF4-FFF2-40B4-BE49-F238E27FC236}">
                <a16:creationId xmlns:a16="http://schemas.microsoft.com/office/drawing/2014/main" id="{ED2AF559-4B58-B97C-F060-B1346768BCE6}"/>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Chilled water systems cool water centrally and distribute it to different building areas via coils or embedded pipes, mainly in larger buildings.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Heating and cooling distribution equipment, such as radiators, baseboards, and fan-coil units, disperse conditioned air and water throughout a building through pipes, ducts, or fans. This equipment also facilitates ventilation.</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choice of heating and cooling systems and equipment depends on factors like local climate, heating/cooling needs, occupant comfort preferences, budget constraints, and energy expenses (Joseph B </a:t>
            </a:r>
            <a:r>
              <a:rPr lang="en-US" sz="1800" dirty="0" err="1">
                <a:effectLst/>
                <a:latin typeface="Times New Roman" panose="02020603050405020304" pitchFamily="18" charset="0"/>
                <a:ea typeface="Calibri" panose="020F0502020204030204" pitchFamily="34" charset="0"/>
              </a:rPr>
              <a:t>Wujek</a:t>
            </a:r>
            <a:r>
              <a:rPr lang="en-US" sz="1800" dirty="0">
                <a:effectLst/>
                <a:latin typeface="Times New Roman" panose="02020603050405020304" pitchFamily="18" charset="0"/>
                <a:ea typeface="Calibri" panose="020F0502020204030204" pitchFamily="34" charset="0"/>
              </a:rPr>
              <a:t>, 2010).</a:t>
            </a:r>
          </a:p>
          <a:p>
            <a:endParaRPr lang="en-US" dirty="0"/>
          </a:p>
        </p:txBody>
      </p:sp>
    </p:spTree>
    <p:extLst>
      <p:ext uri="{BB962C8B-B14F-4D97-AF65-F5344CB8AC3E}">
        <p14:creationId xmlns:p14="http://schemas.microsoft.com/office/powerpoint/2010/main" val="353150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42A75-782C-F925-7B69-D348E21EEDED}"/>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BF6BB1ED-8071-FF02-4603-5306693C407E}"/>
              </a:ext>
            </a:extLst>
          </p:cNvPr>
          <p:cNvSpPr>
            <a:spLocks noGrp="1"/>
          </p:cNvSpPr>
          <p:nvPr>
            <p:ph idx="1"/>
          </p:nvPr>
        </p:nvSpPr>
        <p:spPr/>
        <p:txBody>
          <a:bodyPr>
            <a:normAutofit fontScale="92500" lnSpcReduction="10000"/>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Calibri" panose="020F0502020204030204" pitchFamily="34" charset="0"/>
              </a:rPr>
              <a:t>In present context all major AC systems work under the principle of vapor compression cycle. The major components of AC systems working under vapor compression cycle are:</a:t>
            </a:r>
            <a:endParaRPr lang="en-US" sz="18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Compressor</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Condenser</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Expansion Valve</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Evaporator</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Ducts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Fans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Thermostat</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Other Devices (Insulations, Dampers, Automatic Controls)</a:t>
            </a:r>
          </a:p>
          <a:p>
            <a:endParaRPr lang="en-US" dirty="0"/>
          </a:p>
        </p:txBody>
      </p:sp>
    </p:spTree>
    <p:extLst>
      <p:ext uri="{BB962C8B-B14F-4D97-AF65-F5344CB8AC3E}">
        <p14:creationId xmlns:p14="http://schemas.microsoft.com/office/powerpoint/2010/main" val="1300198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42A75-782C-F925-7B69-D348E21EEDED}"/>
              </a:ext>
            </a:extLst>
          </p:cNvPr>
          <p:cNvSpPr>
            <a:spLocks noGrp="1"/>
          </p:cNvSpPr>
          <p:nvPr>
            <p:ph type="title"/>
          </p:nvPr>
        </p:nvSpPr>
        <p:spPr/>
        <p:txBody>
          <a:bodyPr/>
          <a:lstStyle/>
          <a:p>
            <a:r>
              <a:rPr lang="en-US" dirty="0"/>
              <a:t>Specific Components of </a:t>
            </a:r>
            <a:br>
              <a:rPr lang="en-US" dirty="0"/>
            </a:br>
            <a:r>
              <a:rPr lang="en-US" dirty="0"/>
              <a:t>HVAC</a:t>
            </a:r>
          </a:p>
        </p:txBody>
      </p:sp>
      <p:pic>
        <p:nvPicPr>
          <p:cNvPr id="2050" name="Picture 2">
            <a:extLst>
              <a:ext uri="{FF2B5EF4-FFF2-40B4-BE49-F238E27FC236}">
                <a16:creationId xmlns:a16="http://schemas.microsoft.com/office/drawing/2014/main" id="{2F22E660-FB71-20E9-E8D0-088ECABDB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7927677" cy="685800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928E12C-F1E8-A307-40C0-78B7A62DFE20}"/>
              </a:ext>
            </a:extLst>
          </p:cNvPr>
          <p:cNvSpPr txBox="1"/>
          <p:nvPr/>
        </p:nvSpPr>
        <p:spPr>
          <a:xfrm>
            <a:off x="7884547" y="5995355"/>
            <a:ext cx="4373591" cy="338554"/>
          </a:xfrm>
          <a:prstGeom prst="rect">
            <a:avLst/>
          </a:prstGeom>
          <a:noFill/>
        </p:spPr>
        <p:txBody>
          <a:bodyPr wrap="square" rtlCol="0">
            <a:spAutoFit/>
          </a:bodyPr>
          <a:lstStyle/>
          <a:p>
            <a:r>
              <a:rPr lang="en-US" sz="1600" i="1" dirty="0"/>
              <a:t>Figure: Components of HVAC System(Sparks, 2023)</a:t>
            </a:r>
          </a:p>
        </p:txBody>
      </p:sp>
    </p:spTree>
    <p:extLst>
      <p:ext uri="{BB962C8B-B14F-4D97-AF65-F5344CB8AC3E}">
        <p14:creationId xmlns:p14="http://schemas.microsoft.com/office/powerpoint/2010/main" val="3706025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E0BC3-62CB-D1FA-D76B-B2534C46D0AB}"/>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2C99BAF6-D530-CF19-414B-F258D105D0E9}"/>
              </a:ext>
            </a:extLst>
          </p:cNvPr>
          <p:cNvSpPr>
            <a:spLocks noGrp="1"/>
          </p:cNvSpPr>
          <p:nvPr>
            <p:ph idx="1"/>
          </p:nvPr>
        </p:nvSpPr>
        <p:spPr>
          <a:xfrm>
            <a:off x="465221" y="1845733"/>
            <a:ext cx="11101137" cy="4426729"/>
          </a:xfrm>
        </p:spPr>
        <p:txBody>
          <a:bodyPr>
            <a:normAutofit fontScale="92500" lnSpcReduction="10000"/>
          </a:bodyPr>
          <a:lstStyle/>
          <a:p>
            <a:pPr marL="800100" marR="0" lvl="1" indent="-342900" algn="just">
              <a:lnSpc>
                <a:spcPct val="150000"/>
              </a:lnSpc>
              <a:spcBef>
                <a:spcPts val="600"/>
              </a:spcBef>
              <a:spcAft>
                <a:spcPts val="600"/>
              </a:spcAft>
              <a:buFont typeface="Wingdings" panose="05000000000000000000" pitchFamily="2" charset="2"/>
              <a:buChar char="§"/>
            </a:pPr>
            <a:r>
              <a:rPr lang="en-US" sz="2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Compressor: </a:t>
            </a:r>
          </a:p>
          <a:p>
            <a:pPr algn="jus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It is the central and most important component of an AC system, responsible for changing the low-pressure vapor-form refrigerant to a high-pressure state. </a:t>
            </a:r>
          </a:p>
          <a:p>
            <a:pPr algn="jus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Following its exit from the evaporator, the low-pressure refrigerant enters the compressor, where it undergoes a transformation. </a:t>
            </a:r>
          </a:p>
          <a:p>
            <a:pPr algn="jus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The compressor increases both the pressure and temperature of the refrigerant while it remains in a liquid state. </a:t>
            </a:r>
          </a:p>
          <a:p>
            <a:pPr algn="jus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This compression ensures the refrigerant's proper condensation and circulation throughout the entire cycle. </a:t>
            </a:r>
          </a:p>
          <a:p>
            <a:pPr algn="just">
              <a:buFont typeface="Wingdings" panose="05000000000000000000" pitchFamily="2" charset="2"/>
              <a:buChar char="§"/>
            </a:pPr>
            <a:r>
              <a:rPr lang="en-US" sz="2400" dirty="0">
                <a:effectLst/>
                <a:latin typeface="Times New Roman" panose="02020603050405020304" pitchFamily="18" charset="0"/>
                <a:ea typeface="Calibri" panose="020F0502020204030204" pitchFamily="34" charset="0"/>
              </a:rPr>
              <a:t>The effectiveness of the refrigeration or air conditioning system hinges entirely upon the compressor's capacity.</a:t>
            </a:r>
            <a:endParaRPr lang="en-US" sz="2400" dirty="0"/>
          </a:p>
        </p:txBody>
      </p:sp>
    </p:spTree>
    <p:extLst>
      <p:ext uri="{BB962C8B-B14F-4D97-AF65-F5344CB8AC3E}">
        <p14:creationId xmlns:p14="http://schemas.microsoft.com/office/powerpoint/2010/main" val="764105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E0BC3-62CB-D1FA-D76B-B2534C46D0AB}"/>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2C99BAF6-D530-CF19-414B-F258D105D0E9}"/>
              </a:ext>
            </a:extLst>
          </p:cNvPr>
          <p:cNvSpPr>
            <a:spLocks noGrp="1"/>
          </p:cNvSpPr>
          <p:nvPr>
            <p:ph idx="1"/>
          </p:nvPr>
        </p:nvSpPr>
        <p:spPr>
          <a:xfrm>
            <a:off x="465221" y="1845733"/>
            <a:ext cx="11101137" cy="4426729"/>
          </a:xfrm>
        </p:spPr>
        <p:txBody>
          <a:bodyPr>
            <a:normAutofit fontScale="92500"/>
          </a:bodyPr>
          <a:lstStyle/>
          <a:p>
            <a:pPr marL="914400" marR="0" lvl="2" indent="0" algn="just">
              <a:lnSpc>
                <a:spcPct val="150000"/>
              </a:lnSpc>
              <a:spcBef>
                <a:spcPts val="600"/>
              </a:spcBef>
              <a:spcAft>
                <a:spcPts val="600"/>
              </a:spcAft>
              <a:buNone/>
            </a:pPr>
            <a:r>
              <a:rPr lang="en-US" sz="2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Reciprocating compressors:</a:t>
            </a:r>
          </a:p>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One of the widely employed types of refrigeration compressors is the reciprocating compressor. </a:t>
            </a:r>
          </a:p>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It incorporates a piston and cylinder arrangement akin to that found in an automotive engine. </a:t>
            </a:r>
          </a:p>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The piston's reciprocating movement, driven by external power, compresses the refrigerant within the cylinder. </a:t>
            </a:r>
          </a:p>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Reciprocating compressors are chosen when there is a need for a higher compression ratio (</a:t>
            </a:r>
            <a:r>
              <a:rPr lang="en-US" sz="2400" dirty="0" err="1">
                <a:effectLst/>
                <a:latin typeface="Times New Roman" panose="02020603050405020304" pitchFamily="18" charset="0"/>
                <a:ea typeface="Calibri" panose="020F0502020204030204" pitchFamily="34" charset="0"/>
              </a:rPr>
              <a:t>Sarao</a:t>
            </a:r>
            <a:r>
              <a:rPr lang="en-US" sz="2400" dirty="0">
                <a:effectLst/>
                <a:latin typeface="Times New Roman" panose="02020603050405020304" pitchFamily="18" charset="0"/>
                <a:ea typeface="Calibri" panose="020F0502020204030204" pitchFamily="34" charset="0"/>
              </a:rPr>
              <a:t>, 2020).</a:t>
            </a:r>
          </a:p>
        </p:txBody>
      </p:sp>
    </p:spTree>
    <p:extLst>
      <p:ext uri="{BB962C8B-B14F-4D97-AF65-F5344CB8AC3E}">
        <p14:creationId xmlns:p14="http://schemas.microsoft.com/office/powerpoint/2010/main" val="3724808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E0BC3-62CB-D1FA-D76B-B2534C46D0AB}"/>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2C99BAF6-D530-CF19-414B-F258D105D0E9}"/>
              </a:ext>
            </a:extLst>
          </p:cNvPr>
          <p:cNvSpPr>
            <a:spLocks noGrp="1"/>
          </p:cNvSpPr>
          <p:nvPr>
            <p:ph idx="1"/>
          </p:nvPr>
        </p:nvSpPr>
        <p:spPr>
          <a:xfrm>
            <a:off x="465221" y="1845733"/>
            <a:ext cx="11101137" cy="4426729"/>
          </a:xfrm>
        </p:spPr>
        <p:txBody>
          <a:bodyPr>
            <a:normAutofit fontScale="92500"/>
          </a:bodyPr>
          <a:lstStyle/>
          <a:p>
            <a:pPr marL="914400" marR="0" lvl="2" indent="0" algn="just">
              <a:lnSpc>
                <a:spcPct val="150000"/>
              </a:lnSpc>
              <a:spcBef>
                <a:spcPts val="600"/>
              </a:spcBef>
              <a:spcAft>
                <a:spcPts val="600"/>
              </a:spcAft>
              <a:buNone/>
            </a:pPr>
            <a:r>
              <a:rPr lang="en-US" sz="2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Reciprocating compressors:</a:t>
            </a:r>
          </a:p>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One of the widely employed types of refrigeration compressors is the reciprocating compressor. </a:t>
            </a:r>
          </a:p>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It incorporates a piston and cylinder arrangement akin to that found in an automotive engine. </a:t>
            </a:r>
          </a:p>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The piston's reciprocating movement, driven by external power, compresses the refrigerant within the cylinder. </a:t>
            </a:r>
          </a:p>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Reciprocating compressors are chosen when there is a need for a higher compression ratio (</a:t>
            </a:r>
            <a:r>
              <a:rPr lang="en-US" sz="2400" dirty="0" err="1">
                <a:effectLst/>
                <a:latin typeface="Times New Roman" panose="02020603050405020304" pitchFamily="18" charset="0"/>
                <a:ea typeface="Calibri" panose="020F0502020204030204" pitchFamily="34" charset="0"/>
              </a:rPr>
              <a:t>Sarao</a:t>
            </a:r>
            <a:r>
              <a:rPr lang="en-US" sz="2400" dirty="0">
                <a:effectLst/>
                <a:latin typeface="Times New Roman" panose="02020603050405020304" pitchFamily="18" charset="0"/>
                <a:ea typeface="Calibri" panose="020F0502020204030204" pitchFamily="34" charset="0"/>
              </a:rPr>
              <a:t>, 2020).</a:t>
            </a:r>
          </a:p>
        </p:txBody>
      </p:sp>
    </p:spTree>
    <p:extLst>
      <p:ext uri="{BB962C8B-B14F-4D97-AF65-F5344CB8AC3E}">
        <p14:creationId xmlns:p14="http://schemas.microsoft.com/office/powerpoint/2010/main" val="1356865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E0BC3-62CB-D1FA-D76B-B2534C46D0AB}"/>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2C99BAF6-D530-CF19-414B-F258D105D0E9}"/>
              </a:ext>
            </a:extLst>
          </p:cNvPr>
          <p:cNvSpPr>
            <a:spLocks noGrp="1"/>
          </p:cNvSpPr>
          <p:nvPr>
            <p:ph idx="1"/>
          </p:nvPr>
        </p:nvSpPr>
        <p:spPr>
          <a:xfrm>
            <a:off x="465221" y="1845733"/>
            <a:ext cx="11101137" cy="4426729"/>
          </a:xfrm>
        </p:spPr>
        <p:txBody>
          <a:bodyPr>
            <a:normAutofit/>
          </a:bodyPr>
          <a:lstStyle/>
          <a:p>
            <a:pPr marL="914400" marR="0" lvl="2" indent="0" algn="just">
              <a:lnSpc>
                <a:spcPct val="15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Scroll Compressors:</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 scroll compressor, commonly referred to as a spiral compressor, is designed to compress air or refrigerant. </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It is utilized in various residential central heat pump and air conditioning systems, as well as certain automotive air conditioning systems. </a:t>
            </a:r>
          </a:p>
          <a:p>
            <a:pPr>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Scroll compressors are chosen instead of the more conventional rotary or reciprocating compressors</a:t>
            </a:r>
          </a:p>
          <a:p>
            <a:pPr marL="914400" marR="0" lvl="2" indent="0" algn="just">
              <a:lnSpc>
                <a:spcPct val="15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Screw Compressors:</a:t>
            </a:r>
          </a:p>
          <a:p>
            <a:pPr marL="308610" marR="0" indent="-1714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Comprising interlocking screws for compressing refrigerant, screw compressors can generate high pressure with minimal gas quantity. </a:t>
            </a:r>
          </a:p>
          <a:p>
            <a:pPr marL="308610" marR="0" indent="-1714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They demonstrate lower power consumption compared to reciprocating compressors.</a:t>
            </a:r>
          </a:p>
          <a:p>
            <a:endParaRPr lang="en-US"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787240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E0BC3-62CB-D1FA-D76B-B2534C46D0AB}"/>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2C99BAF6-D530-CF19-414B-F258D105D0E9}"/>
              </a:ext>
            </a:extLst>
          </p:cNvPr>
          <p:cNvSpPr>
            <a:spLocks noGrp="1"/>
          </p:cNvSpPr>
          <p:nvPr>
            <p:ph idx="1"/>
          </p:nvPr>
        </p:nvSpPr>
        <p:spPr>
          <a:xfrm>
            <a:off x="465221" y="1845733"/>
            <a:ext cx="11101137" cy="4426729"/>
          </a:xfrm>
        </p:spPr>
        <p:txBody>
          <a:bodyPr>
            <a:normAutofit/>
          </a:bodyPr>
          <a:lstStyle/>
          <a:p>
            <a:pPr marL="914400" marR="0" lvl="2" indent="0" algn="just">
              <a:lnSpc>
                <a:spcPct val="150000"/>
              </a:lnSpc>
              <a:spcBef>
                <a:spcPts val="600"/>
              </a:spcBef>
              <a:spcAft>
                <a:spcPts val="600"/>
              </a:spcAft>
              <a:buNone/>
            </a:pPr>
            <a:r>
              <a:rPr lang="en-US" sz="20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Rotary Compressors:</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Rotary compressors, with two rotating elements resembling gears, compress refrigerant efficiently. </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These compressors can pump refrigerant at lower or moderate condensing pressures, finding application in fewer scenarios due to their capacity for handling smaller gas volumes and generating lower pressure. </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These compressors are suitable for high speeds and are used when the capacity required is small.</a:t>
            </a:r>
          </a:p>
          <a:p>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854682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E0BC3-62CB-D1FA-D76B-B2534C46D0AB}"/>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2C99BAF6-D530-CF19-414B-F258D105D0E9}"/>
              </a:ext>
            </a:extLst>
          </p:cNvPr>
          <p:cNvSpPr>
            <a:spLocks noGrp="1"/>
          </p:cNvSpPr>
          <p:nvPr>
            <p:ph idx="1"/>
          </p:nvPr>
        </p:nvSpPr>
        <p:spPr>
          <a:xfrm>
            <a:off x="465221" y="1845733"/>
            <a:ext cx="11101137" cy="4426729"/>
          </a:xfrm>
        </p:spPr>
        <p:txBody>
          <a:bodyPr>
            <a:normAutofit lnSpcReduction="10000"/>
          </a:bodyPr>
          <a:lstStyle/>
          <a:p>
            <a:pPr marL="914400" marR="0" lvl="2" indent="0" algn="just">
              <a:lnSpc>
                <a:spcPct val="150000"/>
              </a:lnSpc>
              <a:spcBef>
                <a:spcPts val="600"/>
              </a:spcBef>
              <a:spcAft>
                <a:spcPts val="600"/>
              </a:spcAft>
              <a:buNone/>
            </a:pPr>
            <a:r>
              <a:rPr lang="en-US" sz="18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Centrifugal Compressor:</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Centrifugal compressors consist of an impeller or blower capable of handling large volumes of gas but at relatively lower condensing pressures. The impeller is the rotating part which provides kinetic energy to the fluid which is then converted into static pressure. This type of compressor is mainly suitable when the volume to be compressed is large where as the increase in pressure is relatively less. </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Centrifugal compressors have mainly following advantages: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Can be directly couple with electric motor or turbines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Lubrication and maintenance is simple due to absence of reciprocating parts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Relatively compact and smaller in size when compared with reciprocating compressor</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Free from vibrations (</a:t>
            </a:r>
            <a:r>
              <a:rPr lang="en-US" sz="1800" dirty="0" err="1">
                <a:effectLst/>
                <a:latin typeface="Times New Roman" panose="02020603050405020304" pitchFamily="18" charset="0"/>
                <a:ea typeface="Calibri" panose="020F0502020204030204" pitchFamily="34" charset="0"/>
              </a:rPr>
              <a:t>Sarao</a:t>
            </a:r>
            <a:r>
              <a:rPr lang="en-US" sz="1800" dirty="0">
                <a:effectLst/>
                <a:latin typeface="Times New Roman" panose="02020603050405020304" pitchFamily="18" charset="0"/>
                <a:ea typeface="Calibri" panose="020F0502020204030204" pitchFamily="34" charset="0"/>
              </a:rPr>
              <a:t>, 2020)</a:t>
            </a:r>
          </a:p>
          <a:p>
            <a:endParaRPr lang="en-US"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76669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31A17-BA70-37C1-D408-80A156D6C0BA}"/>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778755B4-AA68-8EA6-BA0A-2B994E95FFF8}"/>
              </a:ext>
            </a:extLst>
          </p:cNvPr>
          <p:cNvSpPr>
            <a:spLocks noGrp="1"/>
          </p:cNvSpPr>
          <p:nvPr>
            <p:ph idx="1"/>
          </p:nvPr>
        </p:nvSpPr>
        <p:spPr>
          <a:xfrm>
            <a:off x="362309" y="1845734"/>
            <a:ext cx="11266099" cy="4023360"/>
          </a:xfrm>
        </p:spPr>
        <p:txBody>
          <a:bodyPr>
            <a:noAutofit/>
          </a:bodyPr>
          <a:lstStyle/>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Condenser:</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Condensers are typically heat exchangers.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In condensers, high pressure and high-temperature refrigerant are cooled by supplying cooling water or cooling air.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This process transforms the high-temperature, high-pressure vapor refrigerant into high-pressure liquid refrigerant. The cooling water/air, in turn, absorbs heat from the vapor and gets heated.</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2596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31A17-BA70-37C1-D408-80A156D6C0BA}"/>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778755B4-AA68-8EA6-BA0A-2B994E95FFF8}"/>
              </a:ext>
            </a:extLst>
          </p:cNvPr>
          <p:cNvSpPr>
            <a:spLocks noGrp="1"/>
          </p:cNvSpPr>
          <p:nvPr>
            <p:ph idx="1"/>
          </p:nvPr>
        </p:nvSpPr>
        <p:spPr>
          <a:xfrm>
            <a:off x="362309" y="1845734"/>
            <a:ext cx="11266099" cy="4023360"/>
          </a:xfrm>
        </p:spPr>
        <p:txBody>
          <a:bodyPr>
            <a:noAutofit/>
          </a:bodyPr>
          <a:lstStyle/>
          <a:p>
            <a:pPr marL="228600" marR="0" algn="just">
              <a:lnSpc>
                <a:spcPct val="150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Types of condenser:</a:t>
            </a:r>
          </a:p>
          <a:p>
            <a:pPr marL="228600" marR="0" algn="just">
              <a:lnSpc>
                <a:spcPct val="150000"/>
              </a:lnSpc>
              <a:spcBef>
                <a:spcPts val="200"/>
              </a:spcBef>
              <a:spcAft>
                <a:spcPts val="0"/>
              </a:spcAft>
            </a:pPr>
            <a:r>
              <a:rPr lang="en-US" sz="1600"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Water-cooled condenser:</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While slightly more expensive to install, these condensers are more efficient and require regular service and maintenance. They also necessitate a cooling tower to conserve water. Depending on the application, one can choose from tube-in-tube, shell and coil, or shell and tube condensers, typically used in large commercial air-conditioning units.</a:t>
            </a:r>
          </a:p>
          <a:p>
            <a:pPr marL="228600" marR="0" algn="just">
              <a:lnSpc>
                <a:spcPct val="150000"/>
              </a:lnSpc>
              <a:spcBef>
                <a:spcPts val="200"/>
              </a:spcBef>
              <a:spcAft>
                <a:spcPts val="0"/>
              </a:spcAft>
            </a:pPr>
            <a:r>
              <a:rPr lang="en-US" sz="1600"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Air-cooled condenser:</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This type, located outside the unit, is easy to install and commonly used in domestic refrigerators, upright freezers, and residential packaged air conditioning units.</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4723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F0E0A-EF8C-712D-BF3B-3B4C7F5D317C}"/>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6AF909E5-C797-8323-B4D1-E0750441C32B}"/>
              </a:ext>
            </a:extLst>
          </p:cNvPr>
          <p:cNvSpPr>
            <a:spLocks noGrp="1"/>
          </p:cNvSpPr>
          <p:nvPr>
            <p:ph idx="1"/>
          </p:nvPr>
        </p:nvSpPr>
        <p:spPr/>
        <p:txBody>
          <a:bodyPr>
            <a:noAutofit/>
          </a:bodyPr>
          <a:lstStyle/>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Expansion Valve or Throttling Valve:</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The expansion valve transforms high-pressure liquid refrigerant into low-pressure liquid refrigerant, maintaining constant pressure inside the evaporator. </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It controls refrigerant flow into the evaporator, thereby regulating superheat at the evaporator outlet. </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There are two main types: Constant Pressure Expansion Valve or Automatic Expansion Valve.</a:t>
            </a:r>
          </a:p>
          <a:p>
            <a:pPr marL="228600" marR="0" algn="just">
              <a:lnSpc>
                <a:spcPct val="150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Constant Pressure Expansion Valve or Automatic Expansion Valve:</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This valve keeps the pressure inside the evaporator constant, irrespective of the load inside the evaporator. </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It doesn't allow control of refrigerant flow based on load, as its primary function is to maintain constant pressure inside the evaporator.</a:t>
            </a:r>
          </a:p>
          <a:p>
            <a:endParaRPr lang="en-US" sz="1600" dirty="0"/>
          </a:p>
        </p:txBody>
      </p:sp>
    </p:spTree>
    <p:extLst>
      <p:ext uri="{BB962C8B-B14F-4D97-AF65-F5344CB8AC3E}">
        <p14:creationId xmlns:p14="http://schemas.microsoft.com/office/powerpoint/2010/main" val="3264998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F0E0A-EF8C-712D-BF3B-3B4C7F5D317C}"/>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6AF909E5-C797-8323-B4D1-E0750441C32B}"/>
              </a:ext>
            </a:extLst>
          </p:cNvPr>
          <p:cNvSpPr>
            <a:spLocks noGrp="1"/>
          </p:cNvSpPr>
          <p:nvPr>
            <p:ph idx="1"/>
          </p:nvPr>
        </p:nvSpPr>
        <p:spPr/>
        <p:txBody>
          <a:bodyPr>
            <a:noAutofit/>
          </a:bodyPr>
          <a:lstStyle/>
          <a:p>
            <a:pPr marL="228600" marR="0" algn="just">
              <a:lnSpc>
                <a:spcPct val="150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Capillary tubing:</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Capillary tubing, usually made of copper, is commonly used in small refrigerating and air-conditioning systems.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Technicians need to be cautious during refrigerant charging to avoid overcharging, leading to excessive high discharge pressures and potential compressor overloading and refrigerant leakages.</a:t>
            </a:r>
          </a:p>
          <a:p>
            <a:endParaRPr lang="en-US" sz="1600" dirty="0"/>
          </a:p>
        </p:txBody>
      </p:sp>
    </p:spTree>
    <p:extLst>
      <p:ext uri="{BB962C8B-B14F-4D97-AF65-F5344CB8AC3E}">
        <p14:creationId xmlns:p14="http://schemas.microsoft.com/office/powerpoint/2010/main" val="3762092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7C933-8A52-FB0B-2671-DDA2B4D11370}"/>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C677921D-61EF-3A86-55F9-382B9EFBB5CD}"/>
              </a:ext>
            </a:extLst>
          </p:cNvPr>
          <p:cNvSpPr>
            <a:spLocks noGrp="1"/>
          </p:cNvSpPr>
          <p:nvPr>
            <p:ph idx="1"/>
          </p:nvPr>
        </p:nvSpPr>
        <p:spPr/>
        <p:txBody>
          <a:bodyPr>
            <a:noAutofit/>
          </a:bodyPr>
          <a:lstStyle/>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Evaporators:</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Evaporators, typically heat exchangers, are used in air-conditioning systems to allow refrigerant to evaporate from liquid to gas while absorbing heat. They can also remove water or other liquids from mixtures.</a:t>
            </a:r>
          </a:p>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Thermostat:</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A thermostat senses the system's temperature, maintaining it near a desired set point by switching heating or cooling devices on or off or regulating the flow of a heat transfer fluid.</a:t>
            </a:r>
          </a:p>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Solenoid Valve:</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A solenoid valve is an electromechanically operated valve, controlled by an electric current through a solenoid. It is frequently used in fluidics to shut off, release, dose, distribute, or mix fluids.</a:t>
            </a:r>
          </a:p>
          <a:p>
            <a:endParaRPr lang="en-US" sz="1600" dirty="0"/>
          </a:p>
        </p:txBody>
      </p:sp>
    </p:spTree>
    <p:extLst>
      <p:ext uri="{BB962C8B-B14F-4D97-AF65-F5344CB8AC3E}">
        <p14:creationId xmlns:p14="http://schemas.microsoft.com/office/powerpoint/2010/main" val="41897379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7C933-8A52-FB0B-2671-DDA2B4D11370}"/>
              </a:ext>
            </a:extLst>
          </p:cNvPr>
          <p:cNvSpPr>
            <a:spLocks noGrp="1"/>
          </p:cNvSpPr>
          <p:nvPr>
            <p:ph type="title"/>
          </p:nvPr>
        </p:nvSpPr>
        <p:spPr/>
        <p:txBody>
          <a:bodyPr/>
          <a:lstStyle/>
          <a:p>
            <a:r>
              <a:rPr lang="en-US" dirty="0"/>
              <a:t>Specific Components of </a:t>
            </a:r>
            <a:br>
              <a:rPr lang="en-US" dirty="0"/>
            </a:br>
            <a:r>
              <a:rPr lang="en-US" dirty="0"/>
              <a:t>HVAC</a:t>
            </a:r>
          </a:p>
        </p:txBody>
      </p:sp>
      <p:sp>
        <p:nvSpPr>
          <p:cNvPr id="3" name="Content Placeholder 2">
            <a:extLst>
              <a:ext uri="{FF2B5EF4-FFF2-40B4-BE49-F238E27FC236}">
                <a16:creationId xmlns:a16="http://schemas.microsoft.com/office/drawing/2014/main" id="{C677921D-61EF-3A86-55F9-382B9EFBB5CD}"/>
              </a:ext>
            </a:extLst>
          </p:cNvPr>
          <p:cNvSpPr>
            <a:spLocks noGrp="1"/>
          </p:cNvSpPr>
          <p:nvPr>
            <p:ph idx="1"/>
          </p:nvPr>
        </p:nvSpPr>
        <p:spPr/>
        <p:txBody>
          <a:bodyPr>
            <a:normAutofit fontScale="92500"/>
          </a:bodyPr>
          <a:lstStyle/>
          <a:p>
            <a:pPr marL="457200" marR="0" lvl="1" indent="0" algn="just">
              <a:lnSpc>
                <a:spcPct val="150000"/>
              </a:lnSpc>
              <a:spcBef>
                <a:spcPts val="600"/>
              </a:spcBef>
              <a:spcAft>
                <a:spcPts val="600"/>
              </a:spcAft>
              <a:buNone/>
            </a:pPr>
            <a:r>
              <a:rPr lang="en-US"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Pumps: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Pumps are used to move fluids, such as water in and out of the condenser and for operating cooling towers.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Centrifugal pumps are commonly used in HVAC systems.</a:t>
            </a:r>
          </a:p>
          <a:p>
            <a:pPr marL="457200" marR="0" lvl="1" indent="0" algn="just">
              <a:lnSpc>
                <a:spcPct val="150000"/>
              </a:lnSpc>
              <a:spcBef>
                <a:spcPts val="600"/>
              </a:spcBef>
              <a:spcAft>
                <a:spcPts val="600"/>
              </a:spcAft>
              <a:buNone/>
            </a:pPr>
            <a:r>
              <a:rPr lang="en-US"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Fans: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Fans facilitate the flow of air for ventilation and in evaporators or air-cooled condensers.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They create flow within a fluid, typically air, and can be centrifugal, cross-flow, or axial-flow fans.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Centrifugal fans are commonly used in HVAC systems.</a:t>
            </a:r>
          </a:p>
          <a:p>
            <a:endParaRPr lang="en-US" dirty="0"/>
          </a:p>
        </p:txBody>
      </p:sp>
    </p:spTree>
    <p:extLst>
      <p:ext uri="{BB962C8B-B14F-4D97-AF65-F5344CB8AC3E}">
        <p14:creationId xmlns:p14="http://schemas.microsoft.com/office/powerpoint/2010/main" val="37938415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32076-5D6A-9065-22B8-8AD0D717A168}"/>
              </a:ext>
            </a:extLst>
          </p:cNvPr>
          <p:cNvSpPr>
            <a:spLocks noGrp="1"/>
          </p:cNvSpPr>
          <p:nvPr>
            <p:ph type="title"/>
          </p:nvPr>
        </p:nvSpPr>
        <p:spPr/>
        <p:txBody>
          <a:bodyPr/>
          <a:lstStyle/>
          <a:p>
            <a:r>
              <a:rPr lang="en-US" dirty="0"/>
              <a:t>Types of AC Systems</a:t>
            </a:r>
          </a:p>
        </p:txBody>
      </p:sp>
      <p:sp>
        <p:nvSpPr>
          <p:cNvPr id="3" name="Content Placeholder 2">
            <a:extLst>
              <a:ext uri="{FF2B5EF4-FFF2-40B4-BE49-F238E27FC236}">
                <a16:creationId xmlns:a16="http://schemas.microsoft.com/office/drawing/2014/main" id="{28AE62DD-9E6E-D2A2-0F08-3586F0BD3846}"/>
              </a:ext>
            </a:extLst>
          </p:cNvPr>
          <p:cNvSpPr>
            <a:spLocks noGrp="1"/>
          </p:cNvSpPr>
          <p:nvPr>
            <p:ph idx="1"/>
          </p:nvPr>
        </p:nvSpPr>
        <p:spPr>
          <a:xfrm>
            <a:off x="1097279" y="1845734"/>
            <a:ext cx="3707633" cy="4023360"/>
          </a:xfrm>
        </p:spPr>
        <p:txBody>
          <a:bodyPr>
            <a:normAutofit/>
          </a:bodyPr>
          <a:lstStyle/>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According to the cooling/heating fluid:</a:t>
            </a:r>
          </a:p>
          <a:p>
            <a:pPr marL="742950" marR="0" lvl="1" indent="-285750" algn="just">
              <a:lnSpc>
                <a:spcPct val="150000"/>
              </a:lnSpc>
              <a:spcBef>
                <a:spcPts val="0"/>
              </a:spcBef>
              <a:spcAft>
                <a:spcPts val="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All air system</a:t>
            </a:r>
          </a:p>
          <a:p>
            <a:pPr marL="742950" marR="0" lvl="1" indent="-285750" algn="just">
              <a:lnSpc>
                <a:spcPct val="150000"/>
              </a:lnSpc>
              <a:spcBef>
                <a:spcPts val="0"/>
              </a:spcBef>
              <a:spcAft>
                <a:spcPts val="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All water (hydronic) system</a:t>
            </a:r>
          </a:p>
          <a:p>
            <a:pPr marL="742950" marR="0" lvl="1" indent="-285750" algn="just">
              <a:lnSpc>
                <a:spcPct val="150000"/>
              </a:lnSpc>
              <a:spcBef>
                <a:spcPts val="0"/>
              </a:spcBef>
              <a:spcAft>
                <a:spcPts val="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All air-water combination system</a:t>
            </a:r>
          </a:p>
          <a:p>
            <a:pPr marL="742950" marR="0" lvl="1" indent="-285750" algn="just">
              <a:lnSpc>
                <a:spcPct val="150000"/>
              </a:lnSpc>
              <a:spcBef>
                <a:spcPts val="0"/>
              </a:spcBef>
              <a:spcAft>
                <a:spcPts val="0"/>
              </a:spcAft>
              <a:buFont typeface="Courier New" panose="02070309020205020404" pitchFamily="49" charset="0"/>
              <a:buChar char="o"/>
            </a:pPr>
            <a:endParaRPr lang="en-US" sz="16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According to capacity:</a:t>
            </a:r>
          </a:p>
          <a:p>
            <a:pPr marL="742950" marR="0" lvl="1" indent="-285750" algn="just">
              <a:lnSpc>
                <a:spcPct val="150000"/>
              </a:lnSpc>
              <a:spcBef>
                <a:spcPts val="0"/>
              </a:spcBef>
              <a:spcAft>
                <a:spcPts val="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Window AC</a:t>
            </a:r>
          </a:p>
          <a:p>
            <a:pPr marL="742950" marR="0" lvl="1" indent="-285750" algn="just">
              <a:lnSpc>
                <a:spcPct val="150000"/>
              </a:lnSpc>
              <a:spcBef>
                <a:spcPts val="0"/>
              </a:spcBef>
              <a:spcAft>
                <a:spcPts val="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Split AC</a:t>
            </a:r>
          </a:p>
          <a:p>
            <a:pPr marL="742950" marR="0" lvl="1" indent="-285750" algn="just">
              <a:lnSpc>
                <a:spcPct val="150000"/>
              </a:lnSpc>
              <a:spcBef>
                <a:spcPts val="0"/>
              </a:spcBef>
              <a:spcAft>
                <a:spcPts val="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Packaged AC</a:t>
            </a:r>
          </a:p>
          <a:p>
            <a:pPr marL="742950" marR="0" lvl="1" indent="-285750" algn="just">
              <a:lnSpc>
                <a:spcPct val="150000"/>
              </a:lnSpc>
              <a:spcBef>
                <a:spcPts val="0"/>
              </a:spcBef>
              <a:spcAft>
                <a:spcPts val="0"/>
              </a:spcAft>
              <a:buFont typeface="Courier New" panose="02070309020205020404" pitchFamily="49" charset="0"/>
              <a:buChar char="o"/>
            </a:pPr>
            <a:r>
              <a:rPr lang="en-US" sz="1600" dirty="0">
                <a:effectLst/>
                <a:latin typeface="Times New Roman" panose="02020603050405020304" pitchFamily="18" charset="0"/>
                <a:ea typeface="Calibri" panose="020F0502020204030204" pitchFamily="34" charset="0"/>
              </a:rPr>
              <a:t>Central AC</a:t>
            </a:r>
          </a:p>
          <a:p>
            <a:endParaRPr lang="en-US" dirty="0"/>
          </a:p>
        </p:txBody>
      </p:sp>
      <p:sp>
        <p:nvSpPr>
          <p:cNvPr id="4" name="Content Placeholder 2">
            <a:extLst>
              <a:ext uri="{FF2B5EF4-FFF2-40B4-BE49-F238E27FC236}">
                <a16:creationId xmlns:a16="http://schemas.microsoft.com/office/drawing/2014/main" id="{81772B7C-39B6-15E2-731D-C38130F9CB86}"/>
              </a:ext>
            </a:extLst>
          </p:cNvPr>
          <p:cNvSpPr txBox="1">
            <a:spLocks/>
          </p:cNvSpPr>
          <p:nvPr/>
        </p:nvSpPr>
        <p:spPr>
          <a:xfrm>
            <a:off x="6071844" y="1829682"/>
            <a:ext cx="3788147" cy="4023360"/>
          </a:xfrm>
          <a:prstGeom prst="rect">
            <a:avLst/>
          </a:prstGeom>
        </p:spPr>
        <p:txBody>
          <a:bodyPr vert="horz" lIns="0" tIns="45720" rIns="0" bIns="45720" rtlCol="0">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lgn="just">
              <a:lnSpc>
                <a:spcPct val="150000"/>
              </a:lnSpc>
              <a:spcBef>
                <a:spcPts val="0"/>
              </a:spcBef>
              <a:spcAft>
                <a:spcPts val="0"/>
              </a:spcAft>
              <a:buFont typeface="Symbol" panose="05050102010706020507" pitchFamily="18" charset="2"/>
              <a:buChar char=""/>
            </a:pPr>
            <a:r>
              <a:rPr lang="en-US" sz="1500" dirty="0">
                <a:latin typeface="Times New Roman" panose="02020603050405020304" pitchFamily="18" charset="0"/>
                <a:ea typeface="Calibri" panose="020F0502020204030204" pitchFamily="34" charset="0"/>
              </a:rPr>
              <a:t>According to zones:</a:t>
            </a:r>
          </a:p>
          <a:p>
            <a:pPr marL="742950" lvl="1" indent="-285750" algn="just">
              <a:lnSpc>
                <a:spcPct val="150000"/>
              </a:lnSpc>
              <a:spcBef>
                <a:spcPts val="0"/>
              </a:spcBef>
              <a:spcAft>
                <a:spcPts val="0"/>
              </a:spcAft>
              <a:buFont typeface="Courier New" panose="02070309020205020404" pitchFamily="49" charset="0"/>
              <a:buChar char="o"/>
            </a:pPr>
            <a:r>
              <a:rPr lang="en-US" sz="1500" dirty="0">
                <a:latin typeface="Times New Roman" panose="02020603050405020304" pitchFamily="18" charset="0"/>
                <a:ea typeface="Calibri" panose="020F0502020204030204" pitchFamily="34" charset="0"/>
              </a:rPr>
              <a:t>Single zone systems</a:t>
            </a:r>
          </a:p>
          <a:p>
            <a:pPr marL="742950" lvl="1" indent="-285750" algn="just">
              <a:lnSpc>
                <a:spcPct val="150000"/>
              </a:lnSpc>
              <a:spcBef>
                <a:spcPts val="0"/>
              </a:spcBef>
              <a:spcAft>
                <a:spcPts val="0"/>
              </a:spcAft>
              <a:buFont typeface="Courier New" panose="02070309020205020404" pitchFamily="49" charset="0"/>
              <a:buChar char="o"/>
            </a:pPr>
            <a:r>
              <a:rPr lang="en-US" sz="1500" dirty="0">
                <a:latin typeface="Times New Roman" panose="02020603050405020304" pitchFamily="18" charset="0"/>
                <a:ea typeface="Calibri" panose="020F0502020204030204" pitchFamily="34" charset="0"/>
              </a:rPr>
              <a:t>Multi-zone systems</a:t>
            </a:r>
          </a:p>
          <a:p>
            <a:pPr marL="742950" lvl="1" indent="-285750" algn="just">
              <a:lnSpc>
                <a:spcPct val="150000"/>
              </a:lnSpc>
              <a:spcBef>
                <a:spcPts val="0"/>
              </a:spcBef>
              <a:spcAft>
                <a:spcPts val="0"/>
              </a:spcAft>
              <a:buFont typeface="Courier New" panose="02070309020205020404" pitchFamily="49" charset="0"/>
              <a:buChar char="o"/>
            </a:pPr>
            <a:endParaRPr lang="en-US" sz="1500" dirty="0">
              <a:latin typeface="Times New Roman" panose="02020603050405020304" pitchFamily="18" charset="0"/>
              <a:ea typeface="Calibri" panose="020F0502020204030204" pitchFamily="34" charset="0"/>
            </a:endParaRPr>
          </a:p>
          <a:p>
            <a:pPr marL="342900" indent="-342900" algn="just">
              <a:lnSpc>
                <a:spcPct val="150000"/>
              </a:lnSpc>
              <a:spcBef>
                <a:spcPts val="0"/>
              </a:spcBef>
              <a:spcAft>
                <a:spcPts val="0"/>
              </a:spcAft>
              <a:buFont typeface="Symbol" panose="05050102010706020507" pitchFamily="18" charset="2"/>
              <a:buChar char=""/>
            </a:pPr>
            <a:r>
              <a:rPr lang="en-US" sz="1500" dirty="0">
                <a:latin typeface="Times New Roman" panose="02020603050405020304" pitchFamily="18" charset="0"/>
                <a:ea typeface="Calibri" panose="020F0502020204030204" pitchFamily="34" charset="0"/>
              </a:rPr>
              <a:t>According to purpose:</a:t>
            </a:r>
          </a:p>
          <a:p>
            <a:pPr marL="742950" lvl="1" indent="-285750" algn="just">
              <a:lnSpc>
                <a:spcPct val="150000"/>
              </a:lnSpc>
              <a:spcBef>
                <a:spcPts val="0"/>
              </a:spcBef>
              <a:spcAft>
                <a:spcPts val="0"/>
              </a:spcAft>
              <a:buFont typeface="Courier New" panose="02070309020205020404" pitchFamily="49" charset="0"/>
              <a:buChar char="o"/>
            </a:pPr>
            <a:r>
              <a:rPr lang="en-US" sz="1500" dirty="0">
                <a:latin typeface="Times New Roman" panose="02020603050405020304" pitchFamily="18" charset="0"/>
                <a:ea typeface="Calibri" panose="020F0502020204030204" pitchFamily="34" charset="0"/>
              </a:rPr>
              <a:t>Comfort air conditioning</a:t>
            </a:r>
          </a:p>
          <a:p>
            <a:pPr marL="742950" lvl="1" indent="-285750" algn="just">
              <a:lnSpc>
                <a:spcPct val="150000"/>
              </a:lnSpc>
              <a:spcBef>
                <a:spcPts val="0"/>
              </a:spcBef>
              <a:spcAft>
                <a:spcPts val="0"/>
              </a:spcAft>
              <a:buFont typeface="Courier New" panose="02070309020205020404" pitchFamily="49" charset="0"/>
              <a:buChar char="o"/>
            </a:pPr>
            <a:r>
              <a:rPr lang="en-US" sz="1500" dirty="0">
                <a:latin typeface="Times New Roman" panose="02020603050405020304" pitchFamily="18" charset="0"/>
                <a:ea typeface="Calibri" panose="020F0502020204030204" pitchFamily="34" charset="0"/>
              </a:rPr>
              <a:t>Industrial air conditioning</a:t>
            </a:r>
          </a:p>
          <a:p>
            <a:pPr marL="742950" lvl="1" indent="-285750" algn="just">
              <a:lnSpc>
                <a:spcPct val="150000"/>
              </a:lnSpc>
              <a:spcBef>
                <a:spcPts val="0"/>
              </a:spcBef>
              <a:spcAft>
                <a:spcPts val="0"/>
              </a:spcAft>
              <a:buFont typeface="Courier New" panose="02070309020205020404" pitchFamily="49" charset="0"/>
              <a:buChar char="o"/>
            </a:pPr>
            <a:endParaRPr lang="en-US" sz="1500" dirty="0">
              <a:latin typeface="Times New Roman" panose="02020603050405020304" pitchFamily="18" charset="0"/>
              <a:ea typeface="Calibri" panose="020F0502020204030204" pitchFamily="34" charset="0"/>
            </a:endParaRPr>
          </a:p>
          <a:p>
            <a:pPr marL="342900" indent="-342900" algn="just">
              <a:lnSpc>
                <a:spcPct val="150000"/>
              </a:lnSpc>
              <a:spcBef>
                <a:spcPts val="0"/>
              </a:spcBef>
              <a:spcAft>
                <a:spcPts val="0"/>
              </a:spcAft>
              <a:buFont typeface="Symbol" panose="05050102010706020507" pitchFamily="18" charset="2"/>
              <a:buChar char=""/>
            </a:pPr>
            <a:r>
              <a:rPr lang="en-US" sz="1500" dirty="0">
                <a:latin typeface="Times New Roman" panose="02020603050405020304" pitchFamily="18" charset="0"/>
                <a:ea typeface="Calibri" panose="020F0502020204030204" pitchFamily="34" charset="0"/>
              </a:rPr>
              <a:t>According to season:</a:t>
            </a:r>
          </a:p>
          <a:p>
            <a:pPr marL="742950" lvl="1" indent="-285750" algn="just">
              <a:lnSpc>
                <a:spcPct val="150000"/>
              </a:lnSpc>
              <a:spcBef>
                <a:spcPts val="0"/>
              </a:spcBef>
              <a:spcAft>
                <a:spcPts val="0"/>
              </a:spcAft>
              <a:buFont typeface="Courier New" panose="02070309020205020404" pitchFamily="49" charset="0"/>
              <a:buChar char="o"/>
            </a:pPr>
            <a:r>
              <a:rPr lang="en-US" sz="1500" dirty="0">
                <a:latin typeface="Times New Roman" panose="02020603050405020304" pitchFamily="18" charset="0"/>
                <a:ea typeface="Calibri" panose="020F0502020204030204" pitchFamily="34" charset="0"/>
              </a:rPr>
              <a:t>Winter air conditioning</a:t>
            </a:r>
          </a:p>
          <a:p>
            <a:pPr marL="742950" lvl="1" indent="-285750" algn="just">
              <a:lnSpc>
                <a:spcPct val="150000"/>
              </a:lnSpc>
              <a:spcBef>
                <a:spcPts val="0"/>
              </a:spcBef>
              <a:spcAft>
                <a:spcPts val="0"/>
              </a:spcAft>
              <a:buFont typeface="Courier New" panose="02070309020205020404" pitchFamily="49" charset="0"/>
              <a:buChar char="o"/>
            </a:pPr>
            <a:r>
              <a:rPr lang="en-US" sz="1500" dirty="0">
                <a:latin typeface="Times New Roman" panose="02020603050405020304" pitchFamily="18" charset="0"/>
                <a:ea typeface="Calibri" panose="020F0502020204030204" pitchFamily="34" charset="0"/>
              </a:rPr>
              <a:t>Summer air conditioning</a:t>
            </a:r>
          </a:p>
          <a:p>
            <a:pPr marL="742950" lvl="1" indent="-285750" algn="just">
              <a:lnSpc>
                <a:spcPct val="150000"/>
              </a:lnSpc>
              <a:spcBef>
                <a:spcPts val="0"/>
              </a:spcBef>
              <a:spcAft>
                <a:spcPts val="600"/>
              </a:spcAft>
              <a:buFont typeface="Courier New" panose="02070309020205020404" pitchFamily="49" charset="0"/>
              <a:buChar char="o"/>
            </a:pPr>
            <a:r>
              <a:rPr lang="en-US" sz="1500" dirty="0">
                <a:latin typeface="Times New Roman" panose="02020603050405020304" pitchFamily="18" charset="0"/>
                <a:ea typeface="Calibri" panose="020F0502020204030204" pitchFamily="34" charset="0"/>
              </a:rPr>
              <a:t>Year-round air conditioning</a:t>
            </a:r>
          </a:p>
          <a:p>
            <a:endParaRPr lang="en-US" dirty="0"/>
          </a:p>
        </p:txBody>
      </p:sp>
    </p:spTree>
    <p:extLst>
      <p:ext uri="{BB962C8B-B14F-4D97-AF65-F5344CB8AC3E}">
        <p14:creationId xmlns:p14="http://schemas.microsoft.com/office/powerpoint/2010/main" val="10302842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53D9-7DF4-85B5-09B2-F496E0E62516}"/>
              </a:ext>
            </a:extLst>
          </p:cNvPr>
          <p:cNvSpPr>
            <a:spLocks noGrp="1"/>
          </p:cNvSpPr>
          <p:nvPr>
            <p:ph type="title"/>
          </p:nvPr>
        </p:nvSpPr>
        <p:spPr/>
        <p:txBody>
          <a:bodyPr/>
          <a:lstStyle/>
          <a:p>
            <a:r>
              <a:rPr lang="en-US" dirty="0"/>
              <a:t>Windows AC System</a:t>
            </a:r>
          </a:p>
        </p:txBody>
      </p:sp>
      <p:sp>
        <p:nvSpPr>
          <p:cNvPr id="3" name="Content Placeholder 2">
            <a:extLst>
              <a:ext uri="{FF2B5EF4-FFF2-40B4-BE49-F238E27FC236}">
                <a16:creationId xmlns:a16="http://schemas.microsoft.com/office/drawing/2014/main" id="{9BE3E2FF-5606-B4DA-CCBB-CBF569A14E3A}"/>
              </a:ext>
            </a:extLst>
          </p:cNvPr>
          <p:cNvSpPr>
            <a:spLocks noGrp="1"/>
          </p:cNvSpPr>
          <p:nvPr>
            <p:ph idx="1"/>
          </p:nvPr>
        </p:nvSpPr>
        <p:spPr/>
        <p:txBody>
          <a:bodyPr>
            <a:normAutofit fontScale="92500" lnSpcReduction="10000"/>
          </a:bodyPr>
          <a:lstStyle/>
          <a:p>
            <a:pPr marL="308610" indent="-171450" algn="just">
              <a:lnSpc>
                <a:spcPct val="150000"/>
              </a:lnSpc>
              <a:spcBef>
                <a:spcPts val="600"/>
              </a:spcBef>
              <a:spcAft>
                <a:spcPts val="600"/>
              </a:spcAft>
              <a:buFont typeface="Wingdings" panose="05000000000000000000" pitchFamily="2" charset="2"/>
              <a:buChar char="§"/>
            </a:pPr>
            <a:r>
              <a:rPr lang="en-US" sz="1700" dirty="0">
                <a:effectLst/>
                <a:latin typeface="Times New Roman" panose="02020603050405020304" pitchFamily="18" charset="0"/>
                <a:ea typeface="Calibri" panose="020F0502020204030204" pitchFamily="34" charset="0"/>
              </a:rPr>
              <a:t>Window air conditioners are popular and cost-effective. </a:t>
            </a:r>
          </a:p>
          <a:p>
            <a:pPr marL="308610" indent="-171450" algn="just">
              <a:lnSpc>
                <a:spcPct val="150000"/>
              </a:lnSpc>
              <a:spcBef>
                <a:spcPts val="600"/>
              </a:spcBef>
              <a:spcAft>
                <a:spcPts val="600"/>
              </a:spcAft>
              <a:buFont typeface="Wingdings" panose="05000000000000000000" pitchFamily="2" charset="2"/>
              <a:buChar char="§"/>
            </a:pPr>
            <a:r>
              <a:rPr lang="en-US" sz="1700" dirty="0">
                <a:effectLst/>
                <a:latin typeface="Times New Roman" panose="02020603050405020304" pitchFamily="18" charset="0"/>
                <a:ea typeface="Calibri" panose="020F0502020204030204" pitchFamily="34" charset="0"/>
              </a:rPr>
              <a:t>They are installed on the wall, extending 2 feet beyond it, with an open space for dissipating heat and dripping water. </a:t>
            </a:r>
          </a:p>
          <a:p>
            <a:pPr marL="308610" indent="-171450" algn="just">
              <a:lnSpc>
                <a:spcPct val="150000"/>
              </a:lnSpc>
              <a:spcBef>
                <a:spcPts val="600"/>
              </a:spcBef>
              <a:spcAft>
                <a:spcPts val="600"/>
              </a:spcAft>
              <a:buFont typeface="Wingdings" panose="05000000000000000000" pitchFamily="2" charset="2"/>
              <a:buChar char="§"/>
            </a:pPr>
            <a:r>
              <a:rPr lang="en-US" sz="1700" dirty="0">
                <a:effectLst/>
                <a:latin typeface="Times New Roman" panose="02020603050405020304" pitchFamily="18" charset="0"/>
                <a:ea typeface="Calibri" panose="020F0502020204030204" pitchFamily="34" charset="0"/>
              </a:rPr>
              <a:t>They can cool various spaces, and their components are housed in a single box. Rotary compressors make them less noisy and more efficient.</a:t>
            </a:r>
          </a:p>
          <a:p>
            <a:pPr marL="228600" marR="0" algn="just">
              <a:lnSpc>
                <a:spcPct val="150000"/>
              </a:lnSpc>
              <a:spcBef>
                <a:spcPts val="600"/>
              </a:spcBef>
              <a:spcAft>
                <a:spcPts val="600"/>
              </a:spcAft>
            </a:pPr>
            <a:r>
              <a:rPr lang="en-US" sz="1700" b="1" dirty="0">
                <a:effectLst/>
                <a:latin typeface="Times New Roman" panose="02020603050405020304" pitchFamily="18" charset="0"/>
                <a:ea typeface="Calibri" panose="020F0502020204030204" pitchFamily="34" charset="0"/>
              </a:rPr>
              <a:t>Advantages:</a:t>
            </a:r>
          </a:p>
          <a:p>
            <a:pPr marL="342900" marR="0" lvl="0" indent="-342900" algn="just">
              <a:lnSpc>
                <a:spcPct val="150000"/>
              </a:lnSpc>
              <a:spcBef>
                <a:spcPts val="600"/>
              </a:spcBef>
              <a:spcAft>
                <a:spcPts val="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rPr>
              <a:t>Easily available and cheaper</a:t>
            </a:r>
          </a:p>
          <a:p>
            <a:pPr marL="342900" marR="0" lvl="0" indent="-342900" algn="just">
              <a:lnSpc>
                <a:spcPct val="150000"/>
              </a:lnSpc>
              <a:spcBef>
                <a:spcPts val="0"/>
              </a:spcBef>
              <a:spcAft>
                <a:spcPts val="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rPr>
              <a:t>Efficient water drainage</a:t>
            </a:r>
          </a:p>
          <a:p>
            <a:pPr marL="342900" marR="0" lvl="0" indent="-342900" algn="just">
              <a:lnSpc>
                <a:spcPct val="150000"/>
              </a:lnSpc>
              <a:spcBef>
                <a:spcPts val="0"/>
              </a:spcBef>
              <a:spcAft>
                <a:spcPts val="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rPr>
              <a:t>Efficient heat exchange to the exterior</a:t>
            </a:r>
          </a:p>
          <a:p>
            <a:pPr marL="342900" marR="0" lvl="0" indent="-342900" algn="just">
              <a:lnSpc>
                <a:spcPct val="150000"/>
              </a:lnSpc>
              <a:spcBef>
                <a:spcPts val="0"/>
              </a:spcBef>
              <a:spcAft>
                <a:spcPts val="60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rPr>
              <a:t>Suitable for various room sizes</a:t>
            </a:r>
          </a:p>
          <a:p>
            <a:endParaRPr lang="en-US" dirty="0"/>
          </a:p>
        </p:txBody>
      </p:sp>
      <p:sp>
        <p:nvSpPr>
          <p:cNvPr id="5" name="TextBox 4">
            <a:extLst>
              <a:ext uri="{FF2B5EF4-FFF2-40B4-BE49-F238E27FC236}">
                <a16:creationId xmlns:a16="http://schemas.microsoft.com/office/drawing/2014/main" id="{4F206A8A-9EBC-1CEC-7664-C53498BADC32}"/>
              </a:ext>
            </a:extLst>
          </p:cNvPr>
          <p:cNvSpPr txBox="1"/>
          <p:nvPr/>
        </p:nvSpPr>
        <p:spPr>
          <a:xfrm>
            <a:off x="5626579" y="3638459"/>
            <a:ext cx="6094562" cy="1679306"/>
          </a:xfrm>
          <a:prstGeom prst="rect">
            <a:avLst/>
          </a:prstGeom>
          <a:noFill/>
        </p:spPr>
        <p:txBody>
          <a:bodyPr wrap="square">
            <a:spAutoFit/>
          </a:bodyPr>
          <a:lstStyle/>
          <a:p>
            <a:pPr marL="228600" marR="0" algn="just">
              <a:lnSpc>
                <a:spcPct val="150000"/>
              </a:lnSpc>
              <a:spcBef>
                <a:spcPts val="600"/>
              </a:spcBef>
              <a:spcAft>
                <a:spcPts val="600"/>
              </a:spcAft>
            </a:pPr>
            <a:r>
              <a:rPr lang="en-US" sz="1600" b="1" dirty="0">
                <a:effectLst/>
                <a:latin typeface="Times New Roman" panose="02020603050405020304" pitchFamily="18" charset="0"/>
                <a:ea typeface="Calibri" panose="020F0502020204030204" pitchFamily="34" charset="0"/>
              </a:rPr>
              <a:t>Disadvantages:</a:t>
            </a:r>
          </a:p>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Blocks the window where installed</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Removal and relocation can be a hassle</a:t>
            </a:r>
          </a:p>
          <a:p>
            <a:pPr marL="342900" marR="0" lvl="0" indent="-342900" algn="just">
              <a:lnSpc>
                <a:spcPct val="150000"/>
              </a:lnSpc>
              <a:spcBef>
                <a:spcPts val="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Installation location impacts security and appearance</a:t>
            </a:r>
          </a:p>
        </p:txBody>
      </p:sp>
    </p:spTree>
    <p:extLst>
      <p:ext uri="{BB962C8B-B14F-4D97-AF65-F5344CB8AC3E}">
        <p14:creationId xmlns:p14="http://schemas.microsoft.com/office/powerpoint/2010/main" val="4163112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53D9-7DF4-85B5-09B2-F496E0E62516}"/>
              </a:ext>
            </a:extLst>
          </p:cNvPr>
          <p:cNvSpPr>
            <a:spLocks noGrp="1"/>
          </p:cNvSpPr>
          <p:nvPr>
            <p:ph type="title"/>
          </p:nvPr>
        </p:nvSpPr>
        <p:spPr/>
        <p:txBody>
          <a:bodyPr/>
          <a:lstStyle/>
          <a:p>
            <a:r>
              <a:rPr lang="en-US" dirty="0"/>
              <a:t>Windows AC System</a:t>
            </a:r>
          </a:p>
        </p:txBody>
      </p:sp>
      <p:pic>
        <p:nvPicPr>
          <p:cNvPr id="4098" name="Picture 2">
            <a:extLst>
              <a:ext uri="{FF2B5EF4-FFF2-40B4-BE49-F238E27FC236}">
                <a16:creationId xmlns:a16="http://schemas.microsoft.com/office/drawing/2014/main" id="{7621A9C5-37E4-510A-878B-0937163FA6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37360"/>
            <a:ext cx="6756102" cy="45040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39611A9-DEE7-D44B-E74C-D680EEE52782}"/>
              </a:ext>
            </a:extLst>
          </p:cNvPr>
          <p:cNvSpPr txBox="1"/>
          <p:nvPr/>
        </p:nvSpPr>
        <p:spPr>
          <a:xfrm>
            <a:off x="6875257" y="5902874"/>
            <a:ext cx="4373591" cy="338554"/>
          </a:xfrm>
          <a:prstGeom prst="rect">
            <a:avLst/>
          </a:prstGeom>
          <a:noFill/>
        </p:spPr>
        <p:txBody>
          <a:bodyPr wrap="square" rtlCol="0">
            <a:spAutoFit/>
          </a:bodyPr>
          <a:lstStyle/>
          <a:p>
            <a:r>
              <a:rPr lang="en-US" sz="1600" i="1" dirty="0"/>
              <a:t>Figure: Windows AC (Anker, 2023)</a:t>
            </a:r>
          </a:p>
        </p:txBody>
      </p:sp>
    </p:spTree>
    <p:extLst>
      <p:ext uri="{BB962C8B-B14F-4D97-AF65-F5344CB8AC3E}">
        <p14:creationId xmlns:p14="http://schemas.microsoft.com/office/powerpoint/2010/main" val="27461336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61D21-A4C6-ADD0-0F5E-29CC09AA2103}"/>
              </a:ext>
            </a:extLst>
          </p:cNvPr>
          <p:cNvSpPr>
            <a:spLocks noGrp="1"/>
          </p:cNvSpPr>
          <p:nvPr>
            <p:ph type="title"/>
          </p:nvPr>
        </p:nvSpPr>
        <p:spPr/>
        <p:txBody>
          <a:bodyPr/>
          <a:lstStyle/>
          <a:p>
            <a:r>
              <a:rPr lang="en-US" dirty="0"/>
              <a:t>Split Type AC</a:t>
            </a:r>
          </a:p>
        </p:txBody>
      </p:sp>
      <p:sp>
        <p:nvSpPr>
          <p:cNvPr id="3" name="Content Placeholder 2">
            <a:extLst>
              <a:ext uri="{FF2B5EF4-FFF2-40B4-BE49-F238E27FC236}">
                <a16:creationId xmlns:a16="http://schemas.microsoft.com/office/drawing/2014/main" id="{827C7BE8-FDA1-A46C-1E64-87523E5B2212}"/>
              </a:ext>
            </a:extLst>
          </p:cNvPr>
          <p:cNvSpPr>
            <a:spLocks noGrp="1"/>
          </p:cNvSpPr>
          <p:nvPr>
            <p:ph idx="1"/>
          </p:nvPr>
        </p:nvSpPr>
        <p:spPr/>
        <p:txBody>
          <a:bodyPr>
            <a:noAutofit/>
          </a:bodyPr>
          <a:lstStyle/>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A split air conditioner consists of an indoor unit and an outdoor unit, providing flexibility for zoning and heating/cooling individual rooms. The indoor unit includes the evaporator, cooling coil, and cooling fan, while the outdoor unit houses the compressor, condenser, and expansion valve.</a:t>
            </a:r>
          </a:p>
          <a:p>
            <a:pPr marL="228600" marR="0" algn="just">
              <a:lnSpc>
                <a:spcPct val="150000"/>
              </a:lnSpc>
              <a:spcBef>
                <a:spcPts val="600"/>
              </a:spcBef>
              <a:spcAft>
                <a:spcPts val="600"/>
              </a:spcAft>
            </a:pPr>
            <a:r>
              <a:rPr lang="en-US" sz="1600" b="1" dirty="0">
                <a:effectLst/>
                <a:latin typeface="Times New Roman" panose="02020603050405020304" pitchFamily="18" charset="0"/>
                <a:ea typeface="Calibri" panose="020F0502020204030204" pitchFamily="34" charset="0"/>
              </a:rPr>
              <a:t>Advantages:</a:t>
            </a:r>
          </a:p>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Versatile and attractive</a:t>
            </a:r>
          </a:p>
          <a:p>
            <a:pPr marL="342900" marR="0" lvl="0" indent="-342900" algn="just">
              <a:lnSpc>
                <a:spcPct val="150000"/>
              </a:lnSpc>
              <a:spcBef>
                <a:spcPts val="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Quiet and energy-efficient</a:t>
            </a:r>
          </a:p>
          <a:p>
            <a:endParaRPr lang="en-US" sz="1600" dirty="0"/>
          </a:p>
        </p:txBody>
      </p:sp>
      <p:sp>
        <p:nvSpPr>
          <p:cNvPr id="5" name="TextBox 4">
            <a:extLst>
              <a:ext uri="{FF2B5EF4-FFF2-40B4-BE49-F238E27FC236}">
                <a16:creationId xmlns:a16="http://schemas.microsoft.com/office/drawing/2014/main" id="{1521B11A-CCBF-40AB-4A09-9505B5ED803D}"/>
              </a:ext>
            </a:extLst>
          </p:cNvPr>
          <p:cNvSpPr txBox="1"/>
          <p:nvPr/>
        </p:nvSpPr>
        <p:spPr>
          <a:xfrm>
            <a:off x="5000158" y="3043234"/>
            <a:ext cx="6094562" cy="1679306"/>
          </a:xfrm>
          <a:prstGeom prst="rect">
            <a:avLst/>
          </a:prstGeom>
          <a:noFill/>
        </p:spPr>
        <p:txBody>
          <a:bodyPr wrap="square">
            <a:spAutoFit/>
          </a:bodyPr>
          <a:lstStyle/>
          <a:p>
            <a:pPr marL="228600" marR="0" algn="just">
              <a:lnSpc>
                <a:spcPct val="150000"/>
              </a:lnSpc>
              <a:spcBef>
                <a:spcPts val="600"/>
              </a:spcBef>
              <a:spcAft>
                <a:spcPts val="600"/>
              </a:spcAft>
            </a:pPr>
            <a:r>
              <a:rPr lang="en-US" sz="1600" b="1" dirty="0">
                <a:effectLst/>
                <a:latin typeface="Times New Roman" panose="02020603050405020304" pitchFamily="18" charset="0"/>
                <a:ea typeface="Calibri" panose="020F0502020204030204" pitchFamily="34" charset="0"/>
              </a:rPr>
              <a:t>Disadvantages:</a:t>
            </a:r>
          </a:p>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Costlier than window AC</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Installation challenges</a:t>
            </a:r>
          </a:p>
          <a:p>
            <a:pPr marL="342900" marR="0" lvl="0" indent="-342900" algn="just">
              <a:lnSpc>
                <a:spcPct val="150000"/>
              </a:lnSpc>
              <a:spcBef>
                <a:spcPts val="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Noise concerns</a:t>
            </a:r>
          </a:p>
        </p:txBody>
      </p:sp>
    </p:spTree>
    <p:extLst>
      <p:ext uri="{BB962C8B-B14F-4D97-AF65-F5344CB8AC3E}">
        <p14:creationId xmlns:p14="http://schemas.microsoft.com/office/powerpoint/2010/main" val="15118007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61D21-A4C6-ADD0-0F5E-29CC09AA2103}"/>
              </a:ext>
            </a:extLst>
          </p:cNvPr>
          <p:cNvSpPr>
            <a:spLocks noGrp="1"/>
          </p:cNvSpPr>
          <p:nvPr>
            <p:ph type="title"/>
          </p:nvPr>
        </p:nvSpPr>
        <p:spPr/>
        <p:txBody>
          <a:bodyPr/>
          <a:lstStyle/>
          <a:p>
            <a:r>
              <a:rPr lang="en-US" dirty="0"/>
              <a:t>Split Type AC</a:t>
            </a:r>
          </a:p>
        </p:txBody>
      </p:sp>
      <p:pic>
        <p:nvPicPr>
          <p:cNvPr id="5122" name="Picture 2">
            <a:extLst>
              <a:ext uri="{FF2B5EF4-FFF2-40B4-BE49-F238E27FC236}">
                <a16:creationId xmlns:a16="http://schemas.microsoft.com/office/drawing/2014/main" id="{883353D6-E098-8267-BC68-EA5999A0C1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37360"/>
            <a:ext cx="7713848" cy="460305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0BCE712-147B-CB69-87EA-BE44BFEA8F81}"/>
              </a:ext>
            </a:extLst>
          </p:cNvPr>
          <p:cNvSpPr txBox="1"/>
          <p:nvPr/>
        </p:nvSpPr>
        <p:spPr>
          <a:xfrm>
            <a:off x="7818409" y="6001861"/>
            <a:ext cx="4373591" cy="338554"/>
          </a:xfrm>
          <a:prstGeom prst="rect">
            <a:avLst/>
          </a:prstGeom>
          <a:noFill/>
        </p:spPr>
        <p:txBody>
          <a:bodyPr wrap="square" rtlCol="0">
            <a:spAutoFit/>
          </a:bodyPr>
          <a:lstStyle/>
          <a:p>
            <a:r>
              <a:rPr lang="en-US" sz="1600" i="1" dirty="0"/>
              <a:t>Figure: Split AC (Daikin, 2023)</a:t>
            </a:r>
          </a:p>
        </p:txBody>
      </p:sp>
    </p:spTree>
    <p:extLst>
      <p:ext uri="{BB962C8B-B14F-4D97-AF65-F5344CB8AC3E}">
        <p14:creationId xmlns:p14="http://schemas.microsoft.com/office/powerpoint/2010/main" val="3339407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ADBB2-67FD-CC65-451B-31B5EAACA7FA}"/>
              </a:ext>
            </a:extLst>
          </p:cNvPr>
          <p:cNvSpPr>
            <a:spLocks noGrp="1"/>
          </p:cNvSpPr>
          <p:nvPr>
            <p:ph type="title"/>
          </p:nvPr>
        </p:nvSpPr>
        <p:spPr/>
        <p:txBody>
          <a:bodyPr/>
          <a:lstStyle/>
          <a:p>
            <a:r>
              <a:rPr lang="en-US" dirty="0"/>
              <a:t>Packaged AC</a:t>
            </a:r>
          </a:p>
        </p:txBody>
      </p:sp>
      <p:sp>
        <p:nvSpPr>
          <p:cNvPr id="3" name="Content Placeholder 2">
            <a:extLst>
              <a:ext uri="{FF2B5EF4-FFF2-40B4-BE49-F238E27FC236}">
                <a16:creationId xmlns:a16="http://schemas.microsoft.com/office/drawing/2014/main" id="{658F83FC-6E4E-F2E4-4FB5-D10BB59C4AA4}"/>
              </a:ext>
            </a:extLst>
          </p:cNvPr>
          <p:cNvSpPr>
            <a:spLocks noGrp="1"/>
          </p:cNvSpPr>
          <p:nvPr>
            <p:ph idx="1"/>
          </p:nvPr>
        </p:nvSpPr>
        <p:spPr/>
        <p:txBody>
          <a:bodyPr>
            <a:noAutofit/>
          </a:bodyPr>
          <a:lstStyle/>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 packaged AC system has a self-contained unit with the compressor, condenser, and evaporator located together. </a:t>
            </a:r>
          </a:p>
          <a:p>
            <a:pPr marL="308610" marR="0" indent="-1714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It's often used on roofs and provides efficient space utilization, quick installation, and centralized maintenance.</a:t>
            </a:r>
          </a:p>
          <a:p>
            <a:pPr marL="228600" marR="0" algn="just">
              <a:lnSpc>
                <a:spcPct val="150000"/>
              </a:lnSpc>
              <a:spcBef>
                <a:spcPts val="600"/>
              </a:spcBef>
              <a:spcAft>
                <a:spcPts val="600"/>
              </a:spcAft>
            </a:pPr>
            <a:r>
              <a:rPr lang="en-US" sz="1600" b="1" dirty="0">
                <a:effectLst/>
                <a:latin typeface="Times New Roman" panose="02020603050405020304" pitchFamily="18" charset="0"/>
                <a:ea typeface="Calibri" panose="020F0502020204030204" pitchFamily="34" charset="0"/>
              </a:rPr>
              <a:t>Advantages:</a:t>
            </a:r>
          </a:p>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Available in fixed capacities</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Commonly used in various places</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Space efficiency and quick installation</a:t>
            </a:r>
          </a:p>
          <a:p>
            <a:pPr marL="342900" marR="0" lvl="0" indent="-342900" algn="just">
              <a:lnSpc>
                <a:spcPct val="150000"/>
              </a:lnSpc>
              <a:spcBef>
                <a:spcPts val="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Aesthetically pleasing and safe</a:t>
            </a:r>
          </a:p>
          <a:p>
            <a:pPr marL="228600" marR="0" algn="just">
              <a:lnSpc>
                <a:spcPct val="150000"/>
              </a:lnSpc>
              <a:spcBef>
                <a:spcPts val="600"/>
              </a:spcBef>
              <a:spcAft>
                <a:spcPts val="600"/>
              </a:spcAft>
            </a:pPr>
            <a:r>
              <a:rPr lang="en-US" sz="1600" b="1" dirty="0">
                <a:effectLst/>
                <a:latin typeface="Times New Roman" panose="02020603050405020304" pitchFamily="18" charset="0"/>
                <a:ea typeface="Calibri" panose="020F0502020204030204" pitchFamily="34" charset="0"/>
              </a:rPr>
              <a:t>Disadvantages:</a:t>
            </a:r>
          </a:p>
          <a:p>
            <a:pPr marL="342900" marR="0" lvl="0" indent="-342900" algn="just">
              <a:lnSpc>
                <a:spcPct val="150000"/>
              </a:lnSpc>
              <a:spcBef>
                <a:spcPts val="60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Vulnerable outside unit</a:t>
            </a:r>
          </a:p>
          <a:p>
            <a:endParaRPr lang="en-US" sz="1600" dirty="0"/>
          </a:p>
        </p:txBody>
      </p:sp>
    </p:spTree>
    <p:extLst>
      <p:ext uri="{BB962C8B-B14F-4D97-AF65-F5344CB8AC3E}">
        <p14:creationId xmlns:p14="http://schemas.microsoft.com/office/powerpoint/2010/main" val="2626869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745BB-C8A6-62F5-DE91-7F6A9F528828}"/>
              </a:ext>
            </a:extLst>
          </p:cNvPr>
          <p:cNvSpPr>
            <a:spLocks noGrp="1"/>
          </p:cNvSpPr>
          <p:nvPr>
            <p:ph type="title"/>
          </p:nvPr>
        </p:nvSpPr>
        <p:spPr/>
        <p:txBody>
          <a:bodyPr/>
          <a:lstStyle/>
          <a:p>
            <a:r>
              <a:rPr lang="en-US" dirty="0"/>
              <a:t>Central AC Systems</a:t>
            </a:r>
          </a:p>
        </p:txBody>
      </p:sp>
      <p:sp>
        <p:nvSpPr>
          <p:cNvPr id="3" name="Content Placeholder 2">
            <a:extLst>
              <a:ext uri="{FF2B5EF4-FFF2-40B4-BE49-F238E27FC236}">
                <a16:creationId xmlns:a16="http://schemas.microsoft.com/office/drawing/2014/main" id="{4A084798-6142-4F11-0630-D9115DAB6A41}"/>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Central air conditioning (AC) systems have become an integral part of modern living, providing unparalleled comfort and climate control in homes, offices, and various commercial spaces.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These systems represent a leap forward in cooling technology compared to traditional window units and have evolved to be more efficient, reliable, and customizable.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this comprehensive exploration, we delve into the workings, components, benefits, and considerations of central AC systems (</a:t>
            </a:r>
            <a:r>
              <a:rPr lang="en-US" sz="1800" dirty="0" err="1">
                <a:effectLst/>
                <a:latin typeface="Times New Roman" panose="02020603050405020304" pitchFamily="18" charset="0"/>
                <a:ea typeface="Calibri" panose="020F0502020204030204" pitchFamily="34" charset="0"/>
              </a:rPr>
              <a:t>Sarao</a:t>
            </a:r>
            <a:r>
              <a:rPr lang="en-US" sz="1800" dirty="0">
                <a:effectLst/>
                <a:latin typeface="Times New Roman" panose="02020603050405020304" pitchFamily="18" charset="0"/>
                <a:ea typeface="Calibri" panose="020F0502020204030204" pitchFamily="34" charset="0"/>
              </a:rPr>
              <a:t>, 2020).</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Central AC systems are designed to cool an entire building or a specific zone by distributing conditioned air through a network of ducts and vents. </a:t>
            </a:r>
          </a:p>
          <a:p>
            <a:endParaRPr lang="en-US" dirty="0"/>
          </a:p>
        </p:txBody>
      </p:sp>
    </p:spTree>
    <p:extLst>
      <p:ext uri="{BB962C8B-B14F-4D97-AF65-F5344CB8AC3E}">
        <p14:creationId xmlns:p14="http://schemas.microsoft.com/office/powerpoint/2010/main" val="38743526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745BB-C8A6-62F5-DE91-7F6A9F528828}"/>
              </a:ext>
            </a:extLst>
          </p:cNvPr>
          <p:cNvSpPr>
            <a:spLocks noGrp="1"/>
          </p:cNvSpPr>
          <p:nvPr>
            <p:ph type="title"/>
          </p:nvPr>
        </p:nvSpPr>
        <p:spPr/>
        <p:txBody>
          <a:bodyPr/>
          <a:lstStyle/>
          <a:p>
            <a:r>
              <a:rPr lang="en-US" dirty="0"/>
              <a:t>Central AC Systems</a:t>
            </a:r>
          </a:p>
        </p:txBody>
      </p:sp>
      <p:sp>
        <p:nvSpPr>
          <p:cNvPr id="3" name="Content Placeholder 2">
            <a:extLst>
              <a:ext uri="{FF2B5EF4-FFF2-40B4-BE49-F238E27FC236}">
                <a16:creationId xmlns:a16="http://schemas.microsoft.com/office/drawing/2014/main" id="{4A084798-6142-4F11-0630-D9115DAB6A41}"/>
              </a:ext>
            </a:extLst>
          </p:cNvPr>
          <p:cNvSpPr>
            <a:spLocks noGrp="1"/>
          </p:cNvSpPr>
          <p:nvPr>
            <p:ph idx="1"/>
          </p:nvPr>
        </p:nvSpPr>
        <p:spPr/>
        <p:txBody>
          <a:bodyPr>
            <a:normAutofit fontScale="92500" lnSpcReduction="2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Unlike individual room air conditioners, which are localized and limited in their capacity, central AC systems are capable of providing consistent and even cooling throughout a larger space.</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Central air conditioning plants find usage in scenarios such as expansive hotels, multi-story buildings, and healthcare facilities, where substantial cooling capacities are essential.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implementation of a Central AC system becomes cost-effective when aiming to cool an entire building, as opposed to employing window or split air conditioners in individual rooms.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Within central air conditioning systems, a designated plant room houses essential components, including a large compressor, condenser, thermostatic expansion valve, and evaporator.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chilled air is then distributed through ducts to all the intended spaces, such as rooms and halls. </a:t>
            </a:r>
          </a:p>
          <a:p>
            <a:endParaRPr lang="en-US" dirty="0"/>
          </a:p>
        </p:txBody>
      </p:sp>
    </p:spTree>
    <p:extLst>
      <p:ext uri="{BB962C8B-B14F-4D97-AF65-F5344CB8AC3E}">
        <p14:creationId xmlns:p14="http://schemas.microsoft.com/office/powerpoint/2010/main" val="39981160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745BB-C8A6-62F5-DE91-7F6A9F528828}"/>
              </a:ext>
            </a:extLst>
          </p:cNvPr>
          <p:cNvSpPr>
            <a:spLocks noGrp="1"/>
          </p:cNvSpPr>
          <p:nvPr>
            <p:ph type="title"/>
          </p:nvPr>
        </p:nvSpPr>
        <p:spPr/>
        <p:txBody>
          <a:bodyPr/>
          <a:lstStyle/>
          <a:p>
            <a:r>
              <a:rPr lang="en-US" dirty="0"/>
              <a:t>Central AC Systems</a:t>
            </a:r>
          </a:p>
        </p:txBody>
      </p:sp>
      <p:sp>
        <p:nvSpPr>
          <p:cNvPr id="3" name="Content Placeholder 2">
            <a:extLst>
              <a:ext uri="{FF2B5EF4-FFF2-40B4-BE49-F238E27FC236}">
                <a16:creationId xmlns:a16="http://schemas.microsoft.com/office/drawing/2014/main" id="{4A084798-6142-4F11-0630-D9115DAB6A41}"/>
              </a:ext>
            </a:extLst>
          </p:cNvPr>
          <p:cNvSpPr>
            <a:spLocks noGrp="1"/>
          </p:cNvSpPr>
          <p:nvPr>
            <p:ph idx="1"/>
          </p:nvPr>
        </p:nvSpPr>
        <p:spPr/>
        <p:txBody>
          <a:bodyPr>
            <a:normAutofit fontScale="85000" lnSpcReduction="1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Consequently, each room features only the presence of ducts carrying chilled air, eliminating the need for individual cooling coils and other refrigeration system components.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room is endowed with a completely silent and highly efficient air conditioning system.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Central air conditioning systems represent sophisticated applications of air conditioning technology and can often be intricate.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complexity is reflected in the limited number of companies globally that specialize in these advanced systems.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the contemporary age of computerization, central conditioning systems have incorporated numerous electronic utilities to enhance their functionality.</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 </a:t>
            </a:r>
          </a:p>
          <a:p>
            <a:endParaRPr lang="en-US" dirty="0"/>
          </a:p>
        </p:txBody>
      </p:sp>
    </p:spTree>
    <p:extLst>
      <p:ext uri="{BB962C8B-B14F-4D97-AF65-F5344CB8AC3E}">
        <p14:creationId xmlns:p14="http://schemas.microsoft.com/office/powerpoint/2010/main" val="3133061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9C725-AE28-BF69-AE0C-0AB9D7BF2691}"/>
              </a:ext>
            </a:extLst>
          </p:cNvPr>
          <p:cNvSpPr>
            <a:spLocks noGrp="1"/>
          </p:cNvSpPr>
          <p:nvPr>
            <p:ph type="title"/>
          </p:nvPr>
        </p:nvSpPr>
        <p:spPr/>
        <p:txBody>
          <a:bodyPr/>
          <a:lstStyle/>
          <a:p>
            <a:r>
              <a:rPr lang="en-US" dirty="0"/>
              <a:t>Advantages of Central AC</a:t>
            </a:r>
          </a:p>
        </p:txBody>
      </p:sp>
      <p:sp>
        <p:nvSpPr>
          <p:cNvPr id="3" name="Content Placeholder 2">
            <a:extLst>
              <a:ext uri="{FF2B5EF4-FFF2-40B4-BE49-F238E27FC236}">
                <a16:creationId xmlns:a16="http://schemas.microsoft.com/office/drawing/2014/main" id="{4CCBD4B1-DF5B-FDB5-488A-C9D50945127F}"/>
              </a:ext>
            </a:extLst>
          </p:cNvPr>
          <p:cNvSpPr>
            <a:spLocks noGrp="1"/>
          </p:cNvSpPr>
          <p:nvPr>
            <p:ph idx="1"/>
          </p:nvPr>
        </p:nvSpPr>
        <p:spPr/>
        <p:txBody>
          <a:bodyPr>
            <a:normAutofit fontScale="70000" lnSpcReduction="2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Whole-House Cooling: Central AC systems are designed to cool entire homes or buildings, ensuring uniform comfort throughout different rooms.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Energy Efficiency: Central AC systems can be more energy-efficient than individual units, especially when equipped with features like programmable thermostats, zone control, and variable-speed fans.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Improved Air Quality: These systems often include filters that trap dust, pollen, and other particles, enhancing indoor air quality.</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Convenience and Control: Central AC systems offer centralized control and automation, allowing for easy regulation of temperature and other settings. Integration with smart home systems enables remote monitoring and control.</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Aesthetic Appeal: The main components, such as the compressor, are typically located outdoors, preserving the aesthetic appeal of the interior.</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Increased Property Value: Homes and buildings with central AC systems tend to have higher resale values due to the comfort and convenience they provide.</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Humidity Control: Central AC systems not only cool the air but also dehumidify it, contributing to a more comfortable indoor environment.</a:t>
            </a:r>
          </a:p>
          <a:p>
            <a:endParaRPr lang="en-US" dirty="0"/>
          </a:p>
        </p:txBody>
      </p:sp>
    </p:spTree>
    <p:extLst>
      <p:ext uri="{BB962C8B-B14F-4D97-AF65-F5344CB8AC3E}">
        <p14:creationId xmlns:p14="http://schemas.microsoft.com/office/powerpoint/2010/main" val="40894317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9C725-AE28-BF69-AE0C-0AB9D7BF2691}"/>
              </a:ext>
            </a:extLst>
          </p:cNvPr>
          <p:cNvSpPr>
            <a:spLocks noGrp="1"/>
          </p:cNvSpPr>
          <p:nvPr>
            <p:ph type="title"/>
          </p:nvPr>
        </p:nvSpPr>
        <p:spPr/>
        <p:txBody>
          <a:bodyPr/>
          <a:lstStyle/>
          <a:p>
            <a:r>
              <a:rPr lang="en-US" dirty="0"/>
              <a:t>Disadvantages of Central AC</a:t>
            </a:r>
          </a:p>
        </p:txBody>
      </p:sp>
      <p:sp>
        <p:nvSpPr>
          <p:cNvPr id="3" name="Content Placeholder 2">
            <a:extLst>
              <a:ext uri="{FF2B5EF4-FFF2-40B4-BE49-F238E27FC236}">
                <a16:creationId xmlns:a16="http://schemas.microsoft.com/office/drawing/2014/main" id="{4CCBD4B1-DF5B-FDB5-488A-C9D50945127F}"/>
              </a:ext>
            </a:extLst>
          </p:cNvPr>
          <p:cNvSpPr>
            <a:spLocks noGrp="1"/>
          </p:cNvSpPr>
          <p:nvPr>
            <p:ph idx="1"/>
          </p:nvPr>
        </p:nvSpPr>
        <p:spPr/>
        <p:txBody>
          <a:bodyPr>
            <a:normAutofit fontScale="92500" lnSpcReduction="1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Initial Cost: The installation of a central AC system involves a significant upfront cost, including the purchase of the system and any necessary ductwork.</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Complex Installation: Installing central AC systems can be complex, especially in existing buildings that do not have pre-existing ductwork. This may require additional construction and result in higher installation costs.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Maintenance Challenges: Maintaining a central AC system can be more challenging than maintaining individual units. Regular inspections and maintenance of ducts, filters, and other components are essential for optimal performance.</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Inflexibility: Central AC systems cool the entire space, which may result in energy wastage if certain rooms are unoccupied. While zoning systems can address this to some extent, they may add to the overall cost.</a:t>
            </a:r>
          </a:p>
          <a:p>
            <a:endParaRPr lang="en-US" dirty="0"/>
          </a:p>
        </p:txBody>
      </p:sp>
    </p:spTree>
    <p:extLst>
      <p:ext uri="{BB962C8B-B14F-4D97-AF65-F5344CB8AC3E}">
        <p14:creationId xmlns:p14="http://schemas.microsoft.com/office/powerpoint/2010/main" val="11957738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9C725-AE28-BF69-AE0C-0AB9D7BF2691}"/>
              </a:ext>
            </a:extLst>
          </p:cNvPr>
          <p:cNvSpPr>
            <a:spLocks noGrp="1"/>
          </p:cNvSpPr>
          <p:nvPr>
            <p:ph type="title"/>
          </p:nvPr>
        </p:nvSpPr>
        <p:spPr/>
        <p:txBody>
          <a:bodyPr/>
          <a:lstStyle/>
          <a:p>
            <a:r>
              <a:rPr lang="en-US" dirty="0"/>
              <a:t>Disadvantages of Central AC</a:t>
            </a:r>
          </a:p>
        </p:txBody>
      </p:sp>
      <p:sp>
        <p:nvSpPr>
          <p:cNvPr id="3" name="Content Placeholder 2">
            <a:extLst>
              <a:ext uri="{FF2B5EF4-FFF2-40B4-BE49-F238E27FC236}">
                <a16:creationId xmlns:a16="http://schemas.microsoft.com/office/drawing/2014/main" id="{4CCBD4B1-DF5B-FDB5-488A-C9D50945127F}"/>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Space Requirements: The outdoor unit of a central AC system requires outdoor space, and the indoor unit may take up space in a utility room or attic.</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Noise: While the main components are usually located outdoors, central AC systems can still generate noise during operation, especially if not well-maintained.</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Dependency on Ducts: Central AC systems rely on a network of ducts to distribute air. Any issues with the ductwork can result in inefficiencies and increased energy consumption.</a:t>
            </a:r>
          </a:p>
          <a:p>
            <a:pPr>
              <a:buFont typeface="Wingdings" panose="05000000000000000000" pitchFamily="2" charset="2"/>
              <a:buChar char="§"/>
            </a:pPr>
            <a:endParaRPr lang="en-US" dirty="0"/>
          </a:p>
        </p:txBody>
      </p:sp>
    </p:spTree>
    <p:extLst>
      <p:ext uri="{BB962C8B-B14F-4D97-AF65-F5344CB8AC3E}">
        <p14:creationId xmlns:p14="http://schemas.microsoft.com/office/powerpoint/2010/main" val="2529081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BC664-21DB-C5EC-1237-AC400D9C713E}"/>
              </a:ext>
            </a:extLst>
          </p:cNvPr>
          <p:cNvSpPr>
            <a:spLocks noGrp="1"/>
          </p:cNvSpPr>
          <p:nvPr>
            <p:ph type="title"/>
          </p:nvPr>
        </p:nvSpPr>
        <p:spPr/>
        <p:txBody>
          <a:bodyPr/>
          <a:lstStyle/>
          <a:p>
            <a:endParaRPr lang="en-US"/>
          </a:p>
        </p:txBody>
      </p:sp>
      <p:graphicFrame>
        <p:nvGraphicFramePr>
          <p:cNvPr id="4" name="Content Placeholder 3">
            <a:extLst>
              <a:ext uri="{FF2B5EF4-FFF2-40B4-BE49-F238E27FC236}">
                <a16:creationId xmlns:a16="http://schemas.microsoft.com/office/drawing/2014/main" id="{5A4B8EEC-2E74-8F7B-5BBB-59204EB23D37}"/>
              </a:ext>
            </a:extLst>
          </p:cNvPr>
          <p:cNvGraphicFramePr>
            <a:graphicFrameLocks noGrp="1"/>
          </p:cNvGraphicFramePr>
          <p:nvPr>
            <p:ph idx="1"/>
          </p:nvPr>
        </p:nvGraphicFramePr>
        <p:xfrm>
          <a:off x="0" y="0"/>
          <a:ext cx="9057736" cy="6331790"/>
        </p:xfrm>
        <a:graphic>
          <a:graphicData uri="http://schemas.openxmlformats.org/drawingml/2006/table">
            <a:tbl>
              <a:tblPr firstRow="1" firstCol="1" bandRow="1">
                <a:tableStyleId>{C4B1156A-380E-4F78-BDF5-A606A8083BF9}</a:tableStyleId>
              </a:tblPr>
              <a:tblGrid>
                <a:gridCol w="2264434">
                  <a:extLst>
                    <a:ext uri="{9D8B030D-6E8A-4147-A177-3AD203B41FA5}">
                      <a16:colId xmlns:a16="http://schemas.microsoft.com/office/drawing/2014/main" val="862488431"/>
                    </a:ext>
                  </a:extLst>
                </a:gridCol>
                <a:gridCol w="2264434">
                  <a:extLst>
                    <a:ext uri="{9D8B030D-6E8A-4147-A177-3AD203B41FA5}">
                      <a16:colId xmlns:a16="http://schemas.microsoft.com/office/drawing/2014/main" val="1571874911"/>
                    </a:ext>
                  </a:extLst>
                </a:gridCol>
                <a:gridCol w="2264434">
                  <a:extLst>
                    <a:ext uri="{9D8B030D-6E8A-4147-A177-3AD203B41FA5}">
                      <a16:colId xmlns:a16="http://schemas.microsoft.com/office/drawing/2014/main" val="926090920"/>
                    </a:ext>
                  </a:extLst>
                </a:gridCol>
                <a:gridCol w="2264434">
                  <a:extLst>
                    <a:ext uri="{9D8B030D-6E8A-4147-A177-3AD203B41FA5}">
                      <a16:colId xmlns:a16="http://schemas.microsoft.com/office/drawing/2014/main" val="1956387545"/>
                    </a:ext>
                  </a:extLst>
                </a:gridCol>
              </a:tblGrid>
              <a:tr h="890206">
                <a:tc>
                  <a:txBody>
                    <a:bodyPr/>
                    <a:lstStyle/>
                    <a:p>
                      <a:pPr marL="0" marR="0" algn="ctr">
                        <a:lnSpc>
                          <a:spcPct val="150000"/>
                        </a:lnSpc>
                        <a:spcBef>
                          <a:spcPts val="600"/>
                        </a:spcBef>
                        <a:spcAft>
                          <a:spcPts val="600"/>
                        </a:spcAft>
                      </a:pPr>
                      <a:r>
                        <a:rPr lang="en-US" sz="1200" dirty="0">
                          <a:effectLst/>
                        </a:rPr>
                        <a:t>Type of Air Conditioner</a:t>
                      </a:r>
                      <a:endParaRPr lang="en-US" sz="1200" dirty="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Capacity Range</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Usage</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Characteristics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1065041593"/>
                  </a:ext>
                </a:extLst>
              </a:tr>
              <a:tr h="1360396">
                <a:tc>
                  <a:txBody>
                    <a:bodyPr/>
                    <a:lstStyle/>
                    <a:p>
                      <a:pPr marL="0" marR="0" algn="ctr">
                        <a:lnSpc>
                          <a:spcPct val="150000"/>
                        </a:lnSpc>
                        <a:spcBef>
                          <a:spcPts val="600"/>
                        </a:spcBef>
                        <a:spcAft>
                          <a:spcPts val="600"/>
                        </a:spcAft>
                      </a:pPr>
                      <a:r>
                        <a:rPr lang="en-US" sz="1200" dirty="0">
                          <a:effectLst/>
                        </a:rPr>
                        <a:t>Window Air Conditioners</a:t>
                      </a:r>
                      <a:endParaRPr lang="en-US" sz="1200" dirty="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0.5 to 2 Tons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Individual rooms or small apartments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Compact, window installation, cost-effective</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3215646065"/>
                  </a:ext>
                </a:extLst>
              </a:tr>
              <a:tr h="1360396">
                <a:tc>
                  <a:txBody>
                    <a:bodyPr/>
                    <a:lstStyle/>
                    <a:p>
                      <a:pPr marL="0" marR="0" algn="ctr">
                        <a:lnSpc>
                          <a:spcPct val="150000"/>
                        </a:lnSpc>
                        <a:spcBef>
                          <a:spcPts val="600"/>
                        </a:spcBef>
                        <a:spcAft>
                          <a:spcPts val="600"/>
                        </a:spcAft>
                      </a:pPr>
                      <a:r>
                        <a:rPr lang="en-US" sz="1200">
                          <a:effectLst/>
                        </a:rPr>
                        <a:t>Split Air Conditioners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 0.5 to 3 Tons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Individual rooms or specific zones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Indoor and outdoor units connected, flexible</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3022444887"/>
                  </a:ext>
                </a:extLst>
              </a:tr>
              <a:tr h="1360396">
                <a:tc>
                  <a:txBody>
                    <a:bodyPr/>
                    <a:lstStyle/>
                    <a:p>
                      <a:pPr marL="0" marR="0" algn="ctr">
                        <a:lnSpc>
                          <a:spcPct val="150000"/>
                        </a:lnSpc>
                        <a:spcBef>
                          <a:spcPts val="600"/>
                        </a:spcBef>
                        <a:spcAft>
                          <a:spcPts val="600"/>
                        </a:spcAft>
                      </a:pPr>
                      <a:r>
                        <a:rPr lang="en-US" sz="1200">
                          <a:effectLst/>
                        </a:rPr>
                        <a:t>Packaged Air Conditioners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Greater than 2 Tons to 10 Tons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Larger spaces or whole-house cooling</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All components in a single unit, central air</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2858422776"/>
                  </a:ext>
                </a:extLst>
              </a:tr>
              <a:tr h="1360396">
                <a:tc>
                  <a:txBody>
                    <a:bodyPr/>
                    <a:lstStyle/>
                    <a:p>
                      <a:pPr marL="0" marR="0" algn="ctr">
                        <a:lnSpc>
                          <a:spcPct val="150000"/>
                        </a:lnSpc>
                        <a:spcBef>
                          <a:spcPts val="600"/>
                        </a:spcBef>
                        <a:spcAft>
                          <a:spcPts val="600"/>
                        </a:spcAft>
                      </a:pPr>
                      <a:r>
                        <a:rPr lang="en-US" sz="1200">
                          <a:effectLst/>
                        </a:rPr>
                        <a:t>Central Air Conditioners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Greater than 10 Tons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a:effectLst/>
                        </a:rPr>
                        <a:t>Entire homes, large offices, or commercial spaces</a:t>
                      </a:r>
                      <a:endParaRPr lang="en-US" sz="120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tc>
                  <a:txBody>
                    <a:bodyPr/>
                    <a:lstStyle/>
                    <a:p>
                      <a:pPr marL="0" marR="0" algn="ctr">
                        <a:lnSpc>
                          <a:spcPct val="150000"/>
                        </a:lnSpc>
                        <a:spcBef>
                          <a:spcPts val="600"/>
                        </a:spcBef>
                        <a:spcAft>
                          <a:spcPts val="600"/>
                        </a:spcAft>
                      </a:pPr>
                      <a:r>
                        <a:rPr lang="en-US" sz="1200" dirty="0">
                          <a:effectLst/>
                        </a:rPr>
                        <a:t>Ducted system, consistent cooling</a:t>
                      </a:r>
                      <a:endParaRPr lang="en-US" sz="1200" dirty="0">
                        <a:solidFill>
                          <a:srgbClr val="5F497A"/>
                        </a:solidFill>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tc>
                <a:extLst>
                  <a:ext uri="{0D108BD9-81ED-4DB2-BD59-A6C34878D82A}">
                    <a16:rowId xmlns:a16="http://schemas.microsoft.com/office/drawing/2014/main" val="1747036093"/>
                  </a:ext>
                </a:extLst>
              </a:tr>
            </a:tbl>
          </a:graphicData>
        </a:graphic>
      </p:graphicFrame>
    </p:spTree>
    <p:extLst>
      <p:ext uri="{BB962C8B-B14F-4D97-AF65-F5344CB8AC3E}">
        <p14:creationId xmlns:p14="http://schemas.microsoft.com/office/powerpoint/2010/main" val="3436973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58A6-7FD0-7A42-320E-A222812E3FAE}"/>
              </a:ext>
            </a:extLst>
          </p:cNvPr>
          <p:cNvSpPr>
            <a:spLocks noGrp="1"/>
          </p:cNvSpPr>
          <p:nvPr>
            <p:ph type="title"/>
          </p:nvPr>
        </p:nvSpPr>
        <p:spPr/>
        <p:txBody>
          <a:bodyPr/>
          <a:lstStyle/>
          <a:p>
            <a:r>
              <a:rPr lang="en-US" dirty="0"/>
              <a:t>References</a:t>
            </a:r>
          </a:p>
        </p:txBody>
      </p:sp>
      <p:sp>
        <p:nvSpPr>
          <p:cNvPr id="11" name="Rectangle 5">
            <a:extLst>
              <a:ext uri="{FF2B5EF4-FFF2-40B4-BE49-F238E27FC236}">
                <a16:creationId xmlns:a16="http://schemas.microsoft.com/office/drawing/2014/main" id="{DE7ECED6-3F80-FD82-5896-01EA4EE158C9}"/>
              </a:ext>
            </a:extLst>
          </p:cNvPr>
          <p:cNvSpPr>
            <a:spLocks noChangeArrowheads="1"/>
          </p:cNvSpPr>
          <p:nvPr/>
        </p:nvSpPr>
        <p:spPr bwMode="auto">
          <a:xfrm>
            <a:off x="382159" y="2476023"/>
            <a:ext cx="11371876"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Anker. (2023, June 15).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Anker Solix</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3, 2023, from https://www.anker.com/blogs/home-power-backup/watts-window-ac-use</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Chadderton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 V. (2007).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Engineering</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York: Taylor and Francis Group.</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Daikin Global</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(2023). Retrieved October 3, 2023, from https://www.daikin.com/products/ac/lineup/split_multi_split</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Fred Hall, R. G. (2007).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Handbook</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Oxford, Burlington: Elsevier Limited.</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(2015).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Nepal National Building Code NBC 206:2015, Architectural Design Requirements.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Government of Nepal, Ministry of Urban Development, Department of Urban Development and Building Construction.</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Joseph B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Wujek</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R. (2010).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Mechanical and Electrical Systems in Architecture, Engineering and Construction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Jersey: Pearson Education Inc.</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Ogawa, A. (2012, May 2).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Wikimedia Commons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September 17, 2023, from https://upload.wikimedia.org/wikipedia/commons/1/1c/Psychrometric_chart.png</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Pita, E. G. (2002).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 Conditioning Principles and Systems; An Energy Approach</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New York: Prentice Hall, Ohio.</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Sarao</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S. (2020).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Refrigeration and </a:t>
            </a:r>
            <a:r>
              <a:rPr kumimoji="0" lang="en-US" altLang="en-US" sz="16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Conditioning.</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Satya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Prakashan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Sparks, V. (2023, September 21).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Angi</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3, 2023, from https://www.angi.com/articles/hvac-system-parts.htm</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6595581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526</TotalTime>
  <Words>3159</Words>
  <Application>Microsoft Office PowerPoint</Application>
  <PresentationFormat>Widescreen</PresentationFormat>
  <Paragraphs>255</Paragraphs>
  <Slides>35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Courier New</vt:lpstr>
      <vt:lpstr>Symbol</vt:lpstr>
      <vt:lpstr>Times New Roman</vt:lpstr>
      <vt:lpstr>Wingdings</vt:lpstr>
      <vt:lpstr>Retrospect</vt:lpstr>
      <vt:lpstr>Course: Building Services III</vt:lpstr>
      <vt:lpstr>Contents</vt:lpstr>
      <vt:lpstr>Vapor Compression Refrigeration System</vt:lpstr>
      <vt:lpstr>Vapor Compression Refrigeration System</vt:lpstr>
      <vt:lpstr>Vapor Compression Refrigeration System</vt:lpstr>
      <vt:lpstr>HVAC System Introduction</vt:lpstr>
      <vt:lpstr>HVAC System Introduction</vt:lpstr>
      <vt:lpstr>Specific Components of  HVAC</vt:lpstr>
      <vt:lpstr>Specific Components of  HVAC</vt:lpstr>
      <vt:lpstr>Specific Components of  HVAC</vt:lpstr>
      <vt:lpstr>Specific Components of  HVAC</vt:lpstr>
      <vt:lpstr>Specific Components of  HVAC</vt:lpstr>
      <vt:lpstr>Specific Components of  HVAC</vt:lpstr>
      <vt:lpstr>Specific Components of  HVAC</vt:lpstr>
      <vt:lpstr>Specific Components of  HVAC</vt:lpstr>
      <vt:lpstr>Specific Components of  HVAC</vt:lpstr>
      <vt:lpstr>Specific Components of  HVAC</vt:lpstr>
      <vt:lpstr>Specific Components of  HVAC</vt:lpstr>
      <vt:lpstr>Specific Components of  HVAC</vt:lpstr>
      <vt:lpstr>Specific Components of  HVAC</vt:lpstr>
      <vt:lpstr>Specific Components of  HVAC</vt:lpstr>
      <vt:lpstr>Types of AC Systems</vt:lpstr>
      <vt:lpstr>Windows AC System</vt:lpstr>
      <vt:lpstr>Windows AC System</vt:lpstr>
      <vt:lpstr>Split Type AC</vt:lpstr>
      <vt:lpstr>Split Type AC</vt:lpstr>
      <vt:lpstr>Packaged AC</vt:lpstr>
      <vt:lpstr>Central AC Systems</vt:lpstr>
      <vt:lpstr>Central AC Systems</vt:lpstr>
      <vt:lpstr>Central AC Systems</vt:lpstr>
      <vt:lpstr>Advantages of Central AC</vt:lpstr>
      <vt:lpstr>Disadvantages of Central AC</vt:lpstr>
      <vt:lpstr>Disadvantages of Central AC</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Manchan Tiwari</cp:lastModifiedBy>
  <cp:revision>31</cp:revision>
  <dcterms:created xsi:type="dcterms:W3CDTF">2023-09-12T06:49:02Z</dcterms:created>
  <dcterms:modified xsi:type="dcterms:W3CDTF">2023-10-04T01:07:20Z</dcterms:modified>
</cp:coreProperties>
</file>