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28" r:id="rId3"/>
    <p:sldId id="329" r:id="rId4"/>
    <p:sldId id="330" r:id="rId5"/>
    <p:sldId id="331" r:id="rId6"/>
    <p:sldId id="332" r:id="rId7"/>
    <p:sldId id="335" r:id="rId8"/>
    <p:sldId id="334" r:id="rId9"/>
    <p:sldId id="336" r:id="rId10"/>
    <p:sldId id="333" r:id="rId11"/>
    <p:sldId id="337" r:id="rId12"/>
    <p:sldId id="338" r:id="rId13"/>
    <p:sldId id="339" r:id="rId14"/>
    <p:sldId id="340" r:id="rId15"/>
    <p:sldId id="341" r:id="rId16"/>
    <p:sldId id="342" r:id="rId17"/>
    <p:sldId id="343" r:id="rId18"/>
    <p:sldId id="344" r:id="rId19"/>
    <p:sldId id="359" r:id="rId20"/>
    <p:sldId id="346" r:id="rId21"/>
    <p:sldId id="345" r:id="rId22"/>
    <p:sldId id="348" r:id="rId23"/>
    <p:sldId id="347" r:id="rId24"/>
    <p:sldId id="349" r:id="rId25"/>
    <p:sldId id="351" r:id="rId26"/>
    <p:sldId id="350" r:id="rId27"/>
    <p:sldId id="352" r:id="rId28"/>
    <p:sldId id="354" r:id="rId29"/>
    <p:sldId id="355" r:id="rId30"/>
    <p:sldId id="357" r:id="rId31"/>
    <p:sldId id="356" r:id="rId32"/>
    <p:sldId id="353" r:id="rId33"/>
    <p:sldId id="360" r:id="rId34"/>
    <p:sldId id="361" r:id="rId35"/>
    <p:sldId id="362" r:id="rId36"/>
    <p:sldId id="363" r:id="rId37"/>
    <p:sldId id="364" r:id="rId38"/>
    <p:sldId id="365" r:id="rId39"/>
    <p:sldId id="366" r:id="rId40"/>
    <p:sldId id="367" r:id="rId41"/>
    <p:sldId id="368" r:id="rId42"/>
    <p:sldId id="369" r:id="rId43"/>
    <p:sldId id="327"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10/4/2023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10/4/2023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a:bodyPr>
          <a:lstStyle/>
          <a:p>
            <a:pPr algn="ctr"/>
            <a:r>
              <a:rPr lang="en-US" b="1" dirty="0"/>
              <a:t>Lecture 4: Heating systems, central ac systems</a:t>
            </a:r>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A1F8-AE87-32B5-CA00-83979432B53E}"/>
              </a:ext>
            </a:extLst>
          </p:cNvPr>
          <p:cNvSpPr>
            <a:spLocks noGrp="1"/>
          </p:cNvSpPr>
          <p:nvPr>
            <p:ph type="title"/>
          </p:nvPr>
        </p:nvSpPr>
        <p:spPr/>
        <p:txBody>
          <a:bodyPr/>
          <a:lstStyle/>
          <a:p>
            <a:r>
              <a:rPr lang="en-US" dirty="0"/>
              <a:t>Contents</a:t>
            </a:r>
          </a:p>
        </p:txBody>
      </p:sp>
      <p:sp>
        <p:nvSpPr>
          <p:cNvPr id="3" name="Content Placeholder 2">
            <a:extLst>
              <a:ext uri="{FF2B5EF4-FFF2-40B4-BE49-F238E27FC236}">
                <a16:creationId xmlns:a16="http://schemas.microsoft.com/office/drawing/2014/main" id="{846C003D-68A2-67DC-F3DD-C81A7860304A}"/>
              </a:ext>
            </a:extLst>
          </p:cNvPr>
          <p:cNvSpPr>
            <a:spLocks noGrp="1"/>
          </p:cNvSpPr>
          <p:nvPr>
            <p:ph idx="1"/>
          </p:nvPr>
        </p:nvSpPr>
        <p:spPr/>
        <p:txBody>
          <a:bodyPr>
            <a:normAutofit/>
          </a:bodyPr>
          <a:lstStyle/>
          <a:p>
            <a:pPr marL="342900" indent="-342900">
              <a:buFont typeface="Wingdings" panose="05000000000000000000" pitchFamily="2" charset="2"/>
              <a:buChar char="§"/>
            </a:pPr>
            <a:r>
              <a:rPr lang="en-US" sz="2400" dirty="0"/>
              <a:t>Central AC System</a:t>
            </a:r>
          </a:p>
          <a:p>
            <a:pPr marL="342900" indent="-342900">
              <a:buFont typeface="Wingdings" panose="05000000000000000000" pitchFamily="2" charset="2"/>
              <a:buChar char="§"/>
            </a:pPr>
            <a:r>
              <a:rPr lang="en-US" sz="2400" dirty="0"/>
              <a:t>Components of Central AC System</a:t>
            </a:r>
          </a:p>
          <a:p>
            <a:pPr marL="342900" indent="-342900">
              <a:buFont typeface="Wingdings" panose="05000000000000000000" pitchFamily="2" charset="2"/>
              <a:buChar char="§"/>
            </a:pPr>
            <a:r>
              <a:rPr lang="en-US" sz="2400" dirty="0"/>
              <a:t>Sub-system of Central AC System</a:t>
            </a:r>
          </a:p>
          <a:p>
            <a:pPr marL="342900" indent="-342900">
              <a:buFont typeface="Wingdings" panose="05000000000000000000" pitchFamily="2" charset="2"/>
              <a:buChar char="§"/>
            </a:pPr>
            <a:r>
              <a:rPr lang="en-US" sz="2400" dirty="0"/>
              <a:t>Types of Central AC System</a:t>
            </a:r>
          </a:p>
          <a:p>
            <a:pPr marL="342900" indent="-342900">
              <a:buFont typeface="Wingdings" panose="05000000000000000000" pitchFamily="2" charset="2"/>
              <a:buChar char="§"/>
            </a:pPr>
            <a:r>
              <a:rPr lang="en-US" sz="2400" dirty="0"/>
              <a:t>Introduction of Heating System</a:t>
            </a:r>
          </a:p>
        </p:txBody>
      </p:sp>
    </p:spTree>
    <p:extLst>
      <p:ext uri="{BB962C8B-B14F-4D97-AF65-F5344CB8AC3E}">
        <p14:creationId xmlns:p14="http://schemas.microsoft.com/office/powerpoint/2010/main" val="1626155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1D2E2-E7B3-3C37-F6AE-06D6A6BC8A71}"/>
              </a:ext>
            </a:extLst>
          </p:cNvPr>
          <p:cNvSpPr>
            <a:spLocks noGrp="1"/>
          </p:cNvSpPr>
          <p:nvPr>
            <p:ph type="title"/>
          </p:nvPr>
        </p:nvSpPr>
        <p:spPr/>
        <p:txBody>
          <a:bodyPr/>
          <a:lstStyle/>
          <a:p>
            <a:r>
              <a:rPr lang="en-US" dirty="0"/>
              <a:t>Central AC System</a:t>
            </a:r>
          </a:p>
        </p:txBody>
      </p:sp>
      <p:sp>
        <p:nvSpPr>
          <p:cNvPr id="3" name="Content Placeholder 2">
            <a:extLst>
              <a:ext uri="{FF2B5EF4-FFF2-40B4-BE49-F238E27FC236}">
                <a16:creationId xmlns:a16="http://schemas.microsoft.com/office/drawing/2014/main" id="{F97EC0F2-0D83-47A4-89A3-2CBAC7E3F21D}"/>
              </a:ext>
            </a:extLst>
          </p:cNvPr>
          <p:cNvSpPr>
            <a:spLocks noGrp="1"/>
          </p:cNvSpPr>
          <p:nvPr>
            <p:ph idx="1"/>
          </p:nvPr>
        </p:nvSpPr>
        <p:spPr/>
        <p:txBody>
          <a:bodyPr>
            <a:normAutofit/>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Central air conditioning (AC) systems are a popular and efficient means of cooling large spaces, such as homes, offices, and commercial buildings.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Unlike individual air conditioners that cool one room at a time, central AC systems provide uniform cooling throughout an entire structure.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consist of a central unit connected to a network of ducts that distribute cooled air to various rooms or zones.</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One of the primary components of a central AC system is the central unit, typically located outside the building.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This unit contains the compressor, condenser coil, and a fan. </a:t>
            </a:r>
          </a:p>
        </p:txBody>
      </p:sp>
    </p:spTree>
    <p:extLst>
      <p:ext uri="{BB962C8B-B14F-4D97-AF65-F5344CB8AC3E}">
        <p14:creationId xmlns:p14="http://schemas.microsoft.com/office/powerpoint/2010/main" val="29505178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1D2E2-E7B3-3C37-F6AE-06D6A6BC8A71}"/>
              </a:ext>
            </a:extLst>
          </p:cNvPr>
          <p:cNvSpPr>
            <a:spLocks noGrp="1"/>
          </p:cNvSpPr>
          <p:nvPr>
            <p:ph type="title"/>
          </p:nvPr>
        </p:nvSpPr>
        <p:spPr/>
        <p:txBody>
          <a:bodyPr/>
          <a:lstStyle/>
          <a:p>
            <a:r>
              <a:rPr lang="en-US" dirty="0"/>
              <a:t>Central AC System</a:t>
            </a:r>
          </a:p>
        </p:txBody>
      </p:sp>
      <p:sp>
        <p:nvSpPr>
          <p:cNvPr id="3" name="Content Placeholder 2">
            <a:extLst>
              <a:ext uri="{FF2B5EF4-FFF2-40B4-BE49-F238E27FC236}">
                <a16:creationId xmlns:a16="http://schemas.microsoft.com/office/drawing/2014/main" id="{F97EC0F2-0D83-47A4-89A3-2CBAC7E3F21D}"/>
              </a:ext>
            </a:extLst>
          </p:cNvPr>
          <p:cNvSpPr>
            <a:spLocks noGrp="1"/>
          </p:cNvSpPr>
          <p:nvPr>
            <p:ph idx="1"/>
          </p:nvPr>
        </p:nvSpPr>
        <p:spPr/>
        <p:txBody>
          <a:bodyPr>
            <a:normAutofit/>
          </a:bodyPr>
          <a:lstStyle/>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compressor plays a crucial role in pressurizing and circulating the refrigerant, while the condenser coil releases heat outside, and the fan helps dissipate this heat.</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Inside the building, a network of ducts carries the cooled air to different areas.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These ducts are often installed within walls, ceilings, or floors to maintain a clean and unobtrusive appearance.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central AC system also includes an evaporator coil located in the indoor unit or furnace.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This coil absorbs heat from the air, and the refrigerant evaporates, cooling the air in the process. </a:t>
            </a:r>
          </a:p>
          <a:p>
            <a:pPr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cooled air is then pushed through the ducts and distributed throughout the building.</a:t>
            </a:r>
          </a:p>
        </p:txBody>
      </p:sp>
    </p:spTree>
    <p:extLst>
      <p:ext uri="{BB962C8B-B14F-4D97-AF65-F5344CB8AC3E}">
        <p14:creationId xmlns:p14="http://schemas.microsoft.com/office/powerpoint/2010/main" val="3789245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A6101-4495-E363-F773-403C6C6A1241}"/>
              </a:ext>
            </a:extLst>
          </p:cNvPr>
          <p:cNvSpPr>
            <a:spLocks noGrp="1"/>
          </p:cNvSpPr>
          <p:nvPr>
            <p:ph type="title"/>
          </p:nvPr>
        </p:nvSpPr>
        <p:spPr/>
        <p:txBody>
          <a:bodyPr/>
          <a:lstStyle/>
          <a:p>
            <a:r>
              <a:rPr lang="en-US" dirty="0"/>
              <a:t>Central AC System</a:t>
            </a:r>
          </a:p>
        </p:txBody>
      </p:sp>
      <p:pic>
        <p:nvPicPr>
          <p:cNvPr id="1028" name="Picture 4">
            <a:extLst>
              <a:ext uri="{FF2B5EF4-FFF2-40B4-BE49-F238E27FC236}">
                <a16:creationId xmlns:a16="http://schemas.microsoft.com/office/drawing/2014/main" id="{FCE09226-8CFC-2C22-E9FD-2C2AA726B22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605"/>
          <a:stretch/>
        </p:blipFill>
        <p:spPr bwMode="auto">
          <a:xfrm>
            <a:off x="0" y="1718882"/>
            <a:ext cx="8242300" cy="517534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75814C8-9743-B7B6-386A-59D4EF610599}"/>
              </a:ext>
            </a:extLst>
          </p:cNvPr>
          <p:cNvSpPr txBox="1"/>
          <p:nvPr/>
        </p:nvSpPr>
        <p:spPr>
          <a:xfrm>
            <a:off x="8242301" y="5483537"/>
            <a:ext cx="4353560" cy="646331"/>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 (Standard Heating and Air Conditioning, 2022)</a:t>
            </a:r>
            <a:endParaRPr lang="en-US" dirty="0"/>
          </a:p>
        </p:txBody>
      </p:sp>
    </p:spTree>
    <p:extLst>
      <p:ext uri="{BB962C8B-B14F-4D97-AF65-F5344CB8AC3E}">
        <p14:creationId xmlns:p14="http://schemas.microsoft.com/office/powerpoint/2010/main" val="1918253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2131F-682B-C383-956B-2C52E31F600A}"/>
              </a:ext>
            </a:extLst>
          </p:cNvPr>
          <p:cNvSpPr>
            <a:spLocks noGrp="1"/>
          </p:cNvSpPr>
          <p:nvPr>
            <p:ph type="title"/>
          </p:nvPr>
        </p:nvSpPr>
        <p:spPr/>
        <p:txBody>
          <a:bodyPr/>
          <a:lstStyle/>
          <a:p>
            <a:r>
              <a:rPr lang="en-US" dirty="0"/>
              <a:t>Central AC System</a:t>
            </a:r>
          </a:p>
        </p:txBody>
      </p:sp>
      <p:pic>
        <p:nvPicPr>
          <p:cNvPr id="2050" name="Picture 2">
            <a:extLst>
              <a:ext uri="{FF2B5EF4-FFF2-40B4-BE49-F238E27FC236}">
                <a16:creationId xmlns:a16="http://schemas.microsoft.com/office/drawing/2014/main" id="{618A344C-50E4-5603-359A-9CF919C80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37359"/>
            <a:ext cx="8864653" cy="512064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40AD03D-F992-44F2-C58E-14687F886887}"/>
              </a:ext>
            </a:extLst>
          </p:cNvPr>
          <p:cNvSpPr txBox="1"/>
          <p:nvPr/>
        </p:nvSpPr>
        <p:spPr>
          <a:xfrm>
            <a:off x="8864653" y="5944263"/>
            <a:ext cx="1904894"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 (Taneja, 2013)</a:t>
            </a:r>
            <a:endParaRPr lang="en-US" dirty="0"/>
          </a:p>
        </p:txBody>
      </p:sp>
    </p:spTree>
    <p:extLst>
      <p:ext uri="{BB962C8B-B14F-4D97-AF65-F5344CB8AC3E}">
        <p14:creationId xmlns:p14="http://schemas.microsoft.com/office/powerpoint/2010/main" val="399008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C95DB-2738-665C-749E-FD83FAC17342}"/>
              </a:ext>
            </a:extLst>
          </p:cNvPr>
          <p:cNvSpPr>
            <a:spLocks noGrp="1"/>
          </p:cNvSpPr>
          <p:nvPr>
            <p:ph type="title"/>
          </p:nvPr>
        </p:nvSpPr>
        <p:spPr/>
        <p:txBody>
          <a:bodyPr/>
          <a:lstStyle/>
          <a:p>
            <a:r>
              <a:rPr lang="en-US" dirty="0"/>
              <a:t>Central AC System</a:t>
            </a:r>
          </a:p>
        </p:txBody>
      </p:sp>
      <p:sp>
        <p:nvSpPr>
          <p:cNvPr id="3" name="Content Placeholder 2">
            <a:extLst>
              <a:ext uri="{FF2B5EF4-FFF2-40B4-BE49-F238E27FC236}">
                <a16:creationId xmlns:a16="http://schemas.microsoft.com/office/drawing/2014/main" id="{7E7FEE30-E86E-22F0-6B29-3618DD818D66}"/>
              </a:ext>
            </a:extLst>
          </p:cNvPr>
          <p:cNvSpPr>
            <a:spLocks noGrp="1"/>
          </p:cNvSpPr>
          <p:nvPr>
            <p:ph idx="1"/>
          </p:nvPr>
        </p:nvSpPr>
        <p:spPr/>
        <p:txBody>
          <a:bodyPr>
            <a:normAutofit fontScale="92500" lnSpcReduction="10000"/>
          </a:bodyPr>
          <a:lstStyle/>
          <a:p>
            <a:pPr marL="0" marR="0" lvl="0" indent="0" algn="just">
              <a:lnSpc>
                <a:spcPct val="150000"/>
              </a:lnSpc>
              <a:spcBef>
                <a:spcPts val="600"/>
              </a:spcBef>
              <a:spcAft>
                <a:spcPts val="0"/>
              </a:spcAft>
              <a:buNone/>
            </a:pPr>
            <a:r>
              <a:rPr lang="en-US" sz="1800" b="1" dirty="0">
                <a:effectLst/>
                <a:latin typeface="Times New Roman" panose="02020603050405020304" pitchFamily="18" charset="0"/>
                <a:ea typeface="Calibri" panose="020F0502020204030204" pitchFamily="34" charset="0"/>
              </a:rPr>
              <a:t>Components</a:t>
            </a:r>
          </a:p>
          <a:p>
            <a:pPr marL="342900" marR="0" lvl="0" indent="-342900" algn="just">
              <a:lnSpc>
                <a:spcPct val="150000"/>
              </a:lnSpc>
              <a:spcBef>
                <a:spcPts val="60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Air Handling Unit (AHU)</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Cooling Towers (Condensers)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Supplying Duct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Return Duct</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Diffusers/Registers</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Compressor</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Expansion Device</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Evaporator</a:t>
            </a:r>
          </a:p>
          <a:p>
            <a:pPr marL="342900" marR="0" lvl="0" indent="-342900" algn="just">
              <a:lnSpc>
                <a:spcPct val="150000"/>
              </a:lnSpc>
              <a:spcBef>
                <a:spcPts val="0"/>
              </a:spcBef>
              <a:spcAft>
                <a:spcPts val="60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Thermostat</a:t>
            </a:r>
          </a:p>
          <a:p>
            <a:endParaRPr lang="en-US" dirty="0"/>
          </a:p>
        </p:txBody>
      </p:sp>
    </p:spTree>
    <p:extLst>
      <p:ext uri="{BB962C8B-B14F-4D97-AF65-F5344CB8AC3E}">
        <p14:creationId xmlns:p14="http://schemas.microsoft.com/office/powerpoint/2010/main" val="194654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01B43-954A-7337-8973-388DF0F03C9E}"/>
              </a:ext>
            </a:extLst>
          </p:cNvPr>
          <p:cNvSpPr>
            <a:spLocks noGrp="1"/>
          </p:cNvSpPr>
          <p:nvPr>
            <p:ph type="title"/>
          </p:nvPr>
        </p:nvSpPr>
        <p:spPr/>
        <p:txBody>
          <a:bodyPr/>
          <a:lstStyle/>
          <a:p>
            <a:r>
              <a:rPr lang="en-US" dirty="0"/>
              <a:t>Air Handling Unit</a:t>
            </a:r>
          </a:p>
        </p:txBody>
      </p:sp>
      <p:sp>
        <p:nvSpPr>
          <p:cNvPr id="3" name="Content Placeholder 2">
            <a:extLst>
              <a:ext uri="{FF2B5EF4-FFF2-40B4-BE49-F238E27FC236}">
                <a16:creationId xmlns:a16="http://schemas.microsoft.com/office/drawing/2014/main" id="{9F356D7B-2D15-1EA4-BBBE-3D8517EB576E}"/>
              </a:ext>
            </a:extLst>
          </p:cNvPr>
          <p:cNvSpPr>
            <a:spLocks noGrp="1"/>
          </p:cNvSpPr>
          <p:nvPr>
            <p:ph idx="1"/>
          </p:nvPr>
        </p:nvSpPr>
        <p:spPr/>
        <p:txBody>
          <a:bodyPr>
            <a:normAutofit/>
          </a:bodyPr>
          <a:lstStyle/>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An </a:t>
            </a:r>
            <a:r>
              <a:rPr lang="en-US" b="1" dirty="0">
                <a:effectLst/>
                <a:latin typeface="Times New Roman" panose="02020603050405020304" pitchFamily="18" charset="0"/>
                <a:ea typeface="Calibri" panose="020F0502020204030204" pitchFamily="34" charset="0"/>
              </a:rPr>
              <a:t>Air Handling Unit (AHU)</a:t>
            </a:r>
            <a:r>
              <a:rPr lang="en-US" dirty="0">
                <a:effectLst/>
                <a:latin typeface="Times New Roman" panose="02020603050405020304" pitchFamily="18" charset="0"/>
                <a:ea typeface="Calibri" panose="020F0502020204030204" pitchFamily="34" charset="0"/>
              </a:rPr>
              <a:t> serves the purpose of extracting air from rooms through return ducts, passing it through air filters, and then releasing the conditioned air back into the rooms.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Resembling a box, the AHU houses essential equipment such as filters and blowers.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In the context of a heating, ventilating, and air-conditioning (HVAC) system, an AHU plays a crucial role in controlling and circulating air.</a:t>
            </a:r>
          </a:p>
          <a:p>
            <a:endParaRPr lang="en-US" dirty="0"/>
          </a:p>
        </p:txBody>
      </p:sp>
    </p:spTree>
    <p:extLst>
      <p:ext uri="{BB962C8B-B14F-4D97-AF65-F5344CB8AC3E}">
        <p14:creationId xmlns:p14="http://schemas.microsoft.com/office/powerpoint/2010/main" val="356320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01B43-954A-7337-8973-388DF0F03C9E}"/>
              </a:ext>
            </a:extLst>
          </p:cNvPr>
          <p:cNvSpPr>
            <a:spLocks noGrp="1"/>
          </p:cNvSpPr>
          <p:nvPr>
            <p:ph type="title"/>
          </p:nvPr>
        </p:nvSpPr>
        <p:spPr/>
        <p:txBody>
          <a:bodyPr/>
          <a:lstStyle/>
          <a:p>
            <a:r>
              <a:rPr lang="en-US" dirty="0"/>
              <a:t>Air Handling Unit</a:t>
            </a:r>
          </a:p>
        </p:txBody>
      </p:sp>
      <p:sp>
        <p:nvSpPr>
          <p:cNvPr id="3" name="Content Placeholder 2">
            <a:extLst>
              <a:ext uri="{FF2B5EF4-FFF2-40B4-BE49-F238E27FC236}">
                <a16:creationId xmlns:a16="http://schemas.microsoft.com/office/drawing/2014/main" id="{9F356D7B-2D15-1EA4-BBBE-3D8517EB576E}"/>
              </a:ext>
            </a:extLst>
          </p:cNvPr>
          <p:cNvSpPr>
            <a:spLocks noGrp="1"/>
          </p:cNvSpPr>
          <p:nvPr>
            <p:ph idx="1"/>
          </p:nvPr>
        </p:nvSpPr>
        <p:spPr/>
        <p:txBody>
          <a:bodyPr>
            <a:normAutofit/>
          </a:bodyPr>
          <a:lstStyle/>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Air handlers are typically large metal boxes containing components such as blowers, heating or cooling elements, filter racks, sound attenuators, and dampers. These units connect to ductwork and a ventilation system, distributing conditioned air throughout a building.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In some cases, AHUs directly supply and return air to and from the space without the need for ductwork.</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 more extensive AHU that conditions 100% outside air, without recirculating air, is referred to as a makeup air unit.</a:t>
            </a:r>
          </a:p>
          <a:p>
            <a:endParaRPr lang="en-US" dirty="0"/>
          </a:p>
        </p:txBody>
      </p:sp>
    </p:spTree>
    <p:extLst>
      <p:ext uri="{BB962C8B-B14F-4D97-AF65-F5344CB8AC3E}">
        <p14:creationId xmlns:p14="http://schemas.microsoft.com/office/powerpoint/2010/main" val="1543704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71C6A-6A8E-5D00-C0F8-A3CF57D35437}"/>
              </a:ext>
            </a:extLst>
          </p:cNvPr>
          <p:cNvSpPr>
            <a:spLocks noGrp="1"/>
          </p:cNvSpPr>
          <p:nvPr>
            <p:ph type="title"/>
          </p:nvPr>
        </p:nvSpPr>
        <p:spPr/>
        <p:txBody>
          <a:bodyPr/>
          <a:lstStyle/>
          <a:p>
            <a:r>
              <a:rPr lang="en-US" dirty="0"/>
              <a:t>Air Handling Unit</a:t>
            </a:r>
          </a:p>
        </p:txBody>
      </p:sp>
      <p:pic>
        <p:nvPicPr>
          <p:cNvPr id="3074" name="Picture 2">
            <a:extLst>
              <a:ext uri="{FF2B5EF4-FFF2-40B4-BE49-F238E27FC236}">
                <a16:creationId xmlns:a16="http://schemas.microsoft.com/office/drawing/2014/main" id="{63B3EDCA-B95F-0367-4C04-34E6B5EFF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55801"/>
            <a:ext cx="9134534" cy="490220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1AAA80D-74F5-24D4-552C-44B6F7B65E01}"/>
              </a:ext>
            </a:extLst>
          </p:cNvPr>
          <p:cNvSpPr txBox="1"/>
          <p:nvPr/>
        </p:nvSpPr>
        <p:spPr>
          <a:xfrm>
            <a:off x="9359900" y="5811336"/>
            <a:ext cx="1993900"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Cayuela</a:t>
            </a:r>
            <a:r>
              <a:rPr lang="en-US" sz="1800" dirty="0">
                <a:effectLst/>
                <a:latin typeface="Times New Roman" panose="02020603050405020304" pitchFamily="18" charset="0"/>
                <a:ea typeface="Calibri" panose="020F0502020204030204" pitchFamily="34" charset="0"/>
              </a:rPr>
              <a:t>, 2020)</a:t>
            </a:r>
            <a:endParaRPr lang="en-US" dirty="0"/>
          </a:p>
        </p:txBody>
      </p:sp>
    </p:spTree>
    <p:extLst>
      <p:ext uri="{BB962C8B-B14F-4D97-AF65-F5344CB8AC3E}">
        <p14:creationId xmlns:p14="http://schemas.microsoft.com/office/powerpoint/2010/main" val="2319287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3B1AD-35CC-6319-72CF-91C5910E2069}"/>
              </a:ext>
            </a:extLst>
          </p:cNvPr>
          <p:cNvSpPr>
            <a:spLocks noGrp="1"/>
          </p:cNvSpPr>
          <p:nvPr>
            <p:ph type="title"/>
          </p:nvPr>
        </p:nvSpPr>
        <p:spPr/>
        <p:txBody>
          <a:bodyPr/>
          <a:lstStyle/>
          <a:p>
            <a:r>
              <a:rPr lang="en-US" dirty="0"/>
              <a:t>AHU Components</a:t>
            </a:r>
          </a:p>
        </p:txBody>
      </p:sp>
      <p:sp>
        <p:nvSpPr>
          <p:cNvPr id="3" name="Content Placeholder 2">
            <a:extLst>
              <a:ext uri="{FF2B5EF4-FFF2-40B4-BE49-F238E27FC236}">
                <a16:creationId xmlns:a16="http://schemas.microsoft.com/office/drawing/2014/main" id="{6D7BF1B6-3867-E0DC-BA85-8D7A42ED4FAA}"/>
              </a:ext>
            </a:extLst>
          </p:cNvPr>
          <p:cNvSpPr>
            <a:spLocks noGrp="1"/>
          </p:cNvSpPr>
          <p:nvPr>
            <p:ph idx="1"/>
          </p:nvPr>
        </p:nvSpPr>
        <p:spPr>
          <a:xfrm>
            <a:off x="393700" y="1744134"/>
            <a:ext cx="11315700" cy="4023360"/>
          </a:xfrm>
        </p:spPr>
        <p:txBody>
          <a:bodyPr>
            <a:noAutofit/>
          </a:bodyPr>
          <a:lstStyle/>
          <a:p>
            <a:pPr marL="228600" marR="0" algn="just">
              <a:lnSpc>
                <a:spcPct val="150000"/>
              </a:lnSpc>
              <a:spcBef>
                <a:spcPts val="200"/>
              </a:spcBef>
              <a:spcAft>
                <a:spcPts val="0"/>
              </a:spcAft>
            </a:pPr>
            <a:r>
              <a:rPr lang="en-US" sz="18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Filters:</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Air filtration is a constant feature to provide clean, dust-free air to building occupants. Filters are strategically placed at the beginning of the AHU, with a common arrangement involving successive banks of coarse-grade panel filters in front of fine-grade bag filters.</a:t>
            </a:r>
          </a:p>
          <a:p>
            <a:pPr marL="228600" marR="0" algn="just">
              <a:lnSpc>
                <a:spcPct val="150000"/>
              </a:lnSpc>
              <a:spcBef>
                <a:spcPts val="200"/>
              </a:spcBef>
              <a:spcAft>
                <a:spcPts val="0"/>
              </a:spcAft>
            </a:pPr>
            <a:r>
              <a:rPr lang="en-US" sz="18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Heating and/or Cooling Elements:</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AHUs may include coils for heating or cooling to adjust the supply air temperature and humidity. Heat exchanger coils within the AHU use hot water or steam for heating and chilled water for cooling.</a:t>
            </a:r>
          </a:p>
          <a:p>
            <a:pPr marL="228600" marR="0" algn="just">
              <a:lnSpc>
                <a:spcPct val="150000"/>
              </a:lnSpc>
              <a:spcBef>
                <a:spcPts val="200"/>
              </a:spcBef>
              <a:spcAft>
                <a:spcPts val="0"/>
              </a:spcAft>
            </a:pPr>
            <a:r>
              <a:rPr lang="en-US" sz="18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Humidifier:</a:t>
            </a:r>
          </a:p>
          <a:p>
            <a:pPr marL="22860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Humidification is crucial in colder climates to counteract dry air resulting from continuous heating. Various types of humidification methods, including evaporative, vaporizer, steam, or spray mist, may be incorporated.</a:t>
            </a: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356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3B1AD-35CC-6319-72CF-91C5910E2069}"/>
              </a:ext>
            </a:extLst>
          </p:cNvPr>
          <p:cNvSpPr>
            <a:spLocks noGrp="1"/>
          </p:cNvSpPr>
          <p:nvPr>
            <p:ph type="title"/>
          </p:nvPr>
        </p:nvSpPr>
        <p:spPr/>
        <p:txBody>
          <a:bodyPr/>
          <a:lstStyle/>
          <a:p>
            <a:r>
              <a:rPr lang="en-US" dirty="0"/>
              <a:t>AHU Components</a:t>
            </a:r>
          </a:p>
        </p:txBody>
      </p:sp>
      <p:sp>
        <p:nvSpPr>
          <p:cNvPr id="3" name="Content Placeholder 2">
            <a:extLst>
              <a:ext uri="{FF2B5EF4-FFF2-40B4-BE49-F238E27FC236}">
                <a16:creationId xmlns:a16="http://schemas.microsoft.com/office/drawing/2014/main" id="{6D7BF1B6-3867-E0DC-BA85-8D7A42ED4FAA}"/>
              </a:ext>
            </a:extLst>
          </p:cNvPr>
          <p:cNvSpPr>
            <a:spLocks noGrp="1"/>
          </p:cNvSpPr>
          <p:nvPr>
            <p:ph idx="1"/>
          </p:nvPr>
        </p:nvSpPr>
        <p:spPr>
          <a:xfrm>
            <a:off x="304800" y="1845734"/>
            <a:ext cx="11442700" cy="4023360"/>
          </a:xfrm>
        </p:spPr>
        <p:txBody>
          <a:bodyPr>
            <a:noAutofit/>
          </a:bodyPr>
          <a:lstStyle/>
          <a:p>
            <a:pPr marL="228600" marR="0" algn="just">
              <a:lnSpc>
                <a:spcPct val="150000"/>
              </a:lnSpc>
              <a:spcBef>
                <a:spcPts val="200"/>
              </a:spcBef>
              <a:spcAft>
                <a:spcPts val="0"/>
              </a:spcAft>
            </a:pPr>
            <a:r>
              <a:rPr lang="en-US"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Mixing Chamber:</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To maintain indoor air quality, AHUs commonly have mixing chambers allowing the introduction of outside air and the exhausting of air from the building.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This helps achieve the desired supply air temperature by blending cooler outside air with warmer return air.</a:t>
            </a:r>
          </a:p>
          <a:p>
            <a:pPr marL="228600" marR="0" algn="just">
              <a:lnSpc>
                <a:spcPct val="150000"/>
              </a:lnSpc>
              <a:spcBef>
                <a:spcPts val="200"/>
              </a:spcBef>
              <a:spcAft>
                <a:spcPts val="0"/>
              </a:spcAft>
            </a:pPr>
            <a:r>
              <a:rPr lang="en-US"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Vibration Isolators:</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blowers in an AHU can generate significant vibration.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Vibration isolators, flexible sections, are inserted into the duct before and after the AHU to prevent the transmission of noise and vibration to the building's occupants.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2406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3B1AD-35CC-6319-72CF-91C5910E2069}"/>
              </a:ext>
            </a:extLst>
          </p:cNvPr>
          <p:cNvSpPr>
            <a:spLocks noGrp="1"/>
          </p:cNvSpPr>
          <p:nvPr>
            <p:ph type="title"/>
          </p:nvPr>
        </p:nvSpPr>
        <p:spPr/>
        <p:txBody>
          <a:bodyPr/>
          <a:lstStyle/>
          <a:p>
            <a:r>
              <a:rPr lang="en-US" dirty="0"/>
              <a:t>AHU Components</a:t>
            </a:r>
          </a:p>
        </p:txBody>
      </p:sp>
      <p:sp>
        <p:nvSpPr>
          <p:cNvPr id="3" name="Content Placeholder 2">
            <a:extLst>
              <a:ext uri="{FF2B5EF4-FFF2-40B4-BE49-F238E27FC236}">
                <a16:creationId xmlns:a16="http://schemas.microsoft.com/office/drawing/2014/main" id="{6D7BF1B6-3867-E0DC-BA85-8D7A42ED4FAA}"/>
              </a:ext>
            </a:extLst>
          </p:cNvPr>
          <p:cNvSpPr>
            <a:spLocks noGrp="1"/>
          </p:cNvSpPr>
          <p:nvPr>
            <p:ph idx="1"/>
          </p:nvPr>
        </p:nvSpPr>
        <p:spPr>
          <a:xfrm>
            <a:off x="317500" y="1845734"/>
            <a:ext cx="11544300" cy="4023360"/>
          </a:xfrm>
        </p:spPr>
        <p:txBody>
          <a:bodyPr>
            <a:noAutofit/>
          </a:bodyPr>
          <a:lstStyle/>
          <a:p>
            <a:pPr marL="228600" marR="0" algn="just">
              <a:lnSpc>
                <a:spcPct val="150000"/>
              </a:lnSpc>
              <a:spcBef>
                <a:spcPts val="200"/>
              </a:spcBef>
              <a:spcAft>
                <a:spcPts val="0"/>
              </a:spcAft>
            </a:pPr>
            <a:r>
              <a:rPr lang="en-US" sz="16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Controls:</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Controls are essential for regulating various aspects of an AHU, including air flow rate, supply air temperature, mixed air temperature, humidity, and air quality. </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This can range from simple thermostats to complex building automation systems.</a:t>
            </a:r>
          </a:p>
          <a:p>
            <a:pPr marL="228600" marR="0" algn="just">
              <a:lnSpc>
                <a:spcPct val="150000"/>
              </a:lnSpc>
              <a:spcBef>
                <a:spcPts val="200"/>
              </a:spcBef>
              <a:spcAft>
                <a:spcPts val="0"/>
              </a:spcAft>
            </a:pPr>
            <a:r>
              <a:rPr lang="en-US" sz="1600"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Fan Coil Unit (FCU):</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A Fan Coil Unit (FCU) is a simpler device consisting of a heating or cooling coil and a fan. Typically found in residential, commercial, and industrial buildings, FCUs circulate hot or cold water through a coil to condition a space. The unit can either be concealed or exposed within the room or area it serves.</a:t>
            </a:r>
          </a:p>
          <a:p>
            <a:pPr marL="422910" marR="0" indent="-285750" algn="just">
              <a:lnSpc>
                <a:spcPct val="150000"/>
              </a:lnSpc>
              <a:spcBef>
                <a:spcPts val="600"/>
              </a:spcBef>
              <a:spcAft>
                <a:spcPts val="600"/>
              </a:spcAft>
              <a:buFont typeface="Wingdings" panose="05000000000000000000" pitchFamily="2" charset="2"/>
              <a:buChar char="§"/>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FCUs can be controlled by their internal thermostat or wired to operate with a remote thermostat. The units receive hot or cold water from a central plant, and the speed control of fan motors within an FCU is used to regulate heating and cooling output.</a:t>
            </a:r>
          </a:p>
          <a:p>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1753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8DD95-16EF-1208-7DA4-B56804A8E328}"/>
              </a:ext>
            </a:extLst>
          </p:cNvPr>
          <p:cNvSpPr>
            <a:spLocks noGrp="1"/>
          </p:cNvSpPr>
          <p:nvPr>
            <p:ph type="title"/>
          </p:nvPr>
        </p:nvSpPr>
        <p:spPr/>
        <p:txBody>
          <a:bodyPr/>
          <a:lstStyle/>
          <a:p>
            <a:r>
              <a:rPr lang="en-US" dirty="0"/>
              <a:t>Cooling Towers</a:t>
            </a:r>
          </a:p>
        </p:txBody>
      </p:sp>
      <p:sp>
        <p:nvSpPr>
          <p:cNvPr id="3" name="Content Placeholder 2">
            <a:extLst>
              <a:ext uri="{FF2B5EF4-FFF2-40B4-BE49-F238E27FC236}">
                <a16:creationId xmlns:a16="http://schemas.microsoft.com/office/drawing/2014/main" id="{2D63126C-A3E9-B2F5-4B78-4D3A50361DF2}"/>
              </a:ext>
            </a:extLst>
          </p:cNvPr>
          <p:cNvSpPr>
            <a:spLocks noGrp="1"/>
          </p:cNvSpPr>
          <p:nvPr>
            <p:ph idx="1"/>
          </p:nvPr>
        </p:nvSpPr>
        <p:spPr/>
        <p:txBody>
          <a:bodyPr>
            <a:normAutofit lnSpcReduction="10000"/>
          </a:bodyPr>
          <a:lstStyle/>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Cooling towers facilitate the cooling of water in either open or closed circuits.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In open circuits, water is pumped into a system of pipes, nozzles, and sprayers within the tower. Air from the atmosphere enters the tower and flows upward through falling water. </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The heated and moisture-laden air is then discharged, and water is recirculated to remove more heat from the condenser.</a:t>
            </a:r>
          </a:p>
          <a:p>
            <a:pPr marL="308610" marR="0" indent="-17145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Types of Fill (Packing) in Cooling Towers:</a:t>
            </a:r>
          </a:p>
          <a:p>
            <a:pPr>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 The fill in cooling towers can include film fill, splash fill, or trickle, each designed to increase the surface area of contact between air and water</a:t>
            </a:r>
            <a:endParaRPr lang="en-US" dirty="0"/>
          </a:p>
        </p:txBody>
      </p:sp>
    </p:spTree>
    <p:extLst>
      <p:ext uri="{BB962C8B-B14F-4D97-AF65-F5344CB8AC3E}">
        <p14:creationId xmlns:p14="http://schemas.microsoft.com/office/powerpoint/2010/main" val="7897417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AD12D-9E71-4C28-4E22-1DAB5231B7FE}"/>
              </a:ext>
            </a:extLst>
          </p:cNvPr>
          <p:cNvSpPr>
            <a:spLocks noGrp="1"/>
          </p:cNvSpPr>
          <p:nvPr>
            <p:ph type="title"/>
          </p:nvPr>
        </p:nvSpPr>
        <p:spPr/>
        <p:txBody>
          <a:bodyPr/>
          <a:lstStyle/>
          <a:p>
            <a:r>
              <a:rPr lang="en-US" dirty="0"/>
              <a:t>Air Distribution Systems</a:t>
            </a:r>
          </a:p>
        </p:txBody>
      </p:sp>
      <p:sp>
        <p:nvSpPr>
          <p:cNvPr id="3" name="Content Placeholder 2">
            <a:extLst>
              <a:ext uri="{FF2B5EF4-FFF2-40B4-BE49-F238E27FC236}">
                <a16:creationId xmlns:a16="http://schemas.microsoft.com/office/drawing/2014/main" id="{A0A77EE7-849C-E2BA-1C58-BD928F519A7E}"/>
              </a:ext>
            </a:extLst>
          </p:cNvPr>
          <p:cNvSpPr>
            <a:spLocks noGrp="1"/>
          </p:cNvSpPr>
          <p:nvPr>
            <p:ph idx="1"/>
          </p:nvPr>
        </p:nvSpPr>
        <p:spPr/>
        <p:txBody>
          <a:bodyPr>
            <a:normAutofit/>
          </a:bodyPr>
          <a:lstStyle/>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Ducts play a crucial role in heating, ventilation, and air conditioning (HVAC) systems, delivering and removing air.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Materials for ducts include galvanized mild steel, aluminum, polyurethane and phenolic foam panels, fiberglass duct board panels, and flexible ducts.</a:t>
            </a:r>
          </a:p>
          <a:p>
            <a:pPr>
              <a:buFont typeface="Wingdings" panose="05000000000000000000" pitchFamily="2" charset="2"/>
              <a:buChar char="§"/>
            </a:pPr>
            <a:endParaRPr lang="en-US" dirty="0"/>
          </a:p>
        </p:txBody>
      </p:sp>
    </p:spTree>
    <p:extLst>
      <p:ext uri="{BB962C8B-B14F-4D97-AF65-F5344CB8AC3E}">
        <p14:creationId xmlns:p14="http://schemas.microsoft.com/office/powerpoint/2010/main" val="985958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AD12D-9E71-4C28-4E22-1DAB5231B7FE}"/>
              </a:ext>
            </a:extLst>
          </p:cNvPr>
          <p:cNvSpPr>
            <a:spLocks noGrp="1"/>
          </p:cNvSpPr>
          <p:nvPr>
            <p:ph type="title"/>
          </p:nvPr>
        </p:nvSpPr>
        <p:spPr/>
        <p:txBody>
          <a:bodyPr/>
          <a:lstStyle/>
          <a:p>
            <a:r>
              <a:rPr lang="en-US" dirty="0"/>
              <a:t>Air Flow and Control</a:t>
            </a:r>
          </a:p>
        </p:txBody>
      </p:sp>
      <p:sp>
        <p:nvSpPr>
          <p:cNvPr id="3" name="Content Placeholder 2">
            <a:extLst>
              <a:ext uri="{FF2B5EF4-FFF2-40B4-BE49-F238E27FC236}">
                <a16:creationId xmlns:a16="http://schemas.microsoft.com/office/drawing/2014/main" id="{A0A77EE7-849C-E2BA-1C58-BD928F519A7E}"/>
              </a:ext>
            </a:extLst>
          </p:cNvPr>
          <p:cNvSpPr>
            <a:spLocks noGrp="1"/>
          </p:cNvSpPr>
          <p:nvPr>
            <p:ph idx="1"/>
          </p:nvPr>
        </p:nvSpPr>
        <p:spPr/>
        <p:txBody>
          <a:bodyPr>
            <a:noAutofit/>
          </a:bodyPr>
          <a:lstStyle/>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Volume control dampers, turning vanes, and plenums contribute to the regulation and distribution of air within duct systems. </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Proper planning and sealing of ducts are crucial for energy efficiency and indoor air quality.</a:t>
            </a:r>
          </a:p>
          <a:p>
            <a:pPr marL="0" indent="0">
              <a:buNone/>
            </a:pPr>
            <a:r>
              <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Air Curtain:</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 air curtain prevents air or contaminants from moving between open spaces. Commonly used over building entrances, it helps maintain conditioned air inside the building.</a:t>
            </a:r>
          </a:p>
          <a:p>
            <a:pPr>
              <a:buFont typeface="Wingdings" panose="05000000000000000000" pitchFamily="2" charset="2"/>
              <a:buChar char="§"/>
            </a:pP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01177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AD12D-9E71-4C28-4E22-1DAB5231B7FE}"/>
              </a:ext>
            </a:extLst>
          </p:cNvPr>
          <p:cNvSpPr>
            <a:spLocks noGrp="1"/>
          </p:cNvSpPr>
          <p:nvPr>
            <p:ph type="title"/>
          </p:nvPr>
        </p:nvSpPr>
        <p:spPr/>
        <p:txBody>
          <a:bodyPr/>
          <a:lstStyle/>
          <a:p>
            <a:r>
              <a:rPr lang="en-US" dirty="0"/>
              <a:t>Air Flow and Control</a:t>
            </a:r>
          </a:p>
        </p:txBody>
      </p:sp>
      <p:sp>
        <p:nvSpPr>
          <p:cNvPr id="3" name="Content Placeholder 2">
            <a:extLst>
              <a:ext uri="{FF2B5EF4-FFF2-40B4-BE49-F238E27FC236}">
                <a16:creationId xmlns:a16="http://schemas.microsoft.com/office/drawing/2014/main" id="{A0A77EE7-849C-E2BA-1C58-BD928F519A7E}"/>
              </a:ext>
            </a:extLst>
          </p:cNvPr>
          <p:cNvSpPr>
            <a:spLocks noGrp="1"/>
          </p:cNvSpPr>
          <p:nvPr>
            <p:ph idx="1"/>
          </p:nvPr>
        </p:nvSpPr>
        <p:spPr/>
        <p:txBody>
          <a:bodyPr>
            <a:noAutofit/>
          </a:bodyPr>
          <a:lstStyle/>
          <a:p>
            <a:pPr marL="0" indent="0">
              <a:buNone/>
            </a:pPr>
            <a:r>
              <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Grilles and Diffusers:</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Grilles supply or extract air vertically without deflection, while diffusers direct air at an angle as it leaves the unit. </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They are critical for HVAC efficiency and are often mounted in various locations, including ceilings, floors, walls, doors, and ducts.</a:t>
            </a:r>
          </a:p>
          <a:p>
            <a:pPr marL="0" indent="0">
              <a:buNone/>
            </a:pPr>
            <a:r>
              <a:rPr lang="en-U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Registers:</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Registers, equipped with moving parts, are part of HVAC systems and are crucial for efficiency. </a:t>
            </a:r>
          </a:p>
          <a:p>
            <a:pPr>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They include dampers and differ from grilles in that they have a damper included.</a:t>
            </a:r>
          </a:p>
          <a:p>
            <a:pPr>
              <a:buFont typeface="Wingdings" panose="05000000000000000000" pitchFamily="2" charset="2"/>
              <a:buChar char="§"/>
            </a:pPr>
            <a:endParaRPr lang="en-US"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buFont typeface="Wingdings" panose="05000000000000000000" pitchFamily="2" charset="2"/>
              <a:buChar char="§"/>
            </a:pP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583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010E5-9CD8-9660-03E2-4846A7A694D9}"/>
              </a:ext>
            </a:extLst>
          </p:cNvPr>
          <p:cNvSpPr>
            <a:spLocks noGrp="1"/>
          </p:cNvSpPr>
          <p:nvPr>
            <p:ph type="title"/>
          </p:nvPr>
        </p:nvSpPr>
        <p:spPr/>
        <p:txBody>
          <a:bodyPr/>
          <a:lstStyle/>
          <a:p>
            <a:r>
              <a:rPr lang="en-US" dirty="0"/>
              <a:t>Sub system of Central AC</a:t>
            </a:r>
          </a:p>
        </p:txBody>
      </p:sp>
      <p:sp>
        <p:nvSpPr>
          <p:cNvPr id="3" name="Content Placeholder 2">
            <a:extLst>
              <a:ext uri="{FF2B5EF4-FFF2-40B4-BE49-F238E27FC236}">
                <a16:creationId xmlns:a16="http://schemas.microsoft.com/office/drawing/2014/main" id="{BAFB0AFA-486A-9A45-9C5F-96016260CFA5}"/>
              </a:ext>
            </a:extLst>
          </p:cNvPr>
          <p:cNvSpPr>
            <a:spLocks noGrp="1"/>
          </p:cNvSpPr>
          <p:nvPr>
            <p:ph idx="1"/>
          </p:nvPr>
        </p:nvSpPr>
        <p:spPr/>
        <p:txBody>
          <a:bodyPr>
            <a:normAutofit/>
          </a:bodyPr>
          <a:lstStyle/>
          <a:p>
            <a:pPr marL="228600" marR="0" algn="just">
              <a:lnSpc>
                <a:spcPct val="150000"/>
              </a:lnSpc>
              <a:spcBef>
                <a:spcPts val="600"/>
              </a:spcBef>
              <a:spcAft>
                <a:spcPts val="600"/>
              </a:spcAft>
            </a:pPr>
            <a:r>
              <a:rPr lang="en-US" sz="2400" dirty="0">
                <a:effectLst/>
                <a:latin typeface="Times New Roman" panose="02020603050405020304" pitchFamily="18" charset="0"/>
                <a:ea typeface="Calibri" panose="020F0502020204030204" pitchFamily="34" charset="0"/>
              </a:rPr>
              <a:t>The components of the central AC system can also be divided according to the sub-systems. The components of the Central AC fall under the following subsystems:</a:t>
            </a:r>
          </a:p>
          <a:p>
            <a:pPr marL="342900" marR="0" lvl="0" indent="-342900" algn="just">
              <a:lnSpc>
                <a:spcPct val="150000"/>
              </a:lnSpc>
              <a:spcBef>
                <a:spcPts val="600"/>
              </a:spcBef>
              <a:spcAft>
                <a:spcPts val="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Chilled Water Plant</a:t>
            </a:r>
          </a:p>
          <a:p>
            <a:pPr marL="342900" marR="0" lvl="0" indent="-342900" algn="just">
              <a:lnSpc>
                <a:spcPct val="150000"/>
              </a:lnSpc>
              <a:spcBef>
                <a:spcPts val="0"/>
              </a:spcBef>
              <a:spcAft>
                <a:spcPts val="60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Condenser Water System (Heat Rejection System)</a:t>
            </a:r>
          </a:p>
          <a:p>
            <a:pPr marL="342900" marR="0" lvl="0" indent="-342900" algn="just">
              <a:lnSpc>
                <a:spcPct val="150000"/>
              </a:lnSpc>
              <a:spcBef>
                <a:spcPts val="0"/>
              </a:spcBef>
              <a:spcAft>
                <a:spcPts val="60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Air Delivery System</a:t>
            </a:r>
            <a:endParaRPr lang="en-US" sz="2400" dirty="0"/>
          </a:p>
        </p:txBody>
      </p:sp>
    </p:spTree>
    <p:extLst>
      <p:ext uri="{BB962C8B-B14F-4D97-AF65-F5344CB8AC3E}">
        <p14:creationId xmlns:p14="http://schemas.microsoft.com/office/powerpoint/2010/main" val="1666745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2131F-682B-C383-956B-2C52E31F600A}"/>
              </a:ext>
            </a:extLst>
          </p:cNvPr>
          <p:cNvSpPr>
            <a:spLocks noGrp="1"/>
          </p:cNvSpPr>
          <p:nvPr>
            <p:ph type="title"/>
          </p:nvPr>
        </p:nvSpPr>
        <p:spPr/>
        <p:txBody>
          <a:bodyPr/>
          <a:lstStyle/>
          <a:p>
            <a:r>
              <a:rPr lang="en-US" dirty="0"/>
              <a:t>Central AC System</a:t>
            </a:r>
          </a:p>
        </p:txBody>
      </p:sp>
      <p:pic>
        <p:nvPicPr>
          <p:cNvPr id="2050" name="Picture 2">
            <a:extLst>
              <a:ext uri="{FF2B5EF4-FFF2-40B4-BE49-F238E27FC236}">
                <a16:creationId xmlns:a16="http://schemas.microsoft.com/office/drawing/2014/main" id="{618A344C-50E4-5603-359A-9CF919C80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37359"/>
            <a:ext cx="8864653" cy="512064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40AD03D-F992-44F2-C58E-14687F886887}"/>
              </a:ext>
            </a:extLst>
          </p:cNvPr>
          <p:cNvSpPr txBox="1"/>
          <p:nvPr/>
        </p:nvSpPr>
        <p:spPr>
          <a:xfrm>
            <a:off x="8864653" y="5944263"/>
            <a:ext cx="1904894"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 (Taneja, 2013)</a:t>
            </a:r>
            <a:endParaRPr lang="en-US" dirty="0"/>
          </a:p>
        </p:txBody>
      </p:sp>
    </p:spTree>
    <p:extLst>
      <p:ext uri="{BB962C8B-B14F-4D97-AF65-F5344CB8AC3E}">
        <p14:creationId xmlns:p14="http://schemas.microsoft.com/office/powerpoint/2010/main" val="2914246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rmAutofit fontScale="92500" lnSpcReduction="10000"/>
          </a:bodyPr>
          <a:lstStyle/>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The chilled water system supplies chilled water for the cooling needs of all the building air handling units (AHUs). </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The system includes a chilled water pump which circulates the chilled water through the chiller’s evaporator section and through the cooling coils of the AHUs. </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A chilled water system is a key component of central air conditioning (AC) systems, providing efficient and effective cooling for large buildings such as offices, hotels, and industrial facilities. </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This system utilizes chilled water as a medium to absorb and transfer heat, playing a vital role in the refrigeration process of central AC systems.</a:t>
            </a:r>
          </a:p>
          <a:p>
            <a:pPr>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242561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Autofit/>
          </a:bodyPr>
          <a:lstStyle/>
          <a:p>
            <a:pPr marL="914400" lvl="2" indent="0" algn="just">
              <a:lnSpc>
                <a:spcPct val="150000"/>
              </a:lnSpc>
              <a:spcBef>
                <a:spcPts val="600"/>
              </a:spcBef>
              <a:spcAft>
                <a:spcPts val="600"/>
              </a:spcAft>
              <a:buNone/>
            </a:pPr>
            <a:r>
              <a:rPr lang="en-US" sz="24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Key Components:</a:t>
            </a:r>
          </a:p>
          <a:p>
            <a:pPr algn="just">
              <a:lnSpc>
                <a:spcPct val="150000"/>
              </a:lnSpc>
              <a:spcBef>
                <a:spcPts val="60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Chiller: The heart of the chilled water system is the chiller, a mechanical device that cools water to a temperature lower than the ambient air. Chillers are typically located in the building's mechanical room or an external location.</a:t>
            </a:r>
          </a:p>
          <a:p>
            <a:pPr algn="just">
              <a:lnSpc>
                <a:spcPct val="150000"/>
              </a:lnSpc>
              <a:spcBef>
                <a:spcPts val="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Chilled Water Circulation System: Chilled water is circulated through a closed-loop system that includes pipes, pumps, and the chiller. The water absorbs heat from the building's interior and returns to the chiller to be cooled again.</a:t>
            </a:r>
          </a:p>
          <a:p>
            <a:pPr marL="0" indent="0">
              <a:buNone/>
            </a:pPr>
            <a:endParaRPr lang="en-US" sz="2400" dirty="0">
              <a:solidFill>
                <a:schemeClr val="tx1"/>
              </a:solidFill>
            </a:endParaRPr>
          </a:p>
        </p:txBody>
      </p:sp>
    </p:spTree>
    <p:extLst>
      <p:ext uri="{BB962C8B-B14F-4D97-AF65-F5344CB8AC3E}">
        <p14:creationId xmlns:p14="http://schemas.microsoft.com/office/powerpoint/2010/main" val="1907941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Autofit/>
          </a:bodyPr>
          <a:lstStyle/>
          <a:p>
            <a:pPr marL="914400" lvl="2" indent="0" algn="just">
              <a:lnSpc>
                <a:spcPct val="150000"/>
              </a:lnSpc>
              <a:spcBef>
                <a:spcPts val="600"/>
              </a:spcBef>
              <a:spcAft>
                <a:spcPts val="600"/>
              </a:spcAft>
              <a:buNone/>
            </a:pPr>
            <a:r>
              <a:rPr lang="en-US" sz="24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Key Components:</a:t>
            </a:r>
          </a:p>
          <a:p>
            <a:pPr marR="0" lvl="0" algn="just">
              <a:lnSpc>
                <a:spcPct val="150000"/>
              </a:lnSpc>
              <a:spcBef>
                <a:spcPts val="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Cooling Coils: Inside the air handling units (AHUs) of the central AC system, cooling coils are responsible for transferring the chilled water's coolness to the air that circulates through the ductwork.</a:t>
            </a:r>
          </a:p>
          <a:p>
            <a:pPr marR="0" lvl="0" algn="just">
              <a:lnSpc>
                <a:spcPct val="150000"/>
              </a:lnSpc>
              <a:spcBef>
                <a:spcPts val="0"/>
              </a:spcBef>
              <a:spcAft>
                <a:spcPts val="60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Air Distribution System: Ducts and vents distribute the conditioned air throughout the building, maintaining a consistent and comfortable indoor temperature.</a:t>
            </a:r>
          </a:p>
          <a:p>
            <a:pPr marL="0" indent="0">
              <a:buNone/>
            </a:pPr>
            <a:endParaRPr lang="en-US" sz="2400" dirty="0">
              <a:solidFill>
                <a:schemeClr val="tx1"/>
              </a:solidFill>
            </a:endParaRPr>
          </a:p>
        </p:txBody>
      </p:sp>
    </p:spTree>
    <p:extLst>
      <p:ext uri="{BB962C8B-B14F-4D97-AF65-F5344CB8AC3E}">
        <p14:creationId xmlns:p14="http://schemas.microsoft.com/office/powerpoint/2010/main" val="33875188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a:xfrm>
            <a:off x="589280" y="1871134"/>
            <a:ext cx="10058400" cy="4023360"/>
          </a:xfrm>
        </p:spPr>
        <p:txBody>
          <a:bodyPr>
            <a:noAutofit/>
          </a:bodyPr>
          <a:lstStyle/>
          <a:p>
            <a:pPr marL="914400" lvl="2" indent="0" algn="just">
              <a:lnSpc>
                <a:spcPct val="150000"/>
              </a:lnSpc>
              <a:spcBef>
                <a:spcPts val="600"/>
              </a:spcBef>
              <a:spcAft>
                <a:spcPts val="600"/>
              </a:spcAft>
              <a:buNone/>
            </a:pPr>
            <a:r>
              <a:rPr lang="en-US" sz="20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Working of Chilled Water System </a:t>
            </a:r>
          </a:p>
          <a:p>
            <a:pPr marR="0" lvl="0" algn="just">
              <a:lnSpc>
                <a:spcPct val="150000"/>
              </a:lnSpc>
              <a:spcBef>
                <a:spcPts val="600"/>
              </a:spcBef>
              <a:spcAft>
                <a:spcPts val="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Heat Absorption: Warm air from the building is drawn into the AHUs through return ducts. This warm air passes over the cooling coils, and the heat is absorbed by the chilled water circulating through the coils.</a:t>
            </a:r>
          </a:p>
          <a:p>
            <a:pPr marR="0" lvl="0" algn="just">
              <a:lnSpc>
                <a:spcPct val="150000"/>
              </a:lnSpc>
              <a:spcBef>
                <a:spcPts val="0"/>
              </a:spcBef>
              <a:spcAft>
                <a:spcPts val="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Heat Rejection: The now-warmed chilled water returns to the chiller, where it releases the absorbed heat. The chiller then cools the water back to its initial temperature, and the cycle repeats.</a:t>
            </a:r>
          </a:p>
          <a:p>
            <a:pPr marR="0" lvl="0" algn="just">
              <a:lnSpc>
                <a:spcPct val="150000"/>
              </a:lnSpc>
              <a:spcBef>
                <a:spcPts val="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Distribution: The cooled air is then distributed through supply ducts and vents into various rooms and spaces within the building, effectively lowering the ambient temperature.</a:t>
            </a:r>
          </a:p>
          <a:p>
            <a:pPr>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90899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Autofit/>
          </a:bodyPr>
          <a:lstStyle/>
          <a:p>
            <a:pPr marL="914400" lvl="2" indent="0" algn="just">
              <a:lnSpc>
                <a:spcPct val="150000"/>
              </a:lnSpc>
              <a:spcBef>
                <a:spcPts val="600"/>
              </a:spcBef>
              <a:spcAft>
                <a:spcPts val="600"/>
              </a:spcAft>
              <a:buNone/>
            </a:pPr>
            <a:r>
              <a:rPr lang="en-US" sz="24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Advantages:</a:t>
            </a:r>
          </a:p>
          <a:p>
            <a:pPr marR="0" lvl="0" algn="just">
              <a:lnSpc>
                <a:spcPct val="150000"/>
              </a:lnSpc>
              <a:spcBef>
                <a:spcPts val="60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Energy Efficiency: Chilled water systems are known for their energy efficiency, especially when compared to traditional air-cooled systems. The water's high specific heat capacity allows for effective heat absorption and transfer.</a:t>
            </a:r>
          </a:p>
          <a:p>
            <a:pPr marR="0" lvl="0" algn="just">
              <a:lnSpc>
                <a:spcPct val="150000"/>
              </a:lnSpc>
              <a:spcBef>
                <a:spcPts val="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Zoning Capabilities: Chilled water systems can be designed with zoning capabilities, enabling different parts of a building to be cooled independently based on specific temperature requirements.</a:t>
            </a:r>
          </a:p>
          <a:p>
            <a:pPr marL="0" indent="0">
              <a:buNone/>
            </a:pPr>
            <a:endParaRPr lang="en-US" sz="2400" dirty="0">
              <a:solidFill>
                <a:schemeClr val="tx1"/>
              </a:solidFill>
            </a:endParaRPr>
          </a:p>
        </p:txBody>
      </p:sp>
    </p:spTree>
    <p:extLst>
      <p:ext uri="{BB962C8B-B14F-4D97-AF65-F5344CB8AC3E}">
        <p14:creationId xmlns:p14="http://schemas.microsoft.com/office/powerpoint/2010/main" val="13581207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Autofit/>
          </a:bodyPr>
          <a:lstStyle/>
          <a:p>
            <a:pPr marL="914400" lvl="2" indent="0" algn="just">
              <a:lnSpc>
                <a:spcPct val="150000"/>
              </a:lnSpc>
              <a:spcBef>
                <a:spcPts val="600"/>
              </a:spcBef>
              <a:spcAft>
                <a:spcPts val="600"/>
              </a:spcAft>
              <a:buNone/>
            </a:pPr>
            <a:r>
              <a:rPr lang="en-US" sz="24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Advantages:</a:t>
            </a:r>
          </a:p>
          <a:p>
            <a:pPr marR="0" lvl="0" algn="just">
              <a:lnSpc>
                <a:spcPct val="150000"/>
              </a:lnSpc>
              <a:spcBef>
                <a:spcPts val="0"/>
              </a:spcBef>
              <a:spcAft>
                <a:spcPts val="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Space Efficiency: Chilled water systems are often more space-efficient than air-cooled systems, as the bulky condenser units are located outside the building.</a:t>
            </a:r>
          </a:p>
          <a:p>
            <a:pPr marR="0" lvl="0" algn="just">
              <a:lnSpc>
                <a:spcPct val="150000"/>
              </a:lnSpc>
              <a:spcBef>
                <a:spcPts val="0"/>
              </a:spcBef>
              <a:spcAft>
                <a:spcPts val="600"/>
              </a:spcAft>
              <a:buFont typeface="Wingdings" panose="05000000000000000000" pitchFamily="2" charset="2"/>
              <a:buChar char="§"/>
            </a:pPr>
            <a:r>
              <a:rPr lang="en-US" sz="2400" dirty="0">
                <a:solidFill>
                  <a:schemeClr val="tx1"/>
                </a:solidFill>
                <a:effectLst/>
                <a:latin typeface="Times New Roman" panose="02020603050405020304" pitchFamily="18" charset="0"/>
                <a:ea typeface="Calibri" panose="020F0502020204030204" pitchFamily="34" charset="0"/>
              </a:rPr>
              <a:t>Scalability: Chilled water systems can be easily scaled to meet the cooling demands of large and complex buildings, making them suitable for a wide range of applications.</a:t>
            </a:r>
          </a:p>
          <a:p>
            <a:pPr marL="0" indent="0">
              <a:buNone/>
            </a:pPr>
            <a:endParaRPr lang="en-US" sz="2400" dirty="0">
              <a:solidFill>
                <a:schemeClr val="tx1"/>
              </a:solidFill>
            </a:endParaRPr>
          </a:p>
        </p:txBody>
      </p:sp>
    </p:spTree>
    <p:extLst>
      <p:ext uri="{BB962C8B-B14F-4D97-AF65-F5344CB8AC3E}">
        <p14:creationId xmlns:p14="http://schemas.microsoft.com/office/powerpoint/2010/main" val="12345231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132BC-C489-B516-DB6C-4C60FD040FE1}"/>
              </a:ext>
            </a:extLst>
          </p:cNvPr>
          <p:cNvSpPr>
            <a:spLocks noGrp="1"/>
          </p:cNvSpPr>
          <p:nvPr>
            <p:ph type="title"/>
          </p:nvPr>
        </p:nvSpPr>
        <p:spPr/>
        <p:txBody>
          <a:bodyPr/>
          <a:lstStyle/>
          <a:p>
            <a:r>
              <a:rPr lang="en-US" dirty="0"/>
              <a:t>Chilled Water System</a:t>
            </a:r>
          </a:p>
        </p:txBody>
      </p:sp>
      <p:sp>
        <p:nvSpPr>
          <p:cNvPr id="3" name="Content Placeholder 2">
            <a:extLst>
              <a:ext uri="{FF2B5EF4-FFF2-40B4-BE49-F238E27FC236}">
                <a16:creationId xmlns:a16="http://schemas.microsoft.com/office/drawing/2014/main" id="{1F9C3D23-2D2C-D284-E035-F7B7AF495457}"/>
              </a:ext>
            </a:extLst>
          </p:cNvPr>
          <p:cNvSpPr>
            <a:spLocks noGrp="1"/>
          </p:cNvSpPr>
          <p:nvPr>
            <p:ph idx="1"/>
          </p:nvPr>
        </p:nvSpPr>
        <p:spPr/>
        <p:txBody>
          <a:bodyPr>
            <a:normAutofit/>
          </a:bodyPr>
          <a:lstStyle/>
          <a:p>
            <a:pPr marL="914400" lvl="2" indent="0" algn="just">
              <a:lnSpc>
                <a:spcPct val="150000"/>
              </a:lnSpc>
              <a:spcBef>
                <a:spcPts val="600"/>
              </a:spcBef>
              <a:spcAft>
                <a:spcPts val="600"/>
              </a:spcAft>
              <a:buNone/>
            </a:pPr>
            <a:r>
              <a:rPr lang="en-US" sz="20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Limitations:</a:t>
            </a:r>
          </a:p>
          <a:p>
            <a:pPr marR="0" lvl="0" algn="just">
              <a:lnSpc>
                <a:spcPct val="150000"/>
              </a:lnSpc>
              <a:spcBef>
                <a:spcPts val="600"/>
              </a:spcBef>
              <a:spcAft>
                <a:spcPts val="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Initial Cost: The installation of a chilled water system can have a higher upfront cost due to the need for chillers, pumps, and a distribution network.</a:t>
            </a:r>
          </a:p>
          <a:p>
            <a:pPr marR="0" lvl="0" algn="just">
              <a:lnSpc>
                <a:spcPct val="150000"/>
              </a:lnSpc>
              <a:spcBef>
                <a:spcPts val="0"/>
              </a:spcBef>
              <a:spcAft>
                <a:spcPts val="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Maintenance Requirements: Regular maintenance is essential to ensure the efficient operation of the chiller and associated components.</a:t>
            </a:r>
          </a:p>
          <a:p>
            <a:pPr marR="0" lvl="0" algn="just">
              <a:lnSpc>
                <a:spcPct val="150000"/>
              </a:lnSpc>
              <a:spcBef>
                <a:spcPts val="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Complexity: Chilled water systems, while efficient, are more complex to design and install compared to simpler air-cooled systems.</a:t>
            </a:r>
          </a:p>
          <a:p>
            <a:pPr marL="0" indent="0">
              <a:buNone/>
            </a:pPr>
            <a:endParaRPr lang="en-US" dirty="0">
              <a:solidFill>
                <a:schemeClr val="tx1"/>
              </a:solidFill>
            </a:endParaRPr>
          </a:p>
        </p:txBody>
      </p:sp>
    </p:spTree>
    <p:extLst>
      <p:ext uri="{BB962C8B-B14F-4D97-AF65-F5344CB8AC3E}">
        <p14:creationId xmlns:p14="http://schemas.microsoft.com/office/powerpoint/2010/main" val="2206941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A0E7-7F8B-59BF-1195-77295C84BC88}"/>
              </a:ext>
            </a:extLst>
          </p:cNvPr>
          <p:cNvSpPr>
            <a:spLocks noGrp="1"/>
          </p:cNvSpPr>
          <p:nvPr>
            <p:ph type="title"/>
          </p:nvPr>
        </p:nvSpPr>
        <p:spPr/>
        <p:txBody>
          <a:bodyPr/>
          <a:lstStyle/>
          <a:p>
            <a:r>
              <a:rPr lang="en-US" dirty="0"/>
              <a:t>Condenser System</a:t>
            </a:r>
          </a:p>
        </p:txBody>
      </p:sp>
      <p:sp>
        <p:nvSpPr>
          <p:cNvPr id="3" name="Content Placeholder 2">
            <a:extLst>
              <a:ext uri="{FF2B5EF4-FFF2-40B4-BE49-F238E27FC236}">
                <a16:creationId xmlns:a16="http://schemas.microsoft.com/office/drawing/2014/main" id="{7967A73C-AB0E-4BF8-43F1-AF231ECD3263}"/>
              </a:ext>
            </a:extLst>
          </p:cNvPr>
          <p:cNvSpPr>
            <a:spLocks noGrp="1"/>
          </p:cNvSpPr>
          <p:nvPr>
            <p:ph idx="1"/>
          </p:nvPr>
        </p:nvSpPr>
        <p:spPr/>
        <p:txBody>
          <a:bodyPr>
            <a:normAutofit/>
          </a:bodyPr>
          <a:lstStyle/>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There are two options for heat rejection in condenser;</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Water Cooled</a:t>
            </a:r>
          </a:p>
          <a:p>
            <a:pPr>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Air Cooled</a:t>
            </a:r>
          </a:p>
        </p:txBody>
      </p:sp>
    </p:spTree>
    <p:extLst>
      <p:ext uri="{BB962C8B-B14F-4D97-AF65-F5344CB8AC3E}">
        <p14:creationId xmlns:p14="http://schemas.microsoft.com/office/powerpoint/2010/main" val="35473004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A0E7-7F8B-59BF-1195-77295C84BC88}"/>
              </a:ext>
            </a:extLst>
          </p:cNvPr>
          <p:cNvSpPr>
            <a:spLocks noGrp="1"/>
          </p:cNvSpPr>
          <p:nvPr>
            <p:ph type="title"/>
          </p:nvPr>
        </p:nvSpPr>
        <p:spPr/>
        <p:txBody>
          <a:bodyPr/>
          <a:lstStyle/>
          <a:p>
            <a:r>
              <a:rPr lang="en-US" dirty="0"/>
              <a:t>Condenser System</a:t>
            </a:r>
          </a:p>
        </p:txBody>
      </p:sp>
      <p:sp>
        <p:nvSpPr>
          <p:cNvPr id="3" name="Content Placeholder 2">
            <a:extLst>
              <a:ext uri="{FF2B5EF4-FFF2-40B4-BE49-F238E27FC236}">
                <a16:creationId xmlns:a16="http://schemas.microsoft.com/office/drawing/2014/main" id="{7967A73C-AB0E-4BF8-43F1-AF231ECD3263}"/>
              </a:ext>
            </a:extLst>
          </p:cNvPr>
          <p:cNvSpPr>
            <a:spLocks noGrp="1"/>
          </p:cNvSpPr>
          <p:nvPr>
            <p:ph idx="1"/>
          </p:nvPr>
        </p:nvSpPr>
        <p:spPr>
          <a:xfrm>
            <a:off x="393700" y="1845734"/>
            <a:ext cx="11163300" cy="4023360"/>
          </a:xfrm>
        </p:spPr>
        <p:txBody>
          <a:bodyPr>
            <a:noAutofit/>
          </a:bodyPr>
          <a:lstStyle/>
          <a:p>
            <a:pPr marL="0" marR="0" lvl="0" indent="0" algn="just">
              <a:lnSpc>
                <a:spcPct val="150000"/>
              </a:lnSpc>
              <a:spcBef>
                <a:spcPts val="600"/>
              </a:spcBef>
              <a:spcAft>
                <a:spcPts val="0"/>
              </a:spcAft>
              <a:buNone/>
            </a:pPr>
            <a:r>
              <a:rPr lang="en-US" sz="1800" dirty="0">
                <a:effectLst/>
                <a:latin typeface="Times New Roman" panose="02020603050405020304" pitchFamily="18" charset="0"/>
                <a:ea typeface="Calibri" panose="020F0502020204030204" pitchFamily="34" charset="0"/>
              </a:rPr>
              <a:t>Water cooled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 water-cooled condenser system is a type of heat exchange mechanism commonly used in refrigeration and air conditioning systems.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air-cooled systems that dissipate heat into the air, water-cooled condensers use water as a cooling medium.</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this system, hot refrigerant vapor is circulated through a condenser coil. </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Water is then used to absorb and carry away the heat from the coil, facilitating the phase change of the refrigerant from vapor to liquid. </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water-cooled condenser typically consists of a series of tubes or coils through which the refrigerant flows, surrounded by water. </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093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A0E7-7F8B-59BF-1195-77295C84BC88}"/>
              </a:ext>
            </a:extLst>
          </p:cNvPr>
          <p:cNvSpPr>
            <a:spLocks noGrp="1"/>
          </p:cNvSpPr>
          <p:nvPr>
            <p:ph type="title"/>
          </p:nvPr>
        </p:nvSpPr>
        <p:spPr/>
        <p:txBody>
          <a:bodyPr/>
          <a:lstStyle/>
          <a:p>
            <a:r>
              <a:rPr lang="en-US" dirty="0"/>
              <a:t>Condenser System</a:t>
            </a:r>
          </a:p>
        </p:txBody>
      </p:sp>
      <p:sp>
        <p:nvSpPr>
          <p:cNvPr id="3" name="Content Placeholder 2">
            <a:extLst>
              <a:ext uri="{FF2B5EF4-FFF2-40B4-BE49-F238E27FC236}">
                <a16:creationId xmlns:a16="http://schemas.microsoft.com/office/drawing/2014/main" id="{7967A73C-AB0E-4BF8-43F1-AF231ECD3263}"/>
              </a:ext>
            </a:extLst>
          </p:cNvPr>
          <p:cNvSpPr>
            <a:spLocks noGrp="1"/>
          </p:cNvSpPr>
          <p:nvPr>
            <p:ph idx="1"/>
          </p:nvPr>
        </p:nvSpPr>
        <p:spPr/>
        <p:txBody>
          <a:bodyPr>
            <a:noAutofit/>
          </a:bodyPr>
          <a:lstStyle/>
          <a:p>
            <a:pPr marL="0" marR="0" lvl="0" indent="0" algn="just">
              <a:lnSpc>
                <a:spcPct val="150000"/>
              </a:lnSpc>
              <a:spcBef>
                <a:spcPts val="600"/>
              </a:spcBef>
              <a:spcAft>
                <a:spcPts val="0"/>
              </a:spcAft>
              <a:buNone/>
            </a:pPr>
            <a:r>
              <a:rPr lang="en-US" sz="1800" dirty="0">
                <a:effectLst/>
                <a:latin typeface="Times New Roman" panose="02020603050405020304" pitchFamily="18" charset="0"/>
                <a:ea typeface="Calibri" panose="020F0502020204030204" pitchFamily="34" charset="0"/>
              </a:rPr>
              <a:t>Water cooled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 warm water is then pumped away, often to a cooling tower, where excess heat is released into the atmosphere.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Water-cooled condenser systems offer advantages such as increased efficiency and quieter operation compared to air-cooled counterparts.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They are particularly beneficial in environments where air-cooling may be challenging due to high ambient temperatures or limited airflow.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However, they require a consistent water supply, making them suitable for installations with access to ample water resources.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Proper maintenance is crucial to prevent issues like scaling and fouling in the water-cooled system.</a:t>
            </a: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62740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A0E7-7F8B-59BF-1195-77295C84BC88}"/>
              </a:ext>
            </a:extLst>
          </p:cNvPr>
          <p:cNvSpPr>
            <a:spLocks noGrp="1"/>
          </p:cNvSpPr>
          <p:nvPr>
            <p:ph type="title"/>
          </p:nvPr>
        </p:nvSpPr>
        <p:spPr/>
        <p:txBody>
          <a:bodyPr/>
          <a:lstStyle/>
          <a:p>
            <a:r>
              <a:rPr lang="en-US" dirty="0"/>
              <a:t>Condenser System</a:t>
            </a:r>
          </a:p>
        </p:txBody>
      </p:sp>
      <p:sp>
        <p:nvSpPr>
          <p:cNvPr id="3" name="Content Placeholder 2">
            <a:extLst>
              <a:ext uri="{FF2B5EF4-FFF2-40B4-BE49-F238E27FC236}">
                <a16:creationId xmlns:a16="http://schemas.microsoft.com/office/drawing/2014/main" id="{7967A73C-AB0E-4BF8-43F1-AF231ECD3263}"/>
              </a:ext>
            </a:extLst>
          </p:cNvPr>
          <p:cNvSpPr>
            <a:spLocks noGrp="1"/>
          </p:cNvSpPr>
          <p:nvPr>
            <p:ph idx="1"/>
          </p:nvPr>
        </p:nvSpPr>
        <p:spPr/>
        <p:txBody>
          <a:bodyPr>
            <a:noAutofit/>
          </a:bodyPr>
          <a:lstStyle/>
          <a:p>
            <a:pPr marL="342900" marR="0" lvl="0" indent="-342900" algn="just">
              <a:lnSpc>
                <a:spcPct val="150000"/>
              </a:lnSpc>
              <a:spcBef>
                <a:spcPts val="60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Air cooled</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Air-cooled condenser systems are a type of heat exchange system commonly used in refrigeration and air conditioning applications.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Unlike traditional water-cooled condensers, these systems dissipate heat through the surrounding air.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In an air-cooled condenser system, refrigerant vapor from the compressor is condensed into a liquid state by passing through a coil or series of coils.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These coils are equipped with fins to maximize the surface area for heat exchange</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06859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5A0E7-7F8B-59BF-1195-77295C84BC88}"/>
              </a:ext>
            </a:extLst>
          </p:cNvPr>
          <p:cNvSpPr>
            <a:spLocks noGrp="1"/>
          </p:cNvSpPr>
          <p:nvPr>
            <p:ph type="title"/>
          </p:nvPr>
        </p:nvSpPr>
        <p:spPr/>
        <p:txBody>
          <a:bodyPr/>
          <a:lstStyle/>
          <a:p>
            <a:r>
              <a:rPr lang="en-US" dirty="0"/>
              <a:t>Condenser System</a:t>
            </a:r>
          </a:p>
        </p:txBody>
      </p:sp>
      <p:sp>
        <p:nvSpPr>
          <p:cNvPr id="3" name="Content Placeholder 2">
            <a:extLst>
              <a:ext uri="{FF2B5EF4-FFF2-40B4-BE49-F238E27FC236}">
                <a16:creationId xmlns:a16="http://schemas.microsoft.com/office/drawing/2014/main" id="{7967A73C-AB0E-4BF8-43F1-AF231ECD3263}"/>
              </a:ext>
            </a:extLst>
          </p:cNvPr>
          <p:cNvSpPr>
            <a:spLocks noGrp="1"/>
          </p:cNvSpPr>
          <p:nvPr>
            <p:ph idx="1"/>
          </p:nvPr>
        </p:nvSpPr>
        <p:spPr>
          <a:xfrm>
            <a:off x="317500" y="1845734"/>
            <a:ext cx="11264900" cy="4023360"/>
          </a:xfrm>
        </p:spPr>
        <p:txBody>
          <a:bodyPr>
            <a:noAutofit/>
          </a:bodyPr>
          <a:lstStyle/>
          <a:p>
            <a:pPr marL="342900" marR="0" lvl="0" indent="-342900" algn="just">
              <a:lnSpc>
                <a:spcPct val="150000"/>
              </a:lnSpc>
              <a:spcBef>
                <a:spcPts val="600"/>
              </a:spcBef>
              <a:spcAft>
                <a:spcPts val="0"/>
              </a:spcAft>
              <a:buFont typeface="Times New Roman" panose="02020603050405020304" pitchFamily="18" charset="0"/>
              <a:buChar char="•"/>
            </a:pPr>
            <a:r>
              <a:rPr lang="en-US" sz="1800" dirty="0">
                <a:effectLst/>
                <a:latin typeface="Times New Roman" panose="02020603050405020304" pitchFamily="18" charset="0"/>
                <a:ea typeface="Calibri" panose="020F0502020204030204" pitchFamily="34" charset="0"/>
              </a:rPr>
              <a:t>Air cooled</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A fan or fans then draw ambient air across the coils, transferring the heat from the refrigerant to the air. </a:t>
            </a:r>
          </a:p>
          <a:p>
            <a:pPr marL="880110" marR="0" indent="-28575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This process causes the refrigerant to release its heat and convert back into a liquid.</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One of the key advantages of air-cooled condenser systems is their simplicity and cost-effectiveness. </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They eliminate the need for a separate water supply, cooling tower, or complex plumbing, making them suitable for a wide range of applications. </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However, they are sensitive to ambient temperature and may be less efficient in extremely hot climates. </a:t>
            </a:r>
          </a:p>
          <a:p>
            <a:pPr marL="880110" marR="0" indent="-28575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Despite this, their ease of installation and maintenance makes them a popular choice for various cooling needs.</a:t>
            </a:r>
          </a:p>
          <a:p>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6873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35E2B-0EB3-EFE9-9B97-4BB4A7B1493E}"/>
              </a:ext>
            </a:extLst>
          </p:cNvPr>
          <p:cNvSpPr>
            <a:spLocks noGrp="1"/>
          </p:cNvSpPr>
          <p:nvPr>
            <p:ph type="title"/>
          </p:nvPr>
        </p:nvSpPr>
        <p:spPr/>
        <p:txBody>
          <a:bodyPr/>
          <a:lstStyle/>
          <a:p>
            <a:r>
              <a:rPr lang="en-US" dirty="0"/>
              <a:t>Air Delivery System</a:t>
            </a:r>
          </a:p>
        </p:txBody>
      </p:sp>
      <p:sp>
        <p:nvSpPr>
          <p:cNvPr id="3" name="Content Placeholder 2">
            <a:extLst>
              <a:ext uri="{FF2B5EF4-FFF2-40B4-BE49-F238E27FC236}">
                <a16:creationId xmlns:a16="http://schemas.microsoft.com/office/drawing/2014/main" id="{E7A121EC-2BFB-2681-0F39-9990FFCA1259}"/>
              </a:ext>
            </a:extLst>
          </p:cNvPr>
          <p:cNvSpPr>
            <a:spLocks noGrp="1"/>
          </p:cNvSpPr>
          <p:nvPr>
            <p:ph idx="1"/>
          </p:nvPr>
        </p:nvSpPr>
        <p:spPr/>
        <p:txBody>
          <a:bodyPr>
            <a:normAutofit/>
          </a:bodyPr>
          <a:lstStyle/>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Air is drawn into buildings HVAC system through the air intake by the AHU. </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rPr>
              <a:t>Once in the system, supply air is filtered to remove particulate matter, heated or cooled and then circulated throughout the building via the air distribution system, which is typically a system of supply ducts and registers.</a:t>
            </a:r>
          </a:p>
          <a:p>
            <a:endParaRPr lang="en-US" dirty="0"/>
          </a:p>
        </p:txBody>
      </p:sp>
    </p:spTree>
    <p:extLst>
      <p:ext uri="{BB962C8B-B14F-4D97-AF65-F5344CB8AC3E}">
        <p14:creationId xmlns:p14="http://schemas.microsoft.com/office/powerpoint/2010/main" val="3379477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80C9-4C68-0817-5F53-CA8A9C311DBC}"/>
              </a:ext>
            </a:extLst>
          </p:cNvPr>
          <p:cNvSpPr>
            <a:spLocks noGrp="1"/>
          </p:cNvSpPr>
          <p:nvPr>
            <p:ph type="title"/>
          </p:nvPr>
        </p:nvSpPr>
        <p:spPr/>
        <p:txBody>
          <a:bodyPr/>
          <a:lstStyle/>
          <a:p>
            <a:r>
              <a:rPr lang="en-US" dirty="0"/>
              <a:t>Types of Central AC System</a:t>
            </a:r>
          </a:p>
        </p:txBody>
      </p:sp>
      <p:sp>
        <p:nvSpPr>
          <p:cNvPr id="3" name="Content Placeholder 2">
            <a:extLst>
              <a:ext uri="{FF2B5EF4-FFF2-40B4-BE49-F238E27FC236}">
                <a16:creationId xmlns:a16="http://schemas.microsoft.com/office/drawing/2014/main" id="{191A8DF0-0374-5273-00EF-AC7AC628DF0C}"/>
              </a:ext>
            </a:extLst>
          </p:cNvPr>
          <p:cNvSpPr>
            <a:spLocks noGrp="1"/>
          </p:cNvSpPr>
          <p:nvPr>
            <p:ph idx="1"/>
          </p:nvPr>
        </p:nvSpPr>
        <p:spPr/>
        <p:txBody>
          <a:bodyPr>
            <a:normAutofit/>
          </a:bodyPr>
          <a:lstStyle/>
          <a:p>
            <a:pPr marL="342900" marR="0" lvl="0" indent="-342900" algn="just">
              <a:lnSpc>
                <a:spcPct val="150000"/>
              </a:lnSpc>
              <a:spcBef>
                <a:spcPts val="600"/>
              </a:spcBef>
              <a:spcAft>
                <a:spcPts val="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Central AC System with CAV air handling units</a:t>
            </a:r>
          </a:p>
          <a:p>
            <a:pPr marL="342900" marR="0" lvl="0" indent="-342900" algn="just">
              <a:lnSpc>
                <a:spcPct val="150000"/>
              </a:lnSpc>
              <a:spcBef>
                <a:spcPts val="0"/>
              </a:spcBef>
              <a:spcAft>
                <a:spcPts val="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Central AC System with VAV air handling units</a:t>
            </a:r>
          </a:p>
          <a:p>
            <a:pPr marL="342900" marR="0" lvl="0" indent="-342900" algn="just">
              <a:lnSpc>
                <a:spcPct val="150000"/>
              </a:lnSpc>
              <a:spcBef>
                <a:spcPts val="0"/>
              </a:spcBef>
              <a:spcAft>
                <a:spcPts val="600"/>
              </a:spcAft>
              <a:buFont typeface="Times New Roman" panose="02020603050405020304" pitchFamily="18" charset="0"/>
              <a:buChar char="•"/>
            </a:pPr>
            <a:r>
              <a:rPr lang="en-US" sz="2400" dirty="0">
                <a:effectLst/>
                <a:latin typeface="Times New Roman" panose="02020603050405020304" pitchFamily="18" charset="0"/>
                <a:ea typeface="Calibri" panose="020F0502020204030204" pitchFamily="34" charset="0"/>
              </a:rPr>
              <a:t>VRF Systems</a:t>
            </a:r>
          </a:p>
          <a:p>
            <a:endParaRPr lang="en-US" sz="2400" dirty="0"/>
          </a:p>
        </p:txBody>
      </p:sp>
    </p:spTree>
    <p:extLst>
      <p:ext uri="{BB962C8B-B14F-4D97-AF65-F5344CB8AC3E}">
        <p14:creationId xmlns:p14="http://schemas.microsoft.com/office/powerpoint/2010/main" val="2242940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052A6-B144-2DF6-1B1B-69F9AA369B06}"/>
              </a:ext>
            </a:extLst>
          </p:cNvPr>
          <p:cNvSpPr>
            <a:spLocks noGrp="1"/>
          </p:cNvSpPr>
          <p:nvPr>
            <p:ph type="title"/>
          </p:nvPr>
        </p:nvSpPr>
        <p:spPr/>
        <p:txBody>
          <a:bodyPr/>
          <a:lstStyle/>
          <a:p>
            <a:r>
              <a:rPr lang="en-US" dirty="0"/>
              <a:t>Types of Central AC System</a:t>
            </a:r>
          </a:p>
        </p:txBody>
      </p:sp>
      <p:sp>
        <p:nvSpPr>
          <p:cNvPr id="3" name="Content Placeholder 2">
            <a:extLst>
              <a:ext uri="{FF2B5EF4-FFF2-40B4-BE49-F238E27FC236}">
                <a16:creationId xmlns:a16="http://schemas.microsoft.com/office/drawing/2014/main" id="{59111788-CAA5-874B-6AA1-5C96E9BBC8FB}"/>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CAV Systems( Constant Air Volume)</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rPr>
              <a:t>CAV System is an all air system which accomplish cooling and heating by varying the supply air temperature and keeping the air volume constant. </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rPr>
              <a:t>The system works well and maintains comfortable conditions in spaces with uniform heating and cooling requirements. </a:t>
            </a:r>
          </a:p>
          <a:p>
            <a:endParaRPr lang="en-US" sz="1800" dirty="0">
              <a:solidFill>
                <a:schemeClr val="tx1"/>
              </a:solidFill>
            </a:endParaRPr>
          </a:p>
        </p:txBody>
      </p:sp>
    </p:spTree>
    <p:extLst>
      <p:ext uri="{BB962C8B-B14F-4D97-AF65-F5344CB8AC3E}">
        <p14:creationId xmlns:p14="http://schemas.microsoft.com/office/powerpoint/2010/main" val="1900778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052A6-B144-2DF6-1B1B-69F9AA369B06}"/>
              </a:ext>
            </a:extLst>
          </p:cNvPr>
          <p:cNvSpPr>
            <a:spLocks noGrp="1"/>
          </p:cNvSpPr>
          <p:nvPr>
            <p:ph type="title"/>
          </p:nvPr>
        </p:nvSpPr>
        <p:spPr/>
        <p:txBody>
          <a:bodyPr/>
          <a:lstStyle/>
          <a:p>
            <a:r>
              <a:rPr lang="en-US" dirty="0"/>
              <a:t>Types of Central AC System</a:t>
            </a:r>
          </a:p>
        </p:txBody>
      </p:sp>
      <p:sp>
        <p:nvSpPr>
          <p:cNvPr id="3" name="Content Placeholder 2">
            <a:extLst>
              <a:ext uri="{FF2B5EF4-FFF2-40B4-BE49-F238E27FC236}">
                <a16:creationId xmlns:a16="http://schemas.microsoft.com/office/drawing/2014/main" id="{59111788-CAA5-874B-6AA1-5C96E9BBC8FB}"/>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VAV Systems (Variable Air Volume)</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rPr>
              <a:t>VAV system is an all air system which can satisfy the individual cooling requirements of multiple thermal zones. </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rPr>
              <a:t>This is achieved by supplying air at a constant temperature from central plant to one or more VAV terminal units in each zone and adjusting the amount of supply air to meet required cooling loads. </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rPr>
              <a:t>The primary benefit of VAV over constant volume systems (CV) is its ability to simultaneously provide the required level of cooling to any number of zones within a building.</a:t>
            </a:r>
          </a:p>
          <a:p>
            <a:endParaRPr lang="en-US" sz="1800" dirty="0">
              <a:solidFill>
                <a:schemeClr val="tx1"/>
              </a:solidFill>
            </a:endParaRPr>
          </a:p>
        </p:txBody>
      </p:sp>
    </p:spTree>
    <p:extLst>
      <p:ext uri="{BB962C8B-B14F-4D97-AF65-F5344CB8AC3E}">
        <p14:creationId xmlns:p14="http://schemas.microsoft.com/office/powerpoint/2010/main" val="34509386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052A6-B144-2DF6-1B1B-69F9AA369B06}"/>
              </a:ext>
            </a:extLst>
          </p:cNvPr>
          <p:cNvSpPr>
            <a:spLocks noGrp="1"/>
          </p:cNvSpPr>
          <p:nvPr>
            <p:ph type="title"/>
          </p:nvPr>
        </p:nvSpPr>
        <p:spPr/>
        <p:txBody>
          <a:bodyPr/>
          <a:lstStyle/>
          <a:p>
            <a:r>
              <a:rPr lang="en-US" dirty="0"/>
              <a:t>Types of Central AC System</a:t>
            </a:r>
          </a:p>
        </p:txBody>
      </p:sp>
      <p:sp>
        <p:nvSpPr>
          <p:cNvPr id="3" name="Content Placeholder 2">
            <a:extLst>
              <a:ext uri="{FF2B5EF4-FFF2-40B4-BE49-F238E27FC236}">
                <a16:creationId xmlns:a16="http://schemas.microsoft.com/office/drawing/2014/main" id="{59111788-CAA5-874B-6AA1-5C96E9BBC8FB}"/>
              </a:ext>
            </a:extLst>
          </p:cNvPr>
          <p:cNvSpPr>
            <a:spLocks noGrp="1"/>
          </p:cNvSpPr>
          <p:nvPr>
            <p:ph idx="1"/>
          </p:nvPr>
        </p:nvSpPr>
        <p:spPr/>
        <p:txBody>
          <a:bodyPr>
            <a:noAutofit/>
          </a:bodyPr>
          <a:lstStyle/>
          <a:p>
            <a:pPr marL="457200" marR="0" lvl="1" indent="0" algn="just">
              <a:lnSpc>
                <a:spcPct val="150000"/>
              </a:lnSpc>
              <a:spcBef>
                <a:spcPts val="600"/>
              </a:spcBef>
              <a:spcAft>
                <a:spcPts val="600"/>
              </a:spcAft>
              <a:buNone/>
            </a:pPr>
            <a:r>
              <a:rPr lang="en-US" sz="20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VRF Systems</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The Variable Refrigerant Flow (VRF) system is a highly efficient and flexible HVAC (Heating, Ventilation, and Air Conditioning) technology used in both residential and commercial buildings. </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VRF systems provide simultaneous heating and cooling to different zones, offering precise temperature control. </a:t>
            </a:r>
          </a:p>
          <a:p>
            <a:pPr marL="480060" marR="0" indent="-342900" algn="just">
              <a:lnSpc>
                <a:spcPct val="150000"/>
              </a:lnSpc>
              <a:spcBef>
                <a:spcPts val="600"/>
              </a:spcBef>
              <a:spcAft>
                <a:spcPts val="600"/>
              </a:spcAft>
              <a:buFont typeface="Wingdings" panose="05000000000000000000" pitchFamily="2" charset="2"/>
              <a:buChar char="§"/>
            </a:pPr>
            <a:r>
              <a:rPr lang="en-US" dirty="0">
                <a:solidFill>
                  <a:schemeClr val="tx1"/>
                </a:solidFill>
                <a:effectLst/>
                <a:latin typeface="Times New Roman" panose="02020603050405020304" pitchFamily="18" charset="0"/>
                <a:ea typeface="Calibri" panose="020F0502020204030204" pitchFamily="34" charset="0"/>
              </a:rPr>
              <a:t>The working principle and components of VRF systems contribute to their popularity for applications where energy efficiency, comfort, and zoning flexibility are essential.</a:t>
            </a:r>
          </a:p>
          <a:p>
            <a:endParaRPr lang="en-US" dirty="0">
              <a:solidFill>
                <a:schemeClr val="tx1"/>
              </a:solidFill>
            </a:endParaRPr>
          </a:p>
        </p:txBody>
      </p:sp>
    </p:spTree>
    <p:extLst>
      <p:ext uri="{BB962C8B-B14F-4D97-AF65-F5344CB8AC3E}">
        <p14:creationId xmlns:p14="http://schemas.microsoft.com/office/powerpoint/2010/main" val="32771051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39C8-2609-3C6A-4B43-6E0D207E87B5}"/>
              </a:ext>
            </a:extLst>
          </p:cNvPr>
          <p:cNvSpPr>
            <a:spLocks noGrp="1"/>
          </p:cNvSpPr>
          <p:nvPr>
            <p:ph type="title"/>
          </p:nvPr>
        </p:nvSpPr>
        <p:spPr/>
        <p:txBody>
          <a:bodyPr/>
          <a:lstStyle/>
          <a:p>
            <a:r>
              <a:rPr lang="en-US" dirty="0"/>
              <a:t>Working of VRF System</a:t>
            </a:r>
          </a:p>
        </p:txBody>
      </p:sp>
      <p:sp>
        <p:nvSpPr>
          <p:cNvPr id="3" name="Content Placeholder 2">
            <a:extLst>
              <a:ext uri="{FF2B5EF4-FFF2-40B4-BE49-F238E27FC236}">
                <a16:creationId xmlns:a16="http://schemas.microsoft.com/office/drawing/2014/main" id="{02D13935-040A-C4AE-E85E-C52D0AB378A7}"/>
              </a:ext>
            </a:extLst>
          </p:cNvPr>
          <p:cNvSpPr>
            <a:spLocks noGrp="1"/>
          </p:cNvSpPr>
          <p:nvPr>
            <p:ph idx="1"/>
          </p:nvPr>
        </p:nvSpPr>
        <p:spPr>
          <a:xfrm>
            <a:off x="576580" y="1960034"/>
            <a:ext cx="10058400" cy="4023360"/>
          </a:xfrm>
        </p:spPr>
        <p:txBody>
          <a:bodyPr>
            <a:normAutofit/>
          </a:bodyPr>
          <a:lstStyle/>
          <a:p>
            <a:pPr marL="171450" marR="0" lvl="2" indent="-171450" algn="just">
              <a:lnSpc>
                <a:spcPct val="150000"/>
              </a:lnSpc>
              <a:spcBef>
                <a:spcPts val="600"/>
              </a:spcBef>
              <a:spcAft>
                <a:spcPts val="600"/>
              </a:spcAft>
              <a:buFont typeface="Wingdings" panose="05000000000000000000" pitchFamily="2" charset="2"/>
              <a:buChar char="§"/>
            </a:pPr>
            <a:r>
              <a:rPr lang="en-US" sz="2000" dirty="0">
                <a:solidFill>
                  <a:schemeClr val="tx1"/>
                </a:solidFill>
                <a:effectLst/>
                <a:latin typeface="Times New Roman" panose="02020603050405020304" pitchFamily="18" charset="0"/>
                <a:ea typeface="Calibri" panose="020F0502020204030204" pitchFamily="34" charset="0"/>
              </a:rPr>
              <a:t>The VRF system operates on a variable refrigerant flow control mechanism that enables it to adapt to the specific heating and cooling requirements of different zones within a building. </a:t>
            </a:r>
          </a:p>
          <a:p>
            <a:pPr marL="171450" marR="0" lvl="2" indent="-171450" algn="just">
              <a:lnSpc>
                <a:spcPct val="150000"/>
              </a:lnSpc>
              <a:spcBef>
                <a:spcPts val="600"/>
              </a:spcBef>
              <a:spcAft>
                <a:spcPts val="600"/>
              </a:spcAft>
              <a:buFont typeface="Wingdings" panose="05000000000000000000" pitchFamily="2" charset="2"/>
              <a:buChar char="§"/>
            </a:pPr>
            <a:r>
              <a:rPr lang="en-US" sz="2000" dirty="0">
                <a:solidFill>
                  <a:schemeClr val="tx1"/>
                </a:solidFill>
                <a:effectLst/>
                <a:latin typeface="Times New Roman" panose="02020603050405020304" pitchFamily="18" charset="0"/>
                <a:ea typeface="Calibri" panose="020F0502020204030204" pitchFamily="34" charset="0"/>
              </a:rPr>
              <a:t>Unlike traditional HVAC systems that use constant speed compressors, VRF systems employ variable-speed compressors and multiple indoor units connected to a single outdoor unit.</a:t>
            </a:r>
          </a:p>
        </p:txBody>
      </p:sp>
    </p:spTree>
    <p:extLst>
      <p:ext uri="{BB962C8B-B14F-4D97-AF65-F5344CB8AC3E}">
        <p14:creationId xmlns:p14="http://schemas.microsoft.com/office/powerpoint/2010/main" val="1587950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39C8-2609-3C6A-4B43-6E0D207E87B5}"/>
              </a:ext>
            </a:extLst>
          </p:cNvPr>
          <p:cNvSpPr>
            <a:spLocks noGrp="1"/>
          </p:cNvSpPr>
          <p:nvPr>
            <p:ph type="title"/>
          </p:nvPr>
        </p:nvSpPr>
        <p:spPr/>
        <p:txBody>
          <a:bodyPr/>
          <a:lstStyle/>
          <a:p>
            <a:r>
              <a:rPr lang="en-US" dirty="0"/>
              <a:t>Working of VRF System</a:t>
            </a:r>
          </a:p>
        </p:txBody>
      </p:sp>
      <p:sp>
        <p:nvSpPr>
          <p:cNvPr id="3" name="Content Placeholder 2">
            <a:extLst>
              <a:ext uri="{FF2B5EF4-FFF2-40B4-BE49-F238E27FC236}">
                <a16:creationId xmlns:a16="http://schemas.microsoft.com/office/drawing/2014/main" id="{02D13935-040A-C4AE-E85E-C52D0AB378A7}"/>
              </a:ext>
            </a:extLst>
          </p:cNvPr>
          <p:cNvSpPr>
            <a:spLocks noGrp="1"/>
          </p:cNvSpPr>
          <p:nvPr>
            <p:ph idx="1"/>
          </p:nvPr>
        </p:nvSpPr>
        <p:spPr/>
        <p:txBody>
          <a:bodyPr>
            <a:normAutofit/>
          </a:bodyPr>
          <a:lstStyle/>
          <a:p>
            <a:pPr marL="228600" marR="0" algn="just">
              <a:lnSpc>
                <a:spcPct val="150000"/>
              </a:lnSpc>
              <a:spcBef>
                <a:spcPts val="200"/>
              </a:spcBef>
              <a:spcAft>
                <a:spcPts val="0"/>
              </a:spcAft>
            </a:pPr>
            <a:r>
              <a:rPr lang="en-US" b="1" i="1" dirty="0">
                <a:solidFill>
                  <a:srgbClr val="365F91"/>
                </a:solidFill>
                <a:effectLst/>
                <a:latin typeface="Times New Roman" panose="02020603050405020304" pitchFamily="18" charset="0"/>
                <a:ea typeface="Times New Roman" panose="02020603050405020304" pitchFamily="18" charset="0"/>
                <a:cs typeface="Times New Roman" panose="02020603050405020304" pitchFamily="18" charset="0"/>
              </a:rPr>
              <a:t>Outdoor Unit:</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outdoor unit of a VRF system contains a variable-speed compressor, a condenser coil, and an expansion valve.</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compressor adjusts its speed based on the demand for heating or cooling in different zones. This variable speed capability contributes to energy savings.</a:t>
            </a:r>
          </a:p>
          <a:p>
            <a:pPr marL="480060" marR="0" indent="-342900" algn="just">
              <a:lnSpc>
                <a:spcPct val="150000"/>
              </a:lnSpc>
              <a:spcBef>
                <a:spcPts val="600"/>
              </a:spcBef>
              <a:spcAft>
                <a:spcPts val="600"/>
              </a:spcAft>
              <a:buFont typeface="Wingdings" panose="05000000000000000000"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The condenser coil releases or absorbs heat depending on whether the system is in cooling or heating mode.</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37167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39C8-2609-3C6A-4B43-6E0D207E87B5}"/>
              </a:ext>
            </a:extLst>
          </p:cNvPr>
          <p:cNvSpPr>
            <a:spLocks noGrp="1"/>
          </p:cNvSpPr>
          <p:nvPr>
            <p:ph type="title"/>
          </p:nvPr>
        </p:nvSpPr>
        <p:spPr/>
        <p:txBody>
          <a:bodyPr/>
          <a:lstStyle/>
          <a:p>
            <a:r>
              <a:rPr lang="en-US" dirty="0"/>
              <a:t>Working of VRF System</a:t>
            </a:r>
          </a:p>
        </p:txBody>
      </p:sp>
      <p:sp>
        <p:nvSpPr>
          <p:cNvPr id="3" name="Content Placeholder 2">
            <a:extLst>
              <a:ext uri="{FF2B5EF4-FFF2-40B4-BE49-F238E27FC236}">
                <a16:creationId xmlns:a16="http://schemas.microsoft.com/office/drawing/2014/main" id="{02D13935-040A-C4AE-E85E-C52D0AB378A7}"/>
              </a:ext>
            </a:extLst>
          </p:cNvPr>
          <p:cNvSpPr>
            <a:spLocks noGrp="1"/>
          </p:cNvSpPr>
          <p:nvPr>
            <p:ph idx="1"/>
          </p:nvPr>
        </p:nvSpPr>
        <p:spPr>
          <a:xfrm>
            <a:off x="266700" y="1845734"/>
            <a:ext cx="10888980" cy="4023360"/>
          </a:xfrm>
        </p:spPr>
        <p:txBody>
          <a:bodyPr>
            <a:noAutofit/>
          </a:bodyPr>
          <a:lstStyle/>
          <a:p>
            <a:pPr marL="228600" marR="0" algn="just">
              <a:lnSpc>
                <a:spcPct val="150000"/>
              </a:lnSpc>
              <a:spcBef>
                <a:spcPts val="200"/>
              </a:spcBef>
              <a:spcAft>
                <a:spcPts val="0"/>
              </a:spcAft>
            </a:pPr>
            <a:r>
              <a:rPr lang="en-US"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Refrigerant Circulation:</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heart of the VRF system is the refrigerant, which circulates between the outdoor and indoor units through a network of piping.</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cooling mode, the refrigerant absorbs heat from indoor spaces, and in heating mode, it releases heat into the indoor spaces.</a:t>
            </a:r>
          </a:p>
          <a:p>
            <a:pPr marL="228600" marR="0" algn="just">
              <a:lnSpc>
                <a:spcPct val="150000"/>
              </a:lnSpc>
              <a:spcBef>
                <a:spcPts val="200"/>
              </a:spcBef>
              <a:spcAft>
                <a:spcPts val="0"/>
              </a:spcAft>
            </a:pPr>
            <a:r>
              <a:rPr lang="en-US" sz="18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Branch Circuit Control:</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VRF systems use a branch circuit control mechanism to regulate the flow of refrigerant to individual indoor units.</a:t>
            </a:r>
          </a:p>
          <a:p>
            <a:pPr marL="422910" marR="0" indent="-285750" algn="just">
              <a:lnSpc>
                <a:spcPct val="150000"/>
              </a:lnSpc>
              <a:spcBef>
                <a:spcPts val="600"/>
              </a:spcBef>
              <a:spcAft>
                <a:spcPts val="600"/>
              </a:spcAft>
              <a:buFont typeface="Wingdings" panose="05000000000000000000" pitchFamily="2" charset="2"/>
              <a:buChar char="§"/>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Each indoor unit is equipped with a fan coil, which is responsible for adjusting the air temperature in its respective zone.</a:t>
            </a:r>
          </a:p>
          <a:p>
            <a:endParaRPr lang="en-US" sz="1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54366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39C8-2609-3C6A-4B43-6E0D207E87B5}"/>
              </a:ext>
            </a:extLst>
          </p:cNvPr>
          <p:cNvSpPr>
            <a:spLocks noGrp="1"/>
          </p:cNvSpPr>
          <p:nvPr>
            <p:ph type="title"/>
          </p:nvPr>
        </p:nvSpPr>
        <p:spPr/>
        <p:txBody>
          <a:bodyPr/>
          <a:lstStyle/>
          <a:p>
            <a:r>
              <a:rPr lang="en-US" dirty="0"/>
              <a:t>Working of VRF System</a:t>
            </a:r>
          </a:p>
        </p:txBody>
      </p:sp>
      <p:sp>
        <p:nvSpPr>
          <p:cNvPr id="3" name="Content Placeholder 2">
            <a:extLst>
              <a:ext uri="{FF2B5EF4-FFF2-40B4-BE49-F238E27FC236}">
                <a16:creationId xmlns:a16="http://schemas.microsoft.com/office/drawing/2014/main" id="{02D13935-040A-C4AE-E85E-C52D0AB378A7}"/>
              </a:ext>
            </a:extLst>
          </p:cNvPr>
          <p:cNvSpPr>
            <a:spLocks noGrp="1"/>
          </p:cNvSpPr>
          <p:nvPr>
            <p:ph idx="1"/>
          </p:nvPr>
        </p:nvSpPr>
        <p:spPr/>
        <p:txBody>
          <a:bodyPr>
            <a:normAutofit fontScale="40000" lnSpcReduction="20000"/>
          </a:bodyPr>
          <a:lstStyle/>
          <a:p>
            <a:pPr marL="228600" marR="0" algn="just">
              <a:lnSpc>
                <a:spcPct val="150000"/>
              </a:lnSpc>
              <a:spcBef>
                <a:spcPts val="200"/>
              </a:spcBef>
              <a:spcAft>
                <a:spcPts val="0"/>
              </a:spcAft>
            </a:pPr>
            <a:r>
              <a:rPr lang="en-US" sz="5500" b="1" dirty="0">
                <a:solidFill>
                  <a:schemeClr val="tx1"/>
                </a:solidFill>
                <a:effectLst/>
                <a:latin typeface="Cambria" panose="02040503050406030204" pitchFamily="18" charset="0"/>
                <a:ea typeface="Times New Roman" panose="02020603050405020304" pitchFamily="18" charset="0"/>
                <a:cs typeface="Mangal" panose="02040503050203030202" pitchFamily="18" charset="0"/>
              </a:rPr>
              <a:t>Indoor Units:</a:t>
            </a:r>
          </a:p>
          <a:p>
            <a:pPr marL="457200" marR="0" indent="-457200"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Multiple indoor units, such as wall-mounted, ceiling-mounted, or floor-standing units, are connected to the outdoor unit.</a:t>
            </a:r>
          </a:p>
          <a:p>
            <a:pPr marL="457200" marR="0" indent="-457200"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Each indoor unit can operate independently, allowing for individual temperature control in different zones or rooms.</a:t>
            </a:r>
          </a:p>
          <a:p>
            <a:pPr marL="457200" marR="0" indent="-457200"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The variable refrigerant flow allows for the simultaneous heating and cooling of different zones, enhancing comfort and energy efficiency.</a:t>
            </a:r>
          </a:p>
          <a:p>
            <a:endParaRPr lang="en-US" dirty="0">
              <a:solidFill>
                <a:schemeClr val="tx1"/>
              </a:solidFill>
            </a:endParaRPr>
          </a:p>
        </p:txBody>
      </p:sp>
    </p:spTree>
    <p:extLst>
      <p:ext uri="{BB962C8B-B14F-4D97-AF65-F5344CB8AC3E}">
        <p14:creationId xmlns:p14="http://schemas.microsoft.com/office/powerpoint/2010/main" val="25578996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339C8-2609-3C6A-4B43-6E0D207E87B5}"/>
              </a:ext>
            </a:extLst>
          </p:cNvPr>
          <p:cNvSpPr>
            <a:spLocks noGrp="1"/>
          </p:cNvSpPr>
          <p:nvPr>
            <p:ph type="title"/>
          </p:nvPr>
        </p:nvSpPr>
        <p:spPr/>
        <p:txBody>
          <a:bodyPr/>
          <a:lstStyle/>
          <a:p>
            <a:r>
              <a:rPr lang="en-US" dirty="0"/>
              <a:t>Working of VRF System</a:t>
            </a:r>
          </a:p>
        </p:txBody>
      </p:sp>
      <p:sp>
        <p:nvSpPr>
          <p:cNvPr id="3" name="Content Placeholder 2">
            <a:extLst>
              <a:ext uri="{FF2B5EF4-FFF2-40B4-BE49-F238E27FC236}">
                <a16:creationId xmlns:a16="http://schemas.microsoft.com/office/drawing/2014/main" id="{02D13935-040A-C4AE-E85E-C52D0AB378A7}"/>
              </a:ext>
            </a:extLst>
          </p:cNvPr>
          <p:cNvSpPr>
            <a:spLocks noGrp="1"/>
          </p:cNvSpPr>
          <p:nvPr>
            <p:ph idx="1"/>
          </p:nvPr>
        </p:nvSpPr>
        <p:spPr/>
        <p:txBody>
          <a:bodyPr>
            <a:normAutofit fontScale="32500" lnSpcReduction="20000"/>
          </a:bodyPr>
          <a:lstStyle/>
          <a:p>
            <a:pPr marL="228600" marR="0" algn="just">
              <a:lnSpc>
                <a:spcPct val="150000"/>
              </a:lnSpc>
              <a:spcBef>
                <a:spcPts val="200"/>
              </a:spcBef>
              <a:spcAft>
                <a:spcPts val="0"/>
              </a:spcAft>
            </a:pPr>
            <a:r>
              <a:rPr lang="en-US" sz="5500" b="1" dirty="0">
                <a:solidFill>
                  <a:schemeClr val="tx1"/>
                </a:solidFill>
                <a:effectLst/>
                <a:latin typeface="Cambria" panose="02040503050406030204" pitchFamily="18" charset="0"/>
                <a:ea typeface="Times New Roman" panose="02020603050405020304" pitchFamily="18" charset="0"/>
                <a:cs typeface="Mangal" panose="02040503050203030202" pitchFamily="18" charset="0"/>
              </a:rPr>
              <a:t>Electronic Expansion Valves (EEVs):</a:t>
            </a:r>
          </a:p>
          <a:p>
            <a:pPr marL="365125" marR="0" indent="-365125"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VRF systems utilize electronic expansion valves to control the flow of refrigerant into the indoor units.</a:t>
            </a:r>
          </a:p>
          <a:p>
            <a:pPr marL="365125" marR="0" indent="-365125"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EEVs provide precise control over the refrigerant flow, allowing the system to adapt quickly to changing heating and cooling requirements.</a:t>
            </a:r>
          </a:p>
          <a:p>
            <a:pPr marL="228600" marR="0" algn="just">
              <a:lnSpc>
                <a:spcPct val="150000"/>
              </a:lnSpc>
              <a:spcBef>
                <a:spcPts val="600"/>
              </a:spcBef>
              <a:spcAft>
                <a:spcPts val="600"/>
              </a:spcAft>
            </a:pPr>
            <a:r>
              <a:rPr lang="en-US" sz="5500" dirty="0">
                <a:solidFill>
                  <a:schemeClr val="tx1"/>
                </a:solidFill>
                <a:effectLst/>
                <a:latin typeface="Times New Roman" panose="02020603050405020304" pitchFamily="18" charset="0"/>
                <a:ea typeface="Calibri" panose="020F0502020204030204" pitchFamily="34" charset="0"/>
              </a:rPr>
              <a:t> </a:t>
            </a:r>
            <a:r>
              <a:rPr lang="en-US" sz="5500" b="1" dirty="0">
                <a:solidFill>
                  <a:schemeClr val="tx1"/>
                </a:solidFill>
                <a:effectLst/>
                <a:latin typeface="Cambria" panose="02040503050406030204" pitchFamily="18" charset="0"/>
                <a:ea typeface="Times New Roman" panose="02020603050405020304" pitchFamily="18" charset="0"/>
                <a:cs typeface="Mangal" panose="02040503050203030202" pitchFamily="18" charset="0"/>
              </a:rPr>
              <a:t>Heat Recovery Systems:</a:t>
            </a:r>
          </a:p>
          <a:p>
            <a:pPr marL="365125" marR="0" indent="-365125" algn="just">
              <a:lnSpc>
                <a:spcPct val="150000"/>
              </a:lnSpc>
              <a:spcBef>
                <a:spcPts val="600"/>
              </a:spcBef>
              <a:spcAft>
                <a:spcPts val="600"/>
              </a:spcAft>
              <a:buFont typeface="Wingdings" panose="05000000000000000000" pitchFamily="2" charset="2"/>
              <a:buChar char="§"/>
            </a:pPr>
            <a:r>
              <a:rPr lang="en-US" sz="5500" dirty="0">
                <a:solidFill>
                  <a:schemeClr val="tx1"/>
                </a:solidFill>
                <a:effectLst/>
                <a:latin typeface="Times New Roman" panose="02020603050405020304" pitchFamily="18" charset="0"/>
                <a:ea typeface="Calibri" panose="020F0502020204030204" pitchFamily="34" charset="0"/>
              </a:rPr>
              <a:t>Some advanced VRF systems incorporate heat recovery technology. In these systems, excess heat from zones in cooling mode can be redirected to zones requiring heating, improving overall system efficiency.</a:t>
            </a:r>
          </a:p>
          <a:p>
            <a:endParaRPr lang="en-US" dirty="0">
              <a:solidFill>
                <a:schemeClr val="tx1"/>
              </a:solidFill>
            </a:endParaRPr>
          </a:p>
        </p:txBody>
      </p:sp>
    </p:spTree>
    <p:extLst>
      <p:ext uri="{BB962C8B-B14F-4D97-AF65-F5344CB8AC3E}">
        <p14:creationId xmlns:p14="http://schemas.microsoft.com/office/powerpoint/2010/main" val="38147168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07011-8410-DE95-9EC6-12756F353622}"/>
              </a:ext>
            </a:extLst>
          </p:cNvPr>
          <p:cNvSpPr>
            <a:spLocks noGrp="1"/>
          </p:cNvSpPr>
          <p:nvPr>
            <p:ph type="title"/>
          </p:nvPr>
        </p:nvSpPr>
        <p:spPr/>
        <p:txBody>
          <a:bodyPr/>
          <a:lstStyle/>
          <a:p>
            <a:r>
              <a:rPr lang="en-US" dirty="0"/>
              <a:t>Advantages of VRF</a:t>
            </a:r>
          </a:p>
        </p:txBody>
      </p:sp>
      <p:sp>
        <p:nvSpPr>
          <p:cNvPr id="3" name="Content Placeholder 2">
            <a:extLst>
              <a:ext uri="{FF2B5EF4-FFF2-40B4-BE49-F238E27FC236}">
                <a16:creationId xmlns:a16="http://schemas.microsoft.com/office/drawing/2014/main" id="{50336A56-0EE2-E3CB-5359-A659DD75B404}"/>
              </a:ext>
            </a:extLst>
          </p:cNvPr>
          <p:cNvSpPr>
            <a:spLocks noGrp="1"/>
          </p:cNvSpPr>
          <p:nvPr>
            <p:ph idx="1"/>
          </p:nvPr>
        </p:nvSpPr>
        <p:spPr/>
        <p:txBody>
          <a:bodyPr>
            <a:noAutofit/>
          </a:bodyPr>
          <a:lstStyle/>
          <a:p>
            <a:pPr marL="342900" marR="0" lvl="0" indent="-342900" algn="just">
              <a:lnSpc>
                <a:spcPct val="150000"/>
              </a:lnSpc>
              <a:spcBef>
                <a:spcPts val="60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Energy Efficiency: VRF systems are highly energy-efficient due to the variable-speed compressors and precise control of refrigerant flow.</a:t>
            </a:r>
          </a:p>
          <a:p>
            <a:pPr marL="342900" marR="0" lvl="0" indent="-34290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Zoning Flexibility: Each indoor unit can be controlled independently, allowing for individual temperature control in different zones.</a:t>
            </a:r>
          </a:p>
          <a:p>
            <a:pPr marL="342900" marR="0" lvl="0" indent="-34290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Simultaneous Heating and Cooling: VRF systems can provide simultaneous heating and cooling to different areas of a building, improving overall energy efficiency.</a:t>
            </a:r>
          </a:p>
          <a:p>
            <a:pPr marL="342900" marR="0" lvl="0" indent="-342900" algn="just">
              <a:lnSpc>
                <a:spcPct val="150000"/>
              </a:lnSpc>
              <a:spcBef>
                <a:spcPts val="0"/>
              </a:spcBef>
              <a:spcAft>
                <a:spcPts val="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Space-saving Design: The compact design of indoor units allows for more flexibility in installation, especially in spaces with limited room for HVAC equipment.</a:t>
            </a:r>
          </a:p>
          <a:p>
            <a:pPr marL="342900" marR="0" lvl="0" indent="-342900" algn="just">
              <a:lnSpc>
                <a:spcPct val="150000"/>
              </a:lnSpc>
              <a:spcBef>
                <a:spcPts val="0"/>
              </a:spcBef>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rPr>
              <a:t>Quiet Operation: VRF systems are known for their quiet operation, making them suitable for various applications, including residential settings.</a:t>
            </a:r>
          </a:p>
          <a:p>
            <a:pPr marL="342900" indent="-342900">
              <a:buFont typeface="Wingdings" panose="05000000000000000000" pitchFamily="2" charset="2"/>
              <a:buChar char="§"/>
            </a:pPr>
            <a:endParaRPr lang="en-US" sz="1800" dirty="0"/>
          </a:p>
        </p:txBody>
      </p:sp>
    </p:spTree>
    <p:extLst>
      <p:ext uri="{BB962C8B-B14F-4D97-AF65-F5344CB8AC3E}">
        <p14:creationId xmlns:p14="http://schemas.microsoft.com/office/powerpoint/2010/main" val="8143299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3" name="Rectangle 1">
            <a:extLst>
              <a:ext uri="{FF2B5EF4-FFF2-40B4-BE49-F238E27FC236}">
                <a16:creationId xmlns:a16="http://schemas.microsoft.com/office/drawing/2014/main" id="{2428CD5E-B715-4F8B-22D3-563CAA5D4AD4}"/>
              </a:ext>
            </a:extLst>
          </p:cNvPr>
          <p:cNvSpPr>
            <a:spLocks noChangeArrowheads="1"/>
          </p:cNvSpPr>
          <p:nvPr/>
        </p:nvSpPr>
        <p:spPr bwMode="auto">
          <a:xfrm>
            <a:off x="437964" y="1860470"/>
            <a:ext cx="10717715"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Cayuela</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(2020, October 9).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CIQA QMS Online University</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https://ciqa.net/what-is-air-handling-unit/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 V.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6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Standard Heating and Air Conditioning</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How much will my HVAC replacement cost. (2022, February 6). Retrieved October 3, 2023, from https://www.standardheating.com/blog/2022/february/how-much-will-my-hvac-replacement-cost-/</a:t>
            </a:r>
            <a:endParaRPr kumimoji="0" lang="en-US" altLang="en-US" sz="1600" b="0" i="0" u="none" strike="noStrike" cap="none" normalizeH="0" baseline="0" dirty="0">
              <a:ln>
                <a:noFill/>
              </a:ln>
              <a:solidFill>
                <a:schemeClr val="tx1"/>
              </a:solidFill>
              <a:effectLst/>
            </a:endParaRP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Taneja, J. (2013, June). </a:t>
            </a:r>
            <a:r>
              <a:rPr kumimoji="0" lang="en-US" altLang="en-US" sz="16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Researchgate</a:t>
            </a:r>
            <a:r>
              <a:rPr kumimoji="0" lang="en-US" altLang="en-US" sz="1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3, 2023, from https://www.researchgate.net/figure/A-typical-HVAC-system-for-a-commercial-building_fig1_261269500</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582</TotalTime>
  <Words>3404</Words>
  <Application>Microsoft Office PowerPoint</Application>
  <PresentationFormat>Widescreen</PresentationFormat>
  <Paragraphs>223</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Cambria</vt:lpstr>
      <vt:lpstr>Times New Roman</vt:lpstr>
      <vt:lpstr>Wingdings</vt:lpstr>
      <vt:lpstr>Retrospect</vt:lpstr>
      <vt:lpstr>Course: Building Services III</vt:lpstr>
      <vt:lpstr>Contents</vt:lpstr>
      <vt:lpstr>Central AC System</vt:lpstr>
      <vt:lpstr>Central AC System</vt:lpstr>
      <vt:lpstr>Central AC System</vt:lpstr>
      <vt:lpstr>Central AC System</vt:lpstr>
      <vt:lpstr>Central AC System</vt:lpstr>
      <vt:lpstr>Air Handling Unit</vt:lpstr>
      <vt:lpstr>Air Handling Unit</vt:lpstr>
      <vt:lpstr>Air Handling Unit</vt:lpstr>
      <vt:lpstr>AHU Components</vt:lpstr>
      <vt:lpstr>AHU Components</vt:lpstr>
      <vt:lpstr>AHU Components</vt:lpstr>
      <vt:lpstr>Cooling Towers</vt:lpstr>
      <vt:lpstr>Air Distribution Systems</vt:lpstr>
      <vt:lpstr>Air Flow and Control</vt:lpstr>
      <vt:lpstr>Air Flow and Control</vt:lpstr>
      <vt:lpstr>Sub system of Central AC</vt:lpstr>
      <vt:lpstr>Central AC System</vt:lpstr>
      <vt:lpstr>Chilled Water System</vt:lpstr>
      <vt:lpstr>Chilled Water System</vt:lpstr>
      <vt:lpstr>Chilled Water System</vt:lpstr>
      <vt:lpstr>Chilled Water System</vt:lpstr>
      <vt:lpstr>Chilled Water System</vt:lpstr>
      <vt:lpstr>Chilled Water System</vt:lpstr>
      <vt:lpstr>Chilled Water System</vt:lpstr>
      <vt:lpstr>Condenser System</vt:lpstr>
      <vt:lpstr>Condenser System</vt:lpstr>
      <vt:lpstr>Condenser System</vt:lpstr>
      <vt:lpstr>Condenser System</vt:lpstr>
      <vt:lpstr>Condenser System</vt:lpstr>
      <vt:lpstr>Air Delivery System</vt:lpstr>
      <vt:lpstr>Types of Central AC System</vt:lpstr>
      <vt:lpstr>Types of Central AC System</vt:lpstr>
      <vt:lpstr>Types of Central AC System</vt:lpstr>
      <vt:lpstr>Types of Central AC System</vt:lpstr>
      <vt:lpstr>Working of VRF System</vt:lpstr>
      <vt:lpstr>Working of VRF System</vt:lpstr>
      <vt:lpstr>Working of VRF System</vt:lpstr>
      <vt:lpstr>Working of VRF System</vt:lpstr>
      <vt:lpstr>Working of VRF System</vt:lpstr>
      <vt:lpstr>Advantages of VRF</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Manchan Tiwari</cp:lastModifiedBy>
  <cp:revision>37</cp:revision>
  <dcterms:created xsi:type="dcterms:W3CDTF">2023-09-12T06:49:02Z</dcterms:created>
  <dcterms:modified xsi:type="dcterms:W3CDTF">2023-10-04T15:07:59Z</dcterms:modified>
</cp:coreProperties>
</file>