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328" r:id="rId3"/>
    <p:sldId id="329" r:id="rId4"/>
    <p:sldId id="330" r:id="rId5"/>
    <p:sldId id="331" r:id="rId6"/>
    <p:sldId id="332" r:id="rId7"/>
    <p:sldId id="333" r:id="rId8"/>
    <p:sldId id="335" r:id="rId9"/>
    <p:sldId id="334" r:id="rId10"/>
    <p:sldId id="336" r:id="rId11"/>
    <p:sldId id="337" r:id="rId12"/>
    <p:sldId id="338" r:id="rId13"/>
    <p:sldId id="339" r:id="rId14"/>
    <p:sldId id="340" r:id="rId15"/>
    <p:sldId id="342" r:id="rId16"/>
    <p:sldId id="341" r:id="rId17"/>
    <p:sldId id="343" r:id="rId18"/>
    <p:sldId id="345" r:id="rId19"/>
    <p:sldId id="349" r:id="rId20"/>
    <p:sldId id="346" r:id="rId21"/>
    <p:sldId id="351" r:id="rId22"/>
    <p:sldId id="352" r:id="rId23"/>
    <p:sldId id="353" r:id="rId24"/>
    <p:sldId id="354" r:id="rId25"/>
    <p:sldId id="348" r:id="rId26"/>
    <p:sldId id="344" r:id="rId27"/>
    <p:sldId id="355" r:id="rId28"/>
    <p:sldId id="356" r:id="rId29"/>
    <p:sldId id="357" r:id="rId30"/>
    <p:sldId id="358" r:id="rId31"/>
    <p:sldId id="359" r:id="rId32"/>
    <p:sldId id="360" r:id="rId33"/>
    <p:sldId id="361" r:id="rId34"/>
    <p:sldId id="362" r:id="rId35"/>
    <p:sldId id="363" r:id="rId36"/>
    <p:sldId id="364" r:id="rId37"/>
    <p:sldId id="327"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107" d="100"/>
          <a:sy n="107" d="100"/>
        </p:scale>
        <p:origin x="672"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4366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038509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84FE23-1B65-4DA8-AAE0-279D87027E18}"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2780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084FE23-1B65-4DA8-AAE0-279D87027E18}" type="datetimeFigureOut">
              <a:rPr lang="en-US" smtClean="0"/>
              <a:t>10/4/2023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059346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084FE23-1B65-4DA8-AAE0-279D87027E18}" type="datetimeFigureOut">
              <a:rPr lang="en-US" smtClean="0"/>
              <a:t>10/4/2023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228642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084FE23-1B65-4DA8-AAE0-279D87027E18}" type="datetimeFigureOut">
              <a:rPr lang="en-US" smtClean="0"/>
              <a:t>10/4/2023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206376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084FE23-1B65-4DA8-AAE0-279D87027E18}" type="datetimeFigureOut">
              <a:rPr lang="en-US" smtClean="0"/>
              <a:t>10/4/2023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1879951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084FE23-1B65-4DA8-AAE0-279D87027E18}" type="datetimeFigureOut">
              <a:rPr lang="en-US" smtClean="0"/>
              <a:t>10/4/2023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C999012-87DA-4C32-9835-E2352FDC0B42}" type="slidenum">
              <a:rPr lang="en-US" smtClean="0"/>
              <a:t>‹#›</a:t>
            </a:fld>
            <a:endParaRPr lang="en-US"/>
          </a:p>
        </p:txBody>
      </p:sp>
    </p:spTree>
    <p:extLst>
      <p:ext uri="{BB962C8B-B14F-4D97-AF65-F5344CB8AC3E}">
        <p14:creationId xmlns:p14="http://schemas.microsoft.com/office/powerpoint/2010/main" val="1451975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084FE23-1B65-4DA8-AAE0-279D87027E18}" type="datetimeFigureOut">
              <a:rPr lang="en-US" smtClean="0"/>
              <a:t>10/4/2023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631621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226318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99505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084FE23-1B65-4DA8-AAE0-279D87027E18}" type="datetimeFigureOut">
              <a:rPr lang="en-US" smtClean="0"/>
              <a:t>10/4/2023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C999012-87DA-4C32-9835-E2352FDC0B42}"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05775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F3ACF-C1DD-008F-E4E9-1F38EC446F21}"/>
              </a:ext>
            </a:extLst>
          </p:cNvPr>
          <p:cNvSpPr>
            <a:spLocks noGrp="1"/>
          </p:cNvSpPr>
          <p:nvPr>
            <p:ph type="ctrTitle"/>
          </p:nvPr>
        </p:nvSpPr>
        <p:spPr>
          <a:xfrm>
            <a:off x="1066800" y="1069848"/>
            <a:ext cx="10058400" cy="1719072"/>
          </a:xfrm>
        </p:spPr>
        <p:txBody>
          <a:bodyPr>
            <a:normAutofit/>
          </a:bodyPr>
          <a:lstStyle/>
          <a:p>
            <a:pPr algn="ctr"/>
            <a:r>
              <a:rPr lang="en-US" sz="6000" dirty="0"/>
              <a:t>Course: Building Services III</a:t>
            </a:r>
          </a:p>
        </p:txBody>
      </p:sp>
      <p:sp>
        <p:nvSpPr>
          <p:cNvPr id="3" name="Subtitle 2">
            <a:extLst>
              <a:ext uri="{FF2B5EF4-FFF2-40B4-BE49-F238E27FC236}">
                <a16:creationId xmlns:a16="http://schemas.microsoft.com/office/drawing/2014/main" id="{0C40A212-0C9F-77C8-A64C-C2BA37EB7B06}"/>
              </a:ext>
            </a:extLst>
          </p:cNvPr>
          <p:cNvSpPr>
            <a:spLocks noGrp="1"/>
          </p:cNvSpPr>
          <p:nvPr>
            <p:ph type="subTitle" idx="1"/>
          </p:nvPr>
        </p:nvSpPr>
        <p:spPr/>
        <p:txBody>
          <a:bodyPr>
            <a:normAutofit fontScale="85000" lnSpcReduction="20000"/>
          </a:bodyPr>
          <a:lstStyle/>
          <a:p>
            <a:pPr algn="ctr"/>
            <a:r>
              <a:rPr lang="en-US" b="1" dirty="0"/>
              <a:t>Lecture 5: Cooling </a:t>
            </a:r>
            <a:r>
              <a:rPr lang="en-US" b="1"/>
              <a:t>Load calculations</a:t>
            </a:r>
            <a:endParaRPr lang="en-US" b="1" dirty="0"/>
          </a:p>
          <a:p>
            <a:pPr algn="ctr"/>
            <a:endParaRPr lang="en-US" b="1" dirty="0"/>
          </a:p>
          <a:p>
            <a:pPr algn="ctr"/>
            <a:r>
              <a:rPr lang="en-US" dirty="0"/>
              <a:t>Lecturer: Manchan Tiwari</a:t>
            </a:r>
          </a:p>
        </p:txBody>
      </p:sp>
    </p:spTree>
    <p:extLst>
      <p:ext uri="{BB962C8B-B14F-4D97-AF65-F5344CB8AC3E}">
        <p14:creationId xmlns:p14="http://schemas.microsoft.com/office/powerpoint/2010/main" val="1254410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2A1F8-AE87-32B5-CA00-83979432B53E}"/>
              </a:ext>
            </a:extLst>
          </p:cNvPr>
          <p:cNvSpPr>
            <a:spLocks noGrp="1"/>
          </p:cNvSpPr>
          <p:nvPr>
            <p:ph type="title"/>
          </p:nvPr>
        </p:nvSpPr>
        <p:spPr/>
        <p:txBody>
          <a:bodyPr/>
          <a:lstStyle/>
          <a:p>
            <a:r>
              <a:rPr lang="en-US" dirty="0"/>
              <a:t>Contents</a:t>
            </a:r>
          </a:p>
        </p:txBody>
      </p:sp>
      <p:sp>
        <p:nvSpPr>
          <p:cNvPr id="3" name="Content Placeholder 2">
            <a:extLst>
              <a:ext uri="{FF2B5EF4-FFF2-40B4-BE49-F238E27FC236}">
                <a16:creationId xmlns:a16="http://schemas.microsoft.com/office/drawing/2014/main" id="{846C003D-68A2-67DC-F3DD-C81A7860304A}"/>
              </a:ext>
            </a:extLst>
          </p:cNvPr>
          <p:cNvSpPr>
            <a:spLocks noGrp="1"/>
          </p:cNvSpPr>
          <p:nvPr>
            <p:ph idx="1"/>
          </p:nvPr>
        </p:nvSpPr>
        <p:spPr/>
        <p:txBody>
          <a:bodyPr>
            <a:normAutofit/>
          </a:bodyPr>
          <a:lstStyle/>
          <a:p>
            <a:pPr marL="342900" marR="0" lvl="0" indent="-342900" algn="just">
              <a:lnSpc>
                <a:spcPct val="150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Basics of Heat Transfer</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Cooling Loads</a:t>
            </a:r>
          </a:p>
          <a:p>
            <a:pPr marL="342900" marR="0" lvl="0" indent="-342900" algn="just">
              <a:lnSpc>
                <a:spcPct val="150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Types of cooling loads</a:t>
            </a:r>
          </a:p>
          <a:p>
            <a:pPr marL="0" indent="0">
              <a:buNone/>
            </a:pPr>
            <a:endParaRPr lang="en-US" sz="2400" dirty="0"/>
          </a:p>
        </p:txBody>
      </p:sp>
    </p:spTree>
    <p:extLst>
      <p:ext uri="{BB962C8B-B14F-4D97-AF65-F5344CB8AC3E}">
        <p14:creationId xmlns:p14="http://schemas.microsoft.com/office/powerpoint/2010/main" val="16261552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E5F70-9822-8A6F-9CB9-DEE81BD2FE51}"/>
              </a:ext>
            </a:extLst>
          </p:cNvPr>
          <p:cNvSpPr>
            <a:spLocks noGrp="1"/>
          </p:cNvSpPr>
          <p:nvPr>
            <p:ph type="title"/>
          </p:nvPr>
        </p:nvSpPr>
        <p:spPr/>
        <p:txBody>
          <a:bodyPr/>
          <a:lstStyle/>
          <a:p>
            <a:r>
              <a:rPr lang="en-US" dirty="0"/>
              <a:t>Basics of Heat Transfer</a:t>
            </a:r>
          </a:p>
        </p:txBody>
      </p:sp>
      <p:sp>
        <p:nvSpPr>
          <p:cNvPr id="3" name="Content Placeholder 2">
            <a:extLst>
              <a:ext uri="{FF2B5EF4-FFF2-40B4-BE49-F238E27FC236}">
                <a16:creationId xmlns:a16="http://schemas.microsoft.com/office/drawing/2014/main" id="{1B4C6FCC-E707-525E-80DE-29C7CFDF5D03}"/>
              </a:ext>
            </a:extLst>
          </p:cNvPr>
          <p:cNvSpPr>
            <a:spLocks noGrp="1"/>
          </p:cNvSpPr>
          <p:nvPr>
            <p:ph idx="1"/>
          </p:nvPr>
        </p:nvSpPr>
        <p:spPr/>
        <p:txBody>
          <a:bodyPr>
            <a:normAutofit/>
          </a:bodyPr>
          <a:lstStyle/>
          <a:p>
            <a:pPr marL="287338" indent="-287338">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In regions with cold climates, buildings undergo heat loss as heat moves from their interiors to exteriors. </a:t>
            </a:r>
          </a:p>
          <a:p>
            <a:pPr marL="287338" indent="-287338">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To maintain a comfortably warm indoor environment, heating systems, such as furnaces or boilers, are utilized to replenish the lost heat. </a:t>
            </a:r>
          </a:p>
          <a:p>
            <a:pPr marL="287338" indent="-287338">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An understanding of heat transfer principles is essential for effective design. </a:t>
            </a:r>
          </a:p>
          <a:p>
            <a:pPr marL="287338" indent="-287338">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Heat transfer operates through three primary modes: conduction, convection, and radiation. </a:t>
            </a:r>
          </a:p>
          <a:p>
            <a:pPr marL="287338" indent="-287338">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Conduction and convection involve the movement of molecules, with heated molecules transferring energy to adjacent ones. </a:t>
            </a:r>
          </a:p>
          <a:p>
            <a:pPr marL="287338" indent="-287338">
              <a:buFont typeface="Wingdings" panose="05000000000000000000" pitchFamily="2" charset="2"/>
              <a:buChar char="§"/>
            </a:pPr>
            <a:endParaRPr lang="en-US" dirty="0"/>
          </a:p>
        </p:txBody>
      </p:sp>
    </p:spTree>
    <p:extLst>
      <p:ext uri="{BB962C8B-B14F-4D97-AF65-F5344CB8AC3E}">
        <p14:creationId xmlns:p14="http://schemas.microsoft.com/office/powerpoint/2010/main" val="1156136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E5F70-9822-8A6F-9CB9-DEE81BD2FE51}"/>
              </a:ext>
            </a:extLst>
          </p:cNvPr>
          <p:cNvSpPr>
            <a:spLocks noGrp="1"/>
          </p:cNvSpPr>
          <p:nvPr>
            <p:ph type="title"/>
          </p:nvPr>
        </p:nvSpPr>
        <p:spPr/>
        <p:txBody>
          <a:bodyPr/>
          <a:lstStyle/>
          <a:p>
            <a:r>
              <a:rPr lang="en-US" dirty="0"/>
              <a:t>Basics of Heat Transfer</a:t>
            </a:r>
          </a:p>
        </p:txBody>
      </p:sp>
      <p:sp>
        <p:nvSpPr>
          <p:cNvPr id="3" name="Content Placeholder 2">
            <a:extLst>
              <a:ext uri="{FF2B5EF4-FFF2-40B4-BE49-F238E27FC236}">
                <a16:creationId xmlns:a16="http://schemas.microsoft.com/office/drawing/2014/main" id="{1B4C6FCC-E707-525E-80DE-29C7CFDF5D03}"/>
              </a:ext>
            </a:extLst>
          </p:cNvPr>
          <p:cNvSpPr>
            <a:spLocks noGrp="1"/>
          </p:cNvSpPr>
          <p:nvPr>
            <p:ph idx="1"/>
          </p:nvPr>
        </p:nvSpPr>
        <p:spPr/>
        <p:txBody>
          <a:bodyPr>
            <a:normAutofit/>
          </a:bodyPr>
          <a:lstStyle/>
          <a:p>
            <a:pPr marL="287338" indent="-287338">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On the other hand, radiation involves the transmission of energy through electromagnetic waves and doesn't necessitate a medium for propagation. </a:t>
            </a:r>
          </a:p>
          <a:p>
            <a:pPr marL="287338" indent="-287338">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Heat transfer depends on temperature differentials, consistently moving from higher to lower temperatures. </a:t>
            </a:r>
          </a:p>
          <a:p>
            <a:pPr marL="287338" indent="-287338">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The three modes are explained in the context of straightforward, stable, one-dimensional heat flow, where temperature differences remain constant. </a:t>
            </a:r>
          </a:p>
          <a:p>
            <a:pPr marL="287338" indent="-287338">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Numerous material properties, such as thermal conductivities and specific heats, impact heat transfer, introducing complexity to problem-solving (Joseph B </a:t>
            </a:r>
            <a:r>
              <a:rPr lang="en-US" dirty="0" err="1">
                <a:effectLst/>
                <a:latin typeface="Times New Roman" panose="02020603050405020304" pitchFamily="18" charset="0"/>
                <a:ea typeface="Calibri" panose="020F0502020204030204" pitchFamily="34" charset="0"/>
              </a:rPr>
              <a:t>Wujek</a:t>
            </a:r>
            <a:r>
              <a:rPr lang="en-US" dirty="0">
                <a:effectLst/>
                <a:latin typeface="Times New Roman" panose="02020603050405020304" pitchFamily="18" charset="0"/>
                <a:ea typeface="Calibri" panose="020F0502020204030204" pitchFamily="34" charset="0"/>
              </a:rPr>
              <a:t>, 2010). </a:t>
            </a:r>
          </a:p>
          <a:p>
            <a:pPr marL="287338" indent="-287338">
              <a:buFont typeface="Wingdings" panose="05000000000000000000" pitchFamily="2" charset="2"/>
              <a:buChar char="§"/>
            </a:pPr>
            <a:endParaRPr lang="en-US" dirty="0"/>
          </a:p>
        </p:txBody>
      </p:sp>
    </p:spTree>
    <p:extLst>
      <p:ext uri="{BB962C8B-B14F-4D97-AF65-F5344CB8AC3E}">
        <p14:creationId xmlns:p14="http://schemas.microsoft.com/office/powerpoint/2010/main" val="963862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E5F70-9822-8A6F-9CB9-DEE81BD2FE51}"/>
              </a:ext>
            </a:extLst>
          </p:cNvPr>
          <p:cNvSpPr>
            <a:spLocks noGrp="1"/>
          </p:cNvSpPr>
          <p:nvPr>
            <p:ph type="title"/>
          </p:nvPr>
        </p:nvSpPr>
        <p:spPr/>
        <p:txBody>
          <a:bodyPr/>
          <a:lstStyle/>
          <a:p>
            <a:r>
              <a:rPr lang="en-US" dirty="0"/>
              <a:t>Basics of Heat Transfer</a:t>
            </a:r>
          </a:p>
        </p:txBody>
      </p:sp>
      <p:sp>
        <p:nvSpPr>
          <p:cNvPr id="3" name="Content Placeholder 2">
            <a:extLst>
              <a:ext uri="{FF2B5EF4-FFF2-40B4-BE49-F238E27FC236}">
                <a16:creationId xmlns:a16="http://schemas.microsoft.com/office/drawing/2014/main" id="{1B4C6FCC-E707-525E-80DE-29C7CFDF5D03}"/>
              </a:ext>
            </a:extLst>
          </p:cNvPr>
          <p:cNvSpPr>
            <a:spLocks noGrp="1"/>
          </p:cNvSpPr>
          <p:nvPr>
            <p:ph idx="1"/>
          </p:nvPr>
        </p:nvSpPr>
        <p:spPr/>
        <p:txBody>
          <a:bodyPr>
            <a:normAutofit fontScale="77500" lnSpcReduction="20000"/>
          </a:bodyPr>
          <a:lstStyle/>
          <a:p>
            <a:pPr marL="0" indent="0">
              <a:buNone/>
            </a:pPr>
            <a:r>
              <a:rPr lang="en-US" dirty="0"/>
              <a:t>Conduction</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Conduction is a fundamental mode of heat transfer that occurs when heat energy moves through a material or between objects in direct physical contact. It is driven by the temperature difference between the two ends of the conducting medium.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 materials, particularly solids, conduction takes place through the transfer of kinetic energy between adjacent atoms and molecules.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mechanism of conduction involves energetic particles colliding with less energetic ones, imparting some of their kinetic energy to the latter.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This causes the less energetic particles to gain motion, and the process continues down the line. Metals, due to their crystalline structure and free electrons, are excellent conductors of heat.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 contrast, insulating materials like rubber or wood are poor conductors as they inhibit the efficient transfer of thermal energy.</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rate of conduction is influenced by various factors, including the thermal conductivity of the material, the cross-sectional area through which heat flows, and the temperature gradient. (Joseph B </a:t>
            </a:r>
            <a:r>
              <a:rPr lang="en-US" sz="1800" dirty="0" err="1">
                <a:effectLst/>
                <a:latin typeface="Times New Roman" panose="02020603050405020304" pitchFamily="18" charset="0"/>
                <a:ea typeface="Calibri" panose="020F0502020204030204" pitchFamily="34" charset="0"/>
              </a:rPr>
              <a:t>Wujek</a:t>
            </a:r>
            <a:r>
              <a:rPr lang="en-US" sz="1800" dirty="0">
                <a:effectLst/>
                <a:latin typeface="Times New Roman" panose="02020603050405020304" pitchFamily="18" charset="0"/>
                <a:ea typeface="Calibri" panose="020F0502020204030204" pitchFamily="34" charset="0"/>
              </a:rPr>
              <a:t>, 2010).</a:t>
            </a:r>
          </a:p>
          <a:p>
            <a:pPr marL="0" indent="0">
              <a:buNone/>
            </a:pPr>
            <a:endParaRPr lang="en-US" dirty="0"/>
          </a:p>
        </p:txBody>
      </p:sp>
    </p:spTree>
    <p:extLst>
      <p:ext uri="{BB962C8B-B14F-4D97-AF65-F5344CB8AC3E}">
        <p14:creationId xmlns:p14="http://schemas.microsoft.com/office/powerpoint/2010/main" val="28796119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E5F70-9822-8A6F-9CB9-DEE81BD2FE51}"/>
              </a:ext>
            </a:extLst>
          </p:cNvPr>
          <p:cNvSpPr>
            <a:spLocks noGrp="1"/>
          </p:cNvSpPr>
          <p:nvPr>
            <p:ph type="title"/>
          </p:nvPr>
        </p:nvSpPr>
        <p:spPr/>
        <p:txBody>
          <a:bodyPr/>
          <a:lstStyle/>
          <a:p>
            <a:r>
              <a:rPr lang="en-US" dirty="0"/>
              <a:t>Basics of Heat Transfer</a:t>
            </a:r>
          </a:p>
        </p:txBody>
      </p:sp>
      <p:sp>
        <p:nvSpPr>
          <p:cNvPr id="3" name="Content Placeholder 2">
            <a:extLst>
              <a:ext uri="{FF2B5EF4-FFF2-40B4-BE49-F238E27FC236}">
                <a16:creationId xmlns:a16="http://schemas.microsoft.com/office/drawing/2014/main" id="{1B4C6FCC-E707-525E-80DE-29C7CFDF5D03}"/>
              </a:ext>
            </a:extLst>
          </p:cNvPr>
          <p:cNvSpPr>
            <a:spLocks noGrp="1"/>
          </p:cNvSpPr>
          <p:nvPr>
            <p:ph idx="1"/>
          </p:nvPr>
        </p:nvSpPr>
        <p:spPr/>
        <p:txBody>
          <a:bodyPr>
            <a:normAutofit fontScale="55000" lnSpcReduction="20000"/>
          </a:bodyPr>
          <a:lstStyle/>
          <a:p>
            <a:pPr marL="0" indent="0">
              <a:buNone/>
            </a:pPr>
            <a:r>
              <a:rPr lang="en-US" sz="3600" dirty="0"/>
              <a:t>Convection</a:t>
            </a:r>
          </a:p>
          <a:p>
            <a:pPr marL="422910" marR="0" indent="-285750" algn="just">
              <a:lnSpc>
                <a:spcPct val="150000"/>
              </a:lnSpc>
              <a:spcBef>
                <a:spcPts val="600"/>
              </a:spcBef>
              <a:spcAft>
                <a:spcPts val="600"/>
              </a:spcAft>
              <a:buFont typeface="Wingdings" panose="05000000000000000000" pitchFamily="2" charset="2"/>
              <a:buChar char="§"/>
            </a:pPr>
            <a:r>
              <a:rPr lang="en-US" sz="3300" dirty="0">
                <a:effectLst/>
                <a:latin typeface="Times New Roman" panose="02020603050405020304" pitchFamily="18" charset="0"/>
                <a:ea typeface="Calibri" panose="020F0502020204030204" pitchFamily="34" charset="0"/>
              </a:rPr>
              <a:t>Convection is a mode of heat transfer that occurs in fluids, including both liquids and gases, and is characterized by the movement of the fluid itself. </a:t>
            </a:r>
          </a:p>
          <a:p>
            <a:pPr marL="422910" marR="0" indent="-285750" algn="just">
              <a:lnSpc>
                <a:spcPct val="150000"/>
              </a:lnSpc>
              <a:spcBef>
                <a:spcPts val="600"/>
              </a:spcBef>
              <a:spcAft>
                <a:spcPts val="600"/>
              </a:spcAft>
              <a:buFont typeface="Wingdings" panose="05000000000000000000" pitchFamily="2" charset="2"/>
              <a:buChar char="§"/>
            </a:pPr>
            <a:r>
              <a:rPr lang="en-US" sz="3300" dirty="0">
                <a:effectLst/>
                <a:latin typeface="Times New Roman" panose="02020603050405020304" pitchFamily="18" charset="0"/>
                <a:ea typeface="Calibri" panose="020F0502020204030204" pitchFamily="34" charset="0"/>
              </a:rPr>
              <a:t>This dynamic process plays a fundamental role in redistributing heat energy within a fluid medium.</a:t>
            </a:r>
          </a:p>
          <a:p>
            <a:pPr marL="422910" marR="0" indent="-285750" algn="just">
              <a:lnSpc>
                <a:spcPct val="150000"/>
              </a:lnSpc>
              <a:spcBef>
                <a:spcPts val="600"/>
              </a:spcBef>
              <a:spcAft>
                <a:spcPts val="600"/>
              </a:spcAft>
              <a:buFont typeface="Wingdings" panose="05000000000000000000" pitchFamily="2" charset="2"/>
              <a:buChar char="§"/>
            </a:pPr>
            <a:r>
              <a:rPr lang="en-US" sz="3300" dirty="0">
                <a:effectLst/>
                <a:latin typeface="Times New Roman" panose="02020603050405020304" pitchFamily="18" charset="0"/>
                <a:ea typeface="Calibri" panose="020F0502020204030204" pitchFamily="34" charset="0"/>
              </a:rPr>
              <a:t>The mechanism of convection begins when a region of the fluid is heated, causing its molecules to gain energy and, consequently, expand and become less dense. </a:t>
            </a:r>
          </a:p>
          <a:p>
            <a:pPr marL="422910" marR="0" indent="-285750" algn="just">
              <a:lnSpc>
                <a:spcPct val="150000"/>
              </a:lnSpc>
              <a:spcBef>
                <a:spcPts val="600"/>
              </a:spcBef>
              <a:spcAft>
                <a:spcPts val="600"/>
              </a:spcAft>
              <a:buFont typeface="Wingdings" panose="05000000000000000000" pitchFamily="2" charset="2"/>
              <a:buChar char="§"/>
            </a:pPr>
            <a:r>
              <a:rPr lang="en-US" sz="3300" dirty="0">
                <a:effectLst/>
                <a:latin typeface="Times New Roman" panose="02020603050405020304" pitchFamily="18" charset="0"/>
                <a:ea typeface="Calibri" panose="020F0502020204030204" pitchFamily="34" charset="0"/>
              </a:rPr>
              <a:t>As the fluid becomes lighter, it rises, creating a circulation pattern. </a:t>
            </a:r>
          </a:p>
          <a:p>
            <a:pPr marL="422910" marR="0" indent="-285750" algn="just">
              <a:lnSpc>
                <a:spcPct val="150000"/>
              </a:lnSpc>
              <a:spcBef>
                <a:spcPts val="600"/>
              </a:spcBef>
              <a:spcAft>
                <a:spcPts val="600"/>
              </a:spcAft>
              <a:buFont typeface="Wingdings" panose="05000000000000000000" pitchFamily="2" charset="2"/>
              <a:buChar char="§"/>
            </a:pPr>
            <a:r>
              <a:rPr lang="en-US" sz="3300" dirty="0">
                <a:effectLst/>
                <a:latin typeface="Times New Roman" panose="02020603050405020304" pitchFamily="18" charset="0"/>
                <a:ea typeface="Calibri" panose="020F0502020204030204" pitchFamily="34" charset="0"/>
              </a:rPr>
              <a:t>Conversely, in cooler regions, the fluid becomes denser and tends to sink. This cyclical motion establishes a continuous flow, facilitating the transfer of heat.</a:t>
            </a:r>
          </a:p>
          <a:p>
            <a:pPr marL="0" indent="0">
              <a:buNone/>
            </a:pPr>
            <a:endParaRPr lang="en-US" dirty="0"/>
          </a:p>
        </p:txBody>
      </p:sp>
    </p:spTree>
    <p:extLst>
      <p:ext uri="{BB962C8B-B14F-4D97-AF65-F5344CB8AC3E}">
        <p14:creationId xmlns:p14="http://schemas.microsoft.com/office/powerpoint/2010/main" val="41037933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E5F70-9822-8A6F-9CB9-DEE81BD2FE51}"/>
              </a:ext>
            </a:extLst>
          </p:cNvPr>
          <p:cNvSpPr>
            <a:spLocks noGrp="1"/>
          </p:cNvSpPr>
          <p:nvPr>
            <p:ph type="title"/>
          </p:nvPr>
        </p:nvSpPr>
        <p:spPr/>
        <p:txBody>
          <a:bodyPr/>
          <a:lstStyle/>
          <a:p>
            <a:r>
              <a:rPr lang="en-US" dirty="0"/>
              <a:t>Basics of Heat Transfer</a:t>
            </a:r>
          </a:p>
        </p:txBody>
      </p:sp>
      <p:sp>
        <p:nvSpPr>
          <p:cNvPr id="3" name="Content Placeholder 2">
            <a:extLst>
              <a:ext uri="{FF2B5EF4-FFF2-40B4-BE49-F238E27FC236}">
                <a16:creationId xmlns:a16="http://schemas.microsoft.com/office/drawing/2014/main" id="{1B4C6FCC-E707-525E-80DE-29C7CFDF5D03}"/>
              </a:ext>
            </a:extLst>
          </p:cNvPr>
          <p:cNvSpPr>
            <a:spLocks noGrp="1"/>
          </p:cNvSpPr>
          <p:nvPr>
            <p:ph idx="1"/>
          </p:nvPr>
        </p:nvSpPr>
        <p:spPr/>
        <p:txBody>
          <a:bodyPr>
            <a:normAutofit fontScale="47500" lnSpcReduction="20000"/>
          </a:bodyPr>
          <a:lstStyle/>
          <a:p>
            <a:pPr marL="0" indent="0">
              <a:buNone/>
            </a:pPr>
            <a:r>
              <a:rPr lang="en-US" sz="4200" dirty="0"/>
              <a:t>Convection</a:t>
            </a:r>
          </a:p>
          <a:p>
            <a:pPr marL="422910" marR="0" indent="-285750" algn="just">
              <a:lnSpc>
                <a:spcPct val="150000"/>
              </a:lnSpc>
              <a:spcBef>
                <a:spcPts val="600"/>
              </a:spcBef>
              <a:spcAft>
                <a:spcPts val="600"/>
              </a:spcAft>
              <a:buFont typeface="Wingdings" panose="05000000000000000000" pitchFamily="2" charset="2"/>
              <a:buChar char="§"/>
            </a:pPr>
            <a:r>
              <a:rPr lang="en-US" sz="3300" dirty="0">
                <a:effectLst/>
                <a:latin typeface="Times New Roman" panose="02020603050405020304" pitchFamily="18" charset="0"/>
                <a:ea typeface="Calibri" panose="020F0502020204030204" pitchFamily="34" charset="0"/>
              </a:rPr>
              <a:t>Natural convection, driven by temperature differences, occurs in everyday scenarios such as the rising of warm air in a room or the circulation of water in a pot being heated. </a:t>
            </a:r>
          </a:p>
          <a:p>
            <a:pPr marL="422910" marR="0" indent="-285750" algn="just">
              <a:lnSpc>
                <a:spcPct val="150000"/>
              </a:lnSpc>
              <a:spcBef>
                <a:spcPts val="600"/>
              </a:spcBef>
              <a:spcAft>
                <a:spcPts val="600"/>
              </a:spcAft>
              <a:buFont typeface="Wingdings" panose="05000000000000000000" pitchFamily="2" charset="2"/>
              <a:buChar char="§"/>
            </a:pPr>
            <a:r>
              <a:rPr lang="en-US" sz="3300" dirty="0">
                <a:effectLst/>
                <a:latin typeface="Times New Roman" panose="02020603050405020304" pitchFamily="18" charset="0"/>
                <a:ea typeface="Calibri" panose="020F0502020204030204" pitchFamily="34" charset="0"/>
              </a:rPr>
              <a:t>Forced convection involves an external force, like a fan or a pump, which enhances the fluid movement and heat transfer rate.</a:t>
            </a:r>
          </a:p>
          <a:p>
            <a:pPr marL="422910" marR="0" indent="-285750" algn="just">
              <a:lnSpc>
                <a:spcPct val="150000"/>
              </a:lnSpc>
              <a:spcBef>
                <a:spcPts val="600"/>
              </a:spcBef>
              <a:spcAft>
                <a:spcPts val="600"/>
              </a:spcAft>
              <a:buFont typeface="Wingdings" panose="05000000000000000000" pitchFamily="2" charset="2"/>
              <a:buChar char="§"/>
            </a:pPr>
            <a:r>
              <a:rPr lang="en-US" sz="3300" dirty="0">
                <a:effectLst/>
                <a:latin typeface="Times New Roman" panose="02020603050405020304" pitchFamily="18" charset="0"/>
                <a:ea typeface="Calibri" panose="020F0502020204030204" pitchFamily="34" charset="0"/>
              </a:rPr>
              <a:t>Convection is vital in various applications, from the Earth's weather systems to the design of heating and cooling systems. </a:t>
            </a:r>
          </a:p>
          <a:p>
            <a:pPr marL="422910" marR="0" indent="-285750" algn="just">
              <a:lnSpc>
                <a:spcPct val="150000"/>
              </a:lnSpc>
              <a:spcBef>
                <a:spcPts val="600"/>
              </a:spcBef>
              <a:spcAft>
                <a:spcPts val="600"/>
              </a:spcAft>
              <a:buFont typeface="Wingdings" panose="05000000000000000000" pitchFamily="2" charset="2"/>
              <a:buChar char="§"/>
            </a:pPr>
            <a:r>
              <a:rPr lang="en-US" sz="3300" dirty="0">
                <a:effectLst/>
                <a:latin typeface="Times New Roman" panose="02020603050405020304" pitchFamily="18" charset="0"/>
                <a:ea typeface="Calibri" panose="020F0502020204030204" pitchFamily="34" charset="0"/>
              </a:rPr>
              <a:t>Understanding convection is essential for optimizing the efficiency of thermal processes, improving the performance of heat exchangers, and designing effective ventilation systems in buildings and industrial settings (Joseph B </a:t>
            </a:r>
            <a:r>
              <a:rPr lang="en-US" sz="3300" dirty="0" err="1">
                <a:effectLst/>
                <a:latin typeface="Times New Roman" panose="02020603050405020304" pitchFamily="18" charset="0"/>
                <a:ea typeface="Calibri" panose="020F0502020204030204" pitchFamily="34" charset="0"/>
              </a:rPr>
              <a:t>Wujek</a:t>
            </a:r>
            <a:r>
              <a:rPr lang="en-US" sz="3300" dirty="0">
                <a:effectLst/>
                <a:latin typeface="Times New Roman" panose="02020603050405020304" pitchFamily="18" charset="0"/>
                <a:ea typeface="Calibri" panose="020F0502020204030204" pitchFamily="34" charset="0"/>
              </a:rPr>
              <a:t>, 2010).</a:t>
            </a:r>
          </a:p>
          <a:p>
            <a:pPr marL="0" indent="0">
              <a:buNone/>
            </a:pPr>
            <a:endParaRPr lang="en-US" dirty="0"/>
          </a:p>
        </p:txBody>
      </p:sp>
    </p:spTree>
    <p:extLst>
      <p:ext uri="{BB962C8B-B14F-4D97-AF65-F5344CB8AC3E}">
        <p14:creationId xmlns:p14="http://schemas.microsoft.com/office/powerpoint/2010/main" val="30444675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E5F70-9822-8A6F-9CB9-DEE81BD2FE51}"/>
              </a:ext>
            </a:extLst>
          </p:cNvPr>
          <p:cNvSpPr>
            <a:spLocks noGrp="1"/>
          </p:cNvSpPr>
          <p:nvPr>
            <p:ph type="title"/>
          </p:nvPr>
        </p:nvSpPr>
        <p:spPr/>
        <p:txBody>
          <a:bodyPr/>
          <a:lstStyle/>
          <a:p>
            <a:r>
              <a:rPr lang="en-US" dirty="0"/>
              <a:t>Basics of Heat Transfer</a:t>
            </a:r>
          </a:p>
        </p:txBody>
      </p:sp>
      <p:sp>
        <p:nvSpPr>
          <p:cNvPr id="3" name="Content Placeholder 2">
            <a:extLst>
              <a:ext uri="{FF2B5EF4-FFF2-40B4-BE49-F238E27FC236}">
                <a16:creationId xmlns:a16="http://schemas.microsoft.com/office/drawing/2014/main" id="{1B4C6FCC-E707-525E-80DE-29C7CFDF5D03}"/>
              </a:ext>
            </a:extLst>
          </p:cNvPr>
          <p:cNvSpPr>
            <a:spLocks noGrp="1"/>
          </p:cNvSpPr>
          <p:nvPr>
            <p:ph idx="1"/>
          </p:nvPr>
        </p:nvSpPr>
        <p:spPr/>
        <p:txBody>
          <a:bodyPr>
            <a:noAutofit/>
          </a:bodyPr>
          <a:lstStyle/>
          <a:p>
            <a:pPr marL="0" indent="0">
              <a:buNone/>
            </a:pPr>
            <a:r>
              <a:rPr lang="en-US" sz="1800" dirty="0"/>
              <a:t>Radiation</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Radiation is a fundamental mode of heat transfer that occurs through electromagnetic waves, carrying energy from one place to another without the need for a material medium.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Unlike conduction and convection, radiation can operate in a vacuum, making it a crucial mechanism for heat transfer in outer space and various terrestrial applications.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energy emitted or absorbed in radiation is in the form of electromagnetic waves, including infrared radiation, visible light, and ultraviolet radiation.</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An everyday example of radiation is the sun, which emits a broad spectrum of electromagnetic radiation.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This solar radiation reaches Earth, providing the energy necessary for life and driving weather patterns. </a:t>
            </a:r>
          </a:p>
          <a:p>
            <a:pPr marL="0" indent="0">
              <a:buNone/>
            </a:pPr>
            <a:endParaRPr lang="en-US" sz="1800" dirty="0"/>
          </a:p>
        </p:txBody>
      </p:sp>
    </p:spTree>
    <p:extLst>
      <p:ext uri="{BB962C8B-B14F-4D97-AF65-F5344CB8AC3E}">
        <p14:creationId xmlns:p14="http://schemas.microsoft.com/office/powerpoint/2010/main" val="24479194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CE85619-BA95-C5C6-D8B9-7A86E42E7645}"/>
              </a:ext>
            </a:extLst>
          </p:cNvPr>
          <p:cNvSpPr>
            <a:spLocks noGrp="1"/>
          </p:cNvSpPr>
          <p:nvPr>
            <p:ph idx="1"/>
          </p:nvPr>
        </p:nvSpPr>
        <p:spPr/>
        <p:txBody>
          <a:bodyPr>
            <a:normAutofit fontScale="92500" lnSpcReduction="20000"/>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Similarly, objects with temperatures above absolute zero emit thermal radiation according to their temperature and emissivity (Joseph B </a:t>
            </a:r>
            <a:r>
              <a:rPr lang="en-US" sz="1800" dirty="0" err="1">
                <a:effectLst/>
                <a:latin typeface="Times New Roman" panose="02020603050405020304" pitchFamily="18" charset="0"/>
                <a:ea typeface="Calibri" panose="020F0502020204030204" pitchFamily="34" charset="0"/>
              </a:rPr>
              <a:t>Wujek</a:t>
            </a:r>
            <a:r>
              <a:rPr lang="en-US" sz="1800" dirty="0">
                <a:effectLst/>
                <a:latin typeface="Times New Roman" panose="02020603050405020304" pitchFamily="18" charset="0"/>
                <a:ea typeface="Calibri" panose="020F0502020204030204" pitchFamily="34" charset="0"/>
              </a:rPr>
              <a:t>, 2010).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Radiation heat transfer involves the transmission of energy through electromagnetic waves, emitted by all substances above absolute zero.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Radiative energy moves at the speed of light unless influenced by external forces.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When surfaces at different temperatures are visible to each other, there's an exchange of radiant energy from the hotter to the colder body.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Unlike conduction and convection, radiant heat transfer doesn't require a molecular medium and travels efficiently through a vacuum.</a:t>
            </a:r>
          </a:p>
          <a:p>
            <a:endParaRPr lang="en-US" dirty="0"/>
          </a:p>
        </p:txBody>
      </p:sp>
      <p:sp>
        <p:nvSpPr>
          <p:cNvPr id="4" name="Title 1">
            <a:extLst>
              <a:ext uri="{FF2B5EF4-FFF2-40B4-BE49-F238E27FC236}">
                <a16:creationId xmlns:a16="http://schemas.microsoft.com/office/drawing/2014/main" id="{D3FF8006-CE8C-EE62-572E-0D13EFC2200B}"/>
              </a:ext>
            </a:extLst>
          </p:cNvPr>
          <p:cNvSpPr>
            <a:spLocks noGrp="1"/>
          </p:cNvSpPr>
          <p:nvPr>
            <p:ph type="title"/>
          </p:nvPr>
        </p:nvSpPr>
        <p:spPr>
          <a:xfrm>
            <a:off x="1097280" y="286603"/>
            <a:ext cx="10058400" cy="1450757"/>
          </a:xfrm>
        </p:spPr>
        <p:txBody>
          <a:bodyPr/>
          <a:lstStyle/>
          <a:p>
            <a:r>
              <a:rPr lang="en-US" dirty="0"/>
              <a:t>Basics of Heat Transfer</a:t>
            </a:r>
          </a:p>
        </p:txBody>
      </p:sp>
    </p:spTree>
    <p:extLst>
      <p:ext uri="{BB962C8B-B14F-4D97-AF65-F5344CB8AC3E}">
        <p14:creationId xmlns:p14="http://schemas.microsoft.com/office/powerpoint/2010/main" val="3199497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CE85619-BA95-C5C6-D8B9-7A86E42E7645}"/>
              </a:ext>
            </a:extLst>
          </p:cNvPr>
          <p:cNvSpPr>
            <a:spLocks noGrp="1"/>
          </p:cNvSpPr>
          <p:nvPr>
            <p:ph idx="1"/>
          </p:nvPr>
        </p:nvSpPr>
        <p:spPr/>
        <p:txBody>
          <a:bodyPr>
            <a:normAutofit fontScale="92500"/>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Understanding the principles of radiative energy transfer is challenging, especially in the context of building components.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Radiative energy is categorized by wavelength, measured in microns or nanometers.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Shorter wavelengths, such as ultraviolet, visible light, and infrared, play a crucial role in thermal radiation.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While radiation is essential in various applications, simulating its transfer in building components is complex.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key electromagnetic waves are—ultraviolet, visible light, and infrared—which are integral to the comprehension of thermal radiation.</a:t>
            </a:r>
          </a:p>
          <a:p>
            <a:endParaRPr lang="en-US" dirty="0"/>
          </a:p>
        </p:txBody>
      </p:sp>
      <p:sp>
        <p:nvSpPr>
          <p:cNvPr id="4" name="Title 1">
            <a:extLst>
              <a:ext uri="{FF2B5EF4-FFF2-40B4-BE49-F238E27FC236}">
                <a16:creationId xmlns:a16="http://schemas.microsoft.com/office/drawing/2014/main" id="{D3FF8006-CE8C-EE62-572E-0D13EFC2200B}"/>
              </a:ext>
            </a:extLst>
          </p:cNvPr>
          <p:cNvSpPr>
            <a:spLocks noGrp="1"/>
          </p:cNvSpPr>
          <p:nvPr>
            <p:ph type="title"/>
          </p:nvPr>
        </p:nvSpPr>
        <p:spPr>
          <a:xfrm>
            <a:off x="1097280" y="286603"/>
            <a:ext cx="10058400" cy="1450757"/>
          </a:xfrm>
        </p:spPr>
        <p:txBody>
          <a:bodyPr/>
          <a:lstStyle/>
          <a:p>
            <a:r>
              <a:rPr lang="en-US" dirty="0"/>
              <a:t>Basics of Heat Transfer</a:t>
            </a:r>
          </a:p>
        </p:txBody>
      </p:sp>
    </p:spTree>
    <p:extLst>
      <p:ext uri="{BB962C8B-B14F-4D97-AF65-F5344CB8AC3E}">
        <p14:creationId xmlns:p14="http://schemas.microsoft.com/office/powerpoint/2010/main" val="9643117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CE85619-BA95-C5C6-D8B9-7A86E42E7645}"/>
              </a:ext>
            </a:extLst>
          </p:cNvPr>
          <p:cNvSpPr>
            <a:spLocks noGrp="1"/>
          </p:cNvSpPr>
          <p:nvPr>
            <p:ph idx="1"/>
          </p:nvPr>
        </p:nvSpPr>
        <p:spPr/>
        <p:txBody>
          <a:bodyPr>
            <a:normAutofit fontScale="92500"/>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Understanding the principles of radiative energy transfer is challenging, especially in the context of building components.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Radiative energy is categorized by wavelength, measured in microns or nanometers.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Shorter wavelengths, such as ultraviolet, visible light, and infrared, play a crucial role in thermal radiation.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While radiation is essential in various applications, simulating its transfer in building components is complex.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key electromagnetic waves are—ultraviolet, visible light, and infrared—which are integral to the comprehension of thermal radiation.</a:t>
            </a:r>
          </a:p>
          <a:p>
            <a:endParaRPr lang="en-US" dirty="0"/>
          </a:p>
        </p:txBody>
      </p:sp>
      <p:sp>
        <p:nvSpPr>
          <p:cNvPr id="4" name="Title 1">
            <a:extLst>
              <a:ext uri="{FF2B5EF4-FFF2-40B4-BE49-F238E27FC236}">
                <a16:creationId xmlns:a16="http://schemas.microsoft.com/office/drawing/2014/main" id="{D3FF8006-CE8C-EE62-572E-0D13EFC2200B}"/>
              </a:ext>
            </a:extLst>
          </p:cNvPr>
          <p:cNvSpPr>
            <a:spLocks noGrp="1"/>
          </p:cNvSpPr>
          <p:nvPr>
            <p:ph type="title"/>
          </p:nvPr>
        </p:nvSpPr>
        <p:spPr>
          <a:xfrm>
            <a:off x="1097280" y="286603"/>
            <a:ext cx="10058400" cy="1450757"/>
          </a:xfrm>
        </p:spPr>
        <p:txBody>
          <a:bodyPr/>
          <a:lstStyle/>
          <a:p>
            <a:r>
              <a:rPr lang="en-US" dirty="0"/>
              <a:t>Basics of Heat Transfer</a:t>
            </a:r>
          </a:p>
        </p:txBody>
      </p:sp>
    </p:spTree>
    <p:extLst>
      <p:ext uri="{BB962C8B-B14F-4D97-AF65-F5344CB8AC3E}">
        <p14:creationId xmlns:p14="http://schemas.microsoft.com/office/powerpoint/2010/main" val="2590411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CE85619-BA95-C5C6-D8B9-7A86E42E7645}"/>
              </a:ext>
            </a:extLst>
          </p:cNvPr>
          <p:cNvSpPr>
            <a:spLocks noGrp="1"/>
          </p:cNvSpPr>
          <p:nvPr>
            <p:ph idx="1"/>
          </p:nvPr>
        </p:nvSpPr>
        <p:spPr/>
        <p:txBody>
          <a:bodyPr>
            <a:normAutofit fontScale="85000" lnSpcReduction="10000"/>
          </a:bodyPr>
          <a:lstStyle/>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rPr>
              <a:t>Ultraviolet Radiation (UV): Ultraviolet radiation consists of short-wavelength energy, invisible to the human eye. With wavelengths below 0.38 </a:t>
            </a:r>
            <a:r>
              <a:rPr lang="en-US" sz="1800" dirty="0" err="1">
                <a:effectLst/>
                <a:latin typeface="Times New Roman" panose="02020603050405020304" pitchFamily="18" charset="0"/>
                <a:ea typeface="Calibri" panose="020F0502020204030204" pitchFamily="34" charset="0"/>
              </a:rPr>
              <a:t>μm</a:t>
            </a:r>
            <a:r>
              <a:rPr lang="en-US" sz="1800" dirty="0">
                <a:effectLst/>
                <a:latin typeface="Times New Roman" panose="02020603050405020304" pitchFamily="18" charset="0"/>
                <a:ea typeface="Calibri" panose="020F0502020204030204" pitchFamily="34" charset="0"/>
              </a:rPr>
              <a:t> (380 nm), UV rays cause sunburn and contribute to the degradation of plastics. They also lead to the discoloration of certain fabrics. UV radiation is energetic and poses potential harm to living tissues.</a:t>
            </a:r>
          </a:p>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rPr>
              <a:t>Visible Light (VL): Visible light encompasses middle wavelengths, ranging from 0.38 </a:t>
            </a:r>
            <a:r>
              <a:rPr lang="en-US" sz="1800" dirty="0" err="1">
                <a:effectLst/>
                <a:latin typeface="Times New Roman" panose="02020603050405020304" pitchFamily="18" charset="0"/>
                <a:ea typeface="Calibri" panose="020F0502020204030204" pitchFamily="34" charset="0"/>
              </a:rPr>
              <a:t>μm</a:t>
            </a:r>
            <a:r>
              <a:rPr lang="en-US" sz="1800" dirty="0">
                <a:effectLst/>
                <a:latin typeface="Times New Roman" panose="02020603050405020304" pitchFamily="18" charset="0"/>
                <a:ea typeface="Calibri" panose="020F0502020204030204" pitchFamily="34" charset="0"/>
              </a:rPr>
              <a:t> (380 nm) to 0.75 </a:t>
            </a:r>
            <a:r>
              <a:rPr lang="en-US" sz="1800" dirty="0" err="1">
                <a:effectLst/>
                <a:latin typeface="Times New Roman" panose="02020603050405020304" pitchFamily="18" charset="0"/>
                <a:ea typeface="Calibri" panose="020F0502020204030204" pitchFamily="34" charset="0"/>
              </a:rPr>
              <a:t>μm</a:t>
            </a:r>
            <a:r>
              <a:rPr lang="en-US" sz="1800" dirty="0">
                <a:effectLst/>
                <a:latin typeface="Times New Roman" panose="02020603050405020304" pitchFamily="18" charset="0"/>
                <a:ea typeface="Calibri" panose="020F0502020204030204" pitchFamily="34" charset="0"/>
              </a:rPr>
              <a:t> (750 nm). Perceptible to the human eye, VL appears as a spectrum of colors when refracted through a prism. It plays a vital role in human vision and is responsible for the colors we see in the world around us.</a:t>
            </a:r>
          </a:p>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rPr>
              <a:t>Infrared Radiation (IR): Infrared radiation consists of long thermal wavelengths, ranging from 0.75 </a:t>
            </a:r>
            <a:r>
              <a:rPr lang="en-US" sz="1800" dirty="0" err="1">
                <a:effectLst/>
                <a:latin typeface="Times New Roman" panose="02020603050405020304" pitchFamily="18" charset="0"/>
                <a:ea typeface="Calibri" panose="020F0502020204030204" pitchFamily="34" charset="0"/>
              </a:rPr>
              <a:t>μm</a:t>
            </a:r>
            <a:r>
              <a:rPr lang="en-US" sz="1800" dirty="0">
                <a:effectLst/>
                <a:latin typeface="Times New Roman" panose="02020603050405020304" pitchFamily="18" charset="0"/>
                <a:ea typeface="Calibri" panose="020F0502020204030204" pitchFamily="34" charset="0"/>
              </a:rPr>
              <a:t> (750 nm) to 1000 </a:t>
            </a:r>
            <a:r>
              <a:rPr lang="en-US" sz="1800" dirty="0" err="1">
                <a:effectLst/>
                <a:latin typeface="Times New Roman" panose="02020603050405020304" pitchFamily="18" charset="0"/>
                <a:ea typeface="Calibri" panose="020F0502020204030204" pitchFamily="34" charset="0"/>
              </a:rPr>
              <a:t>μm</a:t>
            </a:r>
            <a:r>
              <a:rPr lang="en-US" sz="1800" dirty="0">
                <a:effectLst/>
                <a:latin typeface="Times New Roman" panose="02020603050405020304" pitchFamily="18" charset="0"/>
                <a:ea typeface="Calibri" panose="020F0502020204030204" pitchFamily="34" charset="0"/>
              </a:rPr>
              <a:t> (1,000,000 nm). Divided into near-infrared (NIR), mid/intermediate-infrared (MIR/IIR), and far-infrared (FIR), IR is emitted by objects based on their temperature. It is essential in various applications, including night vision technology and thermal imaging.</a:t>
            </a:r>
          </a:p>
          <a:p>
            <a:endParaRPr lang="en-US" dirty="0"/>
          </a:p>
        </p:txBody>
      </p:sp>
      <p:sp>
        <p:nvSpPr>
          <p:cNvPr id="4" name="Title 1">
            <a:extLst>
              <a:ext uri="{FF2B5EF4-FFF2-40B4-BE49-F238E27FC236}">
                <a16:creationId xmlns:a16="http://schemas.microsoft.com/office/drawing/2014/main" id="{D3FF8006-CE8C-EE62-572E-0D13EFC2200B}"/>
              </a:ext>
            </a:extLst>
          </p:cNvPr>
          <p:cNvSpPr>
            <a:spLocks noGrp="1"/>
          </p:cNvSpPr>
          <p:nvPr>
            <p:ph type="title"/>
          </p:nvPr>
        </p:nvSpPr>
        <p:spPr>
          <a:xfrm>
            <a:off x="1097280" y="286603"/>
            <a:ext cx="10058400" cy="1450757"/>
          </a:xfrm>
        </p:spPr>
        <p:txBody>
          <a:bodyPr/>
          <a:lstStyle/>
          <a:p>
            <a:r>
              <a:rPr lang="en-US" dirty="0"/>
              <a:t>Basics of Heat Transfer</a:t>
            </a:r>
          </a:p>
        </p:txBody>
      </p:sp>
    </p:spTree>
    <p:extLst>
      <p:ext uri="{BB962C8B-B14F-4D97-AF65-F5344CB8AC3E}">
        <p14:creationId xmlns:p14="http://schemas.microsoft.com/office/powerpoint/2010/main" val="15073572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472EE-0D84-2951-4418-D034A1224466}"/>
              </a:ext>
            </a:extLst>
          </p:cNvPr>
          <p:cNvSpPr>
            <a:spLocks noGrp="1"/>
          </p:cNvSpPr>
          <p:nvPr>
            <p:ph type="title"/>
          </p:nvPr>
        </p:nvSpPr>
        <p:spPr/>
        <p:txBody>
          <a:bodyPr/>
          <a:lstStyle/>
          <a:p>
            <a:r>
              <a:rPr lang="en-US" dirty="0"/>
              <a:t>Cooling Load</a:t>
            </a:r>
          </a:p>
        </p:txBody>
      </p:sp>
      <p:sp>
        <p:nvSpPr>
          <p:cNvPr id="3" name="Content Placeholder 2">
            <a:extLst>
              <a:ext uri="{FF2B5EF4-FFF2-40B4-BE49-F238E27FC236}">
                <a16:creationId xmlns:a16="http://schemas.microsoft.com/office/drawing/2014/main" id="{D25A0A41-725A-7E17-9622-2D21923F3187}"/>
              </a:ext>
            </a:extLst>
          </p:cNvPr>
          <p:cNvSpPr>
            <a:spLocks noGrp="1"/>
          </p:cNvSpPr>
          <p:nvPr>
            <p:ph idx="1"/>
          </p:nvPr>
        </p:nvSpPr>
        <p:spPr/>
        <p:txBody>
          <a:bodyPr>
            <a:normAutofit fontScale="92500"/>
          </a:bodyPr>
          <a:lstStyle/>
          <a:p>
            <a:pPr marL="169863" indent="-169863">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Cooling load is a fundamental concept in the field of HVAC (Heating, Ventilation, and Air Conditioning) design, playing a crucial role in determining the capacity and specifications of cooling systems for buildings. </a:t>
            </a:r>
          </a:p>
          <a:p>
            <a:pPr marL="169863" indent="-169863">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It represents the amount of heat that must be removed from a space to maintain a comfortable and desired indoor temperature. </a:t>
            </a:r>
          </a:p>
          <a:p>
            <a:pPr marL="169863" indent="-169863">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Understanding the cooling load is essential for designing an effective and energy-efficient cooling system tailored to the unique characteristics of a building. </a:t>
            </a:r>
          </a:p>
          <a:p>
            <a:pPr marL="169863" indent="-169863">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 the cooling season, the air inside a building acquires heat from various sources, and to maintain the air at a comfortable temperature and humidity level, this heat must be eliminated. </a:t>
            </a:r>
          </a:p>
          <a:p>
            <a:pPr marL="169863" indent="-169863">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quantity of heat requiring removal is referred to as the cooling load. </a:t>
            </a:r>
          </a:p>
          <a:p>
            <a:pPr marL="169863" indent="-169863">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Determining the cooling load is essential as it serves as the foundation for selecting appropriately sized air conditioning equipment and distribution systems. </a:t>
            </a:r>
          </a:p>
          <a:p>
            <a:pPr marL="169863" indent="-169863">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It is also utilized for energy analysis and conservation assessments (Pita, 2002).</a:t>
            </a:r>
          </a:p>
          <a:p>
            <a:endParaRPr lang="en-US" dirty="0"/>
          </a:p>
        </p:txBody>
      </p:sp>
    </p:spTree>
    <p:extLst>
      <p:ext uri="{BB962C8B-B14F-4D97-AF65-F5344CB8AC3E}">
        <p14:creationId xmlns:p14="http://schemas.microsoft.com/office/powerpoint/2010/main" val="23627569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3BFBE-C31D-6F6D-60E3-1D09A6D85190}"/>
              </a:ext>
            </a:extLst>
          </p:cNvPr>
          <p:cNvSpPr>
            <a:spLocks noGrp="1"/>
          </p:cNvSpPr>
          <p:nvPr>
            <p:ph type="title"/>
          </p:nvPr>
        </p:nvSpPr>
        <p:spPr/>
        <p:txBody>
          <a:bodyPr/>
          <a:lstStyle/>
          <a:p>
            <a:r>
              <a:rPr lang="en-US" dirty="0"/>
              <a:t>Cooling Load</a:t>
            </a:r>
          </a:p>
        </p:txBody>
      </p:sp>
      <p:sp>
        <p:nvSpPr>
          <p:cNvPr id="3" name="Content Placeholder 2">
            <a:extLst>
              <a:ext uri="{FF2B5EF4-FFF2-40B4-BE49-F238E27FC236}">
                <a16:creationId xmlns:a16="http://schemas.microsoft.com/office/drawing/2014/main" id="{2682BC9D-42A6-6539-3A49-248DB9A736EC}"/>
              </a:ext>
            </a:extLst>
          </p:cNvPr>
          <p:cNvSpPr>
            <a:spLocks noGrp="1"/>
          </p:cNvSpPr>
          <p:nvPr>
            <p:ph idx="1"/>
          </p:nvPr>
        </p:nvSpPr>
        <p:spPr/>
        <p:txBody>
          <a:bodyPr/>
          <a:lstStyle/>
          <a:p>
            <a:pPr marL="233363" indent="-233363">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 contrast to heating, where the heat loss from a room corresponds to the heating load, cooling is more intricate. </a:t>
            </a:r>
          </a:p>
          <a:p>
            <a:pPr marL="233363" indent="-233363">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cooling load, representing the amount of heat that must be extracted, doesn't always align with the heat received at a specific moment. </a:t>
            </a:r>
          </a:p>
          <a:p>
            <a:pPr marL="233363" indent="-233363">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This discrepancy is influenced by the effects of heat storage and time lag. </a:t>
            </a:r>
          </a:p>
          <a:p>
            <a:pPr marL="233363" indent="-233363">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When heat enters a building, only a fraction promptly warms the room air, while the remainder (radiation) heats the building mass—</a:t>
            </a:r>
            <a:r>
              <a:rPr lang="en-US" sz="1800" dirty="0">
                <a:latin typeface="Times New Roman" panose="02020603050405020304" pitchFamily="18" charset="0"/>
                <a:ea typeface="Calibri" panose="020F0502020204030204" pitchFamily="34" charset="0"/>
              </a:rPr>
              <a:t>comprising of</a:t>
            </a:r>
            <a:r>
              <a:rPr lang="en-US" sz="1800" dirty="0">
                <a:effectLst/>
                <a:latin typeface="Times New Roman" panose="02020603050405020304" pitchFamily="18" charset="0"/>
                <a:ea typeface="Calibri" panose="020F0502020204030204" pitchFamily="34" charset="0"/>
              </a:rPr>
              <a:t> the roof, walls, floors, and furnishings. </a:t>
            </a:r>
          </a:p>
          <a:p>
            <a:pPr marL="233363" indent="-233363">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This process, known as the heat storage effect, results in stored heat taking time to impact the room air, illustrating the time lag effect (Pita, 2002).</a:t>
            </a:r>
          </a:p>
          <a:p>
            <a:endParaRPr lang="en-US" dirty="0"/>
          </a:p>
        </p:txBody>
      </p:sp>
    </p:spTree>
    <p:extLst>
      <p:ext uri="{BB962C8B-B14F-4D97-AF65-F5344CB8AC3E}">
        <p14:creationId xmlns:p14="http://schemas.microsoft.com/office/powerpoint/2010/main" val="6341964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32A8D-095E-0DCE-D362-F6AD1B5BEA28}"/>
              </a:ext>
            </a:extLst>
          </p:cNvPr>
          <p:cNvSpPr>
            <a:spLocks noGrp="1"/>
          </p:cNvSpPr>
          <p:nvPr>
            <p:ph type="title"/>
          </p:nvPr>
        </p:nvSpPr>
        <p:spPr/>
        <p:txBody>
          <a:bodyPr/>
          <a:lstStyle/>
          <a:p>
            <a:r>
              <a:rPr lang="en-US" dirty="0"/>
              <a:t>Cooling Load</a:t>
            </a:r>
          </a:p>
        </p:txBody>
      </p:sp>
      <p:sp>
        <p:nvSpPr>
          <p:cNvPr id="3" name="Content Placeholder 2">
            <a:extLst>
              <a:ext uri="{FF2B5EF4-FFF2-40B4-BE49-F238E27FC236}">
                <a16:creationId xmlns:a16="http://schemas.microsoft.com/office/drawing/2014/main" id="{AED02803-DD40-620D-28C3-7135F5B6DA8C}"/>
              </a:ext>
            </a:extLst>
          </p:cNvPr>
          <p:cNvSpPr>
            <a:spLocks noGrp="1"/>
          </p:cNvSpPr>
          <p:nvPr>
            <p:ph idx="1"/>
          </p:nvPr>
        </p:nvSpPr>
        <p:spPr/>
        <p:txBody>
          <a:bodyPr>
            <a:normAutofit fontScale="92500" lnSpcReduction="20000"/>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cooling load for a room signifies the rate at which heat needs extraction from the room air to sustain the desired temperature and humidity.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process of thermal storage and time lag often causes a disparity between the cooling load and the incoming heat (referred to as instantaneous heat gain).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During the period of maximum instantaneous heat gain, typically in the afternoon, the cooling load is lower than the instantaneous heat gain.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This is attributed to some heat being stored in the building mass and not immediately affecting the room air.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As the day unfolds, the stored heat, along with some of the newly received heat, gradually releases into the room air, causing the cooling load to exceed the instantaneous heat gain.</a:t>
            </a:r>
          </a:p>
          <a:p>
            <a:pPr>
              <a:buFont typeface="Wingdings" panose="05000000000000000000" pitchFamily="2" charset="2"/>
              <a:buChar char="§"/>
            </a:pPr>
            <a:endParaRPr lang="en-US" dirty="0"/>
          </a:p>
        </p:txBody>
      </p:sp>
    </p:spTree>
    <p:extLst>
      <p:ext uri="{BB962C8B-B14F-4D97-AF65-F5344CB8AC3E}">
        <p14:creationId xmlns:p14="http://schemas.microsoft.com/office/powerpoint/2010/main" val="39070552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32A8D-095E-0DCE-D362-F6AD1B5BEA28}"/>
              </a:ext>
            </a:extLst>
          </p:cNvPr>
          <p:cNvSpPr>
            <a:spLocks noGrp="1"/>
          </p:cNvSpPr>
          <p:nvPr>
            <p:ph type="title"/>
          </p:nvPr>
        </p:nvSpPr>
        <p:spPr/>
        <p:txBody>
          <a:bodyPr/>
          <a:lstStyle/>
          <a:p>
            <a:r>
              <a:rPr lang="en-US" dirty="0"/>
              <a:t>Cooling Load</a:t>
            </a:r>
          </a:p>
        </p:txBody>
      </p:sp>
      <p:sp>
        <p:nvSpPr>
          <p:cNvPr id="3" name="Content Placeholder 2">
            <a:extLst>
              <a:ext uri="{FF2B5EF4-FFF2-40B4-BE49-F238E27FC236}">
                <a16:creationId xmlns:a16="http://schemas.microsoft.com/office/drawing/2014/main" id="{AED02803-DD40-620D-28C3-7135F5B6DA8C}"/>
              </a:ext>
            </a:extLst>
          </p:cNvPr>
          <p:cNvSpPr>
            <a:spLocks noGrp="1"/>
          </p:cNvSpPr>
          <p:nvPr>
            <p:ph idx="1"/>
          </p:nvPr>
        </p:nvSpPr>
        <p:spPr/>
        <p:txBody>
          <a:bodyPr>
            <a:normAutofit fontScale="85000" lnSpcReduction="10000"/>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Factors contributing to the cooling load include external influences such as outdoor temperature, solar radiation, and humidity, as well as internal factors like occupancy, lighting, and equipment.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goal is to accurately assess the total heat gain within a building to dimension the cooling system appropriately.</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Engineers and HVAC professionals employ various methodologies, including heat load calculations, simulation software, and energy modeling, to determine the cooling load accurately.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This precise assessment ensures that the cooling system is neither undersized, leading to inadequate cooling, nor oversized, resulting in unnecessary energy consumption.</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 summary, the concept of cooling load is essential in the design and implementation of efficient HVAC systems, contributing to energy conservation, occupant comfort, and the overall sustainability of buildings.</a:t>
            </a:r>
          </a:p>
          <a:p>
            <a:pPr>
              <a:buFont typeface="Wingdings" panose="05000000000000000000" pitchFamily="2" charset="2"/>
              <a:buChar char="§"/>
            </a:pPr>
            <a:endParaRPr lang="en-US" dirty="0"/>
          </a:p>
        </p:txBody>
      </p:sp>
    </p:spTree>
    <p:extLst>
      <p:ext uri="{BB962C8B-B14F-4D97-AF65-F5344CB8AC3E}">
        <p14:creationId xmlns:p14="http://schemas.microsoft.com/office/powerpoint/2010/main" val="26688697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32A8D-095E-0DCE-D362-F6AD1B5BEA28}"/>
              </a:ext>
            </a:extLst>
          </p:cNvPr>
          <p:cNvSpPr>
            <a:spLocks noGrp="1"/>
          </p:cNvSpPr>
          <p:nvPr>
            <p:ph type="title"/>
          </p:nvPr>
        </p:nvSpPr>
        <p:spPr/>
        <p:txBody>
          <a:bodyPr/>
          <a:lstStyle/>
          <a:p>
            <a:r>
              <a:rPr lang="en-US" dirty="0"/>
              <a:t>Types of Cooling Load</a:t>
            </a:r>
          </a:p>
        </p:txBody>
      </p:sp>
      <p:sp>
        <p:nvSpPr>
          <p:cNvPr id="3" name="Content Placeholder 2">
            <a:extLst>
              <a:ext uri="{FF2B5EF4-FFF2-40B4-BE49-F238E27FC236}">
                <a16:creationId xmlns:a16="http://schemas.microsoft.com/office/drawing/2014/main" id="{AED02803-DD40-620D-28C3-7135F5B6DA8C}"/>
              </a:ext>
            </a:extLst>
          </p:cNvPr>
          <p:cNvSpPr>
            <a:spLocks noGrp="1"/>
          </p:cNvSpPr>
          <p:nvPr>
            <p:ph idx="1"/>
          </p:nvPr>
        </p:nvSpPr>
        <p:spPr/>
        <p:txBody>
          <a:bodyPr>
            <a:normAutofit/>
          </a:bodyPr>
          <a:lstStyle/>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rPr>
              <a:t>A convenient classification involves organizing the heat gains into two different sets: sensible and latent heat gains. Sensible heat gains contribute to an elevation in air temperature, whereas latent heat gains result from the introduction of water vapor, consequently increasing humidity.</a:t>
            </a:r>
          </a:p>
          <a:p>
            <a:r>
              <a:rPr lang="en-US" sz="1800" dirty="0">
                <a:effectLst/>
                <a:latin typeface="Times New Roman" panose="02020603050405020304" pitchFamily="18" charset="0"/>
                <a:ea typeface="Calibri" panose="020F0502020204030204" pitchFamily="34" charset="0"/>
              </a:rPr>
              <a:t>Hence, in the context of building HVAC (Heating, Ventilation, and Air Conditioning) systems, the cooling load can be categorized into two main types:</a:t>
            </a:r>
          </a:p>
          <a:p>
            <a:pPr marL="233363" indent="-233363">
              <a:buFont typeface="Wingdings" panose="05000000000000000000" pitchFamily="2" charset="2"/>
              <a:buChar char="§"/>
            </a:pPr>
            <a:r>
              <a:rPr lang="en-US" sz="1800" dirty="0">
                <a:latin typeface="Times New Roman" panose="02020603050405020304" pitchFamily="18" charset="0"/>
              </a:rPr>
              <a:t>Sensible Cooling Load</a:t>
            </a:r>
          </a:p>
          <a:p>
            <a:pPr marL="233363" indent="-233363">
              <a:buFont typeface="Wingdings" panose="05000000000000000000" pitchFamily="2" charset="2"/>
              <a:buChar char="§"/>
            </a:pPr>
            <a:r>
              <a:rPr lang="en-US" sz="1800" dirty="0">
                <a:latin typeface="Times New Roman" panose="02020603050405020304" pitchFamily="18" charset="0"/>
              </a:rPr>
              <a:t>Latent Cooling Load</a:t>
            </a:r>
            <a:endParaRPr lang="en-US" dirty="0"/>
          </a:p>
        </p:txBody>
      </p:sp>
    </p:spTree>
    <p:extLst>
      <p:ext uri="{BB962C8B-B14F-4D97-AF65-F5344CB8AC3E}">
        <p14:creationId xmlns:p14="http://schemas.microsoft.com/office/powerpoint/2010/main" val="18284267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32A8D-095E-0DCE-D362-F6AD1B5BEA28}"/>
              </a:ext>
            </a:extLst>
          </p:cNvPr>
          <p:cNvSpPr>
            <a:spLocks noGrp="1"/>
          </p:cNvSpPr>
          <p:nvPr>
            <p:ph type="title"/>
          </p:nvPr>
        </p:nvSpPr>
        <p:spPr/>
        <p:txBody>
          <a:bodyPr/>
          <a:lstStyle/>
          <a:p>
            <a:r>
              <a:rPr lang="en-US" dirty="0"/>
              <a:t>Types of Cooling Load</a:t>
            </a:r>
          </a:p>
        </p:txBody>
      </p:sp>
      <p:sp>
        <p:nvSpPr>
          <p:cNvPr id="3" name="Content Placeholder 2">
            <a:extLst>
              <a:ext uri="{FF2B5EF4-FFF2-40B4-BE49-F238E27FC236}">
                <a16:creationId xmlns:a16="http://schemas.microsoft.com/office/drawing/2014/main" id="{AED02803-DD40-620D-28C3-7135F5B6DA8C}"/>
              </a:ext>
            </a:extLst>
          </p:cNvPr>
          <p:cNvSpPr>
            <a:spLocks noGrp="1"/>
          </p:cNvSpPr>
          <p:nvPr>
            <p:ph idx="1"/>
          </p:nvPr>
        </p:nvSpPr>
        <p:spPr/>
        <p:txBody>
          <a:bodyPr>
            <a:noAutofit/>
          </a:bodyPr>
          <a:lstStyle/>
          <a:p>
            <a:pPr marL="457200" marR="0" lvl="1" indent="0" algn="just">
              <a:lnSpc>
                <a:spcPct val="150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Sensible Cooling Load:</a:t>
            </a:r>
          </a:p>
          <a:p>
            <a:pPr marL="228600" marR="0" algn="just">
              <a:lnSpc>
                <a:spcPct val="150000"/>
              </a:lnSpc>
              <a:spcBef>
                <a:spcPts val="600"/>
              </a:spcBef>
              <a:spcAft>
                <a:spcPts val="600"/>
              </a:spcAft>
            </a:pPr>
            <a:r>
              <a:rPr lang="en-US" sz="1600" dirty="0">
                <a:effectLst/>
                <a:latin typeface="Times New Roman" panose="02020603050405020304" pitchFamily="18" charset="0"/>
                <a:ea typeface="Calibri" panose="020F0502020204030204" pitchFamily="34" charset="0"/>
              </a:rPr>
              <a:t>Sensible cooling load is the heat gain or loss that causes a change in temperature without a change in state (no phase change). It is associated with the dry bulb temperature and involves the transfer of heat through conduction, convection, and radiation. Sensible cooling load is typically expressed in units of energy per unit of time (e.g., watts or British Thermal Units per hour - BTU/</a:t>
            </a:r>
            <a:r>
              <a:rPr lang="en-US" sz="1600" dirty="0" err="1">
                <a:effectLst/>
                <a:latin typeface="Times New Roman" panose="02020603050405020304" pitchFamily="18" charset="0"/>
                <a:ea typeface="Calibri" panose="020F0502020204030204" pitchFamily="34" charset="0"/>
              </a:rPr>
              <a:t>hr</a:t>
            </a:r>
            <a:r>
              <a:rPr lang="en-US" sz="1600" dirty="0">
                <a:effectLst/>
                <a:latin typeface="Times New Roman" panose="02020603050405020304" pitchFamily="18" charset="0"/>
                <a:ea typeface="Calibri" panose="020F0502020204030204" pitchFamily="34" charset="0"/>
              </a:rPr>
              <a:t>).</a:t>
            </a:r>
          </a:p>
          <a:p>
            <a:pPr marL="342900" marR="0" lvl="0" indent="-342900" algn="just">
              <a:lnSpc>
                <a:spcPct val="150000"/>
              </a:lnSpc>
              <a:spcBef>
                <a:spcPts val="60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Factors contributing to Sensible Cooling Load:</a:t>
            </a: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Solar radiation through windows and walls</a:t>
            </a: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Heat conducted through building envelope (walls, roof, floor)</a:t>
            </a: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Internal heat sources (equipment, appliances, occupants)</a:t>
            </a:r>
          </a:p>
          <a:p>
            <a:pPr marL="342900" marR="0" lvl="0" indent="-342900" algn="just">
              <a:lnSpc>
                <a:spcPct val="150000"/>
              </a:lnSpc>
              <a:spcBef>
                <a:spcPts val="0"/>
              </a:spcBef>
              <a:spcAft>
                <a:spcPts val="60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Infiltration of outdoor air</a:t>
            </a:r>
          </a:p>
          <a:p>
            <a:pPr marL="233363" indent="-233363">
              <a:buFont typeface="Wingdings" panose="05000000000000000000" pitchFamily="2" charset="2"/>
              <a:buChar char="§"/>
            </a:pPr>
            <a:endParaRPr lang="en-US" sz="1600" dirty="0"/>
          </a:p>
        </p:txBody>
      </p:sp>
    </p:spTree>
    <p:extLst>
      <p:ext uri="{BB962C8B-B14F-4D97-AF65-F5344CB8AC3E}">
        <p14:creationId xmlns:p14="http://schemas.microsoft.com/office/powerpoint/2010/main" val="38835119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32A8D-095E-0DCE-D362-F6AD1B5BEA28}"/>
              </a:ext>
            </a:extLst>
          </p:cNvPr>
          <p:cNvSpPr>
            <a:spLocks noGrp="1"/>
          </p:cNvSpPr>
          <p:nvPr>
            <p:ph type="title"/>
          </p:nvPr>
        </p:nvSpPr>
        <p:spPr>
          <a:xfrm>
            <a:off x="1025560" y="232813"/>
            <a:ext cx="10058400" cy="1450757"/>
          </a:xfrm>
        </p:spPr>
        <p:txBody>
          <a:bodyPr/>
          <a:lstStyle/>
          <a:p>
            <a:r>
              <a:rPr lang="en-US" dirty="0"/>
              <a:t>Types of Cooling Load</a:t>
            </a:r>
          </a:p>
        </p:txBody>
      </p:sp>
      <p:sp>
        <p:nvSpPr>
          <p:cNvPr id="3" name="Content Placeholder 2">
            <a:extLst>
              <a:ext uri="{FF2B5EF4-FFF2-40B4-BE49-F238E27FC236}">
                <a16:creationId xmlns:a16="http://schemas.microsoft.com/office/drawing/2014/main" id="{AED02803-DD40-620D-28C3-7135F5B6DA8C}"/>
              </a:ext>
            </a:extLst>
          </p:cNvPr>
          <p:cNvSpPr>
            <a:spLocks noGrp="1"/>
          </p:cNvSpPr>
          <p:nvPr>
            <p:ph idx="1"/>
          </p:nvPr>
        </p:nvSpPr>
        <p:spPr>
          <a:xfrm>
            <a:off x="1066800" y="1621616"/>
            <a:ext cx="10058400" cy="4023360"/>
          </a:xfrm>
        </p:spPr>
        <p:txBody>
          <a:bodyPr>
            <a:noAutofit/>
          </a:bodyPr>
          <a:lstStyle/>
          <a:p>
            <a:pPr marL="0" marR="0" lvl="0" indent="0" algn="just">
              <a:lnSpc>
                <a:spcPct val="150000"/>
              </a:lnSpc>
              <a:spcBef>
                <a:spcPts val="0"/>
              </a:spcBef>
              <a:spcAft>
                <a:spcPts val="600"/>
              </a:spcAft>
              <a:buNone/>
            </a:pPr>
            <a:r>
              <a:rPr lang="en-US" sz="14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Latent Cooling Load:</a:t>
            </a:r>
          </a:p>
          <a:p>
            <a:pPr marL="228600" marR="0" algn="just">
              <a:lnSpc>
                <a:spcPct val="150000"/>
              </a:lnSpc>
              <a:spcBef>
                <a:spcPts val="600"/>
              </a:spcBef>
              <a:spcAft>
                <a:spcPts val="600"/>
              </a:spcAft>
            </a:pPr>
            <a:r>
              <a:rPr lang="en-US" sz="1400" dirty="0">
                <a:effectLst/>
                <a:latin typeface="Times New Roman" panose="02020603050405020304" pitchFamily="18" charset="0"/>
                <a:ea typeface="Calibri" panose="020F0502020204030204" pitchFamily="34" charset="0"/>
              </a:rPr>
              <a:t>Latent cooling load is the heat associated with a change in moisture content (humidity) in the air. It represents the energy required to remove or add moisture to maintain a comfortable indoor humidity level. Latent cooling load is expressed in terms of moisture content (usually pounds or kilograms of water per unit of time).</a:t>
            </a:r>
          </a:p>
          <a:p>
            <a:pPr marL="342900" marR="0" lvl="0" indent="-342900" algn="just">
              <a:lnSpc>
                <a:spcPct val="150000"/>
              </a:lnSpc>
              <a:spcBef>
                <a:spcPts val="600"/>
              </a:spcBef>
              <a:spcAft>
                <a:spcPts val="0"/>
              </a:spcAft>
              <a:buFont typeface="Symbol" panose="05050102010706020507" pitchFamily="18" charset="2"/>
              <a:buChar char=""/>
            </a:pPr>
            <a:r>
              <a:rPr lang="en-US" sz="1400" dirty="0">
                <a:effectLst/>
                <a:latin typeface="Times New Roman" panose="02020603050405020304" pitchFamily="18" charset="0"/>
                <a:ea typeface="Calibri" panose="020F0502020204030204" pitchFamily="34" charset="0"/>
              </a:rPr>
              <a:t>Factors contributing to Latent Cooling Load:</a:t>
            </a:r>
          </a:p>
          <a:p>
            <a:pPr marL="342900" marR="0" lvl="0" indent="-342900" algn="just">
              <a:lnSpc>
                <a:spcPct val="150000"/>
              </a:lnSpc>
              <a:spcBef>
                <a:spcPts val="0"/>
              </a:spcBef>
              <a:spcAft>
                <a:spcPts val="0"/>
              </a:spcAft>
              <a:buFont typeface="Symbol" panose="05050102010706020507" pitchFamily="18" charset="2"/>
              <a:buChar char=""/>
            </a:pPr>
            <a:r>
              <a:rPr lang="en-US" sz="1400" dirty="0">
                <a:effectLst/>
                <a:latin typeface="Times New Roman" panose="02020603050405020304" pitchFamily="18" charset="0"/>
                <a:ea typeface="Calibri" panose="020F0502020204030204" pitchFamily="34" charset="0"/>
              </a:rPr>
              <a:t>Outdoor air ventilation</a:t>
            </a:r>
          </a:p>
          <a:p>
            <a:pPr marL="342900" marR="0" lvl="0" indent="-342900" algn="just">
              <a:lnSpc>
                <a:spcPct val="150000"/>
              </a:lnSpc>
              <a:spcBef>
                <a:spcPts val="0"/>
              </a:spcBef>
              <a:spcAft>
                <a:spcPts val="0"/>
              </a:spcAft>
              <a:buFont typeface="Symbol" panose="05050102010706020507" pitchFamily="18" charset="2"/>
              <a:buChar char=""/>
            </a:pPr>
            <a:r>
              <a:rPr lang="en-US" sz="1400" dirty="0">
                <a:effectLst/>
                <a:latin typeface="Times New Roman" panose="02020603050405020304" pitchFamily="18" charset="0"/>
                <a:ea typeface="Calibri" panose="020F0502020204030204" pitchFamily="34" charset="0"/>
              </a:rPr>
              <a:t>Moisture from occupants (breathing, sweating)</a:t>
            </a:r>
          </a:p>
          <a:p>
            <a:pPr marL="342900" marR="0" lvl="0" indent="-342900" algn="just">
              <a:lnSpc>
                <a:spcPct val="150000"/>
              </a:lnSpc>
              <a:spcBef>
                <a:spcPts val="0"/>
              </a:spcBef>
              <a:spcAft>
                <a:spcPts val="0"/>
              </a:spcAft>
              <a:buFont typeface="Symbol" panose="05050102010706020507" pitchFamily="18" charset="2"/>
              <a:buChar char=""/>
            </a:pPr>
            <a:r>
              <a:rPr lang="en-US" sz="1400" dirty="0">
                <a:effectLst/>
                <a:latin typeface="Times New Roman" panose="02020603050405020304" pitchFamily="18" charset="0"/>
                <a:ea typeface="Calibri" panose="020F0502020204030204" pitchFamily="34" charset="0"/>
              </a:rPr>
              <a:t>Infiltration of humid outdoor air</a:t>
            </a:r>
          </a:p>
          <a:p>
            <a:pPr marL="342900" marR="0" lvl="0" indent="-342900" algn="just">
              <a:lnSpc>
                <a:spcPct val="150000"/>
              </a:lnSpc>
              <a:spcBef>
                <a:spcPts val="0"/>
              </a:spcBef>
              <a:spcAft>
                <a:spcPts val="600"/>
              </a:spcAft>
              <a:buFont typeface="Symbol" panose="05050102010706020507" pitchFamily="18" charset="2"/>
              <a:buChar char=""/>
            </a:pPr>
            <a:r>
              <a:rPr lang="en-US" sz="1400" dirty="0">
                <a:effectLst/>
                <a:latin typeface="Times New Roman" panose="02020603050405020304" pitchFamily="18" charset="0"/>
                <a:ea typeface="Calibri" panose="020F0502020204030204" pitchFamily="34" charset="0"/>
              </a:rPr>
              <a:t>Process-related moisture (cooking, bathing, washing)</a:t>
            </a:r>
          </a:p>
          <a:p>
            <a:pPr marL="228600" marR="0" algn="just">
              <a:lnSpc>
                <a:spcPct val="150000"/>
              </a:lnSpc>
              <a:spcBef>
                <a:spcPts val="600"/>
              </a:spcBef>
              <a:spcAft>
                <a:spcPts val="600"/>
              </a:spcAft>
            </a:pPr>
            <a:r>
              <a:rPr lang="en-US" sz="1400" dirty="0">
                <a:effectLst/>
                <a:latin typeface="Times New Roman" panose="02020603050405020304" pitchFamily="18" charset="0"/>
                <a:ea typeface="Calibri" panose="020F0502020204030204" pitchFamily="34" charset="0"/>
              </a:rPr>
              <a:t>These two types of cooling loads are often considered together in HVAC system design to ensure both temperature and humidity control within a building. The combination of sensible and latent cooling loads gives the total cooling load that the HVAC system must be designed to handle. Efficient HVAC system design takes into account both types of loads to provide optimal comfort and energy efficiency.</a:t>
            </a:r>
          </a:p>
          <a:p>
            <a:pPr marL="233363" indent="-233363">
              <a:buFont typeface="Wingdings" panose="05000000000000000000" pitchFamily="2" charset="2"/>
              <a:buChar char="§"/>
            </a:pPr>
            <a:endParaRPr lang="en-US" sz="1400" dirty="0"/>
          </a:p>
        </p:txBody>
      </p:sp>
    </p:spTree>
    <p:extLst>
      <p:ext uri="{BB962C8B-B14F-4D97-AF65-F5344CB8AC3E}">
        <p14:creationId xmlns:p14="http://schemas.microsoft.com/office/powerpoint/2010/main" val="19022118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32A8D-095E-0DCE-D362-F6AD1B5BEA28}"/>
              </a:ext>
            </a:extLst>
          </p:cNvPr>
          <p:cNvSpPr>
            <a:spLocks noGrp="1"/>
          </p:cNvSpPr>
          <p:nvPr>
            <p:ph type="title"/>
          </p:nvPr>
        </p:nvSpPr>
        <p:spPr/>
        <p:txBody>
          <a:bodyPr/>
          <a:lstStyle/>
          <a:p>
            <a:r>
              <a:rPr lang="en-US" dirty="0"/>
              <a:t>Types of Cooling Load</a:t>
            </a:r>
          </a:p>
        </p:txBody>
      </p:sp>
      <p:sp>
        <p:nvSpPr>
          <p:cNvPr id="3" name="Content Placeholder 2">
            <a:extLst>
              <a:ext uri="{FF2B5EF4-FFF2-40B4-BE49-F238E27FC236}">
                <a16:creationId xmlns:a16="http://schemas.microsoft.com/office/drawing/2014/main" id="{AED02803-DD40-620D-28C3-7135F5B6DA8C}"/>
              </a:ext>
            </a:extLst>
          </p:cNvPr>
          <p:cNvSpPr>
            <a:spLocks noGrp="1"/>
          </p:cNvSpPr>
          <p:nvPr>
            <p:ph idx="1"/>
          </p:nvPr>
        </p:nvSpPr>
        <p:spPr/>
        <p:txBody>
          <a:bodyPr>
            <a:normAutofit/>
          </a:bodyPr>
          <a:lstStyle/>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rPr>
              <a:t>It is practical to categorize the heat gains into two distinct groups: those originating from external sources outside the room and those generated internally (Pita, 2002). The heat gain components that contribute to the room cooling load consist of the following </a:t>
            </a:r>
          </a:p>
          <a:p>
            <a:pPr marL="342900" marR="0" lvl="0" indent="-342900" algn="just">
              <a:lnSpc>
                <a:spcPct val="150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Conduction through exterior walls, roof, and glass</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Conduction through interior partitions, ceilings, and floors</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Solar radiation through glass </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Lighting</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People</a:t>
            </a:r>
          </a:p>
          <a:p>
            <a:pPr marL="342900" marR="0" lvl="0" indent="-342900" algn="just">
              <a:lnSpc>
                <a:spcPct val="150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Equipment</a:t>
            </a:r>
          </a:p>
        </p:txBody>
      </p:sp>
    </p:spTree>
    <p:extLst>
      <p:ext uri="{BB962C8B-B14F-4D97-AF65-F5344CB8AC3E}">
        <p14:creationId xmlns:p14="http://schemas.microsoft.com/office/powerpoint/2010/main" val="32845388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32A8D-095E-0DCE-D362-F6AD1B5BEA28}"/>
              </a:ext>
            </a:extLst>
          </p:cNvPr>
          <p:cNvSpPr>
            <a:spLocks noGrp="1"/>
          </p:cNvSpPr>
          <p:nvPr>
            <p:ph type="title"/>
          </p:nvPr>
        </p:nvSpPr>
        <p:spPr/>
        <p:txBody>
          <a:bodyPr/>
          <a:lstStyle/>
          <a:p>
            <a:r>
              <a:rPr lang="en-US" dirty="0"/>
              <a:t>Types of Cooling Load</a:t>
            </a:r>
          </a:p>
        </p:txBody>
      </p:sp>
      <p:sp>
        <p:nvSpPr>
          <p:cNvPr id="3" name="Content Placeholder 2">
            <a:extLst>
              <a:ext uri="{FF2B5EF4-FFF2-40B4-BE49-F238E27FC236}">
                <a16:creationId xmlns:a16="http://schemas.microsoft.com/office/drawing/2014/main" id="{AED02803-DD40-620D-28C3-7135F5B6DA8C}"/>
              </a:ext>
            </a:extLst>
          </p:cNvPr>
          <p:cNvSpPr>
            <a:spLocks noGrp="1"/>
          </p:cNvSpPr>
          <p:nvPr>
            <p:ph idx="1"/>
          </p:nvPr>
        </p:nvSpPr>
        <p:spPr>
          <a:xfrm>
            <a:off x="977153" y="1863664"/>
            <a:ext cx="10555045" cy="4023360"/>
          </a:xfrm>
        </p:spPr>
        <p:txBody>
          <a:bodyPr>
            <a:noAutofit/>
          </a:bodyPr>
          <a:lstStyle/>
          <a:p>
            <a:pPr marL="228600" marR="0" algn="just">
              <a:lnSpc>
                <a:spcPct val="150000"/>
              </a:lnSpc>
              <a:spcBef>
                <a:spcPts val="600"/>
              </a:spcBef>
              <a:spcAft>
                <a:spcPts val="600"/>
              </a:spcAft>
            </a:pPr>
            <a:r>
              <a:rPr lang="en-US" sz="1400" dirty="0">
                <a:effectLst/>
                <a:latin typeface="Times New Roman" panose="02020603050405020304" pitchFamily="18" charset="0"/>
                <a:ea typeface="Calibri" panose="020F0502020204030204" pitchFamily="34" charset="0"/>
              </a:rPr>
              <a:t> </a:t>
            </a:r>
            <a:r>
              <a:rPr lang="en-US" sz="14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Conduction through exterior walls, roof, and glass</a:t>
            </a:r>
          </a:p>
          <a:p>
            <a:pPr marL="228600" marR="0" algn="just">
              <a:lnSpc>
                <a:spcPct val="150000"/>
              </a:lnSpc>
              <a:spcBef>
                <a:spcPts val="600"/>
              </a:spcBef>
              <a:spcAft>
                <a:spcPts val="600"/>
              </a:spcAft>
            </a:pPr>
            <a:r>
              <a:rPr lang="en-US" sz="1400" dirty="0">
                <a:effectLst/>
                <a:latin typeface="Times New Roman" panose="02020603050405020304" pitchFamily="18" charset="0"/>
                <a:ea typeface="Calibri" panose="020F0502020204030204" pitchFamily="34" charset="0"/>
              </a:rPr>
              <a:t>Concerning conduction through the exterior structure, the cooling loads induced by conduction heat gains through the exterior roof, walls, and glass are determined using the following equation:</a:t>
            </a:r>
          </a:p>
          <a:p>
            <a:pPr marL="228600" marR="0" algn="just">
              <a:lnSpc>
                <a:spcPct val="150000"/>
              </a:lnSpc>
              <a:spcBef>
                <a:spcPts val="600"/>
              </a:spcBef>
              <a:spcAft>
                <a:spcPts val="600"/>
              </a:spcAft>
            </a:pPr>
            <a:r>
              <a:rPr lang="en-US" sz="1400" dirty="0">
                <a:effectLst/>
                <a:latin typeface="Times New Roman" panose="02020603050405020304" pitchFamily="18" charset="0"/>
                <a:ea typeface="Calibri" panose="020F0502020204030204" pitchFamily="34" charset="0"/>
              </a:rPr>
              <a:t>Q=U x A x CLTD</a:t>
            </a:r>
          </a:p>
          <a:p>
            <a:pPr marL="228600" marR="0" algn="just">
              <a:lnSpc>
                <a:spcPct val="150000"/>
              </a:lnSpc>
              <a:spcBef>
                <a:spcPts val="600"/>
              </a:spcBef>
              <a:spcAft>
                <a:spcPts val="600"/>
              </a:spcAft>
            </a:pPr>
            <a:r>
              <a:rPr lang="en-US" sz="1400" dirty="0">
                <a:effectLst/>
                <a:latin typeface="Times New Roman" panose="02020603050405020304" pitchFamily="18" charset="0"/>
                <a:ea typeface="Calibri" panose="020F0502020204030204" pitchFamily="34" charset="0"/>
              </a:rPr>
              <a:t>where</a:t>
            </a:r>
          </a:p>
          <a:p>
            <a:pPr marL="342900" marR="0" lvl="0" indent="-342900" algn="just">
              <a:lnSpc>
                <a:spcPct val="150000"/>
              </a:lnSpc>
              <a:spcBef>
                <a:spcPts val="600"/>
              </a:spcBef>
              <a:spcAft>
                <a:spcPts val="0"/>
              </a:spcAft>
              <a:buFont typeface="Symbol" panose="05050102010706020507" pitchFamily="18" charset="2"/>
              <a:buChar char=""/>
            </a:pPr>
            <a:r>
              <a:rPr lang="en-US" sz="1400" dirty="0">
                <a:effectLst/>
                <a:latin typeface="Times New Roman" panose="02020603050405020304" pitchFamily="18" charset="0"/>
                <a:ea typeface="Calibri" panose="020F0502020204030204" pitchFamily="34" charset="0"/>
              </a:rPr>
              <a:t>Q= cooling load for roof, wall, or glass, BTU/</a:t>
            </a:r>
            <a:r>
              <a:rPr lang="en-US" sz="1400" dirty="0" err="1">
                <a:effectLst/>
                <a:latin typeface="Times New Roman" panose="02020603050405020304" pitchFamily="18" charset="0"/>
                <a:ea typeface="Calibri" panose="020F0502020204030204" pitchFamily="34" charset="0"/>
              </a:rPr>
              <a:t>hr</a:t>
            </a:r>
            <a:endParaRPr lang="en-US" sz="1400" dirty="0">
              <a:effectLst/>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1400" dirty="0">
                <a:effectLst/>
                <a:latin typeface="Times New Roman" panose="02020603050405020304" pitchFamily="18" charset="0"/>
                <a:ea typeface="Calibri" panose="020F0502020204030204" pitchFamily="34" charset="0"/>
              </a:rPr>
              <a:t>U = overall heat transfer coefficient for roof, wall, or glass, BTU/hr-ft2-F</a:t>
            </a:r>
          </a:p>
          <a:p>
            <a:pPr marL="342900" marR="0" lvl="0" indent="-342900" algn="just">
              <a:lnSpc>
                <a:spcPct val="150000"/>
              </a:lnSpc>
              <a:spcBef>
                <a:spcPts val="0"/>
              </a:spcBef>
              <a:spcAft>
                <a:spcPts val="0"/>
              </a:spcAft>
              <a:buFont typeface="Symbol" panose="05050102010706020507" pitchFamily="18" charset="2"/>
              <a:buChar char=""/>
            </a:pPr>
            <a:r>
              <a:rPr lang="en-US" sz="1400" dirty="0">
                <a:effectLst/>
                <a:latin typeface="Times New Roman" panose="02020603050405020304" pitchFamily="18" charset="0"/>
                <a:ea typeface="Calibri" panose="020F0502020204030204" pitchFamily="34" charset="0"/>
              </a:rPr>
              <a:t>A = area of roof, wall, or glass, ft2</a:t>
            </a:r>
          </a:p>
          <a:p>
            <a:pPr marL="342900" marR="0" lvl="0" indent="-342900" algn="just">
              <a:lnSpc>
                <a:spcPct val="150000"/>
              </a:lnSpc>
              <a:spcBef>
                <a:spcPts val="0"/>
              </a:spcBef>
              <a:spcAft>
                <a:spcPts val="600"/>
              </a:spcAft>
              <a:buFont typeface="Symbol" panose="05050102010706020507" pitchFamily="18" charset="2"/>
              <a:buChar char=""/>
            </a:pPr>
            <a:r>
              <a:rPr lang="en-US" sz="1400" dirty="0">
                <a:effectLst/>
                <a:latin typeface="Times New Roman" panose="02020603050405020304" pitchFamily="18" charset="0"/>
                <a:ea typeface="Calibri" panose="020F0502020204030204" pitchFamily="34" charset="0"/>
              </a:rPr>
              <a:t>CLTD = corrected cooling load temperature difference, F (Pita, 2002)</a:t>
            </a:r>
          </a:p>
          <a:p>
            <a:pPr marL="228600" marR="0" algn="just">
              <a:lnSpc>
                <a:spcPct val="150000"/>
              </a:lnSpc>
              <a:spcBef>
                <a:spcPts val="600"/>
              </a:spcBef>
              <a:spcAft>
                <a:spcPts val="600"/>
              </a:spcAft>
            </a:pPr>
            <a:r>
              <a:rPr lang="en-US" sz="1400" dirty="0">
                <a:effectLst/>
                <a:latin typeface="Times New Roman" panose="02020603050405020304" pitchFamily="18" charset="0"/>
                <a:ea typeface="Calibri" panose="020F0502020204030204" pitchFamily="34" charset="0"/>
              </a:rPr>
              <a:t>The cooling load temperature difference (CLTD) is not the actual temperature difference between the outdoor and indoor air. It is a modified value that accounts for the heat storage/time lag effects.</a:t>
            </a:r>
          </a:p>
          <a:p>
            <a:pPr marL="342900" marR="0" lvl="0" indent="-342900" algn="just">
              <a:lnSpc>
                <a:spcPct val="150000"/>
              </a:lnSpc>
              <a:spcBef>
                <a:spcPts val="0"/>
              </a:spcBef>
              <a:spcAft>
                <a:spcPts val="600"/>
              </a:spcAft>
              <a:buFont typeface="Symbol" panose="05050102010706020507" pitchFamily="18" charset="2"/>
              <a:buChar char=""/>
            </a:pPr>
            <a:endParaRPr lang="en-US" sz="1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4311301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816F12-B543-4121-E850-D5B9C2C34C8C}"/>
              </a:ext>
            </a:extLst>
          </p:cNvPr>
          <p:cNvSpPr>
            <a:spLocks noGrp="1"/>
          </p:cNvSpPr>
          <p:nvPr>
            <p:ph idx="1"/>
          </p:nvPr>
        </p:nvSpPr>
        <p:spPr/>
        <p:txBody>
          <a:bodyPr>
            <a:noAutofit/>
          </a:bodyPr>
          <a:lstStyle/>
          <a:p>
            <a:pPr marL="457200" marR="0" lvl="1" indent="0" algn="just">
              <a:lnSpc>
                <a:spcPct val="150000"/>
              </a:lnSpc>
              <a:spcBef>
                <a:spcPts val="600"/>
              </a:spcBef>
              <a:spcAft>
                <a:spcPts val="600"/>
              </a:spcAft>
              <a:buNone/>
            </a:pPr>
            <a:r>
              <a:rPr lang="en-US" sz="14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Conduction through interior partitions, ceilings, and floors </a:t>
            </a:r>
          </a:p>
          <a:p>
            <a:pPr marL="228600" marR="0" algn="just">
              <a:lnSpc>
                <a:spcPct val="150000"/>
              </a:lnSpc>
              <a:spcBef>
                <a:spcPts val="600"/>
              </a:spcBef>
              <a:spcAft>
                <a:spcPts val="600"/>
              </a:spcAft>
            </a:pPr>
            <a:r>
              <a:rPr lang="en-US" sz="1400" dirty="0">
                <a:effectLst/>
                <a:latin typeface="Times New Roman" panose="02020603050405020304" pitchFamily="18" charset="0"/>
                <a:ea typeface="Calibri" panose="020F0502020204030204" pitchFamily="34" charset="0"/>
              </a:rPr>
              <a:t>The heat that flows from interior unconditioned spaces to the conditioned space through partitions, floors, and ceilings can be found from following equation</a:t>
            </a:r>
          </a:p>
          <a:p>
            <a:pPr marL="228600" marR="0" algn="just">
              <a:lnSpc>
                <a:spcPct val="150000"/>
              </a:lnSpc>
              <a:spcBef>
                <a:spcPts val="600"/>
              </a:spcBef>
              <a:spcAft>
                <a:spcPts val="600"/>
              </a:spcAft>
            </a:pPr>
            <a:r>
              <a:rPr lang="en-US" sz="1400" dirty="0">
                <a:effectLst/>
                <a:latin typeface="Times New Roman" panose="02020603050405020304" pitchFamily="18" charset="0"/>
                <a:ea typeface="Calibri" panose="020F0502020204030204" pitchFamily="34" charset="0"/>
              </a:rPr>
              <a:t>where</a:t>
            </a:r>
          </a:p>
          <a:p>
            <a:pPr marL="228600" marR="0" algn="just">
              <a:lnSpc>
                <a:spcPct val="150000"/>
              </a:lnSpc>
              <a:spcBef>
                <a:spcPts val="600"/>
              </a:spcBef>
              <a:spcAft>
                <a:spcPts val="600"/>
              </a:spcAft>
            </a:pPr>
            <a:r>
              <a:rPr lang="en-US" sz="1400" dirty="0">
                <a:effectLst/>
                <a:latin typeface="Times New Roman" panose="02020603050405020304" pitchFamily="18" charset="0"/>
                <a:ea typeface="Calibri" panose="020F0502020204030204" pitchFamily="34" charset="0"/>
              </a:rPr>
              <a:t>Q = U x A x TD</a:t>
            </a:r>
          </a:p>
          <a:p>
            <a:pPr marL="342900" marR="0" lvl="0" indent="-342900" algn="just">
              <a:lnSpc>
                <a:spcPct val="150000"/>
              </a:lnSpc>
              <a:spcBef>
                <a:spcPts val="600"/>
              </a:spcBef>
              <a:spcAft>
                <a:spcPts val="0"/>
              </a:spcAft>
              <a:buFont typeface="Symbol" panose="05050102010706020507" pitchFamily="18" charset="2"/>
              <a:buChar char=""/>
            </a:pPr>
            <a:r>
              <a:rPr lang="en-US" sz="1400" dirty="0">
                <a:effectLst/>
                <a:latin typeface="Times New Roman" panose="02020603050405020304" pitchFamily="18" charset="0"/>
                <a:ea typeface="Calibri" panose="020F0502020204030204" pitchFamily="34" charset="0"/>
              </a:rPr>
              <a:t>Q = heat gain (cooling load) through partition, floor, or ceiling, BTU/</a:t>
            </a:r>
            <a:r>
              <a:rPr lang="en-US" sz="1400" dirty="0" err="1">
                <a:effectLst/>
                <a:latin typeface="Times New Roman" panose="02020603050405020304" pitchFamily="18" charset="0"/>
                <a:ea typeface="Calibri" panose="020F0502020204030204" pitchFamily="34" charset="0"/>
              </a:rPr>
              <a:t>hr</a:t>
            </a:r>
            <a:endParaRPr lang="en-US" sz="1400" dirty="0">
              <a:effectLst/>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1400" dirty="0">
                <a:effectLst/>
                <a:latin typeface="Times New Roman" panose="02020603050405020304" pitchFamily="18" charset="0"/>
                <a:ea typeface="Calibri" panose="020F0502020204030204" pitchFamily="34" charset="0"/>
              </a:rPr>
              <a:t>U = overall heat transfer coefficient for partition, floor, or ceiling, BTU/hr-ft2-F</a:t>
            </a:r>
          </a:p>
          <a:p>
            <a:pPr marL="342900" marR="0" lvl="0" indent="-342900" algn="just">
              <a:lnSpc>
                <a:spcPct val="150000"/>
              </a:lnSpc>
              <a:spcBef>
                <a:spcPts val="0"/>
              </a:spcBef>
              <a:spcAft>
                <a:spcPts val="0"/>
              </a:spcAft>
              <a:buFont typeface="Symbol" panose="05050102010706020507" pitchFamily="18" charset="2"/>
              <a:buChar char=""/>
            </a:pPr>
            <a:r>
              <a:rPr lang="en-US" sz="1400" dirty="0">
                <a:effectLst/>
                <a:latin typeface="Times New Roman" panose="02020603050405020304" pitchFamily="18" charset="0"/>
                <a:ea typeface="Calibri" panose="020F0502020204030204" pitchFamily="34" charset="0"/>
              </a:rPr>
              <a:t>A = area of partition, floor, or ceiling, ft2 </a:t>
            </a:r>
          </a:p>
          <a:p>
            <a:pPr marL="342900" marR="0" lvl="0" indent="-342900" algn="just">
              <a:lnSpc>
                <a:spcPct val="150000"/>
              </a:lnSpc>
              <a:spcBef>
                <a:spcPts val="0"/>
              </a:spcBef>
              <a:spcAft>
                <a:spcPts val="600"/>
              </a:spcAft>
              <a:buFont typeface="Symbol" panose="05050102010706020507" pitchFamily="18" charset="2"/>
              <a:buChar char=""/>
            </a:pPr>
            <a:r>
              <a:rPr lang="en-US" sz="1400" dirty="0">
                <a:effectLst/>
                <a:latin typeface="Times New Roman" panose="02020603050405020304" pitchFamily="18" charset="0"/>
                <a:ea typeface="Calibri" panose="020F0502020204030204" pitchFamily="34" charset="0"/>
              </a:rPr>
              <a:t>TD = temperature difference between unconditioned and conditioned space, F (Pita, 2002)</a:t>
            </a:r>
          </a:p>
          <a:p>
            <a:r>
              <a:rPr lang="en-US" sz="1400" dirty="0">
                <a:effectLst/>
                <a:latin typeface="Times New Roman" panose="02020603050405020304" pitchFamily="18" charset="0"/>
                <a:ea typeface="Calibri" panose="020F0502020204030204" pitchFamily="34" charset="0"/>
              </a:rPr>
              <a:t>If the temperature of the unconditioned space is unknown, a commonly employed approximation is to assume that it is 5°F lower than the outdoor temperature. Spaces containing heat sources, such as boiler rooms, may have significantly higher temperatures.</a:t>
            </a:r>
            <a:endParaRPr lang="en-US" sz="1400" dirty="0"/>
          </a:p>
        </p:txBody>
      </p:sp>
      <p:sp>
        <p:nvSpPr>
          <p:cNvPr id="4" name="Title 1">
            <a:extLst>
              <a:ext uri="{FF2B5EF4-FFF2-40B4-BE49-F238E27FC236}">
                <a16:creationId xmlns:a16="http://schemas.microsoft.com/office/drawing/2014/main" id="{658C4FE8-46D6-A89B-405E-913D5A1908AF}"/>
              </a:ext>
            </a:extLst>
          </p:cNvPr>
          <p:cNvSpPr txBox="1">
            <a:spLocks/>
          </p:cNvSpPr>
          <p:nvPr/>
        </p:nvSpPr>
        <p:spPr>
          <a:xfrm>
            <a:off x="1249680" y="439003"/>
            <a:ext cx="10058400" cy="1450757"/>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a:t>Types of Cooling Load</a:t>
            </a:r>
            <a:endParaRPr lang="en-US" dirty="0"/>
          </a:p>
        </p:txBody>
      </p:sp>
    </p:spTree>
    <p:extLst>
      <p:ext uri="{BB962C8B-B14F-4D97-AF65-F5344CB8AC3E}">
        <p14:creationId xmlns:p14="http://schemas.microsoft.com/office/powerpoint/2010/main" val="38735442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816F12-B543-4121-E850-D5B9C2C34C8C}"/>
              </a:ext>
            </a:extLst>
          </p:cNvPr>
          <p:cNvSpPr>
            <a:spLocks noGrp="1"/>
          </p:cNvSpPr>
          <p:nvPr>
            <p:ph idx="1"/>
          </p:nvPr>
        </p:nvSpPr>
        <p:spPr/>
        <p:txBody>
          <a:bodyPr>
            <a:noAutofit/>
          </a:bodyPr>
          <a:lstStyle/>
          <a:p>
            <a:pPr marL="457200" marR="0" lvl="1" indent="0" algn="just">
              <a:lnSpc>
                <a:spcPct val="150000"/>
              </a:lnSpc>
              <a:spcBef>
                <a:spcPts val="600"/>
              </a:spcBef>
              <a:spcAft>
                <a:spcPts val="600"/>
              </a:spcAft>
              <a:buNone/>
            </a:pPr>
            <a:r>
              <a:rPr lang="en-US" sz="12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Solar Radiation Through Glass</a:t>
            </a:r>
          </a:p>
          <a:p>
            <a:pPr marL="228600" marR="0" algn="just">
              <a:lnSpc>
                <a:spcPct val="150000"/>
              </a:lnSpc>
              <a:spcBef>
                <a:spcPts val="600"/>
              </a:spcBef>
              <a:spcAft>
                <a:spcPts val="600"/>
              </a:spcAft>
            </a:pPr>
            <a:r>
              <a:rPr lang="en-US" sz="1200" dirty="0">
                <a:effectLst/>
                <a:latin typeface="Times New Roman" panose="02020603050405020304" pitchFamily="18" charset="0"/>
                <a:ea typeface="Calibri" panose="020F0502020204030204" pitchFamily="34" charset="0"/>
              </a:rPr>
              <a:t>Radiant energy from the sun permeates transparent materials like glass, resulting in a heat gain within the room. This value fluctuates based on factors such as time, orientation, shading, and storage effects. The solar cooling load is determined by the following equation:</a:t>
            </a:r>
          </a:p>
          <a:p>
            <a:pPr marL="228600" marR="0" algn="just">
              <a:lnSpc>
                <a:spcPct val="150000"/>
              </a:lnSpc>
              <a:spcBef>
                <a:spcPts val="600"/>
              </a:spcBef>
              <a:spcAft>
                <a:spcPts val="600"/>
              </a:spcAft>
            </a:pPr>
            <a:r>
              <a:rPr lang="en-US" sz="1200" dirty="0">
                <a:effectLst/>
                <a:latin typeface="Times New Roman" panose="02020603050405020304" pitchFamily="18" charset="0"/>
                <a:ea typeface="Calibri" panose="020F0502020204030204" pitchFamily="34" charset="0"/>
              </a:rPr>
              <a:t>Q=SHGF x A x SC x CLF </a:t>
            </a:r>
          </a:p>
          <a:p>
            <a:pPr marL="228600" marR="0" algn="just">
              <a:lnSpc>
                <a:spcPct val="150000"/>
              </a:lnSpc>
              <a:spcBef>
                <a:spcPts val="600"/>
              </a:spcBef>
              <a:spcAft>
                <a:spcPts val="600"/>
              </a:spcAft>
            </a:pPr>
            <a:r>
              <a:rPr lang="en-US" sz="1200" dirty="0">
                <a:effectLst/>
                <a:latin typeface="Times New Roman" panose="02020603050405020304" pitchFamily="18" charset="0"/>
                <a:ea typeface="Calibri" panose="020F0502020204030204" pitchFamily="34" charset="0"/>
              </a:rPr>
              <a:t>where</a:t>
            </a:r>
          </a:p>
          <a:p>
            <a:pPr marL="342900" marR="0" lvl="0" indent="-342900" algn="just">
              <a:lnSpc>
                <a:spcPct val="150000"/>
              </a:lnSpc>
              <a:spcBef>
                <a:spcPts val="600"/>
              </a:spcBef>
              <a:spcAft>
                <a:spcPts val="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rPr>
              <a:t>Q = solar radiation cooling load for glass. BTU/</a:t>
            </a:r>
            <a:r>
              <a:rPr lang="en-US" sz="1200" dirty="0" err="1">
                <a:effectLst/>
                <a:latin typeface="Times New Roman" panose="02020603050405020304" pitchFamily="18" charset="0"/>
                <a:ea typeface="Calibri" panose="020F0502020204030204" pitchFamily="34" charset="0"/>
              </a:rPr>
              <a:t>hr</a:t>
            </a:r>
            <a:endParaRPr lang="en-US" sz="1200" dirty="0">
              <a:effectLst/>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rPr>
              <a:t>SHGF = maximum solar heat gain factor, BTU/hr-ft2</a:t>
            </a: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rPr>
              <a:t>A = area of glass, ft2</a:t>
            </a: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rPr>
              <a:t>SC = shading coefficient</a:t>
            </a:r>
          </a:p>
          <a:p>
            <a:pPr marL="342900" marR="0" lvl="0" indent="-342900" algn="just">
              <a:lnSpc>
                <a:spcPct val="150000"/>
              </a:lnSpc>
              <a:spcBef>
                <a:spcPts val="0"/>
              </a:spcBef>
              <a:spcAft>
                <a:spcPts val="60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rPr>
              <a:t>CLF = cooling load factor for glass (Pita, 2002)</a:t>
            </a:r>
          </a:p>
          <a:p>
            <a:pPr marL="228600" marR="0" algn="just">
              <a:lnSpc>
                <a:spcPct val="150000"/>
              </a:lnSpc>
              <a:spcBef>
                <a:spcPts val="600"/>
              </a:spcBef>
              <a:spcAft>
                <a:spcPts val="600"/>
              </a:spcAft>
            </a:pPr>
            <a:r>
              <a:rPr lang="en-US" sz="1200" dirty="0">
                <a:effectLst/>
                <a:latin typeface="Times New Roman" panose="02020603050405020304" pitchFamily="18" charset="0"/>
                <a:ea typeface="Calibri" panose="020F0502020204030204" pitchFamily="34" charset="0"/>
              </a:rPr>
              <a:t>The maximum solar heat gain factor (SHGF) is the maximum solar heat gain through single clear glass at a given month, orientation, and latitude. </a:t>
            </a:r>
          </a:p>
          <a:p>
            <a:pPr marL="228600" marR="0" algn="just">
              <a:lnSpc>
                <a:spcPct val="150000"/>
              </a:lnSpc>
              <a:spcBef>
                <a:spcPts val="600"/>
              </a:spcBef>
              <a:spcAft>
                <a:spcPts val="600"/>
              </a:spcAft>
            </a:pPr>
            <a:endParaRPr lang="en-US" sz="1400" dirty="0"/>
          </a:p>
        </p:txBody>
      </p:sp>
      <p:sp>
        <p:nvSpPr>
          <p:cNvPr id="4" name="Title 1">
            <a:extLst>
              <a:ext uri="{FF2B5EF4-FFF2-40B4-BE49-F238E27FC236}">
                <a16:creationId xmlns:a16="http://schemas.microsoft.com/office/drawing/2014/main" id="{658C4FE8-46D6-A89B-405E-913D5A1908AF}"/>
              </a:ext>
            </a:extLst>
          </p:cNvPr>
          <p:cNvSpPr txBox="1">
            <a:spLocks/>
          </p:cNvSpPr>
          <p:nvPr/>
        </p:nvSpPr>
        <p:spPr>
          <a:xfrm>
            <a:off x="1249680" y="439003"/>
            <a:ext cx="10058400" cy="1450757"/>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a:t>Types of Cooling Load</a:t>
            </a:r>
            <a:endParaRPr lang="en-US" dirty="0"/>
          </a:p>
        </p:txBody>
      </p:sp>
    </p:spTree>
    <p:extLst>
      <p:ext uri="{BB962C8B-B14F-4D97-AF65-F5344CB8AC3E}">
        <p14:creationId xmlns:p14="http://schemas.microsoft.com/office/powerpoint/2010/main" val="21047755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816F12-B543-4121-E850-D5B9C2C34C8C}"/>
              </a:ext>
            </a:extLst>
          </p:cNvPr>
          <p:cNvSpPr>
            <a:spLocks noGrp="1"/>
          </p:cNvSpPr>
          <p:nvPr>
            <p:ph idx="1"/>
          </p:nvPr>
        </p:nvSpPr>
        <p:spPr/>
        <p:txBody>
          <a:bodyPr>
            <a:noAutofit/>
          </a:bodyPr>
          <a:lstStyle/>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rPr>
              <a:t>External Shading Effect</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Shading from building projections or other objects external to the structure can cast shadows on all or part of the glass.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 such scenarios, only indirect radiation reaches the glass from the sky and ground.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Solar Heat Gain Factor (SHGF) values for any shaded glass are equivalent to those of the north side of the building, which also receives solely indirect radiation.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To determine the total radiation passing through partially shaded glass, it is essential to identify the proportion of the glass area that is shaded.</a:t>
            </a:r>
          </a:p>
          <a:p>
            <a:r>
              <a:rPr lang="en-US" sz="1800" dirty="0">
                <a:effectLst/>
                <a:latin typeface="Times New Roman" panose="02020603050405020304" pitchFamily="18" charset="0"/>
                <a:ea typeface="Calibri" panose="020F0502020204030204" pitchFamily="34" charset="0"/>
              </a:rPr>
              <a:t>.</a:t>
            </a:r>
            <a:endParaRPr lang="en-US" sz="1800" dirty="0"/>
          </a:p>
        </p:txBody>
      </p:sp>
      <p:sp>
        <p:nvSpPr>
          <p:cNvPr id="4" name="Title 1">
            <a:extLst>
              <a:ext uri="{FF2B5EF4-FFF2-40B4-BE49-F238E27FC236}">
                <a16:creationId xmlns:a16="http://schemas.microsoft.com/office/drawing/2014/main" id="{658C4FE8-46D6-A89B-405E-913D5A1908AF}"/>
              </a:ext>
            </a:extLst>
          </p:cNvPr>
          <p:cNvSpPr txBox="1">
            <a:spLocks/>
          </p:cNvSpPr>
          <p:nvPr/>
        </p:nvSpPr>
        <p:spPr>
          <a:xfrm>
            <a:off x="1249680" y="439003"/>
            <a:ext cx="10058400" cy="1450757"/>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a:t>Types of Cooling Load</a:t>
            </a:r>
            <a:endParaRPr lang="en-US" dirty="0"/>
          </a:p>
        </p:txBody>
      </p:sp>
    </p:spTree>
    <p:extLst>
      <p:ext uri="{BB962C8B-B14F-4D97-AF65-F5344CB8AC3E}">
        <p14:creationId xmlns:p14="http://schemas.microsoft.com/office/powerpoint/2010/main" val="34649473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32A8D-095E-0DCE-D362-F6AD1B5BEA28}"/>
              </a:ext>
            </a:extLst>
          </p:cNvPr>
          <p:cNvSpPr>
            <a:spLocks noGrp="1"/>
          </p:cNvSpPr>
          <p:nvPr>
            <p:ph type="title"/>
          </p:nvPr>
        </p:nvSpPr>
        <p:spPr/>
        <p:txBody>
          <a:bodyPr/>
          <a:lstStyle/>
          <a:p>
            <a:r>
              <a:rPr lang="en-US" dirty="0"/>
              <a:t>Types of Cooling Load</a:t>
            </a:r>
          </a:p>
        </p:txBody>
      </p:sp>
      <p:sp>
        <p:nvSpPr>
          <p:cNvPr id="3" name="Content Placeholder 2">
            <a:extLst>
              <a:ext uri="{FF2B5EF4-FFF2-40B4-BE49-F238E27FC236}">
                <a16:creationId xmlns:a16="http://schemas.microsoft.com/office/drawing/2014/main" id="{AED02803-DD40-620D-28C3-7135F5B6DA8C}"/>
              </a:ext>
            </a:extLst>
          </p:cNvPr>
          <p:cNvSpPr>
            <a:spLocks noGrp="1"/>
          </p:cNvSpPr>
          <p:nvPr>
            <p:ph idx="1"/>
          </p:nvPr>
        </p:nvSpPr>
        <p:spPr/>
        <p:txBody>
          <a:bodyPr>
            <a:normAutofit fontScale="85000" lnSpcReduction="10000"/>
          </a:bodyPr>
          <a:lstStyle/>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rPr>
              <a:t>Design Conditions</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Cooling load calculations are typically based on indoor comfort requirements and outdoor conditions derived from historical data, with summer design temperatures typically occurring from June to September in the northern hemisphere.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These outdoor conditions are established by considering reasonable maximums and are exceeded for about 35 hours annually.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Both Dry Bulb (DB) and simultaneous Wet Bulb (WB) temperatures are provided together for use as design values.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It's important to note that occasionally, maximum cooling loads may occur in months other than the summer due to solar radiation, necessitating awareness of design conditions during those periods (Pita, 2002).</a:t>
            </a:r>
          </a:p>
          <a:p>
            <a:pPr marL="233363" indent="-233363">
              <a:buFont typeface="Wingdings" panose="05000000000000000000" pitchFamily="2" charset="2"/>
              <a:buChar char="§"/>
            </a:pPr>
            <a:endParaRPr lang="en-US" dirty="0"/>
          </a:p>
        </p:txBody>
      </p:sp>
    </p:spTree>
    <p:extLst>
      <p:ext uri="{BB962C8B-B14F-4D97-AF65-F5344CB8AC3E}">
        <p14:creationId xmlns:p14="http://schemas.microsoft.com/office/powerpoint/2010/main" val="5012167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4DA45-E6FE-1ACD-155B-350B4A8C3E36}"/>
              </a:ext>
            </a:extLst>
          </p:cNvPr>
          <p:cNvSpPr>
            <a:spLocks noGrp="1"/>
          </p:cNvSpPr>
          <p:nvPr>
            <p:ph type="title"/>
          </p:nvPr>
        </p:nvSpPr>
        <p:spPr/>
        <p:txBody>
          <a:bodyPr/>
          <a:lstStyle/>
          <a:p>
            <a:r>
              <a:rPr lang="en-US" dirty="0"/>
              <a:t>Types of Cooling Load</a:t>
            </a:r>
          </a:p>
        </p:txBody>
      </p:sp>
      <p:sp>
        <p:nvSpPr>
          <p:cNvPr id="3" name="Content Placeholder 2">
            <a:extLst>
              <a:ext uri="{FF2B5EF4-FFF2-40B4-BE49-F238E27FC236}">
                <a16:creationId xmlns:a16="http://schemas.microsoft.com/office/drawing/2014/main" id="{D8B1CDFD-DFAC-F4E6-60DA-76A7FBC595D7}"/>
              </a:ext>
            </a:extLst>
          </p:cNvPr>
          <p:cNvSpPr>
            <a:spLocks noGrp="1"/>
          </p:cNvSpPr>
          <p:nvPr>
            <p:ph idx="1"/>
          </p:nvPr>
        </p:nvSpPr>
        <p:spPr>
          <a:xfrm>
            <a:off x="1097280" y="1845734"/>
            <a:ext cx="10287896" cy="4205442"/>
          </a:xfrm>
        </p:spPr>
        <p:txBody>
          <a:bodyPr>
            <a:normAutofit fontScale="92500" lnSpcReduction="10000"/>
          </a:bodyPr>
          <a:lstStyle/>
          <a:p>
            <a:pPr marL="457200" marR="0" lvl="1" indent="0" algn="just">
              <a:lnSpc>
                <a:spcPct val="110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Lighting</a:t>
            </a:r>
          </a:p>
          <a:p>
            <a:pPr marL="228600" marR="0" algn="just">
              <a:lnSpc>
                <a:spcPct val="110000"/>
              </a:lnSpc>
              <a:spcBef>
                <a:spcPts val="600"/>
              </a:spcBef>
              <a:spcAft>
                <a:spcPts val="600"/>
              </a:spcAft>
            </a:pPr>
            <a:r>
              <a:rPr lang="en-US" sz="1600" dirty="0">
                <a:effectLst/>
                <a:latin typeface="Times New Roman" panose="02020603050405020304" pitchFamily="18" charset="0"/>
                <a:ea typeface="Calibri" panose="020F0502020204030204" pitchFamily="34" charset="0"/>
              </a:rPr>
              <a:t>The equation for determining cooling load due to heat gain from lighting is</a:t>
            </a:r>
          </a:p>
          <a:p>
            <a:pPr marL="228600" marR="0" algn="just">
              <a:lnSpc>
                <a:spcPct val="110000"/>
              </a:lnSpc>
              <a:spcBef>
                <a:spcPts val="600"/>
              </a:spcBef>
              <a:spcAft>
                <a:spcPts val="600"/>
              </a:spcAft>
            </a:pPr>
            <a:r>
              <a:rPr lang="en-US" sz="1600" dirty="0">
                <a:effectLst/>
                <a:latin typeface="Times New Roman" panose="02020603050405020304" pitchFamily="18" charset="0"/>
                <a:ea typeface="Calibri" panose="020F0502020204030204" pitchFamily="34" charset="0"/>
              </a:rPr>
              <a:t>Q=3.4×W× BFX CLF</a:t>
            </a:r>
          </a:p>
          <a:p>
            <a:pPr marL="228600" algn="just">
              <a:lnSpc>
                <a:spcPct val="110000"/>
              </a:lnSpc>
              <a:spcBef>
                <a:spcPts val="0"/>
              </a:spcBef>
              <a:spcAft>
                <a:spcPts val="0"/>
              </a:spcAft>
            </a:pPr>
            <a:r>
              <a:rPr lang="en-US" sz="1600" dirty="0">
                <a:effectLst/>
                <a:latin typeface="Times New Roman" panose="02020603050405020304" pitchFamily="18" charset="0"/>
                <a:ea typeface="Calibri" panose="020F0502020204030204" pitchFamily="34" charset="0"/>
              </a:rPr>
              <a:t>Where,</a:t>
            </a:r>
          </a:p>
          <a:p>
            <a:pPr marL="308610" marR="0" indent="-171450" algn="just">
              <a:lnSpc>
                <a:spcPct val="110000"/>
              </a:lnSpc>
              <a:spcBef>
                <a:spcPts val="0"/>
              </a:spcBef>
              <a:spcAft>
                <a:spcPts val="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Q = cooling load from lighting, BTU/</a:t>
            </a:r>
            <a:r>
              <a:rPr lang="en-US" sz="1600" dirty="0" err="1">
                <a:effectLst/>
                <a:latin typeface="Times New Roman" panose="02020603050405020304" pitchFamily="18" charset="0"/>
                <a:ea typeface="Calibri" panose="020F0502020204030204" pitchFamily="34" charset="0"/>
              </a:rPr>
              <a:t>hr</a:t>
            </a:r>
            <a:endParaRPr lang="en-US" sz="1600" dirty="0">
              <a:effectLst/>
              <a:latin typeface="Times New Roman" panose="02020603050405020304" pitchFamily="18" charset="0"/>
              <a:ea typeface="Calibri" panose="020F0502020204030204" pitchFamily="34" charset="0"/>
            </a:endParaRPr>
          </a:p>
          <a:p>
            <a:pPr marL="308610" marR="0" indent="-171450" algn="just">
              <a:lnSpc>
                <a:spcPct val="110000"/>
              </a:lnSpc>
              <a:spcBef>
                <a:spcPts val="0"/>
              </a:spcBef>
              <a:spcAft>
                <a:spcPts val="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W = lighting capacity, watts</a:t>
            </a:r>
          </a:p>
          <a:p>
            <a:pPr marL="308610" marR="0" indent="-171450" algn="just">
              <a:lnSpc>
                <a:spcPct val="110000"/>
              </a:lnSpc>
              <a:spcBef>
                <a:spcPts val="0"/>
              </a:spcBef>
              <a:spcAft>
                <a:spcPts val="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BF = ballast factor</a:t>
            </a:r>
          </a:p>
          <a:p>
            <a:pPr marL="308610" marR="0" indent="-171450" algn="just">
              <a:lnSpc>
                <a:spcPct val="110000"/>
              </a:lnSpc>
              <a:spcBef>
                <a:spcPts val="0"/>
              </a:spcBef>
              <a:spcAft>
                <a:spcPts val="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CLF = cooling load factor for lighting</a:t>
            </a:r>
          </a:p>
          <a:p>
            <a:pPr marL="308610" indent="-171450" algn="just">
              <a:lnSpc>
                <a:spcPct val="11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The term W denotes the rated capacity of the currently used lights, expressed in watts. </a:t>
            </a:r>
          </a:p>
          <a:p>
            <a:pPr marL="308610" indent="-171450" algn="just">
              <a:lnSpc>
                <a:spcPct val="11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In numerous scenarios, all lighting is continuously operational, but if not, the specific amount should be utilized. </a:t>
            </a:r>
          </a:p>
          <a:p>
            <a:pPr marL="308610" indent="-171450" algn="just">
              <a:lnSpc>
                <a:spcPct val="11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The value 3.4 facilitates the conversion of watts to BTU/hr. </a:t>
            </a:r>
          </a:p>
          <a:p>
            <a:pPr marL="308610" indent="-171450" algn="just">
              <a:lnSpc>
                <a:spcPct val="11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The factor BF accommodates heat losses in the ballast of fluorescent lamps or other special losses, with a typical value of 1.25 for fluorescent lighting. Incandescent lighting, on the other hand, incurs no extra loss, and BF is set at 1.0 (Pita, 2002).</a:t>
            </a:r>
          </a:p>
          <a:p>
            <a:pPr marL="308610" marR="0" indent="-171450" algn="just">
              <a:lnSpc>
                <a:spcPct val="110000"/>
              </a:lnSpc>
              <a:spcBef>
                <a:spcPts val="600"/>
              </a:spcBef>
              <a:spcAft>
                <a:spcPts val="600"/>
              </a:spcAft>
              <a:buFont typeface="Wingdings" panose="05000000000000000000" pitchFamily="2" charset="2"/>
              <a:buChar char="§"/>
            </a:pPr>
            <a:endParaRPr lang="en-US" sz="1600" dirty="0">
              <a:effectLst/>
              <a:latin typeface="Times New Roman" panose="02020603050405020304" pitchFamily="18" charset="0"/>
              <a:ea typeface="Calibri" panose="020F0502020204030204" pitchFamily="34" charset="0"/>
            </a:endParaRPr>
          </a:p>
          <a:p>
            <a:pPr marL="137160" marR="0" indent="0" algn="just">
              <a:lnSpc>
                <a:spcPct val="150000"/>
              </a:lnSpc>
              <a:spcBef>
                <a:spcPts val="600"/>
              </a:spcBef>
              <a:spcAft>
                <a:spcPts val="600"/>
              </a:spcAft>
              <a:buNone/>
            </a:pPr>
            <a:endParaRPr lang="en-US" sz="1200" dirty="0">
              <a:effectLst/>
              <a:latin typeface="Times New Roman" panose="02020603050405020304" pitchFamily="18" charset="0"/>
              <a:ea typeface="Calibri" panose="020F0502020204030204" pitchFamily="34" charset="0"/>
            </a:endParaRPr>
          </a:p>
          <a:p>
            <a:endParaRPr lang="en-US" dirty="0"/>
          </a:p>
        </p:txBody>
      </p:sp>
    </p:spTree>
    <p:extLst>
      <p:ext uri="{BB962C8B-B14F-4D97-AF65-F5344CB8AC3E}">
        <p14:creationId xmlns:p14="http://schemas.microsoft.com/office/powerpoint/2010/main" val="41436507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4DA45-E6FE-1ACD-155B-350B4A8C3E36}"/>
              </a:ext>
            </a:extLst>
          </p:cNvPr>
          <p:cNvSpPr>
            <a:spLocks noGrp="1"/>
          </p:cNvSpPr>
          <p:nvPr>
            <p:ph type="title"/>
          </p:nvPr>
        </p:nvSpPr>
        <p:spPr/>
        <p:txBody>
          <a:bodyPr/>
          <a:lstStyle/>
          <a:p>
            <a:r>
              <a:rPr lang="en-US" dirty="0"/>
              <a:t>Types of Cooling Load</a:t>
            </a:r>
          </a:p>
        </p:txBody>
      </p:sp>
      <p:sp>
        <p:nvSpPr>
          <p:cNvPr id="3" name="Content Placeholder 2">
            <a:extLst>
              <a:ext uri="{FF2B5EF4-FFF2-40B4-BE49-F238E27FC236}">
                <a16:creationId xmlns:a16="http://schemas.microsoft.com/office/drawing/2014/main" id="{D8B1CDFD-DFAC-F4E6-60DA-76A7FBC595D7}"/>
              </a:ext>
            </a:extLst>
          </p:cNvPr>
          <p:cNvSpPr>
            <a:spLocks noGrp="1"/>
          </p:cNvSpPr>
          <p:nvPr>
            <p:ph idx="1"/>
          </p:nvPr>
        </p:nvSpPr>
        <p:spPr/>
        <p:txBody>
          <a:bodyPr>
            <a:normAutofit/>
          </a:bodyPr>
          <a:lstStyle/>
          <a:p>
            <a:pPr marL="457200" marR="0" lvl="1" indent="0" algn="just">
              <a:lnSpc>
                <a:spcPct val="150000"/>
              </a:lnSpc>
              <a:spcBef>
                <a:spcPts val="600"/>
              </a:spcBef>
              <a:spcAft>
                <a:spcPts val="600"/>
              </a:spcAft>
              <a:buNone/>
            </a:pPr>
            <a:r>
              <a:rPr lang="en-US"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Lighting</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factor CLF addresses the storage of a portion of the heat gained from lighting.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This storage effect depends on factors such as the duration of operation for lights and the cooling system, building construction, lighting fixture type, and ventilation rate.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Certain conditions, including the cooling system operating solely during occupied hours, operation for more than 16 hours, or allowing the space temperature to rise during unoccupied hours (temperature swing), prohibit the presence of a storage effect.</a:t>
            </a:r>
          </a:p>
          <a:p>
            <a:endParaRPr lang="en-US" sz="1800" dirty="0"/>
          </a:p>
        </p:txBody>
      </p:sp>
    </p:spTree>
    <p:extLst>
      <p:ext uri="{BB962C8B-B14F-4D97-AF65-F5344CB8AC3E}">
        <p14:creationId xmlns:p14="http://schemas.microsoft.com/office/powerpoint/2010/main" val="21333130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4DA45-E6FE-1ACD-155B-350B4A8C3E36}"/>
              </a:ext>
            </a:extLst>
          </p:cNvPr>
          <p:cNvSpPr>
            <a:spLocks noGrp="1"/>
          </p:cNvSpPr>
          <p:nvPr>
            <p:ph type="title"/>
          </p:nvPr>
        </p:nvSpPr>
        <p:spPr/>
        <p:txBody>
          <a:bodyPr/>
          <a:lstStyle/>
          <a:p>
            <a:r>
              <a:rPr lang="en-US" dirty="0"/>
              <a:t>Types of Cooling Load</a:t>
            </a:r>
          </a:p>
        </p:txBody>
      </p:sp>
      <p:sp>
        <p:nvSpPr>
          <p:cNvPr id="3" name="Content Placeholder 2">
            <a:extLst>
              <a:ext uri="{FF2B5EF4-FFF2-40B4-BE49-F238E27FC236}">
                <a16:creationId xmlns:a16="http://schemas.microsoft.com/office/drawing/2014/main" id="{D8B1CDFD-DFAC-F4E6-60DA-76A7FBC595D7}"/>
              </a:ext>
            </a:extLst>
          </p:cNvPr>
          <p:cNvSpPr>
            <a:spLocks noGrp="1"/>
          </p:cNvSpPr>
          <p:nvPr>
            <p:ph idx="1"/>
          </p:nvPr>
        </p:nvSpPr>
        <p:spPr/>
        <p:txBody>
          <a:bodyPr>
            <a:normAutofit/>
          </a:bodyPr>
          <a:lstStyle/>
          <a:p>
            <a:pPr marL="457200" marR="0" lvl="1" indent="0" algn="just">
              <a:lnSpc>
                <a:spcPct val="100000"/>
              </a:lnSpc>
              <a:spcBef>
                <a:spcPts val="600"/>
              </a:spcBef>
              <a:spcAft>
                <a:spcPts val="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People</a:t>
            </a:r>
          </a:p>
          <a:p>
            <a:pPr marL="228600" marR="0" algn="just">
              <a:lnSpc>
                <a:spcPct val="100000"/>
              </a:lnSpc>
              <a:spcBef>
                <a:spcPts val="600"/>
              </a:spcBef>
              <a:spcAft>
                <a:spcPts val="0"/>
              </a:spcAft>
            </a:pPr>
            <a:r>
              <a:rPr lang="en-US" sz="1600" dirty="0">
                <a:effectLst/>
                <a:latin typeface="Times New Roman" panose="02020603050405020304" pitchFamily="18" charset="0"/>
                <a:ea typeface="Calibri" panose="020F0502020204030204" pitchFamily="34" charset="0"/>
              </a:rPr>
              <a:t>The heat gain from individuals consists of two components: sensible heat and latent heat produced by perspiration. While some of the sensible heat may be assimilated by the heat storage effect, the latent heat remains unaffected.  </a:t>
            </a:r>
          </a:p>
          <a:p>
            <a:pPr marL="228600" marR="0" algn="just">
              <a:lnSpc>
                <a:spcPct val="100000"/>
              </a:lnSpc>
              <a:spcBef>
                <a:spcPts val="600"/>
              </a:spcBef>
              <a:spcAft>
                <a:spcPts val="0"/>
              </a:spcAft>
            </a:pPr>
            <a:r>
              <a:rPr lang="en-US" sz="1600" dirty="0">
                <a:effectLst/>
                <a:latin typeface="Times New Roman" panose="02020603050405020304" pitchFamily="18" charset="0"/>
                <a:ea typeface="Calibri" panose="020F0502020204030204" pitchFamily="34" charset="0"/>
              </a:rPr>
              <a:t>The formulas for determining cooling loads arising from sensible and latent heat gains from individuals are as follows:</a:t>
            </a:r>
          </a:p>
          <a:p>
            <a:pPr marL="228600" marR="0" algn="just">
              <a:lnSpc>
                <a:spcPct val="100000"/>
              </a:lnSpc>
              <a:spcBef>
                <a:spcPts val="600"/>
              </a:spcBef>
              <a:spcAft>
                <a:spcPts val="0"/>
              </a:spcAft>
            </a:pPr>
            <a:r>
              <a:rPr lang="en-US" sz="1600" dirty="0">
                <a:effectLst/>
                <a:latin typeface="Times New Roman" panose="02020603050405020304" pitchFamily="18" charset="0"/>
                <a:ea typeface="Calibri" panose="020F0502020204030204" pitchFamily="34" charset="0"/>
              </a:rPr>
              <a:t>Qs = </a:t>
            </a:r>
            <a:r>
              <a:rPr lang="en-US" sz="1600" dirty="0" err="1">
                <a:effectLst/>
                <a:latin typeface="Times New Roman" panose="02020603050405020304" pitchFamily="18" charset="0"/>
                <a:ea typeface="Calibri" panose="020F0502020204030204" pitchFamily="34" charset="0"/>
              </a:rPr>
              <a:t>qs</a:t>
            </a:r>
            <a:r>
              <a:rPr lang="en-US" sz="1600" dirty="0">
                <a:effectLst/>
                <a:latin typeface="Times New Roman" panose="02020603050405020304" pitchFamily="18" charset="0"/>
                <a:ea typeface="Calibri" panose="020F0502020204030204" pitchFamily="34" charset="0"/>
              </a:rPr>
              <a:t> x n x CLF</a:t>
            </a:r>
          </a:p>
          <a:p>
            <a:pPr marL="228600" marR="0" algn="just">
              <a:lnSpc>
                <a:spcPct val="100000"/>
              </a:lnSpc>
              <a:spcBef>
                <a:spcPts val="600"/>
              </a:spcBef>
              <a:spcAft>
                <a:spcPts val="0"/>
              </a:spcAft>
            </a:pPr>
            <a:r>
              <a:rPr lang="en-US" sz="1600" dirty="0">
                <a:effectLst/>
                <a:latin typeface="Times New Roman" panose="02020603050405020304" pitchFamily="18" charset="0"/>
                <a:ea typeface="Calibri" panose="020F0502020204030204" pitchFamily="34" charset="0"/>
              </a:rPr>
              <a:t>Qi = qi x n</a:t>
            </a:r>
          </a:p>
          <a:p>
            <a:pPr marL="228600" marR="0" algn="just">
              <a:lnSpc>
                <a:spcPct val="100000"/>
              </a:lnSpc>
              <a:spcBef>
                <a:spcPts val="600"/>
              </a:spcBef>
              <a:spcAft>
                <a:spcPts val="0"/>
              </a:spcAft>
            </a:pPr>
            <a:r>
              <a:rPr lang="en-US" sz="1600" dirty="0">
                <a:effectLst/>
                <a:latin typeface="Times New Roman" panose="02020603050405020304" pitchFamily="18" charset="0"/>
                <a:ea typeface="Calibri" panose="020F0502020204030204" pitchFamily="34" charset="0"/>
              </a:rPr>
              <a:t>where</a:t>
            </a:r>
          </a:p>
          <a:p>
            <a:pPr marL="342900" marR="0" lvl="0" indent="-342900" algn="just">
              <a:lnSpc>
                <a:spcPct val="100000"/>
              </a:lnSpc>
              <a:spcBef>
                <a:spcPts val="60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Qs, Qi sensible and latent heat gains (loads) </a:t>
            </a:r>
          </a:p>
          <a:p>
            <a:pPr marL="342900" marR="0" lvl="0" indent="-342900" algn="just">
              <a:lnSpc>
                <a:spcPct val="100000"/>
              </a:lnSpc>
              <a:spcBef>
                <a:spcPts val="600"/>
              </a:spcBef>
              <a:spcAft>
                <a:spcPts val="0"/>
              </a:spcAft>
              <a:buFont typeface="Symbol" panose="05050102010706020507" pitchFamily="18" charset="2"/>
              <a:buChar char=""/>
            </a:pPr>
            <a:r>
              <a:rPr lang="en-US" sz="1600" dirty="0" err="1">
                <a:effectLst/>
                <a:latin typeface="Times New Roman" panose="02020603050405020304" pitchFamily="18" charset="0"/>
                <a:ea typeface="Calibri" panose="020F0502020204030204" pitchFamily="34" charset="0"/>
              </a:rPr>
              <a:t>qs</a:t>
            </a:r>
            <a:r>
              <a:rPr lang="en-US" sz="1600" dirty="0">
                <a:effectLst/>
                <a:latin typeface="Times New Roman" panose="02020603050405020304" pitchFamily="18" charset="0"/>
                <a:ea typeface="Calibri" panose="020F0502020204030204" pitchFamily="34" charset="0"/>
              </a:rPr>
              <a:t>, q1= sensible and latent heat gains per person</a:t>
            </a:r>
          </a:p>
          <a:p>
            <a:pPr marL="342900" marR="0" lvl="0" indent="-342900" algn="just">
              <a:lnSpc>
                <a:spcPct val="100000"/>
              </a:lnSpc>
              <a:spcBef>
                <a:spcPts val="60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n = number of people</a:t>
            </a:r>
          </a:p>
          <a:p>
            <a:pPr marL="342900" marR="0" lvl="0" indent="-342900" algn="just">
              <a:lnSpc>
                <a:spcPct val="100000"/>
              </a:lnSpc>
              <a:spcBef>
                <a:spcPts val="600"/>
              </a:spcBef>
              <a:spcAft>
                <a:spcPts val="0"/>
              </a:spcAft>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CLF = cooling load factor for people</a:t>
            </a:r>
          </a:p>
          <a:p>
            <a:pPr marL="228600" marR="0" algn="just">
              <a:lnSpc>
                <a:spcPct val="100000"/>
              </a:lnSpc>
              <a:spcBef>
                <a:spcPts val="600"/>
              </a:spcBef>
              <a:spcAft>
                <a:spcPts val="0"/>
              </a:spcAft>
            </a:pPr>
            <a:r>
              <a:rPr lang="en-US" sz="1600" dirty="0">
                <a:effectLst/>
                <a:latin typeface="Times New Roman" panose="02020603050405020304" pitchFamily="18" charset="0"/>
                <a:ea typeface="Calibri" panose="020F0502020204030204" pitchFamily="34" charset="0"/>
              </a:rPr>
              <a:t>The rate of heat gain from people depends on their physical activity. </a:t>
            </a:r>
          </a:p>
          <a:p>
            <a:pPr>
              <a:lnSpc>
                <a:spcPct val="100000"/>
              </a:lnSpc>
              <a:spcBef>
                <a:spcPts val="600"/>
              </a:spcBef>
              <a:spcAft>
                <a:spcPts val="0"/>
              </a:spcAft>
            </a:pPr>
            <a:endParaRPr lang="en-US" sz="1600" dirty="0"/>
          </a:p>
        </p:txBody>
      </p:sp>
    </p:spTree>
    <p:extLst>
      <p:ext uri="{BB962C8B-B14F-4D97-AF65-F5344CB8AC3E}">
        <p14:creationId xmlns:p14="http://schemas.microsoft.com/office/powerpoint/2010/main" val="21854257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4DA45-E6FE-1ACD-155B-350B4A8C3E36}"/>
              </a:ext>
            </a:extLst>
          </p:cNvPr>
          <p:cNvSpPr>
            <a:spLocks noGrp="1"/>
          </p:cNvSpPr>
          <p:nvPr>
            <p:ph type="title"/>
          </p:nvPr>
        </p:nvSpPr>
        <p:spPr/>
        <p:txBody>
          <a:bodyPr/>
          <a:lstStyle/>
          <a:p>
            <a:r>
              <a:rPr lang="en-US" dirty="0"/>
              <a:t>Types of Cooling Load</a:t>
            </a:r>
          </a:p>
        </p:txBody>
      </p:sp>
      <p:sp>
        <p:nvSpPr>
          <p:cNvPr id="3" name="Content Placeholder 2">
            <a:extLst>
              <a:ext uri="{FF2B5EF4-FFF2-40B4-BE49-F238E27FC236}">
                <a16:creationId xmlns:a16="http://schemas.microsoft.com/office/drawing/2014/main" id="{D8B1CDFD-DFAC-F4E6-60DA-76A7FBC595D7}"/>
              </a:ext>
            </a:extLst>
          </p:cNvPr>
          <p:cNvSpPr>
            <a:spLocks noGrp="1"/>
          </p:cNvSpPr>
          <p:nvPr>
            <p:ph idx="1"/>
          </p:nvPr>
        </p:nvSpPr>
        <p:spPr/>
        <p:txBody>
          <a:bodyPr>
            <a:noAutofit/>
          </a:bodyPr>
          <a:lstStyle/>
          <a:p>
            <a:pPr marL="457200" marR="0" lvl="1" indent="0" algn="just">
              <a:lnSpc>
                <a:spcPct val="114000"/>
              </a:lnSpc>
              <a:spcBef>
                <a:spcPts val="600"/>
              </a:spcBef>
              <a:spcAft>
                <a:spcPts val="600"/>
              </a:spcAft>
              <a:buNone/>
            </a:pPr>
            <a:r>
              <a:rPr lang="en-US" sz="20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Equipment and Appliances</a:t>
            </a:r>
          </a:p>
          <a:p>
            <a:pPr marL="422910" marR="0" indent="-285750" algn="just">
              <a:lnSpc>
                <a:spcPct val="114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Heat gain from equipment can sometimes be obtained directly from manufacturer data or nameplate information, considering intermittent usage. Certain equipment produces both sensible and latent heat. </a:t>
            </a:r>
          </a:p>
          <a:p>
            <a:pPr marL="422910" marR="0" indent="-285750" algn="just">
              <a:lnSpc>
                <a:spcPct val="114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The heat generated by motors and the equipment they drive results from converting electrical energy into heat. </a:t>
            </a:r>
          </a:p>
          <a:p>
            <a:pPr marL="422910" marR="0" indent="-285750" algn="just">
              <a:lnSpc>
                <a:spcPct val="114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The proportion of heat transferred to the air-conditioned space depends on whether both the motor and driven load are located in the space or if only one of them is. </a:t>
            </a:r>
          </a:p>
        </p:txBody>
      </p:sp>
    </p:spTree>
    <p:extLst>
      <p:ext uri="{BB962C8B-B14F-4D97-AF65-F5344CB8AC3E}">
        <p14:creationId xmlns:p14="http://schemas.microsoft.com/office/powerpoint/2010/main" val="13680643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4DA45-E6FE-1ACD-155B-350B4A8C3E36}"/>
              </a:ext>
            </a:extLst>
          </p:cNvPr>
          <p:cNvSpPr>
            <a:spLocks noGrp="1"/>
          </p:cNvSpPr>
          <p:nvPr>
            <p:ph type="title"/>
          </p:nvPr>
        </p:nvSpPr>
        <p:spPr/>
        <p:txBody>
          <a:bodyPr/>
          <a:lstStyle/>
          <a:p>
            <a:r>
              <a:rPr lang="en-US" dirty="0"/>
              <a:t>Types of Cooling Load</a:t>
            </a:r>
          </a:p>
        </p:txBody>
      </p:sp>
      <p:sp>
        <p:nvSpPr>
          <p:cNvPr id="3" name="Content Placeholder 2">
            <a:extLst>
              <a:ext uri="{FF2B5EF4-FFF2-40B4-BE49-F238E27FC236}">
                <a16:creationId xmlns:a16="http://schemas.microsoft.com/office/drawing/2014/main" id="{D8B1CDFD-DFAC-F4E6-60DA-76A7FBC595D7}"/>
              </a:ext>
            </a:extLst>
          </p:cNvPr>
          <p:cNvSpPr>
            <a:spLocks noGrp="1"/>
          </p:cNvSpPr>
          <p:nvPr>
            <p:ph idx="1"/>
          </p:nvPr>
        </p:nvSpPr>
        <p:spPr/>
        <p:txBody>
          <a:bodyPr>
            <a:noAutofit/>
          </a:bodyPr>
          <a:lstStyle/>
          <a:p>
            <a:pPr marL="457200" marR="0" lvl="1" indent="0" algn="just">
              <a:lnSpc>
                <a:spcPct val="114000"/>
              </a:lnSpc>
              <a:spcBef>
                <a:spcPts val="600"/>
              </a:spcBef>
              <a:spcAft>
                <a:spcPts val="600"/>
              </a:spcAft>
              <a:buNone/>
            </a:pPr>
            <a:r>
              <a:rPr lang="en-US" sz="20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Infiltration</a:t>
            </a:r>
          </a:p>
          <a:p>
            <a:pPr marL="233363" indent="-233363">
              <a:lnSpc>
                <a:spcPct val="114000"/>
              </a:lnSpc>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Infiltration, the entry of air through cracks around windows or doors, leads to both sensible and latent heat gain within rooms. </a:t>
            </a:r>
          </a:p>
          <a:p>
            <a:pPr marL="233363" indent="-233363">
              <a:lnSpc>
                <a:spcPct val="114000"/>
              </a:lnSpc>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Most summer air conditioning systems incorporate mechanical ventilation with some outside air, reducing or eliminating infiltration by creating positive air pressure within the building. </a:t>
            </a:r>
          </a:p>
          <a:p>
            <a:pPr marL="233363" indent="-233363">
              <a:lnSpc>
                <a:spcPct val="114000"/>
              </a:lnSpc>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Ventilation air affects the central cooling equipment but doesn't contribute to the room's load. </a:t>
            </a:r>
          </a:p>
          <a:p>
            <a:pPr marL="233363" indent="-233363">
              <a:lnSpc>
                <a:spcPct val="114000"/>
              </a:lnSpc>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Many modern buildings have fixed (sealed) windows and, as a result, experience no infiltration loss, except for at entrances</a:t>
            </a:r>
          </a:p>
          <a:p>
            <a:pPr marL="233363" indent="-233363">
              <a:lnSpc>
                <a:spcPct val="114000"/>
              </a:lnSpc>
              <a:spcBef>
                <a:spcPts val="600"/>
              </a:spcBef>
              <a:spcAft>
                <a:spcPts val="0"/>
              </a:spcAft>
              <a:buFont typeface="Wingdings" panose="05000000000000000000" pitchFamily="2" charset="2"/>
              <a:buChar char="§"/>
            </a:pPr>
            <a:r>
              <a:rPr lang="en-US" dirty="0"/>
              <a:t>                        </a:t>
            </a:r>
          </a:p>
        </p:txBody>
      </p:sp>
    </p:spTree>
    <p:extLst>
      <p:ext uri="{BB962C8B-B14F-4D97-AF65-F5344CB8AC3E}">
        <p14:creationId xmlns:p14="http://schemas.microsoft.com/office/powerpoint/2010/main" val="26937053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26E32-283E-E1FD-A9EC-0203950C1703}"/>
              </a:ext>
            </a:extLst>
          </p:cNvPr>
          <p:cNvSpPr>
            <a:spLocks noGrp="1"/>
          </p:cNvSpPr>
          <p:nvPr>
            <p:ph type="title"/>
          </p:nvPr>
        </p:nvSpPr>
        <p:spPr/>
        <p:txBody>
          <a:bodyPr/>
          <a:lstStyle/>
          <a:p>
            <a:r>
              <a:rPr lang="en-US" dirty="0"/>
              <a:t>Peak Room Cooling Load</a:t>
            </a:r>
          </a:p>
        </p:txBody>
      </p:sp>
      <p:sp>
        <p:nvSpPr>
          <p:cNvPr id="3" name="Content Placeholder 2">
            <a:extLst>
              <a:ext uri="{FF2B5EF4-FFF2-40B4-BE49-F238E27FC236}">
                <a16:creationId xmlns:a16="http://schemas.microsoft.com/office/drawing/2014/main" id="{F2D936A1-5AE2-DBB9-29B8-242824C519D2}"/>
              </a:ext>
            </a:extLst>
          </p:cNvPr>
          <p:cNvSpPr>
            <a:spLocks noGrp="1"/>
          </p:cNvSpPr>
          <p:nvPr>
            <p:ph idx="1"/>
          </p:nvPr>
        </p:nvSpPr>
        <p:spPr/>
        <p:txBody>
          <a:bodyPr>
            <a:normAutofit fontScale="77500" lnSpcReduction="20000"/>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room cooling load is the summation of all cooling load components in the room, including roof, walls, glass, solar, people, equipment, and infiltration.</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intensity of external heat gain components varies with the time of day and year due to changes in solar radiation, sun orientation, and outdoor temperatures.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As a result, the total room cooling load varies. While peak load times are sometimes evident upon inspection, calculations at different times may be necessary. General guidelines can help in this regard:</a:t>
            </a:r>
          </a:p>
          <a:p>
            <a:pPr marL="690563" marR="0" lvl="0" indent="-117475" algn="just">
              <a:lnSpc>
                <a:spcPct val="150000"/>
              </a:lnSpc>
              <a:spcBef>
                <a:spcPts val="60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West-facing glass experiences its maximum load in mid-summer during the afternoon.</a:t>
            </a:r>
          </a:p>
          <a:p>
            <a:pPr marL="690563" marR="0" lvl="0" indent="-117475"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East-facing glass has its maximum solar load in early or mid-summer in the morning.</a:t>
            </a:r>
          </a:p>
          <a:p>
            <a:pPr marL="690563" marR="0" lvl="0" indent="-117475"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South-facing glass reaches its maximum solar load in the fall or winter in early afternoon.</a:t>
            </a:r>
          </a:p>
          <a:p>
            <a:pPr marL="690563" marR="0" lvl="0" indent="-117475"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Southwest-facing glass has its peak solar load in the fall during the afternoon.</a:t>
            </a:r>
          </a:p>
          <a:p>
            <a:pPr marL="690563" marR="0" lvl="0" indent="-117475"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Roofs encounter their maximum load in the summer in the afternoon or evening.</a:t>
            </a:r>
          </a:p>
          <a:p>
            <a:pPr marL="690563" marR="0" lvl="0" indent="-117475" algn="just">
              <a:lnSpc>
                <a:spcPct val="150000"/>
              </a:lnSpc>
              <a:spcBef>
                <a:spcPts val="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Walls reach their peak load in the summer in the afternoon or evening.</a:t>
            </a:r>
          </a:p>
          <a:p>
            <a:pPr>
              <a:buFont typeface="Wingdings" panose="05000000000000000000" pitchFamily="2" charset="2"/>
              <a:buChar char="§"/>
            </a:pPr>
            <a:endParaRPr lang="en-US" dirty="0"/>
          </a:p>
        </p:txBody>
      </p:sp>
    </p:spTree>
    <p:extLst>
      <p:ext uri="{BB962C8B-B14F-4D97-AF65-F5344CB8AC3E}">
        <p14:creationId xmlns:p14="http://schemas.microsoft.com/office/powerpoint/2010/main" val="21834162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26E32-283E-E1FD-A9EC-0203950C1703}"/>
              </a:ext>
            </a:extLst>
          </p:cNvPr>
          <p:cNvSpPr>
            <a:spLocks noGrp="1"/>
          </p:cNvSpPr>
          <p:nvPr>
            <p:ph type="title"/>
          </p:nvPr>
        </p:nvSpPr>
        <p:spPr/>
        <p:txBody>
          <a:bodyPr/>
          <a:lstStyle/>
          <a:p>
            <a:r>
              <a:rPr lang="en-US" dirty="0"/>
              <a:t>Peak Room Cooling Load</a:t>
            </a:r>
          </a:p>
        </p:txBody>
      </p:sp>
      <p:sp>
        <p:nvSpPr>
          <p:cNvPr id="3" name="Content Placeholder 2">
            <a:extLst>
              <a:ext uri="{FF2B5EF4-FFF2-40B4-BE49-F238E27FC236}">
                <a16:creationId xmlns:a16="http://schemas.microsoft.com/office/drawing/2014/main" id="{F2D936A1-5AE2-DBB9-29B8-242824C519D2}"/>
              </a:ext>
            </a:extLst>
          </p:cNvPr>
          <p:cNvSpPr>
            <a:spLocks noGrp="1"/>
          </p:cNvSpPr>
          <p:nvPr>
            <p:ph idx="1"/>
          </p:nvPr>
        </p:nvSpPr>
        <p:spPr/>
        <p:txBody>
          <a:bodyPr>
            <a:normAutofit/>
          </a:bodyPr>
          <a:lstStyle/>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These generalizations assist in approximating peak room load times.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For instance, a south-facing room with extensive window area is expected to have a peak load in early afternoon during the fall, not the summer.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However, a room with a smaller glass area may experience peak load during a summer afternoon, with wall and glass heat conduction playing a significant role. </a:t>
            </a:r>
          </a:p>
          <a:p>
            <a:pPr marL="422910" marR="0" indent="-285750" algn="just">
              <a:lnSpc>
                <a:spcPct val="150000"/>
              </a:lnSpc>
              <a:spcBef>
                <a:spcPts val="60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Determining the exact time and value of the peak load requires a few calculations once the appropriate day and time are identified (Pita, 2002).</a:t>
            </a:r>
          </a:p>
          <a:p>
            <a:pPr>
              <a:buFont typeface="Wingdings" panose="05000000000000000000" pitchFamily="2" charset="2"/>
              <a:buChar char="§"/>
            </a:pPr>
            <a:endParaRPr lang="en-US" dirty="0"/>
          </a:p>
        </p:txBody>
      </p:sp>
    </p:spTree>
    <p:extLst>
      <p:ext uri="{BB962C8B-B14F-4D97-AF65-F5344CB8AC3E}">
        <p14:creationId xmlns:p14="http://schemas.microsoft.com/office/powerpoint/2010/main" val="34063392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E37EE-BD45-61F3-2883-212871F752EB}"/>
              </a:ext>
            </a:extLst>
          </p:cNvPr>
          <p:cNvSpPr>
            <a:spLocks noGrp="1"/>
          </p:cNvSpPr>
          <p:nvPr>
            <p:ph type="title"/>
          </p:nvPr>
        </p:nvSpPr>
        <p:spPr/>
        <p:txBody>
          <a:bodyPr/>
          <a:lstStyle/>
          <a:p>
            <a:r>
              <a:rPr lang="en-US" dirty="0"/>
              <a:t>Cooling Coil Load</a:t>
            </a:r>
          </a:p>
        </p:txBody>
      </p:sp>
      <p:sp>
        <p:nvSpPr>
          <p:cNvPr id="3" name="Content Placeholder 2">
            <a:extLst>
              <a:ext uri="{FF2B5EF4-FFF2-40B4-BE49-F238E27FC236}">
                <a16:creationId xmlns:a16="http://schemas.microsoft.com/office/drawing/2014/main" id="{FB99D5FD-693C-FD53-EB95-4943CA32A816}"/>
              </a:ext>
            </a:extLst>
          </p:cNvPr>
          <p:cNvSpPr>
            <a:spLocks noGrp="1"/>
          </p:cNvSpPr>
          <p:nvPr>
            <p:ph idx="1"/>
          </p:nvPr>
        </p:nvSpPr>
        <p:spPr/>
        <p:txBody>
          <a:bodyPr/>
          <a:lstStyle/>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 cooling coil load means the rate at which heat must be removed by the equipment to produce the desired cooling effect. The cooling coil load is greater than the building load due to following factors:</a:t>
            </a:r>
          </a:p>
          <a:p>
            <a:pPr marL="342900" marR="0" lvl="0" indent="-342900" algn="just">
              <a:lnSpc>
                <a:spcPct val="150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Ventilation</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Heat gains to ducts</a:t>
            </a:r>
          </a:p>
          <a:p>
            <a:pPr marL="342900" marR="0" lvl="0" indent="-342900" algn="just">
              <a:lnSpc>
                <a:spcPct val="150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Heat produced by the air conditioning system</a:t>
            </a:r>
          </a:p>
          <a:p>
            <a:pPr marL="342900" marR="0" lvl="0" indent="-342900" algn="just">
              <a:lnSpc>
                <a:spcPct val="150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Air leakage from ducts</a:t>
            </a:r>
          </a:p>
          <a:p>
            <a:endParaRPr lang="en-US" dirty="0"/>
          </a:p>
        </p:txBody>
      </p:sp>
    </p:spTree>
    <p:extLst>
      <p:ext uri="{BB962C8B-B14F-4D97-AF65-F5344CB8AC3E}">
        <p14:creationId xmlns:p14="http://schemas.microsoft.com/office/powerpoint/2010/main" val="4079256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94FB4-8CFE-C12F-5559-90DDF52E5D7B}"/>
              </a:ext>
            </a:extLst>
          </p:cNvPr>
          <p:cNvSpPr>
            <a:spLocks noGrp="1"/>
          </p:cNvSpPr>
          <p:nvPr>
            <p:ph type="title"/>
          </p:nvPr>
        </p:nvSpPr>
        <p:spPr/>
        <p:txBody>
          <a:bodyPr/>
          <a:lstStyle/>
          <a:p>
            <a:r>
              <a:rPr lang="en-US" dirty="0"/>
              <a:t>Cooling Coil Load</a:t>
            </a:r>
          </a:p>
        </p:txBody>
      </p:sp>
      <p:sp>
        <p:nvSpPr>
          <p:cNvPr id="3" name="Content Placeholder 2">
            <a:extLst>
              <a:ext uri="{FF2B5EF4-FFF2-40B4-BE49-F238E27FC236}">
                <a16:creationId xmlns:a16="http://schemas.microsoft.com/office/drawing/2014/main" id="{1C42C908-636A-37A9-0210-82366A0DCC1C}"/>
              </a:ext>
            </a:extLst>
          </p:cNvPr>
          <p:cNvSpPr>
            <a:spLocks noGrp="1"/>
          </p:cNvSpPr>
          <p:nvPr>
            <p:ph idx="1"/>
          </p:nvPr>
        </p:nvSpPr>
        <p:spPr>
          <a:xfrm>
            <a:off x="753035" y="1737359"/>
            <a:ext cx="10865224" cy="4448287"/>
          </a:xfrm>
        </p:spPr>
        <p:txBody>
          <a:bodyPr>
            <a:normAutofit/>
          </a:bodyPr>
          <a:lstStyle/>
          <a:p>
            <a:pPr marL="457200" marR="0" lvl="1" indent="0" algn="just">
              <a:lnSpc>
                <a:spcPct val="124000"/>
              </a:lnSpc>
              <a:spcBef>
                <a:spcPts val="600"/>
              </a:spcBef>
              <a:spcAft>
                <a:spcPts val="600"/>
              </a:spcAft>
              <a:buNone/>
            </a:pPr>
            <a:r>
              <a:rPr lang="en-US" sz="14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Ventilation</a:t>
            </a:r>
          </a:p>
          <a:p>
            <a:pPr marL="228600" marR="0" algn="just">
              <a:lnSpc>
                <a:spcPct val="110000"/>
              </a:lnSpc>
              <a:spcBef>
                <a:spcPts val="600"/>
              </a:spcBef>
              <a:spcAft>
                <a:spcPts val="600"/>
              </a:spcAft>
            </a:pPr>
            <a:r>
              <a:rPr lang="en-US" sz="1400" dirty="0">
                <a:effectLst/>
                <a:latin typeface="Times New Roman" panose="02020603050405020304" pitchFamily="18" charset="0"/>
                <a:ea typeface="Calibri" panose="020F0502020204030204" pitchFamily="34" charset="0"/>
              </a:rPr>
              <a:t>Typically, a certain amount of outdoor air is introduced into a building for health and comfort considerations. The sensible and latent heat content of this air is generally higher than that of the indoor air, making it a component of the cooling load. However, the excess heat is typically extracted by the cooling equipment, specifically the cooling coil, making it part of the cooling coil load rather than the overall building load. </a:t>
            </a:r>
          </a:p>
          <a:p>
            <a:pPr marL="228600" marR="0" algn="just">
              <a:lnSpc>
                <a:spcPct val="110000"/>
              </a:lnSpc>
              <a:spcBef>
                <a:spcPts val="600"/>
              </a:spcBef>
              <a:spcAft>
                <a:spcPts val="600"/>
              </a:spcAft>
            </a:pPr>
            <a:r>
              <a:rPr lang="en-US" sz="1400" dirty="0">
                <a:effectLst/>
                <a:latin typeface="Times New Roman" panose="02020603050405020304" pitchFamily="18" charset="0"/>
                <a:ea typeface="Calibri" panose="020F0502020204030204" pitchFamily="34" charset="0"/>
              </a:rPr>
              <a:t>The equations for determining the sensible and latent cooling loads from ventilation air are</a:t>
            </a:r>
          </a:p>
          <a:p>
            <a:pPr marL="228600" marR="0" algn="just">
              <a:lnSpc>
                <a:spcPct val="110000"/>
              </a:lnSpc>
              <a:spcBef>
                <a:spcPts val="600"/>
              </a:spcBef>
              <a:spcAft>
                <a:spcPts val="600"/>
              </a:spcAft>
            </a:pPr>
            <a:r>
              <a:rPr lang="en-US" sz="1400" dirty="0">
                <a:effectLst/>
                <a:latin typeface="Times New Roman" panose="02020603050405020304" pitchFamily="18" charset="0"/>
                <a:ea typeface="Calibri" panose="020F0502020204030204" pitchFamily="34" charset="0"/>
              </a:rPr>
              <a:t>Q = 1.1 x CFM × TC</a:t>
            </a:r>
          </a:p>
          <a:p>
            <a:pPr marL="228600" marR="0" algn="just">
              <a:lnSpc>
                <a:spcPct val="110000"/>
              </a:lnSpc>
              <a:spcBef>
                <a:spcPts val="600"/>
              </a:spcBef>
              <a:spcAft>
                <a:spcPts val="600"/>
              </a:spcAft>
            </a:pPr>
            <a:r>
              <a:rPr lang="en-US" sz="1400" dirty="0">
                <a:effectLst/>
                <a:latin typeface="Times New Roman" panose="02020603050405020304" pitchFamily="18" charset="0"/>
                <a:ea typeface="Calibri" panose="020F0502020204030204" pitchFamily="34" charset="0"/>
              </a:rPr>
              <a:t>Q1 = 0.68 × CFM × (W1 – W2)</a:t>
            </a:r>
          </a:p>
          <a:p>
            <a:pPr marL="228600" algn="just">
              <a:lnSpc>
                <a:spcPct val="110000"/>
              </a:lnSpc>
              <a:spcBef>
                <a:spcPts val="600"/>
              </a:spcBef>
              <a:spcAft>
                <a:spcPts val="600"/>
              </a:spcAft>
            </a:pPr>
            <a:r>
              <a:rPr lang="en-US" sz="1400" dirty="0">
                <a:effectLst/>
                <a:latin typeface="Times New Roman" panose="02020603050405020304" pitchFamily="18" charset="0"/>
                <a:ea typeface="Calibri" panose="020F0502020204030204" pitchFamily="34" charset="0"/>
              </a:rPr>
              <a:t>where</a:t>
            </a:r>
          </a:p>
          <a:p>
            <a:pPr marL="342900" marR="0" lvl="0" indent="-342900" algn="just">
              <a:lnSpc>
                <a:spcPct val="110000"/>
              </a:lnSpc>
              <a:spcBef>
                <a:spcPts val="600"/>
              </a:spcBef>
              <a:spcAft>
                <a:spcPts val="0"/>
              </a:spcAft>
              <a:buFont typeface="Symbol" panose="05050102010706020507" pitchFamily="18" charset="2"/>
              <a:buChar char=""/>
            </a:pPr>
            <a:r>
              <a:rPr lang="en-US" sz="1400" dirty="0">
                <a:effectLst/>
                <a:latin typeface="Times New Roman" panose="02020603050405020304" pitchFamily="18" charset="0"/>
                <a:ea typeface="Calibri" panose="020F0502020204030204" pitchFamily="34" charset="0"/>
              </a:rPr>
              <a:t>Qs, Q;= sensible and latent cooling loads from ventilation air, BTU/</a:t>
            </a:r>
            <a:r>
              <a:rPr lang="en-US" sz="1400" dirty="0" err="1">
                <a:effectLst/>
                <a:latin typeface="Times New Roman" panose="02020603050405020304" pitchFamily="18" charset="0"/>
                <a:ea typeface="Calibri" panose="020F0502020204030204" pitchFamily="34" charset="0"/>
              </a:rPr>
              <a:t>hr</a:t>
            </a:r>
            <a:endParaRPr lang="en-US" sz="1400" dirty="0">
              <a:effectLst/>
              <a:latin typeface="Times New Roman" panose="02020603050405020304" pitchFamily="18" charset="0"/>
              <a:ea typeface="Calibri" panose="020F0502020204030204" pitchFamily="34" charset="0"/>
            </a:endParaRPr>
          </a:p>
          <a:p>
            <a:pPr marL="342900" marR="0" lvl="0" indent="-342900" algn="just">
              <a:lnSpc>
                <a:spcPct val="110000"/>
              </a:lnSpc>
              <a:spcBef>
                <a:spcPts val="0"/>
              </a:spcBef>
              <a:spcAft>
                <a:spcPts val="0"/>
              </a:spcAft>
              <a:buFont typeface="Symbol" panose="05050102010706020507" pitchFamily="18" charset="2"/>
              <a:buChar char=""/>
            </a:pPr>
            <a:r>
              <a:rPr lang="en-US" sz="1400" dirty="0">
                <a:effectLst/>
                <a:latin typeface="Times New Roman" panose="02020603050405020304" pitchFamily="18" charset="0"/>
                <a:ea typeface="Calibri" panose="020F0502020204030204" pitchFamily="34" charset="0"/>
              </a:rPr>
              <a:t>CFM = air ventilation rate, ft3/min</a:t>
            </a:r>
          </a:p>
          <a:p>
            <a:pPr marL="342900" marR="0" lvl="0" indent="-342900" algn="just">
              <a:lnSpc>
                <a:spcPct val="110000"/>
              </a:lnSpc>
              <a:spcBef>
                <a:spcPts val="0"/>
              </a:spcBef>
              <a:spcAft>
                <a:spcPts val="0"/>
              </a:spcAft>
              <a:buFont typeface="Symbol" panose="05050102010706020507" pitchFamily="18" charset="2"/>
              <a:buChar char=""/>
            </a:pPr>
            <a:r>
              <a:rPr lang="en-US" sz="1400" dirty="0">
                <a:effectLst/>
                <a:latin typeface="Times New Roman" panose="02020603050405020304" pitchFamily="18" charset="0"/>
                <a:ea typeface="Calibri" panose="020F0502020204030204" pitchFamily="34" charset="0"/>
              </a:rPr>
              <a:t>TC= temperature change between outdoor and inside air, F</a:t>
            </a:r>
          </a:p>
          <a:p>
            <a:pPr marL="342900" marR="0" lvl="0" indent="-342900" algn="just">
              <a:lnSpc>
                <a:spcPct val="110000"/>
              </a:lnSpc>
              <a:spcBef>
                <a:spcPts val="0"/>
              </a:spcBef>
              <a:spcAft>
                <a:spcPts val="600"/>
              </a:spcAft>
              <a:buFont typeface="Symbol" panose="05050102010706020507" pitchFamily="18" charset="2"/>
              <a:buChar char=""/>
            </a:pPr>
            <a:r>
              <a:rPr lang="en-US" sz="1400" dirty="0">
                <a:effectLst/>
                <a:latin typeface="Times New Roman" panose="02020603050405020304" pitchFamily="18" charset="0"/>
                <a:ea typeface="Calibri" panose="020F0502020204030204" pitchFamily="34" charset="0"/>
              </a:rPr>
              <a:t>W1, W2 outdoor and inside humidity ratio</a:t>
            </a:r>
          </a:p>
          <a:p>
            <a:pPr marL="228600" marR="0" algn="just">
              <a:lnSpc>
                <a:spcPct val="110000"/>
              </a:lnSpc>
              <a:spcBef>
                <a:spcPts val="600"/>
              </a:spcBef>
              <a:spcAft>
                <a:spcPts val="600"/>
              </a:spcAft>
            </a:pPr>
            <a:r>
              <a:rPr lang="en-US" sz="1400" dirty="0">
                <a:effectLst/>
                <a:latin typeface="Times New Roman" panose="02020603050405020304" pitchFamily="18" charset="0"/>
                <a:ea typeface="Calibri" panose="020F0502020204030204" pitchFamily="34" charset="0"/>
              </a:rPr>
              <a:t>The total heat Q, removed from the ventilation air is Qi-Qs + Qt.</a:t>
            </a:r>
          </a:p>
          <a:p>
            <a:pPr>
              <a:lnSpc>
                <a:spcPct val="124000"/>
              </a:lnSpc>
            </a:pPr>
            <a:endParaRPr lang="en-US" sz="1400" dirty="0"/>
          </a:p>
        </p:txBody>
      </p:sp>
    </p:spTree>
    <p:extLst>
      <p:ext uri="{BB962C8B-B14F-4D97-AF65-F5344CB8AC3E}">
        <p14:creationId xmlns:p14="http://schemas.microsoft.com/office/powerpoint/2010/main" val="22732527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94FB4-8CFE-C12F-5559-90DDF52E5D7B}"/>
              </a:ext>
            </a:extLst>
          </p:cNvPr>
          <p:cNvSpPr>
            <a:spLocks noGrp="1"/>
          </p:cNvSpPr>
          <p:nvPr>
            <p:ph type="title"/>
          </p:nvPr>
        </p:nvSpPr>
        <p:spPr/>
        <p:txBody>
          <a:bodyPr/>
          <a:lstStyle/>
          <a:p>
            <a:r>
              <a:rPr lang="en-US" dirty="0"/>
              <a:t>Cooling Coil Load</a:t>
            </a:r>
          </a:p>
        </p:txBody>
      </p:sp>
      <p:sp>
        <p:nvSpPr>
          <p:cNvPr id="3" name="Content Placeholder 2">
            <a:extLst>
              <a:ext uri="{FF2B5EF4-FFF2-40B4-BE49-F238E27FC236}">
                <a16:creationId xmlns:a16="http://schemas.microsoft.com/office/drawing/2014/main" id="{1C42C908-636A-37A9-0210-82366A0DCC1C}"/>
              </a:ext>
            </a:extLst>
          </p:cNvPr>
          <p:cNvSpPr>
            <a:spLocks noGrp="1"/>
          </p:cNvSpPr>
          <p:nvPr>
            <p:ph idx="1"/>
          </p:nvPr>
        </p:nvSpPr>
        <p:spPr>
          <a:xfrm>
            <a:off x="753035" y="1737359"/>
            <a:ext cx="10865224" cy="4448287"/>
          </a:xfrm>
        </p:spPr>
        <p:txBody>
          <a:bodyPr>
            <a:normAutofit/>
          </a:bodyPr>
          <a:lstStyle/>
          <a:p>
            <a:pPr marL="457200" marR="0" lvl="1" indent="0" algn="just">
              <a:lnSpc>
                <a:spcPct val="150000"/>
              </a:lnSpc>
              <a:spcBef>
                <a:spcPts val="600"/>
              </a:spcBef>
              <a:spcAft>
                <a:spcPts val="600"/>
              </a:spcAft>
              <a:buNone/>
            </a:pPr>
            <a:r>
              <a:rPr lang="en-US" sz="20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Heat gain due to ducts </a:t>
            </a:r>
          </a:p>
          <a:p>
            <a:pPr marL="308610" marR="0" indent="-17145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As conditioned air travels through ducts, it inevitably absorbs heat from its surroundings. </a:t>
            </a:r>
          </a:p>
          <a:p>
            <a:pPr marL="308610" marR="0" indent="-17145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When the duct traverses conditioned areas, this heat gain contributes to a beneficial cooling effect. </a:t>
            </a:r>
          </a:p>
          <a:p>
            <a:pPr marL="308610" marR="0" indent="-17145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However, if the ducts pass through spaces without conditioning, it represents a loss of sensible heat, which needs to be considered while calculating the Building Sensible Cooling Load (BSCL). </a:t>
            </a:r>
          </a:p>
          <a:p>
            <a:pPr marL="308610" marR="0" indent="-17145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The calculation of this heat gain can be determined using the heat transfer equation:</a:t>
            </a:r>
          </a:p>
          <a:p>
            <a:pPr marL="308610" marR="0" indent="-17145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Q=U X A X TD</a:t>
            </a:r>
          </a:p>
          <a:p>
            <a:pPr>
              <a:lnSpc>
                <a:spcPct val="124000"/>
              </a:lnSpc>
            </a:pPr>
            <a:endParaRPr lang="en-US" dirty="0"/>
          </a:p>
        </p:txBody>
      </p:sp>
    </p:spTree>
    <p:extLst>
      <p:ext uri="{BB962C8B-B14F-4D97-AF65-F5344CB8AC3E}">
        <p14:creationId xmlns:p14="http://schemas.microsoft.com/office/powerpoint/2010/main" val="7144130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94FB4-8CFE-C12F-5559-90DDF52E5D7B}"/>
              </a:ext>
            </a:extLst>
          </p:cNvPr>
          <p:cNvSpPr>
            <a:spLocks noGrp="1"/>
          </p:cNvSpPr>
          <p:nvPr>
            <p:ph type="title"/>
          </p:nvPr>
        </p:nvSpPr>
        <p:spPr/>
        <p:txBody>
          <a:bodyPr/>
          <a:lstStyle/>
          <a:p>
            <a:r>
              <a:rPr lang="en-US" dirty="0"/>
              <a:t>Cooling Coil Load</a:t>
            </a:r>
          </a:p>
        </p:txBody>
      </p:sp>
      <p:sp>
        <p:nvSpPr>
          <p:cNvPr id="3" name="Content Placeholder 2">
            <a:extLst>
              <a:ext uri="{FF2B5EF4-FFF2-40B4-BE49-F238E27FC236}">
                <a16:creationId xmlns:a16="http://schemas.microsoft.com/office/drawing/2014/main" id="{1C42C908-636A-37A9-0210-82366A0DCC1C}"/>
              </a:ext>
            </a:extLst>
          </p:cNvPr>
          <p:cNvSpPr>
            <a:spLocks noGrp="1"/>
          </p:cNvSpPr>
          <p:nvPr>
            <p:ph idx="1"/>
          </p:nvPr>
        </p:nvSpPr>
        <p:spPr>
          <a:xfrm>
            <a:off x="394448" y="1692534"/>
            <a:ext cx="11456894" cy="4448287"/>
          </a:xfrm>
        </p:spPr>
        <p:txBody>
          <a:bodyPr>
            <a:noAutofit/>
          </a:bodyPr>
          <a:lstStyle/>
          <a:p>
            <a:pPr marL="457200" marR="0" lvl="1" indent="0" algn="just">
              <a:lnSpc>
                <a:spcPct val="150000"/>
              </a:lnSpc>
              <a:spcBef>
                <a:spcPts val="600"/>
              </a:spcBef>
              <a:spcAft>
                <a:spcPts val="600"/>
              </a:spcAft>
              <a:buNone/>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Duct system air leakage</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Air leakage commonly occurs at joints in duct systems. </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Regrettably, many systems exhibit unnecessarily high levels of air leakage due to careless installation. However, with meticulous work, duct leakage can be limited to 5% or less of the total Cubic Feet per Minute (CFM). </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If the ducts are located outside the conditioned space, the impact of leakage must be incorporated into the Building Sensible Cooling Load (BSCL) and Building Latent Cooling Load (BLCL). </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In cases where air leaks into the conditioned space, it contributes to effective cooling, but caution is needed to ensure that the distributed air reaches the intended location.</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Also fan and pump heat generated within the system needs to be considered for cooling loads.</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rPr>
              <a:t>After cooling load is calculated the amount of the air to be supplied to meet the required comfort criteria is determined (Pita, 2002). </a:t>
            </a:r>
          </a:p>
          <a:p>
            <a:pPr>
              <a:lnSpc>
                <a:spcPct val="124000"/>
              </a:lnSpc>
              <a:buFont typeface="Wingdings" panose="05000000000000000000" pitchFamily="2" charset="2"/>
              <a:buChar char="§"/>
            </a:pPr>
            <a:endParaRPr lang="en-US" sz="1600" dirty="0"/>
          </a:p>
        </p:txBody>
      </p:sp>
    </p:spTree>
    <p:extLst>
      <p:ext uri="{BB962C8B-B14F-4D97-AF65-F5344CB8AC3E}">
        <p14:creationId xmlns:p14="http://schemas.microsoft.com/office/powerpoint/2010/main" val="37010544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B58A6-7FD0-7A42-320E-A222812E3FAE}"/>
              </a:ext>
            </a:extLst>
          </p:cNvPr>
          <p:cNvSpPr>
            <a:spLocks noGrp="1"/>
          </p:cNvSpPr>
          <p:nvPr>
            <p:ph type="title"/>
          </p:nvPr>
        </p:nvSpPr>
        <p:spPr/>
        <p:txBody>
          <a:bodyPr/>
          <a:lstStyle/>
          <a:p>
            <a:r>
              <a:rPr lang="en-US" dirty="0"/>
              <a:t>References</a:t>
            </a:r>
          </a:p>
        </p:txBody>
      </p:sp>
      <p:sp>
        <p:nvSpPr>
          <p:cNvPr id="3" name="Rectangle 1">
            <a:extLst>
              <a:ext uri="{FF2B5EF4-FFF2-40B4-BE49-F238E27FC236}">
                <a16:creationId xmlns:a16="http://schemas.microsoft.com/office/drawing/2014/main" id="{2428CD5E-B715-4F8B-22D3-563CAA5D4AD4}"/>
              </a:ext>
            </a:extLst>
          </p:cNvPr>
          <p:cNvSpPr>
            <a:spLocks noChangeArrowheads="1"/>
          </p:cNvSpPr>
          <p:nvPr/>
        </p:nvSpPr>
        <p:spPr bwMode="auto">
          <a:xfrm>
            <a:off x="437964" y="1860470"/>
            <a:ext cx="10717715" cy="4278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Cayuela</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 (2020, October 9).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CIQA QMS Online University</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October 3, 2023, from https://ciqa.net/what-is-air-handling-unit/</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Chadderton</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D. V. (2007).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Building Services Engineering</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(5th Edition ed.). New York: Taylor and Francis Group.</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Fred Hall, R. G. (2007).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Building Services Handbook</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(4th Edition ed.). Oxford, Burlington: Elsevier Limited.</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GoN</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(2015).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Nepal National Building Code NBC 206:2015, Architectural Design Requirements.</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Government of Nepal, Ministry of Urban Development, Department of Urban Development and Building Construction.</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Joseph B </a:t>
            </a: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Wujek</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F. R. (2010).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Mechanical and Electrical Systems in Architecture, Engineering and Construction</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(5th Edition ed.). New Jersey: Pearson Education Inc.</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Ogawa, A. (2012, May 2).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Wikimedia Commons</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September 17, 2023, from https://upload.wikimedia.org/wikipedia/commons/1/1c/Psychrometric_chart.png</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Pita, E. G. (2002).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Air Conditioning Principles and Systems; An Energy Approach</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(4th Edition ed.). New York: Prentice Hall, Ohio.</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Sarao</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 S. (2020).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Refrigeration and </a:t>
            </a:r>
            <a:r>
              <a:rPr kumimoji="0" lang="en-US" altLang="en-US" sz="1600" b="0" i="1"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AIr</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Conditioning.</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Satya </a:t>
            </a: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Prakashan</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Standard Heating and Air Conditioning</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How much will my HVAC replacement cost. (2022, February 6). Retrieved October 3, 2023, from https://www.standardheating.com/blog/2022/february/how-much-will-my-hvac-replacement-cost-/</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Taneja, J. (2013, June). </a:t>
            </a:r>
            <a:r>
              <a:rPr kumimoji="0" lang="en-US" altLang="en-US" sz="1600" b="0" i="1"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Researchgate</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October 3, 2023, from https://www.researchgate.net/figure/A-typical-HVAC-system-for-a-commercial-building_fig1_261269500</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65955812"/>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749</TotalTime>
  <Words>4612</Words>
  <Application>Microsoft Office PowerPoint</Application>
  <PresentationFormat>Widescreen</PresentationFormat>
  <Paragraphs>271</Paragraphs>
  <Slides>37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Arial</vt:lpstr>
      <vt:lpstr>Calibri</vt:lpstr>
      <vt:lpstr>Calibri Light</vt:lpstr>
      <vt:lpstr>Symbol</vt:lpstr>
      <vt:lpstr>Times New Roman</vt:lpstr>
      <vt:lpstr>Wingdings</vt:lpstr>
      <vt:lpstr>Retrospect</vt:lpstr>
      <vt:lpstr>Course: Building Services III</vt:lpstr>
      <vt:lpstr>Contents</vt:lpstr>
      <vt:lpstr>Basics of Heat Transfer</vt:lpstr>
      <vt:lpstr>Basics of Heat Transfer</vt:lpstr>
      <vt:lpstr>Basics of Heat Transfer</vt:lpstr>
      <vt:lpstr>Basics of Heat Transfer</vt:lpstr>
      <vt:lpstr>Basics of Heat Transfer</vt:lpstr>
      <vt:lpstr>Basics of Heat Transfer</vt:lpstr>
      <vt:lpstr>Basics of Heat Transfer</vt:lpstr>
      <vt:lpstr>Basics of Heat Transfer</vt:lpstr>
      <vt:lpstr>Basics of Heat Transfer</vt:lpstr>
      <vt:lpstr>Basics of Heat Transfer</vt:lpstr>
      <vt:lpstr>Cooling Load</vt:lpstr>
      <vt:lpstr>Cooling Load</vt:lpstr>
      <vt:lpstr>Cooling Load</vt:lpstr>
      <vt:lpstr>Cooling Load</vt:lpstr>
      <vt:lpstr>Types of Cooling Load</vt:lpstr>
      <vt:lpstr>Types of Cooling Load</vt:lpstr>
      <vt:lpstr>Types of Cooling Load</vt:lpstr>
      <vt:lpstr>Types of Cooling Load</vt:lpstr>
      <vt:lpstr>Types of Cooling Load</vt:lpstr>
      <vt:lpstr>PowerPoint Presentation</vt:lpstr>
      <vt:lpstr>PowerPoint Presentation</vt:lpstr>
      <vt:lpstr>PowerPoint Presentation</vt:lpstr>
      <vt:lpstr>Types of Cooling Load</vt:lpstr>
      <vt:lpstr>Types of Cooling Load</vt:lpstr>
      <vt:lpstr>Types of Cooling Load</vt:lpstr>
      <vt:lpstr>Types of Cooling Load</vt:lpstr>
      <vt:lpstr>Types of Cooling Load</vt:lpstr>
      <vt:lpstr>Types of Cooling Load</vt:lpstr>
      <vt:lpstr>Peak Room Cooling Load</vt:lpstr>
      <vt:lpstr>Peak Room Cooling Load</vt:lpstr>
      <vt:lpstr>Cooling Coil Load</vt:lpstr>
      <vt:lpstr>Cooling Coil Load</vt:lpstr>
      <vt:lpstr>Cooling Coil Load</vt:lpstr>
      <vt:lpstr>Cooling Coil Load</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Building Services III</dc:title>
  <dc:creator>Manchan Tiwari</dc:creator>
  <cp:lastModifiedBy>Manchan Tiwari</cp:lastModifiedBy>
  <cp:revision>42</cp:revision>
  <dcterms:created xsi:type="dcterms:W3CDTF">2023-09-12T06:49:02Z</dcterms:created>
  <dcterms:modified xsi:type="dcterms:W3CDTF">2023-10-04T15:07:29Z</dcterms:modified>
</cp:coreProperties>
</file>