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28" r:id="rId3"/>
    <p:sldId id="329" r:id="rId4"/>
    <p:sldId id="330" r:id="rId5"/>
    <p:sldId id="331" r:id="rId6"/>
    <p:sldId id="332" r:id="rId7"/>
    <p:sldId id="333" r:id="rId8"/>
    <p:sldId id="334" r:id="rId9"/>
    <p:sldId id="335" r:id="rId10"/>
    <p:sldId id="337" r:id="rId11"/>
    <p:sldId id="338" r:id="rId12"/>
    <p:sldId id="339" r:id="rId13"/>
    <p:sldId id="340" r:id="rId14"/>
    <p:sldId id="341" r:id="rId15"/>
    <p:sldId id="342" r:id="rId16"/>
    <p:sldId id="343" r:id="rId17"/>
    <p:sldId id="344" r:id="rId18"/>
    <p:sldId id="346" r:id="rId19"/>
    <p:sldId id="347" r:id="rId20"/>
    <p:sldId id="348" r:id="rId21"/>
    <p:sldId id="350" r:id="rId22"/>
    <p:sldId id="349" r:id="rId23"/>
    <p:sldId id="345" r:id="rId24"/>
    <p:sldId id="351" r:id="rId25"/>
    <p:sldId id="353" r:id="rId26"/>
    <p:sldId id="354" r:id="rId27"/>
    <p:sldId id="352" r:id="rId28"/>
    <p:sldId id="355" r:id="rId29"/>
    <p:sldId id="356" r:id="rId30"/>
    <p:sldId id="357" r:id="rId31"/>
    <p:sldId id="359" r:id="rId32"/>
    <p:sldId id="360" r:id="rId33"/>
    <p:sldId id="361" r:id="rId34"/>
    <p:sldId id="362" r:id="rId35"/>
    <p:sldId id="363" r:id="rId36"/>
    <p:sldId id="364" r:id="rId37"/>
    <p:sldId id="278" r:id="rId38"/>
    <p:sldId id="279" r:id="rId39"/>
    <p:sldId id="280" r:id="rId40"/>
    <p:sldId id="281" r:id="rId41"/>
    <p:sldId id="282" r:id="rId42"/>
    <p:sldId id="283" r:id="rId43"/>
    <p:sldId id="284" r:id="rId44"/>
    <p:sldId id="285" r:id="rId45"/>
    <p:sldId id="288" r:id="rId46"/>
    <p:sldId id="289" r:id="rId47"/>
    <p:sldId id="290" r:id="rId48"/>
    <p:sldId id="327"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10/5/2023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10/5/2023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10/5/2023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85000" lnSpcReduction="20000"/>
          </a:bodyPr>
          <a:lstStyle/>
          <a:p>
            <a:pPr algn="ctr"/>
            <a:r>
              <a:rPr lang="en-US" b="1" dirty="0"/>
              <a:t>Lecture 6: Indoor air quality, natural ventilation</a:t>
            </a:r>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A1F8-AE87-32B5-CA00-83979432B53E}"/>
              </a:ext>
            </a:extLst>
          </p:cNvPr>
          <p:cNvSpPr>
            <a:spLocks noGrp="1"/>
          </p:cNvSpPr>
          <p:nvPr>
            <p:ph type="title"/>
          </p:nvPr>
        </p:nvSpPr>
        <p:spPr/>
        <p:txBody>
          <a:bodyPr/>
          <a:lstStyle/>
          <a:p>
            <a:r>
              <a:rPr lang="en-US" dirty="0"/>
              <a:t>Contents</a:t>
            </a:r>
          </a:p>
        </p:txBody>
      </p:sp>
      <p:sp>
        <p:nvSpPr>
          <p:cNvPr id="3" name="Content Placeholder 2">
            <a:extLst>
              <a:ext uri="{FF2B5EF4-FFF2-40B4-BE49-F238E27FC236}">
                <a16:creationId xmlns:a16="http://schemas.microsoft.com/office/drawing/2014/main" id="{846C003D-68A2-67DC-F3DD-C81A7860304A}"/>
              </a:ext>
            </a:extLst>
          </p:cNvPr>
          <p:cNvSpPr>
            <a:spLocks noGrp="1"/>
          </p:cNvSpPr>
          <p:nvPr>
            <p:ph idx="1"/>
          </p:nvPr>
        </p:nvSpPr>
        <p:spPr/>
        <p:txBody>
          <a:bodyPr>
            <a:normAutofit/>
          </a:bodyPr>
          <a:lstStyle/>
          <a:p>
            <a:pPr marL="347663" indent="-347663">
              <a:buFont typeface="Wingdings" panose="05000000000000000000" pitchFamily="2" charset="2"/>
              <a:buChar char="§"/>
            </a:pPr>
            <a:r>
              <a:rPr lang="en-US" sz="2400" dirty="0"/>
              <a:t>Indoor Air Quality</a:t>
            </a:r>
          </a:p>
          <a:p>
            <a:pPr marL="347663" indent="-347663">
              <a:buFont typeface="Wingdings" panose="05000000000000000000" pitchFamily="2" charset="2"/>
              <a:buChar char="§"/>
            </a:pPr>
            <a:r>
              <a:rPr lang="en-US" sz="2400" dirty="0"/>
              <a:t>Factors Effecting IAQ</a:t>
            </a:r>
          </a:p>
          <a:p>
            <a:pPr marL="347663" indent="-347663">
              <a:buFont typeface="Wingdings" panose="05000000000000000000" pitchFamily="2" charset="2"/>
              <a:buChar char="§"/>
            </a:pPr>
            <a:r>
              <a:rPr lang="en-US" sz="2400" dirty="0"/>
              <a:t>Methods of Improving IAQ</a:t>
            </a:r>
          </a:p>
          <a:p>
            <a:pPr marL="347663" indent="-347663">
              <a:buFont typeface="Wingdings" panose="05000000000000000000" pitchFamily="2" charset="2"/>
              <a:buChar char="§"/>
            </a:pPr>
            <a:r>
              <a:rPr lang="en-US" sz="2400" dirty="0"/>
              <a:t>Natural Ventilation</a:t>
            </a:r>
          </a:p>
          <a:p>
            <a:pPr marL="347663" indent="-347663">
              <a:buFont typeface="Wingdings" panose="05000000000000000000" pitchFamily="2" charset="2"/>
              <a:buChar char="§"/>
            </a:pPr>
            <a:r>
              <a:rPr lang="en-US" sz="2400" dirty="0"/>
              <a:t>Stack Effect</a:t>
            </a:r>
          </a:p>
          <a:p>
            <a:pPr marL="347663" indent="-347663">
              <a:buFont typeface="Wingdings" panose="05000000000000000000" pitchFamily="2" charset="2"/>
              <a:buChar char="§"/>
            </a:pPr>
            <a:r>
              <a:rPr lang="en-US" sz="2400" dirty="0"/>
              <a:t>Duct Design</a:t>
            </a:r>
          </a:p>
          <a:p>
            <a:pPr marL="347663" indent="-347663">
              <a:buFont typeface="Wingdings" panose="05000000000000000000" pitchFamily="2" charset="2"/>
              <a:buChar char="§"/>
            </a:pPr>
            <a:endParaRPr lang="en-US" sz="2400" dirty="0"/>
          </a:p>
          <a:p>
            <a:pPr marL="347663" indent="-347663">
              <a:buFont typeface="Wingdings" panose="05000000000000000000" pitchFamily="2" charset="2"/>
              <a:buChar char="§"/>
            </a:pPr>
            <a:endParaRPr lang="en-US" sz="2400" dirty="0"/>
          </a:p>
        </p:txBody>
      </p:sp>
    </p:spTree>
    <p:extLst>
      <p:ext uri="{BB962C8B-B14F-4D97-AF65-F5344CB8AC3E}">
        <p14:creationId xmlns:p14="http://schemas.microsoft.com/office/powerpoint/2010/main" val="1626155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80455-D5C8-1D3B-5FEB-7192E3EDD06F}"/>
              </a:ext>
            </a:extLst>
          </p:cNvPr>
          <p:cNvSpPr>
            <a:spLocks noGrp="1"/>
          </p:cNvSpPr>
          <p:nvPr>
            <p:ph type="title"/>
          </p:nvPr>
        </p:nvSpPr>
        <p:spPr/>
        <p:txBody>
          <a:bodyPr/>
          <a:lstStyle/>
          <a:p>
            <a:r>
              <a:rPr lang="en-US" dirty="0"/>
              <a:t>Indoor Air</a:t>
            </a:r>
          </a:p>
        </p:txBody>
      </p:sp>
      <p:sp>
        <p:nvSpPr>
          <p:cNvPr id="3" name="Content Placeholder 2">
            <a:extLst>
              <a:ext uri="{FF2B5EF4-FFF2-40B4-BE49-F238E27FC236}">
                <a16:creationId xmlns:a16="http://schemas.microsoft.com/office/drawing/2014/main" id="{8C290894-0AF9-9C48-4D43-6E3BACF66D6F}"/>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majority of people spend approximately 90% of their time indoors, with about 70% of that time spent at home.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Studies by the U.S. Environmental Protection Agency (EPA) indicate that indoor air can contain 2 to 5 times more pollutants than outdoor air, sometimes reaching levels over 100 times higher.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Indoor air quality significantly impacts both comfort and health.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U.S. EPA, established in 1970, focuses on coordinated efforts to protect the environment by controlling pollution through research, monitoring, standards setting, and enforcement.</a:t>
            </a:r>
          </a:p>
        </p:txBody>
      </p:sp>
    </p:spTree>
    <p:extLst>
      <p:ext uri="{BB962C8B-B14F-4D97-AF65-F5344CB8AC3E}">
        <p14:creationId xmlns:p14="http://schemas.microsoft.com/office/powerpoint/2010/main" val="107658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80455-D5C8-1D3B-5FEB-7192E3EDD06F}"/>
              </a:ext>
            </a:extLst>
          </p:cNvPr>
          <p:cNvSpPr>
            <a:spLocks noGrp="1"/>
          </p:cNvSpPr>
          <p:nvPr>
            <p:ph type="title"/>
          </p:nvPr>
        </p:nvSpPr>
        <p:spPr/>
        <p:txBody>
          <a:bodyPr/>
          <a:lstStyle/>
          <a:p>
            <a:r>
              <a:rPr lang="en-US" dirty="0"/>
              <a:t>Indoor Air</a:t>
            </a:r>
          </a:p>
        </p:txBody>
      </p:sp>
      <p:sp>
        <p:nvSpPr>
          <p:cNvPr id="3" name="Content Placeholder 2">
            <a:extLst>
              <a:ext uri="{FF2B5EF4-FFF2-40B4-BE49-F238E27FC236}">
                <a16:creationId xmlns:a16="http://schemas.microsoft.com/office/drawing/2014/main" id="{8C290894-0AF9-9C48-4D43-6E3BACF66D6F}"/>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EPA states that poor indoor air quality is the third leading cause of death, causing an estimated 335,000 deaths annually.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Deaths related to indoor air quality have increased rapidly compared to other major diseases over the past decade.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Globally, the World Health Organization reports that one-third of workers operate in environments that negatively affect their health.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Consequently, indoor air quality has become a major concern across various building types.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Designers must not only consider the thermal comfort of occupants but also address indoor air quality.</a:t>
            </a:r>
          </a:p>
        </p:txBody>
      </p:sp>
    </p:spTree>
    <p:extLst>
      <p:ext uri="{BB962C8B-B14F-4D97-AF65-F5344CB8AC3E}">
        <p14:creationId xmlns:p14="http://schemas.microsoft.com/office/powerpoint/2010/main" val="1699533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80455-D5C8-1D3B-5FEB-7192E3EDD06F}"/>
              </a:ext>
            </a:extLst>
          </p:cNvPr>
          <p:cNvSpPr>
            <a:spLocks noGrp="1"/>
          </p:cNvSpPr>
          <p:nvPr>
            <p:ph type="title"/>
          </p:nvPr>
        </p:nvSpPr>
        <p:spPr/>
        <p:txBody>
          <a:bodyPr/>
          <a:lstStyle/>
          <a:p>
            <a:r>
              <a:rPr lang="en-US" dirty="0"/>
              <a:t>Indoor Air</a:t>
            </a:r>
          </a:p>
        </p:txBody>
      </p:sp>
      <p:sp>
        <p:nvSpPr>
          <p:cNvPr id="3" name="Content Placeholder 2">
            <a:extLst>
              <a:ext uri="{FF2B5EF4-FFF2-40B4-BE49-F238E27FC236}">
                <a16:creationId xmlns:a16="http://schemas.microsoft.com/office/drawing/2014/main" id="{8C290894-0AF9-9C48-4D43-6E3BACF66D6F}"/>
              </a:ext>
            </a:extLst>
          </p:cNvPr>
          <p:cNvSpPr>
            <a:spLocks noGrp="1"/>
          </p:cNvSpPr>
          <p:nvPr>
            <p:ph idx="1"/>
          </p:nvPr>
        </p:nvSpPr>
        <p:spPr/>
        <p:txBody>
          <a:bodyPr>
            <a:normAutofit/>
          </a:bodyPr>
          <a:lstStyle/>
          <a:p>
            <a:pPr marL="341313" indent="-34131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a normal breathing cycle, an average person inhales about 0.25 ft³ (7 L) per minute, totaling around 360 ft³ (10,000 L) per day. </a:t>
            </a:r>
          </a:p>
          <a:p>
            <a:pPr marL="341313" indent="-34131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Each ft³ of indoor air contains approximately 400 million particles, meaning individuals inhale about 40 billion particles daily. </a:t>
            </a:r>
          </a:p>
          <a:p>
            <a:pPr marL="341313" indent="-34131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Some of these particles have adverse effects on both comfort and health (Joseph B </a:t>
            </a:r>
            <a:r>
              <a:rPr lang="en-US" sz="1800" dirty="0" err="1">
                <a:effectLst/>
                <a:latin typeface="Times New Roman" panose="02020603050405020304" pitchFamily="18" charset="0"/>
                <a:ea typeface="Calibri" panose="020F0502020204030204" pitchFamily="34" charset="0"/>
              </a:rPr>
              <a:t>Wujek</a:t>
            </a:r>
            <a:r>
              <a:rPr lang="en-US" sz="1800" dirty="0">
                <a:effectLst/>
                <a:latin typeface="Times New Roman" panose="02020603050405020304" pitchFamily="18" charset="0"/>
                <a:ea typeface="Calibri" panose="020F0502020204030204" pitchFamily="34" charset="0"/>
              </a:rPr>
              <a:t>, 2010)</a:t>
            </a:r>
            <a:endParaRPr lang="en-US" dirty="0"/>
          </a:p>
        </p:txBody>
      </p:sp>
    </p:spTree>
    <p:extLst>
      <p:ext uri="{BB962C8B-B14F-4D97-AF65-F5344CB8AC3E}">
        <p14:creationId xmlns:p14="http://schemas.microsoft.com/office/powerpoint/2010/main" val="4003708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E005A-3A4E-107C-D45C-70C76AE6BD45}"/>
              </a:ext>
            </a:extLst>
          </p:cNvPr>
          <p:cNvSpPr>
            <a:spLocks noGrp="1"/>
          </p:cNvSpPr>
          <p:nvPr>
            <p:ph type="title"/>
          </p:nvPr>
        </p:nvSpPr>
        <p:spPr/>
        <p:txBody>
          <a:bodyPr/>
          <a:lstStyle/>
          <a:p>
            <a:r>
              <a:rPr lang="en-US" dirty="0"/>
              <a:t>Indoor Air Quality</a:t>
            </a:r>
          </a:p>
        </p:txBody>
      </p:sp>
      <p:sp>
        <p:nvSpPr>
          <p:cNvPr id="3" name="Content Placeholder 2">
            <a:extLst>
              <a:ext uri="{FF2B5EF4-FFF2-40B4-BE49-F238E27FC236}">
                <a16:creationId xmlns:a16="http://schemas.microsoft.com/office/drawing/2014/main" id="{33AAFC64-FADE-6626-D2FA-B794EAB3AF39}"/>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Indoor air quality (IAQ) pertains to the physical, chemical, and biological features of air within a building.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Even in non-industrial settings, IAQ is influenced by various factors.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Well-designed heating, ventilating, and air conditioning systems can enhance IAQ, but neglecting proper procedures may lead to issues.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IAQ must meet three fundamental requirements: normal respiratory gas concentrations, adequately diluted airborne contaminants, and thermal satisfaction.</a:t>
            </a:r>
          </a:p>
        </p:txBody>
      </p:sp>
    </p:spTree>
    <p:extLst>
      <p:ext uri="{BB962C8B-B14F-4D97-AF65-F5344CB8AC3E}">
        <p14:creationId xmlns:p14="http://schemas.microsoft.com/office/powerpoint/2010/main" val="2999288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E005A-3A4E-107C-D45C-70C76AE6BD45}"/>
              </a:ext>
            </a:extLst>
          </p:cNvPr>
          <p:cNvSpPr>
            <a:spLocks noGrp="1"/>
          </p:cNvSpPr>
          <p:nvPr>
            <p:ph type="title"/>
          </p:nvPr>
        </p:nvSpPr>
        <p:spPr/>
        <p:txBody>
          <a:bodyPr/>
          <a:lstStyle/>
          <a:p>
            <a:r>
              <a:rPr lang="en-US" dirty="0"/>
              <a:t>Indoor Air Quality</a:t>
            </a:r>
          </a:p>
        </p:txBody>
      </p:sp>
      <p:sp>
        <p:nvSpPr>
          <p:cNvPr id="3" name="Content Placeholder 2">
            <a:extLst>
              <a:ext uri="{FF2B5EF4-FFF2-40B4-BE49-F238E27FC236}">
                <a16:creationId xmlns:a16="http://schemas.microsoft.com/office/drawing/2014/main" id="{33AAFC64-FADE-6626-D2FA-B794EAB3AF39}"/>
              </a:ext>
            </a:extLst>
          </p:cNvPr>
          <p:cNvSpPr>
            <a:spLocks noGrp="1"/>
          </p:cNvSpPr>
          <p:nvPr>
            <p:ph idx="1"/>
          </p:nvPr>
        </p:nvSpPr>
        <p:spPr/>
        <p:txBody>
          <a:bodyPr>
            <a:normAutofit/>
          </a:bodyPr>
          <a:lstStyle/>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Energy-saving measures in buildings, such as tighter construction, lead to increased insulation and better windows.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However, this can trap indoor pollutants like smoke, dust, bacteria, fungus, mold spores, and chemical vapors, raising the risk of harmful pollutant buildup.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Poor IAQ can result in serious health, productivity, and financial consequences.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Indoor pollutants are linked to heightened health conditions, and prolonged exposure may increase vulnerability to outdoor pollutants, particularly affecting the young, elderly, and chronically ill with respiratory and cardiovascular diseases.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Additionally, research highlights negative impacts on employee productivity in office buildings due to poor air quality (Joseph B </a:t>
            </a:r>
            <a:r>
              <a:rPr lang="en-US" sz="1800" dirty="0" err="1">
                <a:effectLst/>
                <a:latin typeface="Times New Roman" panose="02020603050405020304" pitchFamily="18" charset="0"/>
                <a:ea typeface="Calibri" panose="020F0502020204030204" pitchFamily="34" charset="0"/>
              </a:rPr>
              <a:t>Wujek</a:t>
            </a:r>
            <a:r>
              <a:rPr lang="en-US" sz="1800" dirty="0">
                <a:effectLst/>
                <a:latin typeface="Times New Roman" panose="02020603050405020304" pitchFamily="18" charset="0"/>
                <a:ea typeface="Calibri" panose="020F0502020204030204" pitchFamily="34" charset="0"/>
              </a:rPr>
              <a:t>, 2010)</a:t>
            </a:r>
            <a:endParaRPr lang="en-US" dirty="0"/>
          </a:p>
        </p:txBody>
      </p:sp>
    </p:spTree>
    <p:extLst>
      <p:ext uri="{BB962C8B-B14F-4D97-AF65-F5344CB8AC3E}">
        <p14:creationId xmlns:p14="http://schemas.microsoft.com/office/powerpoint/2010/main" val="227165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08FA1-ABAC-53A5-C4D9-E3C049CB240A}"/>
              </a:ext>
            </a:extLst>
          </p:cNvPr>
          <p:cNvSpPr>
            <a:spLocks noGrp="1"/>
          </p:cNvSpPr>
          <p:nvPr>
            <p:ph type="title"/>
          </p:nvPr>
        </p:nvSpPr>
        <p:spPr/>
        <p:txBody>
          <a:bodyPr/>
          <a:lstStyle/>
          <a:p>
            <a:r>
              <a:rPr lang="en-US" dirty="0"/>
              <a:t>Indoor Air Contaminants</a:t>
            </a:r>
          </a:p>
        </p:txBody>
      </p:sp>
      <p:sp>
        <p:nvSpPr>
          <p:cNvPr id="3" name="Content Placeholder 2">
            <a:extLst>
              <a:ext uri="{FF2B5EF4-FFF2-40B4-BE49-F238E27FC236}">
                <a16:creationId xmlns:a16="http://schemas.microsoft.com/office/drawing/2014/main" id="{D0B26BD3-92A2-6993-5C86-17989FB42052}"/>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dirty="0">
                <a:effectLst/>
                <a:latin typeface="Times New Roman" panose="02020603050405020304" pitchFamily="18" charset="0"/>
                <a:ea typeface="Calibri" panose="020F0502020204030204" pitchFamily="34" charset="0"/>
              </a:rPr>
              <a:t>Numerous indoor air pollutants found in buildings can be broadly classified into three groups:</a:t>
            </a:r>
          </a:p>
          <a:p>
            <a:pPr marL="342900" marR="0" lvl="0" indent="-342900" algn="just">
              <a:lnSpc>
                <a:spcPct val="150000"/>
              </a:lnSpc>
              <a:spcBef>
                <a:spcPts val="600"/>
              </a:spcBef>
              <a:spcAft>
                <a:spcPts val="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rPr>
              <a:t>Biologically active organisms such as bacteria, viruses, mold, and spores.</a:t>
            </a: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rPr>
              <a:t>Gases and other compounds causing odors, including those from combustion and radon.</a:t>
            </a:r>
          </a:p>
          <a:p>
            <a:pPr marL="342900" marR="0" lvl="0" indent="-342900" algn="just">
              <a:lnSpc>
                <a:spcPct val="150000"/>
              </a:lnSpc>
              <a:spcBef>
                <a:spcPts val="0"/>
              </a:spcBef>
              <a:spcAft>
                <a:spcPts val="60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rPr>
              <a:t>Fine particulate matter, such as asbestos and dust</a:t>
            </a:r>
          </a:p>
          <a:p>
            <a:endParaRPr lang="en-US" dirty="0"/>
          </a:p>
        </p:txBody>
      </p:sp>
    </p:spTree>
    <p:extLst>
      <p:ext uri="{BB962C8B-B14F-4D97-AF65-F5344CB8AC3E}">
        <p14:creationId xmlns:p14="http://schemas.microsoft.com/office/powerpoint/2010/main" val="1511631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Biological Contaminants</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p:txBody>
          <a:bodyPr>
            <a:normAutofit/>
          </a:bodyPr>
          <a:lstStyle/>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Biological contaminants, also known as microbials, include living organisms or substances derived from living entities.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Airborne bioaerosols contribute to indoor air issues, with spore-releasing contaminants posing significant health risks.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Examples of biological contaminants include bacteria, viruses, and molds.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Bacteria, simple one-celled organisms, can cause illness by invading cells and producing toxins.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Viruses, microscopic capsules with genetic material, require a host to reproduce and can spread through inhalation, skin absorption, or ingestion.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Mold, microscopic fungi, thrives in specific conditions and can manifest in various colors.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Common in homes and buildings, molds require air, moisture, and organic materials to grow (Joseph B </a:t>
            </a:r>
            <a:r>
              <a:rPr lang="en-US" sz="1600" dirty="0" err="1">
                <a:effectLst/>
                <a:latin typeface="Times New Roman" panose="02020603050405020304" pitchFamily="18" charset="0"/>
                <a:ea typeface="Calibri" panose="020F0502020204030204" pitchFamily="34" charset="0"/>
              </a:rPr>
              <a:t>Wujek</a:t>
            </a:r>
            <a:r>
              <a:rPr lang="en-US" sz="1600" dirty="0">
                <a:effectLst/>
                <a:latin typeface="Times New Roman" panose="02020603050405020304" pitchFamily="18" charset="0"/>
                <a:ea typeface="Calibri" panose="020F0502020204030204" pitchFamily="34" charset="0"/>
              </a:rPr>
              <a:t>, 2010).</a:t>
            </a:r>
          </a:p>
          <a:p>
            <a:pPr>
              <a:buFont typeface="Wingdings" panose="05000000000000000000" pitchFamily="2" charset="2"/>
              <a:buChar char="§"/>
            </a:pPr>
            <a:endParaRPr lang="en-US" sz="1600" dirty="0"/>
          </a:p>
        </p:txBody>
      </p:sp>
    </p:spTree>
    <p:extLst>
      <p:ext uri="{BB962C8B-B14F-4D97-AF65-F5344CB8AC3E}">
        <p14:creationId xmlns:p14="http://schemas.microsoft.com/office/powerpoint/2010/main" val="4195491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Biological Contaminants</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Indoor allergens arise from various sources, including dust mites, cockroach excrement, animal dander, and pollen from plants.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allergens can lead to health issues, primarily allergic reactions characterized by symptoms like watery eyes, runny nose, sneezing, and respiratory problems.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Microbial contaminants, particularly mold, are often associated with moisture problems in buildings, resulting from leaks, floods, or excessive humidity.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quest for energy efficiency in construction has introduced new materials, but it has also increased concerns about mold growth due to reduced ventilation. </a:t>
            </a:r>
          </a:p>
          <a:p>
            <a:pPr>
              <a:buFont typeface="Wingdings" panose="05000000000000000000" pitchFamily="2" charset="2"/>
              <a:buChar char="§"/>
            </a:pPr>
            <a:endParaRPr lang="en-US" sz="1600" dirty="0"/>
          </a:p>
        </p:txBody>
      </p:sp>
    </p:spTree>
    <p:extLst>
      <p:ext uri="{BB962C8B-B14F-4D97-AF65-F5344CB8AC3E}">
        <p14:creationId xmlns:p14="http://schemas.microsoft.com/office/powerpoint/2010/main" val="2024726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Biological Contaminants</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Moisture-related issues can lead to rapid microbial growth, posing health risks.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Legionnaires' disease, caused by Legionella bacteria, serves as an early example of a severe biological contaminant, with symptoms ranging from flu-like symptoms to respiratory distress.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presence of Legionella in water systems, especially in aerosol-producing devices like showers and faucets, can lead to infections when the bacteria are inhaled.</a:t>
            </a:r>
          </a:p>
          <a:p>
            <a:pPr>
              <a:buFont typeface="Wingdings" panose="05000000000000000000" pitchFamily="2" charset="2"/>
              <a:buChar char="§"/>
            </a:pPr>
            <a:endParaRPr lang="en-US" sz="1600" dirty="0"/>
          </a:p>
        </p:txBody>
      </p:sp>
    </p:spTree>
    <p:extLst>
      <p:ext uri="{BB962C8B-B14F-4D97-AF65-F5344CB8AC3E}">
        <p14:creationId xmlns:p14="http://schemas.microsoft.com/office/powerpoint/2010/main" val="2116186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Biological Contaminants</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 minimal amount of CO2 is consistently present in indoor air and is considered acceptable.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Yet, at moderately elevated concentrations, CO2 can lead to discomfort, increasing individuals' breathing rates and potentially causing mild eye irritation, particularly for contact lens wearers.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Elevated CO2 levels are associated with issues such as drowsiness, fatigue, and the manifestation of sick building syndrome.</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HVAC engineers frequently utilize indoor CO2 concentrations as a metric to estimate the exchange of air with the outdoors.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However, these controls are primarily oriented toward addressing comfort concerns rather than health considerations.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It is recommended to maintain CO2 concentrations below 1000 ppm (parts per million) to ensure a healthy indoor environment.</a:t>
            </a:r>
          </a:p>
          <a:p>
            <a:pPr>
              <a:buFont typeface="Wingdings" panose="05000000000000000000" pitchFamily="2" charset="2"/>
              <a:buChar char="§"/>
            </a:pPr>
            <a:endParaRPr lang="en-US" sz="1600" dirty="0"/>
          </a:p>
        </p:txBody>
      </p:sp>
    </p:spTree>
    <p:extLst>
      <p:ext uri="{BB962C8B-B14F-4D97-AF65-F5344CB8AC3E}">
        <p14:creationId xmlns:p14="http://schemas.microsoft.com/office/powerpoint/2010/main" val="4173612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Biological Contaminants</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Some other biological contaminants are:</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Environmental tobacco smoke (Passive smoking)</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Combustion pollutants (Stoves, space heaters, furnaces)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Volatile Organic Compounds (paint, fabric furnishings, carpet </a:t>
            </a:r>
            <a:r>
              <a:rPr lang="en-US" sz="1800" dirty="0" err="1">
                <a:effectLst/>
                <a:latin typeface="Times New Roman" panose="02020603050405020304" pitchFamily="18" charset="0"/>
                <a:ea typeface="Calibri" panose="020F0502020204030204" pitchFamily="34" charset="0"/>
              </a:rPr>
              <a:t>etc</a:t>
            </a:r>
            <a:r>
              <a:rPr lang="en-US" sz="1800" dirty="0">
                <a:effectLst/>
                <a:latin typeface="Times New Roman" panose="02020603050405020304" pitchFamily="18" charset="0"/>
                <a:ea typeface="Calibri" panose="020F0502020204030204" pitchFamily="34" charset="0"/>
              </a:rPr>
              <a:t>)</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Airborne lead (lead contained ceramic ware)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Radon</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Asbestos</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Particulate matter</a:t>
            </a:r>
          </a:p>
          <a:p>
            <a:pPr>
              <a:buFont typeface="Wingdings" panose="05000000000000000000" pitchFamily="2" charset="2"/>
              <a:buChar char="§"/>
            </a:pPr>
            <a:endParaRPr lang="en-US" sz="1600" dirty="0"/>
          </a:p>
        </p:txBody>
      </p:sp>
    </p:spTree>
    <p:extLst>
      <p:ext uri="{BB962C8B-B14F-4D97-AF65-F5344CB8AC3E}">
        <p14:creationId xmlns:p14="http://schemas.microsoft.com/office/powerpoint/2010/main" val="1725568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365125" marR="0" indent="-285750" algn="just">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Sick Building Syndrome (SBS) is a term used to describe a range of non-specific symptoms that individuals experience while inside a particular building. </a:t>
            </a:r>
          </a:p>
          <a:p>
            <a:pPr marL="365125" marR="0" indent="-285750" algn="just">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symptoms typically alleviate when individuals leave the building. SBS is often attributed to poor indoor air quality and various environmental factors within the building. </a:t>
            </a:r>
          </a:p>
          <a:p>
            <a:pPr marL="365125" marR="0" indent="-285750" algn="just">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Common symptoms associated with Sick Building Syndrome include headaches, fatigue, eye irritation, nose or throat discomfort, dizziness, and respiratory issues.</a:t>
            </a:r>
          </a:p>
          <a:p>
            <a:pPr marL="365125" indent="-285750">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precise causes of SBS are challenging to pinpoint, as multiple factors can contribute to the syndrome. </a:t>
            </a:r>
          </a:p>
          <a:p>
            <a:pPr marL="365125" indent="-285750">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Inadequate ventilation, high levels of indoor pollutants (such as volatile organic compounds, molds, and allergens), poor lighting, and uncomfortable temperatures are among the many factors that may contribute to SBS. </a:t>
            </a:r>
          </a:p>
          <a:p>
            <a:pPr marL="365125" indent="-285750">
              <a:lnSpc>
                <a:spcPct val="114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Buildings with sealed windows that limit natural ventilation and those with insufficient air exchange systems are particularly prone to SBS.</a:t>
            </a:r>
            <a:endParaRPr lang="en-US" sz="1600" dirty="0"/>
          </a:p>
        </p:txBody>
      </p:sp>
    </p:spTree>
    <p:extLst>
      <p:ext uri="{BB962C8B-B14F-4D97-AF65-F5344CB8AC3E}">
        <p14:creationId xmlns:p14="http://schemas.microsoft.com/office/powerpoint/2010/main" val="3622932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228600" marR="0" algn="just">
              <a:lnSpc>
                <a:spcPct val="10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probable causes of SBS may be classified as:</a:t>
            </a:r>
          </a:p>
          <a:p>
            <a:pPr marL="228600" marR="0" algn="just">
              <a:lnSpc>
                <a:spcPct val="10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Insufficient Fresh Air</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When occupied spaces lack an ample supply of fresh air, the atmosphere becomes stagnant, leading to the accumulation of odors and contaminants. </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The primary cause of Sick Building Syndrome (SBS) is the absence of fresh air in occupied areas.</a:t>
            </a:r>
          </a:p>
          <a:p>
            <a:pPr marL="228600" marR="0" algn="just">
              <a:lnSpc>
                <a:spcPct val="10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Inadequately Maintained or Operated Ventilation Systems</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Mechanical ventilation systems must adhere to their original design or prescribed procedures to ensure proper functioning. </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Neglected systems compromise their ability to maintain satisfactory Indoor Air Quality (IAQ). </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For instance, the absence or overload of filters can permit high levels of dust, pollen, and cigarette smoke to infiltrate occupied spaces. </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Blocked condensate drain pans and HVAC system drain lines can result in water accumulation, fostering microbial contamination and Building-Related Illnesses (BRI).</a:t>
            </a:r>
          </a:p>
          <a:p>
            <a:pPr marL="365125" marR="0" indent="-285750" algn="just">
              <a:lnSpc>
                <a:spcPct val="114000"/>
              </a:lnSpc>
              <a:spcBef>
                <a:spcPts val="600"/>
              </a:spcBef>
              <a:spcAft>
                <a:spcPts val="600"/>
              </a:spcAft>
              <a:buFont typeface="Wingdings" panose="05000000000000000000" pitchFamily="2" charset="2"/>
              <a:buChar char="§"/>
            </a:pPr>
            <a:endParaRPr lang="en-US" sz="1600" dirty="0"/>
          </a:p>
        </p:txBody>
      </p:sp>
    </p:spTree>
    <p:extLst>
      <p:ext uri="{BB962C8B-B14F-4D97-AF65-F5344CB8AC3E}">
        <p14:creationId xmlns:p14="http://schemas.microsoft.com/office/powerpoint/2010/main" val="671563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probable causes of SBS may be classified as:</a:t>
            </a:r>
          </a:p>
          <a:p>
            <a:pPr marL="228600" marR="0" algn="just">
              <a:lnSpc>
                <a:spcPct val="100000"/>
              </a:lnSpc>
              <a:spcBef>
                <a:spcPts val="600"/>
              </a:spcBef>
              <a:spcAft>
                <a:spcPts val="600"/>
              </a:spcAft>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Disruption of Ventilation Air</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effectiveness of air distribution hinges on unobstructed pathways.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Objects like file cabinets, bookshelves, stored boxes, dropped ceiling tiles, additional office structures, cubicles, and partitions may obstruct or divert the flow of air in occupied spaces.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Disruptions in air circulation can lead to stagnant room air, elevating contaminant levels.</a:t>
            </a:r>
          </a:p>
          <a:p>
            <a:pPr marL="228600" marR="0" algn="just">
              <a:lnSpc>
                <a:spcPct val="100000"/>
              </a:lnSpc>
              <a:spcBef>
                <a:spcPts val="600"/>
              </a:spcBef>
              <a:spcAft>
                <a:spcPts val="600"/>
              </a:spcAft>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Poorly Regulated Temperature and Relative Humidity Levels</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Extreme temperature or relative humidity levels can induce discomfort among employees, causing issues such as reduced concentration, eye and throat irritation, dry skin, sinus headaches, nosebleeds, and difficulty wearing contact lenses.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Excessive humidity levels can contribute to microbial contamination, leading to Building-Related Illnesses (BRI).</a:t>
            </a:r>
          </a:p>
          <a:p>
            <a:pPr marL="365125" marR="0" indent="-285750" algn="just">
              <a:lnSpc>
                <a:spcPct val="100000"/>
              </a:lnSpc>
              <a:spcBef>
                <a:spcPts val="600"/>
              </a:spcBef>
              <a:spcAft>
                <a:spcPts val="600"/>
              </a:spcAft>
              <a:buFont typeface="Wingdings" panose="05000000000000000000" pitchFamily="2" charset="2"/>
              <a:buChar char="§"/>
            </a:pPr>
            <a:endParaRPr lang="en-US" sz="1800" dirty="0"/>
          </a:p>
        </p:txBody>
      </p:sp>
    </p:spTree>
    <p:extLst>
      <p:ext uri="{BB962C8B-B14F-4D97-AF65-F5344CB8AC3E}">
        <p14:creationId xmlns:p14="http://schemas.microsoft.com/office/powerpoint/2010/main" val="3396828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probable causes of SBS may be classified as:</a:t>
            </a:r>
          </a:p>
          <a:p>
            <a:pPr marL="228600" marR="0" algn="just">
              <a:lnSpc>
                <a:spcPct val="100000"/>
              </a:lnSpc>
              <a:spcBef>
                <a:spcPts val="600"/>
              </a:spcBef>
              <a:spcAft>
                <a:spcPts val="600"/>
              </a:spcAft>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Sources of Contamination</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Chemical emissions play a role in building-related illnesses and SBS, stemming from either indoor or outdoor sources.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Common sources encompass emissions from office equipment, photocopiers, cigarette smoke, insulation, pesticides, wood products, synthetic plastics, new carpets, adhesives, furnishings, cleaning agents, paints, solvents, boiler emissions, vehicle exhaust, roof renovations, and contaminated air from exhaust stacks.</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 Contaminants found indoors include radon, ozone, formaldehyde, Volatile Organic Compounds (VOCs), ammonia, carbon monoxide (CO), particulates, nitrogen and sulfur oxides, and asbestos.</a:t>
            </a:r>
          </a:p>
          <a:p>
            <a:pPr marL="365125" marR="0" indent="-285750" algn="just">
              <a:lnSpc>
                <a:spcPct val="100000"/>
              </a:lnSpc>
              <a:spcBef>
                <a:spcPts val="600"/>
              </a:spcBef>
              <a:spcAft>
                <a:spcPts val="600"/>
              </a:spcAft>
              <a:buFont typeface="Wingdings" panose="05000000000000000000" pitchFamily="2" charset="2"/>
              <a:buChar char="§"/>
            </a:pPr>
            <a:endParaRPr lang="en-US" sz="1800" dirty="0"/>
          </a:p>
        </p:txBody>
      </p:sp>
    </p:spTree>
    <p:extLst>
      <p:ext uri="{BB962C8B-B14F-4D97-AF65-F5344CB8AC3E}">
        <p14:creationId xmlns:p14="http://schemas.microsoft.com/office/powerpoint/2010/main" val="257503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One of the key challenges in addressing SBS is its non-specific nature.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The symptoms are often vague and can be attributed to a variety of factors, making it challenging for individuals and health professionals to identify the precise cause.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However, SBS is more prevalent in modern, energy-efficient buildings where airtight construction methods may lead to a buildup of indoor pollutants.</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Preventing and mitigating Sick Building Syndrome involves a holistic approach to indoor environmental quality.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Adequate ventilation, proper humidity control, regular maintenance to prevent mold and other contaminants, and the use of low-emission building materials are crucial components of creating a healthier indoor environment.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Additionally, encouraging breaks and outdoor activities for building occupants can contribute to alleviating symptoms associated with SBS.</a:t>
            </a:r>
          </a:p>
          <a:p>
            <a:pPr marL="365125" marR="0" indent="-285750" algn="just">
              <a:lnSpc>
                <a:spcPct val="100000"/>
              </a:lnSpc>
              <a:spcBef>
                <a:spcPts val="600"/>
              </a:spcBef>
              <a:spcAft>
                <a:spcPts val="600"/>
              </a:spcAft>
              <a:buFont typeface="Wingdings" panose="05000000000000000000" pitchFamily="2" charset="2"/>
              <a:buChar char="§"/>
            </a:pPr>
            <a:endParaRPr lang="en-US" sz="1600" dirty="0"/>
          </a:p>
        </p:txBody>
      </p:sp>
    </p:spTree>
    <p:extLst>
      <p:ext uri="{BB962C8B-B14F-4D97-AF65-F5344CB8AC3E}">
        <p14:creationId xmlns:p14="http://schemas.microsoft.com/office/powerpoint/2010/main" val="2912990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CB27C-47F7-1068-7BAE-644F675B44AD}"/>
              </a:ext>
            </a:extLst>
          </p:cNvPr>
          <p:cNvSpPr>
            <a:spLocks noGrp="1"/>
          </p:cNvSpPr>
          <p:nvPr>
            <p:ph type="title"/>
          </p:nvPr>
        </p:nvSpPr>
        <p:spPr/>
        <p:txBody>
          <a:bodyPr/>
          <a:lstStyle/>
          <a:p>
            <a:r>
              <a:rPr lang="en-US" dirty="0"/>
              <a:t>Sick Building Syndrome</a:t>
            </a:r>
          </a:p>
        </p:txBody>
      </p:sp>
      <p:sp>
        <p:nvSpPr>
          <p:cNvPr id="3" name="Content Placeholder 2">
            <a:extLst>
              <a:ext uri="{FF2B5EF4-FFF2-40B4-BE49-F238E27FC236}">
                <a16:creationId xmlns:a16="http://schemas.microsoft.com/office/drawing/2014/main" id="{7B46DBF1-71A6-0524-0BBF-78A43DDE83E3}"/>
              </a:ext>
            </a:extLst>
          </p:cNvPr>
          <p:cNvSpPr>
            <a:spLocks noGrp="1"/>
          </p:cNvSpPr>
          <p:nvPr>
            <p:ph idx="1"/>
          </p:nvPr>
        </p:nvSpPr>
        <p:spPr>
          <a:xfrm>
            <a:off x="546847" y="1845734"/>
            <a:ext cx="10919012" cy="4023360"/>
          </a:xfrm>
        </p:spPr>
        <p:txBody>
          <a:bodyPr>
            <a:no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Recognizing the importance of occupant well-being, building codes and standards increasingly focus on aspects of indoor air quality and ventilation to address and prevent Sick Building Syndrome.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As our understanding of indoor environmental factors deepens, designing and maintaining buildings that prioritize the health and comfort of their occupants becomes a paramount consideration in modern architecture and construction.</a:t>
            </a:r>
          </a:p>
          <a:p>
            <a:pPr marL="365125" marR="0" indent="-285750" algn="just">
              <a:lnSpc>
                <a:spcPct val="100000"/>
              </a:lnSpc>
              <a:spcBef>
                <a:spcPts val="600"/>
              </a:spcBef>
              <a:spcAft>
                <a:spcPts val="600"/>
              </a:spcAft>
              <a:buFont typeface="Wingdings" panose="05000000000000000000" pitchFamily="2" charset="2"/>
              <a:buChar char="§"/>
            </a:pPr>
            <a:endParaRPr lang="en-US" sz="1800" dirty="0"/>
          </a:p>
        </p:txBody>
      </p:sp>
    </p:spTree>
    <p:extLst>
      <p:ext uri="{BB962C8B-B14F-4D97-AF65-F5344CB8AC3E}">
        <p14:creationId xmlns:p14="http://schemas.microsoft.com/office/powerpoint/2010/main" val="15277123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85E2-BAB6-1A07-03BE-54A713F9F7E7}"/>
              </a:ext>
            </a:extLst>
          </p:cNvPr>
          <p:cNvSpPr>
            <a:spLocks noGrp="1"/>
          </p:cNvSpPr>
          <p:nvPr>
            <p:ph type="title"/>
          </p:nvPr>
        </p:nvSpPr>
        <p:spPr>
          <a:xfrm>
            <a:off x="1097280" y="286603"/>
            <a:ext cx="5644179" cy="1450757"/>
          </a:xfrm>
        </p:spPr>
        <p:txBody>
          <a:bodyPr/>
          <a:lstStyle/>
          <a:p>
            <a:r>
              <a:rPr lang="en-US" dirty="0"/>
              <a:t>Methods of Improving Indoor Air Quality</a:t>
            </a:r>
          </a:p>
        </p:txBody>
      </p:sp>
      <p:sp>
        <p:nvSpPr>
          <p:cNvPr id="3" name="Content Placeholder 2">
            <a:extLst>
              <a:ext uri="{FF2B5EF4-FFF2-40B4-BE49-F238E27FC236}">
                <a16:creationId xmlns:a16="http://schemas.microsoft.com/office/drawing/2014/main" id="{C9A21720-0913-1555-A73A-F10A208E2C79}"/>
              </a:ext>
            </a:extLst>
          </p:cNvPr>
          <p:cNvSpPr>
            <a:spLocks noGrp="1"/>
          </p:cNvSpPr>
          <p:nvPr>
            <p:ph idx="1"/>
          </p:nvPr>
        </p:nvSpPr>
        <p:spPr/>
        <p:txBody>
          <a:bodyPr>
            <a:noAutofit/>
          </a:bodyPr>
          <a:lstStyle/>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To address indoor air quality concerns, several strategies can be employed across different aspects of building management:</a:t>
            </a:r>
          </a:p>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Eliminating the Source:</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Elimination: Complete removal of the biological agent, toxic substance, hazardous condition, or contamination source.</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Substitution: Intentional use of less hazardous materials whenever feasible.</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Isolation: Techniques such as encapsulation, shielding, sealing, and maintaining distance.</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Housekeeping and Dust Suppression: Regular cleaning of surfaces to prevent the dispersion of contaminants and eliminate personal contact.</a:t>
            </a:r>
          </a:p>
          <a:p>
            <a:pPr marL="685800" marR="0" algn="just">
              <a:lnSpc>
                <a:spcPct val="150000"/>
              </a:lnSpc>
              <a:spcBef>
                <a:spcPts val="0"/>
              </a:spcBef>
              <a:spcAft>
                <a:spcPts val="600"/>
              </a:spcAft>
            </a:pPr>
            <a:r>
              <a:rPr lang="en-US" sz="1600" dirty="0">
                <a:effectLst/>
                <a:latin typeface="Times New Roman" panose="02020603050405020304" pitchFamily="18" charset="0"/>
                <a:ea typeface="Calibri" panose="020F0502020204030204" pitchFamily="34" charset="0"/>
              </a:rPr>
              <a:t> </a:t>
            </a:r>
          </a:p>
          <a:p>
            <a:endParaRPr lang="en-US" sz="1600" dirty="0"/>
          </a:p>
        </p:txBody>
      </p:sp>
    </p:spTree>
    <p:extLst>
      <p:ext uri="{BB962C8B-B14F-4D97-AF65-F5344CB8AC3E}">
        <p14:creationId xmlns:p14="http://schemas.microsoft.com/office/powerpoint/2010/main" val="1493521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85E2-BAB6-1A07-03BE-54A713F9F7E7}"/>
              </a:ext>
            </a:extLst>
          </p:cNvPr>
          <p:cNvSpPr>
            <a:spLocks noGrp="1"/>
          </p:cNvSpPr>
          <p:nvPr>
            <p:ph type="title"/>
          </p:nvPr>
        </p:nvSpPr>
        <p:spPr>
          <a:xfrm>
            <a:off x="1097280" y="286603"/>
            <a:ext cx="5644179" cy="1450757"/>
          </a:xfrm>
        </p:spPr>
        <p:txBody>
          <a:bodyPr/>
          <a:lstStyle/>
          <a:p>
            <a:r>
              <a:rPr lang="en-US" dirty="0"/>
              <a:t>Methods of Improving Indoor Air Quality</a:t>
            </a:r>
          </a:p>
        </p:txBody>
      </p:sp>
      <p:sp>
        <p:nvSpPr>
          <p:cNvPr id="3" name="Content Placeholder 2">
            <a:extLst>
              <a:ext uri="{FF2B5EF4-FFF2-40B4-BE49-F238E27FC236}">
                <a16:creationId xmlns:a16="http://schemas.microsoft.com/office/drawing/2014/main" id="{C9A21720-0913-1555-A73A-F10A208E2C79}"/>
              </a:ext>
            </a:extLst>
          </p:cNvPr>
          <p:cNvSpPr>
            <a:spLocks noGrp="1"/>
          </p:cNvSpPr>
          <p:nvPr>
            <p:ph idx="1"/>
          </p:nvPr>
        </p:nvSpPr>
        <p:spPr>
          <a:xfrm>
            <a:off x="806824" y="1845734"/>
            <a:ext cx="10348856" cy="4023360"/>
          </a:xfrm>
        </p:spPr>
        <p:txBody>
          <a:bodyPr>
            <a:noAutofit/>
          </a:bodyPr>
          <a:lstStyle/>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To address indoor air quality concerns, several strategies can be employed across different aspects of building management:</a:t>
            </a:r>
          </a:p>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Ventilation:</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Increase outside air or exhaust: Augmenting fresh air or enhancing exhaust systems for dilution.</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Filtering and Purification: Implementing filtration systems and ensuring their proper maintenance.</a:t>
            </a:r>
          </a:p>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Design:</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New Construction: Designing steps to proactively prevent issues, including commissioning procedures for new buildings such as air purging.</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Renovation Design: Avoiding changes that may restrict original airflow and increase contaminant loads beyond HVAC capabilities.</a:t>
            </a:r>
          </a:p>
          <a:p>
            <a:pPr marL="0" marR="0" lvl="0" indent="0" algn="just">
              <a:lnSpc>
                <a:spcPct val="150000"/>
              </a:lnSpc>
              <a:spcBef>
                <a:spcPts val="0"/>
              </a:spcBef>
              <a:spcAft>
                <a:spcPts val="600"/>
              </a:spcAft>
              <a:buNone/>
            </a:pPr>
            <a:endParaRPr lang="en-US" sz="1600" dirty="0">
              <a:effectLst/>
              <a:latin typeface="Times New Roman" panose="02020603050405020304" pitchFamily="18" charset="0"/>
              <a:ea typeface="Calibri" panose="020F0502020204030204" pitchFamily="34" charset="0"/>
            </a:endParaRPr>
          </a:p>
          <a:p>
            <a:endParaRPr lang="en-US" sz="1600" dirty="0"/>
          </a:p>
        </p:txBody>
      </p:sp>
    </p:spTree>
    <p:extLst>
      <p:ext uri="{BB962C8B-B14F-4D97-AF65-F5344CB8AC3E}">
        <p14:creationId xmlns:p14="http://schemas.microsoft.com/office/powerpoint/2010/main" val="1577861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85E2-BAB6-1A07-03BE-54A713F9F7E7}"/>
              </a:ext>
            </a:extLst>
          </p:cNvPr>
          <p:cNvSpPr>
            <a:spLocks noGrp="1"/>
          </p:cNvSpPr>
          <p:nvPr>
            <p:ph type="title"/>
          </p:nvPr>
        </p:nvSpPr>
        <p:spPr>
          <a:xfrm>
            <a:off x="1097280" y="286603"/>
            <a:ext cx="5644179" cy="1450757"/>
          </a:xfrm>
        </p:spPr>
        <p:txBody>
          <a:bodyPr/>
          <a:lstStyle/>
          <a:p>
            <a:r>
              <a:rPr lang="en-US" dirty="0"/>
              <a:t>Methods of Improving Indoor Air Quality</a:t>
            </a:r>
          </a:p>
        </p:txBody>
      </p:sp>
      <p:sp>
        <p:nvSpPr>
          <p:cNvPr id="3" name="Content Placeholder 2">
            <a:extLst>
              <a:ext uri="{FF2B5EF4-FFF2-40B4-BE49-F238E27FC236}">
                <a16:creationId xmlns:a16="http://schemas.microsoft.com/office/drawing/2014/main" id="{C9A21720-0913-1555-A73A-F10A208E2C79}"/>
              </a:ext>
            </a:extLst>
          </p:cNvPr>
          <p:cNvSpPr>
            <a:spLocks noGrp="1"/>
          </p:cNvSpPr>
          <p:nvPr>
            <p:ph idx="1"/>
          </p:nvPr>
        </p:nvSpPr>
        <p:spPr>
          <a:xfrm>
            <a:off x="609601" y="1845734"/>
            <a:ext cx="11107270" cy="4023360"/>
          </a:xfrm>
        </p:spPr>
        <p:txBody>
          <a:bodyPr>
            <a:noAutofit/>
          </a:bodyPr>
          <a:lstStyle/>
          <a:p>
            <a:pPr marL="457200" marR="0" lvl="1" indent="0" algn="just">
              <a:lnSpc>
                <a:spcPct val="10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Operation and Maintenance:</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Maintenance and Work Practices: Specifying proper work procedures to minimize or control contaminant releases.</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Replacement: Regular checking and replacement of items like insulation, carpeting, and wall coverings that, when wet, can become breeding grounds for microorganisms.</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Education, Training, Labeling, and Warnings: Providing information and training for building occupants and maintenance staff to promote awareness.</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Sanitary Procedures and Personal Protective Devices: Implementing proper hygiene measures and the use of personal protective equipment for maintenance staff.</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Storage and Disposal: Ensuring proper storage and disposal of contaminants through careful control practices.</a:t>
            </a:r>
          </a:p>
          <a:p>
            <a:pPr marL="228600" marR="0" algn="just">
              <a:lnSpc>
                <a:spcPct val="100000"/>
              </a:lnSpc>
              <a:spcBef>
                <a:spcPts val="600"/>
              </a:spcBef>
              <a:spcAft>
                <a:spcPts val="600"/>
              </a:spcAft>
            </a:pPr>
            <a:r>
              <a:rPr lang="en-US" sz="1600" dirty="0">
                <a:effectLst/>
                <a:latin typeface="Times New Roman" panose="02020603050405020304" pitchFamily="18" charset="0"/>
                <a:ea typeface="Calibri" panose="020F0502020204030204" pitchFamily="34" charset="0"/>
              </a:rPr>
              <a:t>Adopting these measures comprehensively across the stages of building design, construction, and ongoing maintenance can significantly contribute to maintaining a healthy indoor environment and preventing potential health issues associated with poor indoor air quality.</a:t>
            </a:r>
          </a:p>
          <a:p>
            <a:pPr>
              <a:lnSpc>
                <a:spcPct val="100000"/>
              </a:lnSpc>
              <a:spcBef>
                <a:spcPts val="600"/>
              </a:spcBef>
              <a:spcAft>
                <a:spcPts val="600"/>
              </a:spcAft>
            </a:pPr>
            <a:endParaRPr lang="en-US" sz="1600" dirty="0"/>
          </a:p>
        </p:txBody>
      </p:sp>
    </p:spTree>
    <p:extLst>
      <p:ext uri="{BB962C8B-B14F-4D97-AF65-F5344CB8AC3E}">
        <p14:creationId xmlns:p14="http://schemas.microsoft.com/office/powerpoint/2010/main" val="158078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D66DC-5566-B195-18C0-9181DC7C30C2}"/>
              </a:ext>
            </a:extLst>
          </p:cNvPr>
          <p:cNvSpPr>
            <a:spLocks noGrp="1"/>
          </p:cNvSpPr>
          <p:nvPr>
            <p:ph type="title"/>
          </p:nvPr>
        </p:nvSpPr>
        <p:spPr/>
        <p:txBody>
          <a:bodyPr/>
          <a:lstStyle/>
          <a:p>
            <a:r>
              <a:rPr lang="en-US" dirty="0"/>
              <a:t>Ventilation</a:t>
            </a:r>
          </a:p>
        </p:txBody>
      </p:sp>
      <p:sp>
        <p:nvSpPr>
          <p:cNvPr id="3" name="Content Placeholder 2">
            <a:extLst>
              <a:ext uri="{FF2B5EF4-FFF2-40B4-BE49-F238E27FC236}">
                <a16:creationId xmlns:a16="http://schemas.microsoft.com/office/drawing/2014/main" id="{7B48B234-F808-7F22-85E3-07595B681FBB}"/>
              </a:ext>
            </a:extLst>
          </p:cNvPr>
          <p:cNvSpPr>
            <a:spLocks noGrp="1"/>
          </p:cNvSpPr>
          <p:nvPr>
            <p:ph idx="1"/>
          </p:nvPr>
        </p:nvSpPr>
        <p:spPr/>
        <p:txBody>
          <a:bodyPr/>
          <a:lstStyle/>
          <a:p>
            <a:pPr marL="403225" indent="-287338">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Effective ventilation is essential for maintaining a healthy and comfortable indoor environment. </a:t>
            </a:r>
          </a:p>
          <a:p>
            <a:pPr marL="403225" indent="-287338">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introduction of outside air serves to replenish oxygen, eliminate unpleasant odors, and dilute concentrations of water vapor, CO2, and other indoor air pollutants. </a:t>
            </a:r>
          </a:p>
          <a:p>
            <a:pPr marL="403225" indent="-287338">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Ventilation involves processes such as bringing in outdoor air, exhausting some indoor air, conditioning and mixing outdoor air with indoor air, and distributing the mixed air throughout the building. </a:t>
            </a:r>
          </a:p>
          <a:p>
            <a:pPr marL="403225" indent="-287338">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Inadequate ventilation, especially in densely occupied spaces, can lead to increased CO2 levels, resulting in occupant sleepiness and reduced efficiency at work or school, along with potential adverse effects on comfort and long-term health</a:t>
            </a:r>
            <a:endParaRPr lang="en-US" dirty="0"/>
          </a:p>
        </p:txBody>
      </p:sp>
    </p:spTree>
    <p:extLst>
      <p:ext uri="{BB962C8B-B14F-4D97-AF65-F5344CB8AC3E}">
        <p14:creationId xmlns:p14="http://schemas.microsoft.com/office/powerpoint/2010/main" val="2933202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D66DC-5566-B195-18C0-9181DC7C30C2}"/>
              </a:ext>
            </a:extLst>
          </p:cNvPr>
          <p:cNvSpPr>
            <a:spLocks noGrp="1"/>
          </p:cNvSpPr>
          <p:nvPr>
            <p:ph type="title"/>
          </p:nvPr>
        </p:nvSpPr>
        <p:spPr/>
        <p:txBody>
          <a:bodyPr/>
          <a:lstStyle/>
          <a:p>
            <a:r>
              <a:rPr lang="en-US" dirty="0"/>
              <a:t>Ventilation</a:t>
            </a:r>
          </a:p>
        </p:txBody>
      </p:sp>
      <p:sp>
        <p:nvSpPr>
          <p:cNvPr id="3" name="Content Placeholder 2">
            <a:extLst>
              <a:ext uri="{FF2B5EF4-FFF2-40B4-BE49-F238E27FC236}">
                <a16:creationId xmlns:a16="http://schemas.microsoft.com/office/drawing/2014/main" id="{7B48B234-F808-7F22-85E3-07595B681FBB}"/>
              </a:ext>
            </a:extLst>
          </p:cNvPr>
          <p:cNvSpPr>
            <a:spLocks noGrp="1"/>
          </p:cNvSpPr>
          <p:nvPr>
            <p:ph idx="1"/>
          </p:nvPr>
        </p:nvSpPr>
        <p:spPr/>
        <p:txBody>
          <a:bodyPr>
            <a:normAutofit fontScale="85000" lnSpcReduction="20000"/>
          </a:bodyPr>
          <a:lstStyle/>
          <a:p>
            <a:pPr marL="228600" marR="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Natural Ventilation:</a:t>
            </a:r>
            <a:r>
              <a:rPr lang="en-US" sz="1800" dirty="0">
                <a:effectLst/>
                <a:latin typeface="Times New Roman" panose="02020603050405020304" pitchFamily="18" charset="0"/>
                <a:ea typeface="Calibri" panose="020F0502020204030204" pitchFamily="34" charset="0"/>
              </a:rPr>
              <a:t>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Occurs without mechanical systems, relying on air leakage through cracks and temperature/pressure differences.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While suitable for some residences, it is generally insufficient for densely occupied buildings like offices, schools, and theaters, where controlled ventilation is crucial.</a:t>
            </a:r>
          </a:p>
          <a:p>
            <a:pPr marL="228600" marR="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Mechanical Ventilation:</a:t>
            </a:r>
            <a:r>
              <a:rPr lang="en-US" sz="1800" dirty="0">
                <a:effectLst/>
                <a:latin typeface="Times New Roman" panose="02020603050405020304" pitchFamily="18" charset="0"/>
                <a:ea typeface="Calibri" panose="020F0502020204030204" pitchFamily="34" charset="0"/>
              </a:rPr>
              <a:t>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Involves intentional air movement from outside to inside a building.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Often integrated with heating and cooling systems, mechanical ventilation utilizes fans, blowers, and advanced systems such as heat exchangers to enhance efficiency.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Modern HVAC systems may include heat exchangers, which use outgoing exhaust air to condition incoming outdoor air, reducing energy consumption.</a:t>
            </a:r>
          </a:p>
        </p:txBody>
      </p:sp>
    </p:spTree>
    <p:extLst>
      <p:ext uri="{BB962C8B-B14F-4D97-AF65-F5344CB8AC3E}">
        <p14:creationId xmlns:p14="http://schemas.microsoft.com/office/powerpoint/2010/main" val="3877762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D66DC-5566-B195-18C0-9181DC7C30C2}"/>
              </a:ext>
            </a:extLst>
          </p:cNvPr>
          <p:cNvSpPr>
            <a:spLocks noGrp="1"/>
          </p:cNvSpPr>
          <p:nvPr>
            <p:ph type="title"/>
          </p:nvPr>
        </p:nvSpPr>
        <p:spPr/>
        <p:txBody>
          <a:bodyPr/>
          <a:lstStyle/>
          <a:p>
            <a:r>
              <a:rPr lang="en-US" dirty="0"/>
              <a:t>Ventilation</a:t>
            </a:r>
          </a:p>
        </p:txBody>
      </p:sp>
      <p:sp>
        <p:nvSpPr>
          <p:cNvPr id="3" name="Content Placeholder 2">
            <a:extLst>
              <a:ext uri="{FF2B5EF4-FFF2-40B4-BE49-F238E27FC236}">
                <a16:creationId xmlns:a16="http://schemas.microsoft.com/office/drawing/2014/main" id="{7B48B234-F808-7F22-85E3-07595B681FBB}"/>
              </a:ext>
            </a:extLst>
          </p:cNvPr>
          <p:cNvSpPr>
            <a:spLocks noGrp="1"/>
          </p:cNvSpPr>
          <p:nvPr>
            <p:ph idx="1"/>
          </p:nvPr>
        </p:nvSpPr>
        <p:spPr/>
        <p:txBody>
          <a:bodyPr>
            <a:normAutofit lnSpcReduction="10000"/>
          </a:bodyPr>
          <a:lstStyle/>
          <a:p>
            <a:pPr marL="228600" marR="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ASHRAE Standards:</a:t>
            </a:r>
            <a:endParaRPr lang="en-US" sz="1800" dirty="0">
              <a:effectLst/>
              <a:latin typeface="Times New Roman" panose="02020603050405020304" pitchFamily="18" charset="0"/>
              <a:ea typeface="Calibri" panose="020F0502020204030204" pitchFamily="34" charset="0"/>
            </a:endParaRP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American Society of Heating, Refrigerating and Air-Conditioning Engineers (ASHRAE) classifies air in individual building spaces into four classes (Class 1–4) based on the potential for odors or contaminants.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classification aids in addressing specific concerns related to recirculating reconditioned air in different spaces, ensuring a targeted and tailored approach to ventilation standards.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summary, a well-designed ventilation system, whether through natural or mechanical means, plays a crucial role in sustaining a healthy and comfortable indoor environment, impacting the well-being and productivity of occupants in various building types.</a:t>
            </a:r>
          </a:p>
        </p:txBody>
      </p:sp>
    </p:spTree>
    <p:extLst>
      <p:ext uri="{BB962C8B-B14F-4D97-AF65-F5344CB8AC3E}">
        <p14:creationId xmlns:p14="http://schemas.microsoft.com/office/powerpoint/2010/main" val="2798452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D66DC-5566-B195-18C0-9181DC7C30C2}"/>
              </a:ext>
            </a:extLst>
          </p:cNvPr>
          <p:cNvSpPr>
            <a:spLocks noGrp="1"/>
          </p:cNvSpPr>
          <p:nvPr>
            <p:ph type="title"/>
          </p:nvPr>
        </p:nvSpPr>
        <p:spPr/>
        <p:txBody>
          <a:bodyPr/>
          <a:lstStyle/>
          <a:p>
            <a:r>
              <a:rPr lang="en-US" dirty="0"/>
              <a:t>Ventilation</a:t>
            </a:r>
          </a:p>
        </p:txBody>
      </p:sp>
      <p:sp>
        <p:nvSpPr>
          <p:cNvPr id="3" name="Content Placeholder 2">
            <a:extLst>
              <a:ext uri="{FF2B5EF4-FFF2-40B4-BE49-F238E27FC236}">
                <a16:creationId xmlns:a16="http://schemas.microsoft.com/office/drawing/2014/main" id="{7B48B234-F808-7F22-85E3-07595B681FBB}"/>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ASHRAE Standards:</a:t>
            </a:r>
            <a:endParaRPr lang="en-US" sz="1800" dirty="0">
              <a:effectLst/>
              <a:latin typeface="Times New Roman" panose="02020603050405020304" pitchFamily="18" charset="0"/>
              <a:ea typeface="Calibri" panose="020F0502020204030204" pitchFamily="34" charset="0"/>
            </a:endParaRP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Building ventilation standards, such as those outlined in ASHRAE Standard 62, play a crucial role in establishing the required amount of ventilation air to maintain acceptable indoor air quality.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standard, in existence for three decades, has evolved over the years to incorporate advancements in knowledge, experience, and research related to ventilation and air quality.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While the fundamental purpose of Standard 62 remains consistent—to set minimum ventilation rates and measures for acceptable indoor air quality with minimized health effects—the methods for achieving this goal have evolved.</a:t>
            </a:r>
          </a:p>
        </p:txBody>
      </p:sp>
    </p:spTree>
    <p:extLst>
      <p:ext uri="{BB962C8B-B14F-4D97-AF65-F5344CB8AC3E}">
        <p14:creationId xmlns:p14="http://schemas.microsoft.com/office/powerpoint/2010/main" val="3574788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p:txBody>
          <a:bodyPr/>
          <a:lstStyle/>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Natural ventilation is a sustainable and energy-efficient method of maintaining indoor air quality and thermal comfort by utilizing natural forces such as wind and buoyancy.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mechanical ventilation systems that rely on fans and blowers, natural ventilation harnesses the inherent properties of air to exchange stale indoor air with fresh outdoor air.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method is employed in various building types, from residences to commercial and industrial structures, promoting environmental sustainability and reducing energy consumption.</a:t>
            </a:r>
          </a:p>
          <a:p>
            <a:pPr marL="233363" indent="-233363">
              <a:buFont typeface="Wingdings" panose="05000000000000000000" pitchFamily="2" charset="2"/>
              <a:buChar char="§"/>
            </a:pPr>
            <a:endParaRPr lang="en-US" dirty="0"/>
          </a:p>
        </p:txBody>
      </p:sp>
    </p:spTree>
    <p:extLst>
      <p:ext uri="{BB962C8B-B14F-4D97-AF65-F5344CB8AC3E}">
        <p14:creationId xmlns:p14="http://schemas.microsoft.com/office/powerpoint/2010/main" val="3531130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p:txBody>
          <a:bodyPr>
            <a:normAutofit fontScale="92500" lnSpcReduction="20000"/>
          </a:bodyPr>
          <a:lstStyle/>
          <a:p>
            <a:pPr marL="457200" marR="0" lvl="1" indent="0" algn="just">
              <a:lnSpc>
                <a:spcPct val="10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Key Features of Natural Ventilation:</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Building Orientation:</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Proper alignment of the building with prevailing winds is crucial.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By orienting the structure to face the prevailing winds, designers can maximize the capture and utilization of wind for ventilation. </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Strategic placement of openings on windward and leeward sides ensures that wind is efficiently channeled through the building.</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Ventilation Openings:</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Positioning Windows and Vents: Placing windows and vents strategically to align with prevailing winds allows the wind to enter the building naturally.</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Window Design: Casement windows are often preferred as they can catch and direct the wind into the building, enhancing the wind-driven ventilation effect.</a:t>
            </a:r>
          </a:p>
          <a:p>
            <a:pPr marL="233363" indent="-233363">
              <a:lnSpc>
                <a:spcPct val="100000"/>
              </a:lnSpc>
              <a:buFont typeface="Wingdings" panose="05000000000000000000" pitchFamily="2" charset="2"/>
              <a:buChar char="§"/>
            </a:pPr>
            <a:endParaRPr lang="en-US" sz="1800" dirty="0"/>
          </a:p>
        </p:txBody>
      </p:sp>
    </p:spTree>
    <p:extLst>
      <p:ext uri="{BB962C8B-B14F-4D97-AF65-F5344CB8AC3E}">
        <p14:creationId xmlns:p14="http://schemas.microsoft.com/office/powerpoint/2010/main" val="407482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p:txBody>
          <a:bodyPr>
            <a:noAutofit/>
          </a:bodyPr>
          <a:lstStyle/>
          <a:p>
            <a:pPr marL="457200" marR="0" lvl="1" indent="0" algn="just">
              <a:lnSpc>
                <a:spcPct val="10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Key Features of Natural Ventilation:</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Cross-Ventilation:</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Utilizing Building Shape: Designing buildings with openings on opposite sides facilitates cross-ventilation, allowing wind to pass through the building horizontally.</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Encouraging Lateral Airflow: Cross-ventilation enables a continuous lateral flow of air, ensuring a thorough exchange of indoor and outdoor air.</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Wind Catchers and Wind Scoops:</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Architectural Features: Wind catchers, also known as wind towers, and wind scoops are architectural features designed to capture and direct the wind into the building.</a:t>
            </a:r>
          </a:p>
          <a:p>
            <a:pPr marL="422910" marR="0" indent="-285750" algn="just">
              <a:lnSpc>
                <a:spcPct val="10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Enhancing Wind Pressure: These features enhance wind pressure differentials, encouraging air movement through the building.</a:t>
            </a:r>
          </a:p>
          <a:p>
            <a:pPr marL="233363" indent="-233363">
              <a:lnSpc>
                <a:spcPct val="100000"/>
              </a:lnSpc>
              <a:buFont typeface="Wingdings" panose="05000000000000000000" pitchFamily="2" charset="2"/>
              <a:buChar char="§"/>
            </a:pPr>
            <a:endParaRPr lang="en-US" sz="1800" dirty="0"/>
          </a:p>
        </p:txBody>
      </p:sp>
    </p:spTree>
    <p:extLst>
      <p:ext uri="{BB962C8B-B14F-4D97-AF65-F5344CB8AC3E}">
        <p14:creationId xmlns:p14="http://schemas.microsoft.com/office/powerpoint/2010/main" val="16174119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680551" cy="4023360"/>
          </a:xfrm>
        </p:spPr>
        <p:txBody>
          <a:bodyPr>
            <a:noAutofit/>
          </a:bodyPr>
          <a:lstStyle/>
          <a:p>
            <a:pPr marL="457200" marR="0" lvl="1" indent="0" algn="just">
              <a:lnSpc>
                <a:spcPct val="10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Key Features of Natural Ventilation:</a:t>
            </a:r>
          </a:p>
          <a:p>
            <a:pPr marL="457200" marR="0" lvl="1" indent="0" algn="just">
              <a:lnSpc>
                <a:spcPct val="10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Natural Stacks and Thermal Chimneys:</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Stack Effect: Designing buildings with natural stacks or thermal chimneys takes advantage of the stack effect, where warm air rises and induces a suction that draws in cooler air from openings at lower levels.</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Enhanced Vertical Ventilation: This mechanism is particularly effective in tall buildings, where the vertical movement of air can be optimized.</a:t>
            </a:r>
          </a:p>
          <a:p>
            <a:pPr marL="228600" marR="0" algn="just">
              <a:lnSpc>
                <a:spcPct val="10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Adjustable Openings:</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Controlling Airflow: Incorporating adjustable openings, such as louvers or dampers, allows occupants to control the amount of incoming air, balancing ventilation with comfort.</a:t>
            </a:r>
          </a:p>
          <a:p>
            <a:pPr marL="422910" marR="0" indent="-285750" algn="just">
              <a:lnSpc>
                <a:spcPct val="10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Adapting to Wind Conditions: Adjustable openings can also help adapt to varying wind conditions, ensuring effective ventilation in different scenarios.</a:t>
            </a:r>
          </a:p>
          <a:p>
            <a:pPr marL="233363" indent="-233363">
              <a:lnSpc>
                <a:spcPct val="100000"/>
              </a:lnSpc>
              <a:buFont typeface="Wingdings" panose="05000000000000000000" pitchFamily="2" charset="2"/>
              <a:buChar char="§"/>
            </a:pPr>
            <a:endParaRPr lang="en-US" sz="1600" dirty="0"/>
          </a:p>
        </p:txBody>
      </p:sp>
    </p:spTree>
    <p:extLst>
      <p:ext uri="{BB962C8B-B14F-4D97-AF65-F5344CB8AC3E}">
        <p14:creationId xmlns:p14="http://schemas.microsoft.com/office/powerpoint/2010/main" val="228596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0" marR="0" lvl="0" indent="0" algn="just">
              <a:lnSpc>
                <a:spcPct val="100000"/>
              </a:lnSpc>
              <a:spcBef>
                <a:spcPts val="500"/>
              </a:spcBef>
              <a:spcAft>
                <a:spcPts val="500"/>
              </a:spcAft>
              <a:buNone/>
            </a:pPr>
            <a:r>
              <a:rPr lang="en-US" sz="1800" b="1" kern="0"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Benefits of Natural Ventilation:</a:t>
            </a:r>
          </a:p>
          <a:p>
            <a:pPr marL="342900" marR="0" lvl="0" indent="-342900" algn="just">
              <a:lnSpc>
                <a:spcPct val="100000"/>
              </a:lnSpc>
              <a:spcBef>
                <a:spcPts val="500"/>
              </a:spcBef>
              <a:spcAft>
                <a:spcPts val="5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Energy Efficiency: Reduces reliance on mechanical systems, leading to lower energy consumption and operational costs.</a:t>
            </a:r>
          </a:p>
          <a:p>
            <a:pPr marL="342900" marR="0" lvl="0" indent="-342900" algn="just">
              <a:lnSpc>
                <a:spcPct val="100000"/>
              </a:lnSpc>
              <a:spcBef>
                <a:spcPts val="500"/>
              </a:spcBef>
              <a:spcAft>
                <a:spcPts val="5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Environmental Sustainability: Minimizes the carbon footprint by utilizing natural resources.</a:t>
            </a:r>
          </a:p>
          <a:p>
            <a:pPr marL="342900" marR="0" lvl="0" indent="-342900" algn="just">
              <a:lnSpc>
                <a:spcPct val="100000"/>
              </a:lnSpc>
              <a:spcBef>
                <a:spcPts val="500"/>
              </a:spcBef>
              <a:spcAft>
                <a:spcPts val="5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Improved Indoor Air Quality: Facilitates the exchange of indoor and outdoor air, reducing concentrations of pollutants.</a:t>
            </a:r>
          </a:p>
          <a:p>
            <a:pPr marL="342900" marR="0" lvl="0" indent="-342900" algn="just">
              <a:lnSpc>
                <a:spcPct val="100000"/>
              </a:lnSpc>
              <a:spcBef>
                <a:spcPts val="500"/>
              </a:spcBef>
              <a:spcAft>
                <a:spcPts val="5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Enhanced Thermal Comfort: Promotes a more comfortable indoor environment through the regulation of temperature and humidity.</a:t>
            </a:r>
          </a:p>
          <a:p>
            <a:pPr marL="233363" indent="-233363">
              <a:lnSpc>
                <a:spcPct val="100000"/>
              </a:lnSpc>
              <a:spcBef>
                <a:spcPts val="500"/>
              </a:spcBef>
              <a:spcAft>
                <a:spcPts val="500"/>
              </a:spcAft>
              <a:buFont typeface="Wingdings" panose="05000000000000000000" pitchFamily="2" charset="2"/>
              <a:buChar char="§"/>
            </a:pPr>
            <a:endParaRPr lang="en-US" sz="1600" dirty="0"/>
          </a:p>
        </p:txBody>
      </p:sp>
    </p:spTree>
    <p:extLst>
      <p:ext uri="{BB962C8B-B14F-4D97-AF65-F5344CB8AC3E}">
        <p14:creationId xmlns:p14="http://schemas.microsoft.com/office/powerpoint/2010/main" val="4012346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Natural Ventilation</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457200" marR="0" lvl="1" indent="0" algn="just">
              <a:lnSpc>
                <a:spcPct val="15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Challenges and Considerations:</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Climate Dependence: Natural ventilation effectiveness can vary based on climate conditions.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Noise and Pollution: Openings for ventilation may allow external noise and pollutants to enter.</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Occupant Control: Occupants may have limited control over natural ventilation compared to mechanical systems.</a:t>
            </a:r>
          </a:p>
        </p:txBody>
      </p:sp>
    </p:spTree>
    <p:extLst>
      <p:ext uri="{BB962C8B-B14F-4D97-AF65-F5344CB8AC3E}">
        <p14:creationId xmlns:p14="http://schemas.microsoft.com/office/powerpoint/2010/main" val="2679127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Stack Effect</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stack effect is a natural ventilation phenomenon driven by the buoyancy of air, responding to temperature variations between indoor and outdoor environments.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mechanism relies on warm air being less dense than cold air, causing it to rise and create a vertical airflow.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stack effect can be harnessed to facilitate natural ventilation in buildings, providing several benefits for indoor air quality and energy efficiency.</a:t>
            </a:r>
          </a:p>
          <a:p>
            <a:pPr marL="342900" marR="0" lvl="0" indent="-342900" algn="just">
              <a:lnSpc>
                <a:spcPct val="150000"/>
              </a:lnSpc>
              <a:spcBef>
                <a:spcPts val="0"/>
              </a:spcBef>
              <a:spcAft>
                <a:spcPts val="600"/>
              </a:spcAft>
              <a:buFont typeface="Symbol" panose="05050102010706020507" pitchFamily="18" charset="2"/>
              <a:buChar char=""/>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693452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Stack Effect</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457200" marR="0" lvl="1" indent="0" algn="just">
              <a:lnSpc>
                <a:spcPct val="10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Key Components of the Stack Effect:</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Temperature Differential:</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stack effect requires a temperature differential between indoor and outdoor air. Warmer indoor air, often generated by sunlight or internal heat sources, rises due to its lower density.</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Vertical Openings:</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Design features like staircases, atria, or ventilation shafts serve as vertical pathways, allowing warm indoor air to rise naturally.</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Ventilation Pathways:</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Place openings strategically, typically at the top of the building, to allow warm air to escape. Simultaneously, provide lower openings for the entry of cooler outdoor air, completing the cycle.</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3555908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Stack Effect</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 </a:t>
            </a: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Optimizing the Stack Effect:</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Architectural Elements:</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Features like chimneys, thermal masses, and thermal chimneys are incorporated to enhance the vertical movement of air, amplifying the stack effect.</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Operable Windows and Vents:</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Utilize operable windows or vents near the top of the building to facilitate the escape of warm air. Adjustable louvers or dampers enable control over the airflow rate.</a:t>
            </a:r>
          </a:p>
          <a:p>
            <a:pPr marL="914400" marR="0" lvl="2" indent="0" algn="just">
              <a:lnSpc>
                <a:spcPct val="10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Adaptation to Building Height:</a:t>
            </a:r>
          </a:p>
          <a:p>
            <a:pPr marL="228600" marR="0" algn="just">
              <a:lnSpc>
                <a:spcPct val="10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stack effect is particularly effective in tall buildings, where the vertical movement of air is more pronounced. Design considerations should align with the height and configuration of the structure.</a:t>
            </a:r>
          </a:p>
          <a:p>
            <a:pPr marL="342900" marR="0" lvl="0" indent="-342900" algn="just">
              <a:lnSpc>
                <a:spcPct val="100000"/>
              </a:lnSpc>
              <a:spcBef>
                <a:spcPts val="0"/>
              </a:spcBef>
              <a:spcAft>
                <a:spcPts val="600"/>
              </a:spcAft>
              <a:buFont typeface="Symbol" panose="05050102010706020507" pitchFamily="18" charset="2"/>
              <a:buChar char=""/>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204728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73F3-9618-B068-EF12-C6BBC848B650}"/>
              </a:ext>
            </a:extLst>
          </p:cNvPr>
          <p:cNvSpPr>
            <a:spLocks noGrp="1"/>
          </p:cNvSpPr>
          <p:nvPr>
            <p:ph type="title"/>
          </p:nvPr>
        </p:nvSpPr>
        <p:spPr/>
        <p:txBody>
          <a:bodyPr/>
          <a:lstStyle/>
          <a:p>
            <a:r>
              <a:rPr lang="en-US" dirty="0"/>
              <a:t>Stack Effect</a:t>
            </a:r>
          </a:p>
        </p:txBody>
      </p:sp>
      <p:sp>
        <p:nvSpPr>
          <p:cNvPr id="3" name="Content Placeholder 2">
            <a:extLst>
              <a:ext uri="{FF2B5EF4-FFF2-40B4-BE49-F238E27FC236}">
                <a16:creationId xmlns:a16="http://schemas.microsoft.com/office/drawing/2014/main" id="{70855F25-F66E-04A1-8403-942DDEA0B965}"/>
              </a:ext>
            </a:extLst>
          </p:cNvPr>
          <p:cNvSpPr>
            <a:spLocks noGrp="1"/>
          </p:cNvSpPr>
          <p:nvPr>
            <p:ph idx="1"/>
          </p:nvPr>
        </p:nvSpPr>
        <p:spPr>
          <a:xfrm>
            <a:off x="475129" y="1845734"/>
            <a:ext cx="10838330" cy="4023360"/>
          </a:xfrm>
        </p:spPr>
        <p:txBody>
          <a:bodyPr>
            <a:noAutofit/>
          </a:bodyPr>
          <a:lstStyle/>
          <a:p>
            <a:pPr marL="457200" marR="0" lvl="1" indent="0" algn="just">
              <a:lnSpc>
                <a:spcPct val="10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Benefits of the Stack Effect:</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Natural Ventilation:</a:t>
            </a:r>
          </a:p>
          <a:p>
            <a:pPr marL="742950" marR="0" lvl="1" indent="-285750" algn="just">
              <a:lnSpc>
                <a:spcPct val="100000"/>
              </a:lnSpc>
              <a:spcBef>
                <a:spcPts val="600"/>
              </a:spcBef>
              <a:spcAft>
                <a:spcPts val="60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Promotes the exchange of indoor and outdoor air, reducing reliance on mechanical ventilation systems.</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Energy Efficiency:</a:t>
            </a:r>
          </a:p>
          <a:p>
            <a:pPr marL="742950" marR="0" lvl="1" indent="-285750" algn="just">
              <a:lnSpc>
                <a:spcPct val="100000"/>
              </a:lnSpc>
              <a:spcBef>
                <a:spcPts val="600"/>
              </a:spcBef>
              <a:spcAft>
                <a:spcPts val="60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Utilizes natural forces, reducing energy consumption and operational costs.</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Contaminant Removal:</a:t>
            </a:r>
          </a:p>
          <a:p>
            <a:pPr marL="742950" marR="0" lvl="1" indent="-285750" algn="just">
              <a:lnSpc>
                <a:spcPct val="100000"/>
              </a:lnSpc>
              <a:spcBef>
                <a:spcPts val="600"/>
              </a:spcBef>
              <a:spcAft>
                <a:spcPts val="60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Aids in removing indoor pollutants and contaminants by facilitating continuous airflow.</a:t>
            </a:r>
          </a:p>
          <a:p>
            <a:pPr marL="342900" marR="0" lvl="0" indent="-342900" algn="just">
              <a:lnSpc>
                <a:spcPct val="10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Improved Indoor Air Quality:</a:t>
            </a:r>
          </a:p>
          <a:p>
            <a:pPr marL="742950" marR="0" lvl="1" indent="-285750" algn="just">
              <a:lnSpc>
                <a:spcPct val="100000"/>
              </a:lnSpc>
              <a:spcBef>
                <a:spcPts val="600"/>
              </a:spcBef>
              <a:spcAft>
                <a:spcPts val="60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Enhances indoor air quality by promoting the circulation of fresh outdoor air.</a:t>
            </a:r>
          </a:p>
          <a:p>
            <a:pPr marL="228600" marR="0" algn="just">
              <a:lnSpc>
                <a:spcPct val="10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stack effect, when intelligently integrated into building design, contributes to a sustainable and energy-efficient approach to natural ventilation. It aligns with contemporary architectural practices aimed at creating healthier and more comfortable indoor environments.</a:t>
            </a:r>
          </a:p>
        </p:txBody>
      </p:sp>
    </p:spTree>
    <p:extLst>
      <p:ext uri="{BB962C8B-B14F-4D97-AF65-F5344CB8AC3E}">
        <p14:creationId xmlns:p14="http://schemas.microsoft.com/office/powerpoint/2010/main" val="452982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6433073" cy="1450757"/>
          </a:xfrm>
        </p:spPr>
        <p:txBody>
          <a:bodyPr/>
          <a:lstStyle/>
          <a:p>
            <a:r>
              <a:rPr lang="en-US" dirty="0"/>
              <a:t>Requirements of an air conditioning duct system</a:t>
            </a: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Should convey specified rates of air flow to prescribed locations</a:t>
            </a:r>
          </a:p>
          <a:p>
            <a:r>
              <a:rPr lang="en-US" dirty="0">
                <a:latin typeface="Times New Roman" panose="02020603050405020304" pitchFamily="18" charset="0"/>
                <a:cs typeface="Times New Roman" panose="02020603050405020304" pitchFamily="18" charset="0"/>
              </a:rPr>
              <a:t>Should be economical in combined initial cost, fan operating cost and cost of building space</a:t>
            </a:r>
          </a:p>
          <a:p>
            <a:r>
              <a:rPr lang="en-US" dirty="0">
                <a:latin typeface="Times New Roman" panose="02020603050405020304" pitchFamily="18" charset="0"/>
                <a:cs typeface="Times New Roman" panose="02020603050405020304" pitchFamily="18" charset="0"/>
              </a:rPr>
              <a:t>It should not transmit or generate objectionable noise</a:t>
            </a:r>
          </a:p>
        </p:txBody>
      </p:sp>
    </p:spTree>
    <p:extLst>
      <p:ext uri="{BB962C8B-B14F-4D97-AF65-F5344CB8AC3E}">
        <p14:creationId xmlns:p14="http://schemas.microsoft.com/office/powerpoint/2010/main" val="162982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function of air conditioning ductwork is to transport air from the fan to the diffusers, which then disperse the air throughout the room.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movement of air within the ductwork is prompted by a pressure disparity generated by the fan, and the required pressure difference is contingent on the layout and dimensions of the ductwork.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goal of duct design is to appropriately size the duct, aiming to reduce pressure drop while also minimizing the size and cost of the ductwork.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Successful duct design necessitates an understanding of the factors influencing pressure drop and velocity within the duct.</a:t>
            </a:r>
          </a:p>
        </p:txBody>
      </p:sp>
      <p:sp>
        <p:nvSpPr>
          <p:cNvPr id="4" name="Title 1">
            <a:extLst>
              <a:ext uri="{FF2B5EF4-FFF2-40B4-BE49-F238E27FC236}">
                <a16:creationId xmlns:a16="http://schemas.microsoft.com/office/drawing/2014/main" id="{5EF1A57A-7E17-C56C-101A-E57B5537A8A6}"/>
              </a:ext>
            </a:extLst>
          </p:cNvPr>
          <p:cNvSpPr txBox="1">
            <a:spLocks/>
          </p:cNvSpPr>
          <p:nvPr/>
        </p:nvSpPr>
        <p:spPr>
          <a:xfrm>
            <a:off x="1097280" y="286603"/>
            <a:ext cx="6433073"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t>Requirements of an air conditioning duct system</a:t>
            </a:r>
            <a:endParaRPr lang="en-US" dirty="0"/>
          </a:p>
        </p:txBody>
      </p:sp>
    </p:spTree>
    <p:extLst>
      <p:ext uri="{BB962C8B-B14F-4D97-AF65-F5344CB8AC3E}">
        <p14:creationId xmlns:p14="http://schemas.microsoft.com/office/powerpoint/2010/main" val="251255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Duct Design Process</a:t>
            </a:r>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Typically, during the design of an air conditioning duct system, the necessary airflow rates are determined through load calculations.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initial placement of fans and air outlets is predetermined. Subsequently, the duct layout is created, considering available space and construction convenience.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While various combinations can theoretically convey the required air volume through the ducts, only a specific set yields the optimal design for a given system.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Therefore, it is crucial to identify pertinent design parameters and optimize the overall design accordingly.</a:t>
            </a:r>
          </a:p>
        </p:txBody>
      </p:sp>
    </p:spTree>
    <p:extLst>
      <p:ext uri="{BB962C8B-B14F-4D97-AF65-F5344CB8AC3E}">
        <p14:creationId xmlns:p14="http://schemas.microsoft.com/office/powerpoint/2010/main" val="118128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effecting Duct Design</a:t>
            </a:r>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Equipment Losses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Air Velocity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Duct Material (common duct material is sheet metal)</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Duct Size &amp; Shape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Length of Duct</a:t>
            </a:r>
          </a:p>
        </p:txBody>
      </p:sp>
    </p:spTree>
    <p:extLst>
      <p:ext uri="{BB962C8B-B14F-4D97-AF65-F5344CB8AC3E}">
        <p14:creationId xmlns:p14="http://schemas.microsoft.com/office/powerpoint/2010/main" val="188913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rules for duct design</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Air should be transported with minimal detours to optimize space, power, and material usage.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It's advisable to steer clear of abrupt changes in direction, but if unavoidable, employ turning vanes to mitigate pressure loss.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Gradual transitions are recommended for diverging sections, with an angle of divergence not surpassing 20 degrees.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Strive for an aspect ratio close to 1.0, with an upper limit of 4.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Maintain air velocities within acceptable ranges to minimize noise and vibration. </a:t>
            </a:r>
          </a:p>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Ensure duct materials have a smooth surface to decrease frictional losses.</a:t>
            </a:r>
          </a:p>
        </p:txBody>
      </p:sp>
    </p:spTree>
    <p:extLst>
      <p:ext uri="{BB962C8B-B14F-4D97-AF65-F5344CB8AC3E}">
        <p14:creationId xmlns:p14="http://schemas.microsoft.com/office/powerpoint/2010/main" val="205879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Classification of duct systems</a:t>
            </a:r>
          </a:p>
        </p:txBody>
      </p:sp>
      <p:sp>
        <p:nvSpPr>
          <p:cNvPr id="3" name="Content Placeholder 2"/>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Ducts are classified based on the load on duct due to air pressure and turbulence. </a:t>
            </a:r>
          </a:p>
          <a:p>
            <a:pPr algn="just"/>
            <a:r>
              <a:rPr lang="en-US" dirty="0">
                <a:latin typeface="Times New Roman" panose="02020603050405020304" pitchFamily="18" charset="0"/>
                <a:cs typeface="Times New Roman" panose="02020603050405020304" pitchFamily="18" charset="0"/>
              </a:rPr>
              <a:t>The classification varies from application to application, such as for residences, commercial systems, industrial systems etc. </a:t>
            </a:r>
          </a:p>
          <a:p>
            <a:pPr algn="just"/>
            <a:r>
              <a:rPr lang="en-US" dirty="0">
                <a:latin typeface="Times New Roman" panose="02020603050405020304" pitchFamily="18" charset="0"/>
                <a:cs typeface="Times New Roman" panose="02020603050405020304" pitchFamily="18" charset="0"/>
              </a:rPr>
              <a:t>For example, one such classification is given below: </a:t>
            </a:r>
          </a:p>
          <a:p>
            <a:pPr lvl="1" algn="just"/>
            <a:r>
              <a:rPr lang="en-US" dirty="0">
                <a:latin typeface="Times New Roman" panose="02020603050405020304" pitchFamily="18" charset="0"/>
                <a:cs typeface="Times New Roman" panose="02020603050405020304" pitchFamily="18" charset="0"/>
              </a:rPr>
              <a:t>Low pressure systems: Velocity ≤ 10 m/s, static pressure ≤ 5 cm H2O (g) </a:t>
            </a:r>
          </a:p>
          <a:p>
            <a:pPr lvl="1" algn="just"/>
            <a:r>
              <a:rPr lang="en-US" dirty="0">
                <a:latin typeface="Times New Roman" panose="02020603050405020304" pitchFamily="18" charset="0"/>
                <a:cs typeface="Times New Roman" panose="02020603050405020304" pitchFamily="18" charset="0"/>
              </a:rPr>
              <a:t>Medium pressure systems: Velocity ≤ 10 m/s, static pressure ≤ 15 cm H2O (g) </a:t>
            </a:r>
          </a:p>
          <a:p>
            <a:pPr lvl="1" algn="just"/>
            <a:r>
              <a:rPr lang="en-US" dirty="0">
                <a:latin typeface="Times New Roman" panose="02020603050405020304" pitchFamily="18" charset="0"/>
                <a:cs typeface="Times New Roman" panose="02020603050405020304" pitchFamily="18" charset="0"/>
              </a:rPr>
              <a:t>High pressure systems: Velocity &gt; 10 m/s, static pressure 15</a:t>
            </a:r>
          </a:p>
        </p:txBody>
      </p:sp>
    </p:spTree>
    <p:extLst>
      <p:ext uri="{BB962C8B-B14F-4D97-AF65-F5344CB8AC3E}">
        <p14:creationId xmlns:p14="http://schemas.microsoft.com/office/powerpoint/2010/main" val="22854969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High velocities in the ducts results in: </a:t>
            </a:r>
          </a:p>
          <a:p>
            <a:pPr lvl="1"/>
            <a:r>
              <a:rPr lang="en-US" dirty="0">
                <a:latin typeface="Times New Roman" panose="02020603050405020304" pitchFamily="18" charset="0"/>
                <a:cs typeface="Times New Roman" panose="02020603050405020304" pitchFamily="18" charset="0"/>
              </a:rPr>
              <a:t>Smaller ducts and hence, lower initial cost and lower space requirement </a:t>
            </a:r>
          </a:p>
          <a:p>
            <a:pPr lvl="1"/>
            <a:r>
              <a:rPr lang="en-US" dirty="0">
                <a:latin typeface="Times New Roman" panose="02020603050405020304" pitchFamily="18" charset="0"/>
                <a:cs typeface="Times New Roman" panose="02020603050405020304" pitchFamily="18" charset="0"/>
              </a:rPr>
              <a:t>Higher pressure drop and hence larger fan power consumption </a:t>
            </a:r>
          </a:p>
          <a:p>
            <a:pPr lvl="1"/>
            <a:r>
              <a:rPr lang="en-US" dirty="0">
                <a:latin typeface="Times New Roman" panose="02020603050405020304" pitchFamily="18" charset="0"/>
                <a:cs typeface="Times New Roman" panose="02020603050405020304" pitchFamily="18" charset="0"/>
              </a:rPr>
              <a:t>Increased noise and hence a need for noise attenuation </a:t>
            </a:r>
          </a:p>
        </p:txBody>
      </p:sp>
    </p:spTree>
    <p:extLst>
      <p:ext uri="{BB962C8B-B14F-4D97-AF65-F5344CB8AC3E}">
        <p14:creationId xmlns:p14="http://schemas.microsoft.com/office/powerpoint/2010/main" val="16253939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Recommended air velocities depend mainly on the application and the noise criteria. Typical recommended velocities are: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Residences: 3 m/s to 5 m/s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Theatres: 4 to 6.5 m/s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Restaurants: 7.5 m/s to 10 m/s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If nothing is specified, then a velocity of 5 to 8 m/s is used for main ducts and a velocity of 4 to 6 m/s is used for the branches. The allowable air velocities can be as high as 30 m/s in ships and aircrafts to reduce the space requirement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50555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a:t>Commonly used duct design methods</a:t>
            </a:r>
          </a:p>
        </p:txBody>
      </p:sp>
      <p:sp>
        <p:nvSpPr>
          <p:cNvPr id="3" name="Content Placeholder 2"/>
          <p:cNvSpPr>
            <a:spLocks noGrp="1"/>
          </p:cNvSpPr>
          <p:nvPr>
            <p:ph idx="1"/>
          </p:nvPr>
        </p:nvSpPr>
        <p:spPr>
          <a:xfrm>
            <a:off x="838200" y="1863446"/>
            <a:ext cx="10515600" cy="4351338"/>
          </a:xfrm>
        </p:spPr>
        <p:txBody>
          <a:bodyPr>
            <a:noAutofit/>
          </a:bodyPr>
          <a:lstStyle/>
          <a:p>
            <a:r>
              <a:rPr lang="en-US" b="0" i="0" dirty="0">
                <a:solidFill>
                  <a:srgbClr val="374151"/>
                </a:solidFill>
                <a:effectLst/>
                <a:latin typeface="Times New Roman" panose="02020603050405020304" pitchFamily="18" charset="0"/>
                <a:cs typeface="Times New Roman" panose="02020603050405020304" pitchFamily="18" charset="0"/>
              </a:rPr>
              <a:t>The length of each duct run is determined based on the building layout and the location of the supply fan. </a:t>
            </a:r>
          </a:p>
          <a:p>
            <a:r>
              <a:rPr lang="en-US" b="0" i="0" dirty="0">
                <a:solidFill>
                  <a:srgbClr val="374151"/>
                </a:solidFill>
                <a:effectLst/>
                <a:latin typeface="Times New Roman" panose="02020603050405020304" pitchFamily="18" charset="0"/>
                <a:cs typeface="Times New Roman" panose="02020603050405020304" pitchFamily="18" charset="0"/>
              </a:rPr>
              <a:t>The primary goal of duct design is to choose appropriate dimensions for each duct run and then select a fan capable of delivering the necessary airflow to condition each zone. </a:t>
            </a:r>
          </a:p>
          <a:p>
            <a:r>
              <a:rPr lang="en-US" b="0" i="0" dirty="0">
                <a:solidFill>
                  <a:srgbClr val="374151"/>
                </a:solidFill>
                <a:effectLst/>
                <a:latin typeface="Times New Roman" panose="02020603050405020304" pitchFamily="18" charset="0"/>
                <a:cs typeface="Times New Roman" panose="02020603050405020304" pitchFamily="18" charset="0"/>
              </a:rPr>
              <a:t>Designing an air conditioning duct system for large buildings can be a complex task, often necessitating the use of Computer-Aided Design (CAD) software due to various factors. </a:t>
            </a:r>
          </a:p>
          <a:p>
            <a:r>
              <a:rPr lang="en-US" b="0" i="0" dirty="0">
                <a:solidFill>
                  <a:srgbClr val="374151"/>
                </a:solidFill>
                <a:effectLst/>
                <a:latin typeface="Times New Roman" panose="02020603050405020304" pitchFamily="18" charset="0"/>
                <a:cs typeface="Times New Roman" panose="02020603050405020304" pitchFamily="18" charset="0"/>
              </a:rPr>
              <a:t>However, for simpler layouts, the most commonly employed methods include the velocity method, equal friction method, and static regain method.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3699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US" sz="3200" dirty="0"/>
              <a:t>Velocity Method</a:t>
            </a:r>
          </a:p>
        </p:txBody>
      </p:sp>
      <p:sp>
        <p:nvSpPr>
          <p:cNvPr id="3" name="Content Placeholder 2"/>
          <p:cNvSpPr>
            <a:spLocks noGrp="1"/>
          </p:cNvSpPr>
          <p:nvPr>
            <p:ph idx="1"/>
          </p:nvPr>
        </p:nvSpPr>
        <p:spPr>
          <a:xfrm>
            <a:off x="651510" y="1749424"/>
            <a:ext cx="10888980" cy="5352415"/>
          </a:xfrm>
        </p:spPr>
        <p:txBody>
          <a:bodyPr>
            <a:normAutofit/>
          </a:bodyPr>
          <a:lstStyle/>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Choose appropriate velocities for both the main and branch ducts.</a:t>
            </a:r>
          </a:p>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Determine the diameters of circular ducts based on airflow rates and velocities. For rectangular ducts, calculate the cross-sectional area using flow rate and velocity. Then, by establishing the aspect ratio, determine the two sides of the rectangular duct.</a:t>
            </a:r>
          </a:p>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Utilize the velocities and dimensions of the ducts obtained in the previous step to ascertain the frictional pressure drop in both main and branch ducts. This can be done using a friction chart or equation.</a:t>
            </a:r>
          </a:p>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Calculate dynamic pressure losses for all bends and fittings based on duct layout, dimensions, and airflow rates.</a:t>
            </a:r>
          </a:p>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Select a fan capable of supplying sufficient Fan Total Pressure (FTP) for the specified index run.</a:t>
            </a:r>
          </a:p>
          <a:p>
            <a:pPr algn="l">
              <a:buFont typeface="Wingdings" panose="05000000000000000000" pitchFamily="2" charset="2"/>
              <a:buChar char="§"/>
            </a:pPr>
            <a:r>
              <a:rPr lang="en-US" b="0" i="0" dirty="0">
                <a:solidFill>
                  <a:srgbClr val="374151"/>
                </a:solidFill>
                <a:effectLst/>
                <a:latin typeface="Times New Roman" panose="02020603050405020304" pitchFamily="18" charset="0"/>
                <a:cs typeface="Times New Roman" panose="02020603050405020304" pitchFamily="18" charset="0"/>
              </a:rPr>
              <a:t>Install balancing dampers in each run. Keep the damper in the index run fully open, while adjusting the other dampers to throttle and achieve the required design flow rates.</a:t>
            </a:r>
          </a:p>
          <a:p>
            <a:pPr>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52835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0" i="0" dirty="0">
                <a:solidFill>
                  <a:srgbClr val="374151"/>
                </a:solidFill>
                <a:effectLst/>
                <a:latin typeface="Times New Roman" panose="02020603050405020304" pitchFamily="18" charset="0"/>
                <a:cs typeface="Times New Roman" panose="02020603050405020304" pitchFamily="18" charset="0"/>
              </a:rPr>
              <a:t>The velocity approach stands out as a straightforward technique for crafting a duct system. </a:t>
            </a:r>
          </a:p>
          <a:p>
            <a:r>
              <a:rPr lang="en-US" b="0" i="0" dirty="0">
                <a:solidFill>
                  <a:srgbClr val="374151"/>
                </a:solidFill>
                <a:effectLst/>
                <a:latin typeface="Times New Roman" panose="02020603050405020304" pitchFamily="18" charset="0"/>
                <a:cs typeface="Times New Roman" panose="02020603050405020304" pitchFamily="18" charset="0"/>
              </a:rPr>
              <a:t>Nevertheless, employing this method involves the skillful choice of appropriate velocities for various duct segments, demanding a level of expertise. </a:t>
            </a:r>
          </a:p>
          <a:p>
            <a:r>
              <a:rPr lang="en-US" b="0" i="0" dirty="0">
                <a:solidFill>
                  <a:srgbClr val="374151"/>
                </a:solidFill>
                <a:effectLst/>
                <a:latin typeface="Times New Roman" panose="02020603050405020304" pitchFamily="18" charset="0"/>
                <a:cs typeface="Times New Roman" panose="02020603050405020304" pitchFamily="18" charset="0"/>
              </a:rPr>
              <a:t>Incorrect velocity selection may result in excessively large ducts, consuming significant building space and escalating expenses, or overly small ducts causing substantial pressure drops. </a:t>
            </a:r>
          </a:p>
          <a:p>
            <a:r>
              <a:rPr lang="en-US" b="0" i="0" dirty="0">
                <a:solidFill>
                  <a:srgbClr val="374151"/>
                </a:solidFill>
                <a:effectLst/>
                <a:latin typeface="Times New Roman" panose="02020603050405020304" pitchFamily="18" charset="0"/>
                <a:cs typeface="Times New Roman" panose="02020603050405020304" pitchFamily="18" charset="0"/>
              </a:rPr>
              <a:t>This, in turn, mandates opting for a larger fan, driving up both the initial fan cost and ongoing operational expenses.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20959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12" name="Rectangle 3">
            <a:extLst>
              <a:ext uri="{FF2B5EF4-FFF2-40B4-BE49-F238E27FC236}">
                <a16:creationId xmlns:a16="http://schemas.microsoft.com/office/drawing/2014/main" id="{FB19829F-AA55-D4D0-CF56-F9C1B1408000}"/>
              </a:ext>
            </a:extLst>
          </p:cNvPr>
          <p:cNvSpPr>
            <a:spLocks noChangeArrowheads="1"/>
          </p:cNvSpPr>
          <p:nvPr/>
        </p:nvSpPr>
        <p:spPr bwMode="auto">
          <a:xfrm>
            <a:off x="522104" y="1825130"/>
            <a:ext cx="10834744" cy="3628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 D. V. (2007).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2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2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2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2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50000"/>
              </a:lnSpc>
              <a:spcBef>
                <a:spcPts val="600"/>
              </a:spcBef>
              <a:spcAft>
                <a:spcPts val="600"/>
              </a:spcAft>
              <a:buClrTx/>
              <a:buSzTx/>
              <a:buFont typeface="Wingdings" panose="05000000000000000000" pitchFamily="2" charset="2"/>
              <a:buChar char="§"/>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1255</TotalTime>
  <Words>4756</Words>
  <Application>Microsoft Office PowerPoint</Application>
  <PresentationFormat>Widescreen</PresentationFormat>
  <Paragraphs>303</Paragraphs>
  <Slides>48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Courier New</vt:lpstr>
      <vt:lpstr>Symbol</vt:lpstr>
      <vt:lpstr>Times New Roman</vt:lpstr>
      <vt:lpstr>Wingdings</vt:lpstr>
      <vt:lpstr>Retrospect</vt:lpstr>
      <vt:lpstr>Course: Building Services III</vt:lpstr>
      <vt:lpstr>Contents</vt:lpstr>
      <vt:lpstr>Indoor Air</vt:lpstr>
      <vt:lpstr>Indoor Air</vt:lpstr>
      <vt:lpstr>Indoor Air</vt:lpstr>
      <vt:lpstr>Indoor Air Quality</vt:lpstr>
      <vt:lpstr>Indoor Air Quality</vt:lpstr>
      <vt:lpstr>Indoor Air Contaminants</vt:lpstr>
      <vt:lpstr>Biological Contaminants</vt:lpstr>
      <vt:lpstr>Biological Contaminants</vt:lpstr>
      <vt:lpstr>Biological Contaminants</vt:lpstr>
      <vt:lpstr>Biological Contaminants</vt:lpstr>
      <vt:lpstr>Biological Contaminants</vt:lpstr>
      <vt:lpstr>Sick Building Syndrome</vt:lpstr>
      <vt:lpstr>Sick Building Syndrome</vt:lpstr>
      <vt:lpstr>Sick Building Syndrome</vt:lpstr>
      <vt:lpstr>Sick Building Syndrome</vt:lpstr>
      <vt:lpstr>Sick Building Syndrome</vt:lpstr>
      <vt:lpstr>Sick Building Syndrome</vt:lpstr>
      <vt:lpstr>Methods of Improving Indoor Air Quality</vt:lpstr>
      <vt:lpstr>Methods of Improving Indoor Air Quality</vt:lpstr>
      <vt:lpstr>Methods of Improving Indoor Air Quality</vt:lpstr>
      <vt:lpstr>Ventilation</vt:lpstr>
      <vt:lpstr>Ventilation</vt:lpstr>
      <vt:lpstr>Ventilation</vt:lpstr>
      <vt:lpstr>Ventilation</vt:lpstr>
      <vt:lpstr>Natural Ventilation</vt:lpstr>
      <vt:lpstr>Natural Ventilation</vt:lpstr>
      <vt:lpstr>Natural Ventilation</vt:lpstr>
      <vt:lpstr>Natural Ventilation</vt:lpstr>
      <vt:lpstr>Natural Ventilation</vt:lpstr>
      <vt:lpstr>Natural Ventilation</vt:lpstr>
      <vt:lpstr>Stack Effect</vt:lpstr>
      <vt:lpstr>Stack Effect</vt:lpstr>
      <vt:lpstr>Stack Effect</vt:lpstr>
      <vt:lpstr>Stack Effect</vt:lpstr>
      <vt:lpstr>Requirements of an air conditioning duct system</vt:lpstr>
      <vt:lpstr>PowerPoint Presentation</vt:lpstr>
      <vt:lpstr>General Duct Design Process</vt:lpstr>
      <vt:lpstr>Factors effecting Duct Design</vt:lpstr>
      <vt:lpstr>General rules for duct design</vt:lpstr>
      <vt:lpstr>Classification of duct systems</vt:lpstr>
      <vt:lpstr>PowerPoint Presentation</vt:lpstr>
      <vt:lpstr>PowerPoint Presentation</vt:lpstr>
      <vt:lpstr>Commonly used duct design methods</vt:lpstr>
      <vt:lpstr>Velocity Method</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48</cp:revision>
  <dcterms:created xsi:type="dcterms:W3CDTF">2023-09-12T06:49:02Z</dcterms:created>
  <dcterms:modified xsi:type="dcterms:W3CDTF">2023-10-05T23:56:27Z</dcterms:modified>
</cp:coreProperties>
</file>