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Lst>
  <p:sldIdLst>
    <p:sldId id="256" r:id="rId2"/>
    <p:sldId id="329" r:id="rId3"/>
    <p:sldId id="330" r:id="rId4"/>
    <p:sldId id="332" r:id="rId5"/>
    <p:sldId id="333" r:id="rId6"/>
    <p:sldId id="334" r:id="rId7"/>
    <p:sldId id="331" r:id="rId8"/>
    <p:sldId id="335" r:id="rId9"/>
    <p:sldId id="336" r:id="rId10"/>
    <p:sldId id="337" r:id="rId11"/>
    <p:sldId id="338" r:id="rId12"/>
    <p:sldId id="339" r:id="rId13"/>
    <p:sldId id="340" r:id="rId14"/>
    <p:sldId id="341" r:id="rId15"/>
    <p:sldId id="342" r:id="rId16"/>
    <p:sldId id="344" r:id="rId17"/>
    <p:sldId id="343" r:id="rId18"/>
    <p:sldId id="345" r:id="rId19"/>
    <p:sldId id="346" r:id="rId20"/>
    <p:sldId id="347" r:id="rId21"/>
    <p:sldId id="348" r:id="rId22"/>
    <p:sldId id="349" r:id="rId23"/>
    <p:sldId id="350" r:id="rId24"/>
    <p:sldId id="351" r:id="rId25"/>
    <p:sldId id="352" r:id="rId26"/>
    <p:sldId id="353" r:id="rId27"/>
    <p:sldId id="354" r:id="rId28"/>
    <p:sldId id="355" r:id="rId29"/>
    <p:sldId id="356" r:id="rId30"/>
    <p:sldId id="357" r:id="rId31"/>
    <p:sldId id="358" r:id="rId32"/>
    <p:sldId id="359" r:id="rId33"/>
    <p:sldId id="360" r:id="rId34"/>
    <p:sldId id="361" r:id="rId35"/>
    <p:sldId id="362" r:id="rId36"/>
    <p:sldId id="363" r:id="rId37"/>
    <p:sldId id="364" r:id="rId38"/>
    <p:sldId id="365" r:id="rId39"/>
    <p:sldId id="366" r:id="rId40"/>
    <p:sldId id="367" r:id="rId41"/>
    <p:sldId id="368" r:id="rId42"/>
    <p:sldId id="369" r:id="rId43"/>
    <p:sldId id="370" r:id="rId44"/>
    <p:sldId id="371" r:id="rId45"/>
    <p:sldId id="372" r:id="rId46"/>
    <p:sldId id="373" r:id="rId47"/>
    <p:sldId id="374" r:id="rId48"/>
    <p:sldId id="375" r:id="rId49"/>
    <p:sldId id="376" r:id="rId50"/>
    <p:sldId id="377" r:id="rId51"/>
    <p:sldId id="378" r:id="rId52"/>
    <p:sldId id="379" r:id="rId53"/>
    <p:sldId id="380" r:id="rId54"/>
    <p:sldId id="381" r:id="rId55"/>
    <p:sldId id="382" r:id="rId56"/>
    <p:sldId id="327" r:id="rId5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4366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38509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780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4FE23-1B65-4DA8-AAE0-279D87027E18}" type="datetimeFigureOut">
              <a:rPr lang="en-US" smtClean="0"/>
              <a:t>10/29/2023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59346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4FE23-1B65-4DA8-AAE0-279D87027E18}" type="datetimeFigureOut">
              <a:rPr lang="en-US" smtClean="0"/>
              <a:t>10/29/2023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228642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4FE23-1B65-4DA8-AAE0-279D87027E18}" type="datetimeFigureOut">
              <a:rPr lang="en-US" smtClean="0"/>
              <a:t>10/29/2023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206376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084FE23-1B65-4DA8-AAE0-279D87027E18}" type="datetimeFigureOut">
              <a:rPr lang="en-US" smtClean="0"/>
              <a:t>10/29/2023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1879951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084FE23-1B65-4DA8-AAE0-279D87027E18}" type="datetimeFigureOut">
              <a:rPr lang="en-US" smtClean="0"/>
              <a:t>10/29/2023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C999012-87DA-4C32-9835-E2352FDC0B42}" type="slidenum">
              <a:rPr lang="en-US" smtClean="0"/>
              <a:t>‹#›</a:t>
            </a:fld>
            <a:endParaRPr lang="en-US"/>
          </a:p>
        </p:txBody>
      </p:sp>
    </p:spTree>
    <p:extLst>
      <p:ext uri="{BB962C8B-B14F-4D97-AF65-F5344CB8AC3E}">
        <p14:creationId xmlns:p14="http://schemas.microsoft.com/office/powerpoint/2010/main" val="1451975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84FE23-1B65-4DA8-AAE0-279D87027E18}" type="datetimeFigureOut">
              <a:rPr lang="en-US" smtClean="0"/>
              <a:t>10/29/2023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631621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226318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99505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084FE23-1B65-4DA8-AAE0-279D87027E18}" type="datetimeFigureOut">
              <a:rPr lang="en-US" smtClean="0"/>
              <a:t>10/29/2023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C999012-87DA-4C32-9835-E2352FDC0B4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577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F3ACF-C1DD-008F-E4E9-1F38EC446F21}"/>
              </a:ext>
            </a:extLst>
          </p:cNvPr>
          <p:cNvSpPr>
            <a:spLocks noGrp="1"/>
          </p:cNvSpPr>
          <p:nvPr>
            <p:ph type="ctrTitle"/>
          </p:nvPr>
        </p:nvSpPr>
        <p:spPr>
          <a:xfrm>
            <a:off x="1066800" y="1069848"/>
            <a:ext cx="10058400" cy="1719072"/>
          </a:xfrm>
        </p:spPr>
        <p:txBody>
          <a:bodyPr>
            <a:normAutofit/>
          </a:bodyPr>
          <a:lstStyle/>
          <a:p>
            <a:pPr algn="ctr"/>
            <a:r>
              <a:rPr lang="en-US" sz="6000" dirty="0"/>
              <a:t>Course: Building Services III</a:t>
            </a:r>
          </a:p>
        </p:txBody>
      </p:sp>
      <p:sp>
        <p:nvSpPr>
          <p:cNvPr id="3" name="Subtitle 2">
            <a:extLst>
              <a:ext uri="{FF2B5EF4-FFF2-40B4-BE49-F238E27FC236}">
                <a16:creationId xmlns:a16="http://schemas.microsoft.com/office/drawing/2014/main" id="{0C40A212-0C9F-77C8-A64C-C2BA37EB7B06}"/>
              </a:ext>
            </a:extLst>
          </p:cNvPr>
          <p:cNvSpPr>
            <a:spLocks noGrp="1"/>
          </p:cNvSpPr>
          <p:nvPr>
            <p:ph type="subTitle" idx="1"/>
          </p:nvPr>
        </p:nvSpPr>
        <p:spPr/>
        <p:txBody>
          <a:bodyPr>
            <a:normAutofit fontScale="70000" lnSpcReduction="20000"/>
          </a:bodyPr>
          <a:lstStyle/>
          <a:p>
            <a:pPr algn="ctr"/>
            <a:r>
              <a:rPr lang="en-US" b="1" dirty="0"/>
              <a:t>Lecture 7: TYPES OF FIRE, WET/DRY PIPE SYSTEM, HYDRANT AND SPRINKLER SYSTEM</a:t>
            </a:r>
          </a:p>
          <a:p>
            <a:pPr algn="ctr"/>
            <a:endParaRPr lang="en-US" b="1" dirty="0"/>
          </a:p>
          <a:p>
            <a:pPr algn="ctr"/>
            <a:r>
              <a:rPr lang="en-US" dirty="0"/>
              <a:t>Lecturer: Manchan Tiwari</a:t>
            </a:r>
          </a:p>
        </p:txBody>
      </p:sp>
    </p:spTree>
    <p:extLst>
      <p:ext uri="{BB962C8B-B14F-4D97-AF65-F5344CB8AC3E}">
        <p14:creationId xmlns:p14="http://schemas.microsoft.com/office/powerpoint/2010/main" val="1254410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30C0D-37C8-2445-AF4D-D92CEBA8A542}"/>
              </a:ext>
            </a:extLst>
          </p:cNvPr>
          <p:cNvSpPr>
            <a:spLocks noGrp="1"/>
          </p:cNvSpPr>
          <p:nvPr>
            <p:ph type="title"/>
          </p:nvPr>
        </p:nvSpPr>
        <p:spPr/>
        <p:txBody>
          <a:bodyPr/>
          <a:lstStyle/>
          <a:p>
            <a:r>
              <a:rPr lang="en-US" dirty="0"/>
              <a:t>Fire Triangle</a:t>
            </a:r>
          </a:p>
        </p:txBody>
      </p:sp>
      <p:sp>
        <p:nvSpPr>
          <p:cNvPr id="3" name="Content Placeholder 2">
            <a:extLst>
              <a:ext uri="{FF2B5EF4-FFF2-40B4-BE49-F238E27FC236}">
                <a16:creationId xmlns:a16="http://schemas.microsoft.com/office/drawing/2014/main" id="{6A719F56-91F9-01CA-191D-3B6E408B1D6B}"/>
              </a:ext>
            </a:extLst>
          </p:cNvPr>
          <p:cNvSpPr>
            <a:spLocks noGrp="1"/>
          </p:cNvSpPr>
          <p:nvPr>
            <p:ph idx="1"/>
          </p:nvPr>
        </p:nvSpPr>
        <p:spPr/>
        <p:txBody>
          <a:bodyPr>
            <a:normAutofit/>
          </a:bodyPr>
          <a:lstStyle/>
          <a:p>
            <a:pPr marL="341313" indent="-341313">
              <a:buFont typeface="Wingdings" panose="05000000000000000000" pitchFamily="2" charset="2"/>
              <a:buChar char="§"/>
              <a:tabLst>
                <a:tab pos="287338" algn="l"/>
              </a:tabLst>
            </a:pPr>
            <a:r>
              <a:rPr lang="en-US" sz="1800" dirty="0">
                <a:effectLst/>
                <a:latin typeface="Times New Roman" panose="02020603050405020304" pitchFamily="18" charset="0"/>
                <a:ea typeface="Calibri" panose="020F0502020204030204" pitchFamily="34" charset="0"/>
              </a:rPr>
              <a:t>The fire triangle is a simple and fundamental concept that illustrates the three essential components required for a fire to occur. </a:t>
            </a:r>
          </a:p>
          <a:p>
            <a:pPr marL="341313" indent="-341313">
              <a:buFont typeface="Wingdings" panose="05000000000000000000" pitchFamily="2" charset="2"/>
              <a:buChar char="§"/>
              <a:tabLst>
                <a:tab pos="287338" algn="l"/>
              </a:tabLst>
            </a:pPr>
            <a:r>
              <a:rPr lang="en-US" sz="1800" dirty="0">
                <a:effectLst/>
                <a:latin typeface="Times New Roman" panose="02020603050405020304" pitchFamily="18" charset="0"/>
                <a:ea typeface="Calibri" panose="020F0502020204030204" pitchFamily="34" charset="0"/>
              </a:rPr>
              <a:t>These three components are often represented as the vertices of a triangle, hence the term "fire triangle." </a:t>
            </a:r>
          </a:p>
          <a:p>
            <a:pPr marL="341313" indent="-341313">
              <a:buFont typeface="Wingdings" panose="05000000000000000000" pitchFamily="2" charset="2"/>
              <a:buChar char="§"/>
              <a:tabLst>
                <a:tab pos="287338" algn="l"/>
              </a:tabLst>
            </a:pPr>
            <a:r>
              <a:rPr lang="en-US" sz="1800" dirty="0">
                <a:effectLst/>
                <a:latin typeface="Times New Roman" panose="02020603050405020304" pitchFamily="18" charset="0"/>
                <a:ea typeface="Calibri" panose="020F0502020204030204" pitchFamily="34" charset="0"/>
              </a:rPr>
              <a:t>The elements of the fire triangle are fuel, oxygen, and an ignition source, and the interaction among these three elements is crucial for the initiation and sustenance of a fire. </a:t>
            </a:r>
          </a:p>
          <a:p>
            <a:pPr marL="341313" indent="-341313">
              <a:buFont typeface="Wingdings" panose="05000000000000000000" pitchFamily="2" charset="2"/>
              <a:buChar char="§"/>
              <a:tabLst>
                <a:tab pos="287338" algn="l"/>
              </a:tabLst>
            </a:pPr>
            <a:r>
              <a:rPr lang="en-US" sz="1800" dirty="0">
                <a:effectLst/>
                <a:latin typeface="Times New Roman" panose="02020603050405020304" pitchFamily="18" charset="0"/>
                <a:ea typeface="Calibri" panose="020F0502020204030204" pitchFamily="34" charset="0"/>
              </a:rPr>
              <a:t>The fire triangle serves as a basic model for understanding the conditions necessary for combustion (NFPA, 2021).</a:t>
            </a:r>
          </a:p>
          <a:p>
            <a:pPr marL="341313" indent="-341313">
              <a:buFont typeface="Wingdings" panose="05000000000000000000" pitchFamily="2" charset="2"/>
              <a:buChar char="§"/>
              <a:tabLst>
                <a:tab pos="287338" algn="l"/>
              </a:tabLst>
            </a:pPr>
            <a:r>
              <a:rPr lang="en-US" sz="1800" dirty="0">
                <a:effectLst/>
                <a:latin typeface="Times New Roman" panose="02020603050405020304" pitchFamily="18" charset="0"/>
                <a:ea typeface="Calibri" panose="020F0502020204030204" pitchFamily="34" charset="0"/>
              </a:rPr>
              <a:t>Components of Fire Triangle</a:t>
            </a:r>
          </a:p>
          <a:p>
            <a:pPr marL="633921" lvl="1" indent="-341313">
              <a:buFont typeface="Wingdings" panose="05000000000000000000" pitchFamily="2" charset="2"/>
              <a:buChar char="§"/>
              <a:tabLst>
                <a:tab pos="287338" algn="l"/>
              </a:tabLst>
            </a:pPr>
            <a:r>
              <a:rPr lang="en-US" sz="1600" dirty="0">
                <a:latin typeface="Times New Roman" panose="02020603050405020304" pitchFamily="18" charset="0"/>
                <a:ea typeface="Calibri" panose="020F0502020204030204" pitchFamily="34" charset="0"/>
              </a:rPr>
              <a:t>Fuel </a:t>
            </a:r>
          </a:p>
          <a:p>
            <a:pPr marL="633921" lvl="1" indent="-341313">
              <a:buFont typeface="Wingdings" panose="05000000000000000000" pitchFamily="2" charset="2"/>
              <a:buChar char="§"/>
              <a:tabLst>
                <a:tab pos="287338" algn="l"/>
              </a:tabLst>
            </a:pPr>
            <a:r>
              <a:rPr lang="en-US" sz="1600" dirty="0">
                <a:effectLst/>
                <a:latin typeface="Times New Roman" panose="02020603050405020304" pitchFamily="18" charset="0"/>
                <a:ea typeface="Calibri" panose="020F0502020204030204" pitchFamily="34" charset="0"/>
              </a:rPr>
              <a:t>Oxygen</a:t>
            </a:r>
          </a:p>
          <a:p>
            <a:pPr marL="633921" lvl="1" indent="-341313">
              <a:buFont typeface="Wingdings" panose="05000000000000000000" pitchFamily="2" charset="2"/>
              <a:buChar char="§"/>
              <a:tabLst>
                <a:tab pos="287338" algn="l"/>
              </a:tabLst>
            </a:pPr>
            <a:r>
              <a:rPr lang="en-US" sz="1600" dirty="0">
                <a:latin typeface="Times New Roman" panose="02020603050405020304" pitchFamily="18" charset="0"/>
                <a:ea typeface="Calibri" panose="020F0502020204030204" pitchFamily="34" charset="0"/>
              </a:rPr>
              <a:t>Ignition Source</a:t>
            </a:r>
            <a:endParaRPr lang="en-US" sz="1600" dirty="0">
              <a:effectLst/>
              <a:latin typeface="Times New Roman" panose="02020603050405020304" pitchFamily="18" charset="0"/>
              <a:ea typeface="Calibri" panose="020F0502020204030204" pitchFamily="34" charset="0"/>
            </a:endParaRPr>
          </a:p>
          <a:p>
            <a:endParaRPr lang="en-US" dirty="0"/>
          </a:p>
        </p:txBody>
      </p:sp>
    </p:spTree>
    <p:extLst>
      <p:ext uri="{BB962C8B-B14F-4D97-AF65-F5344CB8AC3E}">
        <p14:creationId xmlns:p14="http://schemas.microsoft.com/office/powerpoint/2010/main" val="2620217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8EFDA-0A13-56E1-D487-EFAE92B296D1}"/>
              </a:ext>
            </a:extLst>
          </p:cNvPr>
          <p:cNvSpPr>
            <a:spLocks noGrp="1"/>
          </p:cNvSpPr>
          <p:nvPr>
            <p:ph type="title"/>
          </p:nvPr>
        </p:nvSpPr>
        <p:spPr/>
        <p:txBody>
          <a:bodyPr/>
          <a:lstStyle/>
          <a:p>
            <a:r>
              <a:rPr lang="en-US" dirty="0"/>
              <a:t>Fire Triangle</a:t>
            </a:r>
          </a:p>
        </p:txBody>
      </p:sp>
      <p:sp>
        <p:nvSpPr>
          <p:cNvPr id="3" name="Content Placeholder 2">
            <a:extLst>
              <a:ext uri="{FF2B5EF4-FFF2-40B4-BE49-F238E27FC236}">
                <a16:creationId xmlns:a16="http://schemas.microsoft.com/office/drawing/2014/main" id="{FE4FCF46-E916-65A1-2ABC-D972147F2096}"/>
              </a:ext>
            </a:extLst>
          </p:cNvPr>
          <p:cNvSpPr>
            <a:spLocks noGrp="1"/>
          </p:cNvSpPr>
          <p:nvPr>
            <p:ph idx="1"/>
          </p:nvPr>
        </p:nvSpPr>
        <p:spPr>
          <a:xfrm>
            <a:off x="985520" y="1737360"/>
            <a:ext cx="10058400" cy="4023360"/>
          </a:xfrm>
        </p:spPr>
        <p:txBody>
          <a:bodyPr>
            <a:noAutofit/>
          </a:bodyPr>
          <a:lstStyle/>
          <a:p>
            <a:r>
              <a:rPr lang="en-US" sz="1600" b="1" dirty="0">
                <a:effectLst/>
                <a:latin typeface="Times New Roman" panose="02020603050405020304" pitchFamily="18" charset="0"/>
                <a:ea typeface="Calibri" panose="020F0502020204030204" pitchFamily="34" charset="0"/>
              </a:rPr>
              <a:t>Fuel</a:t>
            </a:r>
          </a:p>
          <a:p>
            <a:pPr marL="233363" indent="-233363">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Fuel is any material that can undergo combustion. </a:t>
            </a:r>
          </a:p>
          <a:p>
            <a:pPr marL="233363" indent="-233363">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This can include solids, liquids, or gases. </a:t>
            </a:r>
          </a:p>
          <a:p>
            <a:pPr marL="233363" indent="-233363">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Common examples of fuel in the context of a fire might be wood, paper, gasoline, or natural gas. </a:t>
            </a:r>
          </a:p>
          <a:p>
            <a:pPr marL="233363" indent="-233363">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nature and properties of the fuel play a significant role in determining the characteristics of the fire, including its intensity and rate of spread.</a:t>
            </a:r>
          </a:p>
          <a:p>
            <a:pPr marL="233363" indent="-233363">
              <a:buFont typeface="Arial" panose="020B0604020202020204" pitchFamily="34" charset="0"/>
              <a:buChar char="•"/>
            </a:pPr>
            <a:endParaRPr lang="en-US" sz="1600" dirty="0">
              <a:effectLst/>
              <a:latin typeface="Times New Roman" panose="02020603050405020304" pitchFamily="18" charset="0"/>
              <a:ea typeface="Calibri" panose="020F0502020204030204" pitchFamily="34" charset="0"/>
            </a:endParaRPr>
          </a:p>
          <a:p>
            <a:r>
              <a:rPr lang="en-US" sz="1600" b="1" dirty="0">
                <a:latin typeface="Times New Roman" panose="02020603050405020304" pitchFamily="18" charset="0"/>
                <a:ea typeface="Calibri" panose="020F0502020204030204" pitchFamily="34" charset="0"/>
              </a:rPr>
              <a:t>Oxygen</a:t>
            </a:r>
            <a:endParaRPr lang="en-US" sz="1600" b="1" dirty="0">
              <a:effectLst/>
              <a:latin typeface="Times New Roman" panose="02020603050405020304" pitchFamily="18" charset="0"/>
              <a:ea typeface="Calibri" panose="020F0502020204030204" pitchFamily="34" charset="0"/>
            </a:endParaRPr>
          </a:p>
          <a:p>
            <a:pPr marL="233363" indent="-233363">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Oxygen is a vital component for combustion. </a:t>
            </a:r>
          </a:p>
          <a:p>
            <a:pPr marL="233363" indent="-233363">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In most fires, oxygen from the air is necessary to support the chemical reaction between the fuel and the ignition source. </a:t>
            </a:r>
          </a:p>
          <a:p>
            <a:pPr marL="233363" indent="-233363">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level of oxygen in the surrounding environment can influence the speed and efficiency of combustion. </a:t>
            </a:r>
          </a:p>
          <a:p>
            <a:pPr marL="233363" indent="-233363">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Firefighters often use techniques such as ventilation to control the supply of oxygen to a fire.</a:t>
            </a:r>
          </a:p>
          <a:p>
            <a:endParaRPr lang="en-US" sz="1600" dirty="0">
              <a:effectLst/>
              <a:latin typeface="Times New Roman" panose="02020603050405020304" pitchFamily="18" charset="0"/>
              <a:ea typeface="Calibri" panose="020F0502020204030204" pitchFamily="34" charset="0"/>
            </a:endParaRPr>
          </a:p>
          <a:p>
            <a:endParaRPr lang="en-US" sz="1600" dirty="0"/>
          </a:p>
        </p:txBody>
      </p:sp>
    </p:spTree>
    <p:extLst>
      <p:ext uri="{BB962C8B-B14F-4D97-AF65-F5344CB8AC3E}">
        <p14:creationId xmlns:p14="http://schemas.microsoft.com/office/powerpoint/2010/main" val="3977579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8EFDA-0A13-56E1-D487-EFAE92B296D1}"/>
              </a:ext>
            </a:extLst>
          </p:cNvPr>
          <p:cNvSpPr>
            <a:spLocks noGrp="1"/>
          </p:cNvSpPr>
          <p:nvPr>
            <p:ph type="title"/>
          </p:nvPr>
        </p:nvSpPr>
        <p:spPr/>
        <p:txBody>
          <a:bodyPr/>
          <a:lstStyle/>
          <a:p>
            <a:r>
              <a:rPr lang="en-US" dirty="0"/>
              <a:t>Fire Triangle</a:t>
            </a:r>
          </a:p>
        </p:txBody>
      </p:sp>
      <p:sp>
        <p:nvSpPr>
          <p:cNvPr id="3" name="Content Placeholder 2">
            <a:extLst>
              <a:ext uri="{FF2B5EF4-FFF2-40B4-BE49-F238E27FC236}">
                <a16:creationId xmlns:a16="http://schemas.microsoft.com/office/drawing/2014/main" id="{FE4FCF46-E916-65A1-2ABC-D972147F2096}"/>
              </a:ext>
            </a:extLst>
          </p:cNvPr>
          <p:cNvSpPr>
            <a:spLocks noGrp="1"/>
          </p:cNvSpPr>
          <p:nvPr>
            <p:ph idx="1"/>
          </p:nvPr>
        </p:nvSpPr>
        <p:spPr/>
        <p:txBody>
          <a:bodyPr>
            <a:normAutofit/>
          </a:bodyPr>
          <a:lstStyle/>
          <a:p>
            <a:r>
              <a:rPr lang="en-US" sz="1800" b="1" dirty="0">
                <a:effectLst/>
                <a:latin typeface="Times New Roman" panose="02020603050405020304" pitchFamily="18" charset="0"/>
                <a:ea typeface="Calibri" panose="020F0502020204030204" pitchFamily="34" charset="0"/>
              </a:rPr>
              <a:t>Ignition Source</a:t>
            </a:r>
          </a:p>
          <a:p>
            <a:pPr marL="233363" indent="-233363">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ignition source is the heat energy required to initiate the combustion process. </a:t>
            </a:r>
          </a:p>
          <a:p>
            <a:pPr marL="233363" indent="-233363">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This can be in the form of an open flame, a spark, or any heat source with sufficient temperature to ignite the fuel. </a:t>
            </a:r>
          </a:p>
          <a:p>
            <a:pPr marL="233363" indent="-233363">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ignition source provides the activation energy needed to start the chemical reactions between the fuel and oxygen, leading to the release of heat and light</a:t>
            </a:r>
          </a:p>
          <a:p>
            <a:endParaRPr lang="en-US" sz="1800" dirty="0">
              <a:effectLst/>
              <a:latin typeface="Times New Roman" panose="02020603050405020304" pitchFamily="18" charset="0"/>
              <a:ea typeface="Calibri" panose="020F0502020204030204" pitchFamily="34" charset="0"/>
            </a:endParaRPr>
          </a:p>
          <a:p>
            <a:endParaRPr lang="en-US" dirty="0"/>
          </a:p>
        </p:txBody>
      </p:sp>
    </p:spTree>
    <p:extLst>
      <p:ext uri="{BB962C8B-B14F-4D97-AF65-F5344CB8AC3E}">
        <p14:creationId xmlns:p14="http://schemas.microsoft.com/office/powerpoint/2010/main" val="4046832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8EFDA-0A13-56E1-D487-EFAE92B296D1}"/>
              </a:ext>
            </a:extLst>
          </p:cNvPr>
          <p:cNvSpPr>
            <a:spLocks noGrp="1"/>
          </p:cNvSpPr>
          <p:nvPr>
            <p:ph type="title"/>
          </p:nvPr>
        </p:nvSpPr>
        <p:spPr/>
        <p:txBody>
          <a:bodyPr/>
          <a:lstStyle/>
          <a:p>
            <a:r>
              <a:rPr lang="en-US" dirty="0"/>
              <a:t>Fire Triangle</a:t>
            </a:r>
          </a:p>
        </p:txBody>
      </p:sp>
      <p:sp>
        <p:nvSpPr>
          <p:cNvPr id="3" name="Content Placeholder 2">
            <a:extLst>
              <a:ext uri="{FF2B5EF4-FFF2-40B4-BE49-F238E27FC236}">
                <a16:creationId xmlns:a16="http://schemas.microsoft.com/office/drawing/2014/main" id="{FE4FCF46-E916-65A1-2ABC-D972147F2096}"/>
              </a:ext>
            </a:extLst>
          </p:cNvPr>
          <p:cNvSpPr>
            <a:spLocks noGrp="1"/>
          </p:cNvSpPr>
          <p:nvPr>
            <p:ph idx="1"/>
          </p:nvPr>
        </p:nvSpPr>
        <p:spPr/>
        <p:txBody>
          <a:bodyPr>
            <a:normAutofit/>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Understanding the fire triangle is critical for fire safety and prevention. Fire safety measures often focus on disrupting one or more elements of the fire triangle to prevent or extinguish fires. For instance:</a:t>
            </a:r>
          </a:p>
          <a:p>
            <a:pPr marL="342900" marR="0" lvl="0" indent="-342900" algn="just">
              <a:lnSpc>
                <a:spcPct val="115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Removing or controlling the fuel source can be accomplished through proper storage and handling of combustible materials.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Oxygen control involves methods like using fire suppressants or adjusting ventilation systems.</a:t>
            </a:r>
          </a:p>
          <a:p>
            <a:pPr marL="342900" marR="0" lvl="0" indent="-342900" algn="just">
              <a:lnSpc>
                <a:spcPct val="115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Managing the ignition source involves practices such as electrical safety measures and proper use of equipment.</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By manipulating these components, fire safety professionals can effectively reduce the risk of fire incidents and enhance overall safety in various environments.</a:t>
            </a:r>
          </a:p>
          <a:p>
            <a:endParaRPr lang="en-US" sz="1800" dirty="0">
              <a:effectLst/>
              <a:latin typeface="Times New Roman" panose="02020603050405020304" pitchFamily="18" charset="0"/>
              <a:ea typeface="Calibri" panose="020F0502020204030204" pitchFamily="34" charset="0"/>
            </a:endParaRPr>
          </a:p>
          <a:p>
            <a:endParaRPr lang="en-US" dirty="0"/>
          </a:p>
        </p:txBody>
      </p:sp>
    </p:spTree>
    <p:extLst>
      <p:ext uri="{BB962C8B-B14F-4D97-AF65-F5344CB8AC3E}">
        <p14:creationId xmlns:p14="http://schemas.microsoft.com/office/powerpoint/2010/main" val="1447477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36684-DB44-12B0-F6F7-FA83A773D75E}"/>
              </a:ext>
            </a:extLst>
          </p:cNvPr>
          <p:cNvSpPr>
            <a:spLocks noGrp="1"/>
          </p:cNvSpPr>
          <p:nvPr>
            <p:ph type="title"/>
          </p:nvPr>
        </p:nvSpPr>
        <p:spPr/>
        <p:txBody>
          <a:bodyPr/>
          <a:lstStyle/>
          <a:p>
            <a:r>
              <a:rPr lang="en-US" dirty="0"/>
              <a:t>Classification of Fire</a:t>
            </a:r>
          </a:p>
        </p:txBody>
      </p:sp>
      <p:sp>
        <p:nvSpPr>
          <p:cNvPr id="3" name="Content Placeholder 2">
            <a:extLst>
              <a:ext uri="{FF2B5EF4-FFF2-40B4-BE49-F238E27FC236}">
                <a16:creationId xmlns:a16="http://schemas.microsoft.com/office/drawing/2014/main" id="{5C3ACA3E-C821-B421-AE71-B6C82F430037}"/>
              </a:ext>
            </a:extLst>
          </p:cNvPr>
          <p:cNvSpPr>
            <a:spLocks noGrp="1"/>
          </p:cNvSpPr>
          <p:nvPr>
            <p:ph idx="1"/>
          </p:nvPr>
        </p:nvSpPr>
        <p:spPr/>
        <p:txBody>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Fires are classified into different types based on the nature of the fuel involved and the specific characteristics of the fire. </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classification system helps in identifying the most appropriate firefighting methods and equipment. </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common types of fire are often categorized using letters, and these are known as fire classes (NFPA, 2021):</a:t>
            </a:r>
          </a:p>
          <a:p>
            <a:pPr marL="342900" marR="0" lvl="0" indent="-342900" algn="just">
              <a:lnSpc>
                <a:spcPct val="115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Class A: The Ordinary Combustibles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Class B: Flammable Liquids and Gas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Class C: Fires Energized in Electrical Equipment</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Class D: Fires Involving Combustible Metals</a:t>
            </a:r>
          </a:p>
          <a:p>
            <a:pPr marL="342900" marR="0" lvl="0" indent="-342900" algn="just">
              <a:lnSpc>
                <a:spcPct val="115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Class K: Fires in Kitchen</a:t>
            </a:r>
          </a:p>
          <a:p>
            <a:endParaRPr lang="en-US" dirty="0"/>
          </a:p>
        </p:txBody>
      </p:sp>
    </p:spTree>
    <p:extLst>
      <p:ext uri="{BB962C8B-B14F-4D97-AF65-F5344CB8AC3E}">
        <p14:creationId xmlns:p14="http://schemas.microsoft.com/office/powerpoint/2010/main" val="2506486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52A66-B936-AC17-3901-A05C73924BAC}"/>
              </a:ext>
            </a:extLst>
          </p:cNvPr>
          <p:cNvSpPr>
            <a:spLocks noGrp="1"/>
          </p:cNvSpPr>
          <p:nvPr>
            <p:ph type="title"/>
          </p:nvPr>
        </p:nvSpPr>
        <p:spPr/>
        <p:txBody>
          <a:bodyPr>
            <a:normAutofit/>
          </a:bodyPr>
          <a:lstStyle/>
          <a:p>
            <a:r>
              <a:rPr lang="en-US" sz="4400" dirty="0"/>
              <a:t>Class A Fire:</a:t>
            </a:r>
            <a:br>
              <a:rPr lang="en-US" sz="4400" dirty="0"/>
            </a:br>
            <a:r>
              <a:rPr lang="en-US" sz="4400" dirty="0"/>
              <a:t>Ordinary Combustibles </a:t>
            </a:r>
          </a:p>
        </p:txBody>
      </p:sp>
      <p:sp>
        <p:nvSpPr>
          <p:cNvPr id="3" name="Content Placeholder 2">
            <a:extLst>
              <a:ext uri="{FF2B5EF4-FFF2-40B4-BE49-F238E27FC236}">
                <a16:creationId xmlns:a16="http://schemas.microsoft.com/office/drawing/2014/main" id="{CD7CD106-FA25-E96B-ABD9-E3AA879A374A}"/>
              </a:ext>
            </a:extLst>
          </p:cNvPr>
          <p:cNvSpPr>
            <a:spLocks noGrp="1"/>
          </p:cNvSpPr>
          <p:nvPr>
            <p:ph idx="1"/>
          </p:nvPr>
        </p:nvSpPr>
        <p:spPr/>
        <p:txBody>
          <a:bodyPr>
            <a:noAutofit/>
          </a:bodyPr>
          <a:lstStyle/>
          <a:p>
            <a:pPr marL="0" marR="0" indent="0" algn="just">
              <a:lnSpc>
                <a:spcPct val="120000"/>
              </a:lnSpc>
              <a:spcBef>
                <a:spcPts val="0"/>
              </a:spcBef>
              <a:spcAft>
                <a:spcPts val="0"/>
              </a:spcAft>
              <a:buNone/>
            </a:pPr>
            <a:r>
              <a:rPr lang="en-US" sz="1800" dirty="0">
                <a:effectLst/>
                <a:latin typeface="Times New Roman" panose="02020603050405020304" pitchFamily="18" charset="0"/>
                <a:ea typeface="Calibri" panose="020F0502020204030204" pitchFamily="34" charset="0"/>
              </a:rPr>
              <a:t>Class A fires involve the combustion of ordinary combustibles, typically materials found in everyday environments. The key characteristics of Class A fires include:</a:t>
            </a:r>
          </a:p>
          <a:p>
            <a:pPr marL="0" marR="0" indent="0" algn="just">
              <a:lnSpc>
                <a:spcPct val="120000"/>
              </a:lnSpc>
              <a:spcBef>
                <a:spcPts val="0"/>
              </a:spcBef>
              <a:spcAft>
                <a:spcPts val="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Fuel: </a:t>
            </a:r>
          </a:p>
          <a:p>
            <a:pPr marL="525971" lvl="1" indent="-233363" algn="just">
              <a:lnSpc>
                <a:spcPct val="120000"/>
              </a:lnSpc>
              <a:spcBef>
                <a:spcPts val="0"/>
              </a:spcBef>
              <a:spcAft>
                <a:spcPts val="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Common combustibles such as wood, paper, fabric, and plastics are the primary sources of fuel for Class A fires. These materials are readily available in homes, offices, and various other settings.</a:t>
            </a:r>
          </a:p>
          <a:p>
            <a:pPr marL="0" indent="0" algn="just">
              <a:lnSpc>
                <a:spcPct val="120000"/>
              </a:lnSpc>
              <a:spcBef>
                <a:spcPts val="0"/>
              </a:spcBef>
              <a:spcAft>
                <a:spcPts val="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Traits: </a:t>
            </a:r>
          </a:p>
          <a:p>
            <a:pPr marL="525971" lvl="1" indent="-233363" algn="just">
              <a:lnSpc>
                <a:spcPct val="120000"/>
              </a:lnSpc>
              <a:spcBef>
                <a:spcPts val="0"/>
              </a:spcBef>
              <a:spcAft>
                <a:spcPts val="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Class A fires are characterized by materials that leave behind ash when burned. They are the most common type of fire encountered in routine scenarios</a:t>
            </a:r>
          </a:p>
          <a:p>
            <a:pPr marL="0" marR="0" lvl="0" indent="0" algn="just">
              <a:lnSpc>
                <a:spcPct val="120000"/>
              </a:lnSpc>
              <a:spcBef>
                <a:spcPts val="0"/>
              </a:spcBef>
              <a:spcAft>
                <a:spcPts val="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Extinguishing Method: </a:t>
            </a:r>
          </a:p>
          <a:p>
            <a:pPr marL="525971" lvl="1" indent="-233363" algn="just">
              <a:lnSpc>
                <a:spcPct val="120000"/>
              </a:lnSpc>
              <a:spcBef>
                <a:spcPts val="0"/>
              </a:spcBef>
              <a:spcAft>
                <a:spcPts val="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The most effective method for extinguishing Class A fires is to quench them with water or water-based solutions. The water cools the fuel below its ignition temperature, preventing further combustion.</a:t>
            </a:r>
          </a:p>
          <a:p>
            <a:pPr marL="233363" indent="-233363">
              <a:lnSpc>
                <a:spcPct val="120000"/>
              </a:lnSpc>
              <a:spcBef>
                <a:spcPts val="0"/>
              </a:spcBef>
              <a:spcAft>
                <a:spcPts val="0"/>
              </a:spcAft>
              <a:buFont typeface="Arial" panose="020B0604020202020204" pitchFamily="34" charset="0"/>
              <a:buChar char="•"/>
            </a:pPr>
            <a:endParaRPr lang="en-US" sz="1800" dirty="0"/>
          </a:p>
        </p:txBody>
      </p:sp>
    </p:spTree>
    <p:extLst>
      <p:ext uri="{BB962C8B-B14F-4D97-AF65-F5344CB8AC3E}">
        <p14:creationId xmlns:p14="http://schemas.microsoft.com/office/powerpoint/2010/main" val="1534540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52A66-B936-AC17-3901-A05C73924BAC}"/>
              </a:ext>
            </a:extLst>
          </p:cNvPr>
          <p:cNvSpPr>
            <a:spLocks noGrp="1"/>
          </p:cNvSpPr>
          <p:nvPr>
            <p:ph type="title"/>
          </p:nvPr>
        </p:nvSpPr>
        <p:spPr/>
        <p:txBody>
          <a:bodyPr/>
          <a:lstStyle/>
          <a:p>
            <a:r>
              <a:rPr lang="en-US" dirty="0"/>
              <a:t>Class A Fire</a:t>
            </a:r>
          </a:p>
        </p:txBody>
      </p:sp>
      <p:sp>
        <p:nvSpPr>
          <p:cNvPr id="3" name="Content Placeholder 2">
            <a:extLst>
              <a:ext uri="{FF2B5EF4-FFF2-40B4-BE49-F238E27FC236}">
                <a16:creationId xmlns:a16="http://schemas.microsoft.com/office/drawing/2014/main" id="{CD7CD106-FA25-E96B-ABD9-E3AA879A374A}"/>
              </a:ext>
            </a:extLst>
          </p:cNvPr>
          <p:cNvSpPr>
            <a:spLocks noGrp="1"/>
          </p:cNvSpPr>
          <p:nvPr>
            <p:ph idx="1"/>
          </p:nvPr>
        </p:nvSpPr>
        <p:spPr/>
        <p:txBody>
          <a:bodyPr>
            <a:noAutofit/>
          </a:bodyPr>
          <a:lstStyle/>
          <a:p>
            <a:pPr marL="0" marR="0" lvl="0" indent="0" algn="just">
              <a:lnSpc>
                <a:spcPct val="120000"/>
              </a:lnSpc>
              <a:spcBef>
                <a:spcPts val="0"/>
              </a:spcBef>
              <a:spcAft>
                <a:spcPts val="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Prevention: </a:t>
            </a:r>
          </a:p>
          <a:p>
            <a:pPr marL="233363" marR="0" lvl="0" indent="-233363" algn="just">
              <a:lnSpc>
                <a:spcPct val="120000"/>
              </a:lnSpc>
              <a:spcBef>
                <a:spcPts val="0"/>
              </a:spcBef>
              <a:spcAft>
                <a:spcPts val="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Prevention strategies for Class A fires involve proper storage and handling of combustible materials. This includes safely disposing of waste, keeping flammable materials away from heat sources, and using fire-resistant containers.</a:t>
            </a:r>
          </a:p>
          <a:p>
            <a:pPr marL="233363" marR="0" lvl="0" indent="-233363" algn="just">
              <a:lnSpc>
                <a:spcPct val="120000"/>
              </a:lnSpc>
              <a:spcBef>
                <a:spcPts val="0"/>
              </a:spcBef>
              <a:spcAft>
                <a:spcPts val="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Understanding and appropriately responding to Class A fires are essential for general fire safety. This knowledge empowers individuals to take proactive measures to prevent the occurrence of such fires and equips them with the means to respond effectively in case of an emergency involving Class A combustibles.</a:t>
            </a:r>
          </a:p>
          <a:p>
            <a:pPr marL="233363" indent="-233363">
              <a:lnSpc>
                <a:spcPct val="120000"/>
              </a:lnSpc>
              <a:spcBef>
                <a:spcPts val="0"/>
              </a:spcBef>
              <a:spcAft>
                <a:spcPts val="0"/>
              </a:spcAft>
              <a:buFont typeface="Arial" panose="020B0604020202020204" pitchFamily="34" charset="0"/>
              <a:buChar char="•"/>
            </a:pPr>
            <a:endParaRPr lang="en-US" sz="1800" dirty="0"/>
          </a:p>
        </p:txBody>
      </p:sp>
    </p:spTree>
    <p:extLst>
      <p:ext uri="{BB962C8B-B14F-4D97-AF65-F5344CB8AC3E}">
        <p14:creationId xmlns:p14="http://schemas.microsoft.com/office/powerpoint/2010/main" val="3793243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BE095-07E5-F6D2-D2D1-AFC7182B4595}"/>
              </a:ext>
            </a:extLst>
          </p:cNvPr>
          <p:cNvSpPr>
            <a:spLocks noGrp="1"/>
          </p:cNvSpPr>
          <p:nvPr>
            <p:ph type="title"/>
          </p:nvPr>
        </p:nvSpPr>
        <p:spPr/>
        <p:txBody>
          <a:bodyPr>
            <a:normAutofit/>
          </a:bodyPr>
          <a:lstStyle/>
          <a:p>
            <a:r>
              <a:rPr lang="en-US" sz="4000" dirty="0"/>
              <a:t>Class B Fire:</a:t>
            </a:r>
            <a:br>
              <a:rPr lang="en-US" sz="4000" dirty="0"/>
            </a:br>
            <a:r>
              <a:rPr lang="en-US" sz="4000" dirty="0"/>
              <a:t>Flammable Liquids and Gases</a:t>
            </a:r>
          </a:p>
        </p:txBody>
      </p:sp>
      <p:sp>
        <p:nvSpPr>
          <p:cNvPr id="3" name="Content Placeholder 2">
            <a:extLst>
              <a:ext uri="{FF2B5EF4-FFF2-40B4-BE49-F238E27FC236}">
                <a16:creationId xmlns:a16="http://schemas.microsoft.com/office/drawing/2014/main" id="{F5C62B5A-3B2B-FB0D-E870-D5A8018959B3}"/>
              </a:ext>
            </a:extLst>
          </p:cNvPr>
          <p:cNvSpPr>
            <a:spLocks noGrp="1"/>
          </p:cNvSpPr>
          <p:nvPr>
            <p:ph idx="1"/>
          </p:nvPr>
        </p:nvSpPr>
        <p:spPr/>
        <p:txBody>
          <a:bodyPr>
            <a:noAutofit/>
          </a:bodyPr>
          <a:lstStyle/>
          <a:p>
            <a:pPr marL="0" marR="0" indent="0" algn="just">
              <a:lnSpc>
                <a:spcPct val="140000"/>
              </a:lnSpc>
              <a:spcBef>
                <a:spcPts val="0"/>
              </a:spcBef>
              <a:spcAft>
                <a:spcPts val="0"/>
              </a:spcAft>
              <a:buNone/>
            </a:pPr>
            <a:r>
              <a:rPr lang="en-US" sz="1800" dirty="0">
                <a:effectLst/>
                <a:latin typeface="Times New Roman" panose="02020603050405020304" pitchFamily="18" charset="0"/>
                <a:ea typeface="Calibri" panose="020F0502020204030204" pitchFamily="34" charset="0"/>
              </a:rPr>
              <a:t>Class B fires involve flammable liquids and gases, presenting unique challenges in fire safety and suppression. </a:t>
            </a:r>
          </a:p>
          <a:p>
            <a:pPr marL="0" marR="0" indent="0" algn="just">
              <a:lnSpc>
                <a:spcPct val="140000"/>
              </a:lnSpc>
              <a:spcBef>
                <a:spcPts val="0"/>
              </a:spcBef>
              <a:spcAft>
                <a:spcPts val="0"/>
              </a:spcAft>
              <a:buNone/>
            </a:pPr>
            <a:r>
              <a:rPr lang="en-US" sz="1800" dirty="0">
                <a:effectLst/>
                <a:latin typeface="Times New Roman" panose="02020603050405020304" pitchFamily="18" charset="0"/>
                <a:ea typeface="Calibri" panose="020F0502020204030204" pitchFamily="34" charset="0"/>
              </a:rPr>
              <a:t>These fires encompass a wide range of substances, including gasoline, oil, grease, propane, and various industrial solvents. </a:t>
            </a:r>
          </a:p>
          <a:p>
            <a:pPr marL="0" marR="0" indent="0" algn="just">
              <a:lnSpc>
                <a:spcPct val="140000"/>
              </a:lnSpc>
              <a:spcBef>
                <a:spcPts val="0"/>
              </a:spcBef>
              <a:spcAft>
                <a:spcPts val="0"/>
              </a:spcAft>
              <a:buNone/>
            </a:pPr>
            <a:r>
              <a:rPr lang="en-US" sz="1800" dirty="0">
                <a:effectLst/>
                <a:latin typeface="Times New Roman" panose="02020603050405020304" pitchFamily="18" charset="0"/>
                <a:ea typeface="Calibri" panose="020F0502020204030204" pitchFamily="34" charset="0"/>
              </a:rPr>
              <a:t>The distinguishing trait of Class B fires is the ignition and sustained combustion of these liquids or gases.</a:t>
            </a:r>
          </a:p>
          <a:p>
            <a:pPr marL="0" marR="0" lvl="2" indent="0" algn="just">
              <a:lnSpc>
                <a:spcPct val="140000"/>
              </a:lnSpc>
              <a:spcBef>
                <a:spcPts val="0"/>
              </a:spcBef>
              <a:spcAft>
                <a:spcPts val="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Characteristics:</a:t>
            </a:r>
          </a:p>
          <a:p>
            <a:pPr marL="287338" indent="-287338" algn="just">
              <a:lnSpc>
                <a:spcPct val="140000"/>
              </a:lnSpc>
              <a:spcBef>
                <a:spcPts val="0"/>
              </a:spcBef>
              <a:spcAft>
                <a:spcPts val="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Flammable Materials: Class B fuels are liquids or gases that readily vaporize and ignite when exposed to an open flame, spark, or other heat sources.</a:t>
            </a:r>
          </a:p>
          <a:p>
            <a:pPr marL="287338" indent="-287338" algn="just">
              <a:lnSpc>
                <a:spcPct val="140000"/>
              </a:lnSpc>
              <a:spcBef>
                <a:spcPts val="0"/>
              </a:spcBef>
              <a:spcAft>
                <a:spcPts val="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Rapid Spread: These fires can spread quickly, making rapid response and effective suppression crucial to preventing escalation., and automotive settings</a:t>
            </a:r>
            <a:endParaRPr lang="en-US" sz="1800" dirty="0"/>
          </a:p>
        </p:txBody>
      </p:sp>
    </p:spTree>
    <p:extLst>
      <p:ext uri="{BB962C8B-B14F-4D97-AF65-F5344CB8AC3E}">
        <p14:creationId xmlns:p14="http://schemas.microsoft.com/office/powerpoint/2010/main" val="4257907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BE095-07E5-F6D2-D2D1-AFC7182B4595}"/>
              </a:ext>
            </a:extLst>
          </p:cNvPr>
          <p:cNvSpPr>
            <a:spLocks noGrp="1"/>
          </p:cNvSpPr>
          <p:nvPr>
            <p:ph type="title"/>
          </p:nvPr>
        </p:nvSpPr>
        <p:spPr/>
        <p:txBody>
          <a:bodyPr/>
          <a:lstStyle/>
          <a:p>
            <a:r>
              <a:rPr lang="en-US" dirty="0"/>
              <a:t>Class B Fire</a:t>
            </a:r>
          </a:p>
        </p:txBody>
      </p:sp>
      <p:sp>
        <p:nvSpPr>
          <p:cNvPr id="3" name="Content Placeholder 2">
            <a:extLst>
              <a:ext uri="{FF2B5EF4-FFF2-40B4-BE49-F238E27FC236}">
                <a16:creationId xmlns:a16="http://schemas.microsoft.com/office/drawing/2014/main" id="{F5C62B5A-3B2B-FB0D-E870-D5A8018959B3}"/>
              </a:ext>
            </a:extLst>
          </p:cNvPr>
          <p:cNvSpPr>
            <a:spLocks noGrp="1"/>
          </p:cNvSpPr>
          <p:nvPr>
            <p:ph idx="1"/>
          </p:nvPr>
        </p:nvSpPr>
        <p:spPr/>
        <p:txBody>
          <a:bodyPr>
            <a:noAutofit/>
          </a:bodyPr>
          <a:lstStyle/>
          <a:p>
            <a:pPr marL="0" marR="0" lvl="2" indent="0" algn="just">
              <a:lnSpc>
                <a:spcPct val="140000"/>
              </a:lnSpc>
              <a:spcBef>
                <a:spcPts val="0"/>
              </a:spcBef>
              <a:spcAft>
                <a:spcPts val="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Extinguishing Methods:</a:t>
            </a:r>
          </a:p>
          <a:p>
            <a:pPr marL="169863" marR="0" lvl="0" indent="-169863" algn="just">
              <a:lnSpc>
                <a:spcPct val="140000"/>
              </a:lnSpc>
              <a:spcBef>
                <a:spcPts val="0"/>
              </a:spcBef>
              <a:spcAft>
                <a:spcPts val="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Foam: Foam is commonly used to create a barrier over the fuel surface, suppressing the release of flammable vapors and cooling the fire.</a:t>
            </a:r>
          </a:p>
          <a:p>
            <a:pPr marL="169863" marR="0" lvl="0" indent="-169863" algn="just">
              <a:lnSpc>
                <a:spcPct val="140000"/>
              </a:lnSpc>
              <a:spcBef>
                <a:spcPts val="0"/>
              </a:spcBef>
              <a:spcAft>
                <a:spcPts val="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Dry Chemical Agents: Dry chemical extinguishers interrupt the chemical reaction of the fire and are effective for a variety of flammable substances.</a:t>
            </a:r>
          </a:p>
          <a:p>
            <a:pPr marL="169863" marR="0" lvl="0" indent="-169863" algn="just">
              <a:lnSpc>
                <a:spcPct val="140000"/>
              </a:lnSpc>
              <a:spcBef>
                <a:spcPts val="0"/>
              </a:spcBef>
              <a:spcAft>
                <a:spcPts val="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Carbon Dioxide (CO2): CO2 is a gas that displaces oxygen, removing one leg of the fire triangle and effectively suppressing Class B fires.</a:t>
            </a:r>
          </a:p>
        </p:txBody>
      </p:sp>
    </p:spTree>
    <p:extLst>
      <p:ext uri="{BB962C8B-B14F-4D97-AF65-F5344CB8AC3E}">
        <p14:creationId xmlns:p14="http://schemas.microsoft.com/office/powerpoint/2010/main" val="8098876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BE095-07E5-F6D2-D2D1-AFC7182B4595}"/>
              </a:ext>
            </a:extLst>
          </p:cNvPr>
          <p:cNvSpPr>
            <a:spLocks noGrp="1"/>
          </p:cNvSpPr>
          <p:nvPr>
            <p:ph type="title"/>
          </p:nvPr>
        </p:nvSpPr>
        <p:spPr/>
        <p:txBody>
          <a:bodyPr/>
          <a:lstStyle/>
          <a:p>
            <a:r>
              <a:rPr lang="en-US" dirty="0"/>
              <a:t>Class B Fire</a:t>
            </a:r>
          </a:p>
        </p:txBody>
      </p:sp>
      <p:sp>
        <p:nvSpPr>
          <p:cNvPr id="3" name="Content Placeholder 2">
            <a:extLst>
              <a:ext uri="{FF2B5EF4-FFF2-40B4-BE49-F238E27FC236}">
                <a16:creationId xmlns:a16="http://schemas.microsoft.com/office/drawing/2014/main" id="{F5C62B5A-3B2B-FB0D-E870-D5A8018959B3}"/>
              </a:ext>
            </a:extLst>
          </p:cNvPr>
          <p:cNvSpPr>
            <a:spLocks noGrp="1"/>
          </p:cNvSpPr>
          <p:nvPr>
            <p:ph idx="1"/>
          </p:nvPr>
        </p:nvSpPr>
        <p:spPr>
          <a:xfrm>
            <a:off x="640076" y="1791944"/>
            <a:ext cx="10942323" cy="4023360"/>
          </a:xfrm>
        </p:spPr>
        <p:txBody>
          <a:bodyPr>
            <a:noAutofit/>
          </a:bodyPr>
          <a:lstStyle/>
          <a:p>
            <a:pPr marL="0" marR="0" lvl="2" indent="0" algn="just">
              <a:lnSpc>
                <a:spcPct val="140000"/>
              </a:lnSpc>
              <a:spcBef>
                <a:spcPts val="0"/>
              </a:spcBef>
              <a:spcAft>
                <a:spcPts val="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Safety Considerations:</a:t>
            </a:r>
          </a:p>
          <a:p>
            <a:pPr marL="169863" marR="0" lvl="0"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Avoid Water: Using water on Class B fires is generally not recommended as it can spread flammable liquids and may be ineffective or hazardous.</a:t>
            </a:r>
          </a:p>
          <a:p>
            <a:pPr marL="169863" marR="0" lvl="0"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Awareness of Hazards: Responders must be aware of potential hazards, such as the volatility and re-ignition potential of flammable liquids.</a:t>
            </a:r>
          </a:p>
          <a:p>
            <a:pPr marL="0" marR="0" lvl="2" indent="0" algn="just">
              <a:lnSpc>
                <a:spcPct val="140000"/>
              </a:lnSpc>
              <a:spcBef>
                <a:spcPts val="0"/>
              </a:spcBef>
              <a:spcAft>
                <a:spcPts val="0"/>
              </a:spcAft>
              <a:buNone/>
              <a:tabLst>
                <a:tab pos="798513" algn="l"/>
              </a:tabLst>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Prevention:</a:t>
            </a:r>
          </a:p>
          <a:p>
            <a:pPr marL="169863"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Storage and Handling: Proper storage and handling of flammable liquids are crucial to preventing Class B fires. This includes using approved containers and storage areas.</a:t>
            </a:r>
          </a:p>
          <a:p>
            <a:pPr marL="169863"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 Safety Equipment: Facilities with potential Class B fire risks should have appropriate fire safety equipment, such as fire extinguishers specifically designed for flammable liquids.</a:t>
            </a:r>
          </a:p>
          <a:p>
            <a:pPr marL="169863" indent="-169863">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Understanding the characteristics and proper extinguishing methods for Class B fires is essential for effective fire safety planning and response, particularly in environments where flammable liquids and gases are present, such as industrial facilities, laboratories, and automotive settings</a:t>
            </a:r>
            <a:endParaRPr lang="en-US" sz="1600" dirty="0"/>
          </a:p>
        </p:txBody>
      </p:sp>
    </p:spTree>
    <p:extLst>
      <p:ext uri="{BB962C8B-B14F-4D97-AF65-F5344CB8AC3E}">
        <p14:creationId xmlns:p14="http://schemas.microsoft.com/office/powerpoint/2010/main" val="3263237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E66A1-E36E-48A6-8556-80BFB221D93E}"/>
              </a:ext>
            </a:extLst>
          </p:cNvPr>
          <p:cNvSpPr>
            <a:spLocks noGrp="1"/>
          </p:cNvSpPr>
          <p:nvPr>
            <p:ph type="title"/>
          </p:nvPr>
        </p:nvSpPr>
        <p:spPr/>
        <p:txBody>
          <a:bodyPr>
            <a:normAutofit/>
          </a:bodyPr>
          <a:lstStyle/>
          <a:p>
            <a:r>
              <a:rPr lang="en-US" sz="4000" dirty="0"/>
              <a:t>Class C Fire:</a:t>
            </a:r>
            <a:br>
              <a:rPr lang="en-US" sz="4000" dirty="0"/>
            </a:br>
            <a:r>
              <a:rPr lang="en-US" sz="4000" dirty="0"/>
              <a:t>Fire in Electrical Equipment</a:t>
            </a:r>
          </a:p>
        </p:txBody>
      </p:sp>
      <p:sp>
        <p:nvSpPr>
          <p:cNvPr id="3" name="Content Placeholder 2">
            <a:extLst>
              <a:ext uri="{FF2B5EF4-FFF2-40B4-BE49-F238E27FC236}">
                <a16:creationId xmlns:a16="http://schemas.microsoft.com/office/drawing/2014/main" id="{5CE1321E-E017-DCBB-892D-5AD7F626F910}"/>
              </a:ext>
            </a:extLst>
          </p:cNvPr>
          <p:cNvSpPr>
            <a:spLocks noGrp="1"/>
          </p:cNvSpPr>
          <p:nvPr>
            <p:ph idx="1"/>
          </p:nvPr>
        </p:nvSpPr>
        <p:spPr/>
        <p:txBody>
          <a:bodyPr>
            <a:noAutofit/>
          </a:bodyPr>
          <a:lstStyle/>
          <a:p>
            <a:pPr marL="136525" marR="0" indent="-136525" algn="just">
              <a:lnSpc>
                <a:spcPct val="140000"/>
              </a:lnSpc>
              <a:spcBef>
                <a:spcPts val="0"/>
              </a:spcBef>
              <a:spcAft>
                <a:spcPts val="0"/>
              </a:spcAft>
              <a:buNone/>
            </a:pPr>
            <a:r>
              <a:rPr lang="en-US" sz="1600" dirty="0">
                <a:effectLst/>
                <a:latin typeface="Times New Roman" panose="02020603050405020304" pitchFamily="18" charset="0"/>
                <a:ea typeface="Calibri" panose="020F0502020204030204" pitchFamily="34" charset="0"/>
              </a:rPr>
              <a:t>Class C fires present a distinct set of challenges as they involve energized electrical equipment. These fires pose additional risks due to the presence of live electrical currents, necessitating specialized approaches for both suppression and safety.</a:t>
            </a:r>
          </a:p>
          <a:p>
            <a:pPr marL="136525" marR="0" indent="-136525" algn="just">
              <a:lnSpc>
                <a:spcPct val="140000"/>
              </a:lnSpc>
              <a:spcBef>
                <a:spcPts val="0"/>
              </a:spcBef>
              <a:spcAft>
                <a:spcPts val="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Characteristics:</a:t>
            </a:r>
          </a:p>
          <a:p>
            <a:pPr marL="169863" marR="0"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Electrical Involvement: Class C fires originate in live electrical equipment, including wiring, motors, appliances, and electronic devices.</a:t>
            </a:r>
          </a:p>
          <a:p>
            <a:pPr marL="169863" marR="0"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Potential for Shock: Responders must be cautious of the potential for electric shock, adding an extra layer of complexity to firefighting efforts.</a:t>
            </a:r>
          </a:p>
          <a:p>
            <a:pPr marL="136525" marR="0" indent="-136525" algn="just">
              <a:lnSpc>
                <a:spcPct val="140000"/>
              </a:lnSpc>
              <a:spcBef>
                <a:spcPts val="0"/>
              </a:spcBef>
              <a:spcAft>
                <a:spcPts val="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Extinguishing Methods:</a:t>
            </a:r>
          </a:p>
          <a:p>
            <a:pPr marL="169863" marR="0" lvl="0"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Dry Chemical Agents: Fire extinguishers with dry chemical agents are commonly used for Class C fires. These agents suppress the flames without conducting electricity.</a:t>
            </a:r>
          </a:p>
          <a:p>
            <a:pPr marL="169863" marR="0" lvl="0"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Carbon Dioxide (CO2): CO2 extinguishers displace oxygen, crucial for fire suppression, and are safe for use in electrical fires.</a:t>
            </a:r>
          </a:p>
          <a:p>
            <a:pPr marL="136525" indent="-136525">
              <a:lnSpc>
                <a:spcPct val="140000"/>
              </a:lnSpc>
              <a:spcBef>
                <a:spcPts val="0"/>
              </a:spcBef>
              <a:spcAft>
                <a:spcPts val="0"/>
              </a:spcAft>
              <a:buNone/>
            </a:pPr>
            <a:endParaRPr lang="en-US" sz="1600" dirty="0"/>
          </a:p>
        </p:txBody>
      </p:sp>
    </p:spTree>
    <p:extLst>
      <p:ext uri="{BB962C8B-B14F-4D97-AF65-F5344CB8AC3E}">
        <p14:creationId xmlns:p14="http://schemas.microsoft.com/office/powerpoint/2010/main" val="7579013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E66A1-E36E-48A6-8556-80BFB221D93E}"/>
              </a:ext>
            </a:extLst>
          </p:cNvPr>
          <p:cNvSpPr>
            <a:spLocks noGrp="1"/>
          </p:cNvSpPr>
          <p:nvPr>
            <p:ph type="title"/>
          </p:nvPr>
        </p:nvSpPr>
        <p:spPr/>
        <p:txBody>
          <a:bodyPr/>
          <a:lstStyle/>
          <a:p>
            <a:r>
              <a:rPr lang="en-US" dirty="0"/>
              <a:t>Class C Fire</a:t>
            </a:r>
          </a:p>
        </p:txBody>
      </p:sp>
      <p:sp>
        <p:nvSpPr>
          <p:cNvPr id="3" name="Content Placeholder 2">
            <a:extLst>
              <a:ext uri="{FF2B5EF4-FFF2-40B4-BE49-F238E27FC236}">
                <a16:creationId xmlns:a16="http://schemas.microsoft.com/office/drawing/2014/main" id="{5CE1321E-E017-DCBB-892D-5AD7F626F910}"/>
              </a:ext>
            </a:extLst>
          </p:cNvPr>
          <p:cNvSpPr>
            <a:spLocks noGrp="1"/>
          </p:cNvSpPr>
          <p:nvPr>
            <p:ph idx="1"/>
          </p:nvPr>
        </p:nvSpPr>
        <p:spPr>
          <a:xfrm>
            <a:off x="609600" y="1845734"/>
            <a:ext cx="10927976" cy="4023360"/>
          </a:xfrm>
        </p:spPr>
        <p:txBody>
          <a:bodyPr>
            <a:noAutofit/>
          </a:bodyPr>
          <a:lstStyle/>
          <a:p>
            <a:pPr marL="136525" marR="0" lvl="0" indent="-136525" algn="just">
              <a:lnSpc>
                <a:spcPct val="140000"/>
              </a:lnSpc>
              <a:spcBef>
                <a:spcPts val="0"/>
              </a:spcBef>
              <a:spcAft>
                <a:spcPts val="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Safety Considerations:</a:t>
            </a:r>
          </a:p>
          <a:p>
            <a:pPr marL="169863" marR="0" lvl="0"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Electrical Shutdown: Whenever possible, efforts should be made to de-energize the equipment before attempting to extinguish the fire to minimize the risk of electric shock.</a:t>
            </a:r>
          </a:p>
          <a:p>
            <a:pPr marL="169863" marR="0" lvl="0"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Non-Conductive Tools: Responders should use non-conductive tools and equipment to avoid electrical conductivity.</a:t>
            </a:r>
          </a:p>
          <a:p>
            <a:pPr marL="136525" marR="0" lvl="0" indent="-136525" algn="just">
              <a:lnSpc>
                <a:spcPct val="140000"/>
              </a:lnSpc>
              <a:spcBef>
                <a:spcPts val="0"/>
              </a:spcBef>
              <a:spcAft>
                <a:spcPts val="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Prevention:</a:t>
            </a:r>
          </a:p>
          <a:p>
            <a:pPr marL="169863" marR="0" lvl="0"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Regular Maintenance: Periodic inspection and maintenance of electrical equipment reduce the risk of electrical malfunctions leading to fires.</a:t>
            </a:r>
          </a:p>
          <a:p>
            <a:pPr marL="169863" marR="0" lvl="0"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Electrical Safety Training: Building occupants and personnel should be educated on electrical safety practices to minimize the likelihood of Class C fires.</a:t>
            </a:r>
          </a:p>
          <a:p>
            <a:pPr marL="169863" marR="0" indent="-169863" algn="just">
              <a:lnSpc>
                <a:spcPct val="140000"/>
              </a:lnSpc>
              <a:spcBef>
                <a:spcPts val="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Understanding the distinctive characteristics and employing appropriate extinguishing methods for Class C fires is crucial for the safety of responders and the effective mitigation of electrical fires. Additionally, emphasis on preventive measures and electrical safety practices contributes to a safer environment in spaces where energized electrical equipment is present, such as homes, offices, and industrial settings.</a:t>
            </a:r>
          </a:p>
          <a:p>
            <a:pPr marL="136525" indent="-136525">
              <a:lnSpc>
                <a:spcPct val="140000"/>
              </a:lnSpc>
              <a:spcBef>
                <a:spcPts val="0"/>
              </a:spcBef>
              <a:spcAft>
                <a:spcPts val="0"/>
              </a:spcAft>
              <a:buNone/>
            </a:pPr>
            <a:endParaRPr lang="en-US" sz="1600" dirty="0"/>
          </a:p>
        </p:txBody>
      </p:sp>
    </p:spTree>
    <p:extLst>
      <p:ext uri="{BB962C8B-B14F-4D97-AF65-F5344CB8AC3E}">
        <p14:creationId xmlns:p14="http://schemas.microsoft.com/office/powerpoint/2010/main" val="20650592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51433-B416-69B5-A645-2A5A16C3402A}"/>
              </a:ext>
            </a:extLst>
          </p:cNvPr>
          <p:cNvSpPr>
            <a:spLocks noGrp="1"/>
          </p:cNvSpPr>
          <p:nvPr>
            <p:ph type="title"/>
          </p:nvPr>
        </p:nvSpPr>
        <p:spPr/>
        <p:txBody>
          <a:bodyPr>
            <a:normAutofit/>
          </a:bodyPr>
          <a:lstStyle/>
          <a:p>
            <a:r>
              <a:rPr lang="en-US" sz="4000" dirty="0"/>
              <a:t>Class D Fire:</a:t>
            </a:r>
            <a:br>
              <a:rPr lang="en-US" sz="4000" dirty="0"/>
            </a:br>
            <a:r>
              <a:rPr lang="en-US" sz="4000" dirty="0"/>
              <a:t>Fire Involving Combustible Metals</a:t>
            </a:r>
          </a:p>
        </p:txBody>
      </p:sp>
      <p:sp>
        <p:nvSpPr>
          <p:cNvPr id="3" name="Content Placeholder 2">
            <a:extLst>
              <a:ext uri="{FF2B5EF4-FFF2-40B4-BE49-F238E27FC236}">
                <a16:creationId xmlns:a16="http://schemas.microsoft.com/office/drawing/2014/main" id="{58987661-5177-8388-0F1A-E7BA406CF359}"/>
              </a:ext>
            </a:extLst>
          </p:cNvPr>
          <p:cNvSpPr>
            <a:spLocks noGrp="1"/>
          </p:cNvSpPr>
          <p:nvPr>
            <p:ph idx="1"/>
          </p:nvPr>
        </p:nvSpPr>
        <p:spPr/>
        <p:txBody>
          <a:bodyPr>
            <a:noAutofit/>
          </a:bodyPr>
          <a:lstStyle/>
          <a:p>
            <a:pPr marL="136525" marR="0" indent="-136525" algn="just">
              <a:lnSpc>
                <a:spcPct val="115000"/>
              </a:lnSpc>
              <a:spcBef>
                <a:spcPts val="600"/>
              </a:spcBef>
              <a:spcAft>
                <a:spcPts val="600"/>
              </a:spcAft>
              <a:buNone/>
            </a:pPr>
            <a:r>
              <a:rPr lang="en-US" sz="1600" dirty="0">
                <a:effectLst/>
                <a:latin typeface="Times New Roman" panose="02020603050405020304" pitchFamily="18" charset="0"/>
                <a:ea typeface="Calibri" panose="020F0502020204030204" pitchFamily="34" charset="0"/>
              </a:rPr>
              <a:t>Class D fires pose a unique and challenging scenario, involving combustible metals that burn at exceptionally high temperatures. Addressing these fires requires specialized knowledge and extinguishing agents due to the distinctive properties of the metal fuels.</a:t>
            </a:r>
          </a:p>
          <a:p>
            <a:pPr marL="136525" marR="0" indent="-136525"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Characteristics:</a:t>
            </a:r>
          </a:p>
          <a:p>
            <a:pPr algn="just">
              <a:lnSpc>
                <a:spcPct val="115000"/>
              </a:lnSpc>
              <a:spcBef>
                <a:spcPts val="60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Metal Fuels: Class D fires involve combustible metals such as magnesium, titanium, aluminum, and lithium.</a:t>
            </a:r>
          </a:p>
          <a:p>
            <a:pPr algn="just">
              <a:lnSpc>
                <a:spcPct val="115000"/>
              </a:lnSpc>
              <a:spcBef>
                <a:spcPts val="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High Temperature: Combustion temperatures in Class D fires can be extremely high, presenting challenges in suppression and cooling.</a:t>
            </a:r>
          </a:p>
          <a:p>
            <a:pPr marL="136525" marR="0" lvl="0" indent="-136525" algn="just">
              <a:lnSpc>
                <a:spcPct val="115000"/>
              </a:lnSpc>
              <a:spcBef>
                <a:spcPts val="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Extinguishing Methods:</a:t>
            </a:r>
          </a:p>
          <a:p>
            <a:pPr marR="0" lvl="0" algn="just">
              <a:lnSpc>
                <a:spcPct val="115000"/>
              </a:lnSpc>
              <a:spcBef>
                <a:spcPts val="60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Specialized Dry Powder Agents: Class D fires require extinguishing agents specifically designed for metal fires. These dry powder agents smother the fire, interrupting the chemical reaction and cooling the metal.</a:t>
            </a:r>
          </a:p>
          <a:p>
            <a:pPr marR="0" lvl="0" algn="just">
              <a:lnSpc>
                <a:spcPct val="115000"/>
              </a:lnSpc>
              <a:spcBef>
                <a:spcPts val="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Specialized Equipment: Firefighters may use specialized equipment to apply the extinguishing agent from a safe distance.</a:t>
            </a:r>
          </a:p>
          <a:p>
            <a:pPr marL="136525" indent="-136525">
              <a:buNone/>
            </a:pPr>
            <a:endParaRPr lang="en-US" sz="1600" dirty="0"/>
          </a:p>
        </p:txBody>
      </p:sp>
    </p:spTree>
    <p:extLst>
      <p:ext uri="{BB962C8B-B14F-4D97-AF65-F5344CB8AC3E}">
        <p14:creationId xmlns:p14="http://schemas.microsoft.com/office/powerpoint/2010/main" val="37626997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51433-B416-69B5-A645-2A5A16C3402A}"/>
              </a:ext>
            </a:extLst>
          </p:cNvPr>
          <p:cNvSpPr>
            <a:spLocks noGrp="1"/>
          </p:cNvSpPr>
          <p:nvPr>
            <p:ph type="title"/>
          </p:nvPr>
        </p:nvSpPr>
        <p:spPr/>
        <p:txBody>
          <a:bodyPr/>
          <a:lstStyle/>
          <a:p>
            <a:r>
              <a:rPr lang="en-US" dirty="0"/>
              <a:t>Class D Fire</a:t>
            </a:r>
          </a:p>
        </p:txBody>
      </p:sp>
      <p:sp>
        <p:nvSpPr>
          <p:cNvPr id="3" name="Content Placeholder 2">
            <a:extLst>
              <a:ext uri="{FF2B5EF4-FFF2-40B4-BE49-F238E27FC236}">
                <a16:creationId xmlns:a16="http://schemas.microsoft.com/office/drawing/2014/main" id="{58987661-5177-8388-0F1A-E7BA406CF359}"/>
              </a:ext>
            </a:extLst>
          </p:cNvPr>
          <p:cNvSpPr>
            <a:spLocks noGrp="1"/>
          </p:cNvSpPr>
          <p:nvPr>
            <p:ph idx="1"/>
          </p:nvPr>
        </p:nvSpPr>
        <p:spPr/>
        <p:txBody>
          <a:bodyPr>
            <a:noAutofit/>
          </a:bodyPr>
          <a:lstStyle/>
          <a:p>
            <a:pPr marL="136525" marR="0" lvl="0" indent="-136525" algn="just">
              <a:lnSpc>
                <a:spcPct val="115000"/>
              </a:lnSpc>
              <a:spcBef>
                <a:spcPts val="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Safety Considerations:</a:t>
            </a:r>
          </a:p>
          <a:p>
            <a:pPr marR="0" lvl="0" algn="just">
              <a:lnSpc>
                <a:spcPct val="115000"/>
              </a:lnSpc>
              <a:spcBef>
                <a:spcPts val="60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Avoid Water: Water can react violently with certain metals, exacerbating the fire. It is crucial to avoid using water on Class D fires.</a:t>
            </a:r>
          </a:p>
          <a:p>
            <a:pPr marR="0" lvl="0" algn="just">
              <a:lnSpc>
                <a:spcPct val="115000"/>
              </a:lnSpc>
              <a:spcBef>
                <a:spcPts val="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Remote Extinguishing: Due to the high temperatures and potential for re-ignition, responders often use equipment designed for remote application of extinguishing agents.</a:t>
            </a:r>
          </a:p>
          <a:p>
            <a:pPr marL="136525" marR="0" lvl="0" indent="-136525" algn="just">
              <a:lnSpc>
                <a:spcPct val="115000"/>
              </a:lnSpc>
              <a:spcBef>
                <a:spcPts val="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Prevention:</a:t>
            </a:r>
          </a:p>
          <a:p>
            <a:pPr marR="0" lvl="0" algn="just">
              <a:lnSpc>
                <a:spcPct val="115000"/>
              </a:lnSpc>
              <a:spcBef>
                <a:spcPts val="60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Proper Storage: Safe storage and handling of combustible metals minimize the risk of accidental ignition.</a:t>
            </a:r>
          </a:p>
          <a:p>
            <a:pPr marR="0" lvl="0" algn="just">
              <a:lnSpc>
                <a:spcPct val="115000"/>
              </a:lnSpc>
              <a:spcBef>
                <a:spcPts val="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Training and Awareness: Personnel should be trained to recognize the characteristics of combustible metals and respond appropriately.</a:t>
            </a: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Understanding the specialized nature of Class D fires and employing the correct extinguishing methods is vital for the safety of responders and the effective control of fires involving combustible metals. Prevention measures, including proper storage and handling, contribute to a safer working environment in industries where these metals are used, such as laboratories, manufacturing, and metalworking facilities.</a:t>
            </a:r>
          </a:p>
          <a:p>
            <a:pPr marL="136525" indent="-136525">
              <a:buNone/>
            </a:pPr>
            <a:endParaRPr lang="en-US" sz="1600" dirty="0"/>
          </a:p>
        </p:txBody>
      </p:sp>
    </p:spTree>
    <p:extLst>
      <p:ext uri="{BB962C8B-B14F-4D97-AF65-F5344CB8AC3E}">
        <p14:creationId xmlns:p14="http://schemas.microsoft.com/office/powerpoint/2010/main" val="2796678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AB4CC-D487-5134-565D-11A1187455E4}"/>
              </a:ext>
            </a:extLst>
          </p:cNvPr>
          <p:cNvSpPr>
            <a:spLocks noGrp="1"/>
          </p:cNvSpPr>
          <p:nvPr>
            <p:ph type="title"/>
          </p:nvPr>
        </p:nvSpPr>
        <p:spPr/>
        <p:txBody>
          <a:bodyPr/>
          <a:lstStyle/>
          <a:p>
            <a:r>
              <a:rPr lang="en-US" dirty="0"/>
              <a:t>Class K Fire: </a:t>
            </a:r>
            <a:br>
              <a:rPr lang="en-US" dirty="0"/>
            </a:br>
            <a:r>
              <a:rPr lang="en-US" dirty="0"/>
              <a:t>Fire in Kitchens</a:t>
            </a:r>
          </a:p>
        </p:txBody>
      </p:sp>
      <p:sp>
        <p:nvSpPr>
          <p:cNvPr id="3" name="Content Placeholder 2">
            <a:extLst>
              <a:ext uri="{FF2B5EF4-FFF2-40B4-BE49-F238E27FC236}">
                <a16:creationId xmlns:a16="http://schemas.microsoft.com/office/drawing/2014/main" id="{630FDB84-5794-CF85-8D88-7B8707319BBE}"/>
              </a:ext>
            </a:extLst>
          </p:cNvPr>
          <p:cNvSpPr>
            <a:spLocks noGrp="1"/>
          </p:cNvSpPr>
          <p:nvPr>
            <p:ph idx="1"/>
          </p:nvPr>
        </p:nvSpPr>
        <p:spPr/>
        <p:txBody>
          <a:bodyPr>
            <a:noAutofit/>
          </a:bodyPr>
          <a:lstStyle/>
          <a:p>
            <a:pPr marL="0" marR="0" indent="0" algn="just">
              <a:lnSpc>
                <a:spcPct val="115000"/>
              </a:lnSpc>
              <a:spcBef>
                <a:spcPts val="600"/>
              </a:spcBef>
              <a:spcAft>
                <a:spcPts val="600"/>
              </a:spcAft>
              <a:buNone/>
            </a:pPr>
            <a:r>
              <a:rPr lang="en-US" sz="1600" dirty="0">
                <a:effectLst/>
                <a:latin typeface="Times New Roman" panose="02020603050405020304" pitchFamily="18" charset="0"/>
                <a:ea typeface="Calibri" panose="020F0502020204030204" pitchFamily="34" charset="0"/>
              </a:rPr>
              <a:t>Class K fires are specific to cooking environments, particularly in commercial kitchens where cooking oils and fats are prevalent. These fires demand specialized attention due to the unique characteristics of the fuel involved and the potential for rapid escalation.</a:t>
            </a:r>
          </a:p>
          <a:p>
            <a:pPr marL="136525" marR="0" lvl="2" indent="-136525"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Characteristics:</a:t>
            </a:r>
          </a:p>
          <a:p>
            <a:pPr marR="0" lvl="0" algn="just">
              <a:lnSpc>
                <a:spcPct val="115000"/>
              </a:lnSpc>
              <a:spcBef>
                <a:spcPts val="60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Cooking Media: Class K fires involve highly flammable cooking oils and fats commonly found in commercial kitchens.</a:t>
            </a:r>
          </a:p>
          <a:p>
            <a:pPr marR="0" lvl="0" algn="just">
              <a:lnSpc>
                <a:spcPct val="115000"/>
              </a:lnSpc>
              <a:spcBef>
                <a:spcPts val="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Highly Reactive: The cooking media in Class K fires can react violently, leading to intense and challenging fire conditions.</a:t>
            </a:r>
          </a:p>
          <a:p>
            <a:pPr marL="136525" marR="0" lvl="2" indent="-136525"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Extinguishing Methods:</a:t>
            </a:r>
          </a:p>
          <a:p>
            <a:pPr marR="0" lvl="0" algn="just">
              <a:lnSpc>
                <a:spcPct val="115000"/>
              </a:lnSpc>
              <a:spcBef>
                <a:spcPts val="60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Wet Chemical Agents: Wet chemical extinguishing agents are designed specifically for Class K fires. These agents not only suppress the flames but also create a barrier to prevent re-ignition.</a:t>
            </a:r>
          </a:p>
          <a:p>
            <a:pPr marR="0" lvl="0" algn="just">
              <a:lnSpc>
                <a:spcPct val="115000"/>
              </a:lnSpc>
              <a:spcBef>
                <a:spcPts val="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 Suppression Systems: Automatic fire suppression systems, often installed in commercial kitchens, release wet chemical agents to quickly control and extinguish Class K fires.</a:t>
            </a:r>
          </a:p>
          <a:p>
            <a:pPr marL="136525" indent="-136525">
              <a:buNone/>
            </a:pPr>
            <a:endParaRPr lang="en-US" sz="1600" dirty="0"/>
          </a:p>
        </p:txBody>
      </p:sp>
    </p:spTree>
    <p:extLst>
      <p:ext uri="{BB962C8B-B14F-4D97-AF65-F5344CB8AC3E}">
        <p14:creationId xmlns:p14="http://schemas.microsoft.com/office/powerpoint/2010/main" val="27166161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AB4CC-D487-5134-565D-11A1187455E4}"/>
              </a:ext>
            </a:extLst>
          </p:cNvPr>
          <p:cNvSpPr>
            <a:spLocks noGrp="1"/>
          </p:cNvSpPr>
          <p:nvPr>
            <p:ph type="title"/>
          </p:nvPr>
        </p:nvSpPr>
        <p:spPr/>
        <p:txBody>
          <a:bodyPr/>
          <a:lstStyle/>
          <a:p>
            <a:r>
              <a:rPr lang="en-US" dirty="0"/>
              <a:t>Class K Fire</a:t>
            </a:r>
          </a:p>
        </p:txBody>
      </p:sp>
      <p:sp>
        <p:nvSpPr>
          <p:cNvPr id="3" name="Content Placeholder 2">
            <a:extLst>
              <a:ext uri="{FF2B5EF4-FFF2-40B4-BE49-F238E27FC236}">
                <a16:creationId xmlns:a16="http://schemas.microsoft.com/office/drawing/2014/main" id="{630FDB84-5794-CF85-8D88-7B8707319BBE}"/>
              </a:ext>
            </a:extLst>
          </p:cNvPr>
          <p:cNvSpPr>
            <a:spLocks noGrp="1"/>
          </p:cNvSpPr>
          <p:nvPr>
            <p:ph idx="1"/>
          </p:nvPr>
        </p:nvSpPr>
        <p:spPr>
          <a:xfrm>
            <a:off x="421341" y="1845734"/>
            <a:ext cx="11143130" cy="4023360"/>
          </a:xfrm>
        </p:spPr>
        <p:txBody>
          <a:bodyPr>
            <a:noAutofit/>
          </a:bodyPr>
          <a:lstStyle/>
          <a:p>
            <a:pPr marL="136525" marR="0" lvl="2" indent="-136525"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Safety Considerations:</a:t>
            </a:r>
          </a:p>
          <a:p>
            <a:pPr marR="0" lvl="0" algn="just">
              <a:lnSpc>
                <a:spcPct val="115000"/>
              </a:lnSpc>
              <a:spcBef>
                <a:spcPts val="60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Swift Response: Due to the rapid escalation potential, swift response and suppression are crucial to preventing extensive damage in commercial kitchen fires.</a:t>
            </a:r>
          </a:p>
          <a:p>
            <a:pPr marR="0" lvl="0" algn="just">
              <a:lnSpc>
                <a:spcPct val="115000"/>
              </a:lnSpc>
              <a:spcBef>
                <a:spcPts val="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Safe Evacuation: In the event of a Class K fire, the safety of occupants is a priority, necessitating well-practiced evacuation procedures.</a:t>
            </a:r>
          </a:p>
          <a:p>
            <a:pPr marL="136525" marR="0" lvl="2" indent="-136525"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Prevention:</a:t>
            </a:r>
          </a:p>
          <a:p>
            <a:pPr marR="0" lvl="0" algn="just">
              <a:lnSpc>
                <a:spcPct val="115000"/>
              </a:lnSpc>
              <a:spcBef>
                <a:spcPts val="60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Regular Maintenance of Equipment: Regular cleaning and maintenance of cooking equipment help reduce the buildup of grease and prevent potential fire hazards.</a:t>
            </a:r>
          </a:p>
          <a:p>
            <a:pPr marR="0" lvl="0" algn="just">
              <a:lnSpc>
                <a:spcPct val="115000"/>
              </a:lnSpc>
              <a:spcBef>
                <a:spcPts val="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Employee Training: Staff in commercial kitchens should undergo training on the proper use of fire suppression equipment and safe practices to minimize the risk of Class K fires.</a:t>
            </a: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Understanding the characteristics and employing specialized extinguishing methods for Class K fires is essential for safeguarding commercial kitchen environments. Additionally, a strong emphasis on preventive measures and staff training contributes to a safer cooking environment in restaurants, hotels, and other food service establishments.</a:t>
            </a:r>
          </a:p>
          <a:p>
            <a:pPr marL="136525" indent="-136525">
              <a:buNone/>
            </a:pPr>
            <a:endParaRPr lang="en-US" sz="1600" dirty="0"/>
          </a:p>
        </p:txBody>
      </p:sp>
    </p:spTree>
    <p:extLst>
      <p:ext uri="{BB962C8B-B14F-4D97-AF65-F5344CB8AC3E}">
        <p14:creationId xmlns:p14="http://schemas.microsoft.com/office/powerpoint/2010/main" val="5752712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FD9A1-7C30-69EB-499E-021EF66507F1}"/>
              </a:ext>
            </a:extLst>
          </p:cNvPr>
          <p:cNvSpPr>
            <a:spLocks noGrp="1"/>
          </p:cNvSpPr>
          <p:nvPr>
            <p:ph type="title"/>
          </p:nvPr>
        </p:nvSpPr>
        <p:spPr/>
        <p:txBody>
          <a:bodyPr/>
          <a:lstStyle/>
          <a:p>
            <a:r>
              <a:rPr lang="en-US" dirty="0"/>
              <a:t>Stages of Fire</a:t>
            </a:r>
          </a:p>
        </p:txBody>
      </p:sp>
      <p:sp>
        <p:nvSpPr>
          <p:cNvPr id="3" name="Content Placeholder 2">
            <a:extLst>
              <a:ext uri="{FF2B5EF4-FFF2-40B4-BE49-F238E27FC236}">
                <a16:creationId xmlns:a16="http://schemas.microsoft.com/office/drawing/2014/main" id="{E62F7575-441F-4F50-3462-6666D3DBC9E0}"/>
              </a:ext>
            </a:extLst>
          </p:cNvPr>
          <p:cNvSpPr>
            <a:spLocks noGrp="1"/>
          </p:cNvSpPr>
          <p:nvPr>
            <p:ph idx="1"/>
          </p:nvPr>
        </p:nvSpPr>
        <p:spPr>
          <a:xfrm>
            <a:off x="720761" y="1737359"/>
            <a:ext cx="10745098" cy="4412429"/>
          </a:xfrm>
        </p:spPr>
        <p:txBody>
          <a:bodyPr>
            <a:noAutofit/>
          </a:bodyPr>
          <a:lstStyle/>
          <a:p>
            <a:pPr marL="136525" marR="0" indent="-136525" algn="just">
              <a:lnSpc>
                <a:spcPct val="115000"/>
              </a:lnSpc>
              <a:spcBef>
                <a:spcPts val="600"/>
              </a:spcBef>
              <a:spcAft>
                <a:spcPts val="600"/>
              </a:spcAft>
              <a:buNone/>
            </a:pPr>
            <a:r>
              <a:rPr lang="en-US" sz="1600" dirty="0">
                <a:effectLst/>
                <a:latin typeface="Times New Roman" panose="02020603050405020304" pitchFamily="18" charset="0"/>
                <a:ea typeface="Calibri" panose="020F0502020204030204" pitchFamily="34" charset="0"/>
              </a:rPr>
              <a:t>Fires progress through various stages, and understanding these stages is crucial for effective firefighting and fire safety. The stages of a fire are commonly categorized into four main phases (NFPA, 2021):</a:t>
            </a:r>
          </a:p>
          <a:p>
            <a:pPr marL="285750" marR="0" lvl="1"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Initial Stage:</a:t>
            </a:r>
          </a:p>
          <a:p>
            <a:pPr lvl="1"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Characteristics: This is the initial stage of a fire, often marked by a small, localized flame. At this point, the fire is in its early development, and it might be easily extinguishable with the right intervention.</a:t>
            </a:r>
          </a:p>
          <a:p>
            <a:pPr lvl="1"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Response: Early detection and prompt action, such as using a portable fire extinguisher or calling emergency services, can effectively control the fire during the incipient stage.</a:t>
            </a:r>
          </a:p>
          <a:p>
            <a:pPr marL="285750" marR="0" lvl="1"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Growth Stage:</a:t>
            </a:r>
          </a:p>
          <a:p>
            <a:pPr lvl="1"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Characteristics: As the fire gains fuel and oxygen, it enters the growth stage. The flames become more visible and intense, and the fire may start spreading rapidly.</a:t>
            </a:r>
          </a:p>
          <a:p>
            <a:pPr lvl="1"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Response: Firefighters focus on preventing the fire from expanding further. Evacuation procedures may be initiated for occupant safety, and more advanced firefighting equipment and strategies are employed.</a:t>
            </a:r>
          </a:p>
          <a:p>
            <a:pPr marL="136525" indent="-136525">
              <a:buNone/>
            </a:pPr>
            <a:endParaRPr lang="en-US" sz="1600" dirty="0"/>
          </a:p>
        </p:txBody>
      </p:sp>
    </p:spTree>
    <p:extLst>
      <p:ext uri="{BB962C8B-B14F-4D97-AF65-F5344CB8AC3E}">
        <p14:creationId xmlns:p14="http://schemas.microsoft.com/office/powerpoint/2010/main" val="34734392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FD9A1-7C30-69EB-499E-021EF66507F1}"/>
              </a:ext>
            </a:extLst>
          </p:cNvPr>
          <p:cNvSpPr>
            <a:spLocks noGrp="1"/>
          </p:cNvSpPr>
          <p:nvPr>
            <p:ph type="title"/>
          </p:nvPr>
        </p:nvSpPr>
        <p:spPr/>
        <p:txBody>
          <a:bodyPr/>
          <a:lstStyle/>
          <a:p>
            <a:r>
              <a:rPr lang="en-US" dirty="0"/>
              <a:t>Stages of Fire</a:t>
            </a:r>
          </a:p>
        </p:txBody>
      </p:sp>
      <p:sp>
        <p:nvSpPr>
          <p:cNvPr id="3" name="Content Placeholder 2">
            <a:extLst>
              <a:ext uri="{FF2B5EF4-FFF2-40B4-BE49-F238E27FC236}">
                <a16:creationId xmlns:a16="http://schemas.microsoft.com/office/drawing/2014/main" id="{E62F7575-441F-4F50-3462-6666D3DBC9E0}"/>
              </a:ext>
            </a:extLst>
          </p:cNvPr>
          <p:cNvSpPr>
            <a:spLocks noGrp="1"/>
          </p:cNvSpPr>
          <p:nvPr>
            <p:ph idx="1"/>
          </p:nvPr>
        </p:nvSpPr>
        <p:spPr>
          <a:xfrm>
            <a:off x="720761" y="1737360"/>
            <a:ext cx="10691309" cy="4023360"/>
          </a:xfrm>
        </p:spPr>
        <p:txBody>
          <a:bodyPr>
            <a:noAutofit/>
          </a:bodyPr>
          <a:lstStyle/>
          <a:p>
            <a:pPr marL="285750" marR="0" lvl="1"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Fully Developed Stage:</a:t>
            </a:r>
          </a:p>
          <a:p>
            <a:pPr lvl="1"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Characteristics: In this stage, the fire reaches its maximum intensity. The flames are widespread, and the release of heat and smoke is substantial. The fire is consuming available fuel and oxygen rapidly.</a:t>
            </a:r>
          </a:p>
          <a:p>
            <a:pPr lvl="1"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Response: Firefighters concentrate on containment and extinguishment. Evacuation efforts continue, and strategies may include applying water or other extinguishing agents to control the blaze.</a:t>
            </a:r>
          </a:p>
          <a:p>
            <a:pPr marL="285750" marR="0" lvl="1"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Decay (or Burnout) Stage:</a:t>
            </a:r>
          </a:p>
          <a:p>
            <a:pPr lvl="1"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Characteristics: As the available fuel diminishes, and oxygen is consumed, the fire enters the decay stage. The flames subside, and the fire gradually loses its intensity.</a:t>
            </a:r>
          </a:p>
          <a:p>
            <a:pPr lvl="1"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Response: Firefighters continue monitoring the scene, ensuring that any remaining hot spots are fully extinguished. Investigation into the cause of the fire may also begin during this stage.</a:t>
            </a: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Firefighters and emergency responders use their training and experience to adapt firefighting strategies to the specific circumstances of a given fire incident. Additionally, fire prevention and safety measures play a critical role in minimizing the likelihood of fires reaching the later, more dangerous stages.</a:t>
            </a:r>
          </a:p>
          <a:p>
            <a:pPr marL="136525" indent="-136525">
              <a:buNone/>
            </a:pPr>
            <a:endParaRPr lang="en-US" sz="1600" dirty="0"/>
          </a:p>
        </p:txBody>
      </p:sp>
    </p:spTree>
    <p:extLst>
      <p:ext uri="{BB962C8B-B14F-4D97-AF65-F5344CB8AC3E}">
        <p14:creationId xmlns:p14="http://schemas.microsoft.com/office/powerpoint/2010/main" val="13395571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6AEEC-445D-90DD-6716-339E4B95B7A2}"/>
              </a:ext>
            </a:extLst>
          </p:cNvPr>
          <p:cNvSpPr>
            <a:spLocks noGrp="1"/>
          </p:cNvSpPr>
          <p:nvPr>
            <p:ph type="title"/>
          </p:nvPr>
        </p:nvSpPr>
        <p:spPr/>
        <p:txBody>
          <a:bodyPr/>
          <a:lstStyle/>
          <a:p>
            <a:r>
              <a:rPr lang="en-US" dirty="0"/>
              <a:t>Fire Hazards</a:t>
            </a:r>
          </a:p>
        </p:txBody>
      </p:sp>
      <p:sp>
        <p:nvSpPr>
          <p:cNvPr id="3" name="Content Placeholder 2">
            <a:extLst>
              <a:ext uri="{FF2B5EF4-FFF2-40B4-BE49-F238E27FC236}">
                <a16:creationId xmlns:a16="http://schemas.microsoft.com/office/drawing/2014/main" id="{275541A6-CBDA-1827-E229-47BB7003C6DC}"/>
              </a:ext>
            </a:extLst>
          </p:cNvPr>
          <p:cNvSpPr>
            <a:spLocks noGrp="1"/>
          </p:cNvSpPr>
          <p:nvPr>
            <p:ph idx="1"/>
          </p:nvPr>
        </p:nvSpPr>
        <p:spPr/>
        <p:txBody>
          <a:bodyPr>
            <a:noAutofit/>
          </a:bodyPr>
          <a:lstStyle/>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 hazards refer to conditions or situations that increase the likelihood of a fire occurring or that may intensify the severity of a fire if one does break out. Identifying and mitigating fire hazards is a fundamental aspect of fire safety and prevention. These hazards can exist in various settings, including homes, workplaces, industrial facilities, and public spaces. Understanding and addressing fire hazards are essential for protecting life, property, and the environment. Some common examples of fire hazards are (NFPA, 2021):</a:t>
            </a:r>
          </a:p>
          <a:p>
            <a:pPr marL="285750" marR="0" lvl="1"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Calibri" panose="020F0502020204030204" pitchFamily="34" charset="0"/>
                <a:cs typeface="Calibri" panose="020F0502020204030204" pitchFamily="34" charset="0"/>
              </a:rPr>
              <a:t>Combustible Materials:</a:t>
            </a:r>
            <a:endPar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endParaRP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Combustible materials, such as wood, paper, textiles, and certain plastics, pose a significant fire hazard. Understanding the properties of different materials helps in assessing their flammability and potential for contributing to fire spread.</a:t>
            </a:r>
          </a:p>
          <a:p>
            <a:pPr marL="285750" marR="0" lvl="1"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Calibri" panose="020F0502020204030204" pitchFamily="34" charset="0"/>
                <a:cs typeface="Calibri" panose="020F0502020204030204" pitchFamily="34" charset="0"/>
              </a:rPr>
              <a:t>Electrical Hazards:</a:t>
            </a:r>
            <a:endPar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endParaRP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Electrical equipment and wiring can be sources of ignition. Overloaded circuits, faulty wiring, and electrical appliances can lead to electrical fires. The chapter may cover guidelines for electrical system design and maintenance to reduce fire risks.</a:t>
            </a:r>
          </a:p>
          <a:p>
            <a:pPr marL="136525" indent="-136525">
              <a:buNone/>
            </a:pPr>
            <a:endParaRPr lang="en-US" sz="1600" dirty="0"/>
          </a:p>
        </p:txBody>
      </p:sp>
    </p:spTree>
    <p:extLst>
      <p:ext uri="{BB962C8B-B14F-4D97-AF65-F5344CB8AC3E}">
        <p14:creationId xmlns:p14="http://schemas.microsoft.com/office/powerpoint/2010/main" val="26153911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6AEEC-445D-90DD-6716-339E4B95B7A2}"/>
              </a:ext>
            </a:extLst>
          </p:cNvPr>
          <p:cNvSpPr>
            <a:spLocks noGrp="1"/>
          </p:cNvSpPr>
          <p:nvPr>
            <p:ph type="title"/>
          </p:nvPr>
        </p:nvSpPr>
        <p:spPr/>
        <p:txBody>
          <a:bodyPr/>
          <a:lstStyle/>
          <a:p>
            <a:r>
              <a:rPr lang="en-US" dirty="0"/>
              <a:t>Fire Hazards</a:t>
            </a:r>
          </a:p>
        </p:txBody>
      </p:sp>
      <p:sp>
        <p:nvSpPr>
          <p:cNvPr id="3" name="Content Placeholder 2">
            <a:extLst>
              <a:ext uri="{FF2B5EF4-FFF2-40B4-BE49-F238E27FC236}">
                <a16:creationId xmlns:a16="http://schemas.microsoft.com/office/drawing/2014/main" id="{275541A6-CBDA-1827-E229-47BB7003C6DC}"/>
              </a:ext>
            </a:extLst>
          </p:cNvPr>
          <p:cNvSpPr>
            <a:spLocks noGrp="1"/>
          </p:cNvSpPr>
          <p:nvPr>
            <p:ph idx="1"/>
          </p:nvPr>
        </p:nvSpPr>
        <p:spPr/>
        <p:txBody>
          <a:bodyPr>
            <a:noAutofit/>
          </a:bodyPr>
          <a:lstStyle/>
          <a:p>
            <a:pPr marL="285750" marR="0" lvl="1"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Calibri" panose="020F0502020204030204" pitchFamily="34" charset="0"/>
                <a:cs typeface="Calibri" panose="020F0502020204030204" pitchFamily="34" charset="0"/>
              </a:rPr>
              <a:t>Flammable Liquids and Gases:</a:t>
            </a:r>
            <a:endPar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endParaRP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Substances like gasoline, propane, and other flammable liquids and gases present fire hazards. Proper storage, handling, and use of these materials are critical to prevent accidents and fires.</a:t>
            </a:r>
          </a:p>
          <a:p>
            <a:pPr marL="285750" marR="0" lvl="1"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Calibri" panose="020F0502020204030204" pitchFamily="34" charset="0"/>
                <a:cs typeface="Calibri" panose="020F0502020204030204" pitchFamily="34" charset="0"/>
              </a:rPr>
              <a:t>Chemical Hazards:</a:t>
            </a:r>
            <a:endPar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endParaRP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Certain chemicals, especially those with reactive or oxidizing properties, can pose fire hazards. Understanding the chemical properties of substances is crucial for managing the risks associated with their storage and use.</a:t>
            </a:r>
          </a:p>
          <a:p>
            <a:pPr marL="285750" marR="0" lvl="1"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Calibri" panose="020F0502020204030204" pitchFamily="34" charset="0"/>
                <a:cs typeface="Calibri" panose="020F0502020204030204" pitchFamily="34" charset="0"/>
              </a:rPr>
              <a:t>Equipment and Machinery:</a:t>
            </a:r>
            <a:endPar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endParaRP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Malfunctioning or poorly maintained equipment and machinery can generate heat or sparks, leading to fires. The chapter may discuss fire prevention measures related to industrial equipment and machinery.</a:t>
            </a:r>
          </a:p>
          <a:p>
            <a:pPr marL="136525" indent="-136525">
              <a:buNone/>
            </a:pPr>
            <a:endParaRPr lang="en-US" sz="1600" dirty="0"/>
          </a:p>
        </p:txBody>
      </p:sp>
    </p:spTree>
    <p:extLst>
      <p:ext uri="{BB962C8B-B14F-4D97-AF65-F5344CB8AC3E}">
        <p14:creationId xmlns:p14="http://schemas.microsoft.com/office/powerpoint/2010/main" val="38830505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6AEEC-445D-90DD-6716-339E4B95B7A2}"/>
              </a:ext>
            </a:extLst>
          </p:cNvPr>
          <p:cNvSpPr>
            <a:spLocks noGrp="1"/>
          </p:cNvSpPr>
          <p:nvPr>
            <p:ph type="title"/>
          </p:nvPr>
        </p:nvSpPr>
        <p:spPr/>
        <p:txBody>
          <a:bodyPr/>
          <a:lstStyle/>
          <a:p>
            <a:r>
              <a:rPr lang="en-US" dirty="0"/>
              <a:t>Fire Hazards</a:t>
            </a:r>
          </a:p>
        </p:txBody>
      </p:sp>
      <p:sp>
        <p:nvSpPr>
          <p:cNvPr id="3" name="Content Placeholder 2">
            <a:extLst>
              <a:ext uri="{FF2B5EF4-FFF2-40B4-BE49-F238E27FC236}">
                <a16:creationId xmlns:a16="http://schemas.microsoft.com/office/drawing/2014/main" id="{275541A6-CBDA-1827-E229-47BB7003C6DC}"/>
              </a:ext>
            </a:extLst>
          </p:cNvPr>
          <p:cNvSpPr>
            <a:spLocks noGrp="1"/>
          </p:cNvSpPr>
          <p:nvPr>
            <p:ph idx="1"/>
          </p:nvPr>
        </p:nvSpPr>
        <p:spPr/>
        <p:txBody>
          <a:bodyPr>
            <a:noAutofit/>
          </a:bodyPr>
          <a:lstStyle/>
          <a:p>
            <a:pPr marL="285750" marR="0" lvl="1"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Calibri" panose="020F0502020204030204" pitchFamily="34" charset="0"/>
                <a:cs typeface="Calibri" panose="020F0502020204030204" pitchFamily="34" charset="0"/>
              </a:rPr>
              <a:t>Human Factors:</a:t>
            </a:r>
            <a:endPar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endParaRP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Human activities, such as smoking, careless use of fire sources, and arson, contribute to fire hazards. Fire protection measures often include education and training to reduce the likelihood of human-related fire incidents.</a:t>
            </a:r>
          </a:p>
          <a:p>
            <a:pPr marL="285750" marR="0" lvl="1"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Calibri" panose="020F0502020204030204" pitchFamily="34" charset="0"/>
                <a:cs typeface="Calibri" panose="020F0502020204030204" pitchFamily="34" charset="0"/>
              </a:rPr>
              <a:t>Heating, Ventilation, and Air Conditioning (HVAC) Systems:</a:t>
            </a:r>
            <a:endPar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endParaRP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HVAC systems can contribute to fire hazards if not properly designed, installed, or maintained. The chapter may address considerations for fire-safe HVAC systems.</a:t>
            </a:r>
          </a:p>
          <a:p>
            <a:pPr marL="285750" marR="0" lvl="1"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Calibri" panose="020F0502020204030204" pitchFamily="34" charset="0"/>
                <a:cs typeface="Calibri" panose="020F0502020204030204" pitchFamily="34" charset="0"/>
              </a:rPr>
              <a:t>Building Design and Layout:</a:t>
            </a:r>
            <a:endPar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endParaRP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design and layout of buildings can influence fire hazards. The arrangement of spaces, exits, and the use of fire-resistant materials are critical factors in reducing fire risks.</a:t>
            </a:r>
          </a:p>
          <a:p>
            <a:pPr marL="136525" indent="-136525">
              <a:buNone/>
            </a:pPr>
            <a:endParaRPr lang="en-US" sz="1600" dirty="0"/>
          </a:p>
        </p:txBody>
      </p:sp>
    </p:spTree>
    <p:extLst>
      <p:ext uri="{BB962C8B-B14F-4D97-AF65-F5344CB8AC3E}">
        <p14:creationId xmlns:p14="http://schemas.microsoft.com/office/powerpoint/2010/main" val="13425030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DF173-17CD-BCB9-3759-A3272DE446C9}"/>
              </a:ext>
            </a:extLst>
          </p:cNvPr>
          <p:cNvSpPr>
            <a:spLocks noGrp="1"/>
          </p:cNvSpPr>
          <p:nvPr>
            <p:ph type="title"/>
          </p:nvPr>
        </p:nvSpPr>
        <p:spPr/>
        <p:txBody>
          <a:bodyPr/>
          <a:lstStyle/>
          <a:p>
            <a:r>
              <a:rPr lang="en-US" dirty="0"/>
              <a:t>Fire Protection Systems</a:t>
            </a:r>
          </a:p>
        </p:txBody>
      </p:sp>
      <p:sp>
        <p:nvSpPr>
          <p:cNvPr id="3" name="Content Placeholder 2">
            <a:extLst>
              <a:ext uri="{FF2B5EF4-FFF2-40B4-BE49-F238E27FC236}">
                <a16:creationId xmlns:a16="http://schemas.microsoft.com/office/drawing/2014/main" id="{E9BD07DA-0071-79C6-3268-79FC99A1B8DB}"/>
              </a:ext>
            </a:extLst>
          </p:cNvPr>
          <p:cNvSpPr>
            <a:spLocks noGrp="1"/>
          </p:cNvSpPr>
          <p:nvPr>
            <p:ph idx="1"/>
          </p:nvPr>
        </p:nvSpPr>
        <p:spPr>
          <a:xfrm>
            <a:off x="726141" y="1845734"/>
            <a:ext cx="10793506" cy="4023360"/>
          </a:xfrm>
        </p:spPr>
        <p:txBody>
          <a:bodyPr>
            <a:noAutofit/>
          </a:bodyPr>
          <a:lstStyle/>
          <a:p>
            <a:pPr marL="0" marR="0" indent="0" algn="just">
              <a:lnSpc>
                <a:spcPct val="115000"/>
              </a:lnSpc>
              <a:spcBef>
                <a:spcPts val="600"/>
              </a:spcBef>
              <a:spcAft>
                <a:spcPts val="600"/>
              </a:spcAft>
              <a:buNone/>
            </a:pPr>
            <a:r>
              <a:rPr lang="en-US" sz="1600" dirty="0">
                <a:effectLst/>
                <a:latin typeface="Times New Roman" panose="02020603050405020304" pitchFamily="18" charset="0"/>
                <a:ea typeface="Calibri" panose="020F0502020204030204" pitchFamily="34" charset="0"/>
              </a:rPr>
              <a:t>Fire protection in buildings involves various measures and systems designed to prevent, detect, suppress, and manage fires. The types of fire protection in buildings can be broadly categorized into passive and active measures:</a:t>
            </a:r>
          </a:p>
          <a:p>
            <a:pPr marL="0" marR="0" lvl="1" indent="0"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Passive Fire Suppression Systems</a:t>
            </a:r>
          </a:p>
          <a:p>
            <a:pPr marR="0" algn="just">
              <a:lnSpc>
                <a:spcPct val="115000"/>
              </a:lnSpc>
              <a:spcBef>
                <a:spcPts val="600"/>
              </a:spcBef>
              <a:spcAft>
                <a:spcPts val="600"/>
              </a:spcAft>
              <a:buFont typeface="Arial" panose="020B0604020202020204" pitchFamily="34" charset="0"/>
              <a:buChar char="•"/>
            </a:pPr>
            <a:r>
              <a:rPr lang="en-US" sz="1500" dirty="0">
                <a:effectLst/>
                <a:latin typeface="Times New Roman" panose="02020603050405020304" pitchFamily="18" charset="0"/>
                <a:ea typeface="Calibri" panose="020F0502020204030204" pitchFamily="34" charset="0"/>
              </a:rPr>
              <a:t>Passive fire suppression systems are integral components of building design and construction aimed at containing or slowing the spread of fires without the need for active human intervention. </a:t>
            </a:r>
          </a:p>
          <a:p>
            <a:pPr marR="0" algn="just">
              <a:lnSpc>
                <a:spcPct val="115000"/>
              </a:lnSpc>
              <a:spcBef>
                <a:spcPts val="600"/>
              </a:spcBef>
              <a:spcAft>
                <a:spcPts val="600"/>
              </a:spcAft>
              <a:buFont typeface="Arial" panose="020B0604020202020204" pitchFamily="34" charset="0"/>
              <a:buChar char="•"/>
            </a:pPr>
            <a:r>
              <a:rPr lang="en-US" sz="1500" dirty="0">
                <a:effectLst/>
                <a:latin typeface="Times New Roman" panose="02020603050405020304" pitchFamily="18" charset="0"/>
                <a:ea typeface="Calibri" panose="020F0502020204030204" pitchFamily="34" charset="0"/>
              </a:rPr>
              <a:t>These systems are critical for enhancing fire safety and minimizing the potential damage caused by fires. Here are some key points to understand about passive fire suppression systems (NFPA, 2021):</a:t>
            </a:r>
          </a:p>
          <a:p>
            <a:pPr marL="0" marR="0" indent="0"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Active Fire Protection Systems:</a:t>
            </a:r>
          </a:p>
          <a:p>
            <a:pPr>
              <a:buFont typeface="Arial" panose="020B0604020202020204" pitchFamily="34" charset="0"/>
              <a:buChar char="•"/>
            </a:pPr>
            <a:r>
              <a:rPr lang="en-US" sz="1500" dirty="0">
                <a:effectLst/>
                <a:latin typeface="Times New Roman" panose="02020603050405020304" pitchFamily="18" charset="0"/>
                <a:ea typeface="Calibri" panose="020F0502020204030204" pitchFamily="34" charset="0"/>
              </a:rPr>
              <a:t>Active fire protection systems are dynamic measures designed to detect, control, suppress, or extinguish fires through direct intervention. </a:t>
            </a:r>
          </a:p>
          <a:p>
            <a:pPr>
              <a:buFont typeface="Arial" panose="020B0604020202020204" pitchFamily="34" charset="0"/>
              <a:buChar char="•"/>
            </a:pPr>
            <a:r>
              <a:rPr lang="en-US" sz="1500" dirty="0">
                <a:effectLst/>
                <a:latin typeface="Times New Roman" panose="02020603050405020304" pitchFamily="18" charset="0"/>
                <a:ea typeface="Calibri" panose="020F0502020204030204" pitchFamily="34" charset="0"/>
              </a:rPr>
              <a:t>Unlike passive systems that rely on the inherent fire resistance of building elements, active systems require some form of activation to respond to a fire event. </a:t>
            </a:r>
          </a:p>
          <a:p>
            <a:pPr>
              <a:buFont typeface="Arial" panose="020B0604020202020204" pitchFamily="34" charset="0"/>
              <a:buChar char="•"/>
            </a:pPr>
            <a:r>
              <a:rPr lang="en-US" sz="1500" dirty="0">
                <a:effectLst/>
                <a:latin typeface="Times New Roman" panose="02020603050405020304" pitchFamily="18" charset="0"/>
                <a:ea typeface="Calibri" panose="020F0502020204030204" pitchFamily="34" charset="0"/>
              </a:rPr>
              <a:t>These systems play a crucial role in safeguarding lives and property by actively managing and mitigating the impact of fires. </a:t>
            </a:r>
          </a:p>
          <a:p>
            <a:pPr>
              <a:buFont typeface="Arial" panose="020B0604020202020204" pitchFamily="34" charset="0"/>
              <a:buChar char="•"/>
            </a:pPr>
            <a:endParaRPr lang="en-US" sz="1600" dirty="0"/>
          </a:p>
        </p:txBody>
      </p:sp>
    </p:spTree>
    <p:extLst>
      <p:ext uri="{BB962C8B-B14F-4D97-AF65-F5344CB8AC3E}">
        <p14:creationId xmlns:p14="http://schemas.microsoft.com/office/powerpoint/2010/main" val="41147824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23D38-8F9F-4013-548F-C864166477E7}"/>
              </a:ext>
            </a:extLst>
          </p:cNvPr>
          <p:cNvSpPr>
            <a:spLocks noGrp="1"/>
          </p:cNvSpPr>
          <p:nvPr>
            <p:ph type="title"/>
          </p:nvPr>
        </p:nvSpPr>
        <p:spPr/>
        <p:txBody>
          <a:bodyPr/>
          <a:lstStyle/>
          <a:p>
            <a:r>
              <a:rPr lang="en-US" dirty="0"/>
              <a:t>Passive Fire Protection System</a:t>
            </a:r>
          </a:p>
        </p:txBody>
      </p:sp>
      <p:sp>
        <p:nvSpPr>
          <p:cNvPr id="3" name="Content Placeholder 2">
            <a:extLst>
              <a:ext uri="{FF2B5EF4-FFF2-40B4-BE49-F238E27FC236}">
                <a16:creationId xmlns:a16="http://schemas.microsoft.com/office/drawing/2014/main" id="{037A383E-8171-F1DF-41DE-12E5E7F20328}"/>
              </a:ext>
            </a:extLst>
          </p:cNvPr>
          <p:cNvSpPr>
            <a:spLocks noGrp="1"/>
          </p:cNvSpPr>
          <p:nvPr>
            <p:ph idx="1"/>
          </p:nvPr>
        </p:nvSpPr>
        <p:spPr/>
        <p:txBody>
          <a:bodyPr>
            <a:noAutofit/>
          </a:bodyPr>
          <a:lstStyle/>
          <a:p>
            <a:pPr marL="285750" marR="0" lvl="2"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Fire-Resistant Building Materials: </a:t>
            </a: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Passive systems incorporate fire-resistant building materials, such as fire-rated walls, doors, floors, and ceilings. These materials are designed to withstand the effects of fire, heat, and smoke, delaying the spread of flames and providing valuable time for evacuation and firefighting efforts.</a:t>
            </a:r>
          </a:p>
          <a:p>
            <a:pPr marL="285750" marR="0" lvl="2"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Compartmentalization: </a:t>
            </a: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Compartmentalization is a fundamental principle of passive fire suppression. Buildings are divided into fire-resistant compartments using fire-rated walls and floors. This containment strategy restricts the movement of fire, smoke, and heat from one area to another, preventing the rapid spread of fires.</a:t>
            </a:r>
          </a:p>
          <a:p>
            <a:pPr marL="285750" marR="0" lvl="2"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Fire Dampers and Doors: </a:t>
            </a: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Specialized fire dampers in HVAC systems and fire doors play a crucial role in passive fire suppression. In the event of a fire, these dampers close automatically, preventing the flow of air and smoke through ducts, while fire doors seal off specific areas to inhibit the fire's advance.</a:t>
            </a:r>
          </a:p>
          <a:p>
            <a:pPr>
              <a:buFont typeface="Arial" panose="020B0604020202020204" pitchFamily="34" charset="0"/>
              <a:buChar char="•"/>
            </a:pPr>
            <a:endParaRPr lang="en-US" sz="1600" dirty="0"/>
          </a:p>
        </p:txBody>
      </p:sp>
    </p:spTree>
    <p:extLst>
      <p:ext uri="{BB962C8B-B14F-4D97-AF65-F5344CB8AC3E}">
        <p14:creationId xmlns:p14="http://schemas.microsoft.com/office/powerpoint/2010/main" val="34632196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23D38-8F9F-4013-548F-C864166477E7}"/>
              </a:ext>
            </a:extLst>
          </p:cNvPr>
          <p:cNvSpPr>
            <a:spLocks noGrp="1"/>
          </p:cNvSpPr>
          <p:nvPr>
            <p:ph type="title"/>
          </p:nvPr>
        </p:nvSpPr>
        <p:spPr/>
        <p:txBody>
          <a:bodyPr/>
          <a:lstStyle/>
          <a:p>
            <a:r>
              <a:rPr lang="en-US" dirty="0"/>
              <a:t>Passive Fire Protection System</a:t>
            </a:r>
          </a:p>
        </p:txBody>
      </p:sp>
      <p:sp>
        <p:nvSpPr>
          <p:cNvPr id="3" name="Content Placeholder 2">
            <a:extLst>
              <a:ext uri="{FF2B5EF4-FFF2-40B4-BE49-F238E27FC236}">
                <a16:creationId xmlns:a16="http://schemas.microsoft.com/office/drawing/2014/main" id="{037A383E-8171-F1DF-41DE-12E5E7F20328}"/>
              </a:ext>
            </a:extLst>
          </p:cNvPr>
          <p:cNvSpPr>
            <a:spLocks noGrp="1"/>
          </p:cNvSpPr>
          <p:nvPr>
            <p:ph idx="1"/>
          </p:nvPr>
        </p:nvSpPr>
        <p:spPr/>
        <p:txBody>
          <a:bodyPr>
            <a:noAutofit/>
          </a:bodyPr>
          <a:lstStyle/>
          <a:p>
            <a:pPr marL="285750" marR="0" lvl="2"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Firestopping: </a:t>
            </a: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Passive fire protection also involves the use of firestopping materials, which are installed within wall and floor penetrations to maintain the fire resistance of these structural components. Firestopping prevents the passage of flames, smoke, and hot gases.</a:t>
            </a:r>
          </a:p>
          <a:p>
            <a:pPr marL="285750" marR="0" lvl="2"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Smoke Control Systems: </a:t>
            </a: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Smoke control systems, another facet of passive fire suppression, manage the movement of smoke within a building during a fire event. These systems help maintain tenable conditions for occupants and facilitate safe egress.</a:t>
            </a:r>
          </a:p>
          <a:p>
            <a:pPr marL="285750" marR="0" lvl="2" indent="-285750" algn="just">
              <a:lnSpc>
                <a:spcPct val="115000"/>
              </a:lnSpc>
              <a:spcBef>
                <a:spcPts val="600"/>
              </a:spcBef>
              <a:spcAft>
                <a:spcPts val="600"/>
              </a:spcAft>
              <a:buFont typeface="Arial" panose="020B0604020202020204" pitchFamily="34" charset="0"/>
              <a:buChar char="•"/>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Fire-Resistant Glazing: </a:t>
            </a:r>
          </a:p>
          <a:p>
            <a:pPr marR="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Fire-resistant glazing is used in windows to maintain the integrity of fire-rated walls while allowing visibility and natural light. It's a component of passive fire protection that balances fire containment with the need for visibility.</a:t>
            </a:r>
          </a:p>
          <a:p>
            <a:pPr>
              <a:buFont typeface="Arial" panose="020B0604020202020204" pitchFamily="34" charset="0"/>
              <a:buChar char="•"/>
            </a:pPr>
            <a:endParaRPr lang="en-US" sz="1600" dirty="0"/>
          </a:p>
        </p:txBody>
      </p:sp>
    </p:spTree>
    <p:extLst>
      <p:ext uri="{BB962C8B-B14F-4D97-AF65-F5344CB8AC3E}">
        <p14:creationId xmlns:p14="http://schemas.microsoft.com/office/powerpoint/2010/main" val="25324743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D5AF2-F4E2-0A03-7D73-1AB6C085E62F}"/>
              </a:ext>
            </a:extLst>
          </p:cNvPr>
          <p:cNvSpPr>
            <a:spLocks noGrp="1"/>
          </p:cNvSpPr>
          <p:nvPr>
            <p:ph type="title"/>
          </p:nvPr>
        </p:nvSpPr>
        <p:spPr/>
        <p:txBody>
          <a:bodyPr/>
          <a:lstStyle/>
          <a:p>
            <a:r>
              <a:rPr lang="en-US" dirty="0"/>
              <a:t>Active Fire Protection System</a:t>
            </a:r>
          </a:p>
        </p:txBody>
      </p:sp>
      <p:sp>
        <p:nvSpPr>
          <p:cNvPr id="3" name="Content Placeholder 2">
            <a:extLst>
              <a:ext uri="{FF2B5EF4-FFF2-40B4-BE49-F238E27FC236}">
                <a16:creationId xmlns:a16="http://schemas.microsoft.com/office/drawing/2014/main" id="{E939318D-616F-4609-04D4-C0E39305A3D6}"/>
              </a:ext>
            </a:extLst>
          </p:cNvPr>
          <p:cNvSpPr>
            <a:spLocks noGrp="1"/>
          </p:cNvSpPr>
          <p:nvPr>
            <p:ph idx="1"/>
          </p:nvPr>
        </p:nvSpPr>
        <p:spPr>
          <a:xfrm>
            <a:off x="528917" y="1845734"/>
            <a:ext cx="11035553" cy="4023360"/>
          </a:xfrm>
        </p:spPr>
        <p:txBody>
          <a:bodyPr>
            <a:noAutofit/>
          </a:bodyPr>
          <a:lstStyle/>
          <a:p>
            <a:pPr marL="914400" marR="0" lvl="2" indent="0"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Automatic Sprinkler Systems:</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Automatic sprinkler systems consist of a network of pipes and sprinklers strategically placed throughout a building. </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Each sprinkler head is designed to activate individually in response to heat, releasing water to suppress or extinguish the fire. </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Widely used in commercial buildings, industrial facilities, and residential structures, automatic sprinkler systems are highly effective in controlling fires and limiting their spread.</a:t>
            </a:r>
          </a:p>
          <a:p>
            <a:pPr marL="914400" marR="0" lvl="2" indent="0"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Clean Agent Fire Suppression Systems:</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Clean agent systems use specialized gaseous fire suppressants, such as halocarbons or inert gases. </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These agents are discharged into protected spaces to rapidly extinguish fires without leaving residue or causing water damage. </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Commonly employed in areas with sensitive equipment, such as data centers, telecommunications facilities, museums, and archives.</a:t>
            </a:r>
          </a:p>
          <a:p>
            <a:pPr marL="0" indent="0">
              <a:buNone/>
            </a:pPr>
            <a:endParaRPr lang="en-US" sz="1600" dirty="0"/>
          </a:p>
        </p:txBody>
      </p:sp>
    </p:spTree>
    <p:extLst>
      <p:ext uri="{BB962C8B-B14F-4D97-AF65-F5344CB8AC3E}">
        <p14:creationId xmlns:p14="http://schemas.microsoft.com/office/powerpoint/2010/main" val="13317650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D5AF2-F4E2-0A03-7D73-1AB6C085E62F}"/>
              </a:ext>
            </a:extLst>
          </p:cNvPr>
          <p:cNvSpPr>
            <a:spLocks noGrp="1"/>
          </p:cNvSpPr>
          <p:nvPr>
            <p:ph type="title"/>
          </p:nvPr>
        </p:nvSpPr>
        <p:spPr/>
        <p:txBody>
          <a:bodyPr/>
          <a:lstStyle/>
          <a:p>
            <a:r>
              <a:rPr lang="en-US" dirty="0"/>
              <a:t>Active Fire Protection System</a:t>
            </a:r>
          </a:p>
        </p:txBody>
      </p:sp>
      <p:sp>
        <p:nvSpPr>
          <p:cNvPr id="3" name="Content Placeholder 2">
            <a:extLst>
              <a:ext uri="{FF2B5EF4-FFF2-40B4-BE49-F238E27FC236}">
                <a16:creationId xmlns:a16="http://schemas.microsoft.com/office/drawing/2014/main" id="{E939318D-616F-4609-04D4-C0E39305A3D6}"/>
              </a:ext>
            </a:extLst>
          </p:cNvPr>
          <p:cNvSpPr>
            <a:spLocks noGrp="1"/>
          </p:cNvSpPr>
          <p:nvPr>
            <p:ph idx="1"/>
          </p:nvPr>
        </p:nvSpPr>
        <p:spPr/>
        <p:txBody>
          <a:bodyPr>
            <a:noAutofit/>
          </a:bodyPr>
          <a:lstStyle/>
          <a:p>
            <a:pPr marL="914400" marR="0" lvl="2" indent="0"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Carbon Dioxide (CO2) Systems:</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Carbon dioxide systems work by releasing CO2 to displace oxygen, reducing its concentration to a level where combustion is no longer sustainable. </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This effectively suppresses the fire. These types of systems are ideal for spaces with electrical equipment, flammable liquids, and other environments where water-based suppression systems might not be feasible.</a:t>
            </a:r>
          </a:p>
          <a:p>
            <a:pPr marL="914400" marR="0" lvl="2" indent="0"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Fire Alarm and Detection Systems:</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 alarm and detection systems utilize various sensors, including smoke detectors, heat detectors, flame detectors, and multi-sensor detectors, to identify potential fire events. </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When a fire is detected, these systems activate alarms, alerting occupants and emergency responders to the presence of a fire. </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These detection systems are often integrated with other active systems for a comprehensive fire safety strategy.</a:t>
            </a:r>
          </a:p>
          <a:p>
            <a:pPr marL="0" indent="0">
              <a:buNone/>
            </a:pPr>
            <a:endParaRPr lang="en-US" sz="1600" dirty="0"/>
          </a:p>
        </p:txBody>
      </p:sp>
    </p:spTree>
    <p:extLst>
      <p:ext uri="{BB962C8B-B14F-4D97-AF65-F5344CB8AC3E}">
        <p14:creationId xmlns:p14="http://schemas.microsoft.com/office/powerpoint/2010/main" val="19411861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D5AF2-F4E2-0A03-7D73-1AB6C085E62F}"/>
              </a:ext>
            </a:extLst>
          </p:cNvPr>
          <p:cNvSpPr>
            <a:spLocks noGrp="1"/>
          </p:cNvSpPr>
          <p:nvPr>
            <p:ph type="title"/>
          </p:nvPr>
        </p:nvSpPr>
        <p:spPr/>
        <p:txBody>
          <a:bodyPr/>
          <a:lstStyle/>
          <a:p>
            <a:r>
              <a:rPr lang="en-US" dirty="0"/>
              <a:t>Active Fire Protection System</a:t>
            </a:r>
          </a:p>
        </p:txBody>
      </p:sp>
      <p:sp>
        <p:nvSpPr>
          <p:cNvPr id="3" name="Content Placeholder 2">
            <a:extLst>
              <a:ext uri="{FF2B5EF4-FFF2-40B4-BE49-F238E27FC236}">
                <a16:creationId xmlns:a16="http://schemas.microsoft.com/office/drawing/2014/main" id="{E939318D-616F-4609-04D4-C0E39305A3D6}"/>
              </a:ext>
            </a:extLst>
          </p:cNvPr>
          <p:cNvSpPr>
            <a:spLocks noGrp="1"/>
          </p:cNvSpPr>
          <p:nvPr>
            <p:ph idx="1"/>
          </p:nvPr>
        </p:nvSpPr>
        <p:spPr/>
        <p:txBody>
          <a:bodyPr>
            <a:noAutofit/>
          </a:bodyPr>
          <a:lstStyle/>
          <a:p>
            <a:pPr marL="914400" marR="0" lvl="2" indent="0"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Portable Fire Extinguishers:</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Portable fire extinguishers come in various types, including water, foam, dry chemical, carbon dioxide, and more. Each type is suitable for specific fire classifications. </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Individuals trained in their use can manually operate these devices for immediate response to small fires.</a:t>
            </a:r>
          </a:p>
          <a:p>
            <a:pPr marL="914400" marR="0" lvl="2" indent="0"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Emergency and Standby Power Systems:</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Emergency and standby power systems ensure the availability of power to critical life safety systems during power outages. These systems typically include generators and automatic transfer switches. </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system automatically switches to emergency power sources when the main power supply fails.</a:t>
            </a:r>
          </a:p>
          <a:p>
            <a:pPr marL="0" indent="0">
              <a:buNone/>
            </a:pPr>
            <a:endParaRPr lang="en-US" sz="1600" dirty="0"/>
          </a:p>
        </p:txBody>
      </p:sp>
    </p:spTree>
    <p:extLst>
      <p:ext uri="{BB962C8B-B14F-4D97-AF65-F5344CB8AC3E}">
        <p14:creationId xmlns:p14="http://schemas.microsoft.com/office/powerpoint/2010/main" val="42522145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D5AF2-F4E2-0A03-7D73-1AB6C085E62F}"/>
              </a:ext>
            </a:extLst>
          </p:cNvPr>
          <p:cNvSpPr>
            <a:spLocks noGrp="1"/>
          </p:cNvSpPr>
          <p:nvPr>
            <p:ph type="title"/>
          </p:nvPr>
        </p:nvSpPr>
        <p:spPr/>
        <p:txBody>
          <a:bodyPr/>
          <a:lstStyle/>
          <a:p>
            <a:r>
              <a:rPr lang="en-US" dirty="0"/>
              <a:t>Active Fire Protection System</a:t>
            </a:r>
          </a:p>
        </p:txBody>
      </p:sp>
      <p:sp>
        <p:nvSpPr>
          <p:cNvPr id="3" name="Content Placeholder 2">
            <a:extLst>
              <a:ext uri="{FF2B5EF4-FFF2-40B4-BE49-F238E27FC236}">
                <a16:creationId xmlns:a16="http://schemas.microsoft.com/office/drawing/2014/main" id="{E939318D-616F-4609-04D4-C0E39305A3D6}"/>
              </a:ext>
            </a:extLst>
          </p:cNvPr>
          <p:cNvSpPr>
            <a:spLocks noGrp="1"/>
          </p:cNvSpPr>
          <p:nvPr>
            <p:ph idx="1"/>
          </p:nvPr>
        </p:nvSpPr>
        <p:spPr/>
        <p:txBody>
          <a:bodyPr>
            <a:noAutofit/>
          </a:bodyPr>
          <a:lstStyle/>
          <a:p>
            <a:pPr marL="914400" marR="0" lvl="2" indent="0"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Fire Suppression Foam Systems:</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 suppression foam systems are designed to suppress flammable liquid fires. The foam forms a blanket over the fuel, preventing the release of flammable vapors and suppressing combustion. </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These are mostly used in facilities handling flammable liquids, such as chemical plants, fuel storage areas, and aircraft hangars.</a:t>
            </a:r>
          </a:p>
          <a:p>
            <a:pPr marL="914400" marR="0" lvl="2" indent="0" algn="just">
              <a:lnSpc>
                <a:spcPct val="115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Water Mist Systems:</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Water mist systems use fine water droplets to cool the fire, reduce heat, and displace oxygen, effectively suppressing the fire. </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Suitable for a range of environments, including healthcare facilities, museums, and certain industrial settings. Water mist systems are known for their effectiveness in controlling fires without causing water damage.</a:t>
            </a:r>
          </a:p>
          <a:p>
            <a:pPr marL="0" indent="0">
              <a:buNone/>
            </a:pPr>
            <a:endParaRPr lang="en-US" sz="1600" dirty="0"/>
          </a:p>
        </p:txBody>
      </p:sp>
    </p:spTree>
    <p:extLst>
      <p:ext uri="{BB962C8B-B14F-4D97-AF65-F5344CB8AC3E}">
        <p14:creationId xmlns:p14="http://schemas.microsoft.com/office/powerpoint/2010/main" val="31211195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0B33B-6AAD-058B-52E3-721FFCD51198}"/>
              </a:ext>
            </a:extLst>
          </p:cNvPr>
          <p:cNvSpPr>
            <a:spLocks noGrp="1"/>
          </p:cNvSpPr>
          <p:nvPr>
            <p:ph type="title"/>
          </p:nvPr>
        </p:nvSpPr>
        <p:spPr/>
        <p:txBody>
          <a:bodyPr/>
          <a:lstStyle/>
          <a:p>
            <a:r>
              <a:rPr lang="en-US" dirty="0"/>
              <a:t>Fire Suppression Systems</a:t>
            </a:r>
          </a:p>
        </p:txBody>
      </p:sp>
      <p:sp>
        <p:nvSpPr>
          <p:cNvPr id="3" name="Content Placeholder 2">
            <a:extLst>
              <a:ext uri="{FF2B5EF4-FFF2-40B4-BE49-F238E27FC236}">
                <a16:creationId xmlns:a16="http://schemas.microsoft.com/office/drawing/2014/main" id="{449F1FE5-5FF2-8764-0F82-010477735CA7}"/>
              </a:ext>
            </a:extLst>
          </p:cNvPr>
          <p:cNvSpPr>
            <a:spLocks noGrp="1"/>
          </p:cNvSpPr>
          <p:nvPr>
            <p:ph idx="1"/>
          </p:nvPr>
        </p:nvSpPr>
        <p:spPr/>
        <p:txBody>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types of fire suppression systems can be classified as</a:t>
            </a:r>
          </a:p>
          <a:p>
            <a:pPr marL="342900" marR="0" lvl="0" indent="-342900" algn="just">
              <a:lnSpc>
                <a:spcPct val="115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Fire Extinguishers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Fire Hydrants</a:t>
            </a:r>
          </a:p>
          <a:p>
            <a:pPr marL="342900" marR="0" lvl="0" indent="-342900" algn="just">
              <a:lnSpc>
                <a:spcPct val="115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Fire Sprinkler Systems</a:t>
            </a:r>
          </a:p>
          <a:p>
            <a:endParaRPr lang="en-US" dirty="0"/>
          </a:p>
        </p:txBody>
      </p:sp>
    </p:spTree>
    <p:extLst>
      <p:ext uri="{BB962C8B-B14F-4D97-AF65-F5344CB8AC3E}">
        <p14:creationId xmlns:p14="http://schemas.microsoft.com/office/powerpoint/2010/main" val="36092761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77B96-05FB-E98F-F7A8-ABF390207864}"/>
              </a:ext>
            </a:extLst>
          </p:cNvPr>
          <p:cNvSpPr>
            <a:spLocks noGrp="1"/>
          </p:cNvSpPr>
          <p:nvPr>
            <p:ph type="title"/>
          </p:nvPr>
        </p:nvSpPr>
        <p:spPr/>
        <p:txBody>
          <a:bodyPr/>
          <a:lstStyle/>
          <a:p>
            <a:r>
              <a:rPr lang="en-US" dirty="0"/>
              <a:t>Fire Extinguishers</a:t>
            </a:r>
          </a:p>
        </p:txBody>
      </p:sp>
      <p:sp>
        <p:nvSpPr>
          <p:cNvPr id="3" name="Content Placeholder 2">
            <a:extLst>
              <a:ext uri="{FF2B5EF4-FFF2-40B4-BE49-F238E27FC236}">
                <a16:creationId xmlns:a16="http://schemas.microsoft.com/office/drawing/2014/main" id="{12E64345-4727-E67B-4ED2-4272E8DF4B01}"/>
              </a:ext>
            </a:extLst>
          </p:cNvPr>
          <p:cNvSpPr>
            <a:spLocks noGrp="1"/>
          </p:cNvSpPr>
          <p:nvPr>
            <p:ph idx="1"/>
          </p:nvPr>
        </p:nvSpPr>
        <p:spPr/>
        <p:txBody>
          <a:bodyPr>
            <a:noAutofit/>
          </a:bodyPr>
          <a:lstStyle/>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A fire extinguisher is a portable firefighting device designed for rapid and localized suppression of small fires. A typical fire extinguisher consists of a cylindrical pressure vessel containing an extinguishing agent, a discharge nozzle, a control valve, and a handle for manual operation.</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 extinguishers are classified based on the types of fires they are effective against. Common classes include Class A (ordinary combustibles), Class B (flammable liquids), Class C (electrical fires), Class D (metal fires), and Class K (kitchen fires).</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Various extinguishing agents are used, including water, dry chemical powder, foam, carbon dioxide (CO2), and specialized agents for specific fire types. (Chadderton, 2007).</a:t>
            </a:r>
          </a:p>
          <a:p>
            <a:pPr marL="42291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agents used in the extinguisher can fall among the following categories:</a:t>
            </a:r>
          </a:p>
          <a:p>
            <a:pPr marL="744538" marR="0" lvl="0" indent="-90488" algn="just">
              <a:lnSpc>
                <a:spcPct val="115000"/>
              </a:lnSpc>
              <a:spcBef>
                <a:spcPts val="600"/>
              </a:spcBef>
              <a:spcAft>
                <a:spcPts val="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Wet agent: cools the fire</a:t>
            </a:r>
          </a:p>
          <a:p>
            <a:pPr marL="744538" marR="0" lvl="0" indent="-90488" algn="just">
              <a:lnSpc>
                <a:spcPct val="115000"/>
              </a:lnSpc>
              <a:spcBef>
                <a:spcPts val="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Dry agent: Interrupts the chemical reaction </a:t>
            </a:r>
          </a:p>
          <a:p>
            <a:pPr marL="744538" marR="0" lvl="0" indent="-90488" algn="just">
              <a:lnSpc>
                <a:spcPct val="115000"/>
              </a:lnSpc>
              <a:spcBef>
                <a:spcPts val="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Gas agent: removes oxygen</a:t>
            </a:r>
            <a:endParaRPr lang="en-US" sz="1600" dirty="0"/>
          </a:p>
        </p:txBody>
      </p:sp>
    </p:spTree>
    <p:extLst>
      <p:ext uri="{BB962C8B-B14F-4D97-AF65-F5344CB8AC3E}">
        <p14:creationId xmlns:p14="http://schemas.microsoft.com/office/powerpoint/2010/main" val="18942511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5B6D5-5A72-8571-A1E5-B54425D0DBC6}"/>
              </a:ext>
            </a:extLst>
          </p:cNvPr>
          <p:cNvSpPr>
            <a:spLocks noGrp="1"/>
          </p:cNvSpPr>
          <p:nvPr>
            <p:ph type="title"/>
          </p:nvPr>
        </p:nvSpPr>
        <p:spPr/>
        <p:txBody>
          <a:bodyPr/>
          <a:lstStyle/>
          <a:p>
            <a:r>
              <a:rPr lang="en-US" dirty="0"/>
              <a:t>Fire Extinguisher</a:t>
            </a:r>
          </a:p>
        </p:txBody>
      </p:sp>
      <p:pic>
        <p:nvPicPr>
          <p:cNvPr id="5" name="Picture 4">
            <a:extLst>
              <a:ext uri="{FF2B5EF4-FFF2-40B4-BE49-F238E27FC236}">
                <a16:creationId xmlns:a16="http://schemas.microsoft.com/office/drawing/2014/main" id="{3D2B1A56-F6FE-E5D1-E8BF-AF35F8AC723E}"/>
              </a:ext>
            </a:extLst>
          </p:cNvPr>
          <p:cNvPicPr>
            <a:picLocks noChangeAspect="1"/>
          </p:cNvPicPr>
          <p:nvPr/>
        </p:nvPicPr>
        <p:blipFill>
          <a:blip r:embed="rId2"/>
          <a:stretch>
            <a:fillRect/>
          </a:stretch>
        </p:blipFill>
        <p:spPr>
          <a:xfrm>
            <a:off x="581182" y="2080932"/>
            <a:ext cx="7211226" cy="3378573"/>
          </a:xfrm>
          <a:prstGeom prst="rect">
            <a:avLst/>
          </a:prstGeom>
        </p:spPr>
      </p:pic>
      <p:sp>
        <p:nvSpPr>
          <p:cNvPr id="7" name="TextBox 6">
            <a:extLst>
              <a:ext uri="{FF2B5EF4-FFF2-40B4-BE49-F238E27FC236}">
                <a16:creationId xmlns:a16="http://schemas.microsoft.com/office/drawing/2014/main" id="{D0E739ED-5D7C-8114-DFD9-616D2BF01C16}"/>
              </a:ext>
            </a:extLst>
          </p:cNvPr>
          <p:cNvSpPr txBox="1"/>
          <p:nvPr/>
        </p:nvSpPr>
        <p:spPr>
          <a:xfrm>
            <a:off x="581182" y="5274839"/>
            <a:ext cx="6096000" cy="369332"/>
          </a:xfrm>
          <a:prstGeom prst="rect">
            <a:avLst/>
          </a:prstGeom>
          <a:noFill/>
        </p:spPr>
        <p:txBody>
          <a:bodyPr wrap="square">
            <a:spAutoFit/>
          </a:bodyPr>
          <a:lstStyle/>
          <a:p>
            <a:pPr marL="228600" marR="0" algn="just">
              <a:spcBef>
                <a:spcPts val="0"/>
              </a:spcBef>
              <a:spcAft>
                <a:spcPts val="1000"/>
              </a:spcAft>
            </a:pPr>
            <a:r>
              <a:rPr lang="en-US" sz="1800" i="1" dirty="0">
                <a:solidFill>
                  <a:srgbClr val="1F497D"/>
                </a:solidFill>
                <a:effectLst/>
                <a:latin typeface="Times New Roman" panose="02020603050405020304" pitchFamily="18" charset="0"/>
                <a:ea typeface="Calibri" panose="020F0502020204030204" pitchFamily="34" charset="0"/>
              </a:rPr>
              <a:t>Table : Fire extinguishing agent (Joseph B </a:t>
            </a:r>
            <a:r>
              <a:rPr lang="en-US" sz="1800" i="1" dirty="0" err="1">
                <a:solidFill>
                  <a:srgbClr val="1F497D"/>
                </a:solidFill>
                <a:effectLst/>
                <a:latin typeface="Times New Roman" panose="02020603050405020304" pitchFamily="18" charset="0"/>
                <a:ea typeface="Calibri" panose="020F0502020204030204" pitchFamily="34" charset="0"/>
              </a:rPr>
              <a:t>Wujek</a:t>
            </a:r>
            <a:r>
              <a:rPr lang="en-US" sz="1800" i="1" dirty="0">
                <a:solidFill>
                  <a:srgbClr val="1F497D"/>
                </a:solidFill>
                <a:effectLst/>
                <a:latin typeface="Times New Roman" panose="02020603050405020304" pitchFamily="18" charset="0"/>
                <a:ea typeface="Calibri" panose="020F0502020204030204" pitchFamily="34" charset="0"/>
              </a:rPr>
              <a:t>, 2010)</a:t>
            </a:r>
          </a:p>
        </p:txBody>
      </p:sp>
    </p:spTree>
    <p:extLst>
      <p:ext uri="{BB962C8B-B14F-4D97-AF65-F5344CB8AC3E}">
        <p14:creationId xmlns:p14="http://schemas.microsoft.com/office/powerpoint/2010/main" val="35177697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5B6D5-5A72-8571-A1E5-B54425D0DBC6}"/>
              </a:ext>
            </a:extLst>
          </p:cNvPr>
          <p:cNvSpPr>
            <a:spLocks noGrp="1"/>
          </p:cNvSpPr>
          <p:nvPr>
            <p:ph type="title"/>
          </p:nvPr>
        </p:nvSpPr>
        <p:spPr/>
        <p:txBody>
          <a:bodyPr/>
          <a:lstStyle/>
          <a:p>
            <a:r>
              <a:rPr lang="en-US" dirty="0"/>
              <a:t>Fire Extinguisher</a:t>
            </a:r>
          </a:p>
        </p:txBody>
      </p:sp>
      <p:sp>
        <p:nvSpPr>
          <p:cNvPr id="4" name="TextBox 3">
            <a:extLst>
              <a:ext uri="{FF2B5EF4-FFF2-40B4-BE49-F238E27FC236}">
                <a16:creationId xmlns:a16="http://schemas.microsoft.com/office/drawing/2014/main" id="{150CB213-8094-8253-BEF7-B0579ECF665D}"/>
              </a:ext>
            </a:extLst>
          </p:cNvPr>
          <p:cNvSpPr txBox="1"/>
          <p:nvPr/>
        </p:nvSpPr>
        <p:spPr>
          <a:xfrm>
            <a:off x="210819" y="1859067"/>
            <a:ext cx="9264875" cy="4370877"/>
          </a:xfrm>
          <a:prstGeom prst="rect">
            <a:avLst/>
          </a:prstGeom>
          <a:noFill/>
        </p:spPr>
        <p:txBody>
          <a:bodyPr wrap="square">
            <a:spAutoFit/>
          </a:bodyPr>
          <a:lstStyle/>
          <a:p>
            <a:pPr marL="514350" marR="0" indent="-285750" algn="just">
              <a:lnSpc>
                <a:spcPct val="115000"/>
              </a:lnSpc>
              <a:spcBef>
                <a:spcPts val="600"/>
              </a:spcBef>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Operating a fire extinguisher typically involves the P.A.S.S. technique: </a:t>
            </a:r>
          </a:p>
          <a:p>
            <a:pPr marL="971550" lvl="1" indent="-285750" algn="just">
              <a:lnSpc>
                <a:spcPct val="115000"/>
              </a:lnSpc>
              <a:spcBef>
                <a:spcPts val="600"/>
              </a:spcBef>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Pull the pin, </a:t>
            </a:r>
          </a:p>
          <a:p>
            <a:pPr marL="971550" lvl="1" indent="-285750" algn="just">
              <a:lnSpc>
                <a:spcPct val="115000"/>
              </a:lnSpc>
              <a:spcBef>
                <a:spcPts val="600"/>
              </a:spcBef>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Aim the nozzle at the base of the fire, </a:t>
            </a:r>
          </a:p>
          <a:p>
            <a:pPr marL="971550" lvl="1" indent="-285750" algn="just">
              <a:lnSpc>
                <a:spcPct val="115000"/>
              </a:lnSpc>
              <a:spcBef>
                <a:spcPts val="600"/>
              </a:spcBef>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Squeeze the handle to discharge the agent, and </a:t>
            </a:r>
          </a:p>
          <a:p>
            <a:pPr marL="971550" lvl="1" indent="-285750" algn="just">
              <a:lnSpc>
                <a:spcPct val="115000"/>
              </a:lnSpc>
              <a:spcBef>
                <a:spcPts val="600"/>
              </a:spcBef>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Sweep from side to side to cover the fire. </a:t>
            </a:r>
          </a:p>
          <a:p>
            <a:pPr marL="514350" marR="0" indent="-285750" algn="just">
              <a:lnSpc>
                <a:spcPct val="115000"/>
              </a:lnSpc>
              <a:spcBef>
                <a:spcPts val="600"/>
              </a:spcBef>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Fire extinguishers should be strategically placed in accessible locations, visible and unobstructed. </a:t>
            </a:r>
          </a:p>
          <a:p>
            <a:pPr marL="514350" marR="0" indent="-285750" algn="just">
              <a:lnSpc>
                <a:spcPct val="115000"/>
              </a:lnSpc>
              <a:spcBef>
                <a:spcPts val="600"/>
              </a:spcBef>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Common placements include kitchens, hallways, workshops, and near exits. </a:t>
            </a:r>
          </a:p>
          <a:p>
            <a:pPr marL="514350" marR="0" indent="-285750" algn="just">
              <a:lnSpc>
                <a:spcPct val="115000"/>
              </a:lnSpc>
              <a:spcBef>
                <a:spcPts val="600"/>
              </a:spcBef>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Regular maintenance is crucial for ensuring the functionality of fire extinguishers. </a:t>
            </a:r>
          </a:p>
          <a:p>
            <a:pPr marL="514350" marR="0" indent="-285750" algn="just">
              <a:lnSpc>
                <a:spcPct val="115000"/>
              </a:lnSpc>
              <a:spcBef>
                <a:spcPts val="600"/>
              </a:spcBef>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Inspections, pressure checks, and timely refills or replacements are essential to keep them ready for use. </a:t>
            </a:r>
          </a:p>
          <a:p>
            <a:pPr marL="514350" marR="0" indent="-285750" algn="just">
              <a:lnSpc>
                <a:spcPct val="115000"/>
              </a:lnSpc>
              <a:spcBef>
                <a:spcPts val="600"/>
              </a:spcBef>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Users should be trained in the proper use of fire extinguishers, understanding the classes of fires and the appropriate extinguishing agents. </a:t>
            </a:r>
          </a:p>
        </p:txBody>
      </p:sp>
      <p:pic>
        <p:nvPicPr>
          <p:cNvPr id="3074" name="Picture 2">
            <a:extLst>
              <a:ext uri="{FF2B5EF4-FFF2-40B4-BE49-F238E27FC236}">
                <a16:creationId xmlns:a16="http://schemas.microsoft.com/office/drawing/2014/main" id="{88F132B7-1B36-5A46-F489-EC42CDB22C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81322" y="1859067"/>
            <a:ext cx="1990725" cy="28575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1519466-48AC-B0ED-E51F-4900C2199E07}"/>
              </a:ext>
            </a:extLst>
          </p:cNvPr>
          <p:cNvSpPr txBox="1"/>
          <p:nvPr/>
        </p:nvSpPr>
        <p:spPr>
          <a:xfrm>
            <a:off x="9573745" y="4716567"/>
            <a:ext cx="2205878" cy="500009"/>
          </a:xfrm>
          <a:prstGeom prst="rect">
            <a:avLst/>
          </a:prstGeom>
          <a:noFill/>
        </p:spPr>
        <p:txBody>
          <a:bodyPr wrap="square">
            <a:spAutoFit/>
          </a:bodyPr>
          <a:lstStyle/>
          <a:p>
            <a:pPr marL="0" marR="0" algn="l">
              <a:lnSpc>
                <a:spcPct val="115000"/>
              </a:lnSpc>
              <a:spcBef>
                <a:spcPts val="0"/>
              </a:spcBef>
              <a:spcAft>
                <a:spcPts val="1000"/>
              </a:spcAft>
            </a:pPr>
            <a:r>
              <a:rPr lang="en-US" sz="1200" dirty="0">
                <a:effectLst/>
                <a:latin typeface="Times New Roman" panose="02020603050405020304" pitchFamily="18" charset="0"/>
                <a:ea typeface="Calibri" panose="020F0502020204030204" pitchFamily="34" charset="0"/>
              </a:rPr>
              <a:t>Figure: Fire Extinguisher (</a:t>
            </a:r>
            <a:r>
              <a:rPr lang="en-US" sz="1200" dirty="0" err="1">
                <a:effectLst/>
                <a:latin typeface="Times New Roman" panose="02020603050405020304" pitchFamily="18" charset="0"/>
                <a:ea typeface="Calibri" panose="020F0502020204030204" pitchFamily="34" charset="0"/>
              </a:rPr>
              <a:t>Humagain</a:t>
            </a:r>
            <a:r>
              <a:rPr lang="en-US" sz="1200" dirty="0">
                <a:effectLst/>
                <a:latin typeface="Times New Roman" panose="02020603050405020304" pitchFamily="18" charset="0"/>
                <a:ea typeface="Calibri" panose="020F0502020204030204" pitchFamily="34" charset="0"/>
              </a:rPr>
              <a:t>, 2019)</a:t>
            </a:r>
          </a:p>
        </p:txBody>
      </p:sp>
    </p:spTree>
    <p:extLst>
      <p:ext uri="{BB962C8B-B14F-4D97-AF65-F5344CB8AC3E}">
        <p14:creationId xmlns:p14="http://schemas.microsoft.com/office/powerpoint/2010/main" val="20340140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5B6D5-5A72-8571-A1E5-B54425D0DBC6}"/>
              </a:ext>
            </a:extLst>
          </p:cNvPr>
          <p:cNvSpPr>
            <a:spLocks noGrp="1"/>
          </p:cNvSpPr>
          <p:nvPr>
            <p:ph type="title"/>
          </p:nvPr>
        </p:nvSpPr>
        <p:spPr/>
        <p:txBody>
          <a:bodyPr/>
          <a:lstStyle/>
          <a:p>
            <a:r>
              <a:rPr lang="en-US" dirty="0"/>
              <a:t>Fire Extinguisher</a:t>
            </a:r>
          </a:p>
        </p:txBody>
      </p:sp>
      <p:sp>
        <p:nvSpPr>
          <p:cNvPr id="4" name="TextBox 3">
            <a:extLst>
              <a:ext uri="{FF2B5EF4-FFF2-40B4-BE49-F238E27FC236}">
                <a16:creationId xmlns:a16="http://schemas.microsoft.com/office/drawing/2014/main" id="{150CB213-8094-8253-BEF7-B0579ECF665D}"/>
              </a:ext>
            </a:extLst>
          </p:cNvPr>
          <p:cNvSpPr txBox="1"/>
          <p:nvPr/>
        </p:nvSpPr>
        <p:spPr>
          <a:xfrm>
            <a:off x="210820" y="1859067"/>
            <a:ext cx="7551776" cy="4366195"/>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 extinguishers are portable and versatile, making them suitable for a wide range of environments, including homes, offices, vehicles, industrial facilities, and public spaces.</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While fire extinguishers offer immediate response capabilities, they are often part of a broader fire safety strategy, complementing other active and passive fire protection measures.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 extinguishers play a crucial role in empowering individuals to take swift action during the early stages of a fire, preventing it from spreading and causing more extensive damage.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Their presence is a fundamental element of overall fire preparedness and safety in various settings.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Regular training, maintenance, and adherence to safety guidelines enhance the effectiveness of fire extinguishers as vital tools in firefighting.</a:t>
            </a:r>
          </a:p>
        </p:txBody>
      </p:sp>
      <p:pic>
        <p:nvPicPr>
          <p:cNvPr id="2050" name="Picture 2">
            <a:extLst>
              <a:ext uri="{FF2B5EF4-FFF2-40B4-BE49-F238E27FC236}">
                <a16:creationId xmlns:a16="http://schemas.microsoft.com/office/drawing/2014/main" id="{E30668E5-213C-F364-FDED-A7CA27968A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6546" y="1737360"/>
            <a:ext cx="3624954" cy="414161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A4F3FE0-8116-9037-B3D2-32957F02AFF3}"/>
              </a:ext>
            </a:extLst>
          </p:cNvPr>
          <p:cNvSpPr txBox="1"/>
          <p:nvPr/>
        </p:nvSpPr>
        <p:spPr>
          <a:xfrm>
            <a:off x="8036233" y="5878974"/>
            <a:ext cx="3845580" cy="287643"/>
          </a:xfrm>
          <a:prstGeom prst="rect">
            <a:avLst/>
          </a:prstGeom>
          <a:noFill/>
        </p:spPr>
        <p:txBody>
          <a:bodyPr wrap="square">
            <a:spAutoFit/>
          </a:bodyPr>
          <a:lstStyle/>
          <a:p>
            <a:pPr marL="0" marR="0" algn="l">
              <a:lnSpc>
                <a:spcPct val="115000"/>
              </a:lnSpc>
              <a:spcBef>
                <a:spcPts val="0"/>
              </a:spcBef>
              <a:spcAft>
                <a:spcPts val="1000"/>
              </a:spcAft>
            </a:pPr>
            <a:r>
              <a:rPr lang="en-US" sz="1200" dirty="0">
                <a:effectLst/>
                <a:latin typeface="Times New Roman" panose="02020603050405020304" pitchFamily="18" charset="0"/>
                <a:ea typeface="Calibri" panose="020F0502020204030204" pitchFamily="34" charset="0"/>
              </a:rPr>
              <a:t>Figure: Fire Extinguisher (</a:t>
            </a:r>
            <a:r>
              <a:rPr lang="en-US" sz="1200" dirty="0" err="1">
                <a:effectLst/>
                <a:latin typeface="Times New Roman" panose="02020603050405020304" pitchFamily="18" charset="0"/>
                <a:ea typeface="Calibri" panose="020F0502020204030204" pitchFamily="34" charset="0"/>
              </a:rPr>
              <a:t>Humagain</a:t>
            </a:r>
            <a:r>
              <a:rPr lang="en-US" sz="1200" dirty="0">
                <a:effectLst/>
                <a:latin typeface="Times New Roman" panose="02020603050405020304" pitchFamily="18" charset="0"/>
                <a:ea typeface="Calibri" panose="020F0502020204030204" pitchFamily="34" charset="0"/>
              </a:rPr>
              <a:t>, 2019)</a:t>
            </a:r>
          </a:p>
        </p:txBody>
      </p:sp>
    </p:spTree>
    <p:extLst>
      <p:ext uri="{BB962C8B-B14F-4D97-AF65-F5344CB8AC3E}">
        <p14:creationId xmlns:p14="http://schemas.microsoft.com/office/powerpoint/2010/main" val="7361023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0322A-4D33-4600-17B0-46EDB5AEF7A1}"/>
              </a:ext>
            </a:extLst>
          </p:cNvPr>
          <p:cNvSpPr>
            <a:spLocks noGrp="1"/>
          </p:cNvSpPr>
          <p:nvPr>
            <p:ph type="title"/>
          </p:nvPr>
        </p:nvSpPr>
        <p:spPr/>
        <p:txBody>
          <a:bodyPr/>
          <a:lstStyle/>
          <a:p>
            <a:r>
              <a:rPr lang="en-US" dirty="0"/>
              <a:t>Fire Hydrant System</a:t>
            </a:r>
          </a:p>
        </p:txBody>
      </p:sp>
      <p:sp>
        <p:nvSpPr>
          <p:cNvPr id="5" name="TextBox 4">
            <a:extLst>
              <a:ext uri="{FF2B5EF4-FFF2-40B4-BE49-F238E27FC236}">
                <a16:creationId xmlns:a16="http://schemas.microsoft.com/office/drawing/2014/main" id="{2F48DC28-D962-3EB5-99C7-3E28C4A9F6DD}"/>
              </a:ext>
            </a:extLst>
          </p:cNvPr>
          <p:cNvSpPr txBox="1"/>
          <p:nvPr/>
        </p:nvSpPr>
        <p:spPr>
          <a:xfrm>
            <a:off x="433892" y="1818527"/>
            <a:ext cx="7517802" cy="4390817"/>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hydrant system is an arrangement of pipes, valves, hose outlets and allied equipment.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outlets are located strategically to cover a large area (arc of 18-30m) and thus put out the fire and hence protect both equipment and occupants.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Water is discharged in stream through hose and nozzles attached to such hose outlets.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Pumps are provided to supply water to the hose outlets.</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 hydrants are outdoor fixtures connected to a water supply, typically a municipal water system.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They provide a ready and easily accessible source of water for firefighters to connect hoses during firefighting operations.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They are crucial for supplying large volumes of water quickly to extinguish a fire. </a:t>
            </a:r>
          </a:p>
        </p:txBody>
      </p:sp>
      <p:pic>
        <p:nvPicPr>
          <p:cNvPr id="4098" name="Picture 2" descr="Image">
            <a:extLst>
              <a:ext uri="{FF2B5EF4-FFF2-40B4-BE49-F238E27FC236}">
                <a16:creationId xmlns:a16="http://schemas.microsoft.com/office/drawing/2014/main" id="{E5E57288-6214-330A-51BF-42FF3FA337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80188" y="1981200"/>
            <a:ext cx="3860800" cy="28956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A91C949-D9CD-5A7F-D21E-E67FBD2921DA}"/>
              </a:ext>
            </a:extLst>
          </p:cNvPr>
          <p:cNvSpPr txBox="1"/>
          <p:nvPr/>
        </p:nvSpPr>
        <p:spPr>
          <a:xfrm>
            <a:off x="8080188" y="4870635"/>
            <a:ext cx="3578412" cy="287643"/>
          </a:xfrm>
          <a:prstGeom prst="rect">
            <a:avLst/>
          </a:prstGeom>
          <a:noFill/>
        </p:spPr>
        <p:txBody>
          <a:bodyPr wrap="square">
            <a:spAutoFit/>
          </a:bodyPr>
          <a:lstStyle/>
          <a:p>
            <a:pPr marL="0" marR="0" algn="l">
              <a:lnSpc>
                <a:spcPct val="115000"/>
              </a:lnSpc>
              <a:spcBef>
                <a:spcPts val="0"/>
              </a:spcBef>
              <a:spcAft>
                <a:spcPts val="1000"/>
              </a:spcAft>
            </a:pPr>
            <a:r>
              <a:rPr lang="en-US" sz="1200" dirty="0">
                <a:effectLst/>
                <a:latin typeface="Times New Roman" panose="02020603050405020304" pitchFamily="18" charset="0"/>
                <a:ea typeface="Calibri" panose="020F0502020204030204" pitchFamily="34" charset="0"/>
              </a:rPr>
              <a:t>Figure: Hydrant system (Safety, 2023)</a:t>
            </a:r>
          </a:p>
        </p:txBody>
      </p:sp>
    </p:spTree>
    <p:extLst>
      <p:ext uri="{BB962C8B-B14F-4D97-AF65-F5344CB8AC3E}">
        <p14:creationId xmlns:p14="http://schemas.microsoft.com/office/powerpoint/2010/main" val="6394450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0322A-4D33-4600-17B0-46EDB5AEF7A1}"/>
              </a:ext>
            </a:extLst>
          </p:cNvPr>
          <p:cNvSpPr>
            <a:spLocks noGrp="1"/>
          </p:cNvSpPr>
          <p:nvPr>
            <p:ph type="title"/>
          </p:nvPr>
        </p:nvSpPr>
        <p:spPr/>
        <p:txBody>
          <a:bodyPr/>
          <a:lstStyle/>
          <a:p>
            <a:r>
              <a:rPr lang="en-US" dirty="0"/>
              <a:t>Fire Hydrant System</a:t>
            </a:r>
          </a:p>
        </p:txBody>
      </p:sp>
      <p:sp>
        <p:nvSpPr>
          <p:cNvPr id="5" name="TextBox 4">
            <a:extLst>
              <a:ext uri="{FF2B5EF4-FFF2-40B4-BE49-F238E27FC236}">
                <a16:creationId xmlns:a16="http://schemas.microsoft.com/office/drawing/2014/main" id="{2F48DC28-D962-3EB5-99C7-3E28C4A9F6DD}"/>
              </a:ext>
            </a:extLst>
          </p:cNvPr>
          <p:cNvSpPr txBox="1"/>
          <p:nvPr/>
        </p:nvSpPr>
        <p:spPr>
          <a:xfrm>
            <a:off x="433892" y="1818527"/>
            <a:ext cx="10721788" cy="2912207"/>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Hydrants are usually located outdoors along streets or in open areas.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They are strategically placed to provide convenient access for fire departments to connect hoses and draw water.</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 Fire hydrants do not have an automatic activation mechanism.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Hoses are manually connected to hydrants in case of a fire.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Fire hydrants are part of the external water supply infrastructure and play a role in providing the necessary water for firefighting efforts.</a:t>
            </a:r>
          </a:p>
        </p:txBody>
      </p:sp>
    </p:spTree>
    <p:extLst>
      <p:ext uri="{BB962C8B-B14F-4D97-AF65-F5344CB8AC3E}">
        <p14:creationId xmlns:p14="http://schemas.microsoft.com/office/powerpoint/2010/main" val="30999764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73D13-0610-6543-9F8B-3C4BDCC8D8C5}"/>
              </a:ext>
            </a:extLst>
          </p:cNvPr>
          <p:cNvSpPr>
            <a:spLocks noGrp="1"/>
          </p:cNvSpPr>
          <p:nvPr>
            <p:ph type="title"/>
          </p:nvPr>
        </p:nvSpPr>
        <p:spPr/>
        <p:txBody>
          <a:bodyPr/>
          <a:lstStyle/>
          <a:p>
            <a:r>
              <a:rPr lang="en-US" dirty="0"/>
              <a:t>Hose Reels</a:t>
            </a:r>
          </a:p>
        </p:txBody>
      </p:sp>
      <p:sp>
        <p:nvSpPr>
          <p:cNvPr id="5" name="TextBox 4">
            <a:extLst>
              <a:ext uri="{FF2B5EF4-FFF2-40B4-BE49-F238E27FC236}">
                <a16:creationId xmlns:a16="http://schemas.microsoft.com/office/drawing/2014/main" id="{FABB6FF5-21E1-F779-789F-F9DF39A2123B}"/>
              </a:ext>
            </a:extLst>
          </p:cNvPr>
          <p:cNvSpPr txBox="1"/>
          <p:nvPr/>
        </p:nvSpPr>
        <p:spPr>
          <a:xfrm>
            <a:off x="645459" y="1721674"/>
            <a:ext cx="10865223" cy="3549305"/>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Hose reels are important component of fire hydrant system. </a:t>
            </a:r>
          </a:p>
          <a:p>
            <a:pPr marL="514350" marR="0" indent="-285750" algn="just">
              <a:lnSpc>
                <a:spcPct val="115000"/>
              </a:lnSpc>
              <a:spcBef>
                <a:spcPts val="600"/>
              </a:spcBef>
              <a:spcAft>
                <a:spcPts val="60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Hose reels are used for prompt and easily deployable initial response method, working in coordination with other systems and utilized by the occupants of a building. </a:t>
            </a:r>
          </a:p>
          <a:p>
            <a:pPr marL="514350" marR="0" indent="-285750" algn="just">
              <a:lnSpc>
                <a:spcPct val="115000"/>
              </a:lnSpc>
              <a:spcBef>
                <a:spcPts val="600"/>
              </a:spcBef>
              <a:spcAft>
                <a:spcPts val="60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These reels are strategically positioned in clearly visible recesses along corridors to ensure that no area of the floor is more than 6 meters away from a nozzle when the 25 mm bore flexible hose is fully extended. </a:t>
            </a:r>
          </a:p>
          <a:p>
            <a:pPr marL="514350" marR="0" indent="-285750" algn="just">
              <a:lnSpc>
                <a:spcPct val="115000"/>
              </a:lnSpc>
              <a:spcBef>
                <a:spcPts val="600"/>
              </a:spcBef>
              <a:spcAft>
                <a:spcPts val="60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The coverage provided by a hose reel spans an arc of 18–30 meters from the reel, depending on the hose's length. </a:t>
            </a:r>
          </a:p>
          <a:p>
            <a:pPr marL="514350" marR="0" indent="-285750" algn="just">
              <a:lnSpc>
                <a:spcPct val="115000"/>
              </a:lnSpc>
              <a:spcBef>
                <a:spcPts val="600"/>
              </a:spcBef>
              <a:spcAft>
                <a:spcPts val="60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A 6 mm diameter nozzle requires a minimum water pressure of 200 kPa, generating an 8-meter horizontal jet or a 5-meter vertical one. </a:t>
            </a:r>
          </a:p>
        </p:txBody>
      </p:sp>
    </p:spTree>
    <p:extLst>
      <p:ext uri="{BB962C8B-B14F-4D97-AF65-F5344CB8AC3E}">
        <p14:creationId xmlns:p14="http://schemas.microsoft.com/office/powerpoint/2010/main" val="15403862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73D13-0610-6543-9F8B-3C4BDCC8D8C5}"/>
              </a:ext>
            </a:extLst>
          </p:cNvPr>
          <p:cNvSpPr>
            <a:spLocks noGrp="1"/>
          </p:cNvSpPr>
          <p:nvPr>
            <p:ph type="title"/>
          </p:nvPr>
        </p:nvSpPr>
        <p:spPr/>
        <p:txBody>
          <a:bodyPr/>
          <a:lstStyle/>
          <a:p>
            <a:r>
              <a:rPr lang="en-US" dirty="0"/>
              <a:t>Hose Reels</a:t>
            </a:r>
          </a:p>
        </p:txBody>
      </p:sp>
      <p:sp>
        <p:nvSpPr>
          <p:cNvPr id="5" name="TextBox 4">
            <a:extLst>
              <a:ext uri="{FF2B5EF4-FFF2-40B4-BE49-F238E27FC236}">
                <a16:creationId xmlns:a16="http://schemas.microsoft.com/office/drawing/2014/main" id="{FABB6FF5-21E1-F779-789F-F9DF39A2123B}"/>
              </a:ext>
            </a:extLst>
          </p:cNvPr>
          <p:cNvSpPr txBox="1"/>
          <p:nvPr/>
        </p:nvSpPr>
        <p:spPr>
          <a:xfrm>
            <a:off x="645459" y="1721674"/>
            <a:ext cx="10865223" cy="2285882"/>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Each nozzle must maintain a minimum water flow rate of 0.4 l/s, and the system's design should enable the simultaneous use of at least three hose reels, amounting to a flow rate of 1.2 l/s. </a:t>
            </a:r>
          </a:p>
          <a:p>
            <a:pPr marL="514350" marR="0" indent="-285750" algn="just">
              <a:lnSpc>
                <a:spcPct val="115000"/>
              </a:lnSpc>
              <a:spcBef>
                <a:spcPts val="600"/>
              </a:spcBef>
              <a:spcAft>
                <a:spcPts val="60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Local water supply authorities may permit a direct connection to the water main, potentially obviating the need for pressure boosting if there is sufficient main pressure. </a:t>
            </a:r>
          </a:p>
          <a:p>
            <a:pPr marL="514350" marR="0" indent="-285750" algn="just">
              <a:lnSpc>
                <a:spcPct val="115000"/>
              </a:lnSpc>
              <a:spcBef>
                <a:spcPts val="600"/>
              </a:spcBef>
              <a:spcAft>
                <a:spcPts val="600"/>
              </a:spcAft>
              <a:buFont typeface="Arial" panose="020B0604020202020204" pitchFamily="34" charset="0"/>
              <a:buChar char="•"/>
            </a:pPr>
            <a:r>
              <a:rPr lang="en-US" dirty="0">
                <a:effectLst/>
                <a:latin typeface="Times New Roman" panose="02020603050405020304" pitchFamily="18" charset="0"/>
                <a:ea typeface="Calibri" panose="020F0502020204030204" pitchFamily="34" charset="0"/>
              </a:rPr>
              <a:t>The standby pump, which can be driven by external power source, must have a flow capacity of at least 2.5 l/s. Flow switches are employed to detect hose operation, triggering the pump accordingly (Chadderton, 2007).</a:t>
            </a:r>
          </a:p>
        </p:txBody>
      </p:sp>
    </p:spTree>
    <p:extLst>
      <p:ext uri="{BB962C8B-B14F-4D97-AF65-F5344CB8AC3E}">
        <p14:creationId xmlns:p14="http://schemas.microsoft.com/office/powerpoint/2010/main" val="34702106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B4968-140A-1730-FA6F-203ECE44AE77}"/>
              </a:ext>
            </a:extLst>
          </p:cNvPr>
          <p:cNvSpPr>
            <a:spLocks noGrp="1"/>
          </p:cNvSpPr>
          <p:nvPr>
            <p:ph type="title"/>
          </p:nvPr>
        </p:nvSpPr>
        <p:spPr/>
        <p:txBody>
          <a:bodyPr/>
          <a:lstStyle/>
          <a:p>
            <a:endParaRPr lang="en-US"/>
          </a:p>
        </p:txBody>
      </p:sp>
      <p:pic>
        <p:nvPicPr>
          <p:cNvPr id="4" name="Picture 3">
            <a:extLst>
              <a:ext uri="{FF2B5EF4-FFF2-40B4-BE49-F238E27FC236}">
                <a16:creationId xmlns:a16="http://schemas.microsoft.com/office/drawing/2014/main" id="{AE580D50-594F-6D84-C7EE-92DCD88E040C}"/>
              </a:ext>
            </a:extLst>
          </p:cNvPr>
          <p:cNvPicPr>
            <a:picLocks noChangeAspect="1"/>
          </p:cNvPicPr>
          <p:nvPr/>
        </p:nvPicPr>
        <p:blipFill rotWithShape="1">
          <a:blip r:embed="rId2"/>
          <a:srcRect l="31573" t="14492" r="19282" b="15082"/>
          <a:stretch/>
        </p:blipFill>
        <p:spPr bwMode="auto">
          <a:xfrm>
            <a:off x="124048" y="-1"/>
            <a:ext cx="6384327" cy="5145707"/>
          </a:xfrm>
          <a:prstGeom prst="rect">
            <a:avLst/>
          </a:prstGeom>
          <a:ln>
            <a:solidFill>
              <a:schemeClr val="tx1"/>
            </a:solid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D5A50632-5D62-94CD-6ADA-E82672F5AC96}"/>
              </a:ext>
            </a:extLst>
          </p:cNvPr>
          <p:cNvSpPr txBox="1"/>
          <p:nvPr/>
        </p:nvSpPr>
        <p:spPr>
          <a:xfrm>
            <a:off x="0" y="5206737"/>
            <a:ext cx="6096000" cy="1095428"/>
          </a:xfrm>
          <a:prstGeom prst="rect">
            <a:avLst/>
          </a:prstGeom>
          <a:noFill/>
        </p:spPr>
        <p:txBody>
          <a:bodyPr wrap="square">
            <a:spAutoFit/>
          </a:bodyPr>
          <a:lstStyle/>
          <a:p>
            <a:pPr marL="228600" marR="0" algn="just">
              <a:spcBef>
                <a:spcPts val="0"/>
              </a:spcBef>
              <a:spcAft>
                <a:spcPts val="1000"/>
              </a:spcAft>
            </a:pPr>
            <a:r>
              <a:rPr lang="en-US" sz="1800" i="1" dirty="0">
                <a:solidFill>
                  <a:srgbClr val="1F497D"/>
                </a:solidFill>
                <a:effectLst/>
                <a:latin typeface="Times New Roman" panose="02020603050405020304" pitchFamily="18" charset="0"/>
                <a:ea typeface="Calibri" panose="020F0502020204030204" pitchFamily="34" charset="0"/>
              </a:rPr>
              <a:t>Figure: Typical Hose Reel Installation (Chadderton, 2007)</a:t>
            </a:r>
          </a:p>
          <a:p>
            <a:pPr marL="228600" marR="0" algn="just">
              <a:lnSpc>
                <a:spcPct val="115000"/>
              </a:lnSpc>
              <a:spcBef>
                <a:spcPts val="600"/>
              </a:spcBef>
              <a:spcAft>
                <a:spcPts val="600"/>
              </a:spcAft>
            </a:pPr>
            <a:r>
              <a:rPr lang="en-US" sz="3200" dirty="0">
                <a:effectLst/>
                <a:latin typeface="Times New Roman" panose="02020603050405020304" pitchFamily="18" charset="0"/>
                <a:ea typeface="Calibri" panose="020F0502020204030204" pitchFamily="34" charset="0"/>
              </a:rPr>
              <a:t> </a:t>
            </a:r>
          </a:p>
        </p:txBody>
      </p:sp>
    </p:spTree>
    <p:extLst>
      <p:ext uri="{BB962C8B-B14F-4D97-AF65-F5344CB8AC3E}">
        <p14:creationId xmlns:p14="http://schemas.microsoft.com/office/powerpoint/2010/main" val="1997725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18938-FEAC-B5C1-8222-D12D1BAFFE18}"/>
              </a:ext>
            </a:extLst>
          </p:cNvPr>
          <p:cNvSpPr>
            <a:spLocks noGrp="1"/>
          </p:cNvSpPr>
          <p:nvPr>
            <p:ph type="title"/>
          </p:nvPr>
        </p:nvSpPr>
        <p:spPr/>
        <p:txBody>
          <a:bodyPr/>
          <a:lstStyle/>
          <a:p>
            <a:r>
              <a:rPr lang="en-US" dirty="0"/>
              <a:t>Types of Fire Hydrant Systems</a:t>
            </a:r>
          </a:p>
        </p:txBody>
      </p:sp>
      <p:sp>
        <p:nvSpPr>
          <p:cNvPr id="5" name="TextBox 4">
            <a:extLst>
              <a:ext uri="{FF2B5EF4-FFF2-40B4-BE49-F238E27FC236}">
                <a16:creationId xmlns:a16="http://schemas.microsoft.com/office/drawing/2014/main" id="{A881E217-A5FB-7D71-C8A2-A3D0875B072B}"/>
              </a:ext>
            </a:extLst>
          </p:cNvPr>
          <p:cNvSpPr txBox="1"/>
          <p:nvPr/>
        </p:nvSpPr>
        <p:spPr>
          <a:xfrm>
            <a:off x="457200" y="1542137"/>
            <a:ext cx="10698480" cy="3259226"/>
          </a:xfrm>
          <a:prstGeom prst="rect">
            <a:avLst/>
          </a:prstGeom>
          <a:noFill/>
        </p:spPr>
        <p:txBody>
          <a:bodyPr wrap="square">
            <a:spAutoFit/>
          </a:bodyPr>
          <a:lstStyle/>
          <a:p>
            <a:pPr marL="22860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 </a:t>
            </a:r>
          </a:p>
          <a:p>
            <a:pPr marL="228600" marR="0" algn="just">
              <a:lnSpc>
                <a:spcPct val="115000"/>
              </a:lnSpc>
              <a:spcBef>
                <a:spcPts val="200"/>
              </a:spcBef>
              <a:spcAft>
                <a:spcPts val="0"/>
              </a:spcAft>
            </a:pPr>
            <a:r>
              <a:rPr lang="en-US" sz="1600" b="1" i="1" dirty="0">
                <a:solidFill>
                  <a:srgbClr val="365F91"/>
                </a:solidFill>
                <a:effectLst/>
                <a:latin typeface="Cambria" panose="02040503050406030204" pitchFamily="18" charset="0"/>
                <a:ea typeface="Times New Roman" panose="02020603050405020304" pitchFamily="18" charset="0"/>
                <a:cs typeface="Mangal" panose="02040503050203030202" pitchFamily="18" charset="0"/>
              </a:rPr>
              <a:t>Dry Hydrant System</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A dry hydrant system is a type of fire hydrant that does not contain water under normal operating conditions.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Instead of being connected to a pressurized water supply, dry hydrants are installed near non-pressurized water sources, such as ponds, lakes, or cisterns.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primary purpose of a dry hydrant is to provide a supplemental water supply for firefighting in areas where access to conventional pressurized water mains is limited or unavailable.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Pipes in dry hydrant system are not initially charged with water. The pump is used for water circulation incase of fire. It is suitable for cold climate. </a:t>
            </a:r>
          </a:p>
        </p:txBody>
      </p:sp>
    </p:spTree>
    <p:extLst>
      <p:ext uri="{BB962C8B-B14F-4D97-AF65-F5344CB8AC3E}">
        <p14:creationId xmlns:p14="http://schemas.microsoft.com/office/powerpoint/2010/main" val="4853172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18938-FEAC-B5C1-8222-D12D1BAFFE18}"/>
              </a:ext>
            </a:extLst>
          </p:cNvPr>
          <p:cNvSpPr>
            <a:spLocks noGrp="1"/>
          </p:cNvSpPr>
          <p:nvPr>
            <p:ph type="title"/>
          </p:nvPr>
        </p:nvSpPr>
        <p:spPr/>
        <p:txBody>
          <a:bodyPr/>
          <a:lstStyle/>
          <a:p>
            <a:r>
              <a:rPr lang="en-US" dirty="0"/>
              <a:t>Types of Fire Hydrant Systems</a:t>
            </a:r>
          </a:p>
        </p:txBody>
      </p:sp>
      <p:sp>
        <p:nvSpPr>
          <p:cNvPr id="5" name="TextBox 4">
            <a:extLst>
              <a:ext uri="{FF2B5EF4-FFF2-40B4-BE49-F238E27FC236}">
                <a16:creationId xmlns:a16="http://schemas.microsoft.com/office/drawing/2014/main" id="{A881E217-A5FB-7D71-C8A2-A3D0875B072B}"/>
              </a:ext>
            </a:extLst>
          </p:cNvPr>
          <p:cNvSpPr txBox="1"/>
          <p:nvPr/>
        </p:nvSpPr>
        <p:spPr>
          <a:xfrm>
            <a:off x="349623" y="1900725"/>
            <a:ext cx="10698480" cy="3439788"/>
          </a:xfrm>
          <a:prstGeom prst="rect">
            <a:avLst/>
          </a:prstGeom>
          <a:noFill/>
        </p:spPr>
        <p:txBody>
          <a:bodyPr wrap="square">
            <a:spAutoFit/>
          </a:bodyPr>
          <a:lstStyle/>
          <a:p>
            <a:pPr marL="228600" marR="0" algn="just">
              <a:lnSpc>
                <a:spcPct val="115000"/>
              </a:lnSpc>
              <a:spcBef>
                <a:spcPts val="200"/>
              </a:spcBef>
              <a:spcAft>
                <a:spcPts val="0"/>
              </a:spcAft>
            </a:pPr>
            <a:r>
              <a:rPr lang="en-US" sz="1600" b="1" i="1" dirty="0">
                <a:solidFill>
                  <a:srgbClr val="365F91"/>
                </a:solidFill>
                <a:effectLst/>
                <a:latin typeface="Cambria" panose="02040503050406030204" pitchFamily="18" charset="0"/>
                <a:ea typeface="Times New Roman" panose="02020603050405020304" pitchFamily="18" charset="0"/>
                <a:cs typeface="Mangal" panose="02040503050203030202" pitchFamily="18" charset="0"/>
              </a:rPr>
              <a:t>Wet Hydrant System</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In wet hydrant system, pipe is permanently charged with water.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term "wet hydrant system" typically refers to a traditional fire hydrant system where water is constantly present in the pipes, and it is ready for immediate use.</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 Unlike dry hydrant systems, wet hydrants are connected to a pressurized water supply, usually the municipal water system.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This ensures that water is readily available in the hydrant and can be quickly accessed by firefighters in case of a fire emergency.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 It is not suitable for cold climate as water may freeze in pipe and block flow. </a:t>
            </a:r>
          </a:p>
        </p:txBody>
      </p:sp>
    </p:spTree>
    <p:extLst>
      <p:ext uri="{BB962C8B-B14F-4D97-AF65-F5344CB8AC3E}">
        <p14:creationId xmlns:p14="http://schemas.microsoft.com/office/powerpoint/2010/main" val="12181046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08B85-634F-2E64-A748-09228A64514A}"/>
              </a:ext>
            </a:extLst>
          </p:cNvPr>
          <p:cNvSpPr>
            <a:spLocks noGrp="1"/>
          </p:cNvSpPr>
          <p:nvPr>
            <p:ph type="title"/>
          </p:nvPr>
        </p:nvSpPr>
        <p:spPr/>
        <p:txBody>
          <a:bodyPr/>
          <a:lstStyle/>
          <a:p>
            <a:r>
              <a:rPr lang="en-US" dirty="0"/>
              <a:t>Fire Sprinkler System</a:t>
            </a:r>
          </a:p>
        </p:txBody>
      </p:sp>
      <p:sp>
        <p:nvSpPr>
          <p:cNvPr id="5" name="TextBox 4">
            <a:extLst>
              <a:ext uri="{FF2B5EF4-FFF2-40B4-BE49-F238E27FC236}">
                <a16:creationId xmlns:a16="http://schemas.microsoft.com/office/drawing/2014/main" id="{D3D52C0B-B7FD-5A88-39E5-BF7EEB4E54CD}"/>
              </a:ext>
            </a:extLst>
          </p:cNvPr>
          <p:cNvSpPr txBox="1"/>
          <p:nvPr/>
        </p:nvSpPr>
        <p:spPr>
          <a:xfrm>
            <a:off x="998667" y="1951672"/>
            <a:ext cx="9812767" cy="1754326"/>
          </a:xfrm>
          <a:prstGeom prst="rect">
            <a:avLst/>
          </a:prstGeom>
          <a:noFill/>
        </p:spPr>
        <p:txBody>
          <a:bodyPr wrap="square">
            <a:spAutoFit/>
          </a:bodyPr>
          <a:lstStyle/>
          <a:p>
            <a:pPr marL="285750" indent="-285750" algn="just">
              <a:buFont typeface="Arial" panose="020B0604020202020204" pitchFamily="34" charset="0"/>
              <a:buChar char="•"/>
            </a:pPr>
            <a:r>
              <a:rPr lang="en-US" dirty="0"/>
              <a:t>A fire sprinkler system is an active fire protection measure designed to control or extinguish fires in buildings. </a:t>
            </a:r>
          </a:p>
          <a:p>
            <a:pPr marL="285750" indent="-285750" algn="just">
              <a:buFont typeface="Arial" panose="020B0604020202020204" pitchFamily="34" charset="0"/>
              <a:buChar char="•"/>
            </a:pPr>
            <a:r>
              <a:rPr lang="en-US" dirty="0"/>
              <a:t>It consists of a network of pipes containing water or other fire-extinguishing agents, along with sprinkler heads strategically positioned throughout the building. </a:t>
            </a:r>
          </a:p>
          <a:p>
            <a:pPr marL="285750" indent="-285750" algn="just">
              <a:buFont typeface="Arial" panose="020B0604020202020204" pitchFamily="34" charset="0"/>
              <a:buChar char="•"/>
            </a:pPr>
            <a:r>
              <a:rPr lang="en-US" dirty="0"/>
              <a:t>These sprinkler heads are heat-sensitive and automatically release water when a specified temperature is reached, typically indicative of a fire (Chadderton, 2007).</a:t>
            </a:r>
          </a:p>
        </p:txBody>
      </p:sp>
    </p:spTree>
    <p:extLst>
      <p:ext uri="{BB962C8B-B14F-4D97-AF65-F5344CB8AC3E}">
        <p14:creationId xmlns:p14="http://schemas.microsoft.com/office/powerpoint/2010/main" val="18919723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348AA-E9B1-BA21-4807-BAC624ADE9DA}"/>
              </a:ext>
            </a:extLst>
          </p:cNvPr>
          <p:cNvSpPr>
            <a:spLocks noGrp="1"/>
          </p:cNvSpPr>
          <p:nvPr>
            <p:ph type="title"/>
          </p:nvPr>
        </p:nvSpPr>
        <p:spPr/>
        <p:txBody>
          <a:bodyPr/>
          <a:lstStyle/>
          <a:p>
            <a:r>
              <a:rPr lang="en-US" dirty="0"/>
              <a:t>Components of </a:t>
            </a:r>
            <a:br>
              <a:rPr lang="en-US" dirty="0"/>
            </a:br>
            <a:r>
              <a:rPr lang="en-US" dirty="0"/>
              <a:t>Fire Sprinkler System </a:t>
            </a:r>
          </a:p>
        </p:txBody>
      </p:sp>
      <p:sp>
        <p:nvSpPr>
          <p:cNvPr id="9" name="TextBox 8">
            <a:extLst>
              <a:ext uri="{FF2B5EF4-FFF2-40B4-BE49-F238E27FC236}">
                <a16:creationId xmlns:a16="http://schemas.microsoft.com/office/drawing/2014/main" id="{A4C24A2B-A867-DAE1-105C-D5BAE400B2FA}"/>
              </a:ext>
            </a:extLst>
          </p:cNvPr>
          <p:cNvSpPr txBox="1"/>
          <p:nvPr/>
        </p:nvSpPr>
        <p:spPr>
          <a:xfrm>
            <a:off x="1183341" y="2014097"/>
            <a:ext cx="10282518" cy="3292824"/>
          </a:xfrm>
          <a:prstGeom prst="rect">
            <a:avLst/>
          </a:prstGeom>
          <a:noFill/>
        </p:spPr>
        <p:txBody>
          <a:bodyPr wrap="square">
            <a:spAutoFit/>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key components and features of a fire sprinkler system are:</a:t>
            </a:r>
          </a:p>
          <a:p>
            <a:pPr marL="228600" marR="0" algn="just">
              <a:lnSpc>
                <a:spcPct val="115000"/>
              </a:lnSpc>
              <a:spcBef>
                <a:spcPts val="200"/>
              </a:spcBef>
              <a:spcAft>
                <a:spcPts val="0"/>
              </a:spcAft>
            </a:pPr>
            <a:r>
              <a:rPr lang="en-US" sz="1800" b="1" i="1" dirty="0">
                <a:solidFill>
                  <a:srgbClr val="365F91"/>
                </a:solidFill>
                <a:effectLst/>
                <a:latin typeface="Cambria" panose="02040503050406030204" pitchFamily="18" charset="0"/>
                <a:ea typeface="Times New Roman" panose="02020603050405020304" pitchFamily="18" charset="0"/>
                <a:cs typeface="Mangal" panose="02040503050203030202" pitchFamily="18" charset="0"/>
              </a:rPr>
              <a:t>Sprinkler Heads: </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These are the visible components of the system, mounted on the ceiling or walls. Each sprinkler head is equipped with a heat-sensitive element that activates when exposed to a certain temperature. Only the sprinkler heads in the immediate vicinity of the fire are activated.</a:t>
            </a:r>
          </a:p>
          <a:p>
            <a:pPr marL="228600" marR="0" algn="just">
              <a:lnSpc>
                <a:spcPct val="115000"/>
              </a:lnSpc>
              <a:spcBef>
                <a:spcPts val="200"/>
              </a:spcBef>
              <a:spcAft>
                <a:spcPts val="0"/>
              </a:spcAft>
            </a:pPr>
            <a:r>
              <a:rPr lang="en-US" sz="1800" b="1" i="1" dirty="0">
                <a:solidFill>
                  <a:srgbClr val="365F91"/>
                </a:solidFill>
                <a:effectLst/>
                <a:latin typeface="Cambria" panose="02040503050406030204" pitchFamily="18" charset="0"/>
                <a:ea typeface="Times New Roman" panose="02020603050405020304" pitchFamily="18" charset="0"/>
                <a:cs typeface="Mangal" panose="02040503050203030202" pitchFamily="18" charset="0"/>
              </a:rPr>
              <a:t>Piping System:</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A network of pipes is installed throughout the building, connecting to a reliable water supply. In some cases, other fire-suppressing agents, such as foam or gas, may be used instead of water, depending on the nature of the fire and the contents of the building.</a:t>
            </a:r>
          </a:p>
        </p:txBody>
      </p:sp>
    </p:spTree>
    <p:extLst>
      <p:ext uri="{BB962C8B-B14F-4D97-AF65-F5344CB8AC3E}">
        <p14:creationId xmlns:p14="http://schemas.microsoft.com/office/powerpoint/2010/main" val="39213273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348AA-E9B1-BA21-4807-BAC624ADE9DA}"/>
              </a:ext>
            </a:extLst>
          </p:cNvPr>
          <p:cNvSpPr>
            <a:spLocks noGrp="1"/>
          </p:cNvSpPr>
          <p:nvPr>
            <p:ph type="title"/>
          </p:nvPr>
        </p:nvSpPr>
        <p:spPr/>
        <p:txBody>
          <a:bodyPr/>
          <a:lstStyle/>
          <a:p>
            <a:r>
              <a:rPr lang="en-US" dirty="0"/>
              <a:t>Components of </a:t>
            </a:r>
            <a:br>
              <a:rPr lang="en-US" dirty="0"/>
            </a:br>
            <a:r>
              <a:rPr lang="en-US" dirty="0"/>
              <a:t>Fire Sprinkler System </a:t>
            </a:r>
          </a:p>
        </p:txBody>
      </p:sp>
      <p:sp>
        <p:nvSpPr>
          <p:cNvPr id="9" name="TextBox 8">
            <a:extLst>
              <a:ext uri="{FF2B5EF4-FFF2-40B4-BE49-F238E27FC236}">
                <a16:creationId xmlns:a16="http://schemas.microsoft.com/office/drawing/2014/main" id="{A4C24A2B-A867-DAE1-105C-D5BAE400B2FA}"/>
              </a:ext>
            </a:extLst>
          </p:cNvPr>
          <p:cNvSpPr txBox="1"/>
          <p:nvPr/>
        </p:nvSpPr>
        <p:spPr>
          <a:xfrm>
            <a:off x="573741" y="2014097"/>
            <a:ext cx="10892118" cy="2553135"/>
          </a:xfrm>
          <a:prstGeom prst="rect">
            <a:avLst/>
          </a:prstGeom>
          <a:noFill/>
        </p:spPr>
        <p:txBody>
          <a:bodyPr wrap="square">
            <a:spAutoFit/>
          </a:bodyPr>
          <a:lstStyle/>
          <a:p>
            <a:pPr marL="228600" marR="0" algn="just">
              <a:lnSpc>
                <a:spcPct val="115000"/>
              </a:lnSpc>
              <a:spcBef>
                <a:spcPts val="200"/>
              </a:spcBef>
              <a:spcAft>
                <a:spcPts val="0"/>
              </a:spcAft>
            </a:pPr>
            <a:r>
              <a:rPr lang="en-US" sz="1800" b="1" i="1" dirty="0">
                <a:solidFill>
                  <a:srgbClr val="365F91"/>
                </a:solidFill>
                <a:effectLst/>
                <a:latin typeface="Cambria" panose="02040503050406030204" pitchFamily="18" charset="0"/>
                <a:ea typeface="Times New Roman" panose="02020603050405020304" pitchFamily="18" charset="0"/>
                <a:cs typeface="Mangal" panose="02040503050203030202" pitchFamily="18" charset="0"/>
              </a:rPr>
              <a:t>Control Valve: </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system is equipped with a control valve that regulates the flow of water or fire-suppressing agents. This valve is typically connected to a fire detection system, which triggers the release of water or other agents when a fire is detected.</a:t>
            </a:r>
          </a:p>
          <a:p>
            <a:pPr marL="228600" marR="0" algn="just">
              <a:lnSpc>
                <a:spcPct val="115000"/>
              </a:lnSpc>
              <a:spcBef>
                <a:spcPts val="200"/>
              </a:spcBef>
              <a:spcAft>
                <a:spcPts val="0"/>
              </a:spcAft>
            </a:pPr>
            <a:r>
              <a:rPr lang="en-US" sz="1800" b="1" i="1" dirty="0">
                <a:solidFill>
                  <a:srgbClr val="365F91"/>
                </a:solidFill>
                <a:effectLst/>
                <a:latin typeface="Cambria" panose="02040503050406030204" pitchFamily="18" charset="0"/>
                <a:ea typeface="Times New Roman" panose="02020603050405020304" pitchFamily="18" charset="0"/>
                <a:cs typeface="Mangal" panose="02040503050203030202" pitchFamily="18" charset="0"/>
              </a:rPr>
              <a:t>Alarm System: </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Fire sprinkler systems often include an alarm system that alerts occupants and emergency services when the system is activated. The alarm can also be linked to the building's fire alarm system.</a:t>
            </a:r>
          </a:p>
        </p:txBody>
      </p:sp>
    </p:spTree>
    <p:extLst>
      <p:ext uri="{BB962C8B-B14F-4D97-AF65-F5344CB8AC3E}">
        <p14:creationId xmlns:p14="http://schemas.microsoft.com/office/powerpoint/2010/main" val="32631511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348AA-E9B1-BA21-4807-BAC624ADE9DA}"/>
              </a:ext>
            </a:extLst>
          </p:cNvPr>
          <p:cNvSpPr>
            <a:spLocks noGrp="1"/>
          </p:cNvSpPr>
          <p:nvPr>
            <p:ph type="title"/>
          </p:nvPr>
        </p:nvSpPr>
        <p:spPr/>
        <p:txBody>
          <a:bodyPr/>
          <a:lstStyle/>
          <a:p>
            <a:r>
              <a:rPr lang="en-US" dirty="0"/>
              <a:t>Components of </a:t>
            </a:r>
            <a:br>
              <a:rPr lang="en-US" dirty="0"/>
            </a:br>
            <a:r>
              <a:rPr lang="en-US" dirty="0"/>
              <a:t>Fire Sprinkler System </a:t>
            </a:r>
          </a:p>
        </p:txBody>
      </p:sp>
      <p:sp>
        <p:nvSpPr>
          <p:cNvPr id="9" name="TextBox 8">
            <a:extLst>
              <a:ext uri="{FF2B5EF4-FFF2-40B4-BE49-F238E27FC236}">
                <a16:creationId xmlns:a16="http://schemas.microsoft.com/office/drawing/2014/main" id="{A4C24A2B-A867-DAE1-105C-D5BAE400B2FA}"/>
              </a:ext>
            </a:extLst>
          </p:cNvPr>
          <p:cNvSpPr txBox="1"/>
          <p:nvPr/>
        </p:nvSpPr>
        <p:spPr>
          <a:xfrm>
            <a:off x="573741" y="2014097"/>
            <a:ext cx="10892118" cy="2234586"/>
          </a:xfrm>
          <a:prstGeom prst="rect">
            <a:avLst/>
          </a:prstGeom>
          <a:noFill/>
        </p:spPr>
        <p:txBody>
          <a:bodyPr wrap="square">
            <a:spAutoFit/>
          </a:bodyPr>
          <a:lstStyle/>
          <a:p>
            <a:pPr marL="228600" marR="0" algn="just">
              <a:lnSpc>
                <a:spcPct val="115000"/>
              </a:lnSpc>
              <a:spcBef>
                <a:spcPts val="200"/>
              </a:spcBef>
              <a:spcAft>
                <a:spcPts val="0"/>
              </a:spcAft>
            </a:pPr>
            <a:r>
              <a:rPr lang="en-US" sz="1800" b="1" i="1" dirty="0">
                <a:solidFill>
                  <a:srgbClr val="365F91"/>
                </a:solidFill>
                <a:effectLst/>
                <a:latin typeface="Cambria" panose="02040503050406030204" pitchFamily="18" charset="0"/>
                <a:ea typeface="Times New Roman" panose="02020603050405020304" pitchFamily="18" charset="0"/>
                <a:cs typeface="Mangal" panose="02040503050203030202" pitchFamily="18" charset="0"/>
              </a:rPr>
              <a:t>Water Supply: </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system requires a reliable and sufficient water supply, which is usually provided by the municipal water mains. In some cases, a dedicated water tank or reservoir may be used as a backup or supplemental supply.</a:t>
            </a:r>
          </a:p>
          <a:p>
            <a:pPr marL="228600" marR="0" algn="just">
              <a:lnSpc>
                <a:spcPct val="115000"/>
              </a:lnSpc>
              <a:spcBef>
                <a:spcPts val="200"/>
              </a:spcBef>
              <a:spcAft>
                <a:spcPts val="0"/>
              </a:spcAft>
            </a:pPr>
            <a:r>
              <a:rPr lang="en-US" sz="1800" b="1" i="1" dirty="0">
                <a:solidFill>
                  <a:srgbClr val="365F91"/>
                </a:solidFill>
                <a:effectLst/>
                <a:latin typeface="Cambria" panose="02040503050406030204" pitchFamily="18" charset="0"/>
                <a:ea typeface="Times New Roman" panose="02020603050405020304" pitchFamily="18" charset="0"/>
                <a:cs typeface="Mangal" panose="02040503050203030202" pitchFamily="18" charset="0"/>
              </a:rPr>
              <a:t>Backflow Prevention: </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To ensure that water from the sprinkler system does not contaminate the main water supply, backflow prevention devices are often installed.</a:t>
            </a:r>
          </a:p>
        </p:txBody>
      </p:sp>
    </p:spTree>
    <p:extLst>
      <p:ext uri="{BB962C8B-B14F-4D97-AF65-F5344CB8AC3E}">
        <p14:creationId xmlns:p14="http://schemas.microsoft.com/office/powerpoint/2010/main" val="6337611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72CD2-267E-527A-14F1-3E5F97D7E77D}"/>
              </a:ext>
            </a:extLst>
          </p:cNvPr>
          <p:cNvSpPr>
            <a:spLocks noGrp="1"/>
          </p:cNvSpPr>
          <p:nvPr>
            <p:ph type="title"/>
          </p:nvPr>
        </p:nvSpPr>
        <p:spPr/>
        <p:txBody>
          <a:bodyPr/>
          <a:lstStyle/>
          <a:p>
            <a:r>
              <a:rPr lang="en-US" dirty="0"/>
              <a:t>Types of Fire Sprinkler System</a:t>
            </a:r>
          </a:p>
        </p:txBody>
      </p:sp>
      <p:sp>
        <p:nvSpPr>
          <p:cNvPr id="5" name="TextBox 4">
            <a:extLst>
              <a:ext uri="{FF2B5EF4-FFF2-40B4-BE49-F238E27FC236}">
                <a16:creationId xmlns:a16="http://schemas.microsoft.com/office/drawing/2014/main" id="{1CB1AA46-8A59-C078-688D-ED8EFC806773}"/>
              </a:ext>
            </a:extLst>
          </p:cNvPr>
          <p:cNvSpPr txBox="1"/>
          <p:nvPr/>
        </p:nvSpPr>
        <p:spPr>
          <a:xfrm>
            <a:off x="1097280" y="2002325"/>
            <a:ext cx="6096000" cy="1813445"/>
          </a:xfrm>
          <a:prstGeom prst="rect">
            <a:avLst/>
          </a:prstGeom>
          <a:noFill/>
        </p:spPr>
        <p:txBody>
          <a:bodyPr wrap="square">
            <a:spAutoFit/>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types of fire sprinkler system are:</a:t>
            </a:r>
          </a:p>
          <a:p>
            <a:pPr marL="342900" marR="0" lvl="0" indent="-342900" algn="just">
              <a:lnSpc>
                <a:spcPct val="115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Wet pipe sprinkler system </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Dry pipe sprinkler system</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Pre-action sprinkler system</a:t>
            </a:r>
          </a:p>
          <a:p>
            <a:pPr marL="342900" marR="0" lvl="0" indent="-342900" algn="just">
              <a:lnSpc>
                <a:spcPct val="115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Deluge sprinkler system</a:t>
            </a:r>
          </a:p>
        </p:txBody>
      </p:sp>
    </p:spTree>
    <p:extLst>
      <p:ext uri="{BB962C8B-B14F-4D97-AF65-F5344CB8AC3E}">
        <p14:creationId xmlns:p14="http://schemas.microsoft.com/office/powerpoint/2010/main" val="32159370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66DA8-EC82-4253-3C8F-939BBE6B4FFF}"/>
              </a:ext>
            </a:extLst>
          </p:cNvPr>
          <p:cNvSpPr>
            <a:spLocks noGrp="1"/>
          </p:cNvSpPr>
          <p:nvPr>
            <p:ph type="title"/>
          </p:nvPr>
        </p:nvSpPr>
        <p:spPr/>
        <p:txBody>
          <a:bodyPr/>
          <a:lstStyle/>
          <a:p>
            <a:r>
              <a:rPr lang="en-US" dirty="0"/>
              <a:t>Wet Pipe Sprinkler System</a:t>
            </a:r>
          </a:p>
        </p:txBody>
      </p:sp>
      <p:sp>
        <p:nvSpPr>
          <p:cNvPr id="5" name="TextBox 4">
            <a:extLst>
              <a:ext uri="{FF2B5EF4-FFF2-40B4-BE49-F238E27FC236}">
                <a16:creationId xmlns:a16="http://schemas.microsoft.com/office/drawing/2014/main" id="{BC340C2C-7528-983E-E058-EF79F78552E6}"/>
              </a:ext>
            </a:extLst>
          </p:cNvPr>
          <p:cNvSpPr txBox="1"/>
          <p:nvPr/>
        </p:nvSpPr>
        <p:spPr>
          <a:xfrm>
            <a:off x="507999" y="1858889"/>
            <a:ext cx="11001829" cy="3824509"/>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A wet pipe sprinkler system is a type of fire sprinkler system in which water is constantly present in the pipes, ready to be discharged immediately upon sprinkler activation.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It is the most common and straightforward type of sprinkler system, known for its simplicity and reliability.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In a wet pipe system, the pipes are filled with pressurized water at all times.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This water is directly supplied from a reliable source, such as a municipal water main or a dedicated water tank.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Sprinkler heads are distributed throughout the protected area, and each head is equipped with a heat-sensitive element.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When the ambient temperature around a sprinkler head reaches a specified threshold due to a fire, that individual sprinkler head activates. Wet pipe sprinkler systems are commonly used in heated buildings where the risk of freezing is minimal.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They are found in a wide range of occupancies, including commercial buildings, residential structures, and industrial facilities.</a:t>
            </a:r>
          </a:p>
        </p:txBody>
      </p:sp>
    </p:spTree>
    <p:extLst>
      <p:ext uri="{BB962C8B-B14F-4D97-AF65-F5344CB8AC3E}">
        <p14:creationId xmlns:p14="http://schemas.microsoft.com/office/powerpoint/2010/main" val="2687210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66DA8-EC82-4253-3C8F-939BBE6B4FFF}"/>
              </a:ext>
            </a:extLst>
          </p:cNvPr>
          <p:cNvSpPr>
            <a:spLocks noGrp="1"/>
          </p:cNvSpPr>
          <p:nvPr>
            <p:ph type="title"/>
          </p:nvPr>
        </p:nvSpPr>
        <p:spPr/>
        <p:txBody>
          <a:bodyPr/>
          <a:lstStyle/>
          <a:p>
            <a:r>
              <a:rPr lang="en-US" dirty="0"/>
              <a:t>Wet Pipe Sprinkler System</a:t>
            </a:r>
          </a:p>
        </p:txBody>
      </p:sp>
      <p:sp>
        <p:nvSpPr>
          <p:cNvPr id="5" name="TextBox 4">
            <a:extLst>
              <a:ext uri="{FF2B5EF4-FFF2-40B4-BE49-F238E27FC236}">
                <a16:creationId xmlns:a16="http://schemas.microsoft.com/office/drawing/2014/main" id="{BC340C2C-7528-983E-E058-EF79F78552E6}"/>
              </a:ext>
            </a:extLst>
          </p:cNvPr>
          <p:cNvSpPr txBox="1"/>
          <p:nvPr/>
        </p:nvSpPr>
        <p:spPr>
          <a:xfrm>
            <a:off x="507999" y="1858889"/>
            <a:ext cx="11001829" cy="3775264"/>
          </a:xfrm>
          <a:prstGeom prst="rect">
            <a:avLst/>
          </a:prstGeom>
          <a:noFill/>
        </p:spPr>
        <p:txBody>
          <a:bodyPr wrap="square">
            <a:spAutoFit/>
          </a:bodyPr>
          <a:lstStyle/>
          <a:p>
            <a:pPr marL="22860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The advantages of wet pipe system are:</a:t>
            </a:r>
          </a:p>
          <a:p>
            <a:pPr marL="342900" marR="0" lvl="0" indent="-342900" algn="just">
              <a:lnSpc>
                <a:spcPct val="115000"/>
              </a:lnSpc>
              <a:spcBef>
                <a:spcPts val="600"/>
              </a:spcBef>
              <a:spcAft>
                <a:spcPts val="0"/>
              </a:spcAft>
              <a:buFont typeface="Symbol" panose="05050102010706020507" pitchFamily="18" charset="2"/>
              <a:buChar char=""/>
            </a:pPr>
            <a:r>
              <a:rPr lang="en-US" sz="1600" b="1" dirty="0">
                <a:effectLst/>
                <a:latin typeface="Times New Roman" panose="02020603050405020304" pitchFamily="18" charset="0"/>
                <a:ea typeface="Calibri" panose="020F0502020204030204" pitchFamily="34" charset="0"/>
              </a:rPr>
              <a:t>Quick Response</a:t>
            </a:r>
            <a:r>
              <a:rPr lang="en-US" sz="1600" dirty="0">
                <a:effectLst/>
                <a:latin typeface="Times New Roman" panose="02020603050405020304" pitchFamily="18" charset="0"/>
                <a:ea typeface="Calibri" panose="020F0502020204030204" pitchFamily="34" charset="0"/>
              </a:rPr>
              <a:t>: Wet pipe systems are known for their rapid response. Since water is always in the pipes, there is no delay in delivering water to the affected area once a sprinkler is triggered.</a:t>
            </a:r>
          </a:p>
          <a:p>
            <a:pPr marL="342900" marR="0" lvl="0" indent="-342900" algn="just">
              <a:lnSpc>
                <a:spcPct val="115000"/>
              </a:lnSpc>
              <a:spcBef>
                <a:spcPts val="0"/>
              </a:spcBef>
              <a:spcAft>
                <a:spcPts val="0"/>
              </a:spcAft>
              <a:buFont typeface="Symbol" panose="05050102010706020507" pitchFamily="18" charset="2"/>
              <a:buChar char=""/>
            </a:pPr>
            <a:r>
              <a:rPr lang="en-US" sz="1600" b="1" dirty="0">
                <a:effectLst/>
                <a:latin typeface="Times New Roman" panose="02020603050405020304" pitchFamily="18" charset="0"/>
                <a:ea typeface="Calibri" panose="020F0502020204030204" pitchFamily="34" charset="0"/>
              </a:rPr>
              <a:t>Simple Design</a:t>
            </a:r>
            <a:r>
              <a:rPr lang="en-US" sz="1600" dirty="0">
                <a:effectLst/>
                <a:latin typeface="Times New Roman" panose="02020603050405020304" pitchFamily="18" charset="0"/>
                <a:ea typeface="Calibri" panose="020F0502020204030204" pitchFamily="34" charset="0"/>
              </a:rPr>
              <a:t>: Wet pipe systems have a relatively simple design compared to other types of sprinkler systems. This simplicity often makes them easier to install, maintain, and inspect.</a:t>
            </a:r>
          </a:p>
          <a:p>
            <a:pPr marL="342900" marR="0" lvl="0" indent="-342900" algn="just">
              <a:lnSpc>
                <a:spcPct val="115000"/>
              </a:lnSpc>
              <a:spcBef>
                <a:spcPts val="0"/>
              </a:spcBef>
              <a:spcAft>
                <a:spcPts val="0"/>
              </a:spcAft>
              <a:buFont typeface="Symbol" panose="05050102010706020507" pitchFamily="18" charset="2"/>
              <a:buChar char=""/>
            </a:pPr>
            <a:r>
              <a:rPr lang="en-US" sz="1600" b="1" dirty="0">
                <a:effectLst/>
                <a:latin typeface="Times New Roman" panose="02020603050405020304" pitchFamily="18" charset="0"/>
                <a:ea typeface="Calibri" panose="020F0502020204030204" pitchFamily="34" charset="0"/>
              </a:rPr>
              <a:t>Cost-Effective</a:t>
            </a:r>
            <a:r>
              <a:rPr lang="en-US" sz="1600" dirty="0">
                <a:effectLst/>
                <a:latin typeface="Times New Roman" panose="02020603050405020304" pitchFamily="18" charset="0"/>
                <a:ea typeface="Calibri" panose="020F0502020204030204" pitchFamily="34" charset="0"/>
              </a:rPr>
              <a:t>: Wet pipe sprinkler systems are generally cost-effective to install and maintain. The simplicity of the system contributes to lower installation costs.</a:t>
            </a:r>
          </a:p>
          <a:p>
            <a:pPr marL="342900" marR="0" lvl="0" indent="-342900" algn="just">
              <a:lnSpc>
                <a:spcPct val="115000"/>
              </a:lnSpc>
              <a:spcBef>
                <a:spcPts val="0"/>
              </a:spcBef>
              <a:spcAft>
                <a:spcPts val="600"/>
              </a:spcAft>
              <a:buFont typeface="Symbol" panose="05050102010706020507" pitchFamily="18" charset="2"/>
              <a:buChar char=""/>
            </a:pPr>
            <a:r>
              <a:rPr lang="en-US" sz="1600" b="1" dirty="0">
                <a:effectLst/>
                <a:latin typeface="Times New Roman" panose="02020603050405020304" pitchFamily="18" charset="0"/>
                <a:ea typeface="Calibri" panose="020F0502020204030204" pitchFamily="34" charset="0"/>
              </a:rPr>
              <a:t>Reliability</a:t>
            </a:r>
            <a:r>
              <a:rPr lang="en-US" sz="1600" dirty="0">
                <a:effectLst/>
                <a:latin typeface="Times New Roman" panose="02020603050405020304" pitchFamily="18" charset="0"/>
                <a:ea typeface="Calibri" panose="020F0502020204030204" pitchFamily="34" charset="0"/>
              </a:rPr>
              <a:t>: Since water is always ready to be discharged, wet pipe systems are considered highly reliable. They are well-suited for applications where a quick response to a fire is critical.</a:t>
            </a:r>
          </a:p>
          <a:p>
            <a:pPr marL="22860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Despite their advantages, wet pipe sprinkler systems may not be suitable for environments where there is a risk of freezing, as water-filled pipes can be damaged by freezing temperatures. In such cases, dry pipe or pre-action systems, which do not contain water in the pipes until a fire is detected, may be more appropriate.</a:t>
            </a:r>
          </a:p>
        </p:txBody>
      </p:sp>
    </p:spTree>
    <p:extLst>
      <p:ext uri="{BB962C8B-B14F-4D97-AF65-F5344CB8AC3E}">
        <p14:creationId xmlns:p14="http://schemas.microsoft.com/office/powerpoint/2010/main" val="41040135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1457D-A928-5963-23A6-03B15D766B57}"/>
              </a:ext>
            </a:extLst>
          </p:cNvPr>
          <p:cNvSpPr>
            <a:spLocks noGrp="1"/>
          </p:cNvSpPr>
          <p:nvPr>
            <p:ph type="title"/>
          </p:nvPr>
        </p:nvSpPr>
        <p:spPr/>
        <p:txBody>
          <a:bodyPr/>
          <a:lstStyle/>
          <a:p>
            <a:r>
              <a:rPr lang="en-US" dirty="0"/>
              <a:t>Dry Pipe Sprinkler System</a:t>
            </a:r>
          </a:p>
        </p:txBody>
      </p:sp>
      <p:sp>
        <p:nvSpPr>
          <p:cNvPr id="5" name="TextBox 4">
            <a:extLst>
              <a:ext uri="{FF2B5EF4-FFF2-40B4-BE49-F238E27FC236}">
                <a16:creationId xmlns:a16="http://schemas.microsoft.com/office/drawing/2014/main" id="{42B8529C-C03C-BAD4-1C3D-FAD83DD503E3}"/>
              </a:ext>
            </a:extLst>
          </p:cNvPr>
          <p:cNvSpPr txBox="1"/>
          <p:nvPr/>
        </p:nvSpPr>
        <p:spPr>
          <a:xfrm>
            <a:off x="295834" y="1826282"/>
            <a:ext cx="11385177" cy="4390817"/>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A dry pipe sprinkler system is a type of fire sprinkler system where the pipes are not filled with water under normal operating conditions.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Instead, the pipes are filled with pressurized air or nitrogen, and water is held back by a valve known as a dry pipe valve.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When a fire is detected, the valve opens, allowing water to flow into the pipes and discharge through the sprinkler heads.</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 Unlike wet pipe systems where water is constantly present in the pipes, dry pipe systems have air or nitrogen filling the pipes. This prevents water from being in the pipes until the system is activated.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dry pipe valve is a crucial component of the system. It is typically located in a heated space to prevent freezing.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valve keeps water from entering the pipes until the system is triggered. Similar to wet pipe systems, dry pipe systems have sprinkler heads positioned throughout the protected area. Each sprinkler head is equipped with a heat-sensitive element.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Dry pipe systems are often employed in unheated buildings, parking garages, refrigerated storage areas, and other locations where the temperature may drop below freezing. When a fire occurs and a sprinkler head is activated due to heat, the dry pipe valve opens. This allows water to enter the pipes, and the water is then discharged through the activated sprinkler heads.</a:t>
            </a:r>
          </a:p>
        </p:txBody>
      </p:sp>
    </p:spTree>
    <p:extLst>
      <p:ext uri="{BB962C8B-B14F-4D97-AF65-F5344CB8AC3E}">
        <p14:creationId xmlns:p14="http://schemas.microsoft.com/office/powerpoint/2010/main" val="197903866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1457D-A928-5963-23A6-03B15D766B57}"/>
              </a:ext>
            </a:extLst>
          </p:cNvPr>
          <p:cNvSpPr>
            <a:spLocks noGrp="1"/>
          </p:cNvSpPr>
          <p:nvPr>
            <p:ph type="title"/>
          </p:nvPr>
        </p:nvSpPr>
        <p:spPr/>
        <p:txBody>
          <a:bodyPr/>
          <a:lstStyle/>
          <a:p>
            <a:r>
              <a:rPr lang="en-US" dirty="0"/>
              <a:t>Dry Pipe Sprinkler System</a:t>
            </a:r>
          </a:p>
        </p:txBody>
      </p:sp>
      <p:sp>
        <p:nvSpPr>
          <p:cNvPr id="5" name="TextBox 4">
            <a:extLst>
              <a:ext uri="{FF2B5EF4-FFF2-40B4-BE49-F238E27FC236}">
                <a16:creationId xmlns:a16="http://schemas.microsoft.com/office/drawing/2014/main" id="{42B8529C-C03C-BAD4-1C3D-FAD83DD503E3}"/>
              </a:ext>
            </a:extLst>
          </p:cNvPr>
          <p:cNvSpPr txBox="1"/>
          <p:nvPr/>
        </p:nvSpPr>
        <p:spPr>
          <a:xfrm>
            <a:off x="295834" y="1826282"/>
            <a:ext cx="11385177" cy="2950423"/>
          </a:xfrm>
          <a:prstGeom prst="rect">
            <a:avLst/>
          </a:prstGeom>
          <a:noFill/>
        </p:spPr>
        <p:txBody>
          <a:bodyPr wrap="square">
            <a:spAutoFit/>
          </a:bodyPr>
          <a:lstStyle/>
          <a:p>
            <a:pPr marL="22860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The advantages of the dry pipe system are:</a:t>
            </a:r>
          </a:p>
          <a:p>
            <a:pPr marL="342900" marR="0" lvl="0" indent="-342900" algn="just">
              <a:lnSpc>
                <a:spcPct val="115000"/>
              </a:lnSpc>
              <a:spcBef>
                <a:spcPts val="600"/>
              </a:spcBef>
              <a:spcAft>
                <a:spcPts val="600"/>
              </a:spcAft>
              <a:buFont typeface="Symbol" panose="05050102010706020507" pitchFamily="18" charset="2"/>
              <a:buChar char=""/>
            </a:pPr>
            <a:r>
              <a:rPr lang="en-US" sz="1600" b="1" dirty="0">
                <a:effectLst/>
                <a:latin typeface="Times New Roman" panose="02020603050405020304" pitchFamily="18" charset="0"/>
                <a:ea typeface="Calibri" panose="020F0502020204030204" pitchFamily="34" charset="0"/>
              </a:rPr>
              <a:t>Freeze Protection:</a:t>
            </a:r>
            <a:r>
              <a:rPr lang="en-US" sz="1600" dirty="0">
                <a:effectLst/>
                <a:latin typeface="Times New Roman" panose="02020603050405020304" pitchFamily="18" charset="0"/>
                <a:ea typeface="Calibri" panose="020F0502020204030204" pitchFamily="34" charset="0"/>
              </a:rPr>
              <a:t> Dry pipe systems are commonly used in environments where freezing temperatures are a concern. By keeping water out of the pipes until needed, the risk of pipes freezing is reduced.</a:t>
            </a:r>
          </a:p>
          <a:p>
            <a:pPr marL="22860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The limitation of the dry pipe system is:</a:t>
            </a:r>
          </a:p>
          <a:p>
            <a:pPr marL="342900" marR="0" lvl="0" indent="-342900" algn="just">
              <a:lnSpc>
                <a:spcPct val="115000"/>
              </a:lnSpc>
              <a:spcBef>
                <a:spcPts val="600"/>
              </a:spcBef>
              <a:spcAft>
                <a:spcPts val="600"/>
              </a:spcAft>
              <a:buFont typeface="Symbol" panose="05050102010706020507" pitchFamily="18" charset="2"/>
              <a:buChar char=""/>
            </a:pPr>
            <a:r>
              <a:rPr lang="en-US" sz="1600" b="1" dirty="0">
                <a:effectLst/>
                <a:latin typeface="Times New Roman" panose="02020603050405020304" pitchFamily="18" charset="0"/>
                <a:ea typeface="Calibri" panose="020F0502020204030204" pitchFamily="34" charset="0"/>
              </a:rPr>
              <a:t>Delay in Water Delivery</a:t>
            </a:r>
            <a:r>
              <a:rPr lang="en-US" sz="1600" dirty="0">
                <a:effectLst/>
                <a:latin typeface="Times New Roman" panose="02020603050405020304" pitchFamily="18" charset="0"/>
                <a:ea typeface="Calibri" panose="020F0502020204030204" pitchFamily="34" charset="0"/>
              </a:rPr>
              <a:t>: One potential drawback of dry pipe systems is that there can be a slight delay in water delivery compared to wet pipe systems. This delay is due to the time it takes for the dry pipe valve to open and for water to flow into the pipes.</a:t>
            </a:r>
          </a:p>
          <a:p>
            <a:pPr marL="22860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Dry pipe sprinkler systems are effective in preventing pipes from freezing in cold environments and are suitable for certain applications where the benefits of freeze protection outweigh the slight delay in water delivery.</a:t>
            </a:r>
          </a:p>
        </p:txBody>
      </p:sp>
    </p:spTree>
    <p:extLst>
      <p:ext uri="{BB962C8B-B14F-4D97-AF65-F5344CB8AC3E}">
        <p14:creationId xmlns:p14="http://schemas.microsoft.com/office/powerpoint/2010/main" val="37081021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C6511-1F7A-77DD-8076-A18F32CB2649}"/>
              </a:ext>
            </a:extLst>
          </p:cNvPr>
          <p:cNvSpPr>
            <a:spLocks noGrp="1"/>
          </p:cNvSpPr>
          <p:nvPr>
            <p:ph type="title"/>
          </p:nvPr>
        </p:nvSpPr>
        <p:spPr/>
        <p:txBody>
          <a:bodyPr/>
          <a:lstStyle/>
          <a:p>
            <a:r>
              <a:rPr lang="en-US" dirty="0"/>
              <a:t>Pre-action Sprinkler System</a:t>
            </a:r>
          </a:p>
        </p:txBody>
      </p:sp>
      <p:sp>
        <p:nvSpPr>
          <p:cNvPr id="5" name="TextBox 4">
            <a:extLst>
              <a:ext uri="{FF2B5EF4-FFF2-40B4-BE49-F238E27FC236}">
                <a16:creationId xmlns:a16="http://schemas.microsoft.com/office/drawing/2014/main" id="{2633B89F-3CFD-2600-1053-1C1453FD53B5}"/>
              </a:ext>
            </a:extLst>
          </p:cNvPr>
          <p:cNvSpPr txBox="1"/>
          <p:nvPr/>
        </p:nvSpPr>
        <p:spPr>
          <a:xfrm>
            <a:off x="394447" y="1802849"/>
            <a:ext cx="11152094" cy="4494179"/>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A pre-action sprinkler system is an advanced fire protection system that combines elements of both dry and wet pipe systems.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In this system, pipes are filled with air, and water is held back by a pre-action valve.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Activation occurs in two stages: first, a fire detection system confirms the presence of a fire, and then the pre-action valve releases water into the pipes.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Individual sprinkler heads then discharge water only in areas where the fire is detected.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This two-step process minimizes the risk of accidental water discharge.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Pre-action sprinkler systems are commonly used in environments where water damage must be carefully controlled, such as data centers, museums, and archival storage facilities.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They provide a high level of protection against fire while reducing the potential for water-related damage in sensitive areas.</a:t>
            </a:r>
          </a:p>
        </p:txBody>
      </p:sp>
    </p:spTree>
    <p:extLst>
      <p:ext uri="{BB962C8B-B14F-4D97-AF65-F5344CB8AC3E}">
        <p14:creationId xmlns:p14="http://schemas.microsoft.com/office/powerpoint/2010/main" val="116549268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08724-90C9-D352-574E-52429B179405}"/>
              </a:ext>
            </a:extLst>
          </p:cNvPr>
          <p:cNvSpPr>
            <a:spLocks noGrp="1"/>
          </p:cNvSpPr>
          <p:nvPr>
            <p:ph type="title"/>
          </p:nvPr>
        </p:nvSpPr>
        <p:spPr/>
        <p:txBody>
          <a:bodyPr/>
          <a:lstStyle/>
          <a:p>
            <a:r>
              <a:rPr lang="en-US" dirty="0"/>
              <a:t>Deluge Sprinkler System </a:t>
            </a:r>
          </a:p>
        </p:txBody>
      </p:sp>
      <p:sp>
        <p:nvSpPr>
          <p:cNvPr id="5" name="TextBox 4">
            <a:extLst>
              <a:ext uri="{FF2B5EF4-FFF2-40B4-BE49-F238E27FC236}">
                <a16:creationId xmlns:a16="http://schemas.microsoft.com/office/drawing/2014/main" id="{96E9629F-CB03-82E5-FFAA-5E3FAF2FA810}"/>
              </a:ext>
            </a:extLst>
          </p:cNvPr>
          <p:cNvSpPr txBox="1"/>
          <p:nvPr/>
        </p:nvSpPr>
        <p:spPr>
          <a:xfrm>
            <a:off x="505608" y="1802849"/>
            <a:ext cx="11256086" cy="4107663"/>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In Deluge Systems, water flows into the pipes upon activation by a heat or smoke detector, independent of the sprinkler heads.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There is also a manual option where pushing a button or pulling a cord initiates the system.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A deluge sprinkler system is a fire protection system where all sprinkler heads are open, and water is held back by a deluge valve.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In the event of a fire, the valve rapidly opens, releasing water through all sprinkler heads simultaneously.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Unlike standard sprinkler systems, deluge systems are not heat-activated individually; instead, they are manually or automatically triggered to respond to high-risk environments where rapid fire control is crucial.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Deluge systems are commonly used in high-hazard areas such as chemical storage facilities or spaces with highly flammable materials.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quick and simultaneous discharge of water over the entire protected area is designed to suppress rapidly spreading fires, making deluge systems a robust choice for scenarios where a swift and aggressive response is essential.</a:t>
            </a:r>
          </a:p>
        </p:txBody>
      </p:sp>
    </p:spTree>
    <p:extLst>
      <p:ext uri="{BB962C8B-B14F-4D97-AF65-F5344CB8AC3E}">
        <p14:creationId xmlns:p14="http://schemas.microsoft.com/office/powerpoint/2010/main" val="8050986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51EB3-DAD3-A3C3-3889-5F980A8F7EFB}"/>
              </a:ext>
            </a:extLst>
          </p:cNvPr>
          <p:cNvSpPr>
            <a:spLocks noGrp="1"/>
          </p:cNvSpPr>
          <p:nvPr>
            <p:ph type="title"/>
          </p:nvPr>
        </p:nvSpPr>
        <p:spPr/>
        <p:txBody>
          <a:bodyPr/>
          <a:lstStyle/>
          <a:p>
            <a:r>
              <a:rPr lang="en-US" dirty="0"/>
              <a:t>Fire Detector</a:t>
            </a:r>
          </a:p>
        </p:txBody>
      </p:sp>
      <p:sp>
        <p:nvSpPr>
          <p:cNvPr id="3" name="Content Placeholder 2">
            <a:extLst>
              <a:ext uri="{FF2B5EF4-FFF2-40B4-BE49-F238E27FC236}">
                <a16:creationId xmlns:a16="http://schemas.microsoft.com/office/drawing/2014/main" id="{A2C14898-3B23-6584-E430-17312147B14D}"/>
              </a:ext>
            </a:extLst>
          </p:cNvPr>
          <p:cNvSpPr>
            <a:spLocks noGrp="1"/>
          </p:cNvSpPr>
          <p:nvPr>
            <p:ph idx="1"/>
          </p:nvPr>
        </p:nvSpPr>
        <p:spPr/>
        <p:txBody>
          <a:bodyPr/>
          <a:lstStyle/>
          <a:p>
            <a:pPr>
              <a:buFont typeface="Arial" panose="020B0604020202020204" pitchFamily="34" charset="0"/>
              <a:buChar char="•"/>
            </a:pPr>
            <a:r>
              <a:rPr lang="en-US" dirty="0"/>
              <a:t>Ionization Smoke Detector</a:t>
            </a:r>
          </a:p>
          <a:p>
            <a:pPr>
              <a:buFont typeface="Arial" panose="020B0604020202020204" pitchFamily="34" charset="0"/>
              <a:buChar char="•"/>
            </a:pPr>
            <a:r>
              <a:rPr lang="en-US" dirty="0"/>
              <a:t>Photoelectric Smoke Detector</a:t>
            </a:r>
          </a:p>
        </p:txBody>
      </p:sp>
    </p:spTree>
    <p:extLst>
      <p:ext uri="{BB962C8B-B14F-4D97-AF65-F5344CB8AC3E}">
        <p14:creationId xmlns:p14="http://schemas.microsoft.com/office/powerpoint/2010/main" val="25210515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F946A-DEE6-92D6-4A5F-D812A8C86B78}"/>
              </a:ext>
            </a:extLst>
          </p:cNvPr>
          <p:cNvSpPr>
            <a:spLocks noGrp="1"/>
          </p:cNvSpPr>
          <p:nvPr>
            <p:ph type="title"/>
          </p:nvPr>
        </p:nvSpPr>
        <p:spPr/>
        <p:txBody>
          <a:bodyPr/>
          <a:lstStyle/>
          <a:p>
            <a:r>
              <a:rPr lang="en-US" dirty="0"/>
              <a:t>Ionization Smoke Detector</a:t>
            </a:r>
          </a:p>
        </p:txBody>
      </p:sp>
      <p:sp>
        <p:nvSpPr>
          <p:cNvPr id="5" name="TextBox 4">
            <a:extLst>
              <a:ext uri="{FF2B5EF4-FFF2-40B4-BE49-F238E27FC236}">
                <a16:creationId xmlns:a16="http://schemas.microsoft.com/office/drawing/2014/main" id="{E8604B29-4CA3-AA59-A6CA-E237D69B24E7}"/>
              </a:ext>
            </a:extLst>
          </p:cNvPr>
          <p:cNvSpPr txBox="1"/>
          <p:nvPr/>
        </p:nvSpPr>
        <p:spPr>
          <a:xfrm>
            <a:off x="568362" y="1859339"/>
            <a:ext cx="7410226" cy="4247317"/>
          </a:xfrm>
          <a:prstGeom prst="rect">
            <a:avLst/>
          </a:prstGeom>
          <a:noFill/>
        </p:spPr>
        <p:txBody>
          <a:bodyPr wrap="square">
            <a:spAutoFit/>
          </a:bodyPr>
          <a:lstStyle/>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Ionization smoke detectors operate based on the principle of ionization, involving the electrical properties of air and the ionization process. </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Ionization detectors feature an ionization chamber and a radiation source. </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Within the chamber, two plates—one positively charged and one negatively charged—are positioned approximately one centimeter apart, and a voltage is applied to these plates by a battery. </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radiation source continually emits alpha particles, which ionize oxygen and nitrogen atoms in the chamber by displacing their electrons. </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This ionization process creates a small electric current as positively charged atoms move toward the negative plate and electrons move toward the positive one. </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If smoke enters the ionization chamber, the smoke particles adhere to the ions, neutralizing them and preventing them from reaching the plate. </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This interruption in the current flow between the plates activates the alarm (FIREX, 2023)</a:t>
            </a:r>
            <a:endParaRPr lang="en-US" dirty="0"/>
          </a:p>
        </p:txBody>
      </p:sp>
      <p:pic>
        <p:nvPicPr>
          <p:cNvPr id="6" name="Picture 5">
            <a:extLst>
              <a:ext uri="{FF2B5EF4-FFF2-40B4-BE49-F238E27FC236}">
                <a16:creationId xmlns:a16="http://schemas.microsoft.com/office/drawing/2014/main" id="{FCC97406-5E87-9D13-0282-966818A0B58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06752" y="1859339"/>
            <a:ext cx="3503295" cy="2332990"/>
          </a:xfrm>
          <a:prstGeom prst="rect">
            <a:avLst/>
          </a:prstGeom>
          <a:noFill/>
          <a:ln>
            <a:noFill/>
          </a:ln>
        </p:spPr>
      </p:pic>
      <p:sp>
        <p:nvSpPr>
          <p:cNvPr id="8" name="TextBox 7">
            <a:extLst>
              <a:ext uri="{FF2B5EF4-FFF2-40B4-BE49-F238E27FC236}">
                <a16:creationId xmlns:a16="http://schemas.microsoft.com/office/drawing/2014/main" id="{E7C569CE-6C65-1AC4-5A6B-9A8651E14C3F}"/>
              </a:ext>
            </a:extLst>
          </p:cNvPr>
          <p:cNvSpPr txBox="1"/>
          <p:nvPr/>
        </p:nvSpPr>
        <p:spPr>
          <a:xfrm>
            <a:off x="7978588" y="4192329"/>
            <a:ext cx="3962401" cy="276999"/>
          </a:xfrm>
          <a:prstGeom prst="rect">
            <a:avLst/>
          </a:prstGeom>
          <a:noFill/>
        </p:spPr>
        <p:txBody>
          <a:bodyPr wrap="square">
            <a:spAutoFit/>
          </a:bodyPr>
          <a:lstStyle/>
          <a:p>
            <a:pPr marL="228600" marR="0" algn="just">
              <a:spcBef>
                <a:spcPts val="0"/>
              </a:spcBef>
              <a:spcAft>
                <a:spcPts val="1000"/>
              </a:spcAft>
            </a:pPr>
            <a:r>
              <a:rPr lang="en-US" sz="1200" i="1" dirty="0">
                <a:solidFill>
                  <a:srgbClr val="1F497D"/>
                </a:solidFill>
                <a:effectLst/>
                <a:latin typeface="Times New Roman" panose="02020603050405020304" pitchFamily="18" charset="0"/>
                <a:ea typeface="Calibri" panose="020F0502020204030204" pitchFamily="34" charset="0"/>
              </a:rPr>
              <a:t>Figure: Ionization smoke detector (FIREX, 2023)</a:t>
            </a:r>
          </a:p>
        </p:txBody>
      </p:sp>
    </p:spTree>
    <p:extLst>
      <p:ext uri="{BB962C8B-B14F-4D97-AF65-F5344CB8AC3E}">
        <p14:creationId xmlns:p14="http://schemas.microsoft.com/office/powerpoint/2010/main" val="177752850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FBB3F-6B5C-2FBE-74C1-76D81D3B951A}"/>
              </a:ext>
            </a:extLst>
          </p:cNvPr>
          <p:cNvSpPr>
            <a:spLocks noGrp="1"/>
          </p:cNvSpPr>
          <p:nvPr>
            <p:ph type="title"/>
          </p:nvPr>
        </p:nvSpPr>
        <p:spPr/>
        <p:txBody>
          <a:bodyPr/>
          <a:lstStyle/>
          <a:p>
            <a:r>
              <a:rPr lang="en-US" dirty="0"/>
              <a:t>Photoelectric Smoke Detectors</a:t>
            </a:r>
          </a:p>
        </p:txBody>
      </p:sp>
      <p:sp>
        <p:nvSpPr>
          <p:cNvPr id="5" name="TextBox 4">
            <a:extLst>
              <a:ext uri="{FF2B5EF4-FFF2-40B4-BE49-F238E27FC236}">
                <a16:creationId xmlns:a16="http://schemas.microsoft.com/office/drawing/2014/main" id="{98BDBF2D-247E-B6D4-C24C-ECC5DC393B8E}"/>
              </a:ext>
            </a:extLst>
          </p:cNvPr>
          <p:cNvSpPr txBox="1"/>
          <p:nvPr/>
        </p:nvSpPr>
        <p:spPr>
          <a:xfrm>
            <a:off x="242048" y="1877099"/>
            <a:ext cx="8148917" cy="4440896"/>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In a photoelectric device, the presence of smoke can obstruct a light beam, leading to a decrease in the light reaching a photocell, which, in turn, activates the alarm. </a:t>
            </a:r>
          </a:p>
          <a:p>
            <a:pPr marL="514350" marR="0" indent="-285750" algn="just">
              <a:lnSpc>
                <a:spcPct val="115000"/>
              </a:lnSpc>
              <a:spcBef>
                <a:spcPts val="600"/>
              </a:spcBef>
              <a:spcAft>
                <a:spcPts val="600"/>
              </a:spcAft>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Smoke particles scatter light on a photoelectric cell, initiating the alarm. This type of detector comprises a hollow T-shaped structure with a light-emitting diode (LED) projecting a light beam onto the crossbar of the T.</a:t>
            </a:r>
          </a:p>
          <a:p>
            <a:pPr marL="514350" marR="0" indent="-285750" algn="just">
              <a:lnSpc>
                <a:spcPct val="115000"/>
              </a:lnSpc>
              <a:spcBef>
                <a:spcPts val="600"/>
              </a:spcBef>
              <a:spcAft>
                <a:spcPts val="600"/>
              </a:spcAft>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Positioned at the bottom of the T's vertical base, a photocell generates a current when exposed to light. When smoke is in the vicinity, the scattered light, including some directed down the vertical part of the T, reaches the photocell. Sufficient light striking the cell triggers the alarm (FIREX, 2023). </a:t>
            </a:r>
          </a:p>
          <a:p>
            <a:pPr marL="514350" marR="0" indent="-285750" algn="just">
              <a:lnSpc>
                <a:spcPct val="115000"/>
              </a:lnSpc>
              <a:spcBef>
                <a:spcPts val="600"/>
              </a:spcBef>
              <a:spcAft>
                <a:spcPts val="600"/>
              </a:spcAft>
              <a:buFont typeface="Arial" panose="020B0604020202020204" pitchFamily="34" charset="0"/>
              <a:buChar char="•"/>
            </a:pPr>
            <a:r>
              <a:rPr lang="en-US" sz="1700" dirty="0">
                <a:effectLst/>
                <a:latin typeface="Times New Roman" panose="02020603050405020304" pitchFamily="18" charset="0"/>
                <a:ea typeface="Calibri" panose="020F0502020204030204" pitchFamily="34" charset="0"/>
              </a:rPr>
              <a:t>Photoelectric fire sensors are particularly effective at detecting slow-burning, smoldering fires, which can be critical for providing early warnings in certain situations. They are less prone to false alarms caused by non-fire-related particles, making them a reliable choice for many fire detection applications.</a:t>
            </a:r>
          </a:p>
        </p:txBody>
      </p:sp>
      <p:pic>
        <p:nvPicPr>
          <p:cNvPr id="6" name="Picture 5">
            <a:extLst>
              <a:ext uri="{FF2B5EF4-FFF2-40B4-BE49-F238E27FC236}">
                <a16:creationId xmlns:a16="http://schemas.microsoft.com/office/drawing/2014/main" id="{A8816B5E-73B3-E4DB-420D-F8B6AA7AB76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90965" y="1890546"/>
            <a:ext cx="3395345" cy="2457450"/>
          </a:xfrm>
          <a:prstGeom prst="rect">
            <a:avLst/>
          </a:prstGeom>
          <a:noFill/>
          <a:ln>
            <a:noFill/>
          </a:ln>
        </p:spPr>
      </p:pic>
      <p:sp>
        <p:nvSpPr>
          <p:cNvPr id="8" name="TextBox 7">
            <a:extLst>
              <a:ext uri="{FF2B5EF4-FFF2-40B4-BE49-F238E27FC236}">
                <a16:creationId xmlns:a16="http://schemas.microsoft.com/office/drawing/2014/main" id="{C5630DCC-17D9-8E6D-BF2B-5064D01E1DCD}"/>
              </a:ext>
            </a:extLst>
          </p:cNvPr>
          <p:cNvSpPr txBox="1"/>
          <p:nvPr/>
        </p:nvSpPr>
        <p:spPr>
          <a:xfrm>
            <a:off x="8179155" y="4501182"/>
            <a:ext cx="3607155" cy="276999"/>
          </a:xfrm>
          <a:prstGeom prst="rect">
            <a:avLst/>
          </a:prstGeom>
          <a:noFill/>
        </p:spPr>
        <p:txBody>
          <a:bodyPr wrap="square">
            <a:spAutoFit/>
          </a:bodyPr>
          <a:lstStyle/>
          <a:p>
            <a:pPr marL="228600" marR="0" algn="just">
              <a:spcBef>
                <a:spcPts val="0"/>
              </a:spcBef>
              <a:spcAft>
                <a:spcPts val="1000"/>
              </a:spcAft>
            </a:pPr>
            <a:r>
              <a:rPr lang="en-US" sz="1200" i="1" dirty="0">
                <a:solidFill>
                  <a:srgbClr val="1F497D"/>
                </a:solidFill>
                <a:effectLst/>
                <a:latin typeface="Times New Roman" panose="02020603050405020304" pitchFamily="18" charset="0"/>
                <a:ea typeface="Calibri" panose="020F0502020204030204" pitchFamily="34" charset="0"/>
              </a:rPr>
              <a:t>Figure: Photoelectric fire sensor (FIREX, 2023)</a:t>
            </a:r>
          </a:p>
        </p:txBody>
      </p:sp>
    </p:spTree>
    <p:extLst>
      <p:ext uri="{BB962C8B-B14F-4D97-AF65-F5344CB8AC3E}">
        <p14:creationId xmlns:p14="http://schemas.microsoft.com/office/powerpoint/2010/main" val="15409832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B58A6-7FD0-7A42-320E-A222812E3FAE}"/>
              </a:ext>
            </a:extLst>
          </p:cNvPr>
          <p:cNvSpPr>
            <a:spLocks noGrp="1"/>
          </p:cNvSpPr>
          <p:nvPr>
            <p:ph type="title"/>
          </p:nvPr>
        </p:nvSpPr>
        <p:spPr/>
        <p:txBody>
          <a:bodyPr/>
          <a:lstStyle/>
          <a:p>
            <a:r>
              <a:rPr lang="en-US" dirty="0"/>
              <a:t>References</a:t>
            </a:r>
          </a:p>
        </p:txBody>
      </p:sp>
      <p:sp>
        <p:nvSpPr>
          <p:cNvPr id="3" name="Rectangle 1">
            <a:extLst>
              <a:ext uri="{FF2B5EF4-FFF2-40B4-BE49-F238E27FC236}">
                <a16:creationId xmlns:a16="http://schemas.microsoft.com/office/drawing/2014/main" id="{7126157E-0C37-DEDD-9364-3DCAED8A6099}"/>
              </a:ext>
            </a:extLst>
          </p:cNvPr>
          <p:cNvSpPr>
            <a:spLocks noChangeArrowheads="1"/>
          </p:cNvSpPr>
          <p:nvPr/>
        </p:nvSpPr>
        <p:spPr bwMode="auto">
          <a:xfrm>
            <a:off x="582705" y="1931014"/>
            <a:ext cx="10650071" cy="4057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marR="0" lvl="0" indent="-171450" algn="l" defTabSz="914400" rtl="0" eaLnBrk="0" fontAlgn="base" latinLnBrk="0" hangingPunct="0">
              <a:lnSpc>
                <a:spcPct val="150000"/>
              </a:lnSpc>
              <a:spcBef>
                <a:spcPts val="0"/>
              </a:spcBef>
              <a:spcAft>
                <a:spcPts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Chadderton, D. V. (2007).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Engineering</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York: Taylor and Francis Group.</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0"/>
              </a:spcBef>
              <a:spcAft>
                <a:spcPts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FIREX. (2023).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Smoke Alarms Guide</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October 12, 2023, from https://smokealarmsdetectors.blogspot.com/2012/10/how-smoke-detector-works.html</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0"/>
              </a:spcBef>
              <a:spcAft>
                <a:spcPts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Fred Hall, R. G. (2007).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Handbook</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Oxford, Burlington: Elsevier Limited.</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0"/>
              </a:spcBef>
              <a:spcAft>
                <a:spcPts val="0"/>
              </a:spcAft>
              <a:buClrTx/>
              <a:buSzTx/>
              <a:buFont typeface="Arial" panose="020B0604020202020204" pitchFamily="34" charset="0"/>
              <a:buChar char="•"/>
              <a:tabLst/>
            </a:pPr>
            <a:r>
              <a:rPr kumimoji="0" lang="en-US" altLang="en-US" sz="12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GoN</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(2015).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Nepal National Building Code NBC 206:2015, Architectural Design Requirements.</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Government of Nepal, Ministry of Urban Development, Department of Urban Development and Building Construction.</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0"/>
              </a:spcBef>
              <a:spcAft>
                <a:spcPts val="0"/>
              </a:spcAft>
              <a:buClrTx/>
              <a:buSzTx/>
              <a:buFont typeface="Arial" panose="020B0604020202020204" pitchFamily="34" charset="0"/>
              <a:buChar char="•"/>
              <a:tabLst/>
            </a:pPr>
            <a:r>
              <a:rPr kumimoji="0" lang="en-US" altLang="en-US" sz="12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Humagain</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 (2019, September 8).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Online Science Notes</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October 29, 2023, from https://onlinesciencenotes.com/fire-extinguisher-and-its-working-mechanism/</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0"/>
              </a:spcBef>
              <a:spcAft>
                <a:spcPts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Joseph B </a:t>
            </a:r>
            <a:r>
              <a:rPr kumimoji="0" lang="en-US" altLang="en-US" sz="12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Wujek</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 R. (2010).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Mechanical and Electrical Systems in Architecture, Engineering and Construction</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Jersey: Pearson Education Inc.</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0"/>
              </a:spcBef>
              <a:spcAft>
                <a:spcPts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NFPA. (2021).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Fire Protection Handbook.</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National Fire Protection Authority.</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0"/>
              </a:spcBef>
              <a:spcAft>
                <a:spcPts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Ogawa, A. (2012, May 2).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Wikimedia Commons</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September 17, 2023, from https://upload.wikimedia.org/wikipedia/commons/1/1c/Psychrometric_chart.png</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0"/>
              </a:spcBef>
              <a:spcAft>
                <a:spcPts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Pita, E. G. (2002).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 Conditioning Principles and Systems; An Energy Approach</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New York: Prentice Hall, Ohio.</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0"/>
              </a:spcBef>
              <a:spcAft>
                <a:spcPts val="0"/>
              </a:spcAft>
              <a:buClrTx/>
              <a:buSzTx/>
              <a:buFont typeface="Arial" panose="020B0604020202020204" pitchFamily="34" charset="0"/>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Safety, S. (2023, October 29).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Sure Safety: Complete safety solution</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from https://suresafety.com/fire-hydrant-system</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0"/>
              </a:spcBef>
              <a:spcAft>
                <a:spcPts val="0"/>
              </a:spcAft>
              <a:buClrTx/>
              <a:buSzTx/>
              <a:buFont typeface="Arial" panose="020B0604020202020204" pitchFamily="34" charset="0"/>
              <a:buChar char="•"/>
              <a:tabLst/>
            </a:pPr>
            <a:r>
              <a:rPr kumimoji="0" lang="en-US" altLang="en-US" sz="12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Sarao</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 S. (2020).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Refrigeration and </a:t>
            </a:r>
            <a:r>
              <a:rPr kumimoji="0" lang="en-US" altLang="en-US" sz="1200"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Conditioning.</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Satya </a:t>
            </a:r>
            <a:r>
              <a:rPr kumimoji="0" lang="en-US" altLang="en-US" sz="12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Prakashan</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en-US" altLang="en-US" sz="12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50000"/>
              </a:lnSpc>
              <a:spcBef>
                <a:spcPts val="0"/>
              </a:spcBef>
              <a:spcAft>
                <a:spcPts val="0"/>
              </a:spcAft>
              <a:buClrTx/>
              <a:buSzTx/>
              <a:buFont typeface="Arial" panose="020B0604020202020204" pitchFamily="34" charset="0"/>
              <a:buChar char="•"/>
              <a:tabLst/>
            </a:pP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6595581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1394</TotalTime>
  <Words>7187</Words>
  <Application>Microsoft Office PowerPoint</Application>
  <PresentationFormat>Widescreen</PresentationFormat>
  <Paragraphs>391</Paragraphs>
  <Slides>56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Arial</vt:lpstr>
      <vt:lpstr>Calibri</vt:lpstr>
      <vt:lpstr>Calibri Light</vt:lpstr>
      <vt:lpstr>Cambria</vt:lpstr>
      <vt:lpstr>Symbol</vt:lpstr>
      <vt:lpstr>Times New Roman</vt:lpstr>
      <vt:lpstr>Wingdings</vt:lpstr>
      <vt:lpstr>Retrospect</vt:lpstr>
      <vt:lpstr>Course: Building Services III</vt:lpstr>
      <vt:lpstr>Fire Triangle</vt:lpstr>
      <vt:lpstr>Fire Triangle</vt:lpstr>
      <vt:lpstr>Fire Triangle</vt:lpstr>
      <vt:lpstr>Fire Triangle</vt:lpstr>
      <vt:lpstr>Classification of Fire</vt:lpstr>
      <vt:lpstr>Class A Fire: Ordinary Combustibles </vt:lpstr>
      <vt:lpstr>Class A Fire</vt:lpstr>
      <vt:lpstr>Class B Fire: Flammable Liquids and Gases</vt:lpstr>
      <vt:lpstr>Class B Fire</vt:lpstr>
      <vt:lpstr>Class B Fire</vt:lpstr>
      <vt:lpstr>Class C Fire: Fire in Electrical Equipment</vt:lpstr>
      <vt:lpstr>Class C Fire</vt:lpstr>
      <vt:lpstr>Class D Fire: Fire Involving Combustible Metals</vt:lpstr>
      <vt:lpstr>Class D Fire</vt:lpstr>
      <vt:lpstr>Class K Fire:  Fire in Kitchens</vt:lpstr>
      <vt:lpstr>Class K Fire</vt:lpstr>
      <vt:lpstr>Stages of Fire</vt:lpstr>
      <vt:lpstr>Stages of Fire</vt:lpstr>
      <vt:lpstr>Fire Hazards</vt:lpstr>
      <vt:lpstr>Fire Hazards</vt:lpstr>
      <vt:lpstr>Fire Hazards</vt:lpstr>
      <vt:lpstr>Fire Protection Systems</vt:lpstr>
      <vt:lpstr>Passive Fire Protection System</vt:lpstr>
      <vt:lpstr>Passive Fire Protection System</vt:lpstr>
      <vt:lpstr>Active Fire Protection System</vt:lpstr>
      <vt:lpstr>Active Fire Protection System</vt:lpstr>
      <vt:lpstr>Active Fire Protection System</vt:lpstr>
      <vt:lpstr>Active Fire Protection System</vt:lpstr>
      <vt:lpstr>Fire Suppression Systems</vt:lpstr>
      <vt:lpstr>Fire Extinguishers</vt:lpstr>
      <vt:lpstr>Fire Extinguisher</vt:lpstr>
      <vt:lpstr>Fire Extinguisher</vt:lpstr>
      <vt:lpstr>Fire Extinguisher</vt:lpstr>
      <vt:lpstr>Fire Hydrant System</vt:lpstr>
      <vt:lpstr>Fire Hydrant System</vt:lpstr>
      <vt:lpstr>Hose Reels</vt:lpstr>
      <vt:lpstr>Hose Reels</vt:lpstr>
      <vt:lpstr>PowerPoint Presentation</vt:lpstr>
      <vt:lpstr>Types of Fire Hydrant Systems</vt:lpstr>
      <vt:lpstr>Types of Fire Hydrant Systems</vt:lpstr>
      <vt:lpstr>Fire Sprinkler System</vt:lpstr>
      <vt:lpstr>Components of  Fire Sprinkler System </vt:lpstr>
      <vt:lpstr>Components of  Fire Sprinkler System </vt:lpstr>
      <vt:lpstr>Components of  Fire Sprinkler System </vt:lpstr>
      <vt:lpstr>Types of Fire Sprinkler System</vt:lpstr>
      <vt:lpstr>Wet Pipe Sprinkler System</vt:lpstr>
      <vt:lpstr>Wet Pipe Sprinkler System</vt:lpstr>
      <vt:lpstr>Dry Pipe Sprinkler System</vt:lpstr>
      <vt:lpstr>Dry Pipe Sprinkler System</vt:lpstr>
      <vt:lpstr>Pre-action Sprinkler System</vt:lpstr>
      <vt:lpstr>Deluge Sprinkler System </vt:lpstr>
      <vt:lpstr>Fire Detector</vt:lpstr>
      <vt:lpstr>Ionization Smoke Detector</vt:lpstr>
      <vt:lpstr>Photoelectric Smoke Detectors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Building Services III</dc:title>
  <dc:creator>Manchan Tiwari</dc:creator>
  <cp:lastModifiedBy>Shishli Simkhada</cp:lastModifiedBy>
  <cp:revision>62</cp:revision>
  <dcterms:created xsi:type="dcterms:W3CDTF">2023-09-12T06:49:02Z</dcterms:created>
  <dcterms:modified xsi:type="dcterms:W3CDTF">2023-10-29T13:01:01Z</dcterms:modified>
</cp:coreProperties>
</file>