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60" r:id="rId1"/>
  </p:sldMasterIdLst>
  <p:sldIdLst>
    <p:sldId id="256" r:id="rId2"/>
    <p:sldId id="383" r:id="rId3"/>
    <p:sldId id="384" r:id="rId4"/>
    <p:sldId id="385" r:id="rId5"/>
    <p:sldId id="386" r:id="rId6"/>
    <p:sldId id="387" r:id="rId7"/>
    <p:sldId id="388" r:id="rId8"/>
    <p:sldId id="389" r:id="rId9"/>
    <p:sldId id="390" r:id="rId10"/>
    <p:sldId id="392" r:id="rId11"/>
    <p:sldId id="393" r:id="rId12"/>
    <p:sldId id="395" r:id="rId13"/>
    <p:sldId id="394" r:id="rId14"/>
    <p:sldId id="397" r:id="rId15"/>
    <p:sldId id="396" r:id="rId16"/>
    <p:sldId id="391" r:id="rId17"/>
    <p:sldId id="398" r:id="rId18"/>
    <p:sldId id="399" r:id="rId19"/>
    <p:sldId id="400" r:id="rId20"/>
    <p:sldId id="402" r:id="rId21"/>
    <p:sldId id="401" r:id="rId22"/>
    <p:sldId id="403" r:id="rId23"/>
    <p:sldId id="404" r:id="rId24"/>
    <p:sldId id="405" r:id="rId25"/>
    <p:sldId id="406" r:id="rId26"/>
    <p:sldId id="407" r:id="rId27"/>
    <p:sldId id="408" r:id="rId28"/>
    <p:sldId id="409" r:id="rId29"/>
    <p:sldId id="410" r:id="rId30"/>
    <p:sldId id="411" r:id="rId31"/>
    <p:sldId id="412" r:id="rId32"/>
    <p:sldId id="413" r:id="rId33"/>
    <p:sldId id="415" r:id="rId34"/>
    <p:sldId id="414" r:id="rId35"/>
    <p:sldId id="416" r:id="rId36"/>
    <p:sldId id="417" r:id="rId37"/>
    <p:sldId id="418" r:id="rId38"/>
    <p:sldId id="327"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4366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38509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2780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059346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42286429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4FE23-1B65-4DA8-AAE0-279D87027E18}" type="datetimeFigureOut">
              <a:rPr lang="en-US" smtClean="0"/>
              <a:t>10/29/2023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206376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084FE23-1B65-4DA8-AAE0-279D87027E18}" type="datetimeFigureOut">
              <a:rPr lang="en-US" smtClean="0"/>
              <a:t>10/29/2023</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1879951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C999012-87DA-4C32-9835-E2352FDC0B42}" type="slidenum">
              <a:rPr lang="en-US" smtClean="0"/>
              <a:t>‹#›</a:t>
            </a:fld>
            <a:endParaRPr lang="en-US"/>
          </a:p>
        </p:txBody>
      </p:sp>
    </p:spTree>
    <p:extLst>
      <p:ext uri="{BB962C8B-B14F-4D97-AF65-F5344CB8AC3E}">
        <p14:creationId xmlns:p14="http://schemas.microsoft.com/office/powerpoint/2010/main" val="1451975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84FE23-1B65-4DA8-AAE0-279D87027E18}" type="datetimeFigureOut">
              <a:rPr lang="en-US" smtClean="0"/>
              <a:t>10/29/2023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631621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226318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4FE23-1B65-4DA8-AAE0-279D87027E18}" type="datetimeFigureOut">
              <a:rPr lang="en-US" smtClean="0"/>
              <a:t>10/29/2023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999012-87DA-4C32-9835-E2352FDC0B42}" type="slidenum">
              <a:rPr lang="en-US" smtClean="0"/>
              <a:t>‹#›</a:t>
            </a:fld>
            <a:endParaRPr lang="en-US"/>
          </a:p>
        </p:txBody>
      </p:sp>
    </p:spTree>
    <p:extLst>
      <p:ext uri="{BB962C8B-B14F-4D97-AF65-F5344CB8AC3E}">
        <p14:creationId xmlns:p14="http://schemas.microsoft.com/office/powerpoint/2010/main" val="399505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084FE23-1B65-4DA8-AAE0-279D87027E18}" type="datetimeFigureOut">
              <a:rPr lang="en-US" smtClean="0"/>
              <a:t>10/29/2023</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C999012-87DA-4C32-9835-E2352FDC0B42}"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0577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3ACF-C1DD-008F-E4E9-1F38EC446F21}"/>
              </a:ext>
            </a:extLst>
          </p:cNvPr>
          <p:cNvSpPr>
            <a:spLocks noGrp="1"/>
          </p:cNvSpPr>
          <p:nvPr>
            <p:ph type="ctrTitle"/>
          </p:nvPr>
        </p:nvSpPr>
        <p:spPr>
          <a:xfrm>
            <a:off x="1066800" y="1069848"/>
            <a:ext cx="10058400" cy="1719072"/>
          </a:xfrm>
        </p:spPr>
        <p:txBody>
          <a:bodyPr>
            <a:normAutofit/>
          </a:bodyPr>
          <a:lstStyle/>
          <a:p>
            <a:pPr algn="ctr"/>
            <a:r>
              <a:rPr lang="en-US" sz="6000" dirty="0"/>
              <a:t>Course: Building Services III</a:t>
            </a:r>
          </a:p>
        </p:txBody>
      </p:sp>
      <p:sp>
        <p:nvSpPr>
          <p:cNvPr id="3" name="Subtitle 2">
            <a:extLst>
              <a:ext uri="{FF2B5EF4-FFF2-40B4-BE49-F238E27FC236}">
                <a16:creationId xmlns:a16="http://schemas.microsoft.com/office/drawing/2014/main" id="{0C40A212-0C9F-77C8-A64C-C2BA37EB7B06}"/>
              </a:ext>
            </a:extLst>
          </p:cNvPr>
          <p:cNvSpPr>
            <a:spLocks noGrp="1"/>
          </p:cNvSpPr>
          <p:nvPr>
            <p:ph type="subTitle" idx="1"/>
          </p:nvPr>
        </p:nvSpPr>
        <p:spPr/>
        <p:txBody>
          <a:bodyPr>
            <a:normAutofit fontScale="70000" lnSpcReduction="20000"/>
          </a:bodyPr>
          <a:lstStyle/>
          <a:p>
            <a:pPr algn="ctr"/>
            <a:r>
              <a:rPr lang="en-US" b="1" dirty="0"/>
              <a:t>Lecture 8: Fire Safety Codes, Lifts and Escalators, Construction Equipment</a:t>
            </a:r>
          </a:p>
          <a:p>
            <a:pPr algn="ctr"/>
            <a:endParaRPr lang="en-US" b="1" dirty="0"/>
          </a:p>
          <a:p>
            <a:pPr algn="ctr"/>
            <a:r>
              <a:rPr lang="en-US" dirty="0"/>
              <a:t>Lecturer: Manchan Tiwari</a:t>
            </a:r>
          </a:p>
        </p:txBody>
      </p:sp>
    </p:spTree>
    <p:extLst>
      <p:ext uri="{BB962C8B-B14F-4D97-AF65-F5344CB8AC3E}">
        <p14:creationId xmlns:p14="http://schemas.microsoft.com/office/powerpoint/2010/main" val="125441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6C598-76E4-7728-ED4C-8BB89C009C7F}"/>
              </a:ext>
            </a:extLst>
          </p:cNvPr>
          <p:cNvSpPr>
            <a:spLocks noGrp="1"/>
          </p:cNvSpPr>
          <p:nvPr>
            <p:ph type="title"/>
          </p:nvPr>
        </p:nvSpPr>
        <p:spPr>
          <a:xfrm>
            <a:off x="722376" y="542635"/>
            <a:ext cx="10058400" cy="1450757"/>
          </a:xfrm>
        </p:spPr>
        <p:txBody>
          <a:bodyPr>
            <a:normAutofit/>
          </a:bodyPr>
          <a:lstStyle/>
          <a:p>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Summary of NBC Code 107:1994</a:t>
            </a:r>
            <a:b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br>
            <a:endParaRPr lang="en-US" sz="4000" dirty="0">
              <a:solidFill>
                <a:schemeClr val="tx1"/>
              </a:solidFill>
            </a:endParaRPr>
          </a:p>
        </p:txBody>
      </p:sp>
      <p:sp>
        <p:nvSpPr>
          <p:cNvPr id="9" name="TextBox 8">
            <a:extLst>
              <a:ext uri="{FF2B5EF4-FFF2-40B4-BE49-F238E27FC236}">
                <a16:creationId xmlns:a16="http://schemas.microsoft.com/office/drawing/2014/main" id="{C0ED48AA-6455-2845-AD70-ED7366746E13}"/>
              </a:ext>
            </a:extLst>
          </p:cNvPr>
          <p:cNvSpPr txBox="1"/>
          <p:nvPr/>
        </p:nvSpPr>
        <p:spPr>
          <a:xfrm>
            <a:off x="276606" y="1813427"/>
            <a:ext cx="11043666" cy="3750642"/>
          </a:xfrm>
          <a:prstGeom prst="rect">
            <a:avLst/>
          </a:prstGeom>
          <a:noFill/>
        </p:spPr>
        <p:txBody>
          <a:bodyPr wrap="square">
            <a:spAutoFit/>
          </a:bodyPr>
          <a:lstStyle/>
          <a:p>
            <a:pPr marL="228600" marR="0" algn="just">
              <a:lnSpc>
                <a:spcPct val="115000"/>
              </a:lnSpc>
            </a:pPr>
            <a:r>
              <a:rPr lang="en-US" sz="1600" dirty="0">
                <a:effectLst/>
                <a:latin typeface="Times New Roman" panose="02020603050405020304" pitchFamily="18" charset="0"/>
                <a:ea typeface="Calibri" panose="020F0502020204030204" pitchFamily="34" charset="0"/>
              </a:rPr>
              <a:t>Nepal Building Code, NBC 107:1994 outlines few regulations related to fire safety and building design. </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Fireplaces and Chimneys: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Buildings with kitchens should have fireplaces and chimneys to reduce the risk of accidental fires.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Open hearths are discouraged, and timber construction near fireplaces should be enclosed by suitable materials.</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 Extinguishers: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Occupants are encouraged to install portable fire extinguishers.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Adequate water storage is recommended for buildings using open hearths or kerosene stoves.</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Fire Zones: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 zones in urban areas should be demarcated in consultation with municipal authorities, adhering to specified requirements.</a:t>
            </a:r>
          </a:p>
          <a:p>
            <a:pPr marR="0" lvl="1" algn="just">
              <a:lnSpc>
                <a:spcPct val="115000"/>
              </a:lnSpc>
            </a:pPr>
            <a:endParaRPr lang="en-US"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3969719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6C598-76E4-7728-ED4C-8BB89C009C7F}"/>
              </a:ext>
            </a:extLst>
          </p:cNvPr>
          <p:cNvSpPr>
            <a:spLocks noGrp="1"/>
          </p:cNvSpPr>
          <p:nvPr>
            <p:ph type="title"/>
          </p:nvPr>
        </p:nvSpPr>
        <p:spPr>
          <a:xfrm>
            <a:off x="722376" y="542635"/>
            <a:ext cx="10058400" cy="1450757"/>
          </a:xfrm>
        </p:spPr>
        <p:txBody>
          <a:bodyPr>
            <a:normAutofit/>
          </a:bodyPr>
          <a:lstStyle/>
          <a:p>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Summary of NBC Code 107:1994</a:t>
            </a:r>
            <a:b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br>
            <a:endParaRPr lang="en-US" sz="4000" dirty="0">
              <a:solidFill>
                <a:schemeClr val="tx1"/>
              </a:solidFill>
            </a:endParaRPr>
          </a:p>
        </p:txBody>
      </p:sp>
      <p:sp>
        <p:nvSpPr>
          <p:cNvPr id="9" name="TextBox 8">
            <a:extLst>
              <a:ext uri="{FF2B5EF4-FFF2-40B4-BE49-F238E27FC236}">
                <a16:creationId xmlns:a16="http://schemas.microsoft.com/office/drawing/2014/main" id="{C0ED48AA-6455-2845-AD70-ED7366746E13}"/>
              </a:ext>
            </a:extLst>
          </p:cNvPr>
          <p:cNvSpPr txBox="1"/>
          <p:nvPr/>
        </p:nvSpPr>
        <p:spPr>
          <a:xfrm>
            <a:off x="276605" y="1813427"/>
            <a:ext cx="11341653" cy="4033797"/>
          </a:xfrm>
          <a:prstGeom prst="rect">
            <a:avLst/>
          </a:prstGeom>
          <a:noFill/>
        </p:spPr>
        <p:txBody>
          <a:bodyPr wrap="square">
            <a:spAutoFit/>
          </a:bodyPr>
          <a:lstStyle/>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General Requirements: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Buildings should be designed to contain fires and prevent their spread to other structures.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Proper access, wide doors, fire escape ways, and open spaces are essential design considerations.</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Exit Requirements: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Exits should allow for rapid evacuation and meet size requirements, visibility standards, and absence of obstructions.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number and width of stairs, fire escapes, and exit doors are specified based on building size and purpose.</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Access to a Building:</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Building access should comply with zoning requirements and not lead to dead ends or obstruct fire engine passage.</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Lightning Arresters/Conductors:</a:t>
            </a:r>
          </a:p>
          <a:p>
            <a:pPr marL="514350" marR="0" indent="-285750" algn="just">
              <a:lnSpc>
                <a:spcPct val="115000"/>
              </a:lnSpc>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Lightning arresters, connected to an earth rod, should be installed in the highest part of every building to minimize the risk of fire caused by lightning strikes.</a:t>
            </a:r>
          </a:p>
        </p:txBody>
      </p:sp>
    </p:spTree>
    <p:extLst>
      <p:ext uri="{BB962C8B-B14F-4D97-AF65-F5344CB8AC3E}">
        <p14:creationId xmlns:p14="http://schemas.microsoft.com/office/powerpoint/2010/main" val="2604542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6C598-76E4-7728-ED4C-8BB89C009C7F}"/>
              </a:ext>
            </a:extLst>
          </p:cNvPr>
          <p:cNvSpPr>
            <a:spLocks noGrp="1"/>
          </p:cNvSpPr>
          <p:nvPr>
            <p:ph type="title"/>
          </p:nvPr>
        </p:nvSpPr>
        <p:spPr>
          <a:xfrm>
            <a:off x="722376" y="542635"/>
            <a:ext cx="10058400" cy="1450757"/>
          </a:xfrm>
        </p:spPr>
        <p:txBody>
          <a:bodyPr>
            <a:normAutofit/>
          </a:bodyPr>
          <a:lstStyle/>
          <a:p>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Summary of NBC Code </a:t>
            </a:r>
            <a:r>
              <a:rPr lang="en-US" sz="4000" kern="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206</a:t>
            </a:r>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:2003</a:t>
            </a:r>
            <a:b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br>
            <a:endParaRPr lang="en-US" sz="4000" dirty="0">
              <a:solidFill>
                <a:schemeClr val="tx1"/>
              </a:solidFill>
            </a:endParaRPr>
          </a:p>
        </p:txBody>
      </p:sp>
      <p:sp>
        <p:nvSpPr>
          <p:cNvPr id="4" name="TextBox 3">
            <a:extLst>
              <a:ext uri="{FF2B5EF4-FFF2-40B4-BE49-F238E27FC236}">
                <a16:creationId xmlns:a16="http://schemas.microsoft.com/office/drawing/2014/main" id="{8ACDB147-DC40-09AC-4BC4-8D00E0707533}"/>
              </a:ext>
            </a:extLst>
          </p:cNvPr>
          <p:cNvSpPr txBox="1"/>
          <p:nvPr/>
        </p:nvSpPr>
        <p:spPr>
          <a:xfrm>
            <a:off x="448234" y="1764914"/>
            <a:ext cx="10058399" cy="2667269"/>
          </a:xfrm>
          <a:prstGeom prst="rect">
            <a:avLst/>
          </a:prstGeom>
          <a:noFill/>
        </p:spPr>
        <p:txBody>
          <a:bodyPr wrap="square">
            <a:spAutoFit/>
          </a:bodyPr>
          <a:lstStyle/>
          <a:p>
            <a:pPr marR="0" lvl="1" algn="just">
              <a:lnSpc>
                <a:spcPct val="115000"/>
              </a:lnSpc>
              <a:spcBef>
                <a:spcPts val="600"/>
              </a:spcBef>
              <a:spcAft>
                <a:spcPts val="600"/>
              </a:spcAft>
            </a:pPr>
            <a:r>
              <a:rPr lang="en-US" sz="1600" b="1" dirty="0">
                <a:latin typeface="Times New Roman" panose="02020603050405020304" pitchFamily="18" charset="0"/>
                <a:ea typeface="Times New Roman" panose="02020603050405020304" pitchFamily="18" charset="0"/>
                <a:cs typeface="Calibri" panose="020F0502020204030204" pitchFamily="34" charset="0"/>
              </a:rPr>
              <a:t>Nepal Building Code 206: 2003</a:t>
            </a:r>
            <a:endParaRPr lang="en-US" sz="1600" b="1" dirty="0">
              <a:effectLst/>
              <a:latin typeface="Times New Roman" panose="02020603050405020304" pitchFamily="18" charset="0"/>
              <a:ea typeface="Times New Roman" panose="02020603050405020304" pitchFamily="18" charset="0"/>
              <a:cs typeface="Calibri" panose="020F0502020204030204" pitchFamily="34" charset="0"/>
            </a:endParaRPr>
          </a:p>
          <a:p>
            <a:pPr marR="0" lvl="1"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Refuge Area</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A refuge area is a specific designated space within a building intended to accommodate occupants during a fire or other emergency when evacuation may be unsafe or unfeasible.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Individuals can remain there until the rescue team arrives.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These areas are essential in tall buildings exceeding a height of 25 meters, where the standard fire brigade may face limitations in reaching higher levels.</a:t>
            </a:r>
          </a:p>
        </p:txBody>
      </p:sp>
    </p:spTree>
    <p:extLst>
      <p:ext uri="{BB962C8B-B14F-4D97-AF65-F5344CB8AC3E}">
        <p14:creationId xmlns:p14="http://schemas.microsoft.com/office/powerpoint/2010/main" val="1177914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6C598-76E4-7728-ED4C-8BB89C009C7F}"/>
              </a:ext>
            </a:extLst>
          </p:cNvPr>
          <p:cNvSpPr>
            <a:spLocks noGrp="1"/>
          </p:cNvSpPr>
          <p:nvPr>
            <p:ph type="title"/>
          </p:nvPr>
        </p:nvSpPr>
        <p:spPr>
          <a:xfrm>
            <a:off x="722376" y="542635"/>
            <a:ext cx="10058400" cy="1450757"/>
          </a:xfrm>
        </p:spPr>
        <p:txBody>
          <a:bodyPr>
            <a:normAutofit/>
          </a:bodyPr>
          <a:lstStyle/>
          <a:p>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Summary of NBC Code </a:t>
            </a:r>
            <a:r>
              <a:rPr lang="en-US" sz="4000" kern="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206</a:t>
            </a:r>
            <a: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t>:2003</a:t>
            </a:r>
            <a:br>
              <a:rPr lang="en-US" sz="4000" kern="0"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rPr>
            </a:br>
            <a:endParaRPr lang="en-US" sz="4000" dirty="0">
              <a:solidFill>
                <a:schemeClr val="tx1"/>
              </a:solidFill>
            </a:endParaRPr>
          </a:p>
        </p:txBody>
      </p:sp>
      <p:sp>
        <p:nvSpPr>
          <p:cNvPr id="4" name="TextBox 3">
            <a:extLst>
              <a:ext uri="{FF2B5EF4-FFF2-40B4-BE49-F238E27FC236}">
                <a16:creationId xmlns:a16="http://schemas.microsoft.com/office/drawing/2014/main" id="{8ACDB147-DC40-09AC-4BC4-8D00E0707533}"/>
              </a:ext>
            </a:extLst>
          </p:cNvPr>
          <p:cNvSpPr txBox="1"/>
          <p:nvPr/>
        </p:nvSpPr>
        <p:spPr>
          <a:xfrm>
            <a:off x="448234" y="1764914"/>
            <a:ext cx="10058399" cy="3258200"/>
          </a:xfrm>
          <a:prstGeom prst="rect">
            <a:avLst/>
          </a:prstGeom>
          <a:noFill/>
        </p:spPr>
        <p:txBody>
          <a:bodyPr wrap="square">
            <a:spAutoFit/>
          </a:bodyPr>
          <a:lstStyle/>
          <a:p>
            <a:pPr marR="0" lvl="1"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Lift Requirement</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High-rise structures (above 8 stories or 25 meters) should have a minimum of two lifts.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One of these lifts must be designated as a fire lift, intended for use by firefighters during emergencies for rescue and access.</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Fireman's lifts should have a loading capacity of no less than 500kg (equivalent to 8 persons).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lift car for the fire lift must have a floor area of not less than 1.44 square meters.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The electric supply for the fire lifts and Hospital lifts shall be on a separate supply line from the supply mains. </a:t>
            </a:r>
          </a:p>
          <a:p>
            <a:pPr marL="514350" marR="0" indent="-285750" algn="just">
              <a:lnSpc>
                <a:spcPct val="115000"/>
              </a:lnSpc>
              <a:spcBef>
                <a:spcPts val="600"/>
              </a:spcBef>
              <a:spcAft>
                <a:spcPts val="600"/>
              </a:spcAft>
              <a:buFont typeface="Arial" panose="020B0604020202020204" pitchFamily="34" charset="0"/>
              <a:buChar char="•"/>
            </a:pPr>
            <a:r>
              <a:rPr lang="en-US" sz="1600" dirty="0">
                <a:effectLst/>
                <a:latin typeface="Times New Roman" panose="02020603050405020304" pitchFamily="18" charset="0"/>
                <a:ea typeface="Calibri" panose="020F0502020204030204" pitchFamily="34" charset="0"/>
              </a:rPr>
              <a:t>In case of failure of normal electric supply, it shall automatically trip over to an alternate power source.</a:t>
            </a:r>
          </a:p>
        </p:txBody>
      </p:sp>
    </p:spTree>
    <p:extLst>
      <p:ext uri="{BB962C8B-B14F-4D97-AF65-F5344CB8AC3E}">
        <p14:creationId xmlns:p14="http://schemas.microsoft.com/office/powerpoint/2010/main" val="682461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Indian Standard Summary </a:t>
            </a:r>
          </a:p>
        </p:txBody>
      </p:sp>
      <p:sp>
        <p:nvSpPr>
          <p:cNvPr id="5" name="TextBox 4">
            <a:extLst>
              <a:ext uri="{FF2B5EF4-FFF2-40B4-BE49-F238E27FC236}">
                <a16:creationId xmlns:a16="http://schemas.microsoft.com/office/drawing/2014/main" id="{7CECA595-5C8E-6E8E-0AFE-13F5F10BA97C}"/>
              </a:ext>
            </a:extLst>
          </p:cNvPr>
          <p:cNvSpPr txBox="1"/>
          <p:nvPr/>
        </p:nvSpPr>
        <p:spPr>
          <a:xfrm>
            <a:off x="304799" y="1737360"/>
            <a:ext cx="11313459" cy="4340291"/>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National Building Code of India 2005, by Bureau of Indian Standards</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Each structure must be constructed, furnished, upheld, and operated in a manner that prevents excessive risk to the lives and safety of occupants from fire, smoke, fumes, or panic during the duration required for evacuation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guidelines outline the specifications for exits in buildings, emphasizing their critical role in ensuring the safety of occupants during emergencies, particularly fires.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Exits can take various forms, including doorways, corridors, internal or external staircases, verandahs, or terraces. Lifts and escalators are explicitly excluded from being considered exits.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Maintenance of exits, exit access, and exit discharge without obstructions is highlighted as crucial for their effective use in emergencies.</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provision underscores the necessity for buildings intended for human occupancy to have sufficient exits to facilitate the safe evacuation of occupants during emergencies. </a:t>
            </a:r>
          </a:p>
        </p:txBody>
      </p:sp>
    </p:spTree>
    <p:extLst>
      <p:ext uri="{BB962C8B-B14F-4D97-AF65-F5344CB8AC3E}">
        <p14:creationId xmlns:p14="http://schemas.microsoft.com/office/powerpoint/2010/main" val="3205101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Indian Standard Summary </a:t>
            </a:r>
          </a:p>
        </p:txBody>
      </p:sp>
      <p:sp>
        <p:nvSpPr>
          <p:cNvPr id="5" name="TextBox 4">
            <a:extLst>
              <a:ext uri="{FF2B5EF4-FFF2-40B4-BE49-F238E27FC236}">
                <a16:creationId xmlns:a16="http://schemas.microsoft.com/office/drawing/2014/main" id="{7CECA595-5C8E-6E8E-0AFE-13F5F10BA97C}"/>
              </a:ext>
            </a:extLst>
          </p:cNvPr>
          <p:cNvSpPr txBox="1"/>
          <p:nvPr/>
        </p:nvSpPr>
        <p:spPr>
          <a:xfrm>
            <a:off x="304799" y="1737360"/>
            <a:ext cx="11313459" cy="3230756"/>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Any alterations to buildings must not reduce the number, width, or protection of exits below the required standards.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Visibility and clarity are stressed, with exits being mandated to be clearly visible, marked, and equipped with illuminated signs.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These signs must be wired to an independent electrical circuit with an alternative power source.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Illumination requirements for floor areas covered by exits are specified, with adjustments allowed in certain assembly areas during performances.</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Fire doors with a two-hour fire resistance rating are required at strategic points along escape routes to prevent the upward spread of fire and smoke. </a:t>
            </a:r>
          </a:p>
        </p:txBody>
      </p:sp>
    </p:spTree>
    <p:extLst>
      <p:ext uri="{BB962C8B-B14F-4D97-AF65-F5344CB8AC3E}">
        <p14:creationId xmlns:p14="http://schemas.microsoft.com/office/powerpoint/2010/main" val="3721738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Indian Standard Summary </a:t>
            </a:r>
          </a:p>
        </p:txBody>
      </p:sp>
      <p:sp>
        <p:nvSpPr>
          <p:cNvPr id="5" name="TextBox 4">
            <a:extLst>
              <a:ext uri="{FF2B5EF4-FFF2-40B4-BE49-F238E27FC236}">
                <a16:creationId xmlns:a16="http://schemas.microsoft.com/office/drawing/2014/main" id="{7CECA595-5C8E-6E8E-0AFE-13F5F10BA97C}"/>
              </a:ext>
            </a:extLst>
          </p:cNvPr>
          <p:cNvSpPr txBox="1"/>
          <p:nvPr/>
        </p:nvSpPr>
        <p:spPr>
          <a:xfrm>
            <a:off x="304799" y="1737360"/>
            <a:ext cx="11313459" cy="4658839"/>
          </a:xfrm>
          <a:prstGeom prst="rect">
            <a:avLst/>
          </a:prstGeom>
          <a:noFill/>
        </p:spPr>
        <p:txBody>
          <a:bodyPr wrap="square">
            <a:spAutoFit/>
          </a:bodyPr>
          <a:lstStyle/>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Additionally, exits must provide continuous means of egress to the exterior of the building or an open space leading to a street.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arrangement of exits ensures that they can be reached without passing through another occupied unit, enhancing the efficiency of evacuation routes. </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provisions aim to establish a comprehensive and standardized framework for the design and maintenance of exits in buildings to safeguard lives during emergencies.</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To ascertain the necessary exits, the count of individuals within a floor space or the occupant load should be calculated using the real number of occupants. However, this count should not fall below the minimum specified in the table.</a:t>
            </a:r>
          </a:p>
          <a:p>
            <a:pPr marL="5143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standard unit for measuring exit capacity is 500 mm, with an additional half unit counted for a clear width of 250 mm. Clear widths less than 250 mm are not considered for exit width calculations. </a:t>
            </a:r>
          </a:p>
          <a:p>
            <a:pPr marL="514350" marR="0" indent="-285750" algn="just">
              <a:lnSpc>
                <a:spcPct val="115000"/>
              </a:lnSpc>
              <a:spcBef>
                <a:spcPts val="600"/>
              </a:spcBef>
              <a:spcAft>
                <a:spcPts val="600"/>
              </a:spcAft>
              <a:buFont typeface="Arial" panose="020B0604020202020204" pitchFamily="34" charset="0"/>
              <a:buChar char="•"/>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50028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BB63E12-1648-ED76-D06D-60D72F7B4BEC}"/>
              </a:ext>
            </a:extLst>
          </p:cNvPr>
          <p:cNvPicPr>
            <a:picLocks noChangeAspect="1"/>
          </p:cNvPicPr>
          <p:nvPr/>
        </p:nvPicPr>
        <p:blipFill rotWithShape="1">
          <a:blip r:embed="rId2">
            <a:extLst>
              <a:ext uri="{28A0092B-C50C-407E-A947-70E740481C1C}">
                <a14:useLocalDpi xmlns:a14="http://schemas.microsoft.com/office/drawing/2010/main" val="0"/>
              </a:ext>
            </a:extLst>
          </a:blip>
          <a:srcRect l="21170" t="18136" r="52363" b="35433"/>
          <a:stretch/>
        </p:blipFill>
        <p:spPr bwMode="auto">
          <a:xfrm>
            <a:off x="809420" y="700928"/>
            <a:ext cx="5039368" cy="4973731"/>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06D4E19D-1231-5F31-38D7-E6EE46FC3EBF}"/>
              </a:ext>
            </a:extLst>
          </p:cNvPr>
          <p:cNvPicPr>
            <a:picLocks noChangeAspect="1"/>
          </p:cNvPicPr>
          <p:nvPr/>
        </p:nvPicPr>
        <p:blipFill rotWithShape="1">
          <a:blip r:embed="rId3"/>
          <a:srcRect l="14223" t="39948" r="51648" b="14581"/>
          <a:stretch/>
        </p:blipFill>
        <p:spPr bwMode="auto">
          <a:xfrm>
            <a:off x="6095999" y="715215"/>
            <a:ext cx="5585013" cy="4780150"/>
          </a:xfrm>
          <a:prstGeom prst="rect">
            <a:avLst/>
          </a:prstGeom>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46376413-3D42-AF06-A966-390813CF6B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6843" y="5832905"/>
            <a:ext cx="2838095" cy="228571"/>
          </a:xfrm>
          <a:prstGeom prst="rect">
            <a:avLst/>
          </a:prstGeom>
        </p:spPr>
      </p:pic>
      <p:sp>
        <p:nvSpPr>
          <p:cNvPr id="7" name="TextBox 6">
            <a:extLst>
              <a:ext uri="{FF2B5EF4-FFF2-40B4-BE49-F238E27FC236}">
                <a16:creationId xmlns:a16="http://schemas.microsoft.com/office/drawing/2014/main" id="{D1ED46B9-02F1-E097-1479-739FA1F89164}"/>
              </a:ext>
            </a:extLst>
          </p:cNvPr>
          <p:cNvSpPr txBox="1"/>
          <p:nvPr/>
        </p:nvSpPr>
        <p:spPr>
          <a:xfrm>
            <a:off x="5841891" y="5692144"/>
            <a:ext cx="6093228"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Table 2: Occupants per unit exit width (NBCI, 2007)</a:t>
            </a:r>
          </a:p>
        </p:txBody>
      </p:sp>
    </p:spTree>
    <p:extLst>
      <p:ext uri="{BB962C8B-B14F-4D97-AF65-F5344CB8AC3E}">
        <p14:creationId xmlns:p14="http://schemas.microsoft.com/office/powerpoint/2010/main" val="827953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Indian Standard Summary </a:t>
            </a:r>
          </a:p>
        </p:txBody>
      </p:sp>
      <p:sp>
        <p:nvSpPr>
          <p:cNvPr id="4" name="TextBox 3">
            <a:extLst>
              <a:ext uri="{FF2B5EF4-FFF2-40B4-BE49-F238E27FC236}">
                <a16:creationId xmlns:a16="http://schemas.microsoft.com/office/drawing/2014/main" id="{1719B8D8-ED05-5769-4622-781E9D368B41}"/>
              </a:ext>
            </a:extLst>
          </p:cNvPr>
          <p:cNvSpPr txBox="1"/>
          <p:nvPr/>
        </p:nvSpPr>
        <p:spPr>
          <a:xfrm>
            <a:off x="462090" y="1945341"/>
            <a:ext cx="11267819" cy="1176348"/>
          </a:xfrm>
          <a:prstGeom prst="rect">
            <a:avLst/>
          </a:prstGeom>
          <a:noFill/>
        </p:spPr>
        <p:txBody>
          <a:bodyPr wrap="square">
            <a:spAutoFit/>
          </a:bodyPr>
          <a:lstStyle/>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Exits must be positioned to ensure that the travel distance on a floor does not surpass the values as specified in guidelines. </a:t>
            </a:r>
          </a:p>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In the case of a dead end in a corridor, the travel distance to an exit should not exceed half of the specified distance. </a:t>
            </a:r>
          </a:p>
        </p:txBody>
      </p:sp>
    </p:spTree>
    <p:extLst>
      <p:ext uri="{BB962C8B-B14F-4D97-AF65-F5344CB8AC3E}">
        <p14:creationId xmlns:p14="http://schemas.microsoft.com/office/powerpoint/2010/main" val="3035282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Elevators</a:t>
            </a:r>
          </a:p>
        </p:txBody>
      </p:sp>
      <p:sp>
        <p:nvSpPr>
          <p:cNvPr id="4" name="TextBox 3">
            <a:extLst>
              <a:ext uri="{FF2B5EF4-FFF2-40B4-BE49-F238E27FC236}">
                <a16:creationId xmlns:a16="http://schemas.microsoft.com/office/drawing/2014/main" id="{1719B8D8-ED05-5769-4622-781E9D368B41}"/>
              </a:ext>
            </a:extLst>
          </p:cNvPr>
          <p:cNvSpPr txBox="1"/>
          <p:nvPr/>
        </p:nvSpPr>
        <p:spPr>
          <a:xfrm>
            <a:off x="462090" y="1945341"/>
            <a:ext cx="11267819" cy="2758319"/>
          </a:xfrm>
          <a:prstGeom prst="rect">
            <a:avLst/>
          </a:prstGeom>
          <a:noFill/>
        </p:spPr>
        <p:txBody>
          <a:bodyPr wrap="square">
            <a:spAutoFit/>
          </a:bodyPr>
          <a:lstStyle/>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Building conveying systems includes various mechanical systems designed to transport occupants and goods within a structure. </a:t>
            </a:r>
          </a:p>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These systems include elevators, dumbwaiters, escalators, moving ramps, walkways, lifts for people and wheelchairs, and specialized material-handling equipment for business and industrial settings. </a:t>
            </a:r>
          </a:p>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In large facilities, there may be additional features like monorails and other people movers. </a:t>
            </a:r>
          </a:p>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These systems play a crucial role in the overall energy consumption of buildings, with estimates suggesting that elevators alone can account for about 5% of a building's total energy usage. </a:t>
            </a:r>
          </a:p>
        </p:txBody>
      </p:sp>
    </p:spTree>
    <p:extLst>
      <p:ext uri="{BB962C8B-B14F-4D97-AF65-F5344CB8AC3E}">
        <p14:creationId xmlns:p14="http://schemas.microsoft.com/office/powerpoint/2010/main" val="544604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C27BB-02D0-ADF9-6905-C63ACDE07ED4}"/>
              </a:ext>
            </a:extLst>
          </p:cNvPr>
          <p:cNvSpPr>
            <a:spLocks noGrp="1"/>
          </p:cNvSpPr>
          <p:nvPr>
            <p:ph type="title"/>
          </p:nvPr>
        </p:nvSpPr>
        <p:spPr/>
        <p:txBody>
          <a:bodyPr/>
          <a:lstStyle/>
          <a:p>
            <a:r>
              <a:rPr lang="en-US" dirty="0"/>
              <a:t>Elevators</a:t>
            </a:r>
          </a:p>
        </p:txBody>
      </p:sp>
      <p:sp>
        <p:nvSpPr>
          <p:cNvPr id="4" name="TextBox 3">
            <a:extLst>
              <a:ext uri="{FF2B5EF4-FFF2-40B4-BE49-F238E27FC236}">
                <a16:creationId xmlns:a16="http://schemas.microsoft.com/office/drawing/2014/main" id="{1719B8D8-ED05-5769-4622-781E9D368B41}"/>
              </a:ext>
            </a:extLst>
          </p:cNvPr>
          <p:cNvSpPr txBox="1"/>
          <p:nvPr/>
        </p:nvSpPr>
        <p:spPr>
          <a:xfrm>
            <a:off x="462090" y="1945341"/>
            <a:ext cx="11267819" cy="2131994"/>
          </a:xfrm>
          <a:prstGeom prst="rect">
            <a:avLst/>
          </a:prstGeom>
          <a:noFill/>
        </p:spPr>
        <p:txBody>
          <a:bodyPr wrap="square">
            <a:spAutoFit/>
          </a:bodyPr>
          <a:lstStyle/>
          <a:p>
            <a:pPr marL="28575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Consequently, they contribute significantly to operational costs. Therefore, careful consideration of building conveying systems is essential during the initial design phase, as they are integral to the overall occupant traffic system, which also includes corridors, stairs, and exits.</a:t>
            </a:r>
          </a:p>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An elevator serves as a transport mechanism for moving individuals or cargo vertically, typically between different levels of a building. There are two fundamental types of elevator technologies: hydraulic and traction. Table 3 provides a comparison of elevator types and their designed speeds</a:t>
            </a:r>
          </a:p>
        </p:txBody>
      </p:sp>
    </p:spTree>
    <p:extLst>
      <p:ext uri="{BB962C8B-B14F-4D97-AF65-F5344CB8AC3E}">
        <p14:creationId xmlns:p14="http://schemas.microsoft.com/office/powerpoint/2010/main" val="2945224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770DFC27-E39D-3122-21EF-77706DFC43DE}"/>
              </a:ext>
            </a:extLst>
          </p:cNvPr>
          <p:cNvGraphicFramePr>
            <a:graphicFrameLocks noGrp="1"/>
          </p:cNvGraphicFramePr>
          <p:nvPr>
            <p:extLst>
              <p:ext uri="{D42A27DB-BD31-4B8C-83A1-F6EECF244321}">
                <p14:modId xmlns:p14="http://schemas.microsoft.com/office/powerpoint/2010/main" val="1607691493"/>
              </p:ext>
            </p:extLst>
          </p:nvPr>
        </p:nvGraphicFramePr>
        <p:xfrm>
          <a:off x="708212" y="1856442"/>
          <a:ext cx="8382001" cy="4239561"/>
        </p:xfrm>
        <a:graphic>
          <a:graphicData uri="http://schemas.openxmlformats.org/drawingml/2006/table">
            <a:tbl>
              <a:tblPr firstRow="1" firstCol="1" bandRow="1"/>
              <a:tblGrid>
                <a:gridCol w="1827463">
                  <a:extLst>
                    <a:ext uri="{9D8B030D-6E8A-4147-A177-3AD203B41FA5}">
                      <a16:colId xmlns:a16="http://schemas.microsoft.com/office/drawing/2014/main" val="4040656978"/>
                    </a:ext>
                  </a:extLst>
                </a:gridCol>
                <a:gridCol w="1524636">
                  <a:extLst>
                    <a:ext uri="{9D8B030D-6E8A-4147-A177-3AD203B41FA5}">
                      <a16:colId xmlns:a16="http://schemas.microsoft.com/office/drawing/2014/main" val="848220812"/>
                    </a:ext>
                  </a:extLst>
                </a:gridCol>
                <a:gridCol w="1676926">
                  <a:extLst>
                    <a:ext uri="{9D8B030D-6E8A-4147-A177-3AD203B41FA5}">
                      <a16:colId xmlns:a16="http://schemas.microsoft.com/office/drawing/2014/main" val="392703658"/>
                    </a:ext>
                  </a:extLst>
                </a:gridCol>
                <a:gridCol w="1676050">
                  <a:extLst>
                    <a:ext uri="{9D8B030D-6E8A-4147-A177-3AD203B41FA5}">
                      <a16:colId xmlns:a16="http://schemas.microsoft.com/office/drawing/2014/main" val="289938011"/>
                    </a:ext>
                  </a:extLst>
                </a:gridCol>
                <a:gridCol w="1676926">
                  <a:extLst>
                    <a:ext uri="{9D8B030D-6E8A-4147-A177-3AD203B41FA5}">
                      <a16:colId xmlns:a16="http://schemas.microsoft.com/office/drawing/2014/main" val="1674928033"/>
                    </a:ext>
                  </a:extLst>
                </a:gridCol>
              </a:tblGrid>
              <a:tr h="388351">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Type</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Residential</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Commercial</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Speed</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m/min</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26203002"/>
                  </a:ext>
                </a:extLst>
              </a:tr>
              <a:tr h="388351">
                <a:tc rowSpan="2">
                  <a:txBody>
                    <a:bodyPr/>
                    <a:lstStyle/>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Hydraulic</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6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3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Low</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30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72836028"/>
                  </a:ext>
                </a:extLst>
              </a:tr>
              <a:tr h="388351">
                <a:tc vMerge="1">
                  <a:txBody>
                    <a:bodyPr/>
                    <a:lstStyle/>
                    <a:p>
                      <a:endParaRPr lang="en-US"/>
                    </a:p>
                  </a:txBody>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6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45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5878624"/>
                  </a:ext>
                </a:extLst>
              </a:tr>
              <a:tr h="388351">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Traction (Geared)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18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5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Moderate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4044817"/>
                  </a:ext>
                </a:extLst>
              </a:tr>
              <a:tr h="388351">
                <a:tc vMerge="1">
                  <a:txBody>
                    <a:bodyPr/>
                    <a:lstStyle/>
                    <a:p>
                      <a:endParaRPr lang="en-US"/>
                    </a:p>
                  </a:txBody>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9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105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8749701"/>
                  </a:ext>
                </a:extLst>
              </a:tr>
              <a:tr h="636485">
                <a:tc vMerge="1">
                  <a:txBody>
                    <a:bodyPr/>
                    <a:lstStyle/>
                    <a:p>
                      <a:endParaRPr lang="en-US"/>
                    </a:p>
                  </a:txBody>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18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135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1014542"/>
                  </a:ext>
                </a:extLst>
              </a:tr>
              <a:tr h="636485">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Traction (Gearless)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Over 18 floors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15 floors or less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High</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150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7168804"/>
                  </a:ext>
                </a:extLst>
              </a:tr>
              <a:tr h="388351">
                <a:tc vMerge="1">
                  <a:txBody>
                    <a:bodyPr/>
                    <a:lstStyle/>
                    <a:p>
                      <a:endParaRPr lang="en-US"/>
                    </a:p>
                  </a:txBody>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15 to 25 floors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210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12257808"/>
                  </a:ext>
                </a:extLst>
              </a:tr>
              <a:tr h="636485">
                <a:tc vMerge="1">
                  <a:txBody>
                    <a:bodyPr/>
                    <a:lstStyle/>
                    <a:p>
                      <a:endParaRPr lang="en-US"/>
                    </a:p>
                  </a:txBody>
                  <a:tcPr/>
                </a:tc>
                <a:tc vMerge="1">
                  <a:txBody>
                    <a:bodyPr/>
                    <a:lstStyle/>
                    <a:p>
                      <a:endParaRPr lang="en-US"/>
                    </a:p>
                  </a:txBody>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Above 25 floors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305</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02229165"/>
                  </a:ext>
                </a:extLst>
              </a:tr>
            </a:tbl>
          </a:graphicData>
        </a:graphic>
      </p:graphicFrame>
      <p:sp>
        <p:nvSpPr>
          <p:cNvPr id="7" name="TextBox 6">
            <a:extLst>
              <a:ext uri="{FF2B5EF4-FFF2-40B4-BE49-F238E27FC236}">
                <a16:creationId xmlns:a16="http://schemas.microsoft.com/office/drawing/2014/main" id="{29940246-999A-157D-6670-D7120767DE45}"/>
              </a:ext>
            </a:extLst>
          </p:cNvPr>
          <p:cNvSpPr txBox="1"/>
          <p:nvPr/>
        </p:nvSpPr>
        <p:spPr>
          <a:xfrm>
            <a:off x="8881155" y="1960588"/>
            <a:ext cx="2466549" cy="1200329"/>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Table 3: Design speeds for elevators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628867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B8D5D-EF61-6039-919F-9ED3212B9458}"/>
              </a:ext>
            </a:extLst>
          </p:cNvPr>
          <p:cNvSpPr>
            <a:spLocks noGrp="1"/>
          </p:cNvSpPr>
          <p:nvPr>
            <p:ph type="title"/>
          </p:nvPr>
        </p:nvSpPr>
        <p:spPr/>
        <p:txBody>
          <a:bodyPr/>
          <a:lstStyle/>
          <a:p>
            <a:r>
              <a:rPr lang="en-US" dirty="0"/>
              <a:t>Hydraulic Elevator</a:t>
            </a:r>
          </a:p>
        </p:txBody>
      </p:sp>
      <p:sp>
        <p:nvSpPr>
          <p:cNvPr id="5" name="TextBox 4">
            <a:extLst>
              <a:ext uri="{FF2B5EF4-FFF2-40B4-BE49-F238E27FC236}">
                <a16:creationId xmlns:a16="http://schemas.microsoft.com/office/drawing/2014/main" id="{D1C325A3-6588-B32E-D749-3F92CA324B54}"/>
              </a:ext>
            </a:extLst>
          </p:cNvPr>
          <p:cNvSpPr txBox="1"/>
          <p:nvPr/>
        </p:nvSpPr>
        <p:spPr>
          <a:xfrm>
            <a:off x="367553" y="1737360"/>
            <a:ext cx="5441576" cy="4351063"/>
          </a:xfrm>
          <a:prstGeom prst="rect">
            <a:avLst/>
          </a:prstGeom>
          <a:noFill/>
        </p:spPr>
        <p:txBody>
          <a:bodyPr wrap="square">
            <a:spAutoFit/>
          </a:bodyPr>
          <a:lstStyle/>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Hydraulic elevators operate through a fluid-driven hydraulic jack mechanism, as illustrated in Figure. </a:t>
            </a:r>
          </a:p>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key components include a hydraulic jack comprising a cylinder and plunger, an electric motor-powered pump that elevates hydraulic fluid pressure, a control valve regulating pressure in the jack, and a fluid reservoir. </a:t>
            </a:r>
          </a:p>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process involves the pump pressurizing oil drawn from the reservoir, directing it through the oil line to the jack, thus lifting the elevator car. </a:t>
            </a:r>
          </a:p>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Conversely, releasing fluid through the control valve and back to the reservoir reduces oil pressure, facilitating the downward movement of the plunger and connected car.</a:t>
            </a:r>
          </a:p>
        </p:txBody>
      </p:sp>
      <p:pic>
        <p:nvPicPr>
          <p:cNvPr id="3" name="Picture 2">
            <a:extLst>
              <a:ext uri="{FF2B5EF4-FFF2-40B4-BE49-F238E27FC236}">
                <a16:creationId xmlns:a16="http://schemas.microsoft.com/office/drawing/2014/main" id="{C58425E2-F040-738C-52EF-6FB46B0C468F}"/>
              </a:ext>
            </a:extLst>
          </p:cNvPr>
          <p:cNvPicPr>
            <a:picLocks noChangeAspect="1"/>
          </p:cNvPicPr>
          <p:nvPr/>
        </p:nvPicPr>
        <p:blipFill rotWithShape="1">
          <a:blip r:embed="rId2">
            <a:extLst>
              <a:ext uri="{28A0092B-C50C-407E-A947-70E740481C1C}">
                <a14:useLocalDpi xmlns:a14="http://schemas.microsoft.com/office/drawing/2010/main" val="0"/>
              </a:ext>
            </a:extLst>
          </a:blip>
          <a:srcRect l="18433" t="17546" r="51376" b="11750"/>
          <a:stretch/>
        </p:blipFill>
        <p:spPr bwMode="auto">
          <a:xfrm>
            <a:off x="7055224" y="1737360"/>
            <a:ext cx="3895836" cy="4170381"/>
          </a:xfrm>
          <a:prstGeom prst="rect">
            <a:avLst/>
          </a:prstGeom>
          <a:ln>
            <a:solidFill>
              <a:schemeClr val="tx1"/>
            </a:solid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5A4D042D-3CA2-29EB-759C-F1ADAB4FFC81}"/>
              </a:ext>
            </a:extLst>
          </p:cNvPr>
          <p:cNvSpPr txBox="1"/>
          <p:nvPr/>
        </p:nvSpPr>
        <p:spPr>
          <a:xfrm>
            <a:off x="6562165" y="5903757"/>
            <a:ext cx="6096000"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1: Hydraulic lift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248259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B8D5D-EF61-6039-919F-9ED3212B9458}"/>
              </a:ext>
            </a:extLst>
          </p:cNvPr>
          <p:cNvSpPr>
            <a:spLocks noGrp="1"/>
          </p:cNvSpPr>
          <p:nvPr>
            <p:ph type="title"/>
          </p:nvPr>
        </p:nvSpPr>
        <p:spPr/>
        <p:txBody>
          <a:bodyPr/>
          <a:lstStyle/>
          <a:p>
            <a:r>
              <a:rPr lang="en-US" dirty="0"/>
              <a:t>Hydraulic Elevator</a:t>
            </a:r>
          </a:p>
        </p:txBody>
      </p:sp>
      <p:sp>
        <p:nvSpPr>
          <p:cNvPr id="5" name="TextBox 4">
            <a:extLst>
              <a:ext uri="{FF2B5EF4-FFF2-40B4-BE49-F238E27FC236}">
                <a16:creationId xmlns:a16="http://schemas.microsoft.com/office/drawing/2014/main" id="{D1C325A3-6588-B32E-D749-3F92CA324B54}"/>
              </a:ext>
            </a:extLst>
          </p:cNvPr>
          <p:cNvSpPr txBox="1"/>
          <p:nvPr/>
        </p:nvSpPr>
        <p:spPr>
          <a:xfrm>
            <a:off x="367553" y="1737360"/>
            <a:ext cx="11205882" cy="3650230"/>
          </a:xfrm>
          <a:prstGeom prst="rect">
            <a:avLst/>
          </a:prstGeom>
          <a:noFill/>
        </p:spPr>
        <p:txBody>
          <a:bodyPr wrap="square">
            <a:spAutoFit/>
          </a:bodyPr>
          <a:lstStyle/>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Conventional hydraulic elevators utilize an in-ground hydraulic jack, requiring a deep hole beneath the bottom landing. </a:t>
            </a:r>
          </a:p>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hole is drilled and cased before building construction. </a:t>
            </a:r>
          </a:p>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Telescopic hydraulic elevators, however, incorporate concentric tubes in the plunger, allowing for a shallower hole. </a:t>
            </a:r>
          </a:p>
          <a:p>
            <a:pPr marL="285750" marR="0" indent="-285750" algn="just">
              <a:lnSpc>
                <a:spcPct val="115000"/>
              </a:lnSpc>
              <a:spcBef>
                <a:spcPts val="600"/>
              </a:spcBef>
              <a:spcAft>
                <a:spcPts val="600"/>
              </a:spcAft>
              <a:buFont typeface="Arial" panose="020B0604020202020204" pitchFamily="34" charset="0"/>
              <a:buChar char="•"/>
            </a:pPr>
            <a:r>
              <a:rPr lang="en-US" sz="1800" dirty="0" err="1">
                <a:effectLst/>
                <a:latin typeface="Times New Roman" panose="02020603050405020304" pitchFamily="18" charset="0"/>
                <a:ea typeface="Calibri" panose="020F0502020204030204" pitchFamily="34" charset="0"/>
              </a:rPr>
              <a:t>Holeless</a:t>
            </a:r>
            <a:r>
              <a:rPr lang="en-US" sz="1800" dirty="0">
                <a:effectLst/>
                <a:latin typeface="Times New Roman" panose="02020603050405020304" pitchFamily="18" charset="0"/>
                <a:ea typeface="Calibri" panose="020F0502020204030204" pitchFamily="34" charset="0"/>
              </a:rPr>
              <a:t> hydraulic elevators feature jacks beside the rails, eliminating the need for holes and permitting dual or single jack configurations with different entrance options.</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Roped hydraulic elevators, combine ropes and hydraulic power. They consist of a cantilevered car lifted by ropes passing over a sheave attached to the top of a hydraulic plunger.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Single rope configurations lack rear entrances. Each elevator type has distinct advantages, making them suitable for various architectural and operational considerations within buildings</a:t>
            </a:r>
            <a:endParaRPr lang="en-US" dirty="0"/>
          </a:p>
        </p:txBody>
      </p:sp>
    </p:spTree>
    <p:extLst>
      <p:ext uri="{BB962C8B-B14F-4D97-AF65-F5344CB8AC3E}">
        <p14:creationId xmlns:p14="http://schemas.microsoft.com/office/powerpoint/2010/main" val="15842834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A335D9-0BE3-41F9-FAD4-7B0291ED67A1}"/>
              </a:ext>
            </a:extLst>
          </p:cNvPr>
          <p:cNvSpPr>
            <a:spLocks noGrp="1"/>
          </p:cNvSpPr>
          <p:nvPr>
            <p:ph type="title"/>
          </p:nvPr>
        </p:nvSpPr>
        <p:spPr/>
        <p:txBody>
          <a:bodyPr/>
          <a:lstStyle/>
          <a:p>
            <a:r>
              <a:rPr lang="en-US" dirty="0"/>
              <a:t>Traction Elevator</a:t>
            </a:r>
          </a:p>
        </p:txBody>
      </p:sp>
      <p:sp>
        <p:nvSpPr>
          <p:cNvPr id="5" name="TextBox 4">
            <a:extLst>
              <a:ext uri="{FF2B5EF4-FFF2-40B4-BE49-F238E27FC236}">
                <a16:creationId xmlns:a16="http://schemas.microsoft.com/office/drawing/2014/main" id="{95652763-380A-A39E-033C-79E05BB1AF54}"/>
              </a:ext>
            </a:extLst>
          </p:cNvPr>
          <p:cNvSpPr txBox="1"/>
          <p:nvPr/>
        </p:nvSpPr>
        <p:spPr>
          <a:xfrm>
            <a:off x="618565" y="1962124"/>
            <a:ext cx="5387787" cy="4197175"/>
          </a:xfrm>
          <a:prstGeom prst="rect">
            <a:avLst/>
          </a:prstGeom>
          <a:noFill/>
        </p:spPr>
        <p:txBody>
          <a:bodyPr wrap="square">
            <a:spAutoFit/>
          </a:bodyPr>
          <a:lstStyle/>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Traction elevators are a type of elevator system characterized by their drive machine, which typically includes an electric motor and a grooved drive sheave. </a:t>
            </a:r>
          </a:p>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These components work in conjunction with steel cables, referred to as hoisting ropes, to move the elevator car up and down. Traditionally, these systems used a wire rope pattern known as 8x19, featuring eight strands with 19 wires per strand, but modern patterns are now replacing it. </a:t>
            </a:r>
          </a:p>
          <a:p>
            <a:pPr marL="285750" marR="0" indent="-285750" algn="just">
              <a:lnSpc>
                <a:spcPct val="115000"/>
              </a:lnSpc>
              <a:spcBef>
                <a:spcPts val="600"/>
              </a:spcBef>
              <a:spcAft>
                <a:spcPts val="600"/>
              </a:spcAf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hoisting ropes must precisely match the drive sheave for optimal performance and durability.</a:t>
            </a:r>
          </a:p>
        </p:txBody>
      </p:sp>
      <p:pic>
        <p:nvPicPr>
          <p:cNvPr id="6" name="Picture 5">
            <a:extLst>
              <a:ext uri="{FF2B5EF4-FFF2-40B4-BE49-F238E27FC236}">
                <a16:creationId xmlns:a16="http://schemas.microsoft.com/office/drawing/2014/main" id="{38324875-FF29-29D8-FE79-327FCD70C6E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7092" t="14862" r="9111" b="4974"/>
          <a:stretch/>
        </p:blipFill>
        <p:spPr bwMode="auto">
          <a:xfrm>
            <a:off x="6514334" y="1962124"/>
            <a:ext cx="3346842" cy="3620135"/>
          </a:xfrm>
          <a:prstGeom prst="rect">
            <a:avLst/>
          </a:prstGeom>
          <a:ln>
            <a:solidFill>
              <a:schemeClr val="tx1"/>
            </a:solidFill>
          </a:ln>
          <a:extLst>
            <a:ext uri="{53640926-AAD7-44D8-BBD7-CCE9431645EC}">
              <a14:shadowObscured xmlns:a14="http://schemas.microsoft.com/office/drawing/2010/main"/>
            </a:ext>
          </a:extLst>
        </p:spPr>
      </p:pic>
      <p:sp>
        <p:nvSpPr>
          <p:cNvPr id="8" name="TextBox 7">
            <a:extLst>
              <a:ext uri="{FF2B5EF4-FFF2-40B4-BE49-F238E27FC236}">
                <a16:creationId xmlns:a16="http://schemas.microsoft.com/office/drawing/2014/main" id="{39188D0D-9140-FD2A-A423-D182A05340BC}"/>
              </a:ext>
            </a:extLst>
          </p:cNvPr>
          <p:cNvSpPr txBox="1"/>
          <p:nvPr/>
        </p:nvSpPr>
        <p:spPr>
          <a:xfrm>
            <a:off x="6069109" y="5691699"/>
            <a:ext cx="6096000"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2: Traction Elevator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1882740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D90E4-D2F1-FC52-740A-F3A52B6F3D91}"/>
              </a:ext>
            </a:extLst>
          </p:cNvPr>
          <p:cNvSpPr>
            <a:spLocks noGrp="1"/>
          </p:cNvSpPr>
          <p:nvPr>
            <p:ph type="title"/>
          </p:nvPr>
        </p:nvSpPr>
        <p:spPr/>
        <p:txBody>
          <a:bodyPr/>
          <a:lstStyle/>
          <a:p>
            <a:r>
              <a:rPr lang="en-US" dirty="0"/>
              <a:t>Traction Elevators</a:t>
            </a:r>
          </a:p>
        </p:txBody>
      </p:sp>
      <p:sp>
        <p:nvSpPr>
          <p:cNvPr id="5" name="TextBox 4">
            <a:extLst>
              <a:ext uri="{FF2B5EF4-FFF2-40B4-BE49-F238E27FC236}">
                <a16:creationId xmlns:a16="http://schemas.microsoft.com/office/drawing/2014/main" id="{EAD2E875-B269-8DF5-1978-57A6A36DA08F}"/>
              </a:ext>
            </a:extLst>
          </p:cNvPr>
          <p:cNvSpPr txBox="1"/>
          <p:nvPr/>
        </p:nvSpPr>
        <p:spPr>
          <a:xfrm>
            <a:off x="905436" y="1983032"/>
            <a:ext cx="10372164" cy="2308324"/>
          </a:xfrm>
          <a:prstGeom prst="rect">
            <a:avLst/>
          </a:prstGeom>
          <a:noFill/>
        </p:spPr>
        <p:txBody>
          <a:bodyPr wrap="square">
            <a:spAutoFit/>
          </a:bodyPr>
          <a:lstStyle/>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Counterweights are essential components in traction elevators, as they counterbalance the weight of the car, ensuring smooth operation. These counterweights are typically made of steel or iron plates and are designed to equal the dead weight of the car plus 40 to 50% of its load capacity.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 friction generated between the hoisting ropes and the drive sheave is harnessed to move the elevator car efficiently.</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Traction machines, driven by either AC or DC electric motors, play a crucial role in elevator operation. Geared traction machines use low-speed, high-torque motors and a reduction unit to control the movement of elevator cars by rolling steel hoist ropes over a drive sheave. </a:t>
            </a:r>
          </a:p>
        </p:txBody>
      </p:sp>
    </p:spTree>
    <p:extLst>
      <p:ext uri="{BB962C8B-B14F-4D97-AF65-F5344CB8AC3E}">
        <p14:creationId xmlns:p14="http://schemas.microsoft.com/office/powerpoint/2010/main" val="5860639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3D90E4-D2F1-FC52-740A-F3A52B6F3D91}"/>
              </a:ext>
            </a:extLst>
          </p:cNvPr>
          <p:cNvSpPr>
            <a:spLocks noGrp="1"/>
          </p:cNvSpPr>
          <p:nvPr>
            <p:ph type="title"/>
          </p:nvPr>
        </p:nvSpPr>
        <p:spPr/>
        <p:txBody>
          <a:bodyPr/>
          <a:lstStyle/>
          <a:p>
            <a:r>
              <a:rPr lang="en-US" dirty="0"/>
              <a:t>Traction Elevators</a:t>
            </a:r>
          </a:p>
        </p:txBody>
      </p:sp>
      <p:sp>
        <p:nvSpPr>
          <p:cNvPr id="5" name="TextBox 4">
            <a:extLst>
              <a:ext uri="{FF2B5EF4-FFF2-40B4-BE49-F238E27FC236}">
                <a16:creationId xmlns:a16="http://schemas.microsoft.com/office/drawing/2014/main" id="{EAD2E875-B269-8DF5-1978-57A6A36DA08F}"/>
              </a:ext>
            </a:extLst>
          </p:cNvPr>
          <p:cNvSpPr txBox="1"/>
          <p:nvPr/>
        </p:nvSpPr>
        <p:spPr>
          <a:xfrm>
            <a:off x="905436" y="1983032"/>
            <a:ext cx="10372164" cy="2585323"/>
          </a:xfrm>
          <a:prstGeom prst="rect">
            <a:avLst/>
          </a:prstGeom>
          <a:noFill/>
        </p:spPr>
        <p:txBody>
          <a:bodyPr wrap="square">
            <a:spAutoFit/>
          </a:bodyPr>
          <a:lstStyle/>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This type is well-suited for lower-speed applications like basements or overhead systems.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On the other hand, gearless traction machines employ high-speed, direct-drive electric motors, with the drive sheave directly attached to the motor. They are ideal for high-speed elevator systems and skyscrapers.</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A notable innovation in the field is the machine room-less (MRL) elevator, introduced in the mid-1990s. MRL elevators use gearless traction machines, mounted within the hoistway directly above the car, resulting in smaller and more efficient systems. </a:t>
            </a:r>
          </a:p>
          <a:p>
            <a:pPr marL="285750" indent="-285750" algn="just">
              <a:buFont typeface="Arial" panose="020B0604020202020204" pitchFamily="34" charset="0"/>
              <a:buChar char="•"/>
            </a:pPr>
            <a:r>
              <a:rPr lang="en-US" sz="1800" dirty="0">
                <a:effectLst/>
                <a:latin typeface="Times New Roman" panose="02020603050405020304" pitchFamily="18" charset="0"/>
                <a:ea typeface="Calibri" panose="020F0502020204030204" pitchFamily="34" charset="0"/>
              </a:rPr>
              <a:t>They reduce energy consumption by approximately 50% compared to traditional traction elevators and eliminate the need for a separate machine room, making them an attractive choice for modern buildings, saving floor space, and improving energy efficiency</a:t>
            </a:r>
            <a:endParaRPr lang="en-US" dirty="0"/>
          </a:p>
        </p:txBody>
      </p:sp>
    </p:spTree>
    <p:extLst>
      <p:ext uri="{BB962C8B-B14F-4D97-AF65-F5344CB8AC3E}">
        <p14:creationId xmlns:p14="http://schemas.microsoft.com/office/powerpoint/2010/main" val="40321294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A729-D857-187F-2371-0A570B11D595}"/>
              </a:ext>
            </a:extLst>
          </p:cNvPr>
          <p:cNvSpPr>
            <a:spLocks noGrp="1"/>
          </p:cNvSpPr>
          <p:nvPr>
            <p:ph type="title"/>
          </p:nvPr>
        </p:nvSpPr>
        <p:spPr/>
        <p:txBody>
          <a:bodyPr/>
          <a:lstStyle/>
          <a:p>
            <a:r>
              <a:rPr lang="en-US" dirty="0"/>
              <a:t>Basic Components of </a:t>
            </a:r>
            <a:br>
              <a:rPr lang="en-US" dirty="0"/>
            </a:br>
            <a:r>
              <a:rPr lang="en-US" dirty="0"/>
              <a:t>Elevator</a:t>
            </a:r>
          </a:p>
        </p:txBody>
      </p:sp>
      <p:sp>
        <p:nvSpPr>
          <p:cNvPr id="7" name="TextBox 6">
            <a:extLst>
              <a:ext uri="{FF2B5EF4-FFF2-40B4-BE49-F238E27FC236}">
                <a16:creationId xmlns:a16="http://schemas.microsoft.com/office/drawing/2014/main" id="{668D2B9A-26BB-C6F9-B4D1-B0748F9A4C6B}"/>
              </a:ext>
            </a:extLst>
          </p:cNvPr>
          <p:cNvSpPr txBox="1"/>
          <p:nvPr/>
        </p:nvSpPr>
        <p:spPr>
          <a:xfrm>
            <a:off x="439270" y="1737360"/>
            <a:ext cx="11071411" cy="3750642"/>
          </a:xfrm>
          <a:prstGeom prst="rect">
            <a:avLst/>
          </a:prstGeom>
          <a:noFill/>
        </p:spPr>
        <p:txBody>
          <a:bodyPr wrap="square">
            <a:spAutoFit/>
          </a:bodyPr>
          <a:lstStyle/>
          <a:p>
            <a:pPr marL="0" marR="0" algn="just">
              <a:lnSpc>
                <a:spcPct val="115000"/>
              </a:lnSpc>
            </a:pPr>
            <a:r>
              <a:rPr lang="en-US" sz="1600" dirty="0">
                <a:effectLst/>
                <a:latin typeface="Times New Roman" panose="02020603050405020304" pitchFamily="18" charset="0"/>
                <a:ea typeface="Calibri" panose="020F0502020204030204" pitchFamily="34" charset="0"/>
              </a:rPr>
              <a:t>The basic components of an elevator include:</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Elevator Car: </a:t>
            </a:r>
          </a:p>
          <a:p>
            <a:pPr marL="0" marR="0" algn="just">
              <a:lnSpc>
                <a:spcPct val="115000"/>
              </a:lnSpc>
            </a:pPr>
            <a:r>
              <a:rPr lang="en-US" sz="1600" dirty="0">
                <a:effectLst/>
                <a:latin typeface="Times New Roman" panose="02020603050405020304" pitchFamily="18" charset="0"/>
                <a:ea typeface="Calibri" panose="020F0502020204030204" pitchFamily="34" charset="0"/>
              </a:rPr>
              <a:t>The car is the part of the elevator that passengers or goods occupy during the ride. It typically has doors that open and close for entry and exit. It includes the frame, enclosure, along with car doors. A platform serves as the framework to which the car is mounted, providing a horizontal surface for passengers or cargo.</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Counterweight: </a:t>
            </a:r>
          </a:p>
          <a:p>
            <a:pPr marL="0" marR="0" algn="just">
              <a:lnSpc>
                <a:spcPct val="115000"/>
              </a:lnSpc>
            </a:pPr>
            <a:r>
              <a:rPr lang="en-US" sz="1600" dirty="0">
                <a:effectLst/>
                <a:latin typeface="Times New Roman" panose="02020603050405020304" pitchFamily="18" charset="0"/>
                <a:ea typeface="Calibri" panose="020F0502020204030204" pitchFamily="34" charset="0"/>
              </a:rPr>
              <a:t>The counterweight is used to balance the load of the elevator car, ensuring smooth and energy-efficient operation. The functions of counterweight are:</a:t>
            </a:r>
          </a:p>
          <a:p>
            <a:pPr marL="342900" marR="0" lvl="0" indent="-342900" algn="just">
              <a:lnSpc>
                <a:spcPct val="115000"/>
              </a:lnSpc>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Balancing the load: Elevators are designed to transport passengers and cargo, which can vary in weight. The counterweight helps to balance the weight of the elevator car and its occupants. This balance ensures that the elevator operates efficiently and consumes less energy.</a:t>
            </a:r>
          </a:p>
        </p:txBody>
      </p:sp>
    </p:spTree>
    <p:extLst>
      <p:ext uri="{BB962C8B-B14F-4D97-AF65-F5344CB8AC3E}">
        <p14:creationId xmlns:p14="http://schemas.microsoft.com/office/powerpoint/2010/main" val="39673699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A729-D857-187F-2371-0A570B11D595}"/>
              </a:ext>
            </a:extLst>
          </p:cNvPr>
          <p:cNvSpPr>
            <a:spLocks noGrp="1"/>
          </p:cNvSpPr>
          <p:nvPr>
            <p:ph type="title"/>
          </p:nvPr>
        </p:nvSpPr>
        <p:spPr/>
        <p:txBody>
          <a:bodyPr/>
          <a:lstStyle/>
          <a:p>
            <a:r>
              <a:rPr lang="en-US" dirty="0"/>
              <a:t>Basic Components of </a:t>
            </a:r>
            <a:br>
              <a:rPr lang="en-US" dirty="0"/>
            </a:br>
            <a:r>
              <a:rPr lang="en-US" dirty="0"/>
              <a:t>Elevator</a:t>
            </a:r>
          </a:p>
        </p:txBody>
      </p:sp>
      <p:sp>
        <p:nvSpPr>
          <p:cNvPr id="7" name="TextBox 6">
            <a:extLst>
              <a:ext uri="{FF2B5EF4-FFF2-40B4-BE49-F238E27FC236}">
                <a16:creationId xmlns:a16="http://schemas.microsoft.com/office/drawing/2014/main" id="{668D2B9A-26BB-C6F9-B4D1-B0748F9A4C6B}"/>
              </a:ext>
            </a:extLst>
          </p:cNvPr>
          <p:cNvSpPr txBox="1"/>
          <p:nvPr/>
        </p:nvSpPr>
        <p:spPr>
          <a:xfrm>
            <a:off x="439270" y="1737360"/>
            <a:ext cx="11071411" cy="2901179"/>
          </a:xfrm>
          <a:prstGeom prst="rect">
            <a:avLst/>
          </a:prstGeom>
          <a:noFill/>
        </p:spPr>
        <p:txBody>
          <a:bodyPr wrap="square">
            <a:spAutoFit/>
          </a:bodyPr>
          <a:lstStyle/>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Counterweight: </a:t>
            </a:r>
          </a:p>
          <a:p>
            <a:pPr marL="342900" marR="0" lvl="0" indent="-342900" algn="just">
              <a:lnSpc>
                <a:spcPct val="115000"/>
              </a:lnSpc>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Reducing the workload on the motor: When the counterweight balances the load, it reduces the amount of work the elevator's motor has to do. This efficiency is especially important in tall buildings with heavy loads, as it helps to save energy and reduce wear and tear on the elevator system.</a:t>
            </a:r>
          </a:p>
          <a:p>
            <a:pPr marL="342900" marR="0" lvl="0" indent="-342900" algn="just">
              <a:lnSpc>
                <a:spcPct val="115000"/>
              </a:lnSpc>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Safety: Counterweights play a crucial role in elevator safety. If the counterweight system fails, modern elevators are designed to activate safety mechanisms that will bring the elevator to a halt, preventing it from plummeting or moving uncontrollably. This provides an added layer of protection for passengers.</a:t>
            </a:r>
          </a:p>
          <a:p>
            <a:pPr marL="342900" marR="0" lvl="0" indent="-342900" algn="just">
              <a:lnSpc>
                <a:spcPct val="115000"/>
              </a:lnSpc>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rPr>
              <a:t>Smooth and controlled motion: The counterweight helps maintain a controlled and smooth motion for the elevator. It prevents the elevator from accelerating or decelerating too quickly, ensuring a comfortable and safe ride for passengers.</a:t>
            </a:r>
          </a:p>
        </p:txBody>
      </p:sp>
    </p:spTree>
    <p:extLst>
      <p:ext uri="{BB962C8B-B14F-4D97-AF65-F5344CB8AC3E}">
        <p14:creationId xmlns:p14="http://schemas.microsoft.com/office/powerpoint/2010/main" val="16769432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A729-D857-187F-2371-0A570B11D595}"/>
              </a:ext>
            </a:extLst>
          </p:cNvPr>
          <p:cNvSpPr>
            <a:spLocks noGrp="1"/>
          </p:cNvSpPr>
          <p:nvPr>
            <p:ph type="title"/>
          </p:nvPr>
        </p:nvSpPr>
        <p:spPr/>
        <p:txBody>
          <a:bodyPr/>
          <a:lstStyle/>
          <a:p>
            <a:r>
              <a:rPr lang="en-US" dirty="0"/>
              <a:t>Basic Components of </a:t>
            </a:r>
            <a:br>
              <a:rPr lang="en-US" dirty="0"/>
            </a:br>
            <a:r>
              <a:rPr lang="en-US" dirty="0"/>
              <a:t>Elevator</a:t>
            </a:r>
          </a:p>
        </p:txBody>
      </p:sp>
      <p:sp>
        <p:nvSpPr>
          <p:cNvPr id="7" name="TextBox 6">
            <a:extLst>
              <a:ext uri="{FF2B5EF4-FFF2-40B4-BE49-F238E27FC236}">
                <a16:creationId xmlns:a16="http://schemas.microsoft.com/office/drawing/2014/main" id="{668D2B9A-26BB-C6F9-B4D1-B0748F9A4C6B}"/>
              </a:ext>
            </a:extLst>
          </p:cNvPr>
          <p:cNvSpPr txBox="1"/>
          <p:nvPr/>
        </p:nvSpPr>
        <p:spPr>
          <a:xfrm>
            <a:off x="439270" y="1737360"/>
            <a:ext cx="11071411" cy="4316951"/>
          </a:xfrm>
          <a:prstGeom prst="rect">
            <a:avLst/>
          </a:prstGeom>
          <a:noFill/>
        </p:spPr>
        <p:txBody>
          <a:bodyPr wrap="square">
            <a:spAutoFit/>
          </a:bodyPr>
          <a:lstStyle/>
          <a:p>
            <a:pPr marR="0" lvl="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Electric Motor: </a:t>
            </a:r>
          </a:p>
          <a:p>
            <a:pPr marL="0" marR="0" algn="just">
              <a:lnSpc>
                <a:spcPct val="115000"/>
              </a:lnSpc>
            </a:pPr>
            <a:r>
              <a:rPr lang="en-US" sz="1600" dirty="0">
                <a:effectLst/>
                <a:latin typeface="Times New Roman" panose="02020603050405020304" pitchFamily="18" charset="0"/>
                <a:ea typeface="Calibri" panose="020F0502020204030204" pitchFamily="34" charset="0"/>
              </a:rPr>
              <a:t>The electric motor powers the elevator by driving a system of pulleys or sheaves connected to the elevator's cables. It is responsible for moving the elevator car up and down.</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Guide Rails: </a:t>
            </a:r>
          </a:p>
          <a:p>
            <a:pPr marL="0" marR="0" algn="just">
              <a:lnSpc>
                <a:spcPct val="115000"/>
              </a:lnSpc>
            </a:pPr>
            <a:r>
              <a:rPr lang="en-US" sz="1600" dirty="0">
                <a:effectLst/>
                <a:latin typeface="Times New Roman" panose="02020603050405020304" pitchFamily="18" charset="0"/>
                <a:ea typeface="Calibri" panose="020F0502020204030204" pitchFamily="34" charset="0"/>
              </a:rPr>
              <a:t>Guide rails are vertical or inclined tracks that run along the sides of the elevator shaft. These rails keep the elevator car and the counterweight aligned and prevent them from swaying during movement.</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Elevator Cables: </a:t>
            </a:r>
          </a:p>
          <a:p>
            <a:pPr marL="0" marR="0" algn="just">
              <a:lnSpc>
                <a:spcPct val="115000"/>
              </a:lnSpc>
            </a:pPr>
            <a:r>
              <a:rPr lang="en-US" sz="1600" dirty="0">
                <a:effectLst/>
                <a:latin typeface="Times New Roman" panose="02020603050405020304" pitchFamily="18" charset="0"/>
                <a:ea typeface="Calibri" panose="020F0502020204030204" pitchFamily="34" charset="0"/>
              </a:rPr>
              <a:t>Elevator cables are typically made of strong steel and are attached to the elevator car and counterweight. They are wound around the sheave to lift and lower the car.</a:t>
            </a:r>
          </a:p>
          <a:p>
            <a:pPr marL="0" marR="0" algn="just">
              <a:lnSpc>
                <a:spcPct val="115000"/>
              </a:lnSpc>
            </a:pPr>
            <a:endParaRPr lang="en-US" sz="1600" b="1" dirty="0">
              <a:latin typeface="Times New Roman" panose="02020603050405020304" pitchFamily="18" charset="0"/>
              <a:ea typeface="Times New Roman" panose="02020603050405020304" pitchFamily="18" charset="0"/>
              <a:cs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Sheave and Pulley System: </a:t>
            </a:r>
          </a:p>
          <a:p>
            <a:pPr marL="0" marR="0" algn="just">
              <a:lnSpc>
                <a:spcPct val="115000"/>
              </a:lnSpc>
            </a:pPr>
            <a:r>
              <a:rPr lang="en-US" sz="1600" dirty="0">
                <a:effectLst/>
                <a:latin typeface="Times New Roman" panose="02020603050405020304" pitchFamily="18" charset="0"/>
                <a:ea typeface="Calibri" panose="020F0502020204030204" pitchFamily="34" charset="0"/>
              </a:rPr>
              <a:t>The sheave is a large wheel connected to the motor that holds the elevator cables. It works in conjunction with pulleys to transmit power from the motor to the elevator car and counterweight.</a:t>
            </a:r>
          </a:p>
        </p:txBody>
      </p:sp>
    </p:spTree>
    <p:extLst>
      <p:ext uri="{BB962C8B-B14F-4D97-AF65-F5344CB8AC3E}">
        <p14:creationId xmlns:p14="http://schemas.microsoft.com/office/powerpoint/2010/main" val="661202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A729-D857-187F-2371-0A570B11D595}"/>
              </a:ext>
            </a:extLst>
          </p:cNvPr>
          <p:cNvSpPr>
            <a:spLocks noGrp="1"/>
          </p:cNvSpPr>
          <p:nvPr>
            <p:ph type="title"/>
          </p:nvPr>
        </p:nvSpPr>
        <p:spPr/>
        <p:txBody>
          <a:bodyPr/>
          <a:lstStyle/>
          <a:p>
            <a:r>
              <a:rPr lang="en-US" dirty="0"/>
              <a:t>Basic Components of </a:t>
            </a:r>
            <a:br>
              <a:rPr lang="en-US" dirty="0"/>
            </a:br>
            <a:r>
              <a:rPr lang="en-US" dirty="0"/>
              <a:t>Elevator</a:t>
            </a:r>
          </a:p>
        </p:txBody>
      </p:sp>
      <p:sp>
        <p:nvSpPr>
          <p:cNvPr id="7" name="TextBox 6">
            <a:extLst>
              <a:ext uri="{FF2B5EF4-FFF2-40B4-BE49-F238E27FC236}">
                <a16:creationId xmlns:a16="http://schemas.microsoft.com/office/drawing/2014/main" id="{668D2B9A-26BB-C6F9-B4D1-B0748F9A4C6B}"/>
              </a:ext>
            </a:extLst>
          </p:cNvPr>
          <p:cNvSpPr txBox="1"/>
          <p:nvPr/>
        </p:nvSpPr>
        <p:spPr>
          <a:xfrm>
            <a:off x="439270" y="1737360"/>
            <a:ext cx="11071411" cy="4033797"/>
          </a:xfrm>
          <a:prstGeom prst="rect">
            <a:avLst/>
          </a:prstGeom>
          <a:noFill/>
        </p:spPr>
        <p:txBody>
          <a:bodyPr wrap="square">
            <a:spAutoFit/>
          </a:bodyPr>
          <a:lstStyle/>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Control System: </a:t>
            </a:r>
          </a:p>
          <a:p>
            <a:pPr marL="0" marR="0" algn="just">
              <a:lnSpc>
                <a:spcPct val="115000"/>
              </a:lnSpc>
            </a:pPr>
            <a:r>
              <a:rPr lang="en-US" sz="1600" dirty="0">
                <a:effectLst/>
                <a:latin typeface="Times New Roman" panose="02020603050405020304" pitchFamily="18" charset="0"/>
                <a:ea typeface="Calibri" panose="020F0502020204030204" pitchFamily="34" charset="0"/>
              </a:rPr>
              <a:t>The control system consists of various electrical and electronic components that manage the operation of the elevator. This includes buttons and indicators inside the elevator car, call buttons on each floor, safety features, and a control panel often located in a machine room.</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Safety Mechanisms: </a:t>
            </a:r>
          </a:p>
          <a:p>
            <a:pPr marL="0" marR="0" algn="just">
              <a:lnSpc>
                <a:spcPct val="115000"/>
              </a:lnSpc>
            </a:pPr>
            <a:r>
              <a:rPr lang="en-US" sz="1600" dirty="0">
                <a:effectLst/>
                <a:latin typeface="Times New Roman" panose="02020603050405020304" pitchFamily="18" charset="0"/>
                <a:ea typeface="Calibri" panose="020F0502020204030204" pitchFamily="34" charset="0"/>
              </a:rPr>
              <a:t>Elevators are equipped with several safety features, including emergency brakes, overspeed governors, and buffers. These components are designed to stop the elevator in case of malfunction or emergencies, ensuring the safety of passengers.</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Hoistway or Elevator Shaft: </a:t>
            </a:r>
          </a:p>
          <a:p>
            <a:pPr marL="0" marR="0" algn="just">
              <a:lnSpc>
                <a:spcPct val="115000"/>
              </a:lnSpc>
            </a:pPr>
            <a:r>
              <a:rPr lang="en-US" sz="1600" dirty="0">
                <a:effectLst/>
                <a:latin typeface="Times New Roman" panose="02020603050405020304" pitchFamily="18" charset="0"/>
                <a:ea typeface="Calibri" panose="020F0502020204030204" pitchFamily="34" charset="0"/>
              </a:rPr>
              <a:t>This is the vertical shaft within a building where the elevator car and counterweight move. The guide rails are attached to the walls of the hoistway, and it contains the mechanical components necessary for the elevator's operation.</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9342515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A729-D857-187F-2371-0A570B11D595}"/>
              </a:ext>
            </a:extLst>
          </p:cNvPr>
          <p:cNvSpPr>
            <a:spLocks noGrp="1"/>
          </p:cNvSpPr>
          <p:nvPr>
            <p:ph type="title"/>
          </p:nvPr>
        </p:nvSpPr>
        <p:spPr/>
        <p:txBody>
          <a:bodyPr/>
          <a:lstStyle/>
          <a:p>
            <a:r>
              <a:rPr lang="en-US" dirty="0"/>
              <a:t>Basic Components of </a:t>
            </a:r>
            <a:br>
              <a:rPr lang="en-US" dirty="0"/>
            </a:br>
            <a:r>
              <a:rPr lang="en-US" dirty="0"/>
              <a:t>Elevator</a:t>
            </a:r>
          </a:p>
        </p:txBody>
      </p:sp>
      <p:sp>
        <p:nvSpPr>
          <p:cNvPr id="7" name="TextBox 6">
            <a:extLst>
              <a:ext uri="{FF2B5EF4-FFF2-40B4-BE49-F238E27FC236}">
                <a16:creationId xmlns:a16="http://schemas.microsoft.com/office/drawing/2014/main" id="{668D2B9A-26BB-C6F9-B4D1-B0748F9A4C6B}"/>
              </a:ext>
            </a:extLst>
          </p:cNvPr>
          <p:cNvSpPr txBox="1"/>
          <p:nvPr/>
        </p:nvSpPr>
        <p:spPr>
          <a:xfrm>
            <a:off x="439270" y="1737360"/>
            <a:ext cx="11071411" cy="2618024"/>
          </a:xfrm>
          <a:prstGeom prst="rect">
            <a:avLst/>
          </a:prstGeom>
          <a:noFill/>
        </p:spPr>
        <p:txBody>
          <a:bodyPr wrap="square">
            <a:spAutoFit/>
          </a:bodyPr>
          <a:lstStyle/>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Doors and Door Operators: </a:t>
            </a:r>
          </a:p>
          <a:p>
            <a:pPr marL="0" marR="0" algn="just">
              <a:lnSpc>
                <a:spcPct val="115000"/>
              </a:lnSpc>
            </a:pPr>
            <a:r>
              <a:rPr lang="en-US" sz="1600" dirty="0">
                <a:effectLst/>
                <a:latin typeface="Times New Roman" panose="02020603050405020304" pitchFamily="18" charset="0"/>
                <a:ea typeface="Calibri" panose="020F0502020204030204" pitchFamily="34" charset="0"/>
              </a:rPr>
              <a:t>Elevator cars have doors for entry and exit, and these doors are typically operated by a motorized system. Sensors ensure that the doors open and close safely.</a:t>
            </a:r>
          </a:p>
          <a:p>
            <a:pPr marL="0" marR="0" algn="just">
              <a:lnSpc>
                <a:spcPct val="115000"/>
              </a:lnSpc>
            </a:pPr>
            <a:endParaRPr lang="en-US" sz="1600" dirty="0">
              <a:effectLst/>
              <a:latin typeface="Times New Roman" panose="02020603050405020304" pitchFamily="18" charset="0"/>
              <a:ea typeface="Calibri" panose="020F0502020204030204" pitchFamily="34" charset="0"/>
            </a:endParaRPr>
          </a:p>
          <a:p>
            <a:pPr marL="0" marR="0"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Machine Room (optional): </a:t>
            </a:r>
          </a:p>
          <a:p>
            <a:pPr marL="0" marR="0" algn="just">
              <a:lnSpc>
                <a:spcPct val="115000"/>
              </a:lnSpc>
            </a:pPr>
            <a:r>
              <a:rPr lang="en-US" sz="1600" dirty="0">
                <a:effectLst/>
                <a:latin typeface="Times New Roman" panose="02020603050405020304" pitchFamily="18" charset="0"/>
                <a:ea typeface="Calibri" panose="020F0502020204030204" pitchFamily="34" charset="0"/>
              </a:rPr>
              <a:t>In some cases, there may be a machine room located adjacent to the elevator shaft. This room houses the motor, control system, and other equipment. In modern designs, machine room-less (MRL) elevators are becoming more common, where these components are integrated into the shaft.</a:t>
            </a:r>
          </a:p>
        </p:txBody>
      </p:sp>
    </p:spTree>
    <p:extLst>
      <p:ext uri="{BB962C8B-B14F-4D97-AF65-F5344CB8AC3E}">
        <p14:creationId xmlns:p14="http://schemas.microsoft.com/office/powerpoint/2010/main" val="9029688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A485C-703D-D6E1-0DA6-9A4FE298C9E8}"/>
              </a:ext>
            </a:extLst>
          </p:cNvPr>
          <p:cNvSpPr>
            <a:spLocks noGrp="1"/>
          </p:cNvSpPr>
          <p:nvPr>
            <p:ph type="title"/>
          </p:nvPr>
        </p:nvSpPr>
        <p:spPr/>
        <p:txBody>
          <a:bodyPr/>
          <a:lstStyle/>
          <a:p>
            <a:r>
              <a:rPr lang="en-US" dirty="0"/>
              <a:t>Classification of Elevators</a:t>
            </a:r>
          </a:p>
        </p:txBody>
      </p:sp>
      <p:sp>
        <p:nvSpPr>
          <p:cNvPr id="5" name="TextBox 4">
            <a:extLst>
              <a:ext uri="{FF2B5EF4-FFF2-40B4-BE49-F238E27FC236}">
                <a16:creationId xmlns:a16="http://schemas.microsoft.com/office/drawing/2014/main" id="{4D9B1125-AEFD-45E0-2408-8EAF034E1EC3}"/>
              </a:ext>
            </a:extLst>
          </p:cNvPr>
          <p:cNvSpPr txBox="1"/>
          <p:nvPr/>
        </p:nvSpPr>
        <p:spPr>
          <a:xfrm>
            <a:off x="412375" y="1890244"/>
            <a:ext cx="11116235" cy="4043286"/>
          </a:xfrm>
          <a:prstGeom prst="rect">
            <a:avLst/>
          </a:prstGeom>
          <a:noFill/>
        </p:spPr>
        <p:txBody>
          <a:bodyPr wrap="square">
            <a:spAutoFit/>
          </a:bodyPr>
          <a:lstStyle/>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Elevators can be classified into various categories based on different criteria, including their purpose, technology, capacity, and location. Some common classifications of elevators are:</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Passenger Elevators: These are the most common type and are designed for transporting people within buildings. They come in various sizes and capacities.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Freight Elevators: These elevators are specifically designed for transporting goods and cargo. They typically have higher weight capacities and durable interiors to withstand the movement of heavy loads.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Hospital/Clinical Elevators: These are designed for use in medical facilities and are equipped to accommodate stretchers and medical equipment.</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Residential Elevators: Installed in homes, these elevators provide accessibility for people with mobility issues or can be used to transport goods between different floors in a house.</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Service Elevators: Typically found in commercial buildings, these elevators are used by maintenance and service personnel for transporting equipment, tools, and supplies.</a:t>
            </a:r>
          </a:p>
        </p:txBody>
      </p:sp>
    </p:spTree>
    <p:extLst>
      <p:ext uri="{BB962C8B-B14F-4D97-AF65-F5344CB8AC3E}">
        <p14:creationId xmlns:p14="http://schemas.microsoft.com/office/powerpoint/2010/main" val="2441001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A271D-338B-98D4-2F46-7864793EFED0}"/>
              </a:ext>
            </a:extLst>
          </p:cNvPr>
          <p:cNvSpPr>
            <a:spLocks noGrp="1"/>
          </p:cNvSpPr>
          <p:nvPr>
            <p:ph type="title"/>
          </p:nvPr>
        </p:nvSpPr>
        <p:spPr/>
        <p:txBody>
          <a:bodyPr/>
          <a:lstStyle/>
          <a:p>
            <a:r>
              <a:rPr lang="en-US" dirty="0"/>
              <a:t>Elevator Selection Guideline</a:t>
            </a:r>
          </a:p>
        </p:txBody>
      </p:sp>
      <p:graphicFrame>
        <p:nvGraphicFramePr>
          <p:cNvPr id="5" name="Table 4">
            <a:extLst>
              <a:ext uri="{FF2B5EF4-FFF2-40B4-BE49-F238E27FC236}">
                <a16:creationId xmlns:a16="http://schemas.microsoft.com/office/drawing/2014/main" id="{BEB13A07-6301-2BCC-DC92-5D15B953064C}"/>
              </a:ext>
            </a:extLst>
          </p:cNvPr>
          <p:cNvGraphicFramePr>
            <a:graphicFrameLocks noGrp="1"/>
          </p:cNvGraphicFramePr>
          <p:nvPr>
            <p:extLst>
              <p:ext uri="{D42A27DB-BD31-4B8C-83A1-F6EECF244321}">
                <p14:modId xmlns:p14="http://schemas.microsoft.com/office/powerpoint/2010/main" val="3906066418"/>
              </p:ext>
            </p:extLst>
          </p:nvPr>
        </p:nvGraphicFramePr>
        <p:xfrm>
          <a:off x="600989" y="2010596"/>
          <a:ext cx="6427339" cy="3448912"/>
        </p:xfrm>
        <a:graphic>
          <a:graphicData uri="http://schemas.openxmlformats.org/drawingml/2006/table">
            <a:tbl>
              <a:tblPr firstRow="1" firstCol="1" bandRow="1"/>
              <a:tblGrid>
                <a:gridCol w="1773665">
                  <a:extLst>
                    <a:ext uri="{9D8B030D-6E8A-4147-A177-3AD203B41FA5}">
                      <a16:colId xmlns:a16="http://schemas.microsoft.com/office/drawing/2014/main" val="3182778030"/>
                    </a:ext>
                  </a:extLst>
                </a:gridCol>
                <a:gridCol w="1756103">
                  <a:extLst>
                    <a:ext uri="{9D8B030D-6E8A-4147-A177-3AD203B41FA5}">
                      <a16:colId xmlns:a16="http://schemas.microsoft.com/office/drawing/2014/main" val="2261911368"/>
                    </a:ext>
                  </a:extLst>
                </a:gridCol>
                <a:gridCol w="2897571">
                  <a:extLst>
                    <a:ext uri="{9D8B030D-6E8A-4147-A177-3AD203B41FA5}">
                      <a16:colId xmlns:a16="http://schemas.microsoft.com/office/drawing/2014/main" val="3056205563"/>
                    </a:ext>
                  </a:extLst>
                </a:gridCol>
              </a:tblGrid>
              <a:tr h="792202">
                <a:tc>
                  <a:txBody>
                    <a:bodyPr/>
                    <a:lstStyle/>
                    <a:p>
                      <a:pPr marL="0" marR="0" algn="just">
                        <a:lnSpc>
                          <a:spcPct val="115000"/>
                        </a:lnSpc>
                        <a:spcBef>
                          <a:spcPts val="600"/>
                        </a:spcBef>
                        <a:spcAft>
                          <a:spcPts val="600"/>
                        </a:spcAft>
                      </a:pPr>
                      <a:r>
                        <a:rPr lang="en-US" sz="1800" b="1" dirty="0">
                          <a:effectLst/>
                          <a:latin typeface="Times New Roman" panose="02020603050405020304" pitchFamily="18" charset="0"/>
                          <a:ea typeface="Calibri" panose="020F0502020204030204" pitchFamily="34" charset="0"/>
                          <a:cs typeface="Mangal" panose="02040503050203030202" pitchFamily="18" charset="0"/>
                        </a:rPr>
                        <a:t>No. of Persons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Capacity (kg)</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b="1">
                          <a:effectLst/>
                          <a:latin typeface="Times New Roman" panose="02020603050405020304" pitchFamily="18" charset="0"/>
                          <a:ea typeface="Calibri" panose="020F0502020204030204" pitchFamily="34" charset="0"/>
                          <a:cs typeface="Mangal" panose="02040503050203030202" pitchFamily="18" charset="0"/>
                        </a:rPr>
                        <a:t>External Dimensions (mm)</a:t>
                      </a:r>
                      <a:endParaRPr lang="en-US" sz="18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3860793"/>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550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1445 * 1200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810819"/>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680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1445 * 1420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47344173"/>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750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1445 * 1520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6591190"/>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900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1645 * 1520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5110398"/>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1000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1645 * 1720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4790341"/>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17</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1150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1850 * 1675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6956112"/>
                  </a:ext>
                </a:extLst>
              </a:tr>
              <a:tr h="379530">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20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a:effectLst/>
                          <a:latin typeface="Times New Roman" panose="02020603050405020304" pitchFamily="18" charset="0"/>
                          <a:ea typeface="Calibri" panose="020F0502020204030204" pitchFamily="34" charset="0"/>
                          <a:cs typeface="Mangal" panose="02040503050203030202" pitchFamily="18" charset="0"/>
                        </a:rPr>
                        <a:t>1350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cs typeface="Mangal" panose="02040503050203030202" pitchFamily="18" charset="0"/>
                        </a:rPr>
                        <a:t>1850 * 1905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85402694"/>
                  </a:ext>
                </a:extLst>
              </a:tr>
            </a:tbl>
          </a:graphicData>
        </a:graphic>
      </p:graphicFrame>
      <p:sp>
        <p:nvSpPr>
          <p:cNvPr id="7" name="TextBox 6">
            <a:extLst>
              <a:ext uri="{FF2B5EF4-FFF2-40B4-BE49-F238E27FC236}">
                <a16:creationId xmlns:a16="http://schemas.microsoft.com/office/drawing/2014/main" id="{5A5B936D-EAC9-6CC6-1C80-6BB95966E80C}"/>
              </a:ext>
            </a:extLst>
          </p:cNvPr>
          <p:cNvSpPr txBox="1"/>
          <p:nvPr/>
        </p:nvSpPr>
        <p:spPr>
          <a:xfrm>
            <a:off x="179293" y="5459508"/>
            <a:ext cx="7611035"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Table 4: Standard dimension of passenger elevators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3184331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A271D-338B-98D4-2F46-7864793EFED0}"/>
              </a:ext>
            </a:extLst>
          </p:cNvPr>
          <p:cNvSpPr>
            <a:spLocks noGrp="1"/>
          </p:cNvSpPr>
          <p:nvPr>
            <p:ph type="title"/>
          </p:nvPr>
        </p:nvSpPr>
        <p:spPr/>
        <p:txBody>
          <a:bodyPr/>
          <a:lstStyle/>
          <a:p>
            <a:r>
              <a:rPr lang="en-US" dirty="0"/>
              <a:t>Elevator Selection Guideline</a:t>
            </a:r>
          </a:p>
        </p:txBody>
      </p:sp>
      <p:graphicFrame>
        <p:nvGraphicFramePr>
          <p:cNvPr id="3" name="Table 2">
            <a:extLst>
              <a:ext uri="{FF2B5EF4-FFF2-40B4-BE49-F238E27FC236}">
                <a16:creationId xmlns:a16="http://schemas.microsoft.com/office/drawing/2014/main" id="{64231329-69F2-A10B-2DA7-0441663BA6C8}"/>
              </a:ext>
            </a:extLst>
          </p:cNvPr>
          <p:cNvGraphicFramePr>
            <a:graphicFrameLocks noGrp="1"/>
          </p:cNvGraphicFramePr>
          <p:nvPr>
            <p:extLst>
              <p:ext uri="{D42A27DB-BD31-4B8C-83A1-F6EECF244321}">
                <p14:modId xmlns:p14="http://schemas.microsoft.com/office/powerpoint/2010/main" val="952037504"/>
              </p:ext>
            </p:extLst>
          </p:nvPr>
        </p:nvGraphicFramePr>
        <p:xfrm>
          <a:off x="1109831" y="1927412"/>
          <a:ext cx="7236310" cy="3193232"/>
        </p:xfrm>
        <a:graphic>
          <a:graphicData uri="http://schemas.openxmlformats.org/drawingml/2006/table">
            <a:tbl>
              <a:tblPr firstRow="1" firstCol="1" bandRow="1"/>
              <a:tblGrid>
                <a:gridCol w="1760225">
                  <a:extLst>
                    <a:ext uri="{9D8B030D-6E8A-4147-A177-3AD203B41FA5}">
                      <a16:colId xmlns:a16="http://schemas.microsoft.com/office/drawing/2014/main" val="2152369091"/>
                    </a:ext>
                  </a:extLst>
                </a:gridCol>
                <a:gridCol w="5476085">
                  <a:extLst>
                    <a:ext uri="{9D8B030D-6E8A-4147-A177-3AD203B41FA5}">
                      <a16:colId xmlns:a16="http://schemas.microsoft.com/office/drawing/2014/main" val="849822351"/>
                    </a:ext>
                  </a:extLst>
                </a:gridCol>
              </a:tblGrid>
              <a:tr h="456176">
                <a:tc>
                  <a:txBody>
                    <a:bodyPr/>
                    <a:lstStyle/>
                    <a:p>
                      <a:pPr marL="0" marR="0" algn="ctr">
                        <a:lnSpc>
                          <a:spcPct val="115000"/>
                        </a:lnSpc>
                        <a:spcBef>
                          <a:spcPts val="600"/>
                        </a:spcBef>
                        <a:spcAft>
                          <a:spcPts val="600"/>
                        </a:spcAft>
                      </a:pPr>
                      <a:r>
                        <a:rPr lang="en-US" sz="1600" b="1">
                          <a:effectLst/>
                          <a:latin typeface="Times New Roman" panose="02020603050405020304" pitchFamily="18" charset="0"/>
                          <a:ea typeface="Calibri" panose="020F0502020204030204" pitchFamily="34" charset="0"/>
                          <a:cs typeface="Mangal" panose="02040503050203030202" pitchFamily="18" charset="0"/>
                        </a:rPr>
                        <a:t>Building Type</a:t>
                      </a:r>
                      <a:endParaRPr lang="en-US" sz="16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600"/>
                        </a:spcBef>
                        <a:spcAft>
                          <a:spcPts val="600"/>
                        </a:spcAft>
                      </a:pPr>
                      <a:r>
                        <a:rPr lang="en-US" sz="1600" b="1">
                          <a:effectLst/>
                          <a:latin typeface="Times New Roman" panose="02020603050405020304" pitchFamily="18" charset="0"/>
                          <a:ea typeface="Calibri" panose="020F0502020204030204" pitchFamily="34" charset="0"/>
                          <a:cs typeface="Mangal" panose="02040503050203030202" pitchFamily="18" charset="0"/>
                        </a:rPr>
                        <a:t>Guideline</a:t>
                      </a:r>
                      <a:endParaRPr lang="en-US" sz="1600">
                        <a:effectLst/>
                        <a:latin typeface="Times New Roman" panose="02020603050405020304" pitchFamily="18" charset="0"/>
                        <a:ea typeface="Calibri" panose="020F0502020204030204" pitchFamily="34" charset="0"/>
                        <a:cs typeface="Mangal" panose="02040503050203030202"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1321137"/>
                  </a:ext>
                </a:extLst>
              </a:tr>
              <a:tr h="456176">
                <a:tc rowSpan="5">
                  <a:txBody>
                    <a:bodyPr/>
                    <a:lstStyle/>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Mangal" panose="02040503050203030202" pitchFamily="18" charset="0"/>
                        </a:rPr>
                        <a:t>Office Buildings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Mangal" panose="02040503050203030202" pitchFamily="18" charset="0"/>
                        </a:rPr>
                        <a:t>One elevator per 45000 usable ft2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1340227"/>
                  </a:ext>
                </a:extLst>
              </a:tr>
              <a:tr h="456176">
                <a:tc vMerge="1">
                  <a:txBody>
                    <a:bodyPr/>
                    <a:lstStyle/>
                    <a:p>
                      <a:endParaRPr lang="en-US"/>
                    </a:p>
                  </a:txBody>
                  <a:tcPr/>
                </a:tc>
                <a:tc>
                  <a:txBody>
                    <a:bodyPr/>
                    <a:lstStyle/>
                    <a:p>
                      <a:pPr marL="0" marR="0" algn="just">
                        <a:lnSpc>
                          <a:spcPct val="115000"/>
                        </a:lnSpc>
                        <a:spcBef>
                          <a:spcPts val="600"/>
                        </a:spcBef>
                        <a:spcAft>
                          <a:spcPts val="600"/>
                        </a:spcAft>
                      </a:pPr>
                      <a:r>
                        <a:rPr lang="en-US" sz="1600">
                          <a:effectLst/>
                          <a:latin typeface="Times New Roman" panose="02020603050405020304" pitchFamily="18" charset="0"/>
                          <a:ea typeface="Calibri" panose="020F0502020204030204" pitchFamily="34" charset="0"/>
                          <a:cs typeface="Mangal" panose="02040503050203030202" pitchFamily="18" charset="0"/>
                        </a:rPr>
                        <a:t>Number in a single group should not exceed eight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45745260"/>
                  </a:ext>
                </a:extLst>
              </a:tr>
              <a:tr h="456176">
                <a:tc vMerge="1">
                  <a:txBody>
                    <a:bodyPr/>
                    <a:lstStyle/>
                    <a:p>
                      <a:endParaRPr lang="en-US"/>
                    </a:p>
                  </a:txBody>
                  <a:tcPr/>
                </a:tc>
                <a:tc>
                  <a:txBody>
                    <a:bodyPr/>
                    <a:lstStyle/>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Mangal" panose="02040503050203030202" pitchFamily="18" charset="0"/>
                        </a:rPr>
                        <a:t>No single group should serve more than 16 levels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99179540"/>
                  </a:ext>
                </a:extLst>
              </a:tr>
              <a:tr h="456176">
                <a:tc vMerge="1">
                  <a:txBody>
                    <a:bodyPr/>
                    <a:lstStyle/>
                    <a:p>
                      <a:endParaRPr lang="en-US"/>
                    </a:p>
                  </a:txBody>
                  <a:tcPr/>
                </a:tc>
                <a:tc>
                  <a:txBody>
                    <a:bodyPr/>
                    <a:lstStyle/>
                    <a:p>
                      <a:pPr marL="0" marR="0" algn="just">
                        <a:lnSpc>
                          <a:spcPct val="115000"/>
                        </a:lnSpc>
                        <a:spcBef>
                          <a:spcPts val="600"/>
                        </a:spcBef>
                        <a:spcAft>
                          <a:spcPts val="600"/>
                        </a:spcAft>
                      </a:pPr>
                      <a:r>
                        <a:rPr lang="en-US" sz="1600">
                          <a:effectLst/>
                          <a:latin typeface="Times New Roman" panose="02020603050405020304" pitchFamily="18" charset="0"/>
                          <a:ea typeface="Calibri" panose="020F0502020204030204" pitchFamily="34" charset="0"/>
                          <a:cs typeface="Mangal" panose="02040503050203030202" pitchFamily="18" charset="0"/>
                        </a:rPr>
                        <a:t>A separate service elevator should be considered above 4 floors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83073165"/>
                  </a:ext>
                </a:extLst>
              </a:tr>
              <a:tr h="456176">
                <a:tc vMerge="1">
                  <a:txBody>
                    <a:bodyPr/>
                    <a:lstStyle/>
                    <a:p>
                      <a:endParaRPr lang="en-US"/>
                    </a:p>
                  </a:txBody>
                  <a:tcPr/>
                </a:tc>
                <a:tc>
                  <a:txBody>
                    <a:bodyPr/>
                    <a:lstStyle/>
                    <a:p>
                      <a:pPr marL="0" marR="0" algn="just">
                        <a:lnSpc>
                          <a:spcPct val="115000"/>
                        </a:lnSpc>
                        <a:spcBef>
                          <a:spcPts val="600"/>
                        </a:spcBef>
                        <a:spcAft>
                          <a:spcPts val="600"/>
                        </a:spcAft>
                      </a:pPr>
                      <a:r>
                        <a:rPr lang="en-US" sz="1600">
                          <a:effectLst/>
                          <a:latin typeface="Times New Roman" panose="02020603050405020304" pitchFamily="18" charset="0"/>
                          <a:ea typeface="Calibri" panose="020F0502020204030204" pitchFamily="34" charset="0"/>
                          <a:cs typeface="Mangal" panose="02040503050203030202" pitchFamily="18" charset="0"/>
                        </a:rPr>
                        <a:t>Additional elevators for cafeterias, central supplies etc.</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2413680"/>
                  </a:ext>
                </a:extLst>
              </a:tr>
              <a:tr h="456176">
                <a:tc>
                  <a:txBody>
                    <a:bodyPr/>
                    <a:lstStyle/>
                    <a:p>
                      <a:pPr marL="0" marR="0" algn="just">
                        <a:lnSpc>
                          <a:spcPct val="115000"/>
                        </a:lnSpc>
                        <a:spcBef>
                          <a:spcPts val="600"/>
                        </a:spcBef>
                        <a:spcAft>
                          <a:spcPts val="600"/>
                        </a:spcAft>
                      </a:pPr>
                      <a:r>
                        <a:rPr lang="en-US" sz="1600">
                          <a:effectLst/>
                          <a:latin typeface="Times New Roman" panose="02020603050405020304" pitchFamily="18" charset="0"/>
                          <a:ea typeface="Calibri" panose="020F0502020204030204" pitchFamily="34" charset="0"/>
                          <a:cs typeface="Mangal" panose="02040503050203030202" pitchFamily="18" charset="0"/>
                        </a:rPr>
                        <a:t>Apartments/Hotels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cs typeface="Mangal" panose="02040503050203030202" pitchFamily="18" charset="0"/>
                        </a:rPr>
                        <a:t>One elevator for every 60-75 rooms with one additional service 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13371"/>
                  </a:ext>
                </a:extLst>
              </a:tr>
            </a:tbl>
          </a:graphicData>
        </a:graphic>
      </p:graphicFrame>
      <p:sp>
        <p:nvSpPr>
          <p:cNvPr id="6" name="TextBox 5">
            <a:extLst>
              <a:ext uri="{FF2B5EF4-FFF2-40B4-BE49-F238E27FC236}">
                <a16:creationId xmlns:a16="http://schemas.microsoft.com/office/drawing/2014/main" id="{17B14D13-DB77-FFF3-27E8-34950EDC45D9}"/>
              </a:ext>
            </a:extLst>
          </p:cNvPr>
          <p:cNvSpPr txBox="1"/>
          <p:nvPr/>
        </p:nvSpPr>
        <p:spPr>
          <a:xfrm>
            <a:off x="833717" y="5310696"/>
            <a:ext cx="6822142"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Table 5: Guideline for Elevator design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2027567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FCB1-CD0D-5B94-135F-E971178830E3}"/>
              </a:ext>
            </a:extLst>
          </p:cNvPr>
          <p:cNvSpPr>
            <a:spLocks noGrp="1"/>
          </p:cNvSpPr>
          <p:nvPr>
            <p:ph type="title"/>
          </p:nvPr>
        </p:nvSpPr>
        <p:spPr/>
        <p:txBody>
          <a:bodyPr/>
          <a:lstStyle/>
          <a:p>
            <a:r>
              <a:rPr lang="en-US" dirty="0"/>
              <a:t>Escalators</a:t>
            </a:r>
          </a:p>
        </p:txBody>
      </p:sp>
      <p:sp>
        <p:nvSpPr>
          <p:cNvPr id="5" name="TextBox 4">
            <a:extLst>
              <a:ext uri="{FF2B5EF4-FFF2-40B4-BE49-F238E27FC236}">
                <a16:creationId xmlns:a16="http://schemas.microsoft.com/office/drawing/2014/main" id="{7D1492FD-BC6F-D00C-7E7D-3B46F42C9F1C}"/>
              </a:ext>
            </a:extLst>
          </p:cNvPr>
          <p:cNvSpPr txBox="1"/>
          <p:nvPr/>
        </p:nvSpPr>
        <p:spPr>
          <a:xfrm>
            <a:off x="251010" y="1784433"/>
            <a:ext cx="11385177" cy="3395417"/>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Escalators operate through a sophisticated combination of structural elements and mechanisms, each designed to ensure safe and efficient transportation of individuals within various settings, catering to different traffic demands and spatial considerations.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Their construction and engineering enable them to move large volumes of people, matching the requirements of diverse public spaces.</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Escalators are motorized moving stairway systems used to transport people in a continuous manner, either in a linear or spiral configuration.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Spiral escalators are specifically designed to align with the structure of a building and are utilized in areas where elevators might not be practical or efficient. </a:t>
            </a:r>
          </a:p>
        </p:txBody>
      </p:sp>
    </p:spTree>
    <p:extLst>
      <p:ext uri="{BB962C8B-B14F-4D97-AF65-F5344CB8AC3E}">
        <p14:creationId xmlns:p14="http://schemas.microsoft.com/office/powerpoint/2010/main" val="3000448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FCB1-CD0D-5B94-135F-E971178830E3}"/>
              </a:ext>
            </a:extLst>
          </p:cNvPr>
          <p:cNvSpPr>
            <a:spLocks noGrp="1"/>
          </p:cNvSpPr>
          <p:nvPr>
            <p:ph type="title"/>
          </p:nvPr>
        </p:nvSpPr>
        <p:spPr/>
        <p:txBody>
          <a:bodyPr/>
          <a:lstStyle/>
          <a:p>
            <a:r>
              <a:rPr lang="en-US" dirty="0"/>
              <a:t>Escalators</a:t>
            </a:r>
          </a:p>
        </p:txBody>
      </p:sp>
      <p:sp>
        <p:nvSpPr>
          <p:cNvPr id="5" name="TextBox 4">
            <a:extLst>
              <a:ext uri="{FF2B5EF4-FFF2-40B4-BE49-F238E27FC236}">
                <a16:creationId xmlns:a16="http://schemas.microsoft.com/office/drawing/2014/main" id="{7D1492FD-BC6F-D00C-7E7D-3B46F42C9F1C}"/>
              </a:ext>
            </a:extLst>
          </p:cNvPr>
          <p:cNvSpPr txBox="1"/>
          <p:nvPr/>
        </p:nvSpPr>
        <p:spPr>
          <a:xfrm>
            <a:off x="251010" y="1784433"/>
            <a:ext cx="11385177" cy="3867854"/>
          </a:xfrm>
          <a:prstGeom prst="rect">
            <a:avLst/>
          </a:prstGeom>
          <a:noFill/>
        </p:spPr>
        <p:txBody>
          <a:bodyPr wrap="square">
            <a:spAutoFit/>
          </a:bodyPr>
          <a:lstStyle/>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Typically, 15 to 20 elevators would be needed to match the capacity of an escalator system.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They can be situated in the same space as regular stairs and are efficient in moving large crowds without a waiting interval, making them ideal for places like department stores, malls, stadiums, airports, and various public buildings.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Factors influencing their design encompass physical requirements, safety concerns, traffic patterns, aesthetics, and the specific location they'll be installed in.</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Escalators, while costly and sizable, consist of several fundamental components that facilitate their operation. </a:t>
            </a:r>
          </a:p>
          <a:p>
            <a:pPr marL="342900" marR="0" lvl="0" indent="-342900" algn="just">
              <a:lnSpc>
                <a:spcPct val="115000"/>
              </a:lnSpc>
              <a:spcBef>
                <a:spcPts val="60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 drive unit, powered by a constant-speed AC electric motor, propels the escalator using a sprocket drive system at both ends to move the steps or pallets. </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These steps, typically made of die-cast aluminum or steel, form the moving platform for passengers and circulate on tracks while staying horizontally aligned. </a:t>
            </a:r>
          </a:p>
        </p:txBody>
      </p:sp>
    </p:spTree>
    <p:extLst>
      <p:ext uri="{BB962C8B-B14F-4D97-AF65-F5344CB8AC3E}">
        <p14:creationId xmlns:p14="http://schemas.microsoft.com/office/powerpoint/2010/main" val="1026682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8FCB1-CD0D-5B94-135F-E971178830E3}"/>
              </a:ext>
            </a:extLst>
          </p:cNvPr>
          <p:cNvSpPr>
            <a:spLocks noGrp="1"/>
          </p:cNvSpPr>
          <p:nvPr>
            <p:ph type="title"/>
          </p:nvPr>
        </p:nvSpPr>
        <p:spPr/>
        <p:txBody>
          <a:bodyPr/>
          <a:lstStyle/>
          <a:p>
            <a:r>
              <a:rPr lang="en-US" dirty="0"/>
              <a:t>Escalators</a:t>
            </a:r>
          </a:p>
        </p:txBody>
      </p:sp>
      <p:sp>
        <p:nvSpPr>
          <p:cNvPr id="5" name="TextBox 4">
            <a:extLst>
              <a:ext uri="{FF2B5EF4-FFF2-40B4-BE49-F238E27FC236}">
                <a16:creationId xmlns:a16="http://schemas.microsoft.com/office/drawing/2014/main" id="{7D1492FD-BC6F-D00C-7E7D-3B46F42C9F1C}"/>
              </a:ext>
            </a:extLst>
          </p:cNvPr>
          <p:cNvSpPr txBox="1"/>
          <p:nvPr/>
        </p:nvSpPr>
        <p:spPr>
          <a:xfrm>
            <a:off x="251010" y="1784433"/>
            <a:ext cx="11385177" cy="3560077"/>
          </a:xfrm>
          <a:prstGeom prst="rect">
            <a:avLst/>
          </a:prstGeom>
          <a:noFill/>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The balustrade, featuring handrails, provides safety and support for riders, synchronizing its movement with the steps.</a:t>
            </a:r>
          </a:p>
          <a:p>
            <a:pPr marL="342900" marR="0" lvl="0" indent="-342900" algn="just">
              <a:lnSpc>
                <a:spcPct val="115000"/>
              </a:lnSpc>
              <a:spcBef>
                <a:spcPts val="0"/>
              </a:spcBef>
              <a:spcAft>
                <a:spcPts val="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Structurally, a truss supports the escalator's load and houses the machinery, including the electric motor, drive gears, and chains that connect to each step. </a:t>
            </a:r>
          </a:p>
          <a:p>
            <a:pPr marL="342900" marR="0" lvl="0" indent="-342900" algn="just">
              <a:lnSpc>
                <a:spcPct val="115000"/>
              </a:lnSpc>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rPr>
              <a:t>Escalators, powered by constant-speed AC motors, generally move at 1 to 2 feet per second, with their capacity matching anticipated peak traffic demand. </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 maximum incline angle of an escalator is around 30 degrees from the horizontal level. Commercial escalators typically rise up to approximately 60 feet, while transit escalators can reach heights of up to 164 feet.</a:t>
            </a:r>
          </a:p>
          <a:p>
            <a:pPr marL="228600" marR="0" algn="just">
              <a:lnSpc>
                <a:spcPct val="115000"/>
              </a:lnSpc>
              <a:spcBef>
                <a:spcPts val="600"/>
              </a:spcBef>
              <a:spcAft>
                <a:spcPts val="600"/>
              </a:spcAft>
            </a:pPr>
            <a:r>
              <a:rPr lang="en-US" sz="1800" dirty="0">
                <a:effectLst/>
                <a:latin typeface="Times New Roman" panose="02020603050405020304" pitchFamily="18" charset="0"/>
                <a:ea typeface="Calibri" panose="020F0502020204030204" pitchFamily="34" charset="0"/>
              </a:rPr>
              <a:t>These systems are designed to transport individuals efficiently. For instance, a 24-inch (600 mm) escalator moving at 1.5 feet (0.45 m) per second can transport roughly 170 individuals within a 5-minute period. They are particularly engineered to accommodate the expected peak traffic demands of their specific environments.</a:t>
            </a:r>
          </a:p>
        </p:txBody>
      </p:sp>
    </p:spTree>
    <p:extLst>
      <p:ext uri="{BB962C8B-B14F-4D97-AF65-F5344CB8AC3E}">
        <p14:creationId xmlns:p14="http://schemas.microsoft.com/office/powerpoint/2010/main" val="12119413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1250-7A24-6C14-5212-CA6A463647E8}"/>
              </a:ext>
            </a:extLst>
          </p:cNvPr>
          <p:cNvSpPr>
            <a:spLocks noGrp="1"/>
          </p:cNvSpPr>
          <p:nvPr>
            <p:ph type="title"/>
          </p:nvPr>
        </p:nvSpPr>
        <p:spPr/>
        <p:txBody>
          <a:bodyPr/>
          <a:lstStyle/>
          <a:p>
            <a:r>
              <a:rPr lang="en-US" dirty="0"/>
              <a:t>Components of Escalators</a:t>
            </a:r>
          </a:p>
        </p:txBody>
      </p:sp>
      <p:sp>
        <p:nvSpPr>
          <p:cNvPr id="7" name="TextBox 6">
            <a:extLst>
              <a:ext uri="{FF2B5EF4-FFF2-40B4-BE49-F238E27FC236}">
                <a16:creationId xmlns:a16="http://schemas.microsoft.com/office/drawing/2014/main" id="{57EB454F-28C5-E93C-6C85-F85FEA84FF70}"/>
              </a:ext>
            </a:extLst>
          </p:cNvPr>
          <p:cNvSpPr txBox="1"/>
          <p:nvPr/>
        </p:nvSpPr>
        <p:spPr>
          <a:xfrm>
            <a:off x="448235" y="1812921"/>
            <a:ext cx="11277599" cy="4600105"/>
          </a:xfrm>
          <a:prstGeom prst="rect">
            <a:avLst/>
          </a:prstGeom>
          <a:noFill/>
        </p:spPr>
        <p:txBody>
          <a:bodyPr wrap="square">
            <a:spAutoFit/>
          </a:bodyPr>
          <a:lstStyle/>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Drive Unit: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This is the power mechanism of the escalator, usually comprising an electric motor, decelerator, electromagnetic brake, V belt, sprocket, and various other components. It's responsible for driving the movement of the escalator.</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Steps or Pallets: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These are the moving platforms on which passengers stand. Typically made from one-piece, die-cast aluminum or steel, these steps move along tracks, staying horizontally aligned.</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Sprocket Drive: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Located at the top and bottom of the escalator, the sprocket drive includes wheels that drive the steps. The top sprocket drives the moving steps, while the bottom sprocket turns the steps.</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Balustrade: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This is the enclosing side of the escalator, extending above the steps. It includes components such as skirt panels, interior panels, decks, and handrails. The moving handrail provides support and safety for passengers, synchronized with the movement of the steps.</a:t>
            </a:r>
          </a:p>
          <a:p>
            <a:pPr marR="0" lvl="1" algn="just">
              <a:lnSpc>
                <a:spcPct val="115000"/>
              </a:lnSpc>
            </a:pPr>
            <a:endParaRPr lang="en-US"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63339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1250-7A24-6C14-5212-CA6A463647E8}"/>
              </a:ext>
            </a:extLst>
          </p:cNvPr>
          <p:cNvSpPr>
            <a:spLocks noGrp="1"/>
          </p:cNvSpPr>
          <p:nvPr>
            <p:ph type="title"/>
          </p:nvPr>
        </p:nvSpPr>
        <p:spPr/>
        <p:txBody>
          <a:bodyPr/>
          <a:lstStyle/>
          <a:p>
            <a:r>
              <a:rPr lang="en-US" dirty="0"/>
              <a:t>Components of Escalators</a:t>
            </a:r>
          </a:p>
        </p:txBody>
      </p:sp>
      <p:sp>
        <p:nvSpPr>
          <p:cNvPr id="7" name="TextBox 6">
            <a:extLst>
              <a:ext uri="{FF2B5EF4-FFF2-40B4-BE49-F238E27FC236}">
                <a16:creationId xmlns:a16="http://schemas.microsoft.com/office/drawing/2014/main" id="{57EB454F-28C5-E93C-6C85-F85FEA84FF70}"/>
              </a:ext>
            </a:extLst>
          </p:cNvPr>
          <p:cNvSpPr txBox="1"/>
          <p:nvPr/>
        </p:nvSpPr>
        <p:spPr>
          <a:xfrm>
            <a:off x="448235" y="1812921"/>
            <a:ext cx="11277599" cy="3467488"/>
          </a:xfrm>
          <a:prstGeom prst="rect">
            <a:avLst/>
          </a:prstGeom>
          <a:noFill/>
        </p:spPr>
        <p:txBody>
          <a:bodyPr wrap="square">
            <a:spAutoFit/>
          </a:bodyPr>
          <a:lstStyle/>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Truss: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The truss is a structural steel assembly that supports the escalator's load. It's attached to the top and bottom landing platforms and houses the escalator's machinery, including the electric motor, drive gears, and chains that connect to each step.</a:t>
            </a:r>
          </a:p>
          <a:p>
            <a:pPr marR="0" lvl="1" algn="just">
              <a:lnSpc>
                <a:spcPct val="115000"/>
              </a:lnSpc>
            </a:pPr>
            <a:endParaRPr lang="en-US" sz="1600" b="1" dirty="0">
              <a:effectLst/>
              <a:latin typeface="Times New Roman" panose="02020603050405020304" pitchFamily="18" charset="0"/>
              <a:ea typeface="Times New Roman" panose="02020603050405020304" pitchFamily="18" charset="0"/>
              <a:cs typeface="Calibri" panose="020F0502020204030204" pitchFamily="34" charset="0"/>
            </a:endParaRPr>
          </a:p>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Electric Motor and Gears: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Located within the truss, the electric motor powers the drive gears. There are drive gears at the top and return gears at the bottom, connected by chains that help move the steps up or down the escalator.</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Constant-Speed AC Motor: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The escalator is powered by a constant-speed alternating current motor, moving passengers at a speed typically ranging from 1 to 2 feet (0.3 to 0.6 meters) per second.</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6161189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C1250-7A24-6C14-5212-CA6A463647E8}"/>
              </a:ext>
            </a:extLst>
          </p:cNvPr>
          <p:cNvSpPr>
            <a:spLocks noGrp="1"/>
          </p:cNvSpPr>
          <p:nvPr>
            <p:ph type="title"/>
          </p:nvPr>
        </p:nvSpPr>
        <p:spPr/>
        <p:txBody>
          <a:bodyPr/>
          <a:lstStyle/>
          <a:p>
            <a:r>
              <a:rPr lang="en-US" dirty="0"/>
              <a:t>Components of Escalators</a:t>
            </a:r>
          </a:p>
        </p:txBody>
      </p:sp>
      <p:sp>
        <p:nvSpPr>
          <p:cNvPr id="7" name="TextBox 6">
            <a:extLst>
              <a:ext uri="{FF2B5EF4-FFF2-40B4-BE49-F238E27FC236}">
                <a16:creationId xmlns:a16="http://schemas.microsoft.com/office/drawing/2014/main" id="{57EB454F-28C5-E93C-6C85-F85FEA84FF70}"/>
              </a:ext>
            </a:extLst>
          </p:cNvPr>
          <p:cNvSpPr txBox="1"/>
          <p:nvPr/>
        </p:nvSpPr>
        <p:spPr>
          <a:xfrm>
            <a:off x="448235" y="1812921"/>
            <a:ext cx="3594847" cy="4316951"/>
          </a:xfrm>
          <a:prstGeom prst="rect">
            <a:avLst/>
          </a:prstGeom>
          <a:noFill/>
        </p:spPr>
        <p:txBody>
          <a:bodyPr wrap="square">
            <a:spAutoFit/>
          </a:bodyPr>
          <a:lstStyle/>
          <a:p>
            <a:pPr marL="0" marR="0" lvl="1" algn="just">
              <a:lnSpc>
                <a:spcPct val="115000"/>
              </a:lnSpc>
            </a:pPr>
            <a:r>
              <a:rPr lang="en-US" sz="1600" b="1" dirty="0">
                <a:effectLst/>
                <a:latin typeface="Times New Roman" panose="02020603050405020304" pitchFamily="18" charset="0"/>
                <a:ea typeface="Times New Roman" panose="02020603050405020304" pitchFamily="18" charset="0"/>
                <a:cs typeface="Calibri" panose="020F0502020204030204" pitchFamily="34" charset="0"/>
              </a:rPr>
              <a:t>Safety Features: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Escalators are equipped with safety features like emergency stop buttons, comb plates to prevent objects from getting trapped in the steps, and various sensors for detecting irregularities or obstructions.</a:t>
            </a:r>
          </a:p>
          <a:p>
            <a:pPr marL="228600" marR="0" algn="just">
              <a:lnSpc>
                <a:spcPct val="115000"/>
              </a:lnSpc>
            </a:pPr>
            <a:endParaRPr lang="en-US" sz="1600" dirty="0">
              <a:effectLst/>
              <a:latin typeface="Times New Roman" panose="02020603050405020304" pitchFamily="18" charset="0"/>
              <a:ea typeface="Calibri" panose="020F0502020204030204" pitchFamily="34" charset="0"/>
            </a:endParaRPr>
          </a:p>
          <a:p>
            <a:pPr marR="0" lvl="0" algn="just">
              <a:lnSpc>
                <a:spcPct val="115000"/>
              </a:lnSpc>
            </a:pPr>
            <a:r>
              <a:rPr lang="en-US" sz="1600" b="1" kern="0" dirty="0">
                <a:effectLst/>
                <a:latin typeface="Times New Roman" panose="02020603050405020304" pitchFamily="18" charset="0"/>
                <a:ea typeface="Times New Roman" panose="02020603050405020304" pitchFamily="18" charset="0"/>
                <a:cs typeface="Calibri" panose="020F0502020204030204" pitchFamily="34" charset="0"/>
              </a:rPr>
              <a:t>Controllers and Sensors: </a:t>
            </a:r>
          </a:p>
          <a:p>
            <a:pPr marL="228600" marR="0" algn="just">
              <a:lnSpc>
                <a:spcPct val="115000"/>
              </a:lnSpc>
            </a:pPr>
            <a:r>
              <a:rPr lang="en-US" sz="1600" dirty="0">
                <a:effectLst/>
                <a:latin typeface="Times New Roman" panose="02020603050405020304" pitchFamily="18" charset="0"/>
                <a:ea typeface="Calibri" panose="020F0502020204030204" pitchFamily="34" charset="0"/>
              </a:rPr>
              <a:t>These control the speed and direction of the escalator, ensuring safe and efficient operation. Sensors monitor various parameters and help in controlling the escalator's performance.</a:t>
            </a:r>
          </a:p>
        </p:txBody>
      </p:sp>
      <p:pic>
        <p:nvPicPr>
          <p:cNvPr id="3" name="Picture 2">
            <a:extLst>
              <a:ext uri="{FF2B5EF4-FFF2-40B4-BE49-F238E27FC236}">
                <a16:creationId xmlns:a16="http://schemas.microsoft.com/office/drawing/2014/main" id="{148D88B3-632E-719A-9F2D-E05C37D839EF}"/>
              </a:ext>
            </a:extLst>
          </p:cNvPr>
          <p:cNvPicPr>
            <a:picLocks noChangeAspect="1"/>
          </p:cNvPicPr>
          <p:nvPr/>
        </p:nvPicPr>
        <p:blipFill rotWithShape="1">
          <a:blip r:embed="rId2"/>
          <a:srcRect l="18194" t="12843" r="5538" b="18174"/>
          <a:stretch/>
        </p:blipFill>
        <p:spPr bwMode="auto">
          <a:xfrm>
            <a:off x="4444227" y="1812921"/>
            <a:ext cx="7299538" cy="4166135"/>
          </a:xfrm>
          <a:prstGeom prst="rect">
            <a:avLst/>
          </a:prstGeom>
          <a:ln>
            <a:solidFill>
              <a:schemeClr val="tx1"/>
            </a:solid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5EF25B47-7D0C-0C8E-D486-A1100A071E3F}"/>
              </a:ext>
            </a:extLst>
          </p:cNvPr>
          <p:cNvSpPr txBox="1"/>
          <p:nvPr/>
        </p:nvSpPr>
        <p:spPr>
          <a:xfrm>
            <a:off x="4329953" y="5945206"/>
            <a:ext cx="6096000" cy="369332"/>
          </a:xfrm>
          <a:prstGeom prst="rect">
            <a:avLst/>
          </a:prstGeom>
          <a:noFill/>
        </p:spPr>
        <p:txBody>
          <a:bodyPr wrap="square">
            <a:spAutoFit/>
          </a:bodyPr>
          <a:lstStyle/>
          <a:p>
            <a:pPr marL="228600" marR="0" algn="just">
              <a:spcBef>
                <a:spcPts val="0"/>
              </a:spcBef>
              <a:spcAft>
                <a:spcPts val="1000"/>
              </a:spcAft>
            </a:pPr>
            <a:r>
              <a:rPr lang="en-US" sz="1800" i="1" dirty="0">
                <a:solidFill>
                  <a:srgbClr val="1F497D"/>
                </a:solidFill>
                <a:effectLst/>
                <a:latin typeface="Times New Roman" panose="02020603050405020304" pitchFamily="18" charset="0"/>
                <a:ea typeface="Calibri" panose="020F0502020204030204" pitchFamily="34" charset="0"/>
              </a:rPr>
              <a:t>Figure 3: Components of Escalator (Joseph B </a:t>
            </a:r>
            <a:r>
              <a:rPr lang="en-US" sz="1800" i="1" dirty="0" err="1">
                <a:solidFill>
                  <a:srgbClr val="1F497D"/>
                </a:solidFill>
                <a:effectLst/>
                <a:latin typeface="Times New Roman" panose="02020603050405020304" pitchFamily="18" charset="0"/>
                <a:ea typeface="Calibri" panose="020F0502020204030204" pitchFamily="34" charset="0"/>
              </a:rPr>
              <a:t>Wujek</a:t>
            </a:r>
            <a:r>
              <a:rPr lang="en-US" sz="1800" i="1" dirty="0">
                <a:solidFill>
                  <a:srgbClr val="1F497D"/>
                </a:solidFill>
                <a:effectLst/>
                <a:latin typeface="Times New Roman" panose="02020603050405020304" pitchFamily="18" charset="0"/>
                <a:ea typeface="Calibri" panose="020F0502020204030204" pitchFamily="34" charset="0"/>
              </a:rPr>
              <a:t>, 2010)</a:t>
            </a:r>
          </a:p>
        </p:txBody>
      </p:sp>
    </p:spTree>
    <p:extLst>
      <p:ext uri="{BB962C8B-B14F-4D97-AF65-F5344CB8AC3E}">
        <p14:creationId xmlns:p14="http://schemas.microsoft.com/office/powerpoint/2010/main" val="41262806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0F126-8191-C326-850B-11F8F61C6E92}"/>
              </a:ext>
            </a:extLst>
          </p:cNvPr>
          <p:cNvSpPr>
            <a:spLocks noGrp="1"/>
          </p:cNvSpPr>
          <p:nvPr>
            <p:ph type="title"/>
          </p:nvPr>
        </p:nvSpPr>
        <p:spPr/>
        <p:txBody>
          <a:bodyPr/>
          <a:lstStyle/>
          <a:p>
            <a:r>
              <a:rPr lang="en-US" dirty="0"/>
              <a:t>Heavy Equipment</a:t>
            </a:r>
          </a:p>
        </p:txBody>
      </p:sp>
      <p:sp>
        <p:nvSpPr>
          <p:cNvPr id="5" name="TextBox 4">
            <a:extLst>
              <a:ext uri="{FF2B5EF4-FFF2-40B4-BE49-F238E27FC236}">
                <a16:creationId xmlns:a16="http://schemas.microsoft.com/office/drawing/2014/main" id="{E572612C-13CC-DF4C-3FE5-899064C41A81}"/>
              </a:ext>
            </a:extLst>
          </p:cNvPr>
          <p:cNvSpPr txBox="1"/>
          <p:nvPr/>
        </p:nvSpPr>
        <p:spPr>
          <a:xfrm>
            <a:off x="672353" y="1878697"/>
            <a:ext cx="10901082" cy="4236929"/>
          </a:xfrm>
          <a:prstGeom prst="rect">
            <a:avLst/>
          </a:prstGeom>
          <a:noFill/>
        </p:spPr>
        <p:txBody>
          <a:bodyPr wrap="square">
            <a:spAutoFit/>
          </a:bodyPr>
          <a:lstStyle/>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Heavy equipment" in construction refers to large, specialized machinery and vehicles designed for various construction tasks. These machines are essential for executing different phases of construction projects, offering the capability to handle demanding and labor-intensive tasks efficiently. They are typically characterized by their size, power, and specialized functionality.</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Some of the heavy equipment are:</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Excavator: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An excavator is a heavy construction machine equipped with a boom, stick, bucket, and cab on a rotating platform. It's primarily used for digging, trenching, and lifting heavy materials. The versatile arm and bucket allow it to perform a wide range of tasks, from digging trenches to demolishing structures.</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Front Loader: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front loader, also known as a wheel loader, is a powerful vehicle equipped with a large, front-mounted bucket. It's used for loading, carrying, and transferring loose materials, such as soil, gravel, or sand, within construction sites, quarries, or for general earthmoving tasks.</a:t>
            </a:r>
          </a:p>
        </p:txBody>
      </p:sp>
    </p:spTree>
    <p:extLst>
      <p:ext uri="{BB962C8B-B14F-4D97-AF65-F5344CB8AC3E}">
        <p14:creationId xmlns:p14="http://schemas.microsoft.com/office/powerpoint/2010/main" val="13131942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0F126-8191-C326-850B-11F8F61C6E92}"/>
              </a:ext>
            </a:extLst>
          </p:cNvPr>
          <p:cNvSpPr>
            <a:spLocks noGrp="1"/>
          </p:cNvSpPr>
          <p:nvPr>
            <p:ph type="title"/>
          </p:nvPr>
        </p:nvSpPr>
        <p:spPr/>
        <p:txBody>
          <a:bodyPr/>
          <a:lstStyle/>
          <a:p>
            <a:r>
              <a:rPr lang="en-US" dirty="0"/>
              <a:t>Heavy Equipment</a:t>
            </a:r>
          </a:p>
        </p:txBody>
      </p:sp>
      <p:sp>
        <p:nvSpPr>
          <p:cNvPr id="5" name="TextBox 4">
            <a:extLst>
              <a:ext uri="{FF2B5EF4-FFF2-40B4-BE49-F238E27FC236}">
                <a16:creationId xmlns:a16="http://schemas.microsoft.com/office/drawing/2014/main" id="{E572612C-13CC-DF4C-3FE5-899064C41A81}"/>
              </a:ext>
            </a:extLst>
          </p:cNvPr>
          <p:cNvSpPr txBox="1"/>
          <p:nvPr/>
        </p:nvSpPr>
        <p:spPr>
          <a:xfrm>
            <a:off x="672353" y="1878697"/>
            <a:ext cx="10901082" cy="4236929"/>
          </a:xfrm>
          <a:prstGeom prst="rect">
            <a:avLst/>
          </a:prstGeom>
          <a:noFill/>
        </p:spPr>
        <p:txBody>
          <a:bodyPr wrap="square">
            <a:spAutoFit/>
          </a:bodyPr>
          <a:lstStyle/>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Backhoe Loader: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backhoe loader combines a loader in the front and an excavator-like arm on the back. This versatile machine is adept at digging, trenching, loading, and lifting materials. It's commonly used in various construction activities, from excavation to landscaping and utility installation</a:t>
            </a:r>
            <a:endParaRPr lang="en-US" sz="1600" dirty="0">
              <a:latin typeface="Times New Roman" panose="02020603050405020304" pitchFamily="18" charset="0"/>
              <a:ea typeface="Calibri" panose="020F0502020204030204" pitchFamily="34" charset="0"/>
            </a:endParaRP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Forklift Truck: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forklift truck is a powered industrial truck equipped with fork-like prongs used for lifting and transporting heavy materials. It's widely employed in warehouses, manufacturing facilities, and construction sites for moving pallets, construction materials, and equipment</a:t>
            </a:r>
            <a:endParaRPr lang="en-US" sz="1600" dirty="0">
              <a:latin typeface="Times New Roman" panose="02020603050405020304" pitchFamily="18" charset="0"/>
              <a:ea typeface="Calibri" panose="020F0502020204030204" pitchFamily="34" charset="0"/>
            </a:endParaRP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Dump Truck: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A dump truck is a heavy-duty vehicle designed for transporting loose materials, such as sand, gravel, or demolition waste. Its bed can be hydraulically raised at the front, allowing the load to be easily deposited at the required location, such as a construction site or disposal area.</a:t>
            </a:r>
          </a:p>
        </p:txBody>
      </p:sp>
    </p:spTree>
    <p:extLst>
      <p:ext uri="{BB962C8B-B14F-4D97-AF65-F5344CB8AC3E}">
        <p14:creationId xmlns:p14="http://schemas.microsoft.com/office/powerpoint/2010/main" val="8943375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0F126-8191-C326-850B-11F8F61C6E92}"/>
              </a:ext>
            </a:extLst>
          </p:cNvPr>
          <p:cNvSpPr>
            <a:spLocks noGrp="1"/>
          </p:cNvSpPr>
          <p:nvPr>
            <p:ph type="title"/>
          </p:nvPr>
        </p:nvSpPr>
        <p:spPr/>
        <p:txBody>
          <a:bodyPr/>
          <a:lstStyle/>
          <a:p>
            <a:r>
              <a:rPr lang="en-US" dirty="0"/>
              <a:t>Heavy Equipment</a:t>
            </a:r>
          </a:p>
        </p:txBody>
      </p:sp>
      <p:sp>
        <p:nvSpPr>
          <p:cNvPr id="5" name="TextBox 4">
            <a:extLst>
              <a:ext uri="{FF2B5EF4-FFF2-40B4-BE49-F238E27FC236}">
                <a16:creationId xmlns:a16="http://schemas.microsoft.com/office/drawing/2014/main" id="{E572612C-13CC-DF4C-3FE5-899064C41A81}"/>
              </a:ext>
            </a:extLst>
          </p:cNvPr>
          <p:cNvSpPr txBox="1"/>
          <p:nvPr/>
        </p:nvSpPr>
        <p:spPr>
          <a:xfrm>
            <a:off x="672353" y="1878697"/>
            <a:ext cx="10901082" cy="3670620"/>
          </a:xfrm>
          <a:prstGeom prst="rect">
            <a:avLst/>
          </a:prstGeom>
          <a:noFill/>
        </p:spPr>
        <p:txBody>
          <a:bodyPr wrap="square">
            <a:spAutoFit/>
          </a:bodyPr>
          <a:lstStyle/>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Crane: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Cranes are essential lifting machines used for hoisting and moving heavy materials. They come in various types, such as tower cranes, truck-mounted cranes, and crawler cranes. Cranes are crucial in construction for tasks like lifting steel, concrete, and other heavy building materials.</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Truck-Mounted Crane: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This type of crane is mounted on a truck chassis, providing mobility and easy transportation to different job sites. It's versatile, offering the advantages of a crane with the mobility of a truck.</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Tower Crane: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Tower cranes are tall, fixed to the ground, and commonly used in high-rise construction. They have a vertical mast with a horizontal jib for lifting heavy loads to great heights on construction sites.</a:t>
            </a:r>
          </a:p>
        </p:txBody>
      </p:sp>
    </p:spTree>
    <p:extLst>
      <p:ext uri="{BB962C8B-B14F-4D97-AF65-F5344CB8AC3E}">
        <p14:creationId xmlns:p14="http://schemas.microsoft.com/office/powerpoint/2010/main" val="34005781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0F126-8191-C326-850B-11F8F61C6E92}"/>
              </a:ext>
            </a:extLst>
          </p:cNvPr>
          <p:cNvSpPr>
            <a:spLocks noGrp="1"/>
          </p:cNvSpPr>
          <p:nvPr>
            <p:ph type="title"/>
          </p:nvPr>
        </p:nvSpPr>
        <p:spPr/>
        <p:txBody>
          <a:bodyPr/>
          <a:lstStyle/>
          <a:p>
            <a:r>
              <a:rPr lang="en-US" dirty="0"/>
              <a:t>Heavy Equipment</a:t>
            </a:r>
          </a:p>
        </p:txBody>
      </p:sp>
      <p:sp>
        <p:nvSpPr>
          <p:cNvPr id="5" name="TextBox 4">
            <a:extLst>
              <a:ext uri="{FF2B5EF4-FFF2-40B4-BE49-F238E27FC236}">
                <a16:creationId xmlns:a16="http://schemas.microsoft.com/office/drawing/2014/main" id="{E572612C-13CC-DF4C-3FE5-899064C41A81}"/>
              </a:ext>
            </a:extLst>
          </p:cNvPr>
          <p:cNvSpPr txBox="1"/>
          <p:nvPr/>
        </p:nvSpPr>
        <p:spPr>
          <a:xfrm>
            <a:off x="672353" y="1878697"/>
            <a:ext cx="10901082" cy="3387466"/>
          </a:xfrm>
          <a:prstGeom prst="rect">
            <a:avLst/>
          </a:prstGeom>
          <a:noFill/>
        </p:spPr>
        <p:txBody>
          <a:bodyPr wrap="square">
            <a:spAutoFit/>
          </a:bodyPr>
          <a:lstStyle/>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Road Rollers: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Road rollers, also known as steamrollers or compactors, are heavy machines equipped with large, heavy rollers. They're used for compacting and flattening surfaces during road construction to ensure a solid, even foundation.</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Concrete Pumps: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Concrete pumps are used for transferring liquid concrete by pumping it to the desired location, especially in hard-to-reach or high-rise construction sites. They are vital for efficient and precise concrete placement.</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 </a:t>
            </a: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Compactors: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Compactors are heavy machines designed to compress and compact different materials, such as soil, gravel, or asphalt. They ensure stability and density in construction projects, such as roads, building foundations, or landfills.</a:t>
            </a:r>
          </a:p>
        </p:txBody>
      </p:sp>
    </p:spTree>
    <p:extLst>
      <p:ext uri="{BB962C8B-B14F-4D97-AF65-F5344CB8AC3E}">
        <p14:creationId xmlns:p14="http://schemas.microsoft.com/office/powerpoint/2010/main" val="20131392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0F126-8191-C326-850B-11F8F61C6E92}"/>
              </a:ext>
            </a:extLst>
          </p:cNvPr>
          <p:cNvSpPr>
            <a:spLocks noGrp="1"/>
          </p:cNvSpPr>
          <p:nvPr>
            <p:ph type="title"/>
          </p:nvPr>
        </p:nvSpPr>
        <p:spPr/>
        <p:txBody>
          <a:bodyPr/>
          <a:lstStyle/>
          <a:p>
            <a:r>
              <a:rPr lang="en-US" dirty="0"/>
              <a:t>Heavy Equipment</a:t>
            </a:r>
          </a:p>
        </p:txBody>
      </p:sp>
      <p:sp>
        <p:nvSpPr>
          <p:cNvPr id="5" name="TextBox 4">
            <a:extLst>
              <a:ext uri="{FF2B5EF4-FFF2-40B4-BE49-F238E27FC236}">
                <a16:creationId xmlns:a16="http://schemas.microsoft.com/office/drawing/2014/main" id="{E572612C-13CC-DF4C-3FE5-899064C41A81}"/>
              </a:ext>
            </a:extLst>
          </p:cNvPr>
          <p:cNvSpPr txBox="1"/>
          <p:nvPr/>
        </p:nvSpPr>
        <p:spPr>
          <a:xfrm>
            <a:off x="672353" y="1878697"/>
            <a:ext cx="10901082" cy="2230226"/>
          </a:xfrm>
          <a:prstGeom prst="rect">
            <a:avLst/>
          </a:prstGeom>
          <a:noFill/>
        </p:spPr>
        <p:txBody>
          <a:bodyPr wrap="square">
            <a:spAutoFit/>
          </a:bodyPr>
          <a:lstStyle/>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Graders: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Graders are used in construction for leveling and grading surfaces, such as roads, ensuring they are smooth and even. These machines have a long blade that can be adjusted for different angles to achieve the desired surface contour.</a:t>
            </a:r>
          </a:p>
          <a:p>
            <a:pPr marL="0" marR="0" algn="just">
              <a:lnSpc>
                <a:spcPct val="115000"/>
              </a:lnSpc>
              <a:spcBef>
                <a:spcPts val="600"/>
              </a:spcBef>
              <a:spcAft>
                <a:spcPts val="600"/>
              </a:spcAft>
            </a:pPr>
            <a:r>
              <a:rPr lang="en-US" sz="1600" b="1" dirty="0">
                <a:solidFill>
                  <a:srgbClr val="365F91"/>
                </a:solidFill>
                <a:effectLst/>
                <a:latin typeface="Times New Roman" panose="02020603050405020304" pitchFamily="18" charset="0"/>
                <a:ea typeface="Times New Roman" panose="02020603050405020304" pitchFamily="18" charset="0"/>
                <a:cs typeface="Calibri" panose="020F0502020204030204" pitchFamily="34" charset="0"/>
              </a:rPr>
              <a:t>Loaders: </a:t>
            </a:r>
          </a:p>
          <a:p>
            <a:pPr marL="0" marR="0" algn="just">
              <a:lnSpc>
                <a:spcPct val="115000"/>
              </a:lnSpc>
              <a:spcBef>
                <a:spcPts val="600"/>
              </a:spcBef>
              <a:spcAft>
                <a:spcPts val="600"/>
              </a:spcAft>
            </a:pPr>
            <a:r>
              <a:rPr lang="en-US" sz="1600" dirty="0">
                <a:effectLst/>
                <a:latin typeface="Times New Roman" panose="02020603050405020304" pitchFamily="18" charset="0"/>
                <a:ea typeface="Calibri" panose="020F0502020204030204" pitchFamily="34" charset="0"/>
              </a:rPr>
              <a:t>Loaders, also called front-end loaders, are used for loading and transporting materials like dirt, sand, or gravel. They have a front-mounted bucket and are employed in various construction and earthmoving tasks.</a:t>
            </a:r>
          </a:p>
        </p:txBody>
      </p:sp>
    </p:spTree>
    <p:extLst>
      <p:ext uri="{BB962C8B-B14F-4D97-AF65-F5344CB8AC3E}">
        <p14:creationId xmlns:p14="http://schemas.microsoft.com/office/powerpoint/2010/main" val="39355791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B58A6-7FD0-7A42-320E-A222812E3FAE}"/>
              </a:ext>
            </a:extLst>
          </p:cNvPr>
          <p:cNvSpPr>
            <a:spLocks noGrp="1"/>
          </p:cNvSpPr>
          <p:nvPr>
            <p:ph type="title"/>
          </p:nvPr>
        </p:nvSpPr>
        <p:spPr/>
        <p:txBody>
          <a:bodyPr/>
          <a:lstStyle/>
          <a:p>
            <a:r>
              <a:rPr lang="en-US" dirty="0"/>
              <a:t>References</a:t>
            </a:r>
          </a:p>
        </p:txBody>
      </p:sp>
      <p:sp>
        <p:nvSpPr>
          <p:cNvPr id="4" name="Rectangle 1">
            <a:extLst>
              <a:ext uri="{FF2B5EF4-FFF2-40B4-BE49-F238E27FC236}">
                <a16:creationId xmlns:a16="http://schemas.microsoft.com/office/drawing/2014/main" id="{82F32537-8F77-CFFA-75CC-B6F0140C2B61}"/>
              </a:ext>
            </a:extLst>
          </p:cNvPr>
          <p:cNvSpPr>
            <a:spLocks noChangeArrowheads="1"/>
          </p:cNvSpPr>
          <p:nvPr/>
        </p:nvSpPr>
        <p:spPr bwMode="auto">
          <a:xfrm>
            <a:off x="546846" y="1622390"/>
            <a:ext cx="10892119" cy="455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Chadderton, D. V. (2007).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Engineering</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York: Taylor and Francis Group.</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FIREX. (2023).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Smoke Alarms Guide</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October 12, 2023, from https://smokealarmsdetectors.blogspot.com/2012/10/how-smoke-detector-works.html</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Fred Hall, R. G. (2007).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Building Services Handbook</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Oxford, Burlington: Elsevier Limited.</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GoN</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(2015).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Nepal National Building Code NBC 206:2015, Architectural Design Requirements.</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Government of Nepal, Ministry of Urban Development, Department of Urban Development and Building Construction.</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Joseph B </a:t>
            </a:r>
            <a:r>
              <a:rPr kumimoji="0" lang="en-US" altLang="en-US" sz="13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Wujek</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F. R. (2010).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Mechanical and Electrical Systems in Architecture, Engineering and Construction</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(5th Edition ed.). New Jersey: Pearson Education Inc.</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NBCI. (2007).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National Building Code of India 2005.</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Bureau of Indian Standards.</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NFPA. (2021).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Fire Protection Handbook.</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National Fire Protection Authority.</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Ogawa, A. (2012, May 2).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Wikimedia Commons</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Retrieved September 17, 2023, from https://upload.wikimedia.org/wikipedia/commons/1/1c/Psychrometric_chart.png</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Pita, E. G. (2002).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 Conditioning Principles and Systems; An Energy Approach</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(4th Edition ed.). New York: Prentice Hall, Ohio.</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13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Sarao</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 S. (2020). </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Refrigeration and </a:t>
            </a:r>
            <a:r>
              <a:rPr kumimoji="0" lang="en-US" altLang="en-US" sz="1300" b="0" i="1"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AIr</a:t>
            </a:r>
            <a:r>
              <a:rPr kumimoji="0" lang="en-US" altLang="en-US" sz="1300" b="0" i="1"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Conditioning.</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Satya </a:t>
            </a:r>
            <a:r>
              <a:rPr kumimoji="0" lang="en-US" altLang="en-US" sz="1300" b="0" i="0" u="none" strike="noStrike" cap="none" normalizeH="0" baseline="0" dirty="0" err="1">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Prakashan</a:t>
            </a:r>
            <a:r>
              <a:rPr kumimoji="0" lang="en-US" altLang="en-US" sz="13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en-US" altLang="en-US" sz="1300" b="0" i="0" u="none" strike="noStrike" cap="none" normalizeH="0" baseline="0" dirty="0">
              <a:ln>
                <a:noFill/>
              </a:ln>
              <a:solidFill>
                <a:schemeClr val="tx1"/>
              </a:solidFill>
              <a:effectLst/>
            </a:endParaRPr>
          </a:p>
          <a:p>
            <a:pPr marL="285750" marR="0" lvl="0" indent="-28575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endParaRPr kumimoji="0" lang="en-US" altLang="en-US" sz="13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165955812"/>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1565</TotalTime>
  <Words>4654</Words>
  <Application>Microsoft Office PowerPoint</Application>
  <PresentationFormat>Widescreen</PresentationFormat>
  <Paragraphs>312</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Symbol</vt:lpstr>
      <vt:lpstr>Times New Roman</vt:lpstr>
      <vt:lpstr>Retrospect</vt:lpstr>
      <vt:lpstr>Course: Building Services III</vt:lpstr>
      <vt:lpstr>Summary of NBC Code 107:1994 </vt:lpstr>
      <vt:lpstr>Summary of NBC Code 107:1994 </vt:lpstr>
      <vt:lpstr>Summary of NBC Code 206:2003 </vt:lpstr>
      <vt:lpstr>Summary of NBC Code 206:2003 </vt:lpstr>
      <vt:lpstr>Indian Standard Summary </vt:lpstr>
      <vt:lpstr>Indian Standard Summary </vt:lpstr>
      <vt:lpstr>Indian Standard Summary </vt:lpstr>
      <vt:lpstr>PowerPoint Presentation</vt:lpstr>
      <vt:lpstr>Indian Standard Summary </vt:lpstr>
      <vt:lpstr>Elevators</vt:lpstr>
      <vt:lpstr>Elevators</vt:lpstr>
      <vt:lpstr>PowerPoint Presentation</vt:lpstr>
      <vt:lpstr>Hydraulic Elevator</vt:lpstr>
      <vt:lpstr>Hydraulic Elevator</vt:lpstr>
      <vt:lpstr>Traction Elevator</vt:lpstr>
      <vt:lpstr>Traction Elevators</vt:lpstr>
      <vt:lpstr>Traction Elevators</vt:lpstr>
      <vt:lpstr>Basic Components of  Elevator</vt:lpstr>
      <vt:lpstr>Basic Components of  Elevator</vt:lpstr>
      <vt:lpstr>Basic Components of  Elevator</vt:lpstr>
      <vt:lpstr>Basic Components of  Elevator</vt:lpstr>
      <vt:lpstr>Basic Components of  Elevator</vt:lpstr>
      <vt:lpstr>Classification of Elevators</vt:lpstr>
      <vt:lpstr>Elevator Selection Guideline</vt:lpstr>
      <vt:lpstr>Elevator Selection Guideline</vt:lpstr>
      <vt:lpstr>Escalators</vt:lpstr>
      <vt:lpstr>Escalators</vt:lpstr>
      <vt:lpstr>Escalators</vt:lpstr>
      <vt:lpstr>Components of Escalators</vt:lpstr>
      <vt:lpstr>Components of Escalators</vt:lpstr>
      <vt:lpstr>Components of Escalators</vt:lpstr>
      <vt:lpstr>Heavy Equipment</vt:lpstr>
      <vt:lpstr>Heavy Equipment</vt:lpstr>
      <vt:lpstr>Heavy Equipment</vt:lpstr>
      <vt:lpstr>Heavy Equipment</vt:lpstr>
      <vt:lpstr>Heavy Equipment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Building Services III</dc:title>
  <dc:creator>Manchan Tiwari</dc:creator>
  <cp:lastModifiedBy>Shishli Simkhada</cp:lastModifiedBy>
  <cp:revision>70</cp:revision>
  <dcterms:created xsi:type="dcterms:W3CDTF">2023-09-12T06:49:02Z</dcterms:created>
  <dcterms:modified xsi:type="dcterms:W3CDTF">2023-10-29T17:32:02Z</dcterms:modified>
</cp:coreProperties>
</file>