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Override1.xml" ContentType="application/vnd.openxmlformats-officedocument.themeOverride+xml"/>
  <Override PartName="/ppt/theme/themeOverride2.xml" ContentType="application/vnd.openxmlformats-officedocument.themeOverride+xml"/>
  <Override PartName="/ppt/theme/themeOverride3.xml" ContentType="application/vnd.openxmlformats-officedocument.themeOverride+xml"/>
  <Override PartName="/ppt/theme/themeOverride4.xml" ContentType="application/vnd.openxmlformats-officedocument.themeOverride+xml"/>
  <Override PartName="/ppt/theme/themeOverride5.xml" ContentType="application/vnd.openxmlformats-officedocument.themeOverride+xml"/>
  <Override PartName="/ppt/theme/themeOverride6.xml" ContentType="application/vnd.openxmlformats-officedocument.themeOverride+xml"/>
  <Override PartName="/ppt/theme/themeOverride7.xml" ContentType="application/vnd.openxmlformats-officedocument.themeOverride+xml"/>
  <Override PartName="/ppt/theme/themeOverride8.xml" ContentType="application/vnd.openxmlformats-officedocument.themeOverride+xml"/>
  <Override PartName="/ppt/theme/themeOverride9.xml" ContentType="application/vnd.openxmlformats-officedocument.themeOverride+xml"/>
  <Override PartName="/ppt/theme/themeOverride10.xml" ContentType="application/vnd.openxmlformats-officedocument.themeOverride+xml"/>
  <Override PartName="/ppt/theme/themeOverride11.xml" ContentType="application/vnd.openxmlformats-officedocument.themeOverride+xml"/>
  <Override PartName="/ppt/theme/themeOverride12.xml" ContentType="application/vnd.openxmlformats-officedocument.themeOverride+xml"/>
  <Override PartName="/ppt/theme/themeOverride13.xml" ContentType="application/vnd.openxmlformats-officedocument.themeOverride+xml"/>
  <Override PartName="/ppt/theme/themeOverride14.xml" ContentType="application/vnd.openxmlformats-officedocument.themeOverride+xml"/>
  <Override PartName="/ppt/theme/themeOverride15.xml" ContentType="application/vnd.openxmlformats-officedocument.themeOverride+xml"/>
  <Override PartName="/ppt/theme/themeOverride16.xml" ContentType="application/vnd.openxmlformats-officedocument.themeOverride+xml"/>
  <Override PartName="/ppt/theme/themeOverride17.xml" ContentType="application/vnd.openxmlformats-officedocument.themeOverride+xml"/>
  <Override PartName="/ppt/theme/themeOverride18.xml" ContentType="application/vnd.openxmlformats-officedocument.themeOverride+xml"/>
  <Override PartName="/ppt/theme/themeOverride19.xml" ContentType="application/vnd.openxmlformats-officedocument.themeOverride+xml"/>
  <Override PartName="/ppt/theme/themeOverride20.xml" ContentType="application/vnd.openxmlformats-officedocument.themeOverride+xml"/>
  <Override PartName="/ppt/theme/themeOverride21.xml" ContentType="application/vnd.openxmlformats-officedocument.themeOverr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bookmarkIdSeed="2">
  <p:sldMasterIdLst>
    <p:sldMasterId id="2147484577" r:id="rId4"/>
  </p:sldMasterIdLst>
  <p:notesMasterIdLst>
    <p:notesMasterId r:id="rId45"/>
  </p:notesMasterIdLst>
  <p:handoutMasterIdLst>
    <p:handoutMasterId r:id="rId46"/>
  </p:handoutMasterIdLst>
  <p:sldIdLst>
    <p:sldId id="381" r:id="rId5"/>
    <p:sldId id="382" r:id="rId6"/>
    <p:sldId id="327" r:id="rId7"/>
    <p:sldId id="385" r:id="rId8"/>
    <p:sldId id="386" r:id="rId9"/>
    <p:sldId id="387" r:id="rId10"/>
    <p:sldId id="388" r:id="rId11"/>
    <p:sldId id="389" r:id="rId12"/>
    <p:sldId id="390" r:id="rId13"/>
    <p:sldId id="384" r:id="rId14"/>
    <p:sldId id="391" r:id="rId15"/>
    <p:sldId id="392" r:id="rId16"/>
    <p:sldId id="328" r:id="rId17"/>
    <p:sldId id="329" r:id="rId18"/>
    <p:sldId id="368" r:id="rId19"/>
    <p:sldId id="330" r:id="rId20"/>
    <p:sldId id="355" r:id="rId21"/>
    <p:sldId id="331" r:id="rId22"/>
    <p:sldId id="369" r:id="rId23"/>
    <p:sldId id="332" r:id="rId24"/>
    <p:sldId id="370" r:id="rId25"/>
    <p:sldId id="333" r:id="rId26"/>
    <p:sldId id="334" r:id="rId27"/>
    <p:sldId id="371" r:id="rId28"/>
    <p:sldId id="372" r:id="rId29"/>
    <p:sldId id="336" r:id="rId30"/>
    <p:sldId id="338" r:id="rId31"/>
    <p:sldId id="356" r:id="rId32"/>
    <p:sldId id="373" r:id="rId33"/>
    <p:sldId id="374" r:id="rId34"/>
    <p:sldId id="375" r:id="rId35"/>
    <p:sldId id="393" r:id="rId36"/>
    <p:sldId id="394" r:id="rId37"/>
    <p:sldId id="395" r:id="rId38"/>
    <p:sldId id="397" r:id="rId39"/>
    <p:sldId id="396" r:id="rId40"/>
    <p:sldId id="398" r:id="rId41"/>
    <p:sldId id="399" r:id="rId42"/>
    <p:sldId id="400" r:id="rId43"/>
    <p:sldId id="354" r:id="rId44"/>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pos="3840" userDrawn="1">
          <p15:clr>
            <a:srgbClr val="A4A3A4"/>
          </p15:clr>
        </p15:guide>
        <p15:guide id="2" orient="horz" pos="2160" userDrawn="1">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6071" autoAdjust="0"/>
    <p:restoredTop sz="94599" autoAdjust="0"/>
  </p:normalViewPr>
  <p:slideViewPr>
    <p:cSldViewPr>
      <p:cViewPr varScale="1">
        <p:scale>
          <a:sx n="107" d="100"/>
          <a:sy n="107" d="100"/>
        </p:scale>
        <p:origin x="606" y="102"/>
      </p:cViewPr>
      <p:guideLst>
        <p:guide pos="3840"/>
        <p:guide orient="horz" pos="2160"/>
      </p:guideLst>
    </p:cSldViewPr>
  </p:slideViewPr>
  <p:outlineViewPr>
    <p:cViewPr>
      <p:scale>
        <a:sx n="33" d="100"/>
        <a:sy n="33" d="100"/>
      </p:scale>
      <p:origin x="0" y="0"/>
    </p:cViewPr>
  </p:outlineViewPr>
  <p:notesTextViewPr>
    <p:cViewPr>
      <p:scale>
        <a:sx n="100" d="100"/>
        <a:sy n="100" d="100"/>
      </p:scale>
      <p:origin x="0" y="0"/>
    </p:cViewPr>
  </p:notesTextViewPr>
  <p:notesViewPr>
    <p:cSldViewPr showGuides="1">
      <p:cViewPr varScale="1">
        <p:scale>
          <a:sx n="63" d="100"/>
          <a:sy n="63" d="100"/>
        </p:scale>
        <p:origin x="2838" y="108"/>
      </p:cViewPr>
      <p:guideLst>
        <p:guide orient="horz" pos="2880"/>
        <p:guide pos="2160"/>
      </p:guideLst>
    </p:cSldViewPr>
  </p:notes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3" Type="http://schemas.openxmlformats.org/officeDocument/2006/relationships/customXml" Target="../customXml/item3.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presProps" Target="presProps.xml"/><Relationship Id="rId50" Type="http://schemas.openxmlformats.org/officeDocument/2006/relationships/tableStyles" Target="tableStyle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handoutMaster" Target="handoutMasters/handoutMaster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notesMaster" Target="notesMasters/notesMaster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theme" Target="theme/them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viewProps" Target="viewProps.xml"/><Relationship Id="rId8" Type="http://schemas.openxmlformats.org/officeDocument/2006/relationships/slide" Target="slides/slide4.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30E6E22E-288A-414B-A8DE-E4DBD03D5FC0}" type="datetimeFigureOut">
              <a:rPr lang="en-US"/>
              <a:t>10/29/2023</a:t>
            </a:fld>
            <a:endParaRPr/>
          </a:p>
        </p:txBody>
      </p:sp>
      <p:sp>
        <p:nvSpPr>
          <p:cNvPr id="4" name="Footer Placeholder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a:p>
        </p:txBody>
      </p:sp>
      <p:sp>
        <p:nvSpPr>
          <p:cNvPr id="5" name="Slide Number Placeholder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01114579-D02A-4B51-B5DF-8EC449F77AC7}" type="slidenum">
              <a:rPr/>
              <a:t>‹#›</a:t>
            </a:fld>
            <a:endParaRPr/>
          </a:p>
        </p:txBody>
      </p:sp>
    </p:spTree>
    <p:extLst>
      <p:ext uri="{BB962C8B-B14F-4D97-AF65-F5344CB8AC3E}">
        <p14:creationId xmlns:p14="http://schemas.microsoft.com/office/powerpoint/2010/main" val="276812638"/>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39A9AE7E-E0F9-4C51-AD9A-F4C3A6E23BBF}" type="datetimeFigureOut">
              <a:rPr lang="en-US"/>
              <a:t>10/29/2023</a:t>
            </a:fld>
            <a:endParaRPr/>
          </a:p>
        </p:txBody>
      </p:sp>
      <p:sp>
        <p:nvSpPr>
          <p:cNvPr id="4" name="Slide Image Placeholder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t>Click to edit Master text styles</a:t>
            </a:r>
          </a:p>
          <a:p>
            <a:pPr lvl="1"/>
            <a:r>
              <a:t>Second level</a:t>
            </a:r>
          </a:p>
          <a:p>
            <a:pPr lvl="2"/>
            <a:r>
              <a:t>Third level</a:t>
            </a:r>
          </a:p>
          <a:p>
            <a:pPr lvl="3"/>
            <a:r>
              <a:t>Fourth level</a:t>
            </a:r>
          </a:p>
          <a:p>
            <a:pPr lvl="4"/>
            <a:r>
              <a:t>Fifth level</a:t>
            </a:r>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C6074690-7256-4BB9-AC0F-97AEAE8CDEC2}" type="slidenum">
              <a:rPr/>
              <a:t>‹#›</a:t>
            </a:fld>
            <a:endParaRPr/>
          </a:p>
        </p:txBody>
      </p:sp>
    </p:spTree>
    <p:extLst>
      <p:ext uri="{BB962C8B-B14F-4D97-AF65-F5344CB8AC3E}">
        <p14:creationId xmlns:p14="http://schemas.microsoft.com/office/powerpoint/2010/main" val="42742610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1097280" y="758952"/>
            <a:ext cx="10058400" cy="3566160"/>
          </a:xfrm>
        </p:spPr>
        <p:txBody>
          <a:bodyPr anchor="b">
            <a:normAutofit/>
          </a:bodyPr>
          <a:lstStyle>
            <a:lvl1pPr algn="l">
              <a:lnSpc>
                <a:spcPct val="85000"/>
              </a:lnSpc>
              <a:defRPr sz="8000" spc="-50" baseline="0">
                <a:solidFill>
                  <a:schemeClr val="tx1">
                    <a:lumMod val="85000"/>
                    <a:lumOff val="15000"/>
                  </a:schemeClr>
                </a:solidFill>
              </a:defRPr>
            </a:lvl1pPr>
          </a:lstStyle>
          <a:p>
            <a:r>
              <a:rPr lang="en-US"/>
              <a:t>Click to edit Master title style</a:t>
            </a:r>
            <a:endParaRPr lang="en-US" dirty="0"/>
          </a:p>
        </p:txBody>
      </p:sp>
      <p:sp>
        <p:nvSpPr>
          <p:cNvPr id="3" name="Subtitle 2"/>
          <p:cNvSpPr>
            <a:spLocks noGrp="1"/>
          </p:cNvSpPr>
          <p:nvPr>
            <p:ph type="subTitle" idx="1"/>
          </p:nvPr>
        </p:nvSpPr>
        <p:spPr>
          <a:xfrm>
            <a:off x="1100051" y="4455620"/>
            <a:ext cx="10058400" cy="1143000"/>
          </a:xfrm>
        </p:spPr>
        <p:txBody>
          <a:bodyPr lIns="91440" rIns="91440">
            <a:normAutofit/>
          </a:bodyPr>
          <a:lstStyle>
            <a:lvl1pPr marL="0" indent="0" algn="l">
              <a:buNone/>
              <a:defRPr sz="2400" cap="all" spc="200" baseline="0">
                <a:solidFill>
                  <a:schemeClr val="tx2"/>
                </a:solidFill>
                <a:latin typeface="+mj-lt"/>
              </a:defRPr>
            </a:lvl1pPr>
            <a:lvl2pPr marL="457200" indent="0" algn="ctr">
              <a:buNone/>
              <a:defRPr sz="24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C084FE23-1B65-4DA8-AAE0-279D87027E18}" type="datetimeFigureOut">
              <a:rPr lang="en-US" smtClean="0"/>
              <a:t>10/29/2023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C999012-87DA-4C32-9835-E2352FDC0B42}" type="slidenum">
              <a:rPr lang="en-US" smtClean="0"/>
              <a:t>‹#›</a:t>
            </a:fld>
            <a:endParaRPr lang="en-US"/>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76387213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marL="0">
              <a:defRPr/>
            </a:lvl1p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C084FE23-1B65-4DA8-AAE0-279D87027E18}" type="datetimeFigureOut">
              <a:rPr lang="en-US" smtClean="0"/>
              <a:t>10/29/2023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C999012-87DA-4C32-9835-E2352FDC0B42}" type="slidenum">
              <a:rPr lang="en-US" smtClean="0"/>
              <a:t>‹#›</a:t>
            </a:fld>
            <a:endParaRPr lang="en-US"/>
          </a:p>
        </p:txBody>
      </p:sp>
    </p:spTree>
    <p:extLst>
      <p:ext uri="{BB962C8B-B14F-4D97-AF65-F5344CB8AC3E}">
        <p14:creationId xmlns:p14="http://schemas.microsoft.com/office/powerpoint/2010/main" val="256046604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Pr>
        <a:solidFill>
          <a:schemeClr val="bg1"/>
        </a:solidFill>
        <a:effectLst/>
      </p:bgPr>
    </p:bg>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758952"/>
            <a:ext cx="10058400" cy="3566160"/>
          </a:xfrm>
        </p:spPr>
        <p:txBody>
          <a:bodyPr anchor="b" anchorCtr="0">
            <a:normAutofit/>
          </a:bodyPr>
          <a:lstStyle>
            <a:lvl1pPr>
              <a:lnSpc>
                <a:spcPct val="85000"/>
              </a:lnSpc>
              <a:defRPr sz="8000" b="0">
                <a:solidFill>
                  <a:schemeClr val="tx1">
                    <a:lumMod val="85000"/>
                    <a:lumOff val="15000"/>
                  </a:schemeClr>
                </a:solidFill>
              </a:defRPr>
            </a:lvl1pPr>
          </a:lstStyle>
          <a:p>
            <a:r>
              <a:rPr lang="en-US"/>
              <a:t>Click to edit Master title style</a:t>
            </a:r>
            <a:endParaRPr lang="en-US" dirty="0"/>
          </a:p>
        </p:txBody>
      </p:sp>
      <p:sp>
        <p:nvSpPr>
          <p:cNvPr id="3" name="Text Placeholder 2"/>
          <p:cNvSpPr>
            <a:spLocks noGrp="1"/>
          </p:cNvSpPr>
          <p:nvPr>
            <p:ph type="body" idx="1"/>
          </p:nvPr>
        </p:nvSpPr>
        <p:spPr>
          <a:xfrm>
            <a:off x="1097280" y="4453128"/>
            <a:ext cx="10058400" cy="1143000"/>
          </a:xfrm>
        </p:spPr>
        <p:txBody>
          <a:bodyPr lIns="91440" rIns="91440" anchor="t" anchorCtr="0">
            <a:normAutofit/>
          </a:bodyPr>
          <a:lstStyle>
            <a:lvl1pPr marL="0" indent="0">
              <a:buNone/>
              <a:defRPr sz="2400" cap="all" spc="200" baseline="0">
                <a:solidFill>
                  <a:schemeClr val="tx2"/>
                </a:solidFill>
                <a:latin typeface="+mj-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C084FE23-1B65-4DA8-AAE0-279D87027E18}" type="datetimeFigureOut">
              <a:rPr lang="en-US" smtClean="0"/>
              <a:t>10/29/2023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C999012-87DA-4C32-9835-E2352FDC0B42}" type="slidenum">
              <a:rPr lang="en-US" smtClean="0"/>
              <a:t>‹#›</a:t>
            </a:fld>
            <a:endParaRPr lang="en-US"/>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84009003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a:xfrm>
            <a:off x="1097280" y="286603"/>
            <a:ext cx="10058400" cy="1450757"/>
          </a:xfrm>
        </p:spPr>
        <p:txBody>
          <a:bodyPr/>
          <a:lstStyle/>
          <a:p>
            <a:r>
              <a:rPr lang="en-US"/>
              <a:t>Click to edit Master title style</a:t>
            </a:r>
            <a:endParaRPr lang="en-US" dirty="0"/>
          </a:p>
        </p:txBody>
      </p:sp>
      <p:sp>
        <p:nvSpPr>
          <p:cNvPr id="3" name="Content Placeholder 2"/>
          <p:cNvSpPr>
            <a:spLocks noGrp="1"/>
          </p:cNvSpPr>
          <p:nvPr>
            <p:ph sz="half" idx="1"/>
          </p:nvPr>
        </p:nvSpPr>
        <p:spPr>
          <a:xfrm>
            <a:off x="1097279" y="1845734"/>
            <a:ext cx="4937760" cy="402336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217920" y="1845735"/>
            <a:ext cx="4937760" cy="402336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C084FE23-1B65-4DA8-AAE0-279D87027E18}" type="datetimeFigureOut">
              <a:rPr lang="en-US" smtClean="0"/>
              <a:t>10/29/2023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EC999012-87DA-4C32-9835-E2352FDC0B42}" type="slidenum">
              <a:rPr lang="en-US" smtClean="0"/>
              <a:t>‹#›</a:t>
            </a:fld>
            <a:endParaRPr lang="en-US"/>
          </a:p>
        </p:txBody>
      </p:sp>
    </p:spTree>
    <p:extLst>
      <p:ext uri="{BB962C8B-B14F-4D97-AF65-F5344CB8AC3E}">
        <p14:creationId xmlns:p14="http://schemas.microsoft.com/office/powerpoint/2010/main" val="189563446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a:xfrm>
            <a:off x="1097280" y="286603"/>
            <a:ext cx="10058400" cy="1450757"/>
          </a:xfrm>
        </p:spPr>
        <p:txBody>
          <a:bodyPr/>
          <a:lstStyle/>
          <a:p>
            <a:r>
              <a:rPr lang="en-US"/>
              <a:t>Click to edit Master title style</a:t>
            </a:r>
            <a:endParaRPr lang="en-US" dirty="0"/>
          </a:p>
        </p:txBody>
      </p:sp>
      <p:sp>
        <p:nvSpPr>
          <p:cNvPr id="3" name="Text Placeholder 2"/>
          <p:cNvSpPr>
            <a:spLocks noGrp="1"/>
          </p:cNvSpPr>
          <p:nvPr>
            <p:ph type="body" idx="1"/>
          </p:nvPr>
        </p:nvSpPr>
        <p:spPr>
          <a:xfrm>
            <a:off x="109728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097280" y="2582334"/>
            <a:ext cx="4937760" cy="33782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21792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217920" y="2582334"/>
            <a:ext cx="4937760" cy="33782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C084FE23-1B65-4DA8-AAE0-279D87027E18}" type="datetimeFigureOut">
              <a:rPr lang="en-US" smtClean="0"/>
              <a:t>10/29/2023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EC999012-87DA-4C32-9835-E2352FDC0B42}" type="slidenum">
              <a:rPr lang="en-US" smtClean="0"/>
              <a:t>‹#›</a:t>
            </a:fld>
            <a:endParaRPr lang="en-US"/>
          </a:p>
        </p:txBody>
      </p:sp>
    </p:spTree>
    <p:extLst>
      <p:ext uri="{BB962C8B-B14F-4D97-AF65-F5344CB8AC3E}">
        <p14:creationId xmlns:p14="http://schemas.microsoft.com/office/powerpoint/2010/main" val="144688197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C084FE23-1B65-4DA8-AAE0-279D87027E18}" type="datetimeFigureOut">
              <a:rPr lang="en-US" smtClean="0"/>
              <a:t>10/29/2023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EC999012-87DA-4C32-9835-E2352FDC0B42}" type="slidenum">
              <a:rPr lang="en-US" smtClean="0"/>
              <a:t>‹#›</a:t>
            </a:fld>
            <a:endParaRPr lang="en-US"/>
          </a:p>
        </p:txBody>
      </p:sp>
    </p:spTree>
    <p:extLst>
      <p:ext uri="{BB962C8B-B14F-4D97-AF65-F5344CB8AC3E}">
        <p14:creationId xmlns:p14="http://schemas.microsoft.com/office/powerpoint/2010/main" val="77664968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 name="Rectangle 5"/>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 name="Date Placeholder 6"/>
          <p:cNvSpPr>
            <a:spLocks noGrp="1"/>
          </p:cNvSpPr>
          <p:nvPr>
            <p:ph type="dt" sz="half" idx="10"/>
          </p:nvPr>
        </p:nvSpPr>
        <p:spPr/>
        <p:txBody>
          <a:bodyPr/>
          <a:lstStyle/>
          <a:p>
            <a:fld id="{C084FE23-1B65-4DA8-AAE0-279D87027E18}" type="datetimeFigureOut">
              <a:rPr lang="en-US" smtClean="0"/>
              <a:t>10/29/2023</a:t>
            </a:fld>
            <a:endParaRPr lang="en-US"/>
          </a:p>
        </p:txBody>
      </p:sp>
      <p:sp>
        <p:nvSpPr>
          <p:cNvPr id="8" name="Footer Placeholder 7"/>
          <p:cNvSpPr>
            <a:spLocks noGrp="1"/>
          </p:cNvSpPr>
          <p:nvPr>
            <p:ph type="ftr" sz="quarter" idx="11"/>
          </p:nvPr>
        </p:nvSpPr>
        <p:spPr/>
        <p:txBody>
          <a:bodyPr/>
          <a:lstStyle>
            <a:lvl1pPr>
              <a:defRPr>
                <a:solidFill>
                  <a:srgbClr val="FFFFFF"/>
                </a:solidFill>
              </a:defRPr>
            </a:lvl1pPr>
          </a:lstStyle>
          <a:p>
            <a:endParaRPr lang="en-US"/>
          </a:p>
        </p:txBody>
      </p:sp>
      <p:sp>
        <p:nvSpPr>
          <p:cNvPr id="9" name="Slide Number Placeholder 8"/>
          <p:cNvSpPr>
            <a:spLocks noGrp="1"/>
          </p:cNvSpPr>
          <p:nvPr>
            <p:ph type="sldNum" sz="quarter" idx="12"/>
          </p:nvPr>
        </p:nvSpPr>
        <p:spPr/>
        <p:txBody>
          <a:bodyPr/>
          <a:lstStyle/>
          <a:p>
            <a:fld id="{EC999012-87DA-4C32-9835-E2352FDC0B42}" type="slidenum">
              <a:rPr lang="en-US" smtClean="0"/>
              <a:t>‹#›</a:t>
            </a:fld>
            <a:endParaRPr lang="en-US"/>
          </a:p>
        </p:txBody>
      </p:sp>
    </p:spTree>
    <p:extLst>
      <p:ext uri="{BB962C8B-B14F-4D97-AF65-F5344CB8AC3E}">
        <p14:creationId xmlns:p14="http://schemas.microsoft.com/office/powerpoint/2010/main" val="241800504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8" name="Rectangle 7"/>
          <p:cNvSpPr/>
          <p:nvPr/>
        </p:nvSpPr>
        <p:spPr>
          <a:xfrm>
            <a:off x="16" y="0"/>
            <a:ext cx="4050791"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4040071" y="0"/>
            <a:ext cx="64008"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457200" y="594359"/>
            <a:ext cx="3200400" cy="2286000"/>
          </a:xfrm>
        </p:spPr>
        <p:txBody>
          <a:bodyPr anchor="b">
            <a:normAutofit/>
          </a:bodyPr>
          <a:lstStyle>
            <a:lvl1pPr>
              <a:defRPr sz="3600" b="0">
                <a:solidFill>
                  <a:srgbClr val="FFFFFF"/>
                </a:solidFill>
              </a:defRPr>
            </a:lvl1pPr>
          </a:lstStyle>
          <a:p>
            <a:r>
              <a:rPr lang="en-US"/>
              <a:t>Click to edit Master title style</a:t>
            </a:r>
            <a:endParaRPr lang="en-US" dirty="0"/>
          </a:p>
        </p:txBody>
      </p:sp>
      <p:sp>
        <p:nvSpPr>
          <p:cNvPr id="3" name="Content Placeholder 2"/>
          <p:cNvSpPr>
            <a:spLocks noGrp="1"/>
          </p:cNvSpPr>
          <p:nvPr>
            <p:ph idx="1"/>
          </p:nvPr>
        </p:nvSpPr>
        <p:spPr>
          <a:xfrm>
            <a:off x="4800600" y="731520"/>
            <a:ext cx="6492240" cy="5257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457200" y="2926080"/>
            <a:ext cx="3200400" cy="3379124"/>
          </a:xfrm>
        </p:spPr>
        <p:txBody>
          <a:bodyPr lIns="91440" rIns="91440">
            <a:normAutofit/>
          </a:bodyPr>
          <a:lstStyle>
            <a:lvl1pPr marL="0" indent="0">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a:xfrm>
            <a:off x="465512" y="6459785"/>
            <a:ext cx="2618510" cy="365125"/>
          </a:xfrm>
        </p:spPr>
        <p:txBody>
          <a:bodyPr/>
          <a:lstStyle>
            <a:lvl1pPr algn="l">
              <a:defRPr/>
            </a:lvl1pPr>
          </a:lstStyle>
          <a:p>
            <a:fld id="{C084FE23-1B65-4DA8-AAE0-279D87027E18}" type="datetimeFigureOut">
              <a:rPr lang="en-US" smtClean="0"/>
              <a:t>10/29/2023</a:t>
            </a:fld>
            <a:endParaRPr lang="en-US"/>
          </a:p>
        </p:txBody>
      </p:sp>
      <p:sp>
        <p:nvSpPr>
          <p:cNvPr id="6" name="Footer Placeholder 5"/>
          <p:cNvSpPr>
            <a:spLocks noGrp="1"/>
          </p:cNvSpPr>
          <p:nvPr>
            <p:ph type="ftr" sz="quarter" idx="11"/>
          </p:nvPr>
        </p:nvSpPr>
        <p:spPr>
          <a:xfrm>
            <a:off x="4800600" y="6459785"/>
            <a:ext cx="4648200" cy="365125"/>
          </a:xfrm>
        </p:spPr>
        <p:txBody>
          <a:bodyPr/>
          <a:lstStyle>
            <a:lvl1pPr algn="l">
              <a:defRPr>
                <a:solidFill>
                  <a:schemeClr val="tx2"/>
                </a:solidFill>
              </a:defRPr>
            </a:lvl1pPr>
          </a:lstStyle>
          <a:p>
            <a:endParaRPr lang="en-US"/>
          </a:p>
        </p:txBody>
      </p:sp>
      <p:sp>
        <p:nvSpPr>
          <p:cNvPr id="7" name="Slide Number Placeholder 6"/>
          <p:cNvSpPr>
            <a:spLocks noGrp="1"/>
          </p:cNvSpPr>
          <p:nvPr>
            <p:ph type="sldNum" sz="quarter" idx="12"/>
          </p:nvPr>
        </p:nvSpPr>
        <p:spPr/>
        <p:txBody>
          <a:bodyPr/>
          <a:lstStyle>
            <a:lvl1pPr>
              <a:defRPr>
                <a:solidFill>
                  <a:schemeClr val="tx2"/>
                </a:solidFill>
              </a:defRPr>
            </a:lvl1pPr>
          </a:lstStyle>
          <a:p>
            <a:fld id="{EC999012-87DA-4C32-9835-E2352FDC0B42}" type="slidenum">
              <a:rPr lang="en-US" smtClean="0"/>
              <a:t>‹#›</a:t>
            </a:fld>
            <a:endParaRPr lang="en-US"/>
          </a:p>
        </p:txBody>
      </p:sp>
    </p:spTree>
    <p:extLst>
      <p:ext uri="{BB962C8B-B14F-4D97-AF65-F5344CB8AC3E}">
        <p14:creationId xmlns:p14="http://schemas.microsoft.com/office/powerpoint/2010/main" val="113051226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8" name="Rectangle 7"/>
          <p:cNvSpPr/>
          <p:nvPr/>
        </p:nvSpPr>
        <p:spPr>
          <a:xfrm>
            <a:off x="0" y="4953000"/>
            <a:ext cx="12188825" cy="1905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5" y="491507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5074920"/>
            <a:ext cx="10113264" cy="822960"/>
          </a:xfrm>
        </p:spPr>
        <p:txBody>
          <a:bodyPr lIns="91440" tIns="0" rIns="91440" bIns="0" anchor="b">
            <a:noAutofit/>
          </a:bodyPr>
          <a:lstStyle>
            <a:lvl1pPr>
              <a:defRPr sz="3600" b="0">
                <a:solidFill>
                  <a:srgbClr val="FFFFFF"/>
                </a:solidFill>
              </a:defRPr>
            </a:lvl1pPr>
          </a:lstStyle>
          <a:p>
            <a:r>
              <a:rPr lang="en-US"/>
              <a:t>Click to edit Master title style</a:t>
            </a:r>
            <a:endParaRPr lang="en-US" dirty="0"/>
          </a:p>
        </p:txBody>
      </p:sp>
      <p:sp>
        <p:nvSpPr>
          <p:cNvPr id="3" name="Picture Placeholder 2"/>
          <p:cNvSpPr>
            <a:spLocks noGrp="1" noChangeAspect="1"/>
          </p:cNvSpPr>
          <p:nvPr>
            <p:ph type="pic" idx="1"/>
          </p:nvPr>
        </p:nvSpPr>
        <p:spPr>
          <a:xfrm>
            <a:off x="15" y="0"/>
            <a:ext cx="12191985" cy="4915076"/>
          </a:xfrm>
          <a:blipFill>
            <a:blip r:embed="rId2"/>
            <a:stretch>
              <a:fillRect/>
            </a:stretch>
          </a:blipFill>
        </p:spPr>
        <p:txBody>
          <a:bodyPr lIns="457200" tIns="457200" anchor="t"/>
          <a:lstStyle>
            <a:lvl1pPr marL="0" indent="0">
              <a:buNone/>
              <a:defRPr sz="3200">
                <a:solidFill>
                  <a:schemeClr val="bg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1097280" y="5907023"/>
            <a:ext cx="10113264" cy="594360"/>
          </a:xfrm>
        </p:spPr>
        <p:txBody>
          <a:bodyPr lIns="91440" tIns="0" rIns="91440" bIns="0">
            <a:normAutofit/>
          </a:bodyPr>
          <a:lstStyle>
            <a:lvl1pPr marL="0" indent="0">
              <a:spcBef>
                <a:spcPts val="0"/>
              </a:spcBef>
              <a:spcAft>
                <a:spcPts val="600"/>
              </a:spcAft>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C084FE23-1B65-4DA8-AAE0-279D87027E18}" type="datetimeFigureOut">
              <a:rPr lang="en-US" smtClean="0"/>
              <a:t>10/29/2023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EC999012-87DA-4C32-9835-E2352FDC0B42}" type="slidenum">
              <a:rPr lang="en-US" smtClean="0"/>
              <a:t>‹#›</a:t>
            </a:fld>
            <a:endParaRPr lang="en-US"/>
          </a:p>
        </p:txBody>
      </p:sp>
    </p:spTree>
    <p:extLst>
      <p:ext uri="{BB962C8B-B14F-4D97-AF65-F5344CB8AC3E}">
        <p14:creationId xmlns:p14="http://schemas.microsoft.com/office/powerpoint/2010/main" val="38742832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lIns="45720" tIns="0" rIns="45720" bIns="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C084FE23-1B65-4DA8-AAE0-279D87027E18}" type="datetimeFigureOut">
              <a:rPr lang="en-US" smtClean="0"/>
              <a:t>10/29/2023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C999012-87DA-4C32-9835-E2352FDC0B42}" type="slidenum">
              <a:rPr lang="en-US" smtClean="0"/>
              <a:t>‹#›</a:t>
            </a:fld>
            <a:endParaRPr lang="en-US"/>
          </a:p>
        </p:txBody>
      </p:sp>
    </p:spTree>
    <p:extLst>
      <p:ext uri="{BB962C8B-B14F-4D97-AF65-F5344CB8AC3E}">
        <p14:creationId xmlns:p14="http://schemas.microsoft.com/office/powerpoint/2010/main" val="62522175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8724900" y="414778"/>
            <a:ext cx="2628900" cy="5757421"/>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414778"/>
            <a:ext cx="7734300" cy="5757422"/>
          </a:xfrm>
        </p:spPr>
        <p:txBody>
          <a:bodyPr vert="eaVert" lIns="45720" tIns="0" rIns="45720" bIns="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C084FE23-1B65-4DA8-AAE0-279D87027E18}" type="datetimeFigureOut">
              <a:rPr lang="en-US" smtClean="0"/>
              <a:t>10/29/2023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C999012-87DA-4C32-9835-E2352FDC0B42}" type="slidenum">
              <a:rPr lang="en-US" smtClean="0"/>
              <a:t>‹#›</a:t>
            </a:fld>
            <a:endParaRPr lang="en-US"/>
          </a:p>
        </p:txBody>
      </p:sp>
    </p:spTree>
    <p:extLst>
      <p:ext uri="{BB962C8B-B14F-4D97-AF65-F5344CB8AC3E}">
        <p14:creationId xmlns:p14="http://schemas.microsoft.com/office/powerpoint/2010/main" val="386441247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p:cNvSpPr/>
          <p:nvPr/>
        </p:nvSpPr>
        <p:spPr>
          <a:xfrm>
            <a:off x="1" y="6400800"/>
            <a:ext cx="12192000"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0" y="6334316"/>
            <a:ext cx="12192001" cy="659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1097280" y="286603"/>
            <a:ext cx="10058400" cy="1450757"/>
          </a:xfrm>
          <a:prstGeom prst="rect">
            <a:avLst/>
          </a:prstGeom>
        </p:spPr>
        <p:txBody>
          <a:bodyPr vert="horz" lIns="91440" tIns="45720" rIns="91440" bIns="45720" rtlCol="0" anchor="b">
            <a:normAutofit/>
          </a:bodyPr>
          <a:lstStyle/>
          <a:p>
            <a:r>
              <a:rPr lang="en-US"/>
              <a:t>Click to edit Master title style</a:t>
            </a:r>
            <a:endParaRPr lang="en-US" dirty="0"/>
          </a:p>
        </p:txBody>
      </p:sp>
      <p:sp>
        <p:nvSpPr>
          <p:cNvPr id="3" name="Text Placeholder 2"/>
          <p:cNvSpPr>
            <a:spLocks noGrp="1"/>
          </p:cNvSpPr>
          <p:nvPr>
            <p:ph type="body" idx="1"/>
          </p:nvPr>
        </p:nvSpPr>
        <p:spPr>
          <a:xfrm>
            <a:off x="1097280" y="1845734"/>
            <a:ext cx="10058400" cy="4023360"/>
          </a:xfrm>
          <a:prstGeom prst="rect">
            <a:avLst/>
          </a:prstGeom>
        </p:spPr>
        <p:txBody>
          <a:bodyPr vert="horz" lIns="0" tIns="45720" rIns="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097280" y="6459785"/>
            <a:ext cx="2472271" cy="365125"/>
          </a:xfrm>
          <a:prstGeom prst="rect">
            <a:avLst/>
          </a:prstGeom>
        </p:spPr>
        <p:txBody>
          <a:bodyPr vert="horz" lIns="91440" tIns="45720" rIns="91440" bIns="45720" rtlCol="0" anchor="ctr"/>
          <a:lstStyle>
            <a:lvl1pPr algn="l">
              <a:defRPr sz="900">
                <a:solidFill>
                  <a:srgbClr val="FFFFFF"/>
                </a:solidFill>
              </a:defRPr>
            </a:lvl1pPr>
          </a:lstStyle>
          <a:p>
            <a:fld id="{C084FE23-1B65-4DA8-AAE0-279D87027E18}" type="datetimeFigureOut">
              <a:rPr lang="en-US" smtClean="0"/>
              <a:t>10/29/2023</a:t>
            </a:fld>
            <a:endParaRPr lang="en-US"/>
          </a:p>
        </p:txBody>
      </p:sp>
      <p:sp>
        <p:nvSpPr>
          <p:cNvPr id="5" name="Footer Placeholder 4"/>
          <p:cNvSpPr>
            <a:spLocks noGrp="1"/>
          </p:cNvSpPr>
          <p:nvPr>
            <p:ph type="ftr" sz="quarter" idx="3"/>
          </p:nvPr>
        </p:nvSpPr>
        <p:spPr>
          <a:xfrm>
            <a:off x="3686185" y="6459785"/>
            <a:ext cx="4822804" cy="365125"/>
          </a:xfrm>
          <a:prstGeom prst="rect">
            <a:avLst/>
          </a:prstGeom>
        </p:spPr>
        <p:txBody>
          <a:bodyPr vert="horz" lIns="91440" tIns="45720" rIns="91440" bIns="45720" rtlCol="0" anchor="ctr"/>
          <a:lstStyle>
            <a:lvl1pPr algn="ctr">
              <a:defRPr sz="900" cap="all" baseline="0">
                <a:solidFill>
                  <a:srgbClr val="FFFFFF"/>
                </a:solidFill>
              </a:defRPr>
            </a:lvl1pPr>
          </a:lstStyle>
          <a:p>
            <a:endParaRPr lang="en-US"/>
          </a:p>
        </p:txBody>
      </p:sp>
      <p:sp>
        <p:nvSpPr>
          <p:cNvPr id="6" name="Slide Number Placeholder 5"/>
          <p:cNvSpPr>
            <a:spLocks noGrp="1"/>
          </p:cNvSpPr>
          <p:nvPr>
            <p:ph type="sldNum" sz="quarter" idx="4"/>
          </p:nvPr>
        </p:nvSpPr>
        <p:spPr>
          <a:xfrm>
            <a:off x="9900458" y="6459785"/>
            <a:ext cx="1312025" cy="365125"/>
          </a:xfrm>
          <a:prstGeom prst="rect">
            <a:avLst/>
          </a:prstGeom>
        </p:spPr>
        <p:txBody>
          <a:bodyPr vert="horz" lIns="91440" tIns="45720" rIns="91440" bIns="45720" rtlCol="0" anchor="ctr"/>
          <a:lstStyle>
            <a:lvl1pPr algn="r">
              <a:defRPr sz="1050">
                <a:solidFill>
                  <a:srgbClr val="FFFFFF"/>
                </a:solidFill>
              </a:defRPr>
            </a:lvl1pPr>
          </a:lstStyle>
          <a:p>
            <a:fld id="{EC999012-87DA-4C32-9835-E2352FDC0B42}" type="slidenum">
              <a:rPr lang="en-US" smtClean="0"/>
              <a:t>‹#›</a:t>
            </a:fld>
            <a:endParaRPr lang="en-US"/>
          </a:p>
        </p:txBody>
      </p:sp>
      <p:cxnSp>
        <p:nvCxnSpPr>
          <p:cNvPr id="10" name="Straight Connector 9"/>
          <p:cNvCxnSpPr/>
          <p:nvPr/>
        </p:nvCxnSpPr>
        <p:spPr>
          <a:xfrm>
            <a:off x="1193532" y="1737845"/>
            <a:ext cx="996696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401567339"/>
      </p:ext>
    </p:extLst>
  </p:cSld>
  <p:clrMap bg1="lt1" tx1="dk1" bg2="lt2" tx2="dk2" accent1="accent1" accent2="accent2" accent3="accent3" accent4="accent4" accent5="accent5" accent6="accent6" hlink="hlink" folHlink="folHlink"/>
  <p:sldLayoutIdLst>
    <p:sldLayoutId id="2147484578" r:id="rId1"/>
    <p:sldLayoutId id="2147484579" r:id="rId2"/>
    <p:sldLayoutId id="2147484580" r:id="rId3"/>
    <p:sldLayoutId id="2147484581" r:id="rId4"/>
    <p:sldLayoutId id="2147484582" r:id="rId5"/>
    <p:sldLayoutId id="2147484583" r:id="rId6"/>
    <p:sldLayoutId id="2147484584" r:id="rId7"/>
    <p:sldLayoutId id="2147484585" r:id="rId8"/>
    <p:sldLayoutId id="2147484586" r:id="rId9"/>
    <p:sldLayoutId id="2147484587" r:id="rId10"/>
    <p:sldLayoutId id="2147484588" r:id="rId11"/>
  </p:sldLayoutIdLst>
  <p:txStyles>
    <p:title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p:titleStyle>
    <p:bodyStyle>
      <a:lvl1pPr marL="91440" indent="-91440" algn="l" defTabSz="914400" rtl="0" eaLnBrk="1" latinLnBrk="0" hangingPunct="1">
        <a:lnSpc>
          <a:spcPct val="90000"/>
        </a:lnSpc>
        <a:spcBef>
          <a:spcPts val="1200"/>
        </a:spcBef>
        <a:spcAft>
          <a:spcPts val="200"/>
        </a:spcAft>
        <a:buClr>
          <a:schemeClr val="accent1"/>
        </a:buClr>
        <a:buSzPct val="100000"/>
        <a:buFont typeface="Calibri" panose="020F0502020204030204" pitchFamily="34" charset="0"/>
        <a:buChar char=" "/>
        <a:defRPr sz="20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90000"/>
        </a:lnSpc>
        <a:spcBef>
          <a:spcPts val="200"/>
        </a:spcBef>
        <a:spcAft>
          <a:spcPts val="400"/>
        </a:spcAft>
        <a:buClr>
          <a:schemeClr val="accent1"/>
        </a:buClr>
        <a:buFont typeface="Calibri" pitchFamily="34" charset="0"/>
        <a:buChar char="◦"/>
        <a:defRPr sz="18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hemeOverride" Target="../theme/themeOverride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hemeOverride" Target="../theme/themeOverride2.xml"/></Relationships>
</file>

<file path=ppt/slides/_rels/slide14.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hemeOverride" Target="../theme/themeOverride3.xml"/></Relationships>
</file>

<file path=ppt/slides/_rels/slide15.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hemeOverride" Target="../theme/themeOverride4.xml"/></Relationships>
</file>

<file path=ppt/slides/_rels/slide16.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hemeOverride" Target="../theme/themeOverride5.xml"/></Relationships>
</file>

<file path=ppt/slides/_rels/slide17.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hemeOverride" Target="../theme/themeOverride6.xml"/></Relationships>
</file>

<file path=ppt/slides/_rels/slide18.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hemeOverride" Target="../theme/themeOverride7.xml"/></Relationships>
</file>

<file path=ppt/slides/_rels/slide19.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hemeOverride" Target="../theme/themeOverride8.xml"/></Relationships>
</file>

<file path=ppt/slides/_rels/slide2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slideLayout" Target="../slideLayouts/slideLayout2.xml"/><Relationship Id="rId1" Type="http://schemas.openxmlformats.org/officeDocument/2006/relationships/themeOverride" Target="../theme/themeOverride9.xml"/></Relationships>
</file>

<file path=ppt/slides/_rels/slide2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slideLayout" Target="../slideLayouts/slideLayout2.xml"/><Relationship Id="rId1" Type="http://schemas.openxmlformats.org/officeDocument/2006/relationships/themeOverride" Target="../theme/themeOverride10.xml"/></Relationships>
</file>

<file path=ppt/slides/_rels/slide22.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hemeOverride" Target="../theme/themeOverride11.xml"/></Relationships>
</file>

<file path=ppt/slides/_rels/slide23.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hemeOverride" Target="../theme/themeOverride12.xml"/></Relationships>
</file>

<file path=ppt/slides/_rels/slide24.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hemeOverride" Target="../theme/themeOverride13.xml"/></Relationships>
</file>

<file path=ppt/slides/_rels/slide25.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hemeOverride" Target="../theme/themeOverride14.xml"/></Relationships>
</file>

<file path=ppt/slides/_rels/slide26.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hemeOverride" Target="../theme/themeOverride15.xml"/></Relationships>
</file>

<file path=ppt/slides/_rels/slide27.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hemeOverride" Target="../theme/themeOverride16.xml"/></Relationships>
</file>

<file path=ppt/slides/_rels/slide28.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hemeOverride" Target="../theme/themeOverride17.xml"/></Relationships>
</file>

<file path=ppt/slides/_rels/slide29.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hemeOverride" Target="../theme/themeOverride18.xml"/></Relationships>
</file>

<file path=ppt/slides/_rels/slide30.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hemeOverride" Target="../theme/themeOverride19.xml"/></Relationships>
</file>

<file path=ppt/slides/_rels/slide31.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hemeOverride" Target="../theme/themeOverride20.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hemeOverride" Target="../theme/themeOverride2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47F3ACF-C1DD-008F-E4E9-1F38EC446F21}"/>
              </a:ext>
            </a:extLst>
          </p:cNvPr>
          <p:cNvSpPr>
            <a:spLocks noGrp="1"/>
          </p:cNvSpPr>
          <p:nvPr>
            <p:ph type="ctrTitle"/>
          </p:nvPr>
        </p:nvSpPr>
        <p:spPr>
          <a:xfrm>
            <a:off x="1066800" y="1069848"/>
            <a:ext cx="10058400" cy="1719072"/>
          </a:xfrm>
        </p:spPr>
        <p:txBody>
          <a:bodyPr>
            <a:normAutofit/>
          </a:bodyPr>
          <a:lstStyle/>
          <a:p>
            <a:pPr algn="ctr"/>
            <a:r>
              <a:rPr lang="en-US" sz="6000" dirty="0"/>
              <a:t>Course: Building Services III</a:t>
            </a:r>
          </a:p>
        </p:txBody>
      </p:sp>
      <p:sp>
        <p:nvSpPr>
          <p:cNvPr id="3" name="Subtitle 2">
            <a:extLst>
              <a:ext uri="{FF2B5EF4-FFF2-40B4-BE49-F238E27FC236}">
                <a16:creationId xmlns:a16="http://schemas.microsoft.com/office/drawing/2014/main" id="{0C40A212-0C9F-77C8-A64C-C2BA37EB7B06}"/>
              </a:ext>
            </a:extLst>
          </p:cNvPr>
          <p:cNvSpPr>
            <a:spLocks noGrp="1"/>
          </p:cNvSpPr>
          <p:nvPr>
            <p:ph type="subTitle" idx="1"/>
          </p:nvPr>
        </p:nvSpPr>
        <p:spPr/>
        <p:txBody>
          <a:bodyPr>
            <a:normAutofit fontScale="85000" lnSpcReduction="20000"/>
          </a:bodyPr>
          <a:lstStyle/>
          <a:p>
            <a:pPr algn="ctr"/>
            <a:r>
              <a:rPr lang="en-US" b="1" dirty="0"/>
              <a:t>Lecture 9: Energy, energy planning and energy auditing</a:t>
            </a:r>
          </a:p>
          <a:p>
            <a:pPr algn="ctr"/>
            <a:endParaRPr lang="en-US" b="1" dirty="0"/>
          </a:p>
          <a:p>
            <a:pPr algn="ctr"/>
            <a:r>
              <a:rPr lang="en-US" dirty="0"/>
              <a:t>Lecturer: Manchan Tiwari</a:t>
            </a:r>
          </a:p>
        </p:txBody>
      </p:sp>
    </p:spTree>
    <p:extLst>
      <p:ext uri="{BB962C8B-B14F-4D97-AF65-F5344CB8AC3E}">
        <p14:creationId xmlns:p14="http://schemas.microsoft.com/office/powerpoint/2010/main" val="379307003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294FA9D-3049-1DF0-F8C5-7ABB4A69297C}"/>
              </a:ext>
            </a:extLst>
          </p:cNvPr>
          <p:cNvSpPr>
            <a:spLocks noGrp="1"/>
          </p:cNvSpPr>
          <p:nvPr>
            <p:ph type="title"/>
          </p:nvPr>
        </p:nvSpPr>
        <p:spPr/>
        <p:txBody>
          <a:bodyPr/>
          <a:lstStyle/>
          <a:p>
            <a:r>
              <a:rPr lang="en-US" dirty="0"/>
              <a:t>Introduction</a:t>
            </a:r>
          </a:p>
        </p:txBody>
      </p:sp>
      <p:sp>
        <p:nvSpPr>
          <p:cNvPr id="3" name="Content Placeholder 2">
            <a:extLst>
              <a:ext uri="{FF2B5EF4-FFF2-40B4-BE49-F238E27FC236}">
                <a16:creationId xmlns:a16="http://schemas.microsoft.com/office/drawing/2014/main" id="{DD1C6D17-FC6F-C1A3-00E4-6B44A7BE2215}"/>
              </a:ext>
            </a:extLst>
          </p:cNvPr>
          <p:cNvSpPr>
            <a:spLocks noGrp="1"/>
          </p:cNvSpPr>
          <p:nvPr>
            <p:ph idx="1"/>
          </p:nvPr>
        </p:nvSpPr>
        <p:spPr/>
        <p:txBody>
          <a:bodyPr>
            <a:normAutofit fontScale="92500" lnSpcReduction="10000"/>
          </a:bodyPr>
          <a:lstStyle/>
          <a:p>
            <a:pPr marL="287338" indent="-287338" algn="just">
              <a:buFont typeface="Arial" panose="020B0604020202020204" pitchFamily="34" charset="0"/>
              <a:buChar char="•"/>
            </a:pPr>
            <a:r>
              <a:rPr lang="en-US" sz="1800" dirty="0">
                <a:effectLst/>
                <a:latin typeface="Times New Roman" panose="02020603050405020304" pitchFamily="18" charset="0"/>
                <a:ea typeface="Calibri" panose="020F0502020204030204" pitchFamily="34" charset="0"/>
              </a:rPr>
              <a:t>Energy is the capacity to do work. Energy is vital for each activity in our day-to-day life. Energy is required to fulfill every basic need of human beings. </a:t>
            </a:r>
          </a:p>
          <a:p>
            <a:pPr marL="287338" indent="-287338" algn="just">
              <a:buFont typeface="Arial" panose="020B0604020202020204" pitchFamily="34" charset="0"/>
              <a:buChar char="•"/>
            </a:pPr>
            <a:r>
              <a:rPr lang="en-US" sz="1800" dirty="0">
                <a:effectLst/>
                <a:latin typeface="Times New Roman" panose="02020603050405020304" pitchFamily="18" charset="0"/>
                <a:ea typeface="Calibri" panose="020F0502020204030204" pitchFamily="34" charset="0"/>
              </a:rPr>
              <a:t>At larger scale, energy consumption of a country or civilizations depicts the extent of development or prosperity of the nation. All the technological advances in the world are possible due to the improvement in quality of various types of energy. </a:t>
            </a:r>
          </a:p>
          <a:p>
            <a:pPr marL="287338" indent="-287338" algn="just">
              <a:buFont typeface="Arial" panose="020B0604020202020204" pitchFamily="34" charset="0"/>
              <a:buChar char="•"/>
            </a:pPr>
            <a:r>
              <a:rPr lang="en-US" sz="1800" dirty="0">
                <a:effectLst/>
                <a:latin typeface="Times New Roman" panose="02020603050405020304" pitchFamily="18" charset="0"/>
                <a:ea typeface="Calibri" panose="020F0502020204030204" pitchFamily="34" charset="0"/>
              </a:rPr>
              <a:t>Earliest form of energy used were work done by human and animals along with wind and water available in nature. The development of human civilization has been directly related with the amount and form of energy consumed. </a:t>
            </a:r>
          </a:p>
          <a:p>
            <a:pPr marL="287338" indent="-287338" algn="just">
              <a:buFont typeface="Arial" panose="020B0604020202020204" pitchFamily="34" charset="0"/>
              <a:buChar char="•"/>
            </a:pPr>
            <a:r>
              <a:rPr lang="en-US" sz="1800" dirty="0">
                <a:effectLst/>
                <a:latin typeface="Times New Roman" panose="02020603050405020304" pitchFamily="18" charset="0"/>
                <a:ea typeface="Calibri" panose="020F0502020204030204" pitchFamily="34" charset="0"/>
              </a:rPr>
              <a:t>The energy sources consumed before the Industrial revolution had low energy density and were not dependable (</a:t>
            </a:r>
            <a:r>
              <a:rPr lang="en-US" sz="1800" dirty="0" err="1">
                <a:effectLst/>
                <a:latin typeface="Times New Roman" panose="02020603050405020304" pitchFamily="18" charset="0"/>
                <a:ea typeface="Calibri" panose="020F0502020204030204" pitchFamily="34" charset="0"/>
              </a:rPr>
              <a:t>Singal</a:t>
            </a:r>
            <a:r>
              <a:rPr lang="en-US" sz="1800" dirty="0">
                <a:effectLst/>
                <a:latin typeface="Times New Roman" panose="02020603050405020304" pitchFamily="18" charset="0"/>
                <a:ea typeface="Calibri" panose="020F0502020204030204" pitchFamily="34" charset="0"/>
              </a:rPr>
              <a:t>, 2011). However, the sources were renewable and available for free. </a:t>
            </a:r>
          </a:p>
          <a:p>
            <a:pPr marL="287338" indent="-287338" algn="just">
              <a:buFont typeface="Arial" panose="020B0604020202020204" pitchFamily="34" charset="0"/>
              <a:buChar char="•"/>
            </a:pPr>
            <a:r>
              <a:rPr lang="en-US" sz="1800" dirty="0">
                <a:effectLst/>
                <a:latin typeface="Times New Roman" panose="02020603050405020304" pitchFamily="18" charset="0"/>
                <a:ea typeface="Calibri" panose="020F0502020204030204" pitchFamily="34" charset="0"/>
              </a:rPr>
              <a:t>With the growth in population and various inventions, the use of energy shifted to conventional fossil fuels. The high energy density of the fuels resulted in efficient conversion to useful work. </a:t>
            </a:r>
          </a:p>
          <a:p>
            <a:pPr marL="287338" indent="-287338" algn="just">
              <a:buFont typeface="Arial" panose="020B0604020202020204" pitchFamily="34" charset="0"/>
              <a:buChar char="•"/>
            </a:pPr>
            <a:r>
              <a:rPr lang="en-US" sz="1800" dirty="0">
                <a:effectLst/>
                <a:latin typeface="Times New Roman" panose="02020603050405020304" pitchFamily="18" charset="0"/>
                <a:ea typeface="Calibri" panose="020F0502020204030204" pitchFamily="34" charset="0"/>
              </a:rPr>
              <a:t>Due to environmental impact of the conventional fuels, the focus has been shifted to traditional or renewable energy sources. The majority of renewable energy sources are focused towards electricity generation. </a:t>
            </a:r>
          </a:p>
          <a:p>
            <a:pPr marL="287338" indent="-287338" algn="just">
              <a:buFont typeface="Arial" panose="020B0604020202020204" pitchFamily="34" charset="0"/>
              <a:buChar char="•"/>
            </a:pPr>
            <a:endParaRPr lang="en-US" dirty="0"/>
          </a:p>
        </p:txBody>
      </p:sp>
    </p:spTree>
    <p:extLst>
      <p:ext uri="{BB962C8B-B14F-4D97-AF65-F5344CB8AC3E}">
        <p14:creationId xmlns:p14="http://schemas.microsoft.com/office/powerpoint/2010/main" val="281524796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42F60FA-AD7F-E640-14C1-5BFD6142C694}"/>
              </a:ext>
            </a:extLst>
          </p:cNvPr>
          <p:cNvSpPr>
            <a:spLocks noGrp="1"/>
          </p:cNvSpPr>
          <p:nvPr>
            <p:ph type="title"/>
          </p:nvPr>
        </p:nvSpPr>
        <p:spPr>
          <a:xfrm>
            <a:off x="685801" y="381000"/>
            <a:ext cx="8379078" cy="1188720"/>
          </a:xfrm>
        </p:spPr>
        <p:txBody>
          <a:bodyPr>
            <a:normAutofit/>
          </a:bodyPr>
          <a:lstStyle/>
          <a:p>
            <a:r>
              <a:rPr lang="en-US" dirty="0"/>
              <a:t>Energy Characteristics</a:t>
            </a:r>
          </a:p>
        </p:txBody>
      </p:sp>
      <p:sp>
        <p:nvSpPr>
          <p:cNvPr id="4" name="Slide Number Placeholder 3">
            <a:extLst>
              <a:ext uri="{FF2B5EF4-FFF2-40B4-BE49-F238E27FC236}">
                <a16:creationId xmlns:a16="http://schemas.microsoft.com/office/drawing/2014/main" id="{DE47A032-5A46-3ECB-2210-4469DCE451BD}"/>
              </a:ext>
            </a:extLst>
          </p:cNvPr>
          <p:cNvSpPr>
            <a:spLocks noGrp="1"/>
          </p:cNvSpPr>
          <p:nvPr>
            <p:ph type="sldNum" sz="quarter" idx="12"/>
          </p:nvPr>
        </p:nvSpPr>
        <p:spPr/>
        <p:txBody>
          <a:bodyPr/>
          <a:lstStyle/>
          <a:p>
            <a:fld id="{DF28FB93-0A08-4E7D-8E63-9EFA29F1E093}" type="slidenum">
              <a:rPr lang="en-US" smtClean="0"/>
              <a:pPr/>
              <a:t>3</a:t>
            </a:fld>
            <a:endParaRPr lang="en-US"/>
          </a:p>
        </p:txBody>
      </p:sp>
      <p:sp>
        <p:nvSpPr>
          <p:cNvPr id="8" name="TextBox 7">
            <a:extLst>
              <a:ext uri="{FF2B5EF4-FFF2-40B4-BE49-F238E27FC236}">
                <a16:creationId xmlns:a16="http://schemas.microsoft.com/office/drawing/2014/main" id="{303B0E2C-2516-4F41-972E-3EE61ABAE9A1}"/>
              </a:ext>
            </a:extLst>
          </p:cNvPr>
          <p:cNvSpPr txBox="1"/>
          <p:nvPr/>
        </p:nvSpPr>
        <p:spPr>
          <a:xfrm>
            <a:off x="381000" y="1735825"/>
            <a:ext cx="10679083" cy="3909596"/>
          </a:xfrm>
          <a:prstGeom prst="rect">
            <a:avLst/>
          </a:prstGeom>
          <a:noFill/>
        </p:spPr>
        <p:txBody>
          <a:bodyPr wrap="square">
            <a:spAutoFit/>
          </a:bodyPr>
          <a:lstStyle/>
          <a:p>
            <a:pPr marL="228600" marR="0" algn="just">
              <a:lnSpc>
                <a:spcPct val="115000"/>
              </a:lnSpc>
              <a:spcBef>
                <a:spcPts val="600"/>
              </a:spcBef>
              <a:spcAft>
                <a:spcPts val="600"/>
              </a:spcAft>
            </a:pPr>
            <a:r>
              <a:rPr lang="en-US" sz="1800" dirty="0">
                <a:effectLst/>
                <a:latin typeface="Times New Roman" panose="02020603050405020304" pitchFamily="18" charset="0"/>
                <a:ea typeface="Calibri" panose="020F0502020204030204" pitchFamily="34" charset="0"/>
              </a:rPr>
              <a:t>Use of energy can be evident in very simple form as of daily work done by human beings or in rather complex form as power produced from a Solar Photo-voltaic panel. However, the basic concepts and characteristics for all the kind of energy sources and forms are fundamentally similar. Some of the characteristics are:</a:t>
            </a:r>
          </a:p>
          <a:p>
            <a:pPr marL="342900" marR="0" lvl="0" indent="-342900" algn="just">
              <a:lnSpc>
                <a:spcPct val="115000"/>
              </a:lnSpc>
              <a:spcBef>
                <a:spcPts val="0"/>
              </a:spcBef>
              <a:spcAft>
                <a:spcPts val="400"/>
              </a:spcAft>
              <a:buFont typeface="Symbol" panose="05050102010706020507" pitchFamily="18" charset="2"/>
              <a:buChar char=""/>
            </a:pPr>
            <a:r>
              <a:rPr lang="en-US" sz="1800" dirty="0">
                <a:effectLst/>
                <a:latin typeface="Times New Roman" panose="02020603050405020304" pitchFamily="18" charset="0"/>
                <a:ea typeface="Calibri" panose="020F0502020204030204" pitchFamily="34" charset="0"/>
              </a:rPr>
              <a:t>Energy can neither be created nor be destroyed</a:t>
            </a:r>
          </a:p>
          <a:p>
            <a:pPr marL="342900" marR="0" lvl="0" indent="-342900" algn="just">
              <a:lnSpc>
                <a:spcPct val="115000"/>
              </a:lnSpc>
              <a:spcBef>
                <a:spcPts val="0"/>
              </a:spcBef>
              <a:spcAft>
                <a:spcPts val="400"/>
              </a:spcAft>
              <a:buFont typeface="Symbol" panose="05050102010706020507" pitchFamily="18" charset="2"/>
              <a:buChar char=""/>
            </a:pPr>
            <a:r>
              <a:rPr lang="en-US" sz="1800" dirty="0">
                <a:effectLst/>
                <a:latin typeface="Times New Roman" panose="02020603050405020304" pitchFamily="18" charset="0"/>
                <a:ea typeface="Calibri" panose="020F0502020204030204" pitchFamily="34" charset="0"/>
              </a:rPr>
              <a:t>Energy can exist and can be transformed from one form to another</a:t>
            </a:r>
          </a:p>
          <a:p>
            <a:pPr marL="342900" marR="0" lvl="0" indent="-342900" algn="just">
              <a:lnSpc>
                <a:spcPct val="115000"/>
              </a:lnSpc>
              <a:spcBef>
                <a:spcPts val="0"/>
              </a:spcBef>
              <a:spcAft>
                <a:spcPts val="400"/>
              </a:spcAft>
              <a:buFont typeface="Symbol" panose="05050102010706020507" pitchFamily="18" charset="2"/>
              <a:buChar char=""/>
            </a:pPr>
            <a:r>
              <a:rPr lang="en-US" sz="1800" dirty="0">
                <a:effectLst/>
                <a:latin typeface="Times New Roman" panose="02020603050405020304" pitchFamily="18" charset="0"/>
                <a:ea typeface="Calibri" panose="020F0502020204030204" pitchFamily="34" charset="0"/>
              </a:rPr>
              <a:t>Energy can be stored in proper devices and equipment</a:t>
            </a:r>
          </a:p>
          <a:p>
            <a:pPr marL="342900" marR="0" lvl="0" indent="-342900" algn="just">
              <a:lnSpc>
                <a:spcPct val="115000"/>
              </a:lnSpc>
              <a:spcBef>
                <a:spcPts val="0"/>
              </a:spcBef>
              <a:spcAft>
                <a:spcPts val="400"/>
              </a:spcAft>
              <a:buFont typeface="Symbol" panose="05050102010706020507" pitchFamily="18" charset="2"/>
              <a:buChar char=""/>
            </a:pPr>
            <a:r>
              <a:rPr lang="en-US" sz="1800" dirty="0">
                <a:effectLst/>
                <a:latin typeface="Times New Roman" panose="02020603050405020304" pitchFamily="18" charset="0"/>
                <a:ea typeface="Calibri" panose="020F0502020204030204" pitchFamily="34" charset="0"/>
              </a:rPr>
              <a:t>The general unit of energy is N-m or Joule.</a:t>
            </a:r>
          </a:p>
          <a:p>
            <a:pPr marL="342900" marR="0" lvl="0" indent="-342900" algn="just">
              <a:lnSpc>
                <a:spcPct val="115000"/>
              </a:lnSpc>
              <a:spcBef>
                <a:spcPts val="0"/>
              </a:spcBef>
              <a:spcAft>
                <a:spcPts val="400"/>
              </a:spcAft>
              <a:buFont typeface="Symbol" panose="05050102010706020507" pitchFamily="18" charset="2"/>
              <a:buChar char=""/>
            </a:pPr>
            <a:r>
              <a:rPr lang="en-US" sz="1800" dirty="0">
                <a:effectLst/>
                <a:latin typeface="Times New Roman" panose="02020603050405020304" pitchFamily="18" charset="0"/>
                <a:ea typeface="Calibri" panose="020F0502020204030204" pitchFamily="34" charset="0"/>
              </a:rPr>
              <a:t>The value of energy is measured with reference to a datum. The commonly used datum or reference are ground level, atmospheric pressure and temperature at 0 K. Which means that the heat energy at 0 K is considered zero. The potential energy at ground level is considered zero.</a:t>
            </a:r>
          </a:p>
          <a:p>
            <a:pPr marL="342900" marR="0" lvl="0" indent="-342900" algn="just">
              <a:lnSpc>
                <a:spcPct val="115000"/>
              </a:lnSpc>
              <a:spcBef>
                <a:spcPts val="0"/>
              </a:spcBef>
              <a:spcAft>
                <a:spcPts val="400"/>
              </a:spcAft>
              <a:buFont typeface="Symbol" panose="05050102010706020507" pitchFamily="18" charset="2"/>
              <a:buChar char=""/>
            </a:pPr>
            <a:r>
              <a:rPr lang="en-US" sz="1800" dirty="0">
                <a:effectLst/>
                <a:latin typeface="Times New Roman" panose="02020603050405020304" pitchFamily="18" charset="0"/>
                <a:ea typeface="Calibri" panose="020F0502020204030204" pitchFamily="34" charset="0"/>
              </a:rPr>
              <a:t>The natural flow of energy takes place from higher energy to lower energy</a:t>
            </a:r>
            <a:r>
              <a:rPr lang="en-US" dirty="0">
                <a:latin typeface="Times New Roman" panose="02020603050405020304" pitchFamily="18" charset="0"/>
                <a:ea typeface="Calibri" panose="020F0502020204030204" pitchFamily="34" charset="0"/>
              </a:rPr>
              <a:t> </a:t>
            </a:r>
            <a:r>
              <a:rPr lang="en-US" sz="1800" dirty="0">
                <a:effectLst/>
                <a:latin typeface="Times New Roman" panose="02020603050405020304" pitchFamily="18" charset="0"/>
                <a:ea typeface="Calibri" panose="020F0502020204030204" pitchFamily="34" charset="0"/>
              </a:rPr>
              <a:t>(</a:t>
            </a:r>
            <a:r>
              <a:rPr lang="en-US" sz="1800" dirty="0" err="1">
                <a:effectLst/>
                <a:latin typeface="Times New Roman" panose="02020603050405020304" pitchFamily="18" charset="0"/>
                <a:ea typeface="Calibri" panose="020F0502020204030204" pitchFamily="34" charset="0"/>
              </a:rPr>
              <a:t>Singal</a:t>
            </a:r>
            <a:r>
              <a:rPr lang="en-US" sz="1800" dirty="0">
                <a:effectLst/>
                <a:latin typeface="Times New Roman" panose="02020603050405020304" pitchFamily="18" charset="0"/>
                <a:ea typeface="Calibri" panose="020F0502020204030204" pitchFamily="34" charset="0"/>
              </a:rPr>
              <a:t>, 2011)</a:t>
            </a:r>
            <a:endParaRPr lang="en-US" dirty="0"/>
          </a:p>
        </p:txBody>
      </p:sp>
    </p:spTree>
    <p:extLst>
      <p:ext uri="{BB962C8B-B14F-4D97-AF65-F5344CB8AC3E}">
        <p14:creationId xmlns:p14="http://schemas.microsoft.com/office/powerpoint/2010/main" val="3379332480"/>
      </p:ext>
    </p:extLst>
  </p:cSld>
  <p:clrMapOvr>
    <a:overrideClrMapping bg1="lt1" tx1="dk1" bg2="lt2" tx2="dk2" accent1="accent1" accent2="accent2" accent3="accent3" accent4="accent4" accent5="accent5" accent6="accent6" hlink="hlink" folHlink="folHlink"/>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65F0DF1-7D8D-507F-1C21-69E28E2D8417}"/>
              </a:ext>
            </a:extLst>
          </p:cNvPr>
          <p:cNvSpPr>
            <a:spLocks noGrp="1"/>
          </p:cNvSpPr>
          <p:nvPr>
            <p:ph type="title"/>
          </p:nvPr>
        </p:nvSpPr>
        <p:spPr/>
        <p:txBody>
          <a:bodyPr/>
          <a:lstStyle/>
          <a:p>
            <a:r>
              <a:rPr lang="en-US" dirty="0"/>
              <a:t>Forms of Energy</a:t>
            </a:r>
          </a:p>
        </p:txBody>
      </p:sp>
      <p:sp>
        <p:nvSpPr>
          <p:cNvPr id="5" name="TextBox 4">
            <a:extLst>
              <a:ext uri="{FF2B5EF4-FFF2-40B4-BE49-F238E27FC236}">
                <a16:creationId xmlns:a16="http://schemas.microsoft.com/office/drawing/2014/main" id="{CBF4CEE9-3B5A-51C3-DEB2-65D81E533B24}"/>
              </a:ext>
            </a:extLst>
          </p:cNvPr>
          <p:cNvSpPr txBox="1"/>
          <p:nvPr/>
        </p:nvSpPr>
        <p:spPr>
          <a:xfrm>
            <a:off x="762000" y="1981200"/>
            <a:ext cx="6096000" cy="2260234"/>
          </a:xfrm>
          <a:prstGeom prst="rect">
            <a:avLst/>
          </a:prstGeom>
          <a:noFill/>
        </p:spPr>
        <p:txBody>
          <a:bodyPr wrap="square">
            <a:spAutoFit/>
          </a:bodyPr>
          <a:lstStyle/>
          <a:p>
            <a:pPr marL="228600" marR="0" algn="just">
              <a:lnSpc>
                <a:spcPct val="115000"/>
              </a:lnSpc>
              <a:spcBef>
                <a:spcPts val="600"/>
              </a:spcBef>
              <a:spcAft>
                <a:spcPts val="600"/>
              </a:spcAft>
            </a:pPr>
            <a:r>
              <a:rPr lang="en-US" sz="1800" dirty="0">
                <a:effectLst/>
                <a:latin typeface="Times New Roman" panose="02020603050405020304" pitchFamily="18" charset="0"/>
                <a:ea typeface="Calibri" panose="020F0502020204030204" pitchFamily="34" charset="0"/>
              </a:rPr>
              <a:t>Energy are available in various forms. Some of them are</a:t>
            </a:r>
          </a:p>
          <a:p>
            <a:pPr marL="342900" marR="0" lvl="0" indent="-342900" algn="just">
              <a:lnSpc>
                <a:spcPct val="115000"/>
              </a:lnSpc>
              <a:spcBef>
                <a:spcPts val="0"/>
              </a:spcBef>
              <a:spcAft>
                <a:spcPts val="400"/>
              </a:spcAft>
              <a:buFont typeface="Symbol" panose="05050102010706020507" pitchFamily="18" charset="2"/>
              <a:buChar char=""/>
            </a:pPr>
            <a:r>
              <a:rPr lang="en-US" sz="1800" dirty="0">
                <a:effectLst/>
                <a:latin typeface="Times New Roman" panose="02020603050405020304" pitchFamily="18" charset="0"/>
                <a:ea typeface="Calibri" panose="020F0502020204030204" pitchFamily="34" charset="0"/>
              </a:rPr>
              <a:t>Mechanical Energy</a:t>
            </a:r>
          </a:p>
          <a:p>
            <a:pPr marL="342900" marR="0" lvl="0" indent="-342900" algn="just">
              <a:lnSpc>
                <a:spcPct val="115000"/>
              </a:lnSpc>
              <a:spcBef>
                <a:spcPts val="0"/>
              </a:spcBef>
              <a:spcAft>
                <a:spcPts val="400"/>
              </a:spcAft>
              <a:buFont typeface="Symbol" panose="05050102010706020507" pitchFamily="18" charset="2"/>
              <a:buChar char=""/>
            </a:pPr>
            <a:r>
              <a:rPr lang="en-US" sz="1800" dirty="0">
                <a:effectLst/>
                <a:latin typeface="Times New Roman" panose="02020603050405020304" pitchFamily="18" charset="0"/>
                <a:ea typeface="Calibri" panose="020F0502020204030204" pitchFamily="34" charset="0"/>
              </a:rPr>
              <a:t>Electrical Energy</a:t>
            </a:r>
          </a:p>
          <a:p>
            <a:pPr marL="342900" marR="0" lvl="0" indent="-342900" algn="just">
              <a:lnSpc>
                <a:spcPct val="115000"/>
              </a:lnSpc>
              <a:spcBef>
                <a:spcPts val="0"/>
              </a:spcBef>
              <a:spcAft>
                <a:spcPts val="400"/>
              </a:spcAft>
              <a:buFont typeface="Symbol" panose="05050102010706020507" pitchFamily="18" charset="2"/>
              <a:buChar char=""/>
            </a:pPr>
            <a:r>
              <a:rPr lang="en-US" sz="1800" dirty="0">
                <a:effectLst/>
                <a:latin typeface="Times New Roman" panose="02020603050405020304" pitchFamily="18" charset="0"/>
                <a:ea typeface="Calibri" panose="020F0502020204030204" pitchFamily="34" charset="0"/>
              </a:rPr>
              <a:t>Chemical Energy</a:t>
            </a:r>
          </a:p>
          <a:p>
            <a:pPr marL="342900" marR="0" lvl="0" indent="-342900" algn="just">
              <a:lnSpc>
                <a:spcPct val="115000"/>
              </a:lnSpc>
              <a:spcBef>
                <a:spcPts val="0"/>
              </a:spcBef>
              <a:spcAft>
                <a:spcPts val="400"/>
              </a:spcAft>
              <a:buFont typeface="Symbol" panose="05050102010706020507" pitchFamily="18" charset="2"/>
              <a:buChar char=""/>
            </a:pPr>
            <a:r>
              <a:rPr lang="en-US" sz="1800" dirty="0">
                <a:effectLst/>
                <a:latin typeface="Times New Roman" panose="02020603050405020304" pitchFamily="18" charset="0"/>
                <a:ea typeface="Calibri" panose="020F0502020204030204" pitchFamily="34" charset="0"/>
              </a:rPr>
              <a:t>Nuclear Energy</a:t>
            </a:r>
          </a:p>
          <a:p>
            <a:pPr marL="342900" marR="0" lvl="0" indent="-342900" algn="just">
              <a:lnSpc>
                <a:spcPct val="115000"/>
              </a:lnSpc>
              <a:spcBef>
                <a:spcPts val="0"/>
              </a:spcBef>
              <a:spcAft>
                <a:spcPts val="400"/>
              </a:spcAft>
              <a:buFont typeface="Symbol" panose="05050102010706020507" pitchFamily="18" charset="2"/>
              <a:buChar char=""/>
            </a:pPr>
            <a:r>
              <a:rPr lang="en-US" sz="1800" dirty="0">
                <a:effectLst/>
                <a:latin typeface="Times New Roman" panose="02020603050405020304" pitchFamily="18" charset="0"/>
                <a:ea typeface="Calibri" panose="020F0502020204030204" pitchFamily="34" charset="0"/>
              </a:rPr>
              <a:t>Heat Energy</a:t>
            </a:r>
          </a:p>
        </p:txBody>
      </p:sp>
    </p:spTree>
    <p:extLst>
      <p:ext uri="{BB962C8B-B14F-4D97-AF65-F5344CB8AC3E}">
        <p14:creationId xmlns:p14="http://schemas.microsoft.com/office/powerpoint/2010/main" val="233442585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AC27930-B6FC-4FBB-0F6C-E8A2EB23040E}"/>
              </a:ext>
            </a:extLst>
          </p:cNvPr>
          <p:cNvSpPr>
            <a:spLocks noGrp="1"/>
          </p:cNvSpPr>
          <p:nvPr>
            <p:ph type="title"/>
          </p:nvPr>
        </p:nvSpPr>
        <p:spPr/>
        <p:txBody>
          <a:bodyPr/>
          <a:lstStyle/>
          <a:p>
            <a:r>
              <a:rPr lang="en-US" dirty="0"/>
              <a:t>Mechanical Energy</a:t>
            </a:r>
          </a:p>
        </p:txBody>
      </p:sp>
      <p:sp>
        <p:nvSpPr>
          <p:cNvPr id="7" name="TextBox 6">
            <a:extLst>
              <a:ext uri="{FF2B5EF4-FFF2-40B4-BE49-F238E27FC236}">
                <a16:creationId xmlns:a16="http://schemas.microsoft.com/office/drawing/2014/main" id="{5EFEB47C-6B8B-097D-3305-DE0DC4F241C1}"/>
              </a:ext>
            </a:extLst>
          </p:cNvPr>
          <p:cNvSpPr txBox="1"/>
          <p:nvPr/>
        </p:nvSpPr>
        <p:spPr>
          <a:xfrm>
            <a:off x="381000" y="1984117"/>
            <a:ext cx="11125200" cy="1967333"/>
          </a:xfrm>
          <a:prstGeom prst="rect">
            <a:avLst/>
          </a:prstGeom>
          <a:noFill/>
        </p:spPr>
        <p:txBody>
          <a:bodyPr wrap="square">
            <a:spAutoFit/>
          </a:bodyPr>
          <a:lstStyle/>
          <a:p>
            <a:pPr marL="0" marR="0" lvl="2" algn="just">
              <a:lnSpc>
                <a:spcPct val="115000"/>
              </a:lnSpc>
              <a:spcBef>
                <a:spcPts val="600"/>
              </a:spcBef>
              <a:spcAft>
                <a:spcPts val="600"/>
              </a:spcAft>
            </a:pPr>
            <a:r>
              <a:rPr lang="en-US" b="1" dirty="0">
                <a:effectLst/>
                <a:latin typeface="Times New Roman" panose="02020603050405020304" pitchFamily="18" charset="0"/>
                <a:ea typeface="Times New Roman" panose="02020603050405020304" pitchFamily="18" charset="0"/>
                <a:cs typeface="Calibri" panose="020F0502020204030204" pitchFamily="34" charset="0"/>
              </a:rPr>
              <a:t>Kinetic Energy</a:t>
            </a:r>
          </a:p>
          <a:p>
            <a:pPr marL="514350" marR="0" indent="-285750" algn="just">
              <a:lnSpc>
                <a:spcPct val="115000"/>
              </a:lnSpc>
              <a:spcBef>
                <a:spcPts val="600"/>
              </a:spcBef>
              <a:spcAft>
                <a:spcPts val="600"/>
              </a:spcAft>
              <a:buFont typeface="Arial" panose="020B0604020202020204" pitchFamily="34" charset="0"/>
              <a:buChar char="•"/>
            </a:pPr>
            <a:r>
              <a:rPr lang="en-US" dirty="0">
                <a:effectLst/>
                <a:latin typeface="Times New Roman" panose="02020603050405020304" pitchFamily="18" charset="0"/>
                <a:ea typeface="Calibri" panose="020F0502020204030204" pitchFamily="34" charset="0"/>
              </a:rPr>
              <a:t>Kinetic Energy is the result of energy possessed by a body due to the virtue of its mass and motion or velocity. The kinetic energy of a body can also be understood by the amount of work required to move the body at the given velocity from the position of rest. </a:t>
            </a:r>
          </a:p>
          <a:p>
            <a:pPr marL="514350" marR="0" indent="-285750" algn="just">
              <a:lnSpc>
                <a:spcPct val="115000"/>
              </a:lnSpc>
              <a:spcBef>
                <a:spcPts val="600"/>
              </a:spcBef>
              <a:spcAft>
                <a:spcPts val="600"/>
              </a:spcAft>
              <a:buFont typeface="Arial" panose="020B0604020202020204" pitchFamily="34" charset="0"/>
              <a:buChar char="•"/>
            </a:pPr>
            <a:r>
              <a:rPr lang="en-US" dirty="0">
                <a:effectLst/>
                <a:latin typeface="Times New Roman" panose="02020603050405020304" pitchFamily="18" charset="0"/>
                <a:ea typeface="Calibri" panose="020F0502020204030204" pitchFamily="34" charset="0"/>
              </a:rPr>
              <a:t>Kinetic Energy (KE) can be expressed by the following relation</a:t>
            </a:r>
          </a:p>
        </p:txBody>
      </p:sp>
      <p:sp>
        <p:nvSpPr>
          <p:cNvPr id="9" name="TextBox 8">
            <a:extLst>
              <a:ext uri="{FF2B5EF4-FFF2-40B4-BE49-F238E27FC236}">
                <a16:creationId xmlns:a16="http://schemas.microsoft.com/office/drawing/2014/main" id="{845B7BEB-D153-3B34-7AC0-E9B63C1EF5AC}"/>
              </a:ext>
            </a:extLst>
          </p:cNvPr>
          <p:cNvSpPr txBox="1"/>
          <p:nvPr/>
        </p:nvSpPr>
        <p:spPr>
          <a:xfrm>
            <a:off x="304800" y="4114800"/>
            <a:ext cx="11125200" cy="1494896"/>
          </a:xfrm>
          <a:prstGeom prst="rect">
            <a:avLst/>
          </a:prstGeom>
          <a:noFill/>
        </p:spPr>
        <p:txBody>
          <a:bodyPr wrap="square">
            <a:spAutoFit/>
          </a:bodyPr>
          <a:lstStyle/>
          <a:p>
            <a:pPr marL="0" marR="0" lvl="2" algn="just">
              <a:lnSpc>
                <a:spcPct val="115000"/>
              </a:lnSpc>
              <a:spcBef>
                <a:spcPts val="600"/>
              </a:spcBef>
              <a:spcAft>
                <a:spcPts val="600"/>
              </a:spcAft>
            </a:pPr>
            <a:r>
              <a:rPr lang="en-US" b="1" dirty="0">
                <a:effectLst/>
                <a:latin typeface="Times New Roman" panose="02020603050405020304" pitchFamily="18" charset="0"/>
                <a:ea typeface="Times New Roman" panose="02020603050405020304" pitchFamily="18" charset="0"/>
                <a:cs typeface="Calibri" panose="020F0502020204030204" pitchFamily="34" charset="0"/>
              </a:rPr>
              <a:t>Potential Energy</a:t>
            </a:r>
          </a:p>
          <a:p>
            <a:pPr marL="514350" marR="0" indent="-285750" algn="just">
              <a:lnSpc>
                <a:spcPct val="115000"/>
              </a:lnSpc>
              <a:spcBef>
                <a:spcPts val="600"/>
              </a:spcBef>
              <a:spcAft>
                <a:spcPts val="600"/>
              </a:spcAft>
              <a:buFont typeface="Arial" panose="020B0604020202020204" pitchFamily="34" charset="0"/>
              <a:buChar char="•"/>
            </a:pPr>
            <a:r>
              <a:rPr lang="en-US" dirty="0">
                <a:effectLst/>
                <a:latin typeface="Times New Roman" panose="02020603050405020304" pitchFamily="18" charset="0"/>
                <a:ea typeface="Calibri" panose="020F0502020204030204" pitchFamily="34" charset="0"/>
              </a:rPr>
              <a:t>It is defined as the energy possessed by a body due to its position with respect to a relative datum or ground. It represents the energy a body has when it is raised to certain height above the ground and due to which it falls and gains kinetic energy. </a:t>
            </a:r>
          </a:p>
        </p:txBody>
      </p:sp>
    </p:spTree>
    <p:extLst>
      <p:ext uri="{BB962C8B-B14F-4D97-AF65-F5344CB8AC3E}">
        <p14:creationId xmlns:p14="http://schemas.microsoft.com/office/powerpoint/2010/main" val="62202140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5032131-9802-EA75-629B-4D62BB99D681}"/>
              </a:ext>
            </a:extLst>
          </p:cNvPr>
          <p:cNvSpPr>
            <a:spLocks noGrp="1"/>
          </p:cNvSpPr>
          <p:nvPr>
            <p:ph type="title"/>
          </p:nvPr>
        </p:nvSpPr>
        <p:spPr/>
        <p:txBody>
          <a:bodyPr/>
          <a:lstStyle/>
          <a:p>
            <a:r>
              <a:rPr lang="en-US" dirty="0"/>
              <a:t>Flow Energy</a:t>
            </a:r>
          </a:p>
        </p:txBody>
      </p:sp>
      <p:sp>
        <p:nvSpPr>
          <p:cNvPr id="3" name="Content Placeholder 2">
            <a:extLst>
              <a:ext uri="{FF2B5EF4-FFF2-40B4-BE49-F238E27FC236}">
                <a16:creationId xmlns:a16="http://schemas.microsoft.com/office/drawing/2014/main" id="{35D5C14E-7AF0-695A-3A56-B3DA2A486093}"/>
              </a:ext>
            </a:extLst>
          </p:cNvPr>
          <p:cNvSpPr>
            <a:spLocks noGrp="1"/>
          </p:cNvSpPr>
          <p:nvPr>
            <p:ph idx="1"/>
          </p:nvPr>
        </p:nvSpPr>
        <p:spPr/>
        <p:txBody>
          <a:bodyPr/>
          <a:lstStyle/>
          <a:p>
            <a:pPr marL="233363" indent="-233363">
              <a:buFont typeface="Arial" panose="020B0604020202020204" pitchFamily="34" charset="0"/>
              <a:buChar char="•"/>
            </a:pPr>
            <a:r>
              <a:rPr lang="en-US" sz="1800" dirty="0">
                <a:effectLst/>
                <a:latin typeface="Times New Roman" panose="02020603050405020304" pitchFamily="18" charset="0"/>
                <a:ea typeface="Calibri" panose="020F0502020204030204" pitchFamily="34" charset="0"/>
              </a:rPr>
              <a:t>When a water body is flowing in a pressurized conduit, it is important to consider the pressure energy the fluid possess along with the kinetic energy. The energy is known as flow energy or pressure energy</a:t>
            </a:r>
            <a:endParaRPr lang="en-US" dirty="0"/>
          </a:p>
        </p:txBody>
      </p:sp>
    </p:spTree>
    <p:extLst>
      <p:ext uri="{BB962C8B-B14F-4D97-AF65-F5344CB8AC3E}">
        <p14:creationId xmlns:p14="http://schemas.microsoft.com/office/powerpoint/2010/main" val="174956617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EF0C4C-91D0-CA01-8FD4-F7C730CFEDF4}"/>
              </a:ext>
            </a:extLst>
          </p:cNvPr>
          <p:cNvSpPr>
            <a:spLocks noGrp="1"/>
          </p:cNvSpPr>
          <p:nvPr>
            <p:ph type="title"/>
          </p:nvPr>
        </p:nvSpPr>
        <p:spPr/>
        <p:txBody>
          <a:bodyPr/>
          <a:lstStyle/>
          <a:p>
            <a:r>
              <a:rPr lang="en-US" dirty="0"/>
              <a:t>Shaft Energy</a:t>
            </a:r>
          </a:p>
        </p:txBody>
      </p:sp>
      <p:sp>
        <p:nvSpPr>
          <p:cNvPr id="3" name="Content Placeholder 2">
            <a:extLst>
              <a:ext uri="{FF2B5EF4-FFF2-40B4-BE49-F238E27FC236}">
                <a16:creationId xmlns:a16="http://schemas.microsoft.com/office/drawing/2014/main" id="{BD228D1F-09EB-FA91-15AB-0BB23B56B632}"/>
              </a:ext>
            </a:extLst>
          </p:cNvPr>
          <p:cNvSpPr>
            <a:spLocks noGrp="1"/>
          </p:cNvSpPr>
          <p:nvPr>
            <p:ph idx="1"/>
          </p:nvPr>
        </p:nvSpPr>
        <p:spPr/>
        <p:txBody>
          <a:bodyPr/>
          <a:lstStyle/>
          <a:p>
            <a:r>
              <a:rPr lang="en-US" sz="1800" dirty="0">
                <a:effectLst/>
                <a:latin typeface="Times New Roman" panose="02020603050405020304" pitchFamily="18" charset="0"/>
                <a:ea typeface="Calibri" panose="020F0502020204030204" pitchFamily="34" charset="0"/>
              </a:rPr>
              <a:t>Generally, the potential energy or kinetic energy of a fluid is converted to rotation energy of a shaft which in turn rotates a generator or drive system to which it is coupled to produce the necessary power.</a:t>
            </a:r>
            <a:endParaRPr lang="en-US" dirty="0"/>
          </a:p>
        </p:txBody>
      </p:sp>
    </p:spTree>
    <p:extLst>
      <p:ext uri="{BB962C8B-B14F-4D97-AF65-F5344CB8AC3E}">
        <p14:creationId xmlns:p14="http://schemas.microsoft.com/office/powerpoint/2010/main" val="364787112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EF0C4C-91D0-CA01-8FD4-F7C730CFEDF4}"/>
              </a:ext>
            </a:extLst>
          </p:cNvPr>
          <p:cNvSpPr>
            <a:spLocks noGrp="1"/>
          </p:cNvSpPr>
          <p:nvPr>
            <p:ph type="title"/>
          </p:nvPr>
        </p:nvSpPr>
        <p:spPr/>
        <p:txBody>
          <a:bodyPr/>
          <a:lstStyle/>
          <a:p>
            <a:r>
              <a:rPr lang="en-US" dirty="0"/>
              <a:t>Electrical Energy</a:t>
            </a:r>
          </a:p>
        </p:txBody>
      </p:sp>
      <p:sp>
        <p:nvSpPr>
          <p:cNvPr id="3" name="Content Placeholder 2">
            <a:extLst>
              <a:ext uri="{FF2B5EF4-FFF2-40B4-BE49-F238E27FC236}">
                <a16:creationId xmlns:a16="http://schemas.microsoft.com/office/drawing/2014/main" id="{BD228D1F-09EB-FA91-15AB-0BB23B56B632}"/>
              </a:ext>
            </a:extLst>
          </p:cNvPr>
          <p:cNvSpPr>
            <a:spLocks noGrp="1"/>
          </p:cNvSpPr>
          <p:nvPr>
            <p:ph idx="1"/>
          </p:nvPr>
        </p:nvSpPr>
        <p:spPr/>
        <p:txBody>
          <a:bodyPr/>
          <a:lstStyle/>
          <a:p>
            <a:pPr marL="169863" indent="-169863">
              <a:buFont typeface="Arial" panose="020B0604020202020204" pitchFamily="34" charset="0"/>
              <a:buChar char="•"/>
            </a:pPr>
            <a:r>
              <a:rPr lang="en-US" sz="1800" dirty="0">
                <a:effectLst/>
                <a:latin typeface="Times New Roman" panose="02020603050405020304" pitchFamily="18" charset="0"/>
                <a:ea typeface="Calibri" panose="020F0502020204030204" pitchFamily="34" charset="0"/>
              </a:rPr>
              <a:t>Wind or hydro power plants along with other major power plants transform the mechanical energy produced by turbines into electrical energy. </a:t>
            </a:r>
          </a:p>
          <a:p>
            <a:pPr marL="169863" indent="-169863">
              <a:buFont typeface="Arial" panose="020B0604020202020204" pitchFamily="34" charset="0"/>
              <a:buChar char="•"/>
            </a:pPr>
            <a:r>
              <a:rPr lang="en-US" sz="1800" dirty="0">
                <a:effectLst/>
                <a:latin typeface="Times New Roman" panose="02020603050405020304" pitchFamily="18" charset="0"/>
                <a:ea typeface="Calibri" panose="020F0502020204030204" pitchFamily="34" charset="0"/>
              </a:rPr>
              <a:t>Electrical energy is clean form of energy which can be easily transported by the means of transmission lines. </a:t>
            </a:r>
          </a:p>
          <a:p>
            <a:pPr marL="169863" indent="-169863">
              <a:buFont typeface="Arial" panose="020B0604020202020204" pitchFamily="34" charset="0"/>
              <a:buChar char="•"/>
            </a:pPr>
            <a:r>
              <a:rPr lang="en-US" sz="1800" dirty="0">
                <a:effectLst/>
                <a:latin typeface="Times New Roman" panose="02020603050405020304" pitchFamily="18" charset="0"/>
                <a:ea typeface="Calibri" panose="020F0502020204030204" pitchFamily="34" charset="0"/>
              </a:rPr>
              <a:t>Also, fuel cells convert the chemical energy of a fuel to electrical energy. In most of the case, the end targeted end product of all energy sources in Electrical Energy. </a:t>
            </a:r>
          </a:p>
          <a:p>
            <a:pPr marL="169863" indent="-169863">
              <a:buFont typeface="Arial" panose="020B0604020202020204" pitchFamily="34" charset="0"/>
              <a:buChar char="•"/>
            </a:pPr>
            <a:endParaRPr lang="en-US" dirty="0"/>
          </a:p>
        </p:txBody>
      </p:sp>
    </p:spTree>
    <p:extLst>
      <p:ext uri="{BB962C8B-B14F-4D97-AF65-F5344CB8AC3E}">
        <p14:creationId xmlns:p14="http://schemas.microsoft.com/office/powerpoint/2010/main" val="128066422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8B5D625-D917-06BF-FD25-F15903257904}"/>
              </a:ext>
            </a:extLst>
          </p:cNvPr>
          <p:cNvSpPr>
            <a:spLocks noGrp="1"/>
          </p:cNvSpPr>
          <p:nvPr>
            <p:ph type="title"/>
          </p:nvPr>
        </p:nvSpPr>
        <p:spPr/>
        <p:txBody>
          <a:bodyPr/>
          <a:lstStyle/>
          <a:p>
            <a:r>
              <a:rPr lang="en-US" dirty="0"/>
              <a:t>Chemical Energy</a:t>
            </a:r>
          </a:p>
        </p:txBody>
      </p:sp>
      <p:sp>
        <p:nvSpPr>
          <p:cNvPr id="3" name="Content Placeholder 2">
            <a:extLst>
              <a:ext uri="{FF2B5EF4-FFF2-40B4-BE49-F238E27FC236}">
                <a16:creationId xmlns:a16="http://schemas.microsoft.com/office/drawing/2014/main" id="{AFD6F199-DBC6-8822-28A6-3FE2D6C695D9}"/>
              </a:ext>
            </a:extLst>
          </p:cNvPr>
          <p:cNvSpPr>
            <a:spLocks noGrp="1"/>
          </p:cNvSpPr>
          <p:nvPr>
            <p:ph idx="1"/>
          </p:nvPr>
        </p:nvSpPr>
        <p:spPr/>
        <p:txBody>
          <a:bodyPr/>
          <a:lstStyle/>
          <a:p>
            <a:pPr marL="233363" indent="-233363">
              <a:buFont typeface="Arial" panose="020B0604020202020204" pitchFamily="34" charset="0"/>
              <a:buChar char="•"/>
            </a:pPr>
            <a:r>
              <a:rPr lang="en-US" sz="1800" dirty="0">
                <a:effectLst/>
                <a:latin typeface="Times New Roman" panose="02020603050405020304" pitchFamily="18" charset="0"/>
                <a:ea typeface="Calibri" panose="020F0502020204030204" pitchFamily="34" charset="0"/>
              </a:rPr>
              <a:t>Chemical energy is the energy possessed by a either solids, liquids or gases (hydrocarbons) which gets released upon the chemical reaction. Generally, the fuel such as coal, wood, gasoline combine with oxygen to release byproducts and heat in an exothermic reaction. </a:t>
            </a:r>
          </a:p>
          <a:p>
            <a:pPr marL="233363" indent="-233363">
              <a:buFont typeface="Arial" panose="020B0604020202020204" pitchFamily="34" charset="0"/>
              <a:buChar char="•"/>
            </a:pPr>
            <a:r>
              <a:rPr lang="en-US" sz="1800" dirty="0">
                <a:effectLst/>
                <a:latin typeface="Times New Roman" panose="02020603050405020304" pitchFamily="18" charset="0"/>
                <a:ea typeface="Calibri" panose="020F0502020204030204" pitchFamily="34" charset="0"/>
              </a:rPr>
              <a:t>The heat that one kg of such substances is able to produce during combustion is called calorific value. The unit of calorific value is kJ/kg. </a:t>
            </a:r>
          </a:p>
          <a:p>
            <a:pPr marL="233363" indent="-233363">
              <a:buFont typeface="Arial" panose="020B0604020202020204" pitchFamily="34" charset="0"/>
              <a:buChar char="•"/>
            </a:pPr>
            <a:r>
              <a:rPr lang="en-US" sz="1800" dirty="0">
                <a:effectLst/>
                <a:latin typeface="Times New Roman" panose="02020603050405020304" pitchFamily="18" charset="0"/>
                <a:ea typeface="Calibri" panose="020F0502020204030204" pitchFamily="34" charset="0"/>
              </a:rPr>
              <a:t>Fuel cell is also a device which directly converts the fuel to electrical energy by the virtue of chemical energy present in the fuel. </a:t>
            </a:r>
            <a:endParaRPr lang="en-US" sz="1800" dirty="0">
              <a:latin typeface="Times New Roman" panose="02020603050405020304" pitchFamily="18" charset="0"/>
              <a:ea typeface="Calibri" panose="020F0502020204030204" pitchFamily="34" charset="0"/>
            </a:endParaRPr>
          </a:p>
          <a:p>
            <a:pPr marL="233363" indent="-233363">
              <a:buFont typeface="Arial" panose="020B0604020202020204" pitchFamily="34" charset="0"/>
              <a:buChar char="•"/>
            </a:pPr>
            <a:endParaRPr lang="en-US" sz="1800" dirty="0">
              <a:effectLst/>
              <a:latin typeface="Times New Roman" panose="02020603050405020304" pitchFamily="18" charset="0"/>
              <a:ea typeface="Calibri" panose="020F0502020204030204" pitchFamily="34" charset="0"/>
            </a:endParaRPr>
          </a:p>
          <a:p>
            <a:pPr marL="233363" indent="-233363">
              <a:buFont typeface="Arial" panose="020B0604020202020204" pitchFamily="34" charset="0"/>
              <a:buChar char="•"/>
            </a:pPr>
            <a:endParaRPr lang="en-US" dirty="0"/>
          </a:p>
        </p:txBody>
      </p:sp>
    </p:spTree>
    <p:extLst>
      <p:ext uri="{BB962C8B-B14F-4D97-AF65-F5344CB8AC3E}">
        <p14:creationId xmlns:p14="http://schemas.microsoft.com/office/powerpoint/2010/main" val="366068493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42F60FA-AD7F-E640-14C1-5BFD6142C694}"/>
              </a:ext>
            </a:extLst>
          </p:cNvPr>
          <p:cNvSpPr>
            <a:spLocks noGrp="1"/>
          </p:cNvSpPr>
          <p:nvPr>
            <p:ph type="title"/>
          </p:nvPr>
        </p:nvSpPr>
        <p:spPr>
          <a:xfrm>
            <a:off x="685801" y="381000"/>
            <a:ext cx="8379078" cy="1188720"/>
          </a:xfrm>
        </p:spPr>
        <p:txBody>
          <a:bodyPr>
            <a:normAutofit/>
          </a:bodyPr>
          <a:lstStyle/>
          <a:p>
            <a:r>
              <a:rPr lang="en-US" dirty="0"/>
              <a:t>Energy Classification</a:t>
            </a:r>
          </a:p>
        </p:txBody>
      </p:sp>
      <p:sp>
        <p:nvSpPr>
          <p:cNvPr id="3" name="Content Placeholder 2">
            <a:extLst>
              <a:ext uri="{FF2B5EF4-FFF2-40B4-BE49-F238E27FC236}">
                <a16:creationId xmlns:a16="http://schemas.microsoft.com/office/drawing/2014/main" id="{87C990FF-4238-3B46-5737-2BDA293CF82B}"/>
              </a:ext>
            </a:extLst>
          </p:cNvPr>
          <p:cNvSpPr>
            <a:spLocks noGrp="1"/>
          </p:cNvSpPr>
          <p:nvPr>
            <p:ph idx="1"/>
          </p:nvPr>
        </p:nvSpPr>
        <p:spPr>
          <a:xfrm>
            <a:off x="1828800" y="1878008"/>
            <a:ext cx="8534400" cy="4446592"/>
          </a:xfrm>
        </p:spPr>
        <p:txBody>
          <a:bodyPr>
            <a:normAutofit/>
          </a:bodyPr>
          <a:lstStyle/>
          <a:p>
            <a:pPr marL="342900" indent="-342900" algn="just">
              <a:lnSpc>
                <a:spcPct val="150000"/>
              </a:lnSpc>
              <a:spcBef>
                <a:spcPts val="0"/>
              </a:spcBef>
              <a:buFont typeface="Symbol" panose="05050102010706020507" pitchFamily="18" charset="2"/>
              <a:buChar char=""/>
            </a:pPr>
            <a:r>
              <a:rPr lang="en-US" sz="1800" dirty="0">
                <a:latin typeface="Times New Roman" panose="02020603050405020304" pitchFamily="18" charset="0"/>
                <a:ea typeface="Calibri" panose="020F0502020204030204" pitchFamily="34" charset="0"/>
              </a:rPr>
              <a:t>Commercial and Non-commercial energy resources</a:t>
            </a:r>
          </a:p>
          <a:p>
            <a:pPr marL="342900" indent="-342900" algn="just">
              <a:lnSpc>
                <a:spcPct val="150000"/>
              </a:lnSpc>
              <a:spcBef>
                <a:spcPts val="0"/>
              </a:spcBef>
              <a:buFont typeface="Symbol" panose="05050102010706020507" pitchFamily="18" charset="2"/>
              <a:buChar char=""/>
            </a:pPr>
            <a:r>
              <a:rPr lang="en-US" sz="1800" dirty="0">
                <a:latin typeface="Times New Roman" panose="02020603050405020304" pitchFamily="18" charset="0"/>
                <a:ea typeface="Calibri" panose="020F0502020204030204" pitchFamily="34" charset="0"/>
              </a:rPr>
              <a:t>Renewable and Non-renewable energy resources</a:t>
            </a:r>
          </a:p>
          <a:p>
            <a:pPr marL="342900" indent="-342900" algn="just">
              <a:lnSpc>
                <a:spcPct val="150000"/>
              </a:lnSpc>
              <a:spcBef>
                <a:spcPts val="0"/>
              </a:spcBef>
              <a:spcAft>
                <a:spcPts val="1000"/>
              </a:spcAft>
              <a:buFont typeface="Symbol" panose="05050102010706020507" pitchFamily="18" charset="2"/>
              <a:buChar char=""/>
            </a:pPr>
            <a:r>
              <a:rPr lang="en-US" sz="1800" dirty="0">
                <a:latin typeface="Times New Roman" panose="02020603050405020304" pitchFamily="18" charset="0"/>
                <a:ea typeface="Calibri" panose="020F0502020204030204" pitchFamily="34" charset="0"/>
              </a:rPr>
              <a:t>Conventional and Non-conventional energy resources</a:t>
            </a:r>
          </a:p>
          <a:p>
            <a:pPr algn="just"/>
            <a:endParaRPr lang="en-US" sz="2000" dirty="0"/>
          </a:p>
        </p:txBody>
      </p:sp>
      <p:sp>
        <p:nvSpPr>
          <p:cNvPr id="4" name="Slide Number Placeholder 3">
            <a:extLst>
              <a:ext uri="{FF2B5EF4-FFF2-40B4-BE49-F238E27FC236}">
                <a16:creationId xmlns:a16="http://schemas.microsoft.com/office/drawing/2014/main" id="{DE47A032-5A46-3ECB-2210-4469DCE451BD}"/>
              </a:ext>
            </a:extLst>
          </p:cNvPr>
          <p:cNvSpPr>
            <a:spLocks noGrp="1"/>
          </p:cNvSpPr>
          <p:nvPr>
            <p:ph type="sldNum" sz="quarter" idx="12"/>
          </p:nvPr>
        </p:nvSpPr>
        <p:spPr/>
        <p:txBody>
          <a:bodyPr/>
          <a:lstStyle/>
          <a:p>
            <a:fld id="{DF28FB93-0A08-4E7D-8E63-9EFA29F1E093}" type="slidenum">
              <a:rPr lang="en-US" smtClean="0"/>
              <a:pPr/>
              <a:t>10</a:t>
            </a:fld>
            <a:endParaRPr lang="en-US"/>
          </a:p>
        </p:txBody>
      </p:sp>
    </p:spTree>
    <p:extLst>
      <p:ext uri="{BB962C8B-B14F-4D97-AF65-F5344CB8AC3E}">
        <p14:creationId xmlns:p14="http://schemas.microsoft.com/office/powerpoint/2010/main" val="293337153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42F60FA-AD7F-E640-14C1-5BFD6142C694}"/>
              </a:ext>
            </a:extLst>
          </p:cNvPr>
          <p:cNvSpPr>
            <a:spLocks noGrp="1"/>
          </p:cNvSpPr>
          <p:nvPr>
            <p:ph type="title"/>
          </p:nvPr>
        </p:nvSpPr>
        <p:spPr>
          <a:xfrm>
            <a:off x="685801" y="381000"/>
            <a:ext cx="8379078" cy="1188720"/>
          </a:xfrm>
        </p:spPr>
        <p:txBody>
          <a:bodyPr>
            <a:normAutofit/>
          </a:bodyPr>
          <a:lstStyle/>
          <a:p>
            <a:r>
              <a:rPr lang="en-US" dirty="0"/>
              <a:t>Energy Classification</a:t>
            </a:r>
          </a:p>
        </p:txBody>
      </p:sp>
      <p:sp>
        <p:nvSpPr>
          <p:cNvPr id="4" name="Slide Number Placeholder 3">
            <a:extLst>
              <a:ext uri="{FF2B5EF4-FFF2-40B4-BE49-F238E27FC236}">
                <a16:creationId xmlns:a16="http://schemas.microsoft.com/office/drawing/2014/main" id="{DE47A032-5A46-3ECB-2210-4469DCE451BD}"/>
              </a:ext>
            </a:extLst>
          </p:cNvPr>
          <p:cNvSpPr>
            <a:spLocks noGrp="1"/>
          </p:cNvSpPr>
          <p:nvPr>
            <p:ph type="sldNum" sz="quarter" idx="12"/>
          </p:nvPr>
        </p:nvSpPr>
        <p:spPr/>
        <p:txBody>
          <a:bodyPr/>
          <a:lstStyle/>
          <a:p>
            <a:fld id="{DF28FB93-0A08-4E7D-8E63-9EFA29F1E093}" type="slidenum">
              <a:rPr lang="en-US" smtClean="0"/>
              <a:pPr/>
              <a:t>11</a:t>
            </a:fld>
            <a:endParaRPr lang="en-US"/>
          </a:p>
        </p:txBody>
      </p:sp>
      <p:sp>
        <p:nvSpPr>
          <p:cNvPr id="8" name="TextBox 7">
            <a:extLst>
              <a:ext uri="{FF2B5EF4-FFF2-40B4-BE49-F238E27FC236}">
                <a16:creationId xmlns:a16="http://schemas.microsoft.com/office/drawing/2014/main" id="{DC40265B-BAD8-5CEE-5EBC-6CBE9C061144}"/>
              </a:ext>
            </a:extLst>
          </p:cNvPr>
          <p:cNvSpPr txBox="1"/>
          <p:nvPr/>
        </p:nvSpPr>
        <p:spPr>
          <a:xfrm>
            <a:off x="457200" y="1905000"/>
            <a:ext cx="11049000" cy="1494896"/>
          </a:xfrm>
          <a:prstGeom prst="rect">
            <a:avLst/>
          </a:prstGeom>
          <a:noFill/>
        </p:spPr>
        <p:txBody>
          <a:bodyPr wrap="square">
            <a:spAutoFit/>
          </a:bodyPr>
          <a:lstStyle/>
          <a:p>
            <a:pPr marR="0" lvl="1" algn="just">
              <a:lnSpc>
                <a:spcPct val="115000"/>
              </a:lnSpc>
              <a:spcBef>
                <a:spcPts val="600"/>
              </a:spcBef>
              <a:spcAft>
                <a:spcPts val="600"/>
              </a:spcAft>
            </a:pPr>
            <a:r>
              <a:rPr lang="en-US" b="1" dirty="0">
                <a:effectLst/>
                <a:latin typeface="Times New Roman" panose="02020603050405020304" pitchFamily="18" charset="0"/>
                <a:ea typeface="Times New Roman" panose="02020603050405020304" pitchFamily="18" charset="0"/>
                <a:cs typeface="Calibri" panose="020F0502020204030204" pitchFamily="34" charset="0"/>
              </a:rPr>
              <a:t>Commercial and Non-commercial energy resources</a:t>
            </a:r>
          </a:p>
          <a:p>
            <a:pPr marL="228600" marR="0" algn="just">
              <a:lnSpc>
                <a:spcPct val="115000"/>
              </a:lnSpc>
              <a:spcBef>
                <a:spcPts val="600"/>
              </a:spcBef>
              <a:spcAft>
                <a:spcPts val="600"/>
              </a:spcAft>
            </a:pPr>
            <a:r>
              <a:rPr lang="en-US" dirty="0">
                <a:effectLst/>
                <a:latin typeface="Times New Roman" panose="02020603050405020304" pitchFamily="18" charset="0"/>
                <a:ea typeface="Calibri" panose="020F0502020204030204" pitchFamily="34" charset="0"/>
              </a:rPr>
              <a:t>Commercial energy resources are also known as primary energy resources. These are generally available in raw form in nature </a:t>
            </a:r>
            <a:r>
              <a:rPr lang="en-US" dirty="0" err="1">
                <a:effectLst/>
                <a:latin typeface="Times New Roman" panose="02020603050405020304" pitchFamily="18" charset="0"/>
                <a:ea typeface="Calibri" panose="020F0502020204030204" pitchFamily="34" charset="0"/>
              </a:rPr>
              <a:t>eg.</a:t>
            </a:r>
            <a:r>
              <a:rPr lang="en-US" dirty="0">
                <a:effectLst/>
                <a:latin typeface="Times New Roman" panose="02020603050405020304" pitchFamily="18" charset="0"/>
                <a:ea typeface="Calibri" panose="020F0502020204030204" pitchFamily="34" charset="0"/>
              </a:rPr>
              <a:t> coal, natural gas, wind and water etc. Non-commercial energy resources are those which are available freely in nature such as solar energy, agricultural waste. </a:t>
            </a:r>
          </a:p>
        </p:txBody>
      </p:sp>
      <p:sp>
        <p:nvSpPr>
          <p:cNvPr id="10" name="TextBox 9">
            <a:extLst>
              <a:ext uri="{FF2B5EF4-FFF2-40B4-BE49-F238E27FC236}">
                <a16:creationId xmlns:a16="http://schemas.microsoft.com/office/drawing/2014/main" id="{D47445CA-79CA-11B5-AFCE-1DF80077A3A1}"/>
              </a:ext>
            </a:extLst>
          </p:cNvPr>
          <p:cNvSpPr txBox="1"/>
          <p:nvPr/>
        </p:nvSpPr>
        <p:spPr>
          <a:xfrm>
            <a:off x="440266" y="3735176"/>
            <a:ext cx="11065933" cy="2285882"/>
          </a:xfrm>
          <a:prstGeom prst="rect">
            <a:avLst/>
          </a:prstGeom>
          <a:noFill/>
        </p:spPr>
        <p:txBody>
          <a:bodyPr wrap="square">
            <a:spAutoFit/>
          </a:bodyPr>
          <a:lstStyle/>
          <a:p>
            <a:pPr marR="0" lvl="1" algn="just">
              <a:lnSpc>
                <a:spcPct val="115000"/>
              </a:lnSpc>
              <a:spcBef>
                <a:spcPts val="600"/>
              </a:spcBef>
              <a:spcAft>
                <a:spcPts val="600"/>
              </a:spcAft>
            </a:pPr>
            <a:r>
              <a:rPr lang="en-US" b="1" dirty="0">
                <a:effectLst/>
                <a:latin typeface="Times New Roman" panose="02020603050405020304" pitchFamily="18" charset="0"/>
                <a:ea typeface="Times New Roman" panose="02020603050405020304" pitchFamily="18" charset="0"/>
                <a:cs typeface="Calibri" panose="020F0502020204030204" pitchFamily="34" charset="0"/>
              </a:rPr>
              <a:t>Renewable and Non-renewable energy resources</a:t>
            </a:r>
          </a:p>
          <a:p>
            <a:pPr marL="228600" marR="0" algn="just">
              <a:lnSpc>
                <a:spcPct val="115000"/>
              </a:lnSpc>
              <a:spcBef>
                <a:spcPts val="600"/>
              </a:spcBef>
              <a:spcAft>
                <a:spcPts val="600"/>
              </a:spcAft>
            </a:pPr>
            <a:r>
              <a:rPr lang="en-US" dirty="0">
                <a:effectLst/>
                <a:latin typeface="Times New Roman" panose="02020603050405020304" pitchFamily="18" charset="0"/>
                <a:ea typeface="Calibri" panose="020F0502020204030204" pitchFamily="34" charset="0"/>
              </a:rPr>
              <a:t>Renewable energy sources are those which do not deplete upon continuous use and can be reused continuously such as solar energy, wind energy, geothermal energy, tidal energy etc. </a:t>
            </a:r>
          </a:p>
          <a:p>
            <a:pPr marL="228600" marR="0" algn="just">
              <a:lnSpc>
                <a:spcPct val="115000"/>
              </a:lnSpc>
              <a:spcBef>
                <a:spcPts val="600"/>
              </a:spcBef>
              <a:spcAft>
                <a:spcPts val="600"/>
              </a:spcAft>
            </a:pPr>
            <a:r>
              <a:rPr lang="en-US" dirty="0">
                <a:effectLst/>
                <a:latin typeface="Times New Roman" panose="02020603050405020304" pitchFamily="18" charset="0"/>
                <a:ea typeface="Calibri" panose="020F0502020204030204" pitchFamily="34" charset="0"/>
              </a:rPr>
              <a:t>Non renewable energy sources are those which deplete upon use and can get exhausted upon use for a limited period of time such as coal, oil, gas etc. Dependency on non-renewable energy sources can contribute to fuel crisis in future as the supply cannot be adjusted according to the demand (Sharma &amp; Hasan, 2009).</a:t>
            </a:r>
          </a:p>
        </p:txBody>
      </p:sp>
    </p:spTree>
    <p:extLst>
      <p:ext uri="{BB962C8B-B14F-4D97-AF65-F5344CB8AC3E}">
        <p14:creationId xmlns:p14="http://schemas.microsoft.com/office/powerpoint/2010/main" val="234656056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00BB5EF-87AB-E7B8-47AD-E601A341F6B7}"/>
              </a:ext>
            </a:extLst>
          </p:cNvPr>
          <p:cNvSpPr>
            <a:spLocks noGrp="1"/>
          </p:cNvSpPr>
          <p:nvPr>
            <p:ph type="title"/>
          </p:nvPr>
        </p:nvSpPr>
        <p:spPr/>
        <p:txBody>
          <a:bodyPr/>
          <a:lstStyle/>
          <a:p>
            <a:r>
              <a:rPr lang="en-US" dirty="0"/>
              <a:t>Energy Classification </a:t>
            </a:r>
          </a:p>
        </p:txBody>
      </p:sp>
      <p:sp>
        <p:nvSpPr>
          <p:cNvPr id="5" name="TextBox 4">
            <a:extLst>
              <a:ext uri="{FF2B5EF4-FFF2-40B4-BE49-F238E27FC236}">
                <a16:creationId xmlns:a16="http://schemas.microsoft.com/office/drawing/2014/main" id="{FAB814F7-047B-56FE-B7C0-245FDB0A7FF1}"/>
              </a:ext>
            </a:extLst>
          </p:cNvPr>
          <p:cNvSpPr txBox="1"/>
          <p:nvPr/>
        </p:nvSpPr>
        <p:spPr>
          <a:xfrm>
            <a:off x="381000" y="2129539"/>
            <a:ext cx="10972800" cy="1813445"/>
          </a:xfrm>
          <a:prstGeom prst="rect">
            <a:avLst/>
          </a:prstGeom>
          <a:noFill/>
        </p:spPr>
        <p:txBody>
          <a:bodyPr wrap="square">
            <a:spAutoFit/>
          </a:bodyPr>
          <a:lstStyle/>
          <a:p>
            <a:pPr marR="0" lvl="1" algn="just">
              <a:lnSpc>
                <a:spcPct val="115000"/>
              </a:lnSpc>
              <a:spcBef>
                <a:spcPts val="600"/>
              </a:spcBef>
              <a:spcAft>
                <a:spcPts val="600"/>
              </a:spcAft>
            </a:pPr>
            <a:r>
              <a:rPr lang="en-US" b="1" dirty="0">
                <a:effectLst/>
                <a:latin typeface="Times New Roman" panose="02020603050405020304" pitchFamily="18" charset="0"/>
                <a:ea typeface="Times New Roman" panose="02020603050405020304" pitchFamily="18" charset="0"/>
                <a:cs typeface="Calibri" panose="020F0502020204030204" pitchFamily="34" charset="0"/>
              </a:rPr>
              <a:t>Conventional and Non-conventional energy resources</a:t>
            </a:r>
          </a:p>
          <a:p>
            <a:pPr marL="228600" marR="0" algn="just">
              <a:lnSpc>
                <a:spcPct val="115000"/>
              </a:lnSpc>
              <a:spcBef>
                <a:spcPts val="600"/>
              </a:spcBef>
              <a:spcAft>
                <a:spcPts val="600"/>
              </a:spcAft>
            </a:pPr>
            <a:r>
              <a:rPr lang="en-US" dirty="0">
                <a:effectLst/>
                <a:latin typeface="Times New Roman" panose="02020603050405020304" pitchFamily="18" charset="0"/>
                <a:ea typeface="Calibri" panose="020F0502020204030204" pitchFamily="34" charset="0"/>
              </a:rPr>
              <a:t>Conventional energy sources are those which are being used orthodoxly in the world today. Coal, oil and gas are commonly known as conventional energy resources. Conventional energy sources get depleted and are non-renewable. Solar energy, wind energy, agricultural waste etc. are classified as the non-conventional energy resources. </a:t>
            </a:r>
          </a:p>
        </p:txBody>
      </p:sp>
    </p:spTree>
    <p:extLst>
      <p:ext uri="{BB962C8B-B14F-4D97-AF65-F5344CB8AC3E}">
        <p14:creationId xmlns:p14="http://schemas.microsoft.com/office/powerpoint/2010/main" val="77022191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42F60FA-AD7F-E640-14C1-5BFD6142C694}"/>
              </a:ext>
            </a:extLst>
          </p:cNvPr>
          <p:cNvSpPr>
            <a:spLocks noGrp="1"/>
          </p:cNvSpPr>
          <p:nvPr>
            <p:ph type="title"/>
          </p:nvPr>
        </p:nvSpPr>
        <p:spPr>
          <a:xfrm>
            <a:off x="914400" y="457200"/>
            <a:ext cx="5937755" cy="1188720"/>
          </a:xfrm>
        </p:spPr>
        <p:txBody>
          <a:bodyPr>
            <a:normAutofit fontScale="90000"/>
          </a:bodyPr>
          <a:lstStyle/>
          <a:p>
            <a:r>
              <a:rPr lang="en-US" dirty="0"/>
              <a:t>Renewable energy sources</a:t>
            </a:r>
          </a:p>
        </p:txBody>
      </p:sp>
      <p:sp>
        <p:nvSpPr>
          <p:cNvPr id="3" name="Content Placeholder 2">
            <a:extLst>
              <a:ext uri="{FF2B5EF4-FFF2-40B4-BE49-F238E27FC236}">
                <a16:creationId xmlns:a16="http://schemas.microsoft.com/office/drawing/2014/main" id="{87C990FF-4238-3B46-5737-2BDA293CF82B}"/>
              </a:ext>
            </a:extLst>
          </p:cNvPr>
          <p:cNvSpPr>
            <a:spLocks noGrp="1"/>
          </p:cNvSpPr>
          <p:nvPr>
            <p:ph idx="1"/>
          </p:nvPr>
        </p:nvSpPr>
        <p:spPr>
          <a:xfrm>
            <a:off x="1828800" y="1878008"/>
            <a:ext cx="8534400" cy="4446592"/>
          </a:xfrm>
        </p:spPr>
        <p:txBody>
          <a:bodyPr>
            <a:normAutofit/>
          </a:bodyPr>
          <a:lstStyle/>
          <a:p>
            <a:pPr algn="just">
              <a:lnSpc>
                <a:spcPct val="150000"/>
              </a:lnSpc>
              <a:spcBef>
                <a:spcPts val="0"/>
              </a:spcBef>
              <a:spcAft>
                <a:spcPts val="1000"/>
              </a:spcAft>
            </a:pPr>
            <a:r>
              <a:rPr lang="en-US" sz="1800" dirty="0">
                <a:latin typeface="Times New Roman" panose="02020603050405020304" pitchFamily="18" charset="0"/>
                <a:ea typeface="Calibri" panose="020F0502020204030204" pitchFamily="34" charset="0"/>
              </a:rPr>
              <a:t>Renewable energy sources are often non-conventional energy sources. The various types of renewable energy sources are</a:t>
            </a:r>
          </a:p>
          <a:p>
            <a:pPr lvl="1" algn="just">
              <a:lnSpc>
                <a:spcPct val="150000"/>
              </a:lnSpc>
              <a:spcBef>
                <a:spcPts val="0"/>
              </a:spcBef>
            </a:pPr>
            <a:r>
              <a:rPr lang="en-US" dirty="0">
                <a:effectLst/>
                <a:latin typeface="Times New Roman" panose="02020603050405020304" pitchFamily="18" charset="0"/>
                <a:ea typeface="Calibri" panose="020F0502020204030204" pitchFamily="34" charset="0"/>
              </a:rPr>
              <a:t>Solar Energy</a:t>
            </a:r>
          </a:p>
          <a:p>
            <a:pPr lvl="1" algn="just">
              <a:lnSpc>
                <a:spcPct val="150000"/>
              </a:lnSpc>
              <a:spcBef>
                <a:spcPts val="0"/>
              </a:spcBef>
            </a:pPr>
            <a:r>
              <a:rPr lang="en-US" dirty="0">
                <a:effectLst/>
                <a:latin typeface="Times New Roman" panose="02020603050405020304" pitchFamily="18" charset="0"/>
                <a:ea typeface="Calibri" panose="020F0502020204030204" pitchFamily="34" charset="0"/>
              </a:rPr>
              <a:t>Wind Energy</a:t>
            </a:r>
          </a:p>
          <a:p>
            <a:pPr lvl="1" algn="just">
              <a:lnSpc>
                <a:spcPct val="150000"/>
              </a:lnSpc>
              <a:spcBef>
                <a:spcPts val="0"/>
              </a:spcBef>
            </a:pPr>
            <a:r>
              <a:rPr lang="en-US" dirty="0">
                <a:effectLst/>
                <a:latin typeface="Times New Roman" panose="02020603050405020304" pitchFamily="18" charset="0"/>
                <a:ea typeface="Calibri" panose="020F0502020204030204" pitchFamily="34" charset="0"/>
              </a:rPr>
              <a:t>Geothermal Energy</a:t>
            </a:r>
          </a:p>
          <a:p>
            <a:pPr lvl="1" algn="just">
              <a:lnSpc>
                <a:spcPct val="150000"/>
              </a:lnSpc>
              <a:spcBef>
                <a:spcPts val="0"/>
              </a:spcBef>
            </a:pPr>
            <a:r>
              <a:rPr lang="en-US" dirty="0">
                <a:effectLst/>
                <a:latin typeface="Times New Roman" panose="02020603050405020304" pitchFamily="18" charset="0"/>
                <a:ea typeface="Calibri" panose="020F0502020204030204" pitchFamily="34" charset="0"/>
              </a:rPr>
              <a:t>Biomass </a:t>
            </a:r>
          </a:p>
          <a:p>
            <a:pPr lvl="1" algn="just">
              <a:lnSpc>
                <a:spcPct val="150000"/>
              </a:lnSpc>
              <a:spcBef>
                <a:spcPts val="0"/>
              </a:spcBef>
            </a:pPr>
            <a:r>
              <a:rPr lang="en-US" dirty="0">
                <a:effectLst/>
                <a:latin typeface="Times New Roman" panose="02020603050405020304" pitchFamily="18" charset="0"/>
                <a:ea typeface="Calibri" panose="020F0502020204030204" pitchFamily="34" charset="0"/>
              </a:rPr>
              <a:t>Ocean Energy and Tidal Energy</a:t>
            </a:r>
          </a:p>
          <a:p>
            <a:pPr lvl="1" algn="just">
              <a:lnSpc>
                <a:spcPct val="150000"/>
              </a:lnSpc>
              <a:spcBef>
                <a:spcPts val="0"/>
              </a:spcBef>
            </a:pPr>
            <a:r>
              <a:rPr lang="en-US" dirty="0">
                <a:latin typeface="Times New Roman" panose="02020603050405020304" pitchFamily="18" charset="0"/>
                <a:ea typeface="Calibri" panose="020F0502020204030204" pitchFamily="34" charset="0"/>
              </a:rPr>
              <a:t>Micro-hydro Projects</a:t>
            </a:r>
            <a:endParaRPr lang="en-US" dirty="0">
              <a:effectLst/>
              <a:latin typeface="Times New Roman" panose="02020603050405020304" pitchFamily="18" charset="0"/>
              <a:ea typeface="Calibri" panose="020F0502020204030204" pitchFamily="34" charset="0"/>
            </a:endParaRPr>
          </a:p>
          <a:p>
            <a:pPr algn="just"/>
            <a:endParaRPr lang="en-US" sz="2000" dirty="0"/>
          </a:p>
        </p:txBody>
      </p:sp>
      <p:sp>
        <p:nvSpPr>
          <p:cNvPr id="4" name="Slide Number Placeholder 3">
            <a:extLst>
              <a:ext uri="{FF2B5EF4-FFF2-40B4-BE49-F238E27FC236}">
                <a16:creationId xmlns:a16="http://schemas.microsoft.com/office/drawing/2014/main" id="{DE47A032-5A46-3ECB-2210-4469DCE451BD}"/>
              </a:ext>
            </a:extLst>
          </p:cNvPr>
          <p:cNvSpPr>
            <a:spLocks noGrp="1"/>
          </p:cNvSpPr>
          <p:nvPr>
            <p:ph type="sldNum" sz="quarter" idx="12"/>
          </p:nvPr>
        </p:nvSpPr>
        <p:spPr/>
        <p:txBody>
          <a:bodyPr/>
          <a:lstStyle/>
          <a:p>
            <a:fld id="{DF28FB93-0A08-4E7D-8E63-9EFA29F1E093}" type="slidenum">
              <a:rPr lang="en-US" smtClean="0"/>
              <a:pPr/>
              <a:t>13</a:t>
            </a:fld>
            <a:endParaRPr lang="en-US"/>
          </a:p>
        </p:txBody>
      </p:sp>
    </p:spTree>
    <p:extLst>
      <p:ext uri="{BB962C8B-B14F-4D97-AF65-F5344CB8AC3E}">
        <p14:creationId xmlns:p14="http://schemas.microsoft.com/office/powerpoint/2010/main" val="361452581"/>
      </p:ext>
    </p:extLst>
  </p:cSld>
  <p:clrMapOvr>
    <a:overrideClrMapping bg1="lt1" tx1="dk1" bg2="lt2" tx2="dk2" accent1="accent1" accent2="accent2" accent3="accent3" accent4="accent4" accent5="accent5" accent6="accent6" hlink="hlink" folHlink="folHlink"/>
  </p:clrMapOvr>
</p:sld>
</file>

<file path=ppt/slides/slide14.xml><?xml version="1.0" encoding="utf-8"?>
<p:sld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42F60FA-AD7F-E640-14C1-5BFD6142C694}"/>
              </a:ext>
            </a:extLst>
          </p:cNvPr>
          <p:cNvSpPr>
            <a:spLocks noGrp="1"/>
          </p:cNvSpPr>
          <p:nvPr>
            <p:ph type="title"/>
          </p:nvPr>
        </p:nvSpPr>
        <p:spPr>
          <a:xfrm>
            <a:off x="914400" y="381000"/>
            <a:ext cx="5937755" cy="1188720"/>
          </a:xfrm>
        </p:spPr>
        <p:txBody>
          <a:bodyPr/>
          <a:lstStyle/>
          <a:p>
            <a:r>
              <a:rPr lang="en-US" dirty="0"/>
              <a:t>Solar energy</a:t>
            </a:r>
          </a:p>
        </p:txBody>
      </p:sp>
      <p:sp>
        <p:nvSpPr>
          <p:cNvPr id="3" name="Content Placeholder 2">
            <a:extLst>
              <a:ext uri="{FF2B5EF4-FFF2-40B4-BE49-F238E27FC236}">
                <a16:creationId xmlns:a16="http://schemas.microsoft.com/office/drawing/2014/main" id="{87C990FF-4238-3B46-5737-2BDA293CF82B}"/>
              </a:ext>
            </a:extLst>
          </p:cNvPr>
          <p:cNvSpPr>
            <a:spLocks noGrp="1"/>
          </p:cNvSpPr>
          <p:nvPr>
            <p:ph idx="1"/>
          </p:nvPr>
        </p:nvSpPr>
        <p:spPr>
          <a:xfrm>
            <a:off x="533400" y="1878008"/>
            <a:ext cx="9829800" cy="4446592"/>
          </a:xfrm>
        </p:spPr>
        <p:txBody>
          <a:bodyPr>
            <a:noAutofit/>
          </a:bodyPr>
          <a:lstStyle/>
          <a:p>
            <a:pPr algn="just"/>
            <a:r>
              <a:rPr lang="en-US" sz="2400" dirty="0">
                <a:latin typeface="Times New Roman" panose="02020603050405020304" pitchFamily="18" charset="0"/>
                <a:ea typeface="Calibri" panose="020F0502020204030204" pitchFamily="34" charset="0"/>
              </a:rPr>
              <a:t>Solar energy is continuously incident on the earth in form of electromagnetic radiation at the rate if around 1,7 x 10</a:t>
            </a:r>
            <a:r>
              <a:rPr lang="en-US" sz="2400" baseline="30000" dirty="0">
                <a:latin typeface="Times New Roman" panose="02020603050405020304" pitchFamily="18" charset="0"/>
                <a:ea typeface="Calibri" panose="020F0502020204030204" pitchFamily="34" charset="0"/>
              </a:rPr>
              <a:t>17</a:t>
            </a:r>
            <a:r>
              <a:rPr lang="en-US" sz="2400" dirty="0">
                <a:latin typeface="Times New Roman" panose="02020603050405020304" pitchFamily="18" charset="0"/>
                <a:ea typeface="Calibri" panose="020F0502020204030204" pitchFamily="34" charset="0"/>
              </a:rPr>
              <a:t> W (</a:t>
            </a:r>
            <a:r>
              <a:rPr lang="en-US" sz="2400" dirty="0" err="1">
                <a:latin typeface="Times New Roman" panose="02020603050405020304" pitchFamily="18" charset="0"/>
                <a:ea typeface="Calibri" panose="020F0502020204030204" pitchFamily="34" charset="0"/>
              </a:rPr>
              <a:t>Singal</a:t>
            </a:r>
            <a:r>
              <a:rPr lang="en-US" sz="2400" dirty="0">
                <a:latin typeface="Times New Roman" panose="02020603050405020304" pitchFamily="18" charset="0"/>
                <a:ea typeface="Calibri" panose="020F0502020204030204" pitchFamily="34" charset="0"/>
              </a:rPr>
              <a:t>, 2011). </a:t>
            </a:r>
          </a:p>
          <a:p>
            <a:pPr algn="just"/>
            <a:r>
              <a:rPr lang="en-US" sz="2400" dirty="0">
                <a:latin typeface="Times New Roman" panose="02020603050405020304" pitchFamily="18" charset="0"/>
                <a:ea typeface="Calibri" panose="020F0502020204030204" pitchFamily="34" charset="0"/>
              </a:rPr>
              <a:t>If a person would require 10 kW of energy for sustaining life, then a population of 10 billion will require around 10</a:t>
            </a:r>
            <a:r>
              <a:rPr lang="en-US" sz="2400" baseline="30000" dirty="0">
                <a:latin typeface="Times New Roman" panose="02020603050405020304" pitchFamily="18" charset="0"/>
                <a:ea typeface="Calibri" panose="020F0502020204030204" pitchFamily="34" charset="0"/>
              </a:rPr>
              <a:t>11 </a:t>
            </a:r>
            <a:r>
              <a:rPr lang="en-US" sz="2400" dirty="0">
                <a:latin typeface="Times New Roman" panose="02020603050405020304" pitchFamily="18" charset="0"/>
                <a:ea typeface="Calibri" panose="020F0502020204030204" pitchFamily="34" charset="0"/>
              </a:rPr>
              <a:t>which is much less than the solar energy incident on the earth. </a:t>
            </a:r>
          </a:p>
          <a:p>
            <a:pPr algn="just"/>
            <a:r>
              <a:rPr lang="en-US" sz="2400" dirty="0">
                <a:latin typeface="Times New Roman" panose="02020603050405020304" pitchFamily="18" charset="0"/>
                <a:ea typeface="Calibri" panose="020F0502020204030204" pitchFamily="34" charset="0"/>
              </a:rPr>
              <a:t>So, theoretically solar energy is sufficient to fulfill all the energy requirement of the people of earth. </a:t>
            </a:r>
          </a:p>
        </p:txBody>
      </p:sp>
      <p:sp>
        <p:nvSpPr>
          <p:cNvPr id="4" name="Slide Number Placeholder 3">
            <a:extLst>
              <a:ext uri="{FF2B5EF4-FFF2-40B4-BE49-F238E27FC236}">
                <a16:creationId xmlns:a16="http://schemas.microsoft.com/office/drawing/2014/main" id="{DE47A032-5A46-3ECB-2210-4469DCE451BD}"/>
              </a:ext>
            </a:extLst>
          </p:cNvPr>
          <p:cNvSpPr>
            <a:spLocks noGrp="1"/>
          </p:cNvSpPr>
          <p:nvPr>
            <p:ph type="sldNum" sz="quarter" idx="12"/>
          </p:nvPr>
        </p:nvSpPr>
        <p:spPr/>
        <p:txBody>
          <a:bodyPr/>
          <a:lstStyle/>
          <a:p>
            <a:fld id="{DF28FB93-0A08-4E7D-8E63-9EFA29F1E093}" type="slidenum">
              <a:rPr lang="en-US" smtClean="0"/>
              <a:pPr/>
              <a:t>14</a:t>
            </a:fld>
            <a:endParaRPr lang="en-US"/>
          </a:p>
        </p:txBody>
      </p:sp>
    </p:spTree>
    <p:extLst>
      <p:ext uri="{BB962C8B-B14F-4D97-AF65-F5344CB8AC3E}">
        <p14:creationId xmlns:p14="http://schemas.microsoft.com/office/powerpoint/2010/main" val="1477200503"/>
      </p:ext>
    </p:extLst>
  </p:cSld>
  <p:clrMapOvr>
    <a:overrideClrMapping bg1="lt1" tx1="dk1" bg2="lt2" tx2="dk2" accent1="accent1" accent2="accent2" accent3="accent3" accent4="accent4" accent5="accent5" accent6="accent6" hlink="hlink" folHlink="folHlink"/>
  </p:clrMapOvr>
</p:sld>
</file>

<file path=ppt/slides/slide15.xml><?xml version="1.0" encoding="utf-8"?>
<p:sld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42F60FA-AD7F-E640-14C1-5BFD6142C694}"/>
              </a:ext>
            </a:extLst>
          </p:cNvPr>
          <p:cNvSpPr>
            <a:spLocks noGrp="1"/>
          </p:cNvSpPr>
          <p:nvPr>
            <p:ph type="title"/>
          </p:nvPr>
        </p:nvSpPr>
        <p:spPr>
          <a:xfrm>
            <a:off x="3130046" y="381000"/>
            <a:ext cx="5937755" cy="1188720"/>
          </a:xfrm>
        </p:spPr>
        <p:txBody>
          <a:bodyPr/>
          <a:lstStyle/>
          <a:p>
            <a:r>
              <a:rPr lang="en-US" dirty="0"/>
              <a:t>Solar energy</a:t>
            </a:r>
          </a:p>
        </p:txBody>
      </p:sp>
      <p:sp>
        <p:nvSpPr>
          <p:cNvPr id="3" name="Content Placeholder 2">
            <a:extLst>
              <a:ext uri="{FF2B5EF4-FFF2-40B4-BE49-F238E27FC236}">
                <a16:creationId xmlns:a16="http://schemas.microsoft.com/office/drawing/2014/main" id="{87C990FF-4238-3B46-5737-2BDA293CF82B}"/>
              </a:ext>
            </a:extLst>
          </p:cNvPr>
          <p:cNvSpPr>
            <a:spLocks noGrp="1"/>
          </p:cNvSpPr>
          <p:nvPr>
            <p:ph idx="1"/>
          </p:nvPr>
        </p:nvSpPr>
        <p:spPr>
          <a:xfrm>
            <a:off x="457200" y="1828800"/>
            <a:ext cx="10515600" cy="4446592"/>
          </a:xfrm>
        </p:spPr>
        <p:txBody>
          <a:bodyPr>
            <a:noAutofit/>
          </a:bodyPr>
          <a:lstStyle/>
          <a:p>
            <a:pPr algn="just"/>
            <a:r>
              <a:rPr lang="en-US" sz="2400" dirty="0">
                <a:latin typeface="Times New Roman" panose="02020603050405020304" pitchFamily="18" charset="0"/>
                <a:ea typeface="Calibri" panose="020F0502020204030204" pitchFamily="34" charset="0"/>
              </a:rPr>
              <a:t>However, there are limitations which restrict the actual usage of solar energy such as solar energy is very diffuse, cyclic and often undependable. </a:t>
            </a:r>
          </a:p>
          <a:p>
            <a:pPr algn="just"/>
            <a:r>
              <a:rPr lang="en-US" sz="2400" dirty="0">
                <a:latin typeface="Times New Roman" panose="02020603050405020304" pitchFamily="18" charset="0"/>
                <a:ea typeface="Calibri" panose="020F0502020204030204" pitchFamily="34" charset="0"/>
              </a:rPr>
              <a:t>However, much of the limitations have been addressed by modern energy conversion devices which either convert solar energy to heat or directly generate electricity in reliable manner. </a:t>
            </a:r>
            <a:endParaRPr lang="en-US" sz="2400" dirty="0"/>
          </a:p>
        </p:txBody>
      </p:sp>
      <p:sp>
        <p:nvSpPr>
          <p:cNvPr id="4" name="Slide Number Placeholder 3">
            <a:extLst>
              <a:ext uri="{FF2B5EF4-FFF2-40B4-BE49-F238E27FC236}">
                <a16:creationId xmlns:a16="http://schemas.microsoft.com/office/drawing/2014/main" id="{DE47A032-5A46-3ECB-2210-4469DCE451BD}"/>
              </a:ext>
            </a:extLst>
          </p:cNvPr>
          <p:cNvSpPr>
            <a:spLocks noGrp="1"/>
          </p:cNvSpPr>
          <p:nvPr>
            <p:ph type="sldNum" sz="quarter" idx="12"/>
          </p:nvPr>
        </p:nvSpPr>
        <p:spPr/>
        <p:txBody>
          <a:bodyPr/>
          <a:lstStyle/>
          <a:p>
            <a:fld id="{DF28FB93-0A08-4E7D-8E63-9EFA29F1E093}" type="slidenum">
              <a:rPr lang="en-US" smtClean="0"/>
              <a:pPr/>
              <a:t>15</a:t>
            </a:fld>
            <a:endParaRPr lang="en-US"/>
          </a:p>
        </p:txBody>
      </p:sp>
    </p:spTree>
    <p:extLst>
      <p:ext uri="{BB962C8B-B14F-4D97-AF65-F5344CB8AC3E}">
        <p14:creationId xmlns:p14="http://schemas.microsoft.com/office/powerpoint/2010/main" val="316680203"/>
      </p:ext>
    </p:extLst>
  </p:cSld>
  <p:clrMapOvr>
    <a:overrideClrMapping bg1="lt1" tx1="dk1" bg2="lt2" tx2="dk2" accent1="accent1" accent2="accent2" accent3="accent3" accent4="accent4" accent5="accent5" accent6="accent6" hlink="hlink" folHlink="folHlink"/>
  </p:clrMapOvr>
</p:sld>
</file>

<file path=ppt/slides/slide16.xml><?xml version="1.0" encoding="utf-8"?>
<p:sld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42F60FA-AD7F-E640-14C1-5BFD6142C694}"/>
              </a:ext>
            </a:extLst>
          </p:cNvPr>
          <p:cNvSpPr>
            <a:spLocks noGrp="1"/>
          </p:cNvSpPr>
          <p:nvPr>
            <p:ph type="title"/>
          </p:nvPr>
        </p:nvSpPr>
        <p:spPr>
          <a:xfrm>
            <a:off x="3130046" y="381000"/>
            <a:ext cx="5937755" cy="1188720"/>
          </a:xfrm>
        </p:spPr>
        <p:txBody>
          <a:bodyPr>
            <a:normAutofit fontScale="90000"/>
          </a:bodyPr>
          <a:lstStyle/>
          <a:p>
            <a:r>
              <a:rPr lang="en-US" dirty="0"/>
              <a:t>Solar energy applications</a:t>
            </a:r>
          </a:p>
        </p:txBody>
      </p:sp>
      <p:sp>
        <p:nvSpPr>
          <p:cNvPr id="3" name="Content Placeholder 2">
            <a:extLst>
              <a:ext uri="{FF2B5EF4-FFF2-40B4-BE49-F238E27FC236}">
                <a16:creationId xmlns:a16="http://schemas.microsoft.com/office/drawing/2014/main" id="{87C990FF-4238-3B46-5737-2BDA293CF82B}"/>
              </a:ext>
            </a:extLst>
          </p:cNvPr>
          <p:cNvSpPr>
            <a:spLocks noGrp="1"/>
          </p:cNvSpPr>
          <p:nvPr>
            <p:ph idx="1"/>
          </p:nvPr>
        </p:nvSpPr>
        <p:spPr>
          <a:xfrm>
            <a:off x="1828800" y="1878008"/>
            <a:ext cx="8534400" cy="4446592"/>
          </a:xfrm>
        </p:spPr>
        <p:txBody>
          <a:bodyPr>
            <a:normAutofit/>
          </a:bodyPr>
          <a:lstStyle/>
          <a:p>
            <a:pPr marL="342900" indent="-342900" algn="just">
              <a:lnSpc>
                <a:spcPct val="150000"/>
              </a:lnSpc>
              <a:spcBef>
                <a:spcPts val="0"/>
              </a:spcBef>
              <a:buFont typeface="Symbol" panose="05050102010706020507" pitchFamily="18" charset="2"/>
              <a:buChar char=""/>
            </a:pPr>
            <a:r>
              <a:rPr lang="en-US" sz="1800" dirty="0">
                <a:latin typeface="Times New Roman" panose="02020603050405020304" pitchFamily="18" charset="0"/>
                <a:ea typeface="Calibri" panose="020F0502020204030204" pitchFamily="34" charset="0"/>
              </a:rPr>
              <a:t>Conversion to electricity (Solar PV)</a:t>
            </a:r>
          </a:p>
          <a:p>
            <a:pPr marL="342900" indent="-342900" algn="just">
              <a:lnSpc>
                <a:spcPct val="150000"/>
              </a:lnSpc>
              <a:spcBef>
                <a:spcPts val="0"/>
              </a:spcBef>
              <a:spcAft>
                <a:spcPts val="1000"/>
              </a:spcAft>
              <a:buFont typeface="Symbol" panose="05050102010706020507" pitchFamily="18" charset="2"/>
              <a:buChar char=""/>
            </a:pPr>
            <a:r>
              <a:rPr lang="en-US" sz="1800" dirty="0">
                <a:latin typeface="Times New Roman" panose="02020603050405020304" pitchFamily="18" charset="0"/>
                <a:ea typeface="Calibri" panose="020F0502020204030204" pitchFamily="34" charset="0"/>
              </a:rPr>
              <a:t>Conversion to thermal energy (Solar Thermal)</a:t>
            </a:r>
          </a:p>
          <a:p>
            <a:pPr algn="just"/>
            <a:endParaRPr lang="en-US" sz="2000" dirty="0"/>
          </a:p>
        </p:txBody>
      </p:sp>
      <p:sp>
        <p:nvSpPr>
          <p:cNvPr id="4" name="Slide Number Placeholder 3">
            <a:extLst>
              <a:ext uri="{FF2B5EF4-FFF2-40B4-BE49-F238E27FC236}">
                <a16:creationId xmlns:a16="http://schemas.microsoft.com/office/drawing/2014/main" id="{DE47A032-5A46-3ECB-2210-4469DCE451BD}"/>
              </a:ext>
            </a:extLst>
          </p:cNvPr>
          <p:cNvSpPr>
            <a:spLocks noGrp="1"/>
          </p:cNvSpPr>
          <p:nvPr>
            <p:ph type="sldNum" sz="quarter" idx="12"/>
          </p:nvPr>
        </p:nvSpPr>
        <p:spPr/>
        <p:txBody>
          <a:bodyPr/>
          <a:lstStyle/>
          <a:p>
            <a:fld id="{DF28FB93-0A08-4E7D-8E63-9EFA29F1E093}" type="slidenum">
              <a:rPr lang="en-US" smtClean="0"/>
              <a:pPr/>
              <a:t>16</a:t>
            </a:fld>
            <a:endParaRPr lang="en-US"/>
          </a:p>
        </p:txBody>
      </p:sp>
    </p:spTree>
    <p:extLst>
      <p:ext uri="{BB962C8B-B14F-4D97-AF65-F5344CB8AC3E}">
        <p14:creationId xmlns:p14="http://schemas.microsoft.com/office/powerpoint/2010/main" val="4246735625"/>
      </p:ext>
    </p:extLst>
  </p:cSld>
  <p:clrMapOvr>
    <a:overrideClrMapping bg1="lt1" tx1="dk1" bg2="lt2" tx2="dk2" accent1="accent1" accent2="accent2" accent3="accent3" accent4="accent4" accent5="accent5" accent6="accent6" hlink="hlink" folHlink="folHlink"/>
  </p:clrMapOvr>
</p:sld>
</file>

<file path=ppt/slides/slide17.xml><?xml version="1.0" encoding="utf-8"?>
<p:sld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42F60FA-AD7F-E640-14C1-5BFD6142C694}"/>
              </a:ext>
            </a:extLst>
          </p:cNvPr>
          <p:cNvSpPr>
            <a:spLocks noGrp="1"/>
          </p:cNvSpPr>
          <p:nvPr>
            <p:ph type="title"/>
          </p:nvPr>
        </p:nvSpPr>
        <p:spPr>
          <a:xfrm>
            <a:off x="3130046" y="381000"/>
            <a:ext cx="5937755" cy="1188720"/>
          </a:xfrm>
        </p:spPr>
        <p:txBody>
          <a:bodyPr>
            <a:normAutofit fontScale="90000"/>
          </a:bodyPr>
          <a:lstStyle/>
          <a:p>
            <a:r>
              <a:rPr lang="en-US" dirty="0"/>
              <a:t>Solar energy applications</a:t>
            </a:r>
          </a:p>
        </p:txBody>
      </p:sp>
      <p:sp>
        <p:nvSpPr>
          <p:cNvPr id="3" name="Content Placeholder 2">
            <a:extLst>
              <a:ext uri="{FF2B5EF4-FFF2-40B4-BE49-F238E27FC236}">
                <a16:creationId xmlns:a16="http://schemas.microsoft.com/office/drawing/2014/main" id="{87C990FF-4238-3B46-5737-2BDA293CF82B}"/>
              </a:ext>
            </a:extLst>
          </p:cNvPr>
          <p:cNvSpPr>
            <a:spLocks noGrp="1"/>
          </p:cNvSpPr>
          <p:nvPr>
            <p:ph idx="1"/>
          </p:nvPr>
        </p:nvSpPr>
        <p:spPr>
          <a:xfrm>
            <a:off x="1828800" y="1878008"/>
            <a:ext cx="8534400" cy="4446592"/>
          </a:xfrm>
        </p:spPr>
        <p:txBody>
          <a:bodyPr numCol="2">
            <a:normAutofit fontScale="77500" lnSpcReduction="20000"/>
          </a:bodyPr>
          <a:lstStyle/>
          <a:p>
            <a:pPr marL="0" indent="0" algn="just">
              <a:lnSpc>
                <a:spcPct val="150000"/>
              </a:lnSpc>
              <a:spcBef>
                <a:spcPts val="0"/>
              </a:spcBef>
              <a:spcAft>
                <a:spcPts val="1000"/>
              </a:spcAft>
              <a:buNone/>
            </a:pPr>
            <a:r>
              <a:rPr lang="en-US" sz="1900" dirty="0">
                <a:latin typeface="Times New Roman" panose="02020603050405020304" pitchFamily="18" charset="0"/>
                <a:ea typeface="Calibri" panose="020F0502020204030204" pitchFamily="34" charset="0"/>
              </a:rPr>
              <a:t>The main applications of solar energy are:</a:t>
            </a:r>
          </a:p>
          <a:p>
            <a:pPr algn="just">
              <a:lnSpc>
                <a:spcPct val="150000"/>
              </a:lnSpc>
              <a:spcBef>
                <a:spcPts val="0"/>
              </a:spcBef>
            </a:pPr>
            <a:r>
              <a:rPr lang="en-US" sz="1900" dirty="0">
                <a:latin typeface="Times New Roman" panose="02020603050405020304" pitchFamily="18" charset="0"/>
                <a:ea typeface="Calibri" panose="020F0502020204030204" pitchFamily="34" charset="0"/>
              </a:rPr>
              <a:t>Heating of buildings</a:t>
            </a:r>
          </a:p>
          <a:p>
            <a:pPr algn="just">
              <a:lnSpc>
                <a:spcPct val="150000"/>
              </a:lnSpc>
              <a:spcBef>
                <a:spcPts val="0"/>
              </a:spcBef>
            </a:pPr>
            <a:r>
              <a:rPr lang="en-US" sz="1900" dirty="0">
                <a:latin typeface="Times New Roman" panose="02020603050405020304" pitchFamily="18" charset="0"/>
                <a:ea typeface="Calibri" panose="020F0502020204030204" pitchFamily="34" charset="0"/>
              </a:rPr>
              <a:t>Cooling of buildings</a:t>
            </a:r>
          </a:p>
          <a:p>
            <a:pPr algn="just">
              <a:lnSpc>
                <a:spcPct val="150000"/>
              </a:lnSpc>
              <a:spcBef>
                <a:spcPts val="0"/>
              </a:spcBef>
            </a:pPr>
            <a:r>
              <a:rPr lang="en-US" sz="1900" dirty="0">
                <a:latin typeface="Times New Roman" panose="02020603050405020304" pitchFamily="18" charset="0"/>
                <a:ea typeface="Calibri" panose="020F0502020204030204" pitchFamily="34" charset="0"/>
              </a:rPr>
              <a:t>AC and refrigeration</a:t>
            </a:r>
          </a:p>
          <a:p>
            <a:pPr algn="just">
              <a:lnSpc>
                <a:spcPct val="150000"/>
              </a:lnSpc>
              <a:spcBef>
                <a:spcPts val="0"/>
              </a:spcBef>
            </a:pPr>
            <a:r>
              <a:rPr lang="en-US" sz="1900" dirty="0">
                <a:latin typeface="Times New Roman" panose="02020603050405020304" pitchFamily="18" charset="0"/>
                <a:ea typeface="Calibri" panose="020F0502020204030204" pitchFamily="34" charset="0"/>
              </a:rPr>
              <a:t>Solar cookers</a:t>
            </a:r>
          </a:p>
          <a:p>
            <a:pPr algn="just">
              <a:lnSpc>
                <a:spcPct val="150000"/>
              </a:lnSpc>
              <a:spcBef>
                <a:spcPts val="0"/>
              </a:spcBef>
            </a:pPr>
            <a:r>
              <a:rPr lang="en-US" sz="1900" dirty="0">
                <a:latin typeface="Times New Roman" panose="02020603050405020304" pitchFamily="18" charset="0"/>
                <a:ea typeface="Calibri" panose="020F0502020204030204" pitchFamily="34" charset="0"/>
              </a:rPr>
              <a:t>Solar water heaters</a:t>
            </a:r>
          </a:p>
          <a:p>
            <a:pPr algn="just">
              <a:lnSpc>
                <a:spcPct val="150000"/>
              </a:lnSpc>
              <a:spcBef>
                <a:spcPts val="0"/>
              </a:spcBef>
            </a:pPr>
            <a:r>
              <a:rPr lang="en-US" sz="1900" dirty="0">
                <a:latin typeface="Times New Roman" panose="02020603050405020304" pitchFamily="18" charset="0"/>
                <a:ea typeface="Calibri" panose="020F0502020204030204" pitchFamily="34" charset="0"/>
              </a:rPr>
              <a:t>Solar air heaters</a:t>
            </a:r>
          </a:p>
          <a:p>
            <a:pPr algn="just">
              <a:lnSpc>
                <a:spcPct val="150000"/>
              </a:lnSpc>
              <a:spcBef>
                <a:spcPts val="0"/>
              </a:spcBef>
            </a:pPr>
            <a:r>
              <a:rPr lang="en-US" sz="1900" dirty="0">
                <a:latin typeface="Times New Roman" panose="02020603050405020304" pitchFamily="18" charset="0"/>
                <a:ea typeface="Calibri" panose="020F0502020204030204" pitchFamily="34" charset="0"/>
              </a:rPr>
              <a:t>Solar water pumping devices</a:t>
            </a:r>
          </a:p>
          <a:p>
            <a:pPr algn="just">
              <a:lnSpc>
                <a:spcPct val="150000"/>
              </a:lnSpc>
              <a:spcBef>
                <a:spcPts val="0"/>
              </a:spcBef>
            </a:pPr>
            <a:r>
              <a:rPr lang="en-US" sz="1900" dirty="0">
                <a:latin typeface="Times New Roman" panose="02020603050405020304" pitchFamily="18" charset="0"/>
                <a:ea typeface="Calibri" panose="020F0502020204030204" pitchFamily="34" charset="0"/>
              </a:rPr>
              <a:t>Building integrated solar photovoltaic</a:t>
            </a:r>
          </a:p>
          <a:p>
            <a:pPr algn="just">
              <a:lnSpc>
                <a:spcPct val="150000"/>
              </a:lnSpc>
              <a:spcBef>
                <a:spcPts val="0"/>
              </a:spcBef>
            </a:pPr>
            <a:r>
              <a:rPr lang="en-US" sz="1900" dirty="0">
                <a:latin typeface="Times New Roman" panose="02020603050405020304" pitchFamily="18" charset="0"/>
                <a:ea typeface="Calibri" panose="020F0502020204030204" pitchFamily="34" charset="0"/>
              </a:rPr>
              <a:t>Community based solar photovoltaic system</a:t>
            </a:r>
          </a:p>
          <a:p>
            <a:pPr algn="just">
              <a:lnSpc>
                <a:spcPct val="150000"/>
              </a:lnSpc>
              <a:spcBef>
                <a:spcPts val="0"/>
              </a:spcBef>
            </a:pPr>
            <a:r>
              <a:rPr lang="en-US" sz="1900" dirty="0">
                <a:latin typeface="Times New Roman" panose="02020603050405020304" pitchFamily="18" charset="0"/>
                <a:ea typeface="Calibri" panose="020F0502020204030204" pitchFamily="34" charset="0"/>
              </a:rPr>
              <a:t>Standalone solar PV power systems</a:t>
            </a:r>
          </a:p>
          <a:p>
            <a:pPr algn="just">
              <a:lnSpc>
                <a:spcPct val="150000"/>
              </a:lnSpc>
              <a:spcBef>
                <a:spcPts val="0"/>
              </a:spcBef>
            </a:pPr>
            <a:r>
              <a:rPr lang="en-US" sz="1900" dirty="0">
                <a:latin typeface="Times New Roman" panose="02020603050405020304" pitchFamily="18" charset="0"/>
                <a:ea typeface="Calibri" panose="020F0502020204030204" pitchFamily="34" charset="0"/>
              </a:rPr>
              <a:t>Solar water heating</a:t>
            </a:r>
          </a:p>
          <a:p>
            <a:pPr algn="just">
              <a:lnSpc>
                <a:spcPct val="150000"/>
              </a:lnSpc>
              <a:spcBef>
                <a:spcPts val="0"/>
              </a:spcBef>
            </a:pPr>
            <a:r>
              <a:rPr lang="en-US" sz="1900" dirty="0">
                <a:latin typeface="Times New Roman" panose="02020603050405020304" pitchFamily="18" charset="0"/>
                <a:ea typeface="Calibri" panose="020F0502020204030204" pitchFamily="34" charset="0"/>
              </a:rPr>
              <a:t>Solar drying of agricultural and animal products</a:t>
            </a:r>
          </a:p>
          <a:p>
            <a:pPr algn="just">
              <a:lnSpc>
                <a:spcPct val="150000"/>
              </a:lnSpc>
              <a:spcBef>
                <a:spcPts val="0"/>
              </a:spcBef>
            </a:pPr>
            <a:r>
              <a:rPr lang="en-US" sz="1900" dirty="0">
                <a:latin typeface="Times New Roman" panose="02020603050405020304" pitchFamily="18" charset="0"/>
                <a:ea typeface="Calibri" panose="020F0502020204030204" pitchFamily="34" charset="0"/>
              </a:rPr>
              <a:t>Solar distillation on a small community scale</a:t>
            </a:r>
          </a:p>
          <a:p>
            <a:pPr algn="just">
              <a:lnSpc>
                <a:spcPct val="150000"/>
              </a:lnSpc>
              <a:spcBef>
                <a:spcPts val="0"/>
              </a:spcBef>
            </a:pPr>
            <a:r>
              <a:rPr lang="en-US" sz="1900" dirty="0">
                <a:latin typeface="Times New Roman" panose="02020603050405020304" pitchFamily="18" charset="0"/>
                <a:ea typeface="Calibri" panose="020F0502020204030204" pitchFamily="34" charset="0"/>
              </a:rPr>
              <a:t>Salt production by evaporation of seawater or inland brines</a:t>
            </a:r>
          </a:p>
          <a:p>
            <a:pPr algn="just">
              <a:lnSpc>
                <a:spcPct val="150000"/>
              </a:lnSpc>
              <a:spcBef>
                <a:spcPts val="0"/>
              </a:spcBef>
            </a:pPr>
            <a:r>
              <a:rPr lang="en-US" sz="1900" dirty="0">
                <a:latin typeface="Times New Roman" panose="02020603050405020304" pitchFamily="18" charset="0"/>
                <a:ea typeface="Calibri" panose="020F0502020204030204" pitchFamily="34" charset="0"/>
              </a:rPr>
              <a:t>Solar engines from water pumping</a:t>
            </a:r>
          </a:p>
          <a:p>
            <a:pPr algn="just">
              <a:lnSpc>
                <a:spcPct val="150000"/>
              </a:lnSpc>
              <a:spcBef>
                <a:spcPts val="0"/>
              </a:spcBef>
            </a:pPr>
            <a:r>
              <a:rPr lang="en-US" sz="1900" dirty="0">
                <a:latin typeface="Times New Roman" panose="02020603050405020304" pitchFamily="18" charset="0"/>
                <a:ea typeface="Calibri" panose="020F0502020204030204" pitchFamily="34" charset="0"/>
              </a:rPr>
              <a:t>Bio conversion and wind energy which are indirect sources of solar energy</a:t>
            </a:r>
          </a:p>
          <a:p>
            <a:pPr algn="just">
              <a:lnSpc>
                <a:spcPct val="150000"/>
              </a:lnSpc>
              <a:spcBef>
                <a:spcPts val="0"/>
              </a:spcBef>
            </a:pPr>
            <a:r>
              <a:rPr lang="en-US" sz="1900" dirty="0">
                <a:latin typeface="Times New Roman" panose="02020603050405020304" pitchFamily="18" charset="0"/>
                <a:ea typeface="Calibri" panose="020F0502020204030204" pitchFamily="34" charset="0"/>
              </a:rPr>
              <a:t>Solar furnace</a:t>
            </a:r>
          </a:p>
          <a:p>
            <a:pPr algn="just">
              <a:lnSpc>
                <a:spcPct val="150000"/>
              </a:lnSpc>
              <a:spcBef>
                <a:spcPts val="0"/>
              </a:spcBef>
            </a:pPr>
            <a:r>
              <a:rPr lang="en-US" sz="1900" dirty="0">
                <a:latin typeface="Times New Roman" panose="02020603050405020304" pitchFamily="18" charset="0"/>
                <a:ea typeface="Calibri" panose="020F0502020204030204" pitchFamily="34" charset="0"/>
              </a:rPr>
              <a:t>Solar electric power generation</a:t>
            </a:r>
          </a:p>
          <a:p>
            <a:pPr algn="just">
              <a:lnSpc>
                <a:spcPct val="150000"/>
              </a:lnSpc>
              <a:spcBef>
                <a:spcPts val="0"/>
              </a:spcBef>
            </a:pPr>
            <a:r>
              <a:rPr lang="en-US" sz="1900" dirty="0">
                <a:latin typeface="Times New Roman" panose="02020603050405020304" pitchFamily="18" charset="0"/>
                <a:ea typeface="Calibri" panose="020F0502020204030204" pitchFamily="34" charset="0"/>
              </a:rPr>
              <a:t>Solar pond</a:t>
            </a:r>
          </a:p>
          <a:p>
            <a:pPr algn="just">
              <a:lnSpc>
                <a:spcPct val="150000"/>
              </a:lnSpc>
              <a:spcBef>
                <a:spcPts val="0"/>
              </a:spcBef>
            </a:pPr>
            <a:r>
              <a:rPr lang="en-US" sz="1900" dirty="0">
                <a:latin typeface="Times New Roman" panose="02020603050405020304" pitchFamily="18" charset="0"/>
                <a:ea typeface="Calibri" panose="020F0502020204030204" pitchFamily="34" charset="0"/>
              </a:rPr>
              <a:t>Steam generation heated by rotating reflectors</a:t>
            </a:r>
          </a:p>
          <a:p>
            <a:pPr algn="just">
              <a:lnSpc>
                <a:spcPct val="150000"/>
              </a:lnSpc>
              <a:spcBef>
                <a:spcPts val="0"/>
              </a:spcBef>
              <a:spcAft>
                <a:spcPts val="1000"/>
              </a:spcAft>
            </a:pPr>
            <a:r>
              <a:rPr lang="en-US" sz="1900" dirty="0">
                <a:latin typeface="Times New Roman" panose="02020603050405020304" pitchFamily="18" charset="0"/>
                <a:ea typeface="Calibri" panose="020F0502020204030204" pitchFamily="34" charset="0"/>
              </a:rPr>
              <a:t>Solar PV cells</a:t>
            </a:r>
          </a:p>
          <a:p>
            <a:pPr algn="just"/>
            <a:endParaRPr lang="en-US" sz="2000" dirty="0"/>
          </a:p>
        </p:txBody>
      </p:sp>
      <p:sp>
        <p:nvSpPr>
          <p:cNvPr id="4" name="Slide Number Placeholder 3">
            <a:extLst>
              <a:ext uri="{FF2B5EF4-FFF2-40B4-BE49-F238E27FC236}">
                <a16:creationId xmlns:a16="http://schemas.microsoft.com/office/drawing/2014/main" id="{DE47A032-5A46-3ECB-2210-4469DCE451BD}"/>
              </a:ext>
            </a:extLst>
          </p:cNvPr>
          <p:cNvSpPr>
            <a:spLocks noGrp="1"/>
          </p:cNvSpPr>
          <p:nvPr>
            <p:ph type="sldNum" sz="quarter" idx="12"/>
          </p:nvPr>
        </p:nvSpPr>
        <p:spPr/>
        <p:txBody>
          <a:bodyPr/>
          <a:lstStyle/>
          <a:p>
            <a:fld id="{DF28FB93-0A08-4E7D-8E63-9EFA29F1E093}" type="slidenum">
              <a:rPr lang="en-US" smtClean="0"/>
              <a:pPr/>
              <a:t>17</a:t>
            </a:fld>
            <a:endParaRPr lang="en-US"/>
          </a:p>
        </p:txBody>
      </p:sp>
    </p:spTree>
    <p:extLst>
      <p:ext uri="{BB962C8B-B14F-4D97-AF65-F5344CB8AC3E}">
        <p14:creationId xmlns:p14="http://schemas.microsoft.com/office/powerpoint/2010/main" val="689240139"/>
      </p:ext>
    </p:extLst>
  </p:cSld>
  <p:clrMapOvr>
    <a:overrideClrMapping bg1="lt1" tx1="dk1" bg2="lt2" tx2="dk2" accent1="accent1" accent2="accent2" accent3="accent3" accent4="accent4" accent5="accent5" accent6="accent6" hlink="hlink" folHlink="folHlink"/>
  </p:clrMapOvr>
</p:sld>
</file>

<file path=ppt/slides/slide18.xml><?xml version="1.0" encoding="utf-8"?>
<p:sld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42F60FA-AD7F-E640-14C1-5BFD6142C694}"/>
              </a:ext>
            </a:extLst>
          </p:cNvPr>
          <p:cNvSpPr>
            <a:spLocks noGrp="1"/>
          </p:cNvSpPr>
          <p:nvPr>
            <p:ph type="title"/>
          </p:nvPr>
        </p:nvSpPr>
        <p:spPr>
          <a:xfrm>
            <a:off x="3130046" y="381000"/>
            <a:ext cx="5937755" cy="1188720"/>
          </a:xfrm>
        </p:spPr>
        <p:txBody>
          <a:bodyPr/>
          <a:lstStyle/>
          <a:p>
            <a:r>
              <a:rPr lang="en-US" dirty="0"/>
              <a:t>Wind energy</a:t>
            </a:r>
          </a:p>
        </p:txBody>
      </p:sp>
      <p:sp>
        <p:nvSpPr>
          <p:cNvPr id="3" name="Content Placeholder 2">
            <a:extLst>
              <a:ext uri="{FF2B5EF4-FFF2-40B4-BE49-F238E27FC236}">
                <a16:creationId xmlns:a16="http://schemas.microsoft.com/office/drawing/2014/main" id="{87C990FF-4238-3B46-5737-2BDA293CF82B}"/>
              </a:ext>
            </a:extLst>
          </p:cNvPr>
          <p:cNvSpPr>
            <a:spLocks noGrp="1"/>
          </p:cNvSpPr>
          <p:nvPr>
            <p:ph idx="1"/>
          </p:nvPr>
        </p:nvSpPr>
        <p:spPr>
          <a:xfrm>
            <a:off x="519954" y="2013193"/>
            <a:ext cx="10757646" cy="4446592"/>
          </a:xfrm>
        </p:spPr>
        <p:txBody>
          <a:bodyPr>
            <a:noAutofit/>
          </a:bodyPr>
          <a:lstStyle/>
          <a:p>
            <a:pPr algn="just"/>
            <a:r>
              <a:rPr lang="en-US" sz="2400" dirty="0">
                <a:latin typeface="Times New Roman" panose="02020603050405020304" pitchFamily="18" charset="0"/>
                <a:ea typeface="Calibri" panose="020F0502020204030204" pitchFamily="34" charset="0"/>
              </a:rPr>
              <a:t>Sunlight has to travel varying distance to reach the surface of the earth depending on its latitude. </a:t>
            </a:r>
          </a:p>
          <a:p>
            <a:pPr algn="just"/>
            <a:r>
              <a:rPr lang="en-US" sz="2400" dirty="0">
                <a:latin typeface="Times New Roman" panose="02020603050405020304" pitchFamily="18" charset="0"/>
                <a:ea typeface="Calibri" panose="020F0502020204030204" pitchFamily="34" charset="0"/>
              </a:rPr>
              <a:t>That is, sunlight reaches perpendicularly at tropical region and becomes more oblique in high latitude region. </a:t>
            </a:r>
          </a:p>
          <a:p>
            <a:pPr algn="just"/>
            <a:r>
              <a:rPr lang="en-US" sz="2400" dirty="0">
                <a:latin typeface="Times New Roman" panose="02020603050405020304" pitchFamily="18" charset="0"/>
                <a:ea typeface="Calibri" panose="020F0502020204030204" pitchFamily="34" charset="0"/>
              </a:rPr>
              <a:t>This results in uneven heating of the earth’s surface which results in tropical region being hotter than the polar regions. </a:t>
            </a:r>
          </a:p>
        </p:txBody>
      </p:sp>
      <p:sp>
        <p:nvSpPr>
          <p:cNvPr id="4" name="Slide Number Placeholder 3">
            <a:extLst>
              <a:ext uri="{FF2B5EF4-FFF2-40B4-BE49-F238E27FC236}">
                <a16:creationId xmlns:a16="http://schemas.microsoft.com/office/drawing/2014/main" id="{DE47A032-5A46-3ECB-2210-4469DCE451BD}"/>
              </a:ext>
            </a:extLst>
          </p:cNvPr>
          <p:cNvSpPr>
            <a:spLocks noGrp="1"/>
          </p:cNvSpPr>
          <p:nvPr>
            <p:ph type="sldNum" sz="quarter" idx="12"/>
          </p:nvPr>
        </p:nvSpPr>
        <p:spPr/>
        <p:txBody>
          <a:bodyPr/>
          <a:lstStyle/>
          <a:p>
            <a:fld id="{DF28FB93-0A08-4E7D-8E63-9EFA29F1E093}" type="slidenum">
              <a:rPr lang="en-US" smtClean="0"/>
              <a:pPr/>
              <a:t>18</a:t>
            </a:fld>
            <a:endParaRPr lang="en-US"/>
          </a:p>
        </p:txBody>
      </p:sp>
    </p:spTree>
    <p:extLst>
      <p:ext uri="{BB962C8B-B14F-4D97-AF65-F5344CB8AC3E}">
        <p14:creationId xmlns:p14="http://schemas.microsoft.com/office/powerpoint/2010/main" val="2941453099"/>
      </p:ext>
    </p:extLst>
  </p:cSld>
  <p:clrMapOvr>
    <a:overrideClrMapping bg1="lt1" tx1="dk1" bg2="lt2" tx2="dk2" accent1="accent1" accent2="accent2" accent3="accent3" accent4="accent4" accent5="accent5" accent6="accent6" hlink="hlink" folHlink="folHlink"/>
  </p:clrMapOvr>
</p:sld>
</file>

<file path=ppt/slides/slide19.xml><?xml version="1.0" encoding="utf-8"?>
<p:sld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42F60FA-AD7F-E640-14C1-5BFD6142C694}"/>
              </a:ext>
            </a:extLst>
          </p:cNvPr>
          <p:cNvSpPr>
            <a:spLocks noGrp="1"/>
          </p:cNvSpPr>
          <p:nvPr>
            <p:ph type="title"/>
          </p:nvPr>
        </p:nvSpPr>
        <p:spPr>
          <a:xfrm>
            <a:off x="3130046" y="381000"/>
            <a:ext cx="5937755" cy="1188720"/>
          </a:xfrm>
        </p:spPr>
        <p:txBody>
          <a:bodyPr/>
          <a:lstStyle/>
          <a:p>
            <a:r>
              <a:rPr lang="en-US" dirty="0"/>
              <a:t>Wind energy</a:t>
            </a:r>
          </a:p>
        </p:txBody>
      </p:sp>
      <p:sp>
        <p:nvSpPr>
          <p:cNvPr id="3" name="Content Placeholder 2">
            <a:extLst>
              <a:ext uri="{FF2B5EF4-FFF2-40B4-BE49-F238E27FC236}">
                <a16:creationId xmlns:a16="http://schemas.microsoft.com/office/drawing/2014/main" id="{87C990FF-4238-3B46-5737-2BDA293CF82B}"/>
              </a:ext>
            </a:extLst>
          </p:cNvPr>
          <p:cNvSpPr>
            <a:spLocks noGrp="1"/>
          </p:cNvSpPr>
          <p:nvPr>
            <p:ph idx="1"/>
          </p:nvPr>
        </p:nvSpPr>
        <p:spPr>
          <a:xfrm>
            <a:off x="542365" y="1828800"/>
            <a:ext cx="10670117" cy="4446592"/>
          </a:xfrm>
        </p:spPr>
        <p:txBody>
          <a:bodyPr>
            <a:noAutofit/>
          </a:bodyPr>
          <a:lstStyle/>
          <a:p>
            <a:pPr algn="just"/>
            <a:r>
              <a:rPr lang="en-US" sz="2400" dirty="0">
                <a:latin typeface="Times New Roman" panose="02020603050405020304" pitchFamily="18" charset="0"/>
                <a:ea typeface="Calibri" panose="020F0502020204030204" pitchFamily="34" charset="0"/>
              </a:rPr>
              <a:t>This results in variation of atmospheric pressure at different regions which results in movement of air from high pressure to low pressure regions. </a:t>
            </a:r>
          </a:p>
          <a:p>
            <a:pPr algn="just"/>
            <a:r>
              <a:rPr lang="en-US" sz="2400" dirty="0">
                <a:latin typeface="Times New Roman" panose="02020603050405020304" pitchFamily="18" charset="0"/>
                <a:ea typeface="Calibri" panose="020F0502020204030204" pitchFamily="34" charset="0"/>
              </a:rPr>
              <a:t>This phenomenon is the principal cause of Earth’s wind system (Boyle, 2013). </a:t>
            </a:r>
          </a:p>
          <a:p>
            <a:pPr algn="just"/>
            <a:r>
              <a:rPr lang="en-US" sz="2400" dirty="0">
                <a:latin typeface="Times New Roman" panose="02020603050405020304" pitchFamily="18" charset="0"/>
                <a:ea typeface="Calibri" panose="020F0502020204030204" pitchFamily="34" charset="0"/>
              </a:rPr>
              <a:t>This wind energy is dependent mainly on the velocity at which the wind travels and can be harnessed by using different form of wind turbines. </a:t>
            </a:r>
            <a:endParaRPr lang="en-US" sz="2400" dirty="0"/>
          </a:p>
        </p:txBody>
      </p:sp>
      <p:sp>
        <p:nvSpPr>
          <p:cNvPr id="4" name="Slide Number Placeholder 3">
            <a:extLst>
              <a:ext uri="{FF2B5EF4-FFF2-40B4-BE49-F238E27FC236}">
                <a16:creationId xmlns:a16="http://schemas.microsoft.com/office/drawing/2014/main" id="{DE47A032-5A46-3ECB-2210-4469DCE451BD}"/>
              </a:ext>
            </a:extLst>
          </p:cNvPr>
          <p:cNvSpPr>
            <a:spLocks noGrp="1"/>
          </p:cNvSpPr>
          <p:nvPr>
            <p:ph type="sldNum" sz="quarter" idx="12"/>
          </p:nvPr>
        </p:nvSpPr>
        <p:spPr/>
        <p:txBody>
          <a:bodyPr/>
          <a:lstStyle/>
          <a:p>
            <a:fld id="{DF28FB93-0A08-4E7D-8E63-9EFA29F1E093}" type="slidenum">
              <a:rPr lang="en-US" smtClean="0"/>
              <a:pPr/>
              <a:t>19</a:t>
            </a:fld>
            <a:endParaRPr lang="en-US"/>
          </a:p>
        </p:txBody>
      </p:sp>
    </p:spTree>
    <p:extLst>
      <p:ext uri="{BB962C8B-B14F-4D97-AF65-F5344CB8AC3E}">
        <p14:creationId xmlns:p14="http://schemas.microsoft.com/office/powerpoint/2010/main" val="1897077102"/>
      </p:ext>
    </p:extLst>
  </p:cSld>
  <p:clrMapOvr>
    <a:overrideClrMapping bg1="lt1" tx1="dk1" bg2="lt2" tx2="dk2" accent1="accent1" accent2="accent2" accent3="accent3" accent4="accent4" accent5="accent5" accent6="accent6" hlink="hlink" folHlink="folHlink"/>
  </p:clrMapOvr>
</p:sld>
</file>

<file path=ppt/slides/slide20.xml><?xml version="1.0" encoding="utf-8"?>
<p:sld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42F60FA-AD7F-E640-14C1-5BFD6142C694}"/>
              </a:ext>
            </a:extLst>
          </p:cNvPr>
          <p:cNvSpPr>
            <a:spLocks noGrp="1"/>
          </p:cNvSpPr>
          <p:nvPr>
            <p:ph type="title"/>
          </p:nvPr>
        </p:nvSpPr>
        <p:spPr>
          <a:xfrm>
            <a:off x="3130046" y="381000"/>
            <a:ext cx="5937755" cy="1188720"/>
          </a:xfrm>
        </p:spPr>
        <p:txBody>
          <a:bodyPr/>
          <a:lstStyle/>
          <a:p>
            <a:r>
              <a:rPr lang="en-US" dirty="0"/>
              <a:t>Wind energy</a:t>
            </a:r>
          </a:p>
        </p:txBody>
      </p:sp>
      <mc:AlternateContent xmlns:mc="http://schemas.openxmlformats.org/markup-compatibility/2006">
        <mc:Choice xmlns:a14="http://schemas.microsoft.com/office/drawing/2010/main" Requires="a14">
          <p:sp>
            <p:nvSpPr>
              <p:cNvPr id="3" name="Content Placeholder 2">
                <a:extLst>
                  <a:ext uri="{FF2B5EF4-FFF2-40B4-BE49-F238E27FC236}">
                    <a16:creationId xmlns:a16="http://schemas.microsoft.com/office/drawing/2014/main" id="{87C990FF-4238-3B46-5737-2BDA293CF82B}"/>
                  </a:ext>
                </a:extLst>
              </p:cNvPr>
              <p:cNvSpPr>
                <a:spLocks noGrp="1"/>
              </p:cNvSpPr>
              <p:nvPr>
                <p:ph idx="1"/>
              </p:nvPr>
            </p:nvSpPr>
            <p:spPr>
              <a:xfrm>
                <a:off x="533400" y="1828800"/>
                <a:ext cx="10744199" cy="4446592"/>
              </a:xfrm>
            </p:spPr>
            <p:txBody>
              <a:bodyPr>
                <a:normAutofit lnSpcReduction="10000"/>
              </a:bodyPr>
              <a:lstStyle/>
              <a:p>
                <a:pPr algn="just"/>
                <a:r>
                  <a:rPr lang="en-US" sz="2800" dirty="0">
                    <a:latin typeface="Times New Roman" panose="02020603050405020304" pitchFamily="18" charset="0"/>
                    <a:ea typeface="Calibri" panose="020F0502020204030204" pitchFamily="34" charset="0"/>
                  </a:rPr>
                  <a:t>The kinetic energy of the wind is governed by simple equation represented as follows:</a:t>
                </a:r>
              </a:p>
              <a:p>
                <a:pPr algn="just"/>
                <a14:m>
                  <m:oMath xmlns:m="http://schemas.openxmlformats.org/officeDocument/2006/math">
                    <m:r>
                      <a:rPr lang="en-US" sz="2800" i="1">
                        <a:latin typeface="Cambria Math" panose="02040503050406030204" pitchFamily="18" charset="0"/>
                        <a:ea typeface="Calibri" panose="020F0502020204030204" pitchFamily="34" charset="0"/>
                        <a:cs typeface="Times New Roman" panose="02020603050405020304" pitchFamily="18" charset="0"/>
                      </a:rPr>
                      <m:t>𝐸</m:t>
                    </m:r>
                    <m:r>
                      <a:rPr lang="en-US" sz="2800">
                        <a:latin typeface="Cambria Math" panose="02040503050406030204" pitchFamily="18" charset="0"/>
                        <a:ea typeface="Calibri" panose="020F0502020204030204" pitchFamily="34" charset="0"/>
                        <a:cs typeface="Times New Roman" panose="02020603050405020304" pitchFamily="18" charset="0"/>
                      </a:rPr>
                      <m:t>= </m:t>
                    </m:r>
                    <m:f>
                      <m:fPr>
                        <m:ctrlPr>
                          <a:rPr lang="en-US" sz="2800" i="1">
                            <a:latin typeface="Cambria Math" panose="02040503050406030204" pitchFamily="18" charset="0"/>
                          </a:rPr>
                        </m:ctrlPr>
                      </m:fPr>
                      <m:num>
                        <m:r>
                          <a:rPr lang="en-US" sz="2800">
                            <a:latin typeface="Cambria Math" panose="02040503050406030204" pitchFamily="18" charset="0"/>
                            <a:ea typeface="Calibri" panose="020F0502020204030204" pitchFamily="34" charset="0"/>
                            <a:cs typeface="Times New Roman" panose="02020603050405020304" pitchFamily="18" charset="0"/>
                          </a:rPr>
                          <m:t>1</m:t>
                        </m:r>
                      </m:num>
                      <m:den>
                        <m:r>
                          <a:rPr lang="en-US" sz="2800">
                            <a:latin typeface="Cambria Math" panose="02040503050406030204" pitchFamily="18" charset="0"/>
                            <a:ea typeface="Calibri" panose="020F0502020204030204" pitchFamily="34" charset="0"/>
                            <a:cs typeface="Times New Roman" panose="02020603050405020304" pitchFamily="18" charset="0"/>
                          </a:rPr>
                          <m:t>2</m:t>
                        </m:r>
                      </m:den>
                    </m:f>
                    <m:r>
                      <a:rPr lang="en-US" sz="2800">
                        <a:latin typeface="Cambria Math" panose="02040503050406030204" pitchFamily="18" charset="0"/>
                        <a:ea typeface="Calibri" panose="020F0502020204030204" pitchFamily="34" charset="0"/>
                        <a:cs typeface="Times New Roman" panose="02020603050405020304" pitchFamily="18" charset="0"/>
                      </a:rPr>
                      <m:t>×</m:t>
                    </m:r>
                    <m:r>
                      <a:rPr lang="en-US" sz="2800" i="1">
                        <a:latin typeface="Cambria Math" panose="02040503050406030204" pitchFamily="18" charset="0"/>
                        <a:ea typeface="Calibri" panose="020F0502020204030204" pitchFamily="34" charset="0"/>
                        <a:cs typeface="Times New Roman" panose="02020603050405020304" pitchFamily="18" charset="0"/>
                      </a:rPr>
                      <m:t>𝑚</m:t>
                    </m:r>
                    <m:r>
                      <a:rPr lang="en-US" sz="2800">
                        <a:latin typeface="Cambria Math" panose="02040503050406030204" pitchFamily="18" charset="0"/>
                        <a:ea typeface="Calibri" panose="020F0502020204030204" pitchFamily="34" charset="0"/>
                        <a:cs typeface="Times New Roman" panose="02020603050405020304" pitchFamily="18" charset="0"/>
                      </a:rPr>
                      <m:t>×</m:t>
                    </m:r>
                    <m:sSup>
                      <m:sSupPr>
                        <m:ctrlPr>
                          <a:rPr lang="en-US" sz="2800" i="1">
                            <a:latin typeface="Cambria Math" panose="02040503050406030204" pitchFamily="18" charset="0"/>
                          </a:rPr>
                        </m:ctrlPr>
                      </m:sSupPr>
                      <m:e>
                        <m:r>
                          <a:rPr lang="en-US" sz="2800" i="1">
                            <a:latin typeface="Cambria Math" panose="02040503050406030204" pitchFamily="18" charset="0"/>
                            <a:ea typeface="Calibri" panose="020F0502020204030204" pitchFamily="34" charset="0"/>
                            <a:cs typeface="Times New Roman" panose="02020603050405020304" pitchFamily="18" charset="0"/>
                          </a:rPr>
                          <m:t>𝑉</m:t>
                        </m:r>
                      </m:e>
                      <m:sup>
                        <m:r>
                          <a:rPr lang="en-US" sz="2800">
                            <a:latin typeface="Cambria Math" panose="02040503050406030204" pitchFamily="18" charset="0"/>
                            <a:ea typeface="Calibri" panose="020F0502020204030204" pitchFamily="34" charset="0"/>
                            <a:cs typeface="Times New Roman" panose="02020603050405020304" pitchFamily="18" charset="0"/>
                          </a:rPr>
                          <m:t>2</m:t>
                        </m:r>
                      </m:sup>
                    </m:sSup>
                  </m:oMath>
                </a14:m>
                <a:endParaRPr lang="en-US" sz="2800" dirty="0"/>
              </a:p>
              <a:p>
                <a:pPr algn="just">
                  <a:lnSpc>
                    <a:spcPct val="150000"/>
                  </a:lnSpc>
                  <a:spcBef>
                    <a:spcPts val="0"/>
                  </a:spcBef>
                  <a:spcAft>
                    <a:spcPts val="600"/>
                  </a:spcAft>
                </a:pPr>
                <a:r>
                  <a:rPr lang="en-US" sz="2800" dirty="0">
                    <a:latin typeface="Times New Roman" panose="02020603050405020304" pitchFamily="18" charset="0"/>
                    <a:ea typeface="Calibri" panose="020F0502020204030204" pitchFamily="34" charset="0"/>
                  </a:rPr>
                  <a:t>Where, </a:t>
                </a:r>
              </a:p>
              <a:p>
                <a:pPr lvl="1" algn="just">
                  <a:lnSpc>
                    <a:spcPct val="150000"/>
                  </a:lnSpc>
                  <a:spcBef>
                    <a:spcPts val="0"/>
                  </a:spcBef>
                  <a:spcAft>
                    <a:spcPts val="600"/>
                  </a:spcAft>
                </a:pPr>
                <a:r>
                  <a:rPr lang="en-US" sz="2800" dirty="0">
                    <a:latin typeface="Times New Roman" panose="02020603050405020304" pitchFamily="18" charset="0"/>
                    <a:ea typeface="Calibri" panose="020F0502020204030204" pitchFamily="34" charset="0"/>
                  </a:rPr>
                  <a:t>KE = Kinetic energy posses by wind(Joule)</a:t>
                </a:r>
              </a:p>
              <a:p>
                <a:pPr lvl="1" algn="just">
                  <a:lnSpc>
                    <a:spcPct val="150000"/>
                  </a:lnSpc>
                  <a:spcBef>
                    <a:spcPts val="0"/>
                  </a:spcBef>
                  <a:spcAft>
                    <a:spcPts val="600"/>
                  </a:spcAft>
                </a:pPr>
                <a:r>
                  <a:rPr lang="en-US" sz="2800" dirty="0">
                    <a:latin typeface="Times New Roman" panose="02020603050405020304" pitchFamily="18" charset="0"/>
                    <a:ea typeface="Calibri" panose="020F0502020204030204" pitchFamily="34" charset="0"/>
                  </a:rPr>
                  <a:t>m = mass of air (kg)</a:t>
                </a:r>
              </a:p>
              <a:p>
                <a:pPr lvl="1" algn="just">
                  <a:lnSpc>
                    <a:spcPct val="150000"/>
                  </a:lnSpc>
                  <a:spcBef>
                    <a:spcPts val="0"/>
                  </a:spcBef>
                  <a:spcAft>
                    <a:spcPts val="600"/>
                  </a:spcAft>
                </a:pPr>
                <a:r>
                  <a:rPr lang="en-US" sz="2800" dirty="0">
                    <a:latin typeface="Times New Roman" panose="02020603050405020304" pitchFamily="18" charset="0"/>
                    <a:ea typeface="Calibri" panose="020F0502020204030204" pitchFamily="34" charset="0"/>
                  </a:rPr>
                  <a:t>V = velocity of the wind (m/s)</a:t>
                </a:r>
              </a:p>
              <a:p>
                <a:pPr algn="just"/>
                <a:endParaRPr lang="en-US" sz="2000" dirty="0"/>
              </a:p>
            </p:txBody>
          </p:sp>
        </mc:Choice>
        <mc:Fallback>
          <p:sp>
            <p:nvSpPr>
              <p:cNvPr id="3" name="Content Placeholder 2">
                <a:extLst>
                  <a:ext uri="{FF2B5EF4-FFF2-40B4-BE49-F238E27FC236}">
                    <a16:creationId xmlns:a16="http://schemas.microsoft.com/office/drawing/2014/main" id="{87C990FF-4238-3B46-5737-2BDA293CF82B}"/>
                  </a:ext>
                </a:extLst>
              </p:cNvPr>
              <p:cNvSpPr>
                <a:spLocks noGrp="1" noRot="1" noChangeAspect="1" noMove="1" noResize="1" noEditPoints="1" noAdjustHandles="1" noChangeArrowheads="1" noChangeShapeType="1" noTextEdit="1"/>
              </p:cNvSpPr>
              <p:nvPr>
                <p:ph idx="1"/>
              </p:nvPr>
            </p:nvSpPr>
            <p:spPr>
              <a:xfrm>
                <a:off x="533400" y="1828800"/>
                <a:ext cx="10744199" cy="4446592"/>
              </a:xfrm>
              <a:blipFill>
                <a:blip r:embed="rId3"/>
                <a:stretch>
                  <a:fillRect l="-1192" t="-3292" r="-1986"/>
                </a:stretch>
              </a:blipFill>
            </p:spPr>
            <p:txBody>
              <a:bodyPr/>
              <a:lstStyle/>
              <a:p>
                <a:r>
                  <a:rPr lang="en-US">
                    <a:noFill/>
                  </a:rPr>
                  <a:t> </a:t>
                </a:r>
              </a:p>
            </p:txBody>
          </p:sp>
        </mc:Fallback>
      </mc:AlternateContent>
      <p:sp>
        <p:nvSpPr>
          <p:cNvPr id="4" name="Slide Number Placeholder 3">
            <a:extLst>
              <a:ext uri="{FF2B5EF4-FFF2-40B4-BE49-F238E27FC236}">
                <a16:creationId xmlns:a16="http://schemas.microsoft.com/office/drawing/2014/main" id="{DE47A032-5A46-3ECB-2210-4469DCE451BD}"/>
              </a:ext>
            </a:extLst>
          </p:cNvPr>
          <p:cNvSpPr>
            <a:spLocks noGrp="1"/>
          </p:cNvSpPr>
          <p:nvPr>
            <p:ph type="sldNum" sz="quarter" idx="12"/>
          </p:nvPr>
        </p:nvSpPr>
        <p:spPr/>
        <p:txBody>
          <a:bodyPr/>
          <a:lstStyle/>
          <a:p>
            <a:fld id="{DF28FB93-0A08-4E7D-8E63-9EFA29F1E093}" type="slidenum">
              <a:rPr lang="en-US" smtClean="0"/>
              <a:pPr/>
              <a:t>20</a:t>
            </a:fld>
            <a:endParaRPr lang="en-US"/>
          </a:p>
        </p:txBody>
      </p:sp>
    </p:spTree>
    <p:extLst>
      <p:ext uri="{BB962C8B-B14F-4D97-AF65-F5344CB8AC3E}">
        <p14:creationId xmlns:p14="http://schemas.microsoft.com/office/powerpoint/2010/main" val="2647636899"/>
      </p:ext>
    </p:extLst>
  </p:cSld>
  <p:clrMapOvr>
    <a:overrideClrMapping bg1="lt1" tx1="dk1" bg2="lt2" tx2="dk2" accent1="accent1" accent2="accent2" accent3="accent3" accent4="accent4" accent5="accent5" accent6="accent6" hlink="hlink" folHlink="folHlink"/>
  </p:clrMapOvr>
</p:sld>
</file>

<file path=ppt/slides/slide21.xml><?xml version="1.0" encoding="utf-8"?>
<p:sld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42F60FA-AD7F-E640-14C1-5BFD6142C694}"/>
              </a:ext>
            </a:extLst>
          </p:cNvPr>
          <p:cNvSpPr>
            <a:spLocks noGrp="1"/>
          </p:cNvSpPr>
          <p:nvPr>
            <p:ph type="title"/>
          </p:nvPr>
        </p:nvSpPr>
        <p:spPr>
          <a:xfrm>
            <a:off x="3130046" y="381000"/>
            <a:ext cx="5937755" cy="1188720"/>
          </a:xfrm>
        </p:spPr>
        <p:txBody>
          <a:bodyPr/>
          <a:lstStyle/>
          <a:p>
            <a:r>
              <a:rPr lang="en-US" dirty="0"/>
              <a:t>Wind energy</a:t>
            </a:r>
          </a:p>
        </p:txBody>
      </p:sp>
      <p:sp>
        <p:nvSpPr>
          <p:cNvPr id="3" name="Content Placeholder 2">
            <a:extLst>
              <a:ext uri="{FF2B5EF4-FFF2-40B4-BE49-F238E27FC236}">
                <a16:creationId xmlns:a16="http://schemas.microsoft.com/office/drawing/2014/main" id="{87C990FF-4238-3B46-5737-2BDA293CF82B}"/>
              </a:ext>
            </a:extLst>
          </p:cNvPr>
          <p:cNvSpPr>
            <a:spLocks noGrp="1"/>
          </p:cNvSpPr>
          <p:nvPr>
            <p:ph idx="1"/>
          </p:nvPr>
        </p:nvSpPr>
        <p:spPr>
          <a:xfrm>
            <a:off x="762000" y="1891455"/>
            <a:ext cx="4419600" cy="4446592"/>
          </a:xfrm>
        </p:spPr>
        <p:txBody>
          <a:bodyPr>
            <a:normAutofit fontScale="92500" lnSpcReduction="20000"/>
          </a:bodyPr>
          <a:lstStyle/>
          <a:p>
            <a:pPr algn="just">
              <a:lnSpc>
                <a:spcPct val="150000"/>
              </a:lnSpc>
              <a:spcBef>
                <a:spcPts val="0"/>
              </a:spcBef>
              <a:spcAft>
                <a:spcPts val="600"/>
              </a:spcAft>
            </a:pPr>
            <a:r>
              <a:rPr lang="en-US" sz="2800" dirty="0">
                <a:latin typeface="Times New Roman" panose="02020603050405020304" pitchFamily="18" charset="0"/>
                <a:ea typeface="Calibri" panose="020F0502020204030204" pitchFamily="34" charset="0"/>
              </a:rPr>
              <a:t>Generally rotor diameter of 50m and heights of 100m are typical dimensions for a wind turbine which can produce appreciable amount of power (</a:t>
            </a:r>
            <a:r>
              <a:rPr lang="en-US" sz="2800" dirty="0" err="1">
                <a:latin typeface="Times New Roman" panose="02020603050405020304" pitchFamily="18" charset="0"/>
                <a:ea typeface="Calibri" panose="020F0502020204030204" pitchFamily="34" charset="0"/>
              </a:rPr>
              <a:t>Singal</a:t>
            </a:r>
            <a:r>
              <a:rPr lang="en-US" sz="2800" dirty="0">
                <a:latin typeface="Times New Roman" panose="02020603050405020304" pitchFamily="18" charset="0"/>
                <a:ea typeface="Calibri" panose="020F0502020204030204" pitchFamily="34" charset="0"/>
              </a:rPr>
              <a:t>, 2011). </a:t>
            </a:r>
          </a:p>
          <a:p>
            <a:pPr algn="just">
              <a:lnSpc>
                <a:spcPct val="150000"/>
              </a:lnSpc>
              <a:spcBef>
                <a:spcPts val="0"/>
              </a:spcBef>
              <a:spcAft>
                <a:spcPts val="600"/>
              </a:spcAft>
            </a:pPr>
            <a:r>
              <a:rPr lang="en-US" sz="2800" dirty="0">
                <a:latin typeface="Times New Roman" panose="02020603050405020304" pitchFamily="18" charset="0"/>
                <a:ea typeface="Calibri" panose="020F0502020204030204" pitchFamily="34" charset="0"/>
              </a:rPr>
              <a:t>The large variability of wind has resulted in unreliable power production in wind energy.</a:t>
            </a:r>
          </a:p>
          <a:p>
            <a:pPr algn="just"/>
            <a:endParaRPr lang="en-US" sz="2000" dirty="0"/>
          </a:p>
        </p:txBody>
      </p:sp>
      <p:sp>
        <p:nvSpPr>
          <p:cNvPr id="4" name="Slide Number Placeholder 3">
            <a:extLst>
              <a:ext uri="{FF2B5EF4-FFF2-40B4-BE49-F238E27FC236}">
                <a16:creationId xmlns:a16="http://schemas.microsoft.com/office/drawing/2014/main" id="{DE47A032-5A46-3ECB-2210-4469DCE451BD}"/>
              </a:ext>
            </a:extLst>
          </p:cNvPr>
          <p:cNvSpPr>
            <a:spLocks noGrp="1"/>
          </p:cNvSpPr>
          <p:nvPr>
            <p:ph type="sldNum" sz="quarter" idx="12"/>
          </p:nvPr>
        </p:nvSpPr>
        <p:spPr/>
        <p:txBody>
          <a:bodyPr/>
          <a:lstStyle/>
          <a:p>
            <a:fld id="{DF28FB93-0A08-4E7D-8E63-9EFA29F1E093}" type="slidenum">
              <a:rPr lang="en-US" smtClean="0"/>
              <a:pPr/>
              <a:t>21</a:t>
            </a:fld>
            <a:endParaRPr lang="en-US"/>
          </a:p>
        </p:txBody>
      </p:sp>
      <p:pic>
        <p:nvPicPr>
          <p:cNvPr id="6146" name="Picture 2" descr="Offshore Wind Outlook 2019 – Analysis - IEA">
            <a:extLst>
              <a:ext uri="{FF2B5EF4-FFF2-40B4-BE49-F238E27FC236}">
                <a16:creationId xmlns:a16="http://schemas.microsoft.com/office/drawing/2014/main" id="{93C3B9A7-AA39-83CC-4B5C-7C158BA1528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596729" y="1878008"/>
            <a:ext cx="5028604" cy="3348038"/>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A69E5B69-F502-FB81-B198-F9A55153C120}"/>
              </a:ext>
            </a:extLst>
          </p:cNvPr>
          <p:cNvSpPr txBox="1"/>
          <p:nvPr/>
        </p:nvSpPr>
        <p:spPr>
          <a:xfrm>
            <a:off x="5486400" y="5365057"/>
            <a:ext cx="4343400" cy="338554"/>
          </a:xfrm>
          <a:prstGeom prst="rect">
            <a:avLst/>
          </a:prstGeom>
          <a:noFill/>
        </p:spPr>
        <p:txBody>
          <a:bodyPr wrap="square" rtlCol="0">
            <a:spAutoFit/>
          </a:bodyPr>
          <a:lstStyle/>
          <a:p>
            <a:r>
              <a:rPr lang="en-US" sz="1600" dirty="0"/>
              <a:t>Figure: Wind Turbine (Source: IEA 2022)</a:t>
            </a:r>
          </a:p>
        </p:txBody>
      </p:sp>
    </p:spTree>
    <p:extLst>
      <p:ext uri="{BB962C8B-B14F-4D97-AF65-F5344CB8AC3E}">
        <p14:creationId xmlns:p14="http://schemas.microsoft.com/office/powerpoint/2010/main" val="1737181130"/>
      </p:ext>
    </p:extLst>
  </p:cSld>
  <p:clrMapOvr>
    <a:overrideClrMapping bg1="lt1" tx1="dk1" bg2="lt2" tx2="dk2" accent1="accent1" accent2="accent2" accent3="accent3" accent4="accent4" accent5="accent5" accent6="accent6" hlink="hlink" folHlink="folHlink"/>
  </p:clrMapOvr>
</p:sld>
</file>

<file path=ppt/slides/slide22.xml><?xml version="1.0" encoding="utf-8"?>
<p:sld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42F60FA-AD7F-E640-14C1-5BFD6142C694}"/>
              </a:ext>
            </a:extLst>
          </p:cNvPr>
          <p:cNvSpPr>
            <a:spLocks noGrp="1"/>
          </p:cNvSpPr>
          <p:nvPr>
            <p:ph type="title"/>
          </p:nvPr>
        </p:nvSpPr>
        <p:spPr>
          <a:xfrm>
            <a:off x="3130046" y="381000"/>
            <a:ext cx="5937755" cy="1188720"/>
          </a:xfrm>
        </p:spPr>
        <p:txBody>
          <a:bodyPr/>
          <a:lstStyle/>
          <a:p>
            <a:r>
              <a:rPr lang="en-US" dirty="0"/>
              <a:t>Geothermal energy</a:t>
            </a:r>
          </a:p>
        </p:txBody>
      </p:sp>
      <p:sp>
        <p:nvSpPr>
          <p:cNvPr id="3" name="Content Placeholder 2">
            <a:extLst>
              <a:ext uri="{FF2B5EF4-FFF2-40B4-BE49-F238E27FC236}">
                <a16:creationId xmlns:a16="http://schemas.microsoft.com/office/drawing/2014/main" id="{87C990FF-4238-3B46-5737-2BDA293CF82B}"/>
              </a:ext>
            </a:extLst>
          </p:cNvPr>
          <p:cNvSpPr>
            <a:spLocks noGrp="1"/>
          </p:cNvSpPr>
          <p:nvPr>
            <p:ph idx="1"/>
          </p:nvPr>
        </p:nvSpPr>
        <p:spPr>
          <a:xfrm>
            <a:off x="609600" y="1905000"/>
            <a:ext cx="10668000" cy="4446592"/>
          </a:xfrm>
        </p:spPr>
        <p:txBody>
          <a:bodyPr>
            <a:noAutofit/>
          </a:bodyPr>
          <a:lstStyle/>
          <a:p>
            <a:pPr marL="287338" indent="-287338" algn="just">
              <a:buFont typeface="Arial" panose="020B0604020202020204" pitchFamily="34" charset="0"/>
              <a:buChar char="•"/>
            </a:pPr>
            <a:r>
              <a:rPr lang="en-US" sz="2000" dirty="0">
                <a:latin typeface="Times New Roman" panose="02020603050405020304" pitchFamily="18" charset="0"/>
                <a:ea typeface="Calibri" panose="020F0502020204030204" pitchFamily="34" charset="0"/>
              </a:rPr>
              <a:t>Earth is composed of inner core, outer core, lower mantle, upper mantle and crust. </a:t>
            </a:r>
          </a:p>
          <a:p>
            <a:pPr marL="287338" indent="-287338" algn="just">
              <a:buFont typeface="Arial" panose="020B0604020202020204" pitchFamily="34" charset="0"/>
              <a:buChar char="•"/>
            </a:pPr>
            <a:r>
              <a:rPr lang="en-US" sz="2000" dirty="0">
                <a:latin typeface="Times New Roman" panose="02020603050405020304" pitchFamily="18" charset="0"/>
                <a:ea typeface="Calibri" panose="020F0502020204030204" pitchFamily="34" charset="0"/>
              </a:rPr>
              <a:t>The depth of crust is about 40 kms. </a:t>
            </a:r>
          </a:p>
          <a:p>
            <a:pPr marL="287338" indent="-287338" algn="just">
              <a:buFont typeface="Arial" panose="020B0604020202020204" pitchFamily="34" charset="0"/>
              <a:buChar char="•"/>
            </a:pPr>
            <a:r>
              <a:rPr lang="en-US" sz="2000" dirty="0">
                <a:latin typeface="Times New Roman" panose="02020603050405020304" pitchFamily="18" charset="0"/>
                <a:ea typeface="Calibri" panose="020F0502020204030204" pitchFamily="34" charset="0"/>
              </a:rPr>
              <a:t>The temperature is highest at earth’s core. </a:t>
            </a:r>
          </a:p>
          <a:p>
            <a:pPr marL="287338" indent="-287338" algn="just">
              <a:buFont typeface="Arial" panose="020B0604020202020204" pitchFamily="34" charset="0"/>
              <a:buChar char="•"/>
            </a:pPr>
            <a:r>
              <a:rPr lang="en-US" sz="2000" dirty="0">
                <a:latin typeface="Times New Roman" panose="02020603050405020304" pitchFamily="18" charset="0"/>
                <a:ea typeface="Calibri" panose="020F0502020204030204" pitchFamily="34" charset="0"/>
              </a:rPr>
              <a:t>At the base of the crust the temperature ranges from 200 to 100 degree Celsius. </a:t>
            </a:r>
          </a:p>
          <a:p>
            <a:pPr marL="287338" indent="-287338" algn="just">
              <a:buFont typeface="Arial" panose="020B0604020202020204" pitchFamily="34" charset="0"/>
              <a:buChar char="•"/>
            </a:pPr>
            <a:r>
              <a:rPr lang="en-US" sz="2000" dirty="0">
                <a:latin typeface="Times New Roman" panose="02020603050405020304" pitchFamily="18" charset="0"/>
                <a:ea typeface="Calibri" panose="020F0502020204030204" pitchFamily="34" charset="0"/>
              </a:rPr>
              <a:t>Due to various faults and fractures in earth’s surface (due to earthquakes or surface movement), rain water can seep down such faults for miles. </a:t>
            </a:r>
          </a:p>
          <a:p>
            <a:pPr marL="287338" indent="-287338" algn="just">
              <a:buFont typeface="Arial" panose="020B0604020202020204" pitchFamily="34" charset="0"/>
              <a:buChar char="•"/>
            </a:pPr>
            <a:r>
              <a:rPr lang="en-US" sz="2000" dirty="0">
                <a:latin typeface="Times New Roman" panose="02020603050405020304" pitchFamily="18" charset="0"/>
                <a:ea typeface="Calibri" panose="020F0502020204030204" pitchFamily="34" charset="0"/>
              </a:rPr>
              <a:t>After being heated it can return to the surface as steam or hot water. Geothermal springs can reach temperature of 370 degree Celsius (</a:t>
            </a:r>
            <a:r>
              <a:rPr lang="en-US" sz="2000" dirty="0" err="1">
                <a:latin typeface="Times New Roman" panose="02020603050405020304" pitchFamily="18" charset="0"/>
                <a:ea typeface="Calibri" panose="020F0502020204030204" pitchFamily="34" charset="0"/>
              </a:rPr>
              <a:t>Singal</a:t>
            </a:r>
            <a:r>
              <a:rPr lang="en-US" sz="2000" dirty="0">
                <a:latin typeface="Times New Roman" panose="02020603050405020304" pitchFamily="18" charset="0"/>
                <a:ea typeface="Calibri" panose="020F0502020204030204" pitchFamily="34" charset="0"/>
              </a:rPr>
              <a:t>, 2011). </a:t>
            </a:r>
          </a:p>
          <a:p>
            <a:pPr marL="287338" indent="-287338" algn="just">
              <a:buFont typeface="Arial" panose="020B0604020202020204" pitchFamily="34" charset="0"/>
              <a:buChar char="•"/>
            </a:pPr>
            <a:r>
              <a:rPr lang="en-US" sz="2000" dirty="0">
                <a:latin typeface="Times New Roman" panose="02020603050405020304" pitchFamily="18" charset="0"/>
                <a:ea typeface="Calibri" panose="020F0502020204030204" pitchFamily="34" charset="0"/>
              </a:rPr>
              <a:t>The heat stored beneath the earth’s crust can be used for various purpose such as space heating, electricity generation, cooking and medicinal purposes. </a:t>
            </a:r>
            <a:endParaRPr lang="en-US" sz="2000" dirty="0"/>
          </a:p>
        </p:txBody>
      </p:sp>
      <p:sp>
        <p:nvSpPr>
          <p:cNvPr id="4" name="Slide Number Placeholder 3">
            <a:extLst>
              <a:ext uri="{FF2B5EF4-FFF2-40B4-BE49-F238E27FC236}">
                <a16:creationId xmlns:a16="http://schemas.microsoft.com/office/drawing/2014/main" id="{DE47A032-5A46-3ECB-2210-4469DCE451BD}"/>
              </a:ext>
            </a:extLst>
          </p:cNvPr>
          <p:cNvSpPr>
            <a:spLocks noGrp="1"/>
          </p:cNvSpPr>
          <p:nvPr>
            <p:ph type="sldNum" sz="quarter" idx="12"/>
          </p:nvPr>
        </p:nvSpPr>
        <p:spPr/>
        <p:txBody>
          <a:bodyPr/>
          <a:lstStyle/>
          <a:p>
            <a:fld id="{DF28FB93-0A08-4E7D-8E63-9EFA29F1E093}" type="slidenum">
              <a:rPr lang="en-US" smtClean="0"/>
              <a:pPr/>
              <a:t>22</a:t>
            </a:fld>
            <a:endParaRPr lang="en-US"/>
          </a:p>
        </p:txBody>
      </p:sp>
    </p:spTree>
    <p:extLst>
      <p:ext uri="{BB962C8B-B14F-4D97-AF65-F5344CB8AC3E}">
        <p14:creationId xmlns:p14="http://schemas.microsoft.com/office/powerpoint/2010/main" val="2552102251"/>
      </p:ext>
    </p:extLst>
  </p:cSld>
  <p:clrMapOvr>
    <a:overrideClrMapping bg1="lt1" tx1="dk1" bg2="lt2" tx2="dk2" accent1="accent1" accent2="accent2" accent3="accent3" accent4="accent4" accent5="accent5" accent6="accent6" hlink="hlink" folHlink="folHlink"/>
  </p:clrMapOvr>
</p:sld>
</file>

<file path=ppt/slides/slide23.xml><?xml version="1.0" encoding="utf-8"?>
<p:sld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42F60FA-AD7F-E640-14C1-5BFD6142C694}"/>
              </a:ext>
            </a:extLst>
          </p:cNvPr>
          <p:cNvSpPr>
            <a:spLocks noGrp="1"/>
          </p:cNvSpPr>
          <p:nvPr>
            <p:ph type="title"/>
          </p:nvPr>
        </p:nvSpPr>
        <p:spPr>
          <a:xfrm>
            <a:off x="1066800" y="554103"/>
            <a:ext cx="5937755" cy="1188720"/>
          </a:xfrm>
        </p:spPr>
        <p:txBody>
          <a:bodyPr/>
          <a:lstStyle/>
          <a:p>
            <a:r>
              <a:rPr lang="en-US" dirty="0"/>
              <a:t>Biomass</a:t>
            </a:r>
          </a:p>
        </p:txBody>
      </p:sp>
      <p:sp>
        <p:nvSpPr>
          <p:cNvPr id="3" name="Content Placeholder 2">
            <a:extLst>
              <a:ext uri="{FF2B5EF4-FFF2-40B4-BE49-F238E27FC236}">
                <a16:creationId xmlns:a16="http://schemas.microsoft.com/office/drawing/2014/main" id="{87C990FF-4238-3B46-5737-2BDA293CF82B}"/>
              </a:ext>
            </a:extLst>
          </p:cNvPr>
          <p:cNvSpPr>
            <a:spLocks noGrp="1"/>
          </p:cNvSpPr>
          <p:nvPr>
            <p:ph idx="1"/>
          </p:nvPr>
        </p:nvSpPr>
        <p:spPr>
          <a:xfrm>
            <a:off x="838200" y="2013193"/>
            <a:ext cx="10515600" cy="4446592"/>
          </a:xfrm>
        </p:spPr>
        <p:txBody>
          <a:bodyPr>
            <a:normAutofit/>
          </a:bodyPr>
          <a:lstStyle/>
          <a:p>
            <a:pPr algn="just"/>
            <a:r>
              <a:rPr lang="en-US" sz="2400" dirty="0">
                <a:latin typeface="Times New Roman" panose="02020603050405020304" pitchFamily="18" charset="0"/>
                <a:ea typeface="Calibri" panose="020F0502020204030204" pitchFamily="34" charset="0"/>
              </a:rPr>
              <a:t>Biomass are basically the organic matter derived from various plant and animal sources. Energy derived from such biomass is known as biomass energy. </a:t>
            </a:r>
          </a:p>
          <a:p>
            <a:pPr algn="just"/>
            <a:r>
              <a:rPr lang="en-US" sz="2400" dirty="0">
                <a:latin typeface="Times New Roman" panose="02020603050405020304" pitchFamily="18" charset="0"/>
                <a:ea typeface="Calibri" panose="020F0502020204030204" pitchFamily="34" charset="0"/>
              </a:rPr>
              <a:t>Biomass is also indirect manifestation of solar energy as the solar energy received by the plants converts carbon dioxide present in the atmosphere to carbohydrates which forms the basis of much complex molecules. </a:t>
            </a:r>
          </a:p>
          <a:p>
            <a:pPr algn="just"/>
            <a:r>
              <a:rPr lang="en-US" sz="2400" dirty="0">
                <a:latin typeface="Times New Roman" panose="02020603050405020304" pitchFamily="18" charset="0"/>
                <a:ea typeface="Calibri" panose="020F0502020204030204" pitchFamily="34" charset="0"/>
              </a:rPr>
              <a:t>In developing countries, biomass (or in form of biofuels) are the major source of energy.</a:t>
            </a:r>
          </a:p>
          <a:p>
            <a:pPr algn="just"/>
            <a:endParaRPr lang="en-US" sz="2000" dirty="0"/>
          </a:p>
        </p:txBody>
      </p:sp>
      <p:sp>
        <p:nvSpPr>
          <p:cNvPr id="4" name="Slide Number Placeholder 3">
            <a:extLst>
              <a:ext uri="{FF2B5EF4-FFF2-40B4-BE49-F238E27FC236}">
                <a16:creationId xmlns:a16="http://schemas.microsoft.com/office/drawing/2014/main" id="{DE47A032-5A46-3ECB-2210-4469DCE451BD}"/>
              </a:ext>
            </a:extLst>
          </p:cNvPr>
          <p:cNvSpPr>
            <a:spLocks noGrp="1"/>
          </p:cNvSpPr>
          <p:nvPr>
            <p:ph type="sldNum" sz="quarter" idx="12"/>
          </p:nvPr>
        </p:nvSpPr>
        <p:spPr/>
        <p:txBody>
          <a:bodyPr/>
          <a:lstStyle/>
          <a:p>
            <a:fld id="{DF28FB93-0A08-4E7D-8E63-9EFA29F1E093}" type="slidenum">
              <a:rPr lang="en-US" smtClean="0"/>
              <a:pPr/>
              <a:t>23</a:t>
            </a:fld>
            <a:endParaRPr lang="en-US"/>
          </a:p>
        </p:txBody>
      </p:sp>
    </p:spTree>
    <p:extLst>
      <p:ext uri="{BB962C8B-B14F-4D97-AF65-F5344CB8AC3E}">
        <p14:creationId xmlns:p14="http://schemas.microsoft.com/office/powerpoint/2010/main" val="2013169837"/>
      </p:ext>
    </p:extLst>
  </p:cSld>
  <p:clrMapOvr>
    <a:overrideClrMapping bg1="lt1" tx1="dk1" bg2="lt2" tx2="dk2" accent1="accent1" accent2="accent2" accent3="accent3" accent4="accent4" accent5="accent5" accent6="accent6" hlink="hlink" folHlink="folHlink"/>
  </p:clrMapOvr>
</p:sld>
</file>

<file path=ppt/slides/slide24.xml><?xml version="1.0" encoding="utf-8"?>
<p:sld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42F60FA-AD7F-E640-14C1-5BFD6142C694}"/>
              </a:ext>
            </a:extLst>
          </p:cNvPr>
          <p:cNvSpPr>
            <a:spLocks noGrp="1"/>
          </p:cNvSpPr>
          <p:nvPr>
            <p:ph type="title"/>
          </p:nvPr>
        </p:nvSpPr>
        <p:spPr>
          <a:xfrm>
            <a:off x="990600" y="506506"/>
            <a:ext cx="5937755" cy="1188720"/>
          </a:xfrm>
        </p:spPr>
        <p:txBody>
          <a:bodyPr/>
          <a:lstStyle/>
          <a:p>
            <a:r>
              <a:rPr lang="en-US" dirty="0"/>
              <a:t>Biomass</a:t>
            </a:r>
          </a:p>
        </p:txBody>
      </p:sp>
      <p:sp>
        <p:nvSpPr>
          <p:cNvPr id="3" name="Content Placeholder 2">
            <a:extLst>
              <a:ext uri="{FF2B5EF4-FFF2-40B4-BE49-F238E27FC236}">
                <a16:creationId xmlns:a16="http://schemas.microsoft.com/office/drawing/2014/main" id="{87C990FF-4238-3B46-5737-2BDA293CF82B}"/>
              </a:ext>
            </a:extLst>
          </p:cNvPr>
          <p:cNvSpPr>
            <a:spLocks noGrp="1"/>
          </p:cNvSpPr>
          <p:nvPr>
            <p:ph idx="1"/>
          </p:nvPr>
        </p:nvSpPr>
        <p:spPr>
          <a:xfrm>
            <a:off x="972670" y="1927314"/>
            <a:ext cx="10304929" cy="4446592"/>
          </a:xfrm>
        </p:spPr>
        <p:txBody>
          <a:bodyPr>
            <a:normAutofit/>
          </a:bodyPr>
          <a:lstStyle/>
          <a:p>
            <a:pPr algn="just"/>
            <a:r>
              <a:rPr lang="en-US" sz="2400" dirty="0">
                <a:latin typeface="Times New Roman" panose="02020603050405020304" pitchFamily="18" charset="0"/>
                <a:ea typeface="Calibri" panose="020F0502020204030204" pitchFamily="34" charset="0"/>
              </a:rPr>
              <a:t>Gaseous and liquid fuels derived from biomass are significant source of power in some countries (Boyle, 2013). </a:t>
            </a:r>
          </a:p>
          <a:p>
            <a:pPr algn="just"/>
            <a:r>
              <a:rPr lang="en-US" sz="2400" dirty="0">
                <a:latin typeface="Times New Roman" panose="02020603050405020304" pitchFamily="18" charset="0"/>
                <a:ea typeface="Calibri" panose="020F0502020204030204" pitchFamily="34" charset="0"/>
              </a:rPr>
              <a:t>However, biomass or biofuels are considered renewable source of energy only when the rate at which they are consumed is less than the rate at which new plants are regrown which is unfortunately, is often not the case (Boyle, 2013). </a:t>
            </a:r>
          </a:p>
          <a:p>
            <a:pPr algn="just"/>
            <a:r>
              <a:rPr lang="en-US" sz="2400" dirty="0">
                <a:latin typeface="Times New Roman" panose="02020603050405020304" pitchFamily="18" charset="0"/>
                <a:ea typeface="Calibri" panose="020F0502020204030204" pitchFamily="34" charset="0"/>
              </a:rPr>
              <a:t>Inefficient combustion of biomass can result in significant amount of green house gases to be released in to atmosphere. </a:t>
            </a:r>
          </a:p>
          <a:p>
            <a:pPr algn="just"/>
            <a:endParaRPr lang="en-US" sz="2000" dirty="0"/>
          </a:p>
        </p:txBody>
      </p:sp>
      <p:sp>
        <p:nvSpPr>
          <p:cNvPr id="4" name="Slide Number Placeholder 3">
            <a:extLst>
              <a:ext uri="{FF2B5EF4-FFF2-40B4-BE49-F238E27FC236}">
                <a16:creationId xmlns:a16="http://schemas.microsoft.com/office/drawing/2014/main" id="{DE47A032-5A46-3ECB-2210-4469DCE451BD}"/>
              </a:ext>
            </a:extLst>
          </p:cNvPr>
          <p:cNvSpPr>
            <a:spLocks noGrp="1"/>
          </p:cNvSpPr>
          <p:nvPr>
            <p:ph type="sldNum" sz="quarter" idx="12"/>
          </p:nvPr>
        </p:nvSpPr>
        <p:spPr/>
        <p:txBody>
          <a:bodyPr/>
          <a:lstStyle/>
          <a:p>
            <a:fld id="{DF28FB93-0A08-4E7D-8E63-9EFA29F1E093}" type="slidenum">
              <a:rPr lang="en-US" smtClean="0"/>
              <a:pPr/>
              <a:t>24</a:t>
            </a:fld>
            <a:endParaRPr lang="en-US"/>
          </a:p>
        </p:txBody>
      </p:sp>
    </p:spTree>
    <p:extLst>
      <p:ext uri="{BB962C8B-B14F-4D97-AF65-F5344CB8AC3E}">
        <p14:creationId xmlns:p14="http://schemas.microsoft.com/office/powerpoint/2010/main" val="748393740"/>
      </p:ext>
    </p:extLst>
  </p:cSld>
  <p:clrMapOvr>
    <a:overrideClrMapping bg1="lt1" tx1="dk1" bg2="lt2" tx2="dk2" accent1="accent1" accent2="accent2" accent3="accent3" accent4="accent4" accent5="accent5" accent6="accent6" hlink="hlink" folHlink="folHlink"/>
  </p:clrMapOvr>
</p:sld>
</file>

<file path=ppt/slides/slide25.xml><?xml version="1.0" encoding="utf-8"?>
<p:sld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42F60FA-AD7F-E640-14C1-5BFD6142C694}"/>
              </a:ext>
            </a:extLst>
          </p:cNvPr>
          <p:cNvSpPr>
            <a:spLocks noGrp="1"/>
          </p:cNvSpPr>
          <p:nvPr>
            <p:ph type="title"/>
          </p:nvPr>
        </p:nvSpPr>
        <p:spPr>
          <a:xfrm>
            <a:off x="3130046" y="381000"/>
            <a:ext cx="5937755" cy="1188720"/>
          </a:xfrm>
        </p:spPr>
        <p:txBody>
          <a:bodyPr/>
          <a:lstStyle/>
          <a:p>
            <a:r>
              <a:rPr lang="en-US" dirty="0"/>
              <a:t>Micro hydro power</a:t>
            </a:r>
          </a:p>
        </p:txBody>
      </p:sp>
      <p:sp>
        <p:nvSpPr>
          <p:cNvPr id="3" name="Content Placeholder 2">
            <a:extLst>
              <a:ext uri="{FF2B5EF4-FFF2-40B4-BE49-F238E27FC236}">
                <a16:creationId xmlns:a16="http://schemas.microsoft.com/office/drawing/2014/main" id="{87C990FF-4238-3B46-5737-2BDA293CF82B}"/>
              </a:ext>
            </a:extLst>
          </p:cNvPr>
          <p:cNvSpPr>
            <a:spLocks noGrp="1"/>
          </p:cNvSpPr>
          <p:nvPr>
            <p:ph idx="1"/>
          </p:nvPr>
        </p:nvSpPr>
        <p:spPr>
          <a:xfrm>
            <a:off x="762000" y="1905000"/>
            <a:ext cx="10744200" cy="4446592"/>
          </a:xfrm>
        </p:spPr>
        <p:txBody>
          <a:bodyPr>
            <a:normAutofit/>
          </a:bodyPr>
          <a:lstStyle/>
          <a:p>
            <a:pPr algn="just"/>
            <a:r>
              <a:rPr lang="en-US" sz="2000" dirty="0">
                <a:latin typeface="Times New Roman" panose="02020603050405020304" pitchFamily="18" charset="0"/>
                <a:ea typeface="Calibri" panose="020F0502020204030204" pitchFamily="34" charset="0"/>
                <a:cs typeface="Times New Roman" panose="02020603050405020304" pitchFamily="18" charset="0"/>
              </a:rPr>
              <a:t>Micro hydropower is considered renewable energy source even though large hydropower plants are generally not categorized as renewable energy due to its considerable environmental impact.</a:t>
            </a:r>
          </a:p>
          <a:p>
            <a:pPr algn="just"/>
            <a:r>
              <a:rPr lang="en-US" sz="2000" dirty="0">
                <a:latin typeface="Times New Roman" panose="02020603050405020304" pitchFamily="18" charset="0"/>
                <a:ea typeface="Calibri" panose="020F0502020204030204" pitchFamily="34" charset="0"/>
                <a:cs typeface="Times New Roman" panose="02020603050405020304" pitchFamily="18" charset="0"/>
              </a:rPr>
              <a:t>In context of Nepal, micro hydropower is defined as hydro plants of capacity less than 100 kW.</a:t>
            </a:r>
          </a:p>
          <a:p>
            <a:pPr algn="just"/>
            <a:r>
              <a:rPr lang="en-US" sz="2000" dirty="0">
                <a:latin typeface="Times New Roman" panose="02020603050405020304" pitchFamily="18" charset="0"/>
                <a:ea typeface="Calibri" panose="020F0502020204030204" pitchFamily="34" charset="0"/>
                <a:cs typeface="Times New Roman" panose="02020603050405020304" pitchFamily="18" charset="0"/>
              </a:rPr>
              <a:t>Hydropower plant is an energy system which derives its power from the flowing river system. </a:t>
            </a:r>
          </a:p>
          <a:p>
            <a:pPr algn="just"/>
            <a:r>
              <a:rPr lang="en-US" sz="2000" dirty="0">
                <a:latin typeface="Times New Roman" panose="02020603050405020304" pitchFamily="18" charset="0"/>
                <a:ea typeface="Calibri" panose="020F0502020204030204" pitchFamily="34" charset="0"/>
                <a:cs typeface="Times New Roman" panose="02020603050405020304" pitchFamily="18" charset="0"/>
              </a:rPr>
              <a:t>The water is either stored in a reservoir or blocked by weir/dam from where the water is diverted through canal and/or penstock pipe to rotate a turbine in powerhouse. </a:t>
            </a:r>
          </a:p>
          <a:p>
            <a:pPr algn="just"/>
            <a:r>
              <a:rPr lang="en-US" sz="2000" dirty="0">
                <a:latin typeface="Times New Roman" panose="02020603050405020304" pitchFamily="18" charset="0"/>
                <a:ea typeface="Calibri" panose="020F0502020204030204" pitchFamily="34" charset="0"/>
                <a:cs typeface="Times New Roman" panose="02020603050405020304" pitchFamily="18" charset="0"/>
              </a:rPr>
              <a:t>The rotating turbine drives generators that produce electricity. The amount of water which flows in the river and the height from which it falls (head) is directly proportional to the power capacity of hydropower. </a:t>
            </a:r>
          </a:p>
          <a:p>
            <a:pPr algn="just"/>
            <a:r>
              <a:rPr lang="en-US" sz="2000" dirty="0">
                <a:latin typeface="Times New Roman" panose="02020603050405020304" pitchFamily="18" charset="0"/>
                <a:ea typeface="Calibri" panose="020F0502020204030204" pitchFamily="34" charset="0"/>
                <a:cs typeface="Times New Roman" panose="02020603050405020304" pitchFamily="18" charset="0"/>
              </a:rPr>
              <a:t>Basically in a hydropower the potential energy of the water is converted to kinetic energy in the nozzle which is then converted to mechanical energy in turbine. The mechanical energy of the turbine is converted to electrical energy by generator.</a:t>
            </a:r>
          </a:p>
          <a:p>
            <a:pPr algn="just"/>
            <a:endParaRPr lang="en-US" sz="2400" dirty="0">
              <a:latin typeface="Times New Roman" panose="02020603050405020304" pitchFamily="18" charset="0"/>
              <a:ea typeface="Calibri" panose="020F0502020204030204" pitchFamily="34" charset="0"/>
            </a:endParaRPr>
          </a:p>
          <a:p>
            <a:pPr algn="just"/>
            <a:endParaRPr lang="en-US" sz="1800" dirty="0">
              <a:latin typeface="Times New Roman" panose="02020603050405020304" pitchFamily="18" charset="0"/>
              <a:ea typeface="Calibri" panose="020F0502020204030204" pitchFamily="34" charset="0"/>
            </a:endParaRPr>
          </a:p>
          <a:p>
            <a:pPr algn="just"/>
            <a:endParaRPr lang="en-US" sz="2000" dirty="0"/>
          </a:p>
        </p:txBody>
      </p:sp>
      <p:sp>
        <p:nvSpPr>
          <p:cNvPr id="4" name="Slide Number Placeholder 3">
            <a:extLst>
              <a:ext uri="{FF2B5EF4-FFF2-40B4-BE49-F238E27FC236}">
                <a16:creationId xmlns:a16="http://schemas.microsoft.com/office/drawing/2014/main" id="{DE47A032-5A46-3ECB-2210-4469DCE451BD}"/>
              </a:ext>
            </a:extLst>
          </p:cNvPr>
          <p:cNvSpPr>
            <a:spLocks noGrp="1"/>
          </p:cNvSpPr>
          <p:nvPr>
            <p:ph type="sldNum" sz="quarter" idx="12"/>
          </p:nvPr>
        </p:nvSpPr>
        <p:spPr/>
        <p:txBody>
          <a:bodyPr/>
          <a:lstStyle/>
          <a:p>
            <a:fld id="{DF28FB93-0A08-4E7D-8E63-9EFA29F1E093}" type="slidenum">
              <a:rPr lang="en-US" smtClean="0"/>
              <a:pPr/>
              <a:t>25</a:t>
            </a:fld>
            <a:endParaRPr lang="en-US"/>
          </a:p>
        </p:txBody>
      </p:sp>
    </p:spTree>
    <p:extLst>
      <p:ext uri="{BB962C8B-B14F-4D97-AF65-F5344CB8AC3E}">
        <p14:creationId xmlns:p14="http://schemas.microsoft.com/office/powerpoint/2010/main" val="1141631556"/>
      </p:ext>
    </p:extLst>
  </p:cSld>
  <p:clrMapOvr>
    <a:overrideClrMapping bg1="lt1" tx1="dk1" bg2="lt2" tx2="dk2" accent1="accent1" accent2="accent2" accent3="accent3" accent4="accent4" accent5="accent5" accent6="accent6" hlink="hlink" folHlink="folHlink"/>
  </p:clrMapOvr>
</p:sld>
</file>

<file path=ppt/slides/slide26.xml><?xml version="1.0" encoding="utf-8"?>
<p:sld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42F60FA-AD7F-E640-14C1-5BFD6142C694}"/>
              </a:ext>
            </a:extLst>
          </p:cNvPr>
          <p:cNvSpPr>
            <a:spLocks noGrp="1"/>
          </p:cNvSpPr>
          <p:nvPr>
            <p:ph type="title"/>
          </p:nvPr>
        </p:nvSpPr>
        <p:spPr>
          <a:xfrm>
            <a:off x="762000" y="589962"/>
            <a:ext cx="6477000" cy="1188720"/>
          </a:xfrm>
        </p:spPr>
        <p:txBody>
          <a:bodyPr>
            <a:normAutofit fontScale="90000"/>
          </a:bodyPr>
          <a:lstStyle/>
          <a:p>
            <a:r>
              <a:rPr lang="en-US" dirty="0"/>
              <a:t>Advantages of renewable energy sources</a:t>
            </a:r>
          </a:p>
        </p:txBody>
      </p:sp>
      <p:sp>
        <p:nvSpPr>
          <p:cNvPr id="3" name="Content Placeholder 2">
            <a:extLst>
              <a:ext uri="{FF2B5EF4-FFF2-40B4-BE49-F238E27FC236}">
                <a16:creationId xmlns:a16="http://schemas.microsoft.com/office/drawing/2014/main" id="{87C990FF-4238-3B46-5737-2BDA293CF82B}"/>
              </a:ext>
            </a:extLst>
          </p:cNvPr>
          <p:cNvSpPr>
            <a:spLocks noGrp="1"/>
          </p:cNvSpPr>
          <p:nvPr>
            <p:ph idx="1"/>
          </p:nvPr>
        </p:nvSpPr>
        <p:spPr>
          <a:xfrm>
            <a:off x="914400" y="1857305"/>
            <a:ext cx="8534400" cy="4446592"/>
          </a:xfrm>
        </p:spPr>
        <p:txBody>
          <a:bodyPr>
            <a:normAutofit/>
          </a:bodyPr>
          <a:lstStyle/>
          <a:p>
            <a:pPr marL="342900" indent="-342900" algn="just">
              <a:lnSpc>
                <a:spcPct val="150000"/>
              </a:lnSpc>
              <a:spcBef>
                <a:spcPts val="0"/>
              </a:spcBef>
              <a:buFont typeface="Symbol" panose="05050102010706020507" pitchFamily="18" charset="2"/>
              <a:buChar char=""/>
            </a:pPr>
            <a:r>
              <a:rPr lang="en-US" sz="2000" dirty="0">
                <a:latin typeface="Times New Roman" panose="02020603050405020304" pitchFamily="18" charset="0"/>
                <a:ea typeface="Calibri" panose="020F0502020204030204" pitchFamily="34" charset="0"/>
              </a:rPr>
              <a:t>Renewable in nature and inexhaustible</a:t>
            </a:r>
          </a:p>
          <a:p>
            <a:pPr marL="342900" indent="-342900" algn="just">
              <a:lnSpc>
                <a:spcPct val="150000"/>
              </a:lnSpc>
              <a:spcBef>
                <a:spcPts val="0"/>
              </a:spcBef>
              <a:buFont typeface="Symbol" panose="05050102010706020507" pitchFamily="18" charset="2"/>
              <a:buChar char=""/>
            </a:pPr>
            <a:r>
              <a:rPr lang="en-US" sz="2000" dirty="0">
                <a:latin typeface="Times New Roman" panose="02020603050405020304" pitchFamily="18" charset="0"/>
                <a:ea typeface="Calibri" panose="020F0502020204030204" pitchFamily="34" charset="0"/>
              </a:rPr>
              <a:t>No operating cost for fuel</a:t>
            </a:r>
          </a:p>
          <a:p>
            <a:pPr marL="342900" indent="-342900" algn="just">
              <a:lnSpc>
                <a:spcPct val="150000"/>
              </a:lnSpc>
              <a:spcBef>
                <a:spcPts val="0"/>
              </a:spcBef>
              <a:buFont typeface="Symbol" panose="05050102010706020507" pitchFamily="18" charset="2"/>
              <a:buChar char=""/>
            </a:pPr>
            <a:r>
              <a:rPr lang="en-US" sz="2000" dirty="0">
                <a:latin typeface="Times New Roman" panose="02020603050405020304" pitchFamily="18" charset="0"/>
                <a:ea typeface="Calibri" panose="020F0502020204030204" pitchFamily="34" charset="0"/>
              </a:rPr>
              <a:t>Are site specific, lesser need for transmission and distribution.</a:t>
            </a:r>
          </a:p>
          <a:p>
            <a:pPr marL="342900" indent="-342900" algn="just">
              <a:lnSpc>
                <a:spcPct val="150000"/>
              </a:lnSpc>
              <a:spcBef>
                <a:spcPts val="0"/>
              </a:spcBef>
              <a:buFont typeface="Symbol" panose="05050102010706020507" pitchFamily="18" charset="2"/>
              <a:buChar char=""/>
            </a:pPr>
            <a:r>
              <a:rPr lang="en-US" sz="2000" dirty="0">
                <a:latin typeface="Times New Roman" panose="02020603050405020304" pitchFamily="18" charset="0"/>
                <a:ea typeface="Calibri" panose="020F0502020204030204" pitchFamily="34" charset="0"/>
              </a:rPr>
              <a:t>Renewable energy sources have negligible or no contribution to the pollution and hence are considered as clean energy sources</a:t>
            </a:r>
          </a:p>
          <a:p>
            <a:pPr marL="342900" indent="-342900" algn="just">
              <a:lnSpc>
                <a:spcPct val="150000"/>
              </a:lnSpc>
              <a:spcBef>
                <a:spcPts val="0"/>
              </a:spcBef>
              <a:buFont typeface="Symbol" panose="05050102010706020507" pitchFamily="18" charset="2"/>
              <a:buChar char=""/>
            </a:pPr>
            <a:r>
              <a:rPr lang="en-US" sz="2000" dirty="0">
                <a:latin typeface="Times New Roman" panose="02020603050405020304" pitchFamily="18" charset="0"/>
                <a:ea typeface="Calibri" panose="020F0502020204030204" pitchFamily="34" charset="0"/>
              </a:rPr>
              <a:t>Most devices or technology used for conversion of renewable energy sources are simple in nature and can be fabricated easily locally. </a:t>
            </a:r>
          </a:p>
          <a:p>
            <a:pPr marL="342900" indent="-342900" algn="just">
              <a:lnSpc>
                <a:spcPct val="150000"/>
              </a:lnSpc>
              <a:spcBef>
                <a:spcPts val="0"/>
              </a:spcBef>
              <a:buFont typeface="Symbol" panose="05050102010706020507" pitchFamily="18" charset="2"/>
              <a:buChar char=""/>
            </a:pPr>
            <a:r>
              <a:rPr lang="en-US" sz="2000" dirty="0">
                <a:latin typeface="Times New Roman" panose="02020603050405020304" pitchFamily="18" charset="0"/>
                <a:ea typeface="Calibri" panose="020F0502020204030204" pitchFamily="34" charset="0"/>
              </a:rPr>
              <a:t>Renewable technology can serve rural areas better with locally available source of renewable energy. </a:t>
            </a:r>
          </a:p>
          <a:p>
            <a:pPr algn="just"/>
            <a:endParaRPr lang="en-US" sz="2000" dirty="0"/>
          </a:p>
        </p:txBody>
      </p:sp>
      <p:sp>
        <p:nvSpPr>
          <p:cNvPr id="4" name="Slide Number Placeholder 3">
            <a:extLst>
              <a:ext uri="{FF2B5EF4-FFF2-40B4-BE49-F238E27FC236}">
                <a16:creationId xmlns:a16="http://schemas.microsoft.com/office/drawing/2014/main" id="{DE47A032-5A46-3ECB-2210-4469DCE451BD}"/>
              </a:ext>
            </a:extLst>
          </p:cNvPr>
          <p:cNvSpPr>
            <a:spLocks noGrp="1"/>
          </p:cNvSpPr>
          <p:nvPr>
            <p:ph type="sldNum" sz="quarter" idx="12"/>
          </p:nvPr>
        </p:nvSpPr>
        <p:spPr/>
        <p:txBody>
          <a:bodyPr/>
          <a:lstStyle/>
          <a:p>
            <a:fld id="{DF28FB93-0A08-4E7D-8E63-9EFA29F1E093}" type="slidenum">
              <a:rPr lang="en-US" smtClean="0"/>
              <a:pPr/>
              <a:t>26</a:t>
            </a:fld>
            <a:endParaRPr lang="en-US"/>
          </a:p>
        </p:txBody>
      </p:sp>
    </p:spTree>
    <p:extLst>
      <p:ext uri="{BB962C8B-B14F-4D97-AF65-F5344CB8AC3E}">
        <p14:creationId xmlns:p14="http://schemas.microsoft.com/office/powerpoint/2010/main" val="580787949"/>
      </p:ext>
    </p:extLst>
  </p:cSld>
  <p:clrMapOvr>
    <a:overrideClrMapping bg1="lt1" tx1="dk1" bg2="lt2" tx2="dk2" accent1="accent1" accent2="accent2" accent3="accent3" accent4="accent4" accent5="accent5" accent6="accent6" hlink="hlink" folHlink="folHlink"/>
  </p:clrMapOvr>
</p:sld>
</file>

<file path=ppt/slides/slide27.xml><?xml version="1.0" encoding="utf-8"?>
<p:sld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42F60FA-AD7F-E640-14C1-5BFD6142C694}"/>
              </a:ext>
            </a:extLst>
          </p:cNvPr>
          <p:cNvSpPr>
            <a:spLocks noGrp="1"/>
          </p:cNvSpPr>
          <p:nvPr>
            <p:ph type="title"/>
          </p:nvPr>
        </p:nvSpPr>
        <p:spPr>
          <a:xfrm>
            <a:off x="3130046" y="381000"/>
            <a:ext cx="5937755" cy="1188720"/>
          </a:xfrm>
        </p:spPr>
        <p:txBody>
          <a:bodyPr/>
          <a:lstStyle/>
          <a:p>
            <a:r>
              <a:rPr lang="en-US" dirty="0"/>
              <a:t>Solar radiation</a:t>
            </a:r>
          </a:p>
        </p:txBody>
      </p:sp>
      <p:sp>
        <p:nvSpPr>
          <p:cNvPr id="3" name="Content Placeholder 2">
            <a:extLst>
              <a:ext uri="{FF2B5EF4-FFF2-40B4-BE49-F238E27FC236}">
                <a16:creationId xmlns:a16="http://schemas.microsoft.com/office/drawing/2014/main" id="{87C990FF-4238-3B46-5737-2BDA293CF82B}"/>
              </a:ext>
            </a:extLst>
          </p:cNvPr>
          <p:cNvSpPr>
            <a:spLocks noGrp="1"/>
          </p:cNvSpPr>
          <p:nvPr>
            <p:ph idx="1"/>
          </p:nvPr>
        </p:nvSpPr>
        <p:spPr>
          <a:xfrm>
            <a:off x="1828800" y="1878008"/>
            <a:ext cx="8534400" cy="4446592"/>
          </a:xfrm>
        </p:spPr>
        <p:txBody>
          <a:bodyPr>
            <a:noAutofit/>
          </a:bodyPr>
          <a:lstStyle/>
          <a:p>
            <a:pPr algn="just">
              <a:lnSpc>
                <a:spcPct val="150000"/>
              </a:lnSpc>
              <a:spcBef>
                <a:spcPts val="0"/>
              </a:spcBef>
            </a:pPr>
            <a:r>
              <a:rPr lang="en-US" sz="2000" dirty="0">
                <a:latin typeface="Times New Roman" panose="02020603050405020304" pitchFamily="18" charset="0"/>
                <a:ea typeface="Calibri" panose="020F0502020204030204" pitchFamily="34" charset="0"/>
              </a:rPr>
              <a:t>Solar radiation is the primary natural energy source of the Earth (other natural sources are: geothermal heat, natural terrestrial radioactivity, cosmic radiation, tidal energy due to gravitational pull). </a:t>
            </a:r>
          </a:p>
          <a:p>
            <a:pPr algn="just">
              <a:lnSpc>
                <a:spcPct val="150000"/>
              </a:lnSpc>
              <a:spcBef>
                <a:spcPts val="0"/>
              </a:spcBef>
            </a:pPr>
            <a:r>
              <a:rPr lang="en-US" sz="2000" dirty="0">
                <a:latin typeface="Times New Roman" panose="02020603050405020304" pitchFamily="18" charset="0"/>
                <a:ea typeface="Calibri" panose="020F0502020204030204" pitchFamily="34" charset="0"/>
              </a:rPr>
              <a:t>Solar radiation mainly reaches the earth as electromagnetic radiation from the surface of the sun. </a:t>
            </a:r>
          </a:p>
          <a:p>
            <a:pPr algn="just">
              <a:lnSpc>
                <a:spcPct val="150000"/>
              </a:lnSpc>
              <a:spcBef>
                <a:spcPts val="0"/>
              </a:spcBef>
            </a:pPr>
            <a:r>
              <a:rPr lang="en-US" sz="2000" dirty="0">
                <a:latin typeface="Times New Roman" panose="02020603050405020304" pitchFamily="18" charset="0"/>
                <a:ea typeface="Calibri" panose="020F0502020204030204" pitchFamily="34" charset="0"/>
              </a:rPr>
              <a:t>The radiation is originated due to high temperature of sun which is a result of several nuclear fusion processes occurring in the interior of the sun. </a:t>
            </a:r>
          </a:p>
          <a:p>
            <a:pPr algn="just">
              <a:lnSpc>
                <a:spcPct val="150000"/>
              </a:lnSpc>
              <a:spcBef>
                <a:spcPts val="0"/>
              </a:spcBef>
            </a:pPr>
            <a:r>
              <a:rPr lang="en-US" sz="2000" dirty="0">
                <a:latin typeface="Times New Roman" panose="02020603050405020304" pitchFamily="18" charset="0"/>
                <a:ea typeface="Calibri" panose="020F0502020204030204" pitchFamily="34" charset="0"/>
              </a:rPr>
              <a:t>Sun is the most prominent feature in our solar system</a:t>
            </a:r>
          </a:p>
          <a:p>
            <a:pPr algn="just">
              <a:lnSpc>
                <a:spcPct val="150000"/>
              </a:lnSpc>
              <a:spcBef>
                <a:spcPts val="0"/>
              </a:spcBef>
            </a:pPr>
            <a:r>
              <a:rPr lang="en-US" sz="2000" dirty="0">
                <a:latin typeface="Times New Roman" panose="02020603050405020304" pitchFamily="18" charset="0"/>
                <a:ea typeface="Calibri" panose="020F0502020204030204" pitchFamily="34" charset="0"/>
              </a:rPr>
              <a:t>The sun is an enormous nuclear fusion reactor, which causes four hydrogen nuclei to fuse together and form helium nucleus. </a:t>
            </a:r>
          </a:p>
        </p:txBody>
      </p:sp>
      <p:sp>
        <p:nvSpPr>
          <p:cNvPr id="4" name="Slide Number Placeholder 3">
            <a:extLst>
              <a:ext uri="{FF2B5EF4-FFF2-40B4-BE49-F238E27FC236}">
                <a16:creationId xmlns:a16="http://schemas.microsoft.com/office/drawing/2014/main" id="{DE47A032-5A46-3ECB-2210-4469DCE451BD}"/>
              </a:ext>
            </a:extLst>
          </p:cNvPr>
          <p:cNvSpPr>
            <a:spLocks noGrp="1"/>
          </p:cNvSpPr>
          <p:nvPr>
            <p:ph type="sldNum" sz="quarter" idx="12"/>
          </p:nvPr>
        </p:nvSpPr>
        <p:spPr/>
        <p:txBody>
          <a:bodyPr/>
          <a:lstStyle/>
          <a:p>
            <a:fld id="{DF28FB93-0A08-4E7D-8E63-9EFA29F1E093}" type="slidenum">
              <a:rPr lang="en-US" smtClean="0"/>
              <a:pPr/>
              <a:t>27</a:t>
            </a:fld>
            <a:endParaRPr lang="en-US"/>
          </a:p>
        </p:txBody>
      </p:sp>
    </p:spTree>
    <p:extLst>
      <p:ext uri="{BB962C8B-B14F-4D97-AF65-F5344CB8AC3E}">
        <p14:creationId xmlns:p14="http://schemas.microsoft.com/office/powerpoint/2010/main" val="3028825992"/>
      </p:ext>
    </p:extLst>
  </p:cSld>
  <p:clrMapOvr>
    <a:overrideClrMapping bg1="lt1" tx1="dk1" bg2="lt2" tx2="dk2" accent1="accent1" accent2="accent2" accent3="accent3" accent4="accent4" accent5="accent5" accent6="accent6" hlink="hlink" folHlink="folHlink"/>
  </p:clrMapOvr>
</p:sld>
</file>

<file path=ppt/slides/slide28.xml><?xml version="1.0" encoding="utf-8"?>
<p:sld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42F60FA-AD7F-E640-14C1-5BFD6142C694}"/>
              </a:ext>
            </a:extLst>
          </p:cNvPr>
          <p:cNvSpPr>
            <a:spLocks noGrp="1"/>
          </p:cNvSpPr>
          <p:nvPr>
            <p:ph type="title"/>
          </p:nvPr>
        </p:nvSpPr>
        <p:spPr>
          <a:xfrm>
            <a:off x="3130046" y="381000"/>
            <a:ext cx="5937755" cy="1188720"/>
          </a:xfrm>
        </p:spPr>
        <p:txBody>
          <a:bodyPr/>
          <a:lstStyle/>
          <a:p>
            <a:r>
              <a:rPr lang="en-US" dirty="0"/>
              <a:t>Solar radiation</a:t>
            </a:r>
          </a:p>
        </p:txBody>
      </p:sp>
      <p:sp>
        <p:nvSpPr>
          <p:cNvPr id="3" name="Content Placeholder 2">
            <a:extLst>
              <a:ext uri="{FF2B5EF4-FFF2-40B4-BE49-F238E27FC236}">
                <a16:creationId xmlns:a16="http://schemas.microsoft.com/office/drawing/2014/main" id="{87C990FF-4238-3B46-5737-2BDA293CF82B}"/>
              </a:ext>
            </a:extLst>
          </p:cNvPr>
          <p:cNvSpPr>
            <a:spLocks noGrp="1"/>
          </p:cNvSpPr>
          <p:nvPr>
            <p:ph idx="1"/>
          </p:nvPr>
        </p:nvSpPr>
        <p:spPr>
          <a:xfrm>
            <a:off x="1828800" y="1878008"/>
            <a:ext cx="8534400" cy="4446592"/>
          </a:xfrm>
        </p:spPr>
        <p:txBody>
          <a:bodyPr>
            <a:normAutofit lnSpcReduction="10000"/>
          </a:bodyPr>
          <a:lstStyle/>
          <a:p>
            <a:pPr algn="just">
              <a:lnSpc>
                <a:spcPct val="150000"/>
              </a:lnSpc>
              <a:spcBef>
                <a:spcPts val="0"/>
              </a:spcBef>
              <a:spcAft>
                <a:spcPts val="1000"/>
              </a:spcAft>
            </a:pPr>
            <a:r>
              <a:rPr lang="en-US" sz="2000" dirty="0">
                <a:latin typeface="Times New Roman" panose="02020603050405020304" pitchFamily="18" charset="0"/>
                <a:ea typeface="Calibri" panose="020F0502020204030204" pitchFamily="34" charset="0"/>
              </a:rPr>
              <a:t>The difference in the mass of helium is 0.7% less than that of four hydrogen nuclei. </a:t>
            </a:r>
          </a:p>
          <a:p>
            <a:pPr algn="just">
              <a:lnSpc>
                <a:spcPct val="150000"/>
              </a:lnSpc>
              <a:spcBef>
                <a:spcPts val="0"/>
              </a:spcBef>
              <a:spcAft>
                <a:spcPts val="1000"/>
              </a:spcAft>
            </a:pPr>
            <a:r>
              <a:rPr lang="en-US" sz="2000" dirty="0">
                <a:latin typeface="Times New Roman" panose="02020603050405020304" pitchFamily="18" charset="0"/>
                <a:ea typeface="Calibri" panose="020F0502020204030204" pitchFamily="34" charset="0"/>
              </a:rPr>
              <a:t>This difference in mass is expelled in form of energy and radiated from the surface of the Sun (S. Hasan &amp; Sharma, 2009). </a:t>
            </a:r>
          </a:p>
          <a:p>
            <a:pPr algn="just">
              <a:lnSpc>
                <a:spcPct val="150000"/>
              </a:lnSpc>
              <a:spcBef>
                <a:spcPts val="0"/>
              </a:spcBef>
              <a:spcAft>
                <a:spcPts val="1000"/>
              </a:spcAft>
            </a:pPr>
            <a:r>
              <a:rPr lang="en-US" sz="2000" dirty="0">
                <a:latin typeface="Times New Roman" panose="02020603050405020304" pitchFamily="18" charset="0"/>
                <a:ea typeface="Calibri" panose="020F0502020204030204" pitchFamily="34" charset="0"/>
              </a:rPr>
              <a:t>It radiates energy by virtue of its high surface temperature around 6000 </a:t>
            </a:r>
            <a:r>
              <a:rPr lang="en-US" sz="2000" dirty="0">
                <a:latin typeface="Arial" panose="020B0604020202020204" pitchFamily="34" charset="0"/>
                <a:ea typeface="Calibri" panose="020F0502020204030204" pitchFamily="34" charset="0"/>
              </a:rPr>
              <a:t>⁰</a:t>
            </a:r>
            <a:r>
              <a:rPr lang="en-US" sz="2000" dirty="0">
                <a:latin typeface="Times New Roman" panose="02020603050405020304" pitchFamily="18" charset="0"/>
                <a:ea typeface="Calibri" panose="020F0502020204030204" pitchFamily="34" charset="0"/>
              </a:rPr>
              <a:t>C. </a:t>
            </a:r>
          </a:p>
          <a:p>
            <a:pPr algn="just">
              <a:lnSpc>
                <a:spcPct val="150000"/>
              </a:lnSpc>
              <a:spcBef>
                <a:spcPts val="0"/>
              </a:spcBef>
              <a:spcAft>
                <a:spcPts val="1000"/>
              </a:spcAft>
            </a:pPr>
            <a:r>
              <a:rPr lang="en-US" sz="2000" dirty="0">
                <a:latin typeface="Times New Roman" panose="02020603050405020304" pitchFamily="18" charset="0"/>
                <a:ea typeface="Calibri" panose="020F0502020204030204" pitchFamily="34" charset="0"/>
              </a:rPr>
              <a:t>Only small part of energy radiated from sun reaches to the earth.</a:t>
            </a:r>
          </a:p>
          <a:p>
            <a:pPr algn="just">
              <a:lnSpc>
                <a:spcPct val="150000"/>
              </a:lnSpc>
              <a:spcBef>
                <a:spcPts val="0"/>
              </a:spcBef>
              <a:spcAft>
                <a:spcPts val="1000"/>
              </a:spcAft>
            </a:pPr>
            <a:r>
              <a:rPr lang="en-US" sz="2000" dirty="0">
                <a:latin typeface="Times New Roman" panose="02020603050405020304" pitchFamily="18" charset="0"/>
                <a:ea typeface="Calibri" panose="020F0502020204030204" pitchFamily="34" charset="0"/>
              </a:rPr>
              <a:t>Almost one third of the radiation incident on Earth is simply reflected back. </a:t>
            </a:r>
          </a:p>
          <a:p>
            <a:r>
              <a:rPr lang="en-US" sz="2000" dirty="0">
                <a:latin typeface="Times New Roman" panose="02020603050405020304" pitchFamily="18" charset="0"/>
                <a:ea typeface="Calibri" panose="020F0502020204030204" pitchFamily="34" charset="0"/>
              </a:rPr>
              <a:t>Even though we perceive solar radiation as white light, in fact it spreads over a wide spectrum of wavelengths, from short-wave infrared to ultraviolet. </a:t>
            </a:r>
            <a:endParaRPr lang="en-US" sz="2000" dirty="0"/>
          </a:p>
        </p:txBody>
      </p:sp>
      <p:sp>
        <p:nvSpPr>
          <p:cNvPr id="4" name="Slide Number Placeholder 3">
            <a:extLst>
              <a:ext uri="{FF2B5EF4-FFF2-40B4-BE49-F238E27FC236}">
                <a16:creationId xmlns:a16="http://schemas.microsoft.com/office/drawing/2014/main" id="{DE47A032-5A46-3ECB-2210-4469DCE451BD}"/>
              </a:ext>
            </a:extLst>
          </p:cNvPr>
          <p:cNvSpPr>
            <a:spLocks noGrp="1"/>
          </p:cNvSpPr>
          <p:nvPr>
            <p:ph type="sldNum" sz="quarter" idx="12"/>
          </p:nvPr>
        </p:nvSpPr>
        <p:spPr/>
        <p:txBody>
          <a:bodyPr/>
          <a:lstStyle/>
          <a:p>
            <a:fld id="{DF28FB93-0A08-4E7D-8E63-9EFA29F1E093}" type="slidenum">
              <a:rPr lang="en-US" smtClean="0"/>
              <a:pPr/>
              <a:t>28</a:t>
            </a:fld>
            <a:endParaRPr lang="en-US"/>
          </a:p>
        </p:txBody>
      </p:sp>
    </p:spTree>
    <p:extLst>
      <p:ext uri="{BB962C8B-B14F-4D97-AF65-F5344CB8AC3E}">
        <p14:creationId xmlns:p14="http://schemas.microsoft.com/office/powerpoint/2010/main" val="4115102547"/>
      </p:ext>
    </p:extLst>
  </p:cSld>
  <p:clrMapOvr>
    <a:overrideClrMapping bg1="lt1" tx1="dk1" bg2="lt2" tx2="dk2" accent1="accent1" accent2="accent2" accent3="accent3" accent4="accent4" accent5="accent5" accent6="accent6" hlink="hlink" folHlink="folHlink"/>
  </p:clrMapOvr>
</p:sld>
</file>

<file path=ppt/slides/slide29.xml><?xml version="1.0" encoding="utf-8"?>
<p:sld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42F60FA-AD7F-E640-14C1-5BFD6142C694}"/>
              </a:ext>
            </a:extLst>
          </p:cNvPr>
          <p:cNvSpPr>
            <a:spLocks noGrp="1"/>
          </p:cNvSpPr>
          <p:nvPr>
            <p:ph type="title"/>
          </p:nvPr>
        </p:nvSpPr>
        <p:spPr>
          <a:xfrm>
            <a:off x="3130046" y="381000"/>
            <a:ext cx="5937755" cy="1188720"/>
          </a:xfrm>
        </p:spPr>
        <p:txBody>
          <a:bodyPr/>
          <a:lstStyle/>
          <a:p>
            <a:r>
              <a:rPr lang="en-US" dirty="0"/>
              <a:t>Solar radiation</a:t>
            </a:r>
          </a:p>
        </p:txBody>
      </p:sp>
      <p:sp>
        <p:nvSpPr>
          <p:cNvPr id="3" name="Content Placeholder 2">
            <a:extLst>
              <a:ext uri="{FF2B5EF4-FFF2-40B4-BE49-F238E27FC236}">
                <a16:creationId xmlns:a16="http://schemas.microsoft.com/office/drawing/2014/main" id="{87C990FF-4238-3B46-5737-2BDA293CF82B}"/>
              </a:ext>
            </a:extLst>
          </p:cNvPr>
          <p:cNvSpPr>
            <a:spLocks noGrp="1"/>
          </p:cNvSpPr>
          <p:nvPr>
            <p:ph idx="1"/>
          </p:nvPr>
        </p:nvSpPr>
        <p:spPr>
          <a:xfrm>
            <a:off x="1828800" y="1878008"/>
            <a:ext cx="8534400" cy="4446592"/>
          </a:xfrm>
        </p:spPr>
        <p:txBody>
          <a:bodyPr>
            <a:normAutofit/>
          </a:bodyPr>
          <a:lstStyle/>
          <a:p>
            <a:pPr algn="just">
              <a:lnSpc>
                <a:spcPct val="150000"/>
              </a:lnSpc>
              <a:spcBef>
                <a:spcPts val="0"/>
              </a:spcBef>
            </a:pPr>
            <a:r>
              <a:rPr lang="en-US" sz="2000" b="1" dirty="0">
                <a:latin typeface="Times New Roman" panose="02020603050405020304" pitchFamily="18" charset="0"/>
                <a:ea typeface="Calibri" panose="020F0502020204030204" pitchFamily="34" charset="0"/>
                <a:cs typeface="Times New Roman" panose="02020603050405020304" pitchFamily="18" charset="0"/>
              </a:rPr>
              <a:t>Sun Statistics</a:t>
            </a:r>
          </a:p>
          <a:p>
            <a:pPr algn="just">
              <a:lnSpc>
                <a:spcPct val="150000"/>
              </a:lnSpc>
              <a:spcBef>
                <a:spcPts val="0"/>
              </a:spcBef>
            </a:pPr>
            <a:r>
              <a:rPr lang="en-US" sz="2000" dirty="0">
                <a:latin typeface="Times New Roman" panose="02020603050405020304" pitchFamily="18" charset="0"/>
                <a:cs typeface="Times New Roman" panose="02020603050405020304" pitchFamily="18" charset="0"/>
              </a:rPr>
              <a:t>Mass (kg) 			:	1.98 x 10</a:t>
            </a:r>
            <a:r>
              <a:rPr lang="en-US" sz="2000" baseline="30000" dirty="0">
                <a:latin typeface="Times New Roman" panose="02020603050405020304" pitchFamily="18" charset="0"/>
                <a:cs typeface="Times New Roman" panose="02020603050405020304" pitchFamily="18" charset="0"/>
              </a:rPr>
              <a:t>30</a:t>
            </a:r>
          </a:p>
          <a:p>
            <a:pPr algn="just">
              <a:lnSpc>
                <a:spcPct val="150000"/>
              </a:lnSpc>
              <a:spcBef>
                <a:spcPts val="0"/>
              </a:spcBef>
            </a:pPr>
            <a:r>
              <a:rPr lang="en-US" sz="2000" dirty="0">
                <a:latin typeface="Times New Roman" panose="02020603050405020304" pitchFamily="18" charset="0"/>
                <a:cs typeface="Times New Roman" panose="02020603050405020304" pitchFamily="18" charset="0"/>
              </a:rPr>
              <a:t>Equatorial radius		:	695000</a:t>
            </a:r>
          </a:p>
          <a:p>
            <a:pPr algn="just">
              <a:lnSpc>
                <a:spcPct val="150000"/>
              </a:lnSpc>
              <a:spcBef>
                <a:spcPts val="0"/>
              </a:spcBef>
            </a:pPr>
            <a:r>
              <a:rPr lang="en-US" sz="2000" dirty="0">
                <a:latin typeface="Times New Roman" panose="02020603050405020304" pitchFamily="18" charset="0"/>
                <a:cs typeface="Times New Roman" panose="02020603050405020304" pitchFamily="18" charset="0"/>
              </a:rPr>
              <a:t>Mean Density			:	1.41 gm/cm3</a:t>
            </a:r>
          </a:p>
          <a:p>
            <a:pPr algn="just">
              <a:lnSpc>
                <a:spcPct val="150000"/>
              </a:lnSpc>
              <a:spcBef>
                <a:spcPts val="0"/>
              </a:spcBef>
            </a:pPr>
            <a:r>
              <a:rPr lang="en-US" sz="2000" dirty="0">
                <a:latin typeface="Times New Roman" panose="02020603050405020304" pitchFamily="18" charset="0"/>
                <a:cs typeface="Times New Roman" panose="02020603050405020304" pitchFamily="18" charset="0"/>
              </a:rPr>
              <a:t>Mean Surface Temperature	:	6000 C</a:t>
            </a:r>
          </a:p>
          <a:p>
            <a:pPr algn="just">
              <a:lnSpc>
                <a:spcPct val="150000"/>
              </a:lnSpc>
              <a:spcBef>
                <a:spcPts val="0"/>
              </a:spcBef>
            </a:pPr>
            <a:r>
              <a:rPr lang="en-US" sz="2000" dirty="0">
                <a:latin typeface="Times New Roman" panose="02020603050405020304" pitchFamily="18" charset="0"/>
                <a:cs typeface="Times New Roman" panose="02020603050405020304" pitchFamily="18" charset="0"/>
              </a:rPr>
              <a:t>Hydrogen			:	92.1%</a:t>
            </a:r>
          </a:p>
          <a:p>
            <a:pPr algn="just">
              <a:lnSpc>
                <a:spcPct val="150000"/>
              </a:lnSpc>
              <a:spcBef>
                <a:spcPts val="0"/>
              </a:spcBef>
            </a:pPr>
            <a:r>
              <a:rPr lang="en-US" sz="2000" dirty="0">
                <a:latin typeface="Times New Roman" panose="02020603050405020304" pitchFamily="18" charset="0"/>
                <a:cs typeface="Times New Roman" panose="02020603050405020304" pitchFamily="18" charset="0"/>
              </a:rPr>
              <a:t>Helium			:	7.8%	</a:t>
            </a:r>
          </a:p>
        </p:txBody>
      </p:sp>
      <p:sp>
        <p:nvSpPr>
          <p:cNvPr id="4" name="Slide Number Placeholder 3">
            <a:extLst>
              <a:ext uri="{FF2B5EF4-FFF2-40B4-BE49-F238E27FC236}">
                <a16:creationId xmlns:a16="http://schemas.microsoft.com/office/drawing/2014/main" id="{DE47A032-5A46-3ECB-2210-4469DCE451BD}"/>
              </a:ext>
            </a:extLst>
          </p:cNvPr>
          <p:cNvSpPr>
            <a:spLocks noGrp="1"/>
          </p:cNvSpPr>
          <p:nvPr>
            <p:ph type="sldNum" sz="quarter" idx="12"/>
          </p:nvPr>
        </p:nvSpPr>
        <p:spPr/>
        <p:txBody>
          <a:bodyPr/>
          <a:lstStyle/>
          <a:p>
            <a:fld id="{DF28FB93-0A08-4E7D-8E63-9EFA29F1E093}" type="slidenum">
              <a:rPr lang="en-US" smtClean="0"/>
              <a:pPr/>
              <a:t>29</a:t>
            </a:fld>
            <a:endParaRPr lang="en-US"/>
          </a:p>
        </p:txBody>
      </p:sp>
    </p:spTree>
    <p:extLst>
      <p:ext uri="{BB962C8B-B14F-4D97-AF65-F5344CB8AC3E}">
        <p14:creationId xmlns:p14="http://schemas.microsoft.com/office/powerpoint/2010/main" val="1456424636"/>
      </p:ext>
    </p:extLst>
  </p:cSld>
  <p:clrMapOvr>
    <a:overrideClrMapping bg1="lt1" tx1="dk1" bg2="lt2" tx2="dk2" accent1="accent1" accent2="accent2" accent3="accent3" accent4="accent4" accent5="accent5" accent6="accent6" hlink="hlink" folHlink="folHlink"/>
  </p:clrMapOvr>
</p:sld>
</file>

<file path=ppt/slides/slide30.xml><?xml version="1.0" encoding="utf-8"?>
<p:sld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42F60FA-AD7F-E640-14C1-5BFD6142C694}"/>
              </a:ext>
            </a:extLst>
          </p:cNvPr>
          <p:cNvSpPr>
            <a:spLocks noGrp="1"/>
          </p:cNvSpPr>
          <p:nvPr>
            <p:ph type="title"/>
          </p:nvPr>
        </p:nvSpPr>
        <p:spPr>
          <a:xfrm>
            <a:off x="3130046" y="228600"/>
            <a:ext cx="5937755" cy="1188720"/>
          </a:xfrm>
        </p:spPr>
        <p:txBody>
          <a:bodyPr/>
          <a:lstStyle/>
          <a:p>
            <a:r>
              <a:rPr lang="en-US" dirty="0"/>
              <a:t>Solar radiation</a:t>
            </a:r>
          </a:p>
        </p:txBody>
      </p:sp>
      <p:sp>
        <p:nvSpPr>
          <p:cNvPr id="3" name="Content Placeholder 2">
            <a:extLst>
              <a:ext uri="{FF2B5EF4-FFF2-40B4-BE49-F238E27FC236}">
                <a16:creationId xmlns:a16="http://schemas.microsoft.com/office/drawing/2014/main" id="{87C990FF-4238-3B46-5737-2BDA293CF82B}"/>
              </a:ext>
            </a:extLst>
          </p:cNvPr>
          <p:cNvSpPr>
            <a:spLocks noGrp="1"/>
          </p:cNvSpPr>
          <p:nvPr>
            <p:ph idx="1"/>
          </p:nvPr>
        </p:nvSpPr>
        <p:spPr>
          <a:xfrm>
            <a:off x="762000" y="1649408"/>
            <a:ext cx="10515600" cy="4598992"/>
          </a:xfrm>
        </p:spPr>
        <p:txBody>
          <a:bodyPr>
            <a:noAutofit/>
          </a:bodyPr>
          <a:lstStyle/>
          <a:p>
            <a:pPr algn="just">
              <a:lnSpc>
                <a:spcPct val="120000"/>
              </a:lnSpc>
              <a:spcBef>
                <a:spcPts val="0"/>
              </a:spcBef>
            </a:pPr>
            <a:r>
              <a:rPr lang="en-US" sz="1600" dirty="0">
                <a:effectLst/>
                <a:latin typeface="Times New Roman" panose="02020603050405020304" pitchFamily="18" charset="0"/>
                <a:ea typeface="Calibri" panose="020F0502020204030204" pitchFamily="34" charset="0"/>
              </a:rPr>
              <a:t>Solar radiation is the electromagnetic radiation emitted </a:t>
            </a:r>
            <a:r>
              <a:rPr lang="en-US" sz="1600" dirty="0">
                <a:latin typeface="Times New Roman" panose="02020603050405020304" pitchFamily="18" charset="0"/>
                <a:ea typeface="Calibri" panose="020F0502020204030204" pitchFamily="34" charset="0"/>
              </a:rPr>
              <a:t>by the s</a:t>
            </a:r>
            <a:r>
              <a:rPr lang="en-US" sz="1600" dirty="0">
                <a:effectLst/>
                <a:latin typeface="Times New Roman" panose="02020603050405020304" pitchFamily="18" charset="0"/>
                <a:ea typeface="Calibri" panose="020F0502020204030204" pitchFamily="34" charset="0"/>
              </a:rPr>
              <a:t>un which can be converted to useful forms of energy such as hea</a:t>
            </a:r>
            <a:r>
              <a:rPr lang="en-US" sz="1600" dirty="0">
                <a:latin typeface="Times New Roman" panose="02020603050405020304" pitchFamily="18" charset="0"/>
                <a:ea typeface="Calibri" panose="020F0502020204030204" pitchFamily="34" charset="0"/>
              </a:rPr>
              <a:t>t and electricity by using various technologies</a:t>
            </a:r>
          </a:p>
          <a:p>
            <a:pPr algn="just">
              <a:lnSpc>
                <a:spcPct val="120000"/>
              </a:lnSpc>
              <a:spcBef>
                <a:spcPts val="0"/>
              </a:spcBef>
            </a:pPr>
            <a:r>
              <a:rPr lang="en-US" sz="1600" dirty="0">
                <a:latin typeface="Times New Roman" panose="02020603050405020304" pitchFamily="18" charset="0"/>
              </a:rPr>
              <a:t>The electromagnetic radiation emitted  by the sun shows a wide range of wavelengths.</a:t>
            </a:r>
          </a:p>
          <a:p>
            <a:pPr algn="just">
              <a:lnSpc>
                <a:spcPct val="120000"/>
              </a:lnSpc>
              <a:spcBef>
                <a:spcPts val="0"/>
              </a:spcBef>
            </a:pPr>
            <a:r>
              <a:rPr lang="en-US" sz="1600" dirty="0">
                <a:latin typeface="Times New Roman" panose="02020603050405020304" pitchFamily="18" charset="0"/>
              </a:rPr>
              <a:t>It can be divided into following major regions</a:t>
            </a:r>
          </a:p>
          <a:p>
            <a:pPr lvl="1" algn="just">
              <a:lnSpc>
                <a:spcPct val="120000"/>
              </a:lnSpc>
              <a:spcBef>
                <a:spcPts val="0"/>
              </a:spcBef>
            </a:pPr>
            <a:r>
              <a:rPr lang="en-US" sz="1600" dirty="0">
                <a:latin typeface="Times New Roman" panose="02020603050405020304" pitchFamily="18" charset="0"/>
              </a:rPr>
              <a:t>Ionizing radiation (x-rays and gamma rays)</a:t>
            </a:r>
          </a:p>
          <a:p>
            <a:pPr lvl="1" algn="just">
              <a:lnSpc>
                <a:spcPct val="120000"/>
              </a:lnSpc>
              <a:spcBef>
                <a:spcPts val="0"/>
              </a:spcBef>
            </a:pPr>
            <a:r>
              <a:rPr lang="en-US" sz="1600" dirty="0">
                <a:latin typeface="Times New Roman" panose="02020603050405020304" pitchFamily="18" charset="0"/>
              </a:rPr>
              <a:t>Non ionizing radiation (UVR, Visible and infrared radiations)</a:t>
            </a:r>
          </a:p>
          <a:p>
            <a:pPr algn="just">
              <a:lnSpc>
                <a:spcPct val="120000"/>
              </a:lnSpc>
              <a:spcBef>
                <a:spcPts val="0"/>
              </a:spcBef>
            </a:pPr>
            <a:r>
              <a:rPr lang="en-US" sz="1600" dirty="0">
                <a:latin typeface="Times New Roman" panose="02020603050405020304" pitchFamily="18" charset="0"/>
              </a:rPr>
              <a:t>The highly injurious ionizing radiation does not penetrate the earth’s atmosphere</a:t>
            </a:r>
          </a:p>
          <a:p>
            <a:pPr algn="just">
              <a:lnSpc>
                <a:spcPct val="120000"/>
              </a:lnSpc>
              <a:spcBef>
                <a:spcPts val="0"/>
              </a:spcBef>
            </a:pPr>
            <a:r>
              <a:rPr lang="en-US" sz="1600" dirty="0">
                <a:latin typeface="Times New Roman" panose="02020603050405020304" pitchFamily="18" charset="0"/>
              </a:rPr>
              <a:t>The wavelength distribution of solar radiation consists of short wave as well as long wave radiations. </a:t>
            </a:r>
          </a:p>
          <a:p>
            <a:pPr algn="just">
              <a:lnSpc>
                <a:spcPct val="120000"/>
              </a:lnSpc>
              <a:spcBef>
                <a:spcPts val="0"/>
              </a:spcBef>
            </a:pPr>
            <a:r>
              <a:rPr lang="en-US" sz="1600" dirty="0">
                <a:latin typeface="Times New Roman" panose="02020603050405020304" pitchFamily="18" charset="0"/>
              </a:rPr>
              <a:t>The different region of solar spectrum has varying wavelengths</a:t>
            </a:r>
          </a:p>
          <a:p>
            <a:pPr algn="just">
              <a:lnSpc>
                <a:spcPct val="120000"/>
              </a:lnSpc>
              <a:spcBef>
                <a:spcPts val="0"/>
              </a:spcBef>
            </a:pPr>
            <a:r>
              <a:rPr lang="en-US" sz="1600" dirty="0">
                <a:latin typeface="Times New Roman" panose="02020603050405020304" pitchFamily="18" charset="0"/>
              </a:rPr>
              <a:t>The region of the spectrum that is visible to human has wavelengths around 400 to 700 nm.</a:t>
            </a:r>
          </a:p>
          <a:p>
            <a:pPr algn="just">
              <a:lnSpc>
                <a:spcPct val="120000"/>
              </a:lnSpc>
              <a:spcBef>
                <a:spcPts val="0"/>
              </a:spcBef>
            </a:pPr>
            <a:r>
              <a:rPr lang="en-US" sz="1600" dirty="0">
                <a:latin typeface="Times New Roman" panose="02020603050405020304" pitchFamily="18" charset="0"/>
              </a:rPr>
              <a:t>Visible range of the electromagnetic radiation is practically useful for us. </a:t>
            </a:r>
          </a:p>
          <a:p>
            <a:pPr algn="just">
              <a:lnSpc>
                <a:spcPct val="120000"/>
              </a:lnSpc>
              <a:spcBef>
                <a:spcPts val="0"/>
              </a:spcBef>
            </a:pPr>
            <a:r>
              <a:rPr lang="en-US" sz="1600" dirty="0">
                <a:latin typeface="Times New Roman" panose="02020603050405020304" pitchFamily="18" charset="0"/>
              </a:rPr>
              <a:t>Short wavelength radiation has higher energy level that the long wavelength radiation. </a:t>
            </a:r>
            <a:endParaRPr lang="en-US" sz="1600" dirty="0"/>
          </a:p>
        </p:txBody>
      </p:sp>
      <p:sp>
        <p:nvSpPr>
          <p:cNvPr id="4" name="Slide Number Placeholder 3">
            <a:extLst>
              <a:ext uri="{FF2B5EF4-FFF2-40B4-BE49-F238E27FC236}">
                <a16:creationId xmlns:a16="http://schemas.microsoft.com/office/drawing/2014/main" id="{DE47A032-5A46-3ECB-2210-4469DCE451BD}"/>
              </a:ext>
            </a:extLst>
          </p:cNvPr>
          <p:cNvSpPr>
            <a:spLocks noGrp="1"/>
          </p:cNvSpPr>
          <p:nvPr>
            <p:ph type="sldNum" sz="quarter" idx="12"/>
          </p:nvPr>
        </p:nvSpPr>
        <p:spPr/>
        <p:txBody>
          <a:bodyPr/>
          <a:lstStyle/>
          <a:p>
            <a:fld id="{DF28FB93-0A08-4E7D-8E63-9EFA29F1E093}" type="slidenum">
              <a:rPr lang="en-US" smtClean="0"/>
              <a:pPr/>
              <a:t>30</a:t>
            </a:fld>
            <a:endParaRPr lang="en-US"/>
          </a:p>
        </p:txBody>
      </p:sp>
    </p:spTree>
    <p:extLst>
      <p:ext uri="{BB962C8B-B14F-4D97-AF65-F5344CB8AC3E}">
        <p14:creationId xmlns:p14="http://schemas.microsoft.com/office/powerpoint/2010/main" val="28127647"/>
      </p:ext>
    </p:extLst>
  </p:cSld>
  <p:clrMapOvr>
    <a:overrideClrMapping bg1="lt1" tx1="dk1" bg2="lt2" tx2="dk2" accent1="accent1" accent2="accent2" accent3="accent3" accent4="accent4" accent5="accent5" accent6="accent6" hlink="hlink" folHlink="folHlink"/>
  </p:clrMapOvr>
</p:sld>
</file>

<file path=ppt/slides/slide31.xml><?xml version="1.0" encoding="utf-8"?>
<p:sld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42F60FA-AD7F-E640-14C1-5BFD6142C694}"/>
              </a:ext>
            </a:extLst>
          </p:cNvPr>
          <p:cNvSpPr>
            <a:spLocks noGrp="1"/>
          </p:cNvSpPr>
          <p:nvPr>
            <p:ph type="title"/>
          </p:nvPr>
        </p:nvSpPr>
        <p:spPr>
          <a:xfrm>
            <a:off x="3130046" y="381000"/>
            <a:ext cx="5937755" cy="1188720"/>
          </a:xfrm>
        </p:spPr>
        <p:txBody>
          <a:bodyPr/>
          <a:lstStyle/>
          <a:p>
            <a:r>
              <a:rPr lang="en-US" dirty="0"/>
              <a:t>Solar radiation</a:t>
            </a:r>
          </a:p>
        </p:txBody>
      </p:sp>
      <p:sp>
        <p:nvSpPr>
          <p:cNvPr id="3" name="Content Placeholder 2">
            <a:extLst>
              <a:ext uri="{FF2B5EF4-FFF2-40B4-BE49-F238E27FC236}">
                <a16:creationId xmlns:a16="http://schemas.microsoft.com/office/drawing/2014/main" id="{87C990FF-4238-3B46-5737-2BDA293CF82B}"/>
              </a:ext>
            </a:extLst>
          </p:cNvPr>
          <p:cNvSpPr>
            <a:spLocks noGrp="1"/>
          </p:cNvSpPr>
          <p:nvPr>
            <p:ph idx="1"/>
          </p:nvPr>
        </p:nvSpPr>
        <p:spPr>
          <a:xfrm>
            <a:off x="609600" y="1752600"/>
            <a:ext cx="11049000" cy="4446592"/>
          </a:xfrm>
        </p:spPr>
        <p:txBody>
          <a:bodyPr>
            <a:normAutofit/>
          </a:bodyPr>
          <a:lstStyle/>
          <a:p>
            <a:pPr algn="just">
              <a:lnSpc>
                <a:spcPct val="150000"/>
              </a:lnSpc>
              <a:spcBef>
                <a:spcPts val="0"/>
              </a:spcBef>
              <a:spcAft>
                <a:spcPts val="1000"/>
              </a:spcAft>
            </a:pPr>
            <a:r>
              <a:rPr lang="en-US" dirty="0">
                <a:latin typeface="Times New Roman" panose="02020603050405020304" pitchFamily="18" charset="0"/>
              </a:rPr>
              <a:t>The sunlight while it passes through the earth’s atmosphere, some of its part is absorbed and reflected by air molecule, water vapors, clouds, dust and pollutants. </a:t>
            </a:r>
          </a:p>
          <a:p>
            <a:pPr algn="just">
              <a:lnSpc>
                <a:spcPct val="150000"/>
              </a:lnSpc>
              <a:spcBef>
                <a:spcPts val="0"/>
              </a:spcBef>
              <a:spcAft>
                <a:spcPts val="1000"/>
              </a:spcAft>
            </a:pPr>
            <a:r>
              <a:rPr lang="en-US" dirty="0">
                <a:latin typeface="Times New Roman" panose="02020603050405020304" pitchFamily="18" charset="0"/>
              </a:rPr>
              <a:t>The radiation which have been reflected is known as Diffused radiation. The diffused radiation does not have a particular path.</a:t>
            </a:r>
          </a:p>
          <a:p>
            <a:pPr algn="just">
              <a:lnSpc>
                <a:spcPct val="150000"/>
              </a:lnSpc>
              <a:spcBef>
                <a:spcPts val="0"/>
              </a:spcBef>
              <a:spcAft>
                <a:spcPts val="1000"/>
              </a:spcAft>
            </a:pPr>
            <a:r>
              <a:rPr lang="en-US" dirty="0">
                <a:latin typeface="Times New Roman" panose="02020603050405020304" pitchFamily="18" charset="0"/>
              </a:rPr>
              <a:t>The solar radiation other than diffused radiation which reaches the earth’s surface without being scattered is known as Direct radiation. The sum of the direct and diffused radiation is called global radiation.</a:t>
            </a:r>
          </a:p>
        </p:txBody>
      </p:sp>
      <p:sp>
        <p:nvSpPr>
          <p:cNvPr id="4" name="Slide Number Placeholder 3">
            <a:extLst>
              <a:ext uri="{FF2B5EF4-FFF2-40B4-BE49-F238E27FC236}">
                <a16:creationId xmlns:a16="http://schemas.microsoft.com/office/drawing/2014/main" id="{DE47A032-5A46-3ECB-2210-4469DCE451BD}"/>
              </a:ext>
            </a:extLst>
          </p:cNvPr>
          <p:cNvSpPr>
            <a:spLocks noGrp="1"/>
          </p:cNvSpPr>
          <p:nvPr>
            <p:ph type="sldNum" sz="quarter" idx="12"/>
          </p:nvPr>
        </p:nvSpPr>
        <p:spPr/>
        <p:txBody>
          <a:bodyPr/>
          <a:lstStyle/>
          <a:p>
            <a:fld id="{DF28FB93-0A08-4E7D-8E63-9EFA29F1E093}" type="slidenum">
              <a:rPr lang="en-US" smtClean="0"/>
              <a:pPr/>
              <a:t>31</a:t>
            </a:fld>
            <a:endParaRPr lang="en-US"/>
          </a:p>
        </p:txBody>
      </p:sp>
    </p:spTree>
    <p:extLst>
      <p:ext uri="{BB962C8B-B14F-4D97-AF65-F5344CB8AC3E}">
        <p14:creationId xmlns:p14="http://schemas.microsoft.com/office/powerpoint/2010/main" val="3486987079"/>
      </p:ext>
    </p:extLst>
  </p:cSld>
  <p:clrMapOvr>
    <a:overrideClrMapping bg1="lt1" tx1="dk1" bg2="lt2" tx2="dk2" accent1="accent1" accent2="accent2" accent3="accent3" accent4="accent4" accent5="accent5" accent6="accent6" hlink="hlink" folHlink="folHlink"/>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9781789-553B-5751-EF9D-00EF66E10E72}"/>
              </a:ext>
            </a:extLst>
          </p:cNvPr>
          <p:cNvSpPr>
            <a:spLocks noGrp="1"/>
          </p:cNvSpPr>
          <p:nvPr>
            <p:ph type="title"/>
          </p:nvPr>
        </p:nvSpPr>
        <p:spPr/>
        <p:txBody>
          <a:bodyPr/>
          <a:lstStyle/>
          <a:p>
            <a:r>
              <a:rPr lang="en-US" dirty="0"/>
              <a:t>Energy Management</a:t>
            </a:r>
          </a:p>
        </p:txBody>
      </p:sp>
      <p:sp>
        <p:nvSpPr>
          <p:cNvPr id="5" name="TextBox 4">
            <a:extLst>
              <a:ext uri="{FF2B5EF4-FFF2-40B4-BE49-F238E27FC236}">
                <a16:creationId xmlns:a16="http://schemas.microsoft.com/office/drawing/2014/main" id="{A71BA77B-0D5E-961D-0F7D-C72CF1DD9B4B}"/>
              </a:ext>
            </a:extLst>
          </p:cNvPr>
          <p:cNvSpPr txBox="1"/>
          <p:nvPr/>
        </p:nvSpPr>
        <p:spPr>
          <a:xfrm>
            <a:off x="457200" y="1754293"/>
            <a:ext cx="11049000" cy="4274119"/>
          </a:xfrm>
          <a:prstGeom prst="rect">
            <a:avLst/>
          </a:prstGeom>
          <a:noFill/>
        </p:spPr>
        <p:txBody>
          <a:bodyPr wrap="square">
            <a:spAutoFit/>
          </a:bodyPr>
          <a:lstStyle/>
          <a:p>
            <a:pPr marL="228600" marR="0" algn="just">
              <a:lnSpc>
                <a:spcPct val="115000"/>
              </a:lnSpc>
              <a:spcBef>
                <a:spcPts val="600"/>
              </a:spcBef>
              <a:spcAft>
                <a:spcPts val="600"/>
              </a:spcAft>
            </a:pPr>
            <a:r>
              <a:rPr lang="en-US" sz="1800" dirty="0">
                <a:effectLst/>
                <a:latin typeface="Times New Roman" panose="02020603050405020304" pitchFamily="18" charset="0"/>
                <a:ea typeface="Calibri" panose="020F0502020204030204" pitchFamily="34" charset="0"/>
              </a:rPr>
              <a:t>Energy management refers to the strategic and systematic oversight of the way energy is used and controlled within an organization, facility, or system. It involves the efficient utilization, conservation, and optimization of energy resources to minimize energy consumption, reduce costs, and mitigate environmental impact.</a:t>
            </a:r>
          </a:p>
          <a:p>
            <a:pPr marL="228600" marR="0" algn="just">
              <a:lnSpc>
                <a:spcPct val="115000"/>
              </a:lnSpc>
              <a:spcBef>
                <a:spcPts val="600"/>
              </a:spcBef>
              <a:spcAft>
                <a:spcPts val="600"/>
              </a:spcAft>
            </a:pPr>
            <a:r>
              <a:rPr lang="en-US" sz="1800" dirty="0">
                <a:effectLst/>
                <a:latin typeface="Times New Roman" panose="02020603050405020304" pitchFamily="18" charset="0"/>
                <a:ea typeface="Calibri" panose="020F0502020204030204" pitchFamily="34" charset="0"/>
              </a:rPr>
              <a:t>Key aspects of energy management include:</a:t>
            </a:r>
          </a:p>
          <a:p>
            <a:pPr marL="342900" marR="0" lvl="0" indent="-342900" algn="just">
              <a:lnSpc>
                <a:spcPct val="115000"/>
              </a:lnSpc>
              <a:spcBef>
                <a:spcPts val="600"/>
              </a:spcBef>
              <a:spcAft>
                <a:spcPts val="0"/>
              </a:spcAft>
              <a:buFont typeface="Symbol" panose="05050102010706020507" pitchFamily="18" charset="2"/>
              <a:buChar char=""/>
            </a:pPr>
            <a:r>
              <a:rPr lang="en-US" sz="1800" dirty="0">
                <a:effectLst/>
                <a:latin typeface="Times New Roman" panose="02020603050405020304" pitchFamily="18" charset="0"/>
                <a:ea typeface="Calibri" panose="020F0502020204030204" pitchFamily="34" charset="0"/>
              </a:rPr>
              <a:t>Monitoring and Analysis: Regular monitoring, measurement, and analysis of energy consumption patterns and energy efficiency to identify areas for improvement.</a:t>
            </a:r>
          </a:p>
          <a:p>
            <a:pPr marL="342900" marR="0" lvl="0" indent="-342900" algn="just">
              <a:lnSpc>
                <a:spcPct val="115000"/>
              </a:lnSpc>
              <a:spcBef>
                <a:spcPts val="0"/>
              </a:spcBef>
              <a:spcAft>
                <a:spcPts val="0"/>
              </a:spcAft>
              <a:buFont typeface="Symbol" panose="05050102010706020507" pitchFamily="18" charset="2"/>
              <a:buChar char=""/>
            </a:pPr>
            <a:r>
              <a:rPr lang="en-US" sz="1800" dirty="0">
                <a:effectLst/>
                <a:latin typeface="Times New Roman" panose="02020603050405020304" pitchFamily="18" charset="0"/>
                <a:ea typeface="Calibri" panose="020F0502020204030204" pitchFamily="34" charset="0"/>
              </a:rPr>
              <a:t>Efficiency Improvements: Implementing measures and technologies to improve energy efficiency, such as upgrading equipment, improving insulation, using energy-efficient lighting, or optimizing processes to reduce energy waste.</a:t>
            </a:r>
          </a:p>
          <a:p>
            <a:pPr marL="342900" marR="0" lvl="0" indent="-342900" algn="just">
              <a:lnSpc>
                <a:spcPct val="115000"/>
              </a:lnSpc>
              <a:spcBef>
                <a:spcPts val="0"/>
              </a:spcBef>
              <a:spcAft>
                <a:spcPts val="0"/>
              </a:spcAft>
              <a:buFont typeface="Symbol" panose="05050102010706020507" pitchFamily="18" charset="2"/>
              <a:buChar char=""/>
            </a:pPr>
            <a:r>
              <a:rPr lang="en-US" sz="1800" dirty="0">
                <a:effectLst/>
                <a:latin typeface="Times New Roman" panose="02020603050405020304" pitchFamily="18" charset="0"/>
                <a:ea typeface="Calibri" panose="020F0502020204030204" pitchFamily="34" charset="0"/>
              </a:rPr>
              <a:t>Renewable Energy Integration: Introducing renewable energy sources like solar, wind, or hydro power to reduce reliance on non-renewable resources and lower the carbon footprint.</a:t>
            </a:r>
          </a:p>
          <a:p>
            <a:pPr marL="228600" marR="0" algn="just">
              <a:lnSpc>
                <a:spcPct val="115000"/>
              </a:lnSpc>
              <a:spcBef>
                <a:spcPts val="600"/>
              </a:spcBef>
              <a:spcAft>
                <a:spcPts val="600"/>
              </a:spcAft>
            </a:pPr>
            <a:endParaRPr lang="en-US" sz="1800" dirty="0">
              <a:effectLst/>
              <a:latin typeface="Times New Roman" panose="02020603050405020304" pitchFamily="18" charset="0"/>
              <a:ea typeface="Calibri" panose="020F0502020204030204" pitchFamily="34" charset="0"/>
            </a:endParaRPr>
          </a:p>
        </p:txBody>
      </p:sp>
    </p:spTree>
    <p:extLst>
      <p:ext uri="{BB962C8B-B14F-4D97-AF65-F5344CB8AC3E}">
        <p14:creationId xmlns:p14="http://schemas.microsoft.com/office/powerpoint/2010/main" val="1056670083"/>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9781789-553B-5751-EF9D-00EF66E10E72}"/>
              </a:ext>
            </a:extLst>
          </p:cNvPr>
          <p:cNvSpPr>
            <a:spLocks noGrp="1"/>
          </p:cNvSpPr>
          <p:nvPr>
            <p:ph type="title"/>
          </p:nvPr>
        </p:nvSpPr>
        <p:spPr/>
        <p:txBody>
          <a:bodyPr/>
          <a:lstStyle/>
          <a:p>
            <a:r>
              <a:rPr lang="en-US" dirty="0"/>
              <a:t>Energy Management</a:t>
            </a:r>
          </a:p>
        </p:txBody>
      </p:sp>
      <p:sp>
        <p:nvSpPr>
          <p:cNvPr id="5" name="TextBox 4">
            <a:extLst>
              <a:ext uri="{FF2B5EF4-FFF2-40B4-BE49-F238E27FC236}">
                <a16:creationId xmlns:a16="http://schemas.microsoft.com/office/drawing/2014/main" id="{A71BA77B-0D5E-961D-0F7D-C72CF1DD9B4B}"/>
              </a:ext>
            </a:extLst>
          </p:cNvPr>
          <p:cNvSpPr txBox="1"/>
          <p:nvPr/>
        </p:nvSpPr>
        <p:spPr>
          <a:xfrm>
            <a:off x="457200" y="1754293"/>
            <a:ext cx="11049000" cy="4197175"/>
          </a:xfrm>
          <a:prstGeom prst="rect">
            <a:avLst/>
          </a:prstGeom>
          <a:noFill/>
        </p:spPr>
        <p:txBody>
          <a:bodyPr wrap="square">
            <a:spAutoFit/>
          </a:bodyPr>
          <a:lstStyle/>
          <a:p>
            <a:pPr marL="342900" marR="0" lvl="0" indent="-342900" algn="just">
              <a:lnSpc>
                <a:spcPct val="115000"/>
              </a:lnSpc>
              <a:spcBef>
                <a:spcPts val="0"/>
              </a:spcBef>
              <a:spcAft>
                <a:spcPts val="0"/>
              </a:spcAft>
              <a:buFont typeface="Symbol" panose="05050102010706020507" pitchFamily="18" charset="2"/>
              <a:buChar char=""/>
            </a:pPr>
            <a:r>
              <a:rPr lang="en-US" sz="1800" dirty="0">
                <a:effectLst/>
                <a:latin typeface="Times New Roman" panose="02020603050405020304" pitchFamily="18" charset="0"/>
                <a:ea typeface="Calibri" panose="020F0502020204030204" pitchFamily="34" charset="0"/>
              </a:rPr>
              <a:t>Behavioral Changes: Educating and engaging employees or users to adopt energy-saving practices and promoting a culture of energy consciousness.</a:t>
            </a:r>
          </a:p>
          <a:p>
            <a:pPr marL="342900" marR="0" lvl="0" indent="-342900" algn="just">
              <a:lnSpc>
                <a:spcPct val="115000"/>
              </a:lnSpc>
              <a:spcBef>
                <a:spcPts val="0"/>
              </a:spcBef>
              <a:spcAft>
                <a:spcPts val="0"/>
              </a:spcAft>
              <a:buFont typeface="Symbol" panose="05050102010706020507" pitchFamily="18" charset="2"/>
              <a:buChar char=""/>
            </a:pPr>
            <a:r>
              <a:rPr lang="en-US" sz="1800" dirty="0">
                <a:effectLst/>
                <a:latin typeface="Times New Roman" panose="02020603050405020304" pitchFamily="18" charset="0"/>
                <a:ea typeface="Calibri" panose="020F0502020204030204" pitchFamily="34" charset="0"/>
              </a:rPr>
              <a:t>Regulatory Compliance: Adhering to energy-related regulations and standards to ensure legal compliance and potentially benefit from incentives or rebates.</a:t>
            </a:r>
          </a:p>
          <a:p>
            <a:pPr marL="342900" marR="0" lvl="0" indent="-342900" algn="just">
              <a:lnSpc>
                <a:spcPct val="115000"/>
              </a:lnSpc>
              <a:spcBef>
                <a:spcPts val="0"/>
              </a:spcBef>
              <a:spcAft>
                <a:spcPts val="0"/>
              </a:spcAft>
              <a:buFont typeface="Symbol" panose="05050102010706020507" pitchFamily="18" charset="2"/>
              <a:buChar char=""/>
            </a:pPr>
            <a:r>
              <a:rPr lang="en-US" sz="1800" dirty="0">
                <a:effectLst/>
                <a:latin typeface="Times New Roman" panose="02020603050405020304" pitchFamily="18" charset="0"/>
                <a:ea typeface="Calibri" panose="020F0502020204030204" pitchFamily="34" charset="0"/>
              </a:rPr>
              <a:t>Cost Reduction: Managing energy consumption to reduce operational costs, which can significantly impact the bottom line of businesses or households.</a:t>
            </a:r>
          </a:p>
          <a:p>
            <a:pPr marL="342900" marR="0" lvl="0" indent="-342900" algn="just">
              <a:lnSpc>
                <a:spcPct val="115000"/>
              </a:lnSpc>
              <a:spcBef>
                <a:spcPts val="0"/>
              </a:spcBef>
              <a:spcAft>
                <a:spcPts val="600"/>
              </a:spcAft>
              <a:buFont typeface="Symbol" panose="05050102010706020507" pitchFamily="18" charset="2"/>
              <a:buChar char=""/>
            </a:pPr>
            <a:r>
              <a:rPr lang="en-US" sz="1800" dirty="0">
                <a:effectLst/>
                <a:latin typeface="Times New Roman" panose="02020603050405020304" pitchFamily="18" charset="0"/>
                <a:ea typeface="Calibri" panose="020F0502020204030204" pitchFamily="34" charset="0"/>
              </a:rPr>
              <a:t>Environmental Impact: Mitigating the environmental impact of energy use by reducing carbon emissions and other pollutants associated with energy production and consumption.</a:t>
            </a:r>
          </a:p>
          <a:p>
            <a:pPr marL="228600" marR="0" algn="just">
              <a:lnSpc>
                <a:spcPct val="115000"/>
              </a:lnSpc>
              <a:spcBef>
                <a:spcPts val="600"/>
              </a:spcBef>
              <a:spcAft>
                <a:spcPts val="600"/>
              </a:spcAft>
            </a:pPr>
            <a:r>
              <a:rPr lang="en-US" sz="1800" dirty="0">
                <a:effectLst/>
                <a:latin typeface="Times New Roman" panose="02020603050405020304" pitchFamily="18" charset="0"/>
                <a:ea typeface="Calibri" panose="020F0502020204030204" pitchFamily="34" charset="0"/>
              </a:rPr>
              <a:t>Effective energy management practices are essential for sustainability, cost savings, and reducing the carbon footprint. It involves a combination of technological upgrades, behavioral changes, and continuous improvement initiatives to achieve the goal of using energy in the most efficient and sustainable manner possible.</a:t>
            </a:r>
          </a:p>
          <a:p>
            <a:pPr marL="228600" marR="0" algn="just">
              <a:lnSpc>
                <a:spcPct val="115000"/>
              </a:lnSpc>
              <a:spcBef>
                <a:spcPts val="600"/>
              </a:spcBef>
              <a:spcAft>
                <a:spcPts val="600"/>
              </a:spcAft>
            </a:pPr>
            <a:endParaRPr lang="en-US" sz="1800" dirty="0">
              <a:effectLst/>
              <a:latin typeface="Times New Roman" panose="02020603050405020304" pitchFamily="18" charset="0"/>
              <a:ea typeface="Calibri" panose="020F0502020204030204" pitchFamily="34" charset="0"/>
            </a:endParaRPr>
          </a:p>
        </p:txBody>
      </p:sp>
    </p:spTree>
    <p:extLst>
      <p:ext uri="{BB962C8B-B14F-4D97-AF65-F5344CB8AC3E}">
        <p14:creationId xmlns:p14="http://schemas.microsoft.com/office/powerpoint/2010/main" val="3435220069"/>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13C66A1-9431-029C-5E02-2716ABDE17EC}"/>
              </a:ext>
            </a:extLst>
          </p:cNvPr>
          <p:cNvSpPr>
            <a:spLocks noGrp="1"/>
          </p:cNvSpPr>
          <p:nvPr>
            <p:ph type="title"/>
          </p:nvPr>
        </p:nvSpPr>
        <p:spPr/>
        <p:txBody>
          <a:bodyPr/>
          <a:lstStyle/>
          <a:p>
            <a:r>
              <a:rPr lang="en-US" dirty="0"/>
              <a:t>Energy Auditing</a:t>
            </a:r>
          </a:p>
        </p:txBody>
      </p:sp>
      <p:sp>
        <p:nvSpPr>
          <p:cNvPr id="9" name="TextBox 8">
            <a:extLst>
              <a:ext uri="{FF2B5EF4-FFF2-40B4-BE49-F238E27FC236}">
                <a16:creationId xmlns:a16="http://schemas.microsoft.com/office/drawing/2014/main" id="{446FF55E-3559-780C-0C6A-F44287796D04}"/>
              </a:ext>
            </a:extLst>
          </p:cNvPr>
          <p:cNvSpPr txBox="1"/>
          <p:nvPr/>
        </p:nvSpPr>
        <p:spPr>
          <a:xfrm>
            <a:off x="457200" y="1905000"/>
            <a:ext cx="10698480" cy="3878626"/>
          </a:xfrm>
          <a:prstGeom prst="rect">
            <a:avLst/>
          </a:prstGeom>
          <a:noFill/>
        </p:spPr>
        <p:txBody>
          <a:bodyPr wrap="square">
            <a:spAutoFit/>
          </a:bodyPr>
          <a:lstStyle/>
          <a:p>
            <a:pPr marL="228600" marR="0" algn="just">
              <a:lnSpc>
                <a:spcPct val="115000"/>
              </a:lnSpc>
              <a:spcBef>
                <a:spcPts val="600"/>
              </a:spcBef>
              <a:spcAft>
                <a:spcPts val="600"/>
              </a:spcAft>
            </a:pPr>
            <a:r>
              <a:rPr lang="en-US" sz="1800" dirty="0">
                <a:effectLst/>
                <a:latin typeface="Times New Roman" panose="02020603050405020304" pitchFamily="18" charset="0"/>
                <a:ea typeface="Calibri" panose="020F0502020204030204" pitchFamily="34" charset="0"/>
              </a:rPr>
              <a:t>Energy auditing in the context of buildings involves a systematic process of assessing and evaluating the energy usage and efficiency of a structure to identify opportunities for energy conservation and cost savings. It aims to analyze the energy consumption patterns within a building, recommending improvements to enhance energy efficiency and reduce overall energy costs.</a:t>
            </a:r>
          </a:p>
          <a:p>
            <a:pPr marL="228600" marR="0" algn="just">
              <a:lnSpc>
                <a:spcPct val="115000"/>
              </a:lnSpc>
              <a:spcBef>
                <a:spcPts val="600"/>
              </a:spcBef>
              <a:spcAft>
                <a:spcPts val="600"/>
              </a:spcAft>
            </a:pPr>
            <a:r>
              <a:rPr lang="en-US" sz="1800" dirty="0">
                <a:effectLst/>
                <a:latin typeface="Times New Roman" panose="02020603050405020304" pitchFamily="18" charset="0"/>
                <a:ea typeface="Calibri" panose="020F0502020204030204" pitchFamily="34" charset="0"/>
              </a:rPr>
              <a:t> Key points about energy auditing in buildings include:</a:t>
            </a:r>
          </a:p>
          <a:p>
            <a:pPr marL="342900" marR="0" lvl="0" indent="-342900" algn="just">
              <a:lnSpc>
                <a:spcPct val="115000"/>
              </a:lnSpc>
              <a:spcBef>
                <a:spcPts val="600"/>
              </a:spcBef>
              <a:spcAft>
                <a:spcPts val="0"/>
              </a:spcAft>
              <a:buFont typeface="Symbol" panose="05050102010706020507" pitchFamily="18" charset="2"/>
              <a:buChar char=""/>
            </a:pPr>
            <a:r>
              <a:rPr lang="en-US" sz="1800" dirty="0">
                <a:effectLst/>
                <a:latin typeface="Times New Roman" panose="02020603050405020304" pitchFamily="18" charset="0"/>
                <a:ea typeface="Calibri" panose="020F0502020204030204" pitchFamily="34" charset="0"/>
              </a:rPr>
              <a:t>Assessment of Energy Use: Energy auditors evaluate the overall energy consumption patterns of a building by examining factors like heating, cooling, lighting, appliances, insulation, and ventilation systems. They collect data to understand how energy is used throughout the building.</a:t>
            </a:r>
          </a:p>
          <a:p>
            <a:pPr marL="342900" marR="0" lvl="0" indent="-342900" algn="just">
              <a:lnSpc>
                <a:spcPct val="115000"/>
              </a:lnSpc>
              <a:spcBef>
                <a:spcPts val="0"/>
              </a:spcBef>
              <a:spcAft>
                <a:spcPts val="0"/>
              </a:spcAft>
              <a:buFont typeface="Symbol" panose="05050102010706020507" pitchFamily="18" charset="2"/>
              <a:buChar char=""/>
            </a:pPr>
            <a:r>
              <a:rPr lang="en-US" sz="1800" dirty="0">
                <a:effectLst/>
                <a:latin typeface="Times New Roman" panose="02020603050405020304" pitchFamily="18" charset="0"/>
                <a:ea typeface="Calibri" panose="020F0502020204030204" pitchFamily="34" charset="0"/>
              </a:rPr>
              <a:t>Identification of Inefficiencies: Through detailed analysis, auditors identify areas where energy is being wasted or used inefficiently. This could include outdated equipment, poor insulation, air leaks, or inefficient lighting systems.</a:t>
            </a:r>
          </a:p>
        </p:txBody>
      </p:sp>
    </p:spTree>
    <p:extLst>
      <p:ext uri="{BB962C8B-B14F-4D97-AF65-F5344CB8AC3E}">
        <p14:creationId xmlns:p14="http://schemas.microsoft.com/office/powerpoint/2010/main" val="2743925229"/>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13C66A1-9431-029C-5E02-2716ABDE17EC}"/>
              </a:ext>
            </a:extLst>
          </p:cNvPr>
          <p:cNvSpPr>
            <a:spLocks noGrp="1"/>
          </p:cNvSpPr>
          <p:nvPr>
            <p:ph type="title"/>
          </p:nvPr>
        </p:nvSpPr>
        <p:spPr/>
        <p:txBody>
          <a:bodyPr/>
          <a:lstStyle/>
          <a:p>
            <a:r>
              <a:rPr lang="en-US" dirty="0"/>
              <a:t>Energy Auditing</a:t>
            </a:r>
          </a:p>
        </p:txBody>
      </p:sp>
      <p:sp>
        <p:nvSpPr>
          <p:cNvPr id="9" name="TextBox 8">
            <a:extLst>
              <a:ext uri="{FF2B5EF4-FFF2-40B4-BE49-F238E27FC236}">
                <a16:creationId xmlns:a16="http://schemas.microsoft.com/office/drawing/2014/main" id="{446FF55E-3559-780C-0C6A-F44287796D04}"/>
              </a:ext>
            </a:extLst>
          </p:cNvPr>
          <p:cNvSpPr txBox="1"/>
          <p:nvPr/>
        </p:nvSpPr>
        <p:spPr>
          <a:xfrm>
            <a:off x="457200" y="1905000"/>
            <a:ext cx="10698480" cy="3570849"/>
          </a:xfrm>
          <a:prstGeom prst="rect">
            <a:avLst/>
          </a:prstGeom>
          <a:noFill/>
        </p:spPr>
        <p:txBody>
          <a:bodyPr wrap="square">
            <a:spAutoFit/>
          </a:bodyPr>
          <a:lstStyle/>
          <a:p>
            <a:pPr marL="342900" marR="0" lvl="0" indent="-342900" algn="just">
              <a:lnSpc>
                <a:spcPct val="115000"/>
              </a:lnSpc>
              <a:spcBef>
                <a:spcPts val="0"/>
              </a:spcBef>
              <a:spcAft>
                <a:spcPts val="0"/>
              </a:spcAft>
              <a:buFont typeface="Symbol" panose="05050102010706020507" pitchFamily="18" charset="2"/>
              <a:buChar char=""/>
            </a:pPr>
            <a:r>
              <a:rPr lang="en-US" sz="1800" dirty="0">
                <a:effectLst/>
                <a:latin typeface="Times New Roman" panose="02020603050405020304" pitchFamily="18" charset="0"/>
                <a:ea typeface="Calibri" panose="020F0502020204030204" pitchFamily="34" charset="0"/>
              </a:rPr>
              <a:t>Recommendation of Improvements: Energy auditors provide recommendations for improvements aimed at enhancing energy efficiency. These suggestions may include upgrading to energy-efficient appliances, improving insulation, optimizing HVAC systems, installing energy-efficient lighting, or adopting renewable energy sources.</a:t>
            </a:r>
          </a:p>
          <a:p>
            <a:pPr marL="342900" marR="0" lvl="0" indent="-342900" algn="just">
              <a:lnSpc>
                <a:spcPct val="115000"/>
              </a:lnSpc>
              <a:spcBef>
                <a:spcPts val="0"/>
              </a:spcBef>
              <a:spcAft>
                <a:spcPts val="0"/>
              </a:spcAft>
              <a:buFont typeface="Symbol" panose="05050102010706020507" pitchFamily="18" charset="2"/>
              <a:buChar char=""/>
            </a:pPr>
            <a:r>
              <a:rPr lang="en-US" sz="1800" dirty="0">
                <a:effectLst/>
                <a:latin typeface="Times New Roman" panose="02020603050405020304" pitchFamily="18" charset="0"/>
                <a:ea typeface="Calibri" panose="020F0502020204030204" pitchFamily="34" charset="0"/>
              </a:rPr>
              <a:t>Cost-Benefit Analysis: Auditors often conduct a cost-benefit analysis of the recommended improvements to help building owners understand the potential return on investment for various energy-saving measures.</a:t>
            </a:r>
          </a:p>
          <a:p>
            <a:pPr marL="342900" marR="0" lvl="0" indent="-342900" algn="just">
              <a:lnSpc>
                <a:spcPct val="115000"/>
              </a:lnSpc>
              <a:spcBef>
                <a:spcPts val="0"/>
              </a:spcBef>
              <a:spcAft>
                <a:spcPts val="0"/>
              </a:spcAft>
              <a:buFont typeface="Symbol" panose="05050102010706020507" pitchFamily="18" charset="2"/>
              <a:buChar char=""/>
            </a:pPr>
            <a:r>
              <a:rPr lang="en-US" sz="1800" dirty="0">
                <a:effectLst/>
                <a:latin typeface="Times New Roman" panose="02020603050405020304" pitchFamily="18" charset="0"/>
                <a:ea typeface="Calibri" panose="020F0502020204030204" pitchFamily="34" charset="0"/>
              </a:rPr>
              <a:t>Customized Solutions: Energy audits are tailored to the specific needs and characteristics of a building. They consider factors like the size, function, age, and structure of the building in providing energy-saving solutions.</a:t>
            </a:r>
          </a:p>
          <a:p>
            <a:pPr marL="342900" marR="0" lvl="0" indent="-342900" algn="just">
              <a:lnSpc>
                <a:spcPct val="115000"/>
              </a:lnSpc>
              <a:spcBef>
                <a:spcPts val="0"/>
              </a:spcBef>
              <a:spcAft>
                <a:spcPts val="0"/>
              </a:spcAft>
              <a:buFont typeface="Symbol" panose="05050102010706020507" pitchFamily="18" charset="2"/>
              <a:buChar char=""/>
            </a:pPr>
            <a:r>
              <a:rPr lang="en-US" sz="1800" dirty="0">
                <a:effectLst/>
                <a:latin typeface="Times New Roman" panose="02020603050405020304" pitchFamily="18" charset="0"/>
                <a:ea typeface="Calibri" panose="020F0502020204030204" pitchFamily="34" charset="0"/>
              </a:rPr>
              <a:t>Compliance and Standards: Energy audits may also ensure compliance with local energy efficiency standards and regulations, enabling buildings to meet certification requirements such as LEED (Leadership in Energy and Environmental Design) or Energy Star ratings.</a:t>
            </a:r>
          </a:p>
        </p:txBody>
      </p:sp>
    </p:spTree>
    <p:extLst>
      <p:ext uri="{BB962C8B-B14F-4D97-AF65-F5344CB8AC3E}">
        <p14:creationId xmlns:p14="http://schemas.microsoft.com/office/powerpoint/2010/main" val="61990069"/>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13C66A1-9431-029C-5E02-2716ABDE17EC}"/>
              </a:ext>
            </a:extLst>
          </p:cNvPr>
          <p:cNvSpPr>
            <a:spLocks noGrp="1"/>
          </p:cNvSpPr>
          <p:nvPr>
            <p:ph type="title"/>
          </p:nvPr>
        </p:nvSpPr>
        <p:spPr/>
        <p:txBody>
          <a:bodyPr/>
          <a:lstStyle/>
          <a:p>
            <a:r>
              <a:rPr lang="en-US" dirty="0"/>
              <a:t>Energy Auditing</a:t>
            </a:r>
          </a:p>
        </p:txBody>
      </p:sp>
      <p:sp>
        <p:nvSpPr>
          <p:cNvPr id="9" name="TextBox 8">
            <a:extLst>
              <a:ext uri="{FF2B5EF4-FFF2-40B4-BE49-F238E27FC236}">
                <a16:creationId xmlns:a16="http://schemas.microsoft.com/office/drawing/2014/main" id="{446FF55E-3559-780C-0C6A-F44287796D04}"/>
              </a:ext>
            </a:extLst>
          </p:cNvPr>
          <p:cNvSpPr txBox="1"/>
          <p:nvPr/>
        </p:nvSpPr>
        <p:spPr>
          <a:xfrm>
            <a:off x="457200" y="1905000"/>
            <a:ext cx="10698480" cy="1978106"/>
          </a:xfrm>
          <a:prstGeom prst="rect">
            <a:avLst/>
          </a:prstGeom>
          <a:noFill/>
        </p:spPr>
        <p:txBody>
          <a:bodyPr wrap="square">
            <a:spAutoFit/>
          </a:bodyPr>
          <a:lstStyle/>
          <a:p>
            <a:pPr marL="342900" marR="0" lvl="0" indent="-342900" algn="just">
              <a:lnSpc>
                <a:spcPct val="115000"/>
              </a:lnSpc>
              <a:spcBef>
                <a:spcPts val="0"/>
              </a:spcBef>
              <a:spcAft>
                <a:spcPts val="0"/>
              </a:spcAft>
              <a:buFont typeface="Symbol" panose="05050102010706020507" pitchFamily="18" charset="2"/>
              <a:buChar char=""/>
            </a:pPr>
            <a:r>
              <a:rPr lang="en-US" sz="1800" dirty="0">
                <a:effectLst/>
                <a:latin typeface="Times New Roman" panose="02020603050405020304" pitchFamily="18" charset="0"/>
                <a:ea typeface="Calibri" panose="020F0502020204030204" pitchFamily="34" charset="0"/>
              </a:rPr>
              <a:t>Environmental Impact: Improving energy efficiency in buildings reduces greenhouse gas emissions and lessens the environmental impact associated with energy consumption.</a:t>
            </a:r>
          </a:p>
          <a:p>
            <a:pPr marL="342900" marR="0" lvl="0" indent="-342900" algn="just">
              <a:lnSpc>
                <a:spcPct val="115000"/>
              </a:lnSpc>
              <a:spcBef>
                <a:spcPts val="0"/>
              </a:spcBef>
              <a:spcAft>
                <a:spcPts val="600"/>
              </a:spcAft>
              <a:buFont typeface="Symbol" panose="05050102010706020507" pitchFamily="18" charset="2"/>
              <a:buChar char=""/>
            </a:pPr>
            <a:r>
              <a:rPr lang="en-US" sz="1800" dirty="0">
                <a:effectLst/>
                <a:latin typeface="Times New Roman" panose="02020603050405020304" pitchFamily="18" charset="0"/>
                <a:ea typeface="Calibri" panose="020F0502020204030204" pitchFamily="34" charset="0"/>
              </a:rPr>
              <a:t>Energy auditing is a crucial step in achieving energy efficiency and sustainability in buildings. By identifying areas for improvement and recommending solutions, these audits empower building owners and managers to make informed decisions that can lead to significant energy and cost savings, as well as environmental benefits.</a:t>
            </a:r>
          </a:p>
        </p:txBody>
      </p:sp>
    </p:spTree>
    <p:extLst>
      <p:ext uri="{BB962C8B-B14F-4D97-AF65-F5344CB8AC3E}">
        <p14:creationId xmlns:p14="http://schemas.microsoft.com/office/powerpoint/2010/main" val="1264621459"/>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EE6C4F-BA82-1540-DC2A-20B6C43E6D4D}"/>
              </a:ext>
            </a:extLst>
          </p:cNvPr>
          <p:cNvSpPr>
            <a:spLocks noGrp="1"/>
          </p:cNvSpPr>
          <p:nvPr>
            <p:ph type="title"/>
          </p:nvPr>
        </p:nvSpPr>
        <p:spPr/>
        <p:txBody>
          <a:bodyPr/>
          <a:lstStyle/>
          <a:p>
            <a:r>
              <a:rPr lang="en-US" dirty="0"/>
              <a:t>Steps of Energy Auditing</a:t>
            </a:r>
          </a:p>
        </p:txBody>
      </p:sp>
      <p:sp>
        <p:nvSpPr>
          <p:cNvPr id="5" name="TextBox 4">
            <a:extLst>
              <a:ext uri="{FF2B5EF4-FFF2-40B4-BE49-F238E27FC236}">
                <a16:creationId xmlns:a16="http://schemas.microsoft.com/office/drawing/2014/main" id="{D69E9091-FEAE-AABA-2C18-2C025A8D0176}"/>
              </a:ext>
            </a:extLst>
          </p:cNvPr>
          <p:cNvSpPr txBox="1"/>
          <p:nvPr/>
        </p:nvSpPr>
        <p:spPr>
          <a:xfrm>
            <a:off x="381000" y="1905000"/>
            <a:ext cx="10896600" cy="4186402"/>
          </a:xfrm>
          <a:prstGeom prst="rect">
            <a:avLst/>
          </a:prstGeom>
          <a:noFill/>
        </p:spPr>
        <p:txBody>
          <a:bodyPr wrap="square">
            <a:spAutoFit/>
          </a:bodyPr>
          <a:lstStyle/>
          <a:p>
            <a:pPr marL="228600" marR="0" algn="just">
              <a:lnSpc>
                <a:spcPct val="115000"/>
              </a:lnSpc>
              <a:spcBef>
                <a:spcPts val="600"/>
              </a:spcBef>
              <a:spcAft>
                <a:spcPts val="600"/>
              </a:spcAft>
            </a:pPr>
            <a:r>
              <a:rPr lang="en-US" sz="1800" dirty="0">
                <a:effectLst/>
                <a:latin typeface="Times New Roman" panose="02020603050405020304" pitchFamily="18" charset="0"/>
                <a:ea typeface="Calibri" panose="020F0502020204030204" pitchFamily="34" charset="0"/>
              </a:rPr>
              <a:t>An energy audit for buildings involves a systematic process to evaluate energy usage, identify inefficiencies, and recommend improvements to enhance energy efficiency. Here are the typical steps involved in an energy auditing process for buildings:</a:t>
            </a:r>
          </a:p>
          <a:p>
            <a:pPr marL="228600" marR="0" algn="just">
              <a:lnSpc>
                <a:spcPct val="115000"/>
              </a:lnSpc>
              <a:spcBef>
                <a:spcPts val="600"/>
              </a:spcBef>
              <a:spcAft>
                <a:spcPts val="600"/>
              </a:spcAft>
            </a:pPr>
            <a:r>
              <a:rPr lang="en-US" sz="1800" dirty="0">
                <a:effectLst/>
                <a:latin typeface="Times New Roman" panose="02020603050405020304" pitchFamily="18" charset="0"/>
                <a:ea typeface="Calibri" panose="020F0502020204030204" pitchFamily="34" charset="0"/>
              </a:rPr>
              <a:t>Gather Information: Collect historical energy bills, building plans, occupancy schedules, and any other relevant data to understand the building's energy usage patterns.</a:t>
            </a:r>
          </a:p>
          <a:p>
            <a:pPr marL="228600" marR="0" algn="just">
              <a:lnSpc>
                <a:spcPct val="115000"/>
              </a:lnSpc>
              <a:spcBef>
                <a:spcPts val="600"/>
              </a:spcBef>
              <a:spcAft>
                <a:spcPts val="600"/>
              </a:spcAft>
            </a:pPr>
            <a:r>
              <a:rPr lang="en-US" sz="1800" dirty="0">
                <a:effectLst/>
                <a:latin typeface="Times New Roman" panose="02020603050405020304" pitchFamily="18" charset="0"/>
                <a:ea typeface="Calibri" panose="020F0502020204030204" pitchFamily="34" charset="0"/>
              </a:rPr>
              <a:t>Preliminary Assessment: Conduct a walkthrough of the building to identify potential energy wastage, such as air leaks, inefficient equipment, lighting, insulation, etc.</a:t>
            </a:r>
          </a:p>
          <a:p>
            <a:pPr marL="228600" marR="0" algn="just">
              <a:lnSpc>
                <a:spcPct val="115000"/>
              </a:lnSpc>
              <a:spcBef>
                <a:spcPts val="600"/>
              </a:spcBef>
              <a:spcAft>
                <a:spcPts val="600"/>
              </a:spcAft>
            </a:pPr>
            <a:r>
              <a:rPr lang="en-US" sz="1800" dirty="0">
                <a:effectLst/>
                <a:latin typeface="Times New Roman" panose="02020603050405020304" pitchFamily="18" charset="0"/>
                <a:ea typeface="Calibri" panose="020F0502020204030204" pitchFamily="34" charset="0"/>
              </a:rPr>
              <a:t> Utility Analysis: Analyze historical energy bills to understand usage patterns, peak demand, and cost breakdowns for various energy systems in the building.</a:t>
            </a:r>
          </a:p>
          <a:p>
            <a:pPr marL="228600" marR="0" algn="just">
              <a:lnSpc>
                <a:spcPct val="115000"/>
              </a:lnSpc>
              <a:spcBef>
                <a:spcPts val="600"/>
              </a:spcBef>
              <a:spcAft>
                <a:spcPts val="600"/>
              </a:spcAft>
            </a:pPr>
            <a:r>
              <a:rPr lang="en-US" sz="1800" dirty="0">
                <a:effectLst/>
                <a:latin typeface="Times New Roman" panose="02020603050405020304" pitchFamily="18" charset="0"/>
                <a:ea typeface="Calibri" panose="020F0502020204030204" pitchFamily="34" charset="0"/>
              </a:rPr>
              <a:t>Energy Modeling and Simulation: Use specialized software to create a detailed model of the building to simulate energy usage and identify areas where improvements can be made.</a:t>
            </a:r>
          </a:p>
        </p:txBody>
      </p:sp>
    </p:spTree>
    <p:extLst>
      <p:ext uri="{BB962C8B-B14F-4D97-AF65-F5344CB8AC3E}">
        <p14:creationId xmlns:p14="http://schemas.microsoft.com/office/powerpoint/2010/main" val="3853043422"/>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EE6C4F-BA82-1540-DC2A-20B6C43E6D4D}"/>
              </a:ext>
            </a:extLst>
          </p:cNvPr>
          <p:cNvSpPr>
            <a:spLocks noGrp="1"/>
          </p:cNvSpPr>
          <p:nvPr>
            <p:ph type="title"/>
          </p:nvPr>
        </p:nvSpPr>
        <p:spPr/>
        <p:txBody>
          <a:bodyPr/>
          <a:lstStyle/>
          <a:p>
            <a:r>
              <a:rPr lang="en-US" dirty="0"/>
              <a:t>Steps of Energy Auditing</a:t>
            </a:r>
          </a:p>
        </p:txBody>
      </p:sp>
      <p:sp>
        <p:nvSpPr>
          <p:cNvPr id="5" name="TextBox 4">
            <a:extLst>
              <a:ext uri="{FF2B5EF4-FFF2-40B4-BE49-F238E27FC236}">
                <a16:creationId xmlns:a16="http://schemas.microsoft.com/office/drawing/2014/main" id="{D69E9091-FEAE-AABA-2C18-2C025A8D0176}"/>
              </a:ext>
            </a:extLst>
          </p:cNvPr>
          <p:cNvSpPr txBox="1"/>
          <p:nvPr/>
        </p:nvSpPr>
        <p:spPr>
          <a:xfrm>
            <a:off x="381000" y="1905000"/>
            <a:ext cx="10896600" cy="4186402"/>
          </a:xfrm>
          <a:prstGeom prst="rect">
            <a:avLst/>
          </a:prstGeom>
          <a:noFill/>
        </p:spPr>
        <p:txBody>
          <a:bodyPr wrap="square">
            <a:spAutoFit/>
          </a:bodyPr>
          <a:lstStyle/>
          <a:p>
            <a:pPr marL="228600" marR="0" algn="just">
              <a:lnSpc>
                <a:spcPct val="115000"/>
              </a:lnSpc>
              <a:spcBef>
                <a:spcPts val="600"/>
              </a:spcBef>
              <a:spcAft>
                <a:spcPts val="600"/>
              </a:spcAft>
            </a:pPr>
            <a:r>
              <a:rPr lang="en-US" sz="1800" dirty="0">
                <a:effectLst/>
                <a:latin typeface="Times New Roman" panose="02020603050405020304" pitchFamily="18" charset="0"/>
                <a:ea typeface="Calibri" panose="020F0502020204030204" pitchFamily="34" charset="0"/>
              </a:rPr>
              <a:t>Building Systems Inspection: Evaluate the performance of various building systems including HVAC (heating, ventilation, and air conditioning), lighting, water heating, insulation, etc. Check for maintenance issues and assess the condition and efficiency of the systems.</a:t>
            </a:r>
          </a:p>
          <a:p>
            <a:pPr marL="228600" marR="0" algn="just">
              <a:lnSpc>
                <a:spcPct val="115000"/>
              </a:lnSpc>
              <a:spcBef>
                <a:spcPts val="600"/>
              </a:spcBef>
              <a:spcAft>
                <a:spcPts val="600"/>
              </a:spcAft>
            </a:pPr>
            <a:r>
              <a:rPr lang="en-US" sz="1800" dirty="0">
                <a:effectLst/>
                <a:latin typeface="Times New Roman" panose="02020603050405020304" pitchFamily="18" charset="0"/>
                <a:ea typeface="Calibri" panose="020F0502020204030204" pitchFamily="34" charset="0"/>
              </a:rPr>
              <a:t>Data Logging and Monitoring: Install data loggers or monitoring equipment to collect real-time data on energy consumption and usage patterns to better understand peak loads and when and where energy is being used most.</a:t>
            </a:r>
          </a:p>
          <a:p>
            <a:pPr marL="228600" marR="0" algn="just">
              <a:lnSpc>
                <a:spcPct val="115000"/>
              </a:lnSpc>
              <a:spcBef>
                <a:spcPts val="600"/>
              </a:spcBef>
              <a:spcAft>
                <a:spcPts val="600"/>
              </a:spcAft>
            </a:pPr>
            <a:r>
              <a:rPr lang="en-US" sz="1800" dirty="0">
                <a:effectLst/>
                <a:latin typeface="Times New Roman" panose="02020603050405020304" pitchFamily="18" charset="0"/>
                <a:ea typeface="Calibri" panose="020F0502020204030204" pitchFamily="34" charset="0"/>
              </a:rPr>
              <a:t>Identify Energy Conservation Measures (ECMs): Analyze the data collected and observations made to identify potential energy-saving opportunities such as upgrading equipment, improving insulation, optimizing lighting, implementing renewable energy sources, etc.</a:t>
            </a:r>
          </a:p>
          <a:p>
            <a:pPr marL="228600" marR="0" algn="just">
              <a:lnSpc>
                <a:spcPct val="115000"/>
              </a:lnSpc>
              <a:spcBef>
                <a:spcPts val="600"/>
              </a:spcBef>
              <a:spcAft>
                <a:spcPts val="600"/>
              </a:spcAft>
            </a:pPr>
            <a:r>
              <a:rPr lang="en-US" sz="1800" dirty="0">
                <a:effectLst/>
                <a:latin typeface="Times New Roman" panose="02020603050405020304" pitchFamily="18" charset="0"/>
                <a:ea typeface="Calibri" panose="020F0502020204030204" pitchFamily="34" charset="0"/>
              </a:rPr>
              <a:t>Cost-Benefit Analysis: Evaluate the costs associated with potential improvements and weigh them against the estimated energy savings and payback period to prioritize the most cost-effective measures.</a:t>
            </a:r>
          </a:p>
          <a:p>
            <a:pPr marL="228600" marR="0" algn="just">
              <a:lnSpc>
                <a:spcPct val="115000"/>
              </a:lnSpc>
              <a:spcBef>
                <a:spcPts val="600"/>
              </a:spcBef>
              <a:spcAft>
                <a:spcPts val="600"/>
              </a:spcAft>
            </a:pPr>
            <a:endParaRPr lang="en-US" sz="1800" dirty="0">
              <a:effectLst/>
              <a:latin typeface="Times New Roman" panose="02020603050405020304" pitchFamily="18" charset="0"/>
              <a:ea typeface="Calibri" panose="020F0502020204030204" pitchFamily="34" charset="0"/>
            </a:endParaRPr>
          </a:p>
        </p:txBody>
      </p:sp>
    </p:spTree>
    <p:extLst>
      <p:ext uri="{BB962C8B-B14F-4D97-AF65-F5344CB8AC3E}">
        <p14:creationId xmlns:p14="http://schemas.microsoft.com/office/powerpoint/2010/main" val="1525038138"/>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EE6C4F-BA82-1540-DC2A-20B6C43E6D4D}"/>
              </a:ext>
            </a:extLst>
          </p:cNvPr>
          <p:cNvSpPr>
            <a:spLocks noGrp="1"/>
          </p:cNvSpPr>
          <p:nvPr>
            <p:ph type="title"/>
          </p:nvPr>
        </p:nvSpPr>
        <p:spPr/>
        <p:txBody>
          <a:bodyPr/>
          <a:lstStyle/>
          <a:p>
            <a:r>
              <a:rPr lang="en-US" dirty="0"/>
              <a:t>Steps of Energy Auditing</a:t>
            </a:r>
          </a:p>
        </p:txBody>
      </p:sp>
      <p:sp>
        <p:nvSpPr>
          <p:cNvPr id="5" name="TextBox 4">
            <a:extLst>
              <a:ext uri="{FF2B5EF4-FFF2-40B4-BE49-F238E27FC236}">
                <a16:creationId xmlns:a16="http://schemas.microsoft.com/office/drawing/2014/main" id="{D69E9091-FEAE-AABA-2C18-2C025A8D0176}"/>
              </a:ext>
            </a:extLst>
          </p:cNvPr>
          <p:cNvSpPr txBox="1"/>
          <p:nvPr/>
        </p:nvSpPr>
        <p:spPr>
          <a:xfrm>
            <a:off x="381000" y="1905000"/>
            <a:ext cx="10896600" cy="4977388"/>
          </a:xfrm>
          <a:prstGeom prst="rect">
            <a:avLst/>
          </a:prstGeom>
          <a:noFill/>
        </p:spPr>
        <p:txBody>
          <a:bodyPr wrap="square">
            <a:spAutoFit/>
          </a:bodyPr>
          <a:lstStyle/>
          <a:p>
            <a:pPr marL="228600" marR="0" algn="just">
              <a:lnSpc>
                <a:spcPct val="115000"/>
              </a:lnSpc>
              <a:spcBef>
                <a:spcPts val="600"/>
              </a:spcBef>
              <a:spcAft>
                <a:spcPts val="600"/>
              </a:spcAft>
            </a:pPr>
            <a:r>
              <a:rPr lang="en-US" sz="1800" dirty="0">
                <a:effectLst/>
                <a:latin typeface="Times New Roman" panose="02020603050405020304" pitchFamily="18" charset="0"/>
                <a:ea typeface="Calibri" panose="020F0502020204030204" pitchFamily="34" charset="0"/>
              </a:rPr>
              <a:t>Recommendation and Report: Prepare a comprehensive report detailing the findings, potential energy-saving measures, cost estimates, and the expected return on investment. This report may also include a prioritized list of recommendations.</a:t>
            </a:r>
          </a:p>
          <a:p>
            <a:pPr marL="228600" marR="0" algn="just">
              <a:lnSpc>
                <a:spcPct val="115000"/>
              </a:lnSpc>
              <a:spcBef>
                <a:spcPts val="600"/>
              </a:spcBef>
              <a:spcAft>
                <a:spcPts val="600"/>
              </a:spcAft>
            </a:pPr>
            <a:r>
              <a:rPr lang="en-US" sz="1800" dirty="0">
                <a:effectLst/>
                <a:latin typeface="Times New Roman" panose="02020603050405020304" pitchFamily="18" charset="0"/>
                <a:ea typeface="Calibri" panose="020F0502020204030204" pitchFamily="34" charset="0"/>
              </a:rPr>
              <a:t>Implementation Plan: Develop a plan that outlines the steps required to implement the recommended energy-saving measures. This may include project timelines, procurement of materials, hiring contractors, and more.</a:t>
            </a:r>
          </a:p>
          <a:p>
            <a:pPr marL="228600" marR="0" algn="just">
              <a:lnSpc>
                <a:spcPct val="115000"/>
              </a:lnSpc>
              <a:spcBef>
                <a:spcPts val="600"/>
              </a:spcBef>
              <a:spcAft>
                <a:spcPts val="600"/>
              </a:spcAft>
            </a:pPr>
            <a:r>
              <a:rPr lang="en-US" sz="1800" dirty="0">
                <a:effectLst/>
                <a:latin typeface="Times New Roman" panose="02020603050405020304" pitchFamily="18" charset="0"/>
                <a:ea typeface="Calibri" panose="020F0502020204030204" pitchFamily="34" charset="0"/>
              </a:rPr>
              <a:t>Monitoring and Verification: After implementing the energy-saving measures, continue to monitor energy consumption to verify that the changes made have resulted in the expected energy savings.</a:t>
            </a:r>
          </a:p>
          <a:p>
            <a:pPr marL="228600" marR="0" algn="just">
              <a:lnSpc>
                <a:spcPct val="115000"/>
              </a:lnSpc>
              <a:spcBef>
                <a:spcPts val="600"/>
              </a:spcBef>
              <a:spcAft>
                <a:spcPts val="600"/>
              </a:spcAft>
            </a:pPr>
            <a:r>
              <a:rPr lang="en-US" sz="1800" dirty="0">
                <a:effectLst/>
                <a:latin typeface="Times New Roman" panose="02020603050405020304" pitchFamily="18" charset="0"/>
                <a:ea typeface="Calibri" panose="020F0502020204030204" pitchFamily="34" charset="0"/>
              </a:rPr>
              <a:t>Continuous Improvement: Energy audits are not a one-time event. Regular audits, continuous monitoring, and ongoing improvements are essential to maintain and enhance a building's energy efficiency over time.</a:t>
            </a:r>
          </a:p>
          <a:p>
            <a:pPr marL="228600" marR="0" algn="just">
              <a:lnSpc>
                <a:spcPct val="115000"/>
              </a:lnSpc>
              <a:spcBef>
                <a:spcPts val="600"/>
              </a:spcBef>
              <a:spcAft>
                <a:spcPts val="600"/>
              </a:spcAft>
            </a:pPr>
            <a:r>
              <a:rPr lang="en-US" sz="1800" dirty="0">
                <a:effectLst/>
                <a:latin typeface="Times New Roman" panose="02020603050405020304" pitchFamily="18" charset="0"/>
                <a:ea typeface="Calibri" panose="020F0502020204030204" pitchFamily="34" charset="0"/>
              </a:rPr>
              <a:t>Each building is unique, so the steps might vary depending on the specific requirements and complexities of the structure being audited. The goal is to identify opportunities to reduce energy usage, lower costs, and improve the overall environmental impact of the building.</a:t>
            </a:r>
          </a:p>
          <a:p>
            <a:pPr marL="228600" marR="0" algn="just">
              <a:lnSpc>
                <a:spcPct val="115000"/>
              </a:lnSpc>
              <a:spcBef>
                <a:spcPts val="600"/>
              </a:spcBef>
              <a:spcAft>
                <a:spcPts val="600"/>
              </a:spcAft>
            </a:pPr>
            <a:r>
              <a:rPr lang="en-US" sz="1800" dirty="0">
                <a:effectLst/>
                <a:latin typeface="Times New Roman" panose="02020603050405020304" pitchFamily="18" charset="0"/>
                <a:ea typeface="Calibri" panose="020F0502020204030204" pitchFamily="34" charset="0"/>
              </a:rPr>
              <a:t> </a:t>
            </a:r>
          </a:p>
        </p:txBody>
      </p:sp>
    </p:spTree>
    <p:extLst>
      <p:ext uri="{BB962C8B-B14F-4D97-AF65-F5344CB8AC3E}">
        <p14:creationId xmlns:p14="http://schemas.microsoft.com/office/powerpoint/2010/main" val="3229079761"/>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42F60FA-AD7F-E640-14C1-5BFD6142C694}"/>
              </a:ext>
            </a:extLst>
          </p:cNvPr>
          <p:cNvSpPr>
            <a:spLocks noGrp="1"/>
          </p:cNvSpPr>
          <p:nvPr>
            <p:ph type="title"/>
          </p:nvPr>
        </p:nvSpPr>
        <p:spPr>
          <a:xfrm>
            <a:off x="3130046" y="381000"/>
            <a:ext cx="5937755" cy="1188720"/>
          </a:xfrm>
        </p:spPr>
        <p:txBody>
          <a:bodyPr/>
          <a:lstStyle/>
          <a:p>
            <a:r>
              <a:rPr lang="en-US" dirty="0"/>
              <a:t>References</a:t>
            </a:r>
          </a:p>
        </p:txBody>
      </p:sp>
      <p:sp>
        <p:nvSpPr>
          <p:cNvPr id="4" name="Slide Number Placeholder 3">
            <a:extLst>
              <a:ext uri="{FF2B5EF4-FFF2-40B4-BE49-F238E27FC236}">
                <a16:creationId xmlns:a16="http://schemas.microsoft.com/office/drawing/2014/main" id="{DE47A032-5A46-3ECB-2210-4469DCE451BD}"/>
              </a:ext>
            </a:extLst>
          </p:cNvPr>
          <p:cNvSpPr>
            <a:spLocks noGrp="1"/>
          </p:cNvSpPr>
          <p:nvPr>
            <p:ph type="sldNum" sz="quarter" idx="12"/>
          </p:nvPr>
        </p:nvSpPr>
        <p:spPr/>
        <p:txBody>
          <a:bodyPr/>
          <a:lstStyle/>
          <a:p>
            <a:fld id="{DF28FB93-0A08-4E7D-8E63-9EFA29F1E093}" type="slidenum">
              <a:rPr lang="en-US" smtClean="0"/>
              <a:pPr/>
              <a:t>40</a:t>
            </a:fld>
            <a:endParaRPr lang="en-US"/>
          </a:p>
        </p:txBody>
      </p:sp>
      <p:sp>
        <p:nvSpPr>
          <p:cNvPr id="6" name="Rectangle 1">
            <a:extLst>
              <a:ext uri="{FF2B5EF4-FFF2-40B4-BE49-F238E27FC236}">
                <a16:creationId xmlns:a16="http://schemas.microsoft.com/office/drawing/2014/main" id="{296DECF1-9B86-7445-CCC5-B8F6EB828809}"/>
              </a:ext>
            </a:extLst>
          </p:cNvPr>
          <p:cNvSpPr>
            <a:spLocks noGrp="1" noChangeArrowheads="1"/>
          </p:cNvSpPr>
          <p:nvPr>
            <p:ph idx="1"/>
          </p:nvPr>
        </p:nvSpPr>
        <p:spPr bwMode="auto">
          <a:xfrm>
            <a:off x="609600" y="1828800"/>
            <a:ext cx="9696008" cy="44786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lnSpc>
                <a:spcPct val="150000"/>
              </a:lnSpc>
              <a:buClrTx/>
              <a:buSzTx/>
              <a:buFont typeface="Arial" panose="020B0604020202020204" pitchFamily="34" charset="0"/>
              <a:buChar char="•"/>
            </a:pPr>
            <a:r>
              <a:rPr kumimoji="0" lang="en-US" altLang="en-US" sz="1600" b="0" i="0" u="none" strike="noStrike" cap="none" normalizeH="0" baseline="0" dirty="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Boyle, G. (2013). </a:t>
            </a:r>
            <a:r>
              <a:rPr kumimoji="0" lang="en-US" altLang="en-US" sz="1600" b="0" i="1" u="none" strike="noStrike" cap="none" normalizeH="0" baseline="0" dirty="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Renewable Energy Power For A Sustainable Future</a:t>
            </a:r>
            <a:r>
              <a:rPr kumimoji="0" lang="en-US" altLang="en-US" sz="1600" b="0" i="0" u="none" strike="noStrike" cap="none" normalizeH="0" baseline="0" dirty="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(Vol. Third Edition). Oxford: Oxford University Press.</a:t>
            </a:r>
            <a:endParaRPr kumimoji="0" lang="en-US" altLang="en-US" sz="1600" b="0" i="0" u="none" strike="noStrike" cap="none" normalizeH="0" baseline="0" dirty="0">
              <a:ln>
                <a:noFill/>
              </a:ln>
              <a:solidFill>
                <a:schemeClr val="tx1"/>
              </a:solidFill>
              <a:effectLst/>
            </a:endParaRPr>
          </a:p>
          <a:p>
            <a:pPr>
              <a:lnSpc>
                <a:spcPct val="150000"/>
              </a:lnSpc>
              <a:buClrTx/>
              <a:buSzTx/>
              <a:buFont typeface="Arial" panose="020B0604020202020204" pitchFamily="34" charset="0"/>
              <a:buChar char="•"/>
            </a:pPr>
            <a:r>
              <a:rPr kumimoji="0" lang="en-US" altLang="en-US" sz="1600" b="0" i="1" u="none" strike="noStrike" cap="none" normalizeH="0" baseline="0" dirty="0" err="1">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Elprocus</a:t>
            </a:r>
            <a:r>
              <a:rPr kumimoji="0" lang="en-US" altLang="en-US" sz="1600" b="0" i="0" u="none" strike="noStrike" cap="none" normalizeH="0" baseline="0" dirty="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(2022). Retrieved October 9, 2022, from https://www.elprocus.com/what-is-pyranometer-construction-types-applications/</a:t>
            </a:r>
            <a:endParaRPr kumimoji="0" lang="en-US" altLang="en-US" sz="1600" b="0" i="0" u="none" strike="noStrike" cap="none" normalizeH="0" baseline="0" dirty="0">
              <a:ln>
                <a:noFill/>
              </a:ln>
              <a:solidFill>
                <a:schemeClr val="tx1"/>
              </a:solidFill>
              <a:effectLst/>
            </a:endParaRPr>
          </a:p>
          <a:p>
            <a:pPr>
              <a:lnSpc>
                <a:spcPct val="150000"/>
              </a:lnSpc>
              <a:buClrTx/>
              <a:buSzTx/>
              <a:buFont typeface="Arial" panose="020B0604020202020204" pitchFamily="34" charset="0"/>
              <a:buChar char="•"/>
            </a:pPr>
            <a:r>
              <a:rPr kumimoji="0" lang="en-US" altLang="en-US" sz="1600" b="0" i="1" u="none" strike="noStrike" cap="none" normalizeH="0" baseline="0" dirty="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IEA</a:t>
            </a:r>
            <a:r>
              <a:rPr kumimoji="0" lang="en-US" altLang="en-US" sz="1600" b="0" i="0" u="none" strike="noStrike" cap="none" normalizeH="0" baseline="0" dirty="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(2022). Retrieved October 9, 2022, from https://www.iea.org/reports/offshore-wind-outlook-2019</a:t>
            </a:r>
            <a:endParaRPr kumimoji="0" lang="en-US" altLang="en-US" sz="1600" b="0" i="0" u="none" strike="noStrike" cap="none" normalizeH="0" baseline="0" dirty="0">
              <a:ln>
                <a:noFill/>
              </a:ln>
              <a:solidFill>
                <a:schemeClr val="tx1"/>
              </a:solidFill>
              <a:effectLst/>
            </a:endParaRPr>
          </a:p>
          <a:p>
            <a:pPr>
              <a:lnSpc>
                <a:spcPct val="150000"/>
              </a:lnSpc>
              <a:buClrTx/>
              <a:buSzTx/>
              <a:buFont typeface="Arial" panose="020B0604020202020204" pitchFamily="34" charset="0"/>
              <a:buChar char="•"/>
            </a:pPr>
            <a:r>
              <a:rPr kumimoji="0" lang="en-US" altLang="en-US" sz="1600" b="0" i="0" u="none" strike="noStrike" cap="none" normalizeH="0" baseline="0" dirty="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Koirala, D. R. (2019). </a:t>
            </a:r>
            <a:r>
              <a:rPr kumimoji="0" lang="en-US" altLang="en-US" sz="1600" b="0" i="1" u="none" strike="noStrike" cap="none" normalizeH="0" baseline="0" dirty="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Principals of Engineering Thermodynamics and Heat Transfer.</a:t>
            </a:r>
            <a:r>
              <a:rPr kumimoji="0" lang="en-US" altLang="en-US" sz="1600" b="0" i="0" u="none" strike="noStrike" cap="none" normalizeH="0" baseline="0" dirty="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Kathmandu: Shree </a:t>
            </a:r>
            <a:r>
              <a:rPr kumimoji="0" lang="en-US" altLang="en-US" sz="1600" b="0" i="0" u="none" strike="noStrike" cap="none" normalizeH="0" baseline="0" dirty="0" err="1">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Chandeswori</a:t>
            </a:r>
            <a:r>
              <a:rPr kumimoji="0" lang="en-US" altLang="en-US" sz="1600" b="0" i="0" u="none" strike="noStrike" cap="none" normalizeH="0" baseline="0" dirty="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Publication Pvt. Ltd. .</a:t>
            </a:r>
            <a:endParaRPr kumimoji="0" lang="en-US" altLang="en-US" sz="1600" b="0" i="0" u="none" strike="noStrike" cap="none" normalizeH="0" baseline="0" dirty="0">
              <a:ln>
                <a:noFill/>
              </a:ln>
              <a:solidFill>
                <a:schemeClr val="tx1"/>
              </a:solidFill>
              <a:effectLst/>
            </a:endParaRPr>
          </a:p>
          <a:p>
            <a:pPr>
              <a:lnSpc>
                <a:spcPct val="150000"/>
              </a:lnSpc>
              <a:buClrTx/>
              <a:buSzTx/>
              <a:buFont typeface="Arial" panose="020B0604020202020204" pitchFamily="34" charset="0"/>
              <a:buChar char="•"/>
            </a:pPr>
            <a:r>
              <a:rPr kumimoji="0" lang="en-US" altLang="en-US" sz="1600" b="0" i="0" u="none" strike="noStrike" cap="none" normalizeH="0" baseline="0" dirty="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S. Hasan, S., &amp; Sharma, D. (2009). </a:t>
            </a:r>
            <a:r>
              <a:rPr kumimoji="0" lang="en-US" altLang="en-US" sz="1600" b="0" i="1" u="none" strike="noStrike" cap="none" normalizeH="0" baseline="0" dirty="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Non-Conventional Energy Resources.</a:t>
            </a:r>
            <a:r>
              <a:rPr kumimoji="0" lang="en-US" altLang="en-US" sz="1600" b="0" i="0" u="none" strike="noStrike" cap="none" normalizeH="0" baseline="0" dirty="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Delhi: S. K. </a:t>
            </a:r>
            <a:r>
              <a:rPr kumimoji="0" lang="en-US" altLang="en-US" sz="1600" b="0" i="0" u="none" strike="noStrike" cap="none" normalizeH="0" baseline="0" dirty="0" err="1">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Kataria</a:t>
            </a:r>
            <a:r>
              <a:rPr kumimoji="0" lang="en-US" altLang="en-US" sz="1600" b="0" i="0" u="none" strike="noStrike" cap="none" normalizeH="0" baseline="0" dirty="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and Sons.</a:t>
            </a:r>
            <a:endParaRPr kumimoji="0" lang="en-US" altLang="en-US" sz="1600" b="0" i="0" u="none" strike="noStrike" cap="none" normalizeH="0" baseline="0" dirty="0">
              <a:ln>
                <a:noFill/>
              </a:ln>
              <a:solidFill>
                <a:schemeClr val="tx1"/>
              </a:solidFill>
              <a:effectLst/>
            </a:endParaRPr>
          </a:p>
          <a:p>
            <a:pPr>
              <a:lnSpc>
                <a:spcPct val="150000"/>
              </a:lnSpc>
              <a:buClrTx/>
              <a:buSzTx/>
              <a:buFont typeface="Arial" panose="020B0604020202020204" pitchFamily="34" charset="0"/>
              <a:buChar char="•"/>
            </a:pPr>
            <a:r>
              <a:rPr kumimoji="0" lang="en-US" altLang="en-US" sz="1600" b="0" i="0" u="none" strike="noStrike" cap="none" normalizeH="0" baseline="0" dirty="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Sharma, D., &amp; Hasan, S. (2009). </a:t>
            </a:r>
            <a:r>
              <a:rPr kumimoji="0" lang="en-US" altLang="en-US" sz="1600" b="0" i="1" u="none" strike="noStrike" cap="none" normalizeH="0" baseline="0" dirty="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Non-Conventional Energy Sources</a:t>
            </a:r>
            <a:r>
              <a:rPr kumimoji="0" lang="en-US" altLang="en-US" sz="1600" b="0" i="0" u="none" strike="noStrike" cap="none" normalizeH="0" baseline="0" dirty="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(Second Edition ed.). Delhi: S.K. </a:t>
            </a:r>
            <a:r>
              <a:rPr kumimoji="0" lang="en-US" altLang="en-US" sz="1600" b="0" i="0" u="none" strike="noStrike" cap="none" normalizeH="0" baseline="0" dirty="0" err="1">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Kataria</a:t>
            </a:r>
            <a:r>
              <a:rPr kumimoji="0" lang="en-US" altLang="en-US" sz="1600" b="0" i="0" u="none" strike="noStrike" cap="none" normalizeH="0" baseline="0" dirty="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and Sons.</a:t>
            </a:r>
            <a:endParaRPr kumimoji="0" lang="en-US" altLang="en-US" sz="1600" b="0" i="0" u="none" strike="noStrike" cap="none" normalizeH="0" baseline="0" dirty="0">
              <a:ln>
                <a:noFill/>
              </a:ln>
              <a:solidFill>
                <a:schemeClr val="tx1"/>
              </a:solidFill>
              <a:effectLst/>
            </a:endParaRPr>
          </a:p>
          <a:p>
            <a:pPr>
              <a:lnSpc>
                <a:spcPct val="150000"/>
              </a:lnSpc>
              <a:buClrTx/>
              <a:buSzTx/>
              <a:buFont typeface="Arial" panose="020B0604020202020204" pitchFamily="34" charset="0"/>
              <a:buChar char="•"/>
            </a:pPr>
            <a:r>
              <a:rPr kumimoji="0" lang="en-US" altLang="en-US" sz="1600" b="0" i="0" u="none" strike="noStrike" cap="none" normalizeH="0" baseline="0" dirty="0" err="1">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Singal</a:t>
            </a:r>
            <a:r>
              <a:rPr kumimoji="0" lang="en-US" altLang="en-US" sz="1600" b="0" i="0" u="none" strike="noStrike" cap="none" normalizeH="0" baseline="0" dirty="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R. (2011). </a:t>
            </a:r>
            <a:r>
              <a:rPr kumimoji="0" lang="en-US" altLang="en-US" sz="1600" b="0" i="1" u="none" strike="noStrike" cap="none" normalizeH="0" baseline="0" dirty="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Non-Conventional Energy Resources</a:t>
            </a:r>
            <a:r>
              <a:rPr kumimoji="0" lang="en-US" altLang="en-US" sz="1600" b="0" i="0" u="none" strike="noStrike" cap="none" normalizeH="0" baseline="0" dirty="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(Vol. Third Edition). Delhi: S. K. </a:t>
            </a:r>
            <a:r>
              <a:rPr kumimoji="0" lang="en-US" altLang="en-US" sz="1600" b="0" i="0" u="none" strike="noStrike" cap="none" normalizeH="0" baseline="0" dirty="0" err="1">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Kataria</a:t>
            </a:r>
            <a:r>
              <a:rPr kumimoji="0" lang="en-US" altLang="en-US" sz="1600" b="0" i="0" u="none" strike="noStrike" cap="none" normalizeH="0" baseline="0" dirty="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and Sons.</a:t>
            </a:r>
            <a:endParaRPr kumimoji="0" lang="en-US" altLang="en-US" sz="1600" b="0" i="0" u="none" strike="noStrike" cap="none" normalizeH="0" baseline="0" dirty="0">
              <a:ln>
                <a:noFill/>
              </a:ln>
              <a:solidFill>
                <a:schemeClr val="tx1"/>
              </a:solidFill>
              <a:effectLst/>
            </a:endParaRPr>
          </a:p>
          <a:p>
            <a:pPr>
              <a:lnSpc>
                <a:spcPct val="150000"/>
              </a:lnSpc>
              <a:buClrTx/>
              <a:buSzTx/>
              <a:buFont typeface="Arial" panose="020B0604020202020204" pitchFamily="34" charset="0"/>
              <a:buChar char="•"/>
            </a:pPr>
            <a:endParaRPr kumimoji="0" lang="en-US" altLang="en-US" sz="1600" b="0" i="0" u="none" strike="noStrike" cap="none" normalizeH="0" baseline="0" dirty="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3401429115"/>
      </p:ext>
    </p:extLst>
  </p:cSld>
  <p:clrMapOvr>
    <a:overrideClrMapping bg1="lt1" tx1="dk1" bg2="lt2" tx2="dk2" accent1="accent1" accent2="accent2" accent3="accent3" accent4="accent4" accent5="accent5" accent6="accent6" hlink="hlink" folHlink="folHlink"/>
  </p:clrMapOvr>
</p:sld>
</file>

<file path=ppt/theme/theme1.xml><?xml version="1.0" encoding="utf-8"?>
<a:theme xmlns:a="http://schemas.openxmlformats.org/drawingml/2006/main" name="Retrospect">
  <a:themeElements>
    <a:clrScheme name="Retrospect">
      <a:dk1>
        <a:srgbClr val="000000"/>
      </a:dk1>
      <a:lt1>
        <a:sysClr val="window" lastClr="FFFFFF"/>
      </a:lt1>
      <a:dk2>
        <a:srgbClr val="637052"/>
      </a:dk2>
      <a:lt2>
        <a:srgbClr val="CCDDEA"/>
      </a:lt2>
      <a:accent1>
        <a:srgbClr val="E48312"/>
      </a:accent1>
      <a:accent2>
        <a:srgbClr val="BD582C"/>
      </a:accent2>
      <a:accent3>
        <a:srgbClr val="865640"/>
      </a:accent3>
      <a:accent4>
        <a:srgbClr val="9B8357"/>
      </a:accent4>
      <a:accent5>
        <a:srgbClr val="C2BC80"/>
      </a:accent5>
      <a:accent6>
        <a:srgbClr val="94A088"/>
      </a:accent6>
      <a:hlink>
        <a:srgbClr val="2998E3"/>
      </a:hlink>
      <a:folHlink>
        <a:srgbClr val="8C8C8C"/>
      </a:folHlink>
    </a:clrScheme>
    <a:fontScheme name="Retrospect">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Retrospect">
      <a:fillStyleLst>
        <a:solidFill>
          <a:schemeClr val="phClr"/>
        </a:solidFill>
        <a:gradFill rotWithShape="1">
          <a:gsLst>
            <a:gs pos="0">
              <a:schemeClr val="phClr">
                <a:tint val="65000"/>
                <a:shade val="92000"/>
                <a:satMod val="130000"/>
              </a:schemeClr>
            </a:gs>
            <a:gs pos="45000">
              <a:schemeClr val="phClr">
                <a:tint val="60000"/>
                <a:shade val="99000"/>
                <a:satMod val="120000"/>
              </a:schemeClr>
            </a:gs>
            <a:gs pos="100000">
              <a:schemeClr val="phClr">
                <a:tint val="55000"/>
                <a:satMod val="140000"/>
              </a:schemeClr>
            </a:gs>
          </a:gsLst>
          <a:path path="circle">
            <a:fillToRect l="100000" t="100000" r="100000" b="100000"/>
          </a:path>
        </a:gradFill>
        <a:gradFill rotWithShape="1">
          <a:gsLst>
            <a:gs pos="0">
              <a:schemeClr val="phClr">
                <a:shade val="85000"/>
                <a:satMod val="130000"/>
              </a:schemeClr>
            </a:gs>
            <a:gs pos="34000">
              <a:schemeClr val="phClr">
                <a:shade val="87000"/>
                <a:satMod val="125000"/>
              </a:schemeClr>
            </a:gs>
            <a:gs pos="70000">
              <a:schemeClr val="phClr">
                <a:tint val="100000"/>
                <a:shade val="90000"/>
                <a:satMod val="130000"/>
              </a:schemeClr>
            </a:gs>
            <a:gs pos="100000">
              <a:schemeClr val="phClr">
                <a:tint val="100000"/>
                <a:shade val="100000"/>
                <a:satMod val="110000"/>
              </a:schemeClr>
            </a:gs>
          </a:gsLst>
          <a:path path="circle">
            <a:fillToRect l="100000" t="100000" r="100000" b="100000"/>
          </a:path>
        </a:gradFill>
      </a:fillStyleLst>
      <a:lnStyleLst>
        <a:ln w="12700"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44450" dist="25400" dir="2700000" algn="br" rotWithShape="0">
              <a:srgbClr val="000000">
                <a:alpha val="60000"/>
              </a:srgbClr>
            </a:outerShdw>
          </a:effectLst>
          <a:scene3d>
            <a:camera prst="orthographicFront">
              <a:rot lat="0" lon="0" rev="0"/>
            </a:camera>
            <a:lightRig rig="threePt" dir="t">
              <a:rot lat="0" lon="0" rev="19800000"/>
            </a:lightRig>
          </a:scene3d>
          <a:sp3d prstMaterial="flat">
            <a:bevelT w="25400" h="31750"/>
          </a:sp3d>
        </a:effectStyle>
      </a:effectStyleLst>
      <a:bgFillStyleLst>
        <a:solidFill>
          <a:schemeClr val="phClr"/>
        </a:solidFill>
        <a:solidFill>
          <a:schemeClr val="phClr">
            <a:tint val="90000"/>
            <a:shade val="97000"/>
            <a:satMod val="130000"/>
          </a:schemeClr>
        </a:solidFill>
        <a:gradFill rotWithShape="1">
          <a:gsLst>
            <a:gs pos="0">
              <a:schemeClr val="phClr">
                <a:tint val="96000"/>
                <a:shade val="99000"/>
                <a:satMod val="140000"/>
              </a:schemeClr>
            </a:gs>
            <a:gs pos="65000">
              <a:schemeClr val="phClr">
                <a:tint val="100000"/>
                <a:shade val="80000"/>
                <a:satMod val="130000"/>
              </a:schemeClr>
            </a:gs>
            <a:gs pos="100000">
              <a:schemeClr val="phClr">
                <a:tint val="100000"/>
                <a:shade val="48000"/>
                <a:satMod val="120000"/>
              </a:schemeClr>
            </a:gs>
          </a:gsLst>
          <a:lin ang="16200000" scaled="0"/>
        </a:gradFill>
      </a:bgFillStyleLst>
    </a:fmtScheme>
  </a:themeElements>
  <a:objectDefaults/>
  <a:extraClrSchemeLst/>
  <a:extLst>
    <a:ext uri="{05A4C25C-085E-4340-85A3-A5531E510DB2}">
      <thm15:themeFamily xmlns:thm15="http://schemas.microsoft.com/office/thememl/2012/main" name="Retrospect" id="{5F128B03-DCCA-4EEB-AB3B-CF2899314A46}" vid="{3F1AAB62-24C6-49D2-8E01-B56FAC9A3DCD}"/>
    </a:ext>
  </a:extLst>
</a:theme>
</file>

<file path=ppt/theme/theme2.xml><?xml version="1.0" encoding="utf-8"?>
<a:theme xmlns:a="http://schemas.openxmlformats.org/drawingml/2006/main" name="Office Theme">
  <a:themeElements>
    <a:clrScheme name="BooksClassic_16x9">
      <a:dk1>
        <a:srgbClr val="6A3A20"/>
      </a:dk1>
      <a:lt1>
        <a:sysClr val="window" lastClr="FFFFFF"/>
      </a:lt1>
      <a:dk2>
        <a:srgbClr val="000000"/>
      </a:dk2>
      <a:lt2>
        <a:srgbClr val="FFEDB9"/>
      </a:lt2>
      <a:accent1>
        <a:srgbClr val="6A3A20"/>
      </a:accent1>
      <a:accent2>
        <a:srgbClr val="B4914C"/>
      </a:accent2>
      <a:accent3>
        <a:srgbClr val="610606"/>
      </a:accent3>
      <a:accent4>
        <a:srgbClr val="2B3742"/>
      </a:accent4>
      <a:accent5>
        <a:srgbClr val="787A41"/>
      </a:accent5>
      <a:accent6>
        <a:srgbClr val="B95E14"/>
      </a:accent6>
      <a:hlink>
        <a:srgbClr val="2B3742"/>
      </a:hlink>
      <a:folHlink>
        <a:srgbClr val="C1A56D"/>
      </a:folHlink>
    </a:clrScheme>
    <a:fontScheme name="Constantia">
      <a:majorFont>
        <a:latin typeface="Constantia"/>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onstantia"/>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hade val="98000"/>
                <a:satMod val="150000"/>
                <a:lumMod val="102000"/>
              </a:schemeClr>
            </a:gs>
            <a:gs pos="50000">
              <a:schemeClr val="phClr">
                <a:tint val="98000"/>
                <a:shade val="90000"/>
                <a:satMod val="130000"/>
                <a:lumMod val="103000"/>
              </a:schemeClr>
            </a:gs>
            <a:gs pos="100000">
              <a:schemeClr val="phClr">
                <a:shade val="63000"/>
                <a:satMod val="120000"/>
              </a:schemeClr>
            </a:gs>
          </a:gsLst>
          <a:lin ang="5400000" scaled="0"/>
        </a:gradFill>
      </a:bgFillStyleLst>
    </a:fmtScheme>
  </a:themeElements>
  <a:objectDefaults/>
  <a:extraClrSchemeLst/>
</a:theme>
</file>

<file path=ppt/theme/theme3.xml><?xml version="1.0" encoding="utf-8"?>
<a:theme xmlns:a="http://schemas.openxmlformats.org/drawingml/2006/main" name="Office Theme">
  <a:themeElements>
    <a:clrScheme name="BooksClassic_16x9">
      <a:dk1>
        <a:srgbClr val="6A3A20"/>
      </a:dk1>
      <a:lt1>
        <a:sysClr val="window" lastClr="FFFFFF"/>
      </a:lt1>
      <a:dk2>
        <a:srgbClr val="000000"/>
      </a:dk2>
      <a:lt2>
        <a:srgbClr val="FFEDB9"/>
      </a:lt2>
      <a:accent1>
        <a:srgbClr val="6A3A20"/>
      </a:accent1>
      <a:accent2>
        <a:srgbClr val="B4914C"/>
      </a:accent2>
      <a:accent3>
        <a:srgbClr val="610606"/>
      </a:accent3>
      <a:accent4>
        <a:srgbClr val="2B3742"/>
      </a:accent4>
      <a:accent5>
        <a:srgbClr val="787A41"/>
      </a:accent5>
      <a:accent6>
        <a:srgbClr val="B95E14"/>
      </a:accent6>
      <a:hlink>
        <a:srgbClr val="2B3742"/>
      </a:hlink>
      <a:folHlink>
        <a:srgbClr val="C1A56D"/>
      </a:folHlink>
    </a:clrScheme>
    <a:fontScheme name="Constantia">
      <a:majorFont>
        <a:latin typeface="Constantia"/>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onstantia"/>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hade val="98000"/>
                <a:satMod val="150000"/>
                <a:lumMod val="102000"/>
              </a:schemeClr>
            </a:gs>
            <a:gs pos="50000">
              <a:schemeClr val="phClr">
                <a:tint val="98000"/>
                <a:shade val="90000"/>
                <a:satMod val="130000"/>
                <a:lumMod val="103000"/>
              </a:schemeClr>
            </a:gs>
            <a:gs pos="100000">
              <a:schemeClr val="phClr">
                <a:shade val="63000"/>
                <a:satMod val="120000"/>
              </a:schemeClr>
            </a:gs>
          </a:gsLst>
          <a:lin ang="5400000" scaled="0"/>
        </a:gradFill>
      </a:bgFillStyleLst>
    </a:fmtScheme>
  </a:themeElements>
  <a:objectDefaults/>
  <a:extraClrSchemeLst/>
</a:theme>
</file>

<file path=ppt/theme/themeOverride1.xml><?xml version="1.0" encoding="utf-8"?>
<a:themeOverride xmlns:a="http://schemas.openxmlformats.org/drawingml/2006/main">
  <a:clrScheme name="Retrospect">
    <a:dk1>
      <a:srgbClr val="000000"/>
    </a:dk1>
    <a:lt1>
      <a:sysClr val="window" lastClr="FFFFFF"/>
    </a:lt1>
    <a:dk2>
      <a:srgbClr val="637052"/>
    </a:dk2>
    <a:lt2>
      <a:srgbClr val="CCDDEA"/>
    </a:lt2>
    <a:accent1>
      <a:srgbClr val="E48312"/>
    </a:accent1>
    <a:accent2>
      <a:srgbClr val="BD582C"/>
    </a:accent2>
    <a:accent3>
      <a:srgbClr val="865640"/>
    </a:accent3>
    <a:accent4>
      <a:srgbClr val="9B8357"/>
    </a:accent4>
    <a:accent5>
      <a:srgbClr val="C2BC80"/>
    </a:accent5>
    <a:accent6>
      <a:srgbClr val="94A088"/>
    </a:accent6>
    <a:hlink>
      <a:srgbClr val="2998E3"/>
    </a:hlink>
    <a:folHlink>
      <a:srgbClr val="8C8C8C"/>
    </a:folHlink>
  </a:clrScheme>
</a:themeOverride>
</file>

<file path=ppt/theme/themeOverride2.xml><?xml version="1.0" encoding="utf-8"?>
<a:themeOverride xmlns:a="http://schemas.openxmlformats.org/drawingml/2006/main">
  <a:clrScheme name="Retrospect">
    <a:dk1>
      <a:srgbClr val="000000"/>
    </a:dk1>
    <a:lt1>
      <a:sysClr val="window" lastClr="FFFFFF"/>
    </a:lt1>
    <a:dk2>
      <a:srgbClr val="637052"/>
    </a:dk2>
    <a:lt2>
      <a:srgbClr val="CCDDEA"/>
    </a:lt2>
    <a:accent1>
      <a:srgbClr val="E48312"/>
    </a:accent1>
    <a:accent2>
      <a:srgbClr val="BD582C"/>
    </a:accent2>
    <a:accent3>
      <a:srgbClr val="865640"/>
    </a:accent3>
    <a:accent4>
      <a:srgbClr val="9B8357"/>
    </a:accent4>
    <a:accent5>
      <a:srgbClr val="C2BC80"/>
    </a:accent5>
    <a:accent6>
      <a:srgbClr val="94A088"/>
    </a:accent6>
    <a:hlink>
      <a:srgbClr val="2998E3"/>
    </a:hlink>
    <a:folHlink>
      <a:srgbClr val="8C8C8C"/>
    </a:folHlink>
  </a:clrScheme>
</a:themeOverride>
</file>

<file path=ppt/theme/themeOverride3.xml><?xml version="1.0" encoding="utf-8"?>
<a:themeOverride xmlns:a="http://schemas.openxmlformats.org/drawingml/2006/main">
  <a:clrScheme name="Retrospect">
    <a:dk1>
      <a:srgbClr val="000000"/>
    </a:dk1>
    <a:lt1>
      <a:sysClr val="window" lastClr="FFFFFF"/>
    </a:lt1>
    <a:dk2>
      <a:srgbClr val="637052"/>
    </a:dk2>
    <a:lt2>
      <a:srgbClr val="CCDDEA"/>
    </a:lt2>
    <a:accent1>
      <a:srgbClr val="E48312"/>
    </a:accent1>
    <a:accent2>
      <a:srgbClr val="BD582C"/>
    </a:accent2>
    <a:accent3>
      <a:srgbClr val="865640"/>
    </a:accent3>
    <a:accent4>
      <a:srgbClr val="9B8357"/>
    </a:accent4>
    <a:accent5>
      <a:srgbClr val="C2BC80"/>
    </a:accent5>
    <a:accent6>
      <a:srgbClr val="94A088"/>
    </a:accent6>
    <a:hlink>
      <a:srgbClr val="2998E3"/>
    </a:hlink>
    <a:folHlink>
      <a:srgbClr val="8C8C8C"/>
    </a:folHlink>
  </a:clrScheme>
</a:themeOverride>
</file>

<file path=ppt/theme/themeOverride4.xml><?xml version="1.0" encoding="utf-8"?>
<a:themeOverride xmlns:a="http://schemas.openxmlformats.org/drawingml/2006/main">
  <a:clrScheme name="Retrospect">
    <a:dk1>
      <a:srgbClr val="000000"/>
    </a:dk1>
    <a:lt1>
      <a:sysClr val="window" lastClr="FFFFFF"/>
    </a:lt1>
    <a:dk2>
      <a:srgbClr val="637052"/>
    </a:dk2>
    <a:lt2>
      <a:srgbClr val="CCDDEA"/>
    </a:lt2>
    <a:accent1>
      <a:srgbClr val="E48312"/>
    </a:accent1>
    <a:accent2>
      <a:srgbClr val="BD582C"/>
    </a:accent2>
    <a:accent3>
      <a:srgbClr val="865640"/>
    </a:accent3>
    <a:accent4>
      <a:srgbClr val="9B8357"/>
    </a:accent4>
    <a:accent5>
      <a:srgbClr val="C2BC80"/>
    </a:accent5>
    <a:accent6>
      <a:srgbClr val="94A088"/>
    </a:accent6>
    <a:hlink>
      <a:srgbClr val="2998E3"/>
    </a:hlink>
    <a:folHlink>
      <a:srgbClr val="8C8C8C"/>
    </a:folHlink>
  </a:clrScheme>
</a:themeOverride>
</file>

<file path=ppt/theme/themeOverride5.xml><?xml version="1.0" encoding="utf-8"?>
<a:themeOverride xmlns:a="http://schemas.openxmlformats.org/drawingml/2006/main">
  <a:clrScheme name="Retrospect">
    <a:dk1>
      <a:srgbClr val="000000"/>
    </a:dk1>
    <a:lt1>
      <a:sysClr val="window" lastClr="FFFFFF"/>
    </a:lt1>
    <a:dk2>
      <a:srgbClr val="637052"/>
    </a:dk2>
    <a:lt2>
      <a:srgbClr val="CCDDEA"/>
    </a:lt2>
    <a:accent1>
      <a:srgbClr val="E48312"/>
    </a:accent1>
    <a:accent2>
      <a:srgbClr val="BD582C"/>
    </a:accent2>
    <a:accent3>
      <a:srgbClr val="865640"/>
    </a:accent3>
    <a:accent4>
      <a:srgbClr val="9B8357"/>
    </a:accent4>
    <a:accent5>
      <a:srgbClr val="C2BC80"/>
    </a:accent5>
    <a:accent6>
      <a:srgbClr val="94A088"/>
    </a:accent6>
    <a:hlink>
      <a:srgbClr val="2998E3"/>
    </a:hlink>
    <a:folHlink>
      <a:srgbClr val="8C8C8C"/>
    </a:folHlink>
  </a:clrScheme>
</a:themeOverride>
</file>

<file path=ppt/theme/themeOverride6.xml><?xml version="1.0" encoding="utf-8"?>
<a:themeOverride xmlns:a="http://schemas.openxmlformats.org/drawingml/2006/main">
  <a:clrScheme name="Retrospect">
    <a:dk1>
      <a:srgbClr val="000000"/>
    </a:dk1>
    <a:lt1>
      <a:sysClr val="window" lastClr="FFFFFF"/>
    </a:lt1>
    <a:dk2>
      <a:srgbClr val="637052"/>
    </a:dk2>
    <a:lt2>
      <a:srgbClr val="CCDDEA"/>
    </a:lt2>
    <a:accent1>
      <a:srgbClr val="E48312"/>
    </a:accent1>
    <a:accent2>
      <a:srgbClr val="BD582C"/>
    </a:accent2>
    <a:accent3>
      <a:srgbClr val="865640"/>
    </a:accent3>
    <a:accent4>
      <a:srgbClr val="9B8357"/>
    </a:accent4>
    <a:accent5>
      <a:srgbClr val="C2BC80"/>
    </a:accent5>
    <a:accent6>
      <a:srgbClr val="94A088"/>
    </a:accent6>
    <a:hlink>
      <a:srgbClr val="2998E3"/>
    </a:hlink>
    <a:folHlink>
      <a:srgbClr val="8C8C8C"/>
    </a:folHlink>
  </a:clrScheme>
</a:themeOverride>
</file>

<file path=ppt/theme/themeOverride7.xml><?xml version="1.0" encoding="utf-8"?>
<a:themeOverride xmlns:a="http://schemas.openxmlformats.org/drawingml/2006/main">
  <a:clrScheme name="Retrospect">
    <a:dk1>
      <a:srgbClr val="000000"/>
    </a:dk1>
    <a:lt1>
      <a:sysClr val="window" lastClr="FFFFFF"/>
    </a:lt1>
    <a:dk2>
      <a:srgbClr val="637052"/>
    </a:dk2>
    <a:lt2>
      <a:srgbClr val="CCDDEA"/>
    </a:lt2>
    <a:accent1>
      <a:srgbClr val="E48312"/>
    </a:accent1>
    <a:accent2>
      <a:srgbClr val="BD582C"/>
    </a:accent2>
    <a:accent3>
      <a:srgbClr val="865640"/>
    </a:accent3>
    <a:accent4>
      <a:srgbClr val="9B8357"/>
    </a:accent4>
    <a:accent5>
      <a:srgbClr val="C2BC80"/>
    </a:accent5>
    <a:accent6>
      <a:srgbClr val="94A088"/>
    </a:accent6>
    <a:hlink>
      <a:srgbClr val="2998E3"/>
    </a:hlink>
    <a:folHlink>
      <a:srgbClr val="8C8C8C"/>
    </a:folHlink>
  </a:clrScheme>
</a:themeOverride>
</file>

<file path=ppt/theme/themeOverride8.xml><?xml version="1.0" encoding="utf-8"?>
<a:themeOverride xmlns:a="http://schemas.openxmlformats.org/drawingml/2006/main">
  <a:clrScheme name="Retrospect">
    <a:dk1>
      <a:srgbClr val="000000"/>
    </a:dk1>
    <a:lt1>
      <a:sysClr val="window" lastClr="FFFFFF"/>
    </a:lt1>
    <a:dk2>
      <a:srgbClr val="637052"/>
    </a:dk2>
    <a:lt2>
      <a:srgbClr val="CCDDEA"/>
    </a:lt2>
    <a:accent1>
      <a:srgbClr val="E48312"/>
    </a:accent1>
    <a:accent2>
      <a:srgbClr val="BD582C"/>
    </a:accent2>
    <a:accent3>
      <a:srgbClr val="865640"/>
    </a:accent3>
    <a:accent4>
      <a:srgbClr val="9B8357"/>
    </a:accent4>
    <a:accent5>
      <a:srgbClr val="C2BC80"/>
    </a:accent5>
    <a:accent6>
      <a:srgbClr val="94A088"/>
    </a:accent6>
    <a:hlink>
      <a:srgbClr val="2998E3"/>
    </a:hlink>
    <a:folHlink>
      <a:srgbClr val="8C8C8C"/>
    </a:folHlink>
  </a:clrScheme>
</a:themeOverride>
</file>

<file path=ppt/theme/themeOverride9.xml><?xml version="1.0" encoding="utf-8"?>
<a:themeOverride xmlns:a="http://schemas.openxmlformats.org/drawingml/2006/main">
  <a:clrScheme name="Retrospect">
    <a:dk1>
      <a:srgbClr val="000000"/>
    </a:dk1>
    <a:lt1>
      <a:sysClr val="window" lastClr="FFFFFF"/>
    </a:lt1>
    <a:dk2>
      <a:srgbClr val="637052"/>
    </a:dk2>
    <a:lt2>
      <a:srgbClr val="CCDDEA"/>
    </a:lt2>
    <a:accent1>
      <a:srgbClr val="E48312"/>
    </a:accent1>
    <a:accent2>
      <a:srgbClr val="BD582C"/>
    </a:accent2>
    <a:accent3>
      <a:srgbClr val="865640"/>
    </a:accent3>
    <a:accent4>
      <a:srgbClr val="9B8357"/>
    </a:accent4>
    <a:accent5>
      <a:srgbClr val="C2BC80"/>
    </a:accent5>
    <a:accent6>
      <a:srgbClr val="94A088"/>
    </a:accent6>
    <a:hlink>
      <a:srgbClr val="2998E3"/>
    </a:hlink>
    <a:folHlink>
      <a:srgbClr val="8C8C8C"/>
    </a:folHlink>
  </a:clrScheme>
</a:themeOverride>
</file>

<file path=ppt/theme/themeOverride10.xml><?xml version="1.0" encoding="utf-8"?>
<a:themeOverride xmlns:a="http://schemas.openxmlformats.org/drawingml/2006/main">
  <a:clrScheme name="Retrospect">
    <a:dk1>
      <a:srgbClr val="000000"/>
    </a:dk1>
    <a:lt1>
      <a:sysClr val="window" lastClr="FFFFFF"/>
    </a:lt1>
    <a:dk2>
      <a:srgbClr val="637052"/>
    </a:dk2>
    <a:lt2>
      <a:srgbClr val="CCDDEA"/>
    </a:lt2>
    <a:accent1>
      <a:srgbClr val="E48312"/>
    </a:accent1>
    <a:accent2>
      <a:srgbClr val="BD582C"/>
    </a:accent2>
    <a:accent3>
      <a:srgbClr val="865640"/>
    </a:accent3>
    <a:accent4>
      <a:srgbClr val="9B8357"/>
    </a:accent4>
    <a:accent5>
      <a:srgbClr val="C2BC80"/>
    </a:accent5>
    <a:accent6>
      <a:srgbClr val="94A088"/>
    </a:accent6>
    <a:hlink>
      <a:srgbClr val="2998E3"/>
    </a:hlink>
    <a:folHlink>
      <a:srgbClr val="8C8C8C"/>
    </a:folHlink>
  </a:clrScheme>
</a:themeOverride>
</file>

<file path=ppt/theme/themeOverride11.xml><?xml version="1.0" encoding="utf-8"?>
<a:themeOverride xmlns:a="http://schemas.openxmlformats.org/drawingml/2006/main">
  <a:clrScheme name="Retrospect">
    <a:dk1>
      <a:srgbClr val="000000"/>
    </a:dk1>
    <a:lt1>
      <a:sysClr val="window" lastClr="FFFFFF"/>
    </a:lt1>
    <a:dk2>
      <a:srgbClr val="637052"/>
    </a:dk2>
    <a:lt2>
      <a:srgbClr val="CCDDEA"/>
    </a:lt2>
    <a:accent1>
      <a:srgbClr val="E48312"/>
    </a:accent1>
    <a:accent2>
      <a:srgbClr val="BD582C"/>
    </a:accent2>
    <a:accent3>
      <a:srgbClr val="865640"/>
    </a:accent3>
    <a:accent4>
      <a:srgbClr val="9B8357"/>
    </a:accent4>
    <a:accent5>
      <a:srgbClr val="C2BC80"/>
    </a:accent5>
    <a:accent6>
      <a:srgbClr val="94A088"/>
    </a:accent6>
    <a:hlink>
      <a:srgbClr val="2998E3"/>
    </a:hlink>
    <a:folHlink>
      <a:srgbClr val="8C8C8C"/>
    </a:folHlink>
  </a:clrScheme>
</a:themeOverride>
</file>

<file path=ppt/theme/themeOverride12.xml><?xml version="1.0" encoding="utf-8"?>
<a:themeOverride xmlns:a="http://schemas.openxmlformats.org/drawingml/2006/main">
  <a:clrScheme name="Retrospect">
    <a:dk1>
      <a:srgbClr val="000000"/>
    </a:dk1>
    <a:lt1>
      <a:sysClr val="window" lastClr="FFFFFF"/>
    </a:lt1>
    <a:dk2>
      <a:srgbClr val="637052"/>
    </a:dk2>
    <a:lt2>
      <a:srgbClr val="CCDDEA"/>
    </a:lt2>
    <a:accent1>
      <a:srgbClr val="E48312"/>
    </a:accent1>
    <a:accent2>
      <a:srgbClr val="BD582C"/>
    </a:accent2>
    <a:accent3>
      <a:srgbClr val="865640"/>
    </a:accent3>
    <a:accent4>
      <a:srgbClr val="9B8357"/>
    </a:accent4>
    <a:accent5>
      <a:srgbClr val="C2BC80"/>
    </a:accent5>
    <a:accent6>
      <a:srgbClr val="94A088"/>
    </a:accent6>
    <a:hlink>
      <a:srgbClr val="2998E3"/>
    </a:hlink>
    <a:folHlink>
      <a:srgbClr val="8C8C8C"/>
    </a:folHlink>
  </a:clrScheme>
</a:themeOverride>
</file>

<file path=ppt/theme/themeOverride13.xml><?xml version="1.0" encoding="utf-8"?>
<a:themeOverride xmlns:a="http://schemas.openxmlformats.org/drawingml/2006/main">
  <a:clrScheme name="Retrospect">
    <a:dk1>
      <a:srgbClr val="000000"/>
    </a:dk1>
    <a:lt1>
      <a:sysClr val="window" lastClr="FFFFFF"/>
    </a:lt1>
    <a:dk2>
      <a:srgbClr val="637052"/>
    </a:dk2>
    <a:lt2>
      <a:srgbClr val="CCDDEA"/>
    </a:lt2>
    <a:accent1>
      <a:srgbClr val="E48312"/>
    </a:accent1>
    <a:accent2>
      <a:srgbClr val="BD582C"/>
    </a:accent2>
    <a:accent3>
      <a:srgbClr val="865640"/>
    </a:accent3>
    <a:accent4>
      <a:srgbClr val="9B8357"/>
    </a:accent4>
    <a:accent5>
      <a:srgbClr val="C2BC80"/>
    </a:accent5>
    <a:accent6>
      <a:srgbClr val="94A088"/>
    </a:accent6>
    <a:hlink>
      <a:srgbClr val="2998E3"/>
    </a:hlink>
    <a:folHlink>
      <a:srgbClr val="8C8C8C"/>
    </a:folHlink>
  </a:clrScheme>
</a:themeOverride>
</file>

<file path=ppt/theme/themeOverride14.xml><?xml version="1.0" encoding="utf-8"?>
<a:themeOverride xmlns:a="http://schemas.openxmlformats.org/drawingml/2006/main">
  <a:clrScheme name="Retrospect">
    <a:dk1>
      <a:srgbClr val="000000"/>
    </a:dk1>
    <a:lt1>
      <a:sysClr val="window" lastClr="FFFFFF"/>
    </a:lt1>
    <a:dk2>
      <a:srgbClr val="637052"/>
    </a:dk2>
    <a:lt2>
      <a:srgbClr val="CCDDEA"/>
    </a:lt2>
    <a:accent1>
      <a:srgbClr val="E48312"/>
    </a:accent1>
    <a:accent2>
      <a:srgbClr val="BD582C"/>
    </a:accent2>
    <a:accent3>
      <a:srgbClr val="865640"/>
    </a:accent3>
    <a:accent4>
      <a:srgbClr val="9B8357"/>
    </a:accent4>
    <a:accent5>
      <a:srgbClr val="C2BC80"/>
    </a:accent5>
    <a:accent6>
      <a:srgbClr val="94A088"/>
    </a:accent6>
    <a:hlink>
      <a:srgbClr val="2998E3"/>
    </a:hlink>
    <a:folHlink>
      <a:srgbClr val="8C8C8C"/>
    </a:folHlink>
  </a:clrScheme>
</a:themeOverride>
</file>

<file path=ppt/theme/themeOverride15.xml><?xml version="1.0" encoding="utf-8"?>
<a:themeOverride xmlns:a="http://schemas.openxmlformats.org/drawingml/2006/main">
  <a:clrScheme name="Retrospect">
    <a:dk1>
      <a:srgbClr val="000000"/>
    </a:dk1>
    <a:lt1>
      <a:sysClr val="window" lastClr="FFFFFF"/>
    </a:lt1>
    <a:dk2>
      <a:srgbClr val="637052"/>
    </a:dk2>
    <a:lt2>
      <a:srgbClr val="CCDDEA"/>
    </a:lt2>
    <a:accent1>
      <a:srgbClr val="E48312"/>
    </a:accent1>
    <a:accent2>
      <a:srgbClr val="BD582C"/>
    </a:accent2>
    <a:accent3>
      <a:srgbClr val="865640"/>
    </a:accent3>
    <a:accent4>
      <a:srgbClr val="9B8357"/>
    </a:accent4>
    <a:accent5>
      <a:srgbClr val="C2BC80"/>
    </a:accent5>
    <a:accent6>
      <a:srgbClr val="94A088"/>
    </a:accent6>
    <a:hlink>
      <a:srgbClr val="2998E3"/>
    </a:hlink>
    <a:folHlink>
      <a:srgbClr val="8C8C8C"/>
    </a:folHlink>
  </a:clrScheme>
</a:themeOverride>
</file>

<file path=ppt/theme/themeOverride16.xml><?xml version="1.0" encoding="utf-8"?>
<a:themeOverride xmlns:a="http://schemas.openxmlformats.org/drawingml/2006/main">
  <a:clrScheme name="Retrospect">
    <a:dk1>
      <a:srgbClr val="000000"/>
    </a:dk1>
    <a:lt1>
      <a:sysClr val="window" lastClr="FFFFFF"/>
    </a:lt1>
    <a:dk2>
      <a:srgbClr val="637052"/>
    </a:dk2>
    <a:lt2>
      <a:srgbClr val="CCDDEA"/>
    </a:lt2>
    <a:accent1>
      <a:srgbClr val="E48312"/>
    </a:accent1>
    <a:accent2>
      <a:srgbClr val="BD582C"/>
    </a:accent2>
    <a:accent3>
      <a:srgbClr val="865640"/>
    </a:accent3>
    <a:accent4>
      <a:srgbClr val="9B8357"/>
    </a:accent4>
    <a:accent5>
      <a:srgbClr val="C2BC80"/>
    </a:accent5>
    <a:accent6>
      <a:srgbClr val="94A088"/>
    </a:accent6>
    <a:hlink>
      <a:srgbClr val="2998E3"/>
    </a:hlink>
    <a:folHlink>
      <a:srgbClr val="8C8C8C"/>
    </a:folHlink>
  </a:clrScheme>
</a:themeOverride>
</file>

<file path=ppt/theme/themeOverride17.xml><?xml version="1.0" encoding="utf-8"?>
<a:themeOverride xmlns:a="http://schemas.openxmlformats.org/drawingml/2006/main">
  <a:clrScheme name="Retrospect">
    <a:dk1>
      <a:srgbClr val="000000"/>
    </a:dk1>
    <a:lt1>
      <a:sysClr val="window" lastClr="FFFFFF"/>
    </a:lt1>
    <a:dk2>
      <a:srgbClr val="637052"/>
    </a:dk2>
    <a:lt2>
      <a:srgbClr val="CCDDEA"/>
    </a:lt2>
    <a:accent1>
      <a:srgbClr val="E48312"/>
    </a:accent1>
    <a:accent2>
      <a:srgbClr val="BD582C"/>
    </a:accent2>
    <a:accent3>
      <a:srgbClr val="865640"/>
    </a:accent3>
    <a:accent4>
      <a:srgbClr val="9B8357"/>
    </a:accent4>
    <a:accent5>
      <a:srgbClr val="C2BC80"/>
    </a:accent5>
    <a:accent6>
      <a:srgbClr val="94A088"/>
    </a:accent6>
    <a:hlink>
      <a:srgbClr val="2998E3"/>
    </a:hlink>
    <a:folHlink>
      <a:srgbClr val="8C8C8C"/>
    </a:folHlink>
  </a:clrScheme>
</a:themeOverride>
</file>

<file path=ppt/theme/themeOverride18.xml><?xml version="1.0" encoding="utf-8"?>
<a:themeOverride xmlns:a="http://schemas.openxmlformats.org/drawingml/2006/main">
  <a:clrScheme name="Retrospect">
    <a:dk1>
      <a:srgbClr val="000000"/>
    </a:dk1>
    <a:lt1>
      <a:sysClr val="window" lastClr="FFFFFF"/>
    </a:lt1>
    <a:dk2>
      <a:srgbClr val="637052"/>
    </a:dk2>
    <a:lt2>
      <a:srgbClr val="CCDDEA"/>
    </a:lt2>
    <a:accent1>
      <a:srgbClr val="E48312"/>
    </a:accent1>
    <a:accent2>
      <a:srgbClr val="BD582C"/>
    </a:accent2>
    <a:accent3>
      <a:srgbClr val="865640"/>
    </a:accent3>
    <a:accent4>
      <a:srgbClr val="9B8357"/>
    </a:accent4>
    <a:accent5>
      <a:srgbClr val="C2BC80"/>
    </a:accent5>
    <a:accent6>
      <a:srgbClr val="94A088"/>
    </a:accent6>
    <a:hlink>
      <a:srgbClr val="2998E3"/>
    </a:hlink>
    <a:folHlink>
      <a:srgbClr val="8C8C8C"/>
    </a:folHlink>
  </a:clrScheme>
</a:themeOverride>
</file>

<file path=ppt/theme/themeOverride19.xml><?xml version="1.0" encoding="utf-8"?>
<a:themeOverride xmlns:a="http://schemas.openxmlformats.org/drawingml/2006/main">
  <a:clrScheme name="Retrospect">
    <a:dk1>
      <a:srgbClr val="000000"/>
    </a:dk1>
    <a:lt1>
      <a:sysClr val="window" lastClr="FFFFFF"/>
    </a:lt1>
    <a:dk2>
      <a:srgbClr val="637052"/>
    </a:dk2>
    <a:lt2>
      <a:srgbClr val="CCDDEA"/>
    </a:lt2>
    <a:accent1>
      <a:srgbClr val="E48312"/>
    </a:accent1>
    <a:accent2>
      <a:srgbClr val="BD582C"/>
    </a:accent2>
    <a:accent3>
      <a:srgbClr val="865640"/>
    </a:accent3>
    <a:accent4>
      <a:srgbClr val="9B8357"/>
    </a:accent4>
    <a:accent5>
      <a:srgbClr val="C2BC80"/>
    </a:accent5>
    <a:accent6>
      <a:srgbClr val="94A088"/>
    </a:accent6>
    <a:hlink>
      <a:srgbClr val="2998E3"/>
    </a:hlink>
    <a:folHlink>
      <a:srgbClr val="8C8C8C"/>
    </a:folHlink>
  </a:clrScheme>
</a:themeOverride>
</file>

<file path=ppt/theme/themeOverride20.xml><?xml version="1.0" encoding="utf-8"?>
<a:themeOverride xmlns:a="http://schemas.openxmlformats.org/drawingml/2006/main">
  <a:clrScheme name="Retrospect">
    <a:dk1>
      <a:srgbClr val="000000"/>
    </a:dk1>
    <a:lt1>
      <a:sysClr val="window" lastClr="FFFFFF"/>
    </a:lt1>
    <a:dk2>
      <a:srgbClr val="637052"/>
    </a:dk2>
    <a:lt2>
      <a:srgbClr val="CCDDEA"/>
    </a:lt2>
    <a:accent1>
      <a:srgbClr val="E48312"/>
    </a:accent1>
    <a:accent2>
      <a:srgbClr val="BD582C"/>
    </a:accent2>
    <a:accent3>
      <a:srgbClr val="865640"/>
    </a:accent3>
    <a:accent4>
      <a:srgbClr val="9B8357"/>
    </a:accent4>
    <a:accent5>
      <a:srgbClr val="C2BC80"/>
    </a:accent5>
    <a:accent6>
      <a:srgbClr val="94A088"/>
    </a:accent6>
    <a:hlink>
      <a:srgbClr val="2998E3"/>
    </a:hlink>
    <a:folHlink>
      <a:srgbClr val="8C8C8C"/>
    </a:folHlink>
  </a:clrScheme>
</a:themeOverride>
</file>

<file path=ppt/theme/themeOverride21.xml><?xml version="1.0" encoding="utf-8"?>
<a:themeOverride xmlns:a="http://schemas.openxmlformats.org/drawingml/2006/main">
  <a:clrScheme name="Retrospect">
    <a:dk1>
      <a:srgbClr val="000000"/>
    </a:dk1>
    <a:lt1>
      <a:sysClr val="window" lastClr="FFFFFF"/>
    </a:lt1>
    <a:dk2>
      <a:srgbClr val="637052"/>
    </a:dk2>
    <a:lt2>
      <a:srgbClr val="CCDDEA"/>
    </a:lt2>
    <a:accent1>
      <a:srgbClr val="E48312"/>
    </a:accent1>
    <a:accent2>
      <a:srgbClr val="BD582C"/>
    </a:accent2>
    <a:accent3>
      <a:srgbClr val="865640"/>
    </a:accent3>
    <a:accent4>
      <a:srgbClr val="9B8357"/>
    </a:accent4>
    <a:accent5>
      <a:srgbClr val="C2BC80"/>
    </a:accent5>
    <a:accent6>
      <a:srgbClr val="94A088"/>
    </a:accent6>
    <a:hlink>
      <a:srgbClr val="2998E3"/>
    </a:hlink>
    <a:folHlink>
      <a:srgbClr val="8C8C8C"/>
    </a:folHlink>
  </a:clrScheme>
</a:themeOverrid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DirectSourceMarket xmlns="4873beb7-5857-4685-be1f-d57550cc96cc" xsi:nil="true"/>
    <ApprovalStatus xmlns="4873beb7-5857-4685-be1f-d57550cc96cc">InProgress</ApprovalStatus>
    <MarketSpecific xmlns="4873beb7-5857-4685-be1f-d57550cc96cc">false</MarketSpecific>
    <LocComments xmlns="4873beb7-5857-4685-be1f-d57550cc96cc" xsi:nil="true"/>
    <ThumbnailAssetId xmlns="4873beb7-5857-4685-be1f-d57550cc96cc" xsi:nil="true"/>
    <PrimaryImageGen xmlns="4873beb7-5857-4685-be1f-d57550cc96cc">false</PrimaryImageGen>
    <LegacyData xmlns="4873beb7-5857-4685-be1f-d57550cc96cc" xsi:nil="true"/>
    <LocRecommendedHandoff xmlns="4873beb7-5857-4685-be1f-d57550cc96cc" xsi:nil="true"/>
    <BusinessGroup xmlns="4873beb7-5857-4685-be1f-d57550cc96cc" xsi:nil="true"/>
    <BlockPublish xmlns="4873beb7-5857-4685-be1f-d57550cc96cc">false</BlockPublish>
    <TPFriendlyName xmlns="4873beb7-5857-4685-be1f-d57550cc96cc" xsi:nil="true"/>
    <NumericId xmlns="4873beb7-5857-4685-be1f-d57550cc96cc" xsi:nil="true"/>
    <APEditor xmlns="4873beb7-5857-4685-be1f-d57550cc96cc">
      <UserInfo>
        <DisplayName/>
        <AccountId xsi:nil="true"/>
        <AccountType/>
      </UserInfo>
    </APEditor>
    <SourceTitle xmlns="4873beb7-5857-4685-be1f-d57550cc96cc" xsi:nil="true"/>
    <OpenTemplate xmlns="4873beb7-5857-4685-be1f-d57550cc96cc">true</OpenTemplate>
    <UALocComments xmlns="4873beb7-5857-4685-be1f-d57550cc96cc" xsi:nil="true"/>
    <ParentAssetId xmlns="4873beb7-5857-4685-be1f-d57550cc96cc" xsi:nil="true"/>
    <IntlLangReviewDate xmlns="4873beb7-5857-4685-be1f-d57550cc96cc" xsi:nil="true"/>
    <FeatureTagsTaxHTField0 xmlns="4873beb7-5857-4685-be1f-d57550cc96cc">
      <Terms xmlns="http://schemas.microsoft.com/office/infopath/2007/PartnerControls"/>
    </FeatureTagsTaxHTField0>
    <PublishStatusLookup xmlns="4873beb7-5857-4685-be1f-d57550cc96cc">
      <Value>1360476</Value>
    </PublishStatusLookup>
    <Providers xmlns="4873beb7-5857-4685-be1f-d57550cc96cc" xsi:nil="true"/>
    <MachineTranslated xmlns="4873beb7-5857-4685-be1f-d57550cc96cc">false</MachineTranslated>
    <OriginalSourceMarket xmlns="4873beb7-5857-4685-be1f-d57550cc96cc" xsi:nil="true"/>
    <APDescription xmlns="4873beb7-5857-4685-be1f-d57550cc96cc" xsi:nil="true"/>
    <ClipArtFilename xmlns="4873beb7-5857-4685-be1f-d57550cc96cc" xsi:nil="true"/>
    <ContentItem xmlns="4873beb7-5857-4685-be1f-d57550cc96cc" xsi:nil="true"/>
    <TPInstallLocation xmlns="4873beb7-5857-4685-be1f-d57550cc96cc" xsi:nil="true"/>
    <PublishTargets xmlns="4873beb7-5857-4685-be1f-d57550cc96cc">OfficeOnlineVNext</PublishTargets>
    <TimesCloned xmlns="4873beb7-5857-4685-be1f-d57550cc96cc" xsi:nil="true"/>
    <AssetStart xmlns="4873beb7-5857-4685-be1f-d57550cc96cc">2011-12-12T13:37:00+00:00</AssetStart>
    <Provider xmlns="4873beb7-5857-4685-be1f-d57550cc96cc" xsi:nil="true"/>
    <AcquiredFrom xmlns="4873beb7-5857-4685-be1f-d57550cc96cc">Internal MS</AcquiredFrom>
    <FriendlyTitle xmlns="4873beb7-5857-4685-be1f-d57550cc96cc" xsi:nil="true"/>
    <LastHandOff xmlns="4873beb7-5857-4685-be1f-d57550cc96cc" xsi:nil="true"/>
    <TPClientViewer xmlns="4873beb7-5857-4685-be1f-d57550cc96cc" xsi:nil="true"/>
    <UACurrentWords xmlns="4873beb7-5857-4685-be1f-d57550cc96cc" xsi:nil="true"/>
    <ArtSampleDocs xmlns="4873beb7-5857-4685-be1f-d57550cc96cc" xsi:nil="true"/>
    <UALocRecommendation xmlns="4873beb7-5857-4685-be1f-d57550cc96cc">Localize</UALocRecommendation>
    <Manager xmlns="4873beb7-5857-4685-be1f-d57550cc96cc" xsi:nil="true"/>
    <ShowIn xmlns="4873beb7-5857-4685-be1f-d57550cc96cc">Show everywhere</ShowIn>
    <UANotes xmlns="4873beb7-5857-4685-be1f-d57550cc96cc" xsi:nil="true"/>
    <TemplateStatus xmlns="4873beb7-5857-4685-be1f-d57550cc96cc">Complete</TemplateStatus>
    <InternalTagsTaxHTField0 xmlns="4873beb7-5857-4685-be1f-d57550cc96cc">
      <Terms xmlns="http://schemas.microsoft.com/office/infopath/2007/PartnerControls"/>
    </InternalTagsTaxHTField0>
    <CSXHash xmlns="4873beb7-5857-4685-be1f-d57550cc96cc" xsi:nil="true"/>
    <Downloads xmlns="4873beb7-5857-4685-be1f-d57550cc96cc">0</Downloads>
    <VoteCount xmlns="4873beb7-5857-4685-be1f-d57550cc96cc" xsi:nil="true"/>
    <OOCacheId xmlns="4873beb7-5857-4685-be1f-d57550cc96cc" xsi:nil="true"/>
    <IsDeleted xmlns="4873beb7-5857-4685-be1f-d57550cc96cc">false</IsDeleted>
    <AssetExpire xmlns="4873beb7-5857-4685-be1f-d57550cc96cc">2035-01-01T08:00:00+00:00</AssetExpire>
    <DSATActionTaken xmlns="4873beb7-5857-4685-be1f-d57550cc96cc" xsi:nil="true"/>
    <CSXSubmissionMarket xmlns="4873beb7-5857-4685-be1f-d57550cc96cc" xsi:nil="true"/>
    <TPExecutable xmlns="4873beb7-5857-4685-be1f-d57550cc96cc" xsi:nil="true"/>
    <SubmitterId xmlns="4873beb7-5857-4685-be1f-d57550cc96cc" xsi:nil="true"/>
    <EditorialTags xmlns="4873beb7-5857-4685-be1f-d57550cc96cc" xsi:nil="true"/>
    <ApprovalLog xmlns="4873beb7-5857-4685-be1f-d57550cc96cc" xsi:nil="true"/>
    <AssetType xmlns="4873beb7-5857-4685-be1f-d57550cc96cc">TP</AssetType>
    <BugNumber xmlns="4873beb7-5857-4685-be1f-d57550cc96cc" xsi:nil="true"/>
    <CSXSubmissionDate xmlns="4873beb7-5857-4685-be1f-d57550cc96cc" xsi:nil="true"/>
    <CSXUpdate xmlns="4873beb7-5857-4685-be1f-d57550cc96cc">false</CSXUpdate>
    <Milestone xmlns="4873beb7-5857-4685-be1f-d57550cc96cc" xsi:nil="true"/>
    <RecommendationsModifier xmlns="4873beb7-5857-4685-be1f-d57550cc96cc" xsi:nil="true"/>
    <OriginAsset xmlns="4873beb7-5857-4685-be1f-d57550cc96cc" xsi:nil="true"/>
    <TPComponent xmlns="4873beb7-5857-4685-be1f-d57550cc96cc" xsi:nil="true"/>
    <AssetId xmlns="4873beb7-5857-4685-be1f-d57550cc96cc">TP102801058</AssetId>
    <IntlLocPriority xmlns="4873beb7-5857-4685-be1f-d57550cc96cc" xsi:nil="true"/>
    <PolicheckWords xmlns="4873beb7-5857-4685-be1f-d57550cc96cc" xsi:nil="true"/>
    <TPLaunchHelpLink xmlns="4873beb7-5857-4685-be1f-d57550cc96cc" xsi:nil="true"/>
    <TPApplication xmlns="4873beb7-5857-4685-be1f-d57550cc96cc" xsi:nil="true"/>
    <CrawlForDependencies xmlns="4873beb7-5857-4685-be1f-d57550cc96cc">false</CrawlForDependencies>
    <HandoffToMSDN xmlns="4873beb7-5857-4685-be1f-d57550cc96cc" xsi:nil="true"/>
    <PlannedPubDate xmlns="4873beb7-5857-4685-be1f-d57550cc96cc" xsi:nil="true"/>
    <IntlLangReviewer xmlns="4873beb7-5857-4685-be1f-d57550cc96cc" xsi:nil="true"/>
    <TrustLevel xmlns="4873beb7-5857-4685-be1f-d57550cc96cc">1 Microsoft Managed Content</TrustLevel>
    <LocLastLocAttemptVersionLookup xmlns="4873beb7-5857-4685-be1f-d57550cc96cc">706496</LocLastLocAttemptVersionLookup>
    <IsSearchable xmlns="4873beb7-5857-4685-be1f-d57550cc96cc">true</IsSearchable>
    <TemplateTemplateType xmlns="4873beb7-5857-4685-be1f-d57550cc96cc">PowerPoint Presentation Template</TemplateTemplateType>
    <CampaignTagsTaxHTField0 xmlns="4873beb7-5857-4685-be1f-d57550cc96cc">
      <Terms xmlns="http://schemas.microsoft.com/office/infopath/2007/PartnerControls"/>
    </CampaignTagsTaxHTField0>
    <TPNamespace xmlns="4873beb7-5857-4685-be1f-d57550cc96cc" xsi:nil="true"/>
    <TaxCatchAll xmlns="4873beb7-5857-4685-be1f-d57550cc96cc"/>
    <Markets xmlns="4873beb7-5857-4685-be1f-d57550cc96cc"/>
    <UAProjectedTotalWords xmlns="4873beb7-5857-4685-be1f-d57550cc96cc" xsi:nil="true"/>
    <IntlLangReview xmlns="4873beb7-5857-4685-be1f-d57550cc96cc">false</IntlLangReview>
    <OutputCachingOn xmlns="4873beb7-5857-4685-be1f-d57550cc96cc">false</OutputCachingOn>
    <AverageRating xmlns="4873beb7-5857-4685-be1f-d57550cc96cc" xsi:nil="true"/>
    <APAuthor xmlns="4873beb7-5857-4685-be1f-d57550cc96cc">
      <UserInfo>
        <DisplayName>REDMOND\v-soujap</DisplayName>
        <AccountId>1954</AccountId>
        <AccountType/>
      </UserInfo>
    </APAuthor>
    <LocManualTestRequired xmlns="4873beb7-5857-4685-be1f-d57550cc96cc">false</LocManualTestRequired>
    <TPCommandLine xmlns="4873beb7-5857-4685-be1f-d57550cc96cc" xsi:nil="true"/>
    <TPAppVersion xmlns="4873beb7-5857-4685-be1f-d57550cc96cc" xsi:nil="true"/>
    <EditorialStatus xmlns="4873beb7-5857-4685-be1f-d57550cc96cc">Complete</EditorialStatus>
    <LastModifiedDateTime xmlns="4873beb7-5857-4685-be1f-d57550cc96cc" xsi:nil="true"/>
    <ScenarioTagsTaxHTField0 xmlns="4873beb7-5857-4685-be1f-d57550cc96cc">
      <Terms xmlns="http://schemas.microsoft.com/office/infopath/2007/PartnerControls"/>
    </ScenarioTagsTaxHTField0>
    <OriginalRelease xmlns="4873beb7-5857-4685-be1f-d57550cc96cc">14</OriginalRelease>
    <TPLaunchHelpLinkType xmlns="4873beb7-5857-4685-be1f-d57550cc96cc">Template</TPLaunchHelpLinkType>
    <LocalizationTagsTaxHTField0 xmlns="4873beb7-5857-4685-be1f-d57550cc96cc">
      <Terms xmlns="http://schemas.microsoft.com/office/infopath/2007/PartnerControls"/>
    </LocalizationTagsTaxHTField0>
    <LocMarketGroupTiers2 xmlns="4873beb7-5857-4685-be1f-d57550cc96cc" xsi:nil="true"/>
  </documentManagement>
</p:properties>
</file>

<file path=customXml/item2.xml><?xml version="1.0" encoding="utf-8"?>
<ct:contentTypeSchema xmlns:ct="http://schemas.microsoft.com/office/2006/metadata/contentType" xmlns:ma="http://schemas.microsoft.com/office/2006/metadata/properties/metaAttributes" ct:_="" ma:_="" ma:contentTypeName="TemplateFile" ma:contentTypeID="0x0101006EDDDB5EE6D98C44930B742096920B300400F5B6D36B3EF94B4E9A635CDF2A18F5B8" ma:contentTypeVersion="72" ma:contentTypeDescription="Create a new document." ma:contentTypeScope="" ma:versionID="a23e56308344d904b51738559c3d67c9">
  <xsd:schema xmlns:xsd="http://www.w3.org/2001/XMLSchema" xmlns:xs="http://www.w3.org/2001/XMLSchema" xmlns:p="http://schemas.microsoft.com/office/2006/metadata/properties" xmlns:ns2="4873beb7-5857-4685-be1f-d57550cc96cc" targetNamespace="http://schemas.microsoft.com/office/2006/metadata/properties" ma:root="true" ma:fieldsID="cd0908cc4600e77bf5da051303e00c8d" ns2:_="">
    <xsd:import namespace="4873beb7-5857-4685-be1f-d57550cc96cc"/>
    <xsd:element name="properties">
      <xsd:complexType>
        <xsd:sequence>
          <xsd:element name="documentManagement">
            <xsd:complexType>
              <xsd:all>
                <xsd:element ref="ns2:AcquiredFrom" minOccurs="0"/>
                <xsd:element ref="ns2:UACurrentWords" minOccurs="0"/>
                <xsd:element ref="ns2:TPApplication" minOccurs="0"/>
                <xsd:element ref="ns2:ApprovalLog" minOccurs="0"/>
                <xsd:element ref="ns2:ApprovalStatus" minOccurs="0"/>
                <xsd:element ref="ns2:AssetStart" minOccurs="0"/>
                <xsd:element ref="ns2:AssetExpire" minOccurs="0"/>
                <xsd:element ref="ns2:AssetId" minOccurs="0"/>
                <xsd:element ref="ns2:IsSearchable" minOccurs="0"/>
                <xsd:element ref="ns2:AssetType" minOccurs="0"/>
                <xsd:element ref="ns2:APAuthor" minOccurs="0"/>
                <xsd:element ref="ns2:AverageRating" minOccurs="0"/>
                <xsd:element ref="ns2:BlockPublish" minOccurs="0"/>
                <xsd:element ref="ns2:BugNumber" minOccurs="0"/>
                <xsd:element ref="ns2:CampaignTagsTaxHTField0" minOccurs="0"/>
                <xsd:element ref="ns2:TPClientViewer" minOccurs="0"/>
                <xsd:element ref="ns2:ClipArtFilename" minOccurs="0"/>
                <xsd:element ref="ns2:TPCommandLine" minOccurs="0"/>
                <xsd:element ref="ns2:TPComponent" minOccurs="0"/>
                <xsd:element ref="ns2:ContentItem" minOccurs="0"/>
                <xsd:element ref="ns2:CrawlForDependencies" minOccurs="0"/>
                <xsd:element ref="ns2:CSXHash" minOccurs="0"/>
                <xsd:element ref="ns2:CSXSubmissionMarket" minOccurs="0"/>
                <xsd:element ref="ns2:CSXUpdate" minOccurs="0"/>
                <xsd:element ref="ns2:IntlLangReviewDate" minOccurs="0"/>
                <xsd:element ref="ns2:IsDeleted" minOccurs="0"/>
                <xsd:element ref="ns2:APDescription" minOccurs="0"/>
                <xsd:element ref="ns2:DirectSourceMarket" minOccurs="0"/>
                <xsd:element ref="ns2:Downloads" minOccurs="0"/>
                <xsd:element ref="ns2:DSATActionTaken" minOccurs="0"/>
                <xsd:element ref="ns2:APEditor" minOccurs="0"/>
                <xsd:element ref="ns2:EditorialStatus" minOccurs="0"/>
                <xsd:element ref="ns2:EditorialTags" minOccurs="0"/>
                <xsd:element ref="ns2:TPExecutable" minOccurs="0"/>
                <xsd:element ref="ns2:FeatureTagsTaxHTField0" minOccurs="0"/>
                <xsd:element ref="ns2:TPFriendlyName" minOccurs="0"/>
                <xsd:element ref="ns2:FriendlyTitle" minOccurs="0"/>
                <xsd:element ref="ns2:PrimaryImageGen" minOccurs="0"/>
                <xsd:element ref="ns2:HandoffToMSDN" minOccurs="0"/>
                <xsd:element ref="ns2:InProjectListLookup" minOccurs="0"/>
                <xsd:element ref="ns2:TPInstallLocation" minOccurs="0"/>
                <xsd:element ref="ns2:InternalTagsTaxHTField0" minOccurs="0"/>
                <xsd:element ref="ns2:IntlLangReview" minOccurs="0"/>
                <xsd:element ref="ns2:IntlLangReviewer" minOccurs="0"/>
                <xsd:element ref="ns2:MarketSpecific" minOccurs="0"/>
                <xsd:element ref="ns2:LastCompleteVersionLookup" minOccurs="0"/>
                <xsd:element ref="ns2:LastHandOff" minOccurs="0"/>
                <xsd:element ref="ns2:LastModifiedDateTime" minOccurs="0"/>
                <xsd:element ref="ns2:LastPreviewErrorLookup" minOccurs="0"/>
                <xsd:element ref="ns2:LastPreviewResultLookup" minOccurs="0"/>
                <xsd:element ref="ns2:LastPreviewAttemptDateLookup" minOccurs="0"/>
                <xsd:element ref="ns2:LastPreviewedByLookup" minOccurs="0"/>
                <xsd:element ref="ns2:LastPreviewTimeLookup" minOccurs="0"/>
                <xsd:element ref="ns2:LastPreviewVersionLookup" minOccurs="0"/>
                <xsd:element ref="ns2:LastPublishErrorLookup" minOccurs="0"/>
                <xsd:element ref="ns2:LastPublishResultLookup" minOccurs="0"/>
                <xsd:element ref="ns2:LastPublishAttemptDateLookup" minOccurs="0"/>
                <xsd:element ref="ns2:LastPublishedByLookup" minOccurs="0"/>
                <xsd:element ref="ns2:LastPublishTimeLookup" minOccurs="0"/>
                <xsd:element ref="ns2:LastPublishVersionLookup" minOccurs="0"/>
                <xsd:element ref="ns2:TPLaunchHelpLinkType" minOccurs="0"/>
                <xsd:element ref="ns2:LegacyData" minOccurs="0"/>
                <xsd:element ref="ns2:TPLaunchHelpLink" minOccurs="0"/>
                <xsd:element ref="ns2:LocComments" minOccurs="0"/>
                <xsd:element ref="ns2:LocLastLocAttemptVersionLookup" minOccurs="0"/>
                <xsd:element ref="ns2:LocLastLocAttemptVersionTypeLookup" minOccurs="0"/>
                <xsd:element ref="ns2:LocManualTestRequired" minOccurs="0"/>
                <xsd:element ref="ns2:LocMarketGroupTiers2" minOccurs="0"/>
                <xsd:element ref="ns2:LocNewPublishedVersionLookup" minOccurs="0"/>
                <xsd:element ref="ns2:LocOverallHandbackStatusLookup" minOccurs="0"/>
                <xsd:element ref="ns2:LocOverallLocStatusLookup" minOccurs="0"/>
                <xsd:element ref="ns2:LocOverallPreviewStatusLookup" minOccurs="0"/>
                <xsd:element ref="ns2:LocOverallPublishStatusLookup" minOccurs="0"/>
                <xsd:element ref="ns2:IntlLocPriority" minOccurs="0"/>
                <xsd:element ref="ns2:LocProcessedForHandoffsLookup" minOccurs="0"/>
                <xsd:element ref="ns2:LocProcessedForMarketsLookup" minOccurs="0"/>
                <xsd:element ref="ns2:LocPublishedDependentAssetsLookup" minOccurs="0"/>
                <xsd:element ref="ns2:LocPublishedLinkedAssetsLookup" minOccurs="0"/>
                <xsd:element ref="ns2:LocRecommendedHandoff" minOccurs="0"/>
                <xsd:element ref="ns2:LocalizationTagsTaxHTField0" minOccurs="0"/>
                <xsd:element ref="ns2:MachineTranslated" minOccurs="0"/>
                <xsd:element ref="ns2:Manager" minOccurs="0"/>
                <xsd:element ref="ns2:Markets" minOccurs="0"/>
                <xsd:element ref="ns2:Milestone" minOccurs="0"/>
                <xsd:element ref="ns2:TPNamespace" minOccurs="0"/>
                <xsd:element ref="ns2:NumericId" minOccurs="0"/>
                <xsd:element ref="ns2:NumOfRatingsLookup" minOccurs="0"/>
                <xsd:element ref="ns2:OOCacheId" minOccurs="0"/>
                <xsd:element ref="ns2:OpenTemplate" minOccurs="0"/>
                <xsd:element ref="ns2:OriginAsset" minOccurs="0"/>
                <xsd:element ref="ns2:OriginalRelease" minOccurs="0"/>
                <xsd:element ref="ns2:OriginalSourceMarket" minOccurs="0"/>
                <xsd:element ref="ns2:OutputCachingOn" minOccurs="0"/>
                <xsd:element ref="ns2:ParentAssetId" minOccurs="0"/>
                <xsd:element ref="ns2:PlannedPubDate" minOccurs="0"/>
                <xsd:element ref="ns2:PolicheckWords" minOccurs="0"/>
                <xsd:element ref="ns2:BusinessGroup" minOccurs="0"/>
                <xsd:element ref="ns2:UAProjectedTotalWords" minOccurs="0"/>
                <xsd:element ref="ns2:Provider" minOccurs="0"/>
                <xsd:element ref="ns2:Providers" minOccurs="0"/>
                <xsd:element ref="ns2:PublishStatusLookup" minOccurs="0"/>
                <xsd:element ref="ns2:PublishTargets" minOccurs="0"/>
                <xsd:element ref="ns2:RecommendationsModifier" minOccurs="0"/>
                <xsd:element ref="ns2:ArtSampleDocs" minOccurs="0"/>
                <xsd:element ref="ns2:ScenarioTagsTaxHTField0" minOccurs="0"/>
                <xsd:element ref="ns2:ShowIn" minOccurs="0"/>
                <xsd:element ref="ns2:SourceTitle" minOccurs="0"/>
                <xsd:element ref="ns2:CSXSubmissionDate" minOccurs="0"/>
                <xsd:element ref="ns2:SubmitterId" minOccurs="0"/>
                <xsd:element ref="ns2:TaxCatchAll" minOccurs="0"/>
                <xsd:element ref="ns2:TaxCatchAllLabel" minOccurs="0"/>
                <xsd:element ref="ns2:TemplateStatus" minOccurs="0"/>
                <xsd:element ref="ns2:TemplateTemplateType" minOccurs="0"/>
                <xsd:element ref="ns2:ThumbnailAssetId" minOccurs="0"/>
                <xsd:element ref="ns2:TimesCloned" minOccurs="0"/>
                <xsd:element ref="ns2:TrustLevel" minOccurs="0"/>
                <xsd:element ref="ns2:UALocComments" minOccurs="0"/>
                <xsd:element ref="ns2:UALocRecommendation" minOccurs="0"/>
                <xsd:element ref="ns2:UANotes" minOccurs="0"/>
                <xsd:element ref="ns2:TPAppVersion" minOccurs="0"/>
                <xsd:element ref="ns2:VoteCount"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4873beb7-5857-4685-be1f-d57550cc96cc" elementFormDefault="qualified">
    <xsd:import namespace="http://schemas.microsoft.com/office/2006/documentManagement/types"/>
    <xsd:import namespace="http://schemas.microsoft.com/office/infopath/2007/PartnerControls"/>
    <xsd:element name="AcquiredFrom" ma:index="1" nillable="true" ma:displayName="Acquired From" ma:default="Internal MS" ma:internalName="AcquiredFrom" ma:readOnly="false">
      <xsd:simpleType>
        <xsd:restriction base="dms:Choice">
          <xsd:enumeration value="Internal MS"/>
          <xsd:enumeration value="Community"/>
          <xsd:enumeration value="MVP"/>
          <xsd:enumeration value="Publisher"/>
          <xsd:enumeration value="Partner"/>
          <xsd:enumeration value="None"/>
        </xsd:restriction>
      </xsd:simpleType>
    </xsd:element>
    <xsd:element name="UACurrentWords" ma:index="2" nillable="true" ma:displayName="Actual Word Count" ma:default="" ma:internalName="UACurrentWords" ma:readOnly="false">
      <xsd:simpleType>
        <xsd:restriction base="dms:Unknown"/>
      </xsd:simpleType>
    </xsd:element>
    <xsd:element name="TPApplication" ma:index="3" nillable="true" ma:displayName="Application to Open Template With" ma:default="" ma:internalName="TPApplication">
      <xsd:simpleType>
        <xsd:restriction base="dms:Text"/>
      </xsd:simpleType>
    </xsd:element>
    <xsd:element name="ApprovalLog" ma:index="4" nillable="true" ma:displayName="Approval Log" ma:default="" ma:hidden="true" ma:internalName="ApprovalLog" ma:readOnly="false">
      <xsd:simpleType>
        <xsd:restriction base="dms:Note"/>
      </xsd:simpleType>
    </xsd:element>
    <xsd:element name="ApprovalStatus" ma:index="5" nillable="true" ma:displayName="Approval Status" ma:default="InProgress" ma:internalName="ApprovalStatus" ma:readOnly="false">
      <xsd:simpleType>
        <xsd:restriction base="dms:Choice">
          <xsd:enumeration value="InProgress"/>
          <xsd:enumeration value="Rejected"/>
          <xsd:enumeration value="Questionable"/>
          <xsd:enumeration value="ApprovedAutomatic"/>
          <xsd:enumeration value="ApprovedManual"/>
          <xsd:enumeration value="On Hold"/>
          <xsd:enumeration value="Needs Review"/>
          <xsd:enumeration value="A Violation"/>
          <xsd:enumeration value="Unpublished Violation"/>
        </xsd:restriction>
      </xsd:simpleType>
    </xsd:element>
    <xsd:element name="AssetStart" ma:index="6" nillable="true" ma:displayName="Asset Begin Date" ma:default="[Today]" ma:internalName="AssetStart" ma:readOnly="false">
      <xsd:simpleType>
        <xsd:restriction base="dms:DateTime"/>
      </xsd:simpleType>
    </xsd:element>
    <xsd:element name="AssetExpire" ma:index="7" nillable="true" ma:displayName="Asset End Date" ma:default="2029-01-01T08:00:00Z" ma:format="DateTime" ma:internalName="AssetExpire" ma:readOnly="false">
      <xsd:simpleType>
        <xsd:restriction base="dms:DateTime"/>
      </xsd:simpleType>
    </xsd:element>
    <xsd:element name="AssetId" ma:index="8" nillable="true" ma:displayName="Asset ID" ma:default="" ma:indexed="true" ma:internalName="AssetId" ma:readOnly="false">
      <xsd:simpleType>
        <xsd:restriction base="dms:Text">
          <xsd:maxLength value="255"/>
        </xsd:restriction>
      </xsd:simpleType>
    </xsd:element>
    <xsd:element name="IsSearchable" ma:index="9" nillable="true" ma:displayName="Asset Searchable?" ma:default="true" ma:internalName="IsSearchable" ma:readOnly="false">
      <xsd:simpleType>
        <xsd:restriction base="dms:Boolean"/>
      </xsd:simpleType>
    </xsd:element>
    <xsd:element name="AssetType" ma:index="10" nillable="true" ma:displayName="Asset Type" ma:default="" ma:internalName="AssetType" ma:readOnly="false">
      <xsd:simpleType>
        <xsd:restriction base="dms:Unknown"/>
      </xsd:simpleType>
    </xsd:element>
    <xsd:element name="APAuthor" ma:index="11" nillable="true" ma:displayName="Author" ma:default="" ma:list="UserInfo" ma:internalName="APAuthor" ma:readOnly="false">
      <xsd:complexType>
        <xsd:complexContent>
          <xsd:extension base="dms:User">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AverageRating" ma:index="12" nillable="true" ma:displayName="Average Rating" ma:internalName="AverageRating" ma:readOnly="false">
      <xsd:simpleType>
        <xsd:restriction base="dms:Text"/>
      </xsd:simpleType>
    </xsd:element>
    <xsd:element name="BlockPublish" ma:index="13" nillable="true" ma:displayName="Block from Publishing?" ma:default="" ma:internalName="BlockPublish" ma:readOnly="false">
      <xsd:simpleType>
        <xsd:restriction base="dms:Boolean"/>
      </xsd:simpleType>
    </xsd:element>
    <xsd:element name="BugNumber" ma:index="14" nillable="true" ma:displayName="Bug Number" ma:default="" ma:internalName="BugNumber" ma:readOnly="false">
      <xsd:simpleType>
        <xsd:restriction base="dms:Text"/>
      </xsd:simpleType>
    </xsd:element>
    <xsd:element name="CampaignTagsTaxHTField0" ma:index="16" nillable="true" ma:taxonomy="true" ma:internalName="CampaignTagsTaxHTField0" ma:taxonomyFieldName="CampaignTags" ma:displayName="Campaigns" ma:readOnly="false" ma:default="" ma:fieldId="{1df42cc3-2301-4f11-a52a-6ead923c29ed}" ma:taxonomyMulti="true" ma:sspId="8f79753a-75d3-41f5-8ca3-40b843941b4f" ma:termSetId="ca0e50d4-faa1-44ce-961e-bb1441c60e66" ma:anchorId="00000000-0000-0000-0000-000000000000" ma:open="false" ma:isKeyword="false">
      <xsd:complexType>
        <xsd:sequence>
          <xsd:element ref="pc:Terms" minOccurs="0" maxOccurs="1"/>
        </xsd:sequence>
      </xsd:complexType>
    </xsd:element>
    <xsd:element name="TPClientViewer" ma:index="17" nillable="true" ma:displayName="Client Viewer" ma:default="" ma:internalName="TPClientViewer">
      <xsd:simpleType>
        <xsd:restriction base="dms:Text"/>
      </xsd:simpleType>
    </xsd:element>
    <xsd:element name="ClipArtFilename" ma:index="18" nillable="true" ma:displayName="Clip Art Name" ma:default="" ma:internalName="ClipArtFilename" ma:readOnly="false">
      <xsd:simpleType>
        <xsd:restriction base="dms:Text"/>
      </xsd:simpleType>
    </xsd:element>
    <xsd:element name="TPCommandLine" ma:index="19" nillable="true" ma:displayName="Command Line" ma:default="" ma:internalName="TPCommandLine">
      <xsd:simpleType>
        <xsd:restriction base="dms:Text"/>
      </xsd:simpleType>
    </xsd:element>
    <xsd:element name="TPComponent" ma:index="20" nillable="true" ma:displayName="Component" ma:default="" ma:internalName="TPComponent">
      <xsd:simpleType>
        <xsd:restriction base="dms:Text"/>
      </xsd:simpleType>
    </xsd:element>
    <xsd:element name="ContentItem" ma:index="21" nillable="true" ma:displayName="Content Item" ma:default="" ma:hidden="true" ma:internalName="ContentItem" ma:readOnly="false">
      <xsd:simpleType>
        <xsd:restriction base="dms:Unknown"/>
      </xsd:simpleType>
    </xsd:element>
    <xsd:element name="CrawlForDependencies" ma:index="23" nillable="true" ma:displayName="Crawl for Dependencies?" ma:default="true" ma:internalName="CrawlForDependencies" ma:readOnly="false">
      <xsd:simpleType>
        <xsd:restriction base="dms:Boolean"/>
      </xsd:simpleType>
    </xsd:element>
    <xsd:element name="CSXHash" ma:index="26" nillable="true" ma:displayName="CSX Hash" ma:default="" ma:indexed="true" ma:internalName="CSXHash" ma:readOnly="false">
      <xsd:simpleType>
        <xsd:restriction base="dms:Text"/>
      </xsd:simpleType>
    </xsd:element>
    <xsd:element name="CSXSubmissionMarket" ma:index="27" nillable="true" ma:displayName="CSX Submission Market" ma:default="" ma:list="{2FBD1B11-2ACE-4FDC-B5A3-635D4ADF6F1B}" ma:internalName="CSXSubmissionMarket" ma:readOnly="false" ma:showField="MarketName" ma:web="4873beb7-5857-4685-be1f-d57550cc96cc">
      <xsd:simpleType>
        <xsd:restriction base="dms:Lookup"/>
      </xsd:simpleType>
    </xsd:element>
    <xsd:element name="CSXUpdate" ma:index="28" nillable="true" ma:displayName="CSX Updated?" ma:default="false" ma:internalName="CSXUpdate" ma:readOnly="false">
      <xsd:simpleType>
        <xsd:restriction base="dms:Boolean"/>
      </xsd:simpleType>
    </xsd:element>
    <xsd:element name="IntlLangReviewDate" ma:index="29" nillable="true" ma:displayName="Date to Complete Intl QA" ma:default="" ma:internalName="IntlLangReviewDate" ma:readOnly="false">
      <xsd:simpleType>
        <xsd:restriction base="dms:DateTime"/>
      </xsd:simpleType>
    </xsd:element>
    <xsd:element name="IsDeleted" ma:index="30" nillable="true" ma:displayName="Deleted?" ma:default="" ma:internalName="IsDeleted" ma:readOnly="false">
      <xsd:simpleType>
        <xsd:restriction base="dms:Boolean"/>
      </xsd:simpleType>
    </xsd:element>
    <xsd:element name="APDescription" ma:index="31" nillable="true" ma:displayName="Description" ma:default="" ma:internalName="APDescription" ma:readOnly="false">
      <xsd:simpleType>
        <xsd:restriction base="dms:Note"/>
      </xsd:simpleType>
    </xsd:element>
    <xsd:element name="DirectSourceMarket" ma:index="32" nillable="true" ma:displayName="Direct Source Market Group" ma:default="" ma:internalName="DirectSourceMarket" ma:readOnly="false">
      <xsd:simpleType>
        <xsd:restriction base="dms:Text"/>
      </xsd:simpleType>
    </xsd:element>
    <xsd:element name="Downloads" ma:index="33" nillable="true" ma:displayName="Downloads" ma:default="0" ma:hidden="true" ma:internalName="Downloads" ma:readOnly="false">
      <xsd:simpleType>
        <xsd:restriction base="dms:Unknown"/>
      </xsd:simpleType>
    </xsd:element>
    <xsd:element name="DSATActionTaken" ma:index="34" nillable="true" ma:displayName="DSAT Action Taken" ma:default="" ma:internalName="DSATActionTaken" ma:readOnly="false">
      <xsd:simpleType>
        <xsd:restriction base="dms:Choice">
          <xsd:enumeration value="Best Bets"/>
          <xsd:enumeration value="Expire"/>
          <xsd:enumeration value="Hide"/>
          <xsd:enumeration value="None"/>
        </xsd:restriction>
      </xsd:simpleType>
    </xsd:element>
    <xsd:element name="APEditor" ma:index="35" nillable="true" ma:displayName="Editor" ma:default="" ma:list="UserInfo" ma:internalName="APEditor" ma:readOnly="false">
      <xsd:complexType>
        <xsd:complexContent>
          <xsd:extension base="dms:User">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EditorialStatus" ma:index="36" nillable="true" ma:displayName="Editorial Status" ma:default="" ma:internalName="EditorialStatus" ma:readOnly="false">
      <xsd:simpleType>
        <xsd:restriction base="dms:Unknown"/>
      </xsd:simpleType>
    </xsd:element>
    <xsd:element name="EditorialTags" ma:index="37" nillable="true" ma:displayName="Editorial Tags" ma:default="" ma:internalName="EditorialTags">
      <xsd:simpleType>
        <xsd:restriction base="dms:Unknown"/>
      </xsd:simpleType>
    </xsd:element>
    <xsd:element name="TPExecutable" ma:index="38" nillable="true" ma:displayName="Executable" ma:default="" ma:internalName="TPExecutable">
      <xsd:simpleType>
        <xsd:restriction base="dms:Text"/>
      </xsd:simpleType>
    </xsd:element>
    <xsd:element name="FeatureTagsTaxHTField0" ma:index="40" nillable="true" ma:taxonomy="true" ma:internalName="FeatureTagsTaxHTField0" ma:taxonomyFieldName="FeatureTags" ma:displayName="Features" ma:readOnly="false" ma:default="" ma:fieldId="{7fc0d542-15c6-4882-a8e3-13bca44403fb}" ma:taxonomyMulti="true" ma:sspId="8f79753a-75d3-41f5-8ca3-40b843941b4f" ma:termSetId="f1ab6845-967d-4854-a0ba-4ec07f0f8113" ma:anchorId="00000000-0000-0000-0000-000000000000" ma:open="false" ma:isKeyword="false">
      <xsd:complexType>
        <xsd:sequence>
          <xsd:element ref="pc:Terms" minOccurs="0" maxOccurs="1"/>
        </xsd:sequence>
      </xsd:complexType>
    </xsd:element>
    <xsd:element name="TPFriendlyName" ma:index="41" nillable="true" ma:displayName="Friendly Name" ma:default="" ma:internalName="TPFriendlyName">
      <xsd:simpleType>
        <xsd:restriction base="dms:Text"/>
      </xsd:simpleType>
    </xsd:element>
    <xsd:element name="FriendlyTitle" ma:index="42" nillable="true" ma:displayName="Friendly Title" ma:default="" ma:description="Shorter title to be used when displaying search results" ma:internalName="FriendlyTitle" ma:readOnly="false">
      <xsd:simpleType>
        <xsd:restriction base="dms:Text"/>
      </xsd:simpleType>
    </xsd:element>
    <xsd:element name="PrimaryImageGen" ma:index="43" nillable="true" ma:displayName="Generate Images?" ma:default="true" ma:internalName="PrimaryImageGen">
      <xsd:simpleType>
        <xsd:restriction base="dms:Boolean"/>
      </xsd:simpleType>
    </xsd:element>
    <xsd:element name="HandoffToMSDN" ma:index="44" nillable="true" ma:displayName="Handoff To MSDN Date" ma:default="" ma:internalName="HandoffToMSDN" ma:readOnly="false">
      <xsd:simpleType>
        <xsd:restriction base="dms:DateTime"/>
      </xsd:simpleType>
    </xsd:element>
    <xsd:element name="InProjectListLookup" ma:index="45" nillable="true" ma:displayName="InProjectListLookup" ma:list="{9E343742-310B-4684-A24C-1D137CB4B230}" ma:internalName="InProjectListLookup" ma:readOnly="true" ma:showField="InProjectList"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TPInstallLocation" ma:index="46" nillable="true" ma:displayName="Install Location" ma:default="" ma:internalName="TPInstallLocation">
      <xsd:simpleType>
        <xsd:restriction base="dms:Text"/>
      </xsd:simpleType>
    </xsd:element>
    <xsd:element name="InternalTagsTaxHTField0" ma:index="48" nillable="true" ma:taxonomy="true" ma:internalName="InternalTagsTaxHTField0" ma:taxonomyFieldName="InternalTags" ma:displayName="Internal Tags" ma:readOnly="false" ma:default="" ma:fieldId="{1490b8a4-2706-41ec-b5e3-73176dccf34e}" ma:taxonomyMulti="true" ma:sspId="8f79753a-75d3-41f5-8ca3-40b843941b4f" ma:termSetId="82b6639e-f7fc-4c18-ad2d-003a6e707765" ma:anchorId="00000000-0000-0000-0000-000000000000" ma:open="false" ma:isKeyword="false">
      <xsd:complexType>
        <xsd:sequence>
          <xsd:element ref="pc:Terms" minOccurs="0" maxOccurs="1"/>
        </xsd:sequence>
      </xsd:complexType>
    </xsd:element>
    <xsd:element name="IntlLangReview" ma:index="49" nillable="true" ma:displayName="Intl Lang QA Review Required?" ma:default="" ma:internalName="IntlLangReview" ma:readOnly="false">
      <xsd:simpleType>
        <xsd:restriction base="dms:Boolean"/>
      </xsd:simpleType>
    </xsd:element>
    <xsd:element name="IntlLangReviewer" ma:index="50" nillable="true" ma:displayName="Intl Lang QA Reviewer" ma:default="" ma:internalName="IntlLangReviewer" ma:readOnly="false">
      <xsd:simpleType>
        <xsd:restriction base="dms:Text"/>
      </xsd:simpleType>
    </xsd:element>
    <xsd:element name="MarketSpecific" ma:index="51" nillable="true" ma:displayName="Is Market Specific?" ma:default="" ma:internalName="MarketSpecific" ma:readOnly="false">
      <xsd:simpleType>
        <xsd:restriction base="dms:Boolean"/>
      </xsd:simpleType>
    </xsd:element>
    <xsd:element name="LastCompleteVersionLookup" ma:index="52" nillable="true" ma:displayName="Last Complete Version Lookup" ma:default="" ma:list="{9E343742-310B-4684-A24C-1D137CB4B230}" ma:internalName="LastCompleteVersionLookup" ma:readOnly="true" ma:showField="LastCompleteVersion"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LastHandOff" ma:index="53" nillable="true" ma:displayName="Last Hand-off" ma:default="" ma:internalName="LastHandOff" ma:readOnly="false">
      <xsd:simpleType>
        <xsd:restriction base="dms:DateTime"/>
      </xsd:simpleType>
    </xsd:element>
    <xsd:element name="LastModifiedDateTime" ma:index="54" nillable="true" ma:displayName="Last Modified Date" ma:default="" ma:internalName="LastModifiedDateTime" ma:readOnly="false">
      <xsd:simpleType>
        <xsd:restriction base="dms:DateTime"/>
      </xsd:simpleType>
    </xsd:element>
    <xsd:element name="LastPreviewErrorLookup" ma:index="55" nillable="true" ma:displayName="Last Preview Attempt Error" ma:default="" ma:list="{9E343742-310B-4684-A24C-1D137CB4B230}" ma:internalName="LastPreviewErrorLookup" ma:readOnly="true" ma:showField="LastPreviewError"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LastPreviewResultLookup" ma:index="56" nillable="true" ma:displayName="Last Preview Attempt Result" ma:default="" ma:list="{9E343742-310B-4684-A24C-1D137CB4B230}" ma:internalName="LastPreviewResultLookup" ma:readOnly="true" ma:showField="LastPreviewResult"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LastPreviewAttemptDateLookup" ma:index="57" nillable="true" ma:displayName="Last Preview Attempted On" ma:default="" ma:list="{9E343742-310B-4684-A24C-1D137CB4B230}" ma:internalName="LastPreviewAttemptDateLookup" ma:readOnly="true" ma:showField="LastPreviewAttemptDate"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LastPreviewedByLookup" ma:index="58" nillable="true" ma:displayName="Last Previewed By" ma:default="" ma:list="{9E343742-310B-4684-A24C-1D137CB4B230}" ma:internalName="LastPreviewedByLookup" ma:readOnly="true" ma:showField="LastPreviewedBy"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LastPreviewTimeLookup" ma:index="59" nillable="true" ma:displayName="Last Previewed Date" ma:default="" ma:list="{9E343742-310B-4684-A24C-1D137CB4B230}" ma:internalName="LastPreviewTimeLookup" ma:readOnly="true" ma:showField="LastPreviewTime"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LastPreviewVersionLookup" ma:index="60" nillable="true" ma:displayName="Last Previewed Version" ma:default="" ma:list="{9E343742-310B-4684-A24C-1D137CB4B230}" ma:internalName="LastPreviewVersionLookup" ma:readOnly="true" ma:showField="LastPreviewVersion"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LastPublishErrorLookup" ma:index="61" nillable="true" ma:displayName="Last Publish Attempt Error" ma:default="" ma:list="{9E343742-310B-4684-A24C-1D137CB4B230}" ma:internalName="LastPublishErrorLookup" ma:readOnly="true" ma:showField="LastPublishError"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LastPublishResultLookup" ma:index="62" nillable="true" ma:displayName="Last Publish Attempt Result" ma:default="" ma:list="{9E343742-310B-4684-A24C-1D137CB4B230}" ma:internalName="LastPublishResultLookup" ma:readOnly="true" ma:showField="LastPublishResult"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LastPublishAttemptDateLookup" ma:index="63" nillable="true" ma:displayName="Last Publish Attempted On" ma:default="" ma:list="{9E343742-310B-4684-A24C-1D137CB4B230}" ma:internalName="LastPublishAttemptDateLookup" ma:readOnly="true" ma:showField="LastPublishAttemptDate"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LastPublishedByLookup" ma:index="64" nillable="true" ma:displayName="Last Published By" ma:default="" ma:list="{9E343742-310B-4684-A24C-1D137CB4B230}" ma:internalName="LastPublishedByLookup" ma:readOnly="true" ma:showField="LastPublishedBy"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LastPublishTimeLookup" ma:index="65" nillable="true" ma:displayName="Last Published Date" ma:default="" ma:list="{9E343742-310B-4684-A24C-1D137CB4B230}" ma:internalName="LastPublishTimeLookup" ma:readOnly="true" ma:showField="LastPublishTime"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LastPublishVersionLookup" ma:index="66" nillable="true" ma:displayName="Last Published Version" ma:default="" ma:list="{9E343742-310B-4684-A24C-1D137CB4B230}" ma:internalName="LastPublishVersionLookup" ma:readOnly="true" ma:showField="LastPublishVersion"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TPLaunchHelpLinkType" ma:index="67" nillable="true" ma:displayName="Launch Help Link Type" ma:default="Template" ma:internalName="TPLaunchHelpLinkType">
      <xsd:simpleType>
        <xsd:restriction base="dms:Choice">
          <xsd:enumeration value="Template"/>
          <xsd:enumeration value="Training"/>
          <xsd:enumeration value="URL"/>
          <xsd:enumeration value="None"/>
        </xsd:restriction>
      </xsd:simpleType>
    </xsd:element>
    <xsd:element name="LegacyData" ma:index="68" nillable="true" ma:displayName="Legacy Data" ma:default="" ma:internalName="LegacyData" ma:readOnly="false">
      <xsd:simpleType>
        <xsd:restriction base="dms:Note"/>
      </xsd:simpleType>
    </xsd:element>
    <xsd:element name="TPLaunchHelpLink" ma:index="69" nillable="true" ma:displayName="Link to Launch Help Topic" ma:default="" ma:internalName="TPLaunchHelpLink">
      <xsd:simpleType>
        <xsd:restriction base="dms:Text"/>
      </xsd:simpleType>
    </xsd:element>
    <xsd:element name="LocComments" ma:index="70" nillable="true" ma:displayName="Loc Approval Comments" ma:default="" ma:internalName="LocComments" ma:readOnly="false">
      <xsd:simpleType>
        <xsd:restriction base="dms:Note"/>
      </xsd:simpleType>
    </xsd:element>
    <xsd:element name="LocLastLocAttemptVersionLookup" ma:index="71" nillable="true" ma:displayName="Loc Last Loc Attempt Version" ma:default="" ma:list="{7DD1DCEC-E449-43D3-891F-7DC62F62AD21}" ma:internalName="LocLastLocAttemptVersionLookup" ma:readOnly="false" ma:showField="LastLocAttemptVersion" ma:web="4873beb7-5857-4685-be1f-d57550cc96cc">
      <xsd:simpleType>
        <xsd:restriction base="dms:Lookup"/>
      </xsd:simpleType>
    </xsd:element>
    <xsd:element name="LocLastLocAttemptVersionTypeLookup" ma:index="72" nillable="true" ma:displayName="Loc Last Loc Attempt Version Type" ma:default="" ma:list="{7DD1DCEC-E449-43D3-891F-7DC62F62AD21}" ma:internalName="LocLastLocAttemptVersionTypeLookup" ma:readOnly="true" ma:showField="LastLocAttemptVersionType" ma:web="4873beb7-5857-4685-be1f-d57550cc96cc">
      <xsd:simpleType>
        <xsd:restriction base="dms:Lookup"/>
      </xsd:simpleType>
    </xsd:element>
    <xsd:element name="LocManualTestRequired" ma:index="73" nillable="true" ma:displayName="Loc Manual Test Required" ma:default="" ma:internalName="LocManualTestRequired" ma:readOnly="false">
      <xsd:simpleType>
        <xsd:restriction base="dms:Boolean"/>
      </xsd:simpleType>
    </xsd:element>
    <xsd:element name="LocMarketGroupTiers2" ma:index="74" nillable="true" ma:displayName="Loc Market Group Tiers" ma:internalName="LocMarketGroupTiers2" ma:readOnly="false">
      <xsd:simpleType>
        <xsd:restriction base="dms:Unknown"/>
      </xsd:simpleType>
    </xsd:element>
    <xsd:element name="LocNewPublishedVersionLookup" ma:index="75" nillable="true" ma:displayName="Loc New Published Version Lookup" ma:default="" ma:list="{7DD1DCEC-E449-43D3-891F-7DC62F62AD21}" ma:internalName="LocNewPublishedVersionLookup" ma:readOnly="true" ma:showField="NewPublishedVersion" ma:web="4873beb7-5857-4685-be1f-d57550cc96cc">
      <xsd:simpleType>
        <xsd:restriction base="dms:Lookup"/>
      </xsd:simpleType>
    </xsd:element>
    <xsd:element name="LocOverallHandbackStatusLookup" ma:index="76" nillable="true" ma:displayName="Loc Overall Handback Status" ma:default="" ma:list="{7DD1DCEC-E449-43D3-891F-7DC62F62AD21}" ma:internalName="LocOverallHandbackStatusLookup" ma:readOnly="true" ma:showField="OverallHandbackStatus" ma:web="4873beb7-5857-4685-be1f-d57550cc96cc">
      <xsd:simpleType>
        <xsd:restriction base="dms:Lookup"/>
      </xsd:simpleType>
    </xsd:element>
    <xsd:element name="LocOverallLocStatusLookup" ma:index="77" nillable="true" ma:displayName="Loc Overall Localize Status" ma:default="" ma:list="{7DD1DCEC-E449-43D3-891F-7DC62F62AD21}" ma:internalName="LocOverallLocStatusLookup" ma:readOnly="true" ma:showField="OverallLocStatus" ma:web="4873beb7-5857-4685-be1f-d57550cc96cc">
      <xsd:simpleType>
        <xsd:restriction base="dms:Lookup"/>
      </xsd:simpleType>
    </xsd:element>
    <xsd:element name="LocOverallPreviewStatusLookup" ma:index="78" nillable="true" ma:displayName="Loc Overall Preview Status" ma:default="" ma:list="{7DD1DCEC-E449-43D3-891F-7DC62F62AD21}" ma:internalName="LocOverallPreviewStatusLookup" ma:readOnly="true" ma:showField="OverallPreviewStatus" ma:web="4873beb7-5857-4685-be1f-d57550cc96cc">
      <xsd:simpleType>
        <xsd:restriction base="dms:Lookup"/>
      </xsd:simpleType>
    </xsd:element>
    <xsd:element name="LocOverallPublishStatusLookup" ma:index="79" nillable="true" ma:displayName="Loc Overall Publish Status" ma:default="" ma:list="{7DD1DCEC-E449-43D3-891F-7DC62F62AD21}" ma:internalName="LocOverallPublishStatusLookup" ma:readOnly="true" ma:showField="OverallPublishStatus" ma:web="4873beb7-5857-4685-be1f-d57550cc96cc">
      <xsd:simpleType>
        <xsd:restriction base="dms:Lookup"/>
      </xsd:simpleType>
    </xsd:element>
    <xsd:element name="IntlLocPriority" ma:index="80" nillable="true" ma:displayName="Loc Priority" ma:default="" ma:internalName="IntlLocPriority" ma:readOnly="false">
      <xsd:simpleType>
        <xsd:restriction base="dms:Unknown"/>
      </xsd:simpleType>
    </xsd:element>
    <xsd:element name="LocProcessedForHandoffsLookup" ma:index="81" nillable="true" ma:displayName="Loc Processed For Handoffs" ma:default="" ma:list="{7DD1DCEC-E449-43D3-891F-7DC62F62AD21}" ma:internalName="LocProcessedForHandoffsLookup" ma:readOnly="true" ma:showField="ProcessedForHandoffs" ma:web="4873beb7-5857-4685-be1f-d57550cc96cc">
      <xsd:simpleType>
        <xsd:restriction base="dms:Lookup"/>
      </xsd:simpleType>
    </xsd:element>
    <xsd:element name="LocProcessedForMarketsLookup" ma:index="82" nillable="true" ma:displayName="Loc Processed For Markets" ma:default="" ma:list="{7DD1DCEC-E449-43D3-891F-7DC62F62AD21}" ma:internalName="LocProcessedForMarketsLookup" ma:readOnly="true" ma:showField="ProcessedForMarkets" ma:web="4873beb7-5857-4685-be1f-d57550cc96cc">
      <xsd:simpleType>
        <xsd:restriction base="dms:Lookup"/>
      </xsd:simpleType>
    </xsd:element>
    <xsd:element name="LocPublishedDependentAssetsLookup" ma:index="83" nillable="true" ma:displayName="Loc Published Dependent Assets" ma:default="" ma:list="{7DD1DCEC-E449-43D3-891F-7DC62F62AD21}" ma:internalName="LocPublishedDependentAssetsLookup" ma:readOnly="true" ma:showField="PublishedDependentAssets" ma:web="4873beb7-5857-4685-be1f-d57550cc96cc">
      <xsd:simpleType>
        <xsd:restriction base="dms:Lookup"/>
      </xsd:simpleType>
    </xsd:element>
    <xsd:element name="LocPublishedLinkedAssetsLookup" ma:index="84" nillable="true" ma:displayName="Loc Published Linked Assets" ma:default="" ma:list="{7DD1DCEC-E449-43D3-891F-7DC62F62AD21}" ma:internalName="LocPublishedLinkedAssetsLookup" ma:readOnly="true" ma:showField="PublishedLinkedAssets" ma:web="4873beb7-5857-4685-be1f-d57550cc96cc">
      <xsd:simpleType>
        <xsd:restriction base="dms:Lookup"/>
      </xsd:simpleType>
    </xsd:element>
    <xsd:element name="LocRecommendedHandoff" ma:index="85" nillable="true" ma:displayName="Loc Recommended Handoff" ma:default="" ma:indexed="true" ma:internalName="LocRecommendedHandoff" ma:readOnly="false">
      <xsd:simpleType>
        <xsd:restriction base="dms:Text"/>
      </xsd:simpleType>
    </xsd:element>
    <xsd:element name="LocalizationTagsTaxHTField0" ma:index="87" nillable="true" ma:taxonomy="true" ma:internalName="LocalizationTagsTaxHTField0" ma:taxonomyFieldName="LocalizationTags" ma:displayName="Localization Tags" ma:readOnly="false" ma:default="" ma:fieldId="{00f02cb3-2c7c-424a-9c61-10e9b6878429}" ma:taxonomyMulti="true" ma:sspId="8f79753a-75d3-41f5-8ca3-40b843941b4f" ma:termSetId="5b7703a5-8e8b-4b58-8b31-1cea35331da3" ma:anchorId="00000000-0000-0000-0000-000000000000" ma:open="false" ma:isKeyword="false">
      <xsd:complexType>
        <xsd:sequence>
          <xsd:element ref="pc:Terms" minOccurs="0" maxOccurs="1"/>
        </xsd:sequence>
      </xsd:complexType>
    </xsd:element>
    <xsd:element name="MachineTranslated" ma:index="88" nillable="true" ma:displayName="Machine Translated" ma:default="" ma:internalName="MachineTranslated" ma:readOnly="false">
      <xsd:simpleType>
        <xsd:restriction base="dms:Boolean"/>
      </xsd:simpleType>
    </xsd:element>
    <xsd:element name="Manager" ma:index="89" nillable="true" ma:displayName="Manager" ma:hidden="true" ma:internalName="Manager" ma:readOnly="false">
      <xsd:simpleType>
        <xsd:restriction base="dms:Text"/>
      </xsd:simpleType>
    </xsd:element>
    <xsd:element name="Markets" ma:index="90" nillable="true" ma:displayName="Markets" ma:default="" ma:description="Leave blank to show in all markets" ma:list="{2FBD1B11-2ACE-4FDC-B5A3-635D4ADF6F1B}" ma:internalName="Markets" ma:readOnly="false" ma:showField="MarketName"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Milestone" ma:index="91" nillable="true" ma:displayName="Milestone" ma:default="" ma:internalName="Milestone" ma:readOnly="false">
      <xsd:simpleType>
        <xsd:restriction base="dms:Unknown"/>
      </xsd:simpleType>
    </xsd:element>
    <xsd:element name="TPNamespace" ma:index="94" nillable="true" ma:displayName="Namespace" ma:default="" ma:internalName="TPNamespace">
      <xsd:simpleType>
        <xsd:restriction base="dms:Text"/>
      </xsd:simpleType>
    </xsd:element>
    <xsd:element name="NumericId" ma:index="95" nillable="true" ma:displayName="Numeric ID" ma:default="" ma:indexed="true" ma:internalName="NumericId" ma:readOnly="false">
      <xsd:simpleType>
        <xsd:restriction base="dms:Number"/>
      </xsd:simpleType>
    </xsd:element>
    <xsd:element name="NumOfRatingsLookup" ma:index="96" nillable="true" ma:displayName="NumOfRatings" ma:default="" ma:list="{9E343742-310B-4684-A24C-1D137CB4B230}" ma:internalName="NumOfRatingsLookup" ma:readOnly="true" ma:showField="NumOfRatings"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OOCacheId" ma:index="97" nillable="true" ma:displayName="OOCacheId" ma:internalName="OOCacheId" ma:readOnly="false">
      <xsd:simpleType>
        <xsd:restriction base="dms:Text"/>
      </xsd:simpleType>
    </xsd:element>
    <xsd:element name="OpenTemplate" ma:index="98" nillable="true" ma:displayName="Open Template" ma:default="true" ma:internalName="OpenTemplate">
      <xsd:simpleType>
        <xsd:restriction base="dms:Boolean"/>
      </xsd:simpleType>
    </xsd:element>
    <xsd:element name="OriginAsset" ma:index="99" nillable="true" ma:displayName="Origin Asset" ma:default="" ma:internalName="OriginAsset" ma:readOnly="false">
      <xsd:simpleType>
        <xsd:restriction base="dms:Text"/>
      </xsd:simpleType>
    </xsd:element>
    <xsd:element name="OriginalRelease" ma:index="100" nillable="true" ma:displayName="Original Release" ma:default="15" ma:internalName="OriginalRelease" ma:readOnly="false">
      <xsd:simpleType>
        <xsd:restriction base="dms:Choice">
          <xsd:enumeration value="14"/>
          <xsd:enumeration value="15"/>
          <xsd:enumeration value="16"/>
        </xsd:restriction>
      </xsd:simpleType>
    </xsd:element>
    <xsd:element name="OriginalSourceMarket" ma:index="101" nillable="true" ma:displayName="Original Source Market Group" ma:default="" ma:internalName="OriginalSourceMarket" ma:readOnly="false">
      <xsd:simpleType>
        <xsd:restriction base="dms:Text"/>
      </xsd:simpleType>
    </xsd:element>
    <xsd:element name="OutputCachingOn" ma:index="102" nillable="true" ma:displayName="Output Caching" ma:default="true" ma:hidden="true" ma:internalName="OutputCachingOn" ma:readOnly="false">
      <xsd:simpleType>
        <xsd:restriction base="dms:Boolean"/>
      </xsd:simpleType>
    </xsd:element>
    <xsd:element name="ParentAssetId" ma:index="103" nillable="true" ma:displayName="Parent Asset Id" ma:default="" ma:internalName="ParentAssetId" ma:readOnly="false">
      <xsd:simpleType>
        <xsd:restriction base="dms:Text"/>
      </xsd:simpleType>
    </xsd:element>
    <xsd:element name="PlannedPubDate" ma:index="104" nillable="true" ma:displayName="Planned Publish Date" ma:default="" ma:indexed="true" ma:internalName="PlannedPubDate" ma:readOnly="false">
      <xsd:simpleType>
        <xsd:restriction base="dms:DateTime"/>
      </xsd:simpleType>
    </xsd:element>
    <xsd:element name="PolicheckWords" ma:index="105" nillable="true" ma:displayName="Policheck Words" ma:default="" ma:internalName="PolicheckWords" ma:readOnly="false">
      <xsd:simpleType>
        <xsd:restriction base="dms:Text"/>
      </xsd:simpleType>
    </xsd:element>
    <xsd:element name="BusinessGroup" ma:index="106" nillable="true" ma:displayName="Product Division Owner" ma:default="" ma:internalName="BusinessGroup" ma:readOnly="false">
      <xsd:simpleType>
        <xsd:restriction base="dms:Unknown"/>
      </xsd:simpleType>
    </xsd:element>
    <xsd:element name="UAProjectedTotalWords" ma:index="107" nillable="true" ma:displayName="Projected Word Count" ma:default="" ma:internalName="UAProjectedTotalWords" ma:readOnly="false">
      <xsd:simpleType>
        <xsd:restriction base="dms:Unknown"/>
      </xsd:simpleType>
    </xsd:element>
    <xsd:element name="Provider" ma:index="108" nillable="true" ma:displayName="Provider" ma:default="" ma:internalName="Provider" ma:readOnly="false">
      <xsd:simpleType>
        <xsd:restriction base="dms:Unknown"/>
      </xsd:simpleType>
    </xsd:element>
    <xsd:element name="Providers" ma:index="109" nillable="true" ma:displayName="Providers" ma:default="" ma:internalName="Providers">
      <xsd:simpleType>
        <xsd:restriction base="dms:Unknown"/>
      </xsd:simpleType>
    </xsd:element>
    <xsd:element name="PublishStatusLookup" ma:index="110" nillable="true" ma:displayName="Publish Status" ma:default="" ma:list="{9E343742-310B-4684-A24C-1D137CB4B230}" ma:internalName="PublishStatusLookup" ma:readOnly="false" ma:showField="PublishStatus"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PublishTargets" ma:index="111" nillable="true" ma:displayName="Publish Target" ma:default="OfficeOnlineVNext" ma:internalName="PublishTargets" ma:readOnly="false">
      <xsd:simpleType>
        <xsd:restriction base="dms:Unknown"/>
      </xsd:simpleType>
    </xsd:element>
    <xsd:element name="RecommendationsModifier" ma:index="112" nillable="true" ma:displayName="Recommendations Modifier" ma:default="" ma:internalName="RecommendationsModifier" ma:readOnly="false">
      <xsd:simpleType>
        <xsd:restriction base="dms:Number"/>
      </xsd:simpleType>
    </xsd:element>
    <xsd:element name="ArtSampleDocs" ma:index="113" nillable="true" ma:displayName="Sample Docs" ma:default="" ma:hidden="true" ma:internalName="ArtSampleDocs" ma:readOnly="false">
      <xsd:simpleType>
        <xsd:restriction base="dms:Text"/>
      </xsd:simpleType>
    </xsd:element>
    <xsd:element name="ScenarioTagsTaxHTField0" ma:index="115" nillable="true" ma:taxonomy="true" ma:internalName="ScenarioTagsTaxHTField0" ma:taxonomyFieldName="ScenarioTags" ma:displayName="Scenarios" ma:readOnly="false" ma:default="" ma:fieldId="{93aef74d-6c78-4815-8310-51477dceeccc}" ma:taxonomyMulti="true" ma:sspId="8f79753a-75d3-41f5-8ca3-40b843941b4f" ma:termSetId="4b7d5f16-e2f2-4fc0-bab3-6e8b931e57d6" ma:anchorId="00000000-0000-0000-0000-000000000000" ma:open="false" ma:isKeyword="false">
      <xsd:complexType>
        <xsd:sequence>
          <xsd:element ref="pc:Terms" minOccurs="0" maxOccurs="1"/>
        </xsd:sequence>
      </xsd:complexType>
    </xsd:element>
    <xsd:element name="ShowIn" ma:index="117" nillable="true" ma:displayName="Show In" ma:default="Show everywhere" ma:internalName="ShowIn" ma:readOnly="false">
      <xsd:simpleType>
        <xsd:restriction base="dms:Choice">
          <xsd:enumeration value="Hide on web"/>
          <xsd:enumeration value="On Web no search"/>
          <xsd:enumeration value="Show everywhere"/>
          <xsd:enumeration value="Special use only"/>
        </xsd:restriction>
      </xsd:simpleType>
    </xsd:element>
    <xsd:element name="SourceTitle" ma:index="118" nillable="true" ma:displayName="Source Title" ma:default="" ma:indexed="true" ma:internalName="SourceTitle" ma:readOnly="false">
      <xsd:simpleType>
        <xsd:restriction base="dms:Text"/>
      </xsd:simpleType>
    </xsd:element>
    <xsd:element name="CSXSubmissionDate" ma:index="119" nillable="true" ma:displayName="Submission Date" ma:default="" ma:internalName="CSXSubmissionDate" ma:readOnly="false">
      <xsd:simpleType>
        <xsd:restriction base="dms:DateTime"/>
      </xsd:simpleType>
    </xsd:element>
    <xsd:element name="SubmitterId" ma:index="120" nillable="true" ma:displayName="Submitter ID" ma:default="" ma:internalName="SubmitterId" ma:readOnly="false">
      <xsd:simpleType>
        <xsd:restriction base="dms:Text"/>
      </xsd:simpleType>
    </xsd:element>
    <xsd:element name="TaxCatchAll" ma:index="121" nillable="true" ma:displayName="Taxonomy Catch All Column" ma:hidden="true" ma:list="{530f955b-6704-4601-bd83-f81d87f1e440}" ma:internalName="TaxCatchAll" ma:showField="CatchAllData"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TaxCatchAllLabel" ma:index="122" nillable="true" ma:displayName="Taxonomy Catch All Column1" ma:hidden="true" ma:list="{530f955b-6704-4601-bd83-f81d87f1e440}" ma:internalName="TaxCatchAllLabel" ma:readOnly="true" ma:showField="CatchAllDataLabel"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TemplateStatus" ma:index="123" nillable="true" ma:displayName="Template Status" ma:default="" ma:internalName="TemplateStatus">
      <xsd:simpleType>
        <xsd:restriction base="dms:Unknown"/>
      </xsd:simpleType>
    </xsd:element>
    <xsd:element name="TemplateTemplateType" ma:index="124" nillable="true" ma:displayName="Template Type" ma:default="" ma:internalName="TemplateTemplateType">
      <xsd:simpleType>
        <xsd:restriction base="dms:Unknown"/>
      </xsd:simpleType>
    </xsd:element>
    <xsd:element name="ThumbnailAssetId" ma:index="125" nillable="true" ma:displayName="Thumbnail Image Asset" ma:default="" ma:internalName="ThumbnailAssetId" ma:readOnly="false">
      <xsd:simpleType>
        <xsd:restriction base="dms:Text"/>
      </xsd:simpleType>
    </xsd:element>
    <xsd:element name="TimesCloned" ma:index="126" nillable="true" ma:displayName="Times Cloned" ma:default="" ma:internalName="TimesCloned" ma:readOnly="false">
      <xsd:simpleType>
        <xsd:restriction base="dms:Number"/>
      </xsd:simpleType>
    </xsd:element>
    <xsd:element name="TrustLevel" ma:index="128" nillable="true" ma:displayName="Trust Level" ma:default="1 Microsoft Managed Content" ma:internalName="TrustLevel" ma:readOnly="false">
      <xsd:simpleType>
        <xsd:restriction base="dms:Unknown"/>
      </xsd:simpleType>
    </xsd:element>
    <xsd:element name="UALocComments" ma:index="129" nillable="true" ma:displayName="UA Loc Comments" ma:default="" ma:internalName="UALocComments" ma:readOnly="false">
      <xsd:simpleType>
        <xsd:restriction base="dms:Note"/>
      </xsd:simpleType>
    </xsd:element>
    <xsd:element name="UALocRecommendation" ma:index="130" nillable="true" ma:displayName="UA Loc Recommendation" ma:default="Localize" ma:internalName="UALocRecommendation" ma:readOnly="false">
      <xsd:simpleType>
        <xsd:restriction base="dms:Choice">
          <xsd:enumeration value="Localize"/>
          <xsd:enumeration value="Never Localize"/>
          <xsd:enumeration value="Priority Localize"/>
        </xsd:restriction>
      </xsd:simpleType>
    </xsd:element>
    <xsd:element name="UANotes" ma:index="131" nillable="true" ma:displayName="UA Notes" ma:default="" ma:internalName="UANotes" ma:readOnly="false">
      <xsd:simpleType>
        <xsd:restriction base="dms:Note"/>
      </xsd:simpleType>
    </xsd:element>
    <xsd:element name="TPAppVersion" ma:index="132" nillable="true" ma:displayName="Version" ma:default="" ma:internalName="TPAppVersion">
      <xsd:simpleType>
        <xsd:restriction base="dms:Text"/>
      </xsd:simpleType>
    </xsd:element>
    <xsd:element name="VoteCount" ma:index="133" nillable="true" ma:displayName="Vote Count" ma:default="" ma:internalName="VoteCount" ma:readOnly="false">
      <xsd:simpleType>
        <xsd:restriction base="dms:Unknow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22" ma:displayName="Content Type"/>
        <xsd:element ref="dc:title" minOccurs="0" maxOccurs="1" ma:index="127"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AssetEditForm</Edit>
  <New>DocumentLibraryForm</New>
</FormTemplates>
</file>

<file path=customXml/itemProps1.xml><?xml version="1.0" encoding="utf-8"?>
<ds:datastoreItem xmlns:ds="http://schemas.openxmlformats.org/officeDocument/2006/customXml" ds:itemID="{4ED80E12-3BE9-4746-820E-FFB249F467F2}">
  <ds:schemaRefs>
    <ds:schemaRef ds:uri="http://schemas.microsoft.com/office/2006/documentManagement/types"/>
    <ds:schemaRef ds:uri="http://purl.org/dc/elements/1.1/"/>
    <ds:schemaRef ds:uri="http://schemas.microsoft.com/office/2006/metadata/properties"/>
    <ds:schemaRef ds:uri="4873beb7-5857-4685-be1f-d57550cc96cc"/>
    <ds:schemaRef ds:uri="http://schemas.openxmlformats.org/package/2006/metadata/core-properties"/>
    <ds:schemaRef ds:uri="http://purl.org/dc/terms/"/>
    <ds:schemaRef ds:uri="http://schemas.microsoft.com/office/infopath/2007/PartnerControls"/>
    <ds:schemaRef ds:uri="http://www.w3.org/XML/1998/namespace"/>
    <ds:schemaRef ds:uri="http://purl.org/dc/dcmitype/"/>
  </ds:schemaRefs>
</ds:datastoreItem>
</file>

<file path=customXml/itemProps2.xml><?xml version="1.0" encoding="utf-8"?>
<ds:datastoreItem xmlns:ds="http://schemas.openxmlformats.org/officeDocument/2006/customXml" ds:itemID="{83ED4759-CFDD-43F0-817C-11D9197192BA}">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4873beb7-5857-4685-be1f-d57550cc96cc"/>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8D003AC8-209A-4321-A17C-1B7A20643390}">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Office Theme 2013 - 2022</Template>
  <TotalTime>2667</TotalTime>
  <Words>4025</Words>
  <Application>Microsoft Office PowerPoint</Application>
  <PresentationFormat>Widescreen</PresentationFormat>
  <Paragraphs>259</Paragraphs>
  <Slides>40</Slides>
  <Notes>0</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40</vt:i4>
      </vt:variant>
    </vt:vector>
  </HeadingPairs>
  <TitlesOfParts>
    <vt:vector size="48" baseType="lpstr">
      <vt:lpstr>Arial</vt:lpstr>
      <vt:lpstr>Calibri</vt:lpstr>
      <vt:lpstr>Calibri Light</vt:lpstr>
      <vt:lpstr>Cambria Math</vt:lpstr>
      <vt:lpstr>Constantia</vt:lpstr>
      <vt:lpstr>Symbol</vt:lpstr>
      <vt:lpstr>Times New Roman</vt:lpstr>
      <vt:lpstr>Retrospect</vt:lpstr>
      <vt:lpstr>Course: Building Services III</vt:lpstr>
      <vt:lpstr>Introduction</vt:lpstr>
      <vt:lpstr>Energy Characteristics</vt:lpstr>
      <vt:lpstr>Forms of Energy</vt:lpstr>
      <vt:lpstr>Mechanical Energy</vt:lpstr>
      <vt:lpstr>Flow Energy</vt:lpstr>
      <vt:lpstr>Shaft Energy</vt:lpstr>
      <vt:lpstr>Electrical Energy</vt:lpstr>
      <vt:lpstr>Chemical Energy</vt:lpstr>
      <vt:lpstr>Energy Classification</vt:lpstr>
      <vt:lpstr>Energy Classification</vt:lpstr>
      <vt:lpstr>Energy Classification </vt:lpstr>
      <vt:lpstr>Renewable energy sources</vt:lpstr>
      <vt:lpstr>Solar energy</vt:lpstr>
      <vt:lpstr>Solar energy</vt:lpstr>
      <vt:lpstr>Solar energy applications</vt:lpstr>
      <vt:lpstr>Solar energy applications</vt:lpstr>
      <vt:lpstr>Wind energy</vt:lpstr>
      <vt:lpstr>Wind energy</vt:lpstr>
      <vt:lpstr>Wind energy</vt:lpstr>
      <vt:lpstr>Wind energy</vt:lpstr>
      <vt:lpstr>Geothermal energy</vt:lpstr>
      <vt:lpstr>Biomass</vt:lpstr>
      <vt:lpstr>Biomass</vt:lpstr>
      <vt:lpstr>Micro hydro power</vt:lpstr>
      <vt:lpstr>Advantages of renewable energy sources</vt:lpstr>
      <vt:lpstr>Solar radiation</vt:lpstr>
      <vt:lpstr>Solar radiation</vt:lpstr>
      <vt:lpstr>Solar radiation</vt:lpstr>
      <vt:lpstr>Solar radiation</vt:lpstr>
      <vt:lpstr>Solar radiation</vt:lpstr>
      <vt:lpstr>Energy Management</vt:lpstr>
      <vt:lpstr>Energy Management</vt:lpstr>
      <vt:lpstr>Energy Auditing</vt:lpstr>
      <vt:lpstr>Energy Auditing</vt:lpstr>
      <vt:lpstr>Energy Auditing</vt:lpstr>
      <vt:lpstr>Steps of Energy Auditing</vt:lpstr>
      <vt:lpstr>Steps of Energy Auditing</vt:lpstr>
      <vt:lpstr>Steps of Energy Auditing</vt:lpstr>
      <vt:lpstr>References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Energy, environment and society</dc:title>
  <dc:creator>Manchan Tiwari</dc:creator>
  <cp:lastModifiedBy>Manchan Tiwari</cp:lastModifiedBy>
  <cp:revision>164</cp:revision>
  <dcterms:created xsi:type="dcterms:W3CDTF">2022-09-08T05:20:25Z</dcterms:created>
  <dcterms:modified xsi:type="dcterms:W3CDTF">2023-10-29T08:54:30Z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nternalTags">
    <vt:lpwstr/>
  </property>
  <property fmtid="{D5CDD505-2E9C-101B-9397-08002B2CF9AE}" pid="3" name="ContentTypeId">
    <vt:lpwstr>0x0101006EDDDB5EE6D98C44930B742096920B300400F5B6D36B3EF94B4E9A635CDF2A18F5B8</vt:lpwstr>
  </property>
  <property fmtid="{D5CDD505-2E9C-101B-9397-08002B2CF9AE}" pid="4" name="FeatureTags">
    <vt:lpwstr/>
  </property>
  <property fmtid="{D5CDD505-2E9C-101B-9397-08002B2CF9AE}" pid="5" name="LocalizationTags">
    <vt:lpwstr/>
  </property>
  <property fmtid="{D5CDD505-2E9C-101B-9397-08002B2CF9AE}" pid="6" name="ScenarioTags">
    <vt:lpwstr/>
  </property>
  <property fmtid="{D5CDD505-2E9C-101B-9397-08002B2CF9AE}" pid="7" name="CampaignTags">
    <vt:lpwstr/>
  </property>
</Properties>
</file>