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3">
  <p:sldMasterIdLst>
    <p:sldMasterId id="2147483660" r:id="rId1"/>
  </p:sldMasterIdLst>
  <p:sldIdLst>
    <p:sldId id="256" r:id="rId2"/>
    <p:sldId id="329" r:id="rId3"/>
    <p:sldId id="330" r:id="rId4"/>
    <p:sldId id="331" r:id="rId5"/>
    <p:sldId id="332" r:id="rId6"/>
    <p:sldId id="353" r:id="rId7"/>
    <p:sldId id="354" r:id="rId8"/>
    <p:sldId id="355" r:id="rId9"/>
    <p:sldId id="356" r:id="rId10"/>
    <p:sldId id="357" r:id="rId11"/>
    <p:sldId id="358" r:id="rId12"/>
    <p:sldId id="359" r:id="rId13"/>
    <p:sldId id="360" r:id="rId14"/>
    <p:sldId id="333" r:id="rId15"/>
    <p:sldId id="334" r:id="rId16"/>
    <p:sldId id="361" r:id="rId17"/>
    <p:sldId id="362" r:id="rId18"/>
    <p:sldId id="335" r:id="rId19"/>
    <p:sldId id="363" r:id="rId20"/>
    <p:sldId id="364" r:id="rId21"/>
    <p:sldId id="336" r:id="rId22"/>
    <p:sldId id="365" r:id="rId23"/>
    <p:sldId id="366" r:id="rId24"/>
    <p:sldId id="367" r:id="rId25"/>
    <p:sldId id="368" r:id="rId26"/>
    <p:sldId id="337" r:id="rId27"/>
    <p:sldId id="371" r:id="rId28"/>
    <p:sldId id="372" r:id="rId29"/>
    <p:sldId id="373" r:id="rId30"/>
    <p:sldId id="338" r:id="rId31"/>
    <p:sldId id="339" r:id="rId32"/>
    <p:sldId id="340" r:id="rId33"/>
    <p:sldId id="374" r:id="rId34"/>
    <p:sldId id="375" r:id="rId35"/>
    <p:sldId id="341" r:id="rId36"/>
    <p:sldId id="377" r:id="rId37"/>
    <p:sldId id="328" r:id="rId38"/>
    <p:sldId id="378" r:id="rId39"/>
    <p:sldId id="379" r:id="rId40"/>
    <p:sldId id="380" r:id="rId41"/>
    <p:sldId id="381" r:id="rId42"/>
    <p:sldId id="382" r:id="rId43"/>
    <p:sldId id="383" r:id="rId44"/>
    <p:sldId id="384" r:id="rId45"/>
    <p:sldId id="385" r:id="rId46"/>
    <p:sldId id="386" r:id="rId47"/>
    <p:sldId id="387" r:id="rId48"/>
    <p:sldId id="388" r:id="rId49"/>
    <p:sldId id="389" r:id="rId50"/>
    <p:sldId id="390" r:id="rId51"/>
    <p:sldId id="391" r:id="rId52"/>
    <p:sldId id="392" r:id="rId53"/>
    <p:sldId id="393" r:id="rId54"/>
    <p:sldId id="369" r:id="rId55"/>
    <p:sldId id="370" r:id="rId5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C4B1156A-380E-4F78-BDF5-A606A8083BF9}" styleName="Medium Style 4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14" autoAdjust="0"/>
    <p:restoredTop sz="94660"/>
  </p:normalViewPr>
  <p:slideViewPr>
    <p:cSldViewPr snapToGrid="0">
      <p:cViewPr varScale="1">
        <p:scale>
          <a:sx n="69" d="100"/>
          <a:sy n="69" d="100"/>
        </p:scale>
        <p:origin x="882"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084FE23-1B65-4DA8-AAE0-279D87027E18}" type="datetimeFigureOut">
              <a:rPr lang="en-US" smtClean="0"/>
              <a:t>10/29/2023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999012-87DA-4C32-9835-E2352FDC0B42}" type="slidenum">
              <a:rPr lang="en-US" smtClean="0"/>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543665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084FE23-1B65-4DA8-AAE0-279D87027E18}" type="datetimeFigureOut">
              <a:rPr lang="en-US" smtClean="0"/>
              <a:t>10/29/2023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999012-87DA-4C32-9835-E2352FDC0B42}" type="slidenum">
              <a:rPr lang="en-US" smtClean="0"/>
              <a:t>‹#›</a:t>
            </a:fld>
            <a:endParaRPr lang="en-US"/>
          </a:p>
        </p:txBody>
      </p:sp>
    </p:spTree>
    <p:extLst>
      <p:ext uri="{BB962C8B-B14F-4D97-AF65-F5344CB8AC3E}">
        <p14:creationId xmlns:p14="http://schemas.microsoft.com/office/powerpoint/2010/main" val="40385095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084FE23-1B65-4DA8-AAE0-279D87027E18}" type="datetimeFigureOut">
              <a:rPr lang="en-US" smtClean="0"/>
              <a:t>10/29/2023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999012-87DA-4C32-9835-E2352FDC0B42}" type="slidenum">
              <a:rPr lang="en-US" smtClean="0"/>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327809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084FE23-1B65-4DA8-AAE0-279D87027E18}" type="datetimeFigureOut">
              <a:rPr lang="en-US" smtClean="0"/>
              <a:t>10/29/2023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C999012-87DA-4C32-9835-E2352FDC0B42}" type="slidenum">
              <a:rPr lang="en-US" smtClean="0"/>
              <a:t>‹#›</a:t>
            </a:fld>
            <a:endParaRPr lang="en-US"/>
          </a:p>
        </p:txBody>
      </p:sp>
    </p:spTree>
    <p:extLst>
      <p:ext uri="{BB962C8B-B14F-4D97-AF65-F5344CB8AC3E}">
        <p14:creationId xmlns:p14="http://schemas.microsoft.com/office/powerpoint/2010/main" val="40593466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084FE23-1B65-4DA8-AAE0-279D87027E18}" type="datetimeFigureOut">
              <a:rPr lang="en-US" smtClean="0"/>
              <a:t>10/29/2023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C999012-87DA-4C32-9835-E2352FDC0B42}" type="slidenum">
              <a:rPr lang="en-US" smtClean="0"/>
              <a:t>‹#›</a:t>
            </a:fld>
            <a:endParaRPr lang="en-US"/>
          </a:p>
        </p:txBody>
      </p:sp>
    </p:spTree>
    <p:extLst>
      <p:ext uri="{BB962C8B-B14F-4D97-AF65-F5344CB8AC3E}">
        <p14:creationId xmlns:p14="http://schemas.microsoft.com/office/powerpoint/2010/main" val="42286429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084FE23-1B65-4DA8-AAE0-279D87027E18}" type="datetimeFigureOut">
              <a:rPr lang="en-US" smtClean="0"/>
              <a:t>10/29/2023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C999012-87DA-4C32-9835-E2352FDC0B42}" type="slidenum">
              <a:rPr lang="en-US" smtClean="0"/>
              <a:t>‹#›</a:t>
            </a:fld>
            <a:endParaRPr lang="en-US"/>
          </a:p>
        </p:txBody>
      </p:sp>
    </p:spTree>
    <p:extLst>
      <p:ext uri="{BB962C8B-B14F-4D97-AF65-F5344CB8AC3E}">
        <p14:creationId xmlns:p14="http://schemas.microsoft.com/office/powerpoint/2010/main" val="32063767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C084FE23-1B65-4DA8-AAE0-279D87027E18}" type="datetimeFigureOut">
              <a:rPr lang="en-US" smtClean="0"/>
              <a:t>10/29/2023</a:t>
            </a:fld>
            <a:endParaRPr lang="en-US"/>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a:p>
        </p:txBody>
      </p:sp>
      <p:sp>
        <p:nvSpPr>
          <p:cNvPr id="9" name="Slide Number Placeholder 8"/>
          <p:cNvSpPr>
            <a:spLocks noGrp="1"/>
          </p:cNvSpPr>
          <p:nvPr>
            <p:ph type="sldNum" sz="quarter" idx="12"/>
          </p:nvPr>
        </p:nvSpPr>
        <p:spPr/>
        <p:txBody>
          <a:bodyPr/>
          <a:lstStyle/>
          <a:p>
            <a:fld id="{EC999012-87DA-4C32-9835-E2352FDC0B42}" type="slidenum">
              <a:rPr lang="en-US" smtClean="0"/>
              <a:t>‹#›</a:t>
            </a:fld>
            <a:endParaRPr lang="en-US"/>
          </a:p>
        </p:txBody>
      </p:sp>
    </p:spTree>
    <p:extLst>
      <p:ext uri="{BB962C8B-B14F-4D97-AF65-F5344CB8AC3E}">
        <p14:creationId xmlns:p14="http://schemas.microsoft.com/office/powerpoint/2010/main" val="18799514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C084FE23-1B65-4DA8-AAE0-279D87027E18}" type="datetimeFigureOut">
              <a:rPr lang="en-US" smtClean="0"/>
              <a:t>10/29/2023</a:t>
            </a:fld>
            <a:endParaRPr lang="en-US"/>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EC999012-87DA-4C32-9835-E2352FDC0B42}" type="slidenum">
              <a:rPr lang="en-US" smtClean="0"/>
              <a:t>‹#›</a:t>
            </a:fld>
            <a:endParaRPr lang="en-US"/>
          </a:p>
        </p:txBody>
      </p:sp>
    </p:spTree>
    <p:extLst>
      <p:ext uri="{BB962C8B-B14F-4D97-AF65-F5344CB8AC3E}">
        <p14:creationId xmlns:p14="http://schemas.microsoft.com/office/powerpoint/2010/main" val="14519756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084FE23-1B65-4DA8-AAE0-279D87027E18}" type="datetimeFigureOut">
              <a:rPr lang="en-US" smtClean="0"/>
              <a:t>10/29/2023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C999012-87DA-4C32-9835-E2352FDC0B42}" type="slidenum">
              <a:rPr lang="en-US" smtClean="0"/>
              <a:t>‹#›</a:t>
            </a:fld>
            <a:endParaRPr lang="en-US"/>
          </a:p>
        </p:txBody>
      </p:sp>
    </p:spTree>
    <p:extLst>
      <p:ext uri="{BB962C8B-B14F-4D97-AF65-F5344CB8AC3E}">
        <p14:creationId xmlns:p14="http://schemas.microsoft.com/office/powerpoint/2010/main" val="36316214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084FE23-1B65-4DA8-AAE0-279D87027E18}" type="datetimeFigureOut">
              <a:rPr lang="en-US" smtClean="0"/>
              <a:t>10/29/2023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999012-87DA-4C32-9835-E2352FDC0B42}" type="slidenum">
              <a:rPr lang="en-US" smtClean="0"/>
              <a:t>‹#›</a:t>
            </a:fld>
            <a:endParaRPr lang="en-US"/>
          </a:p>
        </p:txBody>
      </p:sp>
    </p:spTree>
    <p:extLst>
      <p:ext uri="{BB962C8B-B14F-4D97-AF65-F5344CB8AC3E}">
        <p14:creationId xmlns:p14="http://schemas.microsoft.com/office/powerpoint/2010/main" val="2263188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084FE23-1B65-4DA8-AAE0-279D87027E18}" type="datetimeFigureOut">
              <a:rPr lang="en-US" smtClean="0"/>
              <a:t>10/29/2023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999012-87DA-4C32-9835-E2352FDC0B42}" type="slidenum">
              <a:rPr lang="en-US" smtClean="0"/>
              <a:t>‹#›</a:t>
            </a:fld>
            <a:endParaRPr lang="en-US"/>
          </a:p>
        </p:txBody>
      </p:sp>
    </p:spTree>
    <p:extLst>
      <p:ext uri="{BB962C8B-B14F-4D97-AF65-F5344CB8AC3E}">
        <p14:creationId xmlns:p14="http://schemas.microsoft.com/office/powerpoint/2010/main" val="3995058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C084FE23-1B65-4DA8-AAE0-279D87027E18}" type="datetimeFigureOut">
              <a:rPr lang="en-US" smtClean="0"/>
              <a:t>10/29/2023</a:t>
            </a:fld>
            <a:endParaRPr lang="en-US"/>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EC999012-87DA-4C32-9835-E2352FDC0B42}" type="slidenum">
              <a:rPr lang="en-US" smtClean="0"/>
              <a:t>‹#›</a:t>
            </a:fld>
            <a:endParaRPr lang="en-US"/>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1057750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7F3ACF-C1DD-008F-E4E9-1F38EC446F21}"/>
              </a:ext>
            </a:extLst>
          </p:cNvPr>
          <p:cNvSpPr>
            <a:spLocks noGrp="1"/>
          </p:cNvSpPr>
          <p:nvPr>
            <p:ph type="ctrTitle"/>
          </p:nvPr>
        </p:nvSpPr>
        <p:spPr>
          <a:xfrm>
            <a:off x="1066800" y="1069848"/>
            <a:ext cx="10058400" cy="1719072"/>
          </a:xfrm>
        </p:spPr>
        <p:txBody>
          <a:bodyPr>
            <a:normAutofit/>
          </a:bodyPr>
          <a:lstStyle/>
          <a:p>
            <a:pPr algn="ctr"/>
            <a:r>
              <a:rPr lang="en-US" sz="6000" dirty="0"/>
              <a:t>Course: Building Services III</a:t>
            </a:r>
          </a:p>
        </p:txBody>
      </p:sp>
      <p:sp>
        <p:nvSpPr>
          <p:cNvPr id="3" name="Subtitle 2">
            <a:extLst>
              <a:ext uri="{FF2B5EF4-FFF2-40B4-BE49-F238E27FC236}">
                <a16:creationId xmlns:a16="http://schemas.microsoft.com/office/drawing/2014/main" id="{0C40A212-0C9F-77C8-A64C-C2BA37EB7B06}"/>
              </a:ext>
            </a:extLst>
          </p:cNvPr>
          <p:cNvSpPr>
            <a:spLocks noGrp="1"/>
          </p:cNvSpPr>
          <p:nvPr>
            <p:ph type="subTitle" idx="1"/>
          </p:nvPr>
        </p:nvSpPr>
        <p:spPr/>
        <p:txBody>
          <a:bodyPr>
            <a:normAutofit/>
          </a:bodyPr>
          <a:lstStyle/>
          <a:p>
            <a:pPr algn="ctr"/>
            <a:r>
              <a:rPr lang="en-US" b="1" dirty="0"/>
              <a:t>Lecture 10: solar </a:t>
            </a:r>
            <a:r>
              <a:rPr lang="en-US" b="1" dirty="0" err="1"/>
              <a:t>pv</a:t>
            </a:r>
            <a:r>
              <a:rPr lang="en-US" b="1" dirty="0"/>
              <a:t> systems, solar heating systems</a:t>
            </a:r>
          </a:p>
          <a:p>
            <a:pPr algn="ctr"/>
            <a:r>
              <a:rPr lang="en-US" dirty="0"/>
              <a:t>Lecturer: Manchan Tiwari</a:t>
            </a:r>
          </a:p>
        </p:txBody>
      </p:sp>
    </p:spTree>
    <p:extLst>
      <p:ext uri="{BB962C8B-B14F-4D97-AF65-F5344CB8AC3E}">
        <p14:creationId xmlns:p14="http://schemas.microsoft.com/office/powerpoint/2010/main" val="12544103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2F60FA-AD7F-E640-14C1-5BFD6142C694}"/>
              </a:ext>
            </a:extLst>
          </p:cNvPr>
          <p:cNvSpPr>
            <a:spLocks noGrp="1"/>
          </p:cNvSpPr>
          <p:nvPr>
            <p:ph type="title"/>
          </p:nvPr>
        </p:nvSpPr>
        <p:spPr>
          <a:xfrm>
            <a:off x="938104" y="381000"/>
            <a:ext cx="5937755" cy="1188720"/>
          </a:xfrm>
        </p:spPr>
        <p:txBody>
          <a:bodyPr>
            <a:normAutofit/>
          </a:bodyPr>
          <a:lstStyle/>
          <a:p>
            <a:r>
              <a:rPr lang="en-US" sz="3200" dirty="0">
                <a:solidFill>
                  <a:srgbClr val="C00000"/>
                </a:solidFill>
              </a:rPr>
              <a:t>Solar photovoltaics</a:t>
            </a:r>
          </a:p>
        </p:txBody>
      </p:sp>
      <p:sp>
        <p:nvSpPr>
          <p:cNvPr id="3" name="Content Placeholder 2">
            <a:extLst>
              <a:ext uri="{FF2B5EF4-FFF2-40B4-BE49-F238E27FC236}">
                <a16:creationId xmlns:a16="http://schemas.microsoft.com/office/drawing/2014/main" id="{87C990FF-4238-3B46-5737-2BDA293CF82B}"/>
              </a:ext>
            </a:extLst>
          </p:cNvPr>
          <p:cNvSpPr>
            <a:spLocks noGrp="1"/>
          </p:cNvSpPr>
          <p:nvPr>
            <p:ph idx="1"/>
          </p:nvPr>
        </p:nvSpPr>
        <p:spPr>
          <a:xfrm>
            <a:off x="775855" y="1808736"/>
            <a:ext cx="10723418" cy="4446592"/>
          </a:xfrm>
        </p:spPr>
        <p:txBody>
          <a:bodyPr>
            <a:normAutofit/>
          </a:bodyPr>
          <a:lstStyle/>
          <a:p>
            <a:pPr algn="just"/>
            <a:r>
              <a:rPr lang="en-US" sz="2200" dirty="0">
                <a:latin typeface="Times New Roman" panose="02020603050405020304" pitchFamily="18" charset="0"/>
                <a:ea typeface="Calibri" panose="020F0502020204030204" pitchFamily="34" charset="0"/>
              </a:rPr>
              <a:t>Solar photovoltaics refers to utilization of solar radiation to generate electrical energy using conversion device such as solar photovoltaic (PV) cell. </a:t>
            </a:r>
          </a:p>
          <a:p>
            <a:pPr algn="just"/>
            <a:r>
              <a:rPr lang="en-US" sz="2200" dirty="0">
                <a:latin typeface="Times New Roman" panose="02020603050405020304" pitchFamily="18" charset="0"/>
                <a:ea typeface="Calibri" panose="020F0502020204030204" pitchFamily="34" charset="0"/>
              </a:rPr>
              <a:t>The amount of electricity or electrical energy generated depends on intensity of solar radiation, size of solar cell, type of semiconductor material and ambient temperature (Sharma &amp; Hasan, 2009). </a:t>
            </a:r>
          </a:p>
          <a:p>
            <a:pPr algn="just"/>
            <a:r>
              <a:rPr lang="en-US" sz="2200" dirty="0">
                <a:latin typeface="Times New Roman" panose="02020603050405020304" pitchFamily="18" charset="0"/>
                <a:ea typeface="Calibri" panose="020F0502020204030204" pitchFamily="34" charset="0"/>
              </a:rPr>
              <a:t>Unlike most of the electricity generation systems, the solar PV cell does not need working fluid such as steam or air, or any mechanical cycle for the conversion of the primary solar energy into electricity. </a:t>
            </a:r>
          </a:p>
          <a:p>
            <a:pPr algn="just"/>
            <a:r>
              <a:rPr lang="en-US" sz="2200" dirty="0">
                <a:latin typeface="Times New Roman" panose="02020603050405020304" pitchFamily="18" charset="0"/>
                <a:ea typeface="Calibri" panose="020F0502020204030204" pitchFamily="34" charset="0"/>
              </a:rPr>
              <a:t>Hence, a photovoltaic system is reliable, simple and convenient without any moving parts (</a:t>
            </a:r>
            <a:r>
              <a:rPr lang="en-US" sz="2200" dirty="0" err="1">
                <a:latin typeface="Times New Roman" panose="02020603050405020304" pitchFamily="18" charset="0"/>
                <a:ea typeface="Calibri" panose="020F0502020204030204" pitchFamily="34" charset="0"/>
              </a:rPr>
              <a:t>Singal</a:t>
            </a:r>
            <a:r>
              <a:rPr lang="en-US" sz="2200" dirty="0">
                <a:latin typeface="Times New Roman" panose="02020603050405020304" pitchFamily="18" charset="0"/>
                <a:ea typeface="Calibri" panose="020F0502020204030204" pitchFamily="34" charset="0"/>
              </a:rPr>
              <a:t>, 2011). Solar cell is a basic unit of a photovoltaic system.</a:t>
            </a:r>
          </a:p>
          <a:p>
            <a:pPr algn="just"/>
            <a:endParaRPr lang="en-US" dirty="0"/>
          </a:p>
        </p:txBody>
      </p:sp>
      <p:sp>
        <p:nvSpPr>
          <p:cNvPr id="4" name="Slide Number Placeholder 3">
            <a:extLst>
              <a:ext uri="{FF2B5EF4-FFF2-40B4-BE49-F238E27FC236}">
                <a16:creationId xmlns:a16="http://schemas.microsoft.com/office/drawing/2014/main" id="{DE47A032-5A46-3ECB-2210-4469DCE451BD}"/>
              </a:ext>
            </a:extLst>
          </p:cNvPr>
          <p:cNvSpPr>
            <a:spLocks noGrp="1"/>
          </p:cNvSpPr>
          <p:nvPr>
            <p:ph type="sldNum" sz="quarter" idx="12"/>
          </p:nvPr>
        </p:nvSpPr>
        <p:spPr/>
        <p:txBody>
          <a:bodyPr/>
          <a:lstStyle/>
          <a:p>
            <a:fld id="{DF28FB93-0A08-4E7D-8E63-9EFA29F1E093}" type="slidenum">
              <a:rPr lang="en-US" smtClean="0"/>
              <a:pPr/>
              <a:t>2</a:t>
            </a:fld>
            <a:endParaRPr lang="en-US"/>
          </a:p>
        </p:txBody>
      </p:sp>
    </p:spTree>
    <p:extLst>
      <p:ext uri="{BB962C8B-B14F-4D97-AF65-F5344CB8AC3E}">
        <p14:creationId xmlns:p14="http://schemas.microsoft.com/office/powerpoint/2010/main" val="33793324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2F60FA-AD7F-E640-14C1-5BFD6142C694}"/>
              </a:ext>
            </a:extLst>
          </p:cNvPr>
          <p:cNvSpPr>
            <a:spLocks noGrp="1"/>
          </p:cNvSpPr>
          <p:nvPr>
            <p:ph type="title"/>
          </p:nvPr>
        </p:nvSpPr>
        <p:spPr>
          <a:xfrm>
            <a:off x="744141" y="533400"/>
            <a:ext cx="5937755" cy="1188720"/>
          </a:xfrm>
        </p:spPr>
        <p:txBody>
          <a:bodyPr>
            <a:normAutofit/>
          </a:bodyPr>
          <a:lstStyle/>
          <a:p>
            <a:r>
              <a:rPr lang="en-US" sz="3200" dirty="0">
                <a:solidFill>
                  <a:srgbClr val="C00000"/>
                </a:solidFill>
              </a:rPr>
              <a:t>Energy in Light (photon energy)</a:t>
            </a:r>
          </a:p>
        </p:txBody>
      </p:sp>
      <mc:AlternateContent xmlns:mc="http://schemas.openxmlformats.org/markup-compatibility/2006">
        <mc:Choice xmlns:a14="http://schemas.microsoft.com/office/drawing/2010/main" Requires="a14">
          <p:sp>
            <p:nvSpPr>
              <p:cNvPr id="3" name="Content Placeholder 2">
                <a:extLst>
                  <a:ext uri="{FF2B5EF4-FFF2-40B4-BE49-F238E27FC236}">
                    <a16:creationId xmlns:a16="http://schemas.microsoft.com/office/drawing/2014/main" id="{87C990FF-4238-3B46-5737-2BDA293CF82B}"/>
                  </a:ext>
                </a:extLst>
              </p:cNvPr>
              <p:cNvSpPr>
                <a:spLocks noGrp="1"/>
              </p:cNvSpPr>
              <p:nvPr>
                <p:ph idx="1"/>
              </p:nvPr>
            </p:nvSpPr>
            <p:spPr>
              <a:xfrm>
                <a:off x="526473" y="1793577"/>
                <a:ext cx="10806546" cy="4446592"/>
              </a:xfrm>
            </p:spPr>
            <p:txBody>
              <a:bodyPr numCol="1">
                <a:noAutofit/>
              </a:bodyPr>
              <a:lstStyle/>
              <a:p>
                <a:pPr algn="just"/>
                <a:r>
                  <a:rPr lang="en-US" sz="1800" dirty="0">
                    <a:latin typeface="Times New Roman" panose="02020603050405020304" pitchFamily="18" charset="0"/>
                    <a:ea typeface="Calibri" panose="020F0502020204030204" pitchFamily="34" charset="0"/>
                  </a:rPr>
                  <a:t>The transfer of energy through light occurs in discrete pieces and not continuously.</a:t>
                </a:r>
              </a:p>
              <a:p>
                <a:pPr algn="just"/>
                <a:r>
                  <a:rPr lang="en-US" sz="1800" dirty="0">
                    <a:latin typeface="Times New Roman" panose="02020603050405020304" pitchFamily="18" charset="0"/>
                    <a:ea typeface="Calibri" panose="020F0502020204030204" pitchFamily="34" charset="0"/>
                  </a:rPr>
                  <a:t>Quantum is the smallest unit of energy and quantum of radiant energy is called a photon (</a:t>
                </a:r>
                <a:r>
                  <a:rPr lang="en-US" sz="1800" dirty="0" err="1">
                    <a:latin typeface="Times New Roman" panose="02020603050405020304" pitchFamily="18" charset="0"/>
                    <a:ea typeface="Calibri" panose="020F0502020204030204" pitchFamily="34" charset="0"/>
                  </a:rPr>
                  <a:t>Singal</a:t>
                </a:r>
                <a:r>
                  <a:rPr lang="en-US" sz="1800" dirty="0">
                    <a:latin typeface="Times New Roman" panose="02020603050405020304" pitchFamily="18" charset="0"/>
                    <a:ea typeface="Calibri" panose="020F0502020204030204" pitchFamily="34" charset="0"/>
                  </a:rPr>
                  <a:t>, 2011). </a:t>
                </a:r>
              </a:p>
              <a:p>
                <a:pPr algn="just"/>
                <a:r>
                  <a:rPr lang="en-US" sz="1800" dirty="0">
                    <a:latin typeface="Times New Roman" panose="02020603050405020304" pitchFamily="18" charset="0"/>
                    <a:ea typeface="Calibri" panose="020F0502020204030204" pitchFamily="34" charset="0"/>
                  </a:rPr>
                  <a:t>The energy carried by a photon is proportional to the frequency of the radiation as stated by Planck’s law as shown in equation below</a:t>
                </a:r>
              </a:p>
              <a:p>
                <a:pPr algn="just"/>
                <a14:m>
                  <m:oMath xmlns:m="http://schemas.openxmlformats.org/officeDocument/2006/math">
                    <m:sSub>
                      <m:sSubPr>
                        <m:ctrlPr>
                          <a:rPr lang="en-US" sz="1800" i="1">
                            <a:latin typeface="Cambria Math" panose="02040503050406030204" pitchFamily="18" charset="0"/>
                          </a:rPr>
                        </m:ctrlPr>
                      </m:sSubPr>
                      <m:e>
                        <m:r>
                          <a:rPr lang="en-US" sz="1800" i="1">
                            <a:latin typeface="Cambria Math" panose="02040503050406030204" pitchFamily="18" charset="0"/>
                            <a:ea typeface="Calibri" panose="020F0502020204030204" pitchFamily="34" charset="0"/>
                            <a:cs typeface="Times New Roman" panose="02020603050405020304" pitchFamily="18" charset="0"/>
                          </a:rPr>
                          <m:t>𝐸</m:t>
                        </m:r>
                      </m:e>
                      <m:sub>
                        <m:r>
                          <a:rPr lang="en-US" sz="1800" i="1">
                            <a:latin typeface="Cambria Math" panose="02040503050406030204" pitchFamily="18" charset="0"/>
                            <a:ea typeface="Calibri" panose="020F0502020204030204" pitchFamily="34" charset="0"/>
                            <a:cs typeface="Times New Roman" panose="02020603050405020304" pitchFamily="18" charset="0"/>
                          </a:rPr>
                          <m:t>𝑝</m:t>
                        </m:r>
                      </m:sub>
                    </m:sSub>
                    <m:r>
                      <a:rPr lang="en-US" sz="1800" i="1">
                        <a:latin typeface="Cambria Math" panose="02040503050406030204" pitchFamily="18" charset="0"/>
                        <a:ea typeface="Calibri" panose="020F0502020204030204" pitchFamily="34" charset="0"/>
                        <a:cs typeface="Times New Roman" panose="02020603050405020304" pitchFamily="18" charset="0"/>
                      </a:rPr>
                      <m:t>=</m:t>
                    </m:r>
                    <m:r>
                      <a:rPr lang="en-US" sz="1800" i="1">
                        <a:latin typeface="Cambria Math" panose="02040503050406030204" pitchFamily="18" charset="0"/>
                        <a:ea typeface="Calibri" panose="020F0502020204030204" pitchFamily="34" charset="0"/>
                        <a:cs typeface="Times New Roman" panose="02020603050405020304" pitchFamily="18" charset="0"/>
                      </a:rPr>
                      <m:t>h</m:t>
                    </m:r>
                    <m:r>
                      <a:rPr lang="en-US" sz="1800" i="1">
                        <a:latin typeface="Cambria Math" panose="02040503050406030204" pitchFamily="18" charset="0"/>
                        <a:ea typeface="Calibri" panose="020F0502020204030204" pitchFamily="34" charset="0"/>
                        <a:cs typeface="Times New Roman" panose="02020603050405020304" pitchFamily="18" charset="0"/>
                      </a:rPr>
                      <m:t> ×</m:t>
                    </m:r>
                    <m:r>
                      <a:rPr lang="en-US" sz="1800" i="1">
                        <a:latin typeface="Cambria Math" panose="02040503050406030204" pitchFamily="18" charset="0"/>
                        <a:ea typeface="Calibri" panose="020F0502020204030204" pitchFamily="34" charset="0"/>
                        <a:cs typeface="Times New Roman" panose="02020603050405020304" pitchFamily="18" charset="0"/>
                      </a:rPr>
                      <m:t>𝑣</m:t>
                    </m:r>
                    <m:r>
                      <a:rPr lang="en-US" sz="1800" i="1">
                        <a:latin typeface="Cambria Math" panose="02040503050406030204" pitchFamily="18" charset="0"/>
                        <a:ea typeface="Calibri" panose="020F0502020204030204" pitchFamily="34" charset="0"/>
                        <a:cs typeface="Times New Roman" panose="02020603050405020304" pitchFamily="18" charset="0"/>
                      </a:rPr>
                      <m:t>=</m:t>
                    </m:r>
                    <m:r>
                      <a:rPr lang="en-US" sz="1800" i="1">
                        <a:latin typeface="Cambria Math" panose="02040503050406030204" pitchFamily="18" charset="0"/>
                        <a:ea typeface="Calibri" panose="020F0502020204030204" pitchFamily="34" charset="0"/>
                        <a:cs typeface="Times New Roman" panose="02020603050405020304" pitchFamily="18" charset="0"/>
                      </a:rPr>
                      <m:t>h</m:t>
                    </m:r>
                    <m:r>
                      <a:rPr lang="en-US" sz="1800" i="1">
                        <a:latin typeface="Cambria Math" panose="02040503050406030204" pitchFamily="18" charset="0"/>
                        <a:ea typeface="Calibri" panose="020F0502020204030204" pitchFamily="34" charset="0"/>
                        <a:cs typeface="Times New Roman" panose="02020603050405020304" pitchFamily="18" charset="0"/>
                      </a:rPr>
                      <m:t> ×</m:t>
                    </m:r>
                    <m:f>
                      <m:fPr>
                        <m:ctrlPr>
                          <a:rPr lang="en-US" sz="1800" i="1">
                            <a:latin typeface="Cambria Math" panose="02040503050406030204" pitchFamily="18" charset="0"/>
                          </a:rPr>
                        </m:ctrlPr>
                      </m:fPr>
                      <m:num>
                        <m:r>
                          <a:rPr lang="en-US" sz="1800" i="1">
                            <a:latin typeface="Cambria Math" panose="02040503050406030204" pitchFamily="18" charset="0"/>
                            <a:ea typeface="Calibri" panose="020F0502020204030204" pitchFamily="34" charset="0"/>
                            <a:cs typeface="Times New Roman" panose="02020603050405020304" pitchFamily="18" charset="0"/>
                          </a:rPr>
                          <m:t>𝑐</m:t>
                        </m:r>
                      </m:num>
                      <m:den>
                        <m:r>
                          <a:rPr lang="en-US" sz="1800" i="1">
                            <a:latin typeface="Cambria Math" panose="02040503050406030204" pitchFamily="18" charset="0"/>
                            <a:ea typeface="Calibri" panose="020F0502020204030204" pitchFamily="34" charset="0"/>
                            <a:cs typeface="Times New Roman" panose="02020603050405020304" pitchFamily="18" charset="0"/>
                          </a:rPr>
                          <m:t>𝜆</m:t>
                        </m:r>
                      </m:den>
                    </m:f>
                  </m:oMath>
                </a14:m>
                <a:endParaRPr lang="en-US" sz="1800" dirty="0"/>
              </a:p>
              <a:p>
                <a:pPr marL="0" indent="0" algn="just">
                  <a:lnSpc>
                    <a:spcPct val="150000"/>
                  </a:lnSpc>
                  <a:spcBef>
                    <a:spcPts val="0"/>
                  </a:spcBef>
                  <a:spcAft>
                    <a:spcPts val="0"/>
                  </a:spcAft>
                  <a:buNone/>
                </a:pPr>
                <a:r>
                  <a:rPr lang="en-US" sz="1800" dirty="0">
                    <a:latin typeface="Times New Roman" panose="02020603050405020304" pitchFamily="18" charset="0"/>
                    <a:ea typeface="Calibri" panose="020F0502020204030204" pitchFamily="34" charset="0"/>
                  </a:rPr>
                  <a:t>Where, </a:t>
                </a:r>
              </a:p>
              <a:p>
                <a:pPr marL="800100" lvl="1" indent="-342900" algn="just">
                  <a:lnSpc>
                    <a:spcPct val="150000"/>
                  </a:lnSpc>
                  <a:spcBef>
                    <a:spcPts val="0"/>
                  </a:spcBef>
                </a:pPr>
                <a:r>
                  <a:rPr lang="en-US" dirty="0">
                    <a:latin typeface="Times New Roman" panose="02020603050405020304" pitchFamily="18" charset="0"/>
                    <a:ea typeface="Calibri" panose="020F0502020204030204" pitchFamily="34" charset="0"/>
                  </a:rPr>
                  <a:t>Ep = Photon energy</a:t>
                </a:r>
              </a:p>
              <a:p>
                <a:pPr marL="800100" lvl="1" indent="-342900" algn="just">
                  <a:lnSpc>
                    <a:spcPct val="150000"/>
                  </a:lnSpc>
                  <a:spcBef>
                    <a:spcPts val="0"/>
                  </a:spcBef>
                </a:pPr>
                <a:r>
                  <a:rPr lang="en-US" dirty="0">
                    <a:latin typeface="Times New Roman" panose="02020603050405020304" pitchFamily="18" charset="0"/>
                    <a:ea typeface="Calibri" panose="020F0502020204030204" pitchFamily="34" charset="0"/>
                  </a:rPr>
                  <a:t>h = Planck’s constant (6.67 x 10</a:t>
                </a:r>
                <a:r>
                  <a:rPr lang="en-US" baseline="30000" dirty="0">
                    <a:latin typeface="Times New Roman" panose="02020603050405020304" pitchFamily="18" charset="0"/>
                    <a:ea typeface="Calibri" panose="020F0502020204030204" pitchFamily="34" charset="0"/>
                  </a:rPr>
                  <a:t>-34</a:t>
                </a:r>
                <a:r>
                  <a:rPr lang="en-US" dirty="0">
                    <a:latin typeface="Times New Roman" panose="02020603050405020304" pitchFamily="18" charset="0"/>
                    <a:ea typeface="Calibri" panose="020F0502020204030204" pitchFamily="34" charset="0"/>
                  </a:rPr>
                  <a:t> J-s)</a:t>
                </a:r>
              </a:p>
              <a:p>
                <a:pPr marL="800100" lvl="1" indent="-342900" algn="just">
                  <a:lnSpc>
                    <a:spcPct val="150000"/>
                  </a:lnSpc>
                  <a:spcBef>
                    <a:spcPts val="0"/>
                  </a:spcBef>
                </a:pPr>
                <a:r>
                  <a:rPr lang="en-US" dirty="0">
                    <a:latin typeface="Times New Roman" panose="02020603050405020304" pitchFamily="18" charset="0"/>
                    <a:ea typeface="Calibri" panose="020F0502020204030204" pitchFamily="34" charset="0"/>
                  </a:rPr>
                  <a:t>v = frequency of radiation (</a:t>
                </a:r>
                <a:r>
                  <a:rPr lang="en-US" dirty="0" err="1">
                    <a:latin typeface="Times New Roman" panose="02020603050405020304" pitchFamily="18" charset="0"/>
                    <a:ea typeface="Calibri" panose="020F0502020204030204" pitchFamily="34" charset="0"/>
                  </a:rPr>
                  <a:t>herz</a:t>
                </a:r>
                <a:r>
                  <a:rPr lang="en-US" dirty="0">
                    <a:latin typeface="Times New Roman" panose="02020603050405020304" pitchFamily="18" charset="0"/>
                    <a:ea typeface="Calibri" panose="020F0502020204030204" pitchFamily="34" charset="0"/>
                  </a:rPr>
                  <a:t>)</a:t>
                </a:r>
              </a:p>
              <a:p>
                <a:pPr marL="800100" lvl="1" indent="-342900" algn="just">
                  <a:lnSpc>
                    <a:spcPct val="150000"/>
                  </a:lnSpc>
                  <a:spcBef>
                    <a:spcPts val="0"/>
                  </a:spcBef>
                </a:pPr>
                <a:r>
                  <a:rPr lang="en-US" dirty="0">
                    <a:latin typeface="Times New Roman" panose="02020603050405020304" pitchFamily="18" charset="0"/>
                    <a:ea typeface="Calibri" panose="020F0502020204030204" pitchFamily="34" charset="0"/>
                  </a:rPr>
                  <a:t>c = speed of light (2.997925 x 10</a:t>
                </a:r>
                <a:r>
                  <a:rPr lang="en-US" baseline="30000" dirty="0">
                    <a:latin typeface="Times New Roman" panose="02020603050405020304" pitchFamily="18" charset="0"/>
                    <a:ea typeface="Calibri" panose="020F0502020204030204" pitchFamily="34" charset="0"/>
                  </a:rPr>
                  <a:t>8</a:t>
                </a:r>
                <a:r>
                  <a:rPr lang="en-US" dirty="0">
                    <a:latin typeface="Times New Roman" panose="02020603050405020304" pitchFamily="18" charset="0"/>
                    <a:ea typeface="Calibri" panose="020F0502020204030204" pitchFamily="34" charset="0"/>
                  </a:rPr>
                  <a:t> m/s)</a:t>
                </a:r>
              </a:p>
              <a:p>
                <a:pPr marL="800100" lvl="1" indent="-342900" algn="just">
                  <a:lnSpc>
                    <a:spcPct val="150000"/>
                  </a:lnSpc>
                  <a:spcBef>
                    <a:spcPts val="0"/>
                  </a:spcBef>
                  <a:spcAft>
                    <a:spcPts val="1000"/>
                  </a:spcAft>
                </a:pPr>
                <a:r>
                  <a:rPr lang="en-US" dirty="0">
                    <a:latin typeface="Times New Roman" panose="02020603050405020304" pitchFamily="18" charset="0"/>
                    <a:ea typeface="Calibri" panose="020F0502020204030204" pitchFamily="34" charset="0"/>
                  </a:rPr>
                  <a:t>λ = wavelength of radiation (m)</a:t>
                </a:r>
              </a:p>
              <a:p>
                <a:pPr algn="just"/>
                <a:endParaRPr lang="en-US" sz="1800" dirty="0"/>
              </a:p>
              <a:p>
                <a:pPr algn="just"/>
                <a:endParaRPr lang="en-US" sz="1800" dirty="0"/>
              </a:p>
            </p:txBody>
          </p:sp>
        </mc:Choice>
        <mc:Fallback>
          <p:sp>
            <p:nvSpPr>
              <p:cNvPr id="3" name="Content Placeholder 2">
                <a:extLst>
                  <a:ext uri="{FF2B5EF4-FFF2-40B4-BE49-F238E27FC236}">
                    <a16:creationId xmlns:a16="http://schemas.microsoft.com/office/drawing/2014/main" id="{87C990FF-4238-3B46-5737-2BDA293CF82B}"/>
                  </a:ext>
                </a:extLst>
              </p:cNvPr>
              <p:cNvSpPr>
                <a:spLocks noGrp="1" noRot="1" noChangeAspect="1" noMove="1" noResize="1" noEditPoints="1" noAdjustHandles="1" noChangeArrowheads="1" noChangeShapeType="1" noTextEdit="1"/>
              </p:cNvSpPr>
              <p:nvPr>
                <p:ph idx="1"/>
              </p:nvPr>
            </p:nvSpPr>
            <p:spPr>
              <a:xfrm>
                <a:off x="526473" y="1793577"/>
                <a:ext cx="10806546" cy="4446592"/>
              </a:xfrm>
              <a:blipFill>
                <a:blip r:embed="rId2"/>
                <a:stretch>
                  <a:fillRect l="-1297" t="-1233" r="-1354" b="-5479"/>
                </a:stretch>
              </a:blipFill>
            </p:spPr>
            <p:txBody>
              <a:bodyPr/>
              <a:lstStyle/>
              <a:p>
                <a:r>
                  <a:rPr lang="en-US">
                    <a:noFill/>
                  </a:rPr>
                  <a:t> </a:t>
                </a:r>
              </a:p>
            </p:txBody>
          </p:sp>
        </mc:Fallback>
      </mc:AlternateContent>
      <p:sp>
        <p:nvSpPr>
          <p:cNvPr id="4" name="Slide Number Placeholder 3">
            <a:extLst>
              <a:ext uri="{FF2B5EF4-FFF2-40B4-BE49-F238E27FC236}">
                <a16:creationId xmlns:a16="http://schemas.microsoft.com/office/drawing/2014/main" id="{DE47A032-5A46-3ECB-2210-4469DCE451BD}"/>
              </a:ext>
            </a:extLst>
          </p:cNvPr>
          <p:cNvSpPr>
            <a:spLocks noGrp="1"/>
          </p:cNvSpPr>
          <p:nvPr>
            <p:ph type="sldNum" sz="quarter" idx="12"/>
          </p:nvPr>
        </p:nvSpPr>
        <p:spPr/>
        <p:txBody>
          <a:bodyPr/>
          <a:lstStyle/>
          <a:p>
            <a:fld id="{DF28FB93-0A08-4E7D-8E63-9EFA29F1E093}" type="slidenum">
              <a:rPr lang="en-US" smtClean="0"/>
              <a:pPr/>
              <a:t>3</a:t>
            </a:fld>
            <a:endParaRPr lang="en-US"/>
          </a:p>
        </p:txBody>
      </p:sp>
    </p:spTree>
    <p:extLst>
      <p:ext uri="{BB962C8B-B14F-4D97-AF65-F5344CB8AC3E}">
        <p14:creationId xmlns:p14="http://schemas.microsoft.com/office/powerpoint/2010/main" val="1294697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2F60FA-AD7F-E640-14C1-5BFD6142C694}"/>
              </a:ext>
            </a:extLst>
          </p:cNvPr>
          <p:cNvSpPr>
            <a:spLocks noGrp="1"/>
          </p:cNvSpPr>
          <p:nvPr>
            <p:ph type="title"/>
          </p:nvPr>
        </p:nvSpPr>
        <p:spPr>
          <a:xfrm>
            <a:off x="716431" y="306954"/>
            <a:ext cx="5937755" cy="1188720"/>
          </a:xfrm>
        </p:spPr>
        <p:txBody>
          <a:bodyPr>
            <a:normAutofit/>
          </a:bodyPr>
          <a:lstStyle/>
          <a:p>
            <a:r>
              <a:rPr lang="en-US" sz="3200" dirty="0">
                <a:solidFill>
                  <a:srgbClr val="C00000"/>
                </a:solidFill>
              </a:rPr>
              <a:t>Solar cell</a:t>
            </a:r>
          </a:p>
        </p:txBody>
      </p:sp>
      <p:sp>
        <p:nvSpPr>
          <p:cNvPr id="3" name="Content Placeholder 2">
            <a:extLst>
              <a:ext uri="{FF2B5EF4-FFF2-40B4-BE49-F238E27FC236}">
                <a16:creationId xmlns:a16="http://schemas.microsoft.com/office/drawing/2014/main" id="{87C990FF-4238-3B46-5737-2BDA293CF82B}"/>
              </a:ext>
            </a:extLst>
          </p:cNvPr>
          <p:cNvSpPr>
            <a:spLocks noGrp="1"/>
          </p:cNvSpPr>
          <p:nvPr>
            <p:ph idx="1"/>
          </p:nvPr>
        </p:nvSpPr>
        <p:spPr>
          <a:xfrm>
            <a:off x="457200" y="1791628"/>
            <a:ext cx="6858000" cy="4446592"/>
          </a:xfrm>
        </p:spPr>
        <p:txBody>
          <a:bodyPr>
            <a:noAutofit/>
          </a:bodyPr>
          <a:lstStyle/>
          <a:p>
            <a:pPr algn="just"/>
            <a:r>
              <a:rPr lang="en-US" dirty="0">
                <a:effectLst/>
                <a:latin typeface="Times New Roman" panose="02020603050405020304" pitchFamily="18" charset="0"/>
                <a:ea typeface="Calibri" panose="020F0502020204030204" pitchFamily="34" charset="0"/>
              </a:rPr>
              <a:t>Solar cell is a photovoltaic device, composed of p-n semiconductor junction, which converts the light energy into electrical energy based on the principles of photovoltaic effect.</a:t>
            </a:r>
          </a:p>
          <a:p>
            <a:pPr algn="just"/>
            <a:r>
              <a:rPr lang="en-US" dirty="0">
                <a:effectLst/>
                <a:latin typeface="Times New Roman" panose="02020603050405020304" pitchFamily="18" charset="0"/>
                <a:ea typeface="Calibri" panose="020F0502020204030204" pitchFamily="34" charset="0"/>
              </a:rPr>
              <a:t>The photovoltaic effect is the creation of voltage or electric current in a material upon exposure to light. </a:t>
            </a:r>
          </a:p>
          <a:p>
            <a:pPr algn="just"/>
            <a:r>
              <a:rPr lang="en-US" dirty="0">
                <a:effectLst/>
                <a:latin typeface="Times New Roman" panose="02020603050405020304" pitchFamily="18" charset="0"/>
                <a:ea typeface="Calibri" panose="020F0502020204030204" pitchFamily="34" charset="0"/>
              </a:rPr>
              <a:t>The photovoltaic effect can be observed in nature in a variety of materials, but the materials that have shown the best performance in sunlight are the semiconductor. </a:t>
            </a:r>
          </a:p>
          <a:p>
            <a:pPr algn="just"/>
            <a:r>
              <a:rPr lang="en-US" dirty="0">
                <a:effectLst/>
                <a:latin typeface="Times New Roman" panose="02020603050405020304" pitchFamily="18" charset="0"/>
                <a:ea typeface="Calibri" panose="020F0502020204030204" pitchFamily="34" charset="0"/>
              </a:rPr>
              <a:t>When photons from the sun are absorbed in a semiconductor, they create free electrons with higher energy. </a:t>
            </a:r>
          </a:p>
          <a:p>
            <a:pPr algn="just"/>
            <a:r>
              <a:rPr lang="en-US" dirty="0">
                <a:effectLst/>
                <a:latin typeface="Times New Roman" panose="02020603050405020304" pitchFamily="18" charset="0"/>
                <a:ea typeface="Calibri" panose="020F0502020204030204" pitchFamily="34" charset="0"/>
              </a:rPr>
              <a:t>Once the electrons are created, there must be an electric field to induce these higher electrons to flow out of the semiconductor to do useful work.</a:t>
            </a:r>
            <a:endParaRPr lang="en-US" dirty="0"/>
          </a:p>
        </p:txBody>
      </p:sp>
      <p:sp>
        <p:nvSpPr>
          <p:cNvPr id="4" name="Slide Number Placeholder 3">
            <a:extLst>
              <a:ext uri="{FF2B5EF4-FFF2-40B4-BE49-F238E27FC236}">
                <a16:creationId xmlns:a16="http://schemas.microsoft.com/office/drawing/2014/main" id="{DE47A032-5A46-3ECB-2210-4469DCE451BD}"/>
              </a:ext>
            </a:extLst>
          </p:cNvPr>
          <p:cNvSpPr>
            <a:spLocks noGrp="1"/>
          </p:cNvSpPr>
          <p:nvPr>
            <p:ph type="sldNum" sz="quarter" idx="12"/>
          </p:nvPr>
        </p:nvSpPr>
        <p:spPr/>
        <p:txBody>
          <a:bodyPr/>
          <a:lstStyle/>
          <a:p>
            <a:fld id="{DF28FB93-0A08-4E7D-8E63-9EFA29F1E093}" type="slidenum">
              <a:rPr lang="en-US" smtClean="0"/>
              <a:pPr/>
              <a:t>4</a:t>
            </a:fld>
            <a:endParaRPr lang="en-US"/>
          </a:p>
        </p:txBody>
      </p:sp>
      <p:pic>
        <p:nvPicPr>
          <p:cNvPr id="5" name="Picture 4" descr="pv cell, module, panel, and array graphic">
            <a:extLst>
              <a:ext uri="{FF2B5EF4-FFF2-40B4-BE49-F238E27FC236}">
                <a16:creationId xmlns:a16="http://schemas.microsoft.com/office/drawing/2014/main" id="{6171FC2B-94AD-DB31-2419-335BA710399A}"/>
              </a:ext>
            </a:extLst>
          </p:cNvPr>
          <p:cNvPicPr>
            <a:picLocks noChangeAspect="1"/>
          </p:cNvPicPr>
          <p:nvPr/>
        </p:nvPicPr>
        <p:blipFill rotWithShape="1">
          <a:blip r:embed="rId2">
            <a:extLst>
              <a:ext uri="{28A0092B-C50C-407E-A947-70E740481C1C}">
                <a14:useLocalDpi xmlns:a14="http://schemas.microsoft.com/office/drawing/2010/main" val="0"/>
              </a:ext>
            </a:extLst>
          </a:blip>
          <a:srcRect r="52241" b="2450"/>
          <a:stretch/>
        </p:blipFill>
        <p:spPr bwMode="auto">
          <a:xfrm>
            <a:off x="8295940" y="1791628"/>
            <a:ext cx="2260530" cy="414312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7" name="TextBox 6">
            <a:extLst>
              <a:ext uri="{FF2B5EF4-FFF2-40B4-BE49-F238E27FC236}">
                <a16:creationId xmlns:a16="http://schemas.microsoft.com/office/drawing/2014/main" id="{1EF6361C-DA16-4B09-56B3-A68259B02EF8}"/>
              </a:ext>
            </a:extLst>
          </p:cNvPr>
          <p:cNvSpPr txBox="1"/>
          <p:nvPr/>
        </p:nvSpPr>
        <p:spPr>
          <a:xfrm>
            <a:off x="7931726" y="6010846"/>
            <a:ext cx="4260273" cy="307777"/>
          </a:xfrm>
          <a:prstGeom prst="rect">
            <a:avLst/>
          </a:prstGeom>
          <a:noFill/>
        </p:spPr>
        <p:txBody>
          <a:bodyPr wrap="square">
            <a:spAutoFit/>
          </a:bodyPr>
          <a:lstStyle/>
          <a:p>
            <a:pPr algn="just">
              <a:spcAft>
                <a:spcPts val="1000"/>
              </a:spcAft>
            </a:pPr>
            <a:r>
              <a:rPr lang="en-US" sz="1400" i="1" dirty="0">
                <a:solidFill>
                  <a:srgbClr val="1F497D"/>
                </a:solidFill>
                <a:latin typeface="Times New Roman" panose="02020603050405020304" pitchFamily="18" charset="0"/>
                <a:ea typeface="Calibri" panose="020F0502020204030204" pitchFamily="34" charset="0"/>
              </a:rPr>
              <a:t>Figure 1: Solar Cell, Panel and Array (FSEC, 2022)</a:t>
            </a:r>
          </a:p>
        </p:txBody>
      </p:sp>
    </p:spTree>
    <p:extLst>
      <p:ext uri="{BB962C8B-B14F-4D97-AF65-F5344CB8AC3E}">
        <p14:creationId xmlns:p14="http://schemas.microsoft.com/office/powerpoint/2010/main" val="286884618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2F60FA-AD7F-E640-14C1-5BFD6142C694}"/>
              </a:ext>
            </a:extLst>
          </p:cNvPr>
          <p:cNvSpPr>
            <a:spLocks noGrp="1"/>
          </p:cNvSpPr>
          <p:nvPr>
            <p:ph type="title"/>
          </p:nvPr>
        </p:nvSpPr>
        <p:spPr>
          <a:xfrm>
            <a:off x="411632" y="533400"/>
            <a:ext cx="5937755" cy="1188720"/>
          </a:xfrm>
        </p:spPr>
        <p:txBody>
          <a:bodyPr>
            <a:normAutofit/>
          </a:bodyPr>
          <a:lstStyle/>
          <a:p>
            <a:r>
              <a:rPr lang="en-US" sz="3200" dirty="0">
                <a:solidFill>
                  <a:srgbClr val="C00000"/>
                </a:solidFill>
              </a:rPr>
              <a:t>Working of a solar cell</a:t>
            </a:r>
          </a:p>
        </p:txBody>
      </p:sp>
      <p:sp>
        <p:nvSpPr>
          <p:cNvPr id="3" name="Content Placeholder 2">
            <a:extLst>
              <a:ext uri="{FF2B5EF4-FFF2-40B4-BE49-F238E27FC236}">
                <a16:creationId xmlns:a16="http://schemas.microsoft.com/office/drawing/2014/main" id="{87C990FF-4238-3B46-5737-2BDA293CF82B}"/>
              </a:ext>
            </a:extLst>
          </p:cNvPr>
          <p:cNvSpPr>
            <a:spLocks noGrp="1"/>
          </p:cNvSpPr>
          <p:nvPr>
            <p:ph idx="1"/>
          </p:nvPr>
        </p:nvSpPr>
        <p:spPr>
          <a:xfrm>
            <a:off x="581891" y="2013193"/>
            <a:ext cx="4364182" cy="4446592"/>
          </a:xfrm>
        </p:spPr>
        <p:txBody>
          <a:bodyPr>
            <a:noAutofit/>
          </a:bodyPr>
          <a:lstStyle/>
          <a:p>
            <a:pPr algn="just"/>
            <a:r>
              <a:rPr lang="en-US" dirty="0">
                <a:latin typeface="Times New Roman" panose="02020603050405020304" pitchFamily="18" charset="0"/>
                <a:ea typeface="Calibri" panose="020F0502020204030204" pitchFamily="34" charset="0"/>
              </a:rPr>
              <a:t>A solar cell consists of P-type semiconductor and n-type semiconductor. Generally, n-type are made from crystalline silicon that has been doped with tiny quantities of impurities (usually phosphorus) such that it possesses a surplus of free electrons. </a:t>
            </a:r>
            <a:endParaRPr lang="en-US" dirty="0"/>
          </a:p>
        </p:txBody>
      </p:sp>
      <p:sp>
        <p:nvSpPr>
          <p:cNvPr id="4" name="Slide Number Placeholder 3">
            <a:extLst>
              <a:ext uri="{FF2B5EF4-FFF2-40B4-BE49-F238E27FC236}">
                <a16:creationId xmlns:a16="http://schemas.microsoft.com/office/drawing/2014/main" id="{DE47A032-5A46-3ECB-2210-4469DCE451BD}"/>
              </a:ext>
            </a:extLst>
          </p:cNvPr>
          <p:cNvSpPr>
            <a:spLocks noGrp="1"/>
          </p:cNvSpPr>
          <p:nvPr>
            <p:ph type="sldNum" sz="quarter" idx="12"/>
          </p:nvPr>
        </p:nvSpPr>
        <p:spPr/>
        <p:txBody>
          <a:bodyPr/>
          <a:lstStyle/>
          <a:p>
            <a:fld id="{DF28FB93-0A08-4E7D-8E63-9EFA29F1E093}" type="slidenum">
              <a:rPr lang="en-US" smtClean="0"/>
              <a:pPr/>
              <a:t>5</a:t>
            </a:fld>
            <a:endParaRPr lang="en-US"/>
          </a:p>
        </p:txBody>
      </p:sp>
      <p:pic>
        <p:nvPicPr>
          <p:cNvPr id="5" name="Picture 4">
            <a:extLst>
              <a:ext uri="{FF2B5EF4-FFF2-40B4-BE49-F238E27FC236}">
                <a16:creationId xmlns:a16="http://schemas.microsoft.com/office/drawing/2014/main" id="{77354009-A68D-9F9B-2F97-693D749ED58D}"/>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8563" t="13146" r="9865" b="10419"/>
          <a:stretch/>
        </p:blipFill>
        <p:spPr bwMode="auto">
          <a:xfrm>
            <a:off x="5637877" y="1878008"/>
            <a:ext cx="4877089" cy="3532192"/>
          </a:xfrm>
          <a:prstGeom prst="rect">
            <a:avLst/>
          </a:prstGeom>
          <a:noFill/>
          <a:ln>
            <a:solidFill>
              <a:schemeClr val="tx1"/>
            </a:solidFill>
          </a:ln>
          <a:extLst>
            <a:ext uri="{53640926-AAD7-44D8-BBD7-CCE9431645EC}">
              <a14:shadowObscured xmlns:a14="http://schemas.microsoft.com/office/drawing/2010/main"/>
            </a:ext>
          </a:extLst>
        </p:spPr>
      </p:pic>
      <p:sp>
        <p:nvSpPr>
          <p:cNvPr id="6" name="Text Box 10">
            <a:extLst>
              <a:ext uri="{FF2B5EF4-FFF2-40B4-BE49-F238E27FC236}">
                <a16:creationId xmlns:a16="http://schemas.microsoft.com/office/drawing/2014/main" id="{9011357F-9BAD-D452-FD1F-4FD23FC800F9}"/>
              </a:ext>
            </a:extLst>
          </p:cNvPr>
          <p:cNvSpPr txBox="1"/>
          <p:nvPr/>
        </p:nvSpPr>
        <p:spPr>
          <a:xfrm>
            <a:off x="5637877" y="5555615"/>
            <a:ext cx="3580765" cy="138499"/>
          </a:xfrm>
          <a:prstGeom prst="rect">
            <a:avLst/>
          </a:prstGeom>
          <a:solidFill>
            <a:prstClr val="white"/>
          </a:solidFill>
          <a:ln>
            <a:noFill/>
          </a:ln>
        </p:spPr>
        <p:txBody>
          <a:bodyPr rot="0" spcFirstLastPara="0" vert="horz" wrap="square" lIns="0" tIns="0" rIns="0" bIns="0" numCol="1" spcCol="0" rtlCol="0" fromWordArt="0" anchor="t" anchorCtr="0" forceAA="0" compatLnSpc="1">
            <a:prstTxWarp prst="textNoShape">
              <a:avLst/>
            </a:prstTxWarp>
            <a:spAutoFit/>
          </a:bodyPr>
          <a:lstStyle/>
          <a:p>
            <a:pPr algn="just">
              <a:spcAft>
                <a:spcPts val="1000"/>
              </a:spcAft>
            </a:pPr>
            <a:r>
              <a:rPr lang="en-US" sz="900" i="1" dirty="0">
                <a:solidFill>
                  <a:srgbClr val="1F497D"/>
                </a:solidFill>
                <a:latin typeface="Times New Roman" panose="02020603050405020304" pitchFamily="18" charset="0"/>
                <a:ea typeface="Calibri" panose="020F0502020204030204" pitchFamily="34" charset="0"/>
              </a:rPr>
              <a:t>Figure 1: Working of Solar Cell</a:t>
            </a:r>
          </a:p>
        </p:txBody>
      </p:sp>
    </p:spTree>
    <p:extLst>
      <p:ext uri="{BB962C8B-B14F-4D97-AF65-F5344CB8AC3E}">
        <p14:creationId xmlns:p14="http://schemas.microsoft.com/office/powerpoint/2010/main" val="5657723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2F60FA-AD7F-E640-14C1-5BFD6142C694}"/>
              </a:ext>
            </a:extLst>
          </p:cNvPr>
          <p:cNvSpPr>
            <a:spLocks noGrp="1"/>
          </p:cNvSpPr>
          <p:nvPr>
            <p:ph type="title"/>
          </p:nvPr>
        </p:nvSpPr>
        <p:spPr>
          <a:xfrm>
            <a:off x="757996" y="533400"/>
            <a:ext cx="5937755" cy="1188720"/>
          </a:xfrm>
        </p:spPr>
        <p:txBody>
          <a:bodyPr>
            <a:normAutofit/>
          </a:bodyPr>
          <a:lstStyle/>
          <a:p>
            <a:r>
              <a:rPr lang="en-US" sz="3200" dirty="0">
                <a:solidFill>
                  <a:srgbClr val="C00000"/>
                </a:solidFill>
              </a:rPr>
              <a:t>Working of a solar cell</a:t>
            </a:r>
          </a:p>
        </p:txBody>
      </p:sp>
      <p:sp>
        <p:nvSpPr>
          <p:cNvPr id="3" name="Content Placeholder 2">
            <a:extLst>
              <a:ext uri="{FF2B5EF4-FFF2-40B4-BE49-F238E27FC236}">
                <a16:creationId xmlns:a16="http://schemas.microsoft.com/office/drawing/2014/main" id="{87C990FF-4238-3B46-5737-2BDA293CF82B}"/>
              </a:ext>
            </a:extLst>
          </p:cNvPr>
          <p:cNvSpPr>
            <a:spLocks noGrp="1"/>
          </p:cNvSpPr>
          <p:nvPr>
            <p:ph idx="1"/>
          </p:nvPr>
        </p:nvSpPr>
        <p:spPr>
          <a:xfrm>
            <a:off x="757995" y="2013193"/>
            <a:ext cx="10297931" cy="4446592"/>
          </a:xfrm>
        </p:spPr>
        <p:txBody>
          <a:bodyPr>
            <a:noAutofit/>
          </a:bodyPr>
          <a:lstStyle/>
          <a:p>
            <a:pPr algn="just"/>
            <a:r>
              <a:rPr lang="en-US" sz="2400" dirty="0">
                <a:latin typeface="Times New Roman" panose="02020603050405020304" pitchFamily="18" charset="0"/>
                <a:ea typeface="Calibri" panose="020F0502020204030204" pitchFamily="34" charset="0"/>
              </a:rPr>
              <a:t>P-type semiconductor are also made from crystalline silicon, but are doped with small amount of impurity (usually boron) which results in deficit of free electrons known are holes. </a:t>
            </a:r>
          </a:p>
          <a:p>
            <a:pPr algn="just"/>
            <a:r>
              <a:rPr lang="en-US" sz="2400" dirty="0">
                <a:latin typeface="Times New Roman" panose="02020603050405020304" pitchFamily="18" charset="0"/>
                <a:ea typeface="Calibri" panose="020F0502020204030204" pitchFamily="34" charset="0"/>
              </a:rPr>
              <a:t>A p-n junction is created by joining the dissimilar semiconductors which sets up electric field in the region. </a:t>
            </a:r>
          </a:p>
          <a:p>
            <a:pPr algn="just"/>
            <a:r>
              <a:rPr lang="en-US" sz="2400" dirty="0">
                <a:latin typeface="Times New Roman" panose="02020603050405020304" pitchFamily="18" charset="0"/>
                <a:ea typeface="Calibri" panose="020F0502020204030204" pitchFamily="34" charset="0"/>
              </a:rPr>
              <a:t>Although, the semiconductors can be made from other elements than silicon, we shall be considering semiconductors based on silicon for the purpose of simplicity. </a:t>
            </a:r>
          </a:p>
          <a:p>
            <a:pPr algn="just"/>
            <a:r>
              <a:rPr lang="en-US" sz="2400" dirty="0">
                <a:latin typeface="Times New Roman" panose="02020603050405020304" pitchFamily="18" charset="0"/>
                <a:ea typeface="Calibri" panose="020F0502020204030204" pitchFamily="34" charset="0"/>
              </a:rPr>
              <a:t>Light can be considered as stream of tiny particles of energy, called photons. </a:t>
            </a:r>
          </a:p>
          <a:p>
            <a:pPr algn="just"/>
            <a:endParaRPr lang="en-US" sz="2400" dirty="0"/>
          </a:p>
        </p:txBody>
      </p:sp>
      <p:sp>
        <p:nvSpPr>
          <p:cNvPr id="4" name="Slide Number Placeholder 3">
            <a:extLst>
              <a:ext uri="{FF2B5EF4-FFF2-40B4-BE49-F238E27FC236}">
                <a16:creationId xmlns:a16="http://schemas.microsoft.com/office/drawing/2014/main" id="{DE47A032-5A46-3ECB-2210-4469DCE451BD}"/>
              </a:ext>
            </a:extLst>
          </p:cNvPr>
          <p:cNvSpPr>
            <a:spLocks noGrp="1"/>
          </p:cNvSpPr>
          <p:nvPr>
            <p:ph type="sldNum" sz="quarter" idx="12"/>
          </p:nvPr>
        </p:nvSpPr>
        <p:spPr/>
        <p:txBody>
          <a:bodyPr/>
          <a:lstStyle/>
          <a:p>
            <a:fld id="{DF28FB93-0A08-4E7D-8E63-9EFA29F1E093}" type="slidenum">
              <a:rPr lang="en-US" smtClean="0"/>
              <a:pPr/>
              <a:t>6</a:t>
            </a:fld>
            <a:endParaRPr lang="en-US"/>
          </a:p>
        </p:txBody>
      </p:sp>
    </p:spTree>
    <p:extLst>
      <p:ext uri="{BB962C8B-B14F-4D97-AF65-F5344CB8AC3E}">
        <p14:creationId xmlns:p14="http://schemas.microsoft.com/office/powerpoint/2010/main" val="265173480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2F60FA-AD7F-E640-14C1-5BFD6142C694}"/>
              </a:ext>
            </a:extLst>
          </p:cNvPr>
          <p:cNvSpPr>
            <a:spLocks noGrp="1"/>
          </p:cNvSpPr>
          <p:nvPr>
            <p:ph type="title"/>
          </p:nvPr>
        </p:nvSpPr>
        <p:spPr>
          <a:xfrm>
            <a:off x="1076650" y="554103"/>
            <a:ext cx="5937755" cy="1188720"/>
          </a:xfrm>
        </p:spPr>
        <p:txBody>
          <a:bodyPr>
            <a:normAutofit/>
          </a:bodyPr>
          <a:lstStyle/>
          <a:p>
            <a:r>
              <a:rPr lang="en-US" sz="3200" dirty="0">
                <a:solidFill>
                  <a:srgbClr val="C00000"/>
                </a:solidFill>
              </a:rPr>
              <a:t>Working of a solar cell</a:t>
            </a:r>
          </a:p>
        </p:txBody>
      </p:sp>
      <p:sp>
        <p:nvSpPr>
          <p:cNvPr id="3" name="Content Placeholder 2">
            <a:extLst>
              <a:ext uri="{FF2B5EF4-FFF2-40B4-BE49-F238E27FC236}">
                <a16:creationId xmlns:a16="http://schemas.microsoft.com/office/drawing/2014/main" id="{87C990FF-4238-3B46-5737-2BDA293CF82B}"/>
              </a:ext>
            </a:extLst>
          </p:cNvPr>
          <p:cNvSpPr>
            <a:spLocks noGrp="1"/>
          </p:cNvSpPr>
          <p:nvPr>
            <p:ph idx="1"/>
          </p:nvPr>
        </p:nvSpPr>
        <p:spPr>
          <a:xfrm>
            <a:off x="942109" y="1857305"/>
            <a:ext cx="10270374" cy="4446592"/>
          </a:xfrm>
        </p:spPr>
        <p:txBody>
          <a:bodyPr>
            <a:noAutofit/>
          </a:bodyPr>
          <a:lstStyle/>
          <a:p>
            <a:pPr algn="just">
              <a:lnSpc>
                <a:spcPct val="110000"/>
              </a:lnSpc>
              <a:spcBef>
                <a:spcPts val="600"/>
              </a:spcBef>
              <a:spcAft>
                <a:spcPts val="600"/>
              </a:spcAft>
            </a:pPr>
            <a:r>
              <a:rPr lang="en-US" sz="2400" dirty="0">
                <a:latin typeface="Times New Roman" panose="02020603050405020304" pitchFamily="18" charset="0"/>
                <a:ea typeface="Calibri" panose="020F0502020204030204" pitchFamily="34" charset="0"/>
              </a:rPr>
              <a:t>When the photons from the light fall within the p-n junction, they can transfer their energy to some of the electrons in the material so promoting them to higher energy level.</a:t>
            </a:r>
          </a:p>
          <a:p>
            <a:pPr algn="just">
              <a:lnSpc>
                <a:spcPct val="110000"/>
              </a:lnSpc>
              <a:spcBef>
                <a:spcPts val="600"/>
              </a:spcBef>
              <a:spcAft>
                <a:spcPts val="600"/>
              </a:spcAft>
            </a:pPr>
            <a:r>
              <a:rPr lang="en-US" sz="2400" dirty="0">
                <a:latin typeface="Times New Roman" panose="02020603050405020304" pitchFamily="18" charset="0"/>
                <a:ea typeface="Calibri" panose="020F0502020204030204" pitchFamily="34" charset="0"/>
              </a:rPr>
              <a:t>In their excited state the electron becomes free to conduct electric current by moving through the material (Boyle, 2013). </a:t>
            </a:r>
          </a:p>
          <a:p>
            <a:pPr algn="just">
              <a:lnSpc>
                <a:spcPct val="110000"/>
              </a:lnSpc>
              <a:spcBef>
                <a:spcPts val="600"/>
              </a:spcBef>
              <a:spcAft>
                <a:spcPts val="600"/>
              </a:spcAft>
            </a:pPr>
            <a:r>
              <a:rPr lang="en-US" sz="2400" dirty="0">
                <a:latin typeface="Times New Roman" panose="02020603050405020304" pitchFamily="18" charset="0"/>
                <a:ea typeface="Calibri" panose="020F0502020204030204" pitchFamily="34" charset="0"/>
              </a:rPr>
              <a:t>Due to the absorbed energy, the free electrons are liberated and when an external circuit is used, it produces the DC current. </a:t>
            </a:r>
          </a:p>
          <a:p>
            <a:pPr algn="just">
              <a:lnSpc>
                <a:spcPct val="110000"/>
              </a:lnSpc>
              <a:spcBef>
                <a:spcPts val="600"/>
              </a:spcBef>
              <a:spcAft>
                <a:spcPts val="600"/>
              </a:spcAft>
            </a:pPr>
            <a:r>
              <a:rPr lang="en-US" sz="2400" dirty="0">
                <a:latin typeface="Times New Roman" panose="02020603050405020304" pitchFamily="18" charset="0"/>
                <a:ea typeface="Calibri" panose="020F0502020204030204" pitchFamily="34" charset="0"/>
              </a:rPr>
              <a:t>The DC current is converted into 240 V AC current using an inverter for different applications. </a:t>
            </a:r>
          </a:p>
        </p:txBody>
      </p:sp>
      <p:sp>
        <p:nvSpPr>
          <p:cNvPr id="4" name="Slide Number Placeholder 3">
            <a:extLst>
              <a:ext uri="{FF2B5EF4-FFF2-40B4-BE49-F238E27FC236}">
                <a16:creationId xmlns:a16="http://schemas.microsoft.com/office/drawing/2014/main" id="{DE47A032-5A46-3ECB-2210-4469DCE451BD}"/>
              </a:ext>
            </a:extLst>
          </p:cNvPr>
          <p:cNvSpPr>
            <a:spLocks noGrp="1"/>
          </p:cNvSpPr>
          <p:nvPr>
            <p:ph type="sldNum" sz="quarter" idx="12"/>
          </p:nvPr>
        </p:nvSpPr>
        <p:spPr/>
        <p:txBody>
          <a:bodyPr/>
          <a:lstStyle/>
          <a:p>
            <a:fld id="{DF28FB93-0A08-4E7D-8E63-9EFA29F1E093}" type="slidenum">
              <a:rPr lang="en-US" smtClean="0"/>
              <a:pPr/>
              <a:t>7</a:t>
            </a:fld>
            <a:endParaRPr lang="en-US"/>
          </a:p>
        </p:txBody>
      </p:sp>
    </p:spTree>
    <p:extLst>
      <p:ext uri="{BB962C8B-B14F-4D97-AF65-F5344CB8AC3E}">
        <p14:creationId xmlns:p14="http://schemas.microsoft.com/office/powerpoint/2010/main" val="13919750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2F60FA-AD7F-E640-14C1-5BFD6142C694}"/>
              </a:ext>
            </a:extLst>
          </p:cNvPr>
          <p:cNvSpPr>
            <a:spLocks noGrp="1"/>
          </p:cNvSpPr>
          <p:nvPr>
            <p:ph type="title"/>
          </p:nvPr>
        </p:nvSpPr>
        <p:spPr>
          <a:xfrm>
            <a:off x="1062796" y="436418"/>
            <a:ext cx="5937755" cy="1188720"/>
          </a:xfrm>
        </p:spPr>
        <p:txBody>
          <a:bodyPr>
            <a:normAutofit/>
          </a:bodyPr>
          <a:lstStyle/>
          <a:p>
            <a:r>
              <a:rPr lang="en-US" sz="3200" dirty="0">
                <a:solidFill>
                  <a:srgbClr val="C00000"/>
                </a:solidFill>
              </a:rPr>
              <a:t>Working of a solar cell</a:t>
            </a:r>
          </a:p>
        </p:txBody>
      </p:sp>
      <p:sp>
        <p:nvSpPr>
          <p:cNvPr id="3" name="Content Placeholder 2">
            <a:extLst>
              <a:ext uri="{FF2B5EF4-FFF2-40B4-BE49-F238E27FC236}">
                <a16:creationId xmlns:a16="http://schemas.microsoft.com/office/drawing/2014/main" id="{87C990FF-4238-3B46-5737-2BDA293CF82B}"/>
              </a:ext>
            </a:extLst>
          </p:cNvPr>
          <p:cNvSpPr>
            <a:spLocks noGrp="1"/>
          </p:cNvSpPr>
          <p:nvPr>
            <p:ph idx="1"/>
          </p:nvPr>
        </p:nvSpPr>
        <p:spPr>
          <a:xfrm>
            <a:off x="789709" y="2013193"/>
            <a:ext cx="10668000" cy="4446592"/>
          </a:xfrm>
        </p:spPr>
        <p:txBody>
          <a:bodyPr>
            <a:noAutofit/>
          </a:bodyPr>
          <a:lstStyle/>
          <a:p>
            <a:pPr algn="just">
              <a:lnSpc>
                <a:spcPct val="110000"/>
              </a:lnSpc>
              <a:spcBef>
                <a:spcPts val="600"/>
              </a:spcBef>
              <a:spcAft>
                <a:spcPts val="600"/>
              </a:spcAft>
            </a:pPr>
            <a:r>
              <a:rPr lang="en-US" sz="2400" dirty="0">
                <a:latin typeface="Times New Roman" panose="02020603050405020304" pitchFamily="18" charset="0"/>
                <a:ea typeface="Calibri" panose="020F0502020204030204" pitchFamily="34" charset="0"/>
              </a:rPr>
              <a:t>Over 95% of the solar cells produced worldwide are composed of semiconductor material Silicon (Si) (Boyle, 2013). </a:t>
            </a:r>
          </a:p>
          <a:p>
            <a:pPr algn="just">
              <a:lnSpc>
                <a:spcPct val="110000"/>
              </a:lnSpc>
              <a:spcBef>
                <a:spcPts val="600"/>
              </a:spcBef>
              <a:spcAft>
                <a:spcPts val="600"/>
              </a:spcAft>
            </a:pPr>
            <a:r>
              <a:rPr lang="en-US" sz="2400" dirty="0">
                <a:latin typeface="Times New Roman" panose="02020603050405020304" pitchFamily="18" charset="0"/>
                <a:ea typeface="Calibri" panose="020F0502020204030204" pitchFamily="34" charset="0"/>
              </a:rPr>
              <a:t>As abundantly found in earth’s crust, silicon has the advantage of being available in sufficient quantities. </a:t>
            </a:r>
          </a:p>
          <a:p>
            <a:pPr algn="just">
              <a:lnSpc>
                <a:spcPct val="110000"/>
              </a:lnSpc>
              <a:spcBef>
                <a:spcPts val="600"/>
              </a:spcBef>
              <a:spcAft>
                <a:spcPts val="600"/>
              </a:spcAft>
            </a:pPr>
            <a:r>
              <a:rPr lang="en-US" sz="2400" dirty="0">
                <a:latin typeface="Times New Roman" panose="02020603050405020304" pitchFamily="18" charset="0"/>
                <a:ea typeface="Calibri" panose="020F0502020204030204" pitchFamily="34" charset="0"/>
              </a:rPr>
              <a:t>A commercially available solar cell with the dimensions of 15.6 cm x 15.6 cm, the electricity output is more likely rated at 0.5 V with 7 A DC current. It can produce around 3-4 Watts. </a:t>
            </a:r>
          </a:p>
          <a:p>
            <a:pPr algn="just">
              <a:lnSpc>
                <a:spcPct val="110000"/>
              </a:lnSpc>
              <a:spcBef>
                <a:spcPts val="600"/>
              </a:spcBef>
              <a:spcAft>
                <a:spcPts val="600"/>
              </a:spcAft>
            </a:pPr>
            <a:endParaRPr lang="en-US" sz="2400" dirty="0">
              <a:latin typeface="Times New Roman" panose="02020603050405020304" pitchFamily="18" charset="0"/>
              <a:ea typeface="Calibri" panose="020F0502020204030204" pitchFamily="34" charset="0"/>
            </a:endParaRPr>
          </a:p>
          <a:p>
            <a:pPr algn="just">
              <a:lnSpc>
                <a:spcPct val="110000"/>
              </a:lnSpc>
              <a:spcBef>
                <a:spcPts val="600"/>
              </a:spcBef>
              <a:spcAft>
                <a:spcPts val="600"/>
              </a:spcAft>
            </a:pPr>
            <a:endParaRPr lang="en-US" sz="2400" dirty="0">
              <a:latin typeface="Times New Roman" panose="02020603050405020304" pitchFamily="18" charset="0"/>
              <a:ea typeface="Calibri" panose="020F0502020204030204" pitchFamily="34" charset="0"/>
            </a:endParaRPr>
          </a:p>
        </p:txBody>
      </p:sp>
      <p:sp>
        <p:nvSpPr>
          <p:cNvPr id="4" name="Slide Number Placeholder 3">
            <a:extLst>
              <a:ext uri="{FF2B5EF4-FFF2-40B4-BE49-F238E27FC236}">
                <a16:creationId xmlns:a16="http://schemas.microsoft.com/office/drawing/2014/main" id="{DE47A032-5A46-3ECB-2210-4469DCE451BD}"/>
              </a:ext>
            </a:extLst>
          </p:cNvPr>
          <p:cNvSpPr>
            <a:spLocks noGrp="1"/>
          </p:cNvSpPr>
          <p:nvPr>
            <p:ph type="sldNum" sz="quarter" idx="12"/>
          </p:nvPr>
        </p:nvSpPr>
        <p:spPr/>
        <p:txBody>
          <a:bodyPr/>
          <a:lstStyle/>
          <a:p>
            <a:fld id="{DF28FB93-0A08-4E7D-8E63-9EFA29F1E093}" type="slidenum">
              <a:rPr lang="en-US" smtClean="0"/>
              <a:pPr/>
              <a:t>8</a:t>
            </a:fld>
            <a:endParaRPr lang="en-US"/>
          </a:p>
        </p:txBody>
      </p:sp>
    </p:spTree>
    <p:extLst>
      <p:ext uri="{BB962C8B-B14F-4D97-AF65-F5344CB8AC3E}">
        <p14:creationId xmlns:p14="http://schemas.microsoft.com/office/powerpoint/2010/main" val="112658928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2F60FA-AD7F-E640-14C1-5BFD6142C694}"/>
              </a:ext>
            </a:extLst>
          </p:cNvPr>
          <p:cNvSpPr>
            <a:spLocks noGrp="1"/>
          </p:cNvSpPr>
          <p:nvPr>
            <p:ph type="title"/>
          </p:nvPr>
        </p:nvSpPr>
        <p:spPr>
          <a:xfrm>
            <a:off x="775853" y="489118"/>
            <a:ext cx="5937755" cy="1188720"/>
          </a:xfrm>
        </p:spPr>
        <p:txBody>
          <a:bodyPr>
            <a:normAutofit/>
          </a:bodyPr>
          <a:lstStyle/>
          <a:p>
            <a:r>
              <a:rPr lang="en-US" sz="3200" dirty="0">
                <a:solidFill>
                  <a:srgbClr val="C00000"/>
                </a:solidFill>
              </a:rPr>
              <a:t>Solar module and array</a:t>
            </a:r>
          </a:p>
        </p:txBody>
      </p:sp>
      <p:sp>
        <p:nvSpPr>
          <p:cNvPr id="3" name="Content Placeholder 2">
            <a:extLst>
              <a:ext uri="{FF2B5EF4-FFF2-40B4-BE49-F238E27FC236}">
                <a16:creationId xmlns:a16="http://schemas.microsoft.com/office/drawing/2014/main" id="{87C990FF-4238-3B46-5737-2BDA293CF82B}"/>
              </a:ext>
            </a:extLst>
          </p:cNvPr>
          <p:cNvSpPr>
            <a:spLocks noGrp="1"/>
          </p:cNvSpPr>
          <p:nvPr>
            <p:ph idx="1"/>
          </p:nvPr>
        </p:nvSpPr>
        <p:spPr>
          <a:xfrm>
            <a:off x="775853" y="1959031"/>
            <a:ext cx="4733219" cy="4446592"/>
          </a:xfrm>
        </p:spPr>
        <p:txBody>
          <a:bodyPr>
            <a:noAutofit/>
          </a:bodyPr>
          <a:lstStyle/>
          <a:p>
            <a:pPr algn="just"/>
            <a:r>
              <a:rPr lang="en-US" sz="2400" dirty="0">
                <a:latin typeface="Times New Roman" panose="02020603050405020304" pitchFamily="18" charset="0"/>
                <a:ea typeface="Calibri" panose="020F0502020204030204" pitchFamily="34" charset="0"/>
              </a:rPr>
              <a:t>Number of solar cells are combined either in series or parallel to form a solar panel or module to operate at desired voltage and current output. </a:t>
            </a:r>
          </a:p>
          <a:p>
            <a:pPr algn="just"/>
            <a:r>
              <a:rPr lang="en-US" sz="2400" dirty="0">
                <a:latin typeface="Times New Roman" panose="02020603050405020304" pitchFamily="18" charset="0"/>
                <a:ea typeface="Calibri" panose="020F0502020204030204" pitchFamily="34" charset="0"/>
              </a:rPr>
              <a:t>Standard module consists of 36 to 72 solar cells. </a:t>
            </a:r>
          </a:p>
          <a:p>
            <a:pPr algn="just"/>
            <a:r>
              <a:rPr lang="en-US" sz="2400" dirty="0">
                <a:latin typeface="Times New Roman" panose="02020603050405020304" pitchFamily="18" charset="0"/>
                <a:ea typeface="Calibri" panose="020F0502020204030204" pitchFamily="34" charset="0"/>
              </a:rPr>
              <a:t>A P-V module is made of very thin silicon wafer of around 300 micro meter in size. </a:t>
            </a:r>
            <a:endParaRPr lang="en-US" sz="2400" dirty="0"/>
          </a:p>
        </p:txBody>
      </p:sp>
      <p:sp>
        <p:nvSpPr>
          <p:cNvPr id="4" name="Slide Number Placeholder 3">
            <a:extLst>
              <a:ext uri="{FF2B5EF4-FFF2-40B4-BE49-F238E27FC236}">
                <a16:creationId xmlns:a16="http://schemas.microsoft.com/office/drawing/2014/main" id="{DE47A032-5A46-3ECB-2210-4469DCE451BD}"/>
              </a:ext>
            </a:extLst>
          </p:cNvPr>
          <p:cNvSpPr>
            <a:spLocks noGrp="1"/>
          </p:cNvSpPr>
          <p:nvPr>
            <p:ph type="sldNum" sz="quarter" idx="12"/>
          </p:nvPr>
        </p:nvSpPr>
        <p:spPr/>
        <p:txBody>
          <a:bodyPr/>
          <a:lstStyle/>
          <a:p>
            <a:fld id="{DF28FB93-0A08-4E7D-8E63-9EFA29F1E093}" type="slidenum">
              <a:rPr lang="en-US" smtClean="0"/>
              <a:pPr/>
              <a:t>9</a:t>
            </a:fld>
            <a:endParaRPr lang="en-US"/>
          </a:p>
        </p:txBody>
      </p:sp>
      <p:pic>
        <p:nvPicPr>
          <p:cNvPr id="5" name="Picture 4" descr="pv cell, module, panel, and array graphic">
            <a:extLst>
              <a:ext uri="{FF2B5EF4-FFF2-40B4-BE49-F238E27FC236}">
                <a16:creationId xmlns:a16="http://schemas.microsoft.com/office/drawing/2014/main" id="{E0B33679-99A0-4FEC-2521-94494837F14E}"/>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740470" y="1772602"/>
            <a:ext cx="4733220" cy="4247198"/>
          </a:xfrm>
          <a:prstGeom prst="rect">
            <a:avLst/>
          </a:prstGeom>
          <a:noFill/>
          <a:ln>
            <a:noFill/>
          </a:ln>
        </p:spPr>
      </p:pic>
      <p:sp>
        <p:nvSpPr>
          <p:cNvPr id="7" name="TextBox 6">
            <a:extLst>
              <a:ext uri="{FF2B5EF4-FFF2-40B4-BE49-F238E27FC236}">
                <a16:creationId xmlns:a16="http://schemas.microsoft.com/office/drawing/2014/main" id="{D9DCC872-822E-2E33-C6B5-9D8B23249A57}"/>
              </a:ext>
            </a:extLst>
          </p:cNvPr>
          <p:cNvSpPr txBox="1"/>
          <p:nvPr/>
        </p:nvSpPr>
        <p:spPr>
          <a:xfrm>
            <a:off x="5737422" y="6097846"/>
            <a:ext cx="5486400" cy="307777"/>
          </a:xfrm>
          <a:prstGeom prst="rect">
            <a:avLst/>
          </a:prstGeom>
          <a:noFill/>
        </p:spPr>
        <p:txBody>
          <a:bodyPr wrap="square">
            <a:spAutoFit/>
          </a:bodyPr>
          <a:lstStyle/>
          <a:p>
            <a:pPr algn="just">
              <a:spcAft>
                <a:spcPts val="1000"/>
              </a:spcAft>
            </a:pPr>
            <a:r>
              <a:rPr lang="en-US" sz="1400" i="1" dirty="0">
                <a:solidFill>
                  <a:srgbClr val="1F497D"/>
                </a:solidFill>
                <a:latin typeface="Times New Roman" panose="02020603050405020304" pitchFamily="18" charset="0"/>
                <a:ea typeface="Calibri" panose="020F0502020204030204" pitchFamily="34" charset="0"/>
              </a:rPr>
              <a:t>Figure 2: Solar Cell, Panel and Array (FSEC, 2022)</a:t>
            </a:r>
          </a:p>
        </p:txBody>
      </p:sp>
    </p:spTree>
    <p:extLst>
      <p:ext uri="{BB962C8B-B14F-4D97-AF65-F5344CB8AC3E}">
        <p14:creationId xmlns:p14="http://schemas.microsoft.com/office/powerpoint/2010/main" val="387242243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2F60FA-AD7F-E640-14C1-5BFD6142C694}"/>
              </a:ext>
            </a:extLst>
          </p:cNvPr>
          <p:cNvSpPr>
            <a:spLocks noGrp="1"/>
          </p:cNvSpPr>
          <p:nvPr>
            <p:ph type="title"/>
          </p:nvPr>
        </p:nvSpPr>
        <p:spPr>
          <a:xfrm>
            <a:off x="3127123" y="381000"/>
            <a:ext cx="5937755" cy="1188720"/>
          </a:xfrm>
        </p:spPr>
        <p:txBody>
          <a:bodyPr>
            <a:normAutofit/>
          </a:bodyPr>
          <a:lstStyle/>
          <a:p>
            <a:r>
              <a:rPr lang="en-US" sz="3200" dirty="0">
                <a:solidFill>
                  <a:srgbClr val="C00000"/>
                </a:solidFill>
              </a:rPr>
              <a:t>Solar module and array</a:t>
            </a:r>
          </a:p>
        </p:txBody>
      </p:sp>
      <p:sp>
        <p:nvSpPr>
          <p:cNvPr id="3" name="Content Placeholder 2">
            <a:extLst>
              <a:ext uri="{FF2B5EF4-FFF2-40B4-BE49-F238E27FC236}">
                <a16:creationId xmlns:a16="http://schemas.microsoft.com/office/drawing/2014/main" id="{87C990FF-4238-3B46-5737-2BDA293CF82B}"/>
              </a:ext>
            </a:extLst>
          </p:cNvPr>
          <p:cNvSpPr>
            <a:spLocks noGrp="1"/>
          </p:cNvSpPr>
          <p:nvPr>
            <p:ph idx="1"/>
          </p:nvPr>
        </p:nvSpPr>
        <p:spPr>
          <a:xfrm>
            <a:off x="858981" y="1878008"/>
            <a:ext cx="10598727" cy="4446592"/>
          </a:xfrm>
        </p:spPr>
        <p:txBody>
          <a:bodyPr>
            <a:noAutofit/>
          </a:bodyPr>
          <a:lstStyle/>
          <a:p>
            <a:pPr algn="just">
              <a:lnSpc>
                <a:spcPct val="150000"/>
              </a:lnSpc>
              <a:spcBef>
                <a:spcPts val="0"/>
              </a:spcBef>
              <a:spcAft>
                <a:spcPts val="1000"/>
              </a:spcAft>
            </a:pPr>
            <a:r>
              <a:rPr lang="en-US" sz="2400" dirty="0">
                <a:latin typeface="Times New Roman" panose="02020603050405020304" pitchFamily="18" charset="0"/>
                <a:ea typeface="Calibri" panose="020F0502020204030204" pitchFamily="34" charset="0"/>
              </a:rPr>
              <a:t>As it is very fragile, the layer of the module is protected from damage by sealing it between layer of toughed glass and layers of EVA (Ethyl Vinyl Acetate (S. Hasan &amp; Sharma, 2009). </a:t>
            </a:r>
          </a:p>
          <a:p>
            <a:pPr algn="just">
              <a:lnSpc>
                <a:spcPct val="150000"/>
              </a:lnSpc>
              <a:spcBef>
                <a:spcPts val="0"/>
              </a:spcBef>
              <a:spcAft>
                <a:spcPts val="1000"/>
              </a:spcAft>
            </a:pPr>
            <a:r>
              <a:rPr lang="en-US" sz="2400" dirty="0">
                <a:latin typeface="Times New Roman" panose="02020603050405020304" pitchFamily="18" charset="0"/>
                <a:ea typeface="Calibri" panose="020F0502020204030204" pitchFamily="34" charset="0"/>
              </a:rPr>
              <a:t>Below the EVA layer, an insulating sheet is provided , while whole module is attached to an outer frame to provide strength to the module</a:t>
            </a:r>
            <a:r>
              <a:rPr lang="en-US" sz="1800" dirty="0">
                <a:latin typeface="Times New Roman" panose="02020603050405020304" pitchFamily="18" charset="0"/>
                <a:ea typeface="Calibri" panose="020F0502020204030204" pitchFamily="34" charset="0"/>
              </a:rPr>
              <a:t>. </a:t>
            </a:r>
          </a:p>
          <a:p>
            <a:pPr algn="just">
              <a:lnSpc>
                <a:spcPct val="150000"/>
              </a:lnSpc>
              <a:spcBef>
                <a:spcPts val="0"/>
              </a:spcBef>
              <a:spcAft>
                <a:spcPts val="1000"/>
              </a:spcAft>
            </a:pPr>
            <a:r>
              <a:rPr lang="en-US" sz="2400" dirty="0">
                <a:latin typeface="Times New Roman" panose="02020603050405020304" pitchFamily="18" charset="0"/>
                <a:ea typeface="Calibri" panose="020F0502020204030204" pitchFamily="34" charset="0"/>
              </a:rPr>
              <a:t>Solar Array is a group of similar modules connected in series and parallel to increase the power delivered by the PV system. </a:t>
            </a:r>
          </a:p>
          <a:p>
            <a:pPr algn="just">
              <a:lnSpc>
                <a:spcPct val="150000"/>
              </a:lnSpc>
              <a:spcBef>
                <a:spcPts val="0"/>
              </a:spcBef>
              <a:spcAft>
                <a:spcPts val="1000"/>
              </a:spcAft>
            </a:pPr>
            <a:endParaRPr lang="en-US" sz="1800" dirty="0">
              <a:latin typeface="Times New Roman" panose="02020603050405020304" pitchFamily="18" charset="0"/>
              <a:ea typeface="Calibri" panose="020F0502020204030204" pitchFamily="34" charset="0"/>
            </a:endParaRPr>
          </a:p>
        </p:txBody>
      </p:sp>
      <p:sp>
        <p:nvSpPr>
          <p:cNvPr id="4" name="Slide Number Placeholder 3">
            <a:extLst>
              <a:ext uri="{FF2B5EF4-FFF2-40B4-BE49-F238E27FC236}">
                <a16:creationId xmlns:a16="http://schemas.microsoft.com/office/drawing/2014/main" id="{DE47A032-5A46-3ECB-2210-4469DCE451BD}"/>
              </a:ext>
            </a:extLst>
          </p:cNvPr>
          <p:cNvSpPr>
            <a:spLocks noGrp="1"/>
          </p:cNvSpPr>
          <p:nvPr>
            <p:ph type="sldNum" sz="quarter" idx="12"/>
          </p:nvPr>
        </p:nvSpPr>
        <p:spPr/>
        <p:txBody>
          <a:bodyPr/>
          <a:lstStyle/>
          <a:p>
            <a:fld id="{DF28FB93-0A08-4E7D-8E63-9EFA29F1E093}" type="slidenum">
              <a:rPr lang="en-US" smtClean="0"/>
              <a:pPr/>
              <a:t>10</a:t>
            </a:fld>
            <a:endParaRPr lang="en-US"/>
          </a:p>
        </p:txBody>
      </p:sp>
    </p:spTree>
    <p:extLst>
      <p:ext uri="{BB962C8B-B14F-4D97-AF65-F5344CB8AC3E}">
        <p14:creationId xmlns:p14="http://schemas.microsoft.com/office/powerpoint/2010/main" val="141647001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2F60FA-AD7F-E640-14C1-5BFD6142C694}"/>
              </a:ext>
            </a:extLst>
          </p:cNvPr>
          <p:cNvSpPr>
            <a:spLocks noGrp="1"/>
          </p:cNvSpPr>
          <p:nvPr>
            <p:ph type="title"/>
          </p:nvPr>
        </p:nvSpPr>
        <p:spPr>
          <a:xfrm>
            <a:off x="3127123" y="381000"/>
            <a:ext cx="5937755" cy="1188720"/>
          </a:xfrm>
        </p:spPr>
        <p:txBody>
          <a:bodyPr>
            <a:normAutofit/>
          </a:bodyPr>
          <a:lstStyle/>
          <a:p>
            <a:r>
              <a:rPr lang="en-US" sz="3200" dirty="0">
                <a:solidFill>
                  <a:srgbClr val="C00000"/>
                </a:solidFill>
              </a:rPr>
              <a:t>Solar module and array</a:t>
            </a:r>
          </a:p>
        </p:txBody>
      </p:sp>
      <p:sp>
        <p:nvSpPr>
          <p:cNvPr id="3" name="Content Placeholder 2">
            <a:extLst>
              <a:ext uri="{FF2B5EF4-FFF2-40B4-BE49-F238E27FC236}">
                <a16:creationId xmlns:a16="http://schemas.microsoft.com/office/drawing/2014/main" id="{87C990FF-4238-3B46-5737-2BDA293CF82B}"/>
              </a:ext>
            </a:extLst>
          </p:cNvPr>
          <p:cNvSpPr>
            <a:spLocks noGrp="1"/>
          </p:cNvSpPr>
          <p:nvPr>
            <p:ph idx="1"/>
          </p:nvPr>
        </p:nvSpPr>
        <p:spPr>
          <a:xfrm>
            <a:off x="1828800" y="1878008"/>
            <a:ext cx="8301072" cy="4446592"/>
          </a:xfrm>
        </p:spPr>
        <p:txBody>
          <a:bodyPr>
            <a:noAutofit/>
          </a:bodyPr>
          <a:lstStyle/>
          <a:p>
            <a:pPr algn="just">
              <a:lnSpc>
                <a:spcPct val="150000"/>
              </a:lnSpc>
              <a:spcBef>
                <a:spcPts val="0"/>
              </a:spcBef>
            </a:pPr>
            <a:r>
              <a:rPr lang="en-US" sz="2400" dirty="0">
                <a:latin typeface="Times New Roman" panose="02020603050405020304" pitchFamily="18" charset="0"/>
                <a:ea typeface="Calibri" panose="020F0502020204030204" pitchFamily="34" charset="0"/>
              </a:rPr>
              <a:t>To increase the system voltage maintaining the current, the panel are connected in series connection.</a:t>
            </a:r>
          </a:p>
          <a:p>
            <a:pPr algn="just">
              <a:lnSpc>
                <a:spcPct val="150000"/>
              </a:lnSpc>
              <a:spcBef>
                <a:spcPts val="0"/>
              </a:spcBef>
              <a:spcAft>
                <a:spcPts val="1000"/>
              </a:spcAft>
            </a:pPr>
            <a:r>
              <a:rPr lang="en-US" sz="2400" dirty="0">
                <a:latin typeface="Times New Roman" panose="02020603050405020304" pitchFamily="18" charset="0"/>
                <a:ea typeface="Calibri" panose="020F0502020204030204" pitchFamily="34" charset="0"/>
              </a:rPr>
              <a:t>To further increase the power by increasing the system current, the panel are connected in parallel connection.</a:t>
            </a:r>
          </a:p>
          <a:p>
            <a:pPr algn="just">
              <a:lnSpc>
                <a:spcPct val="150000"/>
              </a:lnSpc>
              <a:spcBef>
                <a:spcPts val="0"/>
              </a:spcBef>
              <a:spcAft>
                <a:spcPts val="1000"/>
              </a:spcAft>
            </a:pPr>
            <a:endParaRPr lang="en-US" sz="1800" dirty="0">
              <a:latin typeface="Times New Roman" panose="02020603050405020304" pitchFamily="18" charset="0"/>
              <a:ea typeface="Calibri" panose="020F0502020204030204" pitchFamily="34" charset="0"/>
            </a:endParaRPr>
          </a:p>
        </p:txBody>
      </p:sp>
      <p:sp>
        <p:nvSpPr>
          <p:cNvPr id="4" name="Slide Number Placeholder 3">
            <a:extLst>
              <a:ext uri="{FF2B5EF4-FFF2-40B4-BE49-F238E27FC236}">
                <a16:creationId xmlns:a16="http://schemas.microsoft.com/office/drawing/2014/main" id="{DE47A032-5A46-3ECB-2210-4469DCE451BD}"/>
              </a:ext>
            </a:extLst>
          </p:cNvPr>
          <p:cNvSpPr>
            <a:spLocks noGrp="1"/>
          </p:cNvSpPr>
          <p:nvPr>
            <p:ph type="sldNum" sz="quarter" idx="12"/>
          </p:nvPr>
        </p:nvSpPr>
        <p:spPr/>
        <p:txBody>
          <a:bodyPr/>
          <a:lstStyle/>
          <a:p>
            <a:fld id="{DF28FB93-0A08-4E7D-8E63-9EFA29F1E093}" type="slidenum">
              <a:rPr lang="en-US" smtClean="0"/>
              <a:pPr/>
              <a:t>11</a:t>
            </a:fld>
            <a:endParaRPr lang="en-US"/>
          </a:p>
        </p:txBody>
      </p:sp>
    </p:spTree>
    <p:extLst>
      <p:ext uri="{BB962C8B-B14F-4D97-AF65-F5344CB8AC3E}">
        <p14:creationId xmlns:p14="http://schemas.microsoft.com/office/powerpoint/2010/main" val="378476481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2F60FA-AD7F-E640-14C1-5BFD6142C694}"/>
              </a:ext>
            </a:extLst>
          </p:cNvPr>
          <p:cNvSpPr>
            <a:spLocks noGrp="1"/>
          </p:cNvSpPr>
          <p:nvPr>
            <p:ph type="title"/>
          </p:nvPr>
        </p:nvSpPr>
        <p:spPr>
          <a:xfrm>
            <a:off x="3127123" y="381000"/>
            <a:ext cx="5937755" cy="1188720"/>
          </a:xfrm>
        </p:spPr>
        <p:txBody>
          <a:bodyPr>
            <a:normAutofit/>
          </a:bodyPr>
          <a:lstStyle/>
          <a:p>
            <a:r>
              <a:rPr lang="en-US" sz="3200" dirty="0">
                <a:solidFill>
                  <a:srgbClr val="C00000"/>
                </a:solidFill>
              </a:rPr>
              <a:t>Solar module and array</a:t>
            </a:r>
          </a:p>
        </p:txBody>
      </p:sp>
      <p:sp>
        <p:nvSpPr>
          <p:cNvPr id="3" name="Content Placeholder 2">
            <a:extLst>
              <a:ext uri="{FF2B5EF4-FFF2-40B4-BE49-F238E27FC236}">
                <a16:creationId xmlns:a16="http://schemas.microsoft.com/office/drawing/2014/main" id="{87C990FF-4238-3B46-5737-2BDA293CF82B}"/>
              </a:ext>
            </a:extLst>
          </p:cNvPr>
          <p:cNvSpPr>
            <a:spLocks noGrp="1"/>
          </p:cNvSpPr>
          <p:nvPr>
            <p:ph idx="1"/>
          </p:nvPr>
        </p:nvSpPr>
        <p:spPr>
          <a:xfrm>
            <a:off x="443345" y="1878008"/>
            <a:ext cx="5195455" cy="4446592"/>
          </a:xfrm>
        </p:spPr>
        <p:txBody>
          <a:bodyPr>
            <a:normAutofit/>
          </a:bodyPr>
          <a:lstStyle/>
          <a:p>
            <a:pPr algn="just"/>
            <a:r>
              <a:rPr lang="en-US" sz="2400" dirty="0">
                <a:latin typeface="Times New Roman" panose="02020603050405020304" pitchFamily="18" charset="0"/>
                <a:ea typeface="Calibri" panose="020F0502020204030204" pitchFamily="34" charset="0"/>
              </a:rPr>
              <a:t>As shown in the adjacent figure, series and parallel connection of various panel of same capacity of 100 Watts and 12 V is shown. </a:t>
            </a:r>
          </a:p>
          <a:p>
            <a:pPr algn="just"/>
            <a:r>
              <a:rPr lang="en-US" sz="2400" dirty="0">
                <a:latin typeface="Times New Roman" panose="02020603050405020304" pitchFamily="18" charset="0"/>
                <a:ea typeface="Calibri" panose="020F0502020204030204" pitchFamily="34" charset="0"/>
              </a:rPr>
              <a:t>When two panels are used the power output is always 200 W, however the difference between series and parallel connection results in the change in output voltage hence varying the system voltage at which power generation takes place.</a:t>
            </a:r>
          </a:p>
          <a:p>
            <a:pPr algn="just"/>
            <a:endParaRPr lang="en-US" dirty="0"/>
          </a:p>
        </p:txBody>
      </p:sp>
      <p:sp>
        <p:nvSpPr>
          <p:cNvPr id="4" name="Slide Number Placeholder 3">
            <a:extLst>
              <a:ext uri="{FF2B5EF4-FFF2-40B4-BE49-F238E27FC236}">
                <a16:creationId xmlns:a16="http://schemas.microsoft.com/office/drawing/2014/main" id="{DE47A032-5A46-3ECB-2210-4469DCE451BD}"/>
              </a:ext>
            </a:extLst>
          </p:cNvPr>
          <p:cNvSpPr>
            <a:spLocks noGrp="1"/>
          </p:cNvSpPr>
          <p:nvPr>
            <p:ph type="sldNum" sz="quarter" idx="12"/>
          </p:nvPr>
        </p:nvSpPr>
        <p:spPr/>
        <p:txBody>
          <a:bodyPr/>
          <a:lstStyle/>
          <a:p>
            <a:fld id="{DF28FB93-0A08-4E7D-8E63-9EFA29F1E093}" type="slidenum">
              <a:rPr lang="en-US" smtClean="0"/>
              <a:pPr/>
              <a:t>12</a:t>
            </a:fld>
            <a:endParaRPr lang="en-US"/>
          </a:p>
        </p:txBody>
      </p:sp>
      <p:pic>
        <p:nvPicPr>
          <p:cNvPr id="5" name="Picture 4" descr="What is a series or parallel connection? – EPEVER Blog">
            <a:extLst>
              <a:ext uri="{FF2B5EF4-FFF2-40B4-BE49-F238E27FC236}">
                <a16:creationId xmlns:a16="http://schemas.microsoft.com/office/drawing/2014/main" id="{2C132F7B-2C99-4AE0-3FAE-6B827DBB4EE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470428" y="1569720"/>
            <a:ext cx="3742055" cy="4584700"/>
          </a:xfrm>
          <a:prstGeom prst="rect">
            <a:avLst/>
          </a:prstGeom>
          <a:noFill/>
          <a:ln>
            <a:solidFill>
              <a:schemeClr val="tx1"/>
            </a:solidFill>
          </a:ln>
        </p:spPr>
      </p:pic>
      <p:sp>
        <p:nvSpPr>
          <p:cNvPr id="6" name="Text Box 12">
            <a:extLst>
              <a:ext uri="{FF2B5EF4-FFF2-40B4-BE49-F238E27FC236}">
                <a16:creationId xmlns:a16="http://schemas.microsoft.com/office/drawing/2014/main" id="{BC6E6A0B-54D1-1F80-4487-D918B50D7BF9}"/>
              </a:ext>
            </a:extLst>
          </p:cNvPr>
          <p:cNvSpPr txBox="1"/>
          <p:nvPr/>
        </p:nvSpPr>
        <p:spPr>
          <a:xfrm>
            <a:off x="7754273" y="6230926"/>
            <a:ext cx="3458210" cy="138499"/>
          </a:xfrm>
          <a:prstGeom prst="rect">
            <a:avLst/>
          </a:prstGeom>
          <a:solidFill>
            <a:prstClr val="white"/>
          </a:solidFill>
          <a:ln>
            <a:noFill/>
          </a:ln>
        </p:spPr>
        <p:txBody>
          <a:bodyPr rot="0" spcFirstLastPara="0" vert="horz" wrap="square" lIns="0" tIns="0" rIns="0" bIns="0" numCol="1" spcCol="0" rtlCol="0" fromWordArt="0" anchor="t" anchorCtr="0" forceAA="0" compatLnSpc="1">
            <a:prstTxWarp prst="textNoShape">
              <a:avLst/>
            </a:prstTxWarp>
            <a:spAutoFit/>
          </a:bodyPr>
          <a:lstStyle/>
          <a:p>
            <a:pPr algn="just">
              <a:spcAft>
                <a:spcPts val="1000"/>
              </a:spcAft>
            </a:pPr>
            <a:r>
              <a:rPr lang="en-US" sz="900" i="1">
                <a:solidFill>
                  <a:srgbClr val="1F497D"/>
                </a:solidFill>
                <a:latin typeface="Times New Roman" panose="02020603050405020304" pitchFamily="18" charset="0"/>
                <a:ea typeface="Calibri" panose="020F0502020204030204" pitchFamily="34" charset="0"/>
              </a:rPr>
              <a:t>Figure 3: Series and Parallel Connection of Solar Panels (EPEVER, 2019)</a:t>
            </a:r>
          </a:p>
        </p:txBody>
      </p:sp>
    </p:spTree>
    <p:extLst>
      <p:ext uri="{BB962C8B-B14F-4D97-AF65-F5344CB8AC3E}">
        <p14:creationId xmlns:p14="http://schemas.microsoft.com/office/powerpoint/2010/main" val="237108843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2F60FA-AD7F-E640-14C1-5BFD6142C694}"/>
              </a:ext>
            </a:extLst>
          </p:cNvPr>
          <p:cNvSpPr>
            <a:spLocks noGrp="1"/>
          </p:cNvSpPr>
          <p:nvPr>
            <p:ph type="title"/>
          </p:nvPr>
        </p:nvSpPr>
        <p:spPr>
          <a:xfrm>
            <a:off x="3127123" y="381000"/>
            <a:ext cx="5937755" cy="1188720"/>
          </a:xfrm>
        </p:spPr>
        <p:txBody>
          <a:bodyPr>
            <a:normAutofit/>
          </a:bodyPr>
          <a:lstStyle/>
          <a:p>
            <a:r>
              <a:rPr lang="en-US" sz="3200" dirty="0">
                <a:solidFill>
                  <a:srgbClr val="C00000"/>
                </a:solidFill>
              </a:rPr>
              <a:t>Solar module and array</a:t>
            </a:r>
          </a:p>
        </p:txBody>
      </p:sp>
      <p:sp>
        <p:nvSpPr>
          <p:cNvPr id="3" name="Content Placeholder 2">
            <a:extLst>
              <a:ext uri="{FF2B5EF4-FFF2-40B4-BE49-F238E27FC236}">
                <a16:creationId xmlns:a16="http://schemas.microsoft.com/office/drawing/2014/main" id="{87C990FF-4238-3B46-5737-2BDA293CF82B}"/>
              </a:ext>
            </a:extLst>
          </p:cNvPr>
          <p:cNvSpPr>
            <a:spLocks noGrp="1"/>
          </p:cNvSpPr>
          <p:nvPr>
            <p:ph idx="1"/>
          </p:nvPr>
        </p:nvSpPr>
        <p:spPr>
          <a:xfrm>
            <a:off x="1828800" y="1878008"/>
            <a:ext cx="8534400" cy="4446592"/>
          </a:xfrm>
        </p:spPr>
        <p:txBody>
          <a:bodyPr>
            <a:normAutofit fontScale="92500"/>
          </a:bodyPr>
          <a:lstStyle/>
          <a:p>
            <a:pPr algn="just">
              <a:lnSpc>
                <a:spcPct val="150000"/>
              </a:lnSpc>
              <a:spcBef>
                <a:spcPts val="0"/>
              </a:spcBef>
              <a:spcAft>
                <a:spcPts val="1000"/>
              </a:spcAft>
            </a:pPr>
            <a:r>
              <a:rPr lang="en-US" sz="2400" dirty="0">
                <a:latin typeface="Times New Roman" panose="02020603050405020304" pitchFamily="18" charset="0"/>
                <a:ea typeface="Calibri" panose="020F0502020204030204" pitchFamily="34" charset="0"/>
              </a:rPr>
              <a:t>In series connection, two panel results in system voltage of 24 V where as in parallel connection, the output voltage is 12 V.</a:t>
            </a:r>
          </a:p>
          <a:p>
            <a:pPr algn="just">
              <a:lnSpc>
                <a:spcPct val="150000"/>
              </a:lnSpc>
              <a:spcBef>
                <a:spcPts val="0"/>
              </a:spcBef>
              <a:spcAft>
                <a:spcPts val="1000"/>
              </a:spcAft>
            </a:pPr>
            <a:r>
              <a:rPr lang="en-US" sz="2400" dirty="0">
                <a:latin typeface="Times New Roman" panose="02020603050405020304" pitchFamily="18" charset="0"/>
                <a:ea typeface="Calibri" panose="020F0502020204030204" pitchFamily="34" charset="0"/>
              </a:rPr>
              <a:t>Consequently, the current rating of the system also changes which effects the wire sizing as well. </a:t>
            </a:r>
          </a:p>
          <a:p>
            <a:pPr algn="just">
              <a:lnSpc>
                <a:spcPct val="150000"/>
              </a:lnSpc>
              <a:spcBef>
                <a:spcPts val="0"/>
              </a:spcBef>
              <a:spcAft>
                <a:spcPts val="1000"/>
              </a:spcAft>
            </a:pPr>
            <a:r>
              <a:rPr lang="en-US" sz="2400" dirty="0">
                <a:latin typeface="Times New Roman" panose="02020603050405020304" pitchFamily="18" charset="0"/>
                <a:ea typeface="Calibri" panose="020F0502020204030204" pitchFamily="34" charset="0"/>
              </a:rPr>
              <a:t>In series connection the current rating is fixed while the voltage rating of the system is increase while in parallel connection, the voltage rating is fixed while the current rating is increased for the system. </a:t>
            </a:r>
          </a:p>
          <a:p>
            <a:pPr algn="just"/>
            <a:endParaRPr lang="en-US" dirty="0"/>
          </a:p>
        </p:txBody>
      </p:sp>
      <p:sp>
        <p:nvSpPr>
          <p:cNvPr id="4" name="Slide Number Placeholder 3">
            <a:extLst>
              <a:ext uri="{FF2B5EF4-FFF2-40B4-BE49-F238E27FC236}">
                <a16:creationId xmlns:a16="http://schemas.microsoft.com/office/drawing/2014/main" id="{DE47A032-5A46-3ECB-2210-4469DCE451BD}"/>
              </a:ext>
            </a:extLst>
          </p:cNvPr>
          <p:cNvSpPr>
            <a:spLocks noGrp="1"/>
          </p:cNvSpPr>
          <p:nvPr>
            <p:ph type="sldNum" sz="quarter" idx="12"/>
          </p:nvPr>
        </p:nvSpPr>
        <p:spPr/>
        <p:txBody>
          <a:bodyPr/>
          <a:lstStyle/>
          <a:p>
            <a:fld id="{DF28FB93-0A08-4E7D-8E63-9EFA29F1E093}" type="slidenum">
              <a:rPr lang="en-US" smtClean="0"/>
              <a:pPr/>
              <a:t>13</a:t>
            </a:fld>
            <a:endParaRPr lang="en-US"/>
          </a:p>
        </p:txBody>
      </p:sp>
    </p:spTree>
    <p:extLst>
      <p:ext uri="{BB962C8B-B14F-4D97-AF65-F5344CB8AC3E}">
        <p14:creationId xmlns:p14="http://schemas.microsoft.com/office/powerpoint/2010/main" val="355248664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2F60FA-AD7F-E640-14C1-5BFD6142C694}"/>
              </a:ext>
            </a:extLst>
          </p:cNvPr>
          <p:cNvSpPr>
            <a:spLocks noGrp="1"/>
          </p:cNvSpPr>
          <p:nvPr>
            <p:ph type="title"/>
          </p:nvPr>
        </p:nvSpPr>
        <p:spPr>
          <a:xfrm>
            <a:off x="3127123" y="381000"/>
            <a:ext cx="5937755" cy="1188720"/>
          </a:xfrm>
        </p:spPr>
        <p:txBody>
          <a:bodyPr>
            <a:normAutofit/>
          </a:bodyPr>
          <a:lstStyle/>
          <a:p>
            <a:r>
              <a:rPr lang="en-US" sz="3200" dirty="0">
                <a:solidFill>
                  <a:srgbClr val="C00000"/>
                </a:solidFill>
              </a:rPr>
              <a:t>Types of solar cells</a:t>
            </a:r>
          </a:p>
        </p:txBody>
      </p:sp>
      <p:sp>
        <p:nvSpPr>
          <p:cNvPr id="3" name="Content Placeholder 2">
            <a:extLst>
              <a:ext uri="{FF2B5EF4-FFF2-40B4-BE49-F238E27FC236}">
                <a16:creationId xmlns:a16="http://schemas.microsoft.com/office/drawing/2014/main" id="{87C990FF-4238-3B46-5737-2BDA293CF82B}"/>
              </a:ext>
            </a:extLst>
          </p:cNvPr>
          <p:cNvSpPr>
            <a:spLocks noGrp="1"/>
          </p:cNvSpPr>
          <p:nvPr>
            <p:ph idx="1"/>
          </p:nvPr>
        </p:nvSpPr>
        <p:spPr>
          <a:xfrm>
            <a:off x="1828800" y="1878008"/>
            <a:ext cx="8534400" cy="4446592"/>
          </a:xfrm>
        </p:spPr>
        <p:txBody>
          <a:bodyPr>
            <a:normAutofit/>
          </a:bodyPr>
          <a:lstStyle/>
          <a:p>
            <a:pPr algn="just"/>
            <a:r>
              <a:rPr lang="en-US" dirty="0">
                <a:latin typeface="Times New Roman" panose="02020603050405020304" pitchFamily="18" charset="0"/>
                <a:ea typeface="Calibri" panose="020F0502020204030204" pitchFamily="34" charset="0"/>
              </a:rPr>
              <a:t>There are three types of solar cells</a:t>
            </a:r>
          </a:p>
          <a:p>
            <a:pPr algn="just"/>
            <a:r>
              <a:rPr lang="en-US" dirty="0">
                <a:latin typeface="Times New Roman" panose="02020603050405020304" pitchFamily="18" charset="0"/>
              </a:rPr>
              <a:t>Monocrystalline PV Cell</a:t>
            </a:r>
          </a:p>
          <a:p>
            <a:pPr algn="just"/>
            <a:r>
              <a:rPr lang="en-US" dirty="0">
                <a:latin typeface="Times New Roman" panose="02020603050405020304" pitchFamily="18" charset="0"/>
              </a:rPr>
              <a:t>Polycrystalline PV Cell</a:t>
            </a:r>
          </a:p>
          <a:p>
            <a:pPr algn="just"/>
            <a:r>
              <a:rPr lang="en-US" dirty="0">
                <a:latin typeface="Times New Roman" panose="02020603050405020304" pitchFamily="18" charset="0"/>
              </a:rPr>
              <a:t>Amorphous PV Cell</a:t>
            </a:r>
          </a:p>
          <a:p>
            <a:pPr marL="0" indent="0" algn="just">
              <a:buNone/>
            </a:pPr>
            <a:endParaRPr lang="en-US" dirty="0"/>
          </a:p>
        </p:txBody>
      </p:sp>
      <p:sp>
        <p:nvSpPr>
          <p:cNvPr id="4" name="Slide Number Placeholder 3">
            <a:extLst>
              <a:ext uri="{FF2B5EF4-FFF2-40B4-BE49-F238E27FC236}">
                <a16:creationId xmlns:a16="http://schemas.microsoft.com/office/drawing/2014/main" id="{DE47A032-5A46-3ECB-2210-4469DCE451BD}"/>
              </a:ext>
            </a:extLst>
          </p:cNvPr>
          <p:cNvSpPr>
            <a:spLocks noGrp="1"/>
          </p:cNvSpPr>
          <p:nvPr>
            <p:ph type="sldNum" sz="quarter" idx="12"/>
          </p:nvPr>
        </p:nvSpPr>
        <p:spPr/>
        <p:txBody>
          <a:bodyPr/>
          <a:lstStyle/>
          <a:p>
            <a:fld id="{DF28FB93-0A08-4E7D-8E63-9EFA29F1E093}" type="slidenum">
              <a:rPr lang="en-US" smtClean="0"/>
              <a:pPr/>
              <a:t>14</a:t>
            </a:fld>
            <a:endParaRPr lang="en-US"/>
          </a:p>
        </p:txBody>
      </p:sp>
    </p:spTree>
    <p:extLst>
      <p:ext uri="{BB962C8B-B14F-4D97-AF65-F5344CB8AC3E}">
        <p14:creationId xmlns:p14="http://schemas.microsoft.com/office/powerpoint/2010/main" val="305654917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2F60FA-AD7F-E640-14C1-5BFD6142C694}"/>
              </a:ext>
            </a:extLst>
          </p:cNvPr>
          <p:cNvSpPr>
            <a:spLocks noGrp="1"/>
          </p:cNvSpPr>
          <p:nvPr>
            <p:ph type="title"/>
          </p:nvPr>
        </p:nvSpPr>
        <p:spPr>
          <a:xfrm>
            <a:off x="3127123" y="381000"/>
            <a:ext cx="5937755" cy="1188720"/>
          </a:xfrm>
        </p:spPr>
        <p:txBody>
          <a:bodyPr>
            <a:normAutofit/>
          </a:bodyPr>
          <a:lstStyle/>
          <a:p>
            <a:r>
              <a:rPr lang="en-US" sz="3200" dirty="0">
                <a:solidFill>
                  <a:srgbClr val="C00000"/>
                </a:solidFill>
              </a:rPr>
              <a:t>Types of PV Cell</a:t>
            </a:r>
          </a:p>
        </p:txBody>
      </p:sp>
      <p:sp>
        <p:nvSpPr>
          <p:cNvPr id="3" name="Content Placeholder 2">
            <a:extLst>
              <a:ext uri="{FF2B5EF4-FFF2-40B4-BE49-F238E27FC236}">
                <a16:creationId xmlns:a16="http://schemas.microsoft.com/office/drawing/2014/main" id="{87C990FF-4238-3B46-5737-2BDA293CF82B}"/>
              </a:ext>
            </a:extLst>
          </p:cNvPr>
          <p:cNvSpPr>
            <a:spLocks noGrp="1"/>
          </p:cNvSpPr>
          <p:nvPr>
            <p:ph idx="1"/>
          </p:nvPr>
        </p:nvSpPr>
        <p:spPr>
          <a:xfrm>
            <a:off x="1828800" y="1878008"/>
            <a:ext cx="8534400" cy="4446592"/>
          </a:xfrm>
        </p:spPr>
        <p:txBody>
          <a:bodyPr>
            <a:normAutofit/>
          </a:bodyPr>
          <a:lstStyle/>
          <a:p>
            <a:pPr algn="just"/>
            <a:r>
              <a:rPr lang="en-US" sz="2200" b="1" dirty="0">
                <a:latin typeface="Times New Roman" panose="02020603050405020304" pitchFamily="18" charset="0"/>
                <a:ea typeface="Calibri" panose="020F0502020204030204" pitchFamily="34" charset="0"/>
              </a:rPr>
              <a:t>Monocrystalline PV Cell</a:t>
            </a:r>
          </a:p>
          <a:p>
            <a:pPr algn="just"/>
            <a:r>
              <a:rPr lang="en-US" sz="2400" dirty="0">
                <a:latin typeface="Times New Roman" panose="02020603050405020304" pitchFamily="18" charset="0"/>
                <a:ea typeface="Calibri" panose="020F0502020204030204" pitchFamily="34" charset="0"/>
              </a:rPr>
              <a:t>Monocrystalline silicon is produced from polycrystalline silicon in the sophisticated and expensive process. </a:t>
            </a:r>
          </a:p>
          <a:p>
            <a:pPr algn="just"/>
            <a:r>
              <a:rPr lang="en-US" sz="2400" dirty="0">
                <a:latin typeface="Times New Roman" panose="02020603050405020304" pitchFamily="18" charset="0"/>
                <a:ea typeface="Calibri" panose="020F0502020204030204" pitchFamily="34" charset="0"/>
              </a:rPr>
              <a:t>Due to which the monocrystalline cells are highly efficient but expensive. </a:t>
            </a:r>
          </a:p>
          <a:p>
            <a:pPr algn="just"/>
            <a:r>
              <a:rPr lang="en-US" sz="2400" dirty="0">
                <a:latin typeface="Times New Roman" panose="02020603050405020304" pitchFamily="18" charset="0"/>
                <a:ea typeface="Calibri" panose="020F0502020204030204" pitchFamily="34" charset="0"/>
              </a:rPr>
              <a:t>It has appearance of uniform blue color. </a:t>
            </a:r>
          </a:p>
          <a:p>
            <a:pPr algn="just"/>
            <a:r>
              <a:rPr lang="en-US" sz="2400" dirty="0">
                <a:latin typeface="Times New Roman" panose="02020603050405020304" pitchFamily="18" charset="0"/>
                <a:ea typeface="Calibri" panose="020F0502020204030204" pitchFamily="34" charset="0"/>
              </a:rPr>
              <a:t>These modules have efficiency in the range of 15% to 18% and are generally used in medium and large sized plants (</a:t>
            </a:r>
            <a:r>
              <a:rPr lang="en-US" sz="2400" dirty="0" err="1">
                <a:latin typeface="Times New Roman" panose="02020603050405020304" pitchFamily="18" charset="0"/>
                <a:ea typeface="Calibri" panose="020F0502020204030204" pitchFamily="34" charset="0"/>
              </a:rPr>
              <a:t>Singal</a:t>
            </a:r>
            <a:r>
              <a:rPr lang="en-US" sz="2400" dirty="0">
                <a:latin typeface="Times New Roman" panose="02020603050405020304" pitchFamily="18" charset="0"/>
                <a:ea typeface="Calibri" panose="020F0502020204030204" pitchFamily="34" charset="0"/>
              </a:rPr>
              <a:t>, 2011).</a:t>
            </a:r>
          </a:p>
          <a:p>
            <a:pPr algn="just"/>
            <a:endParaRPr lang="en-US" sz="2200" dirty="0">
              <a:latin typeface="Times New Roman" panose="02020603050405020304" pitchFamily="18" charset="0"/>
              <a:ea typeface="Calibri" panose="020F0502020204030204" pitchFamily="34" charset="0"/>
            </a:endParaRPr>
          </a:p>
          <a:p>
            <a:pPr algn="just"/>
            <a:endParaRPr lang="en-US" dirty="0"/>
          </a:p>
        </p:txBody>
      </p:sp>
      <p:sp>
        <p:nvSpPr>
          <p:cNvPr id="4" name="Slide Number Placeholder 3">
            <a:extLst>
              <a:ext uri="{FF2B5EF4-FFF2-40B4-BE49-F238E27FC236}">
                <a16:creationId xmlns:a16="http://schemas.microsoft.com/office/drawing/2014/main" id="{DE47A032-5A46-3ECB-2210-4469DCE451BD}"/>
              </a:ext>
            </a:extLst>
          </p:cNvPr>
          <p:cNvSpPr>
            <a:spLocks noGrp="1"/>
          </p:cNvSpPr>
          <p:nvPr>
            <p:ph type="sldNum" sz="quarter" idx="12"/>
          </p:nvPr>
        </p:nvSpPr>
        <p:spPr/>
        <p:txBody>
          <a:bodyPr/>
          <a:lstStyle/>
          <a:p>
            <a:fld id="{DF28FB93-0A08-4E7D-8E63-9EFA29F1E093}" type="slidenum">
              <a:rPr lang="en-US" smtClean="0"/>
              <a:pPr/>
              <a:t>15</a:t>
            </a:fld>
            <a:endParaRPr lang="en-US"/>
          </a:p>
        </p:txBody>
      </p:sp>
    </p:spTree>
    <p:extLst>
      <p:ext uri="{BB962C8B-B14F-4D97-AF65-F5344CB8AC3E}">
        <p14:creationId xmlns:p14="http://schemas.microsoft.com/office/powerpoint/2010/main" val="121851425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2F60FA-AD7F-E640-14C1-5BFD6142C694}"/>
              </a:ext>
            </a:extLst>
          </p:cNvPr>
          <p:cNvSpPr>
            <a:spLocks noGrp="1"/>
          </p:cNvSpPr>
          <p:nvPr>
            <p:ph type="title"/>
          </p:nvPr>
        </p:nvSpPr>
        <p:spPr>
          <a:xfrm>
            <a:off x="3127123" y="381000"/>
            <a:ext cx="5937755" cy="1188720"/>
          </a:xfrm>
        </p:spPr>
        <p:txBody>
          <a:bodyPr>
            <a:normAutofit/>
          </a:bodyPr>
          <a:lstStyle/>
          <a:p>
            <a:r>
              <a:rPr lang="en-US" sz="3200" dirty="0">
                <a:solidFill>
                  <a:srgbClr val="C00000"/>
                </a:solidFill>
              </a:rPr>
              <a:t>Types of PV Cell</a:t>
            </a:r>
          </a:p>
        </p:txBody>
      </p:sp>
      <p:sp>
        <p:nvSpPr>
          <p:cNvPr id="3" name="Content Placeholder 2">
            <a:extLst>
              <a:ext uri="{FF2B5EF4-FFF2-40B4-BE49-F238E27FC236}">
                <a16:creationId xmlns:a16="http://schemas.microsoft.com/office/drawing/2014/main" id="{87C990FF-4238-3B46-5737-2BDA293CF82B}"/>
              </a:ext>
            </a:extLst>
          </p:cNvPr>
          <p:cNvSpPr>
            <a:spLocks noGrp="1"/>
          </p:cNvSpPr>
          <p:nvPr>
            <p:ph idx="1"/>
          </p:nvPr>
        </p:nvSpPr>
        <p:spPr>
          <a:xfrm>
            <a:off x="1828800" y="1878008"/>
            <a:ext cx="8534400" cy="4446592"/>
          </a:xfrm>
        </p:spPr>
        <p:txBody>
          <a:bodyPr>
            <a:normAutofit/>
          </a:bodyPr>
          <a:lstStyle/>
          <a:p>
            <a:pPr algn="just"/>
            <a:r>
              <a:rPr lang="en-US" sz="2200" b="1" dirty="0">
                <a:latin typeface="Times New Roman" panose="02020603050405020304" pitchFamily="18" charset="0"/>
                <a:ea typeface="Calibri" panose="020F0502020204030204" pitchFamily="34" charset="0"/>
              </a:rPr>
              <a:t>Polycrystalline PV Cell</a:t>
            </a:r>
          </a:p>
          <a:p>
            <a:pPr algn="just"/>
            <a:r>
              <a:rPr lang="en-US" sz="2400" dirty="0">
                <a:latin typeface="Times New Roman" panose="02020603050405020304" pitchFamily="18" charset="0"/>
                <a:ea typeface="Calibri" panose="020F0502020204030204" pitchFamily="34" charset="0"/>
              </a:rPr>
              <a:t>Polycrystalline PV cells are easier and cheaper to manufacture than the monocrystalline PV cells, but are less efficient.</a:t>
            </a:r>
          </a:p>
          <a:p>
            <a:pPr algn="just"/>
            <a:r>
              <a:rPr lang="en-US" sz="2400" dirty="0">
                <a:latin typeface="Times New Roman" panose="02020603050405020304" pitchFamily="18" charset="0"/>
                <a:ea typeface="Calibri" panose="020F0502020204030204" pitchFamily="34" charset="0"/>
              </a:rPr>
              <a:t>Polycrystalline silicon essentially consists of small grains of monocrystalline silicon. </a:t>
            </a:r>
          </a:p>
          <a:p>
            <a:pPr algn="just"/>
            <a:r>
              <a:rPr lang="en-US" sz="2400" dirty="0">
                <a:latin typeface="Times New Roman" panose="02020603050405020304" pitchFamily="18" charset="0"/>
                <a:ea typeface="Calibri" panose="020F0502020204030204" pitchFamily="34" charset="0"/>
              </a:rPr>
              <a:t>It has appearance of irregular blue color. </a:t>
            </a:r>
          </a:p>
          <a:p>
            <a:pPr algn="just"/>
            <a:r>
              <a:rPr lang="en-US" sz="2400" dirty="0">
                <a:latin typeface="Times New Roman" panose="02020603050405020304" pitchFamily="18" charset="0"/>
                <a:ea typeface="Calibri" panose="020F0502020204030204" pitchFamily="34" charset="0"/>
              </a:rPr>
              <a:t>It has efficiency in the range of 12% to 14% (</a:t>
            </a:r>
            <a:r>
              <a:rPr lang="en-US" sz="2400" dirty="0" err="1">
                <a:latin typeface="Times New Roman" panose="02020603050405020304" pitchFamily="18" charset="0"/>
                <a:ea typeface="Calibri" panose="020F0502020204030204" pitchFamily="34" charset="0"/>
              </a:rPr>
              <a:t>Singal</a:t>
            </a:r>
            <a:r>
              <a:rPr lang="en-US" sz="2400" dirty="0">
                <a:latin typeface="Times New Roman" panose="02020603050405020304" pitchFamily="18" charset="0"/>
                <a:ea typeface="Calibri" panose="020F0502020204030204" pitchFamily="34" charset="0"/>
              </a:rPr>
              <a:t>, 2011).</a:t>
            </a:r>
          </a:p>
          <a:p>
            <a:pPr algn="just"/>
            <a:endParaRPr lang="en-US" sz="2200" dirty="0">
              <a:latin typeface="Times New Roman" panose="02020603050405020304" pitchFamily="18" charset="0"/>
              <a:ea typeface="Calibri" panose="020F0502020204030204" pitchFamily="34" charset="0"/>
            </a:endParaRPr>
          </a:p>
          <a:p>
            <a:pPr algn="just"/>
            <a:endParaRPr lang="en-US" dirty="0"/>
          </a:p>
        </p:txBody>
      </p:sp>
      <p:sp>
        <p:nvSpPr>
          <p:cNvPr id="4" name="Slide Number Placeholder 3">
            <a:extLst>
              <a:ext uri="{FF2B5EF4-FFF2-40B4-BE49-F238E27FC236}">
                <a16:creationId xmlns:a16="http://schemas.microsoft.com/office/drawing/2014/main" id="{DE47A032-5A46-3ECB-2210-4469DCE451BD}"/>
              </a:ext>
            </a:extLst>
          </p:cNvPr>
          <p:cNvSpPr>
            <a:spLocks noGrp="1"/>
          </p:cNvSpPr>
          <p:nvPr>
            <p:ph type="sldNum" sz="quarter" idx="12"/>
          </p:nvPr>
        </p:nvSpPr>
        <p:spPr/>
        <p:txBody>
          <a:bodyPr/>
          <a:lstStyle/>
          <a:p>
            <a:fld id="{DF28FB93-0A08-4E7D-8E63-9EFA29F1E093}" type="slidenum">
              <a:rPr lang="en-US" smtClean="0"/>
              <a:pPr/>
              <a:t>16</a:t>
            </a:fld>
            <a:endParaRPr lang="en-US"/>
          </a:p>
        </p:txBody>
      </p:sp>
    </p:spTree>
    <p:extLst>
      <p:ext uri="{BB962C8B-B14F-4D97-AF65-F5344CB8AC3E}">
        <p14:creationId xmlns:p14="http://schemas.microsoft.com/office/powerpoint/2010/main" val="388920019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2F60FA-AD7F-E640-14C1-5BFD6142C694}"/>
              </a:ext>
            </a:extLst>
          </p:cNvPr>
          <p:cNvSpPr>
            <a:spLocks noGrp="1"/>
          </p:cNvSpPr>
          <p:nvPr>
            <p:ph type="title"/>
          </p:nvPr>
        </p:nvSpPr>
        <p:spPr>
          <a:xfrm>
            <a:off x="3127123" y="381000"/>
            <a:ext cx="5937755" cy="1188720"/>
          </a:xfrm>
        </p:spPr>
        <p:txBody>
          <a:bodyPr>
            <a:normAutofit/>
          </a:bodyPr>
          <a:lstStyle/>
          <a:p>
            <a:r>
              <a:rPr lang="en-US" sz="3200" dirty="0">
                <a:solidFill>
                  <a:srgbClr val="C00000"/>
                </a:solidFill>
              </a:rPr>
              <a:t>Types of PV Cell</a:t>
            </a:r>
          </a:p>
        </p:txBody>
      </p:sp>
      <p:sp>
        <p:nvSpPr>
          <p:cNvPr id="3" name="Content Placeholder 2">
            <a:extLst>
              <a:ext uri="{FF2B5EF4-FFF2-40B4-BE49-F238E27FC236}">
                <a16:creationId xmlns:a16="http://schemas.microsoft.com/office/drawing/2014/main" id="{87C990FF-4238-3B46-5737-2BDA293CF82B}"/>
              </a:ext>
            </a:extLst>
          </p:cNvPr>
          <p:cNvSpPr>
            <a:spLocks noGrp="1"/>
          </p:cNvSpPr>
          <p:nvPr>
            <p:ph idx="1"/>
          </p:nvPr>
        </p:nvSpPr>
        <p:spPr>
          <a:xfrm>
            <a:off x="1828800" y="1878008"/>
            <a:ext cx="8534400" cy="4446592"/>
          </a:xfrm>
        </p:spPr>
        <p:txBody>
          <a:bodyPr>
            <a:normAutofit lnSpcReduction="10000"/>
          </a:bodyPr>
          <a:lstStyle/>
          <a:p>
            <a:pPr algn="just"/>
            <a:r>
              <a:rPr lang="en-US" sz="2400" b="1" dirty="0">
                <a:latin typeface="Times New Roman" panose="02020603050405020304" pitchFamily="18" charset="0"/>
                <a:ea typeface="Calibri" panose="020F0502020204030204" pitchFamily="34" charset="0"/>
              </a:rPr>
              <a:t>Amorphous PV Cell</a:t>
            </a:r>
          </a:p>
          <a:p>
            <a:pPr algn="just"/>
            <a:r>
              <a:rPr lang="en-US" sz="2400" dirty="0">
                <a:latin typeface="Times New Roman" panose="02020603050405020304" pitchFamily="18" charset="0"/>
                <a:ea typeface="Calibri" panose="020F0502020204030204" pitchFamily="34" charset="0"/>
              </a:rPr>
              <a:t>In amorphous silicon (a-Si), the silicon atoms are much less ordered than in the crystalline forms described above.  </a:t>
            </a:r>
          </a:p>
          <a:p>
            <a:pPr algn="just"/>
            <a:r>
              <a:rPr lang="en-US" sz="2400" dirty="0">
                <a:latin typeface="Times New Roman" panose="02020603050405020304" pitchFamily="18" charset="0"/>
                <a:ea typeface="Calibri" panose="020F0502020204030204" pitchFamily="34" charset="0"/>
              </a:rPr>
              <a:t>Amorphous silicon cells are cheaper to produce than those made from crystalline silicon. </a:t>
            </a:r>
          </a:p>
          <a:p>
            <a:pPr algn="just"/>
            <a:r>
              <a:rPr lang="en-US" sz="2400" dirty="0">
                <a:latin typeface="Times New Roman" panose="02020603050405020304" pitchFamily="18" charset="0"/>
                <a:ea typeface="Calibri" panose="020F0502020204030204" pitchFamily="34" charset="0"/>
              </a:rPr>
              <a:t>It is also better absorber of light, so thinner (therefore cheaper) films can be used. </a:t>
            </a:r>
          </a:p>
          <a:p>
            <a:pPr algn="just"/>
            <a:r>
              <a:rPr lang="en-US" sz="2400" dirty="0">
                <a:latin typeface="Times New Roman" panose="02020603050405020304" pitchFamily="18" charset="0"/>
                <a:ea typeface="Calibri" panose="020F0502020204030204" pitchFamily="34" charset="0"/>
              </a:rPr>
              <a:t>The manufacturing process operates at lower temperature, hence less energy is required. </a:t>
            </a:r>
          </a:p>
          <a:p>
            <a:pPr algn="just"/>
            <a:r>
              <a:rPr lang="en-US" sz="2400" dirty="0">
                <a:latin typeface="Times New Roman" panose="02020603050405020304" pitchFamily="18" charset="0"/>
                <a:ea typeface="Calibri" panose="020F0502020204030204" pitchFamily="34" charset="0"/>
              </a:rPr>
              <a:t>However, a-Si cells are less efficient. The efficiency achieved is around 5% to 8% (</a:t>
            </a:r>
            <a:r>
              <a:rPr lang="en-US" sz="2400" dirty="0" err="1">
                <a:latin typeface="Times New Roman" panose="02020603050405020304" pitchFamily="18" charset="0"/>
                <a:ea typeface="Calibri" panose="020F0502020204030204" pitchFamily="34" charset="0"/>
              </a:rPr>
              <a:t>Singal</a:t>
            </a:r>
            <a:r>
              <a:rPr lang="en-US" sz="2400" dirty="0">
                <a:latin typeface="Times New Roman" panose="02020603050405020304" pitchFamily="18" charset="0"/>
                <a:ea typeface="Calibri" panose="020F0502020204030204" pitchFamily="34" charset="0"/>
              </a:rPr>
              <a:t>, 2011). </a:t>
            </a:r>
          </a:p>
          <a:p>
            <a:pPr algn="just"/>
            <a:endParaRPr lang="en-US" dirty="0"/>
          </a:p>
        </p:txBody>
      </p:sp>
      <p:sp>
        <p:nvSpPr>
          <p:cNvPr id="4" name="Slide Number Placeholder 3">
            <a:extLst>
              <a:ext uri="{FF2B5EF4-FFF2-40B4-BE49-F238E27FC236}">
                <a16:creationId xmlns:a16="http://schemas.microsoft.com/office/drawing/2014/main" id="{DE47A032-5A46-3ECB-2210-4469DCE451BD}"/>
              </a:ext>
            </a:extLst>
          </p:cNvPr>
          <p:cNvSpPr>
            <a:spLocks noGrp="1"/>
          </p:cNvSpPr>
          <p:nvPr>
            <p:ph type="sldNum" sz="quarter" idx="12"/>
          </p:nvPr>
        </p:nvSpPr>
        <p:spPr/>
        <p:txBody>
          <a:bodyPr/>
          <a:lstStyle/>
          <a:p>
            <a:fld id="{DF28FB93-0A08-4E7D-8E63-9EFA29F1E093}" type="slidenum">
              <a:rPr lang="en-US" smtClean="0"/>
              <a:pPr/>
              <a:t>17</a:t>
            </a:fld>
            <a:endParaRPr lang="en-US"/>
          </a:p>
        </p:txBody>
      </p:sp>
    </p:spTree>
    <p:extLst>
      <p:ext uri="{BB962C8B-B14F-4D97-AF65-F5344CB8AC3E}">
        <p14:creationId xmlns:p14="http://schemas.microsoft.com/office/powerpoint/2010/main" val="82353277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2F60FA-AD7F-E640-14C1-5BFD6142C694}"/>
              </a:ext>
            </a:extLst>
          </p:cNvPr>
          <p:cNvSpPr>
            <a:spLocks noGrp="1"/>
          </p:cNvSpPr>
          <p:nvPr>
            <p:ph type="title"/>
          </p:nvPr>
        </p:nvSpPr>
        <p:spPr>
          <a:xfrm>
            <a:off x="3127123" y="381000"/>
            <a:ext cx="5937755" cy="1188720"/>
          </a:xfrm>
        </p:spPr>
        <p:txBody>
          <a:bodyPr>
            <a:normAutofit/>
          </a:bodyPr>
          <a:lstStyle/>
          <a:p>
            <a:r>
              <a:rPr lang="en-US" sz="3200" dirty="0">
                <a:solidFill>
                  <a:srgbClr val="C00000"/>
                </a:solidFill>
              </a:rPr>
              <a:t>Characteristics of solar cells</a:t>
            </a:r>
          </a:p>
        </p:txBody>
      </p:sp>
      <p:sp>
        <p:nvSpPr>
          <p:cNvPr id="3" name="Content Placeholder 2">
            <a:extLst>
              <a:ext uri="{FF2B5EF4-FFF2-40B4-BE49-F238E27FC236}">
                <a16:creationId xmlns:a16="http://schemas.microsoft.com/office/drawing/2014/main" id="{87C990FF-4238-3B46-5737-2BDA293CF82B}"/>
              </a:ext>
            </a:extLst>
          </p:cNvPr>
          <p:cNvSpPr>
            <a:spLocks noGrp="1"/>
          </p:cNvSpPr>
          <p:nvPr>
            <p:ph idx="1"/>
          </p:nvPr>
        </p:nvSpPr>
        <p:spPr>
          <a:xfrm>
            <a:off x="1828800" y="1878008"/>
            <a:ext cx="8534400" cy="4446592"/>
          </a:xfrm>
        </p:spPr>
        <p:txBody>
          <a:bodyPr>
            <a:normAutofit fontScale="85000" lnSpcReduction="20000"/>
          </a:bodyPr>
          <a:lstStyle/>
          <a:p>
            <a:pPr algn="just">
              <a:lnSpc>
                <a:spcPct val="150000"/>
              </a:lnSpc>
              <a:spcBef>
                <a:spcPts val="600"/>
              </a:spcBef>
              <a:spcAft>
                <a:spcPts val="600"/>
              </a:spcAft>
            </a:pPr>
            <a:r>
              <a:rPr lang="en-US" sz="22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I-V and P-V characteristics at varying Irradiance levels</a:t>
            </a:r>
          </a:p>
          <a:p>
            <a:pPr lvl="1" algn="just">
              <a:lnSpc>
                <a:spcPct val="150000"/>
              </a:lnSpc>
              <a:spcBef>
                <a:spcPts val="600"/>
              </a:spcBef>
              <a:spcAft>
                <a:spcPts val="600"/>
              </a:spcAft>
            </a:pP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At constant cell temperature, with the increase in Irradiance, the current produced is increased significantly, whereas the voltage produced is also increased by slight amount. Due to which, the increase in irradiance results in increase in power produced by the solar cell. This is represented in Figure 4. </a:t>
            </a:r>
          </a:p>
          <a:p>
            <a:pPr algn="just">
              <a:lnSpc>
                <a:spcPct val="150000"/>
              </a:lnSpc>
              <a:spcBef>
                <a:spcPts val="600"/>
              </a:spcBef>
              <a:spcAft>
                <a:spcPts val="600"/>
              </a:spcAft>
            </a:pPr>
            <a:r>
              <a:rPr lang="en-US" sz="2200" dirty="0">
                <a:solidFill>
                  <a:schemeClr val="tx1"/>
                </a:solidFill>
                <a:latin typeface="Cambria" panose="02040503050406030204" pitchFamily="18" charset="0"/>
                <a:ea typeface="Times New Roman" panose="02020603050405020304" pitchFamily="18" charset="0"/>
                <a:cs typeface="Times New Roman" panose="02020603050405020304" pitchFamily="18" charset="0"/>
              </a:rPr>
              <a:t>I-V and P-V characteristics at varying temperature</a:t>
            </a:r>
          </a:p>
          <a:p>
            <a:pPr lvl="1" algn="just">
              <a:lnSpc>
                <a:spcPct val="150000"/>
              </a:lnSpc>
              <a:spcBef>
                <a:spcPts val="600"/>
              </a:spcBef>
              <a:spcAft>
                <a:spcPts val="600"/>
              </a:spcAft>
            </a:pPr>
            <a:r>
              <a:rPr lang="en-US" sz="2000" dirty="0">
                <a:solidFill>
                  <a:schemeClr val="tx1"/>
                </a:solidFill>
                <a:latin typeface="Times New Roman" panose="02020603050405020304" pitchFamily="18" charset="0"/>
                <a:ea typeface="Calibri" panose="020F0502020204030204" pitchFamily="34" charset="0"/>
              </a:rPr>
              <a:t>At constant value of Irradiance incident on the solar cell, with the change in cell temperature, the voltage drop is significant as compared to the increase in current. Increased temperature increases the heat which causes electrical resistance to the flow of electrons. Hence, increase in cell temperature results in decrease in power produced, at constant Irradiance. The figure 5 illustrates the characteristics at varying temperature</a:t>
            </a:r>
            <a:endPar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just"/>
            <a:endParaRPr lang="en-US" dirty="0"/>
          </a:p>
        </p:txBody>
      </p:sp>
      <p:sp>
        <p:nvSpPr>
          <p:cNvPr id="4" name="Slide Number Placeholder 3">
            <a:extLst>
              <a:ext uri="{FF2B5EF4-FFF2-40B4-BE49-F238E27FC236}">
                <a16:creationId xmlns:a16="http://schemas.microsoft.com/office/drawing/2014/main" id="{DE47A032-5A46-3ECB-2210-4469DCE451BD}"/>
              </a:ext>
            </a:extLst>
          </p:cNvPr>
          <p:cNvSpPr>
            <a:spLocks noGrp="1"/>
          </p:cNvSpPr>
          <p:nvPr>
            <p:ph type="sldNum" sz="quarter" idx="12"/>
          </p:nvPr>
        </p:nvSpPr>
        <p:spPr/>
        <p:txBody>
          <a:bodyPr/>
          <a:lstStyle/>
          <a:p>
            <a:fld id="{DF28FB93-0A08-4E7D-8E63-9EFA29F1E093}" type="slidenum">
              <a:rPr lang="en-US" smtClean="0"/>
              <a:pPr/>
              <a:t>18</a:t>
            </a:fld>
            <a:endParaRPr lang="en-US"/>
          </a:p>
        </p:txBody>
      </p:sp>
    </p:spTree>
    <p:extLst>
      <p:ext uri="{BB962C8B-B14F-4D97-AF65-F5344CB8AC3E}">
        <p14:creationId xmlns:p14="http://schemas.microsoft.com/office/powerpoint/2010/main" val="312086615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2F60FA-AD7F-E640-14C1-5BFD6142C694}"/>
              </a:ext>
            </a:extLst>
          </p:cNvPr>
          <p:cNvSpPr>
            <a:spLocks noGrp="1"/>
          </p:cNvSpPr>
          <p:nvPr>
            <p:ph type="title"/>
          </p:nvPr>
        </p:nvSpPr>
        <p:spPr>
          <a:xfrm>
            <a:off x="3127123" y="381000"/>
            <a:ext cx="5937755" cy="1188720"/>
          </a:xfrm>
        </p:spPr>
        <p:txBody>
          <a:bodyPr>
            <a:normAutofit/>
          </a:bodyPr>
          <a:lstStyle/>
          <a:p>
            <a:r>
              <a:rPr lang="en-US" sz="3200" dirty="0">
                <a:solidFill>
                  <a:srgbClr val="C00000"/>
                </a:solidFill>
              </a:rPr>
              <a:t>Characteristics of solar cells</a:t>
            </a:r>
          </a:p>
        </p:txBody>
      </p:sp>
      <p:sp>
        <p:nvSpPr>
          <p:cNvPr id="4" name="Slide Number Placeholder 3">
            <a:extLst>
              <a:ext uri="{FF2B5EF4-FFF2-40B4-BE49-F238E27FC236}">
                <a16:creationId xmlns:a16="http://schemas.microsoft.com/office/drawing/2014/main" id="{DE47A032-5A46-3ECB-2210-4469DCE451BD}"/>
              </a:ext>
            </a:extLst>
          </p:cNvPr>
          <p:cNvSpPr>
            <a:spLocks noGrp="1"/>
          </p:cNvSpPr>
          <p:nvPr>
            <p:ph type="sldNum" sz="quarter" idx="12"/>
          </p:nvPr>
        </p:nvSpPr>
        <p:spPr/>
        <p:txBody>
          <a:bodyPr/>
          <a:lstStyle/>
          <a:p>
            <a:fld id="{DF28FB93-0A08-4E7D-8E63-9EFA29F1E093}" type="slidenum">
              <a:rPr lang="en-US" smtClean="0"/>
              <a:pPr/>
              <a:t>19</a:t>
            </a:fld>
            <a:endParaRPr lang="en-US"/>
          </a:p>
        </p:txBody>
      </p:sp>
      <p:pic>
        <p:nvPicPr>
          <p:cNvPr id="5" name="Picture 4">
            <a:extLst>
              <a:ext uri="{FF2B5EF4-FFF2-40B4-BE49-F238E27FC236}">
                <a16:creationId xmlns:a16="http://schemas.microsoft.com/office/drawing/2014/main" id="{BB389FC9-4AB3-3117-8DB0-E6A5D8393242}"/>
              </a:ext>
            </a:extLst>
          </p:cNvPr>
          <p:cNvPicPr>
            <a:picLocks noChangeAspect="1"/>
          </p:cNvPicPr>
          <p:nvPr/>
        </p:nvPicPr>
        <p:blipFill rotWithShape="1">
          <a:blip r:embed="rId2"/>
          <a:srcRect l="3211" t="13795" r="9150" b="13180"/>
          <a:stretch/>
        </p:blipFill>
        <p:spPr bwMode="auto">
          <a:xfrm>
            <a:off x="1868670" y="1752600"/>
            <a:ext cx="8454661" cy="3962400"/>
          </a:xfrm>
          <a:prstGeom prst="rect">
            <a:avLst/>
          </a:prstGeom>
          <a:ln>
            <a:solidFill>
              <a:schemeClr val="tx1"/>
            </a:solidFill>
          </a:ln>
          <a:extLst>
            <a:ext uri="{53640926-AAD7-44D8-BBD7-CCE9431645EC}">
              <a14:shadowObscured xmlns:a14="http://schemas.microsoft.com/office/drawing/2010/main"/>
            </a:ext>
          </a:extLst>
        </p:spPr>
      </p:pic>
      <p:sp>
        <p:nvSpPr>
          <p:cNvPr id="7" name="TextBox 6">
            <a:extLst>
              <a:ext uri="{FF2B5EF4-FFF2-40B4-BE49-F238E27FC236}">
                <a16:creationId xmlns:a16="http://schemas.microsoft.com/office/drawing/2014/main" id="{3BEB77B2-D761-2A53-76D0-7C13A9FCA25B}"/>
              </a:ext>
            </a:extLst>
          </p:cNvPr>
          <p:cNvSpPr txBox="1"/>
          <p:nvPr/>
        </p:nvSpPr>
        <p:spPr>
          <a:xfrm>
            <a:off x="1752600" y="5754469"/>
            <a:ext cx="7696200" cy="369332"/>
          </a:xfrm>
          <a:prstGeom prst="rect">
            <a:avLst/>
          </a:prstGeom>
          <a:noFill/>
        </p:spPr>
        <p:txBody>
          <a:bodyPr wrap="square">
            <a:spAutoFit/>
          </a:bodyPr>
          <a:lstStyle/>
          <a:p>
            <a:pPr algn="just">
              <a:spcAft>
                <a:spcPts val="1000"/>
              </a:spcAft>
            </a:pPr>
            <a:r>
              <a:rPr lang="en-US" i="1" dirty="0">
                <a:solidFill>
                  <a:srgbClr val="1F497D"/>
                </a:solidFill>
                <a:latin typeface="Times New Roman" panose="02020603050405020304" pitchFamily="18" charset="0"/>
                <a:ea typeface="Calibri" panose="020F0502020204030204" pitchFamily="34" charset="0"/>
              </a:rPr>
              <a:t>Figure 4: I-V and P-V characteristics at varying Irradiance (</a:t>
            </a:r>
            <a:r>
              <a:rPr lang="en-US" i="1" dirty="0" err="1">
                <a:solidFill>
                  <a:srgbClr val="1F497D"/>
                </a:solidFill>
                <a:latin typeface="Times New Roman" panose="02020603050405020304" pitchFamily="18" charset="0"/>
                <a:ea typeface="Calibri" panose="020F0502020204030204" pitchFamily="34" charset="0"/>
              </a:rPr>
              <a:t>Saharia</a:t>
            </a:r>
            <a:r>
              <a:rPr lang="en-US" i="1" dirty="0">
                <a:solidFill>
                  <a:srgbClr val="1F497D"/>
                </a:solidFill>
                <a:latin typeface="Times New Roman" panose="02020603050405020304" pitchFamily="18" charset="0"/>
                <a:ea typeface="Calibri" panose="020F0502020204030204" pitchFamily="34" charset="0"/>
              </a:rPr>
              <a:t>, 2014)</a:t>
            </a:r>
          </a:p>
        </p:txBody>
      </p:sp>
    </p:spTree>
    <p:extLst>
      <p:ext uri="{BB962C8B-B14F-4D97-AF65-F5344CB8AC3E}">
        <p14:creationId xmlns:p14="http://schemas.microsoft.com/office/powerpoint/2010/main" val="220289491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2F60FA-AD7F-E640-14C1-5BFD6142C694}"/>
              </a:ext>
            </a:extLst>
          </p:cNvPr>
          <p:cNvSpPr>
            <a:spLocks noGrp="1"/>
          </p:cNvSpPr>
          <p:nvPr>
            <p:ph type="title"/>
          </p:nvPr>
        </p:nvSpPr>
        <p:spPr>
          <a:xfrm>
            <a:off x="3127123" y="381000"/>
            <a:ext cx="5937755" cy="1188720"/>
          </a:xfrm>
        </p:spPr>
        <p:txBody>
          <a:bodyPr>
            <a:normAutofit/>
          </a:bodyPr>
          <a:lstStyle/>
          <a:p>
            <a:r>
              <a:rPr lang="en-US" sz="3200" dirty="0">
                <a:solidFill>
                  <a:srgbClr val="C00000"/>
                </a:solidFill>
              </a:rPr>
              <a:t>Characteristics of solar cells</a:t>
            </a:r>
          </a:p>
        </p:txBody>
      </p:sp>
      <p:sp>
        <p:nvSpPr>
          <p:cNvPr id="4" name="Slide Number Placeholder 3">
            <a:extLst>
              <a:ext uri="{FF2B5EF4-FFF2-40B4-BE49-F238E27FC236}">
                <a16:creationId xmlns:a16="http://schemas.microsoft.com/office/drawing/2014/main" id="{DE47A032-5A46-3ECB-2210-4469DCE451BD}"/>
              </a:ext>
            </a:extLst>
          </p:cNvPr>
          <p:cNvSpPr>
            <a:spLocks noGrp="1"/>
          </p:cNvSpPr>
          <p:nvPr>
            <p:ph type="sldNum" sz="quarter" idx="12"/>
          </p:nvPr>
        </p:nvSpPr>
        <p:spPr/>
        <p:txBody>
          <a:bodyPr/>
          <a:lstStyle/>
          <a:p>
            <a:fld id="{DF28FB93-0A08-4E7D-8E63-9EFA29F1E093}" type="slidenum">
              <a:rPr lang="en-US" smtClean="0"/>
              <a:pPr/>
              <a:t>20</a:t>
            </a:fld>
            <a:endParaRPr lang="en-US"/>
          </a:p>
        </p:txBody>
      </p:sp>
      <p:pic>
        <p:nvPicPr>
          <p:cNvPr id="7" name="Picture 6">
            <a:extLst>
              <a:ext uri="{FF2B5EF4-FFF2-40B4-BE49-F238E27FC236}">
                <a16:creationId xmlns:a16="http://schemas.microsoft.com/office/drawing/2014/main" id="{2F21D8A7-CBD8-A30A-39AB-9398435B193F}"/>
              </a:ext>
            </a:extLst>
          </p:cNvPr>
          <p:cNvPicPr>
            <a:picLocks noChangeAspect="1"/>
          </p:cNvPicPr>
          <p:nvPr/>
        </p:nvPicPr>
        <p:blipFill rotWithShape="1">
          <a:blip r:embed="rId2"/>
          <a:srcRect l="1872" t="20453" r="7954" b="6290"/>
          <a:stretch/>
        </p:blipFill>
        <p:spPr bwMode="auto">
          <a:xfrm>
            <a:off x="1927539" y="1752600"/>
            <a:ext cx="8336922" cy="3810000"/>
          </a:xfrm>
          <a:prstGeom prst="rect">
            <a:avLst/>
          </a:prstGeom>
          <a:ln>
            <a:solidFill>
              <a:schemeClr val="tx1"/>
            </a:solidFill>
          </a:ln>
          <a:extLst>
            <a:ext uri="{53640926-AAD7-44D8-BBD7-CCE9431645EC}">
              <a14:shadowObscured xmlns:a14="http://schemas.microsoft.com/office/drawing/2010/main"/>
            </a:ext>
          </a:extLst>
        </p:spPr>
      </p:pic>
      <p:sp>
        <p:nvSpPr>
          <p:cNvPr id="9" name="TextBox 8">
            <a:extLst>
              <a:ext uri="{FF2B5EF4-FFF2-40B4-BE49-F238E27FC236}">
                <a16:creationId xmlns:a16="http://schemas.microsoft.com/office/drawing/2014/main" id="{111892BE-1998-0921-A1F7-8951D722E18F}"/>
              </a:ext>
            </a:extLst>
          </p:cNvPr>
          <p:cNvSpPr txBox="1"/>
          <p:nvPr/>
        </p:nvSpPr>
        <p:spPr>
          <a:xfrm>
            <a:off x="1828800" y="5571589"/>
            <a:ext cx="8229600" cy="369332"/>
          </a:xfrm>
          <a:prstGeom prst="rect">
            <a:avLst/>
          </a:prstGeom>
          <a:noFill/>
        </p:spPr>
        <p:txBody>
          <a:bodyPr wrap="square">
            <a:spAutoFit/>
          </a:bodyPr>
          <a:lstStyle/>
          <a:p>
            <a:pPr algn="just">
              <a:spcAft>
                <a:spcPts val="1000"/>
              </a:spcAft>
            </a:pPr>
            <a:r>
              <a:rPr lang="en-US" i="1" dirty="0">
                <a:solidFill>
                  <a:srgbClr val="1F497D"/>
                </a:solidFill>
                <a:latin typeface="Times New Roman" panose="02020603050405020304" pitchFamily="18" charset="0"/>
                <a:ea typeface="Calibri" panose="020F0502020204030204" pitchFamily="34" charset="0"/>
              </a:rPr>
              <a:t>Figure 5: I-V and P-V Characteristics at varying temperature (</a:t>
            </a:r>
            <a:r>
              <a:rPr lang="en-US" i="1" dirty="0" err="1">
                <a:solidFill>
                  <a:srgbClr val="1F497D"/>
                </a:solidFill>
                <a:latin typeface="Times New Roman" panose="02020603050405020304" pitchFamily="18" charset="0"/>
                <a:ea typeface="Calibri" panose="020F0502020204030204" pitchFamily="34" charset="0"/>
              </a:rPr>
              <a:t>Saharia</a:t>
            </a:r>
            <a:r>
              <a:rPr lang="en-US" i="1" dirty="0">
                <a:solidFill>
                  <a:srgbClr val="1F497D"/>
                </a:solidFill>
                <a:latin typeface="Times New Roman" panose="02020603050405020304" pitchFamily="18" charset="0"/>
                <a:ea typeface="Calibri" panose="020F0502020204030204" pitchFamily="34" charset="0"/>
              </a:rPr>
              <a:t>, 2014)</a:t>
            </a:r>
          </a:p>
        </p:txBody>
      </p:sp>
    </p:spTree>
    <p:extLst>
      <p:ext uri="{BB962C8B-B14F-4D97-AF65-F5344CB8AC3E}">
        <p14:creationId xmlns:p14="http://schemas.microsoft.com/office/powerpoint/2010/main" val="97229150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2F60FA-AD7F-E640-14C1-5BFD6142C694}"/>
              </a:ext>
            </a:extLst>
          </p:cNvPr>
          <p:cNvSpPr>
            <a:spLocks noGrp="1"/>
          </p:cNvSpPr>
          <p:nvPr>
            <p:ph type="title"/>
          </p:nvPr>
        </p:nvSpPr>
        <p:spPr>
          <a:xfrm>
            <a:off x="3127123" y="381000"/>
            <a:ext cx="5937755" cy="1188720"/>
          </a:xfrm>
        </p:spPr>
        <p:txBody>
          <a:bodyPr>
            <a:normAutofit/>
          </a:bodyPr>
          <a:lstStyle/>
          <a:p>
            <a:r>
              <a:rPr lang="en-US" sz="3200" dirty="0">
                <a:solidFill>
                  <a:srgbClr val="C00000"/>
                </a:solidFill>
              </a:rPr>
              <a:t>Solar PV terminologies</a:t>
            </a:r>
          </a:p>
        </p:txBody>
      </p:sp>
      <p:sp>
        <p:nvSpPr>
          <p:cNvPr id="3" name="Content Placeholder 2">
            <a:extLst>
              <a:ext uri="{FF2B5EF4-FFF2-40B4-BE49-F238E27FC236}">
                <a16:creationId xmlns:a16="http://schemas.microsoft.com/office/drawing/2014/main" id="{87C990FF-4238-3B46-5737-2BDA293CF82B}"/>
              </a:ext>
            </a:extLst>
          </p:cNvPr>
          <p:cNvSpPr>
            <a:spLocks noGrp="1"/>
          </p:cNvSpPr>
          <p:nvPr>
            <p:ph idx="1"/>
          </p:nvPr>
        </p:nvSpPr>
        <p:spPr>
          <a:xfrm>
            <a:off x="1828800" y="1878008"/>
            <a:ext cx="8534400" cy="4446592"/>
          </a:xfrm>
        </p:spPr>
        <p:txBody>
          <a:bodyPr>
            <a:normAutofit/>
          </a:bodyPr>
          <a:lstStyle/>
          <a:p>
            <a:pPr marL="342900" indent="-342900" algn="just">
              <a:lnSpc>
                <a:spcPct val="150000"/>
              </a:lnSpc>
              <a:spcBef>
                <a:spcPts val="0"/>
              </a:spcBef>
              <a:spcAft>
                <a:spcPts val="0"/>
              </a:spcAft>
              <a:buFont typeface="Symbol" panose="05050102010706020507" pitchFamily="18" charset="2"/>
              <a:buChar char=""/>
            </a:pPr>
            <a:r>
              <a:rPr lang="en-US" sz="2400" dirty="0">
                <a:latin typeface="Times New Roman" panose="02020603050405020304" pitchFamily="18" charset="0"/>
                <a:ea typeface="Calibri" panose="020F0502020204030204" pitchFamily="34" charset="0"/>
              </a:rPr>
              <a:t>Open circuit voltage</a:t>
            </a:r>
          </a:p>
          <a:p>
            <a:pPr marL="342900" indent="-342900" algn="just">
              <a:lnSpc>
                <a:spcPct val="150000"/>
              </a:lnSpc>
              <a:spcBef>
                <a:spcPts val="0"/>
              </a:spcBef>
              <a:spcAft>
                <a:spcPts val="0"/>
              </a:spcAft>
              <a:buFont typeface="Symbol" panose="05050102010706020507" pitchFamily="18" charset="2"/>
              <a:buChar char=""/>
            </a:pPr>
            <a:r>
              <a:rPr lang="en-US" sz="2400" dirty="0">
                <a:latin typeface="Times New Roman" panose="02020603050405020304" pitchFamily="18" charset="0"/>
                <a:ea typeface="Calibri" panose="020F0502020204030204" pitchFamily="34" charset="0"/>
              </a:rPr>
              <a:t>Short circuit current</a:t>
            </a:r>
          </a:p>
          <a:p>
            <a:pPr marL="342900" indent="-342900" algn="just">
              <a:lnSpc>
                <a:spcPct val="150000"/>
              </a:lnSpc>
              <a:spcBef>
                <a:spcPts val="0"/>
              </a:spcBef>
              <a:spcAft>
                <a:spcPts val="0"/>
              </a:spcAft>
              <a:buFont typeface="Symbol" panose="05050102010706020507" pitchFamily="18" charset="2"/>
              <a:buChar char=""/>
            </a:pPr>
            <a:r>
              <a:rPr lang="en-US" sz="2400" dirty="0">
                <a:latin typeface="Times New Roman" panose="02020603050405020304" pitchFamily="18" charset="0"/>
                <a:ea typeface="Calibri" panose="020F0502020204030204" pitchFamily="34" charset="0"/>
              </a:rPr>
              <a:t>Voltage at maximum power</a:t>
            </a:r>
          </a:p>
          <a:p>
            <a:pPr marL="342900" indent="-342900" algn="just">
              <a:lnSpc>
                <a:spcPct val="150000"/>
              </a:lnSpc>
              <a:spcBef>
                <a:spcPts val="0"/>
              </a:spcBef>
              <a:spcAft>
                <a:spcPts val="0"/>
              </a:spcAft>
              <a:buFont typeface="Symbol" panose="05050102010706020507" pitchFamily="18" charset="2"/>
              <a:buChar char=""/>
            </a:pPr>
            <a:r>
              <a:rPr lang="en-US" sz="2400" dirty="0">
                <a:latin typeface="Times New Roman" panose="02020603050405020304" pitchFamily="18" charset="0"/>
                <a:ea typeface="Calibri" panose="020F0502020204030204" pitchFamily="34" charset="0"/>
              </a:rPr>
              <a:t>Fill factor</a:t>
            </a:r>
          </a:p>
          <a:p>
            <a:pPr marL="342900" indent="-342900" algn="just">
              <a:lnSpc>
                <a:spcPct val="150000"/>
              </a:lnSpc>
              <a:spcBef>
                <a:spcPts val="0"/>
              </a:spcBef>
              <a:spcAft>
                <a:spcPts val="1000"/>
              </a:spcAft>
              <a:buFont typeface="Symbol" panose="05050102010706020507" pitchFamily="18" charset="2"/>
              <a:buChar char=""/>
            </a:pPr>
            <a:r>
              <a:rPr lang="en-US" sz="2400" dirty="0">
                <a:latin typeface="Times New Roman" panose="02020603050405020304" pitchFamily="18" charset="0"/>
                <a:ea typeface="Calibri" panose="020F0502020204030204" pitchFamily="34" charset="0"/>
              </a:rPr>
              <a:t>Efficiency</a:t>
            </a:r>
          </a:p>
          <a:p>
            <a:pPr algn="just"/>
            <a:endParaRPr lang="en-US" dirty="0"/>
          </a:p>
        </p:txBody>
      </p:sp>
      <p:sp>
        <p:nvSpPr>
          <p:cNvPr id="4" name="Slide Number Placeholder 3">
            <a:extLst>
              <a:ext uri="{FF2B5EF4-FFF2-40B4-BE49-F238E27FC236}">
                <a16:creationId xmlns:a16="http://schemas.microsoft.com/office/drawing/2014/main" id="{DE47A032-5A46-3ECB-2210-4469DCE451BD}"/>
              </a:ext>
            </a:extLst>
          </p:cNvPr>
          <p:cNvSpPr>
            <a:spLocks noGrp="1"/>
          </p:cNvSpPr>
          <p:nvPr>
            <p:ph type="sldNum" sz="quarter" idx="12"/>
          </p:nvPr>
        </p:nvSpPr>
        <p:spPr/>
        <p:txBody>
          <a:bodyPr/>
          <a:lstStyle/>
          <a:p>
            <a:fld id="{DF28FB93-0A08-4E7D-8E63-9EFA29F1E093}" type="slidenum">
              <a:rPr lang="en-US" smtClean="0"/>
              <a:pPr/>
              <a:t>21</a:t>
            </a:fld>
            <a:endParaRPr lang="en-US"/>
          </a:p>
        </p:txBody>
      </p:sp>
    </p:spTree>
    <p:extLst>
      <p:ext uri="{BB962C8B-B14F-4D97-AF65-F5344CB8AC3E}">
        <p14:creationId xmlns:p14="http://schemas.microsoft.com/office/powerpoint/2010/main" val="329191331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2F60FA-AD7F-E640-14C1-5BFD6142C694}"/>
              </a:ext>
            </a:extLst>
          </p:cNvPr>
          <p:cNvSpPr>
            <a:spLocks noGrp="1"/>
          </p:cNvSpPr>
          <p:nvPr>
            <p:ph type="title"/>
          </p:nvPr>
        </p:nvSpPr>
        <p:spPr>
          <a:xfrm>
            <a:off x="3127123" y="381000"/>
            <a:ext cx="5937755" cy="1188720"/>
          </a:xfrm>
        </p:spPr>
        <p:txBody>
          <a:bodyPr>
            <a:normAutofit/>
          </a:bodyPr>
          <a:lstStyle/>
          <a:p>
            <a:r>
              <a:rPr lang="en-US" sz="3200" dirty="0">
                <a:solidFill>
                  <a:srgbClr val="C00000"/>
                </a:solidFill>
              </a:rPr>
              <a:t>Solar PV terminologies</a:t>
            </a:r>
          </a:p>
        </p:txBody>
      </p:sp>
      <p:sp>
        <p:nvSpPr>
          <p:cNvPr id="3" name="Content Placeholder 2">
            <a:extLst>
              <a:ext uri="{FF2B5EF4-FFF2-40B4-BE49-F238E27FC236}">
                <a16:creationId xmlns:a16="http://schemas.microsoft.com/office/drawing/2014/main" id="{87C990FF-4238-3B46-5737-2BDA293CF82B}"/>
              </a:ext>
            </a:extLst>
          </p:cNvPr>
          <p:cNvSpPr>
            <a:spLocks noGrp="1"/>
          </p:cNvSpPr>
          <p:nvPr>
            <p:ph idx="1"/>
          </p:nvPr>
        </p:nvSpPr>
        <p:spPr>
          <a:xfrm>
            <a:off x="1828800" y="1878008"/>
            <a:ext cx="8534400" cy="4446592"/>
          </a:xfrm>
        </p:spPr>
        <p:txBody>
          <a:bodyPr>
            <a:normAutofit fontScale="92500"/>
          </a:bodyPr>
          <a:lstStyle/>
          <a:p>
            <a:pPr marL="342900" indent="-342900" algn="just">
              <a:lnSpc>
                <a:spcPct val="150000"/>
              </a:lnSpc>
              <a:spcBef>
                <a:spcPts val="0"/>
              </a:spcBef>
              <a:spcAft>
                <a:spcPts val="0"/>
              </a:spcAft>
              <a:buFont typeface="Symbol" panose="05050102010706020507" pitchFamily="18" charset="2"/>
              <a:buChar char=""/>
            </a:pPr>
            <a:r>
              <a:rPr lang="en-US" sz="2400" b="1" dirty="0">
                <a:latin typeface="Times New Roman" panose="02020603050405020304" pitchFamily="18" charset="0"/>
                <a:ea typeface="Calibri" panose="020F0502020204030204" pitchFamily="34" charset="0"/>
              </a:rPr>
              <a:t>Open circuit voltage</a:t>
            </a:r>
          </a:p>
          <a:p>
            <a:pPr marL="571500" lvl="1" indent="-342900" algn="just">
              <a:lnSpc>
                <a:spcPct val="150000"/>
              </a:lnSpc>
              <a:spcBef>
                <a:spcPts val="0"/>
              </a:spcBef>
              <a:buFont typeface="Symbol" panose="05050102010706020507" pitchFamily="18" charset="2"/>
              <a:buChar char=""/>
            </a:pPr>
            <a:r>
              <a:rPr lang="en-US" sz="2200" dirty="0">
                <a:latin typeface="Times New Roman" panose="02020603050405020304" pitchFamily="18" charset="0"/>
                <a:ea typeface="Calibri" panose="020F0502020204030204" pitchFamily="34" charset="0"/>
              </a:rPr>
              <a:t>It is the maximum voltage generated by the cell under given conditions of light and temperature. </a:t>
            </a:r>
            <a:r>
              <a:rPr lang="en-US" sz="2200" dirty="0" err="1">
                <a:latin typeface="Times New Roman" panose="02020603050405020304" pitchFamily="18" charset="0"/>
                <a:ea typeface="Calibri" panose="020F0502020204030204" pitchFamily="34" charset="0"/>
              </a:rPr>
              <a:t>V</a:t>
            </a:r>
            <a:r>
              <a:rPr lang="en-US" sz="2200" baseline="-25000" dirty="0" err="1">
                <a:latin typeface="Times New Roman" panose="02020603050405020304" pitchFamily="18" charset="0"/>
                <a:ea typeface="Calibri" panose="020F0502020204030204" pitchFamily="34" charset="0"/>
              </a:rPr>
              <a:t>oc</a:t>
            </a:r>
            <a:r>
              <a:rPr lang="en-US" sz="2200" dirty="0">
                <a:latin typeface="Times New Roman" panose="02020603050405020304" pitchFamily="18" charset="0"/>
                <a:ea typeface="Calibri" panose="020F0502020204030204" pitchFamily="34" charset="0"/>
              </a:rPr>
              <a:t> is the voltage when the load is open circuited, </a:t>
            </a:r>
            <a:r>
              <a:rPr lang="en-US" sz="2200" dirty="0" err="1">
                <a:latin typeface="Times New Roman" panose="02020603050405020304" pitchFamily="18" charset="0"/>
                <a:ea typeface="Calibri" panose="020F0502020204030204" pitchFamily="34" charset="0"/>
              </a:rPr>
              <a:t>ie</a:t>
            </a:r>
            <a:r>
              <a:rPr lang="en-US" sz="2200" dirty="0">
                <a:latin typeface="Times New Roman" panose="02020603050405020304" pitchFamily="18" charset="0"/>
                <a:ea typeface="Calibri" panose="020F0502020204030204" pitchFamily="34" charset="0"/>
              </a:rPr>
              <a:t>. the output current is zero. The output power at this point is again essentially zero. </a:t>
            </a:r>
          </a:p>
          <a:p>
            <a:pPr marL="342900" indent="-342900" algn="just">
              <a:lnSpc>
                <a:spcPct val="150000"/>
              </a:lnSpc>
              <a:spcBef>
                <a:spcPts val="0"/>
              </a:spcBef>
              <a:spcAft>
                <a:spcPts val="0"/>
              </a:spcAft>
              <a:buFont typeface="Symbol" panose="05050102010706020507" pitchFamily="18" charset="2"/>
              <a:buChar char=""/>
            </a:pPr>
            <a:r>
              <a:rPr lang="en-US" sz="2400" b="1" dirty="0">
                <a:latin typeface="Times New Roman" panose="02020603050405020304" pitchFamily="18" charset="0"/>
                <a:ea typeface="Calibri" panose="020F0502020204030204" pitchFamily="34" charset="0"/>
              </a:rPr>
              <a:t>Short circuit current</a:t>
            </a:r>
          </a:p>
          <a:p>
            <a:pPr marL="571500" lvl="1" indent="-342900" algn="just">
              <a:lnSpc>
                <a:spcPct val="150000"/>
              </a:lnSpc>
              <a:spcBef>
                <a:spcPts val="0"/>
              </a:spcBef>
              <a:buFont typeface="Symbol" panose="05050102010706020507" pitchFamily="18" charset="2"/>
              <a:buChar char=""/>
            </a:pPr>
            <a:r>
              <a:rPr lang="en-US" sz="2200" dirty="0">
                <a:latin typeface="Times New Roman" panose="02020603050405020304" pitchFamily="18" charset="0"/>
                <a:ea typeface="Calibri" panose="020F0502020204030204" pitchFamily="34" charset="0"/>
              </a:rPr>
              <a:t>It is the maximum current (in A or mA) produced by the cell under given conditions of irradiance and surrounding temperature. </a:t>
            </a:r>
            <a:r>
              <a:rPr lang="en-US" sz="2200" dirty="0" err="1">
                <a:latin typeface="Times New Roman" panose="02020603050405020304" pitchFamily="18" charset="0"/>
                <a:ea typeface="Calibri" panose="020F0502020204030204" pitchFamily="34" charset="0"/>
              </a:rPr>
              <a:t>I</a:t>
            </a:r>
            <a:r>
              <a:rPr lang="en-US" sz="2200" baseline="-25000" dirty="0" err="1">
                <a:latin typeface="Times New Roman" panose="02020603050405020304" pitchFamily="18" charset="0"/>
                <a:ea typeface="Calibri" panose="020F0502020204030204" pitchFamily="34" charset="0"/>
              </a:rPr>
              <a:t>sc</a:t>
            </a:r>
            <a:r>
              <a:rPr lang="en-US" sz="2200" dirty="0">
                <a:latin typeface="Times New Roman" panose="02020603050405020304" pitchFamily="18" charset="0"/>
                <a:ea typeface="Calibri" panose="020F0502020204030204" pitchFamily="34" charset="0"/>
              </a:rPr>
              <a:t> is the current when the load is short circuited. The output power at this point is zero.</a:t>
            </a:r>
          </a:p>
          <a:p>
            <a:pPr algn="just"/>
            <a:endParaRPr lang="en-US" dirty="0"/>
          </a:p>
        </p:txBody>
      </p:sp>
      <p:sp>
        <p:nvSpPr>
          <p:cNvPr id="4" name="Slide Number Placeholder 3">
            <a:extLst>
              <a:ext uri="{FF2B5EF4-FFF2-40B4-BE49-F238E27FC236}">
                <a16:creationId xmlns:a16="http://schemas.microsoft.com/office/drawing/2014/main" id="{DE47A032-5A46-3ECB-2210-4469DCE451BD}"/>
              </a:ext>
            </a:extLst>
          </p:cNvPr>
          <p:cNvSpPr>
            <a:spLocks noGrp="1"/>
          </p:cNvSpPr>
          <p:nvPr>
            <p:ph type="sldNum" sz="quarter" idx="12"/>
          </p:nvPr>
        </p:nvSpPr>
        <p:spPr/>
        <p:txBody>
          <a:bodyPr/>
          <a:lstStyle/>
          <a:p>
            <a:fld id="{DF28FB93-0A08-4E7D-8E63-9EFA29F1E093}" type="slidenum">
              <a:rPr lang="en-US" smtClean="0"/>
              <a:pPr/>
              <a:t>22</a:t>
            </a:fld>
            <a:endParaRPr lang="en-US"/>
          </a:p>
        </p:txBody>
      </p:sp>
    </p:spTree>
    <p:extLst>
      <p:ext uri="{BB962C8B-B14F-4D97-AF65-F5344CB8AC3E}">
        <p14:creationId xmlns:p14="http://schemas.microsoft.com/office/powerpoint/2010/main" val="210370878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2F60FA-AD7F-E640-14C1-5BFD6142C694}"/>
              </a:ext>
            </a:extLst>
          </p:cNvPr>
          <p:cNvSpPr>
            <a:spLocks noGrp="1"/>
          </p:cNvSpPr>
          <p:nvPr>
            <p:ph type="title"/>
          </p:nvPr>
        </p:nvSpPr>
        <p:spPr>
          <a:xfrm>
            <a:off x="3127123" y="381000"/>
            <a:ext cx="5937755" cy="1188720"/>
          </a:xfrm>
        </p:spPr>
        <p:txBody>
          <a:bodyPr>
            <a:normAutofit/>
          </a:bodyPr>
          <a:lstStyle/>
          <a:p>
            <a:r>
              <a:rPr lang="en-US" sz="3200" dirty="0">
                <a:solidFill>
                  <a:srgbClr val="C00000"/>
                </a:solidFill>
              </a:rPr>
              <a:t>Solar PV terminologies</a:t>
            </a:r>
          </a:p>
        </p:txBody>
      </p:sp>
      <p:sp>
        <p:nvSpPr>
          <p:cNvPr id="3" name="Content Placeholder 2">
            <a:extLst>
              <a:ext uri="{FF2B5EF4-FFF2-40B4-BE49-F238E27FC236}">
                <a16:creationId xmlns:a16="http://schemas.microsoft.com/office/drawing/2014/main" id="{87C990FF-4238-3B46-5737-2BDA293CF82B}"/>
              </a:ext>
            </a:extLst>
          </p:cNvPr>
          <p:cNvSpPr>
            <a:spLocks noGrp="1"/>
          </p:cNvSpPr>
          <p:nvPr>
            <p:ph idx="1"/>
          </p:nvPr>
        </p:nvSpPr>
        <p:spPr>
          <a:xfrm>
            <a:off x="1828800" y="1878008"/>
            <a:ext cx="8534400" cy="4446592"/>
          </a:xfrm>
        </p:spPr>
        <p:txBody>
          <a:bodyPr>
            <a:normAutofit/>
          </a:bodyPr>
          <a:lstStyle/>
          <a:p>
            <a:pPr algn="just">
              <a:lnSpc>
                <a:spcPct val="150000"/>
              </a:lnSpc>
              <a:spcBef>
                <a:spcPts val="0"/>
              </a:spcBef>
            </a:pPr>
            <a:r>
              <a:rPr lang="en-US" sz="2400" b="1" dirty="0">
                <a:latin typeface="Times New Roman" panose="02020603050405020304" pitchFamily="18" charset="0"/>
                <a:ea typeface="Calibri" panose="020F0502020204030204" pitchFamily="34" charset="0"/>
              </a:rPr>
              <a:t>Voltage at maximum power</a:t>
            </a:r>
          </a:p>
          <a:p>
            <a:pPr lvl="1" algn="just">
              <a:lnSpc>
                <a:spcPct val="150000"/>
              </a:lnSpc>
              <a:spcBef>
                <a:spcPts val="0"/>
              </a:spcBef>
            </a:pPr>
            <a:r>
              <a:rPr lang="en-US" sz="2200" dirty="0">
                <a:latin typeface="Times New Roman" panose="02020603050405020304" pitchFamily="18" charset="0"/>
                <a:ea typeface="Calibri" panose="020F0502020204030204" pitchFamily="34" charset="0"/>
              </a:rPr>
              <a:t>The voltage that results in maximum power output of a solar cell is called voltage at maximum power. </a:t>
            </a:r>
            <a:r>
              <a:rPr lang="en-US" sz="2200" dirty="0" err="1">
                <a:latin typeface="Times New Roman" panose="02020603050405020304" pitchFamily="18" charset="0"/>
                <a:ea typeface="Calibri" panose="020F0502020204030204" pitchFamily="34" charset="0"/>
              </a:rPr>
              <a:t>V</a:t>
            </a:r>
            <a:r>
              <a:rPr lang="en-US" sz="2200" baseline="-25000" dirty="0" err="1">
                <a:latin typeface="Times New Roman" panose="02020603050405020304" pitchFamily="18" charset="0"/>
                <a:ea typeface="Calibri" panose="020F0502020204030204" pitchFamily="34" charset="0"/>
              </a:rPr>
              <a:t>mp</a:t>
            </a:r>
            <a:r>
              <a:rPr lang="en-US" sz="2200" dirty="0">
                <a:latin typeface="Times New Roman" panose="02020603050405020304" pitchFamily="18" charset="0"/>
                <a:ea typeface="Calibri" panose="020F0502020204030204" pitchFamily="34" charset="0"/>
              </a:rPr>
              <a:t> is also called “rated” voltage of the cell</a:t>
            </a:r>
          </a:p>
          <a:p>
            <a:pPr algn="just">
              <a:lnSpc>
                <a:spcPct val="150000"/>
              </a:lnSpc>
              <a:spcBef>
                <a:spcPts val="0"/>
              </a:spcBef>
            </a:pPr>
            <a:r>
              <a:rPr lang="en-US" sz="2400" b="1" dirty="0">
                <a:latin typeface="Times New Roman" panose="02020603050405020304" pitchFamily="18" charset="0"/>
                <a:ea typeface="Calibri" panose="020F0502020204030204" pitchFamily="34" charset="0"/>
              </a:rPr>
              <a:t>Current at maximum power</a:t>
            </a:r>
          </a:p>
          <a:p>
            <a:pPr lvl="1" algn="just">
              <a:lnSpc>
                <a:spcPct val="150000"/>
              </a:lnSpc>
              <a:spcBef>
                <a:spcPts val="0"/>
              </a:spcBef>
            </a:pPr>
            <a:r>
              <a:rPr lang="en-US" sz="2200" dirty="0">
                <a:latin typeface="Times New Roman" panose="02020603050405020304" pitchFamily="18" charset="0"/>
                <a:ea typeface="Calibri" panose="020F0502020204030204" pitchFamily="34" charset="0"/>
              </a:rPr>
              <a:t>The current that results in maximum power output of a solar cell is called current at maximum power. I</a:t>
            </a:r>
            <a:r>
              <a:rPr lang="en-US" sz="2200" baseline="-25000" dirty="0">
                <a:latin typeface="Times New Roman" panose="02020603050405020304" pitchFamily="18" charset="0"/>
                <a:ea typeface="Calibri" panose="020F0502020204030204" pitchFamily="34" charset="0"/>
              </a:rPr>
              <a:t>mp</a:t>
            </a:r>
            <a:r>
              <a:rPr lang="en-US" sz="2200" dirty="0">
                <a:latin typeface="Times New Roman" panose="02020603050405020304" pitchFamily="18" charset="0"/>
                <a:ea typeface="Calibri" panose="020F0502020204030204" pitchFamily="34" charset="0"/>
              </a:rPr>
              <a:t> is also called “rated” current of the cell.</a:t>
            </a:r>
          </a:p>
          <a:p>
            <a:pPr algn="just"/>
            <a:endParaRPr lang="en-US" dirty="0"/>
          </a:p>
        </p:txBody>
      </p:sp>
      <p:sp>
        <p:nvSpPr>
          <p:cNvPr id="4" name="Slide Number Placeholder 3">
            <a:extLst>
              <a:ext uri="{FF2B5EF4-FFF2-40B4-BE49-F238E27FC236}">
                <a16:creationId xmlns:a16="http://schemas.microsoft.com/office/drawing/2014/main" id="{DE47A032-5A46-3ECB-2210-4469DCE451BD}"/>
              </a:ext>
            </a:extLst>
          </p:cNvPr>
          <p:cNvSpPr>
            <a:spLocks noGrp="1"/>
          </p:cNvSpPr>
          <p:nvPr>
            <p:ph type="sldNum" sz="quarter" idx="12"/>
          </p:nvPr>
        </p:nvSpPr>
        <p:spPr/>
        <p:txBody>
          <a:bodyPr/>
          <a:lstStyle/>
          <a:p>
            <a:fld id="{DF28FB93-0A08-4E7D-8E63-9EFA29F1E093}" type="slidenum">
              <a:rPr lang="en-US" smtClean="0"/>
              <a:pPr/>
              <a:t>23</a:t>
            </a:fld>
            <a:endParaRPr lang="en-US"/>
          </a:p>
        </p:txBody>
      </p:sp>
    </p:spTree>
    <p:extLst>
      <p:ext uri="{BB962C8B-B14F-4D97-AF65-F5344CB8AC3E}">
        <p14:creationId xmlns:p14="http://schemas.microsoft.com/office/powerpoint/2010/main" val="236381561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2F60FA-AD7F-E640-14C1-5BFD6142C694}"/>
              </a:ext>
            </a:extLst>
          </p:cNvPr>
          <p:cNvSpPr>
            <a:spLocks noGrp="1"/>
          </p:cNvSpPr>
          <p:nvPr>
            <p:ph type="title"/>
          </p:nvPr>
        </p:nvSpPr>
        <p:spPr>
          <a:xfrm>
            <a:off x="3127123" y="381000"/>
            <a:ext cx="5937755" cy="1188720"/>
          </a:xfrm>
        </p:spPr>
        <p:txBody>
          <a:bodyPr>
            <a:normAutofit/>
          </a:bodyPr>
          <a:lstStyle/>
          <a:p>
            <a:r>
              <a:rPr lang="en-US" sz="3200" dirty="0">
                <a:solidFill>
                  <a:srgbClr val="C00000"/>
                </a:solidFill>
              </a:rPr>
              <a:t>Solar PV terminologies</a:t>
            </a:r>
          </a:p>
        </p:txBody>
      </p:sp>
      <mc:AlternateContent xmlns:mc="http://schemas.openxmlformats.org/markup-compatibility/2006">
        <mc:Choice xmlns:a14="http://schemas.microsoft.com/office/drawing/2010/main" Requires="a14">
          <p:sp>
            <p:nvSpPr>
              <p:cNvPr id="3" name="Content Placeholder 2">
                <a:extLst>
                  <a:ext uri="{FF2B5EF4-FFF2-40B4-BE49-F238E27FC236}">
                    <a16:creationId xmlns:a16="http://schemas.microsoft.com/office/drawing/2014/main" id="{87C990FF-4238-3B46-5737-2BDA293CF82B}"/>
                  </a:ext>
                </a:extLst>
              </p:cNvPr>
              <p:cNvSpPr>
                <a:spLocks noGrp="1"/>
              </p:cNvSpPr>
              <p:nvPr>
                <p:ph idx="1"/>
              </p:nvPr>
            </p:nvSpPr>
            <p:spPr>
              <a:xfrm>
                <a:off x="1828799" y="1676400"/>
                <a:ext cx="8534400" cy="4907280"/>
              </a:xfrm>
            </p:spPr>
            <p:txBody>
              <a:bodyPr>
                <a:normAutofit fontScale="92500" lnSpcReduction="10000"/>
              </a:bodyPr>
              <a:lstStyle/>
              <a:p>
                <a:pPr marL="342900" indent="-342900" algn="just">
                  <a:lnSpc>
                    <a:spcPct val="150000"/>
                  </a:lnSpc>
                  <a:spcBef>
                    <a:spcPts val="0"/>
                  </a:spcBef>
                  <a:spcAft>
                    <a:spcPts val="0"/>
                  </a:spcAft>
                  <a:buFont typeface="Symbol" panose="05050102010706020507" pitchFamily="18" charset="2"/>
                  <a:buChar char=""/>
                </a:pPr>
                <a:r>
                  <a:rPr lang="en-US" sz="2400" dirty="0">
                    <a:latin typeface="Times New Roman" panose="02020603050405020304" pitchFamily="18" charset="0"/>
                    <a:ea typeface="Calibri" panose="020F0502020204030204" pitchFamily="34" charset="0"/>
                  </a:rPr>
                  <a:t>Fill factor</a:t>
                </a:r>
              </a:p>
              <a:p>
                <a:pPr marL="571500" lvl="1" indent="-342900" algn="just">
                  <a:lnSpc>
                    <a:spcPct val="150000"/>
                  </a:lnSpc>
                  <a:spcBef>
                    <a:spcPts val="0"/>
                  </a:spcBef>
                  <a:buFont typeface="Symbol" panose="05050102010706020507" pitchFamily="18" charset="2"/>
                  <a:buChar char=""/>
                </a:pPr>
                <a:r>
                  <a:rPr lang="en-US" sz="2200" dirty="0">
                    <a:latin typeface="Times New Roman" panose="02020603050405020304" pitchFamily="18" charset="0"/>
                    <a:ea typeface="Calibri" panose="020F0502020204030204" pitchFamily="34" charset="0"/>
                  </a:rPr>
                  <a:t>The fill factor is the ratio of actual maximum power P</a:t>
                </a:r>
                <a:r>
                  <a:rPr lang="en-US" sz="2200" baseline="-25000" dirty="0">
                    <a:latin typeface="Times New Roman" panose="02020603050405020304" pitchFamily="18" charset="0"/>
                    <a:ea typeface="Calibri" panose="020F0502020204030204" pitchFamily="34" charset="0"/>
                  </a:rPr>
                  <a:t>max</a:t>
                </a:r>
                <a:r>
                  <a:rPr lang="en-US" sz="2200" dirty="0">
                    <a:latin typeface="Times New Roman" panose="02020603050405020304" pitchFamily="18" charset="0"/>
                    <a:ea typeface="Calibri" panose="020F0502020204030204" pitchFamily="34" charset="0"/>
                  </a:rPr>
                  <a:t> to the unattainable but theoretical ideal power that would result from operating at short circuit current and open circuit voltage. </a:t>
                </a:r>
              </a:p>
              <a:p>
                <a:pPr marL="571500" lvl="1" indent="-342900" algn="just">
                  <a:lnSpc>
                    <a:spcPct val="150000"/>
                  </a:lnSpc>
                  <a:spcBef>
                    <a:spcPts val="0"/>
                  </a:spcBef>
                  <a:buFont typeface="Symbol" panose="05050102010706020507" pitchFamily="18" charset="2"/>
                  <a:buChar char=""/>
                </a:pPr>
                <a14:m>
                  <m:oMath xmlns:m="http://schemas.openxmlformats.org/officeDocument/2006/math">
                    <m:r>
                      <a:rPr lang="en-US" sz="3000" i="1">
                        <a:latin typeface="Cambria Math" panose="02040503050406030204" pitchFamily="18" charset="0"/>
                        <a:ea typeface="Calibri" panose="020F0502020204030204" pitchFamily="34" charset="0"/>
                        <a:cs typeface="Times New Roman" panose="02020603050405020304" pitchFamily="18" charset="0"/>
                      </a:rPr>
                      <m:t>𝐹𝐹</m:t>
                    </m:r>
                    <m:r>
                      <a:rPr lang="en-US" sz="3000" i="1">
                        <a:latin typeface="Cambria Math" panose="02040503050406030204" pitchFamily="18" charset="0"/>
                        <a:ea typeface="Calibri" panose="020F0502020204030204" pitchFamily="34" charset="0"/>
                        <a:cs typeface="Times New Roman" panose="02020603050405020304" pitchFamily="18" charset="0"/>
                      </a:rPr>
                      <m:t>=</m:t>
                    </m:r>
                    <m:f>
                      <m:fPr>
                        <m:ctrlPr>
                          <a:rPr lang="en-US" sz="3000" i="1">
                            <a:latin typeface="Cambria Math" panose="02040503050406030204" pitchFamily="18" charset="0"/>
                          </a:rPr>
                        </m:ctrlPr>
                      </m:fPr>
                      <m:num>
                        <m:sSub>
                          <m:sSubPr>
                            <m:ctrlPr>
                              <a:rPr lang="en-US" sz="3000" i="1">
                                <a:latin typeface="Cambria Math" panose="02040503050406030204" pitchFamily="18" charset="0"/>
                              </a:rPr>
                            </m:ctrlPr>
                          </m:sSubPr>
                          <m:e>
                            <m:r>
                              <a:rPr lang="en-US" sz="3000" i="1">
                                <a:latin typeface="Cambria Math" panose="02040503050406030204" pitchFamily="18" charset="0"/>
                                <a:ea typeface="Calibri" panose="020F0502020204030204" pitchFamily="34" charset="0"/>
                                <a:cs typeface="Times New Roman" panose="02020603050405020304" pitchFamily="18" charset="0"/>
                              </a:rPr>
                              <m:t>𝐼</m:t>
                            </m:r>
                          </m:e>
                          <m:sub>
                            <m:r>
                              <a:rPr lang="en-US" sz="3000" i="1">
                                <a:latin typeface="Cambria Math" panose="02040503050406030204" pitchFamily="18" charset="0"/>
                                <a:ea typeface="Calibri" panose="020F0502020204030204" pitchFamily="34" charset="0"/>
                                <a:cs typeface="Times New Roman" panose="02020603050405020304" pitchFamily="18" charset="0"/>
                              </a:rPr>
                              <m:t>𝑚</m:t>
                            </m:r>
                          </m:sub>
                        </m:sSub>
                        <m:r>
                          <a:rPr lang="en-US" sz="3000" i="1">
                            <a:latin typeface="Cambria Math" panose="02040503050406030204" pitchFamily="18" charset="0"/>
                            <a:ea typeface="Calibri" panose="020F0502020204030204" pitchFamily="34" charset="0"/>
                            <a:cs typeface="Times New Roman" panose="02020603050405020304" pitchFamily="18" charset="0"/>
                          </a:rPr>
                          <m:t>×</m:t>
                        </m:r>
                        <m:sSub>
                          <m:sSubPr>
                            <m:ctrlPr>
                              <a:rPr lang="en-US" sz="3000" i="1">
                                <a:latin typeface="Cambria Math" panose="02040503050406030204" pitchFamily="18" charset="0"/>
                              </a:rPr>
                            </m:ctrlPr>
                          </m:sSubPr>
                          <m:e>
                            <m:r>
                              <a:rPr lang="en-US" sz="3000" i="1">
                                <a:latin typeface="Cambria Math" panose="02040503050406030204" pitchFamily="18" charset="0"/>
                                <a:ea typeface="Calibri" panose="020F0502020204030204" pitchFamily="34" charset="0"/>
                                <a:cs typeface="Times New Roman" panose="02020603050405020304" pitchFamily="18" charset="0"/>
                              </a:rPr>
                              <m:t>𝑉</m:t>
                            </m:r>
                          </m:e>
                          <m:sub>
                            <m:r>
                              <a:rPr lang="en-US" sz="3000" i="1">
                                <a:latin typeface="Cambria Math" panose="02040503050406030204" pitchFamily="18" charset="0"/>
                                <a:ea typeface="Calibri" panose="020F0502020204030204" pitchFamily="34" charset="0"/>
                                <a:cs typeface="Times New Roman" panose="02020603050405020304" pitchFamily="18" charset="0"/>
                              </a:rPr>
                              <m:t>𝑚𝑝</m:t>
                            </m:r>
                          </m:sub>
                        </m:sSub>
                      </m:num>
                      <m:den>
                        <m:sSub>
                          <m:sSubPr>
                            <m:ctrlPr>
                              <a:rPr lang="en-US" sz="3000" i="1">
                                <a:latin typeface="Cambria Math" panose="02040503050406030204" pitchFamily="18" charset="0"/>
                              </a:rPr>
                            </m:ctrlPr>
                          </m:sSubPr>
                          <m:e>
                            <m:r>
                              <a:rPr lang="en-US" sz="3000" i="1">
                                <a:latin typeface="Cambria Math" panose="02040503050406030204" pitchFamily="18" charset="0"/>
                                <a:ea typeface="Calibri" panose="020F0502020204030204" pitchFamily="34" charset="0"/>
                                <a:cs typeface="Times New Roman" panose="02020603050405020304" pitchFamily="18" charset="0"/>
                              </a:rPr>
                              <m:t>𝐼</m:t>
                            </m:r>
                          </m:e>
                          <m:sub>
                            <m:r>
                              <a:rPr lang="en-US" sz="3000" i="1">
                                <a:latin typeface="Cambria Math" panose="02040503050406030204" pitchFamily="18" charset="0"/>
                                <a:ea typeface="Calibri" panose="020F0502020204030204" pitchFamily="34" charset="0"/>
                                <a:cs typeface="Times New Roman" panose="02020603050405020304" pitchFamily="18" charset="0"/>
                              </a:rPr>
                              <m:t>𝑠𝑐</m:t>
                            </m:r>
                          </m:sub>
                        </m:sSub>
                        <m:r>
                          <a:rPr lang="en-US" sz="3000" i="1">
                            <a:latin typeface="Cambria Math" panose="02040503050406030204" pitchFamily="18" charset="0"/>
                            <a:ea typeface="Calibri" panose="020F0502020204030204" pitchFamily="34" charset="0"/>
                            <a:cs typeface="Times New Roman" panose="02020603050405020304" pitchFamily="18" charset="0"/>
                          </a:rPr>
                          <m:t>×</m:t>
                        </m:r>
                        <m:sSub>
                          <m:sSubPr>
                            <m:ctrlPr>
                              <a:rPr lang="en-US" sz="3000" i="1">
                                <a:latin typeface="Cambria Math" panose="02040503050406030204" pitchFamily="18" charset="0"/>
                              </a:rPr>
                            </m:ctrlPr>
                          </m:sSubPr>
                          <m:e>
                            <m:r>
                              <a:rPr lang="en-US" sz="3000" i="1">
                                <a:latin typeface="Cambria Math" panose="02040503050406030204" pitchFamily="18" charset="0"/>
                                <a:ea typeface="Calibri" panose="020F0502020204030204" pitchFamily="34" charset="0"/>
                                <a:cs typeface="Times New Roman" panose="02020603050405020304" pitchFamily="18" charset="0"/>
                              </a:rPr>
                              <m:t>𝑉</m:t>
                            </m:r>
                          </m:e>
                          <m:sub>
                            <m:r>
                              <a:rPr lang="en-US" sz="3000" i="1">
                                <a:latin typeface="Cambria Math" panose="02040503050406030204" pitchFamily="18" charset="0"/>
                                <a:ea typeface="Calibri" panose="020F0502020204030204" pitchFamily="34" charset="0"/>
                                <a:cs typeface="Times New Roman" panose="02020603050405020304" pitchFamily="18" charset="0"/>
                              </a:rPr>
                              <m:t>𝑜𝑐</m:t>
                            </m:r>
                          </m:sub>
                        </m:sSub>
                      </m:den>
                    </m:f>
                  </m:oMath>
                </a14:m>
                <a:endParaRPr lang="en-US" sz="3000" dirty="0">
                  <a:latin typeface="Times New Roman" panose="02020603050405020304" pitchFamily="18" charset="0"/>
                  <a:ea typeface="Calibri" panose="020F0502020204030204" pitchFamily="34" charset="0"/>
                </a:endParaRPr>
              </a:p>
              <a:p>
                <a:pPr marL="342900" indent="-342900" algn="just">
                  <a:lnSpc>
                    <a:spcPct val="150000"/>
                  </a:lnSpc>
                  <a:spcBef>
                    <a:spcPts val="0"/>
                  </a:spcBef>
                  <a:spcAft>
                    <a:spcPts val="1000"/>
                  </a:spcAft>
                  <a:buFont typeface="Symbol" panose="05050102010706020507" pitchFamily="18" charset="2"/>
                  <a:buChar char=""/>
                </a:pPr>
                <a:r>
                  <a:rPr lang="en-US" sz="2400" dirty="0">
                    <a:latin typeface="Times New Roman" panose="02020603050405020304" pitchFamily="18" charset="0"/>
                    <a:ea typeface="Calibri" panose="020F0502020204030204" pitchFamily="34" charset="0"/>
                  </a:rPr>
                  <a:t>Efficiency</a:t>
                </a:r>
              </a:p>
              <a:p>
                <a:pPr marL="571500" lvl="1" indent="-342900" algn="just">
                  <a:lnSpc>
                    <a:spcPct val="150000"/>
                  </a:lnSpc>
                  <a:spcBef>
                    <a:spcPts val="0"/>
                  </a:spcBef>
                  <a:spcAft>
                    <a:spcPts val="1000"/>
                  </a:spcAft>
                  <a:buFont typeface="Symbol" panose="05050102010706020507" pitchFamily="18" charset="2"/>
                  <a:buChar char=""/>
                </a:pPr>
                <a:r>
                  <a:rPr lang="en-US" sz="2200" dirty="0">
                    <a:latin typeface="Times New Roman" panose="02020603050405020304" pitchFamily="18" charset="0"/>
                    <a:ea typeface="Calibri" panose="020F0502020204030204" pitchFamily="34" charset="0"/>
                  </a:rPr>
                  <a:t>It is the ratio of electrical power output (Pmax) to the total light power incident on the entire cell area including frames, interconnects and pattern lines on the surface. </a:t>
                </a:r>
              </a:p>
              <a:p>
                <a:pPr marL="342900" indent="-342900" algn="just">
                  <a:lnSpc>
                    <a:spcPct val="150000"/>
                  </a:lnSpc>
                  <a:spcBef>
                    <a:spcPts val="0"/>
                  </a:spcBef>
                  <a:spcAft>
                    <a:spcPts val="1000"/>
                  </a:spcAft>
                  <a:buFont typeface="Symbol" panose="05050102010706020507" pitchFamily="18" charset="2"/>
                  <a:buChar char=""/>
                </a:pPr>
                <a:endParaRPr lang="en-US" sz="2400" dirty="0">
                  <a:latin typeface="Times New Roman" panose="02020603050405020304" pitchFamily="18" charset="0"/>
                  <a:ea typeface="Calibri" panose="020F0502020204030204" pitchFamily="34" charset="0"/>
                </a:endParaRPr>
              </a:p>
              <a:p>
                <a:pPr algn="just"/>
                <a:endParaRPr lang="en-US" dirty="0"/>
              </a:p>
            </p:txBody>
          </p:sp>
        </mc:Choice>
        <mc:Fallback>
          <p:sp>
            <p:nvSpPr>
              <p:cNvPr id="3" name="Content Placeholder 2">
                <a:extLst>
                  <a:ext uri="{FF2B5EF4-FFF2-40B4-BE49-F238E27FC236}">
                    <a16:creationId xmlns:a16="http://schemas.microsoft.com/office/drawing/2014/main" id="{87C990FF-4238-3B46-5737-2BDA293CF82B}"/>
                  </a:ext>
                </a:extLst>
              </p:cNvPr>
              <p:cNvSpPr>
                <a:spLocks noGrp="1" noRot="1" noChangeAspect="1" noMove="1" noResize="1" noEditPoints="1" noAdjustHandles="1" noChangeArrowheads="1" noChangeShapeType="1" noTextEdit="1"/>
              </p:cNvSpPr>
              <p:nvPr>
                <p:ph idx="1"/>
              </p:nvPr>
            </p:nvSpPr>
            <p:spPr>
              <a:xfrm>
                <a:off x="1828799" y="1676400"/>
                <a:ext cx="8534400" cy="4907280"/>
              </a:xfrm>
              <a:blipFill>
                <a:blip r:embed="rId2"/>
                <a:stretch>
                  <a:fillRect l="-2000" r="-1786"/>
                </a:stretch>
              </a:blipFill>
            </p:spPr>
            <p:txBody>
              <a:bodyPr/>
              <a:lstStyle/>
              <a:p>
                <a:r>
                  <a:rPr lang="en-US">
                    <a:noFill/>
                  </a:rPr>
                  <a:t> </a:t>
                </a:r>
              </a:p>
            </p:txBody>
          </p:sp>
        </mc:Fallback>
      </mc:AlternateContent>
      <p:sp>
        <p:nvSpPr>
          <p:cNvPr id="4" name="Slide Number Placeholder 3">
            <a:extLst>
              <a:ext uri="{FF2B5EF4-FFF2-40B4-BE49-F238E27FC236}">
                <a16:creationId xmlns:a16="http://schemas.microsoft.com/office/drawing/2014/main" id="{DE47A032-5A46-3ECB-2210-4469DCE451BD}"/>
              </a:ext>
            </a:extLst>
          </p:cNvPr>
          <p:cNvSpPr>
            <a:spLocks noGrp="1"/>
          </p:cNvSpPr>
          <p:nvPr>
            <p:ph type="sldNum" sz="quarter" idx="12"/>
          </p:nvPr>
        </p:nvSpPr>
        <p:spPr/>
        <p:txBody>
          <a:bodyPr/>
          <a:lstStyle/>
          <a:p>
            <a:fld id="{DF28FB93-0A08-4E7D-8E63-9EFA29F1E093}" type="slidenum">
              <a:rPr lang="en-US" smtClean="0"/>
              <a:pPr/>
              <a:t>24</a:t>
            </a:fld>
            <a:endParaRPr lang="en-US"/>
          </a:p>
        </p:txBody>
      </p:sp>
    </p:spTree>
    <p:extLst>
      <p:ext uri="{BB962C8B-B14F-4D97-AF65-F5344CB8AC3E}">
        <p14:creationId xmlns:p14="http://schemas.microsoft.com/office/powerpoint/2010/main" val="281487661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2F60FA-AD7F-E640-14C1-5BFD6142C694}"/>
              </a:ext>
            </a:extLst>
          </p:cNvPr>
          <p:cNvSpPr>
            <a:spLocks noGrp="1"/>
          </p:cNvSpPr>
          <p:nvPr>
            <p:ph type="title"/>
          </p:nvPr>
        </p:nvSpPr>
        <p:spPr>
          <a:xfrm>
            <a:off x="3048001" y="152400"/>
            <a:ext cx="5937755" cy="1188720"/>
          </a:xfrm>
        </p:spPr>
        <p:txBody>
          <a:bodyPr>
            <a:normAutofit/>
          </a:bodyPr>
          <a:lstStyle/>
          <a:p>
            <a:r>
              <a:rPr lang="en-US" sz="3200" dirty="0">
                <a:solidFill>
                  <a:srgbClr val="C00000"/>
                </a:solidFill>
              </a:rPr>
              <a:t>Solar PV terminologies</a:t>
            </a:r>
          </a:p>
        </p:txBody>
      </p:sp>
      <p:sp>
        <p:nvSpPr>
          <p:cNvPr id="4" name="Slide Number Placeholder 3">
            <a:extLst>
              <a:ext uri="{FF2B5EF4-FFF2-40B4-BE49-F238E27FC236}">
                <a16:creationId xmlns:a16="http://schemas.microsoft.com/office/drawing/2014/main" id="{DE47A032-5A46-3ECB-2210-4469DCE451BD}"/>
              </a:ext>
            </a:extLst>
          </p:cNvPr>
          <p:cNvSpPr>
            <a:spLocks noGrp="1"/>
          </p:cNvSpPr>
          <p:nvPr>
            <p:ph type="sldNum" sz="quarter" idx="12"/>
          </p:nvPr>
        </p:nvSpPr>
        <p:spPr/>
        <p:txBody>
          <a:bodyPr/>
          <a:lstStyle/>
          <a:p>
            <a:fld id="{DF28FB93-0A08-4E7D-8E63-9EFA29F1E093}" type="slidenum">
              <a:rPr lang="en-US" smtClean="0"/>
              <a:pPr/>
              <a:t>25</a:t>
            </a:fld>
            <a:endParaRPr lang="en-US"/>
          </a:p>
        </p:txBody>
      </p:sp>
      <p:sp>
        <p:nvSpPr>
          <p:cNvPr id="6" name="Content Placeholder 5">
            <a:extLst>
              <a:ext uri="{FF2B5EF4-FFF2-40B4-BE49-F238E27FC236}">
                <a16:creationId xmlns:a16="http://schemas.microsoft.com/office/drawing/2014/main" id="{DEB0DA69-6D3F-6B56-2388-4653FC9F4A80}"/>
              </a:ext>
            </a:extLst>
          </p:cNvPr>
          <p:cNvSpPr>
            <a:spLocks noGrp="1"/>
          </p:cNvSpPr>
          <p:nvPr>
            <p:ph idx="1"/>
          </p:nvPr>
        </p:nvSpPr>
        <p:spPr/>
        <p:txBody>
          <a:bodyPr/>
          <a:lstStyle/>
          <a:p>
            <a:endParaRPr lang="en-US"/>
          </a:p>
        </p:txBody>
      </p:sp>
      <p:pic>
        <p:nvPicPr>
          <p:cNvPr id="7" name="Picture 6">
            <a:extLst>
              <a:ext uri="{FF2B5EF4-FFF2-40B4-BE49-F238E27FC236}">
                <a16:creationId xmlns:a16="http://schemas.microsoft.com/office/drawing/2014/main" id="{324D4297-4A69-5D08-48E1-0B46AAD391D0}"/>
              </a:ext>
            </a:extLst>
          </p:cNvPr>
          <p:cNvPicPr>
            <a:picLocks noChangeAspect="1"/>
          </p:cNvPicPr>
          <p:nvPr/>
        </p:nvPicPr>
        <p:blipFill rotWithShape="1">
          <a:blip r:embed="rId2"/>
          <a:srcRect l="22917" t="14816" r="22436" b="17379"/>
          <a:stretch/>
        </p:blipFill>
        <p:spPr bwMode="auto">
          <a:xfrm>
            <a:off x="2590800" y="1447800"/>
            <a:ext cx="6705600" cy="4679760"/>
          </a:xfrm>
          <a:prstGeom prst="rect">
            <a:avLst/>
          </a:prstGeom>
          <a:ln>
            <a:solidFill>
              <a:schemeClr val="tx1"/>
            </a:solidFill>
          </a:ln>
          <a:extLst>
            <a:ext uri="{53640926-AAD7-44D8-BBD7-CCE9431645EC}">
              <a14:shadowObscured xmlns:a14="http://schemas.microsoft.com/office/drawing/2010/main"/>
            </a:ext>
          </a:extLst>
        </p:spPr>
      </p:pic>
      <p:sp>
        <p:nvSpPr>
          <p:cNvPr id="9" name="TextBox 8">
            <a:extLst>
              <a:ext uri="{FF2B5EF4-FFF2-40B4-BE49-F238E27FC236}">
                <a16:creationId xmlns:a16="http://schemas.microsoft.com/office/drawing/2014/main" id="{7EB4A5E9-A6A8-50F3-33A9-434689B28937}"/>
              </a:ext>
            </a:extLst>
          </p:cNvPr>
          <p:cNvSpPr txBox="1"/>
          <p:nvPr/>
        </p:nvSpPr>
        <p:spPr>
          <a:xfrm>
            <a:off x="2159352" y="6136660"/>
            <a:ext cx="8001000" cy="369332"/>
          </a:xfrm>
          <a:prstGeom prst="rect">
            <a:avLst/>
          </a:prstGeom>
          <a:noFill/>
        </p:spPr>
        <p:txBody>
          <a:bodyPr wrap="square">
            <a:spAutoFit/>
          </a:bodyPr>
          <a:lstStyle/>
          <a:p>
            <a:pPr algn="just">
              <a:spcAft>
                <a:spcPts val="1000"/>
              </a:spcAft>
            </a:pPr>
            <a:r>
              <a:rPr lang="en-US" i="1" dirty="0">
                <a:solidFill>
                  <a:srgbClr val="1F497D"/>
                </a:solidFill>
                <a:latin typeface="Times New Roman" panose="02020603050405020304" pitchFamily="18" charset="0"/>
                <a:ea typeface="Calibri" panose="020F0502020204030204" pitchFamily="34" charset="0"/>
              </a:rPr>
              <a:t>Figure 6: I-V characteristics of typical silicon PV cell under standard test conditions</a:t>
            </a:r>
          </a:p>
        </p:txBody>
      </p:sp>
    </p:spTree>
    <p:extLst>
      <p:ext uri="{BB962C8B-B14F-4D97-AF65-F5344CB8AC3E}">
        <p14:creationId xmlns:p14="http://schemas.microsoft.com/office/powerpoint/2010/main" val="280856596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2F60FA-AD7F-E640-14C1-5BFD6142C694}"/>
              </a:ext>
            </a:extLst>
          </p:cNvPr>
          <p:cNvSpPr>
            <a:spLocks noGrp="1"/>
          </p:cNvSpPr>
          <p:nvPr>
            <p:ph type="title"/>
          </p:nvPr>
        </p:nvSpPr>
        <p:spPr>
          <a:xfrm>
            <a:off x="3127123" y="381000"/>
            <a:ext cx="5937755" cy="1188720"/>
          </a:xfrm>
        </p:spPr>
        <p:txBody>
          <a:bodyPr>
            <a:normAutofit/>
          </a:bodyPr>
          <a:lstStyle/>
          <a:p>
            <a:r>
              <a:rPr lang="en-US" sz="3200" dirty="0">
                <a:solidFill>
                  <a:srgbClr val="C00000"/>
                </a:solidFill>
              </a:rPr>
              <a:t>Factors effecting durability of solar cells</a:t>
            </a:r>
          </a:p>
        </p:txBody>
      </p:sp>
      <p:sp>
        <p:nvSpPr>
          <p:cNvPr id="3" name="Content Placeholder 2">
            <a:extLst>
              <a:ext uri="{FF2B5EF4-FFF2-40B4-BE49-F238E27FC236}">
                <a16:creationId xmlns:a16="http://schemas.microsoft.com/office/drawing/2014/main" id="{87C990FF-4238-3B46-5737-2BDA293CF82B}"/>
              </a:ext>
            </a:extLst>
          </p:cNvPr>
          <p:cNvSpPr>
            <a:spLocks noGrp="1"/>
          </p:cNvSpPr>
          <p:nvPr>
            <p:ph idx="1"/>
          </p:nvPr>
        </p:nvSpPr>
        <p:spPr>
          <a:xfrm>
            <a:off x="1828800" y="1878008"/>
            <a:ext cx="8534400" cy="4446592"/>
          </a:xfrm>
        </p:spPr>
        <p:txBody>
          <a:bodyPr>
            <a:normAutofit/>
          </a:bodyPr>
          <a:lstStyle/>
          <a:p>
            <a:pPr marL="342900" indent="-342900" algn="just">
              <a:lnSpc>
                <a:spcPct val="115000"/>
              </a:lnSpc>
              <a:spcBef>
                <a:spcPts val="0"/>
              </a:spcBef>
              <a:spcAft>
                <a:spcPts val="0"/>
              </a:spcAft>
              <a:buFont typeface="Symbol" panose="05050102010706020507" pitchFamily="18" charset="2"/>
              <a:buChar char=""/>
            </a:pPr>
            <a:r>
              <a:rPr lang="en-US" sz="2800" dirty="0">
                <a:latin typeface="Times New Roman" panose="02020603050405020304" pitchFamily="18" charset="0"/>
                <a:ea typeface="Calibri" panose="020F0502020204030204" pitchFamily="34" charset="0"/>
              </a:rPr>
              <a:t>Location</a:t>
            </a:r>
          </a:p>
          <a:p>
            <a:pPr marL="342900" indent="-342900" algn="just">
              <a:lnSpc>
                <a:spcPct val="115000"/>
              </a:lnSpc>
              <a:spcBef>
                <a:spcPts val="0"/>
              </a:spcBef>
              <a:spcAft>
                <a:spcPts val="0"/>
              </a:spcAft>
              <a:buFont typeface="Symbol" panose="05050102010706020507" pitchFamily="18" charset="2"/>
              <a:buChar char=""/>
            </a:pPr>
            <a:r>
              <a:rPr lang="en-US" sz="2800" dirty="0">
                <a:latin typeface="Times New Roman" panose="02020603050405020304" pitchFamily="18" charset="0"/>
                <a:ea typeface="Calibri" panose="020F0502020204030204" pitchFamily="34" charset="0"/>
              </a:rPr>
              <a:t>Maintenance</a:t>
            </a:r>
          </a:p>
          <a:p>
            <a:pPr marL="342900" indent="-342900" algn="just">
              <a:lnSpc>
                <a:spcPct val="115000"/>
              </a:lnSpc>
              <a:spcBef>
                <a:spcPts val="0"/>
              </a:spcBef>
              <a:spcAft>
                <a:spcPts val="0"/>
              </a:spcAft>
              <a:buFont typeface="Symbol" panose="05050102010706020507" pitchFamily="18" charset="2"/>
              <a:buChar char=""/>
            </a:pPr>
            <a:r>
              <a:rPr lang="en-US" sz="2800" dirty="0">
                <a:latin typeface="Times New Roman" panose="02020603050405020304" pitchFamily="18" charset="0"/>
                <a:ea typeface="Calibri" panose="020F0502020204030204" pitchFamily="34" charset="0"/>
              </a:rPr>
              <a:t>Soiling</a:t>
            </a:r>
          </a:p>
          <a:p>
            <a:pPr marL="342900" indent="-342900" algn="just">
              <a:lnSpc>
                <a:spcPct val="115000"/>
              </a:lnSpc>
              <a:spcBef>
                <a:spcPts val="0"/>
              </a:spcBef>
              <a:spcAft>
                <a:spcPts val="0"/>
              </a:spcAft>
              <a:buFont typeface="Symbol" panose="05050102010706020507" pitchFamily="18" charset="2"/>
              <a:buChar char=""/>
            </a:pPr>
            <a:r>
              <a:rPr lang="en-US" sz="2800" dirty="0">
                <a:latin typeface="Times New Roman" panose="02020603050405020304" pitchFamily="18" charset="0"/>
                <a:ea typeface="Calibri" panose="020F0502020204030204" pitchFamily="34" charset="0"/>
              </a:rPr>
              <a:t>Environment</a:t>
            </a:r>
          </a:p>
          <a:p>
            <a:pPr marL="342900" indent="-342900" algn="just">
              <a:lnSpc>
                <a:spcPct val="115000"/>
              </a:lnSpc>
              <a:spcBef>
                <a:spcPts val="0"/>
              </a:spcBef>
              <a:spcAft>
                <a:spcPts val="0"/>
              </a:spcAft>
              <a:buFont typeface="Symbol" panose="05050102010706020507" pitchFamily="18" charset="2"/>
              <a:buChar char=""/>
            </a:pPr>
            <a:r>
              <a:rPr lang="en-US" sz="2800" dirty="0">
                <a:latin typeface="Times New Roman" panose="02020603050405020304" pitchFamily="18" charset="0"/>
                <a:ea typeface="Calibri" panose="020F0502020204030204" pitchFamily="34" charset="0"/>
              </a:rPr>
              <a:t>Solar Cell Degradation</a:t>
            </a:r>
          </a:p>
          <a:p>
            <a:pPr marL="342900" indent="-342900" algn="just">
              <a:lnSpc>
                <a:spcPct val="115000"/>
              </a:lnSpc>
              <a:spcBef>
                <a:spcPts val="0"/>
              </a:spcBef>
              <a:spcAft>
                <a:spcPts val="0"/>
              </a:spcAft>
              <a:buFont typeface="Symbol" panose="05050102010706020507" pitchFamily="18" charset="2"/>
              <a:buChar char=""/>
            </a:pPr>
            <a:r>
              <a:rPr lang="en-US" sz="2800" dirty="0">
                <a:latin typeface="Times New Roman" panose="02020603050405020304" pitchFamily="18" charset="0"/>
                <a:ea typeface="Calibri" panose="020F0502020204030204" pitchFamily="34" charset="0"/>
              </a:rPr>
              <a:t>Interconnections Effects of Solar Cell/Module</a:t>
            </a:r>
          </a:p>
          <a:p>
            <a:pPr marL="342900" indent="-342900" algn="just">
              <a:lnSpc>
                <a:spcPct val="115000"/>
              </a:lnSpc>
              <a:spcBef>
                <a:spcPts val="0"/>
              </a:spcBef>
              <a:spcAft>
                <a:spcPts val="0"/>
              </a:spcAft>
              <a:buFont typeface="Symbol" panose="05050102010706020507" pitchFamily="18" charset="2"/>
              <a:buChar char=""/>
            </a:pPr>
            <a:r>
              <a:rPr lang="en-US" sz="2800" dirty="0">
                <a:latin typeface="Times New Roman" panose="02020603050405020304" pitchFamily="18" charset="0"/>
                <a:ea typeface="Calibri" panose="020F0502020204030204" pitchFamily="34" charset="0"/>
              </a:rPr>
              <a:t>Mismatch Effect</a:t>
            </a:r>
          </a:p>
          <a:p>
            <a:pPr marL="342900" indent="-342900" algn="just">
              <a:lnSpc>
                <a:spcPct val="115000"/>
              </a:lnSpc>
              <a:spcBef>
                <a:spcPts val="0"/>
              </a:spcBef>
              <a:spcAft>
                <a:spcPts val="1000"/>
              </a:spcAft>
              <a:buFont typeface="Symbol" panose="05050102010706020507" pitchFamily="18" charset="2"/>
              <a:buChar char=""/>
            </a:pPr>
            <a:r>
              <a:rPr lang="en-US" sz="2800" dirty="0">
                <a:latin typeface="Times New Roman" panose="02020603050405020304" pitchFamily="18" charset="0"/>
                <a:ea typeface="Calibri" panose="020F0502020204030204" pitchFamily="34" charset="0"/>
              </a:rPr>
              <a:t>Hot Spot Heating</a:t>
            </a:r>
          </a:p>
          <a:p>
            <a:pPr algn="just"/>
            <a:endParaRPr lang="en-US" dirty="0"/>
          </a:p>
        </p:txBody>
      </p:sp>
      <p:sp>
        <p:nvSpPr>
          <p:cNvPr id="4" name="Slide Number Placeholder 3">
            <a:extLst>
              <a:ext uri="{FF2B5EF4-FFF2-40B4-BE49-F238E27FC236}">
                <a16:creationId xmlns:a16="http://schemas.microsoft.com/office/drawing/2014/main" id="{DE47A032-5A46-3ECB-2210-4469DCE451BD}"/>
              </a:ext>
            </a:extLst>
          </p:cNvPr>
          <p:cNvSpPr>
            <a:spLocks noGrp="1"/>
          </p:cNvSpPr>
          <p:nvPr>
            <p:ph type="sldNum" sz="quarter" idx="12"/>
          </p:nvPr>
        </p:nvSpPr>
        <p:spPr/>
        <p:txBody>
          <a:bodyPr/>
          <a:lstStyle/>
          <a:p>
            <a:fld id="{DF28FB93-0A08-4E7D-8E63-9EFA29F1E093}" type="slidenum">
              <a:rPr lang="en-US" smtClean="0"/>
              <a:pPr/>
              <a:t>26</a:t>
            </a:fld>
            <a:endParaRPr lang="en-US"/>
          </a:p>
        </p:txBody>
      </p:sp>
    </p:spTree>
    <p:extLst>
      <p:ext uri="{BB962C8B-B14F-4D97-AF65-F5344CB8AC3E}">
        <p14:creationId xmlns:p14="http://schemas.microsoft.com/office/powerpoint/2010/main" val="91124199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2F60FA-AD7F-E640-14C1-5BFD6142C694}"/>
              </a:ext>
            </a:extLst>
          </p:cNvPr>
          <p:cNvSpPr>
            <a:spLocks noGrp="1"/>
          </p:cNvSpPr>
          <p:nvPr>
            <p:ph type="title"/>
          </p:nvPr>
        </p:nvSpPr>
        <p:spPr>
          <a:xfrm>
            <a:off x="3127123" y="381000"/>
            <a:ext cx="5937755" cy="1188720"/>
          </a:xfrm>
        </p:spPr>
        <p:txBody>
          <a:bodyPr>
            <a:normAutofit/>
          </a:bodyPr>
          <a:lstStyle/>
          <a:p>
            <a:r>
              <a:rPr lang="en-US" sz="3200" dirty="0">
                <a:solidFill>
                  <a:srgbClr val="C00000"/>
                </a:solidFill>
              </a:rPr>
              <a:t>Factors effecting durability of solar cells</a:t>
            </a:r>
          </a:p>
        </p:txBody>
      </p:sp>
      <p:sp>
        <p:nvSpPr>
          <p:cNvPr id="3" name="Content Placeholder 2">
            <a:extLst>
              <a:ext uri="{FF2B5EF4-FFF2-40B4-BE49-F238E27FC236}">
                <a16:creationId xmlns:a16="http://schemas.microsoft.com/office/drawing/2014/main" id="{87C990FF-4238-3B46-5737-2BDA293CF82B}"/>
              </a:ext>
            </a:extLst>
          </p:cNvPr>
          <p:cNvSpPr>
            <a:spLocks noGrp="1"/>
          </p:cNvSpPr>
          <p:nvPr>
            <p:ph idx="1"/>
          </p:nvPr>
        </p:nvSpPr>
        <p:spPr>
          <a:xfrm>
            <a:off x="1828800" y="1878008"/>
            <a:ext cx="8534400" cy="4446592"/>
          </a:xfrm>
        </p:spPr>
        <p:txBody>
          <a:bodyPr>
            <a:normAutofit/>
          </a:bodyPr>
          <a:lstStyle/>
          <a:p>
            <a:pPr marL="0" indent="0" algn="just">
              <a:lnSpc>
                <a:spcPct val="115000"/>
              </a:lnSpc>
              <a:spcBef>
                <a:spcPts val="0"/>
              </a:spcBef>
              <a:spcAft>
                <a:spcPts val="0"/>
              </a:spcAft>
              <a:buNone/>
            </a:pPr>
            <a:r>
              <a:rPr lang="en-US" sz="2800" b="1" dirty="0">
                <a:latin typeface="Times New Roman" panose="02020603050405020304" pitchFamily="18" charset="0"/>
                <a:ea typeface="Calibri" panose="020F0502020204030204" pitchFamily="34" charset="0"/>
              </a:rPr>
              <a:t>Location</a:t>
            </a:r>
          </a:p>
          <a:p>
            <a:pPr algn="just">
              <a:lnSpc>
                <a:spcPct val="115000"/>
              </a:lnSpc>
              <a:spcBef>
                <a:spcPts val="0"/>
              </a:spcBef>
            </a:pPr>
            <a:r>
              <a:rPr lang="en-US" sz="2800" dirty="0">
                <a:latin typeface="Times New Roman" panose="02020603050405020304" pitchFamily="18" charset="0"/>
                <a:ea typeface="Calibri" panose="020F0502020204030204" pitchFamily="34" charset="0"/>
              </a:rPr>
              <a:t>Should be kept away from location that present the threat of damage from trees or falling rocks</a:t>
            </a:r>
          </a:p>
          <a:p>
            <a:pPr algn="just">
              <a:lnSpc>
                <a:spcPct val="115000"/>
              </a:lnSpc>
              <a:spcBef>
                <a:spcPts val="0"/>
              </a:spcBef>
            </a:pPr>
            <a:r>
              <a:rPr lang="en-US" sz="2800" dirty="0">
                <a:latin typeface="Times New Roman" panose="02020603050405020304" pitchFamily="18" charset="0"/>
                <a:ea typeface="Calibri" panose="020F0502020204030204" pitchFamily="34" charset="0"/>
              </a:rPr>
              <a:t>Shadows should be avoided during peak sunlight hours</a:t>
            </a:r>
          </a:p>
          <a:p>
            <a:pPr algn="just">
              <a:lnSpc>
                <a:spcPct val="115000"/>
              </a:lnSpc>
              <a:spcBef>
                <a:spcPts val="0"/>
              </a:spcBef>
            </a:pPr>
            <a:r>
              <a:rPr lang="en-US" sz="2800" dirty="0">
                <a:latin typeface="Times New Roman" panose="02020603050405020304" pitchFamily="18" charset="0"/>
                <a:ea typeface="Calibri" panose="020F0502020204030204" pitchFamily="34" charset="0"/>
              </a:rPr>
              <a:t>At output decrease is significant due to shading and can also cause hot spot heating, it is desirable to clear the surrounding area such that there is no shade on the panel.</a:t>
            </a:r>
          </a:p>
          <a:p>
            <a:pPr marL="342900" indent="-342900" algn="just">
              <a:lnSpc>
                <a:spcPct val="115000"/>
              </a:lnSpc>
              <a:spcBef>
                <a:spcPts val="0"/>
              </a:spcBef>
              <a:spcAft>
                <a:spcPts val="0"/>
              </a:spcAft>
              <a:buFont typeface="Symbol" panose="05050102010706020507" pitchFamily="18" charset="2"/>
              <a:buChar char=""/>
            </a:pPr>
            <a:endParaRPr lang="en-US" sz="2800" dirty="0">
              <a:latin typeface="Times New Roman" panose="02020603050405020304" pitchFamily="18" charset="0"/>
              <a:ea typeface="Calibri" panose="020F0502020204030204" pitchFamily="34" charset="0"/>
            </a:endParaRPr>
          </a:p>
        </p:txBody>
      </p:sp>
      <p:sp>
        <p:nvSpPr>
          <p:cNvPr id="4" name="Slide Number Placeholder 3">
            <a:extLst>
              <a:ext uri="{FF2B5EF4-FFF2-40B4-BE49-F238E27FC236}">
                <a16:creationId xmlns:a16="http://schemas.microsoft.com/office/drawing/2014/main" id="{DE47A032-5A46-3ECB-2210-4469DCE451BD}"/>
              </a:ext>
            </a:extLst>
          </p:cNvPr>
          <p:cNvSpPr>
            <a:spLocks noGrp="1"/>
          </p:cNvSpPr>
          <p:nvPr>
            <p:ph type="sldNum" sz="quarter" idx="12"/>
          </p:nvPr>
        </p:nvSpPr>
        <p:spPr/>
        <p:txBody>
          <a:bodyPr/>
          <a:lstStyle/>
          <a:p>
            <a:fld id="{DF28FB93-0A08-4E7D-8E63-9EFA29F1E093}" type="slidenum">
              <a:rPr lang="en-US" smtClean="0"/>
              <a:pPr/>
              <a:t>27</a:t>
            </a:fld>
            <a:endParaRPr lang="en-US"/>
          </a:p>
        </p:txBody>
      </p:sp>
    </p:spTree>
    <p:extLst>
      <p:ext uri="{BB962C8B-B14F-4D97-AF65-F5344CB8AC3E}">
        <p14:creationId xmlns:p14="http://schemas.microsoft.com/office/powerpoint/2010/main" val="235551069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2F60FA-AD7F-E640-14C1-5BFD6142C694}"/>
              </a:ext>
            </a:extLst>
          </p:cNvPr>
          <p:cNvSpPr>
            <a:spLocks noGrp="1"/>
          </p:cNvSpPr>
          <p:nvPr>
            <p:ph type="title"/>
          </p:nvPr>
        </p:nvSpPr>
        <p:spPr>
          <a:xfrm>
            <a:off x="3127123" y="381000"/>
            <a:ext cx="5937755" cy="1188720"/>
          </a:xfrm>
        </p:spPr>
        <p:txBody>
          <a:bodyPr>
            <a:normAutofit/>
          </a:bodyPr>
          <a:lstStyle/>
          <a:p>
            <a:r>
              <a:rPr lang="en-US" sz="3200" dirty="0">
                <a:solidFill>
                  <a:srgbClr val="C00000"/>
                </a:solidFill>
              </a:rPr>
              <a:t>Factors effecting durability of solar cells</a:t>
            </a:r>
          </a:p>
        </p:txBody>
      </p:sp>
      <p:sp>
        <p:nvSpPr>
          <p:cNvPr id="3" name="Content Placeholder 2">
            <a:extLst>
              <a:ext uri="{FF2B5EF4-FFF2-40B4-BE49-F238E27FC236}">
                <a16:creationId xmlns:a16="http://schemas.microsoft.com/office/drawing/2014/main" id="{87C990FF-4238-3B46-5737-2BDA293CF82B}"/>
              </a:ext>
            </a:extLst>
          </p:cNvPr>
          <p:cNvSpPr>
            <a:spLocks noGrp="1"/>
          </p:cNvSpPr>
          <p:nvPr>
            <p:ph idx="1"/>
          </p:nvPr>
        </p:nvSpPr>
        <p:spPr>
          <a:xfrm>
            <a:off x="1828800" y="1878008"/>
            <a:ext cx="8534400" cy="4446592"/>
          </a:xfrm>
        </p:spPr>
        <p:txBody>
          <a:bodyPr>
            <a:normAutofit lnSpcReduction="10000"/>
          </a:bodyPr>
          <a:lstStyle/>
          <a:p>
            <a:pPr marL="0" indent="0" algn="just">
              <a:lnSpc>
                <a:spcPct val="115000"/>
              </a:lnSpc>
              <a:spcBef>
                <a:spcPts val="0"/>
              </a:spcBef>
              <a:spcAft>
                <a:spcPts val="0"/>
              </a:spcAft>
              <a:buNone/>
            </a:pPr>
            <a:r>
              <a:rPr lang="en-US" sz="2400" b="1" dirty="0">
                <a:latin typeface="Times New Roman" panose="02020603050405020304" pitchFamily="18" charset="0"/>
                <a:ea typeface="Calibri" panose="020F0502020204030204" pitchFamily="34" charset="0"/>
              </a:rPr>
              <a:t>Maintenance</a:t>
            </a:r>
          </a:p>
          <a:p>
            <a:pPr marL="342900" indent="-342900" algn="just">
              <a:lnSpc>
                <a:spcPct val="115000"/>
              </a:lnSpc>
              <a:spcBef>
                <a:spcPts val="0"/>
              </a:spcBef>
              <a:spcAft>
                <a:spcPts val="0"/>
              </a:spcAft>
              <a:buFont typeface="Symbol" panose="05050102010706020507" pitchFamily="18" charset="2"/>
              <a:buChar char=""/>
            </a:pPr>
            <a:r>
              <a:rPr lang="en-US" sz="2400" dirty="0">
                <a:latin typeface="Times New Roman" panose="02020603050405020304" pitchFamily="18" charset="0"/>
                <a:ea typeface="Calibri" panose="020F0502020204030204" pitchFamily="34" charset="0"/>
              </a:rPr>
              <a:t>Regular maintenance is required </a:t>
            </a:r>
          </a:p>
          <a:p>
            <a:pPr marL="342900" indent="-342900" algn="just">
              <a:lnSpc>
                <a:spcPct val="115000"/>
              </a:lnSpc>
              <a:spcBef>
                <a:spcPts val="0"/>
              </a:spcBef>
              <a:spcAft>
                <a:spcPts val="0"/>
              </a:spcAft>
              <a:buFont typeface="Symbol" panose="05050102010706020507" pitchFamily="18" charset="2"/>
              <a:buChar char=""/>
            </a:pPr>
            <a:r>
              <a:rPr lang="en-US" sz="2400" dirty="0">
                <a:latin typeface="Times New Roman" panose="02020603050405020304" pitchFamily="18" charset="0"/>
                <a:ea typeface="Calibri" panose="020F0502020204030204" pitchFamily="34" charset="0"/>
              </a:rPr>
              <a:t>Basic maintenance such as washing dust and bird toppings should be done regularly</a:t>
            </a:r>
          </a:p>
          <a:p>
            <a:pPr marL="342900" indent="-342900" algn="just">
              <a:lnSpc>
                <a:spcPct val="115000"/>
              </a:lnSpc>
              <a:spcBef>
                <a:spcPts val="0"/>
              </a:spcBef>
              <a:spcAft>
                <a:spcPts val="0"/>
              </a:spcAft>
              <a:buFont typeface="Symbol" panose="05050102010706020507" pitchFamily="18" charset="2"/>
              <a:buChar char=""/>
            </a:pPr>
            <a:endParaRPr lang="en-US" sz="2400" dirty="0">
              <a:latin typeface="Times New Roman" panose="02020603050405020304" pitchFamily="18" charset="0"/>
              <a:ea typeface="Calibri" panose="020F0502020204030204" pitchFamily="34" charset="0"/>
            </a:endParaRPr>
          </a:p>
          <a:p>
            <a:pPr marL="0" indent="0" algn="just">
              <a:lnSpc>
                <a:spcPct val="115000"/>
              </a:lnSpc>
              <a:spcBef>
                <a:spcPts val="0"/>
              </a:spcBef>
              <a:spcAft>
                <a:spcPts val="0"/>
              </a:spcAft>
              <a:buNone/>
            </a:pPr>
            <a:r>
              <a:rPr lang="en-US" sz="2400" b="1" dirty="0">
                <a:latin typeface="Times New Roman" panose="02020603050405020304" pitchFamily="18" charset="0"/>
                <a:ea typeface="Calibri" panose="020F0502020204030204" pitchFamily="34" charset="0"/>
              </a:rPr>
              <a:t>Soiling</a:t>
            </a:r>
          </a:p>
          <a:p>
            <a:pPr marL="342900" indent="-342900" algn="just">
              <a:lnSpc>
                <a:spcPct val="115000"/>
              </a:lnSpc>
              <a:spcBef>
                <a:spcPts val="0"/>
              </a:spcBef>
              <a:spcAft>
                <a:spcPts val="0"/>
              </a:spcAft>
              <a:buFont typeface="Symbol" panose="05050102010706020507" pitchFamily="18" charset="2"/>
              <a:buChar char=""/>
            </a:pPr>
            <a:r>
              <a:rPr lang="en-US" sz="2400" dirty="0">
                <a:latin typeface="Times New Roman" panose="02020603050405020304" pitchFamily="18" charset="0"/>
                <a:ea typeface="Calibri" panose="020F0502020204030204" pitchFamily="34" charset="0"/>
              </a:rPr>
              <a:t>Airborne particles settle on the glass surface of the module.</a:t>
            </a:r>
          </a:p>
          <a:p>
            <a:pPr marL="342900" indent="-342900" algn="just">
              <a:lnSpc>
                <a:spcPct val="115000"/>
              </a:lnSpc>
              <a:spcBef>
                <a:spcPts val="0"/>
              </a:spcBef>
              <a:spcAft>
                <a:spcPts val="0"/>
              </a:spcAft>
              <a:buFont typeface="Symbol" panose="05050102010706020507" pitchFamily="18" charset="2"/>
              <a:buChar char=""/>
            </a:pPr>
            <a:r>
              <a:rPr lang="en-US" sz="2400" dirty="0">
                <a:latin typeface="Times New Roman" panose="02020603050405020304" pitchFamily="18" charset="0"/>
                <a:ea typeface="Calibri" panose="020F0502020204030204" pitchFamily="34" charset="0"/>
              </a:rPr>
              <a:t>The deposition of such particles on solar </a:t>
            </a:r>
            <a:r>
              <a:rPr lang="en-US" sz="2400" dirty="0" err="1">
                <a:latin typeface="Times New Roman" panose="02020603050405020304" pitchFamily="18" charset="0"/>
                <a:ea typeface="Calibri" panose="020F0502020204030204" pitchFamily="34" charset="0"/>
              </a:rPr>
              <a:t>pv</a:t>
            </a:r>
            <a:r>
              <a:rPr lang="en-US" sz="2400" dirty="0">
                <a:latin typeface="Times New Roman" panose="02020603050405020304" pitchFamily="18" charset="0"/>
                <a:ea typeface="Calibri" panose="020F0502020204030204" pitchFamily="34" charset="0"/>
              </a:rPr>
              <a:t> panel restrict the light reaching the module hence reducing the power produced.</a:t>
            </a:r>
          </a:p>
          <a:p>
            <a:pPr marL="342900" indent="-342900" algn="just">
              <a:lnSpc>
                <a:spcPct val="115000"/>
              </a:lnSpc>
              <a:spcBef>
                <a:spcPts val="0"/>
              </a:spcBef>
              <a:spcAft>
                <a:spcPts val="0"/>
              </a:spcAft>
              <a:buFont typeface="Symbol" panose="05050102010706020507" pitchFamily="18" charset="2"/>
              <a:buChar char=""/>
            </a:pPr>
            <a:r>
              <a:rPr lang="en-US" sz="2400" dirty="0">
                <a:latin typeface="Times New Roman" panose="02020603050405020304" pitchFamily="18" charset="0"/>
                <a:ea typeface="Calibri" panose="020F0502020204030204" pitchFamily="34" charset="0"/>
              </a:rPr>
              <a:t>Module installed in wet climate results in regular washing of dirt through rain as compared to that of the dry climate </a:t>
            </a:r>
          </a:p>
          <a:p>
            <a:pPr marL="342900" indent="-342900" algn="just">
              <a:lnSpc>
                <a:spcPct val="115000"/>
              </a:lnSpc>
              <a:spcBef>
                <a:spcPts val="0"/>
              </a:spcBef>
              <a:spcAft>
                <a:spcPts val="0"/>
              </a:spcAft>
              <a:buFont typeface="Symbol" panose="05050102010706020507" pitchFamily="18" charset="2"/>
              <a:buChar char=""/>
            </a:pPr>
            <a:endParaRPr lang="en-US" sz="2800" dirty="0">
              <a:latin typeface="Times New Roman" panose="02020603050405020304" pitchFamily="18" charset="0"/>
              <a:ea typeface="Calibri" panose="020F0502020204030204" pitchFamily="34" charset="0"/>
            </a:endParaRPr>
          </a:p>
        </p:txBody>
      </p:sp>
      <p:sp>
        <p:nvSpPr>
          <p:cNvPr id="4" name="Slide Number Placeholder 3">
            <a:extLst>
              <a:ext uri="{FF2B5EF4-FFF2-40B4-BE49-F238E27FC236}">
                <a16:creationId xmlns:a16="http://schemas.microsoft.com/office/drawing/2014/main" id="{DE47A032-5A46-3ECB-2210-4469DCE451BD}"/>
              </a:ext>
            </a:extLst>
          </p:cNvPr>
          <p:cNvSpPr>
            <a:spLocks noGrp="1"/>
          </p:cNvSpPr>
          <p:nvPr>
            <p:ph type="sldNum" sz="quarter" idx="12"/>
          </p:nvPr>
        </p:nvSpPr>
        <p:spPr/>
        <p:txBody>
          <a:bodyPr/>
          <a:lstStyle/>
          <a:p>
            <a:fld id="{DF28FB93-0A08-4E7D-8E63-9EFA29F1E093}" type="slidenum">
              <a:rPr lang="en-US" smtClean="0"/>
              <a:pPr/>
              <a:t>28</a:t>
            </a:fld>
            <a:endParaRPr lang="en-US"/>
          </a:p>
        </p:txBody>
      </p:sp>
    </p:spTree>
    <p:extLst>
      <p:ext uri="{BB962C8B-B14F-4D97-AF65-F5344CB8AC3E}">
        <p14:creationId xmlns:p14="http://schemas.microsoft.com/office/powerpoint/2010/main" val="383168046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2F60FA-AD7F-E640-14C1-5BFD6142C694}"/>
              </a:ext>
            </a:extLst>
          </p:cNvPr>
          <p:cNvSpPr>
            <a:spLocks noGrp="1"/>
          </p:cNvSpPr>
          <p:nvPr>
            <p:ph type="title"/>
          </p:nvPr>
        </p:nvSpPr>
        <p:spPr>
          <a:xfrm>
            <a:off x="3127123" y="381000"/>
            <a:ext cx="5937755" cy="1188720"/>
          </a:xfrm>
        </p:spPr>
        <p:txBody>
          <a:bodyPr>
            <a:normAutofit/>
          </a:bodyPr>
          <a:lstStyle/>
          <a:p>
            <a:r>
              <a:rPr lang="en-US" sz="3200" dirty="0">
                <a:solidFill>
                  <a:srgbClr val="C00000"/>
                </a:solidFill>
              </a:rPr>
              <a:t>Factors effecting durability of solar cells</a:t>
            </a:r>
          </a:p>
        </p:txBody>
      </p:sp>
      <p:sp>
        <p:nvSpPr>
          <p:cNvPr id="3" name="Content Placeholder 2">
            <a:extLst>
              <a:ext uri="{FF2B5EF4-FFF2-40B4-BE49-F238E27FC236}">
                <a16:creationId xmlns:a16="http://schemas.microsoft.com/office/drawing/2014/main" id="{87C990FF-4238-3B46-5737-2BDA293CF82B}"/>
              </a:ext>
            </a:extLst>
          </p:cNvPr>
          <p:cNvSpPr>
            <a:spLocks noGrp="1"/>
          </p:cNvSpPr>
          <p:nvPr>
            <p:ph idx="1"/>
          </p:nvPr>
        </p:nvSpPr>
        <p:spPr>
          <a:xfrm>
            <a:off x="1828800" y="1878008"/>
            <a:ext cx="8534400" cy="4446592"/>
          </a:xfrm>
        </p:spPr>
        <p:txBody>
          <a:bodyPr>
            <a:normAutofit/>
          </a:bodyPr>
          <a:lstStyle/>
          <a:p>
            <a:pPr marL="0" indent="0" algn="just">
              <a:lnSpc>
                <a:spcPct val="115000"/>
              </a:lnSpc>
              <a:spcBef>
                <a:spcPts val="0"/>
              </a:spcBef>
              <a:spcAft>
                <a:spcPts val="0"/>
              </a:spcAft>
              <a:buNone/>
            </a:pPr>
            <a:r>
              <a:rPr lang="en-US" sz="2800" b="1" dirty="0">
                <a:latin typeface="Times New Roman" panose="02020603050405020304" pitchFamily="18" charset="0"/>
                <a:ea typeface="Calibri" panose="020F0502020204030204" pitchFamily="34" charset="0"/>
              </a:rPr>
              <a:t>Environment</a:t>
            </a:r>
          </a:p>
          <a:p>
            <a:pPr marL="342900" indent="-342900" algn="just">
              <a:lnSpc>
                <a:spcPct val="115000"/>
              </a:lnSpc>
              <a:spcBef>
                <a:spcPts val="0"/>
              </a:spcBef>
              <a:spcAft>
                <a:spcPts val="0"/>
              </a:spcAft>
              <a:buFont typeface="Symbol" panose="05050102010706020507" pitchFamily="18" charset="2"/>
              <a:buChar char=""/>
            </a:pPr>
            <a:r>
              <a:rPr lang="en-US" sz="2800" dirty="0">
                <a:latin typeface="Times New Roman" panose="02020603050405020304" pitchFamily="18" charset="0"/>
                <a:ea typeface="Calibri" panose="020F0502020204030204" pitchFamily="34" charset="0"/>
              </a:rPr>
              <a:t>Extreme weather conditions can compromise the solar panel’s durability</a:t>
            </a:r>
          </a:p>
          <a:p>
            <a:pPr marL="342900" indent="-342900" algn="just">
              <a:lnSpc>
                <a:spcPct val="115000"/>
              </a:lnSpc>
              <a:spcBef>
                <a:spcPts val="0"/>
              </a:spcBef>
              <a:spcAft>
                <a:spcPts val="0"/>
              </a:spcAft>
              <a:buFont typeface="Symbol" panose="05050102010706020507" pitchFamily="18" charset="2"/>
              <a:buChar char=""/>
            </a:pPr>
            <a:r>
              <a:rPr lang="en-US" sz="2800" dirty="0">
                <a:latin typeface="Times New Roman" panose="02020603050405020304" pitchFamily="18" charset="0"/>
                <a:ea typeface="Calibri" panose="020F0502020204030204" pitchFamily="34" charset="0"/>
              </a:rPr>
              <a:t>Weather condition such as violent storms can cause damage to solar </a:t>
            </a:r>
            <a:r>
              <a:rPr lang="en-US" sz="2800" dirty="0" err="1">
                <a:latin typeface="Times New Roman" panose="02020603050405020304" pitchFamily="18" charset="0"/>
                <a:ea typeface="Calibri" panose="020F0502020204030204" pitchFamily="34" charset="0"/>
              </a:rPr>
              <a:t>pv</a:t>
            </a:r>
            <a:r>
              <a:rPr lang="en-US" sz="2800" dirty="0">
                <a:latin typeface="Times New Roman" panose="02020603050405020304" pitchFamily="18" charset="0"/>
                <a:ea typeface="Calibri" panose="020F0502020204030204" pitchFamily="34" charset="0"/>
              </a:rPr>
              <a:t> panel.</a:t>
            </a:r>
          </a:p>
          <a:p>
            <a:pPr algn="just"/>
            <a:endParaRPr lang="en-US" dirty="0"/>
          </a:p>
        </p:txBody>
      </p:sp>
      <p:sp>
        <p:nvSpPr>
          <p:cNvPr id="4" name="Slide Number Placeholder 3">
            <a:extLst>
              <a:ext uri="{FF2B5EF4-FFF2-40B4-BE49-F238E27FC236}">
                <a16:creationId xmlns:a16="http://schemas.microsoft.com/office/drawing/2014/main" id="{DE47A032-5A46-3ECB-2210-4469DCE451BD}"/>
              </a:ext>
            </a:extLst>
          </p:cNvPr>
          <p:cNvSpPr>
            <a:spLocks noGrp="1"/>
          </p:cNvSpPr>
          <p:nvPr>
            <p:ph type="sldNum" sz="quarter" idx="12"/>
          </p:nvPr>
        </p:nvSpPr>
        <p:spPr/>
        <p:txBody>
          <a:bodyPr/>
          <a:lstStyle/>
          <a:p>
            <a:fld id="{DF28FB93-0A08-4E7D-8E63-9EFA29F1E093}" type="slidenum">
              <a:rPr lang="en-US" smtClean="0"/>
              <a:pPr/>
              <a:t>29</a:t>
            </a:fld>
            <a:endParaRPr lang="en-US"/>
          </a:p>
        </p:txBody>
      </p:sp>
    </p:spTree>
    <p:extLst>
      <p:ext uri="{BB962C8B-B14F-4D97-AF65-F5344CB8AC3E}">
        <p14:creationId xmlns:p14="http://schemas.microsoft.com/office/powerpoint/2010/main" val="242308040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2F60FA-AD7F-E640-14C1-5BFD6142C694}"/>
              </a:ext>
            </a:extLst>
          </p:cNvPr>
          <p:cNvSpPr>
            <a:spLocks noGrp="1"/>
          </p:cNvSpPr>
          <p:nvPr>
            <p:ph type="title"/>
          </p:nvPr>
        </p:nvSpPr>
        <p:spPr>
          <a:xfrm>
            <a:off x="3127123" y="381000"/>
            <a:ext cx="5937755" cy="1188720"/>
          </a:xfrm>
        </p:spPr>
        <p:txBody>
          <a:bodyPr>
            <a:normAutofit/>
          </a:bodyPr>
          <a:lstStyle/>
          <a:p>
            <a:r>
              <a:rPr lang="en-US" sz="3200" dirty="0">
                <a:solidFill>
                  <a:srgbClr val="C00000"/>
                </a:solidFill>
              </a:rPr>
              <a:t>Mismatch effect</a:t>
            </a:r>
          </a:p>
        </p:txBody>
      </p:sp>
      <p:sp>
        <p:nvSpPr>
          <p:cNvPr id="3" name="Content Placeholder 2">
            <a:extLst>
              <a:ext uri="{FF2B5EF4-FFF2-40B4-BE49-F238E27FC236}">
                <a16:creationId xmlns:a16="http://schemas.microsoft.com/office/drawing/2014/main" id="{87C990FF-4238-3B46-5737-2BDA293CF82B}"/>
              </a:ext>
            </a:extLst>
          </p:cNvPr>
          <p:cNvSpPr>
            <a:spLocks noGrp="1"/>
          </p:cNvSpPr>
          <p:nvPr>
            <p:ph idx="1"/>
          </p:nvPr>
        </p:nvSpPr>
        <p:spPr>
          <a:xfrm>
            <a:off x="1828800" y="1878008"/>
            <a:ext cx="8534400" cy="4446592"/>
          </a:xfrm>
        </p:spPr>
        <p:txBody>
          <a:bodyPr>
            <a:normAutofit/>
          </a:bodyPr>
          <a:lstStyle/>
          <a:p>
            <a:pPr algn="just"/>
            <a:r>
              <a:rPr lang="en-US" sz="2200" dirty="0">
                <a:latin typeface="Times New Roman" panose="02020603050405020304" pitchFamily="18" charset="0"/>
              </a:rPr>
              <a:t>When in a module the electrical parameter of a cell is altered from the rest of the cells, this results in mismatch effect.</a:t>
            </a:r>
          </a:p>
          <a:p>
            <a:pPr algn="just"/>
            <a:r>
              <a:rPr lang="en-US" sz="2200" dirty="0">
                <a:latin typeface="Times New Roman" panose="02020603050405020304" pitchFamily="18" charset="0"/>
              </a:rPr>
              <a:t>Mismatch effect is mostly caused by varying of short circuit current or open circuit voltage of a cell even though any electrical parameters can cause the mismatch effect. </a:t>
            </a:r>
          </a:p>
          <a:p>
            <a:pPr algn="just"/>
            <a:r>
              <a:rPr lang="en-US" sz="2200" dirty="0">
                <a:latin typeface="Times New Roman" panose="02020603050405020304" pitchFamily="18" charset="0"/>
              </a:rPr>
              <a:t>Mismatch effect results in power loss </a:t>
            </a:r>
          </a:p>
        </p:txBody>
      </p:sp>
      <p:sp>
        <p:nvSpPr>
          <p:cNvPr id="4" name="Slide Number Placeholder 3">
            <a:extLst>
              <a:ext uri="{FF2B5EF4-FFF2-40B4-BE49-F238E27FC236}">
                <a16:creationId xmlns:a16="http://schemas.microsoft.com/office/drawing/2014/main" id="{DE47A032-5A46-3ECB-2210-4469DCE451BD}"/>
              </a:ext>
            </a:extLst>
          </p:cNvPr>
          <p:cNvSpPr>
            <a:spLocks noGrp="1"/>
          </p:cNvSpPr>
          <p:nvPr>
            <p:ph type="sldNum" sz="quarter" idx="12"/>
          </p:nvPr>
        </p:nvSpPr>
        <p:spPr/>
        <p:txBody>
          <a:bodyPr/>
          <a:lstStyle/>
          <a:p>
            <a:fld id="{DF28FB93-0A08-4E7D-8E63-9EFA29F1E093}" type="slidenum">
              <a:rPr lang="en-US" smtClean="0"/>
              <a:pPr/>
              <a:t>30</a:t>
            </a:fld>
            <a:endParaRPr lang="en-US"/>
          </a:p>
        </p:txBody>
      </p:sp>
    </p:spTree>
    <p:extLst>
      <p:ext uri="{BB962C8B-B14F-4D97-AF65-F5344CB8AC3E}">
        <p14:creationId xmlns:p14="http://schemas.microsoft.com/office/powerpoint/2010/main" val="202312820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2F60FA-AD7F-E640-14C1-5BFD6142C694}"/>
              </a:ext>
            </a:extLst>
          </p:cNvPr>
          <p:cNvSpPr>
            <a:spLocks noGrp="1"/>
          </p:cNvSpPr>
          <p:nvPr>
            <p:ph type="title"/>
          </p:nvPr>
        </p:nvSpPr>
        <p:spPr>
          <a:xfrm>
            <a:off x="3127123" y="381000"/>
            <a:ext cx="5937755" cy="1188720"/>
          </a:xfrm>
        </p:spPr>
        <p:txBody>
          <a:bodyPr>
            <a:normAutofit/>
          </a:bodyPr>
          <a:lstStyle/>
          <a:p>
            <a:r>
              <a:rPr lang="en-US" sz="3200" dirty="0">
                <a:solidFill>
                  <a:srgbClr val="C00000"/>
                </a:solidFill>
              </a:rPr>
              <a:t>Hot spot heating</a:t>
            </a:r>
          </a:p>
        </p:txBody>
      </p:sp>
      <p:sp>
        <p:nvSpPr>
          <p:cNvPr id="3" name="Content Placeholder 2">
            <a:extLst>
              <a:ext uri="{FF2B5EF4-FFF2-40B4-BE49-F238E27FC236}">
                <a16:creationId xmlns:a16="http://schemas.microsoft.com/office/drawing/2014/main" id="{87C990FF-4238-3B46-5737-2BDA293CF82B}"/>
              </a:ext>
            </a:extLst>
          </p:cNvPr>
          <p:cNvSpPr>
            <a:spLocks noGrp="1"/>
          </p:cNvSpPr>
          <p:nvPr>
            <p:ph idx="1"/>
          </p:nvPr>
        </p:nvSpPr>
        <p:spPr>
          <a:xfrm>
            <a:off x="1828800" y="1878008"/>
            <a:ext cx="8534400" cy="4446592"/>
          </a:xfrm>
        </p:spPr>
        <p:txBody>
          <a:bodyPr>
            <a:normAutofit/>
          </a:bodyPr>
          <a:lstStyle/>
          <a:p>
            <a:pPr algn="just"/>
            <a:r>
              <a:rPr lang="en-US" sz="2200" dirty="0">
                <a:latin typeface="Times New Roman" panose="02020603050405020304" pitchFamily="18" charset="0"/>
                <a:ea typeface="Calibri" panose="020F0502020204030204" pitchFamily="34" charset="0"/>
              </a:rPr>
              <a:t>Hot spot heating occurs when one of the cell in a module </a:t>
            </a:r>
            <a:r>
              <a:rPr lang="en-US" sz="2200" dirty="0" err="1">
                <a:latin typeface="Times New Roman" panose="02020603050405020304" pitchFamily="18" charset="0"/>
                <a:ea typeface="Calibri" panose="020F0502020204030204" pitchFamily="34" charset="0"/>
              </a:rPr>
              <a:t>doesnot</a:t>
            </a:r>
            <a:r>
              <a:rPr lang="en-US" sz="2200" dirty="0">
                <a:latin typeface="Times New Roman" panose="02020603050405020304" pitchFamily="18" charset="0"/>
                <a:ea typeface="Calibri" panose="020F0502020204030204" pitchFamily="34" charset="0"/>
              </a:rPr>
              <a:t> produce current due to either malfunctioning or shading</a:t>
            </a:r>
          </a:p>
          <a:p>
            <a:pPr algn="just"/>
            <a:r>
              <a:rPr lang="en-US" sz="2200" dirty="0">
                <a:latin typeface="Times New Roman" panose="02020603050405020304" pitchFamily="18" charset="0"/>
                <a:ea typeface="Calibri" panose="020F0502020204030204" pitchFamily="34" charset="0"/>
              </a:rPr>
              <a:t>During such case, this results in power dissipation in the cell, due to which the cell overheats and results in formation of hot spots.</a:t>
            </a:r>
          </a:p>
          <a:p>
            <a:pPr algn="just"/>
            <a:r>
              <a:rPr lang="en-US" sz="2200" dirty="0">
                <a:latin typeface="Times New Roman" panose="02020603050405020304" pitchFamily="18" charset="0"/>
                <a:ea typeface="Calibri" panose="020F0502020204030204" pitchFamily="34" charset="0"/>
              </a:rPr>
              <a:t>The shaded cell acts like a resistor, which rather than produce current dissipates the power produced and converts it into heat. </a:t>
            </a:r>
          </a:p>
          <a:p>
            <a:pPr algn="just"/>
            <a:endParaRPr lang="en-US" dirty="0"/>
          </a:p>
        </p:txBody>
      </p:sp>
      <p:sp>
        <p:nvSpPr>
          <p:cNvPr id="4" name="Slide Number Placeholder 3">
            <a:extLst>
              <a:ext uri="{FF2B5EF4-FFF2-40B4-BE49-F238E27FC236}">
                <a16:creationId xmlns:a16="http://schemas.microsoft.com/office/drawing/2014/main" id="{DE47A032-5A46-3ECB-2210-4469DCE451BD}"/>
              </a:ext>
            </a:extLst>
          </p:cNvPr>
          <p:cNvSpPr>
            <a:spLocks noGrp="1"/>
          </p:cNvSpPr>
          <p:nvPr>
            <p:ph type="sldNum" sz="quarter" idx="12"/>
          </p:nvPr>
        </p:nvSpPr>
        <p:spPr/>
        <p:txBody>
          <a:bodyPr/>
          <a:lstStyle/>
          <a:p>
            <a:fld id="{DF28FB93-0A08-4E7D-8E63-9EFA29F1E093}" type="slidenum">
              <a:rPr lang="en-US" smtClean="0"/>
              <a:pPr/>
              <a:t>31</a:t>
            </a:fld>
            <a:endParaRPr lang="en-US"/>
          </a:p>
        </p:txBody>
      </p:sp>
    </p:spTree>
    <p:extLst>
      <p:ext uri="{BB962C8B-B14F-4D97-AF65-F5344CB8AC3E}">
        <p14:creationId xmlns:p14="http://schemas.microsoft.com/office/powerpoint/2010/main" val="100344084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2F60FA-AD7F-E640-14C1-5BFD6142C694}"/>
              </a:ext>
            </a:extLst>
          </p:cNvPr>
          <p:cNvSpPr>
            <a:spLocks noGrp="1"/>
          </p:cNvSpPr>
          <p:nvPr>
            <p:ph type="title"/>
          </p:nvPr>
        </p:nvSpPr>
        <p:spPr>
          <a:xfrm>
            <a:off x="3127123" y="381000"/>
            <a:ext cx="5937755" cy="1188720"/>
          </a:xfrm>
        </p:spPr>
        <p:txBody>
          <a:bodyPr>
            <a:normAutofit/>
          </a:bodyPr>
          <a:lstStyle/>
          <a:p>
            <a:r>
              <a:rPr lang="en-US" sz="3200" dirty="0">
                <a:solidFill>
                  <a:srgbClr val="C00000"/>
                </a:solidFill>
              </a:rPr>
              <a:t>Solar PV systems</a:t>
            </a:r>
          </a:p>
        </p:txBody>
      </p:sp>
      <p:sp>
        <p:nvSpPr>
          <p:cNvPr id="4" name="Slide Number Placeholder 3">
            <a:extLst>
              <a:ext uri="{FF2B5EF4-FFF2-40B4-BE49-F238E27FC236}">
                <a16:creationId xmlns:a16="http://schemas.microsoft.com/office/drawing/2014/main" id="{DE47A032-5A46-3ECB-2210-4469DCE451BD}"/>
              </a:ext>
            </a:extLst>
          </p:cNvPr>
          <p:cNvSpPr>
            <a:spLocks noGrp="1"/>
          </p:cNvSpPr>
          <p:nvPr>
            <p:ph type="sldNum" sz="quarter" idx="12"/>
          </p:nvPr>
        </p:nvSpPr>
        <p:spPr/>
        <p:txBody>
          <a:bodyPr/>
          <a:lstStyle/>
          <a:p>
            <a:fld id="{DF28FB93-0A08-4E7D-8E63-9EFA29F1E093}" type="slidenum">
              <a:rPr lang="en-US" smtClean="0"/>
              <a:pPr/>
              <a:t>32</a:t>
            </a:fld>
            <a:endParaRPr lang="en-US"/>
          </a:p>
        </p:txBody>
      </p:sp>
      <p:pic>
        <p:nvPicPr>
          <p:cNvPr id="7" name="Picture 6">
            <a:extLst>
              <a:ext uri="{FF2B5EF4-FFF2-40B4-BE49-F238E27FC236}">
                <a16:creationId xmlns:a16="http://schemas.microsoft.com/office/drawing/2014/main" id="{D81F688D-F680-23A1-2773-19C3B4A67666}"/>
              </a:ext>
            </a:extLst>
          </p:cNvPr>
          <p:cNvPicPr>
            <a:picLocks noChangeAspect="1"/>
          </p:cNvPicPr>
          <p:nvPr/>
        </p:nvPicPr>
        <p:blipFill rotWithShape="1">
          <a:blip r:embed="rId2"/>
          <a:srcRect l="29908" t="19803" r="23683" b="6660"/>
          <a:stretch/>
        </p:blipFill>
        <p:spPr bwMode="auto">
          <a:xfrm>
            <a:off x="6719456" y="1406358"/>
            <a:ext cx="4365625" cy="4208332"/>
          </a:xfrm>
          <a:prstGeom prst="rect">
            <a:avLst/>
          </a:prstGeom>
          <a:ln>
            <a:solidFill>
              <a:schemeClr val="tx1"/>
            </a:solidFill>
          </a:ln>
          <a:extLst>
            <a:ext uri="{53640926-AAD7-44D8-BBD7-CCE9431645EC}">
              <a14:shadowObscured xmlns:a14="http://schemas.microsoft.com/office/drawing/2010/main"/>
            </a:ext>
          </a:extLst>
        </p:spPr>
      </p:pic>
      <p:sp>
        <p:nvSpPr>
          <p:cNvPr id="9" name="TextBox 8">
            <a:extLst>
              <a:ext uri="{FF2B5EF4-FFF2-40B4-BE49-F238E27FC236}">
                <a16:creationId xmlns:a16="http://schemas.microsoft.com/office/drawing/2014/main" id="{0F6824C4-5364-66FC-DE03-C54A339F257A}"/>
              </a:ext>
            </a:extLst>
          </p:cNvPr>
          <p:cNvSpPr txBox="1"/>
          <p:nvPr/>
        </p:nvSpPr>
        <p:spPr>
          <a:xfrm>
            <a:off x="401782" y="1701204"/>
            <a:ext cx="5389419" cy="3910301"/>
          </a:xfrm>
          <a:prstGeom prst="rect">
            <a:avLst/>
          </a:prstGeom>
          <a:noFill/>
        </p:spPr>
        <p:txBody>
          <a:bodyPr wrap="square">
            <a:spAutoFit/>
          </a:bodyPr>
          <a:lstStyle/>
          <a:p>
            <a:pPr marL="285750" indent="-285750" algn="just">
              <a:lnSpc>
                <a:spcPct val="150000"/>
              </a:lnSpc>
              <a:spcAft>
                <a:spcPts val="1000"/>
              </a:spcAft>
              <a:buFont typeface="Arial" panose="020B0604020202020204" pitchFamily="34" charset="0"/>
              <a:buChar char="•"/>
            </a:pPr>
            <a:r>
              <a:rPr lang="en-US" dirty="0">
                <a:latin typeface="Times New Roman" panose="02020603050405020304" pitchFamily="18" charset="0"/>
                <a:ea typeface="Calibri" panose="020F0502020204030204" pitchFamily="34" charset="0"/>
              </a:rPr>
              <a:t>A typical solar PV system comprises of solar panels/array used to power a given load which can be village load in a community or a specific load for a system such as water pump used for irrigation.</a:t>
            </a:r>
          </a:p>
          <a:p>
            <a:pPr marL="285750" indent="-285750" algn="just">
              <a:lnSpc>
                <a:spcPct val="150000"/>
              </a:lnSpc>
              <a:spcAft>
                <a:spcPts val="1000"/>
              </a:spcAft>
              <a:buFont typeface="Arial" panose="020B0604020202020204" pitchFamily="34" charset="0"/>
              <a:buChar char="•"/>
            </a:pPr>
            <a:r>
              <a:rPr lang="en-US" dirty="0">
                <a:latin typeface="Times New Roman" panose="02020603050405020304" pitchFamily="18" charset="0"/>
                <a:ea typeface="Calibri" panose="020F0502020204030204" pitchFamily="34" charset="0"/>
              </a:rPr>
              <a:t>The major components of a typical solar PV system are DC-AC power inverter, battery bank, system and battery controller (charge controller), auxiliary energy sources and sometimes specified electrical load. </a:t>
            </a:r>
          </a:p>
        </p:txBody>
      </p:sp>
      <p:sp>
        <p:nvSpPr>
          <p:cNvPr id="11" name="TextBox 10">
            <a:extLst>
              <a:ext uri="{FF2B5EF4-FFF2-40B4-BE49-F238E27FC236}">
                <a16:creationId xmlns:a16="http://schemas.microsoft.com/office/drawing/2014/main" id="{0716C4DE-4350-14ED-B0E9-FF099577E7A7}"/>
              </a:ext>
            </a:extLst>
          </p:cNvPr>
          <p:cNvSpPr txBox="1"/>
          <p:nvPr/>
        </p:nvSpPr>
        <p:spPr>
          <a:xfrm>
            <a:off x="6782524" y="5667905"/>
            <a:ext cx="4572000" cy="369332"/>
          </a:xfrm>
          <a:prstGeom prst="rect">
            <a:avLst/>
          </a:prstGeom>
          <a:noFill/>
        </p:spPr>
        <p:txBody>
          <a:bodyPr wrap="square">
            <a:spAutoFit/>
          </a:bodyPr>
          <a:lstStyle/>
          <a:p>
            <a:pPr algn="just">
              <a:spcAft>
                <a:spcPts val="1000"/>
              </a:spcAft>
            </a:pPr>
            <a:r>
              <a:rPr lang="en-US" i="1" dirty="0">
                <a:solidFill>
                  <a:srgbClr val="1F497D"/>
                </a:solidFill>
                <a:latin typeface="Times New Roman" panose="02020603050405020304" pitchFamily="18" charset="0"/>
                <a:ea typeface="Calibri" panose="020F0502020204030204" pitchFamily="34" charset="0"/>
              </a:rPr>
              <a:t>Figure 7: A typical solar PV system</a:t>
            </a:r>
          </a:p>
        </p:txBody>
      </p:sp>
    </p:spTree>
    <p:extLst>
      <p:ext uri="{BB962C8B-B14F-4D97-AF65-F5344CB8AC3E}">
        <p14:creationId xmlns:p14="http://schemas.microsoft.com/office/powerpoint/2010/main" val="378690808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2F60FA-AD7F-E640-14C1-5BFD6142C694}"/>
              </a:ext>
            </a:extLst>
          </p:cNvPr>
          <p:cNvSpPr>
            <a:spLocks noGrp="1"/>
          </p:cNvSpPr>
          <p:nvPr>
            <p:ph type="title"/>
          </p:nvPr>
        </p:nvSpPr>
        <p:spPr>
          <a:xfrm>
            <a:off x="3127123" y="381000"/>
            <a:ext cx="5937755" cy="1188720"/>
          </a:xfrm>
        </p:spPr>
        <p:txBody>
          <a:bodyPr>
            <a:normAutofit/>
          </a:bodyPr>
          <a:lstStyle/>
          <a:p>
            <a:r>
              <a:rPr lang="en-US" sz="3200" dirty="0">
                <a:solidFill>
                  <a:srgbClr val="C00000"/>
                </a:solidFill>
              </a:rPr>
              <a:t>Solar PV Systems</a:t>
            </a:r>
          </a:p>
        </p:txBody>
      </p:sp>
      <p:sp>
        <p:nvSpPr>
          <p:cNvPr id="4" name="Slide Number Placeholder 3">
            <a:extLst>
              <a:ext uri="{FF2B5EF4-FFF2-40B4-BE49-F238E27FC236}">
                <a16:creationId xmlns:a16="http://schemas.microsoft.com/office/drawing/2014/main" id="{DE47A032-5A46-3ECB-2210-4469DCE451BD}"/>
              </a:ext>
            </a:extLst>
          </p:cNvPr>
          <p:cNvSpPr>
            <a:spLocks noGrp="1"/>
          </p:cNvSpPr>
          <p:nvPr>
            <p:ph type="sldNum" sz="quarter" idx="12"/>
          </p:nvPr>
        </p:nvSpPr>
        <p:spPr/>
        <p:txBody>
          <a:bodyPr/>
          <a:lstStyle/>
          <a:p>
            <a:fld id="{DF28FB93-0A08-4E7D-8E63-9EFA29F1E093}" type="slidenum">
              <a:rPr lang="en-US" smtClean="0"/>
              <a:pPr/>
              <a:t>33</a:t>
            </a:fld>
            <a:endParaRPr lang="en-US"/>
          </a:p>
        </p:txBody>
      </p:sp>
      <p:sp>
        <p:nvSpPr>
          <p:cNvPr id="9" name="TextBox 8">
            <a:extLst>
              <a:ext uri="{FF2B5EF4-FFF2-40B4-BE49-F238E27FC236}">
                <a16:creationId xmlns:a16="http://schemas.microsoft.com/office/drawing/2014/main" id="{0F6824C4-5364-66FC-DE03-C54A339F257A}"/>
              </a:ext>
            </a:extLst>
          </p:cNvPr>
          <p:cNvSpPr txBox="1"/>
          <p:nvPr/>
        </p:nvSpPr>
        <p:spPr>
          <a:xfrm>
            <a:off x="954522" y="1701205"/>
            <a:ext cx="9519514" cy="3884205"/>
          </a:xfrm>
          <a:prstGeom prst="rect">
            <a:avLst/>
          </a:prstGeom>
          <a:noFill/>
        </p:spPr>
        <p:txBody>
          <a:bodyPr wrap="square">
            <a:spAutoFit/>
          </a:bodyPr>
          <a:lstStyle/>
          <a:p>
            <a:pPr algn="just">
              <a:lnSpc>
                <a:spcPct val="110000"/>
              </a:lnSpc>
              <a:spcBef>
                <a:spcPts val="600"/>
              </a:spcBef>
              <a:spcAft>
                <a:spcPts val="600"/>
              </a:spcAft>
            </a:pPr>
            <a:r>
              <a:rPr lang="en-US" sz="2000" dirty="0">
                <a:latin typeface="Times New Roman" panose="02020603050405020304" pitchFamily="18" charset="0"/>
                <a:ea typeface="Calibri" panose="020F0502020204030204" pitchFamily="34" charset="0"/>
              </a:rPr>
              <a:t>Some of the types of PV systems are:</a:t>
            </a:r>
          </a:p>
          <a:p>
            <a:pPr marL="342900" indent="-342900" algn="just">
              <a:lnSpc>
                <a:spcPct val="110000"/>
              </a:lnSpc>
              <a:spcBef>
                <a:spcPts val="600"/>
              </a:spcBef>
              <a:spcAft>
                <a:spcPts val="600"/>
              </a:spcAft>
              <a:buFont typeface="Arial" panose="020B0604020202020204" pitchFamily="34" charset="0"/>
              <a:buChar char="•"/>
            </a:pPr>
            <a:r>
              <a:rPr lang="en-US" sz="2000" dirty="0">
                <a:latin typeface="Times New Roman" panose="02020603050405020304" pitchFamily="18" charset="0"/>
                <a:ea typeface="Calibri" panose="020F0502020204030204" pitchFamily="34" charset="0"/>
              </a:rPr>
              <a:t>Grid Connected Photovoltaic systems</a:t>
            </a:r>
          </a:p>
          <a:p>
            <a:pPr marL="342900" indent="-342900" algn="just">
              <a:lnSpc>
                <a:spcPct val="110000"/>
              </a:lnSpc>
              <a:spcBef>
                <a:spcPts val="600"/>
              </a:spcBef>
              <a:spcAft>
                <a:spcPts val="600"/>
              </a:spcAft>
              <a:buFont typeface="Arial" panose="020B0604020202020204" pitchFamily="34" charset="0"/>
              <a:buChar char="•"/>
            </a:pPr>
            <a:r>
              <a:rPr lang="en-US" sz="2000" dirty="0">
                <a:latin typeface="Times New Roman" panose="02020603050405020304" pitchFamily="18" charset="0"/>
                <a:ea typeface="Calibri" panose="020F0502020204030204" pitchFamily="34" charset="0"/>
              </a:rPr>
              <a:t>Stand Alone Photovoltaic System</a:t>
            </a:r>
          </a:p>
          <a:p>
            <a:pPr algn="just">
              <a:lnSpc>
                <a:spcPct val="110000"/>
              </a:lnSpc>
              <a:spcBef>
                <a:spcPts val="600"/>
              </a:spcBef>
              <a:spcAft>
                <a:spcPts val="600"/>
              </a:spcAft>
            </a:pPr>
            <a:r>
              <a:rPr lang="en-US" sz="2000" b="1" dirty="0">
                <a:latin typeface="Times New Roman" panose="02020603050405020304" pitchFamily="18" charset="0"/>
              </a:rPr>
              <a:t>Grid Connected Photovoltaic Systems</a:t>
            </a:r>
          </a:p>
          <a:p>
            <a:pPr marL="342900" indent="-342900" algn="just">
              <a:lnSpc>
                <a:spcPct val="110000"/>
              </a:lnSpc>
              <a:spcBef>
                <a:spcPts val="600"/>
              </a:spcBef>
              <a:spcAft>
                <a:spcPts val="600"/>
              </a:spcAft>
              <a:buFont typeface="Arial" panose="020B0604020202020204" pitchFamily="34" charset="0"/>
              <a:buChar char="•"/>
            </a:pPr>
            <a:r>
              <a:rPr lang="en-US" sz="2000" dirty="0">
                <a:latin typeface="Times New Roman" panose="02020603050405020304" pitchFamily="18" charset="0"/>
                <a:ea typeface="Calibri" panose="020F0502020204030204" pitchFamily="34" charset="0"/>
              </a:rPr>
              <a:t>These type of PV systems are interconnected with electric utility grid and operates parallelly. </a:t>
            </a:r>
          </a:p>
          <a:p>
            <a:pPr marL="342900" indent="-342900" algn="just">
              <a:lnSpc>
                <a:spcPct val="110000"/>
              </a:lnSpc>
              <a:spcBef>
                <a:spcPts val="600"/>
              </a:spcBef>
              <a:spcAft>
                <a:spcPts val="600"/>
              </a:spcAft>
              <a:buFont typeface="Arial" panose="020B0604020202020204" pitchFamily="34" charset="0"/>
              <a:buChar char="•"/>
            </a:pPr>
            <a:r>
              <a:rPr lang="en-US" sz="2000" dirty="0">
                <a:latin typeface="Times New Roman" panose="02020603050405020304" pitchFamily="18" charset="0"/>
                <a:ea typeface="Calibri" panose="020F0502020204030204" pitchFamily="34" charset="0"/>
              </a:rPr>
              <a:t>A power conditioning unit is the major component of such system which converts the DC power produced by the PV array into AC power consistent with the requirements of the electric grid. </a:t>
            </a:r>
          </a:p>
        </p:txBody>
      </p:sp>
    </p:spTree>
    <p:extLst>
      <p:ext uri="{BB962C8B-B14F-4D97-AF65-F5344CB8AC3E}">
        <p14:creationId xmlns:p14="http://schemas.microsoft.com/office/powerpoint/2010/main" val="21152457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2F60FA-AD7F-E640-14C1-5BFD6142C694}"/>
              </a:ext>
            </a:extLst>
          </p:cNvPr>
          <p:cNvSpPr>
            <a:spLocks noGrp="1"/>
          </p:cNvSpPr>
          <p:nvPr>
            <p:ph type="title"/>
          </p:nvPr>
        </p:nvSpPr>
        <p:spPr>
          <a:xfrm>
            <a:off x="3127123" y="381000"/>
            <a:ext cx="5937755" cy="1188720"/>
          </a:xfrm>
        </p:spPr>
        <p:txBody>
          <a:bodyPr>
            <a:normAutofit/>
          </a:bodyPr>
          <a:lstStyle/>
          <a:p>
            <a:r>
              <a:rPr lang="en-US" sz="3200" dirty="0">
                <a:solidFill>
                  <a:srgbClr val="C00000"/>
                </a:solidFill>
              </a:rPr>
              <a:t>Solar PV systems</a:t>
            </a:r>
          </a:p>
        </p:txBody>
      </p:sp>
      <p:sp>
        <p:nvSpPr>
          <p:cNvPr id="4" name="Slide Number Placeholder 3">
            <a:extLst>
              <a:ext uri="{FF2B5EF4-FFF2-40B4-BE49-F238E27FC236}">
                <a16:creationId xmlns:a16="http://schemas.microsoft.com/office/drawing/2014/main" id="{DE47A032-5A46-3ECB-2210-4469DCE451BD}"/>
              </a:ext>
            </a:extLst>
          </p:cNvPr>
          <p:cNvSpPr>
            <a:spLocks noGrp="1"/>
          </p:cNvSpPr>
          <p:nvPr>
            <p:ph type="sldNum" sz="quarter" idx="12"/>
          </p:nvPr>
        </p:nvSpPr>
        <p:spPr/>
        <p:txBody>
          <a:bodyPr/>
          <a:lstStyle/>
          <a:p>
            <a:fld id="{DF28FB93-0A08-4E7D-8E63-9EFA29F1E093}" type="slidenum">
              <a:rPr lang="en-US" smtClean="0"/>
              <a:pPr/>
              <a:t>34</a:t>
            </a:fld>
            <a:endParaRPr lang="en-US"/>
          </a:p>
        </p:txBody>
      </p:sp>
      <p:sp>
        <p:nvSpPr>
          <p:cNvPr id="9" name="TextBox 8">
            <a:extLst>
              <a:ext uri="{FF2B5EF4-FFF2-40B4-BE49-F238E27FC236}">
                <a16:creationId xmlns:a16="http://schemas.microsoft.com/office/drawing/2014/main" id="{0F6824C4-5364-66FC-DE03-C54A339F257A}"/>
              </a:ext>
            </a:extLst>
          </p:cNvPr>
          <p:cNvSpPr txBox="1"/>
          <p:nvPr/>
        </p:nvSpPr>
        <p:spPr>
          <a:xfrm>
            <a:off x="1730376" y="1701205"/>
            <a:ext cx="8556625" cy="3730317"/>
          </a:xfrm>
          <a:prstGeom prst="rect">
            <a:avLst/>
          </a:prstGeom>
          <a:noFill/>
        </p:spPr>
        <p:txBody>
          <a:bodyPr wrap="square">
            <a:spAutoFit/>
          </a:bodyPr>
          <a:lstStyle/>
          <a:p>
            <a:pPr algn="just">
              <a:lnSpc>
                <a:spcPct val="110000"/>
              </a:lnSpc>
              <a:spcBef>
                <a:spcPts val="600"/>
              </a:spcBef>
              <a:spcAft>
                <a:spcPts val="600"/>
              </a:spcAft>
            </a:pPr>
            <a:r>
              <a:rPr lang="en-US" sz="2000" b="1" dirty="0">
                <a:latin typeface="Times New Roman" panose="02020603050405020304" pitchFamily="18" charset="0"/>
              </a:rPr>
              <a:t>Stand-Alone Photovoltaic Systems</a:t>
            </a:r>
          </a:p>
          <a:p>
            <a:pPr marL="342900" indent="-342900" algn="just">
              <a:lnSpc>
                <a:spcPct val="110000"/>
              </a:lnSpc>
              <a:spcBef>
                <a:spcPts val="600"/>
              </a:spcBef>
              <a:spcAft>
                <a:spcPts val="600"/>
              </a:spcAft>
              <a:buFont typeface="Arial" panose="020B0604020202020204" pitchFamily="34" charset="0"/>
              <a:buChar char="•"/>
            </a:pPr>
            <a:r>
              <a:rPr lang="en-US" sz="2000" dirty="0">
                <a:latin typeface="Times New Roman" panose="02020603050405020304" pitchFamily="18" charset="0"/>
                <a:ea typeface="Calibri" panose="020F0502020204030204" pitchFamily="34" charset="0"/>
              </a:rPr>
              <a:t>This type of system operates independent of the electric utility grid and are designated to supply power to specific AC or DC load. </a:t>
            </a:r>
          </a:p>
          <a:p>
            <a:pPr marL="342900" indent="-342900" algn="just">
              <a:lnSpc>
                <a:spcPct val="110000"/>
              </a:lnSpc>
              <a:spcBef>
                <a:spcPts val="600"/>
              </a:spcBef>
              <a:spcAft>
                <a:spcPts val="600"/>
              </a:spcAft>
              <a:buFont typeface="Arial" panose="020B0604020202020204" pitchFamily="34" charset="0"/>
              <a:buChar char="•"/>
            </a:pPr>
            <a:r>
              <a:rPr lang="en-US" sz="2000" dirty="0">
                <a:latin typeface="Times New Roman" panose="02020603050405020304" pitchFamily="18" charset="0"/>
                <a:ea typeface="Calibri" panose="020F0502020204030204" pitchFamily="34" charset="0"/>
              </a:rPr>
              <a:t>A simplest form of stand-alone PV systems is when the power produced from an array is directly used to operate DC load. </a:t>
            </a:r>
          </a:p>
          <a:p>
            <a:pPr marL="342900" indent="-342900" algn="just">
              <a:lnSpc>
                <a:spcPct val="110000"/>
              </a:lnSpc>
              <a:spcBef>
                <a:spcPts val="600"/>
              </a:spcBef>
              <a:spcAft>
                <a:spcPts val="600"/>
              </a:spcAft>
              <a:buFont typeface="Arial" panose="020B0604020202020204" pitchFamily="34" charset="0"/>
              <a:buChar char="•"/>
            </a:pPr>
            <a:r>
              <a:rPr lang="en-US" sz="2000" dirty="0">
                <a:latin typeface="Times New Roman" panose="02020603050405020304" pitchFamily="18" charset="0"/>
                <a:ea typeface="Calibri" panose="020F0502020204030204" pitchFamily="34" charset="0"/>
              </a:rPr>
              <a:t>In such case, due to absence of storage device such as battery, the load can only be operated during sunshine hours. </a:t>
            </a:r>
          </a:p>
          <a:p>
            <a:pPr marL="342900" indent="-342900" algn="just">
              <a:lnSpc>
                <a:spcPct val="110000"/>
              </a:lnSpc>
              <a:spcBef>
                <a:spcPts val="600"/>
              </a:spcBef>
              <a:spcAft>
                <a:spcPts val="600"/>
              </a:spcAft>
              <a:buFont typeface="Arial" panose="020B0604020202020204" pitchFamily="34" charset="0"/>
              <a:buChar char="•"/>
            </a:pPr>
            <a:r>
              <a:rPr lang="en-US" sz="2000" dirty="0">
                <a:latin typeface="Times New Roman" panose="02020603050405020304" pitchFamily="18" charset="0"/>
                <a:ea typeface="Calibri" panose="020F0502020204030204" pitchFamily="34" charset="0"/>
              </a:rPr>
              <a:t>However, many stand-alone PV systems use battery for storage of the power to operate the load outside of sunshine hours (Sharma &amp; Hasan, 2009).</a:t>
            </a:r>
          </a:p>
        </p:txBody>
      </p:sp>
    </p:spTree>
    <p:extLst>
      <p:ext uri="{BB962C8B-B14F-4D97-AF65-F5344CB8AC3E}">
        <p14:creationId xmlns:p14="http://schemas.microsoft.com/office/powerpoint/2010/main" val="49810421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2F60FA-AD7F-E640-14C1-5BFD6142C694}"/>
              </a:ext>
            </a:extLst>
          </p:cNvPr>
          <p:cNvSpPr>
            <a:spLocks noGrp="1"/>
          </p:cNvSpPr>
          <p:nvPr>
            <p:ph type="title"/>
          </p:nvPr>
        </p:nvSpPr>
        <p:spPr>
          <a:xfrm>
            <a:off x="3127123" y="381000"/>
            <a:ext cx="5937755" cy="1188720"/>
          </a:xfrm>
        </p:spPr>
        <p:txBody>
          <a:bodyPr>
            <a:normAutofit/>
          </a:bodyPr>
          <a:lstStyle/>
          <a:p>
            <a:r>
              <a:rPr lang="en-US" sz="3200" dirty="0">
                <a:solidFill>
                  <a:srgbClr val="C00000"/>
                </a:solidFill>
              </a:rPr>
              <a:t>Advantages of Solar PV</a:t>
            </a:r>
          </a:p>
        </p:txBody>
      </p:sp>
      <p:sp>
        <p:nvSpPr>
          <p:cNvPr id="3" name="Content Placeholder 2">
            <a:extLst>
              <a:ext uri="{FF2B5EF4-FFF2-40B4-BE49-F238E27FC236}">
                <a16:creationId xmlns:a16="http://schemas.microsoft.com/office/drawing/2014/main" id="{87C990FF-4238-3B46-5737-2BDA293CF82B}"/>
              </a:ext>
            </a:extLst>
          </p:cNvPr>
          <p:cNvSpPr>
            <a:spLocks noGrp="1"/>
          </p:cNvSpPr>
          <p:nvPr>
            <p:ph idx="1"/>
          </p:nvPr>
        </p:nvSpPr>
        <p:spPr>
          <a:xfrm>
            <a:off x="1828800" y="1878008"/>
            <a:ext cx="8534400" cy="2617792"/>
          </a:xfrm>
        </p:spPr>
        <p:txBody>
          <a:bodyPr numCol="2">
            <a:normAutofit/>
          </a:bodyPr>
          <a:lstStyle/>
          <a:p>
            <a:pPr algn="just">
              <a:spcBef>
                <a:spcPts val="600"/>
              </a:spcBef>
              <a:spcAft>
                <a:spcPts val="600"/>
              </a:spcAft>
            </a:pPr>
            <a:r>
              <a:rPr lang="en-US" sz="1800" dirty="0">
                <a:latin typeface="Times New Roman" panose="02020603050405020304" pitchFamily="18" charset="0"/>
                <a:ea typeface="Calibri" panose="020F0502020204030204" pitchFamily="34" charset="0"/>
              </a:rPr>
              <a:t>Absence of moving parts</a:t>
            </a:r>
          </a:p>
          <a:p>
            <a:pPr algn="just">
              <a:spcBef>
                <a:spcPts val="600"/>
              </a:spcBef>
              <a:spcAft>
                <a:spcPts val="600"/>
              </a:spcAft>
            </a:pPr>
            <a:r>
              <a:rPr lang="en-US" sz="1800" dirty="0">
                <a:latin typeface="Times New Roman" panose="02020603050405020304" pitchFamily="18" charset="0"/>
                <a:ea typeface="Calibri" panose="020F0502020204030204" pitchFamily="34" charset="0"/>
              </a:rPr>
              <a:t>Direct conversion of light to electricity at room temperatures</a:t>
            </a:r>
          </a:p>
          <a:p>
            <a:pPr algn="just">
              <a:spcBef>
                <a:spcPts val="600"/>
              </a:spcBef>
              <a:spcAft>
                <a:spcPts val="600"/>
              </a:spcAft>
            </a:pPr>
            <a:r>
              <a:rPr lang="en-US" sz="1800" dirty="0">
                <a:latin typeface="Times New Roman" panose="02020603050405020304" pitchFamily="18" charset="0"/>
                <a:ea typeface="Calibri" panose="020F0502020204030204" pitchFamily="34" charset="0"/>
              </a:rPr>
              <a:t>Does not require constant attention and can function on its own</a:t>
            </a:r>
          </a:p>
          <a:p>
            <a:pPr algn="just">
              <a:spcBef>
                <a:spcPts val="600"/>
              </a:spcBef>
              <a:spcAft>
                <a:spcPts val="600"/>
              </a:spcAft>
            </a:pPr>
            <a:r>
              <a:rPr lang="en-US" sz="1800" dirty="0">
                <a:latin typeface="Times New Roman" panose="02020603050405020304" pitchFamily="18" charset="0"/>
                <a:ea typeface="Calibri" panose="020F0502020204030204" pitchFamily="34" charset="0"/>
              </a:rPr>
              <a:t>Low maintenance cost</a:t>
            </a:r>
          </a:p>
          <a:p>
            <a:pPr algn="just">
              <a:spcBef>
                <a:spcPts val="600"/>
              </a:spcBef>
              <a:spcAft>
                <a:spcPts val="600"/>
              </a:spcAft>
            </a:pPr>
            <a:r>
              <a:rPr lang="en-US" sz="1800" dirty="0">
                <a:latin typeface="Times New Roman" panose="02020603050405020304" pitchFamily="18" charset="0"/>
                <a:ea typeface="Calibri" panose="020F0502020204030204" pitchFamily="34" charset="0"/>
              </a:rPr>
              <a:t>No environmental pollution</a:t>
            </a:r>
          </a:p>
          <a:p>
            <a:pPr algn="just">
              <a:spcBef>
                <a:spcPts val="600"/>
              </a:spcBef>
              <a:spcAft>
                <a:spcPts val="600"/>
              </a:spcAft>
            </a:pPr>
            <a:r>
              <a:rPr lang="en-US" sz="1800" dirty="0">
                <a:latin typeface="Times New Roman" panose="02020603050405020304" pitchFamily="18" charset="0"/>
                <a:ea typeface="Calibri" panose="020F0502020204030204" pitchFamily="34" charset="0"/>
              </a:rPr>
              <a:t>Has very long life and is highly reliable</a:t>
            </a:r>
          </a:p>
          <a:p>
            <a:pPr algn="just">
              <a:spcBef>
                <a:spcPts val="600"/>
              </a:spcBef>
              <a:spcAft>
                <a:spcPts val="600"/>
              </a:spcAft>
            </a:pPr>
            <a:r>
              <a:rPr lang="en-US" sz="1800" dirty="0">
                <a:latin typeface="Times New Roman" panose="02020603050405020304" pitchFamily="18" charset="0"/>
                <a:ea typeface="Calibri" panose="020F0502020204030204" pitchFamily="34" charset="0"/>
              </a:rPr>
              <a:t>No cost of fuel</a:t>
            </a:r>
          </a:p>
          <a:p>
            <a:pPr algn="just">
              <a:spcBef>
                <a:spcPts val="600"/>
              </a:spcBef>
              <a:spcAft>
                <a:spcPts val="600"/>
              </a:spcAft>
            </a:pPr>
            <a:r>
              <a:rPr lang="en-US" sz="1800" dirty="0">
                <a:latin typeface="Times New Roman" panose="02020603050405020304" pitchFamily="18" charset="0"/>
                <a:ea typeface="Calibri" panose="020F0502020204030204" pitchFamily="34" charset="0"/>
              </a:rPr>
              <a:t>No starting time required </a:t>
            </a:r>
          </a:p>
          <a:p>
            <a:pPr>
              <a:spcBef>
                <a:spcPts val="600"/>
              </a:spcBef>
              <a:spcAft>
                <a:spcPts val="600"/>
              </a:spcAft>
            </a:pPr>
            <a:r>
              <a:rPr lang="en-US" sz="1800" dirty="0">
                <a:latin typeface="Times New Roman" panose="02020603050405020304" pitchFamily="18" charset="0"/>
                <a:ea typeface="Calibri" panose="020F0502020204030204" pitchFamily="34" charset="0"/>
              </a:rPr>
              <a:t>Solar PV system can be of varying size, used to operate small load, power a community of produce power in MW for a country</a:t>
            </a:r>
            <a:endParaRPr lang="en-US" dirty="0"/>
          </a:p>
        </p:txBody>
      </p:sp>
      <p:sp>
        <p:nvSpPr>
          <p:cNvPr id="4" name="Slide Number Placeholder 3">
            <a:extLst>
              <a:ext uri="{FF2B5EF4-FFF2-40B4-BE49-F238E27FC236}">
                <a16:creationId xmlns:a16="http://schemas.microsoft.com/office/drawing/2014/main" id="{DE47A032-5A46-3ECB-2210-4469DCE451BD}"/>
              </a:ext>
            </a:extLst>
          </p:cNvPr>
          <p:cNvSpPr>
            <a:spLocks noGrp="1"/>
          </p:cNvSpPr>
          <p:nvPr>
            <p:ph type="sldNum" sz="quarter" idx="12"/>
          </p:nvPr>
        </p:nvSpPr>
        <p:spPr/>
        <p:txBody>
          <a:bodyPr/>
          <a:lstStyle/>
          <a:p>
            <a:fld id="{DF28FB93-0A08-4E7D-8E63-9EFA29F1E093}" type="slidenum">
              <a:rPr lang="en-US" smtClean="0"/>
              <a:pPr/>
              <a:t>35</a:t>
            </a:fld>
            <a:endParaRPr lang="en-US"/>
          </a:p>
        </p:txBody>
      </p:sp>
      <p:sp>
        <p:nvSpPr>
          <p:cNvPr id="5" name="Content Placeholder 2">
            <a:extLst>
              <a:ext uri="{FF2B5EF4-FFF2-40B4-BE49-F238E27FC236}">
                <a16:creationId xmlns:a16="http://schemas.microsoft.com/office/drawing/2014/main" id="{AF981EA8-8D43-067D-47DD-48A77078CEC9}"/>
              </a:ext>
            </a:extLst>
          </p:cNvPr>
          <p:cNvSpPr txBox="1">
            <a:spLocks/>
          </p:cNvSpPr>
          <p:nvPr/>
        </p:nvSpPr>
        <p:spPr>
          <a:xfrm>
            <a:off x="1797170" y="4495800"/>
            <a:ext cx="8534400" cy="2617792"/>
          </a:xfrm>
          <a:prstGeom prst="rect">
            <a:avLst/>
          </a:prstGeom>
        </p:spPr>
        <p:txBody>
          <a:bodyPr vert="horz" lIns="91440" tIns="45720" rIns="91440" bIns="45720" numCol="1" rtlCol="0">
            <a:normAutofit/>
          </a:bodyPr>
          <a:lst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44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59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28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pPr marL="0" indent="0" algn="just">
              <a:spcBef>
                <a:spcPts val="600"/>
              </a:spcBef>
              <a:spcAft>
                <a:spcPts val="600"/>
              </a:spcAft>
              <a:buNone/>
            </a:pPr>
            <a:r>
              <a:rPr lang="en-US" b="1" dirty="0">
                <a:latin typeface="Times New Roman" panose="02020603050405020304" pitchFamily="18" charset="0"/>
                <a:ea typeface="Calibri" panose="020F0502020204030204" pitchFamily="34" charset="0"/>
              </a:rPr>
              <a:t>Limitations of Solar PV</a:t>
            </a:r>
          </a:p>
          <a:p>
            <a:pPr algn="just">
              <a:spcBef>
                <a:spcPts val="600"/>
              </a:spcBef>
              <a:spcAft>
                <a:spcPts val="600"/>
              </a:spcAft>
            </a:pPr>
            <a:r>
              <a:rPr lang="en-US" dirty="0">
                <a:latin typeface="Times New Roman" panose="02020603050405020304" pitchFamily="18" charset="0"/>
                <a:ea typeface="Calibri" panose="020F0502020204030204" pitchFamily="34" charset="0"/>
              </a:rPr>
              <a:t>High initial cost</a:t>
            </a:r>
          </a:p>
          <a:p>
            <a:pPr algn="just">
              <a:spcBef>
                <a:spcPts val="600"/>
              </a:spcBef>
              <a:spcAft>
                <a:spcPts val="600"/>
              </a:spcAft>
            </a:pPr>
            <a:r>
              <a:rPr lang="en-US" dirty="0">
                <a:latin typeface="Times New Roman" panose="02020603050405020304" pitchFamily="18" charset="0"/>
                <a:ea typeface="Calibri" panose="020F0502020204030204" pitchFamily="34" charset="0"/>
              </a:rPr>
              <a:t>Insolation is unreliable due to which storage devices are required</a:t>
            </a:r>
          </a:p>
          <a:p>
            <a:pPr>
              <a:spcBef>
                <a:spcPts val="600"/>
              </a:spcBef>
              <a:spcAft>
                <a:spcPts val="600"/>
              </a:spcAft>
            </a:pPr>
            <a:r>
              <a:rPr lang="en-US" dirty="0">
                <a:latin typeface="Times New Roman" panose="02020603050405020304" pitchFamily="18" charset="0"/>
                <a:ea typeface="Calibri" panose="020F0502020204030204" pitchFamily="34" charset="0"/>
              </a:rPr>
              <a:t>Requires very large land areas</a:t>
            </a:r>
            <a:endParaRPr lang="en-US" sz="2000" b="1" dirty="0"/>
          </a:p>
        </p:txBody>
      </p:sp>
    </p:spTree>
    <p:extLst>
      <p:ext uri="{BB962C8B-B14F-4D97-AF65-F5344CB8AC3E}">
        <p14:creationId xmlns:p14="http://schemas.microsoft.com/office/powerpoint/2010/main" val="414223460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2F60FA-AD7F-E640-14C1-5BFD6142C694}"/>
              </a:ext>
            </a:extLst>
          </p:cNvPr>
          <p:cNvSpPr>
            <a:spLocks noGrp="1"/>
          </p:cNvSpPr>
          <p:nvPr>
            <p:ph type="title"/>
          </p:nvPr>
        </p:nvSpPr>
        <p:spPr>
          <a:xfrm>
            <a:off x="3127123" y="381000"/>
            <a:ext cx="5937755" cy="1188720"/>
          </a:xfrm>
        </p:spPr>
        <p:txBody>
          <a:bodyPr>
            <a:normAutofit/>
          </a:bodyPr>
          <a:lstStyle/>
          <a:p>
            <a:r>
              <a:rPr lang="en-US" sz="3200" dirty="0">
                <a:solidFill>
                  <a:srgbClr val="C00000"/>
                </a:solidFill>
              </a:rPr>
              <a:t>Solar thermal systems (STE)</a:t>
            </a:r>
          </a:p>
        </p:txBody>
      </p:sp>
      <p:sp>
        <p:nvSpPr>
          <p:cNvPr id="3" name="Content Placeholder 2">
            <a:extLst>
              <a:ext uri="{FF2B5EF4-FFF2-40B4-BE49-F238E27FC236}">
                <a16:creationId xmlns:a16="http://schemas.microsoft.com/office/drawing/2014/main" id="{87C990FF-4238-3B46-5737-2BDA293CF82B}"/>
              </a:ext>
            </a:extLst>
          </p:cNvPr>
          <p:cNvSpPr>
            <a:spLocks noGrp="1"/>
          </p:cNvSpPr>
          <p:nvPr>
            <p:ph idx="1"/>
          </p:nvPr>
        </p:nvSpPr>
        <p:spPr>
          <a:xfrm>
            <a:off x="1828800" y="1878008"/>
            <a:ext cx="8534400" cy="4446592"/>
          </a:xfrm>
        </p:spPr>
        <p:txBody>
          <a:bodyPr>
            <a:normAutofit/>
          </a:bodyPr>
          <a:lstStyle/>
          <a:p>
            <a:pPr algn="just"/>
            <a:r>
              <a:rPr lang="en-US" sz="2400" dirty="0">
                <a:latin typeface="Times New Roman" panose="02020603050405020304" pitchFamily="18" charset="0"/>
                <a:ea typeface="Calibri" panose="020F0502020204030204" pitchFamily="34" charset="0"/>
              </a:rPr>
              <a:t>Solar thermal energy (STE) is a technology for harnessing solar energy for thermal energy. </a:t>
            </a:r>
          </a:p>
          <a:p>
            <a:pPr algn="just"/>
            <a:r>
              <a:rPr lang="en-US" sz="2400" dirty="0">
                <a:latin typeface="Times New Roman" panose="02020603050405020304" pitchFamily="18" charset="0"/>
                <a:ea typeface="Calibri" panose="020F0502020204030204" pitchFamily="34" charset="0"/>
              </a:rPr>
              <a:t>The basic purpose of a solar thermal energy system is to collect solar radiation and convert it into useful thermal energy.</a:t>
            </a:r>
          </a:p>
          <a:p>
            <a:pPr algn="just"/>
            <a:r>
              <a:rPr lang="en-US" sz="2400" dirty="0">
                <a:latin typeface="Times New Roman" panose="02020603050405020304" pitchFamily="18" charset="0"/>
                <a:ea typeface="Calibri" panose="020F0502020204030204" pitchFamily="34" charset="0"/>
              </a:rPr>
              <a:t>Most solar thermal systems are based on simple working principal and are effective for rural area where no source of electricity is available.</a:t>
            </a:r>
          </a:p>
          <a:p>
            <a:pPr algn="just"/>
            <a:endParaRPr lang="en-US" dirty="0"/>
          </a:p>
        </p:txBody>
      </p:sp>
      <p:sp>
        <p:nvSpPr>
          <p:cNvPr id="4" name="Slide Number Placeholder 3">
            <a:extLst>
              <a:ext uri="{FF2B5EF4-FFF2-40B4-BE49-F238E27FC236}">
                <a16:creationId xmlns:a16="http://schemas.microsoft.com/office/drawing/2014/main" id="{DE47A032-5A46-3ECB-2210-4469DCE451BD}"/>
              </a:ext>
            </a:extLst>
          </p:cNvPr>
          <p:cNvSpPr>
            <a:spLocks noGrp="1"/>
          </p:cNvSpPr>
          <p:nvPr>
            <p:ph type="sldNum" sz="quarter" idx="12"/>
          </p:nvPr>
        </p:nvSpPr>
        <p:spPr/>
        <p:txBody>
          <a:bodyPr/>
          <a:lstStyle/>
          <a:p>
            <a:fld id="{DF28FB93-0A08-4E7D-8E63-9EFA29F1E093}" type="slidenum">
              <a:rPr lang="en-US" smtClean="0"/>
              <a:pPr/>
              <a:t>36</a:t>
            </a:fld>
            <a:endParaRPr lang="en-US"/>
          </a:p>
        </p:txBody>
      </p:sp>
    </p:spTree>
    <p:extLst>
      <p:ext uri="{BB962C8B-B14F-4D97-AF65-F5344CB8AC3E}">
        <p14:creationId xmlns:p14="http://schemas.microsoft.com/office/powerpoint/2010/main" val="263444635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2F60FA-AD7F-E640-14C1-5BFD6142C694}"/>
              </a:ext>
            </a:extLst>
          </p:cNvPr>
          <p:cNvSpPr>
            <a:spLocks noGrp="1"/>
          </p:cNvSpPr>
          <p:nvPr>
            <p:ph type="title"/>
          </p:nvPr>
        </p:nvSpPr>
        <p:spPr>
          <a:xfrm>
            <a:off x="3127123" y="381000"/>
            <a:ext cx="5937755" cy="1188720"/>
          </a:xfrm>
        </p:spPr>
        <p:txBody>
          <a:bodyPr/>
          <a:lstStyle/>
          <a:p>
            <a:r>
              <a:rPr lang="en-US" sz="2900" dirty="0">
                <a:solidFill>
                  <a:srgbClr val="C00000"/>
                </a:solidFill>
              </a:rPr>
              <a:t>Solar energy scenario in </a:t>
            </a:r>
            <a:r>
              <a:rPr lang="en-US" sz="2900" dirty="0" err="1">
                <a:solidFill>
                  <a:srgbClr val="C00000"/>
                </a:solidFill>
              </a:rPr>
              <a:t>nepal</a:t>
            </a:r>
            <a:endParaRPr lang="en-US" sz="2900" dirty="0">
              <a:solidFill>
                <a:srgbClr val="C00000"/>
              </a:solidFill>
            </a:endParaRPr>
          </a:p>
        </p:txBody>
      </p:sp>
      <p:sp>
        <p:nvSpPr>
          <p:cNvPr id="3" name="Content Placeholder 2">
            <a:extLst>
              <a:ext uri="{FF2B5EF4-FFF2-40B4-BE49-F238E27FC236}">
                <a16:creationId xmlns:a16="http://schemas.microsoft.com/office/drawing/2014/main" id="{87C990FF-4238-3B46-5737-2BDA293CF82B}"/>
              </a:ext>
            </a:extLst>
          </p:cNvPr>
          <p:cNvSpPr>
            <a:spLocks noGrp="1"/>
          </p:cNvSpPr>
          <p:nvPr>
            <p:ph idx="1"/>
          </p:nvPr>
        </p:nvSpPr>
        <p:spPr>
          <a:xfrm>
            <a:off x="1828800" y="1878008"/>
            <a:ext cx="8534400" cy="4446592"/>
          </a:xfrm>
        </p:spPr>
        <p:txBody>
          <a:bodyPr>
            <a:normAutofit fontScale="92500"/>
          </a:bodyPr>
          <a:lstStyle/>
          <a:p>
            <a:pPr marL="342900" indent="-342900" algn="just">
              <a:lnSpc>
                <a:spcPct val="150000"/>
              </a:lnSpc>
              <a:spcBef>
                <a:spcPts val="0"/>
              </a:spcBef>
              <a:spcAft>
                <a:spcPts val="0"/>
              </a:spcAft>
              <a:buFont typeface="Symbol" panose="05050102010706020507" pitchFamily="18" charset="2"/>
              <a:buChar char=""/>
            </a:pPr>
            <a:r>
              <a:rPr lang="en-US" sz="2600" dirty="0">
                <a:latin typeface="Times New Roman" panose="02020603050405020304" pitchFamily="18" charset="0"/>
                <a:ea typeface="Calibri" panose="020F0502020204030204" pitchFamily="34" charset="0"/>
              </a:rPr>
              <a:t>Nepal has a high potential for harnessing solar energy being located in favorable latitude (WECS, 2010).</a:t>
            </a:r>
          </a:p>
          <a:p>
            <a:pPr marL="342900" indent="-342900" algn="just">
              <a:lnSpc>
                <a:spcPct val="150000"/>
              </a:lnSpc>
              <a:spcBef>
                <a:spcPts val="0"/>
              </a:spcBef>
              <a:spcAft>
                <a:spcPts val="0"/>
              </a:spcAft>
              <a:buFont typeface="Symbol" panose="05050102010706020507" pitchFamily="18" charset="2"/>
              <a:buChar char=""/>
            </a:pPr>
            <a:r>
              <a:rPr lang="en-US" sz="2600" dirty="0">
                <a:latin typeface="Times New Roman" panose="02020603050405020304" pitchFamily="18" charset="0"/>
                <a:ea typeface="Calibri" panose="020F0502020204030204" pitchFamily="34" charset="0"/>
              </a:rPr>
              <a:t>The solar insolation in Nepal varies from 3.6 to 6.2 kWh/m2/day and the sunshine is for about 300 days per year (WECS, 2010).</a:t>
            </a:r>
          </a:p>
          <a:p>
            <a:pPr marL="342900" indent="-342900" algn="just">
              <a:lnSpc>
                <a:spcPct val="150000"/>
              </a:lnSpc>
              <a:spcBef>
                <a:spcPts val="0"/>
              </a:spcBef>
              <a:spcAft>
                <a:spcPts val="0"/>
              </a:spcAft>
              <a:buFont typeface="Symbol" panose="05050102010706020507" pitchFamily="18" charset="2"/>
              <a:buChar char=""/>
            </a:pPr>
            <a:r>
              <a:rPr lang="en-US" sz="2600" dirty="0">
                <a:latin typeface="Times New Roman" panose="02020603050405020304" pitchFamily="18" charset="0"/>
                <a:ea typeface="Calibri" panose="020F0502020204030204" pitchFamily="34" charset="0"/>
              </a:rPr>
              <a:t>The monthly daily global solar radiation varies from 120 to 260 w/m</a:t>
            </a:r>
            <a:r>
              <a:rPr lang="en-US" sz="2600" baseline="30000" dirty="0">
                <a:latin typeface="Times New Roman" panose="02020603050405020304" pitchFamily="18" charset="0"/>
                <a:ea typeface="Calibri" panose="020F0502020204030204" pitchFamily="34" charset="0"/>
              </a:rPr>
              <a:t>2</a:t>
            </a:r>
            <a:r>
              <a:rPr lang="en-US" sz="2600" dirty="0">
                <a:latin typeface="Times New Roman" panose="02020603050405020304" pitchFamily="18" charset="0"/>
                <a:ea typeface="Calibri" panose="020F0502020204030204" pitchFamily="34" charset="0"/>
              </a:rPr>
              <a:t> with the annual sun shine duration ranging from 1900 to 2500 hours</a:t>
            </a:r>
          </a:p>
          <a:p>
            <a:pPr algn="just"/>
            <a:endParaRPr lang="en-US" dirty="0"/>
          </a:p>
        </p:txBody>
      </p:sp>
      <p:sp>
        <p:nvSpPr>
          <p:cNvPr id="4" name="Slide Number Placeholder 3">
            <a:extLst>
              <a:ext uri="{FF2B5EF4-FFF2-40B4-BE49-F238E27FC236}">
                <a16:creationId xmlns:a16="http://schemas.microsoft.com/office/drawing/2014/main" id="{DE47A032-5A46-3ECB-2210-4469DCE451BD}"/>
              </a:ext>
            </a:extLst>
          </p:cNvPr>
          <p:cNvSpPr>
            <a:spLocks noGrp="1"/>
          </p:cNvSpPr>
          <p:nvPr>
            <p:ph type="sldNum" sz="quarter" idx="12"/>
          </p:nvPr>
        </p:nvSpPr>
        <p:spPr/>
        <p:txBody>
          <a:bodyPr/>
          <a:lstStyle/>
          <a:p>
            <a:fld id="{DF28FB93-0A08-4E7D-8E63-9EFA29F1E093}" type="slidenum">
              <a:rPr lang="en-US" smtClean="0"/>
              <a:pPr/>
              <a:t>37</a:t>
            </a:fld>
            <a:endParaRPr lang="en-US"/>
          </a:p>
        </p:txBody>
      </p:sp>
    </p:spTree>
    <p:extLst>
      <p:ext uri="{BB962C8B-B14F-4D97-AF65-F5344CB8AC3E}">
        <p14:creationId xmlns:p14="http://schemas.microsoft.com/office/powerpoint/2010/main" val="21738577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2F60FA-AD7F-E640-14C1-5BFD6142C694}"/>
              </a:ext>
            </a:extLst>
          </p:cNvPr>
          <p:cNvSpPr>
            <a:spLocks noGrp="1"/>
          </p:cNvSpPr>
          <p:nvPr>
            <p:ph type="title"/>
          </p:nvPr>
        </p:nvSpPr>
        <p:spPr>
          <a:xfrm>
            <a:off x="3127123" y="381000"/>
            <a:ext cx="5937755" cy="1188720"/>
          </a:xfrm>
        </p:spPr>
        <p:txBody>
          <a:bodyPr/>
          <a:lstStyle/>
          <a:p>
            <a:r>
              <a:rPr lang="en-US" sz="2900" dirty="0">
                <a:solidFill>
                  <a:srgbClr val="C00000"/>
                </a:solidFill>
              </a:rPr>
              <a:t>Solar energy scenario in </a:t>
            </a:r>
            <a:r>
              <a:rPr lang="en-US" sz="2900" dirty="0" err="1">
                <a:solidFill>
                  <a:srgbClr val="C00000"/>
                </a:solidFill>
              </a:rPr>
              <a:t>nepal</a:t>
            </a:r>
            <a:endParaRPr lang="en-US" sz="2900" dirty="0">
              <a:solidFill>
                <a:srgbClr val="C00000"/>
              </a:solidFill>
            </a:endParaRPr>
          </a:p>
        </p:txBody>
      </p:sp>
      <p:sp>
        <p:nvSpPr>
          <p:cNvPr id="3" name="Content Placeholder 2">
            <a:extLst>
              <a:ext uri="{FF2B5EF4-FFF2-40B4-BE49-F238E27FC236}">
                <a16:creationId xmlns:a16="http://schemas.microsoft.com/office/drawing/2014/main" id="{87C990FF-4238-3B46-5737-2BDA293CF82B}"/>
              </a:ext>
            </a:extLst>
          </p:cNvPr>
          <p:cNvSpPr>
            <a:spLocks noGrp="1"/>
          </p:cNvSpPr>
          <p:nvPr>
            <p:ph idx="1"/>
          </p:nvPr>
        </p:nvSpPr>
        <p:spPr>
          <a:xfrm>
            <a:off x="1828800" y="1878008"/>
            <a:ext cx="8534400" cy="4446592"/>
          </a:xfrm>
        </p:spPr>
        <p:txBody>
          <a:bodyPr>
            <a:normAutofit fontScale="92500" lnSpcReduction="10000"/>
          </a:bodyPr>
          <a:lstStyle/>
          <a:p>
            <a:pPr marL="342900" indent="-342900" algn="just">
              <a:lnSpc>
                <a:spcPct val="150000"/>
              </a:lnSpc>
              <a:spcBef>
                <a:spcPts val="0"/>
              </a:spcBef>
              <a:spcAft>
                <a:spcPts val="0"/>
              </a:spcAft>
              <a:buFont typeface="Symbol" panose="05050102010706020507" pitchFamily="18" charset="2"/>
              <a:buChar char=""/>
            </a:pPr>
            <a:r>
              <a:rPr lang="en-US" sz="2600" dirty="0">
                <a:latin typeface="Times New Roman" panose="02020603050405020304" pitchFamily="18" charset="0"/>
                <a:ea typeface="Calibri" panose="020F0502020204030204" pitchFamily="34" charset="0"/>
              </a:rPr>
              <a:t>As per report published by Alternative Energy Promotion Centre, Nepal under Solar and Wind Energy Resource Assessment in Nepal (SWERA), the commercial potential of solar power for grid connection is 21080 MW.</a:t>
            </a:r>
          </a:p>
          <a:p>
            <a:pPr marL="342900" indent="-342900" algn="just">
              <a:lnSpc>
                <a:spcPct val="150000"/>
              </a:lnSpc>
              <a:spcBef>
                <a:spcPts val="0"/>
              </a:spcBef>
              <a:spcAft>
                <a:spcPts val="1000"/>
              </a:spcAft>
              <a:buFont typeface="Symbol" panose="05050102010706020507" pitchFamily="18" charset="2"/>
              <a:buChar char=""/>
            </a:pPr>
            <a:r>
              <a:rPr lang="en-US" sz="2600" dirty="0">
                <a:latin typeface="Times New Roman" panose="02020603050405020304" pitchFamily="18" charset="0"/>
                <a:ea typeface="Calibri" panose="020F0502020204030204" pitchFamily="34" charset="0"/>
              </a:rPr>
              <a:t>National average sunshine hours of 6.8 </a:t>
            </a:r>
            <a:r>
              <a:rPr lang="en-US" sz="2600" dirty="0" err="1">
                <a:latin typeface="Times New Roman" panose="02020603050405020304" pitchFamily="18" charset="0"/>
                <a:ea typeface="Calibri" panose="020F0502020204030204" pitchFamily="34" charset="0"/>
              </a:rPr>
              <a:t>hrs</a:t>
            </a:r>
            <a:r>
              <a:rPr lang="en-US" sz="2600" dirty="0">
                <a:latin typeface="Times New Roman" panose="02020603050405020304" pitchFamily="18" charset="0"/>
                <a:ea typeface="Calibri" panose="020F0502020204030204" pitchFamily="34" charset="0"/>
              </a:rPr>
              <a:t> per day and average solar insolation of about 4.7 kWh/m2/day, there is a huge potential for solar thermal devices such as Solar water Heaters, Solar Dryers, Solar Cookers. </a:t>
            </a:r>
          </a:p>
          <a:p>
            <a:pPr algn="just"/>
            <a:endParaRPr lang="en-US" dirty="0"/>
          </a:p>
        </p:txBody>
      </p:sp>
      <p:sp>
        <p:nvSpPr>
          <p:cNvPr id="4" name="Slide Number Placeholder 3">
            <a:extLst>
              <a:ext uri="{FF2B5EF4-FFF2-40B4-BE49-F238E27FC236}">
                <a16:creationId xmlns:a16="http://schemas.microsoft.com/office/drawing/2014/main" id="{DE47A032-5A46-3ECB-2210-4469DCE451BD}"/>
              </a:ext>
            </a:extLst>
          </p:cNvPr>
          <p:cNvSpPr>
            <a:spLocks noGrp="1"/>
          </p:cNvSpPr>
          <p:nvPr>
            <p:ph type="sldNum" sz="quarter" idx="12"/>
          </p:nvPr>
        </p:nvSpPr>
        <p:spPr/>
        <p:txBody>
          <a:bodyPr/>
          <a:lstStyle/>
          <a:p>
            <a:fld id="{DF28FB93-0A08-4E7D-8E63-9EFA29F1E093}" type="slidenum">
              <a:rPr lang="en-US" smtClean="0"/>
              <a:pPr/>
              <a:t>38</a:t>
            </a:fld>
            <a:endParaRPr lang="en-US"/>
          </a:p>
        </p:txBody>
      </p:sp>
    </p:spTree>
    <p:extLst>
      <p:ext uri="{BB962C8B-B14F-4D97-AF65-F5344CB8AC3E}">
        <p14:creationId xmlns:p14="http://schemas.microsoft.com/office/powerpoint/2010/main" val="425600242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2F60FA-AD7F-E640-14C1-5BFD6142C694}"/>
              </a:ext>
            </a:extLst>
          </p:cNvPr>
          <p:cNvSpPr>
            <a:spLocks noGrp="1"/>
          </p:cNvSpPr>
          <p:nvPr>
            <p:ph type="title"/>
          </p:nvPr>
        </p:nvSpPr>
        <p:spPr>
          <a:xfrm>
            <a:off x="3127123" y="381000"/>
            <a:ext cx="5937755" cy="1188720"/>
          </a:xfrm>
        </p:spPr>
        <p:txBody>
          <a:bodyPr/>
          <a:lstStyle/>
          <a:p>
            <a:r>
              <a:rPr lang="en-US" sz="2900" dirty="0">
                <a:solidFill>
                  <a:srgbClr val="C00000"/>
                </a:solidFill>
              </a:rPr>
              <a:t>Types of solar thermal systems</a:t>
            </a:r>
          </a:p>
        </p:txBody>
      </p:sp>
      <p:sp>
        <p:nvSpPr>
          <p:cNvPr id="3" name="Content Placeholder 2">
            <a:extLst>
              <a:ext uri="{FF2B5EF4-FFF2-40B4-BE49-F238E27FC236}">
                <a16:creationId xmlns:a16="http://schemas.microsoft.com/office/drawing/2014/main" id="{87C990FF-4238-3B46-5737-2BDA293CF82B}"/>
              </a:ext>
            </a:extLst>
          </p:cNvPr>
          <p:cNvSpPr>
            <a:spLocks noGrp="1"/>
          </p:cNvSpPr>
          <p:nvPr>
            <p:ph idx="1"/>
          </p:nvPr>
        </p:nvSpPr>
        <p:spPr>
          <a:xfrm>
            <a:off x="1828800" y="1878008"/>
            <a:ext cx="8534400" cy="4446592"/>
          </a:xfrm>
        </p:spPr>
        <p:txBody>
          <a:bodyPr>
            <a:normAutofit/>
          </a:bodyPr>
          <a:lstStyle/>
          <a:p>
            <a:pPr marL="342900" indent="-342900" algn="just">
              <a:lnSpc>
                <a:spcPct val="150000"/>
              </a:lnSpc>
              <a:spcBef>
                <a:spcPts val="0"/>
              </a:spcBef>
              <a:spcAft>
                <a:spcPts val="0"/>
              </a:spcAft>
              <a:buFont typeface="Symbol" panose="05050102010706020507" pitchFamily="18" charset="2"/>
              <a:buChar char=""/>
            </a:pPr>
            <a:r>
              <a:rPr lang="en-US" sz="2600" dirty="0">
                <a:latin typeface="Times New Roman" panose="02020603050405020304" pitchFamily="18" charset="0"/>
                <a:ea typeface="Calibri" panose="020F0502020204030204" pitchFamily="34" charset="0"/>
              </a:rPr>
              <a:t>Solar collector</a:t>
            </a:r>
          </a:p>
          <a:p>
            <a:pPr marL="342900" indent="-342900" algn="just">
              <a:lnSpc>
                <a:spcPct val="150000"/>
              </a:lnSpc>
              <a:spcBef>
                <a:spcPts val="0"/>
              </a:spcBef>
              <a:spcAft>
                <a:spcPts val="0"/>
              </a:spcAft>
              <a:buFont typeface="Symbol" panose="05050102010706020507" pitchFamily="18" charset="2"/>
              <a:buChar char=""/>
            </a:pPr>
            <a:r>
              <a:rPr lang="en-US" sz="2600" dirty="0">
                <a:latin typeface="Times New Roman" panose="02020603050405020304" pitchFamily="18" charset="0"/>
                <a:ea typeface="Calibri" panose="020F0502020204030204" pitchFamily="34" charset="0"/>
              </a:rPr>
              <a:t>Solar pond</a:t>
            </a:r>
          </a:p>
          <a:p>
            <a:pPr marL="342900" indent="-342900" algn="just">
              <a:lnSpc>
                <a:spcPct val="150000"/>
              </a:lnSpc>
              <a:spcBef>
                <a:spcPts val="0"/>
              </a:spcBef>
              <a:spcAft>
                <a:spcPts val="0"/>
              </a:spcAft>
              <a:buFont typeface="Symbol" panose="05050102010706020507" pitchFamily="18" charset="2"/>
              <a:buChar char=""/>
            </a:pPr>
            <a:r>
              <a:rPr lang="en-US" sz="2600" dirty="0">
                <a:latin typeface="Times New Roman" panose="02020603050405020304" pitchFamily="18" charset="0"/>
                <a:ea typeface="Calibri" panose="020F0502020204030204" pitchFamily="34" charset="0"/>
              </a:rPr>
              <a:t>Solar dryer</a:t>
            </a:r>
          </a:p>
          <a:p>
            <a:pPr marL="342900" indent="-342900" algn="just">
              <a:lnSpc>
                <a:spcPct val="150000"/>
              </a:lnSpc>
              <a:spcBef>
                <a:spcPts val="0"/>
              </a:spcBef>
              <a:spcAft>
                <a:spcPts val="0"/>
              </a:spcAft>
              <a:buFont typeface="Symbol" panose="05050102010706020507" pitchFamily="18" charset="2"/>
              <a:buChar char=""/>
            </a:pPr>
            <a:r>
              <a:rPr lang="en-US" sz="2600" dirty="0">
                <a:latin typeface="Times New Roman" panose="02020603050405020304" pitchFamily="18" charset="0"/>
                <a:ea typeface="Calibri" panose="020F0502020204030204" pitchFamily="34" charset="0"/>
              </a:rPr>
              <a:t>Solar cooking system</a:t>
            </a:r>
          </a:p>
          <a:p>
            <a:pPr marL="342900" indent="-342900" algn="just">
              <a:lnSpc>
                <a:spcPct val="150000"/>
              </a:lnSpc>
              <a:spcBef>
                <a:spcPts val="0"/>
              </a:spcBef>
              <a:spcAft>
                <a:spcPts val="0"/>
              </a:spcAft>
              <a:buFont typeface="Symbol" panose="05050102010706020507" pitchFamily="18" charset="2"/>
              <a:buChar char=""/>
            </a:pPr>
            <a:r>
              <a:rPr lang="en-US" sz="2600" dirty="0">
                <a:latin typeface="Times New Roman" panose="02020603050405020304" pitchFamily="18" charset="0"/>
                <a:ea typeface="Calibri" panose="020F0502020204030204" pitchFamily="34" charset="0"/>
              </a:rPr>
              <a:t>Solar still</a:t>
            </a:r>
          </a:p>
          <a:p>
            <a:pPr marL="342900" indent="-342900" algn="just">
              <a:lnSpc>
                <a:spcPct val="150000"/>
              </a:lnSpc>
              <a:spcBef>
                <a:spcPts val="0"/>
              </a:spcBef>
              <a:spcAft>
                <a:spcPts val="0"/>
              </a:spcAft>
              <a:buFont typeface="Symbol" panose="05050102010706020507" pitchFamily="18" charset="2"/>
              <a:buChar char=""/>
            </a:pPr>
            <a:r>
              <a:rPr lang="en-US" sz="2600" dirty="0">
                <a:latin typeface="Times New Roman" panose="02020603050405020304" pitchFamily="18" charset="0"/>
                <a:ea typeface="Calibri" panose="020F0502020204030204" pitchFamily="34" charset="0"/>
              </a:rPr>
              <a:t>Solar swimming pool</a:t>
            </a:r>
          </a:p>
          <a:p>
            <a:pPr algn="just"/>
            <a:endParaRPr lang="en-US" dirty="0"/>
          </a:p>
        </p:txBody>
      </p:sp>
      <p:sp>
        <p:nvSpPr>
          <p:cNvPr id="4" name="Slide Number Placeholder 3">
            <a:extLst>
              <a:ext uri="{FF2B5EF4-FFF2-40B4-BE49-F238E27FC236}">
                <a16:creationId xmlns:a16="http://schemas.microsoft.com/office/drawing/2014/main" id="{DE47A032-5A46-3ECB-2210-4469DCE451BD}"/>
              </a:ext>
            </a:extLst>
          </p:cNvPr>
          <p:cNvSpPr>
            <a:spLocks noGrp="1"/>
          </p:cNvSpPr>
          <p:nvPr>
            <p:ph type="sldNum" sz="quarter" idx="12"/>
          </p:nvPr>
        </p:nvSpPr>
        <p:spPr/>
        <p:txBody>
          <a:bodyPr/>
          <a:lstStyle/>
          <a:p>
            <a:fld id="{DF28FB93-0A08-4E7D-8E63-9EFA29F1E093}" type="slidenum">
              <a:rPr lang="en-US" smtClean="0"/>
              <a:pPr/>
              <a:t>39</a:t>
            </a:fld>
            <a:endParaRPr lang="en-US"/>
          </a:p>
        </p:txBody>
      </p:sp>
    </p:spTree>
    <p:extLst>
      <p:ext uri="{BB962C8B-B14F-4D97-AF65-F5344CB8AC3E}">
        <p14:creationId xmlns:p14="http://schemas.microsoft.com/office/powerpoint/2010/main" val="222949927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2F60FA-AD7F-E640-14C1-5BFD6142C694}"/>
              </a:ext>
            </a:extLst>
          </p:cNvPr>
          <p:cNvSpPr>
            <a:spLocks noGrp="1"/>
          </p:cNvSpPr>
          <p:nvPr>
            <p:ph type="title"/>
          </p:nvPr>
        </p:nvSpPr>
        <p:spPr>
          <a:xfrm>
            <a:off x="3127123" y="381000"/>
            <a:ext cx="5937755" cy="1188720"/>
          </a:xfrm>
        </p:spPr>
        <p:txBody>
          <a:bodyPr/>
          <a:lstStyle/>
          <a:p>
            <a:r>
              <a:rPr lang="en-US" sz="2900" dirty="0">
                <a:solidFill>
                  <a:srgbClr val="C00000"/>
                </a:solidFill>
              </a:rPr>
              <a:t>Solar collectors</a:t>
            </a:r>
          </a:p>
        </p:txBody>
      </p:sp>
      <p:sp>
        <p:nvSpPr>
          <p:cNvPr id="3" name="Content Placeholder 2">
            <a:extLst>
              <a:ext uri="{FF2B5EF4-FFF2-40B4-BE49-F238E27FC236}">
                <a16:creationId xmlns:a16="http://schemas.microsoft.com/office/drawing/2014/main" id="{87C990FF-4238-3B46-5737-2BDA293CF82B}"/>
              </a:ext>
            </a:extLst>
          </p:cNvPr>
          <p:cNvSpPr>
            <a:spLocks noGrp="1"/>
          </p:cNvSpPr>
          <p:nvPr>
            <p:ph idx="1"/>
          </p:nvPr>
        </p:nvSpPr>
        <p:spPr>
          <a:xfrm>
            <a:off x="1828800" y="1676400"/>
            <a:ext cx="8534400" cy="4446592"/>
          </a:xfrm>
        </p:spPr>
        <p:txBody>
          <a:bodyPr>
            <a:normAutofit/>
          </a:bodyPr>
          <a:lstStyle/>
          <a:p>
            <a:pPr algn="just">
              <a:lnSpc>
                <a:spcPct val="150000"/>
              </a:lnSpc>
              <a:spcBef>
                <a:spcPts val="0"/>
              </a:spcBef>
              <a:spcAft>
                <a:spcPts val="1000"/>
              </a:spcAft>
            </a:pPr>
            <a:r>
              <a:rPr lang="en-US" sz="2400" dirty="0">
                <a:latin typeface="Times New Roman" panose="02020603050405020304" pitchFamily="18" charset="0"/>
                <a:ea typeface="Calibri" panose="020F0502020204030204" pitchFamily="34" charset="0"/>
              </a:rPr>
              <a:t>Solar collector is a device which absorbs the incoming solar radiation, converts it into heat, and  transfers this heat to a fluid flowing through the collector. </a:t>
            </a:r>
          </a:p>
          <a:p>
            <a:pPr algn="just">
              <a:lnSpc>
                <a:spcPct val="150000"/>
              </a:lnSpc>
              <a:spcBef>
                <a:spcPts val="0"/>
              </a:spcBef>
              <a:spcAft>
                <a:spcPts val="1000"/>
              </a:spcAft>
            </a:pPr>
            <a:r>
              <a:rPr lang="en-US" sz="2400" dirty="0">
                <a:latin typeface="Times New Roman" panose="02020603050405020304" pitchFamily="18" charset="0"/>
                <a:ea typeface="Calibri" panose="020F0502020204030204" pitchFamily="34" charset="0"/>
              </a:rPr>
              <a:t>Such converted heat can be used for heating purpose or for the purpose of electricity generation as well. </a:t>
            </a:r>
          </a:p>
          <a:p>
            <a:pPr algn="just">
              <a:lnSpc>
                <a:spcPct val="150000"/>
              </a:lnSpc>
              <a:spcBef>
                <a:spcPts val="0"/>
              </a:spcBef>
              <a:spcAft>
                <a:spcPts val="1000"/>
              </a:spcAft>
            </a:pPr>
            <a:r>
              <a:rPr lang="en-US" sz="2400" dirty="0">
                <a:latin typeface="Times New Roman" panose="02020603050405020304" pitchFamily="18" charset="0"/>
                <a:ea typeface="Calibri" panose="020F0502020204030204" pitchFamily="34" charset="0"/>
              </a:rPr>
              <a:t>Solar collector can be either flat plate or evacuated tube type (non concentrating type) or concentrating (focusing) type. </a:t>
            </a:r>
          </a:p>
          <a:p>
            <a:pPr algn="just"/>
            <a:endParaRPr lang="en-US" dirty="0"/>
          </a:p>
        </p:txBody>
      </p:sp>
      <p:sp>
        <p:nvSpPr>
          <p:cNvPr id="4" name="Slide Number Placeholder 3">
            <a:extLst>
              <a:ext uri="{FF2B5EF4-FFF2-40B4-BE49-F238E27FC236}">
                <a16:creationId xmlns:a16="http://schemas.microsoft.com/office/drawing/2014/main" id="{DE47A032-5A46-3ECB-2210-4469DCE451BD}"/>
              </a:ext>
            </a:extLst>
          </p:cNvPr>
          <p:cNvSpPr>
            <a:spLocks noGrp="1"/>
          </p:cNvSpPr>
          <p:nvPr>
            <p:ph type="sldNum" sz="quarter" idx="12"/>
          </p:nvPr>
        </p:nvSpPr>
        <p:spPr/>
        <p:txBody>
          <a:bodyPr/>
          <a:lstStyle/>
          <a:p>
            <a:fld id="{DF28FB93-0A08-4E7D-8E63-9EFA29F1E093}" type="slidenum">
              <a:rPr lang="en-US" smtClean="0"/>
              <a:pPr/>
              <a:t>40</a:t>
            </a:fld>
            <a:endParaRPr lang="en-US"/>
          </a:p>
        </p:txBody>
      </p:sp>
    </p:spTree>
    <p:extLst>
      <p:ext uri="{BB962C8B-B14F-4D97-AF65-F5344CB8AC3E}">
        <p14:creationId xmlns:p14="http://schemas.microsoft.com/office/powerpoint/2010/main" val="67823410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2F60FA-AD7F-E640-14C1-5BFD6142C694}"/>
              </a:ext>
            </a:extLst>
          </p:cNvPr>
          <p:cNvSpPr>
            <a:spLocks noGrp="1"/>
          </p:cNvSpPr>
          <p:nvPr>
            <p:ph type="title"/>
          </p:nvPr>
        </p:nvSpPr>
        <p:spPr>
          <a:xfrm>
            <a:off x="3127123" y="381000"/>
            <a:ext cx="5937755" cy="1188720"/>
          </a:xfrm>
        </p:spPr>
        <p:txBody>
          <a:bodyPr/>
          <a:lstStyle/>
          <a:p>
            <a:r>
              <a:rPr lang="en-US" sz="2900" dirty="0">
                <a:solidFill>
                  <a:srgbClr val="C00000"/>
                </a:solidFill>
              </a:rPr>
              <a:t>Solar collectors</a:t>
            </a:r>
          </a:p>
        </p:txBody>
      </p:sp>
      <p:sp>
        <p:nvSpPr>
          <p:cNvPr id="3" name="Content Placeholder 2">
            <a:extLst>
              <a:ext uri="{FF2B5EF4-FFF2-40B4-BE49-F238E27FC236}">
                <a16:creationId xmlns:a16="http://schemas.microsoft.com/office/drawing/2014/main" id="{87C990FF-4238-3B46-5737-2BDA293CF82B}"/>
              </a:ext>
            </a:extLst>
          </p:cNvPr>
          <p:cNvSpPr>
            <a:spLocks noGrp="1"/>
          </p:cNvSpPr>
          <p:nvPr>
            <p:ph idx="1"/>
          </p:nvPr>
        </p:nvSpPr>
        <p:spPr>
          <a:xfrm>
            <a:off x="1828800" y="1676400"/>
            <a:ext cx="8534400" cy="4446592"/>
          </a:xfrm>
        </p:spPr>
        <p:txBody>
          <a:bodyPr>
            <a:normAutofit/>
          </a:bodyPr>
          <a:lstStyle/>
          <a:p>
            <a:pPr marL="0" indent="0" algn="just">
              <a:lnSpc>
                <a:spcPct val="150000"/>
              </a:lnSpc>
              <a:spcBef>
                <a:spcPts val="0"/>
              </a:spcBef>
              <a:spcAft>
                <a:spcPts val="1000"/>
              </a:spcAft>
              <a:buNone/>
            </a:pPr>
            <a:r>
              <a:rPr lang="en-US"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So, basically the solar collectors can be classified into three types:</a:t>
            </a:r>
          </a:p>
          <a:p>
            <a:pPr marL="0" indent="0" algn="just">
              <a:lnSpc>
                <a:spcPct val="150000"/>
              </a:lnSpc>
              <a:spcBef>
                <a:spcPts val="200"/>
              </a:spcBef>
              <a:spcAft>
                <a:spcPts val="0"/>
              </a:spcAft>
              <a:buNone/>
            </a:pPr>
            <a:r>
              <a:rPr lang="en-US" sz="24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Types of Collector</a:t>
            </a:r>
          </a:p>
          <a:p>
            <a:pPr algn="just">
              <a:lnSpc>
                <a:spcPct val="115000"/>
              </a:lnSpc>
              <a:spcBef>
                <a:spcPts val="0"/>
              </a:spcBef>
            </a:pPr>
            <a:r>
              <a:rPr lang="en-US"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Flat Plate Collectors</a:t>
            </a:r>
          </a:p>
          <a:p>
            <a:pPr algn="just">
              <a:lnSpc>
                <a:spcPct val="115000"/>
              </a:lnSpc>
              <a:spcBef>
                <a:spcPts val="0"/>
              </a:spcBef>
            </a:pPr>
            <a:r>
              <a:rPr lang="en-US"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Evacuated Tube Collectors</a:t>
            </a:r>
          </a:p>
          <a:p>
            <a:pPr algn="just">
              <a:lnSpc>
                <a:spcPct val="115000"/>
              </a:lnSpc>
              <a:spcBef>
                <a:spcPts val="0"/>
              </a:spcBef>
              <a:spcAft>
                <a:spcPts val="1000"/>
              </a:spcAft>
            </a:pPr>
            <a:r>
              <a:rPr lang="en-US"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Stationary compound parabolic collectors</a:t>
            </a:r>
          </a:p>
          <a:p>
            <a:pPr marL="0" indent="0" algn="just">
              <a:lnSpc>
                <a:spcPct val="150000"/>
              </a:lnSpc>
              <a:spcBef>
                <a:spcPts val="0"/>
              </a:spcBef>
              <a:spcAft>
                <a:spcPts val="1000"/>
              </a:spcAft>
              <a:buNone/>
            </a:pPr>
            <a:endParaRPr lang="en-US" sz="2400" dirty="0">
              <a:latin typeface="Times New Roman" panose="02020603050405020304" pitchFamily="18" charset="0"/>
              <a:ea typeface="Calibri" panose="020F0502020204030204" pitchFamily="34" charset="0"/>
            </a:endParaRPr>
          </a:p>
          <a:p>
            <a:pPr algn="just"/>
            <a:endParaRPr lang="en-US" dirty="0"/>
          </a:p>
        </p:txBody>
      </p:sp>
      <p:sp>
        <p:nvSpPr>
          <p:cNvPr id="4" name="Slide Number Placeholder 3">
            <a:extLst>
              <a:ext uri="{FF2B5EF4-FFF2-40B4-BE49-F238E27FC236}">
                <a16:creationId xmlns:a16="http://schemas.microsoft.com/office/drawing/2014/main" id="{DE47A032-5A46-3ECB-2210-4469DCE451BD}"/>
              </a:ext>
            </a:extLst>
          </p:cNvPr>
          <p:cNvSpPr>
            <a:spLocks noGrp="1"/>
          </p:cNvSpPr>
          <p:nvPr>
            <p:ph type="sldNum" sz="quarter" idx="12"/>
          </p:nvPr>
        </p:nvSpPr>
        <p:spPr/>
        <p:txBody>
          <a:bodyPr/>
          <a:lstStyle/>
          <a:p>
            <a:fld id="{DF28FB93-0A08-4E7D-8E63-9EFA29F1E093}" type="slidenum">
              <a:rPr lang="en-US" smtClean="0"/>
              <a:pPr/>
              <a:t>41</a:t>
            </a:fld>
            <a:endParaRPr lang="en-US"/>
          </a:p>
        </p:txBody>
      </p:sp>
    </p:spTree>
    <p:extLst>
      <p:ext uri="{BB962C8B-B14F-4D97-AF65-F5344CB8AC3E}">
        <p14:creationId xmlns:p14="http://schemas.microsoft.com/office/powerpoint/2010/main" val="157387218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2F60FA-AD7F-E640-14C1-5BFD6142C694}"/>
              </a:ext>
            </a:extLst>
          </p:cNvPr>
          <p:cNvSpPr>
            <a:spLocks noGrp="1"/>
          </p:cNvSpPr>
          <p:nvPr>
            <p:ph type="title"/>
          </p:nvPr>
        </p:nvSpPr>
        <p:spPr>
          <a:xfrm>
            <a:off x="3127123" y="381000"/>
            <a:ext cx="5937755" cy="1188720"/>
          </a:xfrm>
        </p:spPr>
        <p:txBody>
          <a:bodyPr/>
          <a:lstStyle/>
          <a:p>
            <a:r>
              <a:rPr lang="en-US" sz="2900" dirty="0">
                <a:solidFill>
                  <a:srgbClr val="C00000"/>
                </a:solidFill>
              </a:rPr>
              <a:t>Flat plate collectors</a:t>
            </a:r>
          </a:p>
        </p:txBody>
      </p:sp>
      <p:sp>
        <p:nvSpPr>
          <p:cNvPr id="3" name="Content Placeholder 2">
            <a:extLst>
              <a:ext uri="{FF2B5EF4-FFF2-40B4-BE49-F238E27FC236}">
                <a16:creationId xmlns:a16="http://schemas.microsoft.com/office/drawing/2014/main" id="{87C990FF-4238-3B46-5737-2BDA293CF82B}"/>
              </a:ext>
            </a:extLst>
          </p:cNvPr>
          <p:cNvSpPr>
            <a:spLocks noGrp="1"/>
          </p:cNvSpPr>
          <p:nvPr>
            <p:ph idx="1"/>
          </p:nvPr>
        </p:nvSpPr>
        <p:spPr>
          <a:xfrm>
            <a:off x="1828800" y="1878008"/>
            <a:ext cx="3352800" cy="4446592"/>
          </a:xfrm>
        </p:spPr>
        <p:txBody>
          <a:bodyPr>
            <a:normAutofit/>
          </a:bodyPr>
          <a:lstStyle/>
          <a:p>
            <a:pPr marL="342900" indent="-342900" algn="just">
              <a:lnSpc>
                <a:spcPct val="115000"/>
              </a:lnSpc>
              <a:spcBef>
                <a:spcPts val="0"/>
              </a:spcBef>
              <a:spcAft>
                <a:spcPts val="0"/>
              </a:spcAft>
              <a:buFont typeface="Symbol" panose="05050102010706020507" pitchFamily="18" charset="2"/>
              <a:buChar char=""/>
            </a:pPr>
            <a:r>
              <a:rPr lang="en-US" sz="1800" dirty="0">
                <a:latin typeface="Times New Roman" panose="02020603050405020304" pitchFamily="18" charset="0"/>
                <a:ea typeface="Calibri" panose="020F0502020204030204" pitchFamily="34" charset="0"/>
              </a:rPr>
              <a:t>Flat plate solar collector consists of an absorber plate, cover glass, insulation, housing and heat transfer fluid tube.</a:t>
            </a:r>
          </a:p>
          <a:p>
            <a:pPr marL="342900" indent="-342900" algn="just">
              <a:lnSpc>
                <a:spcPct val="115000"/>
              </a:lnSpc>
              <a:spcBef>
                <a:spcPts val="0"/>
              </a:spcBef>
              <a:spcAft>
                <a:spcPts val="1000"/>
              </a:spcAft>
              <a:buFont typeface="Symbol" panose="05050102010706020507" pitchFamily="18" charset="2"/>
              <a:buChar char=""/>
            </a:pPr>
            <a:r>
              <a:rPr lang="en-US" sz="1800" dirty="0">
                <a:latin typeface="Times New Roman" panose="02020603050405020304" pitchFamily="18" charset="0"/>
                <a:ea typeface="Calibri" panose="020F0502020204030204" pitchFamily="34" charset="0"/>
              </a:rPr>
              <a:t>Absorber plate is generally made of metal to increase the absorption of solar radiation. A large portion of the incident energy is absorbed by the plate and then transferred to the transport medium in the fluid tubes. </a:t>
            </a:r>
          </a:p>
          <a:p>
            <a:pPr algn="just"/>
            <a:endParaRPr lang="en-US" sz="2400" dirty="0"/>
          </a:p>
        </p:txBody>
      </p:sp>
      <p:sp>
        <p:nvSpPr>
          <p:cNvPr id="4" name="Slide Number Placeholder 3">
            <a:extLst>
              <a:ext uri="{FF2B5EF4-FFF2-40B4-BE49-F238E27FC236}">
                <a16:creationId xmlns:a16="http://schemas.microsoft.com/office/drawing/2014/main" id="{DE47A032-5A46-3ECB-2210-4469DCE451BD}"/>
              </a:ext>
            </a:extLst>
          </p:cNvPr>
          <p:cNvSpPr>
            <a:spLocks noGrp="1"/>
          </p:cNvSpPr>
          <p:nvPr>
            <p:ph type="sldNum" sz="quarter" idx="12"/>
          </p:nvPr>
        </p:nvSpPr>
        <p:spPr/>
        <p:txBody>
          <a:bodyPr/>
          <a:lstStyle/>
          <a:p>
            <a:fld id="{DF28FB93-0A08-4E7D-8E63-9EFA29F1E093}" type="slidenum">
              <a:rPr lang="en-US" smtClean="0"/>
              <a:pPr/>
              <a:t>42</a:t>
            </a:fld>
            <a:endParaRPr lang="en-US"/>
          </a:p>
        </p:txBody>
      </p:sp>
      <p:pic>
        <p:nvPicPr>
          <p:cNvPr id="5" name="Picture 4">
            <a:extLst>
              <a:ext uri="{FF2B5EF4-FFF2-40B4-BE49-F238E27FC236}">
                <a16:creationId xmlns:a16="http://schemas.microsoft.com/office/drawing/2014/main" id="{A0FDC050-CEF8-1AE0-9C86-88310346BF88}"/>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486400" y="1860160"/>
            <a:ext cx="5049520" cy="3674358"/>
          </a:xfrm>
          <a:prstGeom prst="rect">
            <a:avLst/>
          </a:prstGeom>
          <a:noFill/>
          <a:ln>
            <a:solidFill>
              <a:schemeClr val="tx1"/>
            </a:solidFill>
          </a:ln>
        </p:spPr>
      </p:pic>
      <p:sp>
        <p:nvSpPr>
          <p:cNvPr id="7" name="TextBox 6">
            <a:extLst>
              <a:ext uri="{FF2B5EF4-FFF2-40B4-BE49-F238E27FC236}">
                <a16:creationId xmlns:a16="http://schemas.microsoft.com/office/drawing/2014/main" id="{C930F3B6-627E-84CB-3BE8-38E731164164}"/>
              </a:ext>
            </a:extLst>
          </p:cNvPr>
          <p:cNvSpPr txBox="1"/>
          <p:nvPr/>
        </p:nvSpPr>
        <p:spPr>
          <a:xfrm>
            <a:off x="5486400" y="5558748"/>
            <a:ext cx="5649312" cy="307777"/>
          </a:xfrm>
          <a:prstGeom prst="rect">
            <a:avLst/>
          </a:prstGeom>
          <a:noFill/>
        </p:spPr>
        <p:txBody>
          <a:bodyPr wrap="square">
            <a:spAutoFit/>
          </a:bodyPr>
          <a:lstStyle/>
          <a:p>
            <a:pPr algn="just">
              <a:spcAft>
                <a:spcPts val="1000"/>
              </a:spcAft>
            </a:pPr>
            <a:r>
              <a:rPr lang="en-US" sz="1400" i="1" dirty="0">
                <a:solidFill>
                  <a:srgbClr val="1F497D"/>
                </a:solidFill>
                <a:latin typeface="Times New Roman" panose="02020603050405020304" pitchFamily="18" charset="0"/>
                <a:ea typeface="Calibri" panose="020F0502020204030204" pitchFamily="34" charset="0"/>
              </a:rPr>
              <a:t>Figure 1 Flat Plate Collector (</a:t>
            </a:r>
            <a:r>
              <a:rPr lang="en-US" sz="1400" i="1" dirty="0" err="1">
                <a:solidFill>
                  <a:srgbClr val="1F497D"/>
                </a:solidFill>
                <a:latin typeface="Times New Roman" panose="02020603050405020304" pitchFamily="18" charset="0"/>
                <a:ea typeface="Calibri" panose="020F0502020204030204" pitchFamily="34" charset="0"/>
              </a:rPr>
              <a:t>PennState</a:t>
            </a:r>
            <a:r>
              <a:rPr lang="en-US" sz="1400" i="1" dirty="0">
                <a:solidFill>
                  <a:srgbClr val="1F497D"/>
                </a:solidFill>
                <a:latin typeface="Times New Roman" panose="02020603050405020304" pitchFamily="18" charset="0"/>
                <a:ea typeface="Calibri" panose="020F0502020204030204" pitchFamily="34" charset="0"/>
              </a:rPr>
              <a:t>, 2022)</a:t>
            </a:r>
          </a:p>
        </p:txBody>
      </p:sp>
    </p:spTree>
    <p:extLst>
      <p:ext uri="{BB962C8B-B14F-4D97-AF65-F5344CB8AC3E}">
        <p14:creationId xmlns:p14="http://schemas.microsoft.com/office/powerpoint/2010/main" val="74307998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2F60FA-AD7F-E640-14C1-5BFD6142C694}"/>
              </a:ext>
            </a:extLst>
          </p:cNvPr>
          <p:cNvSpPr>
            <a:spLocks noGrp="1"/>
          </p:cNvSpPr>
          <p:nvPr>
            <p:ph type="title"/>
          </p:nvPr>
        </p:nvSpPr>
        <p:spPr>
          <a:xfrm>
            <a:off x="3127123" y="381000"/>
            <a:ext cx="5937755" cy="1188720"/>
          </a:xfrm>
        </p:spPr>
        <p:txBody>
          <a:bodyPr/>
          <a:lstStyle/>
          <a:p>
            <a:r>
              <a:rPr lang="en-US" sz="2900" dirty="0">
                <a:solidFill>
                  <a:srgbClr val="C00000"/>
                </a:solidFill>
              </a:rPr>
              <a:t>Flat plate collector</a:t>
            </a:r>
          </a:p>
        </p:txBody>
      </p:sp>
      <p:sp>
        <p:nvSpPr>
          <p:cNvPr id="3" name="Content Placeholder 2">
            <a:extLst>
              <a:ext uri="{FF2B5EF4-FFF2-40B4-BE49-F238E27FC236}">
                <a16:creationId xmlns:a16="http://schemas.microsoft.com/office/drawing/2014/main" id="{87C990FF-4238-3B46-5737-2BDA293CF82B}"/>
              </a:ext>
            </a:extLst>
          </p:cNvPr>
          <p:cNvSpPr>
            <a:spLocks noGrp="1"/>
          </p:cNvSpPr>
          <p:nvPr>
            <p:ph idx="1"/>
          </p:nvPr>
        </p:nvSpPr>
        <p:spPr>
          <a:xfrm>
            <a:off x="1828800" y="1878008"/>
            <a:ext cx="8534400" cy="4446592"/>
          </a:xfrm>
        </p:spPr>
        <p:txBody>
          <a:bodyPr>
            <a:normAutofit lnSpcReduction="10000"/>
          </a:bodyPr>
          <a:lstStyle/>
          <a:p>
            <a:pPr marL="342900" indent="-342900" algn="just">
              <a:lnSpc>
                <a:spcPct val="115000"/>
              </a:lnSpc>
              <a:spcBef>
                <a:spcPts val="0"/>
              </a:spcBef>
              <a:spcAft>
                <a:spcPts val="0"/>
              </a:spcAft>
              <a:buFont typeface="Symbol" panose="05050102010706020507" pitchFamily="18" charset="2"/>
              <a:buChar char=""/>
            </a:pPr>
            <a:r>
              <a:rPr lang="en-US" sz="2400" dirty="0">
                <a:latin typeface="Times New Roman" panose="02020603050405020304" pitchFamily="18" charset="0"/>
                <a:ea typeface="Calibri" panose="020F0502020204030204" pitchFamily="34" charset="0"/>
                <a:cs typeface="Times New Roman" panose="02020603050405020304" pitchFamily="18" charset="0"/>
              </a:rPr>
              <a:t>The cover glass or glasses are used to reduce convection and re-radiation losses from the absorber.</a:t>
            </a:r>
          </a:p>
          <a:p>
            <a:pPr marL="342900" indent="-342900" algn="just">
              <a:lnSpc>
                <a:spcPct val="115000"/>
              </a:lnSpc>
              <a:spcBef>
                <a:spcPts val="0"/>
              </a:spcBef>
              <a:spcAft>
                <a:spcPts val="0"/>
              </a:spcAft>
              <a:buFont typeface="Symbol" panose="05050102010706020507" pitchFamily="18" charset="2"/>
              <a:buChar char=""/>
            </a:pPr>
            <a:r>
              <a:rPr lang="en-US" sz="2400" dirty="0">
                <a:latin typeface="Times New Roman" panose="02020603050405020304" pitchFamily="18" charset="0"/>
                <a:ea typeface="Calibri" panose="020F0502020204030204" pitchFamily="34" charset="0"/>
                <a:cs typeface="Times New Roman" panose="02020603050405020304" pitchFamily="18" charset="0"/>
              </a:rPr>
              <a:t>Insulation is used on the back edges of the absorber plate to reduce conduction heat losses.</a:t>
            </a:r>
          </a:p>
          <a:p>
            <a:pPr marL="342900" indent="-342900" algn="just">
              <a:lnSpc>
                <a:spcPct val="115000"/>
              </a:lnSpc>
              <a:spcBef>
                <a:spcPts val="0"/>
              </a:spcBef>
              <a:spcAft>
                <a:spcPts val="0"/>
              </a:spcAft>
              <a:buFont typeface="Symbol" panose="05050102010706020507" pitchFamily="18" charset="2"/>
              <a:buChar char=""/>
            </a:pPr>
            <a:r>
              <a:rPr lang="en-US" sz="2400" dirty="0">
                <a:latin typeface="Times New Roman" panose="02020603050405020304" pitchFamily="18" charset="0"/>
                <a:ea typeface="Calibri" panose="020F0502020204030204" pitchFamily="34" charset="0"/>
                <a:cs typeface="Times New Roman" panose="02020603050405020304" pitchFamily="18" charset="0"/>
              </a:rPr>
              <a:t>The housing holds the absorber with insulation on the back and edges and cover plates. </a:t>
            </a:r>
          </a:p>
          <a:p>
            <a:pPr marL="342900" indent="-342900" algn="just">
              <a:lnSpc>
                <a:spcPct val="115000"/>
              </a:lnSpc>
              <a:spcBef>
                <a:spcPts val="0"/>
              </a:spcBef>
              <a:spcAft>
                <a:spcPts val="0"/>
              </a:spcAft>
              <a:buFont typeface="Symbol" panose="05050102010706020507" pitchFamily="18" charset="2"/>
              <a:buChar char=""/>
            </a:pPr>
            <a:r>
              <a:rPr lang="en-US" sz="2400" dirty="0">
                <a:latin typeface="Times New Roman" panose="02020603050405020304" pitchFamily="18" charset="0"/>
                <a:ea typeface="Calibri" panose="020F0502020204030204" pitchFamily="34" charset="0"/>
                <a:cs typeface="Times New Roman" panose="02020603050405020304" pitchFamily="18" charset="0"/>
              </a:rPr>
              <a:t>The working fluid (water, air) is circulated through the absorber plate to carry the solar energy to its point of use. </a:t>
            </a:r>
          </a:p>
          <a:p>
            <a:pPr marL="342900" indent="-342900" algn="just">
              <a:lnSpc>
                <a:spcPct val="115000"/>
              </a:lnSpc>
              <a:spcBef>
                <a:spcPts val="0"/>
              </a:spcBef>
              <a:spcAft>
                <a:spcPts val="1000"/>
              </a:spcAft>
              <a:buFont typeface="Symbol" panose="05050102010706020507" pitchFamily="18" charset="2"/>
              <a:buChar char=""/>
            </a:pPr>
            <a:r>
              <a:rPr lang="en-US" sz="2400" dirty="0">
                <a:latin typeface="Times New Roman" panose="02020603050405020304" pitchFamily="18" charset="0"/>
                <a:ea typeface="Calibri" panose="020F0502020204030204" pitchFamily="34" charset="0"/>
                <a:cs typeface="Times New Roman" panose="02020603050405020304" pitchFamily="18" charset="0"/>
              </a:rPr>
              <a:t>It is used to achieve moderate temperature of up to 100 ⁰C.</a:t>
            </a:r>
          </a:p>
          <a:p>
            <a:pPr marL="342900" indent="-342900" algn="just">
              <a:lnSpc>
                <a:spcPct val="115000"/>
              </a:lnSpc>
              <a:spcBef>
                <a:spcPts val="0"/>
              </a:spcBef>
              <a:spcAft>
                <a:spcPts val="1000"/>
              </a:spcAft>
              <a:buFont typeface="Symbol" panose="05050102010706020507" pitchFamily="18" charset="2"/>
              <a:buChar char=""/>
            </a:pPr>
            <a:r>
              <a:rPr lang="en-US" sz="2400" dirty="0">
                <a:latin typeface="Times New Roman" panose="02020603050405020304" pitchFamily="18" charset="0"/>
                <a:ea typeface="Calibri" panose="020F0502020204030204" pitchFamily="34" charset="0"/>
              </a:rPr>
              <a:t>It is used for building heating, industrial process heating</a:t>
            </a: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a:p>
            <a:pPr algn="just"/>
            <a:endParaRPr lang="en-US" dirty="0"/>
          </a:p>
        </p:txBody>
      </p:sp>
      <p:sp>
        <p:nvSpPr>
          <p:cNvPr id="4" name="Slide Number Placeholder 3">
            <a:extLst>
              <a:ext uri="{FF2B5EF4-FFF2-40B4-BE49-F238E27FC236}">
                <a16:creationId xmlns:a16="http://schemas.microsoft.com/office/drawing/2014/main" id="{DE47A032-5A46-3ECB-2210-4469DCE451BD}"/>
              </a:ext>
            </a:extLst>
          </p:cNvPr>
          <p:cNvSpPr>
            <a:spLocks noGrp="1"/>
          </p:cNvSpPr>
          <p:nvPr>
            <p:ph type="sldNum" sz="quarter" idx="12"/>
          </p:nvPr>
        </p:nvSpPr>
        <p:spPr/>
        <p:txBody>
          <a:bodyPr/>
          <a:lstStyle/>
          <a:p>
            <a:fld id="{DF28FB93-0A08-4E7D-8E63-9EFA29F1E093}" type="slidenum">
              <a:rPr lang="en-US" smtClean="0"/>
              <a:pPr/>
              <a:t>43</a:t>
            </a:fld>
            <a:endParaRPr lang="en-US"/>
          </a:p>
        </p:txBody>
      </p:sp>
    </p:spTree>
    <p:extLst>
      <p:ext uri="{BB962C8B-B14F-4D97-AF65-F5344CB8AC3E}">
        <p14:creationId xmlns:p14="http://schemas.microsoft.com/office/powerpoint/2010/main" val="212883075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2F60FA-AD7F-E640-14C1-5BFD6142C694}"/>
              </a:ext>
            </a:extLst>
          </p:cNvPr>
          <p:cNvSpPr>
            <a:spLocks noGrp="1"/>
          </p:cNvSpPr>
          <p:nvPr>
            <p:ph type="title"/>
          </p:nvPr>
        </p:nvSpPr>
        <p:spPr>
          <a:xfrm>
            <a:off x="3127123" y="381000"/>
            <a:ext cx="5937755" cy="1188720"/>
          </a:xfrm>
        </p:spPr>
        <p:txBody>
          <a:bodyPr/>
          <a:lstStyle/>
          <a:p>
            <a:r>
              <a:rPr lang="en-US" sz="2900" dirty="0">
                <a:solidFill>
                  <a:srgbClr val="C00000"/>
                </a:solidFill>
              </a:rPr>
              <a:t>Evacuated tube collector</a:t>
            </a:r>
          </a:p>
        </p:txBody>
      </p:sp>
      <p:sp>
        <p:nvSpPr>
          <p:cNvPr id="3" name="Content Placeholder 2">
            <a:extLst>
              <a:ext uri="{FF2B5EF4-FFF2-40B4-BE49-F238E27FC236}">
                <a16:creationId xmlns:a16="http://schemas.microsoft.com/office/drawing/2014/main" id="{87C990FF-4238-3B46-5737-2BDA293CF82B}"/>
              </a:ext>
            </a:extLst>
          </p:cNvPr>
          <p:cNvSpPr>
            <a:spLocks noGrp="1"/>
          </p:cNvSpPr>
          <p:nvPr>
            <p:ph idx="1"/>
          </p:nvPr>
        </p:nvSpPr>
        <p:spPr>
          <a:xfrm>
            <a:off x="1828800" y="1878008"/>
            <a:ext cx="4267200" cy="4446592"/>
          </a:xfrm>
        </p:spPr>
        <p:txBody>
          <a:bodyPr>
            <a:normAutofit/>
          </a:bodyPr>
          <a:lstStyle/>
          <a:p>
            <a:pPr algn="just"/>
            <a:r>
              <a:rPr lang="en-US" sz="2400" dirty="0">
                <a:latin typeface="Times New Roman" panose="02020603050405020304" pitchFamily="18" charset="0"/>
                <a:ea typeface="Calibri" panose="020F0502020204030204" pitchFamily="34" charset="0"/>
              </a:rPr>
              <a:t>Evacuated tube collectors comprises of parallel rows of tubes containing water or fluid used for heating.  </a:t>
            </a:r>
          </a:p>
          <a:p>
            <a:pPr algn="just"/>
            <a:r>
              <a:rPr lang="en-US" sz="2400" dirty="0">
                <a:latin typeface="Times New Roman" panose="02020603050405020304" pitchFamily="18" charset="0"/>
                <a:ea typeface="Calibri" panose="020F0502020204030204" pitchFamily="34" charset="0"/>
              </a:rPr>
              <a:t>Each tube is made of metal tube surrounded by a larger glass tube. </a:t>
            </a:r>
          </a:p>
          <a:p>
            <a:pPr algn="just"/>
            <a:r>
              <a:rPr lang="en-US" sz="2400" dirty="0">
                <a:latin typeface="Times New Roman" panose="02020603050405020304" pitchFamily="18" charset="0"/>
                <a:ea typeface="Calibri" panose="020F0502020204030204" pitchFamily="34" charset="0"/>
              </a:rPr>
              <a:t>The space between the tube and the glass tube is a vacuum, due to which very little heat is lost from the fluid. </a:t>
            </a:r>
            <a:endParaRPr lang="en-US" sz="2400" dirty="0"/>
          </a:p>
        </p:txBody>
      </p:sp>
      <p:sp>
        <p:nvSpPr>
          <p:cNvPr id="4" name="Slide Number Placeholder 3">
            <a:extLst>
              <a:ext uri="{FF2B5EF4-FFF2-40B4-BE49-F238E27FC236}">
                <a16:creationId xmlns:a16="http://schemas.microsoft.com/office/drawing/2014/main" id="{DE47A032-5A46-3ECB-2210-4469DCE451BD}"/>
              </a:ext>
            </a:extLst>
          </p:cNvPr>
          <p:cNvSpPr>
            <a:spLocks noGrp="1"/>
          </p:cNvSpPr>
          <p:nvPr>
            <p:ph type="sldNum" sz="quarter" idx="12"/>
          </p:nvPr>
        </p:nvSpPr>
        <p:spPr/>
        <p:txBody>
          <a:bodyPr/>
          <a:lstStyle/>
          <a:p>
            <a:fld id="{DF28FB93-0A08-4E7D-8E63-9EFA29F1E093}" type="slidenum">
              <a:rPr lang="en-US" smtClean="0"/>
              <a:pPr/>
              <a:t>44</a:t>
            </a:fld>
            <a:endParaRPr lang="en-US"/>
          </a:p>
        </p:txBody>
      </p:sp>
      <p:pic>
        <p:nvPicPr>
          <p:cNvPr id="1026" name="Picture 2" descr="Solar Thermal  - Evacuated Tube Collectors -  Solar Thermal Collectors  - Ontario">
            <a:extLst>
              <a:ext uri="{FF2B5EF4-FFF2-40B4-BE49-F238E27FC236}">
                <a16:creationId xmlns:a16="http://schemas.microsoft.com/office/drawing/2014/main" id="{12F34B3B-12F6-9BC6-8484-4DA3B28D72C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14792" y="1893248"/>
            <a:ext cx="3972208" cy="3490889"/>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7837A391-12A6-1F5E-F0C4-DA8E7C022489}"/>
              </a:ext>
            </a:extLst>
          </p:cNvPr>
          <p:cNvSpPr txBox="1"/>
          <p:nvPr/>
        </p:nvSpPr>
        <p:spPr>
          <a:xfrm>
            <a:off x="6095999" y="5493251"/>
            <a:ext cx="5649312" cy="307777"/>
          </a:xfrm>
          <a:prstGeom prst="rect">
            <a:avLst/>
          </a:prstGeom>
          <a:noFill/>
        </p:spPr>
        <p:txBody>
          <a:bodyPr wrap="square">
            <a:spAutoFit/>
          </a:bodyPr>
          <a:lstStyle/>
          <a:p>
            <a:pPr algn="just">
              <a:spcAft>
                <a:spcPts val="1000"/>
              </a:spcAft>
            </a:pPr>
            <a:r>
              <a:rPr lang="en-US" sz="1400" i="1" dirty="0">
                <a:solidFill>
                  <a:srgbClr val="1F497D"/>
                </a:solidFill>
                <a:latin typeface="Times New Roman" panose="02020603050405020304" pitchFamily="18" charset="0"/>
                <a:ea typeface="Calibri" panose="020F0502020204030204" pitchFamily="34" charset="0"/>
              </a:rPr>
              <a:t>Figure 2 Evacuated Tube Collector (Waterloo, 2022)</a:t>
            </a:r>
          </a:p>
        </p:txBody>
      </p:sp>
    </p:spTree>
    <p:extLst>
      <p:ext uri="{BB962C8B-B14F-4D97-AF65-F5344CB8AC3E}">
        <p14:creationId xmlns:p14="http://schemas.microsoft.com/office/powerpoint/2010/main" val="339732839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2F60FA-AD7F-E640-14C1-5BFD6142C694}"/>
              </a:ext>
            </a:extLst>
          </p:cNvPr>
          <p:cNvSpPr>
            <a:spLocks noGrp="1"/>
          </p:cNvSpPr>
          <p:nvPr>
            <p:ph type="title"/>
          </p:nvPr>
        </p:nvSpPr>
        <p:spPr>
          <a:xfrm>
            <a:off x="3127123" y="381000"/>
            <a:ext cx="5937755" cy="1188720"/>
          </a:xfrm>
        </p:spPr>
        <p:txBody>
          <a:bodyPr/>
          <a:lstStyle/>
          <a:p>
            <a:r>
              <a:rPr lang="en-US" sz="2900" dirty="0">
                <a:solidFill>
                  <a:srgbClr val="C00000"/>
                </a:solidFill>
              </a:rPr>
              <a:t>Evacuated tube collector</a:t>
            </a:r>
          </a:p>
        </p:txBody>
      </p:sp>
      <p:sp>
        <p:nvSpPr>
          <p:cNvPr id="3" name="Content Placeholder 2">
            <a:extLst>
              <a:ext uri="{FF2B5EF4-FFF2-40B4-BE49-F238E27FC236}">
                <a16:creationId xmlns:a16="http://schemas.microsoft.com/office/drawing/2014/main" id="{87C990FF-4238-3B46-5737-2BDA293CF82B}"/>
              </a:ext>
            </a:extLst>
          </p:cNvPr>
          <p:cNvSpPr>
            <a:spLocks noGrp="1"/>
          </p:cNvSpPr>
          <p:nvPr>
            <p:ph idx="1"/>
          </p:nvPr>
        </p:nvSpPr>
        <p:spPr>
          <a:xfrm>
            <a:off x="1828800" y="1878008"/>
            <a:ext cx="8534400" cy="4446592"/>
          </a:xfrm>
        </p:spPr>
        <p:txBody>
          <a:bodyPr>
            <a:normAutofit/>
          </a:bodyPr>
          <a:lstStyle/>
          <a:p>
            <a:pPr marL="0" indent="0" algn="just">
              <a:lnSpc>
                <a:spcPct val="150000"/>
              </a:lnSpc>
              <a:spcBef>
                <a:spcPts val="0"/>
              </a:spcBef>
              <a:spcAft>
                <a:spcPts val="1000"/>
              </a:spcAft>
              <a:buNone/>
            </a:pPr>
            <a:r>
              <a:rPr lang="en-US" sz="2400" dirty="0">
                <a:latin typeface="Times New Roman" panose="02020603050405020304" pitchFamily="18" charset="0"/>
                <a:ea typeface="Calibri" panose="020F0502020204030204" pitchFamily="34" charset="0"/>
                <a:cs typeface="Times New Roman" panose="02020603050405020304" pitchFamily="18" charset="0"/>
              </a:rPr>
              <a:t>The vacuum ensures that there is negligible loss due to conduction or convection, which ensures that the collector can operate at higher temperature that the flat plate collectors. </a:t>
            </a:r>
          </a:p>
          <a:p>
            <a:pPr marL="0" indent="0" algn="just">
              <a:lnSpc>
                <a:spcPct val="150000"/>
              </a:lnSpc>
              <a:spcBef>
                <a:spcPts val="0"/>
              </a:spcBef>
              <a:spcAft>
                <a:spcPts val="1000"/>
              </a:spcAft>
              <a:buNone/>
            </a:pPr>
            <a:r>
              <a:rPr lang="en-US" sz="2400" dirty="0">
                <a:latin typeface="Times New Roman" panose="02020603050405020304" pitchFamily="18" charset="0"/>
                <a:ea typeface="Calibri" panose="020F0502020204030204" pitchFamily="34" charset="0"/>
                <a:cs typeface="Times New Roman" panose="02020603050405020304" pitchFamily="18" charset="0"/>
              </a:rPr>
              <a:t>Evacuated tube collectors are used for reduction of losses. </a:t>
            </a:r>
          </a:p>
          <a:p>
            <a:pPr marL="0" indent="0" algn="just">
              <a:lnSpc>
                <a:spcPct val="150000"/>
              </a:lnSpc>
              <a:spcBef>
                <a:spcPts val="0"/>
              </a:spcBef>
              <a:spcAft>
                <a:spcPts val="1000"/>
              </a:spcAft>
              <a:buNone/>
            </a:pPr>
            <a:r>
              <a:rPr lang="en-US" sz="2400" dirty="0">
                <a:latin typeface="Times New Roman" panose="02020603050405020304" pitchFamily="18" charset="0"/>
                <a:ea typeface="Calibri" panose="020F0502020204030204" pitchFamily="34" charset="0"/>
                <a:cs typeface="Times New Roman" panose="02020603050405020304" pitchFamily="18" charset="0"/>
              </a:rPr>
              <a:t>ETC can achieve water temperature of up to 250 ⁰C.</a:t>
            </a:r>
          </a:p>
        </p:txBody>
      </p:sp>
      <p:sp>
        <p:nvSpPr>
          <p:cNvPr id="4" name="Slide Number Placeholder 3">
            <a:extLst>
              <a:ext uri="{FF2B5EF4-FFF2-40B4-BE49-F238E27FC236}">
                <a16:creationId xmlns:a16="http://schemas.microsoft.com/office/drawing/2014/main" id="{DE47A032-5A46-3ECB-2210-4469DCE451BD}"/>
              </a:ext>
            </a:extLst>
          </p:cNvPr>
          <p:cNvSpPr>
            <a:spLocks noGrp="1"/>
          </p:cNvSpPr>
          <p:nvPr>
            <p:ph type="sldNum" sz="quarter" idx="12"/>
          </p:nvPr>
        </p:nvSpPr>
        <p:spPr/>
        <p:txBody>
          <a:bodyPr/>
          <a:lstStyle/>
          <a:p>
            <a:fld id="{DF28FB93-0A08-4E7D-8E63-9EFA29F1E093}" type="slidenum">
              <a:rPr lang="en-US" smtClean="0"/>
              <a:pPr/>
              <a:t>45</a:t>
            </a:fld>
            <a:endParaRPr lang="en-US"/>
          </a:p>
        </p:txBody>
      </p:sp>
    </p:spTree>
    <p:extLst>
      <p:ext uri="{BB962C8B-B14F-4D97-AF65-F5344CB8AC3E}">
        <p14:creationId xmlns:p14="http://schemas.microsoft.com/office/powerpoint/2010/main" val="193148320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2F60FA-AD7F-E640-14C1-5BFD6142C694}"/>
              </a:ext>
            </a:extLst>
          </p:cNvPr>
          <p:cNvSpPr>
            <a:spLocks noGrp="1"/>
          </p:cNvSpPr>
          <p:nvPr>
            <p:ph type="title"/>
          </p:nvPr>
        </p:nvSpPr>
        <p:spPr>
          <a:xfrm>
            <a:off x="3127123" y="381000"/>
            <a:ext cx="5937755" cy="1188720"/>
          </a:xfrm>
        </p:spPr>
        <p:txBody>
          <a:bodyPr/>
          <a:lstStyle/>
          <a:p>
            <a:r>
              <a:rPr lang="en-US" sz="2900" dirty="0">
                <a:solidFill>
                  <a:srgbClr val="C00000"/>
                </a:solidFill>
              </a:rPr>
              <a:t>Concentrating collectors</a:t>
            </a:r>
          </a:p>
        </p:txBody>
      </p:sp>
      <p:sp>
        <p:nvSpPr>
          <p:cNvPr id="3" name="Content Placeholder 2">
            <a:extLst>
              <a:ext uri="{FF2B5EF4-FFF2-40B4-BE49-F238E27FC236}">
                <a16:creationId xmlns:a16="http://schemas.microsoft.com/office/drawing/2014/main" id="{87C990FF-4238-3B46-5737-2BDA293CF82B}"/>
              </a:ext>
            </a:extLst>
          </p:cNvPr>
          <p:cNvSpPr>
            <a:spLocks noGrp="1"/>
          </p:cNvSpPr>
          <p:nvPr>
            <p:ph idx="1"/>
          </p:nvPr>
        </p:nvSpPr>
        <p:spPr>
          <a:xfrm>
            <a:off x="900545" y="1600200"/>
            <a:ext cx="10196946" cy="4446592"/>
          </a:xfrm>
        </p:spPr>
        <p:txBody>
          <a:bodyPr>
            <a:noAutofit/>
          </a:bodyPr>
          <a:lstStyle/>
          <a:p>
            <a:pPr marL="342900" indent="-342900" algn="just">
              <a:lnSpc>
                <a:spcPct val="150000"/>
              </a:lnSpc>
              <a:spcBef>
                <a:spcPts val="0"/>
              </a:spcBef>
              <a:spcAft>
                <a:spcPts val="0"/>
              </a:spcAft>
              <a:buFont typeface="Symbol" panose="05050102010706020507" pitchFamily="18" charset="2"/>
              <a:buChar char=""/>
            </a:pPr>
            <a:r>
              <a:rPr lang="en-US" sz="2100" dirty="0">
                <a:latin typeface="Times New Roman" panose="02020603050405020304" pitchFamily="18" charset="0"/>
                <a:ea typeface="Calibri" panose="020F0502020204030204" pitchFamily="34" charset="0"/>
              </a:rPr>
              <a:t>These types of collectors are used for medium and high temperature applications. </a:t>
            </a:r>
          </a:p>
          <a:p>
            <a:pPr marL="342900" indent="-342900" algn="just">
              <a:lnSpc>
                <a:spcPct val="150000"/>
              </a:lnSpc>
              <a:spcBef>
                <a:spcPts val="0"/>
              </a:spcBef>
              <a:spcAft>
                <a:spcPts val="0"/>
              </a:spcAft>
              <a:buFont typeface="Symbol" panose="05050102010706020507" pitchFamily="18" charset="2"/>
              <a:buChar char=""/>
            </a:pPr>
            <a:r>
              <a:rPr lang="en-US" sz="2100" dirty="0">
                <a:latin typeface="Times New Roman" panose="02020603050405020304" pitchFamily="18" charset="0"/>
                <a:ea typeface="Calibri" panose="020F0502020204030204" pitchFamily="34" charset="0"/>
              </a:rPr>
              <a:t>It is made of a reflecting surface such as reflecting mirror or Fresnel </a:t>
            </a:r>
            <a:r>
              <a:rPr lang="en-US" sz="2100" dirty="0" err="1">
                <a:latin typeface="Times New Roman" panose="02020603050405020304" pitchFamily="18" charset="0"/>
                <a:ea typeface="Calibri" panose="020F0502020204030204" pitchFamily="34" charset="0"/>
              </a:rPr>
              <a:t>lense</a:t>
            </a:r>
            <a:r>
              <a:rPr lang="en-US" sz="2100" dirty="0">
                <a:latin typeface="Times New Roman" panose="02020603050405020304" pitchFamily="18" charset="0"/>
                <a:ea typeface="Calibri" panose="020F0502020204030204" pitchFamily="34" charset="0"/>
              </a:rPr>
              <a:t> which is used in concentrating device such that the solar radiation incident is reflected to a single point and focused on to the absorber. </a:t>
            </a:r>
          </a:p>
          <a:p>
            <a:pPr marL="342900" indent="-342900" algn="just">
              <a:lnSpc>
                <a:spcPct val="150000"/>
              </a:lnSpc>
              <a:spcBef>
                <a:spcPts val="0"/>
              </a:spcBef>
              <a:spcAft>
                <a:spcPts val="0"/>
              </a:spcAft>
              <a:buFont typeface="Symbol" panose="05050102010706020507" pitchFamily="18" charset="2"/>
              <a:buChar char=""/>
            </a:pPr>
            <a:r>
              <a:rPr lang="en-US" sz="2100" dirty="0">
                <a:latin typeface="Times New Roman" panose="02020603050405020304" pitchFamily="18" charset="0"/>
                <a:ea typeface="Calibri" panose="020F0502020204030204" pitchFamily="34" charset="0"/>
              </a:rPr>
              <a:t>Such concentrator are also rotated through tracking mechanism which helps to track the sun path for increase in the efficiency of the collector. </a:t>
            </a:r>
          </a:p>
          <a:p>
            <a:pPr marL="342900" indent="-342900" algn="just">
              <a:lnSpc>
                <a:spcPct val="150000"/>
              </a:lnSpc>
              <a:spcBef>
                <a:spcPts val="0"/>
              </a:spcBef>
              <a:spcAft>
                <a:spcPts val="0"/>
              </a:spcAft>
              <a:buFont typeface="Symbol" panose="05050102010706020507" pitchFamily="18" charset="2"/>
              <a:buChar char=""/>
            </a:pPr>
            <a:r>
              <a:rPr lang="en-US" sz="2100" dirty="0">
                <a:latin typeface="Times New Roman" panose="02020603050405020304" pitchFamily="18" charset="0"/>
                <a:ea typeface="Calibri" panose="020F0502020204030204" pitchFamily="34" charset="0"/>
              </a:rPr>
              <a:t>The performance of concentrating collectors is measured by concentration ratio which is the ratio of the aperture area of the concentrator to the area of the absorber.</a:t>
            </a:r>
            <a:endParaRPr lang="en-US" sz="2100" dirty="0"/>
          </a:p>
        </p:txBody>
      </p:sp>
      <p:sp>
        <p:nvSpPr>
          <p:cNvPr id="4" name="Slide Number Placeholder 3">
            <a:extLst>
              <a:ext uri="{FF2B5EF4-FFF2-40B4-BE49-F238E27FC236}">
                <a16:creationId xmlns:a16="http://schemas.microsoft.com/office/drawing/2014/main" id="{DE47A032-5A46-3ECB-2210-4469DCE451BD}"/>
              </a:ext>
            </a:extLst>
          </p:cNvPr>
          <p:cNvSpPr>
            <a:spLocks noGrp="1"/>
          </p:cNvSpPr>
          <p:nvPr>
            <p:ph type="sldNum" sz="quarter" idx="12"/>
          </p:nvPr>
        </p:nvSpPr>
        <p:spPr/>
        <p:txBody>
          <a:bodyPr/>
          <a:lstStyle/>
          <a:p>
            <a:fld id="{DF28FB93-0A08-4E7D-8E63-9EFA29F1E093}" type="slidenum">
              <a:rPr lang="en-US" smtClean="0"/>
              <a:pPr/>
              <a:t>46</a:t>
            </a:fld>
            <a:endParaRPr lang="en-US"/>
          </a:p>
        </p:txBody>
      </p:sp>
    </p:spTree>
    <p:extLst>
      <p:ext uri="{BB962C8B-B14F-4D97-AF65-F5344CB8AC3E}">
        <p14:creationId xmlns:p14="http://schemas.microsoft.com/office/powerpoint/2010/main" val="146650945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2F60FA-AD7F-E640-14C1-5BFD6142C694}"/>
              </a:ext>
            </a:extLst>
          </p:cNvPr>
          <p:cNvSpPr>
            <a:spLocks noGrp="1"/>
          </p:cNvSpPr>
          <p:nvPr>
            <p:ph type="title"/>
          </p:nvPr>
        </p:nvSpPr>
        <p:spPr>
          <a:xfrm>
            <a:off x="3127123" y="381000"/>
            <a:ext cx="5937755" cy="1188720"/>
          </a:xfrm>
        </p:spPr>
        <p:txBody>
          <a:bodyPr/>
          <a:lstStyle/>
          <a:p>
            <a:r>
              <a:rPr lang="en-US" sz="2900" dirty="0">
                <a:solidFill>
                  <a:srgbClr val="C00000"/>
                </a:solidFill>
              </a:rPr>
              <a:t>Concentrating collectors</a:t>
            </a:r>
          </a:p>
        </p:txBody>
      </p:sp>
      <p:sp>
        <p:nvSpPr>
          <p:cNvPr id="3" name="Content Placeholder 2">
            <a:extLst>
              <a:ext uri="{FF2B5EF4-FFF2-40B4-BE49-F238E27FC236}">
                <a16:creationId xmlns:a16="http://schemas.microsoft.com/office/drawing/2014/main" id="{87C990FF-4238-3B46-5737-2BDA293CF82B}"/>
              </a:ext>
            </a:extLst>
          </p:cNvPr>
          <p:cNvSpPr>
            <a:spLocks noGrp="1"/>
          </p:cNvSpPr>
          <p:nvPr>
            <p:ph idx="1"/>
          </p:nvPr>
        </p:nvSpPr>
        <p:spPr>
          <a:xfrm>
            <a:off x="1828800" y="1600200"/>
            <a:ext cx="3886200" cy="4446592"/>
          </a:xfrm>
        </p:spPr>
        <p:txBody>
          <a:bodyPr>
            <a:noAutofit/>
          </a:bodyPr>
          <a:lstStyle/>
          <a:p>
            <a:pPr marL="342900" indent="-342900" algn="just">
              <a:lnSpc>
                <a:spcPct val="150000"/>
              </a:lnSpc>
              <a:spcBef>
                <a:spcPts val="0"/>
              </a:spcBef>
              <a:spcAft>
                <a:spcPts val="0"/>
              </a:spcAft>
              <a:buFont typeface="Symbol" panose="05050102010706020507" pitchFamily="18" charset="2"/>
              <a:buChar char=""/>
            </a:pPr>
            <a:r>
              <a:rPr lang="en-US" dirty="0">
                <a:effectLst/>
                <a:latin typeface="Times New Roman" panose="02020603050405020304" pitchFamily="18" charset="0"/>
                <a:ea typeface="Calibri" panose="020F0502020204030204" pitchFamily="34" charset="0"/>
              </a:rPr>
              <a:t>The various types of concentrating collectors are:</a:t>
            </a:r>
          </a:p>
          <a:p>
            <a:pPr marL="571500" lvl="1" indent="-342900" algn="just">
              <a:lnSpc>
                <a:spcPct val="150000"/>
              </a:lnSpc>
              <a:spcBef>
                <a:spcPts val="0"/>
              </a:spcBef>
              <a:buFont typeface="Symbol" panose="05050102010706020507" pitchFamily="18" charset="2"/>
              <a:buChar char=""/>
            </a:pPr>
            <a:r>
              <a:rPr lang="en-US" b="1" dirty="0">
                <a:latin typeface="Times New Roman" panose="02020603050405020304" pitchFamily="18" charset="0"/>
              </a:rPr>
              <a:t>Parabolic Trough Concentrator</a:t>
            </a:r>
          </a:p>
          <a:p>
            <a:pPr marL="571500" lvl="1" indent="-342900" algn="just">
              <a:lnSpc>
                <a:spcPct val="150000"/>
              </a:lnSpc>
              <a:spcBef>
                <a:spcPts val="0"/>
              </a:spcBef>
              <a:buFont typeface="Symbol" panose="05050102010706020507" pitchFamily="18" charset="2"/>
              <a:buChar char=""/>
            </a:pPr>
            <a:r>
              <a:rPr lang="en-US" b="1" dirty="0">
                <a:latin typeface="Times New Roman" panose="02020603050405020304" pitchFamily="18" charset="0"/>
              </a:rPr>
              <a:t>Parabolic Disc Concentrator</a:t>
            </a:r>
          </a:p>
          <a:p>
            <a:pPr marL="571500" lvl="1" indent="-342900" algn="just">
              <a:lnSpc>
                <a:spcPct val="150000"/>
              </a:lnSpc>
              <a:spcBef>
                <a:spcPts val="0"/>
              </a:spcBef>
              <a:buFont typeface="Symbol" panose="05050102010706020507" pitchFamily="18" charset="2"/>
              <a:buChar char=""/>
            </a:pPr>
            <a:r>
              <a:rPr lang="en-US" b="1" dirty="0">
                <a:latin typeface="Times New Roman" panose="02020603050405020304" pitchFamily="18" charset="0"/>
              </a:rPr>
              <a:t>Fresnel Lens Concentrator</a:t>
            </a:r>
          </a:p>
          <a:p>
            <a:pPr marL="342900" indent="-342900" algn="just">
              <a:lnSpc>
                <a:spcPct val="150000"/>
              </a:lnSpc>
              <a:spcBef>
                <a:spcPts val="0"/>
              </a:spcBef>
              <a:spcAft>
                <a:spcPts val="0"/>
              </a:spcAft>
              <a:buFont typeface="Symbol" panose="05050102010706020507" pitchFamily="18" charset="2"/>
              <a:buChar char=""/>
            </a:pPr>
            <a:r>
              <a:rPr lang="en-US" dirty="0">
                <a:latin typeface="Times New Roman" panose="02020603050405020304" pitchFamily="18" charset="0"/>
              </a:rPr>
              <a:t>Parabolic Trough Concentrator</a:t>
            </a:r>
          </a:p>
          <a:p>
            <a:pPr marL="571500" lvl="1" indent="-342900" algn="just">
              <a:lnSpc>
                <a:spcPct val="150000"/>
              </a:lnSpc>
              <a:spcBef>
                <a:spcPts val="0"/>
              </a:spcBef>
              <a:buFont typeface="Symbol" panose="05050102010706020507" pitchFamily="18" charset="2"/>
              <a:buChar char=""/>
            </a:pPr>
            <a:r>
              <a:rPr lang="en-US" dirty="0">
                <a:latin typeface="Times New Roman" panose="02020603050405020304" pitchFamily="18" charset="0"/>
                <a:ea typeface="Calibri" panose="020F0502020204030204" pitchFamily="34" charset="0"/>
              </a:rPr>
              <a:t>It is a linear concentrator</a:t>
            </a:r>
          </a:p>
          <a:p>
            <a:pPr marL="571500" lvl="1" indent="-342900" algn="just">
              <a:lnSpc>
                <a:spcPct val="150000"/>
              </a:lnSpc>
              <a:spcBef>
                <a:spcPts val="0"/>
              </a:spcBef>
              <a:buFont typeface="Symbol" panose="05050102010706020507" pitchFamily="18" charset="2"/>
              <a:buChar char=""/>
            </a:pPr>
            <a:r>
              <a:rPr lang="en-US" dirty="0">
                <a:latin typeface="Times New Roman" panose="02020603050405020304" pitchFamily="18" charset="0"/>
                <a:ea typeface="Calibri" panose="020F0502020204030204" pitchFamily="34" charset="0"/>
              </a:rPr>
              <a:t>It has concentration ratio of around 20 to 100</a:t>
            </a:r>
          </a:p>
          <a:p>
            <a:pPr marL="342900" indent="-342900" algn="just">
              <a:lnSpc>
                <a:spcPct val="150000"/>
              </a:lnSpc>
              <a:spcBef>
                <a:spcPts val="0"/>
              </a:spcBef>
              <a:spcAft>
                <a:spcPts val="0"/>
              </a:spcAft>
              <a:buFont typeface="Symbol" panose="05050102010706020507" pitchFamily="18" charset="2"/>
              <a:buChar char=""/>
            </a:pPr>
            <a:endParaRPr lang="en-US" sz="2100" dirty="0"/>
          </a:p>
        </p:txBody>
      </p:sp>
      <p:sp>
        <p:nvSpPr>
          <p:cNvPr id="4" name="Slide Number Placeholder 3">
            <a:extLst>
              <a:ext uri="{FF2B5EF4-FFF2-40B4-BE49-F238E27FC236}">
                <a16:creationId xmlns:a16="http://schemas.microsoft.com/office/drawing/2014/main" id="{DE47A032-5A46-3ECB-2210-4469DCE451BD}"/>
              </a:ext>
            </a:extLst>
          </p:cNvPr>
          <p:cNvSpPr>
            <a:spLocks noGrp="1"/>
          </p:cNvSpPr>
          <p:nvPr>
            <p:ph type="sldNum" sz="quarter" idx="12"/>
          </p:nvPr>
        </p:nvSpPr>
        <p:spPr/>
        <p:txBody>
          <a:bodyPr/>
          <a:lstStyle/>
          <a:p>
            <a:fld id="{DF28FB93-0A08-4E7D-8E63-9EFA29F1E093}" type="slidenum">
              <a:rPr lang="en-US" smtClean="0"/>
              <a:pPr/>
              <a:t>47</a:t>
            </a:fld>
            <a:endParaRPr lang="en-US"/>
          </a:p>
        </p:txBody>
      </p:sp>
      <p:pic>
        <p:nvPicPr>
          <p:cNvPr id="6" name="Picture 5">
            <a:extLst>
              <a:ext uri="{FF2B5EF4-FFF2-40B4-BE49-F238E27FC236}">
                <a16:creationId xmlns:a16="http://schemas.microsoft.com/office/drawing/2014/main" id="{E07ED041-2A2C-E195-1C20-2A928676ED11}"/>
              </a:ext>
            </a:extLst>
          </p:cNvPr>
          <p:cNvPicPr>
            <a:picLocks noChangeAspect="1"/>
          </p:cNvPicPr>
          <p:nvPr/>
        </p:nvPicPr>
        <p:blipFill rotWithShape="1">
          <a:blip r:embed="rId2">
            <a:extLst>
              <a:ext uri="{28A0092B-C50C-407E-A947-70E740481C1C}">
                <a14:useLocalDpi xmlns:a14="http://schemas.microsoft.com/office/drawing/2010/main" val="0"/>
              </a:ext>
            </a:extLst>
          </a:blip>
          <a:srcRect b="7182"/>
          <a:stretch/>
        </p:blipFill>
        <p:spPr>
          <a:xfrm>
            <a:off x="6096001" y="1828800"/>
            <a:ext cx="4134231" cy="3200400"/>
          </a:xfrm>
          <a:prstGeom prst="rect">
            <a:avLst/>
          </a:prstGeom>
        </p:spPr>
      </p:pic>
      <p:sp>
        <p:nvSpPr>
          <p:cNvPr id="7" name="TextBox 6">
            <a:extLst>
              <a:ext uri="{FF2B5EF4-FFF2-40B4-BE49-F238E27FC236}">
                <a16:creationId xmlns:a16="http://schemas.microsoft.com/office/drawing/2014/main" id="{4E055A07-8294-6586-6780-79FA99AD490E}"/>
              </a:ext>
            </a:extLst>
          </p:cNvPr>
          <p:cNvSpPr txBox="1"/>
          <p:nvPr/>
        </p:nvSpPr>
        <p:spPr>
          <a:xfrm>
            <a:off x="6019800" y="5134391"/>
            <a:ext cx="5649312" cy="651460"/>
          </a:xfrm>
          <a:prstGeom prst="rect">
            <a:avLst/>
          </a:prstGeom>
          <a:noFill/>
        </p:spPr>
        <p:txBody>
          <a:bodyPr wrap="square">
            <a:spAutoFit/>
          </a:bodyPr>
          <a:lstStyle/>
          <a:p>
            <a:pPr algn="just">
              <a:spcAft>
                <a:spcPts val="1000"/>
              </a:spcAft>
            </a:pPr>
            <a:r>
              <a:rPr lang="en-US" sz="1400" i="1" dirty="0">
                <a:solidFill>
                  <a:srgbClr val="1F497D"/>
                </a:solidFill>
                <a:latin typeface="Times New Roman" panose="02020603050405020304" pitchFamily="18" charset="0"/>
                <a:ea typeface="Calibri" panose="020F0502020204030204" pitchFamily="34" charset="0"/>
              </a:rPr>
              <a:t>Figure 3 Parabolic Trough Concentrator</a:t>
            </a:r>
          </a:p>
          <a:p>
            <a:pPr algn="just">
              <a:spcAft>
                <a:spcPts val="1000"/>
              </a:spcAft>
            </a:pPr>
            <a:r>
              <a:rPr lang="en-US" sz="1400" i="1" dirty="0">
                <a:solidFill>
                  <a:srgbClr val="1F497D"/>
                </a:solidFill>
                <a:latin typeface="Times New Roman" panose="02020603050405020304" pitchFamily="18" charset="0"/>
                <a:ea typeface="Calibri" panose="020F0502020204030204" pitchFamily="34" charset="0"/>
              </a:rPr>
              <a:t>Source: (Farr, 2010)</a:t>
            </a:r>
          </a:p>
        </p:txBody>
      </p:sp>
    </p:spTree>
    <p:extLst>
      <p:ext uri="{BB962C8B-B14F-4D97-AF65-F5344CB8AC3E}">
        <p14:creationId xmlns:p14="http://schemas.microsoft.com/office/powerpoint/2010/main" val="250700507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2F60FA-AD7F-E640-14C1-5BFD6142C694}"/>
              </a:ext>
            </a:extLst>
          </p:cNvPr>
          <p:cNvSpPr>
            <a:spLocks noGrp="1"/>
          </p:cNvSpPr>
          <p:nvPr>
            <p:ph type="title"/>
          </p:nvPr>
        </p:nvSpPr>
        <p:spPr>
          <a:xfrm>
            <a:off x="3127123" y="381000"/>
            <a:ext cx="5937755" cy="1188720"/>
          </a:xfrm>
        </p:spPr>
        <p:txBody>
          <a:bodyPr/>
          <a:lstStyle/>
          <a:p>
            <a:r>
              <a:rPr lang="en-US" sz="2900" dirty="0">
                <a:solidFill>
                  <a:srgbClr val="C00000"/>
                </a:solidFill>
              </a:rPr>
              <a:t>Concentrating collectors</a:t>
            </a:r>
          </a:p>
        </p:txBody>
      </p:sp>
      <p:sp>
        <p:nvSpPr>
          <p:cNvPr id="3" name="Content Placeholder 2">
            <a:extLst>
              <a:ext uri="{FF2B5EF4-FFF2-40B4-BE49-F238E27FC236}">
                <a16:creationId xmlns:a16="http://schemas.microsoft.com/office/drawing/2014/main" id="{87C990FF-4238-3B46-5737-2BDA293CF82B}"/>
              </a:ext>
            </a:extLst>
          </p:cNvPr>
          <p:cNvSpPr>
            <a:spLocks noGrp="1"/>
          </p:cNvSpPr>
          <p:nvPr>
            <p:ph idx="1"/>
          </p:nvPr>
        </p:nvSpPr>
        <p:spPr>
          <a:xfrm>
            <a:off x="1828800" y="1600200"/>
            <a:ext cx="8534400" cy="4446592"/>
          </a:xfrm>
        </p:spPr>
        <p:txBody>
          <a:bodyPr>
            <a:noAutofit/>
          </a:bodyPr>
          <a:lstStyle/>
          <a:p>
            <a:pPr algn="just">
              <a:lnSpc>
                <a:spcPct val="150000"/>
              </a:lnSpc>
              <a:spcBef>
                <a:spcPts val="0"/>
              </a:spcBef>
            </a:pPr>
            <a:r>
              <a:rPr lang="en-US" dirty="0">
                <a:latin typeface="Times New Roman" panose="02020603050405020304" pitchFamily="18" charset="0"/>
                <a:ea typeface="Calibri" panose="020F0502020204030204" pitchFamily="34" charset="0"/>
                <a:cs typeface="Times New Roman" panose="02020603050405020304" pitchFamily="18" charset="0"/>
              </a:rPr>
              <a:t>Parabolic Disc Concentrator</a:t>
            </a:r>
          </a:p>
          <a:p>
            <a:pPr lvl="1" algn="just">
              <a:lnSpc>
                <a:spcPct val="150000"/>
              </a:lnSpc>
              <a:spcBef>
                <a:spcPts val="0"/>
              </a:spcBef>
            </a:pPr>
            <a:r>
              <a:rPr lang="en-US" dirty="0">
                <a:latin typeface="Times New Roman" panose="02020603050405020304" pitchFamily="18" charset="0"/>
                <a:ea typeface="Calibri" panose="020F0502020204030204" pitchFamily="34" charset="0"/>
                <a:cs typeface="Times New Roman" panose="02020603050405020304" pitchFamily="18" charset="0"/>
              </a:rPr>
              <a:t>It is a point focus concentrator.</a:t>
            </a:r>
          </a:p>
          <a:p>
            <a:pPr lvl="1" algn="just">
              <a:lnSpc>
                <a:spcPct val="150000"/>
              </a:lnSpc>
              <a:spcBef>
                <a:spcPts val="0"/>
              </a:spcBef>
            </a:pPr>
            <a:r>
              <a:rPr lang="en-US" dirty="0">
                <a:latin typeface="Times New Roman" panose="02020603050405020304" pitchFamily="18" charset="0"/>
                <a:ea typeface="Calibri" panose="020F0502020204030204" pitchFamily="34" charset="0"/>
                <a:cs typeface="Times New Roman" panose="02020603050405020304" pitchFamily="18" charset="0"/>
              </a:rPr>
              <a:t>It has concentration ratio of 100 to 4000 for parabolic and heliostat field concentrator.</a:t>
            </a:r>
          </a:p>
          <a:p>
            <a:pPr lvl="1" algn="just">
              <a:lnSpc>
                <a:spcPct val="150000"/>
              </a:lnSpc>
              <a:spcBef>
                <a:spcPts val="0"/>
              </a:spcBef>
            </a:pPr>
            <a:r>
              <a:rPr lang="en-US" dirty="0">
                <a:latin typeface="Times New Roman" panose="02020603050405020304" pitchFamily="18" charset="0"/>
                <a:ea typeface="Calibri" panose="020F0502020204030204" pitchFamily="34" charset="0"/>
                <a:cs typeface="Times New Roman" panose="02020603050405020304" pitchFamily="18" charset="0"/>
              </a:rPr>
              <a:t>These are fixed collectors which uses parabolic shaped collectors. The parabolic shaped collectors are made from two sections of a parabola facing each other. These type of collectors can accept incoming radiation over a relatively wide range of angles, by using multiple internal reflections</a:t>
            </a:r>
          </a:p>
          <a:p>
            <a:pPr algn="just">
              <a:lnSpc>
                <a:spcPct val="150000"/>
              </a:lnSpc>
              <a:spcBef>
                <a:spcPts val="0"/>
              </a:spcBef>
            </a:pPr>
            <a:r>
              <a:rPr lang="en-US" dirty="0">
                <a:latin typeface="Times New Roman" panose="02020603050405020304" pitchFamily="18" charset="0"/>
                <a:ea typeface="Calibri" panose="020F0502020204030204" pitchFamily="34" charset="0"/>
                <a:cs typeface="Times New Roman" panose="02020603050405020304" pitchFamily="18" charset="0"/>
              </a:rPr>
              <a:t>Fresnel Lens Concentrator</a:t>
            </a:r>
          </a:p>
          <a:p>
            <a:pPr lvl="1" algn="just">
              <a:lnSpc>
                <a:spcPct val="150000"/>
              </a:lnSpc>
              <a:spcBef>
                <a:spcPts val="0"/>
              </a:spcBef>
            </a:pPr>
            <a:r>
              <a:rPr lang="en-US" dirty="0">
                <a:latin typeface="Times New Roman" panose="02020603050405020304" pitchFamily="18" charset="0"/>
                <a:ea typeface="Calibri" panose="020F0502020204030204" pitchFamily="34" charset="0"/>
                <a:cs typeface="Times New Roman" panose="02020603050405020304" pitchFamily="18" charset="0"/>
              </a:rPr>
              <a:t>It is capable to achieve temperature as high as 1000 ⁰C. </a:t>
            </a:r>
          </a:p>
          <a:p>
            <a:pPr lvl="1" algn="just">
              <a:lnSpc>
                <a:spcPct val="150000"/>
              </a:lnSpc>
              <a:spcBef>
                <a:spcPts val="0"/>
              </a:spcBef>
            </a:pPr>
            <a:r>
              <a:rPr lang="en-US" dirty="0">
                <a:latin typeface="Times New Roman" panose="02020603050405020304" pitchFamily="18" charset="0"/>
                <a:ea typeface="Calibri" panose="020F0502020204030204" pitchFamily="34" charset="0"/>
                <a:cs typeface="Times New Roman" panose="02020603050405020304" pitchFamily="18" charset="0"/>
              </a:rPr>
              <a:t>This type of concentrator is se for power generation and process heat supply. </a:t>
            </a:r>
          </a:p>
          <a:p>
            <a:pPr marL="342900" indent="-342900" algn="just">
              <a:lnSpc>
                <a:spcPct val="150000"/>
              </a:lnSpc>
              <a:spcBef>
                <a:spcPts val="0"/>
              </a:spcBef>
              <a:spcAft>
                <a:spcPts val="0"/>
              </a:spcAft>
              <a:buFont typeface="Symbol" panose="05050102010706020507" pitchFamily="18" charset="2"/>
              <a:buChar char=""/>
            </a:pPr>
            <a:endParaRPr lang="en-US" sz="2100" dirty="0"/>
          </a:p>
        </p:txBody>
      </p:sp>
      <p:sp>
        <p:nvSpPr>
          <p:cNvPr id="4" name="Slide Number Placeholder 3">
            <a:extLst>
              <a:ext uri="{FF2B5EF4-FFF2-40B4-BE49-F238E27FC236}">
                <a16:creationId xmlns:a16="http://schemas.microsoft.com/office/drawing/2014/main" id="{DE47A032-5A46-3ECB-2210-4469DCE451BD}"/>
              </a:ext>
            </a:extLst>
          </p:cNvPr>
          <p:cNvSpPr>
            <a:spLocks noGrp="1"/>
          </p:cNvSpPr>
          <p:nvPr>
            <p:ph type="sldNum" sz="quarter" idx="12"/>
          </p:nvPr>
        </p:nvSpPr>
        <p:spPr/>
        <p:txBody>
          <a:bodyPr/>
          <a:lstStyle/>
          <a:p>
            <a:fld id="{DF28FB93-0A08-4E7D-8E63-9EFA29F1E093}" type="slidenum">
              <a:rPr lang="en-US" smtClean="0"/>
              <a:pPr/>
              <a:t>48</a:t>
            </a:fld>
            <a:endParaRPr lang="en-US"/>
          </a:p>
        </p:txBody>
      </p:sp>
    </p:spTree>
    <p:extLst>
      <p:ext uri="{BB962C8B-B14F-4D97-AF65-F5344CB8AC3E}">
        <p14:creationId xmlns:p14="http://schemas.microsoft.com/office/powerpoint/2010/main" val="245403040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2F60FA-AD7F-E640-14C1-5BFD6142C694}"/>
              </a:ext>
            </a:extLst>
          </p:cNvPr>
          <p:cNvSpPr>
            <a:spLocks noGrp="1"/>
          </p:cNvSpPr>
          <p:nvPr>
            <p:ph type="title"/>
          </p:nvPr>
        </p:nvSpPr>
        <p:spPr>
          <a:xfrm>
            <a:off x="3127123" y="381000"/>
            <a:ext cx="5937755" cy="1188720"/>
          </a:xfrm>
        </p:spPr>
        <p:txBody>
          <a:bodyPr/>
          <a:lstStyle/>
          <a:p>
            <a:r>
              <a:rPr lang="en-US" sz="2900" dirty="0">
                <a:solidFill>
                  <a:srgbClr val="C00000"/>
                </a:solidFill>
              </a:rPr>
              <a:t>Concentrating collectors</a:t>
            </a:r>
          </a:p>
        </p:txBody>
      </p:sp>
      <p:sp>
        <p:nvSpPr>
          <p:cNvPr id="4" name="Slide Number Placeholder 3">
            <a:extLst>
              <a:ext uri="{FF2B5EF4-FFF2-40B4-BE49-F238E27FC236}">
                <a16:creationId xmlns:a16="http://schemas.microsoft.com/office/drawing/2014/main" id="{DE47A032-5A46-3ECB-2210-4469DCE451BD}"/>
              </a:ext>
            </a:extLst>
          </p:cNvPr>
          <p:cNvSpPr>
            <a:spLocks noGrp="1"/>
          </p:cNvSpPr>
          <p:nvPr>
            <p:ph type="sldNum" sz="quarter" idx="12"/>
          </p:nvPr>
        </p:nvSpPr>
        <p:spPr/>
        <p:txBody>
          <a:bodyPr/>
          <a:lstStyle/>
          <a:p>
            <a:fld id="{DF28FB93-0A08-4E7D-8E63-9EFA29F1E093}" type="slidenum">
              <a:rPr lang="en-US" smtClean="0"/>
              <a:pPr/>
              <a:t>49</a:t>
            </a:fld>
            <a:endParaRPr lang="en-US"/>
          </a:p>
        </p:txBody>
      </p:sp>
      <p:pic>
        <p:nvPicPr>
          <p:cNvPr id="7" name="Picture 6">
            <a:extLst>
              <a:ext uri="{FF2B5EF4-FFF2-40B4-BE49-F238E27FC236}">
                <a16:creationId xmlns:a16="http://schemas.microsoft.com/office/drawing/2014/main" id="{86CA1C03-A3DC-0AA2-B323-F2FBCDEA2102}"/>
              </a:ext>
            </a:extLst>
          </p:cNvPr>
          <p:cNvPicPr>
            <a:picLocks noChangeAspect="1"/>
          </p:cNvPicPr>
          <p:nvPr/>
        </p:nvPicPr>
        <p:blipFill>
          <a:blip r:embed="rId2"/>
          <a:stretch>
            <a:fillRect/>
          </a:stretch>
        </p:blipFill>
        <p:spPr>
          <a:xfrm>
            <a:off x="3352800" y="1752600"/>
            <a:ext cx="5334000" cy="4089400"/>
          </a:xfrm>
          <a:prstGeom prst="rect">
            <a:avLst/>
          </a:prstGeom>
        </p:spPr>
      </p:pic>
      <p:sp>
        <p:nvSpPr>
          <p:cNvPr id="8" name="TextBox 7">
            <a:extLst>
              <a:ext uri="{FF2B5EF4-FFF2-40B4-BE49-F238E27FC236}">
                <a16:creationId xmlns:a16="http://schemas.microsoft.com/office/drawing/2014/main" id="{3061BD48-57BB-BF21-2270-10E3C5047525}"/>
              </a:ext>
            </a:extLst>
          </p:cNvPr>
          <p:cNvSpPr txBox="1"/>
          <p:nvPr/>
        </p:nvSpPr>
        <p:spPr>
          <a:xfrm>
            <a:off x="3352800" y="5842000"/>
            <a:ext cx="5649312" cy="651460"/>
          </a:xfrm>
          <a:prstGeom prst="rect">
            <a:avLst/>
          </a:prstGeom>
          <a:noFill/>
        </p:spPr>
        <p:txBody>
          <a:bodyPr wrap="square">
            <a:spAutoFit/>
          </a:bodyPr>
          <a:lstStyle/>
          <a:p>
            <a:pPr algn="just">
              <a:spcAft>
                <a:spcPts val="1000"/>
              </a:spcAft>
            </a:pPr>
            <a:r>
              <a:rPr lang="en-US" sz="1400" i="1" dirty="0">
                <a:solidFill>
                  <a:srgbClr val="1F497D"/>
                </a:solidFill>
                <a:latin typeface="Times New Roman" panose="02020603050405020304" pitchFamily="18" charset="0"/>
                <a:ea typeface="Calibri" panose="020F0502020204030204" pitchFamily="34" charset="0"/>
              </a:rPr>
              <a:t>Figure 4 Parabolic Disc Concentrator</a:t>
            </a:r>
          </a:p>
          <a:p>
            <a:pPr algn="just">
              <a:spcAft>
                <a:spcPts val="1000"/>
              </a:spcAft>
            </a:pPr>
            <a:r>
              <a:rPr lang="en-US" sz="1400" i="1" dirty="0">
                <a:solidFill>
                  <a:srgbClr val="1F497D"/>
                </a:solidFill>
                <a:latin typeface="Times New Roman" panose="02020603050405020304" pitchFamily="18" charset="0"/>
                <a:ea typeface="Calibri" panose="020F0502020204030204" pitchFamily="34" charset="0"/>
              </a:rPr>
              <a:t>Source: (Dr. </a:t>
            </a:r>
            <a:r>
              <a:rPr lang="en-US" sz="1400" i="1" dirty="0" err="1">
                <a:solidFill>
                  <a:srgbClr val="1F497D"/>
                </a:solidFill>
                <a:latin typeface="Times New Roman" panose="02020603050405020304" pitchFamily="18" charset="0"/>
                <a:ea typeface="Calibri" panose="020F0502020204030204" pitchFamily="34" charset="0"/>
              </a:rPr>
              <a:t>Poonia</a:t>
            </a:r>
            <a:r>
              <a:rPr lang="en-US" sz="1400" i="1" dirty="0">
                <a:solidFill>
                  <a:srgbClr val="1F497D"/>
                </a:solidFill>
                <a:latin typeface="Times New Roman" panose="02020603050405020304" pitchFamily="18" charset="0"/>
                <a:ea typeface="Calibri" panose="020F0502020204030204" pitchFamily="34" charset="0"/>
              </a:rPr>
              <a:t>, 2010)</a:t>
            </a:r>
          </a:p>
        </p:txBody>
      </p:sp>
    </p:spTree>
    <p:extLst>
      <p:ext uri="{BB962C8B-B14F-4D97-AF65-F5344CB8AC3E}">
        <p14:creationId xmlns:p14="http://schemas.microsoft.com/office/powerpoint/2010/main" val="197103099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2F60FA-AD7F-E640-14C1-5BFD6142C694}"/>
              </a:ext>
            </a:extLst>
          </p:cNvPr>
          <p:cNvSpPr>
            <a:spLocks noGrp="1"/>
          </p:cNvSpPr>
          <p:nvPr>
            <p:ph type="title"/>
          </p:nvPr>
        </p:nvSpPr>
        <p:spPr>
          <a:xfrm>
            <a:off x="3127123" y="381000"/>
            <a:ext cx="5937755" cy="1188720"/>
          </a:xfrm>
        </p:spPr>
        <p:txBody>
          <a:bodyPr/>
          <a:lstStyle/>
          <a:p>
            <a:r>
              <a:rPr lang="en-US" sz="2900" dirty="0">
                <a:solidFill>
                  <a:srgbClr val="C00000"/>
                </a:solidFill>
              </a:rPr>
              <a:t>Applications of flat plate collectors</a:t>
            </a:r>
          </a:p>
        </p:txBody>
      </p:sp>
      <p:sp>
        <p:nvSpPr>
          <p:cNvPr id="3" name="Content Placeholder 2">
            <a:extLst>
              <a:ext uri="{FF2B5EF4-FFF2-40B4-BE49-F238E27FC236}">
                <a16:creationId xmlns:a16="http://schemas.microsoft.com/office/drawing/2014/main" id="{87C990FF-4238-3B46-5737-2BDA293CF82B}"/>
              </a:ext>
            </a:extLst>
          </p:cNvPr>
          <p:cNvSpPr>
            <a:spLocks noGrp="1"/>
          </p:cNvSpPr>
          <p:nvPr>
            <p:ph idx="1"/>
          </p:nvPr>
        </p:nvSpPr>
        <p:spPr>
          <a:xfrm>
            <a:off x="1828800" y="1600200"/>
            <a:ext cx="8534400" cy="4446592"/>
          </a:xfrm>
        </p:spPr>
        <p:txBody>
          <a:bodyPr>
            <a:noAutofit/>
          </a:bodyPr>
          <a:lstStyle/>
          <a:p>
            <a:pPr algn="just">
              <a:lnSpc>
                <a:spcPct val="150000"/>
              </a:lnSpc>
              <a:spcBef>
                <a:spcPts val="0"/>
              </a:spcBef>
            </a:pPr>
            <a:r>
              <a:rPr lang="en-US" dirty="0">
                <a:latin typeface="Times New Roman" panose="02020603050405020304" pitchFamily="18" charset="0"/>
                <a:ea typeface="Calibri" panose="020F0502020204030204" pitchFamily="34" charset="0"/>
                <a:cs typeface="Times New Roman" panose="02020603050405020304" pitchFamily="18" charset="0"/>
              </a:rPr>
              <a:t>The flat plate collector have many applications such as</a:t>
            </a:r>
          </a:p>
          <a:p>
            <a:pPr algn="just">
              <a:lnSpc>
                <a:spcPct val="150000"/>
              </a:lnSpc>
              <a:spcBef>
                <a:spcPts val="0"/>
              </a:spcBef>
            </a:pPr>
            <a:r>
              <a:rPr lang="en-US" dirty="0">
                <a:latin typeface="Times New Roman" panose="02020603050405020304" pitchFamily="18" charset="0"/>
                <a:ea typeface="Calibri" panose="020F0502020204030204" pitchFamily="34" charset="0"/>
                <a:cs typeface="Times New Roman" panose="02020603050405020304" pitchFamily="18" charset="0"/>
              </a:rPr>
              <a:t>Water heating</a:t>
            </a:r>
          </a:p>
          <a:p>
            <a:pPr algn="just">
              <a:lnSpc>
                <a:spcPct val="150000"/>
              </a:lnSpc>
              <a:spcBef>
                <a:spcPts val="0"/>
              </a:spcBef>
            </a:pPr>
            <a:r>
              <a:rPr lang="en-US" dirty="0">
                <a:latin typeface="Times New Roman" panose="02020603050405020304" pitchFamily="18" charset="0"/>
                <a:ea typeface="Calibri" panose="020F0502020204030204" pitchFamily="34" charset="0"/>
                <a:cs typeface="Times New Roman" panose="02020603050405020304" pitchFamily="18" charset="0"/>
              </a:rPr>
              <a:t>Space heating</a:t>
            </a:r>
          </a:p>
          <a:p>
            <a:pPr algn="just">
              <a:lnSpc>
                <a:spcPct val="150000"/>
              </a:lnSpc>
              <a:spcBef>
                <a:spcPts val="0"/>
              </a:spcBef>
            </a:pPr>
            <a:r>
              <a:rPr lang="en-US" dirty="0">
                <a:latin typeface="Times New Roman" panose="02020603050405020304" pitchFamily="18" charset="0"/>
                <a:ea typeface="Calibri" panose="020F0502020204030204" pitchFamily="34" charset="0"/>
                <a:cs typeface="Times New Roman" panose="02020603050405020304" pitchFamily="18" charset="0"/>
              </a:rPr>
              <a:t>Power generation</a:t>
            </a:r>
          </a:p>
        </p:txBody>
      </p:sp>
      <p:sp>
        <p:nvSpPr>
          <p:cNvPr id="4" name="Slide Number Placeholder 3">
            <a:extLst>
              <a:ext uri="{FF2B5EF4-FFF2-40B4-BE49-F238E27FC236}">
                <a16:creationId xmlns:a16="http://schemas.microsoft.com/office/drawing/2014/main" id="{DE47A032-5A46-3ECB-2210-4469DCE451BD}"/>
              </a:ext>
            </a:extLst>
          </p:cNvPr>
          <p:cNvSpPr>
            <a:spLocks noGrp="1"/>
          </p:cNvSpPr>
          <p:nvPr>
            <p:ph type="sldNum" sz="quarter" idx="12"/>
          </p:nvPr>
        </p:nvSpPr>
        <p:spPr/>
        <p:txBody>
          <a:bodyPr/>
          <a:lstStyle/>
          <a:p>
            <a:fld id="{DF28FB93-0A08-4E7D-8E63-9EFA29F1E093}" type="slidenum">
              <a:rPr lang="en-US" smtClean="0"/>
              <a:pPr/>
              <a:t>50</a:t>
            </a:fld>
            <a:endParaRPr lang="en-US"/>
          </a:p>
        </p:txBody>
      </p:sp>
    </p:spTree>
    <p:extLst>
      <p:ext uri="{BB962C8B-B14F-4D97-AF65-F5344CB8AC3E}">
        <p14:creationId xmlns:p14="http://schemas.microsoft.com/office/powerpoint/2010/main" val="235012292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2F60FA-AD7F-E640-14C1-5BFD6142C694}"/>
              </a:ext>
            </a:extLst>
          </p:cNvPr>
          <p:cNvSpPr>
            <a:spLocks noGrp="1"/>
          </p:cNvSpPr>
          <p:nvPr>
            <p:ph type="title"/>
          </p:nvPr>
        </p:nvSpPr>
        <p:spPr>
          <a:xfrm>
            <a:off x="3127123" y="381000"/>
            <a:ext cx="5937755" cy="1188720"/>
          </a:xfrm>
        </p:spPr>
        <p:txBody>
          <a:bodyPr/>
          <a:lstStyle/>
          <a:p>
            <a:r>
              <a:rPr lang="en-US" sz="2900" dirty="0">
                <a:solidFill>
                  <a:srgbClr val="C00000"/>
                </a:solidFill>
              </a:rPr>
              <a:t>Applications of flat plate collectors</a:t>
            </a:r>
          </a:p>
        </p:txBody>
      </p:sp>
      <p:sp>
        <p:nvSpPr>
          <p:cNvPr id="3" name="Content Placeholder 2">
            <a:extLst>
              <a:ext uri="{FF2B5EF4-FFF2-40B4-BE49-F238E27FC236}">
                <a16:creationId xmlns:a16="http://schemas.microsoft.com/office/drawing/2014/main" id="{87C990FF-4238-3B46-5737-2BDA293CF82B}"/>
              </a:ext>
            </a:extLst>
          </p:cNvPr>
          <p:cNvSpPr>
            <a:spLocks noGrp="1"/>
          </p:cNvSpPr>
          <p:nvPr>
            <p:ph idx="1"/>
          </p:nvPr>
        </p:nvSpPr>
        <p:spPr>
          <a:xfrm>
            <a:off x="1828800" y="1600200"/>
            <a:ext cx="3276600" cy="4446592"/>
          </a:xfrm>
        </p:spPr>
        <p:txBody>
          <a:bodyPr>
            <a:noAutofit/>
          </a:bodyPr>
          <a:lstStyle/>
          <a:p>
            <a:pPr algn="just">
              <a:lnSpc>
                <a:spcPct val="150000"/>
              </a:lnSpc>
              <a:spcBef>
                <a:spcPts val="0"/>
              </a:spcBef>
            </a:pPr>
            <a:r>
              <a:rPr lang="en-US" dirty="0">
                <a:latin typeface="Times New Roman" panose="02020603050405020304" pitchFamily="18" charset="0"/>
                <a:ea typeface="Calibri" panose="020F0502020204030204" pitchFamily="34" charset="0"/>
                <a:cs typeface="Times New Roman" panose="02020603050405020304" pitchFamily="18" charset="0"/>
              </a:rPr>
              <a:t>Water Heating</a:t>
            </a:r>
          </a:p>
          <a:p>
            <a:pPr algn="just">
              <a:lnSpc>
                <a:spcPct val="150000"/>
              </a:lnSpc>
              <a:spcBef>
                <a:spcPts val="0"/>
              </a:spcBef>
            </a:pPr>
            <a:r>
              <a:rPr lang="en-US" dirty="0">
                <a:latin typeface="Times New Roman" panose="02020603050405020304" pitchFamily="18" charset="0"/>
                <a:ea typeface="Calibri" panose="020F0502020204030204" pitchFamily="34" charset="0"/>
                <a:cs typeface="Times New Roman" panose="02020603050405020304" pitchFamily="18" charset="0"/>
              </a:rPr>
              <a:t>The radiation passing through the collector is absorbed by the collector plate which heats the water flowing in contact with the collector plate. Either thermosiphon effect or a pump circulates the water from storage tank to the collector.</a:t>
            </a:r>
          </a:p>
        </p:txBody>
      </p:sp>
      <p:sp>
        <p:nvSpPr>
          <p:cNvPr id="4" name="Slide Number Placeholder 3">
            <a:extLst>
              <a:ext uri="{FF2B5EF4-FFF2-40B4-BE49-F238E27FC236}">
                <a16:creationId xmlns:a16="http://schemas.microsoft.com/office/drawing/2014/main" id="{DE47A032-5A46-3ECB-2210-4469DCE451BD}"/>
              </a:ext>
            </a:extLst>
          </p:cNvPr>
          <p:cNvSpPr>
            <a:spLocks noGrp="1"/>
          </p:cNvSpPr>
          <p:nvPr>
            <p:ph type="sldNum" sz="quarter" idx="12"/>
          </p:nvPr>
        </p:nvSpPr>
        <p:spPr/>
        <p:txBody>
          <a:bodyPr/>
          <a:lstStyle/>
          <a:p>
            <a:fld id="{DF28FB93-0A08-4E7D-8E63-9EFA29F1E093}" type="slidenum">
              <a:rPr lang="en-US" smtClean="0"/>
              <a:pPr/>
              <a:t>51</a:t>
            </a:fld>
            <a:endParaRPr lang="en-US"/>
          </a:p>
        </p:txBody>
      </p:sp>
      <p:pic>
        <p:nvPicPr>
          <p:cNvPr id="6" name="Picture 5">
            <a:extLst>
              <a:ext uri="{FF2B5EF4-FFF2-40B4-BE49-F238E27FC236}">
                <a16:creationId xmlns:a16="http://schemas.microsoft.com/office/drawing/2014/main" id="{972CA0CB-867A-359F-B898-7145DDA2C1CC}"/>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24999" t="14626" r="11730" b="37028"/>
          <a:stretch/>
        </p:blipFill>
        <p:spPr>
          <a:xfrm>
            <a:off x="5181600" y="1866900"/>
            <a:ext cx="5105400" cy="3124200"/>
          </a:xfrm>
          <a:prstGeom prst="rect">
            <a:avLst/>
          </a:prstGeom>
          <a:ln>
            <a:solidFill>
              <a:schemeClr val="tx1"/>
            </a:solidFill>
          </a:ln>
        </p:spPr>
      </p:pic>
      <p:sp>
        <p:nvSpPr>
          <p:cNvPr id="7" name="TextBox 6">
            <a:extLst>
              <a:ext uri="{FF2B5EF4-FFF2-40B4-BE49-F238E27FC236}">
                <a16:creationId xmlns:a16="http://schemas.microsoft.com/office/drawing/2014/main" id="{566271DD-5989-AA17-E08D-1955EB2B8FBE}"/>
              </a:ext>
            </a:extLst>
          </p:cNvPr>
          <p:cNvSpPr txBox="1"/>
          <p:nvPr/>
        </p:nvSpPr>
        <p:spPr>
          <a:xfrm>
            <a:off x="5018688" y="4998576"/>
            <a:ext cx="5649312" cy="651460"/>
          </a:xfrm>
          <a:prstGeom prst="rect">
            <a:avLst/>
          </a:prstGeom>
          <a:noFill/>
        </p:spPr>
        <p:txBody>
          <a:bodyPr wrap="square">
            <a:spAutoFit/>
          </a:bodyPr>
          <a:lstStyle/>
          <a:p>
            <a:pPr algn="just">
              <a:spcAft>
                <a:spcPts val="1000"/>
              </a:spcAft>
            </a:pPr>
            <a:r>
              <a:rPr lang="en-US" sz="1400" i="1" dirty="0">
                <a:solidFill>
                  <a:srgbClr val="1F497D"/>
                </a:solidFill>
                <a:latin typeface="Times New Roman" panose="02020603050405020304" pitchFamily="18" charset="0"/>
                <a:ea typeface="Calibri" panose="020F0502020204030204" pitchFamily="34" charset="0"/>
              </a:rPr>
              <a:t>Figure 5 solar water heater</a:t>
            </a:r>
          </a:p>
          <a:p>
            <a:pPr algn="just">
              <a:spcAft>
                <a:spcPts val="1000"/>
              </a:spcAft>
            </a:pPr>
            <a:r>
              <a:rPr lang="en-US" sz="1400" i="1" dirty="0">
                <a:solidFill>
                  <a:srgbClr val="1F497D"/>
                </a:solidFill>
                <a:latin typeface="Times New Roman" panose="02020603050405020304" pitchFamily="18" charset="0"/>
                <a:ea typeface="Calibri" panose="020F0502020204030204" pitchFamily="34" charset="0"/>
              </a:rPr>
              <a:t>Source: (Hasan &amp; Sharma, 2009)</a:t>
            </a:r>
          </a:p>
        </p:txBody>
      </p:sp>
    </p:spTree>
    <p:extLst>
      <p:ext uri="{BB962C8B-B14F-4D97-AF65-F5344CB8AC3E}">
        <p14:creationId xmlns:p14="http://schemas.microsoft.com/office/powerpoint/2010/main" val="80166831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2F60FA-AD7F-E640-14C1-5BFD6142C694}"/>
              </a:ext>
            </a:extLst>
          </p:cNvPr>
          <p:cNvSpPr>
            <a:spLocks noGrp="1"/>
          </p:cNvSpPr>
          <p:nvPr>
            <p:ph type="title"/>
          </p:nvPr>
        </p:nvSpPr>
        <p:spPr>
          <a:xfrm>
            <a:off x="3127123" y="381000"/>
            <a:ext cx="5937755" cy="1188720"/>
          </a:xfrm>
        </p:spPr>
        <p:txBody>
          <a:bodyPr/>
          <a:lstStyle/>
          <a:p>
            <a:r>
              <a:rPr lang="en-US" sz="2900" dirty="0">
                <a:solidFill>
                  <a:srgbClr val="C00000"/>
                </a:solidFill>
              </a:rPr>
              <a:t>Applications of flat plate collectors</a:t>
            </a:r>
          </a:p>
        </p:txBody>
      </p:sp>
      <p:sp>
        <p:nvSpPr>
          <p:cNvPr id="3" name="Content Placeholder 2">
            <a:extLst>
              <a:ext uri="{FF2B5EF4-FFF2-40B4-BE49-F238E27FC236}">
                <a16:creationId xmlns:a16="http://schemas.microsoft.com/office/drawing/2014/main" id="{87C990FF-4238-3B46-5737-2BDA293CF82B}"/>
              </a:ext>
            </a:extLst>
          </p:cNvPr>
          <p:cNvSpPr>
            <a:spLocks noGrp="1"/>
          </p:cNvSpPr>
          <p:nvPr>
            <p:ph idx="1"/>
          </p:nvPr>
        </p:nvSpPr>
        <p:spPr>
          <a:xfrm>
            <a:off x="1752600" y="1771328"/>
            <a:ext cx="3733800" cy="4446592"/>
          </a:xfrm>
        </p:spPr>
        <p:txBody>
          <a:bodyPr>
            <a:noAutofit/>
          </a:bodyPr>
          <a:lstStyle/>
          <a:p>
            <a:pPr algn="just">
              <a:lnSpc>
                <a:spcPct val="150000"/>
              </a:lnSpc>
              <a:spcBef>
                <a:spcPts val="0"/>
              </a:spcBef>
            </a:pPr>
            <a:r>
              <a:rPr lang="en-US" dirty="0">
                <a:latin typeface="Times New Roman" panose="02020603050405020304" pitchFamily="18" charset="0"/>
                <a:ea typeface="Calibri" panose="020F0502020204030204" pitchFamily="34" charset="0"/>
                <a:cs typeface="Times New Roman" panose="02020603050405020304" pitchFamily="18" charset="0"/>
              </a:rPr>
              <a:t>Space heating</a:t>
            </a:r>
          </a:p>
          <a:p>
            <a:pPr algn="just">
              <a:lnSpc>
                <a:spcPct val="150000"/>
              </a:lnSpc>
              <a:spcBef>
                <a:spcPts val="0"/>
              </a:spcBef>
            </a:pPr>
            <a:r>
              <a:rPr lang="en-US" dirty="0">
                <a:latin typeface="Times New Roman" panose="02020603050405020304" pitchFamily="18" charset="0"/>
                <a:ea typeface="Calibri" panose="020F0502020204030204" pitchFamily="34" charset="0"/>
                <a:cs typeface="Times New Roman" panose="02020603050405020304" pitchFamily="18" charset="0"/>
              </a:rPr>
              <a:t>Flat plate collector is initially used to heat water which is stored in a tank. The hot water is used to heat air being circulated by secondary pump which is then circulated to the space required to be heated. </a:t>
            </a:r>
          </a:p>
        </p:txBody>
      </p:sp>
      <p:sp>
        <p:nvSpPr>
          <p:cNvPr id="4" name="Slide Number Placeholder 3">
            <a:extLst>
              <a:ext uri="{FF2B5EF4-FFF2-40B4-BE49-F238E27FC236}">
                <a16:creationId xmlns:a16="http://schemas.microsoft.com/office/drawing/2014/main" id="{DE47A032-5A46-3ECB-2210-4469DCE451BD}"/>
              </a:ext>
            </a:extLst>
          </p:cNvPr>
          <p:cNvSpPr>
            <a:spLocks noGrp="1"/>
          </p:cNvSpPr>
          <p:nvPr>
            <p:ph type="sldNum" sz="quarter" idx="12"/>
          </p:nvPr>
        </p:nvSpPr>
        <p:spPr/>
        <p:txBody>
          <a:bodyPr/>
          <a:lstStyle/>
          <a:p>
            <a:fld id="{DF28FB93-0A08-4E7D-8E63-9EFA29F1E093}" type="slidenum">
              <a:rPr lang="en-US" smtClean="0"/>
              <a:pPr/>
              <a:t>52</a:t>
            </a:fld>
            <a:endParaRPr lang="en-US"/>
          </a:p>
        </p:txBody>
      </p:sp>
      <p:pic>
        <p:nvPicPr>
          <p:cNvPr id="6" name="Picture 5">
            <a:extLst>
              <a:ext uri="{FF2B5EF4-FFF2-40B4-BE49-F238E27FC236}">
                <a16:creationId xmlns:a16="http://schemas.microsoft.com/office/drawing/2014/main" id="{0CEC5656-3914-3B10-C5E1-B7F3A97DAED0}"/>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3333" t="14625" r="833" b="475"/>
          <a:stretch/>
        </p:blipFill>
        <p:spPr>
          <a:xfrm>
            <a:off x="5679792" y="1807272"/>
            <a:ext cx="4827165" cy="3374329"/>
          </a:xfrm>
          <a:prstGeom prst="rect">
            <a:avLst/>
          </a:prstGeom>
          <a:ln>
            <a:solidFill>
              <a:schemeClr val="tx1"/>
            </a:solidFill>
          </a:ln>
        </p:spPr>
      </p:pic>
      <p:sp>
        <p:nvSpPr>
          <p:cNvPr id="7" name="TextBox 6">
            <a:extLst>
              <a:ext uri="{FF2B5EF4-FFF2-40B4-BE49-F238E27FC236}">
                <a16:creationId xmlns:a16="http://schemas.microsoft.com/office/drawing/2014/main" id="{AA1A471C-0025-89D1-939F-C427FC3097A7}"/>
              </a:ext>
            </a:extLst>
          </p:cNvPr>
          <p:cNvSpPr txBox="1"/>
          <p:nvPr/>
        </p:nvSpPr>
        <p:spPr>
          <a:xfrm>
            <a:off x="5562600" y="5181600"/>
            <a:ext cx="5649312" cy="651460"/>
          </a:xfrm>
          <a:prstGeom prst="rect">
            <a:avLst/>
          </a:prstGeom>
          <a:noFill/>
        </p:spPr>
        <p:txBody>
          <a:bodyPr wrap="square">
            <a:spAutoFit/>
          </a:bodyPr>
          <a:lstStyle/>
          <a:p>
            <a:pPr algn="just">
              <a:spcAft>
                <a:spcPts val="1000"/>
              </a:spcAft>
            </a:pPr>
            <a:r>
              <a:rPr lang="en-US" sz="1400" i="1" dirty="0">
                <a:solidFill>
                  <a:srgbClr val="1F497D"/>
                </a:solidFill>
                <a:latin typeface="Times New Roman" panose="02020603050405020304" pitchFamily="18" charset="0"/>
                <a:ea typeface="Calibri" panose="020F0502020204030204" pitchFamily="34" charset="0"/>
              </a:rPr>
              <a:t>Figure 6 solar space heating</a:t>
            </a:r>
          </a:p>
          <a:p>
            <a:pPr algn="just">
              <a:spcAft>
                <a:spcPts val="1000"/>
              </a:spcAft>
            </a:pPr>
            <a:r>
              <a:rPr lang="en-US" sz="1400" i="1" dirty="0">
                <a:solidFill>
                  <a:srgbClr val="1F497D"/>
                </a:solidFill>
                <a:latin typeface="Times New Roman" panose="02020603050405020304" pitchFamily="18" charset="0"/>
                <a:ea typeface="Calibri" panose="020F0502020204030204" pitchFamily="34" charset="0"/>
              </a:rPr>
              <a:t>Source: (Hasan &amp; Sharma, 2009)</a:t>
            </a:r>
          </a:p>
        </p:txBody>
      </p:sp>
    </p:spTree>
    <p:extLst>
      <p:ext uri="{BB962C8B-B14F-4D97-AF65-F5344CB8AC3E}">
        <p14:creationId xmlns:p14="http://schemas.microsoft.com/office/powerpoint/2010/main" val="961322099"/>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2F60FA-AD7F-E640-14C1-5BFD6142C694}"/>
              </a:ext>
            </a:extLst>
          </p:cNvPr>
          <p:cNvSpPr>
            <a:spLocks noGrp="1"/>
          </p:cNvSpPr>
          <p:nvPr>
            <p:ph type="title"/>
          </p:nvPr>
        </p:nvSpPr>
        <p:spPr>
          <a:xfrm>
            <a:off x="3127123" y="381000"/>
            <a:ext cx="5937755" cy="1188720"/>
          </a:xfrm>
        </p:spPr>
        <p:txBody>
          <a:bodyPr/>
          <a:lstStyle/>
          <a:p>
            <a:r>
              <a:rPr lang="en-US" sz="2900" dirty="0">
                <a:solidFill>
                  <a:srgbClr val="C00000"/>
                </a:solidFill>
              </a:rPr>
              <a:t>Applications of flat plate collectors</a:t>
            </a:r>
          </a:p>
        </p:txBody>
      </p:sp>
      <p:sp>
        <p:nvSpPr>
          <p:cNvPr id="3" name="Content Placeholder 2">
            <a:extLst>
              <a:ext uri="{FF2B5EF4-FFF2-40B4-BE49-F238E27FC236}">
                <a16:creationId xmlns:a16="http://schemas.microsoft.com/office/drawing/2014/main" id="{87C990FF-4238-3B46-5737-2BDA293CF82B}"/>
              </a:ext>
            </a:extLst>
          </p:cNvPr>
          <p:cNvSpPr>
            <a:spLocks noGrp="1"/>
          </p:cNvSpPr>
          <p:nvPr>
            <p:ph idx="1"/>
          </p:nvPr>
        </p:nvSpPr>
        <p:spPr>
          <a:xfrm>
            <a:off x="1828800" y="1600200"/>
            <a:ext cx="3200400" cy="4446592"/>
          </a:xfrm>
        </p:spPr>
        <p:txBody>
          <a:bodyPr>
            <a:noAutofit/>
          </a:bodyPr>
          <a:lstStyle/>
          <a:p>
            <a:pPr algn="just">
              <a:lnSpc>
                <a:spcPct val="150000"/>
              </a:lnSpc>
              <a:spcBef>
                <a:spcPts val="0"/>
              </a:spcBef>
            </a:pPr>
            <a:r>
              <a:rPr lang="en-US" dirty="0">
                <a:latin typeface="Times New Roman" panose="02020603050405020304" pitchFamily="18" charset="0"/>
                <a:ea typeface="Calibri" panose="020F0502020204030204" pitchFamily="34" charset="0"/>
                <a:cs typeface="Times New Roman" panose="02020603050405020304" pitchFamily="18" charset="0"/>
              </a:rPr>
              <a:t>Power generation</a:t>
            </a:r>
          </a:p>
          <a:p>
            <a:pPr algn="just">
              <a:lnSpc>
                <a:spcPct val="150000"/>
              </a:lnSpc>
              <a:spcBef>
                <a:spcPts val="0"/>
              </a:spcBef>
            </a:pPr>
            <a:r>
              <a:rPr lang="en-US" dirty="0">
                <a:latin typeface="Times New Roman" panose="02020603050405020304" pitchFamily="18" charset="0"/>
                <a:ea typeface="Calibri" panose="020F0502020204030204" pitchFamily="34" charset="0"/>
                <a:cs typeface="Times New Roman" panose="02020603050405020304" pitchFamily="18" charset="0"/>
              </a:rPr>
              <a:t>The hot water generated from solar collector is used to convert a working fluid with low boiling point to vapor which then operates a </a:t>
            </a:r>
            <a:r>
              <a:rPr lang="en-US" dirty="0" err="1">
                <a:latin typeface="Times New Roman" panose="02020603050405020304" pitchFamily="18" charset="0"/>
                <a:ea typeface="Calibri" panose="020F0502020204030204" pitchFamily="34" charset="0"/>
                <a:cs typeface="Times New Roman" panose="02020603050405020304" pitchFamily="18" charset="0"/>
              </a:rPr>
              <a:t>rankine</a:t>
            </a:r>
            <a:r>
              <a:rPr lang="en-US" dirty="0">
                <a:latin typeface="Times New Roman" panose="02020603050405020304" pitchFamily="18" charset="0"/>
                <a:ea typeface="Calibri" panose="020F0502020204030204" pitchFamily="34" charset="0"/>
                <a:cs typeface="Times New Roman" panose="02020603050405020304" pitchFamily="18" charset="0"/>
              </a:rPr>
              <a:t> cycle to generate power.</a:t>
            </a:r>
          </a:p>
        </p:txBody>
      </p:sp>
      <p:sp>
        <p:nvSpPr>
          <p:cNvPr id="4" name="Slide Number Placeholder 3">
            <a:extLst>
              <a:ext uri="{FF2B5EF4-FFF2-40B4-BE49-F238E27FC236}">
                <a16:creationId xmlns:a16="http://schemas.microsoft.com/office/drawing/2014/main" id="{DE47A032-5A46-3ECB-2210-4469DCE451BD}"/>
              </a:ext>
            </a:extLst>
          </p:cNvPr>
          <p:cNvSpPr>
            <a:spLocks noGrp="1"/>
          </p:cNvSpPr>
          <p:nvPr>
            <p:ph type="sldNum" sz="quarter" idx="12"/>
          </p:nvPr>
        </p:nvSpPr>
        <p:spPr/>
        <p:txBody>
          <a:bodyPr/>
          <a:lstStyle/>
          <a:p>
            <a:fld id="{DF28FB93-0A08-4E7D-8E63-9EFA29F1E093}" type="slidenum">
              <a:rPr lang="en-US" smtClean="0"/>
              <a:pPr/>
              <a:t>53</a:t>
            </a:fld>
            <a:endParaRPr lang="en-US"/>
          </a:p>
        </p:txBody>
      </p:sp>
      <p:pic>
        <p:nvPicPr>
          <p:cNvPr id="6" name="Picture 5">
            <a:extLst>
              <a:ext uri="{FF2B5EF4-FFF2-40B4-BE49-F238E27FC236}">
                <a16:creationId xmlns:a16="http://schemas.microsoft.com/office/drawing/2014/main" id="{16B047EC-0378-111F-E547-A7259AA000CE}"/>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26416" t="17532" r="28775" b="16666"/>
          <a:stretch/>
        </p:blipFill>
        <p:spPr>
          <a:xfrm rot="16200000">
            <a:off x="6323140" y="571216"/>
            <a:ext cx="2895602" cy="5331077"/>
          </a:xfrm>
          <a:prstGeom prst="rect">
            <a:avLst/>
          </a:prstGeom>
        </p:spPr>
      </p:pic>
      <p:sp>
        <p:nvSpPr>
          <p:cNvPr id="7" name="TextBox 6">
            <a:extLst>
              <a:ext uri="{FF2B5EF4-FFF2-40B4-BE49-F238E27FC236}">
                <a16:creationId xmlns:a16="http://schemas.microsoft.com/office/drawing/2014/main" id="{1C2F4382-DCDD-0D92-E987-ACD2F04407FC}"/>
              </a:ext>
            </a:extLst>
          </p:cNvPr>
          <p:cNvSpPr txBox="1"/>
          <p:nvPr/>
        </p:nvSpPr>
        <p:spPr>
          <a:xfrm>
            <a:off x="5029200" y="4729412"/>
            <a:ext cx="5649312" cy="651460"/>
          </a:xfrm>
          <a:prstGeom prst="rect">
            <a:avLst/>
          </a:prstGeom>
          <a:noFill/>
        </p:spPr>
        <p:txBody>
          <a:bodyPr wrap="square">
            <a:spAutoFit/>
          </a:bodyPr>
          <a:lstStyle/>
          <a:p>
            <a:pPr algn="just">
              <a:spcAft>
                <a:spcPts val="1000"/>
              </a:spcAft>
            </a:pPr>
            <a:r>
              <a:rPr lang="en-US" sz="1400" i="1" dirty="0">
                <a:solidFill>
                  <a:srgbClr val="1F497D"/>
                </a:solidFill>
                <a:latin typeface="Times New Roman" panose="02020603050405020304" pitchFamily="18" charset="0"/>
                <a:ea typeface="Calibri" panose="020F0502020204030204" pitchFamily="34" charset="0"/>
              </a:rPr>
              <a:t>Figure 7 solar power generation</a:t>
            </a:r>
          </a:p>
          <a:p>
            <a:pPr algn="just">
              <a:spcAft>
                <a:spcPts val="1000"/>
              </a:spcAft>
            </a:pPr>
            <a:r>
              <a:rPr lang="en-US" sz="1400" i="1" dirty="0">
                <a:solidFill>
                  <a:srgbClr val="1F497D"/>
                </a:solidFill>
                <a:latin typeface="Times New Roman" panose="02020603050405020304" pitchFamily="18" charset="0"/>
                <a:ea typeface="Calibri" panose="020F0502020204030204" pitchFamily="34" charset="0"/>
              </a:rPr>
              <a:t>Source: (Hasan &amp; Sharma, 2009)</a:t>
            </a:r>
          </a:p>
        </p:txBody>
      </p:sp>
    </p:spTree>
    <p:extLst>
      <p:ext uri="{BB962C8B-B14F-4D97-AF65-F5344CB8AC3E}">
        <p14:creationId xmlns:p14="http://schemas.microsoft.com/office/powerpoint/2010/main" val="1459272877"/>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2F60FA-AD7F-E640-14C1-5BFD6142C694}"/>
              </a:ext>
            </a:extLst>
          </p:cNvPr>
          <p:cNvSpPr>
            <a:spLocks noGrp="1"/>
          </p:cNvSpPr>
          <p:nvPr>
            <p:ph type="title"/>
          </p:nvPr>
        </p:nvSpPr>
        <p:spPr>
          <a:xfrm>
            <a:off x="3127123" y="381000"/>
            <a:ext cx="5937755" cy="1188720"/>
          </a:xfrm>
        </p:spPr>
        <p:txBody>
          <a:bodyPr>
            <a:normAutofit/>
          </a:bodyPr>
          <a:lstStyle/>
          <a:p>
            <a:r>
              <a:rPr lang="en-US" sz="3200" dirty="0">
                <a:solidFill>
                  <a:srgbClr val="C00000"/>
                </a:solidFill>
              </a:rPr>
              <a:t>References</a:t>
            </a:r>
          </a:p>
        </p:txBody>
      </p:sp>
      <p:sp>
        <p:nvSpPr>
          <p:cNvPr id="4" name="Slide Number Placeholder 3">
            <a:extLst>
              <a:ext uri="{FF2B5EF4-FFF2-40B4-BE49-F238E27FC236}">
                <a16:creationId xmlns:a16="http://schemas.microsoft.com/office/drawing/2014/main" id="{DE47A032-5A46-3ECB-2210-4469DCE451BD}"/>
              </a:ext>
            </a:extLst>
          </p:cNvPr>
          <p:cNvSpPr>
            <a:spLocks noGrp="1"/>
          </p:cNvSpPr>
          <p:nvPr>
            <p:ph type="sldNum" sz="quarter" idx="12"/>
          </p:nvPr>
        </p:nvSpPr>
        <p:spPr/>
        <p:txBody>
          <a:bodyPr/>
          <a:lstStyle/>
          <a:p>
            <a:fld id="{DF28FB93-0A08-4E7D-8E63-9EFA29F1E093}" type="slidenum">
              <a:rPr lang="en-US" smtClean="0"/>
              <a:pPr/>
              <a:t>54</a:t>
            </a:fld>
            <a:endParaRPr lang="en-US"/>
          </a:p>
        </p:txBody>
      </p:sp>
      <p:sp>
        <p:nvSpPr>
          <p:cNvPr id="6" name="Rectangle 1">
            <a:extLst>
              <a:ext uri="{FF2B5EF4-FFF2-40B4-BE49-F238E27FC236}">
                <a16:creationId xmlns:a16="http://schemas.microsoft.com/office/drawing/2014/main" id="{64472FCD-D61C-D9F9-3EA3-4226BAF3EECB}"/>
              </a:ext>
            </a:extLst>
          </p:cNvPr>
          <p:cNvSpPr>
            <a:spLocks noGrp="1" noChangeArrowheads="1"/>
          </p:cNvSpPr>
          <p:nvPr>
            <p:ph idx="1"/>
          </p:nvPr>
        </p:nvSpPr>
        <p:spPr bwMode="auto">
          <a:xfrm>
            <a:off x="651164" y="2009666"/>
            <a:ext cx="10834254" cy="45397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just">
              <a:spcBef>
                <a:spcPts val="600"/>
              </a:spcBef>
              <a:spcAft>
                <a:spcPts val="600"/>
              </a:spcAft>
              <a:buClrTx/>
            </a:pPr>
            <a:r>
              <a:rPr kumimoji="0" lang="en-US" altLang="en-US"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Boyle, G. (2013). </a:t>
            </a:r>
            <a:r>
              <a:rPr kumimoji="0" lang="en-US" altLang="en-US" b="0" i="1"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Renewable Energy Power For A Sustainable Future</a:t>
            </a:r>
            <a:r>
              <a:rPr kumimoji="0" lang="en-US" altLang="en-US"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(Vol. Third Edition). Oxford: Oxford University Press.</a:t>
            </a:r>
            <a:endParaRPr kumimoji="0" lang="en-US" altLang="en-US" b="0" i="0" u="none" strike="noStrike" cap="none" normalizeH="0" baseline="0" dirty="0">
              <a:ln>
                <a:noFill/>
              </a:ln>
              <a:solidFill>
                <a:schemeClr val="tx1"/>
              </a:solidFill>
              <a:effectLst/>
            </a:endParaRPr>
          </a:p>
          <a:p>
            <a:pPr algn="just">
              <a:spcBef>
                <a:spcPts val="600"/>
              </a:spcBef>
              <a:spcAft>
                <a:spcPts val="600"/>
              </a:spcAft>
              <a:buClrTx/>
            </a:pPr>
            <a:r>
              <a:rPr kumimoji="0" lang="en-US" altLang="en-US" b="0" i="1"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EPEVER</a:t>
            </a:r>
            <a:r>
              <a:rPr kumimoji="0" lang="en-US" altLang="en-US"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(2019, September 19). Retrieved October 9, 2022, from https://blog.epever.com/what-is-a-series-or-parallel-connection/</a:t>
            </a:r>
            <a:endParaRPr kumimoji="0" lang="en-US" altLang="en-US" b="0" i="0" u="none" strike="noStrike" cap="none" normalizeH="0" baseline="0" dirty="0">
              <a:ln>
                <a:noFill/>
              </a:ln>
              <a:solidFill>
                <a:schemeClr val="tx1"/>
              </a:solidFill>
              <a:effectLst/>
            </a:endParaRPr>
          </a:p>
          <a:p>
            <a:pPr algn="just">
              <a:spcBef>
                <a:spcPts val="600"/>
              </a:spcBef>
              <a:spcAft>
                <a:spcPts val="600"/>
              </a:spcAft>
              <a:buClrTx/>
            </a:pPr>
            <a:r>
              <a:rPr kumimoji="0" lang="en-US" altLang="en-US" b="0" i="1"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FSEC</a:t>
            </a:r>
            <a:r>
              <a:rPr kumimoji="0" lang="en-US" altLang="en-US"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(2022). Retrieved October 9, 2022, from Florida's Premier Energy Research Center at the University of Central Florida: https://energyresearch.ucf.edu/consumer/solar-technologies/solar-electricity-basics/cells-modules-panels-and-arrays/</a:t>
            </a:r>
            <a:endParaRPr kumimoji="0" lang="en-US" altLang="en-US" b="0" i="0" u="none" strike="noStrike" cap="none" normalizeH="0" baseline="0" dirty="0">
              <a:ln>
                <a:noFill/>
              </a:ln>
              <a:solidFill>
                <a:schemeClr val="tx1"/>
              </a:solidFill>
              <a:effectLst/>
            </a:endParaRPr>
          </a:p>
          <a:p>
            <a:pPr algn="just">
              <a:spcBef>
                <a:spcPts val="600"/>
              </a:spcBef>
              <a:spcAft>
                <a:spcPts val="600"/>
              </a:spcAft>
              <a:buClrTx/>
            </a:pPr>
            <a:r>
              <a:rPr kumimoji="0" lang="en-US" altLang="en-US"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Kalogirou</a:t>
            </a:r>
            <a:r>
              <a:rPr kumimoji="0" lang="en-US" altLang="en-US"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S. A. (2014). </a:t>
            </a:r>
            <a:r>
              <a:rPr kumimoji="0" lang="en-US" altLang="en-US" b="0" i="1"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Solar Energy Engineering Processes and Systems</a:t>
            </a:r>
            <a:r>
              <a:rPr kumimoji="0" lang="en-US" altLang="en-US"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(Second Edition ed.).</a:t>
            </a:r>
            <a:endParaRPr kumimoji="0" lang="en-US" altLang="en-US" b="0" i="0" u="none" strike="noStrike" cap="none" normalizeH="0" baseline="0" dirty="0">
              <a:ln>
                <a:noFill/>
              </a:ln>
              <a:solidFill>
                <a:schemeClr val="tx1"/>
              </a:solidFill>
              <a:effectLst/>
            </a:endParaRPr>
          </a:p>
          <a:p>
            <a:pPr algn="just">
              <a:spcBef>
                <a:spcPts val="600"/>
              </a:spcBef>
              <a:spcAft>
                <a:spcPts val="600"/>
              </a:spcAft>
              <a:buClrTx/>
            </a:pPr>
            <a:r>
              <a:rPr kumimoji="0" lang="en-US" altLang="en-US"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Koirala, D. R. (2019). </a:t>
            </a:r>
            <a:r>
              <a:rPr kumimoji="0" lang="en-US" altLang="en-US" b="0" i="1"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Principals of Engineering Thermodynamics and Heat Transfer.</a:t>
            </a:r>
            <a:r>
              <a:rPr kumimoji="0" lang="en-US" altLang="en-US"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Kathmandu: Shree </a:t>
            </a:r>
            <a:r>
              <a:rPr kumimoji="0" lang="en-US" altLang="en-US"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Chandeswori</a:t>
            </a:r>
            <a:r>
              <a:rPr kumimoji="0" lang="en-US" altLang="en-US"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Publication Pvt. Ltd. .</a:t>
            </a:r>
            <a:endParaRPr kumimoji="0" lang="en-US" altLang="en-US" b="0" i="0" u="none" strike="noStrike" cap="none" normalizeH="0" baseline="0" dirty="0">
              <a:ln>
                <a:noFill/>
              </a:ln>
              <a:solidFill>
                <a:schemeClr val="tx1"/>
              </a:solidFill>
              <a:effectLst/>
            </a:endParaRPr>
          </a:p>
          <a:p>
            <a:pPr algn="just">
              <a:spcBef>
                <a:spcPts val="600"/>
              </a:spcBef>
              <a:spcAft>
                <a:spcPts val="600"/>
              </a:spcAft>
              <a:buClrTx/>
            </a:pPr>
            <a:r>
              <a:rPr kumimoji="0" lang="en-US" altLang="en-US" b="0" i="1"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PennState</a:t>
            </a:r>
            <a:r>
              <a:rPr kumimoji="0" lang="en-US" altLang="en-US"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(2022). Retrieved October 8, 2022, from Pennsylvania State University: https://www.e-education.psu.edu/eme811/node/685</a:t>
            </a:r>
            <a:endParaRPr kumimoji="0" lang="en-US" altLang="en-US" b="0" i="0" u="none" strike="noStrike" cap="none" normalizeH="0" baseline="0" dirty="0">
              <a:ln>
                <a:noFill/>
              </a:ln>
              <a:solidFill>
                <a:schemeClr val="tx1"/>
              </a:solidFill>
              <a:effectLst/>
            </a:endParaRPr>
          </a:p>
          <a:p>
            <a:pPr marL="0" indent="0" algn="just">
              <a:lnSpc>
                <a:spcPct val="100000"/>
              </a:lnSpc>
              <a:buClrTx/>
              <a:buSzTx/>
              <a:buNone/>
            </a:pPr>
            <a:endParaRPr lang="en-US" altLang="en-US" sz="1800" dirty="0"/>
          </a:p>
        </p:txBody>
      </p:sp>
    </p:spTree>
    <p:extLst>
      <p:ext uri="{BB962C8B-B14F-4D97-AF65-F5344CB8AC3E}">
        <p14:creationId xmlns:p14="http://schemas.microsoft.com/office/powerpoint/2010/main" val="3755727162"/>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2F60FA-AD7F-E640-14C1-5BFD6142C694}"/>
              </a:ext>
            </a:extLst>
          </p:cNvPr>
          <p:cNvSpPr>
            <a:spLocks noGrp="1"/>
          </p:cNvSpPr>
          <p:nvPr>
            <p:ph type="title"/>
          </p:nvPr>
        </p:nvSpPr>
        <p:spPr>
          <a:xfrm>
            <a:off x="3127123" y="381000"/>
            <a:ext cx="5937755" cy="1188720"/>
          </a:xfrm>
        </p:spPr>
        <p:txBody>
          <a:bodyPr>
            <a:normAutofit/>
          </a:bodyPr>
          <a:lstStyle/>
          <a:p>
            <a:r>
              <a:rPr lang="en-US" sz="3200" dirty="0">
                <a:solidFill>
                  <a:srgbClr val="C00000"/>
                </a:solidFill>
              </a:rPr>
              <a:t>References</a:t>
            </a:r>
          </a:p>
        </p:txBody>
      </p:sp>
      <p:sp>
        <p:nvSpPr>
          <p:cNvPr id="4" name="Slide Number Placeholder 3">
            <a:extLst>
              <a:ext uri="{FF2B5EF4-FFF2-40B4-BE49-F238E27FC236}">
                <a16:creationId xmlns:a16="http://schemas.microsoft.com/office/drawing/2014/main" id="{DE47A032-5A46-3ECB-2210-4469DCE451BD}"/>
              </a:ext>
            </a:extLst>
          </p:cNvPr>
          <p:cNvSpPr>
            <a:spLocks noGrp="1"/>
          </p:cNvSpPr>
          <p:nvPr>
            <p:ph type="sldNum" sz="quarter" idx="12"/>
          </p:nvPr>
        </p:nvSpPr>
        <p:spPr/>
        <p:txBody>
          <a:bodyPr/>
          <a:lstStyle/>
          <a:p>
            <a:fld id="{DF28FB93-0A08-4E7D-8E63-9EFA29F1E093}" type="slidenum">
              <a:rPr lang="en-US" smtClean="0"/>
              <a:pPr/>
              <a:t>55</a:t>
            </a:fld>
            <a:endParaRPr lang="en-US"/>
          </a:p>
        </p:txBody>
      </p:sp>
      <p:sp>
        <p:nvSpPr>
          <p:cNvPr id="6" name="Rectangle 1">
            <a:extLst>
              <a:ext uri="{FF2B5EF4-FFF2-40B4-BE49-F238E27FC236}">
                <a16:creationId xmlns:a16="http://schemas.microsoft.com/office/drawing/2014/main" id="{64472FCD-D61C-D9F9-3EA3-4226BAF3EECB}"/>
              </a:ext>
            </a:extLst>
          </p:cNvPr>
          <p:cNvSpPr>
            <a:spLocks noGrp="1" noChangeArrowheads="1"/>
          </p:cNvSpPr>
          <p:nvPr>
            <p:ph idx="1"/>
          </p:nvPr>
        </p:nvSpPr>
        <p:spPr bwMode="auto">
          <a:xfrm>
            <a:off x="979517" y="1902797"/>
            <a:ext cx="10131828" cy="48167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just">
              <a:spcBef>
                <a:spcPts val="600"/>
              </a:spcBef>
              <a:spcAft>
                <a:spcPts val="600"/>
              </a:spcAft>
              <a:buClrTx/>
            </a:pPr>
            <a:r>
              <a:rPr kumimoji="0" lang="en-US" altLang="en-US"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Ren, J. (Ed.). (2020). </a:t>
            </a:r>
            <a:r>
              <a:rPr kumimoji="0" lang="en-US" altLang="en-US" b="0" i="1"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Renewable Energy Driven Future: Technologies, Modelling, Applications, Sustainability and Policies.</a:t>
            </a:r>
            <a:r>
              <a:rPr kumimoji="0" lang="en-US" altLang="en-US"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Academic Press. </a:t>
            </a:r>
            <a:r>
              <a:rPr kumimoji="0" lang="en-US" altLang="en-US"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doi:https</a:t>
            </a:r>
            <a:r>
              <a:rPr kumimoji="0" lang="en-US" altLang="en-US"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://doi.org/10.1016/C2019-0-01298-8</a:t>
            </a:r>
            <a:endParaRPr kumimoji="0" lang="en-US" altLang="en-US" b="0" i="0" u="none" strike="noStrike" cap="none" normalizeH="0" baseline="0" dirty="0">
              <a:ln>
                <a:noFill/>
              </a:ln>
              <a:solidFill>
                <a:schemeClr val="tx1"/>
              </a:solidFill>
              <a:effectLst/>
            </a:endParaRPr>
          </a:p>
          <a:p>
            <a:pPr algn="just">
              <a:spcBef>
                <a:spcPts val="600"/>
              </a:spcBef>
              <a:spcAft>
                <a:spcPts val="600"/>
              </a:spcAft>
              <a:buClrTx/>
            </a:pPr>
            <a:r>
              <a:rPr kumimoji="0" lang="en-US" altLang="en-US"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 Hasan, S., &amp; Sharma, D. (2009). </a:t>
            </a:r>
            <a:r>
              <a:rPr kumimoji="0" lang="en-US" altLang="en-US" b="0" i="1"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Non-Conventional Energy Resources.</a:t>
            </a:r>
            <a:r>
              <a:rPr kumimoji="0" lang="en-US" altLang="en-US"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Delhi: S. K. </a:t>
            </a:r>
            <a:r>
              <a:rPr kumimoji="0" lang="en-US" altLang="en-US"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Kataria</a:t>
            </a:r>
            <a:r>
              <a:rPr kumimoji="0" lang="en-US" altLang="en-US"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and Sons.</a:t>
            </a:r>
            <a:endParaRPr kumimoji="0" lang="en-US" altLang="en-US" b="0" i="0" u="none" strike="noStrike" cap="none" normalizeH="0" baseline="0" dirty="0">
              <a:ln>
                <a:noFill/>
              </a:ln>
              <a:solidFill>
                <a:schemeClr val="tx1"/>
              </a:solidFill>
              <a:effectLst/>
            </a:endParaRPr>
          </a:p>
          <a:p>
            <a:pPr algn="just">
              <a:spcBef>
                <a:spcPts val="600"/>
              </a:spcBef>
              <a:spcAft>
                <a:spcPts val="600"/>
              </a:spcAft>
              <a:buClrTx/>
            </a:pPr>
            <a:r>
              <a:rPr kumimoji="0" lang="en-US" altLang="en-US"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Saharia</a:t>
            </a:r>
            <a:r>
              <a:rPr kumimoji="0" lang="en-US" altLang="en-US"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B. J. (2014). A comparative study on converter topologies for maximum power point tracking application in photovoltaic generation. </a:t>
            </a:r>
            <a:r>
              <a:rPr kumimoji="0" lang="en-US" altLang="en-US" b="0" i="1"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Journal of Renewable and Sustainable Energy 6</a:t>
            </a:r>
            <a:r>
              <a:rPr kumimoji="0" lang="en-US" altLang="en-US"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doi:10.1063/1.4900579</a:t>
            </a:r>
            <a:endParaRPr kumimoji="0" lang="en-US" altLang="en-US" b="0" i="0" u="none" strike="noStrike" cap="none" normalizeH="0" baseline="0" dirty="0">
              <a:ln>
                <a:noFill/>
              </a:ln>
              <a:solidFill>
                <a:schemeClr val="tx1"/>
              </a:solidFill>
              <a:effectLst/>
            </a:endParaRPr>
          </a:p>
          <a:p>
            <a:pPr algn="just">
              <a:spcBef>
                <a:spcPts val="600"/>
              </a:spcBef>
              <a:spcAft>
                <a:spcPts val="600"/>
              </a:spcAft>
              <a:buClrTx/>
            </a:pPr>
            <a:r>
              <a:rPr kumimoji="0" lang="en-US" altLang="en-US"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Sharma, D., &amp; Hasan, S. (2009). </a:t>
            </a:r>
            <a:r>
              <a:rPr kumimoji="0" lang="en-US" altLang="en-US" b="0" i="1"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Non-Conventional Energy Sources</a:t>
            </a:r>
            <a:r>
              <a:rPr kumimoji="0" lang="en-US" altLang="en-US"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(Second Edition ed.). Delhi: S.K. </a:t>
            </a:r>
            <a:r>
              <a:rPr kumimoji="0" lang="en-US" altLang="en-US"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Kataria</a:t>
            </a:r>
            <a:r>
              <a:rPr kumimoji="0" lang="en-US" altLang="en-US"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and Sons.</a:t>
            </a:r>
            <a:endParaRPr kumimoji="0" lang="en-US" altLang="en-US" b="0" i="0" u="none" strike="noStrike" cap="none" normalizeH="0" baseline="0" dirty="0">
              <a:ln>
                <a:noFill/>
              </a:ln>
              <a:solidFill>
                <a:schemeClr val="tx1"/>
              </a:solidFill>
              <a:effectLst/>
            </a:endParaRPr>
          </a:p>
          <a:p>
            <a:pPr algn="just">
              <a:spcBef>
                <a:spcPts val="600"/>
              </a:spcBef>
              <a:spcAft>
                <a:spcPts val="600"/>
              </a:spcAft>
              <a:buClrTx/>
            </a:pPr>
            <a:r>
              <a:rPr kumimoji="0" lang="en-US" altLang="en-US"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Singal</a:t>
            </a:r>
            <a:r>
              <a:rPr kumimoji="0" lang="en-US" altLang="en-US"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R. (2011). </a:t>
            </a:r>
            <a:r>
              <a:rPr kumimoji="0" lang="en-US" altLang="en-US" b="0" i="1"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Non-Conventional Energy Resources</a:t>
            </a:r>
            <a:r>
              <a:rPr kumimoji="0" lang="en-US" altLang="en-US"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(Vol. Third Edition). Delhi: S. K. </a:t>
            </a:r>
            <a:r>
              <a:rPr kumimoji="0" lang="en-US" altLang="en-US"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Kataria</a:t>
            </a:r>
            <a:r>
              <a:rPr kumimoji="0" lang="en-US" altLang="en-US"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and Sons.</a:t>
            </a:r>
            <a:endParaRPr kumimoji="0" lang="en-US" altLang="en-US" b="0" i="0" u="none" strike="noStrike" cap="none" normalizeH="0" baseline="0" dirty="0">
              <a:ln>
                <a:noFill/>
              </a:ln>
              <a:solidFill>
                <a:schemeClr val="tx1"/>
              </a:solidFill>
              <a:effectLst/>
            </a:endParaRPr>
          </a:p>
          <a:p>
            <a:pPr algn="just">
              <a:spcBef>
                <a:spcPts val="600"/>
              </a:spcBef>
              <a:spcAft>
                <a:spcPts val="600"/>
              </a:spcAft>
              <a:buClrTx/>
            </a:pPr>
            <a:r>
              <a:rPr kumimoji="0" lang="en-US" altLang="en-US"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WECS. (2010). </a:t>
            </a:r>
            <a:r>
              <a:rPr kumimoji="0" lang="en-US" altLang="en-US" b="0" i="1"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Energy Sector Synopsis Report.</a:t>
            </a:r>
            <a:r>
              <a:rPr kumimoji="0" lang="en-US" altLang="en-US"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Kathmandu, Nepal: Government of Nepal, Water and Energy Commission Secretariat.</a:t>
            </a:r>
            <a:endParaRPr kumimoji="0" lang="en-US" altLang="en-US" b="0" i="0" u="none" strike="noStrike" cap="none" normalizeH="0" baseline="0" dirty="0">
              <a:ln>
                <a:noFill/>
              </a:ln>
              <a:solidFill>
                <a:schemeClr val="tx1"/>
              </a:solidFill>
              <a:effectLst/>
            </a:endParaRPr>
          </a:p>
          <a:p>
            <a:pPr algn="just">
              <a:buClrTx/>
            </a:pPr>
            <a:endParaRPr kumimoji="0" lang="en-US" altLang="en-US"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083481784"/>
      </p:ext>
    </p:extLst>
  </p:cSld>
  <p:clrMapOvr>
    <a:masterClrMapping/>
  </p:clrMapOvr>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docProps/app.xml><?xml version="1.0" encoding="utf-8"?>
<Properties xmlns="http://schemas.openxmlformats.org/officeDocument/2006/extended-properties" xmlns:vt="http://schemas.openxmlformats.org/officeDocument/2006/docPropsVTypes">
  <Template>Retrospect</Template>
  <TotalTime>1468</TotalTime>
  <Words>4060</Words>
  <Application>Microsoft Office PowerPoint</Application>
  <PresentationFormat>Widescreen</PresentationFormat>
  <Paragraphs>348</Paragraphs>
  <Slides>55</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55</vt:i4>
      </vt:variant>
    </vt:vector>
  </HeadingPairs>
  <TitlesOfParts>
    <vt:vector size="63" baseType="lpstr">
      <vt:lpstr>Arial</vt:lpstr>
      <vt:lpstr>Calibri</vt:lpstr>
      <vt:lpstr>Calibri Light</vt:lpstr>
      <vt:lpstr>Cambria</vt:lpstr>
      <vt:lpstr>Cambria Math</vt:lpstr>
      <vt:lpstr>Symbol</vt:lpstr>
      <vt:lpstr>Times New Roman</vt:lpstr>
      <vt:lpstr>Retrospect</vt:lpstr>
      <vt:lpstr>Course: Building Services III</vt:lpstr>
      <vt:lpstr>Solar photovoltaics</vt:lpstr>
      <vt:lpstr>Energy in Light (photon energy)</vt:lpstr>
      <vt:lpstr>Solar cell</vt:lpstr>
      <vt:lpstr>Working of a solar cell</vt:lpstr>
      <vt:lpstr>Working of a solar cell</vt:lpstr>
      <vt:lpstr>Working of a solar cell</vt:lpstr>
      <vt:lpstr>Working of a solar cell</vt:lpstr>
      <vt:lpstr>Solar module and array</vt:lpstr>
      <vt:lpstr>Solar module and array</vt:lpstr>
      <vt:lpstr>Solar module and array</vt:lpstr>
      <vt:lpstr>Solar module and array</vt:lpstr>
      <vt:lpstr>Solar module and array</vt:lpstr>
      <vt:lpstr>Types of solar cells</vt:lpstr>
      <vt:lpstr>Types of PV Cell</vt:lpstr>
      <vt:lpstr>Types of PV Cell</vt:lpstr>
      <vt:lpstr>Types of PV Cell</vt:lpstr>
      <vt:lpstr>Characteristics of solar cells</vt:lpstr>
      <vt:lpstr>Characteristics of solar cells</vt:lpstr>
      <vt:lpstr>Characteristics of solar cells</vt:lpstr>
      <vt:lpstr>Solar PV terminologies</vt:lpstr>
      <vt:lpstr>Solar PV terminologies</vt:lpstr>
      <vt:lpstr>Solar PV terminologies</vt:lpstr>
      <vt:lpstr>Solar PV terminologies</vt:lpstr>
      <vt:lpstr>Solar PV terminologies</vt:lpstr>
      <vt:lpstr>Factors effecting durability of solar cells</vt:lpstr>
      <vt:lpstr>Factors effecting durability of solar cells</vt:lpstr>
      <vt:lpstr>Factors effecting durability of solar cells</vt:lpstr>
      <vt:lpstr>Factors effecting durability of solar cells</vt:lpstr>
      <vt:lpstr>Mismatch effect</vt:lpstr>
      <vt:lpstr>Hot spot heating</vt:lpstr>
      <vt:lpstr>Solar PV systems</vt:lpstr>
      <vt:lpstr>Solar PV Systems</vt:lpstr>
      <vt:lpstr>Solar PV systems</vt:lpstr>
      <vt:lpstr>Advantages of Solar PV</vt:lpstr>
      <vt:lpstr>Solar thermal systems (STE)</vt:lpstr>
      <vt:lpstr>Solar energy scenario in nepal</vt:lpstr>
      <vt:lpstr>Solar energy scenario in nepal</vt:lpstr>
      <vt:lpstr>Types of solar thermal systems</vt:lpstr>
      <vt:lpstr>Solar collectors</vt:lpstr>
      <vt:lpstr>Solar collectors</vt:lpstr>
      <vt:lpstr>Flat plate collectors</vt:lpstr>
      <vt:lpstr>Flat plate collector</vt:lpstr>
      <vt:lpstr>Evacuated tube collector</vt:lpstr>
      <vt:lpstr>Evacuated tube collector</vt:lpstr>
      <vt:lpstr>Concentrating collectors</vt:lpstr>
      <vt:lpstr>Concentrating collectors</vt:lpstr>
      <vt:lpstr>Concentrating collectors</vt:lpstr>
      <vt:lpstr>Concentrating collectors</vt:lpstr>
      <vt:lpstr>Applications of flat plate collectors</vt:lpstr>
      <vt:lpstr>Applications of flat plate collectors</vt:lpstr>
      <vt:lpstr>Applications of flat plate collectors</vt:lpstr>
      <vt:lpstr>Applications of flat plate collectors</vt:lpstr>
      <vt:lpstr>References</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Course: Building Services III</dc:title>
  <dc:creator>Manchan Tiwari</dc:creator>
  <cp:lastModifiedBy>Manchan Tiwari</cp:lastModifiedBy>
  <cp:revision>72</cp:revision>
  <dcterms:created xsi:type="dcterms:W3CDTF">2023-09-12T06:49:02Z</dcterms:created>
  <dcterms:modified xsi:type="dcterms:W3CDTF">2023-10-29T09:04:16Z</dcterms:modified>
</cp:coreProperties>
</file>