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 id="260" r:id="rId10"/>
    <p:sldId id="265" r:id="rId11"/>
    <p:sldId id="266" r:id="rId12"/>
    <p:sldId id="267" r:id="rId13"/>
    <p:sldId id="270" r:id="rId14"/>
    <p:sldId id="268" r:id="rId15"/>
    <p:sldId id="271" r:id="rId16"/>
    <p:sldId id="272" r:id="rId17"/>
    <p:sldId id="273" r:id="rId18"/>
    <p:sldId id="274" r:id="rId19"/>
    <p:sldId id="276" r:id="rId20"/>
    <p:sldId id="277" r:id="rId21"/>
    <p:sldId id="278" r:id="rId22"/>
    <p:sldId id="279" r:id="rId23"/>
    <p:sldId id="275"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3" r:id="rId37"/>
    <p:sldId id="294" r:id="rId38"/>
    <p:sldId id="295" r:id="rId39"/>
    <p:sldId id="296" r:id="rId40"/>
    <p:sldId id="297" r:id="rId41"/>
    <p:sldId id="298" r:id="rId42"/>
    <p:sldId id="299"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11/15/2023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11/15/2023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11/15/2023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11/15/2023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11/15/2023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xmlns="" id="{0C40A212-0C9F-77C8-A64C-C2BA37EB7B06}"/>
              </a:ext>
            </a:extLst>
          </p:cNvPr>
          <p:cNvSpPr>
            <a:spLocks noGrp="1"/>
          </p:cNvSpPr>
          <p:nvPr>
            <p:ph type="subTitle" idx="1"/>
          </p:nvPr>
        </p:nvSpPr>
        <p:spPr/>
        <p:txBody>
          <a:bodyPr>
            <a:normAutofit fontScale="85000" lnSpcReduction="20000"/>
          </a:bodyPr>
          <a:lstStyle/>
          <a:p>
            <a:pPr algn="ctr"/>
            <a:r>
              <a:rPr lang="en-US" b="1" dirty="0"/>
              <a:t>Lecture </a:t>
            </a:r>
            <a:r>
              <a:rPr lang="en-US" b="1" dirty="0" smtClean="0"/>
              <a:t>11: Case study (natural ventilation/ </a:t>
            </a:r>
            <a:r>
              <a:rPr lang="en-US" b="1" dirty="0" err="1" smtClean="0"/>
              <a:t>hvac</a:t>
            </a:r>
            <a:r>
              <a:rPr lang="en-US" b="1" dirty="0" smtClean="0"/>
              <a:t> systems)</a:t>
            </a:r>
            <a:endParaRPr lang="en-US" b="1" dirty="0"/>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dirty="0" smtClean="0"/>
              <a:t>ontents</a:t>
            </a:r>
            <a:endParaRPr lang="en-US" dirty="0"/>
          </a:p>
        </p:txBody>
      </p:sp>
      <p:sp>
        <p:nvSpPr>
          <p:cNvPr id="3" name="Content Placeholder 2"/>
          <p:cNvSpPr>
            <a:spLocks noGrp="1"/>
          </p:cNvSpPr>
          <p:nvPr>
            <p:ph idx="1"/>
          </p:nvPr>
        </p:nvSpPr>
        <p:spPr/>
        <p:txBody>
          <a:bodyPr/>
          <a:lstStyle/>
          <a:p>
            <a:r>
              <a:rPr lang="en-US" dirty="0" smtClean="0"/>
              <a:t>The </a:t>
            </a:r>
            <a:r>
              <a:rPr lang="en-US" dirty="0" smtClean="0"/>
              <a:t>Pantheon: Rome</a:t>
            </a:r>
          </a:p>
          <a:p>
            <a:r>
              <a:rPr lang="en-US" dirty="0" smtClean="0"/>
              <a:t>Traditional Chinese Courtyard Houses: China</a:t>
            </a:r>
          </a:p>
          <a:p>
            <a:r>
              <a:rPr lang="en-US" dirty="0" smtClean="0"/>
              <a:t>Dolat Abad Windcatcher: Iran</a:t>
            </a:r>
          </a:p>
          <a:p>
            <a:r>
              <a:rPr lang="en-US" dirty="0" smtClean="0"/>
              <a:t>The Alahambra: Spain</a:t>
            </a:r>
          </a:p>
          <a:p>
            <a:r>
              <a:rPr lang="en-US" dirty="0" smtClean="0"/>
              <a:t>Pearl Academy: India</a:t>
            </a:r>
            <a:endParaRPr lang="en-US" dirty="0"/>
          </a:p>
        </p:txBody>
      </p:sp>
    </p:spTree>
    <p:extLst>
      <p:ext uri="{BB962C8B-B14F-4D97-AF65-F5344CB8AC3E}">
        <p14:creationId xmlns:p14="http://schemas.microsoft.com/office/powerpoint/2010/main" val="1829211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sp>
        <p:nvSpPr>
          <p:cNvPr id="4" name="Rectangle 3"/>
          <p:cNvSpPr/>
          <p:nvPr/>
        </p:nvSpPr>
        <p:spPr>
          <a:xfrm>
            <a:off x="220717" y="1692887"/>
            <a:ext cx="10815145" cy="3877985"/>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Pantheon, is a structure located in Rome's business district, which is one of the oldest example of building design incorporating natural ventilation.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It </a:t>
            </a:r>
            <a:r>
              <a:rPr lang="en-US" dirty="0">
                <a:latin typeface="Times New Roman" panose="02020603050405020304" pitchFamily="18" charset="0"/>
                <a:ea typeface="Calibri" panose="020F0502020204030204" pitchFamily="34" charset="0"/>
              </a:rPr>
              <a:t>has stood for 18 centuries despite facing various challenges such as wars. The building possess unique features which are not even seen in modern buildings.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Recent </a:t>
            </a:r>
            <a:r>
              <a:rPr lang="en-US" dirty="0">
                <a:latin typeface="Times New Roman" panose="02020603050405020304" pitchFamily="18" charset="0"/>
                <a:ea typeface="Calibri" panose="020F0502020204030204" pitchFamily="34" charset="0"/>
              </a:rPr>
              <a:t>studies have uncovered significant cracks in the dome, but the ancient concrete building, lacking steel reinforcing rods, continues to function impressively.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It </a:t>
            </a:r>
            <a:r>
              <a:rPr lang="en-US" dirty="0">
                <a:latin typeface="Times New Roman" panose="02020603050405020304" pitchFamily="18" charset="0"/>
                <a:ea typeface="Calibri" panose="020F0502020204030204" pitchFamily="34" charset="0"/>
              </a:rPr>
              <a:t>is quite impressive that the building of such architectural design is built without any reinforcements which would not be possible in today’s world. </a:t>
            </a:r>
          </a:p>
        </p:txBody>
      </p:sp>
    </p:spTree>
    <p:extLst>
      <p:ext uri="{BB962C8B-B14F-4D97-AF65-F5344CB8AC3E}">
        <p14:creationId xmlns:p14="http://schemas.microsoft.com/office/powerpoint/2010/main" val="9142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sp>
        <p:nvSpPr>
          <p:cNvPr id="4" name="Rectangle 3"/>
          <p:cNvSpPr/>
          <p:nvPr/>
        </p:nvSpPr>
        <p:spPr>
          <a:xfrm>
            <a:off x="220717" y="1692887"/>
            <a:ext cx="10815145" cy="3724096"/>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Originally </a:t>
            </a:r>
            <a:r>
              <a:rPr lang="en-US" dirty="0">
                <a:latin typeface="Times New Roman" panose="02020603050405020304" pitchFamily="18" charset="0"/>
                <a:ea typeface="Calibri" panose="020F0502020204030204" pitchFamily="34" charset="0"/>
              </a:rPr>
              <a:t>dedicated to all gods, the Pantheon (The Pantheon is a Greek god) has endured wars and is now held in high regard by the Church. Agrippa (son in law of Roman Emperor Augustus) built the first temple in 27 B.C., which suffered major damages over the course of time, leading to Emperor Hadrian's reconstruction in 118-128 A.D.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Disputes </a:t>
            </a:r>
            <a:r>
              <a:rPr lang="en-US" dirty="0">
                <a:latin typeface="Times New Roman" panose="02020603050405020304" pitchFamily="18" charset="0"/>
                <a:ea typeface="Calibri" panose="020F0502020204030204" pitchFamily="34" charset="0"/>
              </a:rPr>
              <a:t>surround the construction timeline, yet the Pantheon's enduring strength and unique architectural features remain captivating.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pantheon is a great structure for case study for structural elements as well as its passive lighting and cooling system (Moore, 1995). </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46436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pic>
        <p:nvPicPr>
          <p:cNvPr id="5" name="Picture 4"/>
          <p:cNvPicPr/>
          <p:nvPr/>
        </p:nvPicPr>
        <p:blipFill>
          <a:blip r:embed="rId2"/>
          <a:stretch>
            <a:fillRect/>
          </a:stretch>
        </p:blipFill>
        <p:spPr>
          <a:xfrm>
            <a:off x="674239" y="1894882"/>
            <a:ext cx="6751320" cy="4427089"/>
          </a:xfrm>
          <a:prstGeom prst="rect">
            <a:avLst/>
          </a:prstGeom>
        </p:spPr>
      </p:pic>
      <p:sp>
        <p:nvSpPr>
          <p:cNvPr id="3" name="Rectangle 2"/>
          <p:cNvSpPr/>
          <p:nvPr/>
        </p:nvSpPr>
        <p:spPr>
          <a:xfrm>
            <a:off x="7270056" y="5952639"/>
            <a:ext cx="4027513"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1: The Pantheon (Moore, 1995)</a:t>
            </a:r>
            <a:endParaRPr lang="en-US"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20992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sp>
        <p:nvSpPr>
          <p:cNvPr id="3" name="Rectangle 2"/>
          <p:cNvSpPr/>
          <p:nvPr/>
        </p:nvSpPr>
        <p:spPr>
          <a:xfrm>
            <a:off x="189186" y="1737360"/>
            <a:ext cx="11240814" cy="3462486"/>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Pantheon's architectural design is characterized by a large, round shape resembling a barrel, topped with a dome.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A </a:t>
            </a:r>
            <a:r>
              <a:rPr lang="en-US" dirty="0">
                <a:latin typeface="Times New Roman" panose="02020603050405020304" pitchFamily="18" charset="0"/>
                <a:ea typeface="Calibri" panose="020F0502020204030204" pitchFamily="34" charset="0"/>
              </a:rPr>
              <a:t>central light-well is situated in the dome's center, allowing natural light into the interior.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outer walls are adorned with exquisite thin brickwork, occasionally featuring small access holes used during construction.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main entrance boasts impressive double bronze doors, standing at 21 feet high and protected by a broad porch supported by 16 granite columns and a gable-styled roof with wooden beams.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42280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sp>
        <p:nvSpPr>
          <p:cNvPr id="3" name="Rectangle 2"/>
          <p:cNvSpPr/>
          <p:nvPr/>
        </p:nvSpPr>
        <p:spPr>
          <a:xfrm>
            <a:off x="189186" y="1737360"/>
            <a:ext cx="11240814" cy="2893100"/>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Roman </a:t>
            </a:r>
            <a:r>
              <a:rPr lang="en-US" dirty="0">
                <a:latin typeface="Times New Roman" panose="02020603050405020304" pitchFamily="18" charset="0"/>
                <a:ea typeface="Calibri" panose="020F0502020204030204" pitchFamily="34" charset="0"/>
              </a:rPr>
              <a:t>surveyors meticulously located the inlaid marble floor to create a convex contour, facilitating rain drainage from the oculus.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rotunda, with an inner diameter of 142.4 feet, is predominantly made of concrete and is comparable to half the length of a football field.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unique design, though found in other Roman buildings, distinguishes itself with an unusually large size. Notably, the Pantheon's dome still holds the record for the longest span constructed before the 19th century.</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38353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Pantheon</a:t>
            </a:r>
            <a:endParaRPr lang="en-US" dirty="0"/>
          </a:p>
        </p:txBody>
      </p:sp>
      <p:pic>
        <p:nvPicPr>
          <p:cNvPr id="4" name="Picture 3"/>
          <p:cNvPicPr>
            <a:picLocks noChangeAspect="1"/>
          </p:cNvPicPr>
          <p:nvPr/>
        </p:nvPicPr>
        <p:blipFill>
          <a:blip r:embed="rId2"/>
          <a:stretch>
            <a:fillRect/>
          </a:stretch>
        </p:blipFill>
        <p:spPr>
          <a:xfrm>
            <a:off x="182365" y="1866772"/>
            <a:ext cx="6429485" cy="4470965"/>
          </a:xfrm>
          <a:prstGeom prst="rect">
            <a:avLst/>
          </a:prstGeom>
        </p:spPr>
      </p:pic>
      <p:sp>
        <p:nvSpPr>
          <p:cNvPr id="5" name="Rectangle 4"/>
          <p:cNvSpPr/>
          <p:nvPr/>
        </p:nvSpPr>
        <p:spPr>
          <a:xfrm>
            <a:off x="6350954" y="5968405"/>
            <a:ext cx="4976491"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2: Oculus in The Pantheon (Moore, 1995)</a:t>
            </a:r>
            <a:endParaRPr lang="en-US"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89376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Dome (The Pantheon)</a:t>
            </a:r>
            <a:endParaRPr lang="en-US" dirty="0"/>
          </a:p>
        </p:txBody>
      </p:sp>
      <p:sp>
        <p:nvSpPr>
          <p:cNvPr id="4" name="Rectangle 3"/>
          <p:cNvSpPr/>
          <p:nvPr/>
        </p:nvSpPr>
        <p:spPr>
          <a:xfrm>
            <a:off x="257503" y="2000809"/>
            <a:ext cx="11345918" cy="330859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Pantheon has a remarkable hemispherical dome that remains one of the largest unreinforced concrete domes in the world.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dome of the Pantheon stands as a timeless testament to ancient Roman architectural ingenuity. What distinguishes the Pantheon's dome is its innovative design, featuring a central oculus—an open, circular aperture at the crown of the dome.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oculus not only introduces an element of celestial symbolism but also serves a practical purpose. The oculus acts as a natural skylight and ventilation system, allowing sunlight and air to pass through it.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4664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Dome (The Pantheon)</a:t>
            </a:r>
            <a:endParaRPr lang="en-US" dirty="0"/>
          </a:p>
        </p:txBody>
      </p:sp>
      <p:sp>
        <p:nvSpPr>
          <p:cNvPr id="4" name="Rectangle 3"/>
          <p:cNvSpPr/>
          <p:nvPr/>
        </p:nvSpPr>
        <p:spPr>
          <a:xfrm>
            <a:off x="257503" y="2000809"/>
            <a:ext cx="11345918" cy="330859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intentional opening serves as a natural ventilation mechanism, allowing air circulation and creating a cooling effect within the Pantheon.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sophisticated blend of form and function showcases the Romans' mastery in creating monumental structures that harmonize with both aesthetic and environmental principles, making the Pantheon a timeless marvel that continues to inspire awe and </a:t>
            </a:r>
            <a:r>
              <a:rPr lang="en-US" dirty="0" smtClean="0">
                <a:latin typeface="Times New Roman" panose="02020603050405020304" pitchFamily="18" charset="0"/>
                <a:ea typeface="Calibri" panose="020F0502020204030204" pitchFamily="34" charset="0"/>
              </a:rPr>
              <a:t>admiration.</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oculus acts as a vent, facilitating the exchange of air between the interior and the external environment. As warm air rises, it is drawn out through the oculus, creating a convection current.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9456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Dome (The Pantheon)</a:t>
            </a:r>
            <a:endParaRPr lang="en-US" dirty="0"/>
          </a:p>
        </p:txBody>
      </p:sp>
      <p:sp>
        <p:nvSpPr>
          <p:cNvPr id="4" name="Rectangle 3"/>
          <p:cNvSpPr/>
          <p:nvPr/>
        </p:nvSpPr>
        <p:spPr>
          <a:xfrm>
            <a:off x="257503" y="2000809"/>
            <a:ext cx="11345918" cy="304698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Simultaneously</a:t>
            </a:r>
            <a:r>
              <a:rPr lang="en-US" dirty="0">
                <a:latin typeface="Times New Roman" panose="02020603050405020304" pitchFamily="18" charset="0"/>
                <a:ea typeface="Calibri" panose="020F0502020204030204" pitchFamily="34" charset="0"/>
              </a:rPr>
              <a:t>, fresh air is drawn in from the lower parts of the building, ensuring a continuous flow of air.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natural ventilation system helps regulate the temperature and air quality inside the Pantheon.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use of the oculus for natural ventilation also contributes to the building's overall sustainability and energy efficiency.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By </a:t>
            </a:r>
            <a:r>
              <a:rPr lang="en-US" dirty="0">
                <a:latin typeface="Times New Roman" panose="02020603050405020304" pitchFamily="18" charset="0"/>
                <a:ea typeface="Calibri" panose="020F0502020204030204" pitchFamily="34" charset="0"/>
              </a:rPr>
              <a:t>harnessing the principles of convection and utilizing the prevailing winds, the Pantheon's designers achieved a harmonious balance between the need for ventilation and maintaining a comfortable interior environment.</a:t>
            </a:r>
            <a:endParaRPr lang="en-US" dirty="0"/>
          </a:p>
        </p:txBody>
      </p:sp>
    </p:spTree>
    <p:extLst>
      <p:ext uri="{BB962C8B-B14F-4D97-AF65-F5344CB8AC3E}">
        <p14:creationId xmlns:p14="http://schemas.microsoft.com/office/powerpoint/2010/main" val="3742472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a:t>
            </a:r>
            <a:endParaRPr lang="en-US" dirty="0"/>
          </a:p>
        </p:txBody>
      </p:sp>
      <p:sp>
        <p:nvSpPr>
          <p:cNvPr id="3" name="Rectangle 2"/>
          <p:cNvSpPr/>
          <p:nvPr/>
        </p:nvSpPr>
        <p:spPr>
          <a:xfrm>
            <a:off x="372066" y="1877432"/>
            <a:ext cx="11499368" cy="330859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Bernoulli's principle is a fundamental concept in fluid dynamics that describes the relationship between the pressure and velocity of a fluid in a flowing stream. It is named after the Swiss mathematician and physicist Daniel Bernoulli, who formulated it in the 18th century.</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According to the principle, in a streamline flow of fluid (i.e., a flow without turbulence), an increase in the speed of the fluid is accompanied by a decrease in pressure, and vice versa.</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principle can be explained using the law of conservation of energy, which states that the total energy of an isolated system remains constant over time.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27366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a:t>
            </a:r>
            <a:endParaRPr lang="en-US" dirty="0"/>
          </a:p>
        </p:txBody>
      </p:sp>
      <p:sp>
        <p:nvSpPr>
          <p:cNvPr id="3" name="Rectangle 2"/>
          <p:cNvSpPr/>
          <p:nvPr/>
        </p:nvSpPr>
        <p:spPr>
          <a:xfrm>
            <a:off x="372066" y="1877432"/>
            <a:ext cx="11499368" cy="304698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In </a:t>
            </a:r>
            <a:r>
              <a:rPr lang="en-US" dirty="0">
                <a:latin typeface="Times New Roman" panose="02020603050405020304" pitchFamily="18" charset="0"/>
                <a:ea typeface="Calibri" panose="020F0502020204030204" pitchFamily="34" charset="0"/>
              </a:rPr>
              <a:t>the context of fluid flow, we can consider the different forms of energy involved:</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Kinetic Energy (KE): This is the energy associated with the motion of an object. In the case of fluid flow, it is related to the velocity of the fluid particles.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Potential Energy (PE): This is the energy associated with the position of an object in a gravitational field. In fluid dynamics, it is often the gravitational potential energy.</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Pressure Energy (PE): This is the energy associated with the pressure of the fluid</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34454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a:t>
            </a:r>
            <a:endParaRPr lang="en-US" dirty="0"/>
          </a:p>
        </p:txBody>
      </p:sp>
      <p:sp>
        <p:nvSpPr>
          <p:cNvPr id="3" name="Rectangle 2"/>
          <p:cNvSpPr/>
          <p:nvPr/>
        </p:nvSpPr>
        <p:spPr>
          <a:xfrm>
            <a:off x="372066" y="1737360"/>
            <a:ext cx="11057934" cy="5432256"/>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According </a:t>
            </a:r>
            <a:r>
              <a:rPr lang="en-US" dirty="0">
                <a:latin typeface="Times New Roman" panose="02020603050405020304" pitchFamily="18" charset="0"/>
                <a:ea typeface="Calibri" panose="020F0502020204030204" pitchFamily="34" charset="0"/>
              </a:rPr>
              <a:t>to Bernoulli's principle, the total energy per unit volume of a fluid particle (the sum of kinetic energy, potential energy, and pressure energy) remains constant along a streamline in a steady, idealized flow.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As </a:t>
            </a:r>
            <a:r>
              <a:rPr lang="en-US" dirty="0">
                <a:latin typeface="Times New Roman" panose="02020603050405020304" pitchFamily="18" charset="0"/>
                <a:ea typeface="Calibri" panose="020F0502020204030204" pitchFamily="34" charset="0"/>
              </a:rPr>
              <a:t>the fluid moves through different regions with varying velocities and pressures, the distribution of energy may change, but the sum remains constant.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It's </a:t>
            </a:r>
            <a:r>
              <a:rPr lang="en-US" dirty="0">
                <a:latin typeface="Times New Roman" panose="02020603050405020304" pitchFamily="18" charset="0"/>
                <a:ea typeface="Calibri" panose="020F0502020204030204" pitchFamily="34" charset="0"/>
              </a:rPr>
              <a:t>important to note that Bernoulli's principle is a simplified model that assumes idealized conditions and does not account for factors like viscosity, turbulence, or compressibility.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Venturi effect is a fluid dynamics phenomenon where a fluid's speed increases as it passes through a narrowed section of a pipe, resulting in a decrease in pressure. </a:t>
            </a:r>
            <a:r>
              <a:rPr lang="en-US" dirty="0" smtClean="0">
                <a:latin typeface="Times New Roman" panose="02020603050405020304" pitchFamily="18" charset="0"/>
                <a:ea typeface="Calibri" panose="020F0502020204030204" pitchFamily="34" charset="0"/>
              </a:rPr>
              <a:t>Named </a:t>
            </a:r>
            <a:r>
              <a:rPr lang="en-US" dirty="0">
                <a:latin typeface="Times New Roman" panose="02020603050405020304" pitchFamily="18" charset="0"/>
                <a:ea typeface="Calibri" panose="020F0502020204030204" pitchFamily="34" charset="0"/>
              </a:rPr>
              <a:t>after Giovanni Battista Venturi, this principle is based on Bernoulli's theorem. As the fluid accelerates in the constriction, its kinetic energy rises, causing a drop in pressure.</a:t>
            </a:r>
          </a:p>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21223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a:t>
            </a:r>
            <a:endParaRPr lang="en-US" dirty="0"/>
          </a:p>
        </p:txBody>
      </p:sp>
      <p:sp>
        <p:nvSpPr>
          <p:cNvPr id="3" name="Rectangle 2"/>
          <p:cNvSpPr/>
          <p:nvPr/>
        </p:nvSpPr>
        <p:spPr>
          <a:xfrm>
            <a:off x="372066" y="1737360"/>
            <a:ext cx="11057934" cy="3877985"/>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interaction between air and the oculus in the Pantheon induces airflow through two mechanisms: convection and the venturi effect.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Convection</a:t>
            </a:r>
            <a:r>
              <a:rPr lang="en-US" dirty="0">
                <a:latin typeface="Times New Roman" panose="02020603050405020304" pitchFamily="18" charset="0"/>
                <a:ea typeface="Calibri" panose="020F0502020204030204" pitchFamily="34" charset="0"/>
              </a:rPr>
              <a:t>, governed by the principles of fluid dynamics, states that warm air rises above while the cool air falls down.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oculus, serving as a natural convection vent, creates a vacuum by lowering the pressure, which draws in cooler air through the portico entrance, establishing an upward airflow.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Simultaneously</a:t>
            </a:r>
            <a:r>
              <a:rPr lang="en-US" dirty="0">
                <a:latin typeface="Times New Roman" panose="02020603050405020304" pitchFamily="18" charset="0"/>
                <a:ea typeface="Calibri" panose="020F0502020204030204" pitchFamily="34" charset="0"/>
              </a:rPr>
              <a:t>, the venturi effect, influenced by the dome's shape, increases the velocity of airflow over the oculus, resulting in increased velocity and decreased pressure.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51283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a:t>
            </a:r>
            <a:endParaRPr lang="en-US" dirty="0"/>
          </a:p>
        </p:txBody>
      </p:sp>
      <p:sp>
        <p:nvSpPr>
          <p:cNvPr id="3" name="Rectangle 2"/>
          <p:cNvSpPr/>
          <p:nvPr/>
        </p:nvSpPr>
        <p:spPr>
          <a:xfrm>
            <a:off x="372066" y="1737360"/>
            <a:ext cx="11057934" cy="4447371"/>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pressure difference generates a flow from the higher pressure near the portico to the lower pressure over the oculus.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Another </a:t>
            </a:r>
            <a:r>
              <a:rPr lang="en-US" dirty="0">
                <a:latin typeface="Times New Roman" panose="02020603050405020304" pitchFamily="18" charset="0"/>
                <a:ea typeface="Calibri" panose="020F0502020204030204" pitchFamily="34" charset="0"/>
              </a:rPr>
              <a:t>passive system studied is the Pantheon's use of thermal mass, employing materials like lime-</a:t>
            </a:r>
            <a:r>
              <a:rPr lang="en-US" dirty="0" err="1">
                <a:latin typeface="Times New Roman" panose="02020603050405020304" pitchFamily="18" charset="0"/>
                <a:ea typeface="Calibri" panose="020F0502020204030204" pitchFamily="34" charset="0"/>
              </a:rPr>
              <a:t>pozzolana</a:t>
            </a:r>
            <a:r>
              <a:rPr lang="en-US" dirty="0">
                <a:latin typeface="Times New Roman" panose="02020603050405020304" pitchFamily="18" charset="0"/>
                <a:ea typeface="Calibri" panose="020F0502020204030204" pitchFamily="34" charset="0"/>
              </a:rPr>
              <a:t> concrete which has the ability to store thermal energy for longer duration of time.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During </a:t>
            </a:r>
            <a:r>
              <a:rPr lang="en-US" dirty="0">
                <a:latin typeface="Times New Roman" panose="02020603050405020304" pitchFamily="18" charset="0"/>
                <a:ea typeface="Calibri" panose="020F0502020204030204" pitchFamily="34" charset="0"/>
              </a:rPr>
              <a:t>the day, the non-insulated concrete at the outer part gets heated due to solar radiation, which contributes to lesser heat reaching the interior hence reducing the heat reaching the interior space.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However</a:t>
            </a:r>
            <a:r>
              <a:rPr lang="en-US" dirty="0">
                <a:latin typeface="Times New Roman" panose="02020603050405020304" pitchFamily="18" charset="0"/>
                <a:ea typeface="Calibri" panose="020F0502020204030204" pitchFamily="34" charset="0"/>
              </a:rPr>
              <a:t>, its efficacy in heating is limited during winter due to the open oculus.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Considering </a:t>
            </a:r>
            <a:r>
              <a:rPr lang="en-US" dirty="0">
                <a:latin typeface="Times New Roman" panose="02020603050405020304" pitchFamily="18" charset="0"/>
                <a:ea typeface="Calibri" panose="020F0502020204030204" pitchFamily="34" charset="0"/>
              </a:rPr>
              <a:t>Rome's variable climate, integrating insulation and closing the oculus could potentially provide year-round temperature regulation.</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362884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pic>
        <p:nvPicPr>
          <p:cNvPr id="4" name="Picture 3" descr="C:\Users\Acer\Downloads\002564bc712b0d364f4b02.jpg"/>
          <p:cNvPicPr/>
          <p:nvPr/>
        </p:nvPicPr>
        <p:blipFill>
          <a:blip r:embed="rId2">
            <a:extLst>
              <a:ext uri="{28A0092B-C50C-407E-A947-70E740481C1C}">
                <a14:useLocalDpi xmlns:a14="http://schemas.microsoft.com/office/drawing/2010/main" val="0"/>
              </a:ext>
            </a:extLst>
          </a:blip>
          <a:srcRect/>
          <a:stretch>
            <a:fillRect/>
          </a:stretch>
        </p:blipFill>
        <p:spPr bwMode="auto">
          <a:xfrm>
            <a:off x="6353502" y="1737360"/>
            <a:ext cx="5504793" cy="3906695"/>
          </a:xfrm>
          <a:prstGeom prst="rect">
            <a:avLst/>
          </a:prstGeom>
          <a:noFill/>
          <a:ln>
            <a:noFill/>
          </a:ln>
        </p:spPr>
      </p:pic>
      <p:sp>
        <p:nvSpPr>
          <p:cNvPr id="5" name="Rectangle 4"/>
          <p:cNvSpPr/>
          <p:nvPr/>
        </p:nvSpPr>
        <p:spPr>
          <a:xfrm>
            <a:off x="6126480" y="5692928"/>
            <a:ext cx="4880310"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3: Chinese Courtyard House (</a:t>
            </a:r>
            <a:r>
              <a:rPr lang="en-US" i="1" dirty="0" err="1">
                <a:solidFill>
                  <a:srgbClr val="1F497D"/>
                </a:solidFill>
                <a:latin typeface="Times New Roman" panose="02020603050405020304" pitchFamily="18" charset="0"/>
                <a:ea typeface="Calibri" panose="020F0502020204030204" pitchFamily="34" charset="0"/>
              </a:rPr>
              <a:t>Hui</a:t>
            </a:r>
            <a:r>
              <a:rPr lang="en-US" i="1" dirty="0">
                <a:solidFill>
                  <a:srgbClr val="1F497D"/>
                </a:solidFill>
                <a:latin typeface="Times New Roman" panose="02020603050405020304" pitchFamily="18" charset="0"/>
                <a:ea typeface="Calibri" panose="020F0502020204030204" pitchFamily="34" charset="0"/>
              </a:rPr>
              <a:t>, 2023)</a:t>
            </a:r>
            <a:endParaRPr lang="en-US" i="1" dirty="0">
              <a:solidFill>
                <a:srgbClr val="1F497D"/>
              </a:solidFill>
              <a:effectLst/>
              <a:latin typeface="Times New Roman" panose="02020603050405020304" pitchFamily="18" charset="0"/>
              <a:ea typeface="Calibri" panose="020F0502020204030204" pitchFamily="34" charset="0"/>
            </a:endParaRPr>
          </a:p>
        </p:txBody>
      </p:sp>
      <p:sp>
        <p:nvSpPr>
          <p:cNvPr id="6" name="Rectangle 5"/>
          <p:cNvSpPr/>
          <p:nvPr/>
        </p:nvSpPr>
        <p:spPr>
          <a:xfrm>
            <a:off x="30480" y="1737359"/>
            <a:ext cx="5944651" cy="4708981"/>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Courtyard, known as '</a:t>
            </a:r>
            <a:r>
              <a:rPr lang="en-US" dirty="0" err="1">
                <a:latin typeface="Times New Roman" panose="02020603050405020304" pitchFamily="18" charset="0"/>
                <a:ea typeface="Calibri" panose="020F0502020204030204" pitchFamily="34" charset="0"/>
              </a:rPr>
              <a:t>Siheyuan</a:t>
            </a:r>
            <a:r>
              <a:rPr lang="en-US" dirty="0">
                <a:latin typeface="Times New Roman" panose="02020603050405020304" pitchFamily="18" charset="0"/>
                <a:ea typeface="Calibri" panose="020F0502020204030204" pitchFamily="34" charset="0"/>
              </a:rPr>
              <a:t>' in Chinese, is a traditional folk house with a rich history in Chinese architecture.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Its </a:t>
            </a:r>
            <a:r>
              <a:rPr lang="en-US" dirty="0">
                <a:latin typeface="Times New Roman" panose="02020603050405020304" pitchFamily="18" charset="0"/>
                <a:ea typeface="Calibri" panose="020F0502020204030204" pitchFamily="34" charset="0"/>
              </a:rPr>
              <a:t>layout forms a square with four sides, creating a box with a central garden.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design promotes tranquility and family unity, with only one gate connecting to the outside world.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Most </a:t>
            </a:r>
            <a:r>
              <a:rPr lang="en-US" dirty="0">
                <a:latin typeface="Times New Roman" panose="02020603050405020304" pitchFamily="18" charset="0"/>
                <a:ea typeface="Calibri" panose="020F0502020204030204" pitchFamily="34" charset="0"/>
              </a:rPr>
              <a:t>existing courtyards are relics from the Ming and Qing Dynasties, featuring ancient furniture, fish ponds, and traditional architectural elements.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36857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pic>
        <p:nvPicPr>
          <p:cNvPr id="4" name="Picture 3" descr="C:\Users\Acer\Downloads\002564bc712b0d364f4b02.jpg"/>
          <p:cNvPicPr/>
          <p:nvPr/>
        </p:nvPicPr>
        <p:blipFill>
          <a:blip r:embed="rId2">
            <a:extLst>
              <a:ext uri="{28A0092B-C50C-407E-A947-70E740481C1C}">
                <a14:useLocalDpi xmlns:a14="http://schemas.microsoft.com/office/drawing/2010/main" val="0"/>
              </a:ext>
            </a:extLst>
          </a:blip>
          <a:srcRect/>
          <a:stretch>
            <a:fillRect/>
          </a:stretch>
        </p:blipFill>
        <p:spPr bwMode="auto">
          <a:xfrm>
            <a:off x="6353502" y="1737360"/>
            <a:ext cx="5504793" cy="3906695"/>
          </a:xfrm>
          <a:prstGeom prst="rect">
            <a:avLst/>
          </a:prstGeom>
          <a:noFill/>
          <a:ln>
            <a:noFill/>
          </a:ln>
        </p:spPr>
      </p:pic>
      <p:sp>
        <p:nvSpPr>
          <p:cNvPr id="5" name="Rectangle 4"/>
          <p:cNvSpPr/>
          <p:nvPr/>
        </p:nvSpPr>
        <p:spPr>
          <a:xfrm>
            <a:off x="6126480" y="5692928"/>
            <a:ext cx="4880310"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3: Chinese Courtyard House (</a:t>
            </a:r>
            <a:r>
              <a:rPr lang="en-US" i="1" dirty="0" err="1">
                <a:solidFill>
                  <a:srgbClr val="1F497D"/>
                </a:solidFill>
                <a:latin typeface="Times New Roman" panose="02020603050405020304" pitchFamily="18" charset="0"/>
                <a:ea typeface="Calibri" panose="020F0502020204030204" pitchFamily="34" charset="0"/>
              </a:rPr>
              <a:t>Hui</a:t>
            </a:r>
            <a:r>
              <a:rPr lang="en-US" i="1" dirty="0">
                <a:solidFill>
                  <a:srgbClr val="1F497D"/>
                </a:solidFill>
                <a:latin typeface="Times New Roman" panose="02020603050405020304" pitchFamily="18" charset="0"/>
                <a:ea typeface="Calibri" panose="020F0502020204030204" pitchFamily="34" charset="0"/>
              </a:rPr>
              <a:t>, 2023)</a:t>
            </a:r>
            <a:endParaRPr lang="en-US" i="1" dirty="0">
              <a:solidFill>
                <a:srgbClr val="1F497D"/>
              </a:solidFill>
              <a:effectLst/>
              <a:latin typeface="Times New Roman" panose="02020603050405020304" pitchFamily="18" charset="0"/>
              <a:ea typeface="Calibri" panose="020F0502020204030204" pitchFamily="34" charset="0"/>
            </a:endParaRPr>
          </a:p>
        </p:txBody>
      </p:sp>
      <p:sp>
        <p:nvSpPr>
          <p:cNvPr id="6" name="Rectangle 5"/>
          <p:cNvSpPr/>
          <p:nvPr/>
        </p:nvSpPr>
        <p:spPr>
          <a:xfrm>
            <a:off x="30480" y="1737359"/>
            <a:ext cx="5944651" cy="3724096"/>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These </a:t>
            </a:r>
            <a:r>
              <a:rPr lang="en-US" dirty="0">
                <a:latin typeface="Times New Roman" panose="02020603050405020304" pitchFamily="18" charset="0"/>
                <a:ea typeface="Calibri" panose="020F0502020204030204" pitchFamily="34" charset="0"/>
              </a:rPr>
              <a:t>courtyards, hidden in the midst of modern structures, exude a nostalgic beauty, inviting exploration of Beijing's past.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Courtyard </a:t>
            </a:r>
            <a:r>
              <a:rPr lang="en-US" dirty="0">
                <a:latin typeface="Times New Roman" panose="02020603050405020304" pitchFamily="18" charset="0"/>
                <a:ea typeface="Calibri" panose="020F0502020204030204" pitchFamily="34" charset="0"/>
              </a:rPr>
              <a:t>owners often decorate with flowers and trees, favoring date trees and pomegranates for their cultural significance.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Living </a:t>
            </a:r>
            <a:r>
              <a:rPr lang="en-US" dirty="0">
                <a:latin typeface="Times New Roman" panose="02020603050405020304" pitchFamily="18" charset="0"/>
                <a:ea typeface="Calibri" panose="020F0502020204030204" pitchFamily="34" charset="0"/>
              </a:rPr>
              <a:t>in this harmonious environment, residents are believed to enjoy a peaceful life (</a:t>
            </a:r>
            <a:r>
              <a:rPr lang="en-US" dirty="0" err="1">
                <a:latin typeface="Times New Roman" panose="02020603050405020304" pitchFamily="18" charset="0"/>
                <a:ea typeface="Calibri" panose="020F0502020204030204" pitchFamily="34" charset="0"/>
              </a:rPr>
              <a:t>Hui</a:t>
            </a:r>
            <a:r>
              <a:rPr lang="en-US" dirty="0">
                <a:latin typeface="Times New Roman" panose="02020603050405020304" pitchFamily="18" charset="0"/>
                <a:ea typeface="Calibri" panose="020F0502020204030204" pitchFamily="34" charset="0"/>
              </a:rPr>
              <a:t>, 2023).</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32267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sp>
        <p:nvSpPr>
          <p:cNvPr id="3" name="Rectangle 2"/>
          <p:cNvSpPr/>
          <p:nvPr/>
        </p:nvSpPr>
        <p:spPr>
          <a:xfrm>
            <a:off x="472965" y="1737360"/>
            <a:ext cx="10846676" cy="3877985"/>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Traditional Chinese courtyard houses are also designed with features that promote natural ventilation, providing a sustainable and effective way to cool the interiors.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key elements contributing to natural ventilation in Chinese courtyard houses include:</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Open Courtyards: The central open courtyard serves as a focal point for natural ventilation. Hot air rises, and by having an open space in the center of the house, warm air can escape upward, creating a natural upward draft. This design allows for the removal of hot air and facilitates the intake of cooler air from the surroundings.</a:t>
            </a:r>
          </a:p>
          <a:p>
            <a:pPr marL="514350" marR="0" indent="-285750" algn="just">
              <a:lnSpc>
                <a:spcPct val="150000"/>
              </a:lnSpc>
              <a:spcBef>
                <a:spcPts val="600"/>
              </a:spcBef>
              <a:spcAft>
                <a:spcPts val="600"/>
              </a:spcAft>
              <a:buFont typeface="Arial" panose="020B0604020202020204" pitchFamily="34" charset="0"/>
              <a:buChar char="•"/>
            </a:pP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9093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sp>
        <p:nvSpPr>
          <p:cNvPr id="3" name="Rectangle 2"/>
          <p:cNvSpPr/>
          <p:nvPr/>
        </p:nvSpPr>
        <p:spPr>
          <a:xfrm>
            <a:off x="472965" y="1737360"/>
            <a:ext cx="10846676" cy="3154710"/>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Cross-Ventilation</a:t>
            </a:r>
            <a:r>
              <a:rPr lang="en-US" dirty="0">
                <a:latin typeface="Times New Roman" panose="02020603050405020304" pitchFamily="18" charset="0"/>
                <a:ea typeface="Calibri" panose="020F0502020204030204" pitchFamily="34" charset="0"/>
              </a:rPr>
              <a:t>: Chinese courtyard houses are often designed with rooms opening onto the courtyard and windows on multiple sides. This arrangement facilitates cross-ventilation, allowing prevailing winds to pass through the interior spaces. The orientation of windows and doors is carefully planned to maximize airflow, promoting a refreshing breeze throughout the house.</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Shading Devices: Traditional Chinese courtyard houses incorporate architectural elements to provide shade. Overhanging eaves, covered walkways, and strategically positioned elements like carved screens help shield the building from direct sunlight, preventing excessive heat buildup.</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385050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sp>
        <p:nvSpPr>
          <p:cNvPr id="4" name="Rectangle 3"/>
          <p:cNvSpPr/>
          <p:nvPr/>
        </p:nvSpPr>
        <p:spPr>
          <a:xfrm>
            <a:off x="194440" y="1737360"/>
            <a:ext cx="11424745" cy="4139595"/>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Ventilation Corridors: Some designs include corridors that connect different sections of the house, acting as ventilation corridors. These pathways guide and funnel air through the building, enhancing the overall natural ventilation.</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Thermal Mass: Courtyard houses often use materials with high thermal mass, such as brick or stone. These materials absorb heat during the day and release it slowly at night, contributing to a more stable and comfortable indoor temperature.</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Adaptability to Seasonal Changes: The design of Chinese courtyard houses is often responsive to seasonal variations. For example, during colder months, windows and doors can be closed to retain warmth, while in warmer months, they can be opened to encourage airflow and cooling</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3886919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Traditional Chinese </a:t>
            </a:r>
            <a:br>
              <a:rPr lang="en-US" dirty="0" smtClean="0"/>
            </a:br>
            <a:r>
              <a:rPr lang="en-US" dirty="0" smtClean="0"/>
              <a:t>Courtyard Houses</a:t>
            </a:r>
            <a:endParaRPr lang="en-US" dirty="0"/>
          </a:p>
        </p:txBody>
      </p:sp>
      <p:sp>
        <p:nvSpPr>
          <p:cNvPr id="4" name="Rectangle 3"/>
          <p:cNvSpPr/>
          <p:nvPr/>
        </p:nvSpPr>
        <p:spPr>
          <a:xfrm>
            <a:off x="194440" y="1737360"/>
            <a:ext cx="11424745" cy="2739211"/>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Privacy </a:t>
            </a:r>
            <a:r>
              <a:rPr lang="en-US" dirty="0">
                <a:latin typeface="Times New Roman" panose="02020603050405020304" pitchFamily="18" charset="0"/>
                <a:ea typeface="Calibri" panose="020F0502020204030204" pitchFamily="34" charset="0"/>
              </a:rPr>
              <a:t>Screens and Louvers: Wooden screens and louvers are commonly used in Chinese courtyard houses to allow for privacy while still permitting airflow. These adjustable features enable residents to control the amount of sunlight and air entering the living spaces.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By integrating these design principles, Chinese courtyard houses harness natural ventilation effectively. This sustainable approach not only promotes thermal comfort but also aligns with the cultural and climatic considerations that have shaped traditional Chinese architecture for centuries.</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93427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Dolat Abad Windcatcher</a:t>
            </a:r>
            <a:endParaRPr lang="en-US" dirty="0"/>
          </a:p>
        </p:txBody>
      </p:sp>
      <p:pic>
        <p:nvPicPr>
          <p:cNvPr id="4" name="Picture 3" descr="C:\Users\Acer\Downloads\82612147-f9b7-4f6b-8ac7-8a15a3328c679435a4670587e24ef4_1200px-Dolat_Abad_Garden_-_Pavilion_01.jpg"/>
          <p:cNvPicPr/>
          <p:nvPr/>
        </p:nvPicPr>
        <p:blipFill>
          <a:blip r:embed="rId2">
            <a:extLst>
              <a:ext uri="{28A0092B-C50C-407E-A947-70E740481C1C}">
                <a14:useLocalDpi xmlns:a14="http://schemas.microsoft.com/office/drawing/2010/main" val="0"/>
              </a:ext>
            </a:extLst>
          </a:blip>
          <a:srcRect/>
          <a:stretch>
            <a:fillRect/>
          </a:stretch>
        </p:blipFill>
        <p:spPr bwMode="auto">
          <a:xfrm>
            <a:off x="6258910" y="1737359"/>
            <a:ext cx="5933090" cy="4174709"/>
          </a:xfrm>
          <a:prstGeom prst="rect">
            <a:avLst/>
          </a:prstGeom>
          <a:noFill/>
          <a:ln>
            <a:noFill/>
          </a:ln>
        </p:spPr>
      </p:pic>
      <p:sp>
        <p:nvSpPr>
          <p:cNvPr id="5" name="Rectangle 4"/>
          <p:cNvSpPr/>
          <p:nvPr/>
        </p:nvSpPr>
        <p:spPr>
          <a:xfrm>
            <a:off x="5998960" y="5912068"/>
            <a:ext cx="5333640" cy="369332"/>
          </a:xfrm>
          <a:prstGeom prst="rect">
            <a:avLst/>
          </a:prstGeom>
        </p:spPr>
        <p:txBody>
          <a:bodyPr wrap="none">
            <a:spAutoFit/>
          </a:bodyPr>
          <a:lstStyle/>
          <a:p>
            <a:pPr marL="228600" marR="0" algn="just">
              <a:spcBef>
                <a:spcPts val="0"/>
              </a:spcBef>
              <a:spcAft>
                <a:spcPts val="1000"/>
              </a:spcAft>
            </a:pPr>
            <a:r>
              <a:rPr lang="en-US" i="1" dirty="0" smtClean="0">
                <a:solidFill>
                  <a:srgbClr val="1F497D"/>
                </a:solidFill>
                <a:latin typeface="Times New Roman" panose="02020603050405020304" pitchFamily="18" charset="0"/>
                <a:ea typeface="Calibri" panose="020F0502020204030204" pitchFamily="34" charset="0"/>
              </a:rPr>
              <a:t>Figure 4: Dolat Abad Windcatcher (</a:t>
            </a:r>
            <a:r>
              <a:rPr lang="en-US" i="1" dirty="0" err="1" smtClean="0">
                <a:solidFill>
                  <a:srgbClr val="1F497D"/>
                </a:solidFill>
                <a:latin typeface="Times New Roman" panose="02020603050405020304" pitchFamily="18" charset="0"/>
                <a:ea typeface="Calibri" panose="020F0502020204030204" pitchFamily="34" charset="0"/>
              </a:rPr>
              <a:t>Mariellen</a:t>
            </a:r>
            <a:r>
              <a:rPr lang="en-US" i="1" dirty="0" smtClean="0">
                <a:solidFill>
                  <a:srgbClr val="1F497D"/>
                </a:solidFill>
                <a:latin typeface="Times New Roman" panose="02020603050405020304" pitchFamily="18" charset="0"/>
                <a:ea typeface="Calibri" panose="020F0502020204030204" pitchFamily="34" charset="0"/>
              </a:rPr>
              <a:t>, 2018)</a:t>
            </a:r>
            <a:endParaRPr lang="en-US" i="1" dirty="0">
              <a:solidFill>
                <a:srgbClr val="1F497D"/>
              </a:solidFill>
              <a:effectLst/>
              <a:latin typeface="Times New Roman" panose="02020603050405020304" pitchFamily="18" charset="0"/>
              <a:ea typeface="Calibri" panose="020F0502020204030204" pitchFamily="34" charset="0"/>
            </a:endParaRPr>
          </a:p>
        </p:txBody>
      </p:sp>
      <p:sp>
        <p:nvSpPr>
          <p:cNvPr id="6" name="Rectangle 5"/>
          <p:cNvSpPr/>
          <p:nvPr/>
        </p:nvSpPr>
        <p:spPr>
          <a:xfrm>
            <a:off x="60960" y="1737359"/>
            <a:ext cx="6096000" cy="3258841"/>
          </a:xfrm>
          <a:prstGeom prst="rect">
            <a:avLst/>
          </a:prstGeom>
        </p:spPr>
        <p:txBody>
          <a:bodyPr>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The ancient city of Yazd in Iran, is renowned for its windcatchers, traditional Persian architectural elements designed to capture and direct prevailing winds into buildings. </a:t>
            </a:r>
            <a:endParaRPr lang="en-US" dirty="0" smtClean="0">
              <a:latin typeface="Times New Roman" panose="02020603050405020304" pitchFamily="18" charset="0"/>
              <a:ea typeface="Calibri" panose="020F0502020204030204" pitchFamily="34" charset="0"/>
            </a:endParaRPr>
          </a:p>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The </a:t>
            </a:r>
            <a:r>
              <a:rPr lang="en-US" dirty="0" err="1">
                <a:latin typeface="Times New Roman" panose="02020603050405020304" pitchFamily="18" charset="0"/>
                <a:ea typeface="Calibri" panose="020F0502020204030204" pitchFamily="34" charset="0"/>
              </a:rPr>
              <a:t>Dowlat</a:t>
            </a:r>
            <a:r>
              <a:rPr lang="en-US" dirty="0">
                <a:latin typeface="Times New Roman" panose="02020603050405020304" pitchFamily="18" charset="0"/>
                <a:ea typeface="Calibri" panose="020F0502020204030204" pitchFamily="34" charset="0"/>
              </a:rPr>
              <a:t> Abad Windcatcher, built in the 18th century, is an excellent example (</a:t>
            </a:r>
            <a:r>
              <a:rPr lang="en-US" dirty="0" err="1">
                <a:latin typeface="Times New Roman" panose="02020603050405020304" pitchFamily="18" charset="0"/>
                <a:ea typeface="Calibri" panose="020F0502020204030204" pitchFamily="34" charset="0"/>
              </a:rPr>
              <a:t>Mariellen</a:t>
            </a:r>
            <a:r>
              <a:rPr lang="en-US" dirty="0">
                <a:latin typeface="Times New Roman" panose="02020603050405020304" pitchFamily="18" charset="0"/>
                <a:ea typeface="Calibri" panose="020F0502020204030204" pitchFamily="34" charset="0"/>
              </a:rPr>
              <a:t>, 2018</a:t>
            </a:r>
            <a:r>
              <a:rPr lang="en-US" dirty="0" smtClean="0">
                <a:latin typeface="Times New Roman" panose="02020603050405020304" pitchFamily="18" charset="0"/>
                <a:ea typeface="Calibri" panose="020F0502020204030204" pitchFamily="34" charset="0"/>
              </a:rPr>
              <a:t>).</a:t>
            </a:r>
          </a:p>
          <a:p>
            <a:pPr marL="228600" marR="0" algn="just">
              <a:lnSpc>
                <a:spcPct val="150000"/>
              </a:lnSpc>
              <a:spcBef>
                <a:spcPts val="600"/>
              </a:spcBef>
              <a:spcAft>
                <a:spcPts val="600"/>
              </a:spcAft>
            </a:pPr>
            <a:endParaRPr lang="en-US" dirty="0">
              <a:effectLst/>
              <a:latin typeface="Times New Roman" panose="02020603050405020304" pitchFamily="18" charset="0"/>
              <a:ea typeface="Calibri" panose="020F0502020204030204" pitchFamily="34" charset="0"/>
            </a:endParaRPr>
          </a:p>
        </p:txBody>
      </p:sp>
      <p:sp>
        <p:nvSpPr>
          <p:cNvPr id="7" name="Rectangle 6"/>
          <p:cNvSpPr/>
          <p:nvPr/>
        </p:nvSpPr>
        <p:spPr>
          <a:xfrm>
            <a:off x="60960" y="4411657"/>
            <a:ext cx="6096000" cy="1289071"/>
          </a:xfrm>
          <a:prstGeom prst="rect">
            <a:avLst/>
          </a:prstGeom>
        </p:spPr>
        <p:txBody>
          <a:bodyPr>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The Dolat Abad Garden's tower, dating back to the 18th century, hosts the tallest existing windcatcher in Iran, standing as a testament to the city's rich heritage.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384058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Dolat Abad Windcatcher</a:t>
            </a:r>
            <a:endParaRPr lang="en-US" dirty="0"/>
          </a:p>
        </p:txBody>
      </p:sp>
      <p:pic>
        <p:nvPicPr>
          <p:cNvPr id="4" name="Picture 3" descr="C:\Users\Acer\Downloads\82612147-f9b7-4f6b-8ac7-8a15a3328c679435a4670587e24ef4_1200px-Dolat_Abad_Garden_-_Pavilion_01.jpg"/>
          <p:cNvPicPr/>
          <p:nvPr/>
        </p:nvPicPr>
        <p:blipFill>
          <a:blip r:embed="rId2">
            <a:extLst>
              <a:ext uri="{28A0092B-C50C-407E-A947-70E740481C1C}">
                <a14:useLocalDpi xmlns:a14="http://schemas.microsoft.com/office/drawing/2010/main" val="0"/>
              </a:ext>
            </a:extLst>
          </a:blip>
          <a:srcRect/>
          <a:stretch>
            <a:fillRect/>
          </a:stretch>
        </p:blipFill>
        <p:spPr bwMode="auto">
          <a:xfrm>
            <a:off x="6258910" y="1737359"/>
            <a:ext cx="5933090" cy="4174709"/>
          </a:xfrm>
          <a:prstGeom prst="rect">
            <a:avLst/>
          </a:prstGeom>
          <a:noFill/>
          <a:ln>
            <a:noFill/>
          </a:ln>
        </p:spPr>
      </p:pic>
      <p:sp>
        <p:nvSpPr>
          <p:cNvPr id="5" name="Rectangle 4"/>
          <p:cNvSpPr/>
          <p:nvPr/>
        </p:nvSpPr>
        <p:spPr>
          <a:xfrm>
            <a:off x="5998960" y="5912068"/>
            <a:ext cx="5333640" cy="369332"/>
          </a:xfrm>
          <a:prstGeom prst="rect">
            <a:avLst/>
          </a:prstGeom>
        </p:spPr>
        <p:txBody>
          <a:bodyPr wrap="none">
            <a:spAutoFit/>
          </a:bodyPr>
          <a:lstStyle/>
          <a:p>
            <a:pPr marL="228600" marR="0" algn="just">
              <a:spcBef>
                <a:spcPts val="0"/>
              </a:spcBef>
              <a:spcAft>
                <a:spcPts val="1000"/>
              </a:spcAft>
            </a:pPr>
            <a:r>
              <a:rPr lang="en-US" i="1" dirty="0" smtClean="0">
                <a:solidFill>
                  <a:srgbClr val="1F497D"/>
                </a:solidFill>
                <a:latin typeface="Times New Roman" panose="02020603050405020304" pitchFamily="18" charset="0"/>
                <a:ea typeface="Calibri" panose="020F0502020204030204" pitchFamily="34" charset="0"/>
              </a:rPr>
              <a:t>Figure 4: Dolat Abad Windcatcher (</a:t>
            </a:r>
            <a:r>
              <a:rPr lang="en-US" i="1" dirty="0" err="1" smtClean="0">
                <a:solidFill>
                  <a:srgbClr val="1F497D"/>
                </a:solidFill>
                <a:latin typeface="Times New Roman" panose="02020603050405020304" pitchFamily="18" charset="0"/>
                <a:ea typeface="Calibri" panose="020F0502020204030204" pitchFamily="34" charset="0"/>
              </a:rPr>
              <a:t>Mariellen</a:t>
            </a:r>
            <a:r>
              <a:rPr lang="en-US" i="1" dirty="0" smtClean="0">
                <a:solidFill>
                  <a:srgbClr val="1F497D"/>
                </a:solidFill>
                <a:latin typeface="Times New Roman" panose="02020603050405020304" pitchFamily="18" charset="0"/>
                <a:ea typeface="Calibri" panose="020F0502020204030204" pitchFamily="34" charset="0"/>
              </a:rPr>
              <a:t>, 2018)</a:t>
            </a:r>
            <a:endParaRPr lang="en-US" i="1" dirty="0">
              <a:solidFill>
                <a:srgbClr val="1F497D"/>
              </a:solidFill>
              <a:effectLst/>
              <a:latin typeface="Times New Roman" panose="02020603050405020304" pitchFamily="18" charset="0"/>
              <a:ea typeface="Calibri" panose="020F0502020204030204" pitchFamily="34" charset="0"/>
            </a:endParaRPr>
          </a:p>
        </p:txBody>
      </p:sp>
      <p:sp>
        <p:nvSpPr>
          <p:cNvPr id="7" name="Rectangle 6"/>
          <p:cNvSpPr/>
          <p:nvPr/>
        </p:nvSpPr>
        <p:spPr>
          <a:xfrm>
            <a:off x="0" y="1966396"/>
            <a:ext cx="6096000" cy="2323713"/>
          </a:xfrm>
          <a:prstGeom prst="rect">
            <a:avLst/>
          </a:prstGeom>
        </p:spPr>
        <p:txBody>
          <a:bodyPr>
            <a:spAutoFit/>
          </a:bodyPr>
          <a:lstStyle/>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Yazd's </a:t>
            </a:r>
            <a:r>
              <a:rPr lang="en-US" dirty="0">
                <a:latin typeface="Times New Roman" panose="02020603050405020304" pitchFamily="18" charset="0"/>
                <a:ea typeface="Calibri" panose="020F0502020204030204" pitchFamily="34" charset="0"/>
              </a:rPr>
              <a:t>architectural ingenuity also extends to its extensive network of qanats, underground channels facilitating water transfer from wells to the surface. </a:t>
            </a:r>
            <a:endParaRPr lang="en-US" dirty="0" smtClean="0">
              <a:latin typeface="Times New Roman" panose="02020603050405020304" pitchFamily="18" charset="0"/>
              <a:ea typeface="Calibri" panose="020F0502020204030204" pitchFamily="34" charset="0"/>
            </a:endParaRPr>
          </a:p>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synergy between windcatchers and qanats enhances the cooling effect in these structures.</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1645984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Dolat Abad Windcatcher</a:t>
            </a:r>
            <a:endParaRPr lang="en-US" dirty="0"/>
          </a:p>
        </p:txBody>
      </p:sp>
      <p:sp>
        <p:nvSpPr>
          <p:cNvPr id="4" name="Rectangle 3"/>
          <p:cNvSpPr/>
          <p:nvPr/>
        </p:nvSpPr>
        <p:spPr>
          <a:xfrm>
            <a:off x="415158" y="1737360"/>
            <a:ext cx="11030608" cy="3462486"/>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Windcatchers, functioning in various ways, are designed to cool interiors by harnessing natural airflow. When facing prevailing winds, they "catch" the wind, inducing airflow within buildings.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In </a:t>
            </a:r>
            <a:r>
              <a:rPr lang="en-US" dirty="0">
                <a:latin typeface="Times New Roman" panose="02020603050405020304" pitchFamily="18" charset="0"/>
                <a:ea typeface="Calibri" panose="020F0502020204030204" pitchFamily="34" charset="0"/>
              </a:rPr>
              <a:t>conjunction with qanats, air is drawn into the tunnels, cooling as it encounters the subterranean environment. This cooled air then ascends through the windcatcher, further lowering temperatures inside.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In </a:t>
            </a:r>
            <a:r>
              <a:rPr lang="en-US" dirty="0">
                <a:latin typeface="Times New Roman" panose="02020603050405020304" pitchFamily="18" charset="0"/>
                <a:ea typeface="Calibri" panose="020F0502020204030204" pitchFamily="34" charset="0"/>
              </a:rPr>
              <a:t>windless conditions, windcatchers operate as solar chimneys, facilitating the escape of lighter, hot air.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With </a:t>
            </a:r>
            <a:r>
              <a:rPr lang="en-US" dirty="0">
                <a:latin typeface="Times New Roman" panose="02020603050405020304" pitchFamily="18" charset="0"/>
                <a:ea typeface="Calibri" panose="020F0502020204030204" pitchFamily="34" charset="0"/>
              </a:rPr>
              <a:t>their effectiveness heightened by thick walls, windcatchers continue to adorn not only Yazd but also various regions in Iran and the Middle East, providing a timeless and efficient cooling solution.</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31413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Dolat Abad Windcatcher</a:t>
            </a:r>
            <a:endParaRPr lang="en-US" dirty="0"/>
          </a:p>
        </p:txBody>
      </p:sp>
      <p:sp>
        <p:nvSpPr>
          <p:cNvPr id="3" name="Rectangle 2"/>
          <p:cNvSpPr/>
          <p:nvPr/>
        </p:nvSpPr>
        <p:spPr>
          <a:xfrm>
            <a:off x="415158" y="1737360"/>
            <a:ext cx="11204027" cy="3877985"/>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The elements that provide cooling effect in the Dolat Abad can be summarized as: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Air Circulation: The windcatcher is essentially a tower with multiple openings or vents at the top. When the wind blows, these openings catch the breeze from different directions.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Airflow Inside the Building: The caught wind is directed down into the building through a series of channels or ducts. These ducts bring the outside air into the interior spaces.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Cooling Effect: As the wind moves through the ducts, it creates a natural ventilation effect, exchanging the warm air inside the building with the cooler outside air. This process helps to reduce the overall temperature inside the structure</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40075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Dolat Abad Windcatcher</a:t>
            </a:r>
            <a:endParaRPr lang="en-US" dirty="0"/>
          </a:p>
        </p:txBody>
      </p:sp>
      <p:sp>
        <p:nvSpPr>
          <p:cNvPr id="3" name="Rectangle 2"/>
          <p:cNvSpPr/>
          <p:nvPr/>
        </p:nvSpPr>
        <p:spPr>
          <a:xfrm>
            <a:off x="415158" y="1737360"/>
            <a:ext cx="11204027" cy="3724096"/>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The elements that provide cooling effect in the Dolat Abad can be summarized as:</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Combined </a:t>
            </a:r>
            <a:r>
              <a:rPr lang="en-US" dirty="0">
                <a:latin typeface="Times New Roman" panose="02020603050405020304" pitchFamily="18" charset="0"/>
                <a:ea typeface="Calibri" panose="020F0502020204030204" pitchFamily="34" charset="0"/>
              </a:rPr>
              <a:t>with Qanats: The cooling effect can be further enhanced when the windcatcher is used in conjunction with qanats, which are underground channels that bring water to the surface. In this collaboration, the windcatcher draws air down into the qanat, where it comes in contact with the cool earth and water. The cooled air is then drawn up through the windcatcher, effectively cooling the interior spaces.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Solar Chimney Effect: In the absence of wind, the windcatcher can also operate like a solar chimney. In this mode, hot air inside the building, being lighter, rises and escapes through the openings at the top of the windcatcher. This creates a natural upward flow of air, facilitating the removal of warm air from the building.</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387189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a:t>
            </a:r>
            <a:endParaRPr lang="en-US" dirty="0"/>
          </a:p>
        </p:txBody>
      </p:sp>
      <p:sp>
        <p:nvSpPr>
          <p:cNvPr id="4" name="Rectangle 3"/>
          <p:cNvSpPr/>
          <p:nvPr/>
        </p:nvSpPr>
        <p:spPr>
          <a:xfrm>
            <a:off x="204951" y="1642764"/>
            <a:ext cx="11445765" cy="4862870"/>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Alhambra, a medieval palace and fortress complex in Granada, Spain, incorporates passive cooling strategies in its architectural design to create a comfortable interior environment (Alcala, 1999).</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water features in the Alhambra play a pivotal role in passive cooling by harnessing the cooling properties of water and enhancing the overall comfort of the interior spaces.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strategic incorporation of fountains, pools, and channels within the complex exploits the principles of evaporative cooling.</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Water has a high thermal mass, enabling it to absorb and store heat. As air circulates over or near these water features, it undergoes a cooling process through evaporation.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water absorbs heat from the surrounding environment, causing it to evaporate and transform into cooler vapor. This cooled air then circulates throughout the adjacent spaces, effectively lowering the temperature.</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087662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a:t>
            </a:r>
            <a:endParaRPr lang="en-US" dirty="0"/>
          </a:p>
        </p:txBody>
      </p:sp>
      <p:sp>
        <p:nvSpPr>
          <p:cNvPr id="5" name="Rectangle 4"/>
          <p:cNvSpPr/>
          <p:nvPr/>
        </p:nvSpPr>
        <p:spPr>
          <a:xfrm>
            <a:off x="301121" y="1737360"/>
            <a:ext cx="11240814" cy="3877985"/>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Additionally, the reflective surfaces of the water features contribute to the overall cooling effect by mitigating solar heat gain.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sun's rays are partially absorbed by the water and its surroundings, reducing the amount of heat that would otherwise be absorbed by the building's surfaces.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combination of evaporative cooling and solar reflection creates a microclimate that enhances the thermal comfort of the Alhambra, showcasing a sophisticated integration of water elements as a passive cooling strategy in medieval Islamic architecture.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strategic location of the water features in Alahambra contribute to the passive cooling</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900949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 Features</a:t>
            </a:r>
            <a:endParaRPr lang="en-US" dirty="0"/>
          </a:p>
        </p:txBody>
      </p:sp>
      <p:sp>
        <p:nvSpPr>
          <p:cNvPr id="5" name="Rectangle 4"/>
          <p:cNvSpPr/>
          <p:nvPr/>
        </p:nvSpPr>
        <p:spPr>
          <a:xfrm>
            <a:off x="301121" y="1737360"/>
            <a:ext cx="11240814" cy="3154710"/>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Courtyard </a:t>
            </a:r>
            <a:r>
              <a:rPr lang="en-US" dirty="0">
                <a:latin typeface="Times New Roman" panose="02020603050405020304" pitchFamily="18" charset="0"/>
                <a:ea typeface="Calibri" panose="020F0502020204030204" pitchFamily="34" charset="0"/>
              </a:rPr>
              <a:t>Design: Many of the water features are located within courtyards, the central open spaces of the Alhambra. These courtyards act as focal points for the distribution of cooling effects. Water in the courtyards creates a microclimate by inducing evaporative cooling, reducing the ambient temperature in the immediate surroundings.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Airflow Enhancement: Water features are often positioned to maximize airflow and promote natural ventilation. Fountains and pools in open areas allow for the circulation of cooler air, enhancing the overall cooling effect. As air passes over the water surfaces, it picks up moisture, leading to a more comfortable and refreshed atmosphere</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76243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 Features</a:t>
            </a:r>
            <a:endParaRPr lang="en-US" dirty="0"/>
          </a:p>
        </p:txBody>
      </p:sp>
      <p:sp>
        <p:nvSpPr>
          <p:cNvPr id="5" name="Rectangle 4"/>
          <p:cNvSpPr/>
          <p:nvPr/>
        </p:nvSpPr>
        <p:spPr>
          <a:xfrm>
            <a:off x="301121" y="1737360"/>
            <a:ext cx="11240814" cy="4555093"/>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Reflective Surfaces: Water features, especially reflective pools, are strategically placed to reflect sunlight. This reflective quality helps in reducing solar heat gain by bouncing back a portion of the sun's rays. This, in turn, prevents excessive heating of adjacent surfaces and contributes to the passive cooling of the surrounding spaces.</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Integration with Architectural Elements: Water features are integrated into the architectural design, often complementing elements like arcades, columns, and decorative motifs. This integration not only adds to the aesthetic appeal but also ensures that the cooling effects of water are seamlessly woven into the overall design strategy.</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Strategic Placement in Gardens: Water features are commonly found within gardens or green spaces. The combination of water and vegetation enhances the cooling effect through transpiration and shading. The greenery further contributes to the overall cooling of the area.</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05365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 Features</a:t>
            </a:r>
            <a:endParaRPr lang="en-US" dirty="0"/>
          </a:p>
        </p:txBody>
      </p:sp>
      <p:sp>
        <p:nvSpPr>
          <p:cNvPr id="5" name="Rectangle 4"/>
          <p:cNvSpPr/>
          <p:nvPr/>
        </p:nvSpPr>
        <p:spPr>
          <a:xfrm>
            <a:off x="301121" y="1737360"/>
            <a:ext cx="11240814" cy="3308598"/>
          </a:xfrm>
          <a:prstGeom prst="rect">
            <a:avLst/>
          </a:prstGeom>
        </p:spPr>
        <p:txBody>
          <a:bodyPr wrap="square">
            <a:spAutoFit/>
          </a:bodyPr>
          <a:lstStyle/>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Other </a:t>
            </a:r>
            <a:r>
              <a:rPr lang="en-US" dirty="0">
                <a:latin typeface="Times New Roman" panose="02020603050405020304" pitchFamily="18" charset="0"/>
                <a:ea typeface="Calibri" panose="020F0502020204030204" pitchFamily="34" charset="0"/>
              </a:rPr>
              <a:t>features that has led to passive cooling in Alahambra are:</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Courtyards and Openings: The design of the Alhambra includes numerous courtyards and open spaces. These areas facilitate natural ventilation by allowing air to circulate freely. The strategic placement of openings, such as windows and doors, encourages the flow of cool breezes through the complex.</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Use of Shade: The architecture incorporates elements like arcades, galleries, and strategically placed vegetation to provide shade. This helps to minimize direct sunlight exposure and reduces solar heat gain, keeping the interior spaces cooler</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0940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Alahambra: Features</a:t>
            </a:r>
            <a:endParaRPr lang="en-US" dirty="0"/>
          </a:p>
        </p:txBody>
      </p:sp>
      <p:sp>
        <p:nvSpPr>
          <p:cNvPr id="5" name="Rectangle 4"/>
          <p:cNvSpPr/>
          <p:nvPr/>
        </p:nvSpPr>
        <p:spPr>
          <a:xfrm>
            <a:off x="301121" y="1737360"/>
            <a:ext cx="11240814" cy="4293483"/>
          </a:xfrm>
          <a:prstGeom prst="rect">
            <a:avLst/>
          </a:prstGeom>
        </p:spPr>
        <p:txBody>
          <a:bodyPr wrap="square">
            <a:spAutoFit/>
          </a:bodyPr>
          <a:lstStyle/>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Other </a:t>
            </a:r>
            <a:r>
              <a:rPr lang="en-US" dirty="0">
                <a:latin typeface="Times New Roman" panose="02020603050405020304" pitchFamily="18" charset="0"/>
                <a:ea typeface="Calibri" panose="020F0502020204030204" pitchFamily="34" charset="0"/>
              </a:rPr>
              <a:t>features that has led to passive cooling in Alahambra are:</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Ventilation </a:t>
            </a:r>
            <a:r>
              <a:rPr lang="en-US" dirty="0">
                <a:latin typeface="Times New Roman" panose="02020603050405020304" pitchFamily="18" charset="0"/>
                <a:ea typeface="Calibri" panose="020F0502020204030204" pitchFamily="34" charset="0"/>
              </a:rPr>
              <a:t>Towers: The Alhambra features towers with intricate latticework known as "</a:t>
            </a:r>
            <a:r>
              <a:rPr lang="en-US" dirty="0" err="1">
                <a:latin typeface="Times New Roman" panose="02020603050405020304" pitchFamily="18" charset="0"/>
                <a:ea typeface="Calibri" panose="020F0502020204030204" pitchFamily="34" charset="0"/>
              </a:rPr>
              <a:t>mashrabiya</a:t>
            </a:r>
            <a:r>
              <a:rPr lang="en-US" dirty="0">
                <a:latin typeface="Times New Roman" panose="02020603050405020304" pitchFamily="18" charset="0"/>
                <a:ea typeface="Calibri" panose="020F0502020204030204" pitchFamily="34" charset="0"/>
              </a:rPr>
              <a:t>" or "</a:t>
            </a:r>
            <a:r>
              <a:rPr lang="en-US" dirty="0" err="1">
                <a:latin typeface="Times New Roman" panose="02020603050405020304" pitchFamily="18" charset="0"/>
                <a:ea typeface="Calibri" panose="020F0502020204030204" pitchFamily="34" charset="0"/>
              </a:rPr>
              <a:t>jalis</a:t>
            </a:r>
            <a:r>
              <a:rPr lang="en-US" dirty="0">
                <a:latin typeface="Times New Roman" panose="02020603050405020304" pitchFamily="18" charset="0"/>
                <a:ea typeface="Calibri" panose="020F0502020204030204" pitchFamily="34" charset="0"/>
              </a:rPr>
              <a:t>." These structures serve as ventilation towers, allowing hot air to rise and escape while preventing direct sunlight from entering. The intricate patterns also create dappled sunlight, adding to the aesthetic appeal.</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Clever Use of Materials: The materials used in the construction of the Alhambra, including stone and tile, have high thermal mass. This means they can absorb heat during the day and release it slowly at night, contributing to a more stable and comfortable temperature inside the buildings.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Cross-Ventilation: The layout of the Alhambra takes advantage of prevailing winds to facilitate cross-ventilation. This allows cooler air to enter the complex and hot air to exit, promoting a natural cooling effect.</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32532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3" name="Rectangle 2"/>
          <p:cNvSpPr/>
          <p:nvPr/>
        </p:nvSpPr>
        <p:spPr>
          <a:xfrm>
            <a:off x="220717" y="1737360"/>
            <a:ext cx="6826468" cy="3877985"/>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The Pearl Academy in India has implemented several passive cooling techniques to create a sustainable and energy-efficient campus. Some of the techniques used in the academy are: (Khan, 2021).</a:t>
            </a:r>
          </a:p>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Shading:</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building benefits from a double-skin façade that shields it from the harsh external environment.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This </a:t>
            </a:r>
            <a:r>
              <a:rPr lang="en-US" dirty="0">
                <a:latin typeface="Times New Roman" panose="02020603050405020304" pitchFamily="18" charset="0"/>
                <a:ea typeface="Calibri" panose="020F0502020204030204" pitchFamily="34" charset="0"/>
              </a:rPr>
              <a:t>design creates a thermal buffer space between the building and its surroundings. </a:t>
            </a:r>
            <a:endParaRPr lang="en-US" dirty="0" smtClean="0">
              <a:latin typeface="Times New Roman" panose="02020603050405020304" pitchFamily="18" charset="0"/>
              <a:ea typeface="Calibri" panose="020F0502020204030204" pitchFamily="34" charset="0"/>
            </a:endParaRPr>
          </a:p>
        </p:txBody>
      </p:sp>
      <p:pic>
        <p:nvPicPr>
          <p:cNvPr id="6" name="Picture 5"/>
          <p:cNvPicPr/>
          <p:nvPr/>
        </p:nvPicPr>
        <p:blipFill rotWithShape="1">
          <a:blip r:embed="rId2"/>
          <a:srcRect l="1302" t="2326" r="1773" b="2074"/>
          <a:stretch/>
        </p:blipFill>
        <p:spPr bwMode="auto">
          <a:xfrm>
            <a:off x="7173310" y="1737359"/>
            <a:ext cx="4858933" cy="3402199"/>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
        <p:nvSpPr>
          <p:cNvPr id="4" name="Rectangle 3"/>
          <p:cNvSpPr/>
          <p:nvPr/>
        </p:nvSpPr>
        <p:spPr>
          <a:xfrm>
            <a:off x="7047185" y="5262321"/>
            <a:ext cx="4173002"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Figure 5: Double Facade in Pearl Academy</a:t>
            </a:r>
            <a:endParaRPr lang="en-US" dirty="0"/>
          </a:p>
        </p:txBody>
      </p:sp>
    </p:spTree>
    <p:extLst>
      <p:ext uri="{BB962C8B-B14F-4D97-AF65-F5344CB8AC3E}">
        <p14:creationId xmlns:p14="http://schemas.microsoft.com/office/powerpoint/2010/main" val="37372929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3" name="Rectangle 2"/>
          <p:cNvSpPr/>
          <p:nvPr/>
        </p:nvSpPr>
        <p:spPr>
          <a:xfrm>
            <a:off x="220717" y="1737360"/>
            <a:ext cx="6826468" cy="4447371"/>
          </a:xfrm>
          <a:prstGeom prst="rect">
            <a:avLst/>
          </a:prstGeom>
        </p:spPr>
        <p:txBody>
          <a:bodyPr wrap="square">
            <a:spAutoFit/>
          </a:bodyPr>
          <a:lstStyle/>
          <a:p>
            <a:pPr marL="228600" marR="0" algn="just">
              <a:lnSpc>
                <a:spcPct val="150000"/>
              </a:lnSpc>
              <a:spcBef>
                <a:spcPts val="600"/>
              </a:spcBef>
              <a:spcAft>
                <a:spcPts val="600"/>
              </a:spcAft>
            </a:pPr>
            <a:r>
              <a:rPr lang="en-US" dirty="0" smtClean="0">
                <a:latin typeface="Times New Roman" panose="02020603050405020304" pitchFamily="18" charset="0"/>
                <a:ea typeface="Calibri" panose="020F0502020204030204" pitchFamily="34" charset="0"/>
              </a:rPr>
              <a:t>Shading</a:t>
            </a:r>
            <a:r>
              <a:rPr lang="en-US" dirty="0">
                <a:latin typeface="Times New Roman" panose="02020603050405020304" pitchFamily="18" charset="0"/>
                <a:ea typeface="Calibri" panose="020F0502020204030204" pitchFamily="34" charset="0"/>
              </a:rPr>
              <a:t>:</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outer skin takes the form of a traditional </a:t>
            </a:r>
            <a:r>
              <a:rPr lang="en-US" dirty="0" err="1">
                <a:latin typeface="Times New Roman" panose="02020603050405020304" pitchFamily="18" charset="0"/>
                <a:ea typeface="Calibri" panose="020F0502020204030204" pitchFamily="34" charset="0"/>
              </a:rPr>
              <a:t>Rajasthani</a:t>
            </a:r>
            <a:r>
              <a:rPr lang="en-US" dirty="0">
                <a:latin typeface="Times New Roman" panose="02020603050405020304" pitchFamily="18" charset="0"/>
                <a:ea typeface="Calibri" panose="020F0502020204030204" pitchFamily="34" charset="0"/>
              </a:rPr>
              <a:t> “jaali,” positioned four feet away from the building.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Furthermore</a:t>
            </a:r>
            <a:r>
              <a:rPr lang="en-US" dirty="0">
                <a:latin typeface="Times New Roman" panose="02020603050405020304" pitchFamily="18" charset="0"/>
                <a:ea typeface="Calibri" panose="020F0502020204030204" pitchFamily="34" charset="0"/>
              </a:rPr>
              <a:t>, the jaali allows diffused light to enter, reducing direct heat gain.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Essentially</a:t>
            </a:r>
            <a:r>
              <a:rPr lang="en-US" dirty="0">
                <a:latin typeface="Times New Roman" panose="02020603050405020304" pitchFamily="18" charset="0"/>
                <a:ea typeface="Calibri" panose="020F0502020204030204" pitchFamily="34" charset="0"/>
              </a:rPr>
              <a:t>, the jaali serves the dual purpose of filtering light and air, along with providing privacy.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diffused light brightens studios and classrooms while mitigating direct heat gain, thus regulating internal temperatures.</a:t>
            </a:r>
            <a:endParaRPr lang="en-US" dirty="0">
              <a:effectLst/>
              <a:latin typeface="Times New Roman" panose="02020603050405020304" pitchFamily="18" charset="0"/>
              <a:ea typeface="Calibri" panose="020F0502020204030204" pitchFamily="34" charset="0"/>
            </a:endParaRPr>
          </a:p>
        </p:txBody>
      </p:sp>
      <p:pic>
        <p:nvPicPr>
          <p:cNvPr id="6" name="Picture 5"/>
          <p:cNvPicPr/>
          <p:nvPr/>
        </p:nvPicPr>
        <p:blipFill rotWithShape="1">
          <a:blip r:embed="rId2"/>
          <a:srcRect l="1302" t="2326" r="1773" b="2074"/>
          <a:stretch/>
        </p:blipFill>
        <p:spPr bwMode="auto">
          <a:xfrm>
            <a:off x="7173310" y="1737359"/>
            <a:ext cx="4858933" cy="3402199"/>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
        <p:nvSpPr>
          <p:cNvPr id="4" name="Rectangle 3"/>
          <p:cNvSpPr/>
          <p:nvPr/>
        </p:nvSpPr>
        <p:spPr>
          <a:xfrm>
            <a:off x="7047185" y="5262321"/>
            <a:ext cx="4173002"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Figure 5: Double Facade in Pearl Academy</a:t>
            </a:r>
            <a:endParaRPr lang="en-US" dirty="0"/>
          </a:p>
        </p:txBody>
      </p:sp>
    </p:spTree>
    <p:extLst>
      <p:ext uri="{BB962C8B-B14F-4D97-AF65-F5344CB8AC3E}">
        <p14:creationId xmlns:p14="http://schemas.microsoft.com/office/powerpoint/2010/main" val="2063403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4" name="Rectangle 3"/>
          <p:cNvSpPr/>
          <p:nvPr/>
        </p:nvSpPr>
        <p:spPr>
          <a:xfrm>
            <a:off x="6126480" y="4542197"/>
            <a:ext cx="4173002"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Figure 5: Double Facade in Pearl Academy</a:t>
            </a:r>
            <a:endParaRPr lang="en-US" dirty="0"/>
          </a:p>
        </p:txBody>
      </p:sp>
      <p:sp>
        <p:nvSpPr>
          <p:cNvPr id="5" name="Rectangle 4"/>
          <p:cNvSpPr/>
          <p:nvPr/>
        </p:nvSpPr>
        <p:spPr>
          <a:xfrm>
            <a:off x="220717" y="1737359"/>
            <a:ext cx="4477408" cy="2739211"/>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Materials:</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Locally available materials like stone, glass, and concrete were utilized in the construction, with earthen pots sourced from local potters. Concrete </a:t>
            </a:r>
            <a:r>
              <a:rPr lang="en-US" dirty="0" err="1">
                <a:latin typeface="Times New Roman" panose="02020603050405020304" pitchFamily="18" charset="0"/>
                <a:ea typeface="Calibri" panose="020F0502020204030204" pitchFamily="34" charset="0"/>
              </a:rPr>
              <a:t>jaalis</a:t>
            </a:r>
            <a:r>
              <a:rPr lang="en-US" dirty="0">
                <a:latin typeface="Times New Roman" panose="02020603050405020304" pitchFamily="18" charset="0"/>
                <a:ea typeface="Calibri" panose="020F0502020204030204" pitchFamily="34" charset="0"/>
              </a:rPr>
              <a:t> were also crafted on-site</a:t>
            </a:r>
            <a:r>
              <a:rPr lang="en-US" dirty="0" smtClean="0">
                <a:latin typeface="Times New Roman" panose="02020603050405020304" pitchFamily="18" charset="0"/>
                <a:ea typeface="Calibri" panose="020F0502020204030204" pitchFamily="34" charset="0"/>
              </a:rPr>
              <a:t>.</a:t>
            </a:r>
            <a:endParaRPr lang="en-US" dirty="0">
              <a:latin typeface="Times New Roman" panose="02020603050405020304" pitchFamily="18" charset="0"/>
              <a:ea typeface="Calibri" panose="020F0502020204030204" pitchFamily="34" charset="0"/>
            </a:endParaRPr>
          </a:p>
        </p:txBody>
      </p:sp>
      <p:pic>
        <p:nvPicPr>
          <p:cNvPr id="7" name="Picture 6"/>
          <p:cNvPicPr/>
          <p:nvPr/>
        </p:nvPicPr>
        <p:blipFill>
          <a:blip r:embed="rId2"/>
          <a:stretch>
            <a:fillRect/>
          </a:stretch>
        </p:blipFill>
        <p:spPr>
          <a:xfrm>
            <a:off x="4814789" y="1835307"/>
            <a:ext cx="7044033" cy="2600196"/>
          </a:xfrm>
          <a:prstGeom prst="rect">
            <a:avLst/>
          </a:prstGeom>
          <a:ln>
            <a:solidFill>
              <a:schemeClr val="tx1"/>
            </a:solidFill>
          </a:ln>
        </p:spPr>
      </p:pic>
      <p:sp>
        <p:nvSpPr>
          <p:cNvPr id="8" name="Rectangle 7"/>
          <p:cNvSpPr/>
          <p:nvPr/>
        </p:nvSpPr>
        <p:spPr>
          <a:xfrm>
            <a:off x="220717" y="4533450"/>
            <a:ext cx="11757923" cy="1492716"/>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Ventilation &amp; </a:t>
            </a:r>
            <a:r>
              <a:rPr lang="en-US" dirty="0" err="1">
                <a:latin typeface="Times New Roman" panose="02020603050405020304" pitchFamily="18" charset="0"/>
                <a:ea typeface="Calibri" panose="020F0502020204030204" pitchFamily="34" charset="0"/>
              </a:rPr>
              <a:t>Daylighting</a:t>
            </a:r>
            <a:r>
              <a:rPr lang="en-US" dirty="0">
                <a:latin typeface="Times New Roman" panose="02020603050405020304" pitchFamily="18" charset="0"/>
                <a:ea typeface="Calibri" panose="020F0502020204030204" pitchFamily="34" charset="0"/>
              </a:rPr>
              <a:t>:</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An open-to-sky central courtyard facilitates cross ventilation and unifies the surroundings. Stack ventilation and evaporative cooling techniques contribute to the campus's energy efficiency. </a:t>
            </a:r>
            <a:endParaRPr lang="en-US"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05914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4" name="Rectangle 3"/>
          <p:cNvSpPr/>
          <p:nvPr/>
        </p:nvSpPr>
        <p:spPr>
          <a:xfrm>
            <a:off x="6126480" y="4542197"/>
            <a:ext cx="4173002"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Figure 5: Double Facade in Pearl Academy</a:t>
            </a:r>
            <a:endParaRPr lang="en-US" dirty="0"/>
          </a:p>
        </p:txBody>
      </p:sp>
      <p:pic>
        <p:nvPicPr>
          <p:cNvPr id="7" name="Picture 6"/>
          <p:cNvPicPr/>
          <p:nvPr/>
        </p:nvPicPr>
        <p:blipFill>
          <a:blip r:embed="rId2"/>
          <a:stretch>
            <a:fillRect/>
          </a:stretch>
        </p:blipFill>
        <p:spPr>
          <a:xfrm>
            <a:off x="4814789" y="1835307"/>
            <a:ext cx="7044033" cy="2600196"/>
          </a:xfrm>
          <a:prstGeom prst="rect">
            <a:avLst/>
          </a:prstGeom>
          <a:ln>
            <a:solidFill>
              <a:schemeClr val="tx1"/>
            </a:solidFill>
          </a:ln>
        </p:spPr>
      </p:pic>
      <p:sp>
        <p:nvSpPr>
          <p:cNvPr id="8" name="Rectangle 7"/>
          <p:cNvSpPr/>
          <p:nvPr/>
        </p:nvSpPr>
        <p:spPr>
          <a:xfrm>
            <a:off x="126123" y="1987652"/>
            <a:ext cx="4288221" cy="2739211"/>
          </a:xfrm>
          <a:prstGeom prst="rect">
            <a:avLst/>
          </a:prstGeom>
        </p:spPr>
        <p:txBody>
          <a:bodyPr wrap="square">
            <a:spAutoFit/>
          </a:bodyPr>
          <a:lstStyle/>
          <a:p>
            <a:pPr marL="228600" marR="0" algn="just">
              <a:lnSpc>
                <a:spcPct val="150000"/>
              </a:lnSpc>
              <a:spcBef>
                <a:spcPts val="600"/>
              </a:spcBef>
              <a:spcAft>
                <a:spcPts val="600"/>
              </a:spcAft>
            </a:pPr>
            <a:r>
              <a:rPr lang="en-US" smtClean="0">
                <a:latin typeface="Times New Roman" panose="02020603050405020304" pitchFamily="18" charset="0"/>
                <a:ea typeface="Calibri" panose="020F0502020204030204" pitchFamily="34" charset="0"/>
              </a:rPr>
              <a:t>Ventilation &amp; Daylighting:</a:t>
            </a:r>
          </a:p>
          <a:p>
            <a:pPr marL="514350" marR="0" indent="-285750" algn="just">
              <a:lnSpc>
                <a:spcPct val="150000"/>
              </a:lnSpc>
              <a:spcBef>
                <a:spcPts val="600"/>
              </a:spcBef>
              <a:spcAft>
                <a:spcPts val="600"/>
              </a:spcAft>
              <a:buFont typeface="Arial" panose="020B0604020202020204" pitchFamily="34" charset="0"/>
              <a:buChar char="•"/>
            </a:pPr>
            <a:r>
              <a:rPr lang="en-US" smtClean="0">
                <a:latin typeface="Times New Roman" panose="02020603050405020304" pitchFamily="18" charset="0"/>
                <a:ea typeface="Calibri" panose="020F0502020204030204" pitchFamily="34" charset="0"/>
              </a:rPr>
              <a:t>The courtyard allows indirect sunlight into classrooms, creating naturally ventilated and lit corridors. For 80% of the operational hours, the campus maintains a comfortable temperature.</a:t>
            </a:r>
            <a:endParaRPr lang="en-US" dirty="0">
              <a:latin typeface="Times New Roman" panose="02020603050405020304" pitchFamily="18" charset="0"/>
              <a:ea typeface="Calibri" panose="020F0502020204030204" pitchFamily="34" charset="0"/>
            </a:endParaRPr>
          </a:p>
        </p:txBody>
      </p:sp>
      <p:sp>
        <p:nvSpPr>
          <p:cNvPr id="3" name="Rectangle 2"/>
          <p:cNvSpPr/>
          <p:nvPr/>
        </p:nvSpPr>
        <p:spPr>
          <a:xfrm>
            <a:off x="126123" y="4911529"/>
            <a:ext cx="11522491" cy="1338828"/>
          </a:xfrm>
          <a:prstGeom prst="rect">
            <a:avLst/>
          </a:prstGeom>
        </p:spPr>
        <p:txBody>
          <a:bodyPr wrap="square">
            <a:spAutoFit/>
          </a:bodyPr>
          <a:lstStyle/>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campus, features a single bay design, ensuring natural lighting and cross ventilation. This grid configuration enables </a:t>
            </a:r>
            <a:r>
              <a:rPr lang="en-US" dirty="0" smtClean="0">
                <a:latin typeface="Times New Roman" panose="02020603050405020304" pitchFamily="18" charset="0"/>
                <a:ea typeface="Calibri" panose="020F0502020204030204" pitchFamily="34" charset="0"/>
              </a:rPr>
              <a:t>day lighting, </a:t>
            </a:r>
            <a:r>
              <a:rPr lang="en-US" dirty="0">
                <a:latin typeface="Times New Roman" panose="02020603050405020304" pitchFamily="18" charset="0"/>
                <a:ea typeface="Calibri" panose="020F0502020204030204" pitchFamily="34" charset="0"/>
              </a:rPr>
              <a:t>ventilation, and a flexible partitioning system for future adaptability. Daylight illuminates 90% of the gross floor area.</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980288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pic>
        <p:nvPicPr>
          <p:cNvPr id="9" name="Picture 8"/>
          <p:cNvPicPr/>
          <p:nvPr/>
        </p:nvPicPr>
        <p:blipFill>
          <a:blip r:embed="rId2"/>
          <a:stretch>
            <a:fillRect/>
          </a:stretch>
        </p:blipFill>
        <p:spPr>
          <a:xfrm>
            <a:off x="6479628" y="1858811"/>
            <a:ext cx="5347138" cy="3580294"/>
          </a:xfrm>
          <a:prstGeom prst="rect">
            <a:avLst/>
          </a:prstGeom>
          <a:ln>
            <a:solidFill>
              <a:schemeClr val="tx1"/>
            </a:solidFill>
          </a:ln>
        </p:spPr>
      </p:pic>
      <p:sp>
        <p:nvSpPr>
          <p:cNvPr id="6" name="Rectangle 5"/>
          <p:cNvSpPr/>
          <p:nvPr/>
        </p:nvSpPr>
        <p:spPr>
          <a:xfrm>
            <a:off x="6126480" y="5583445"/>
            <a:ext cx="5741700" cy="369332"/>
          </a:xfrm>
          <a:prstGeom prst="rect">
            <a:avLst/>
          </a:prstGeom>
        </p:spPr>
        <p:txBody>
          <a:bodyPr wrap="none">
            <a:spAutoFit/>
          </a:bodyPr>
          <a:lstStyle/>
          <a:p>
            <a:pPr marL="228600" marR="0" algn="just">
              <a:spcBef>
                <a:spcPts val="0"/>
              </a:spcBef>
              <a:spcAft>
                <a:spcPts val="1000"/>
              </a:spcAft>
            </a:pPr>
            <a:r>
              <a:rPr lang="en-US" i="1" smtClean="0">
                <a:solidFill>
                  <a:srgbClr val="1F497D"/>
                </a:solidFill>
                <a:latin typeface="Times New Roman" panose="02020603050405020304" pitchFamily="18" charset="0"/>
                <a:ea typeface="Calibri" panose="020F0502020204030204" pitchFamily="34" charset="0"/>
              </a:rPr>
              <a:t>Figure 7: Use of earthern pot for insulation (Khan, 2021)</a:t>
            </a:r>
            <a:endParaRPr lang="en-US" i="1" dirty="0">
              <a:solidFill>
                <a:srgbClr val="1F497D"/>
              </a:solidFill>
              <a:effectLst/>
              <a:latin typeface="Times New Roman" panose="02020603050405020304" pitchFamily="18" charset="0"/>
              <a:ea typeface="Calibri" panose="020F0502020204030204" pitchFamily="34" charset="0"/>
            </a:endParaRPr>
          </a:p>
        </p:txBody>
      </p:sp>
      <p:sp>
        <p:nvSpPr>
          <p:cNvPr id="10" name="Rectangle 9"/>
          <p:cNvSpPr/>
          <p:nvPr/>
        </p:nvSpPr>
        <p:spPr>
          <a:xfrm>
            <a:off x="273269" y="1737360"/>
            <a:ext cx="5853211" cy="3877985"/>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Insulation:</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Traditional earthen pots, used for thermal insulation in India, are employed in the Pearl Academy campus.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Placed </a:t>
            </a:r>
            <a:r>
              <a:rPr lang="en-US" dirty="0">
                <a:latin typeface="Times New Roman" panose="02020603050405020304" pitchFamily="18" charset="0"/>
                <a:ea typeface="Calibri" panose="020F0502020204030204" pitchFamily="34" charset="0"/>
              </a:rPr>
              <a:t>on the flat roof with a 2.5cm gap in between, these 35cm diameter earthen pots are filled with sand and broken bricks, covered with a thin layer of concrete.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air in the pots acts as insulation for the structure.</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143376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4" name="Rectangle 3"/>
          <p:cNvSpPr/>
          <p:nvPr/>
        </p:nvSpPr>
        <p:spPr>
          <a:xfrm>
            <a:off x="367862" y="1737360"/>
            <a:ext cx="5437118" cy="4708981"/>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Landscaping:</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30% of the total site area is dedicated to landscaping, creating a thermally comfortable microclimate within the building.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A </a:t>
            </a:r>
            <a:r>
              <a:rPr lang="en-US" dirty="0">
                <a:latin typeface="Times New Roman" panose="02020603050405020304" pitchFamily="18" charset="0"/>
                <a:ea typeface="Calibri" panose="020F0502020204030204" pitchFamily="34" charset="0"/>
              </a:rPr>
              <a:t>water body, fed by recycled water from the sewage treatment plant, contributes to this microclimate.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Green </a:t>
            </a:r>
            <a:r>
              <a:rPr lang="en-US" dirty="0">
                <a:latin typeface="Times New Roman" panose="02020603050405020304" pitchFamily="18" charset="0"/>
                <a:ea typeface="Calibri" panose="020F0502020204030204" pitchFamily="34" charset="0"/>
              </a:rPr>
              <a:t>spaces and the water body, mostly shaded, reduce water evaporation and aid in evaporative cooling. </a:t>
            </a:r>
            <a:endParaRPr lang="en-US" dirty="0" smtClean="0">
              <a:latin typeface="Times New Roman" panose="02020603050405020304" pitchFamily="18" charset="0"/>
              <a:ea typeface="Calibri" panose="020F0502020204030204" pitchFamily="34" charset="0"/>
            </a:endParaRPr>
          </a:p>
        </p:txBody>
      </p:sp>
      <p:pic>
        <p:nvPicPr>
          <p:cNvPr id="5" name="Picture 4"/>
          <p:cNvPicPr/>
          <p:nvPr/>
        </p:nvPicPr>
        <p:blipFill>
          <a:blip r:embed="rId2"/>
          <a:stretch>
            <a:fillRect/>
          </a:stretch>
        </p:blipFill>
        <p:spPr>
          <a:xfrm>
            <a:off x="6126480" y="1945863"/>
            <a:ext cx="5943600" cy="3568700"/>
          </a:xfrm>
          <a:prstGeom prst="rect">
            <a:avLst/>
          </a:prstGeom>
          <a:ln>
            <a:solidFill>
              <a:schemeClr val="tx1"/>
            </a:solidFill>
          </a:ln>
        </p:spPr>
      </p:pic>
      <p:sp>
        <p:nvSpPr>
          <p:cNvPr id="6" name="Rectangle 5"/>
          <p:cNvSpPr/>
          <p:nvPr/>
        </p:nvSpPr>
        <p:spPr>
          <a:xfrm>
            <a:off x="5804980" y="5642652"/>
            <a:ext cx="5532412"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8: </a:t>
            </a:r>
            <a:r>
              <a:rPr lang="en-US" i="1" dirty="0" err="1">
                <a:solidFill>
                  <a:srgbClr val="1F497D"/>
                </a:solidFill>
                <a:latin typeface="Times New Roman" panose="02020603050405020304" pitchFamily="18" charset="0"/>
                <a:ea typeface="Calibri" panose="020F0502020204030204" pitchFamily="34" charset="0"/>
              </a:rPr>
              <a:t>Waterbody</a:t>
            </a:r>
            <a:r>
              <a:rPr lang="en-US" i="1" dirty="0">
                <a:solidFill>
                  <a:srgbClr val="1F497D"/>
                </a:solidFill>
                <a:latin typeface="Times New Roman" panose="02020603050405020304" pitchFamily="18" charset="0"/>
                <a:ea typeface="Calibri" panose="020F0502020204030204" pitchFamily="34" charset="0"/>
              </a:rPr>
              <a:t> in central courtyard (Khan, 2021)</a:t>
            </a:r>
            <a:endParaRPr lang="en-US"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2838441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4" name="Rectangle 3"/>
          <p:cNvSpPr/>
          <p:nvPr/>
        </p:nvSpPr>
        <p:spPr>
          <a:xfrm>
            <a:off x="367862" y="1737360"/>
            <a:ext cx="5437118" cy="2739211"/>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Landscaping:</a:t>
            </a: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During </a:t>
            </a:r>
            <a:r>
              <a:rPr lang="en-US" dirty="0">
                <a:latin typeface="Times New Roman" panose="02020603050405020304" pitchFamily="18" charset="0"/>
                <a:ea typeface="Calibri" panose="020F0502020204030204" pitchFamily="34" charset="0"/>
              </a:rPr>
              <a:t>the night, the building dissipates heat to create a thermally comfortable environment. Rainwater harvesting and wastewater recycling through the sewage treatment plant are integral features.</a:t>
            </a:r>
            <a:endParaRPr lang="en-US" dirty="0">
              <a:effectLst/>
              <a:latin typeface="Times New Roman" panose="02020603050405020304" pitchFamily="18" charset="0"/>
              <a:ea typeface="Calibri" panose="020F0502020204030204" pitchFamily="34" charset="0"/>
            </a:endParaRPr>
          </a:p>
        </p:txBody>
      </p:sp>
      <p:pic>
        <p:nvPicPr>
          <p:cNvPr id="5" name="Picture 4"/>
          <p:cNvPicPr/>
          <p:nvPr/>
        </p:nvPicPr>
        <p:blipFill>
          <a:blip r:embed="rId2"/>
          <a:stretch>
            <a:fillRect/>
          </a:stretch>
        </p:blipFill>
        <p:spPr>
          <a:xfrm>
            <a:off x="6126480" y="1945863"/>
            <a:ext cx="5943600" cy="3568700"/>
          </a:xfrm>
          <a:prstGeom prst="rect">
            <a:avLst/>
          </a:prstGeom>
          <a:ln>
            <a:solidFill>
              <a:schemeClr val="tx1"/>
            </a:solidFill>
          </a:ln>
        </p:spPr>
      </p:pic>
      <p:sp>
        <p:nvSpPr>
          <p:cNvPr id="6" name="Rectangle 5"/>
          <p:cNvSpPr/>
          <p:nvPr/>
        </p:nvSpPr>
        <p:spPr>
          <a:xfrm>
            <a:off x="5804980" y="5642652"/>
            <a:ext cx="5532412" cy="369332"/>
          </a:xfrm>
          <a:prstGeom prst="rect">
            <a:avLst/>
          </a:prstGeom>
        </p:spPr>
        <p:txBody>
          <a:bodyPr wrap="none">
            <a:spAutoFit/>
          </a:bodyPr>
          <a:lstStyle/>
          <a:p>
            <a:pPr marL="228600" marR="0" algn="just">
              <a:spcBef>
                <a:spcPts val="0"/>
              </a:spcBef>
              <a:spcAft>
                <a:spcPts val="1000"/>
              </a:spcAft>
            </a:pPr>
            <a:r>
              <a:rPr lang="en-US" i="1" dirty="0">
                <a:solidFill>
                  <a:srgbClr val="1F497D"/>
                </a:solidFill>
                <a:latin typeface="Times New Roman" panose="02020603050405020304" pitchFamily="18" charset="0"/>
                <a:ea typeface="Calibri" panose="020F0502020204030204" pitchFamily="34" charset="0"/>
              </a:rPr>
              <a:t>Figure 8: </a:t>
            </a:r>
            <a:r>
              <a:rPr lang="en-US" i="1" dirty="0" err="1">
                <a:solidFill>
                  <a:srgbClr val="1F497D"/>
                </a:solidFill>
                <a:latin typeface="Times New Roman" panose="02020603050405020304" pitchFamily="18" charset="0"/>
                <a:ea typeface="Calibri" panose="020F0502020204030204" pitchFamily="34" charset="0"/>
              </a:rPr>
              <a:t>Waterbody</a:t>
            </a:r>
            <a:r>
              <a:rPr lang="en-US" i="1" dirty="0">
                <a:solidFill>
                  <a:srgbClr val="1F497D"/>
                </a:solidFill>
                <a:latin typeface="Times New Roman" panose="02020603050405020304" pitchFamily="18" charset="0"/>
                <a:ea typeface="Calibri" panose="020F0502020204030204" pitchFamily="34" charset="0"/>
              </a:rPr>
              <a:t> in central courtyard (Khan, 2021)</a:t>
            </a:r>
            <a:endParaRPr lang="en-US" i="1" dirty="0">
              <a:solidFill>
                <a:srgbClr val="1F497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36668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Pearl Academy: Jaipur</a:t>
            </a:r>
            <a:endParaRPr lang="en-US" dirty="0"/>
          </a:p>
        </p:txBody>
      </p:sp>
      <p:sp>
        <p:nvSpPr>
          <p:cNvPr id="3" name="Rectangle 2"/>
          <p:cNvSpPr/>
          <p:nvPr/>
        </p:nvSpPr>
        <p:spPr>
          <a:xfrm>
            <a:off x="462455" y="1848847"/>
            <a:ext cx="10478814" cy="2893100"/>
          </a:xfrm>
          <a:prstGeom prst="rect">
            <a:avLst/>
          </a:prstGeom>
        </p:spPr>
        <p:txBody>
          <a:bodyPr wrap="square">
            <a:spAutoFit/>
          </a:bodyPr>
          <a:lstStyle/>
          <a:p>
            <a:pPr marL="228600" marR="0" algn="just">
              <a:lnSpc>
                <a:spcPct val="150000"/>
              </a:lnSpc>
              <a:spcBef>
                <a:spcPts val="600"/>
              </a:spcBef>
              <a:spcAft>
                <a:spcPts val="600"/>
              </a:spcAft>
            </a:pPr>
            <a:r>
              <a:rPr lang="en-US" dirty="0">
                <a:latin typeface="Times New Roman" panose="02020603050405020304" pitchFamily="18" charset="0"/>
                <a:ea typeface="Calibri" panose="020F0502020204030204" pitchFamily="34" charset="0"/>
              </a:rPr>
              <a:t>Form Optimization &amp; Orientation:</a:t>
            </a:r>
          </a:p>
          <a:p>
            <a:pPr marL="514350" marR="0" indent="-285750" algn="just">
              <a:lnSpc>
                <a:spcPct val="150000"/>
              </a:lnSpc>
              <a:spcBef>
                <a:spcPts val="600"/>
              </a:spcBef>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 building's form is a streamlined rectangle, minimizing exposure to surface area. Classrooms, studios, and offices occupy two stories above in this structure. </a:t>
            </a:r>
            <a:endParaRPr lang="en-US" dirty="0" smtClean="0">
              <a:latin typeface="Times New Roman" panose="02020603050405020304" pitchFamily="18" charset="0"/>
              <a:ea typeface="Calibri" panose="020F0502020204030204" pitchFamily="34" charset="0"/>
            </a:endParaRPr>
          </a:p>
          <a:p>
            <a:pPr marL="514350" marR="0" indent="-285750" algn="just">
              <a:lnSpc>
                <a:spcPct val="150000"/>
              </a:lnSpc>
              <a:spcBef>
                <a:spcPts val="600"/>
              </a:spcBef>
              <a:spcAft>
                <a:spcPts val="6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rPr>
              <a:t>The </a:t>
            </a:r>
            <a:r>
              <a:rPr lang="en-US" dirty="0">
                <a:latin typeface="Times New Roman" panose="02020603050405020304" pitchFamily="18" charset="0"/>
                <a:ea typeface="Calibri" panose="020F0502020204030204" pitchFamily="34" charset="0"/>
              </a:rPr>
              <a:t>thermally banked underbelly features a ramp and serves as a spacious recreation and exhibition area, housing the cafeteria and student spill area. Natural cooling techniques make this area usable throughout the year, even in summers.</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384975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4" name="Rectangle 1"/>
          <p:cNvSpPr>
            <a:spLocks noChangeArrowheads="1"/>
          </p:cNvSpPr>
          <p:nvPr/>
        </p:nvSpPr>
        <p:spPr bwMode="auto">
          <a:xfrm>
            <a:off x="331076" y="1737360"/>
            <a:ext cx="11003164" cy="4832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28528" tIns="76176" rIns="0" bIns="7617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Alcala, B. J. (1999). Natural Cooling in Hispano-Moslem Residential Architecture: The Case Study of the Court of the Lions and the Court of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Comares</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in the Alahambra (Granada). In S. V.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Szokolay</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(Ed.),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PLEA' 99 "Sustaining the Future - Energy, Ecology, Architecture"</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(pp. 399-406). Brisbane, Australia.</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V. (2007).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Chu, C. (2011).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Pantheon's Passive Systems</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November 13 2023, from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Wordpress</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https://cc4jw.wordpress.com/2011/11/10/assignment-4-the-pantheons-passive-systems/</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Hui</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(2023).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Beijing Courtyard</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November 14, 2023, from China Culture: http://en.chinaculture.org/focus/focus/2010expo_en/2010-04/19/content_376827.htm</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Khan, A. (2021, July 16).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Pearl Academy of Fashion- climate responsive passive habitat</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November 14, 2023, from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Archestudy</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https://archestudy.com/pearl-academy-of-fashion-climate-responsive-passive-habitat/</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Mariellen</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(2018, May 16).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Dolat Abad Windcatcher</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November 14, 2023, from Atlas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Obscura</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https://www.atlasobscura.com/places/dolat-abad-windcatcher</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Moore, D. (1995).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Pantheon.</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November 13, 2023, from Roman Concrete: https://romanconcrete.com/docs/chapt01/chapt01.htm</a:t>
            </a:r>
            <a:endParaRPr kumimoji="0" lang="en-US" sz="1600" b="0" i="0" u="none" strike="noStrike" cap="none" normalizeH="0" baseline="0" dirty="0" smtClean="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sz="1600" b="0" i="1"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sz="1600" b="0" i="0" u="none" strike="noStrike" cap="none" normalizeH="0" baseline="0" dirty="0" smtClean="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98291471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819</TotalTime>
  <Words>4212</Words>
  <Application>Microsoft Office PowerPoint</Application>
  <PresentationFormat>Widescreen</PresentationFormat>
  <Paragraphs>200</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Times New Roman</vt:lpstr>
      <vt:lpstr>Retrospect</vt:lpstr>
      <vt:lpstr>Course: Building Services III</vt:lpstr>
      <vt:lpstr>Contents</vt:lpstr>
      <vt:lpstr>The Pantheon</vt:lpstr>
      <vt:lpstr>The Pantheon</vt:lpstr>
      <vt:lpstr>The Pantheon</vt:lpstr>
      <vt:lpstr>The Pantheon</vt:lpstr>
      <vt:lpstr>The Pantheon</vt:lpstr>
      <vt:lpstr>The Pantheon</vt:lpstr>
      <vt:lpstr>Dome (The Pantheon)</vt:lpstr>
      <vt:lpstr>Dome (The Pantheon)</vt:lpstr>
      <vt:lpstr>Dome (The Pantheon)</vt:lpstr>
      <vt:lpstr>Analysis</vt:lpstr>
      <vt:lpstr>Analysis</vt:lpstr>
      <vt:lpstr>Analysis</vt:lpstr>
      <vt:lpstr>Analysis</vt:lpstr>
      <vt:lpstr>Analysis</vt:lpstr>
      <vt:lpstr>Traditional Chinese  Courtyard Houses</vt:lpstr>
      <vt:lpstr>Traditional Chinese  Courtyard Houses</vt:lpstr>
      <vt:lpstr>Traditional Chinese  Courtyard Houses</vt:lpstr>
      <vt:lpstr>Traditional Chinese  Courtyard Houses</vt:lpstr>
      <vt:lpstr>Traditional Chinese  Courtyard Houses</vt:lpstr>
      <vt:lpstr>Traditional Chinese  Courtyard Houses</vt:lpstr>
      <vt:lpstr>Dolat Abad Windcatcher</vt:lpstr>
      <vt:lpstr>Dolat Abad Windcatcher</vt:lpstr>
      <vt:lpstr>Dolat Abad Windcatcher</vt:lpstr>
      <vt:lpstr>Dolat Abad Windcatcher</vt:lpstr>
      <vt:lpstr>Dolat Abad Windcatcher</vt:lpstr>
      <vt:lpstr>The Alahambra</vt:lpstr>
      <vt:lpstr>The Alahambra</vt:lpstr>
      <vt:lpstr>The Alahambra: Features</vt:lpstr>
      <vt:lpstr>The Alahambra: Features</vt:lpstr>
      <vt:lpstr>The Alahambra: Features</vt:lpstr>
      <vt:lpstr>The Alahambra: Features</vt:lpstr>
      <vt:lpstr>Pearl Academy: Jaipur</vt:lpstr>
      <vt:lpstr>Pearl Academy: Jaipur</vt:lpstr>
      <vt:lpstr>Pearl Academy: Jaipur</vt:lpstr>
      <vt:lpstr>Pearl Academy: Jaipur</vt:lpstr>
      <vt:lpstr>Pearl Academy: Jaipur</vt:lpstr>
      <vt:lpstr>Pearl Academy: Jaipur</vt:lpstr>
      <vt:lpstr>Pearl Academy: Jaipur</vt:lpstr>
      <vt:lpstr>Pearl Academy: Jaipur</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Microsoft account</cp:lastModifiedBy>
  <cp:revision>49</cp:revision>
  <dcterms:created xsi:type="dcterms:W3CDTF">2023-09-12T06:49:02Z</dcterms:created>
  <dcterms:modified xsi:type="dcterms:W3CDTF">2023-11-15T14:20:44Z</dcterms:modified>
</cp:coreProperties>
</file>