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16" r:id="rId2"/>
    <p:sldId id="319" r:id="rId3"/>
    <p:sldId id="321" r:id="rId4"/>
    <p:sldId id="320" r:id="rId5"/>
    <p:sldId id="322" r:id="rId6"/>
    <p:sldId id="323" r:id="rId7"/>
    <p:sldId id="324" r:id="rId8"/>
    <p:sldId id="325" r:id="rId9"/>
    <p:sldId id="326" r:id="rId10"/>
    <p:sldId id="258" r:id="rId11"/>
    <p:sldId id="259" r:id="rId12"/>
    <p:sldId id="327" r:id="rId13"/>
    <p:sldId id="260" r:id="rId14"/>
    <p:sldId id="261" r:id="rId15"/>
    <p:sldId id="328" r:id="rId16"/>
    <p:sldId id="265" r:id="rId17"/>
    <p:sldId id="266" r:id="rId18"/>
    <p:sldId id="269" r:id="rId19"/>
    <p:sldId id="270" r:id="rId20"/>
    <p:sldId id="267" r:id="rId21"/>
    <p:sldId id="268" r:id="rId22"/>
    <p:sldId id="329" r:id="rId23"/>
    <p:sldId id="271" r:id="rId24"/>
    <p:sldId id="272" r:id="rId25"/>
    <p:sldId id="274" r:id="rId26"/>
    <p:sldId id="276" r:id="rId27"/>
    <p:sldId id="275" r:id="rId28"/>
    <p:sldId id="277" r:id="rId29"/>
    <p:sldId id="279" r:id="rId30"/>
    <p:sldId id="280" r:id="rId31"/>
    <p:sldId id="331" r:id="rId32"/>
    <p:sldId id="330" r:id="rId33"/>
    <p:sldId id="333" r:id="rId34"/>
    <p:sldId id="332" r:id="rId35"/>
  </p:sldIdLst>
  <p:sldSz cx="12192000" cy="6858000"/>
  <p:notesSz cx="6858000" cy="9144000"/>
  <p:defaultTextStyle>
    <a:defPPr>
      <a:defRPr lang="en-P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CC00CC"/>
    <a:srgbClr val="FF66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3DA56-0777-4F69-83A9-70E841510D14}" type="datetimeFigureOut">
              <a:rPr lang="en-IN" smtClean="0"/>
              <a:t>21-09-2023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A4EDC-2C85-47BD-BD6A-1704B9C9887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88605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6A4EDC-2C85-47BD-BD6A-1704B9C98876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11833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B8AC1-9996-B97A-13F1-9789E9D91E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350463-BFC2-6D5F-E63F-BAA31481B6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DB394B-D92E-EF1E-013D-2DBADE71B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0D664-536B-A7BD-49BA-CB7561493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99B7B8-91F0-6F8F-9B61-64927E1FB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07173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4432A-1D86-EE61-76AE-7249D5BE7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1D099-272F-2ADD-5806-3A8543EEE3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D54E3-7BB7-CE8B-5EB6-5E59098B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A62786-205E-ACE2-CF47-6F4F0B67E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EAEE1-916F-1307-FD5A-F979F5222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553279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70D61-A172-2CBF-FF60-A992ABAE2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F10EE-0CD9-7725-4EC2-4301F738F8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75287F-E19D-EC83-5743-7E774B79B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C6CED4-7692-7829-A539-41B790776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2C5CD-D443-9AE3-86AD-0DAD8B160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08271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71C29-4483-1BEC-865B-56C4062FA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64BEB-8119-B62A-C7F6-0A5E2B0009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8B3B05-65A7-9DEE-94EA-0D7CA59C15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1210B5-52F8-673A-36A5-7235350CB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A4250B-528E-3011-696E-8D1512029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37A194-C4DE-7532-0EC3-99E332C9F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081926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93346-E5DD-193C-E07D-2CF5FC7BB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3EF4C-807B-85B6-527B-152E73975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D009AE-6B95-9299-F8FD-D4BF126D3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584B48-8B99-1BAE-006C-A361A4CC3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1BE4A6-B728-A834-8519-6624B7D347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27BBE9-75E4-D5C1-5561-69D0B776B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4169DB-1819-3704-74D2-6D387571B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EB93A8-FA38-60BB-38A9-ED9B0740A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502763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6E76D-6BD7-3A5F-7FB0-E7F986E58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156800-B8E5-B2D6-EA6C-3FFAEDD7A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370D96-07C5-37A3-3D9D-161288079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6A7974-5ADA-FED4-3B98-D91574214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34577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22E565-FD0E-5AA6-0856-18664F369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6616AE-FAC3-BAE7-11F9-7260D6D56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F8A22-C2BC-A293-6BCA-4059E20FC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600502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50BA0-45DA-C3AC-C885-086A350F0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633063-78B2-0A1C-300B-996CCBF61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A2DA30-BE57-EDB6-9CC6-B412AA2E49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0950CD-3C15-8E0A-129F-351A1F0E5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31DF3A-7F71-7DDB-944F-7C0E55DE7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C35CC-D5CB-9031-A9EE-14DEE0D39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203522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41C48-EDFB-A3F9-ECC5-C9885E708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27BAF6-B82A-E800-6C91-E8DEF18273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044996-DCFD-9C34-AE83-B9EA5E9DF3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85EC5C-D52D-B3CE-A36A-B0019C4CA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935D8B-0763-927F-8E5B-4B0E7E03B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514913-3068-1F09-95C5-3AE1B4197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830681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8E3B6-91B0-A413-2A50-81817909A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5642B1-2F68-4EF9-4B8B-38F02F0D6B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CC3D2D-46A4-FCEE-F722-CC604F3CF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164F8-BA45-B19A-2D18-0C46E8E6E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7F83D-6178-387D-4F3C-FDCC6B42F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39456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3C17C6-4996-2F6F-CFA5-6617A3DF69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5349B7-3BEE-17B1-8AD5-E91B0B1E62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B9A50-20EA-373A-B003-A93A67840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919756-46B2-CBE0-495F-31B713DA5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2CB13-8D5A-6F0F-D144-1076D24B2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681762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73AFCD-581C-208C-60AE-CC92CBCD6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0945E2-8F42-7638-4AC3-D4B77864B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D18DB-7C66-E048-85E6-EB605E736C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F0E5F-857C-4912-80E3-93A98904FDCB}" type="datetimeFigureOut">
              <a:rPr lang="en-PG" smtClean="0"/>
              <a:t>21/09/2023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014D5-E7BA-696D-3FD7-4F960EB7B5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0C293D-093B-1F9C-058D-39AAC5E03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529289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AE85A60-1603-4DE9-2C3E-B31769166C4C}"/>
              </a:ext>
            </a:extLst>
          </p:cNvPr>
          <p:cNvSpPr txBox="1"/>
          <p:nvPr/>
        </p:nvSpPr>
        <p:spPr>
          <a:xfrm>
            <a:off x="141972" y="110885"/>
            <a:ext cx="11514222" cy="616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0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Atomic and Nuclear Physi</a:t>
            </a:r>
            <a:r>
              <a:rPr lang="en-US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40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IN" sz="4000" kern="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Week #1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IN" sz="40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Energy &amp; Energy Units and Relativistic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IN" sz="40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 – energy relation</a:t>
            </a:r>
            <a:endParaRPr lang="en-IN" sz="4000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Lecturer: Jojo Panakal John</a:t>
            </a:r>
            <a:endParaRPr lang="en-US" sz="2800" b="1" kern="1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Professor of Applied Physics</a:t>
            </a:r>
          </a:p>
          <a:p>
            <a:pPr algn="ctr"/>
            <a:r>
              <a:rPr lang="en-US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Papua New Guinea University of Technology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262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F617426-796D-75C9-418F-B35754716187}"/>
              </a:ext>
            </a:extLst>
          </p:cNvPr>
          <p:cNvSpPr txBox="1"/>
          <p:nvPr/>
        </p:nvSpPr>
        <p:spPr>
          <a:xfrm>
            <a:off x="596766" y="587141"/>
            <a:ext cx="977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ookman Old Style" panose="02050604050505020204" pitchFamily="18" charset="0"/>
              </a:rPr>
              <a:t>We discuss …</a:t>
            </a:r>
            <a:endParaRPr lang="en-IN" sz="2800" dirty="0">
              <a:latin typeface="Bookman Old Style" panose="0205060405050502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D825A8-AAA0-25F1-324D-F9C861BFC6B6}"/>
              </a:ext>
            </a:extLst>
          </p:cNvPr>
          <p:cNvSpPr txBox="1"/>
          <p:nvPr/>
        </p:nvSpPr>
        <p:spPr>
          <a:xfrm>
            <a:off x="1499134" y="1276572"/>
            <a:ext cx="9059779" cy="41991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PG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Energy </a:t>
            </a:r>
            <a:r>
              <a:rPr lang="en-IN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its </a:t>
            </a:r>
            <a:r>
              <a:rPr lang="en-PG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units</a:t>
            </a:r>
            <a:r>
              <a:rPr lang="en-IN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IN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PG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IN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Joule </a:t>
            </a:r>
          </a:p>
          <a:p>
            <a:pPr marL="457200" indent="-457200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IN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IN" sz="3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lectron</a:t>
            </a:r>
            <a:r>
              <a:rPr lang="en-PG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-volt (eV)</a:t>
            </a:r>
            <a:r>
              <a:rPr lang="en-IN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PG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Relativistic mass- energy relation.</a:t>
            </a:r>
            <a:endParaRPr lang="en-IN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084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7A6182-5C2D-84E8-A05F-DDE150D3923A}"/>
              </a:ext>
            </a:extLst>
          </p:cNvPr>
          <p:cNvSpPr txBox="1"/>
          <p:nvPr/>
        </p:nvSpPr>
        <p:spPr>
          <a:xfrm>
            <a:off x="488481" y="133087"/>
            <a:ext cx="6097604" cy="9271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en-PG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Energy </a:t>
            </a:r>
            <a:r>
              <a:rPr lang="en-IN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its </a:t>
            </a:r>
            <a:r>
              <a:rPr lang="en-PG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units</a:t>
            </a:r>
            <a:r>
              <a:rPr lang="en-IN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B2CD9C-7B1F-7DA9-D1DD-E3E240081E4C}"/>
              </a:ext>
            </a:extLst>
          </p:cNvPr>
          <p:cNvSpPr txBox="1"/>
          <p:nvPr/>
        </p:nvSpPr>
        <p:spPr>
          <a:xfrm>
            <a:off x="488481" y="1973180"/>
            <a:ext cx="10693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– refers to an entity which helps to perform work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9AD1AA-22CF-3027-E3BE-58F3038D8291}"/>
              </a:ext>
            </a:extLst>
          </p:cNvPr>
          <p:cNvSpPr txBox="1"/>
          <p:nvPr/>
        </p:nvSpPr>
        <p:spPr>
          <a:xfrm>
            <a:off x="488481" y="2934656"/>
            <a:ext cx="10693667" cy="2546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 appears in various forms and can be transformed from one form to another. 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SI (International System of Units) unit of energy is the joule (J). 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050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4526D-AA19-C885-2BC8-C7DA7248E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190" y="201495"/>
            <a:ext cx="10515600" cy="607027"/>
          </a:xfrm>
        </p:spPr>
        <p:txBody>
          <a:bodyPr/>
          <a:lstStyle/>
          <a:p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Here are some common forms of energy and their units: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80CB2-B5E6-687D-02A4-AE9F12146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190" y="2383890"/>
            <a:ext cx="10515600" cy="494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Mechanical energy (</a:t>
            </a:r>
            <a:r>
              <a:rPr lang="en-IN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Joules</a:t>
            </a: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marL="0" indent="0">
              <a:buNone/>
            </a:pP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E98F5E-4B4E-5D02-E82B-D3C5C772E8E0}"/>
              </a:ext>
            </a:extLst>
          </p:cNvPr>
          <p:cNvSpPr txBox="1"/>
          <p:nvPr/>
        </p:nvSpPr>
        <p:spPr>
          <a:xfrm>
            <a:off x="5534526" y="1150481"/>
            <a:ext cx="647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Kinetic energy – by virtue of motion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129A8C-847B-6A68-A64E-7789C9981854}"/>
              </a:ext>
            </a:extLst>
          </p:cNvPr>
          <p:cNvSpPr txBox="1"/>
          <p:nvPr/>
        </p:nvSpPr>
        <p:spPr>
          <a:xfrm>
            <a:off x="4851132" y="3297476"/>
            <a:ext cx="7257448" cy="2546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Potential energy – by virtue of position in a field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Gravitational -  </a:t>
            </a:r>
            <a:r>
              <a:rPr lang="en-I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mgh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Elastic  - ½ kx</a:t>
            </a:r>
            <a:r>
              <a:rPr lang="en-I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21B3EAD-602F-BE51-AD8C-BB90466F380F}"/>
              </a:ext>
            </a:extLst>
          </p:cNvPr>
          <p:cNvCxnSpPr>
            <a:cxnSpLocks/>
          </p:cNvCxnSpPr>
          <p:nvPr/>
        </p:nvCxnSpPr>
        <p:spPr>
          <a:xfrm flipV="1">
            <a:off x="4649002" y="1701853"/>
            <a:ext cx="798897" cy="6070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ED5A211-E1D1-7507-A697-BE19E337F89E}"/>
              </a:ext>
            </a:extLst>
          </p:cNvPr>
          <p:cNvCxnSpPr>
            <a:cxnSpLocks/>
          </p:cNvCxnSpPr>
          <p:nvPr/>
        </p:nvCxnSpPr>
        <p:spPr>
          <a:xfrm>
            <a:off x="4504623" y="2877954"/>
            <a:ext cx="543827" cy="6352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9305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046683-91FF-C097-6E7D-B0B8E1E5E4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558" y="73827"/>
            <a:ext cx="10515600" cy="435133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Thermal Energy</a:t>
            </a:r>
            <a:r>
              <a:rPr lang="en-US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This is the internal energy of a system due to the motion of its particles. The unit is also the </a:t>
            </a:r>
            <a:r>
              <a:rPr lang="en-US" b="0" i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Joule (J) or calories (</a:t>
            </a:r>
            <a:r>
              <a:rPr lang="en-US" b="0" i="0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cal</a:t>
            </a:r>
            <a:r>
              <a:rPr lang="en-US" b="0" i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Chemical Energy</a:t>
            </a:r>
            <a:r>
              <a:rPr lang="en-US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This is the energy stored in the bonds between atoms and molecules in a chemical substance. It is typically measured in </a:t>
            </a:r>
            <a:r>
              <a:rPr lang="en-US" b="0" i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Joules (J) or calories (</a:t>
            </a:r>
            <a:r>
              <a:rPr lang="en-US" b="0" i="0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cal</a:t>
            </a:r>
            <a:r>
              <a:rPr lang="en-US" b="0" i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Electrical Energy</a:t>
            </a:r>
            <a:r>
              <a:rPr lang="en-US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The energy associated with the flow of electric charge. The unit is the </a:t>
            </a:r>
            <a:r>
              <a:rPr lang="en-US" b="0" i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Joule (J). </a:t>
            </a:r>
            <a:r>
              <a:rPr lang="en-US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everyday use, we often measure electrical energy in </a:t>
            </a:r>
            <a:r>
              <a:rPr lang="en-US" b="0" i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kilowatt-hours (kWh).</a:t>
            </a:r>
          </a:p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Nuclear Energy</a:t>
            </a:r>
            <a:r>
              <a:rPr lang="en-US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The energy released or absorbed during nuclear reactions. It is often measured in </a:t>
            </a:r>
            <a:r>
              <a:rPr lang="en-US" b="0" i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mega electron volts (MeV)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36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9F048CD-75B9-AB09-D197-623D5B6F6E56}"/>
              </a:ext>
            </a:extLst>
          </p:cNvPr>
          <p:cNvSpPr txBox="1"/>
          <p:nvPr/>
        </p:nvSpPr>
        <p:spPr>
          <a:xfrm>
            <a:off x="214964" y="468544"/>
            <a:ext cx="11762071" cy="55702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5. Radiant Energy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This is energy carried by electromagnetic waves, such as light, radio waves, and X-rays. The unit is also the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Joule (J)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Sound Energy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The energy associated with the propagation of sound waves. It is typically measured in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Joules (J) or decibels (dB).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Wind Energy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The energy harnessed from the motion of air masses, often measured in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Joules (J) or kilowatt-hours (kWh)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electricity generation.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Hydroelectric Energy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The energy obtained from the flow of water, often measured in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Joules (J) or kilowatt-hours (kWh).</a:t>
            </a:r>
          </a:p>
        </p:txBody>
      </p:sp>
    </p:spTree>
    <p:extLst>
      <p:ext uri="{BB962C8B-B14F-4D97-AF65-F5344CB8AC3E}">
        <p14:creationId xmlns:p14="http://schemas.microsoft.com/office/powerpoint/2010/main" val="317385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E583099-447A-F00F-02E5-CE905B93A9F2}"/>
              </a:ext>
            </a:extLst>
          </p:cNvPr>
          <p:cNvSpPr txBox="1"/>
          <p:nvPr/>
        </p:nvSpPr>
        <p:spPr>
          <a:xfrm>
            <a:off x="125128" y="314191"/>
            <a:ext cx="11213431" cy="6344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9. Solar Energy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Energy from the sun, often measured in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Joules (J) or kilowatt-hours (kWh)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when used for electricity generation.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10.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Geothermal Energy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Heat energy stored in the Earth's interior, often measured in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Joules (J) or kilocalories (kcal).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Tidal Energy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Energy generated by the gravitational forces of the moon and sun on Earth's tides, often measured in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Joules (J) or kilowatt-hours (kWh).</a:t>
            </a:r>
          </a:p>
        </p:txBody>
      </p:sp>
    </p:spTree>
    <p:extLst>
      <p:ext uri="{BB962C8B-B14F-4D97-AF65-F5344CB8AC3E}">
        <p14:creationId xmlns:p14="http://schemas.microsoft.com/office/powerpoint/2010/main" val="304525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7CC9D40-F13E-29E2-53D0-080D722D3795}"/>
              </a:ext>
            </a:extLst>
          </p:cNvPr>
          <p:cNvSpPr txBox="1"/>
          <p:nvPr/>
        </p:nvSpPr>
        <p:spPr>
          <a:xfrm>
            <a:off x="115504" y="288758"/>
            <a:ext cx="11790946" cy="5851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It's important to note that while the joule (J) is the SI unit of energy, other units like the calorie (</a:t>
            </a:r>
            <a:r>
              <a:rPr lang="en-US" sz="32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</a:t>
            </a:r>
            <a:r>
              <a:rPr lang="en-US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kilowatt-hour (kWh), and British thermal unit (BTU) are commonly used in specific contexts, especially in everyday life and engineering applications. 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conversion between these units can be done using appropriate conversion factors.</a:t>
            </a:r>
            <a:endParaRPr lang="en-I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957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A4C05B-A5C5-653C-02B1-4155AD2EF09A}"/>
              </a:ext>
            </a:extLst>
          </p:cNvPr>
          <p:cNvSpPr txBox="1"/>
          <p:nvPr/>
        </p:nvSpPr>
        <p:spPr>
          <a:xfrm>
            <a:off x="664142" y="732720"/>
            <a:ext cx="10472287" cy="4269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Subatomic or nuclear particles being extremely small and light SI unit of energy – Joule becomes too big for them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v"/>
            </a:pP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quantities expressed in Joules may be too small us to understand or comprehend – like 10</a:t>
            </a:r>
            <a:r>
              <a:rPr lang="en-IN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-30</a:t>
            </a: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Joules</a:t>
            </a:r>
          </a:p>
        </p:txBody>
      </p:sp>
    </p:spTree>
    <p:extLst>
      <p:ext uri="{BB962C8B-B14F-4D97-AF65-F5344CB8AC3E}">
        <p14:creationId xmlns:p14="http://schemas.microsoft.com/office/powerpoint/2010/main" val="55065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780828B-A6B1-4E11-83E1-E2E48ED3859B}"/>
              </a:ext>
            </a:extLst>
          </p:cNvPr>
          <p:cNvSpPr txBox="1"/>
          <p:nvPr/>
        </p:nvSpPr>
        <p:spPr>
          <a:xfrm>
            <a:off x="464018" y="656686"/>
            <a:ext cx="11263964" cy="4855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Evaluating energy in the units of Joules for such cases will not be convenient. </a:t>
            </a: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an electron (mass = 9.109×10</a:t>
            </a:r>
            <a:r>
              <a:rPr lang="en-US" sz="2800" kern="100" baseline="30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-31</a:t>
            </a:r>
            <a:r>
              <a:rPr lang="en-US" sz="28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kg) moving a speed of 10 km/s (10</a:t>
            </a:r>
            <a:r>
              <a:rPr lang="en-US" sz="2800" kern="100" baseline="30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m/s),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kinetic energy of the electron = ½ mv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½ × 9.109×10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-31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× (10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m/s)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4.554×10</a:t>
            </a:r>
            <a:r>
              <a:rPr lang="en-US" sz="2800" b="1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-25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quantity is 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too small in human scale </a:t>
            </a:r>
            <a:r>
              <a:rPr lang="en-US" sz="28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we cannot mentally apprehend the gravity and scale of the quantity.</a:t>
            </a:r>
            <a:endParaRPr lang="en-IN" sz="2800" kern="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013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02FEE8E-1798-469E-BD4B-D625E7AD30FD}"/>
              </a:ext>
            </a:extLst>
          </p:cNvPr>
          <p:cNvSpPr txBox="1"/>
          <p:nvPr/>
        </p:nvSpPr>
        <p:spPr>
          <a:xfrm>
            <a:off x="281137" y="1926841"/>
            <a:ext cx="11629724" cy="3510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we have 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alternate unit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while dealing with microparticles in modern physics, called </a:t>
            </a:r>
            <a:r>
              <a:rPr lang="en-PG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electron-volt (eV).</a:t>
            </a:r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b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One electron volt is the kinetic energy acquired by an electron when it is accelerated through an electrostatic potential of 1 Volt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4D850AA-4AC2-3E79-945D-BA17F3A70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137" y="531795"/>
            <a:ext cx="11370025" cy="82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8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2297321-F8C6-DEBA-0CD8-4F60E94347F0}"/>
              </a:ext>
            </a:extLst>
          </p:cNvPr>
          <p:cNvSpPr txBox="1"/>
          <p:nvPr/>
        </p:nvSpPr>
        <p:spPr>
          <a:xfrm>
            <a:off x="125128" y="731885"/>
            <a:ext cx="11531066" cy="49578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Similarly, 10 eV is the energy acquired by an electron when it is accelerated through an electrostatic potential of 10 Volt.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numerical value of 1 eV in joules is equivalent to the numerical value of the charge of an electron in coulombs.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That is 1 eV = 1.6022×10</a:t>
            </a:r>
            <a:r>
              <a:rPr kumimoji="0" lang="en-US" sz="2800" b="1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−19</a:t>
            </a:r>
            <a:r>
              <a:rPr kumimoji="0" 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J.</a:t>
            </a:r>
            <a:endParaRPr kumimoji="0" lang="en-IN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3728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BB2D9FE2-87A9-0E61-8E8B-80A5CEA0C017}"/>
              </a:ext>
            </a:extLst>
          </p:cNvPr>
          <p:cNvGrpSpPr/>
          <p:nvPr/>
        </p:nvGrpSpPr>
        <p:grpSpPr>
          <a:xfrm>
            <a:off x="875899" y="3147113"/>
            <a:ext cx="10706503" cy="3123740"/>
            <a:chOff x="1856872" y="3585211"/>
            <a:chExt cx="10706503" cy="3123740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6AF0D804-905B-4775-A47A-6D1E54C75C66}"/>
                </a:ext>
              </a:extLst>
            </p:cNvPr>
            <p:cNvGrpSpPr/>
            <p:nvPr/>
          </p:nvGrpSpPr>
          <p:grpSpPr>
            <a:xfrm>
              <a:off x="1856872" y="3718709"/>
              <a:ext cx="10152262" cy="2566588"/>
              <a:chOff x="1856872" y="3718709"/>
              <a:chExt cx="10152262" cy="2566588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DB33850C-F0D6-4F83-A24A-D8CF24E599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068852" y="3718709"/>
                <a:ext cx="8940282" cy="2566588"/>
              </a:xfrm>
              <a:prstGeom prst="rect">
                <a:avLst/>
              </a:prstGeom>
            </p:spPr>
          </p:pic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59BC7A42-0E90-4629-BEEA-A5B20BEDAE83}"/>
                  </a:ext>
                </a:extLst>
              </p:cNvPr>
              <p:cNvCxnSpPr/>
              <p:nvPr/>
            </p:nvCxnSpPr>
            <p:spPr>
              <a:xfrm>
                <a:off x="2261937" y="3792354"/>
                <a:ext cx="3291840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22D17F35-7FF6-451F-A74A-FF93D39D8A4C}"/>
                  </a:ext>
                </a:extLst>
              </p:cNvPr>
              <p:cNvCxnSpPr/>
              <p:nvPr/>
            </p:nvCxnSpPr>
            <p:spPr>
              <a:xfrm>
                <a:off x="2261937" y="5359668"/>
                <a:ext cx="3291840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4361E0ED-0A85-4AFD-9433-8FABE1E349C5}"/>
                  </a:ext>
                </a:extLst>
              </p:cNvPr>
              <p:cNvCxnSpPr/>
              <p:nvPr/>
            </p:nvCxnSpPr>
            <p:spPr>
              <a:xfrm>
                <a:off x="5553777" y="3792354"/>
                <a:ext cx="0" cy="163629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07A0EAAD-6E6A-4FD4-ADF7-C9F10E313C7B}"/>
                  </a:ext>
                </a:extLst>
              </p:cNvPr>
              <p:cNvCxnSpPr/>
              <p:nvPr/>
            </p:nvCxnSpPr>
            <p:spPr>
              <a:xfrm>
                <a:off x="5581050" y="5205671"/>
                <a:ext cx="0" cy="163629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80336EB1-58C3-4AEF-8BE4-5ADCAC67AE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1856872" y="3893954"/>
                <a:ext cx="798896" cy="1360909"/>
              </a:xfrm>
              <a:prstGeom prst="rect">
                <a:avLst/>
              </a:prstGeom>
            </p:spPr>
          </p:pic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A711BDDC-4F50-419B-ACE4-7DF3ACB3D4AD}"/>
                  </a:ext>
                </a:extLst>
              </p:cNvPr>
              <p:cNvCxnSpPr/>
              <p:nvPr/>
            </p:nvCxnSpPr>
            <p:spPr>
              <a:xfrm>
                <a:off x="2279584" y="3800379"/>
                <a:ext cx="0" cy="163629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446674F4-01DF-451E-8306-897B7C378F49}"/>
                  </a:ext>
                </a:extLst>
              </p:cNvPr>
              <p:cNvCxnSpPr/>
              <p:nvPr/>
            </p:nvCxnSpPr>
            <p:spPr>
              <a:xfrm>
                <a:off x="2277982" y="5184809"/>
                <a:ext cx="0" cy="163629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8AB89CC-9806-4FB1-9FBC-C6B99CF1897E}"/>
                </a:ext>
              </a:extLst>
            </p:cNvPr>
            <p:cNvSpPr txBox="1"/>
            <p:nvPr/>
          </p:nvSpPr>
          <p:spPr>
            <a:xfrm>
              <a:off x="6465771" y="6039409"/>
              <a:ext cx="6097604" cy="6695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That is 1 eV = 1.6022×10</a:t>
              </a:r>
              <a:r>
                <a:rPr kumimoji="0" lang="en-US" sz="2800" b="1" i="0" u="none" strike="noStrike" kern="100" cap="none" spc="0" normalizeH="0" baseline="3000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−19</a:t>
              </a:r>
              <a:r>
                <a:rPr kumimoji="0" 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J.</a:t>
              </a:r>
              <a:endParaRPr kumimoji="0" lang="en-I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574407A-06F7-6CC6-2DF1-B5C209EB96DC}"/>
                </a:ext>
              </a:extLst>
            </p:cNvPr>
            <p:cNvSpPr/>
            <p:nvPr/>
          </p:nvSpPr>
          <p:spPr>
            <a:xfrm>
              <a:off x="3507246" y="4289674"/>
              <a:ext cx="3533277" cy="682027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>
                <a:solidFill>
                  <a:schemeClr val="tx1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B0420A5-BEB2-5570-EDF9-932415B91797}"/>
                </a:ext>
              </a:extLst>
            </p:cNvPr>
            <p:cNvSpPr txBox="1"/>
            <p:nvPr/>
          </p:nvSpPr>
          <p:spPr>
            <a:xfrm>
              <a:off x="3904740" y="4494846"/>
              <a:ext cx="635268" cy="46166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Bookman Old Style" panose="02050604050505020204" pitchFamily="18" charset="0"/>
                </a:rPr>
                <a:t>E</a:t>
              </a:r>
              <a:endParaRPr lang="en-IN" sz="2400" dirty="0">
                <a:latin typeface="Bookman Old Style" panose="02050604050505020204" pitchFamily="18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376366F-93E0-D242-6FED-ED7167FABB2C}"/>
                </a:ext>
              </a:extLst>
            </p:cNvPr>
            <p:cNvSpPr txBox="1"/>
            <p:nvPr/>
          </p:nvSpPr>
          <p:spPr>
            <a:xfrm>
              <a:off x="4972433" y="4377285"/>
              <a:ext cx="2068089" cy="46166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n-IN" sz="2400" dirty="0">
                <a:latin typeface="Bookman Old Style" panose="02050604050505020204" pitchFamily="18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9302E64-ECA2-177A-8331-F36919108D16}"/>
                </a:ext>
              </a:extLst>
            </p:cNvPr>
            <p:cNvSpPr txBox="1"/>
            <p:nvPr/>
          </p:nvSpPr>
          <p:spPr>
            <a:xfrm>
              <a:off x="7234635" y="3585211"/>
              <a:ext cx="4801767" cy="232070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sz="2400" b="1" dirty="0">
                  <a:latin typeface="Bookman Old Style" panose="02050604050505020204" pitchFamily="18" charset="0"/>
                </a:rPr>
                <a:t>Energy acquired by electron</a:t>
              </a:r>
              <a:r>
                <a:rPr lang="en-US" sz="2800" dirty="0">
                  <a:latin typeface="Bookman Old Style" panose="02050604050505020204" pitchFamily="18" charset="0"/>
                </a:rPr>
                <a:t>:</a:t>
              </a:r>
            </a:p>
            <a:p>
              <a:pPr>
                <a:lnSpc>
                  <a:spcPct val="200000"/>
                </a:lnSpc>
              </a:pPr>
              <a:r>
                <a:rPr lang="en-US" sz="2400" dirty="0">
                  <a:latin typeface="Bookman Old Style" panose="02050604050505020204" pitchFamily="18" charset="0"/>
                </a:rPr>
                <a:t>W = </a:t>
              </a:r>
              <a:r>
                <a:rPr lang="en-US" sz="2400" dirty="0" err="1">
                  <a:latin typeface="Bookman Old Style" panose="02050604050505020204" pitchFamily="18" charset="0"/>
                </a:rPr>
                <a:t>qV</a:t>
              </a:r>
              <a:r>
                <a:rPr lang="en-US" sz="2400" dirty="0">
                  <a:latin typeface="Bookman Old Style" panose="02050604050505020204" pitchFamily="18" charset="0"/>
                </a:rPr>
                <a:t> =  1.6</a:t>
              </a:r>
              <a:r>
                <a:rPr lang="en-US" sz="2400" dirty="0">
                  <a:latin typeface="Bookman Old Style" panose="02050604050505020204" pitchFamily="18" charset="0"/>
                  <a:sym typeface="Symbol" panose="05050102010706020507" pitchFamily="18" charset="2"/>
                </a:rPr>
                <a:t>10</a:t>
              </a:r>
              <a:r>
                <a:rPr lang="en-US" sz="2400" baseline="30000" dirty="0">
                  <a:latin typeface="Bookman Old Style" panose="02050604050505020204" pitchFamily="18" charset="0"/>
                  <a:sym typeface="Symbol" panose="05050102010706020507" pitchFamily="18" charset="2"/>
                </a:rPr>
                <a:t>-19</a:t>
              </a:r>
              <a:r>
                <a:rPr lang="en-US" sz="2400" dirty="0">
                  <a:latin typeface="Bookman Old Style" panose="02050604050505020204" pitchFamily="18" charset="0"/>
                  <a:sym typeface="Symbol" panose="05050102010706020507" pitchFamily="18" charset="2"/>
                </a:rPr>
                <a:t>C  1 J/C</a:t>
              </a:r>
            </a:p>
            <a:p>
              <a:pPr>
                <a:lnSpc>
                  <a:spcPct val="200000"/>
                </a:lnSpc>
              </a:pPr>
              <a:r>
                <a:rPr lang="en-US" sz="2400" dirty="0">
                  <a:latin typeface="Bookman Old Style" panose="02050604050505020204" pitchFamily="18" charset="0"/>
                  <a:sym typeface="Symbol" panose="05050102010706020507" pitchFamily="18" charset="2"/>
                </a:rPr>
                <a:t>    =1 eV = 1.6 10</a:t>
              </a:r>
              <a:r>
                <a:rPr lang="en-US" sz="2400" baseline="30000" dirty="0">
                  <a:latin typeface="Bookman Old Style" panose="02050604050505020204" pitchFamily="18" charset="0"/>
                  <a:sym typeface="Symbol" panose="05050102010706020507" pitchFamily="18" charset="2"/>
                </a:rPr>
                <a:t>-19</a:t>
              </a:r>
              <a:r>
                <a:rPr lang="en-US" sz="2400" dirty="0">
                  <a:latin typeface="Bookman Old Style" panose="02050604050505020204" pitchFamily="18" charset="0"/>
                  <a:sym typeface="Symbol" panose="05050102010706020507" pitchFamily="18" charset="2"/>
                </a:rPr>
                <a:t> J</a:t>
              </a:r>
              <a:endParaRPr lang="en-IN" sz="2400" dirty="0">
                <a:latin typeface="Bookman Old Style" panose="02050604050505020204" pitchFamily="18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C364211-1297-4999-EBC4-5365B51A8FB2}"/>
                </a:ext>
              </a:extLst>
            </p:cNvPr>
            <p:cNvSpPr/>
            <p:nvPr/>
          </p:nvSpPr>
          <p:spPr>
            <a:xfrm>
              <a:off x="3313142" y="5429649"/>
              <a:ext cx="3915520" cy="70401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  <a:p>
              <a:pPr algn="ctr"/>
              <a:endParaRPr lang="en-IN" dirty="0"/>
            </a:p>
          </p:txBody>
        </p: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0C541FA-91A3-7671-86BD-77F5C023C5FE}"/>
              </a:ext>
            </a:extLst>
          </p:cNvPr>
          <p:cNvCxnSpPr/>
          <p:nvPr/>
        </p:nvCxnSpPr>
        <p:spPr>
          <a:xfrm>
            <a:off x="3157086" y="683394"/>
            <a:ext cx="0" cy="2252311"/>
          </a:xfrm>
          <a:prstGeom prst="line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486E35A6-A8CE-D261-E462-91351E259C64}"/>
              </a:ext>
            </a:extLst>
          </p:cNvPr>
          <p:cNvCxnSpPr/>
          <p:nvPr/>
        </p:nvCxnSpPr>
        <p:spPr>
          <a:xfrm>
            <a:off x="8227996" y="826169"/>
            <a:ext cx="0" cy="2252311"/>
          </a:xfrm>
          <a:prstGeom prst="line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B7DA627-2101-6ECD-6124-8E50AEC3A560}"/>
              </a:ext>
            </a:extLst>
          </p:cNvPr>
          <p:cNvCxnSpPr/>
          <p:nvPr/>
        </p:nvCxnSpPr>
        <p:spPr>
          <a:xfrm>
            <a:off x="2531444" y="1934678"/>
            <a:ext cx="6256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BF0A384A-B3C3-667B-9762-D8CEF810DD47}"/>
              </a:ext>
            </a:extLst>
          </p:cNvPr>
          <p:cNvCxnSpPr/>
          <p:nvPr/>
        </p:nvCxnSpPr>
        <p:spPr>
          <a:xfrm>
            <a:off x="8227996" y="1934678"/>
            <a:ext cx="6256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60A4B08-057C-4AE1-40BF-741485057D8C}"/>
              </a:ext>
            </a:extLst>
          </p:cNvPr>
          <p:cNvCxnSpPr/>
          <p:nvPr/>
        </p:nvCxnSpPr>
        <p:spPr>
          <a:xfrm>
            <a:off x="2641776" y="1655545"/>
            <a:ext cx="149550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BF73B187-E376-DDEB-4B4E-2EF8917FE4DF}"/>
              </a:ext>
            </a:extLst>
          </p:cNvPr>
          <p:cNvSpPr txBox="1"/>
          <p:nvPr/>
        </p:nvSpPr>
        <p:spPr>
          <a:xfrm>
            <a:off x="8450981" y="1434164"/>
            <a:ext cx="402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dirty="0">
                <a:solidFill>
                  <a:srgbClr val="FF0000"/>
                </a:solidFill>
              </a:rPr>
              <a:t>+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4B6DEE1-1281-4B47-12CD-259DB2655347}"/>
              </a:ext>
            </a:extLst>
          </p:cNvPr>
          <p:cNvSpPr/>
          <p:nvPr/>
        </p:nvSpPr>
        <p:spPr>
          <a:xfrm>
            <a:off x="3368841" y="1477477"/>
            <a:ext cx="305698" cy="24544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600" dirty="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CEFFAE1-EE26-25D0-826E-853C8BD3B35C}"/>
              </a:ext>
            </a:extLst>
          </p:cNvPr>
          <p:cNvSpPr txBox="1"/>
          <p:nvPr/>
        </p:nvSpPr>
        <p:spPr>
          <a:xfrm>
            <a:off x="3580598" y="211756"/>
            <a:ext cx="4350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 volt</a:t>
            </a:r>
          </a:p>
        </p:txBody>
      </p:sp>
    </p:spTree>
    <p:extLst>
      <p:ext uri="{BB962C8B-B14F-4D97-AF65-F5344CB8AC3E}">
        <p14:creationId xmlns:p14="http://schemas.microsoft.com/office/powerpoint/2010/main" val="3254209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33333E-6 L 0.37669 0.009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2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B7F8F74-D191-418A-9F8A-B585C07BFCEE}"/>
                  </a:ext>
                </a:extLst>
              </p:cNvPr>
              <p:cNvSpPr txBox="1"/>
              <p:nvPr/>
            </p:nvSpPr>
            <p:spPr>
              <a:xfrm>
                <a:off x="401853" y="0"/>
                <a:ext cx="11658601" cy="656218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Problem 1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Evaluate the </a:t>
                </a:r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velocity of an electron 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accelerated through a potential of 100 Volt? </a:t>
                </a:r>
              </a:p>
              <a:p>
                <a:pPr marL="457200" marR="0" lvl="0" indent="-45720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 typeface="Wingdings" panose="05000000000000000000" pitchFamily="2" charset="2"/>
                  <a:buChar char="ü"/>
                  <a:tabLst/>
                  <a:defRPr/>
                </a:pP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Kinetic energy of electron in 100Volt electric field </a:t>
                </a:r>
              </a:p>
              <a:p>
                <a:pPr marL="457200" marR="0" lvl="0" indent="-45720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 typeface="Wingdings" panose="05000000000000000000" pitchFamily="2" charset="2"/>
                  <a:buChar char="ü"/>
                  <a:tabLst/>
                  <a:defRPr/>
                </a:pP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Energy = 100 eV = 100 × </a:t>
                </a:r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1.6022×10</a:t>
                </a:r>
                <a:r>
                  <a:rPr kumimoji="0" lang="en-US" sz="2800" b="1" i="0" u="none" strike="noStrike" kern="10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−19</a:t>
                </a:r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1.6022×10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−17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Joules. </a:t>
                </a:r>
              </a:p>
              <a:p>
                <a:pPr marL="457200" marR="0" lvl="0" indent="-45720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 typeface="Wingdings" panose="05000000000000000000" pitchFamily="2" charset="2"/>
                  <a:buChar char="ü"/>
                  <a:tabLst/>
                  <a:defRPr/>
                </a:pP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1.6022×10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−17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Joules = ½ mv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½ × 9.109×10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-31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× (v)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endParaRPr kumimoji="0" lang="en-IN" sz="28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Therefore, v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kumimoji="0" lang="en-IN" sz="2800" b="0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kumimoji="0" lang="en-IN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kumimoji="0" lang="en-US" sz="2800" b="0" i="0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2×1.6022×</m:t>
                            </m:r>
                            <m:sSup>
                              <m:sSupPr>
                                <m:ctrlPr>
                                  <a:rPr kumimoji="0" lang="en-IN" sz="2800" b="0" i="1" u="none" strike="noStrike" kern="1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kumimoji="0" lang="en-US" sz="2800" b="0" i="1" u="none" strike="noStrike" kern="1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kumimoji="0" lang="en-US" sz="2800" b="0" i="1" u="none" strike="noStrike" kern="1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−17</m:t>
                                </m:r>
                              </m:sup>
                            </m:sSup>
                          </m:num>
                          <m:den>
                            <m:r>
                              <a:rPr kumimoji="0" lang="en-US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9.109×</m:t>
                            </m:r>
                            <m:sSup>
                              <m:sSupPr>
                                <m:ctrlPr>
                                  <a:rPr kumimoji="0" lang="en-IN" sz="2800" b="0" i="1" u="none" strike="noStrike" kern="1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kumimoji="0" lang="en-US" sz="2800" b="0" i="1" u="none" strike="noStrike" kern="1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kumimoji="0" lang="en-US" sz="2800" b="0" i="1" u="none" strike="noStrike" kern="1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−31</m:t>
                                </m:r>
                              </m:sup>
                            </m:sSup>
                          </m:den>
                        </m:f>
                      </m:e>
                    </m:rad>
                  </m:oMath>
                </a14:m>
                <a:endParaRPr kumimoji="0" lang="en-US" sz="28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DengXian" panose="02010600030101010101" pitchFamily="2" charset="-122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kumimoji="0" lang="en-IN" sz="2800" b="0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kumimoji="0" lang="en-US" sz="2800" b="0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0.3518×</m:t>
                        </m:r>
                        <m:sSup>
                          <m:sSupPr>
                            <m:ctrlPr>
                              <a:rPr kumimoji="0" lang="en-IN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kumimoji="0" lang="en-US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kumimoji="0" lang="en-US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14</m:t>
                            </m:r>
                          </m:sup>
                        </m:sSup>
                      </m:e>
                    </m:rad>
                  </m:oMath>
                </a14:m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= </a:t>
                </a:r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0.5931× 10</a:t>
                </a:r>
                <a:r>
                  <a:rPr kumimoji="0" lang="en-US" sz="2800" b="1" i="0" u="none" strike="noStrike" kern="10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7</a:t>
                </a:r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m/s  (=5931 km per second)</a:t>
                </a:r>
                <a:endParaRPr kumimoji="0" lang="en-IN" sz="28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B7F8F74-D191-418A-9F8A-B585C07BFC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853" y="0"/>
                <a:ext cx="11658601" cy="6562181"/>
              </a:xfrm>
              <a:prstGeom prst="rect">
                <a:avLst/>
              </a:prstGeom>
              <a:blipFill>
                <a:blip r:embed="rId2"/>
                <a:stretch>
                  <a:fillRect l="-1098" r="-1046" b="-1673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135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48E04-16E5-B01F-1D0C-3DD255EFF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071" y="490437"/>
            <a:ext cx="10515600" cy="972603"/>
          </a:xfrm>
        </p:spPr>
        <p:txBody>
          <a:bodyPr>
            <a:normAutofit fontScale="90000"/>
          </a:bodyPr>
          <a:lstStyle/>
          <a:p>
            <a:r>
              <a:rPr lang="en-IN" dirty="0"/>
              <a:t>What happens when a body accelerates at a tremendous rate?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CC261-701D-AF0F-E940-28BE9E74DB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050" y="2117556"/>
            <a:ext cx="11293642" cy="3426595"/>
          </a:xfrm>
        </p:spPr>
        <p:txBody>
          <a:bodyPr/>
          <a:lstStyle/>
          <a:p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objects move with incredible velocities we call it relativistic velocity</a:t>
            </a:r>
          </a:p>
          <a:p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is,  velocity comparable with velocity of light in free space </a:t>
            </a:r>
          </a:p>
          <a:p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there any limit for getting accelerated? </a:t>
            </a:r>
          </a:p>
        </p:txBody>
      </p:sp>
    </p:spTree>
    <p:extLst>
      <p:ext uri="{BB962C8B-B14F-4D97-AF65-F5344CB8AC3E}">
        <p14:creationId xmlns:p14="http://schemas.microsoft.com/office/powerpoint/2010/main" val="376997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67710-07DE-458F-BD08-512621900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056" y="211757"/>
            <a:ext cx="10515600" cy="587140"/>
          </a:xfrm>
        </p:spPr>
        <p:txBody>
          <a:bodyPr>
            <a:normAutofit fontScale="90000"/>
          </a:bodyPr>
          <a:lstStyle/>
          <a:p>
            <a:pPr algn="ctr"/>
            <a:r>
              <a:rPr lang="en-PG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Relativistic mass-energy relation. </a:t>
            </a:r>
            <a:br>
              <a:rPr lang="en-IN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IN" sz="3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917802-03CB-4E1B-8373-8F0EB6AC3C69}"/>
              </a:ext>
            </a:extLst>
          </p:cNvPr>
          <p:cNvSpPr txBox="1"/>
          <p:nvPr/>
        </p:nvSpPr>
        <p:spPr>
          <a:xfrm>
            <a:off x="0" y="424362"/>
            <a:ext cx="12017944" cy="44141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Newtonian mechanics, an object in motion has kinetic energy 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2800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E = ½ mv</a:t>
            </a:r>
            <a:r>
              <a:rPr lang="en-IN" sz="2800" kern="100" baseline="300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IN" sz="2800" kern="100" baseline="300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Energy can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be transformed 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from one form to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another 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energy. 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IN" sz="2800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Light to electrical  (solar)         Electrical to mechanical (fan)  …..  </a:t>
            </a: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 energy be transformed to mass?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</a:t>
            </a:r>
            <a:endParaRPr lang="en-IN" sz="2800" kern="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8AABAF-E1B7-4054-B06F-86640F5DD6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739013" y="4838519"/>
            <a:ext cx="4356987" cy="1076325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F3E6AE3-1782-3D2B-3A12-B625F5D8B0F7}"/>
              </a:ext>
            </a:extLst>
          </p:cNvPr>
          <p:cNvSpPr txBox="1">
            <a:spLocks/>
          </p:cNvSpPr>
          <p:nvPr/>
        </p:nvSpPr>
        <p:spPr>
          <a:xfrm>
            <a:off x="6096000" y="5526486"/>
            <a:ext cx="5491248" cy="5871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much can we speed up a car?</a:t>
            </a:r>
          </a:p>
          <a:p>
            <a:pPr algn="ctr">
              <a:lnSpc>
                <a:spcPct val="220000"/>
              </a:lnSpc>
            </a:pPr>
            <a:r>
              <a:rPr lang="en-US" sz="20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 happens if speed increases incredibly?</a:t>
            </a:r>
            <a:r>
              <a:rPr lang="en-PG" sz="20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en-IN" sz="20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IN" sz="2000" dirty="0"/>
          </a:p>
        </p:txBody>
      </p:sp>
    </p:spTree>
    <p:extLst>
      <p:ext uri="{BB962C8B-B14F-4D97-AF65-F5344CB8AC3E}">
        <p14:creationId xmlns:p14="http://schemas.microsoft.com/office/powerpoint/2010/main" val="3120537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C56D557-08B1-480F-AF0C-14CE58EDB8A1}"/>
              </a:ext>
            </a:extLst>
          </p:cNvPr>
          <p:cNvSpPr txBox="1"/>
          <p:nvPr/>
        </p:nvSpPr>
        <p:spPr>
          <a:xfrm>
            <a:off x="181415" y="438437"/>
            <a:ext cx="11552722" cy="5550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PG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Einstein proposed </a:t>
            </a:r>
            <a:r>
              <a:rPr lang="en-US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that kinetic energy will appear as mass in such cases!</a:t>
            </a:r>
            <a:r>
              <a:rPr lang="en-PG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N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en-IN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Some of the kinetic energy will apparently be transformed to Mass </a:t>
            </a:r>
            <a:endParaRPr lang="en-US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en-IN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Therefore, </a:t>
            </a:r>
            <a:r>
              <a:rPr lang="en-PG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“mass-energy </a:t>
            </a: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inter-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changed into one another. </a:t>
            </a: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 happens as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E= m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PG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is known as Einstein’s mass-energy equation.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22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A1BD089-908B-4A42-AC94-321A1B7355A4}"/>
              </a:ext>
            </a:extLst>
          </p:cNvPr>
          <p:cNvSpPr txBox="1"/>
          <p:nvPr/>
        </p:nvSpPr>
        <p:spPr>
          <a:xfrm>
            <a:off x="276725" y="182488"/>
            <a:ext cx="11774103" cy="5826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 energy equivalence 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special theory of relativity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Einstein in 1905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endParaRPr lang="en-IN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 vital ideas in Physics. 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N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Both"/>
            </a:pPr>
            <a:r>
              <a:rPr lang="en-PG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variation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mass of a particle with its velocity and 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Both"/>
            </a:pP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Both"/>
            </a:pPr>
            <a:endParaRPr lang="en-IN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Both"/>
            </a:pP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Both"/>
            </a:pP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Both"/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Proportionality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between mass and energy 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Both"/>
            </a:pPr>
            <a:endParaRPr lang="en-IN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E1CBB0A-101F-49C8-8CFA-E20A48964B69}"/>
                  </a:ext>
                </a:extLst>
              </p:cNvPr>
              <p:cNvSpPr txBox="1"/>
              <p:nvPr/>
            </p:nvSpPr>
            <p:spPr>
              <a:xfrm>
                <a:off x="8592952" y="2298726"/>
                <a:ext cx="2938112" cy="148386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IN" sz="2800" b="1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US" sz="2800" b="1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IN" sz="2800" b="1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1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𝟏</m:t>
                            </m:r>
                            <m:r>
                              <a:rPr lang="en-US" sz="2800" b="1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IN" sz="2800" b="1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IN" sz="2800" b="1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𝒗</m:t>
                                    </m:r>
                                  </m:e>
                                  <m:sup>
                                    <m:r>
                                      <a:rPr lang="en-US" sz="2800" b="1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IN" sz="2800" b="1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𝒄</m:t>
                                    </m:r>
                                  </m:e>
                                  <m:sup>
                                    <m:r>
                                      <a:rPr lang="en-US" sz="2800" b="1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den>
                            </m:f>
                          </m:e>
                        </m:rad>
                      </m:den>
                    </m:f>
                  </m:oMath>
                </a14:m>
                <a:endParaRPr lang="en-IN" sz="2800" b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E1CBB0A-101F-49C8-8CFA-E20A48964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2952" y="2298726"/>
                <a:ext cx="2938112" cy="1483868"/>
              </a:xfrm>
              <a:prstGeom prst="rect">
                <a:avLst/>
              </a:prstGeom>
              <a:blipFill>
                <a:blip r:embed="rId2"/>
                <a:stretch>
                  <a:fillRect l="-4357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Group 10">
            <a:extLst>
              <a:ext uri="{FF2B5EF4-FFF2-40B4-BE49-F238E27FC236}">
                <a16:creationId xmlns:a16="http://schemas.microsoft.com/office/drawing/2014/main" id="{C2A7F48C-9088-4BBD-8606-2F1E47033BD2}"/>
              </a:ext>
            </a:extLst>
          </p:cNvPr>
          <p:cNvGrpSpPr/>
          <p:nvPr/>
        </p:nvGrpSpPr>
        <p:grpSpPr>
          <a:xfrm>
            <a:off x="7334449" y="4582279"/>
            <a:ext cx="3545523" cy="1902675"/>
            <a:chOff x="7324825" y="4032985"/>
            <a:chExt cx="3545523" cy="190267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DE0B87A-CE8B-4BB9-A55E-C9A359E59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95628" y="4148487"/>
              <a:ext cx="3086284" cy="1750275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1CB8488-7BD3-4829-BADC-E752BBC34510}"/>
                </a:ext>
              </a:extLst>
            </p:cNvPr>
            <p:cNvSpPr/>
            <p:nvPr/>
          </p:nvSpPr>
          <p:spPr>
            <a:xfrm>
              <a:off x="7324825" y="4032985"/>
              <a:ext cx="3474720" cy="3368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1D1E79D-EC55-4183-B57D-8D0B3FE0B79A}"/>
                </a:ext>
              </a:extLst>
            </p:cNvPr>
            <p:cNvSpPr/>
            <p:nvPr/>
          </p:nvSpPr>
          <p:spPr>
            <a:xfrm>
              <a:off x="7395628" y="5598776"/>
              <a:ext cx="3474720" cy="3368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</p:spTree>
    <p:extLst>
      <p:ext uri="{BB962C8B-B14F-4D97-AF65-F5344CB8AC3E}">
        <p14:creationId xmlns:p14="http://schemas.microsoft.com/office/powerpoint/2010/main" val="289873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FC1AF4-EB92-4487-99D5-B4CC00EA2463}"/>
              </a:ext>
            </a:extLst>
          </p:cNvPr>
          <p:cNvSpPr txBox="1"/>
          <p:nvPr/>
        </p:nvSpPr>
        <p:spPr>
          <a:xfrm>
            <a:off x="498107" y="0"/>
            <a:ext cx="11693893" cy="6909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roportionality between mass and energy 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IN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elps us to consider </a:t>
            </a:r>
            <a:r>
              <a:rPr lang="en-PG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 as another form of energy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IN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b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law of </a:t>
            </a:r>
            <a:r>
              <a:rPr lang="en-PG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conservation of energy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PG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law of conservation of mass-energy. </a:t>
            </a:r>
            <a:endParaRPr lang="en-IN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IN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be precise, heating a body (adding energy to it) increases it mass; 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Being 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tiny fraction of the mass of it is beyond our sensory perceptions and measurement techniques. 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P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nuclear reaction, the energy released is often results in the change in mass that can easily be measured. 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93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E0BFA21A-98C0-4116-B3A0-8B8E4F0B3D15}"/>
              </a:ext>
            </a:extLst>
          </p:cNvPr>
          <p:cNvGrpSpPr/>
          <p:nvPr/>
        </p:nvGrpSpPr>
        <p:grpSpPr>
          <a:xfrm>
            <a:off x="0" y="86628"/>
            <a:ext cx="12192000" cy="6395986"/>
            <a:chOff x="0" y="86628"/>
            <a:chExt cx="12192000" cy="6395986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23D8B61-26F9-40E9-BADA-261578BD2F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86628"/>
              <a:ext cx="12192000" cy="6395986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6D142C0-BA02-4255-8D5F-0B9E35073AC6}"/>
                </a:ext>
              </a:extLst>
            </p:cNvPr>
            <p:cNvSpPr/>
            <p:nvPr/>
          </p:nvSpPr>
          <p:spPr>
            <a:xfrm>
              <a:off x="0" y="86628"/>
              <a:ext cx="12192000" cy="14052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Albert Einstein  “</a:t>
              </a:r>
              <a:r>
                <a:rPr lang="en-IN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the mass of an object increases with its speed</a:t>
              </a:r>
              <a:r>
                <a:rPr lang="en-IN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”  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FA28EAB-11E7-4163-B867-30F677B6CB0C}"/>
                </a:ext>
              </a:extLst>
            </p:cNvPr>
            <p:cNvSpPr/>
            <p:nvPr/>
          </p:nvSpPr>
          <p:spPr>
            <a:xfrm>
              <a:off x="0" y="3801979"/>
              <a:ext cx="12192000" cy="10226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Albert Einstein  “performing work on mass increases its energy”  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2D9CAC4-3745-4FEC-AD31-D4E5BCA362EF}"/>
                </a:ext>
              </a:extLst>
            </p:cNvPr>
            <p:cNvSpPr/>
            <p:nvPr/>
          </p:nvSpPr>
          <p:spPr>
            <a:xfrm>
              <a:off x="11107554" y="1414914"/>
              <a:ext cx="1084446" cy="50677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CC3CCB6-9B19-41A6-9E93-7A02D7C93930}"/>
                </a:ext>
              </a:extLst>
            </p:cNvPr>
            <p:cNvSpPr/>
            <p:nvPr/>
          </p:nvSpPr>
          <p:spPr>
            <a:xfrm>
              <a:off x="0" y="1414914"/>
              <a:ext cx="1084446" cy="50677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</p:spTree>
    <p:extLst>
      <p:ext uri="{BB962C8B-B14F-4D97-AF65-F5344CB8AC3E}">
        <p14:creationId xmlns:p14="http://schemas.microsoft.com/office/powerpoint/2010/main" val="6251597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A61330-3FAA-0749-7C2E-97FA57CB91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1174" y="302747"/>
            <a:ext cx="1932709" cy="11145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0DE3E9D-6A11-D254-A027-5FD450C77B19}"/>
                  </a:ext>
                </a:extLst>
              </p:cNvPr>
              <p:cNvSpPr txBox="1"/>
              <p:nvPr/>
            </p:nvSpPr>
            <p:spPr>
              <a:xfrm>
                <a:off x="7315200" y="1915428"/>
                <a:ext cx="3830855" cy="13443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IN" sz="28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IN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1−</m:t>
                            </m:r>
                            <m:sSup>
                              <m:sSupPr>
                                <m:ctrlPr>
                                  <a:rPr lang="en-IN" sz="28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8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IN" sz="2800" b="0" i="1" smtClean="0">
                                            <a:latin typeface="Cambria Math" panose="020405030504060302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p>
                                          <m:sSupPr>
                                            <m:ctrlPr>
                                              <a:rPr lang="en-IN" sz="2800" b="0" i="1" smtClean="0">
                                                <a:latin typeface="Cambria Math" panose="020405030504060302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IN" sz="2800" b="0" i="1" smtClean="0">
                                                <a:latin typeface="Cambria Math" panose="020405030504060302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0.9</m:t>
                                            </m:r>
                                            <m:r>
                                              <a:rPr lang="en-IN" sz="2800" b="0" i="1" smtClean="0">
                                                <a:latin typeface="Cambria Math" panose="020405030504060302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𝑐</m:t>
                                            </m:r>
                                          </m:e>
                                          <m:sup>
                                            <m:r>
                                              <a:rPr lang="en-IN" sz="2800" b="0" i="1" smtClean="0">
                                                <a:latin typeface="Cambria Math" panose="020405030504060302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num>
                                      <m:den>
                                        <m:sSup>
                                          <m:sSupPr>
                                            <m:ctrlPr>
                                              <a:rPr lang="en-IN" sz="2800" b="0" i="1" smtClean="0">
                                                <a:latin typeface="Cambria Math" panose="020405030504060302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IN" sz="2800" b="0" i="1" smtClean="0">
                                                <a:latin typeface="Cambria Math" panose="020405030504060302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𝑐</m:t>
                                            </m:r>
                                          </m:e>
                                          <m:sup>
                                            <m:r>
                                              <a:rPr lang="en-IN" sz="2800" b="0" i="1" smtClean="0">
                                                <a:latin typeface="Cambria Math" panose="020405030504060302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</m:d>
                              </m:e>
                              <m:sup>
                                <m:r>
                                  <a:rPr lang="en-IN" sz="28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rad>
                      </m:den>
                    </m:f>
                  </m:oMath>
                </a14:m>
                <a:endParaRPr lang="en-IN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0DE3E9D-6A11-D254-A027-5FD450C77B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5200" y="1915428"/>
                <a:ext cx="3830855" cy="1344342"/>
              </a:xfrm>
              <a:prstGeom prst="rect">
                <a:avLst/>
              </a:prstGeom>
              <a:blipFill>
                <a:blip r:embed="rId3"/>
                <a:stretch>
                  <a:fillRect l="-3185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C96ACA3-FF0A-1EA4-8B06-C9B0BF10E47B}"/>
                  </a:ext>
                </a:extLst>
              </p:cNvPr>
              <p:cNvSpPr txBox="1"/>
              <p:nvPr/>
            </p:nvSpPr>
            <p:spPr>
              <a:xfrm>
                <a:off x="7315200" y="3598231"/>
                <a:ext cx="3830855" cy="7959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IN" sz="28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IN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1−</m:t>
                            </m:r>
                            <m:sSup>
                              <m:sSupPr>
                                <m:ctrlPr>
                                  <a:rPr lang="en-IN" sz="28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8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IN" sz="28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0.9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IN" sz="28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rad>
                      </m:den>
                    </m:f>
                  </m:oMath>
                </a14:m>
                <a:endParaRPr lang="en-IN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C96ACA3-FF0A-1EA4-8B06-C9B0BF10E4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5200" y="3598231"/>
                <a:ext cx="3830855" cy="795924"/>
              </a:xfrm>
              <a:prstGeom prst="rect">
                <a:avLst/>
              </a:prstGeom>
              <a:blipFill>
                <a:blip r:embed="rId4"/>
                <a:stretch>
                  <a:fillRect l="-3185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BA4EAD2-2456-8CD2-D227-ADF52211B910}"/>
                  </a:ext>
                </a:extLst>
              </p:cNvPr>
              <p:cNvSpPr txBox="1"/>
              <p:nvPr/>
            </p:nvSpPr>
            <p:spPr>
              <a:xfrm>
                <a:off x="6678329" y="4823268"/>
                <a:ext cx="4265595" cy="13664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IN" sz="28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IN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1−0.81</m:t>
                            </m:r>
                          </m:e>
                        </m:rad>
                      </m:den>
                    </m:f>
                  </m:oMath>
                </a14:m>
                <a:r>
                  <a:rPr lang="en-I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IN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IN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0.19</m:t>
                            </m:r>
                          </m:e>
                        </m:rad>
                      </m:den>
                    </m:f>
                  </m:oMath>
                </a14:m>
                <a:r>
                  <a:rPr lang="en-I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r>
                  <a:rPr lang="en-I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1000</m:t>
                        </m:r>
                      </m:num>
                      <m:den>
                        <m:r>
                          <a:rPr lang="en-IN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0.4359</m:t>
                        </m:r>
                      </m:den>
                    </m:f>
                  </m:oMath>
                </a14:m>
                <a:r>
                  <a:rPr lang="en-I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2294 g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BA4EAD2-2456-8CD2-D227-ADF52211B9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8329" y="4823268"/>
                <a:ext cx="4265595" cy="1366400"/>
              </a:xfrm>
              <a:prstGeom prst="rect">
                <a:avLst/>
              </a:prstGeom>
              <a:blipFill>
                <a:blip r:embed="rId5"/>
                <a:stretch>
                  <a:fillRect l="-3004" b="-2679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Group 14">
            <a:extLst>
              <a:ext uri="{FF2B5EF4-FFF2-40B4-BE49-F238E27FC236}">
                <a16:creationId xmlns:a16="http://schemas.microsoft.com/office/drawing/2014/main" id="{BF008ED8-F694-2ED1-8A7D-A9551BEA2E89}"/>
              </a:ext>
            </a:extLst>
          </p:cNvPr>
          <p:cNvGrpSpPr/>
          <p:nvPr/>
        </p:nvGrpSpPr>
        <p:grpSpPr>
          <a:xfrm>
            <a:off x="673768" y="644511"/>
            <a:ext cx="6145411" cy="5568978"/>
            <a:chOff x="673768" y="644511"/>
            <a:chExt cx="6145411" cy="5568978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3E8E3F7-E9FE-4CA4-ABE1-1984F0CBEEFD}"/>
                </a:ext>
              </a:extLst>
            </p:cNvPr>
            <p:cNvGrpSpPr/>
            <p:nvPr/>
          </p:nvGrpSpPr>
          <p:grpSpPr>
            <a:xfrm>
              <a:off x="673768" y="644511"/>
              <a:ext cx="6145411" cy="5568978"/>
              <a:chOff x="7892716" y="196555"/>
              <a:chExt cx="4210733" cy="3647471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650E47A5-5E75-4D95-A690-F0D5DFC7A7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92716" y="196555"/>
                <a:ext cx="4210733" cy="3647471"/>
              </a:xfrm>
              <a:prstGeom prst="rect">
                <a:avLst/>
              </a:prstGeom>
            </p:spPr>
          </p:pic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F63DDC2B-0C7E-4A2F-8690-0D9A4EB63BCF}"/>
                  </a:ext>
                </a:extLst>
              </p:cNvPr>
              <p:cNvSpPr/>
              <p:nvPr/>
            </p:nvSpPr>
            <p:spPr>
              <a:xfrm>
                <a:off x="8085221" y="3599848"/>
                <a:ext cx="3840480" cy="14437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0B4D407-8C82-0081-F42F-76B54C315941}"/>
                </a:ext>
              </a:extLst>
            </p:cNvPr>
            <p:cNvSpPr/>
            <p:nvPr/>
          </p:nvSpPr>
          <p:spPr>
            <a:xfrm>
              <a:off x="3619099" y="3099335"/>
              <a:ext cx="539015" cy="329665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sz="1600" dirty="0">
                  <a:solidFill>
                    <a:schemeClr val="tx1"/>
                  </a:solidFill>
                </a:rPr>
                <a:t>0.9c</a:t>
              </a:r>
              <a:endParaRPr lang="en-IN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7530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41A2CF7-7A50-8D3D-24C7-67B0050B656A}"/>
              </a:ext>
            </a:extLst>
          </p:cNvPr>
          <p:cNvGrpSpPr/>
          <p:nvPr/>
        </p:nvGrpSpPr>
        <p:grpSpPr>
          <a:xfrm>
            <a:off x="1463158" y="606733"/>
            <a:ext cx="8835873" cy="5548281"/>
            <a:chOff x="645011" y="224670"/>
            <a:chExt cx="10115737" cy="6262758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BE86B34-ABAA-21A8-1B6E-4FC1BA5C1F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5011" y="548640"/>
              <a:ext cx="10115737" cy="5938788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D35394A-F94A-0F9F-F3D5-318F2745E274}"/>
                </a:ext>
              </a:extLst>
            </p:cNvPr>
            <p:cNvSpPr/>
            <p:nvPr/>
          </p:nvSpPr>
          <p:spPr>
            <a:xfrm>
              <a:off x="6371924" y="2954955"/>
              <a:ext cx="4302492" cy="22234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400" b="1" dirty="0">
                <a:solidFill>
                  <a:srgbClr val="00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en-IN" sz="2400" b="1" dirty="0">
                <a:solidFill>
                  <a:srgbClr val="00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IN" sz="24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“</a:t>
              </a:r>
              <a:r>
                <a:rPr lang="en-IN" sz="2400" b="1" u="sng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Invariant” Mass</a:t>
              </a:r>
            </a:p>
            <a:p>
              <a:pPr algn="ctr"/>
              <a:r>
                <a:rPr lang="en-IN" sz="24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Doesn’t change with speed </a:t>
              </a:r>
            </a:p>
            <a:p>
              <a:pPr algn="ctr"/>
              <a:r>
                <a:rPr lang="en-IN" sz="24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We call it “Mass” or “rest mass”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Rectangle 6">
                  <a:extLst>
                    <a:ext uri="{FF2B5EF4-FFF2-40B4-BE49-F238E27FC236}">
                      <a16:creationId xmlns:a16="http://schemas.microsoft.com/office/drawing/2014/main" id="{55917785-71D5-1884-4F87-38BF4ED570B7}"/>
                    </a:ext>
                  </a:extLst>
                </p:cNvPr>
                <p:cNvSpPr/>
                <p:nvPr/>
              </p:nvSpPr>
              <p:spPr>
                <a:xfrm>
                  <a:off x="3332699" y="224670"/>
                  <a:ext cx="4302492" cy="222343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 sz="2400" b="1" dirty="0">
                    <a:solidFill>
                      <a:srgbClr val="FF66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endParaRPr lang="en-IN" sz="2400" b="1" dirty="0">
                    <a:solidFill>
                      <a:srgbClr val="FF66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r>
                    <a:rPr lang="en-IN" sz="2400" b="1" dirty="0">
                      <a:solidFill>
                        <a:srgbClr val="FF66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“</a:t>
                  </a:r>
                  <a:r>
                    <a:rPr lang="en-IN" sz="2400" b="1" u="sng" dirty="0">
                      <a:solidFill>
                        <a:srgbClr val="FF66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Relativistic” Mass</a:t>
                  </a:r>
                </a:p>
                <a:p>
                  <a:pPr algn="ctr"/>
                  <a:r>
                    <a:rPr lang="en-IN" sz="2400" b="1" dirty="0">
                      <a:solidFill>
                        <a:srgbClr val="FF66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Just energy in disguise </a:t>
                  </a:r>
                </a:p>
                <a:p>
                  <a:pPr algn="ctr"/>
                  <a:r>
                    <a:rPr lang="en-IN" sz="2400" b="1" dirty="0">
                      <a:solidFill>
                        <a:srgbClr val="FF66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 =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IN" sz="3200" b="1" i="1" smtClean="0">
                              <a:solidFill>
                                <a:srgbClr val="FF66F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IN" sz="3200" b="1" i="1" smtClean="0">
                              <a:solidFill>
                                <a:srgbClr val="FF66F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𝑬</m:t>
                          </m:r>
                        </m:num>
                        <m:den>
                          <m:sSup>
                            <m:sSupPr>
                              <m:ctrlPr>
                                <a:rPr lang="en-IN" sz="3200" b="1" i="1" smtClean="0">
                                  <a:solidFill>
                                    <a:srgbClr val="FF66F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IN" sz="3200" b="1" i="1" smtClean="0">
                                  <a:solidFill>
                                    <a:srgbClr val="FF66F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𝒄</m:t>
                              </m:r>
                            </m:e>
                            <m:sup>
                              <m:r>
                                <a:rPr lang="en-IN" sz="3200" b="1" i="1" smtClean="0">
                                  <a:solidFill>
                                    <a:srgbClr val="FF66F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a14:m>
                  <a:endParaRPr lang="en-IN" sz="3200" b="1" dirty="0">
                    <a:solidFill>
                      <a:srgbClr val="FF66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7" name="Rectangle 6">
                  <a:extLst>
                    <a:ext uri="{FF2B5EF4-FFF2-40B4-BE49-F238E27FC236}">
                      <a16:creationId xmlns:a16="http://schemas.microsoft.com/office/drawing/2014/main" id="{55917785-71D5-1884-4F87-38BF4ED570B7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32699" y="224670"/>
                  <a:ext cx="4302492" cy="2223436"/>
                </a:xfrm>
                <a:prstGeom prst="rect">
                  <a:avLst/>
                </a:prstGeom>
                <a:blipFill>
                  <a:blip r:embed="rId3"/>
                  <a:stretch>
                    <a:fillRect b="-7077"/>
                  </a:stretch>
                </a:blipFill>
                <a:ln>
                  <a:solidFill>
                    <a:schemeClr val="bg1"/>
                  </a:solidFill>
                </a:ln>
              </p:spPr>
              <p:txBody>
                <a:bodyPr/>
                <a:lstStyle/>
                <a:p>
                  <a:r>
                    <a:rPr lang="en-IN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63686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E5ED90A-9270-4F5A-AD3E-70ACEEDC3AEA}"/>
                  </a:ext>
                </a:extLst>
              </p:cNvPr>
              <p:cNvSpPr txBox="1"/>
              <p:nvPr/>
            </p:nvSpPr>
            <p:spPr>
              <a:xfrm>
                <a:off x="584734" y="298383"/>
                <a:ext cx="11177337" cy="57389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 </a:t>
                </a:r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variation of mass with velocity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leads to modifications of our ideas about kinetic energy,  T =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𝐹</m:t>
                        </m:r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𝑑𝑠</m:t>
                        </m:r>
                      </m:e>
                    </m:nary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.              F = m a =   m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𝑑</m:t>
                        </m:r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𝑑</m:t>
                        </m:r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𝑚𝑣</m:t>
                        </m:r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en-US" sz="2800" kern="100" dirty="0">
                  <a:effectLst/>
                  <a:latin typeface="Times New Roman" panose="02020603050405020304" pitchFamily="18" charset="0"/>
                  <a:ea typeface="DengXian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 relation for </a:t>
                </a:r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kinetic energy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can be written as : 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 = </a:t>
                </a:r>
                <a14:m>
                  <m:oMath xmlns:m="http://schemas.openxmlformats.org/officeDocument/2006/math">
                    <m:nary>
                      <m:naryPr>
                        <m:limLoc m:val="subSup"/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𝑠</m:t>
                        </m:r>
                      </m:sup>
                      <m:e>
                        <m:f>
                          <m:f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(</m:t>
                            </m:r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𝑚𝑣</m:t>
                            </m:r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𝑑𝑠</m:t>
                        </m:r>
                      </m:e>
                    </m:nary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= </a:t>
                </a:r>
                <a14:m>
                  <m:oMath xmlns:m="http://schemas.openxmlformats.org/officeDocument/2006/math">
                    <m:nary>
                      <m:naryPr>
                        <m:limLoc m:val="subSup"/>
                        <m:ctrlPr>
                          <a:rPr lang="en-IN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𝑠</m:t>
                        </m:r>
                      </m:sup>
                      <m:e>
                        <m:f>
                          <m:fPr>
                            <m:ctrlPr>
                              <a:rPr lang="en-IN" sz="2800" i="1" kern="100"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 kern="100"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𝑑</m:t>
                            </m:r>
                            <m:r>
                              <a:rPr lang="en-IN" sz="2800" b="0" i="1" kern="100" smtClean="0"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num>
                          <m:den>
                            <m:r>
                              <a:rPr lang="en-US" sz="2800" i="1" kern="100"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800" i="1" kern="10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𝑑</m:t>
                        </m:r>
                        <m:r>
                          <a:rPr lang="en-IN" sz="2800" b="0" i="1" kern="100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IN" sz="2800" b="0" i="1" kern="100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𝑚𝑣</m:t>
                        </m:r>
                        <m:r>
                          <a:rPr lang="en-IN" sz="2800" b="0" i="1" kern="100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nary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=   </a:t>
                </a:r>
                <a14:m>
                  <m:oMath xmlns:m="http://schemas.openxmlformats.org/officeDocument/2006/math">
                    <m:nary>
                      <m:naryPr>
                        <m:limLoc m:val="subSup"/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𝑚𝑣</m:t>
                        </m:r>
                      </m:sup>
                      <m:e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  <m:r>
                          <a:rPr lang="en-IN" sz="28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𝑑</m:t>
                        </m:r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𝑚𝑣</m:t>
                        </m:r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nary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nary>
                      <m:naryPr>
                        <m:limLoc m:val="subSup"/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  <m:sup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sup>
                      <m:e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𝑣𝑑</m:t>
                        </m:r>
                      </m:e>
                    </m:nary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𝑣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1−</m:t>
                            </m:r>
                            <m:f>
                              <m:fPr>
                                <m:ctrlPr>
                                  <a:rPr lang="en-IN" sz="2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𝑣</m:t>
                                    </m:r>
                                  </m:e>
                                  <m:sup>
                                    <m:r>
                                      <a:rPr lang="en-US" sz="2800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𝑐</m:t>
                                    </m:r>
                                  </m:e>
                                  <m:sup>
                                    <m:r>
                                      <a:rPr lang="en-US" sz="2800" i="1" kern="100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</m:e>
                        </m:rad>
                      </m:den>
                    </m:f>
                    <m:r>
                      <a:rPr lang="en-US" sz="28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Upon integration we get:  </a:t>
                </a:r>
                <a:r>
                  <a:rPr lang="en-US" sz="3200" b="1" kern="1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 = mc</a:t>
                </a:r>
                <a:r>
                  <a:rPr lang="en-US" sz="3200" b="1" kern="100" baseline="300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sz="3200" b="1" kern="1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-m</a:t>
                </a:r>
                <a:r>
                  <a:rPr lang="en-US" sz="3200" b="1" kern="100" baseline="-250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US" sz="3200" b="1" kern="1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en-US" sz="3200" b="1" kern="100" baseline="300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lang="en-IN" sz="3200" kern="100" dirty="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E5ED90A-9270-4F5A-AD3E-70ACEEDC3A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734" y="298383"/>
                <a:ext cx="11177337" cy="5738943"/>
              </a:xfrm>
              <a:prstGeom prst="rect">
                <a:avLst/>
              </a:prstGeom>
              <a:blipFill>
                <a:blip r:embed="rId2"/>
                <a:stretch>
                  <a:fillRect l="-1146" r="-1091" b="-2338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03258715-DBB8-41ED-996B-01B323198D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0744" y="2641685"/>
            <a:ext cx="1932709" cy="111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6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184429E-F50C-4714-BC63-872BE1B8F857}"/>
              </a:ext>
            </a:extLst>
          </p:cNvPr>
          <p:cNvSpPr txBox="1"/>
          <p:nvPr/>
        </p:nvSpPr>
        <p:spPr>
          <a:xfrm>
            <a:off x="1374006" y="518783"/>
            <a:ext cx="11136428" cy="14184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Therefore, total energy of a body, </a:t>
            </a:r>
            <a:r>
              <a:rPr lang="en-US" sz="2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sz="2800" b="1" kern="100" baseline="300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 = T + </a:t>
            </a:r>
            <a:r>
              <a:rPr lang="en-US" sz="2800" b="1" kern="1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sz="2800" b="1" kern="100" baseline="-25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sz="2800" b="1" kern="100" baseline="300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E587B4-85E1-45E9-9F5B-371EDE14DED3}"/>
              </a:ext>
            </a:extLst>
          </p:cNvPr>
          <p:cNvSpPr txBox="1"/>
          <p:nvPr/>
        </p:nvSpPr>
        <p:spPr>
          <a:xfrm>
            <a:off x="1374006" y="407288"/>
            <a:ext cx="60976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T = mc</a:t>
            </a:r>
            <a:r>
              <a:rPr lang="en-US" sz="2800" b="1" kern="100" baseline="300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-m</a:t>
            </a:r>
            <a:r>
              <a:rPr lang="en-US" sz="2800" b="1" kern="100" baseline="-250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sz="2800" b="1" kern="100" baseline="300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endParaRPr lang="en-IN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D4D4BF9-A172-477B-ACC2-C2A55E41F3AF}"/>
                  </a:ext>
                </a:extLst>
              </p:cNvPr>
              <p:cNvSpPr txBox="1"/>
              <p:nvPr/>
            </p:nvSpPr>
            <p:spPr>
              <a:xfrm>
                <a:off x="383407" y="3015993"/>
                <a:ext cx="11425186" cy="31508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If a quantity of energy is</a:t>
                </a:r>
                <a:r>
                  <a:rPr lang="en-US" sz="28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transferred with a velocity υ, we can write for the magnitude of the associated momentum P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= mv.  </a:t>
                </a:r>
              </a:p>
              <a:p>
                <a:r>
                  <a:rPr lang="en-US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Energy,  E = mc</a:t>
                </a:r>
                <a:r>
                  <a:rPr lang="en-US" sz="2800" baseline="30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2</a:t>
                </a:r>
                <a:r>
                  <a:rPr lang="en-US" sz="2800" dirty="0">
                    <a:latin typeface="Times New Roman" panose="02020603050405020304" pitchFamily="18" charset="0"/>
                    <a:ea typeface="DengXian" panose="02010600030101010101" pitchFamily="2" charset="-122"/>
                  </a:rPr>
                  <a:t>  gives: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    m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</a:rPr>
                        </m:ctrlPr>
                      </m:fPr>
                      <m:num>
                        <m:r>
                          <a:rPr lang="en-IN" sz="2800" b="0" i="1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</a:rPr>
                          <m:t>𝐸</m:t>
                        </m:r>
                      </m:num>
                      <m:den>
                        <m:sSup>
                          <m:sSupPr>
                            <m:ctrlPr>
                              <a:rPr lang="en-US" sz="2800" i="1" smtClean="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IN" sz="2800" b="0" i="1" smtClean="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</a:rPr>
                              <m:t>𝑐</m:t>
                            </m:r>
                          </m:e>
                          <m:sup>
                            <m:r>
                              <a:rPr lang="en-IN" sz="2800" b="0" i="1" smtClean="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DengXian" panose="02010600030101010101" pitchFamily="2" charset="-122"/>
                </a:endParaRPr>
              </a:p>
              <a:p>
                <a:endParaRPr lang="en-US" sz="2800" dirty="0">
                  <a:effectLst/>
                  <a:latin typeface="Times New Roman" panose="02020603050405020304" pitchFamily="18" charset="0"/>
                  <a:ea typeface="DengXian" panose="02010600030101010101" pitchFamily="2" charset="-122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ea typeface="DengXian" panose="02010600030101010101" pitchFamily="2" charset="-122"/>
                  </a:rPr>
                  <a:t>Therefore, we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can have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Ev</m:t>
                        </m:r>
                      </m:num>
                      <m:den>
                        <m:sSup>
                          <m:sSupPr>
                            <m:ctrlPr>
                              <a:rPr lang="en-IN" sz="2800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c</m:t>
                            </m:r>
                          </m:e>
                          <m:sup>
                            <m: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:endParaRPr lang="en-IN" sz="28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D4D4BF9-A172-477B-ACC2-C2A55E41F3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407" y="3015993"/>
                <a:ext cx="11425186" cy="3150863"/>
              </a:xfrm>
              <a:prstGeom prst="rect">
                <a:avLst/>
              </a:prstGeom>
              <a:blipFill>
                <a:blip r:embed="rId2"/>
                <a:stretch>
                  <a:fillRect l="-1121" r="-1067" b="-1354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09655DFA-EAF1-E7E9-D6F2-33D69AE80BED}"/>
              </a:ext>
            </a:extLst>
          </p:cNvPr>
          <p:cNvCxnSpPr/>
          <p:nvPr/>
        </p:nvCxnSpPr>
        <p:spPr>
          <a:xfrm>
            <a:off x="6480313" y="1858617"/>
            <a:ext cx="0" cy="3876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8D3C8F67-9F3F-2DD4-B96C-FA220DEA76C2}"/>
              </a:ext>
            </a:extLst>
          </p:cNvPr>
          <p:cNvSpPr txBox="1"/>
          <p:nvPr/>
        </p:nvSpPr>
        <p:spPr>
          <a:xfrm>
            <a:off x="5436705" y="2199618"/>
            <a:ext cx="2313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Apparent mass</a:t>
            </a:r>
            <a:endParaRPr lang="en-IN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14C22C-D06C-6605-C993-4BBB6A1F126E}"/>
              </a:ext>
            </a:extLst>
          </p:cNvPr>
          <p:cNvSpPr txBox="1"/>
          <p:nvPr/>
        </p:nvSpPr>
        <p:spPr>
          <a:xfrm>
            <a:off x="7636913" y="2201309"/>
            <a:ext cx="2313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 mass</a:t>
            </a:r>
            <a:endParaRPr lang="en-IN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05FE78C-BBF8-F640-E1F2-74FBABD14B5C}"/>
              </a:ext>
            </a:extLst>
          </p:cNvPr>
          <p:cNvCxnSpPr/>
          <p:nvPr/>
        </p:nvCxnSpPr>
        <p:spPr>
          <a:xfrm>
            <a:off x="8073887" y="1858617"/>
            <a:ext cx="0" cy="3876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313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B037A2-AF09-4486-82D8-ED3BFD3FA7E7}"/>
              </a:ext>
            </a:extLst>
          </p:cNvPr>
          <p:cNvSpPr txBox="1"/>
          <p:nvPr/>
        </p:nvSpPr>
        <p:spPr>
          <a:xfrm>
            <a:off x="1388042" y="1065420"/>
            <a:ext cx="9415915" cy="3392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The relation for total energy</a:t>
            </a:r>
            <a:r>
              <a:rPr lang="en-US" sz="2800" kern="1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US" sz="2800" kern="100" dirty="0">
              <a:effectLst/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E = T + m</a:t>
            </a:r>
            <a:r>
              <a:rPr lang="en-US" sz="2800" b="1" kern="100" baseline="-250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sz="2800" b="1" kern="100" baseline="300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is  the first order relation for total energy</a:t>
            </a:r>
          </a:p>
          <a:p>
            <a:pPr algn="just">
              <a:lnSpc>
                <a:spcPct val="300000"/>
              </a:lnSpc>
              <a:spcAft>
                <a:spcPts val="800"/>
              </a:spcAft>
            </a:pPr>
            <a:r>
              <a:rPr lang="en-US" sz="2800" b="1" kern="1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sz="2800" b="1" kern="100" baseline="300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sz="2800" b="1" kern="1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= p</a:t>
            </a:r>
            <a:r>
              <a:rPr lang="en-US" sz="2800" b="1" kern="100" baseline="300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sz="2800" b="1" kern="1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sz="2800" b="1" kern="100" baseline="300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sz="2800" b="1" kern="1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+ E</a:t>
            </a:r>
            <a:r>
              <a:rPr lang="en-US" sz="2800" b="1" kern="100" baseline="-250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sz="2800" b="1" kern="100" baseline="300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 is the second order relation.</a:t>
            </a:r>
          </a:p>
        </p:txBody>
      </p:sp>
    </p:spTree>
    <p:extLst>
      <p:ext uri="{BB962C8B-B14F-4D97-AF65-F5344CB8AC3E}">
        <p14:creationId xmlns:p14="http://schemas.microsoft.com/office/powerpoint/2010/main" val="528540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22BD106-846F-4FBD-B24A-C28F8606A1B3}"/>
              </a:ext>
            </a:extLst>
          </p:cNvPr>
          <p:cNvSpPr txBox="1"/>
          <p:nvPr/>
        </p:nvSpPr>
        <p:spPr>
          <a:xfrm>
            <a:off x="469231" y="264840"/>
            <a:ext cx="11167711" cy="14184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While talking about momentum and De Broglie wave lengths,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we can have two limiting cases.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967632-CB8E-4E0D-8D8F-BBC72DEA1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9900" y="177462"/>
            <a:ext cx="2633700" cy="30116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6DAB9BA-4246-4449-9DEE-58251D6E1EFF}"/>
                  </a:ext>
                </a:extLst>
              </p:cNvPr>
              <p:cNvSpPr txBox="1"/>
              <p:nvPr/>
            </p:nvSpPr>
            <p:spPr>
              <a:xfrm>
                <a:off x="401053" y="2886682"/>
                <a:ext cx="11790947" cy="380963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lnSpc>
                    <a:spcPct val="150000"/>
                  </a:lnSpc>
                  <a:spcAft>
                    <a:spcPts val="800"/>
                  </a:spcAft>
                  <a:buFont typeface="+mj-lt"/>
                  <a:buAutoNum type="arabicParenBoth"/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Non-relativistic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realm (</a:t>
                </a:r>
                <a:r>
                  <a:rPr lang="en-US" sz="2400" b="1" kern="1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E</a:t>
                </a:r>
                <a:r>
                  <a:rPr lang="en-US" sz="2400" b="1" kern="100" baseline="-250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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T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, Rest mass energy is much greater than the KE) 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Momentum, P = m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v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  <m:sSub>
                          <m:sSub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</m:rad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and De Broglie, 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h</m:t>
                        </m:r>
                      </m:num>
                      <m:den>
                        <m:sSub>
                          <m:sSub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h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  <m:sSub>
                              <m:sSub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𝑜</m:t>
                                </m:r>
                              </m:sub>
                            </m:sSub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𝑇</m:t>
                            </m:r>
                          </m:e>
                        </m:rad>
                      </m:den>
                    </m:f>
                  </m:oMath>
                </a14:m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50000"/>
                  </a:lnSpc>
                  <a:spcAft>
                    <a:spcPts val="800"/>
                  </a:spcAft>
                  <a:buFont typeface="+mj-lt"/>
                  <a:buAutoNum type="arabicParenBoth"/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Relativistic case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, (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 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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2400" b="1" kern="1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E</a:t>
                </a:r>
                <a:r>
                  <a:rPr lang="en-US" sz="2400" b="1" kern="100" baseline="-250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, KE is much greater than rest mass energy) 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Momentum,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𝐸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𝑐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and   De Broglie,  </a:t>
                </a:r>
                <a:r>
                  <a:rPr lang="en-US" sz="24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h𝑐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𝐸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6DAB9BA-4246-4449-9DEE-58251D6E1E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053" y="2886682"/>
                <a:ext cx="11790947" cy="3809633"/>
              </a:xfrm>
              <a:prstGeom prst="rect">
                <a:avLst/>
              </a:prstGeom>
              <a:blipFill>
                <a:blip r:embed="rId3"/>
                <a:stretch>
                  <a:fillRect l="-724" b="-801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9218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FDA85F2-9874-4115-BAFB-9EA7807A368B}"/>
                  </a:ext>
                </a:extLst>
              </p:cNvPr>
              <p:cNvSpPr txBox="1"/>
              <p:nvPr/>
            </p:nvSpPr>
            <p:spPr>
              <a:xfrm>
                <a:off x="0" y="170257"/>
                <a:ext cx="11888804" cy="598651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685800" indent="-4572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 </a:t>
                </a:r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rest mass of the photon must be zero</a:t>
                </a:r>
              </a:p>
              <a:p>
                <a:pPr marL="228600"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therwise, the mass of a photon traveling with the velocity of light would be infinite. </a:t>
                </a:r>
              </a:p>
              <a:p>
                <a:pPr marL="228600" algn="just">
                  <a:lnSpc>
                    <a:spcPct val="150000"/>
                  </a:lnSpc>
                  <a:spcAft>
                    <a:spcPts val="800"/>
                  </a:spcAft>
                </a:pPr>
                <a:endParaRPr lang="en-US" sz="2800" kern="100" dirty="0">
                  <a:latin typeface="Times New Roman" panose="02020603050405020304" pitchFamily="18" charset="0"/>
                  <a:ea typeface="DengXian" panose="02010600030101010101" pitchFamily="2" charset="-122"/>
                  <a:cs typeface="Times New Roman" panose="02020603050405020304" pitchFamily="18" charset="0"/>
                </a:endParaRPr>
              </a:p>
              <a:p>
                <a:pPr marL="228600" algn="just">
                  <a:lnSpc>
                    <a:spcPct val="150000"/>
                  </a:lnSpc>
                  <a:spcAft>
                    <a:spcPts val="800"/>
                  </a:spcAft>
                </a:pPr>
                <a:endParaRPr lang="en-US" sz="2800" kern="100" dirty="0">
                  <a:effectLst/>
                  <a:latin typeface="Times New Roman" panose="02020603050405020304" pitchFamily="18" charset="0"/>
                  <a:ea typeface="DengXian" panose="02010600030101010101" pitchFamily="2" charset="-122"/>
                  <a:cs typeface="Times New Roman" panose="02020603050405020304" pitchFamily="18" charset="0"/>
                </a:endParaRPr>
              </a:p>
              <a:p>
                <a:pPr marL="228600"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Although the rest mass of a photon is zero, the photon has a mass (momentum) associated with its kinetic energy. 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Mass of photon is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h</m:t>
                        </m:r>
                      </m:num>
                      <m:den>
                        <m:sSup>
                          <m:sSup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and corresponding momentum,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h</m:t>
                        </m:r>
                      </m:num>
                      <m:den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𝑐</m:t>
                        </m:r>
                      </m:den>
                    </m:f>
                  </m:oMath>
                </a14:m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FDA85F2-9874-4115-BAFB-9EA7807A36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70257"/>
                <a:ext cx="11888804" cy="5986511"/>
              </a:xfrm>
              <a:prstGeom prst="rect">
                <a:avLst/>
              </a:prstGeom>
              <a:blipFill>
                <a:blip r:embed="rId2"/>
                <a:stretch>
                  <a:fillRect r="-1026" b="-204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A763DAB5-4E91-4E1E-9F52-3FF2A7F1E4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2543" y="1798972"/>
            <a:ext cx="3679372" cy="15495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7568F6D-8155-4D67-953A-2D51A1E41A4B}"/>
                  </a:ext>
                </a:extLst>
              </p:cNvPr>
              <p:cNvSpPr txBox="1"/>
              <p:nvPr/>
            </p:nvSpPr>
            <p:spPr>
              <a:xfrm>
                <a:off x="6096000" y="2327043"/>
                <a:ext cx="3679372" cy="10200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N" sz="2800" dirty="0">
                    <a:effectLst/>
                    <a:cs typeface="Times New Roman" panose="02020603050405020304" pitchFamily="18" charset="0"/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IN" sz="2800" i="1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𝑣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IN" sz="2800" i="1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1−</m:t>
                            </m:r>
                            <m:f>
                              <m:fPr>
                                <m:ctrlPr>
                                  <a:rPr lang="en-IN" sz="2800" i="1"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IN" sz="2800" i="1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IN" sz="28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𝑐</m:t>
                                    </m:r>
                                  </m:e>
                                  <m:sup>
                                    <m:r>
                                      <a:rPr lang="en-US" sz="2800" i="1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IN" sz="2800" i="1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i="1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𝑐</m:t>
                                    </m:r>
                                  </m:e>
                                  <m:sup>
                                    <m:r>
                                      <a:rPr lang="en-US" sz="2800" i="1"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</m:e>
                        </m:rad>
                      </m:den>
                    </m:f>
                  </m:oMath>
                </a14:m>
                <a:r>
                  <a:rPr lang="en-IN" sz="2800" dirty="0"/>
                  <a:t>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IN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en-IN" sz="2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IN" sz="2800" dirty="0"/>
                  <a:t>  =  </a:t>
                </a:r>
                <a:r>
                  <a:rPr lang="en-IN" sz="2800" dirty="0">
                    <a:sym typeface="Symbol" panose="05050102010706020507" pitchFamily="18" charset="2"/>
                  </a:rPr>
                  <a:t></a:t>
                </a:r>
                <a:endParaRPr lang="en-IN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7568F6D-8155-4D67-953A-2D51A1E41A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2327043"/>
                <a:ext cx="3679372" cy="1020023"/>
              </a:xfrm>
              <a:prstGeom prst="rect">
                <a:avLst/>
              </a:prstGeom>
              <a:blipFill>
                <a:blip r:embed="rId4"/>
                <a:stretch>
                  <a:fillRect l="-3311" t="-2395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2DA7303D-ADE2-4159-A992-F818BB8A2A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5372" y="2143531"/>
            <a:ext cx="2095569" cy="1549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674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2CE6EF-C6F5-407A-98A8-6DB3EF18273A}"/>
              </a:ext>
            </a:extLst>
          </p:cNvPr>
          <p:cNvSpPr txBox="1"/>
          <p:nvPr/>
        </p:nvSpPr>
        <p:spPr>
          <a:xfrm>
            <a:off x="392229" y="157073"/>
            <a:ext cx="10301438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PG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Einstein’s mass-energy relation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(derivation)</a:t>
            </a:r>
            <a:r>
              <a:rPr lang="en-PG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B91D2D-70C6-4148-992D-6C4B65EB18FF}"/>
              </a:ext>
            </a:extLst>
          </p:cNvPr>
          <p:cNvSpPr txBox="1"/>
          <p:nvPr/>
        </p:nvSpPr>
        <p:spPr>
          <a:xfrm>
            <a:off x="392229" y="687667"/>
            <a:ext cx="11203807" cy="24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PG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Consider an object travelling </a:t>
            </a:r>
            <a:r>
              <a:rPr lang="en-US" sz="2400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</a:t>
            </a:r>
            <a:r>
              <a:rPr lang="en-PG" sz="2400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speed of light</a:t>
            </a:r>
            <a:r>
              <a:rPr lang="en-PG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IN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PG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Energy and momentum are </a:t>
            </a:r>
            <a:r>
              <a:rPr lang="en-PG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induced</a:t>
            </a:r>
            <a:r>
              <a:rPr lang="en-PG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 it due to the applied force. </a:t>
            </a:r>
            <a:endParaRPr lang="en-IN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PG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increase in </a:t>
            </a:r>
            <a:r>
              <a:rPr lang="en-PG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momentum</a:t>
            </a:r>
            <a:r>
              <a:rPr lang="en-PG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the object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PG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PG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mass x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change in </a:t>
            </a:r>
            <a:r>
              <a:rPr lang="en-PG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velocity of the body because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</a:t>
            </a:r>
            <a:r>
              <a:rPr lang="en-PG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force.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4A04274-8377-4083-AD95-A9CF0001B86C}"/>
                  </a:ext>
                </a:extLst>
              </p:cNvPr>
              <p:cNvSpPr txBox="1"/>
              <p:nvPr/>
            </p:nvSpPr>
            <p:spPr>
              <a:xfrm>
                <a:off x="387015" y="3527915"/>
                <a:ext cx="11417969" cy="28380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PG" sz="24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Energy acquired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Force x Distance </a:t>
                </a: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                                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</a:t>
                </a:r>
                <a:r>
                  <a:rPr lang="en-PG" sz="24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 = F x 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PG" sz="24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momentum gained 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the force x the time </a:t>
                </a: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                 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 = F x t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momentum gained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by the object, 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 = m x c</a:t>
                </a: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                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Hence, </a:t>
                </a:r>
                <a:r>
                  <a:rPr lang="en-PG" sz="24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𝒎𝒄</m:t>
                        </m:r>
                      </m:num>
                      <m:den>
                        <m:r>
                          <a:rPr lang="en-US" sz="24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𝒕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Combining, 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 = F x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 and 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mc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t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,     we have    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mc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t</m:t>
                        </m:r>
                      </m:den>
                    </m:f>
                  </m:oMath>
                </a14:m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x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mcd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t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mc</a:t>
                </a:r>
                <a:r>
                  <a:rPr lang="en-PG" sz="24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PG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Therefore, </a:t>
                </a:r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E= mc</a:t>
                </a:r>
                <a:r>
                  <a:rPr lang="en-US" sz="2800" b="1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4A04274-8377-4083-AD95-A9CF0001B8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015" y="3527915"/>
                <a:ext cx="11417969" cy="2838021"/>
              </a:xfrm>
              <a:prstGeom prst="rect">
                <a:avLst/>
              </a:prstGeom>
              <a:blipFill>
                <a:blip r:embed="rId2"/>
                <a:stretch>
                  <a:fillRect l="-907" t="-1720" b="-4946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634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8BF26A7-C79A-4D63-816B-814D407502E3}"/>
                  </a:ext>
                </a:extLst>
              </p:cNvPr>
              <p:cNvSpPr txBox="1"/>
              <p:nvPr/>
            </p:nvSpPr>
            <p:spPr>
              <a:xfrm>
                <a:off x="281138" y="128519"/>
                <a:ext cx="11629724" cy="61605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PG" sz="24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Physical Significance of Einstein’s Equation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E = mc</a:t>
                </a:r>
                <a:r>
                  <a:rPr lang="en-US" sz="2400" b="1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endParaRPr lang="en-IN" sz="2400" kern="100" baseline="30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Imagine, a </a:t>
                </a:r>
                <a:r>
                  <a:rPr lang="en-US" sz="2400" b="1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brick being heated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or a </a:t>
                </a:r>
                <a:r>
                  <a:rPr lang="en-US" sz="2400" b="1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battery being charged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in the inertial reference frame in which they are at rest.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endParaRPr lang="en-US" sz="2400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lnSpc>
                    <a:spcPct val="150000"/>
                  </a:lnSpc>
                  <a:spcAft>
                    <a:spcPts val="800"/>
                  </a:spcAft>
                  <a:buFont typeface="Courier New" panose="02070309020205020404" pitchFamily="49" charset="0"/>
                  <a:buChar char="o"/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As the brick is heated, or the battery charged, it absorbs an amount of energy </a:t>
                </a:r>
                <a:r>
                  <a:rPr lang="en-US" sz="24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</a:t>
                </a:r>
                <a:r>
                  <a:rPr lang="en-US" sz="2400" kern="100" baseline="-25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as measured in its rest frame. </a:t>
                </a:r>
              </a:p>
              <a:p>
                <a:pPr marL="342900" indent="-342900" algn="just">
                  <a:lnSpc>
                    <a:spcPct val="150000"/>
                  </a:lnSpc>
                  <a:spcAft>
                    <a:spcPts val="800"/>
                  </a:spcAft>
                  <a:buFont typeface="Courier New" panose="02070309020205020404" pitchFamily="49" charset="0"/>
                  <a:buChar char="o"/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Einstein’s equation tells us that the mass of the brick, or battery, after it absorbs an amount of energy </a:t>
                </a:r>
                <a:r>
                  <a:rPr lang="en-US" sz="24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</a:t>
                </a:r>
                <a:r>
                  <a:rPr lang="en-US" sz="2400" kern="100" baseline="-25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 increased exactly by an amount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.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400" kern="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lnSpc>
                    <a:spcPct val="150000"/>
                  </a:lnSpc>
                  <a:spcAft>
                    <a:spcPts val="800"/>
                  </a:spcAft>
                  <a:buFont typeface="Courier New" panose="02070309020205020404" pitchFamily="49" charset="0"/>
                  <a:buChar char="o"/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value of the 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mass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of the hot brick or charged battery 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 greater than it was before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it absorbed energy, though this </a:t>
                </a: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quantity is so negligible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8BF26A7-C79A-4D63-816B-814D407502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138" y="128519"/>
                <a:ext cx="11629724" cy="6160597"/>
              </a:xfrm>
              <a:prstGeom prst="rect">
                <a:avLst/>
              </a:prstGeom>
              <a:blipFill>
                <a:blip r:embed="rId2"/>
                <a:stretch>
                  <a:fillRect l="-786" t="-791" r="-839" b="-1187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3677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AC5A2E6-1FA6-4E1F-8DFB-E34D171DE2D9}"/>
              </a:ext>
            </a:extLst>
          </p:cNvPr>
          <p:cNvSpPr txBox="1"/>
          <p:nvPr/>
        </p:nvSpPr>
        <p:spPr>
          <a:xfrm>
            <a:off x="363352" y="229235"/>
            <a:ext cx="11302465" cy="1133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Imagine, a brick being heated through 100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C. Its heat capacity is 80 kJ/</a:t>
            </a:r>
            <a:r>
              <a:rPr kumimoji="0" lang="en-US" sz="24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kg</a:t>
            </a:r>
            <a:r>
              <a:rPr kumimoji="0" lang="en-US" sz="2400" b="0" i="0" u="none" strike="noStrike" kern="1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kumimoji="0" lang="en-US" sz="24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Calculate the mass gained by the brick?  Assume that mass of  brick is 2kg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21EEBA-F17B-4401-826A-719F7EE475F9}"/>
              </a:ext>
            </a:extLst>
          </p:cNvPr>
          <p:cNvSpPr txBox="1"/>
          <p:nvPr/>
        </p:nvSpPr>
        <p:spPr>
          <a:xfrm>
            <a:off x="444767" y="1844675"/>
            <a:ext cx="11302465" cy="39655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Energy gained while heating through 100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= 80000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2100 = 16 10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6 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J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en-US" sz="2400" kern="100" baseline="30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Energy gained is equivalent = 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mc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US" sz="2400" i="0" u="none" strike="noStrike" kern="100" cap="none" spc="0" normalizeH="0" baseline="30000" noProof="0" dirty="0">
              <a:ln>
                <a:noFill/>
              </a:ln>
              <a:solidFill>
                <a:prstClr val="black"/>
              </a:solidFill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 = (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16 10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6 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J) / (310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8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)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2   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 = 1.8  10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-10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 kg    is unimaginably small !!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en-US" sz="2400" kern="100" baseline="30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US" sz="2400" i="0" u="none" strike="noStrike" kern="1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2D8694-9156-48E6-B7B5-FEB29060A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207" y="4693963"/>
            <a:ext cx="3321409" cy="193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5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AC5A2E6-1FA6-4E1F-8DFB-E34D171DE2D9}"/>
              </a:ext>
            </a:extLst>
          </p:cNvPr>
          <p:cNvSpPr txBox="1"/>
          <p:nvPr/>
        </p:nvSpPr>
        <p:spPr>
          <a:xfrm>
            <a:off x="363352" y="229235"/>
            <a:ext cx="11302465" cy="579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Similar way, assume a mobile phone cell charged with 1000mA at 3V for an hour.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21EEBA-F17B-4401-826A-719F7EE475F9}"/>
              </a:ext>
            </a:extLst>
          </p:cNvPr>
          <p:cNvSpPr txBox="1"/>
          <p:nvPr/>
        </p:nvSpPr>
        <p:spPr>
          <a:xfrm>
            <a:off x="444767" y="1844675"/>
            <a:ext cx="11302465" cy="39655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  <a:defRPr/>
            </a:pP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Energy gained while charging = 1000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10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-3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3  3600 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= 108  10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2 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J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en-US" sz="2400" kern="100" baseline="30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Energy gained is equivalent = 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mc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US" sz="2400" i="0" u="none" strike="noStrike" kern="100" cap="none" spc="0" normalizeH="0" baseline="30000" noProof="0" dirty="0">
              <a:ln>
                <a:noFill/>
              </a:ln>
              <a:solidFill>
                <a:prstClr val="black"/>
              </a:solidFill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 = (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108 10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2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J) / (310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8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)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2   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 = 12  10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-14</a:t>
            </a:r>
            <a:r>
              <a:rPr kumimoji="0" lang="en-US" sz="2400" b="0" i="0" u="none" strike="noStrike" kern="1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 kg    is unimaginably small !!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en-US" sz="2400" kern="100" baseline="30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US" sz="2400" i="0" u="none" strike="noStrike" kern="1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DCF4556-26B9-8E26-0A20-01530C179854}"/>
              </a:ext>
            </a:extLst>
          </p:cNvPr>
          <p:cNvGrpSpPr/>
          <p:nvPr/>
        </p:nvGrpSpPr>
        <p:grpSpPr>
          <a:xfrm>
            <a:off x="6833938" y="4761340"/>
            <a:ext cx="3339965" cy="1934802"/>
            <a:chOff x="6833938" y="4761340"/>
            <a:chExt cx="3339965" cy="193480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A32D8694-9156-48E6-B7B5-FEB29060A1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33938" y="4761340"/>
              <a:ext cx="3321409" cy="1934802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76AC4F6C-D7A5-5BA5-3910-465F7001B52F}"/>
                </a:ext>
              </a:extLst>
            </p:cNvPr>
            <p:cNvSpPr/>
            <p:nvPr/>
          </p:nvSpPr>
          <p:spPr>
            <a:xfrm>
              <a:off x="8518358" y="4783756"/>
              <a:ext cx="1655545" cy="18450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</p:spTree>
    <p:extLst>
      <p:ext uri="{BB962C8B-B14F-4D97-AF65-F5344CB8AC3E}">
        <p14:creationId xmlns:p14="http://schemas.microsoft.com/office/powerpoint/2010/main" val="158129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F0E74CA-AFB4-4C8F-2934-0275CF2EF114}"/>
              </a:ext>
            </a:extLst>
          </p:cNvPr>
          <p:cNvSpPr txBox="1"/>
          <p:nvPr/>
        </p:nvSpPr>
        <p:spPr>
          <a:xfrm>
            <a:off x="483268" y="87282"/>
            <a:ext cx="6097604" cy="645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en-IN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Recapitulation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AAF3A4-71FD-AC68-81A7-C4436D447A3A}"/>
              </a:ext>
            </a:extLst>
          </p:cNvPr>
          <p:cNvSpPr txBox="1"/>
          <p:nvPr/>
        </p:nvSpPr>
        <p:spPr>
          <a:xfrm>
            <a:off x="483268" y="1059654"/>
            <a:ext cx="11225464" cy="5139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numerous forms of energy which are interchangeable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SI (International System of Units) unit of energy is the joule (J)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Electron Volt (eV) is a convenient unit of energy for subatomic particles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relativistic particles, total energy is the sum of dynamic energy and rest mass energy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Just like two forms of energy, mass and energy are also inter convertible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38910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45FA8B-94D5-6057-9881-E7C174413509}"/>
              </a:ext>
            </a:extLst>
          </p:cNvPr>
          <p:cNvSpPr txBox="1"/>
          <p:nvPr/>
        </p:nvSpPr>
        <p:spPr>
          <a:xfrm>
            <a:off x="635267" y="471637"/>
            <a:ext cx="10635916" cy="3367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References: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118110" indent="-457200">
              <a:lnSpc>
                <a:spcPct val="115000"/>
              </a:lnSpc>
              <a:buAutoNum type="arabicPeriod"/>
              <a:tabLst>
                <a:tab pos="52324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Littlefield, T.A. &amp; Thorley, N., Atomic and Nuclear Physics, 3rd edition, (ELBS and van Nostrand</a:t>
            </a:r>
            <a:r>
              <a:rPr lang="en-US" sz="24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Reinhold Co.,</a:t>
            </a:r>
            <a:r>
              <a:rPr lang="en-US" sz="24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1979).</a:t>
            </a:r>
          </a:p>
          <a:p>
            <a:pPr marR="118110">
              <a:lnSpc>
                <a:spcPct val="115000"/>
              </a:lnSpc>
              <a:tabLst>
                <a:tab pos="523240" algn="l"/>
              </a:tabLst>
            </a:pPr>
            <a:endParaRPr lang="en-IN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18110">
              <a:lnSpc>
                <a:spcPct val="115000"/>
              </a:lnSpc>
              <a:tabLst>
                <a:tab pos="52324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Noz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M.E., &amp; McGuire, G.O., Radiation Protection in the Radiologic and Health Sciences, Lea &amp; Fibiger (2005).</a:t>
            </a:r>
            <a:endParaRPr lang="en-IN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0338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C7D185-7825-DD3E-77AA-67EE49F9E621}"/>
              </a:ext>
            </a:extLst>
          </p:cNvPr>
          <p:cNvSpPr txBox="1"/>
          <p:nvPr/>
        </p:nvSpPr>
        <p:spPr>
          <a:xfrm>
            <a:off x="3368842" y="3044279"/>
            <a:ext cx="59772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400" dirty="0">
                <a:latin typeface="Algerian" panose="04020705040A02060702" pitchFamily="82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153268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1346</TotalTime>
  <Words>2077</Words>
  <Application>Microsoft Office PowerPoint</Application>
  <PresentationFormat>Widescreen</PresentationFormat>
  <Paragraphs>203</Paragraphs>
  <Slides>34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Algerian</vt:lpstr>
      <vt:lpstr>Arial</vt:lpstr>
      <vt:lpstr>Bookman Old Style</vt:lpstr>
      <vt:lpstr>Calibri</vt:lpstr>
      <vt:lpstr>Calibri Light</vt:lpstr>
      <vt:lpstr>Cambria Math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Here are some common forms of energy and their units: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happens when a body accelerates at a tremendous rate?</vt:lpstr>
      <vt:lpstr>Relativistic mass-energy relation.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Jojo Panakal</dc:creator>
  <cp:lastModifiedBy>Jojo Panakal</cp:lastModifiedBy>
  <cp:revision>97</cp:revision>
  <dcterms:created xsi:type="dcterms:W3CDTF">2023-06-02T02:37:30Z</dcterms:created>
  <dcterms:modified xsi:type="dcterms:W3CDTF">2023-09-21T04:32:24Z</dcterms:modified>
</cp:coreProperties>
</file>