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316" r:id="rId2"/>
    <p:sldId id="256" r:id="rId3"/>
    <p:sldId id="317" r:id="rId4"/>
    <p:sldId id="318" r:id="rId5"/>
    <p:sldId id="322" r:id="rId6"/>
    <p:sldId id="320" r:id="rId7"/>
    <p:sldId id="323" r:id="rId8"/>
    <p:sldId id="281" r:id="rId9"/>
    <p:sldId id="325" r:id="rId10"/>
    <p:sldId id="282" r:id="rId11"/>
    <p:sldId id="324" r:id="rId12"/>
    <p:sldId id="283" r:id="rId13"/>
    <p:sldId id="326" r:id="rId14"/>
    <p:sldId id="284" r:id="rId15"/>
    <p:sldId id="327" r:id="rId16"/>
    <p:sldId id="285" r:id="rId17"/>
    <p:sldId id="328" r:id="rId18"/>
    <p:sldId id="329" r:id="rId19"/>
    <p:sldId id="330" r:id="rId20"/>
    <p:sldId id="331" r:id="rId21"/>
    <p:sldId id="332" r:id="rId22"/>
    <p:sldId id="333" r:id="rId23"/>
    <p:sldId id="334" r:id="rId24"/>
    <p:sldId id="335" r:id="rId25"/>
    <p:sldId id="337" r:id="rId26"/>
    <p:sldId id="336" r:id="rId27"/>
    <p:sldId id="338" r:id="rId28"/>
    <p:sldId id="339" r:id="rId29"/>
    <p:sldId id="340" r:id="rId30"/>
    <p:sldId id="341" r:id="rId31"/>
    <p:sldId id="342" r:id="rId32"/>
    <p:sldId id="343" r:id="rId33"/>
    <p:sldId id="344" r:id="rId34"/>
    <p:sldId id="286" r:id="rId35"/>
    <p:sldId id="349" r:id="rId36"/>
    <p:sldId id="345" r:id="rId37"/>
    <p:sldId id="346" r:id="rId38"/>
    <p:sldId id="347" r:id="rId39"/>
    <p:sldId id="348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24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875A08-F75E-452D-8232-7BAA07A05D78}" type="datetimeFigureOut">
              <a:rPr lang="en-IN" smtClean="0"/>
              <a:t>27-09-2023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E15944-9687-4095-B257-A71E0DD67AE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604920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6A4EDC-2C85-47BD-BD6A-1704B9C98876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118334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06364-3817-5DC3-3796-1EECE500A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37F2C9-7AF0-1353-C80C-E9DAD7A279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A8DEFF-A4E7-9A1A-7348-990018C64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4E980-0380-490F-A839-AE070FE98E76}" type="datetimeFigureOut">
              <a:rPr lang="en-IN" smtClean="0"/>
              <a:t>27-09-2023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DEBEFA-4B1E-8C20-0E33-93DB71BF7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A00C8D-042D-132E-A393-8D3956982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06C0F-853B-4DA6-9EA7-4C325E3679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42923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4AACA7-DAD1-04F1-9F1D-31EF73B49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E826A7-FB2D-09BD-A6DB-1DDD075C5E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28E407-DFD5-207B-A943-2B19C0A10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4E980-0380-490F-A839-AE070FE98E76}" type="datetimeFigureOut">
              <a:rPr lang="en-IN" smtClean="0"/>
              <a:t>27-09-2023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EF8255-1E23-4A9B-17A9-6AD010CE37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7D0BA7-A086-0C6B-EA32-A3CB5C0066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06C0F-853B-4DA6-9EA7-4C325E3679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26248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52AE56-9649-09B4-F142-C2B91F917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3B0989-E5FD-68BB-64FA-2155581D70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7D1BDD-76D7-C543-05DC-46F7B060D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4E980-0380-490F-A839-AE070FE98E76}" type="datetimeFigureOut">
              <a:rPr lang="en-IN" smtClean="0"/>
              <a:t>27-09-2023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99ED85-9893-9ED1-CA8B-5C9A927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AB1DAD-2CDA-2C61-7EB3-3B3EF44B67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06C0F-853B-4DA6-9EA7-4C325E3679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88284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C4EE8-2B71-508F-F977-2638C34CA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ABBDF4-9FCD-F0A7-381E-3D29425459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D0BE7D-B5D3-CB83-3BC8-226A5E41FB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CEDAA0-8BED-9F17-7176-BF478AF226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4E980-0380-490F-A839-AE070FE98E76}" type="datetimeFigureOut">
              <a:rPr lang="en-IN" smtClean="0"/>
              <a:t>27-09-2023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84ABBD-DF82-D622-6A74-E22BD510F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68CE27-8F0D-BBDA-223A-FA9EEB7B2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06C0F-853B-4DA6-9EA7-4C325E3679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0619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7B603-44B0-BBE8-5A87-FEE3067E93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DD6F29-229B-7577-0945-1189E05606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77E13B-340B-391A-5C1E-409BB38554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7BAC20-9471-BDA5-C21D-A607CA3C8F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6AB32D-754F-8354-FDF7-E1E22CD745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96E48-EBF0-722F-0075-7705BB5E9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4E980-0380-490F-A839-AE070FE98E76}" type="datetimeFigureOut">
              <a:rPr lang="en-IN" smtClean="0"/>
              <a:t>27-09-2023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8E917DE-CFF2-6E24-3CC0-7595B5E932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7D17F7F-757F-F2EB-B834-73DDFD2D7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06C0F-853B-4DA6-9EA7-4C325E3679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1178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82082-A3A2-1B88-1A57-E215D1E022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0EF85B-C850-6924-D5EF-C223D92194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4E980-0380-490F-A839-AE070FE98E76}" type="datetimeFigureOut">
              <a:rPr lang="en-IN" smtClean="0"/>
              <a:t>27-09-2023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D3CB66-84EB-E366-4EBE-ADED4B6549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29B227-6F77-AFAA-CE3B-5F2C56E51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06C0F-853B-4DA6-9EA7-4C325E3679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54053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7711DE-737C-E43B-8E5E-0EFFE34C0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4E980-0380-490F-A839-AE070FE98E76}" type="datetimeFigureOut">
              <a:rPr lang="en-IN" smtClean="0"/>
              <a:t>27-09-2023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A01255-ED31-F2BC-8020-B68D38A4B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45DDF6-5219-136F-7862-11AFE54F52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06C0F-853B-4DA6-9EA7-4C325E3679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59508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352CEE-3C19-0CB2-D479-F6D059C26B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30B624-5582-6949-255E-FB4996025E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5C0038-5BC3-3CC7-4BF8-106569D995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7EE7C7-9D3A-473E-2A29-CFD4DC3E5B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4E980-0380-490F-A839-AE070FE98E76}" type="datetimeFigureOut">
              <a:rPr lang="en-IN" smtClean="0"/>
              <a:t>27-09-2023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2F43F-67B0-BB6A-2F0A-0B2485F86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751CAD-9E96-F31A-DFD6-1382730FF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06C0F-853B-4DA6-9EA7-4C325E3679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18571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46E37-5878-1AEA-6D92-35850D841B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3E8A49-F719-D10D-6D9D-1125B0814B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0495C0-0406-C978-5B09-29E9C65587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BDC6A4-0463-1C24-BA6A-8F5AEEEF1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4E980-0380-490F-A839-AE070FE98E76}" type="datetimeFigureOut">
              <a:rPr lang="en-IN" smtClean="0"/>
              <a:t>27-09-2023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9E6B42-2F1A-8A64-C4E6-DF1C607D9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FD92B0-3835-9162-C5E2-29AD4A0E4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06C0F-853B-4DA6-9EA7-4C325E3679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16618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3A6F93-D5A5-0EE7-C50C-0D48A1405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5017CC-5219-776A-C12A-A9932A9F63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81388-6D2C-ECF7-2349-13EAA71A8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4E980-0380-490F-A839-AE070FE98E76}" type="datetimeFigureOut">
              <a:rPr lang="en-IN" smtClean="0"/>
              <a:t>27-09-2023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FD13B8-8EE5-1DB5-344B-2CE3E28CFB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A1C223-EC9F-F7C9-84C6-0F038F74C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06C0F-853B-4DA6-9EA7-4C325E3679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98523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6BCD07-1A48-E9AB-D4BE-9DB4CD1654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581269-4EE7-184E-EEC1-F2874EC289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B456DF-4745-E015-8FB7-1585A5026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4E980-0380-490F-A839-AE070FE98E76}" type="datetimeFigureOut">
              <a:rPr lang="en-IN" smtClean="0"/>
              <a:t>27-09-2023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F46D7A-CD16-96B2-0F58-BE63DC9EC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977C76-2D27-8568-1A39-4AD366C5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06C0F-853B-4DA6-9EA7-4C325E3679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91571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White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8E70D-10E2-A70E-75C3-6349CF719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EAF720-6AA9-CD89-78CC-98B761B56E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595C2F-0EF2-AC01-BC07-2226E79DA0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F4E980-0380-490F-A839-AE070FE98E76}" type="datetimeFigureOut">
              <a:rPr lang="en-IN" smtClean="0"/>
              <a:t>27-09-2023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9FB1AD-D9C1-A17B-53C1-9FCD90D89C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67E6C1-1A21-C35F-637E-0FC0F1C16C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006C0F-853B-4DA6-9EA7-4C325E3679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05243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AE85A60-1603-4DE9-2C3E-B31769166C4C}"/>
              </a:ext>
            </a:extLst>
          </p:cNvPr>
          <p:cNvSpPr txBox="1"/>
          <p:nvPr/>
        </p:nvSpPr>
        <p:spPr>
          <a:xfrm>
            <a:off x="141972" y="707651"/>
            <a:ext cx="11514222" cy="48412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40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Atomic and Nuclear Physi</a:t>
            </a:r>
            <a:r>
              <a:rPr lang="en-US" sz="40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US" sz="40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endParaRPr lang="en-IN" sz="4000" kern="1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sz="24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sz="24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Week #2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IN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Atomic Mass Unit and its relation with MeV</a:t>
            </a:r>
            <a:endParaRPr lang="en-US" sz="2800" b="1" kern="1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sz="2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Lecturer: Jojo Panakal John</a:t>
            </a:r>
            <a:endParaRPr lang="en-US" sz="2800" b="1" kern="100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Professor of Applied Physics</a:t>
            </a:r>
          </a:p>
          <a:p>
            <a:pPr algn="ctr"/>
            <a:r>
              <a:rPr lang="en-US" sz="24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Papua New Guinea University of Technology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262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C35B42-D771-FBCE-8879-900751395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0606" y="246465"/>
            <a:ext cx="9144000" cy="590934"/>
          </a:xfrm>
        </p:spPr>
        <p:txBody>
          <a:bodyPr>
            <a:normAutofit fontScale="90000"/>
          </a:bodyPr>
          <a:lstStyle/>
          <a:p>
            <a:pPr algn="l"/>
            <a:r>
              <a:rPr lang="en-IN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 of discussion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FB7CB8-3796-E329-B377-868B85E68B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1834782"/>
            <a:ext cx="9144000" cy="3895458"/>
          </a:xfrm>
        </p:spPr>
        <p:txBody>
          <a:bodyPr>
            <a:noAutofit/>
          </a:bodyPr>
          <a:lstStyle/>
          <a:p>
            <a:pPr marL="342900" indent="-342900" algn="l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Atomic Mass Unit (u)</a:t>
            </a:r>
          </a:p>
          <a:p>
            <a:pPr marL="342900" indent="-342900" algn="l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Experimental methods to determine mass of particles</a:t>
            </a:r>
          </a:p>
          <a:p>
            <a:pPr marL="342900" indent="-342900" algn="l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Relation between u and MeV </a:t>
            </a:r>
          </a:p>
          <a:p>
            <a:pPr marL="342900" indent="-342900" algn="l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Numerical Problems</a:t>
            </a:r>
          </a:p>
        </p:txBody>
      </p:sp>
    </p:spTree>
    <p:extLst>
      <p:ext uri="{BB962C8B-B14F-4D97-AF65-F5344CB8AC3E}">
        <p14:creationId xmlns:p14="http://schemas.microsoft.com/office/powerpoint/2010/main" val="4020229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88E5BC0-2FCF-9364-B60D-8A77170ADDC0}"/>
              </a:ext>
            </a:extLst>
          </p:cNvPr>
          <p:cNvSpPr txBox="1"/>
          <p:nvPr/>
        </p:nvSpPr>
        <p:spPr>
          <a:xfrm>
            <a:off x="670560" y="257746"/>
            <a:ext cx="26416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Mass of a body </a:t>
            </a:r>
            <a:endParaRPr lang="en-IN" sz="2800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4EEACA1-2512-DFD4-0AC1-040EB5DD4CCE}"/>
              </a:ext>
            </a:extLst>
          </p:cNvPr>
          <p:cNvGrpSpPr/>
          <p:nvPr/>
        </p:nvGrpSpPr>
        <p:grpSpPr>
          <a:xfrm>
            <a:off x="9631680" y="304801"/>
            <a:ext cx="2164082" cy="1463040"/>
            <a:chOff x="7559040" y="1665745"/>
            <a:chExt cx="3058160" cy="1839455"/>
          </a:xfrm>
        </p:grpSpPr>
        <p:sp>
          <p:nvSpPr>
            <p:cNvPr id="5" name="Cube 4">
              <a:extLst>
                <a:ext uri="{FF2B5EF4-FFF2-40B4-BE49-F238E27FC236}">
                  <a16:creationId xmlns:a16="http://schemas.microsoft.com/office/drawing/2014/main" id="{38002289-1AD9-DE41-7A57-711775AC62A2}"/>
                </a:ext>
              </a:extLst>
            </p:cNvPr>
            <p:cNvSpPr/>
            <p:nvPr/>
          </p:nvSpPr>
          <p:spPr>
            <a:xfrm>
              <a:off x="7559040" y="2788920"/>
              <a:ext cx="3058160" cy="716280"/>
            </a:xfrm>
            <a:prstGeom prst="cub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3B0678D-F682-0A06-9E1E-A788314D7310}"/>
                </a:ext>
              </a:extLst>
            </p:cNvPr>
            <p:cNvSpPr/>
            <p:nvPr/>
          </p:nvSpPr>
          <p:spPr>
            <a:xfrm>
              <a:off x="8188960" y="3119120"/>
              <a:ext cx="203200" cy="223520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8" name="Flowchart: Magnetic Disk 7">
              <a:extLst>
                <a:ext uri="{FF2B5EF4-FFF2-40B4-BE49-F238E27FC236}">
                  <a16:creationId xmlns:a16="http://schemas.microsoft.com/office/drawing/2014/main" id="{CD28BCCD-87B4-35F0-997C-A6A17123B4A7}"/>
                </a:ext>
              </a:extLst>
            </p:cNvPr>
            <p:cNvSpPr/>
            <p:nvPr/>
          </p:nvSpPr>
          <p:spPr>
            <a:xfrm>
              <a:off x="8188960" y="2534920"/>
              <a:ext cx="1717040" cy="320040"/>
            </a:xfrm>
            <a:prstGeom prst="flowChartMagneticDisk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A6936643-8A9D-66C0-3B0B-D67D1CA67E3E}"/>
                </a:ext>
              </a:extLst>
            </p:cNvPr>
            <p:cNvSpPr/>
            <p:nvPr/>
          </p:nvSpPr>
          <p:spPr>
            <a:xfrm>
              <a:off x="8422640" y="3119120"/>
              <a:ext cx="203200" cy="223520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4F53DEE9-6117-F842-8133-7B78711192C4}"/>
                </a:ext>
              </a:extLst>
            </p:cNvPr>
            <p:cNvSpPr/>
            <p:nvPr/>
          </p:nvSpPr>
          <p:spPr>
            <a:xfrm>
              <a:off x="8676640" y="3119120"/>
              <a:ext cx="203200" cy="223520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8EE927-82B1-787C-E79E-2B6173A35FD4}"/>
                </a:ext>
              </a:extLst>
            </p:cNvPr>
            <p:cNvSpPr/>
            <p:nvPr/>
          </p:nvSpPr>
          <p:spPr>
            <a:xfrm>
              <a:off x="8910320" y="3119120"/>
              <a:ext cx="203200" cy="223520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0F44A76-9494-FAC4-08E9-CD0FBE320772}"/>
                </a:ext>
              </a:extLst>
            </p:cNvPr>
            <p:cNvSpPr/>
            <p:nvPr/>
          </p:nvSpPr>
          <p:spPr>
            <a:xfrm>
              <a:off x="9144000" y="3119120"/>
              <a:ext cx="203200" cy="223520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596E5EE-A682-CD8E-DD0F-A76C7CD3EEA0}"/>
                </a:ext>
              </a:extLst>
            </p:cNvPr>
            <p:cNvSpPr/>
            <p:nvPr/>
          </p:nvSpPr>
          <p:spPr>
            <a:xfrm>
              <a:off x="9377680" y="3119120"/>
              <a:ext cx="203200" cy="223520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22B8B06-9251-5EA2-647D-5C80A512F73F}"/>
                </a:ext>
              </a:extLst>
            </p:cNvPr>
            <p:cNvSpPr/>
            <p:nvPr/>
          </p:nvSpPr>
          <p:spPr>
            <a:xfrm>
              <a:off x="9621520" y="3119120"/>
              <a:ext cx="203200" cy="223520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B2D1756-B9AC-33AB-31CD-AFB894BF0D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742229" y="1665745"/>
              <a:ext cx="539381" cy="907957"/>
            </a:xfrm>
            <a:prstGeom prst="rect">
              <a:avLst/>
            </a:prstGeom>
          </p:spPr>
        </p:pic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43A91B45-3B8C-610A-FE5D-6FC15D7FD9A6}"/>
              </a:ext>
            </a:extLst>
          </p:cNvPr>
          <p:cNvSpPr txBox="1"/>
          <p:nvPr/>
        </p:nvSpPr>
        <p:spPr>
          <a:xfrm>
            <a:off x="467360" y="733910"/>
            <a:ext cx="11470640" cy="611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Fundamental Property:</a:t>
            </a:r>
            <a:r>
              <a:rPr lang="en-US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Mass is a fundamental property of substance.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It is an intrinsic property so that it is same everywhere in the universe.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For example, a body with one kilogram of matter on Earth will be same mass on the Moon.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While weights of a body will be different on earth and that on moon, because  weight represents the force on it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Mass plays a fundamental role of the object's inertia by which it opposes the change in the state of rest or uniform motion.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Acceleration of a body by applying force depends on mass (Newton’s law)</a:t>
            </a:r>
            <a:endParaRPr lang="en-US" sz="24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196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8BE921A-20E6-091C-CDF3-DA28903CEFC0}"/>
              </a:ext>
            </a:extLst>
          </p:cNvPr>
          <p:cNvSpPr txBox="1"/>
          <p:nvPr/>
        </p:nvSpPr>
        <p:spPr>
          <a:xfrm>
            <a:off x="96520" y="0"/>
            <a:ext cx="11470640" cy="2241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Quantifying mass</a:t>
            </a:r>
            <a:endParaRPr lang="en-US" sz="24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several experimental and theoretical methods to quantify mass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A5FA2F-7499-3E77-A46B-A0270ADF4DC7}"/>
              </a:ext>
            </a:extLst>
          </p:cNvPr>
          <p:cNvSpPr txBox="1"/>
          <p:nvPr/>
        </p:nvSpPr>
        <p:spPr>
          <a:xfrm>
            <a:off x="172720" y="1278809"/>
            <a:ext cx="10749280" cy="11339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Balance Scales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work on the principle of equilibrium, where the mass being measured is balanced against a known mass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5FF278-8552-EB72-BEA6-2B3FCC246EFD}"/>
              </a:ext>
            </a:extLst>
          </p:cNvPr>
          <p:cNvSpPr txBox="1"/>
          <p:nvPr/>
        </p:nvSpPr>
        <p:spPr>
          <a:xfrm>
            <a:off x="172720" y="2757264"/>
            <a:ext cx="10861040" cy="16879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Weighing Scales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Weighing scales use load cells, strain gauges, or other sensors to measure the force exerted by the object due to gravity, and then they convert this 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force into a mass reading.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5294B6F-922A-0D00-6636-D8D52245AE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13201" y="1119689"/>
            <a:ext cx="2106079" cy="140405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1B4FE9F-3542-34ED-6463-7A538CB8D6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7517" y="3169845"/>
            <a:ext cx="1687963" cy="168796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E58D627-6AE5-0810-28C8-58C5C70F989D}"/>
              </a:ext>
            </a:extLst>
          </p:cNvPr>
          <p:cNvSpPr txBox="1"/>
          <p:nvPr/>
        </p:nvSpPr>
        <p:spPr>
          <a:xfrm>
            <a:off x="172720" y="4526495"/>
            <a:ext cx="11242040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Spring Scales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Spring scales use the deformation of a spring to measure the force exerted by an object due to gravity. The scale is calibrated to display the corresponding mass in units such as kilograms or grams.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2CBF2B0-AFFE-01C7-1B66-D636AB1C89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53028" y="5091330"/>
            <a:ext cx="428263" cy="1325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879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1EAA20C-349F-22D9-E4ED-5C0CD1B0BE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24"/>
            <a:ext cx="12270252" cy="685017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54D508E-8372-3484-D1E7-F1DA317E6872}"/>
              </a:ext>
            </a:extLst>
          </p:cNvPr>
          <p:cNvSpPr txBox="1"/>
          <p:nvPr/>
        </p:nvSpPr>
        <p:spPr>
          <a:xfrm>
            <a:off x="360680" y="3429000"/>
            <a:ext cx="11597640" cy="19538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Astronomical Method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: In astronomy, the mass of celestial objects like planets, stars, and galaxies is often determined through gravitational interactions with other objects, orbital dynamics, and astrophysical observations.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F88178-9C4E-8023-8B95-B9F4980576AD}"/>
              </a:ext>
            </a:extLst>
          </p:cNvPr>
          <p:cNvSpPr txBox="1"/>
          <p:nvPr/>
        </p:nvSpPr>
        <p:spPr>
          <a:xfrm>
            <a:off x="462280" y="536607"/>
            <a:ext cx="11242040" cy="19538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Gravimetry: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In geophysics and Earth science, gravimetry is used to measure variations in the Earth's gravitational field, which can be related to the distribution of mass beneath the surface.</a:t>
            </a:r>
          </a:p>
        </p:txBody>
      </p:sp>
    </p:spTree>
    <p:extLst>
      <p:ext uri="{BB962C8B-B14F-4D97-AF65-F5344CB8AC3E}">
        <p14:creationId xmlns:p14="http://schemas.microsoft.com/office/powerpoint/2010/main" val="535527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E856CDE-72A5-37F0-5C38-8A44B1CA08B5}"/>
              </a:ext>
            </a:extLst>
          </p:cNvPr>
          <p:cNvSpPr txBox="1"/>
          <p:nvPr/>
        </p:nvSpPr>
        <p:spPr>
          <a:xfrm>
            <a:off x="124460" y="135890"/>
            <a:ext cx="11658600" cy="43237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Magnetic Resonance Imaging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(MRI): MRI can </a:t>
            </a:r>
            <a:r>
              <a:rPr kumimoji="0" lang="en-US" sz="2800" i="1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indirectly measure the mass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kumimoji="0" lang="en-US" sz="2800" b="0" i="1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tissues in the body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based on the interaction of hydrogen nuclei with magnetic fields.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Nuclear Physics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: In nuclear physics and particle physics, mass spectrometers and particle detectors are used to measure the masses of subatomic particles and nuclei.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9BCA725-6579-8C9B-6E1F-0CF942E399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8030" y="3936947"/>
            <a:ext cx="800100" cy="90920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08C604-B0E4-DF44-7B8C-3A23625AB997}"/>
              </a:ext>
            </a:extLst>
          </p:cNvPr>
          <p:cNvSpPr txBox="1"/>
          <p:nvPr/>
        </p:nvSpPr>
        <p:spPr>
          <a:xfrm>
            <a:off x="124460" y="5232664"/>
            <a:ext cx="11407141" cy="1100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Therefore, determination of mass needs apt method and scale </a:t>
            </a:r>
          </a:p>
          <a:p>
            <a:pPr algn="ctr">
              <a:lnSpc>
                <a:spcPct val="150000"/>
              </a:lnSpc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to suite the substance </a:t>
            </a:r>
            <a:endParaRPr lang="en-IN" sz="2800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A955E9F-DF96-1A21-F46B-5DFB7712036A}"/>
              </a:ext>
            </a:extLst>
          </p:cNvPr>
          <p:cNvGrpSpPr/>
          <p:nvPr/>
        </p:nvGrpSpPr>
        <p:grpSpPr>
          <a:xfrm>
            <a:off x="5201920" y="1461080"/>
            <a:ext cx="2062480" cy="1095662"/>
            <a:chOff x="5201920" y="1461080"/>
            <a:chExt cx="2062480" cy="1095662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C3D1397-2F40-6D6A-D58B-C7DFBAD9AF0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730835" y="1461080"/>
              <a:ext cx="1050284" cy="1065182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DB512492-85DC-52AF-AC36-33B74E2AEB11}"/>
                </a:ext>
              </a:extLst>
            </p:cNvPr>
            <p:cNvSpPr/>
            <p:nvPr/>
          </p:nvSpPr>
          <p:spPr>
            <a:xfrm>
              <a:off x="6370320" y="2479040"/>
              <a:ext cx="894080" cy="777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8863A0D9-85E2-442F-9F38-619FF37F7E03}"/>
                </a:ext>
              </a:extLst>
            </p:cNvPr>
            <p:cNvSpPr/>
            <p:nvPr/>
          </p:nvSpPr>
          <p:spPr>
            <a:xfrm>
              <a:off x="5201920" y="2479040"/>
              <a:ext cx="894080" cy="777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</p:grpSp>
    </p:spTree>
    <p:extLst>
      <p:ext uri="{BB962C8B-B14F-4D97-AF65-F5344CB8AC3E}">
        <p14:creationId xmlns:p14="http://schemas.microsoft.com/office/powerpoint/2010/main" val="3645618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E4607A5-CD64-EEDD-168E-EE4D87FA4CD3}"/>
              </a:ext>
            </a:extLst>
          </p:cNvPr>
          <p:cNvSpPr txBox="1"/>
          <p:nvPr/>
        </p:nvSpPr>
        <p:spPr>
          <a:xfrm>
            <a:off x="165100" y="295328"/>
            <a:ext cx="1140714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How we scale mass of atoms and subatomic particles ???</a:t>
            </a:r>
            <a:endParaRPr lang="en-IN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DF5498-EF5D-4FA6-8E66-A58E1731F143}"/>
              </a:ext>
            </a:extLst>
          </p:cNvPr>
          <p:cNvSpPr txBox="1"/>
          <p:nvPr/>
        </p:nvSpPr>
        <p:spPr>
          <a:xfrm>
            <a:off x="165100" y="1240208"/>
            <a:ext cx="11407141" cy="3849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Need a suitable reference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comparable quantum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Should be reliable and stable 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Should be easy to use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Should be versatile as well</a:t>
            </a:r>
            <a:endParaRPr lang="en-IN" sz="2800" dirty="0"/>
          </a:p>
        </p:txBody>
      </p:sp>
    </p:spTree>
    <p:extLst>
      <p:ext uri="{BB962C8B-B14F-4D97-AF65-F5344CB8AC3E}">
        <p14:creationId xmlns:p14="http://schemas.microsoft.com/office/powerpoint/2010/main" val="2108162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DA4D9BB-7132-4BB6-ABFF-3FA8D81F2432}"/>
              </a:ext>
            </a:extLst>
          </p:cNvPr>
          <p:cNvSpPr txBox="1"/>
          <p:nvPr/>
        </p:nvSpPr>
        <p:spPr>
          <a:xfrm>
            <a:off x="382603" y="416913"/>
            <a:ext cx="107923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PG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 atomic mass unit (amu) </a:t>
            </a:r>
            <a:endParaRPr lang="en-IN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A69831D-1E8D-46C9-99BA-E6C4FB49B484}"/>
              </a:ext>
            </a:extLst>
          </p:cNvPr>
          <p:cNvSpPr txBox="1"/>
          <p:nvPr/>
        </p:nvSpPr>
        <p:spPr>
          <a:xfrm>
            <a:off x="382603" y="1131113"/>
            <a:ext cx="11158088" cy="54295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modern Physics, the principle of mass energy equivalence says that mass has an equivalent amount of energy and vice – versa or they are interconvertible </a:t>
            </a:r>
            <a:r>
              <a:rPr lang="en-US" sz="2400" u="sng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 this process is difficult to take place.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principle argues that mass is concentrated energy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2400" u="sng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Energy can be released through the process matter antimatter annihilation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Since the amount of energy associated with matter is tremendous, subatomic (nuclear) reactions release great amount of energy as compared with chemical reactions.  </a:t>
            </a: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Being the two forms same entity, we can express </a:t>
            </a: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 in energy units and energy in units of mass.</a:t>
            </a:r>
            <a:endParaRPr lang="en-IN" sz="24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9455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746AA80-98D6-264F-032C-E07B3544C4FE}"/>
              </a:ext>
            </a:extLst>
          </p:cNvPr>
          <p:cNvSpPr txBox="1"/>
          <p:nvPr/>
        </p:nvSpPr>
        <p:spPr>
          <a:xfrm>
            <a:off x="256540" y="681408"/>
            <a:ext cx="11407141" cy="47114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To represent the amount or scale mass of atoms we use a </a:t>
            </a:r>
            <a:r>
              <a:rPr kumimoji="0" lang="en-US" sz="2800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simple atom 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atom is </a:t>
            </a:r>
            <a:r>
              <a:rPr lang="en-US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relatively smaller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most of the atoms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The atom is </a:t>
            </a:r>
            <a:r>
              <a:rPr kumimoji="0" lang="en-US" sz="2800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stable and abundant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</a:t>
            </a:r>
            <a:r>
              <a:rPr lang="en-US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easy to use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apply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atom we choose as a unit of mass for all atoms is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Carbon-12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unit is somewhat equal to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mass of a nucleon</a:t>
            </a:r>
            <a:endParaRPr lang="en-IN" sz="2800" b="1" dirty="0"/>
          </a:p>
        </p:txBody>
      </p:sp>
    </p:spTree>
    <p:extLst>
      <p:ext uri="{BB962C8B-B14F-4D97-AF65-F5344CB8AC3E}">
        <p14:creationId xmlns:p14="http://schemas.microsoft.com/office/powerpoint/2010/main" val="61941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57EECB8-F605-46C1-839E-C86E62DA7777}"/>
              </a:ext>
            </a:extLst>
          </p:cNvPr>
          <p:cNvSpPr txBox="1"/>
          <p:nvPr/>
        </p:nvSpPr>
        <p:spPr>
          <a:xfrm>
            <a:off x="125128" y="312178"/>
            <a:ext cx="12066871" cy="55503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en-US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Atomic mass unit (AMU) (also called Dalton)</a:t>
            </a:r>
          </a:p>
          <a:p>
            <a:pPr marL="457200" indent="-457200"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 atomic mass unit is equal to 1/12 the mass of a single atom of carbon-12</a:t>
            </a:r>
          </a:p>
          <a:p>
            <a:pPr marL="457200" indent="-457200"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(Carbon has five isotopes – C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11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C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C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13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C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14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</a:p>
          <a:p>
            <a:pPr marL="457200" indent="-457200"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Each isotope is found in a fixed percentage and the most abundant isotope of carbon is C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followed by C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13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457200" indent="-457200"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other three isotopes are negligible for detection. </a:t>
            </a:r>
            <a:r>
              <a:rPr lang="en-US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075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2F137310-D9D2-9024-D5EC-8B06A1C2DE14}"/>
                  </a:ext>
                </a:extLst>
              </p:cNvPr>
              <p:cNvSpPr txBox="1"/>
              <p:nvPr/>
            </p:nvSpPr>
            <p:spPr>
              <a:xfrm>
                <a:off x="416560" y="197090"/>
                <a:ext cx="11267440" cy="52851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57200" indent="-457200" algn="just">
                  <a:lnSpc>
                    <a:spcPct val="150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Ø"/>
                </a:pP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 </a:t>
                </a:r>
                <a:r>
                  <a:rPr lang="en-US" sz="2800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atomic mass unit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(u) is defined as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IN" sz="2800" i="1" kern="10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800" i="1" kern="10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sz="2800" i="1" kern="10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12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m:rPr>
                            <m:sty m:val="p"/>
                          </m:rPr>
                          <a:rPr lang="en-US" sz="2800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th</m:t>
                        </m:r>
                      </m:sup>
                    </m:sSup>
                  </m:oMath>
                </a14:m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 mass of </a:t>
                </a:r>
                <a:r>
                  <a:rPr lang="en-US" sz="2800" kern="100" baseline="-25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6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12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 </a:t>
                </a:r>
              </a:p>
              <a:p>
                <a:pPr marL="457200" indent="-457200" algn="just">
                  <a:lnSpc>
                    <a:spcPct val="150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Ø"/>
                </a:pP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Since 12 grams of </a:t>
                </a:r>
                <a:r>
                  <a:rPr lang="en-US" sz="2800" kern="100" baseline="-25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6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12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forms a mole of carbon atoms, it will contain one Avogadro’s number of atoms. </a:t>
                </a:r>
              </a:p>
              <a:p>
                <a:pPr marL="457200" indent="-457200" algn="just">
                  <a:lnSpc>
                    <a:spcPct val="150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Ø"/>
                </a:pP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Therefore, the atomic mass unit can be defined and estimated as: </a:t>
                </a:r>
              </a:p>
              <a:p>
                <a:pPr marL="457200" indent="-457200" algn="just">
                  <a:lnSpc>
                    <a:spcPct val="150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Ø"/>
                </a:pP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1u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kern="100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kern="100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b="0" i="1" kern="100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12</m:t>
                        </m:r>
                      </m:den>
                    </m:f>
                    <m:d>
                      <m:dPr>
                        <m:begChr m:val="["/>
                        <m:endChr m:val="]"/>
                        <m:ctrlPr>
                          <a:rPr lang="en-US" sz="2800" i="1" kern="100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800" i="1" kern="100" smtClean="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800" b="0" i="1" kern="100" smtClean="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0.012 </m:t>
                            </m:r>
                            <m:r>
                              <a:rPr lang="en-US" sz="2800" b="0" i="1" kern="100" smtClean="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𝑘𝑔</m:t>
                            </m:r>
                            <m:r>
                              <a:rPr lang="en-US" sz="2800" b="0" i="1" kern="100" smtClean="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/</m:t>
                            </m:r>
                            <m:r>
                              <a:rPr lang="en-US" sz="2800" b="0" i="1" kern="100" smtClean="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𝑚𝑜𝑙𝑒</m:t>
                            </m:r>
                          </m:num>
                          <m:den>
                            <m:r>
                              <a:rPr lang="en-US" sz="2800" b="0" i="1" kern="100" smtClean="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6.0221</m:t>
                            </m:r>
                            <m:r>
                              <a:rPr lang="en-US" sz="2800" b="0" i="1" kern="100" smtClean="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× </m:t>
                            </m:r>
                            <m:sSup>
                              <m:sSupPr>
                                <m:ctrlPr>
                                  <a:rPr lang="en-US" sz="2800" b="0" i="1" kern="100" smtClean="0"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0" i="1" kern="100" smtClean="0"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10</m:t>
                                </m:r>
                              </m:e>
                              <m:sup>
                                <m:r>
                                  <a:rPr lang="en-US" sz="2800" b="0" i="1" kern="100" smtClean="0"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23</m:t>
                                </m:r>
                              </m:sup>
                            </m:sSup>
                            <m:r>
                              <a:rPr lang="en-US" sz="2800" b="0" i="1" kern="100" smtClean="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/</m:t>
                            </m:r>
                            <m:r>
                              <a:rPr lang="en-US" sz="2800" b="0" i="1" kern="100" smtClean="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𝑚𝑜𝑙𝑒</m:t>
                            </m:r>
                          </m:den>
                        </m:f>
                      </m:e>
                    </m:d>
                  </m:oMath>
                </a14:m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1.6606</a:t>
                </a: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 10</a:t>
                </a:r>
                <a:r>
                  <a:rPr lang="en-IN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-27</a:t>
                </a: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kg</a:t>
                </a:r>
              </a:p>
              <a:p>
                <a:pPr marL="457200" indent="-457200" algn="just">
                  <a:lnSpc>
                    <a:spcPct val="150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Ø"/>
                </a:pPr>
                <a:r>
                  <a:rPr lang="en-IN" sz="2800" b="1" kern="1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1u = </a:t>
                </a:r>
                <a:r>
                  <a:rPr lang="en-IN" sz="28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1.6606</a:t>
                </a:r>
                <a:r>
                  <a:rPr lang="en-IN" sz="28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 10</a:t>
                </a:r>
                <a:r>
                  <a:rPr lang="en-IN" sz="2800" b="1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-27</a:t>
                </a:r>
                <a:r>
                  <a:rPr lang="en-IN" sz="28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kg</a:t>
                </a:r>
                <a:endParaRPr lang="en-IN" sz="2800" b="1" kern="1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2F137310-D9D2-9024-D5EC-8B06A1C2DE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560" y="197090"/>
                <a:ext cx="11267440" cy="5285165"/>
              </a:xfrm>
              <a:prstGeom prst="rect">
                <a:avLst/>
              </a:prstGeom>
              <a:blipFill>
                <a:blip r:embed="rId2"/>
                <a:stretch>
                  <a:fillRect l="-919" r="-1082" b="-2307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4" name="Group 23">
            <a:extLst>
              <a:ext uri="{FF2B5EF4-FFF2-40B4-BE49-F238E27FC236}">
                <a16:creationId xmlns:a16="http://schemas.microsoft.com/office/drawing/2014/main" id="{A3FBF605-0FE3-F889-16CB-A8C158E2C5C5}"/>
              </a:ext>
            </a:extLst>
          </p:cNvPr>
          <p:cNvGrpSpPr/>
          <p:nvPr/>
        </p:nvGrpSpPr>
        <p:grpSpPr>
          <a:xfrm>
            <a:off x="8339802" y="4376840"/>
            <a:ext cx="3069878" cy="2210830"/>
            <a:chOff x="8705562" y="4450080"/>
            <a:chExt cx="3069878" cy="2210830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08B848CE-DC35-2843-FE01-7CD54810D4BB}"/>
                </a:ext>
              </a:extLst>
            </p:cNvPr>
            <p:cNvGrpSpPr/>
            <p:nvPr/>
          </p:nvGrpSpPr>
          <p:grpSpPr>
            <a:xfrm>
              <a:off x="9743440" y="4450080"/>
              <a:ext cx="2032000" cy="1838960"/>
              <a:chOff x="9834880" y="4049790"/>
              <a:chExt cx="1485371" cy="1345170"/>
            </a:xfrm>
          </p:grpSpPr>
          <p:pic>
            <p:nvPicPr>
              <p:cNvPr id="15" name="Picture 14">
                <a:extLst>
                  <a:ext uri="{FF2B5EF4-FFF2-40B4-BE49-F238E27FC236}">
                    <a16:creationId xmlns:a16="http://schemas.microsoft.com/office/drawing/2014/main" id="{C6A749F7-0FEF-A5AB-7621-FD7B0DE690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887692" y="4236720"/>
                <a:ext cx="1389907" cy="1042430"/>
              </a:xfrm>
              <a:prstGeom prst="rect">
                <a:avLst/>
              </a:prstGeom>
            </p:spPr>
          </p:pic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A465A90E-3BBD-884B-F301-B454CF9F0CCE}"/>
                  </a:ext>
                </a:extLst>
              </p:cNvPr>
              <p:cNvSpPr/>
              <p:nvPr/>
            </p:nvSpPr>
            <p:spPr>
              <a:xfrm>
                <a:off x="9834880" y="4165600"/>
                <a:ext cx="223520" cy="122936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29B60B54-5398-D0F6-8D59-5483462B627F}"/>
                  </a:ext>
                </a:extLst>
              </p:cNvPr>
              <p:cNvSpPr/>
              <p:nvPr/>
            </p:nvSpPr>
            <p:spPr>
              <a:xfrm>
                <a:off x="11096731" y="4049790"/>
                <a:ext cx="223520" cy="122936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5C00798A-1807-8AB4-7327-9D9AF975DAF3}"/>
                </a:ext>
              </a:extLst>
            </p:cNvPr>
            <p:cNvSpPr txBox="1"/>
            <p:nvPr/>
          </p:nvSpPr>
          <p:spPr>
            <a:xfrm>
              <a:off x="8705562" y="5783747"/>
              <a:ext cx="1127760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IN" sz="3200" b="1" kern="1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  <a:sym typeface="Symbol" panose="05050102010706020507" pitchFamily="18" charset="2"/>
                </a:rPr>
                <a:t>1u =</a:t>
              </a:r>
              <a:endParaRPr lang="en-IN" sz="3200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580E10B6-047C-5FAB-61A1-B695A710864D}"/>
                </a:ext>
              </a:extLst>
            </p:cNvPr>
            <p:cNvSpPr txBox="1"/>
            <p:nvPr/>
          </p:nvSpPr>
          <p:spPr>
            <a:xfrm>
              <a:off x="10378769" y="6076135"/>
              <a:ext cx="1127760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IN" sz="3200" b="1" kern="1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  <a:sym typeface="Symbol" panose="05050102010706020507" pitchFamily="18" charset="2"/>
                </a:rPr>
                <a:t>12</a:t>
              </a:r>
              <a:endParaRPr lang="en-IN" sz="3200" dirty="0"/>
            </a:p>
          </p:txBody>
        </p: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56228126-DE9A-19C3-239D-0E78A7A3A55E}"/>
                </a:ext>
              </a:extLst>
            </p:cNvPr>
            <p:cNvCxnSpPr/>
            <p:nvPr/>
          </p:nvCxnSpPr>
          <p:spPr>
            <a:xfrm>
              <a:off x="9896328" y="6076135"/>
              <a:ext cx="165397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80258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3CB05CD-FB70-4C8E-8AD2-2184166BAE4B}"/>
              </a:ext>
            </a:extLst>
          </p:cNvPr>
          <p:cNvSpPr txBox="1"/>
          <p:nvPr/>
        </p:nvSpPr>
        <p:spPr>
          <a:xfrm>
            <a:off x="102402" y="729675"/>
            <a:ext cx="11744158" cy="48293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 have fixed that the atomic mass of </a:t>
            </a: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 as 12 AMU = 1.660538921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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-27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kg.</a:t>
            </a:r>
          </a:p>
          <a:p>
            <a:pPr marL="342900" indent="-342900"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But, when we say atomic mass of carbon in general, it contains 2 isotopes of carbon. </a:t>
            </a:r>
          </a:p>
          <a:p>
            <a:pPr marL="342900" indent="-342900"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Therefore, we take the w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eighted average of the isotopes of carbon in its natural form. </a:t>
            </a:r>
          </a:p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en-US" sz="2400" i="1" u="sng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Let us calculate it: </a:t>
            </a:r>
          </a:p>
          <a:p>
            <a:pPr marL="342900" indent="-342900"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mass of </a:t>
            </a: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 is 12 amu.  Mass of </a:t>
            </a: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13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 is 13.003355 amu. The natural abundance of </a:t>
            </a: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13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 is 1.11%, and the natural abundance of </a:t>
            </a: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 is 98.89%. </a:t>
            </a:r>
            <a:endParaRPr lang="en-IN" sz="24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200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80A2719-97C6-F232-E176-0D086AB93FF6}"/>
              </a:ext>
            </a:extLst>
          </p:cNvPr>
          <p:cNvSpPr txBox="1"/>
          <p:nvPr/>
        </p:nvSpPr>
        <p:spPr>
          <a:xfrm>
            <a:off x="482600" y="1537804"/>
            <a:ext cx="11226800" cy="50627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average atomic mass of Carbon is the weighted average of the masses of the two most abundant isotopes.</a:t>
            </a:r>
            <a:endParaRPr lang="en-IN" sz="28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Therefore, average mass C = (0.9889 x 12 u) + (0.0111 x 13.00335) u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= 11.8668 + 0.144337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12.011137185 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12.01 u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Therefore, average atomic mass of carbon is 12.01 amu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ADD02C1-E8BC-9E98-FF44-E2BABF716AD4}"/>
              </a:ext>
            </a:extLst>
          </p:cNvPr>
          <p:cNvSpPr txBox="1"/>
          <p:nvPr/>
        </p:nvSpPr>
        <p:spPr>
          <a:xfrm>
            <a:off x="508000" y="-109388"/>
            <a:ext cx="11023600" cy="1464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mass of </a:t>
            </a:r>
            <a:r>
              <a:rPr kumimoji="0" lang="en-US" sz="2400" b="0" i="0" u="none" strike="noStrike" kern="1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</a:t>
            </a:r>
            <a:r>
              <a:rPr kumimoji="0" lang="en-US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 is 12 amu.  Mass of </a:t>
            </a:r>
            <a:r>
              <a:rPr kumimoji="0" lang="en-US" sz="2400" b="0" i="0" u="none" strike="noStrike" kern="1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13</a:t>
            </a:r>
            <a:r>
              <a:rPr kumimoji="0" lang="en-US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 is 13.003355 amu. The natural abundance of </a:t>
            </a:r>
            <a:r>
              <a:rPr kumimoji="0" lang="en-US" sz="2400" b="0" i="0" u="none" strike="noStrike" kern="1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13</a:t>
            </a:r>
            <a:r>
              <a:rPr kumimoji="0" lang="en-US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 is 1.11%, and the natural abundance of </a:t>
            </a:r>
            <a:r>
              <a:rPr kumimoji="0" lang="en-US" sz="2400" b="0" i="0" u="none" strike="noStrike" kern="1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</a:t>
            </a:r>
            <a:r>
              <a:rPr kumimoji="0" lang="en-US" sz="24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 is 98.89%. </a:t>
            </a:r>
            <a:endParaRPr kumimoji="0" lang="en-IN" sz="24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3873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36913B7-C812-44C8-891C-641D4AB07BDE}"/>
              </a:ext>
            </a:extLst>
          </p:cNvPr>
          <p:cNvSpPr txBox="1"/>
          <p:nvPr/>
        </p:nvSpPr>
        <p:spPr>
          <a:xfrm>
            <a:off x="182880" y="133310"/>
            <a:ext cx="11839073" cy="14184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Example: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Determine the average atomic mass of oxygen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using the following data: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6C9FA97-FF73-462D-8000-C3309AA59A8A}"/>
              </a:ext>
            </a:extLst>
          </p:cNvPr>
          <p:cNvSpPr txBox="1"/>
          <p:nvPr/>
        </p:nvSpPr>
        <p:spPr>
          <a:xfrm>
            <a:off x="342499" y="1903413"/>
            <a:ext cx="11507002" cy="45479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Isotope                                               Mass (amu)                                     Abundance (%)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16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                                                      15.99491                                               99.759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17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                                                      16.99913                                               0.037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18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                                                      17.99916                                               0.204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en-US" sz="24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average mass of O = (15.99491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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0.99759) + (16.99913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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0.00037) + (17.99916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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0.00204)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= 15.956 + 0.0063 + 0.0367                     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= </a:t>
            </a: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15.999 amu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2141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F03BEE9-4F74-D9D2-73C3-9C5FA9250E87}"/>
              </a:ext>
            </a:extLst>
          </p:cNvPr>
          <p:cNvSpPr txBox="1"/>
          <p:nvPr/>
        </p:nvSpPr>
        <p:spPr>
          <a:xfrm>
            <a:off x="386080" y="1483927"/>
            <a:ext cx="11054080" cy="3519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Using this principle, we can also evaluate the natural abundance of nuclei</a:t>
            </a:r>
          </a:p>
          <a:p>
            <a:pPr marL="457200" indent="-457200"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Once we have the precise masses of two isotopes of a specific species, we can determine the nuclear abundance of the isotopes!!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IN" sz="28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0075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F8F1A5E-06E3-4B50-921D-F86240C8A70C}"/>
              </a:ext>
            </a:extLst>
          </p:cNvPr>
          <p:cNvSpPr txBox="1"/>
          <p:nvPr/>
        </p:nvSpPr>
        <p:spPr>
          <a:xfrm>
            <a:off x="151597" y="0"/>
            <a:ext cx="11725977" cy="16951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Copper has two isotopes </a:t>
            </a: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63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 and </a:t>
            </a: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65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Cu. The atomic mass of copper is 63.54amu. If the atomic masses of </a:t>
            </a: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63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 and </a:t>
            </a: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65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 are 62.9296 and 64.9278 amu respectively, what is the natural abundance of each isotope?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BD2B05-A52F-4D93-A434-8B3D9E38E0ED}"/>
              </a:ext>
            </a:extLst>
          </p:cNvPr>
          <p:cNvSpPr txBox="1"/>
          <p:nvPr/>
        </p:nvSpPr>
        <p:spPr>
          <a:xfrm>
            <a:off x="281538" y="1810531"/>
            <a:ext cx="11910461" cy="49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800"/>
              </a:spcAft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Isotope                                               Mass (amu)                                      Abundance (%)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63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                                                     62.9296                                                </a:t>
            </a:r>
            <a:r>
              <a:rPr lang="en-US" sz="24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65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                                                     64.9278                                                </a:t>
            </a:r>
            <a:r>
              <a:rPr lang="en-US" sz="24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Here </a:t>
            </a:r>
            <a:r>
              <a:rPr lang="en-US" sz="24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 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 </a:t>
            </a:r>
            <a:r>
              <a:rPr lang="en-US" sz="24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are the abundance of isotopes. Evidently, </a:t>
            </a:r>
            <a:r>
              <a:rPr lang="en-US" sz="24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 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</a:t>
            </a:r>
            <a:r>
              <a:rPr lang="en-US" sz="24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100% = 1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Further, mass of Cu = 63.54 = (62.9296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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+ (64.9278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</a:t>
            </a:r>
            <a:r>
              <a:rPr lang="en-US" sz="24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= (62.9296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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+ (64.9278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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(1-</a:t>
            </a:r>
            <a:r>
              <a:rPr lang="en-US" sz="24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)) = 64.9278 + </a:t>
            </a:r>
            <a:r>
              <a:rPr lang="en-US" sz="24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 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(62.9296-64.9278)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= 64.9278 – </a:t>
            </a:r>
            <a:r>
              <a:rPr lang="en-US" sz="24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 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1.9982 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Solving for </a:t>
            </a:r>
            <a:r>
              <a:rPr lang="en-US" sz="24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 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we get </a:t>
            </a:r>
            <a:r>
              <a:rPr lang="en-US" sz="24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 =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0.6945 and hence </a:t>
            </a:r>
            <a:r>
              <a:rPr lang="en-US" sz="24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 =  0.3055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Therefore, the natural abundance of  </a:t>
            </a: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63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 and </a:t>
            </a: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65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 are </a:t>
            </a: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69.45%  and 30.55%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respectively. 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7111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A245947-DE27-D6BC-D8F8-6FDEFE95D0A2}"/>
              </a:ext>
            </a:extLst>
          </p:cNvPr>
          <p:cNvSpPr txBox="1"/>
          <p:nvPr/>
        </p:nvSpPr>
        <p:spPr>
          <a:xfrm>
            <a:off x="447040" y="311835"/>
            <a:ext cx="109423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Experimental methods to determine the mass of subatomic particles</a:t>
            </a:r>
            <a:endParaRPr lang="en-IN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2E7915-D7C1-C02E-D1D1-BA94C5A1ACEE}"/>
              </a:ext>
            </a:extLst>
          </p:cNvPr>
          <p:cNvSpPr txBox="1"/>
          <p:nvPr/>
        </p:nvSpPr>
        <p:spPr>
          <a:xfrm>
            <a:off x="71120" y="542667"/>
            <a:ext cx="11978640" cy="17871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 have defined a unit to represent the mass of atoms and subatomic particles</a:t>
            </a:r>
          </a:p>
          <a:p>
            <a:pPr marL="457200" indent="-457200"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How to determine the mass experimentally?</a:t>
            </a:r>
            <a:endParaRPr lang="en-US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21815D5-29B1-E5C2-7C96-0E106F34D4D1}"/>
              </a:ext>
            </a:extLst>
          </p:cNvPr>
          <p:cNvSpPr txBox="1"/>
          <p:nvPr/>
        </p:nvSpPr>
        <p:spPr>
          <a:xfrm>
            <a:off x="71120" y="2489535"/>
            <a:ext cx="11226800" cy="41063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Experimental determination of mass of atoms and subatomic particles is a vital part of experimental physics. </a:t>
            </a: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Several methods are there to experimentally measure the masses of subatomic particles with varying degrees of precision. </a:t>
            </a: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IN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ll methods are designed to determine the mass indirectly as in all other properties of  microparticles. 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203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908649F-A9A4-C76D-711E-9BC786108C10}"/>
              </a:ext>
            </a:extLst>
          </p:cNvPr>
          <p:cNvSpPr txBox="1"/>
          <p:nvPr/>
        </p:nvSpPr>
        <p:spPr>
          <a:xfrm>
            <a:off x="182880" y="587216"/>
            <a:ext cx="11826240" cy="5139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Following are some of the most important experimental methods for estimating the mass of atoms and subatomic particles. 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Among several methods, mass spectrometry is the most general experimental tool. 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Various properties of the particles are utilised to determine their mass experimentally. </a:t>
            </a:r>
            <a:endParaRPr lang="en-IN" sz="2800" dirty="0"/>
          </a:p>
        </p:txBody>
      </p:sp>
    </p:spTree>
    <p:extLst>
      <p:ext uri="{BB962C8B-B14F-4D97-AF65-F5344CB8AC3E}">
        <p14:creationId xmlns:p14="http://schemas.microsoft.com/office/powerpoint/2010/main" val="2869691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7E43047-4A60-5FFD-CE4F-9BEA3E1095E7}"/>
                  </a:ext>
                </a:extLst>
              </p:cNvPr>
              <p:cNvSpPr txBox="1"/>
              <p:nvPr/>
            </p:nvSpPr>
            <p:spPr>
              <a:xfrm>
                <a:off x="0" y="257795"/>
                <a:ext cx="12070080" cy="660020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1" algn="just">
                  <a:lnSpc>
                    <a:spcPct val="150000"/>
                  </a:lnSpc>
                  <a:spcAft>
                    <a:spcPts val="800"/>
                  </a:spcAft>
                  <a:buSzPts val="1000"/>
                  <a:tabLst>
                    <a:tab pos="914400" algn="l"/>
                  </a:tabLst>
                </a:pPr>
                <a:r>
                  <a:rPr lang="en-IN" sz="28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Magnetic Sector Mass Spectrometry</a:t>
                </a:r>
                <a:endParaRPr lang="en-IN" sz="2800" kern="1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914400" lvl="1" indent="-457200" algn="just">
                  <a:lnSpc>
                    <a:spcPct val="150000"/>
                  </a:lnSpc>
                  <a:spcAft>
                    <a:spcPts val="800"/>
                  </a:spcAft>
                  <a:buSzPts val="1000"/>
                  <a:buFont typeface="Wingdings" panose="05000000000000000000" pitchFamily="2" charset="2"/>
                  <a:buChar char="Ø"/>
                  <a:tabLst>
                    <a:tab pos="914400" algn="l"/>
                  </a:tabLst>
                </a:pP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Fast moving charged particles or ions are subjected a suitable magnetic field and are separated by the Lorentz force acting on the charges due to magnetic field. </a:t>
                </a:r>
              </a:p>
              <a:p>
                <a:pPr marL="914400" lvl="1" indent="-457200" algn="just">
                  <a:lnSpc>
                    <a:spcPct val="150000"/>
                  </a:lnSpc>
                  <a:spcAft>
                    <a:spcPts val="800"/>
                  </a:spcAft>
                  <a:buSzPts val="1000"/>
                  <a:buFont typeface="Wingdings" panose="05000000000000000000" pitchFamily="2" charset="2"/>
                  <a:buChar char="Ø"/>
                  <a:tabLst>
                    <a:tab pos="914400" algn="l"/>
                  </a:tabLst>
                </a:pP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When the magnetic field applied is transverse to the motion of the particles, Lorentz force (= q (</a:t>
                </a:r>
                <a:r>
                  <a:rPr lang="en-IN" sz="2800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</a:t>
                </a:r>
                <a:r>
                  <a:rPr lang="en-IN" sz="2800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</a:t>
                </a:r>
                <a:r>
                  <a:rPr lang="en-IN" sz="2800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</a:t>
                </a: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)) provides a centripetal force (= m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p>
                            <m: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𝑟</m:t>
                        </m:r>
                      </m:den>
                    </m:f>
                    <m:r>
                      <a:rPr lang="en-IN" sz="2800" i="1" kern="1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).</m:t>
                    </m:r>
                  </m:oMath>
                </a14:m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914400" lvl="1" indent="-457200" algn="just">
                  <a:lnSpc>
                    <a:spcPct val="150000"/>
                  </a:lnSpc>
                  <a:spcAft>
                    <a:spcPts val="800"/>
                  </a:spcAft>
                  <a:buSzPts val="1000"/>
                  <a:buFont typeface="Wingdings" panose="05000000000000000000" pitchFamily="2" charset="2"/>
                  <a:buChar char="Ø"/>
                  <a:tabLst>
                    <a:tab pos="914400" algn="l"/>
                  </a:tabLst>
                </a:pP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 radius of curvature of the charge path in the magnetic field depends on the mass-to-charge ratio. </a:t>
                </a:r>
              </a:p>
              <a:p>
                <a:pPr marL="914400" lvl="1" indent="-457200" algn="just">
                  <a:lnSpc>
                    <a:spcPct val="150000"/>
                  </a:lnSpc>
                  <a:spcAft>
                    <a:spcPts val="800"/>
                  </a:spcAft>
                  <a:buSzPts val="1000"/>
                  <a:buFont typeface="Wingdings" panose="05000000000000000000" pitchFamily="2" charset="2"/>
                  <a:buChar char="Ø"/>
                  <a:tabLst>
                    <a:tab pos="914400" algn="l"/>
                  </a:tabLst>
                </a:pP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This method helps to determine the mass precisely. 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7E43047-4A60-5FFD-CE4F-9BEA3E1095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257795"/>
                <a:ext cx="12070080" cy="6600205"/>
              </a:xfrm>
              <a:prstGeom prst="rect">
                <a:avLst/>
              </a:prstGeom>
              <a:blipFill>
                <a:blip r:embed="rId2"/>
                <a:stretch>
                  <a:fillRect r="-1010" b="-1662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65723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sosceles Triangle 2">
            <a:extLst>
              <a:ext uri="{FF2B5EF4-FFF2-40B4-BE49-F238E27FC236}">
                <a16:creationId xmlns:a16="http://schemas.microsoft.com/office/drawing/2014/main" id="{AD4F83DD-7B35-EC30-37F4-7A28EDF99251}"/>
              </a:ext>
            </a:extLst>
          </p:cNvPr>
          <p:cNvSpPr/>
          <p:nvPr/>
        </p:nvSpPr>
        <p:spPr>
          <a:xfrm rot="5400000">
            <a:off x="934720" y="2144395"/>
            <a:ext cx="731520" cy="97536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7" name="Rectangle: Top Corners Snipped 6">
            <a:extLst>
              <a:ext uri="{FF2B5EF4-FFF2-40B4-BE49-F238E27FC236}">
                <a16:creationId xmlns:a16="http://schemas.microsoft.com/office/drawing/2014/main" id="{17B35AA9-DE06-8FAB-5BCD-6D6C6F73244D}"/>
              </a:ext>
            </a:extLst>
          </p:cNvPr>
          <p:cNvSpPr/>
          <p:nvPr/>
        </p:nvSpPr>
        <p:spPr>
          <a:xfrm rot="1716189">
            <a:off x="6924810" y="3455244"/>
            <a:ext cx="1389817" cy="1016001"/>
          </a:xfrm>
          <a:prstGeom prst="snip2Same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8" name="Rectangle: Top Corners Snipped 7">
            <a:extLst>
              <a:ext uri="{FF2B5EF4-FFF2-40B4-BE49-F238E27FC236}">
                <a16:creationId xmlns:a16="http://schemas.microsoft.com/office/drawing/2014/main" id="{E55CF3AA-025B-752D-38B1-8239D0A4FF3D}"/>
              </a:ext>
            </a:extLst>
          </p:cNvPr>
          <p:cNvSpPr/>
          <p:nvPr/>
        </p:nvSpPr>
        <p:spPr>
          <a:xfrm rot="12443453">
            <a:off x="8066160" y="1315631"/>
            <a:ext cx="1503961" cy="1016001"/>
          </a:xfrm>
          <a:prstGeom prst="snip2Same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1FDB6D3-C214-AC5E-6317-E994A9AC0736}"/>
              </a:ext>
            </a:extLst>
          </p:cNvPr>
          <p:cNvGrpSpPr/>
          <p:nvPr/>
        </p:nvGrpSpPr>
        <p:grpSpPr>
          <a:xfrm>
            <a:off x="3617105" y="2154238"/>
            <a:ext cx="528320" cy="965200"/>
            <a:chOff x="4145280" y="1203959"/>
            <a:chExt cx="528320" cy="965200"/>
          </a:xfrm>
        </p:grpSpPr>
        <p:sp>
          <p:nvSpPr>
            <p:cNvPr id="9" name="Flowchart: Data 8">
              <a:extLst>
                <a:ext uri="{FF2B5EF4-FFF2-40B4-BE49-F238E27FC236}">
                  <a16:creationId xmlns:a16="http://schemas.microsoft.com/office/drawing/2014/main" id="{577E9A6C-B7A3-637D-8441-FC5F6C3124EF}"/>
                </a:ext>
              </a:extLst>
            </p:cNvPr>
            <p:cNvSpPr/>
            <p:nvPr/>
          </p:nvSpPr>
          <p:spPr>
            <a:xfrm>
              <a:off x="4145280" y="1203959"/>
              <a:ext cx="528320" cy="965200"/>
            </a:xfrm>
            <a:prstGeom prst="flowChartInputOutpu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8ADB7304-E311-D023-6050-1CDC06E16486}"/>
                </a:ext>
              </a:extLst>
            </p:cNvPr>
            <p:cNvSpPr/>
            <p:nvPr/>
          </p:nvSpPr>
          <p:spPr>
            <a:xfrm>
              <a:off x="4313228" y="1562698"/>
              <a:ext cx="177491" cy="215302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</p:grp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00D25FA-08E5-27D2-50CB-718D7186DF50}"/>
              </a:ext>
            </a:extLst>
          </p:cNvPr>
          <p:cNvCxnSpPr>
            <a:cxnSpLocks/>
          </p:cNvCxnSpPr>
          <p:nvPr/>
        </p:nvCxnSpPr>
        <p:spPr>
          <a:xfrm flipV="1">
            <a:off x="1706881" y="2630152"/>
            <a:ext cx="2174384" cy="1144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6" name="Group 15">
            <a:extLst>
              <a:ext uri="{FF2B5EF4-FFF2-40B4-BE49-F238E27FC236}">
                <a16:creationId xmlns:a16="http://schemas.microsoft.com/office/drawing/2014/main" id="{F7211B56-89F4-000F-AEE5-A11EE0DAB530}"/>
              </a:ext>
            </a:extLst>
          </p:cNvPr>
          <p:cNvGrpSpPr/>
          <p:nvPr/>
        </p:nvGrpSpPr>
        <p:grpSpPr>
          <a:xfrm>
            <a:off x="4125183" y="2169159"/>
            <a:ext cx="528320" cy="965200"/>
            <a:chOff x="4145280" y="1203959"/>
            <a:chExt cx="528320" cy="965200"/>
          </a:xfrm>
        </p:grpSpPr>
        <p:sp>
          <p:nvSpPr>
            <p:cNvPr id="17" name="Flowchart: Data 16">
              <a:extLst>
                <a:ext uri="{FF2B5EF4-FFF2-40B4-BE49-F238E27FC236}">
                  <a16:creationId xmlns:a16="http://schemas.microsoft.com/office/drawing/2014/main" id="{788BBFD5-F31C-52A8-9681-3B2CC182E6F4}"/>
                </a:ext>
              </a:extLst>
            </p:cNvPr>
            <p:cNvSpPr/>
            <p:nvPr/>
          </p:nvSpPr>
          <p:spPr>
            <a:xfrm>
              <a:off x="4145280" y="1203959"/>
              <a:ext cx="528320" cy="965200"/>
            </a:xfrm>
            <a:prstGeom prst="flowChartInputOutpu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6ACBE04F-83C0-0B57-5180-077F3F1640FC}"/>
                </a:ext>
              </a:extLst>
            </p:cNvPr>
            <p:cNvSpPr/>
            <p:nvPr/>
          </p:nvSpPr>
          <p:spPr>
            <a:xfrm>
              <a:off x="4313228" y="1562698"/>
              <a:ext cx="177491" cy="215302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AF5C01A-30C6-06E2-0E3E-C7F0C533633A}"/>
              </a:ext>
            </a:extLst>
          </p:cNvPr>
          <p:cNvGrpSpPr/>
          <p:nvPr/>
        </p:nvGrpSpPr>
        <p:grpSpPr>
          <a:xfrm>
            <a:off x="4641379" y="2147552"/>
            <a:ext cx="528320" cy="965200"/>
            <a:chOff x="4145280" y="1203959"/>
            <a:chExt cx="528320" cy="965200"/>
          </a:xfrm>
        </p:grpSpPr>
        <p:sp>
          <p:nvSpPr>
            <p:cNvPr id="20" name="Flowchart: Data 19">
              <a:extLst>
                <a:ext uri="{FF2B5EF4-FFF2-40B4-BE49-F238E27FC236}">
                  <a16:creationId xmlns:a16="http://schemas.microsoft.com/office/drawing/2014/main" id="{EC28CFBB-E9BF-F6E9-3E05-7FAB2AB3981B}"/>
                </a:ext>
              </a:extLst>
            </p:cNvPr>
            <p:cNvSpPr/>
            <p:nvPr/>
          </p:nvSpPr>
          <p:spPr>
            <a:xfrm>
              <a:off x="4145280" y="1203959"/>
              <a:ext cx="528320" cy="965200"/>
            </a:xfrm>
            <a:prstGeom prst="flowChartInputOutpu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8805A40E-CAEA-B980-D903-1DB695353E64}"/>
                </a:ext>
              </a:extLst>
            </p:cNvPr>
            <p:cNvSpPr/>
            <p:nvPr/>
          </p:nvSpPr>
          <p:spPr>
            <a:xfrm>
              <a:off x="4313228" y="1562698"/>
              <a:ext cx="177491" cy="215302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</p:grp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63B5A8A7-8F19-2F35-83BF-8892C1E90F76}"/>
              </a:ext>
            </a:extLst>
          </p:cNvPr>
          <p:cNvCxnSpPr>
            <a:cxnSpLocks/>
            <a:stCxn id="9" idx="5"/>
          </p:cNvCxnSpPr>
          <p:nvPr/>
        </p:nvCxnSpPr>
        <p:spPr>
          <a:xfrm flipV="1">
            <a:off x="4092593" y="2635549"/>
            <a:ext cx="317069" cy="128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6A89AD30-63FB-6A47-511C-89631CDD6AC0}"/>
              </a:ext>
            </a:extLst>
          </p:cNvPr>
          <p:cNvCxnSpPr>
            <a:cxnSpLocks/>
          </p:cNvCxnSpPr>
          <p:nvPr/>
        </p:nvCxnSpPr>
        <p:spPr>
          <a:xfrm flipV="1">
            <a:off x="4598008" y="2635549"/>
            <a:ext cx="317069" cy="128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BEC99747-53D5-7CCD-5394-C73A8F39B33E}"/>
              </a:ext>
            </a:extLst>
          </p:cNvPr>
          <p:cNvCxnSpPr>
            <a:cxnSpLocks/>
          </p:cNvCxnSpPr>
          <p:nvPr/>
        </p:nvCxnSpPr>
        <p:spPr>
          <a:xfrm flipV="1">
            <a:off x="5134905" y="2640312"/>
            <a:ext cx="2174384" cy="1144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7661A062-FB9C-F642-8DF1-E7E796D37D6F}"/>
              </a:ext>
            </a:extLst>
          </p:cNvPr>
          <p:cNvSpPr txBox="1"/>
          <p:nvPr/>
        </p:nvSpPr>
        <p:spPr>
          <a:xfrm>
            <a:off x="426720" y="3037187"/>
            <a:ext cx="1747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Ion source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655665D-3878-200E-E333-B98BC9302F2B}"/>
              </a:ext>
            </a:extLst>
          </p:cNvPr>
          <p:cNvSpPr txBox="1"/>
          <p:nvPr/>
        </p:nvSpPr>
        <p:spPr>
          <a:xfrm>
            <a:off x="3294684" y="3149280"/>
            <a:ext cx="21743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Ion accelerators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05B7640-36BA-753D-B1E3-5BC314165F3B}"/>
              </a:ext>
            </a:extLst>
          </p:cNvPr>
          <p:cNvSpPr txBox="1"/>
          <p:nvPr/>
        </p:nvSpPr>
        <p:spPr>
          <a:xfrm>
            <a:off x="6882549" y="972680"/>
            <a:ext cx="16008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Magnetic sector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9BEF468F-FE7B-93F4-70B2-C347FA88CCD9}"/>
              </a:ext>
            </a:extLst>
          </p:cNvPr>
          <p:cNvSpPr/>
          <p:nvPr/>
        </p:nvSpPr>
        <p:spPr>
          <a:xfrm>
            <a:off x="7294672" y="2652078"/>
            <a:ext cx="1188720" cy="2509520"/>
          </a:xfrm>
          <a:custGeom>
            <a:avLst/>
            <a:gdLst>
              <a:gd name="connsiteX0" fmla="*/ 0 w 1188720"/>
              <a:gd name="connsiteY0" fmla="*/ 0 h 2509520"/>
              <a:gd name="connsiteX1" fmla="*/ 416560 w 1188720"/>
              <a:gd name="connsiteY1" fmla="*/ 71120 h 2509520"/>
              <a:gd name="connsiteX2" fmla="*/ 751840 w 1188720"/>
              <a:gd name="connsiteY2" fmla="*/ 213360 h 2509520"/>
              <a:gd name="connsiteX3" fmla="*/ 975360 w 1188720"/>
              <a:gd name="connsiteY3" fmla="*/ 426720 h 2509520"/>
              <a:gd name="connsiteX4" fmla="*/ 1148080 w 1188720"/>
              <a:gd name="connsiteY4" fmla="*/ 894080 h 2509520"/>
              <a:gd name="connsiteX5" fmla="*/ 1188720 w 1188720"/>
              <a:gd name="connsiteY5" fmla="*/ 1198880 h 2509520"/>
              <a:gd name="connsiteX6" fmla="*/ 1148080 w 1188720"/>
              <a:gd name="connsiteY6" fmla="*/ 2509520 h 2509520"/>
              <a:gd name="connsiteX0" fmla="*/ 0 w 1188720"/>
              <a:gd name="connsiteY0" fmla="*/ 0 h 2509520"/>
              <a:gd name="connsiteX1" fmla="*/ 416560 w 1188720"/>
              <a:gd name="connsiteY1" fmla="*/ 71120 h 2509520"/>
              <a:gd name="connsiteX2" fmla="*/ 751840 w 1188720"/>
              <a:gd name="connsiteY2" fmla="*/ 213360 h 2509520"/>
              <a:gd name="connsiteX3" fmla="*/ 975360 w 1188720"/>
              <a:gd name="connsiteY3" fmla="*/ 426720 h 2509520"/>
              <a:gd name="connsiteX4" fmla="*/ 1137920 w 1188720"/>
              <a:gd name="connsiteY4" fmla="*/ 731520 h 2509520"/>
              <a:gd name="connsiteX5" fmla="*/ 1188720 w 1188720"/>
              <a:gd name="connsiteY5" fmla="*/ 1198880 h 2509520"/>
              <a:gd name="connsiteX6" fmla="*/ 1148080 w 1188720"/>
              <a:gd name="connsiteY6" fmla="*/ 2509520 h 2509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88720" h="2509520">
                <a:moveTo>
                  <a:pt x="0" y="0"/>
                </a:moveTo>
                <a:cubicBezTo>
                  <a:pt x="145626" y="17780"/>
                  <a:pt x="291253" y="35560"/>
                  <a:pt x="416560" y="71120"/>
                </a:cubicBezTo>
                <a:cubicBezTo>
                  <a:pt x="541867" y="106680"/>
                  <a:pt x="658707" y="154093"/>
                  <a:pt x="751840" y="213360"/>
                </a:cubicBezTo>
                <a:cubicBezTo>
                  <a:pt x="844973" y="272627"/>
                  <a:pt x="911013" y="340360"/>
                  <a:pt x="975360" y="426720"/>
                </a:cubicBezTo>
                <a:cubicBezTo>
                  <a:pt x="1039707" y="513080"/>
                  <a:pt x="1102360" y="602827"/>
                  <a:pt x="1137920" y="731520"/>
                </a:cubicBezTo>
                <a:cubicBezTo>
                  <a:pt x="1173480" y="860213"/>
                  <a:pt x="1188720" y="929640"/>
                  <a:pt x="1188720" y="1198880"/>
                </a:cubicBezTo>
                <a:cubicBezTo>
                  <a:pt x="1188720" y="1468120"/>
                  <a:pt x="1168400" y="1988820"/>
                  <a:pt x="1148080" y="2509520"/>
                </a:cubicBezTo>
              </a:path>
            </a:pathLst>
          </a:cu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7945F7B9-3401-A894-88FC-51E4B0418C46}"/>
              </a:ext>
            </a:extLst>
          </p:cNvPr>
          <p:cNvSpPr/>
          <p:nvPr/>
        </p:nvSpPr>
        <p:spPr>
          <a:xfrm>
            <a:off x="7275386" y="2630152"/>
            <a:ext cx="1503888" cy="2509520"/>
          </a:xfrm>
          <a:custGeom>
            <a:avLst/>
            <a:gdLst>
              <a:gd name="connsiteX0" fmla="*/ 0 w 1188720"/>
              <a:gd name="connsiteY0" fmla="*/ 0 h 2509520"/>
              <a:gd name="connsiteX1" fmla="*/ 416560 w 1188720"/>
              <a:gd name="connsiteY1" fmla="*/ 71120 h 2509520"/>
              <a:gd name="connsiteX2" fmla="*/ 751840 w 1188720"/>
              <a:gd name="connsiteY2" fmla="*/ 213360 h 2509520"/>
              <a:gd name="connsiteX3" fmla="*/ 975360 w 1188720"/>
              <a:gd name="connsiteY3" fmla="*/ 426720 h 2509520"/>
              <a:gd name="connsiteX4" fmla="*/ 1148080 w 1188720"/>
              <a:gd name="connsiteY4" fmla="*/ 894080 h 2509520"/>
              <a:gd name="connsiteX5" fmla="*/ 1188720 w 1188720"/>
              <a:gd name="connsiteY5" fmla="*/ 1198880 h 2509520"/>
              <a:gd name="connsiteX6" fmla="*/ 1148080 w 1188720"/>
              <a:gd name="connsiteY6" fmla="*/ 2509520 h 2509520"/>
              <a:gd name="connsiteX0" fmla="*/ 0 w 1188720"/>
              <a:gd name="connsiteY0" fmla="*/ 0 h 2509520"/>
              <a:gd name="connsiteX1" fmla="*/ 416560 w 1188720"/>
              <a:gd name="connsiteY1" fmla="*/ 71120 h 2509520"/>
              <a:gd name="connsiteX2" fmla="*/ 751840 w 1188720"/>
              <a:gd name="connsiteY2" fmla="*/ 213360 h 2509520"/>
              <a:gd name="connsiteX3" fmla="*/ 975360 w 1188720"/>
              <a:gd name="connsiteY3" fmla="*/ 426720 h 2509520"/>
              <a:gd name="connsiteX4" fmla="*/ 1137920 w 1188720"/>
              <a:gd name="connsiteY4" fmla="*/ 731520 h 2509520"/>
              <a:gd name="connsiteX5" fmla="*/ 1188720 w 1188720"/>
              <a:gd name="connsiteY5" fmla="*/ 1198880 h 2509520"/>
              <a:gd name="connsiteX6" fmla="*/ 1148080 w 1188720"/>
              <a:gd name="connsiteY6" fmla="*/ 2509520 h 2509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88720" h="2509520">
                <a:moveTo>
                  <a:pt x="0" y="0"/>
                </a:moveTo>
                <a:cubicBezTo>
                  <a:pt x="145626" y="17780"/>
                  <a:pt x="291253" y="35560"/>
                  <a:pt x="416560" y="71120"/>
                </a:cubicBezTo>
                <a:cubicBezTo>
                  <a:pt x="541867" y="106680"/>
                  <a:pt x="658707" y="154093"/>
                  <a:pt x="751840" y="213360"/>
                </a:cubicBezTo>
                <a:cubicBezTo>
                  <a:pt x="844973" y="272627"/>
                  <a:pt x="911013" y="340360"/>
                  <a:pt x="975360" y="426720"/>
                </a:cubicBezTo>
                <a:cubicBezTo>
                  <a:pt x="1039707" y="513080"/>
                  <a:pt x="1102360" y="602827"/>
                  <a:pt x="1137920" y="731520"/>
                </a:cubicBezTo>
                <a:cubicBezTo>
                  <a:pt x="1173480" y="860213"/>
                  <a:pt x="1188720" y="929640"/>
                  <a:pt x="1188720" y="1198880"/>
                </a:cubicBezTo>
                <a:cubicBezTo>
                  <a:pt x="1188720" y="1468120"/>
                  <a:pt x="1168400" y="1988820"/>
                  <a:pt x="1148080" y="2509520"/>
                </a:cubicBezTo>
              </a:path>
            </a:pathLst>
          </a:cu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4EF5B290-AEBD-50AF-FCD2-78D60CB9B46F}"/>
              </a:ext>
            </a:extLst>
          </p:cNvPr>
          <p:cNvSpPr/>
          <p:nvPr/>
        </p:nvSpPr>
        <p:spPr>
          <a:xfrm>
            <a:off x="7340797" y="2620628"/>
            <a:ext cx="1774811" cy="2509520"/>
          </a:xfrm>
          <a:custGeom>
            <a:avLst/>
            <a:gdLst>
              <a:gd name="connsiteX0" fmla="*/ 0 w 1188720"/>
              <a:gd name="connsiteY0" fmla="*/ 0 h 2509520"/>
              <a:gd name="connsiteX1" fmla="*/ 416560 w 1188720"/>
              <a:gd name="connsiteY1" fmla="*/ 71120 h 2509520"/>
              <a:gd name="connsiteX2" fmla="*/ 751840 w 1188720"/>
              <a:gd name="connsiteY2" fmla="*/ 213360 h 2509520"/>
              <a:gd name="connsiteX3" fmla="*/ 975360 w 1188720"/>
              <a:gd name="connsiteY3" fmla="*/ 426720 h 2509520"/>
              <a:gd name="connsiteX4" fmla="*/ 1148080 w 1188720"/>
              <a:gd name="connsiteY4" fmla="*/ 894080 h 2509520"/>
              <a:gd name="connsiteX5" fmla="*/ 1188720 w 1188720"/>
              <a:gd name="connsiteY5" fmla="*/ 1198880 h 2509520"/>
              <a:gd name="connsiteX6" fmla="*/ 1148080 w 1188720"/>
              <a:gd name="connsiteY6" fmla="*/ 2509520 h 2509520"/>
              <a:gd name="connsiteX0" fmla="*/ 0 w 1188720"/>
              <a:gd name="connsiteY0" fmla="*/ 0 h 2509520"/>
              <a:gd name="connsiteX1" fmla="*/ 416560 w 1188720"/>
              <a:gd name="connsiteY1" fmla="*/ 71120 h 2509520"/>
              <a:gd name="connsiteX2" fmla="*/ 751840 w 1188720"/>
              <a:gd name="connsiteY2" fmla="*/ 213360 h 2509520"/>
              <a:gd name="connsiteX3" fmla="*/ 975360 w 1188720"/>
              <a:gd name="connsiteY3" fmla="*/ 426720 h 2509520"/>
              <a:gd name="connsiteX4" fmla="*/ 1137920 w 1188720"/>
              <a:gd name="connsiteY4" fmla="*/ 731520 h 2509520"/>
              <a:gd name="connsiteX5" fmla="*/ 1188720 w 1188720"/>
              <a:gd name="connsiteY5" fmla="*/ 1198880 h 2509520"/>
              <a:gd name="connsiteX6" fmla="*/ 1148080 w 1188720"/>
              <a:gd name="connsiteY6" fmla="*/ 2509520 h 2509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88720" h="2509520">
                <a:moveTo>
                  <a:pt x="0" y="0"/>
                </a:moveTo>
                <a:cubicBezTo>
                  <a:pt x="145626" y="17780"/>
                  <a:pt x="291253" y="35560"/>
                  <a:pt x="416560" y="71120"/>
                </a:cubicBezTo>
                <a:cubicBezTo>
                  <a:pt x="541867" y="106680"/>
                  <a:pt x="658707" y="154093"/>
                  <a:pt x="751840" y="213360"/>
                </a:cubicBezTo>
                <a:cubicBezTo>
                  <a:pt x="844973" y="272627"/>
                  <a:pt x="911013" y="340360"/>
                  <a:pt x="975360" y="426720"/>
                </a:cubicBezTo>
                <a:cubicBezTo>
                  <a:pt x="1039707" y="513080"/>
                  <a:pt x="1102360" y="602827"/>
                  <a:pt x="1137920" y="731520"/>
                </a:cubicBezTo>
                <a:cubicBezTo>
                  <a:pt x="1173480" y="860213"/>
                  <a:pt x="1188720" y="929640"/>
                  <a:pt x="1188720" y="1198880"/>
                </a:cubicBezTo>
                <a:cubicBezTo>
                  <a:pt x="1188720" y="1468120"/>
                  <a:pt x="1168400" y="1988820"/>
                  <a:pt x="1148080" y="2509520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5" name="Flowchart: Magnetic Disk 34">
            <a:extLst>
              <a:ext uri="{FF2B5EF4-FFF2-40B4-BE49-F238E27FC236}">
                <a16:creationId xmlns:a16="http://schemas.microsoft.com/office/drawing/2014/main" id="{1E1E7D11-116F-5095-DFE8-4060B01B911B}"/>
              </a:ext>
            </a:extLst>
          </p:cNvPr>
          <p:cNvSpPr/>
          <p:nvPr/>
        </p:nvSpPr>
        <p:spPr>
          <a:xfrm>
            <a:off x="8229236" y="5265107"/>
            <a:ext cx="1188720" cy="701040"/>
          </a:xfrm>
          <a:prstGeom prst="flowChartMagneticDisk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B538488-4DF6-303E-218B-32C9575539F6}"/>
              </a:ext>
            </a:extLst>
          </p:cNvPr>
          <p:cNvSpPr txBox="1"/>
          <p:nvPr/>
        </p:nvSpPr>
        <p:spPr>
          <a:xfrm>
            <a:off x="7682970" y="5950608"/>
            <a:ext cx="21743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Particle detector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7AF16805-C3A0-84FE-414D-B3E353DE61BD}"/>
                  </a:ext>
                </a:extLst>
              </p:cNvPr>
              <p:cNvSpPr txBox="1"/>
              <p:nvPr/>
            </p:nvSpPr>
            <p:spPr>
              <a:xfrm>
                <a:off x="9417956" y="2861653"/>
                <a:ext cx="2527752" cy="12886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Lorentz Force :</a:t>
                </a:r>
              </a:p>
              <a:p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 (</a:t>
                </a:r>
                <a:r>
                  <a:rPr lang="en-IN" sz="2800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</a:t>
                </a:r>
                <a:r>
                  <a:rPr lang="en-IN" sz="2800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</a:t>
                </a:r>
                <a:r>
                  <a:rPr lang="en-IN" sz="2800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</a:t>
                </a: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 = m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32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IN" sz="32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IN" sz="3200" i="0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v</m:t>
                            </m:r>
                          </m:e>
                          <m:sup>
                            <m:r>
                              <a:rPr lang="en-IN" sz="3200" i="0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m:rPr>
                            <m:sty m:val="p"/>
                          </m:rPr>
                          <a:rPr lang="en-IN" sz="3200" i="0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r</m:t>
                        </m:r>
                      </m:den>
                    </m:f>
                  </m:oMath>
                </a14:m>
                <a:r>
                  <a:rPr lang="en-IN" sz="32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en-IN" sz="3200" dirty="0"/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7AF16805-C3A0-84FE-414D-B3E353DE61B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17956" y="2861653"/>
                <a:ext cx="2527752" cy="1288686"/>
              </a:xfrm>
              <a:prstGeom prst="rect">
                <a:avLst/>
              </a:prstGeom>
              <a:blipFill>
                <a:blip r:embed="rId2"/>
                <a:stretch>
                  <a:fillRect l="-5060" t="-4717" b="-2830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47339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29" grpId="0"/>
      <p:bldP spid="30" grpId="0"/>
      <p:bldP spid="31" grpId="0"/>
      <p:bldP spid="32" grpId="0" animBg="1"/>
      <p:bldP spid="33" grpId="0" animBg="1"/>
      <p:bldP spid="34" grpId="0" animBg="1"/>
      <p:bldP spid="35" grpId="0" animBg="1"/>
      <p:bldP spid="36" grpId="0"/>
      <p:bldP spid="3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DBC0FB9-4862-9A37-4B96-99EA28CC4F42}"/>
              </a:ext>
            </a:extLst>
          </p:cNvPr>
          <p:cNvSpPr txBox="1"/>
          <p:nvPr/>
        </p:nvSpPr>
        <p:spPr>
          <a:xfrm>
            <a:off x="0" y="180017"/>
            <a:ext cx="11958320" cy="42006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lvl="1" indent="-285750" algn="just">
              <a:lnSpc>
                <a:spcPct val="15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914400" algn="l"/>
              </a:tabLst>
            </a:pPr>
            <a:r>
              <a:rPr lang="en-IN" sz="28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Time-of-Flight Mass Spectrometry</a:t>
            </a:r>
            <a:r>
              <a:rPr lang="en-IN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marL="742950" lvl="1" indent="-285750" algn="just">
              <a:lnSpc>
                <a:spcPct val="15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914400" algn="l"/>
              </a:tabLst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Charged particles or ions accelerated using a known electrostatic field. </a:t>
            </a:r>
          </a:p>
          <a:p>
            <a:pPr marL="742950" lvl="1" indent="-285750" algn="just">
              <a:lnSpc>
                <a:spcPct val="15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914400" algn="l"/>
              </a:tabLst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electrostatic field applied helps us to calculate the energy imparted to the particle. </a:t>
            </a:r>
          </a:p>
          <a:p>
            <a:pPr marL="742950" lvl="1" indent="-285750" algn="just">
              <a:lnSpc>
                <a:spcPct val="15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914400" algn="l"/>
              </a:tabLst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Measuring the time of flight of the particles between electrodes, mass-to-charge ratio of the charges can be determined.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60DDBA51-8CDD-1ADC-E07A-2D4CB7975D3B}"/>
              </a:ext>
            </a:extLst>
          </p:cNvPr>
          <p:cNvGrpSpPr/>
          <p:nvPr/>
        </p:nvGrpSpPr>
        <p:grpSpPr>
          <a:xfrm>
            <a:off x="3565146" y="4490720"/>
            <a:ext cx="6919974" cy="1666240"/>
            <a:chOff x="3565146" y="4490720"/>
            <a:chExt cx="6919974" cy="1666240"/>
          </a:xfrm>
        </p:grpSpPr>
        <p:sp>
          <p:nvSpPr>
            <p:cNvPr id="4" name="Flowchart: Data 3">
              <a:extLst>
                <a:ext uri="{FF2B5EF4-FFF2-40B4-BE49-F238E27FC236}">
                  <a16:creationId xmlns:a16="http://schemas.microsoft.com/office/drawing/2014/main" id="{D0C77C36-0ED2-7D3F-28C7-91ADF9D9AEE4}"/>
                </a:ext>
              </a:extLst>
            </p:cNvPr>
            <p:cNvSpPr/>
            <p:nvPr/>
          </p:nvSpPr>
          <p:spPr>
            <a:xfrm>
              <a:off x="4439920" y="4490720"/>
              <a:ext cx="772160" cy="1666240"/>
            </a:xfrm>
            <a:prstGeom prst="flowChartInputOutpu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5" name="Flowchart: Data 4">
              <a:extLst>
                <a:ext uri="{FF2B5EF4-FFF2-40B4-BE49-F238E27FC236}">
                  <a16:creationId xmlns:a16="http://schemas.microsoft.com/office/drawing/2014/main" id="{9695ADE9-76C1-215F-568F-BA889C383912}"/>
                </a:ext>
              </a:extLst>
            </p:cNvPr>
            <p:cNvSpPr/>
            <p:nvPr/>
          </p:nvSpPr>
          <p:spPr>
            <a:xfrm>
              <a:off x="8646162" y="4490720"/>
              <a:ext cx="772160" cy="1666240"/>
            </a:xfrm>
            <a:prstGeom prst="flowChartInputOutpu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97CF9311-1F22-2ECF-C9E7-6842485B5FD5}"/>
                </a:ext>
              </a:extLst>
            </p:cNvPr>
            <p:cNvCxnSpPr>
              <a:stCxn id="5" idx="5"/>
            </p:cNvCxnSpPr>
            <p:nvPr/>
          </p:nvCxnSpPr>
          <p:spPr>
            <a:xfrm>
              <a:off x="9341106" y="5323840"/>
              <a:ext cx="1042414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F027B920-98AD-7933-DD22-91F03CA372C9}"/>
                </a:ext>
              </a:extLst>
            </p:cNvPr>
            <p:cNvSpPr/>
            <p:nvPr/>
          </p:nvSpPr>
          <p:spPr>
            <a:xfrm>
              <a:off x="10312400" y="5232400"/>
              <a:ext cx="172720" cy="18288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CA3F6A63-7D00-60D8-8BE1-81F40CAE4739}"/>
                </a:ext>
              </a:extLst>
            </p:cNvPr>
            <p:cNvCxnSpPr/>
            <p:nvPr/>
          </p:nvCxnSpPr>
          <p:spPr>
            <a:xfrm>
              <a:off x="3753106" y="5323840"/>
              <a:ext cx="1042414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55F91D29-2CF9-DBE2-0636-729469E89FD0}"/>
                </a:ext>
              </a:extLst>
            </p:cNvPr>
            <p:cNvSpPr/>
            <p:nvPr/>
          </p:nvSpPr>
          <p:spPr>
            <a:xfrm>
              <a:off x="3565146" y="5220546"/>
              <a:ext cx="172720" cy="18288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01699CA7-B55A-8DB1-4027-5F64D0E07F55}"/>
                </a:ext>
              </a:extLst>
            </p:cNvPr>
            <p:cNvCxnSpPr>
              <a:cxnSpLocks/>
            </p:cNvCxnSpPr>
            <p:nvPr/>
          </p:nvCxnSpPr>
          <p:spPr>
            <a:xfrm>
              <a:off x="5328919" y="4663440"/>
              <a:ext cx="3418841" cy="0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7E69108-FF78-9A1D-22FF-B6963E2B85C3}"/>
                </a:ext>
              </a:extLst>
            </p:cNvPr>
            <p:cNvCxnSpPr>
              <a:cxnSpLocks/>
            </p:cNvCxnSpPr>
            <p:nvPr/>
          </p:nvCxnSpPr>
          <p:spPr>
            <a:xfrm>
              <a:off x="5328918" y="4866640"/>
              <a:ext cx="3418841" cy="0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881FC9E0-47DA-A9CA-28F7-50B8D143043D}"/>
                </a:ext>
              </a:extLst>
            </p:cNvPr>
            <p:cNvCxnSpPr>
              <a:cxnSpLocks/>
            </p:cNvCxnSpPr>
            <p:nvPr/>
          </p:nvCxnSpPr>
          <p:spPr>
            <a:xfrm>
              <a:off x="5242559" y="5049520"/>
              <a:ext cx="3418841" cy="0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C86A600-44A4-9DA9-A5D8-3838AD3F35A3}"/>
                </a:ext>
              </a:extLst>
            </p:cNvPr>
            <p:cNvCxnSpPr>
              <a:cxnSpLocks/>
            </p:cNvCxnSpPr>
            <p:nvPr/>
          </p:nvCxnSpPr>
          <p:spPr>
            <a:xfrm>
              <a:off x="5328918" y="5283200"/>
              <a:ext cx="3418841" cy="0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0AB204C2-EA84-166E-280B-57CD8983C171}"/>
                </a:ext>
              </a:extLst>
            </p:cNvPr>
            <p:cNvCxnSpPr>
              <a:cxnSpLocks/>
            </p:cNvCxnSpPr>
            <p:nvPr/>
          </p:nvCxnSpPr>
          <p:spPr>
            <a:xfrm>
              <a:off x="5328917" y="4500880"/>
              <a:ext cx="3418841" cy="0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3B3CFED5-78B9-B93F-96DE-4CC744D9D6B4}"/>
                </a:ext>
              </a:extLst>
            </p:cNvPr>
            <p:cNvCxnSpPr>
              <a:cxnSpLocks/>
            </p:cNvCxnSpPr>
            <p:nvPr/>
          </p:nvCxnSpPr>
          <p:spPr>
            <a:xfrm>
              <a:off x="5212080" y="5445760"/>
              <a:ext cx="3418841" cy="0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A5430E13-4ED7-69AA-12C0-2DED3EB3168B}"/>
                </a:ext>
              </a:extLst>
            </p:cNvPr>
            <p:cNvCxnSpPr>
              <a:cxnSpLocks/>
            </p:cNvCxnSpPr>
            <p:nvPr/>
          </p:nvCxnSpPr>
          <p:spPr>
            <a:xfrm>
              <a:off x="5156199" y="5588000"/>
              <a:ext cx="3418841" cy="0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C18B69EC-15C0-146F-720F-BA6E55F8829C}"/>
                </a:ext>
              </a:extLst>
            </p:cNvPr>
            <p:cNvCxnSpPr>
              <a:cxnSpLocks/>
            </p:cNvCxnSpPr>
            <p:nvPr/>
          </p:nvCxnSpPr>
          <p:spPr>
            <a:xfrm>
              <a:off x="5156198" y="5770880"/>
              <a:ext cx="3418841" cy="0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A2CCB61E-B51D-01CC-A26D-ACA1B6FF98A3}"/>
                </a:ext>
              </a:extLst>
            </p:cNvPr>
            <p:cNvCxnSpPr>
              <a:cxnSpLocks/>
            </p:cNvCxnSpPr>
            <p:nvPr/>
          </p:nvCxnSpPr>
          <p:spPr>
            <a:xfrm>
              <a:off x="5082538" y="5933440"/>
              <a:ext cx="3418841" cy="0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1300113C-0B95-88AB-2D4D-9DE8C0766F79}"/>
                </a:ext>
              </a:extLst>
            </p:cNvPr>
            <p:cNvCxnSpPr>
              <a:cxnSpLocks/>
            </p:cNvCxnSpPr>
            <p:nvPr/>
          </p:nvCxnSpPr>
          <p:spPr>
            <a:xfrm>
              <a:off x="5156198" y="6065520"/>
              <a:ext cx="3418841" cy="0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D8DD58AD-1E30-291D-D4C2-3AEEF45CD2FB}"/>
                </a:ext>
              </a:extLst>
            </p:cNvPr>
            <p:cNvSpPr txBox="1"/>
            <p:nvPr/>
          </p:nvSpPr>
          <p:spPr>
            <a:xfrm>
              <a:off x="5699758" y="5577838"/>
              <a:ext cx="239776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IN" sz="1800" kern="1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electrostatic field</a:t>
              </a:r>
              <a:endParaRPr lang="en-IN" dirty="0"/>
            </a:p>
          </p:txBody>
        </p:sp>
      </p:grpSp>
      <p:sp>
        <p:nvSpPr>
          <p:cNvPr id="30" name="Oval 29">
            <a:extLst>
              <a:ext uri="{FF2B5EF4-FFF2-40B4-BE49-F238E27FC236}">
                <a16:creationId xmlns:a16="http://schemas.microsoft.com/office/drawing/2014/main" id="{EA70A49F-ADCA-CA9E-59B4-DC4535817FD6}"/>
              </a:ext>
            </a:extLst>
          </p:cNvPr>
          <p:cNvSpPr/>
          <p:nvPr/>
        </p:nvSpPr>
        <p:spPr>
          <a:xfrm>
            <a:off x="5156198" y="5223087"/>
            <a:ext cx="172719" cy="16086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19982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1.85185E-6 L 0.30586 0.0044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86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FF41B26-F61E-2C40-9BC2-5AF24A17FFC2}"/>
              </a:ext>
            </a:extLst>
          </p:cNvPr>
          <p:cNvSpPr txBox="1"/>
          <p:nvPr/>
        </p:nvSpPr>
        <p:spPr>
          <a:xfrm>
            <a:off x="0" y="469272"/>
            <a:ext cx="11826240" cy="62422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just">
              <a:lnSpc>
                <a:spcPct val="150000"/>
              </a:lnSpc>
              <a:spcAft>
                <a:spcPts val="800"/>
              </a:spcAft>
              <a:buSzPts val="1000"/>
              <a:tabLst>
                <a:tab pos="914400" algn="l"/>
              </a:tabLst>
            </a:pPr>
            <a:r>
              <a:rPr lang="en-IN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Quadrupole Mass Spectrometry</a:t>
            </a: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marL="914400" lvl="1" indent="-457200" algn="just">
              <a:lnSpc>
                <a:spcPct val="15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method also works with the principle of selecting ions based on their mass to charge ratio (m/q). </a:t>
            </a:r>
          </a:p>
          <a:p>
            <a:pPr marL="914400" lvl="1" indent="-457200" algn="just">
              <a:lnSpc>
                <a:spcPct val="15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Each of the two opposing rods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are applied with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equal potential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DC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superimposed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with a 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high-frequency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oscillating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voltage. </a:t>
            </a:r>
            <a:endParaRPr lang="en-US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lvl="1" indent="-457200" algn="just">
              <a:lnSpc>
                <a:spcPct val="15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voltages applied induce transverse oscillations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 the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ions traversing between the rods. </a:t>
            </a:r>
            <a:endParaRPr lang="en-US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lvl="1" indent="-457200" algn="just">
              <a:lnSpc>
                <a:spcPct val="15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amplitudes of almost all oscillations intensify so that ultimately the ions will make contact with the rods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IN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138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C8B3AE9-D702-7569-B186-0EBB4E560F50}"/>
              </a:ext>
            </a:extLst>
          </p:cNvPr>
          <p:cNvSpPr txBox="1"/>
          <p:nvPr/>
        </p:nvSpPr>
        <p:spPr>
          <a:xfrm>
            <a:off x="193040" y="989248"/>
            <a:ext cx="11998960" cy="1315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Ions 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with a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specific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ratio of mass to charge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m/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q)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is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resonance condition which allows passage through the system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IN" sz="28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266604B-8C51-7D7F-04CC-31F7E37BF8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617" y="4307838"/>
            <a:ext cx="999831" cy="755970"/>
          </a:xfrm>
          <a:prstGeom prst="rect">
            <a:avLst/>
          </a:pr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738C0F61-1CD1-37DA-AEBF-DEEDF5EB900F}"/>
              </a:ext>
            </a:extLst>
          </p:cNvPr>
          <p:cNvGrpSpPr/>
          <p:nvPr/>
        </p:nvGrpSpPr>
        <p:grpSpPr>
          <a:xfrm>
            <a:off x="2060684" y="3938982"/>
            <a:ext cx="1828800" cy="1322948"/>
            <a:chOff x="2147911" y="2862022"/>
            <a:chExt cx="1828800" cy="1322948"/>
          </a:xfrm>
        </p:grpSpPr>
        <p:sp>
          <p:nvSpPr>
            <p:cNvPr id="7" name="Cube 6">
              <a:extLst>
                <a:ext uri="{FF2B5EF4-FFF2-40B4-BE49-F238E27FC236}">
                  <a16:creationId xmlns:a16="http://schemas.microsoft.com/office/drawing/2014/main" id="{FD3ABAD9-C5F0-9945-4A41-3458A21E7766}"/>
                </a:ext>
              </a:extLst>
            </p:cNvPr>
            <p:cNvSpPr/>
            <p:nvPr/>
          </p:nvSpPr>
          <p:spPr>
            <a:xfrm>
              <a:off x="2147911" y="2862022"/>
              <a:ext cx="1828800" cy="377985"/>
            </a:xfrm>
            <a:prstGeom prst="cube">
              <a:avLst>
                <a:gd name="adj" fmla="val 76908"/>
              </a:avLst>
            </a:prstGeom>
            <a:solidFill>
              <a:schemeClr val="tx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8" name="Cube 7">
              <a:extLst>
                <a:ext uri="{FF2B5EF4-FFF2-40B4-BE49-F238E27FC236}">
                  <a16:creationId xmlns:a16="http://schemas.microsoft.com/office/drawing/2014/main" id="{B7B09D17-62EE-197F-22BA-F99D7B6FEA9B}"/>
                </a:ext>
              </a:extLst>
            </p:cNvPr>
            <p:cNvSpPr/>
            <p:nvPr/>
          </p:nvSpPr>
          <p:spPr>
            <a:xfrm>
              <a:off x="2147911" y="3806985"/>
              <a:ext cx="1828800" cy="377985"/>
            </a:xfrm>
            <a:prstGeom prst="cube">
              <a:avLst>
                <a:gd name="adj" fmla="val 76908"/>
              </a:avLst>
            </a:prstGeom>
            <a:solidFill>
              <a:schemeClr val="tx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DDDF8D3E-4869-84D0-E342-7BF0D65194BE}"/>
                </a:ext>
              </a:extLst>
            </p:cNvPr>
            <p:cNvCxnSpPr/>
            <p:nvPr/>
          </p:nvCxnSpPr>
          <p:spPr>
            <a:xfrm>
              <a:off x="2489200" y="3240007"/>
              <a:ext cx="0" cy="566978"/>
            </a:xfrm>
            <a:prstGeom prst="line">
              <a:avLst/>
            </a:prstGeom>
            <a:ln w="3810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672E868C-8921-D0CF-0A23-79C71637A55F}"/>
                </a:ext>
              </a:extLst>
            </p:cNvPr>
            <p:cNvCxnSpPr>
              <a:cxnSpLocks/>
            </p:cNvCxnSpPr>
            <p:nvPr/>
          </p:nvCxnSpPr>
          <p:spPr>
            <a:xfrm>
              <a:off x="2357120" y="3257088"/>
              <a:ext cx="0" cy="747025"/>
            </a:xfrm>
            <a:prstGeom prst="line">
              <a:avLst/>
            </a:prstGeom>
            <a:ln w="3810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1DA9DFE8-284D-DA47-F488-0AD315D335A0}"/>
                </a:ext>
              </a:extLst>
            </p:cNvPr>
            <p:cNvCxnSpPr/>
            <p:nvPr/>
          </p:nvCxnSpPr>
          <p:spPr>
            <a:xfrm>
              <a:off x="3062311" y="3248952"/>
              <a:ext cx="0" cy="566978"/>
            </a:xfrm>
            <a:prstGeom prst="line">
              <a:avLst/>
            </a:prstGeom>
            <a:ln w="3810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EA63E9E3-40E7-2708-3636-F88356AF2A2B}"/>
                </a:ext>
              </a:extLst>
            </p:cNvPr>
            <p:cNvCxnSpPr/>
            <p:nvPr/>
          </p:nvCxnSpPr>
          <p:spPr>
            <a:xfrm>
              <a:off x="3302000" y="3248952"/>
              <a:ext cx="0" cy="566978"/>
            </a:xfrm>
            <a:prstGeom prst="line">
              <a:avLst/>
            </a:prstGeom>
            <a:ln w="3810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4537FB8-5170-FACA-18DD-6A91EC33345E}"/>
                </a:ext>
              </a:extLst>
            </p:cNvPr>
            <p:cNvCxnSpPr/>
            <p:nvPr/>
          </p:nvCxnSpPr>
          <p:spPr>
            <a:xfrm>
              <a:off x="3606800" y="3235351"/>
              <a:ext cx="0" cy="566978"/>
            </a:xfrm>
            <a:prstGeom prst="line">
              <a:avLst/>
            </a:prstGeom>
            <a:ln w="3810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1511284F-E2BC-03C1-F054-74EF8A9CC4FE}"/>
                </a:ext>
              </a:extLst>
            </p:cNvPr>
            <p:cNvCxnSpPr>
              <a:cxnSpLocks/>
            </p:cNvCxnSpPr>
            <p:nvPr/>
          </p:nvCxnSpPr>
          <p:spPr>
            <a:xfrm>
              <a:off x="3870960" y="3108918"/>
              <a:ext cx="0" cy="719378"/>
            </a:xfrm>
            <a:prstGeom prst="line">
              <a:avLst/>
            </a:prstGeom>
            <a:ln w="3810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D5A17D2C-6D1D-C075-EE9A-0E24C60F975C}"/>
                </a:ext>
              </a:extLst>
            </p:cNvPr>
            <p:cNvCxnSpPr/>
            <p:nvPr/>
          </p:nvCxnSpPr>
          <p:spPr>
            <a:xfrm>
              <a:off x="2716871" y="3235351"/>
              <a:ext cx="0" cy="566978"/>
            </a:xfrm>
            <a:prstGeom prst="line">
              <a:avLst/>
            </a:prstGeom>
            <a:ln w="3810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E3F60B38-C6D9-1120-041B-397E54828E62}"/>
                </a:ext>
              </a:extLst>
            </p:cNvPr>
            <p:cNvCxnSpPr>
              <a:cxnSpLocks/>
            </p:cNvCxnSpPr>
            <p:nvPr/>
          </p:nvCxnSpPr>
          <p:spPr>
            <a:xfrm>
              <a:off x="2621280" y="3257088"/>
              <a:ext cx="0" cy="747025"/>
            </a:xfrm>
            <a:prstGeom prst="line">
              <a:avLst/>
            </a:prstGeom>
            <a:ln w="3810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ED0A9DA-BB08-4624-CCFE-603DD9D6BC69}"/>
                </a:ext>
              </a:extLst>
            </p:cNvPr>
            <p:cNvCxnSpPr>
              <a:cxnSpLocks/>
            </p:cNvCxnSpPr>
            <p:nvPr/>
          </p:nvCxnSpPr>
          <p:spPr>
            <a:xfrm>
              <a:off x="2875280" y="3268321"/>
              <a:ext cx="0" cy="747025"/>
            </a:xfrm>
            <a:prstGeom prst="line">
              <a:avLst/>
            </a:prstGeom>
            <a:ln w="3810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B4BE15B7-1D1D-441D-D4BD-69721FE6DD79}"/>
                </a:ext>
              </a:extLst>
            </p:cNvPr>
            <p:cNvCxnSpPr>
              <a:cxnSpLocks/>
            </p:cNvCxnSpPr>
            <p:nvPr/>
          </p:nvCxnSpPr>
          <p:spPr>
            <a:xfrm>
              <a:off x="3159760" y="3268321"/>
              <a:ext cx="0" cy="747025"/>
            </a:xfrm>
            <a:prstGeom prst="line">
              <a:avLst/>
            </a:prstGeom>
            <a:ln w="3810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CAB1B4EB-C930-D37A-3259-4960D874BDA8}"/>
                </a:ext>
              </a:extLst>
            </p:cNvPr>
            <p:cNvCxnSpPr>
              <a:cxnSpLocks/>
            </p:cNvCxnSpPr>
            <p:nvPr/>
          </p:nvCxnSpPr>
          <p:spPr>
            <a:xfrm>
              <a:off x="3434080" y="3268321"/>
              <a:ext cx="0" cy="747025"/>
            </a:xfrm>
            <a:prstGeom prst="line">
              <a:avLst/>
            </a:prstGeom>
            <a:ln w="3810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6B6D24EC-C4DE-300B-0FBB-9153D86C23A2}"/>
                </a:ext>
              </a:extLst>
            </p:cNvPr>
            <p:cNvCxnSpPr>
              <a:cxnSpLocks/>
            </p:cNvCxnSpPr>
            <p:nvPr/>
          </p:nvCxnSpPr>
          <p:spPr>
            <a:xfrm>
              <a:off x="3738880" y="3235351"/>
              <a:ext cx="0" cy="747025"/>
            </a:xfrm>
            <a:prstGeom prst="line">
              <a:avLst/>
            </a:prstGeom>
            <a:ln w="3810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4488E49D-CCF9-8ED2-C252-46C3C51A5D11}"/>
              </a:ext>
            </a:extLst>
          </p:cNvPr>
          <p:cNvGrpSpPr/>
          <p:nvPr/>
        </p:nvGrpSpPr>
        <p:grpSpPr>
          <a:xfrm>
            <a:off x="4673662" y="3830124"/>
            <a:ext cx="3514836" cy="1373452"/>
            <a:chOff x="4673662" y="3830124"/>
            <a:chExt cx="3514836" cy="1373452"/>
          </a:xfrm>
        </p:grpSpPr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4F84C875-D5AD-02F5-13B2-2608BFCE1CC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781272" y="3836799"/>
              <a:ext cx="3155085" cy="379288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735B3B8B-6043-58EA-CACE-73B185C7702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78575" y="4435433"/>
              <a:ext cx="3155085" cy="37928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BC9CE8BA-9E25-DB64-186C-8824F2F4453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85614" y="4824288"/>
              <a:ext cx="3155085" cy="379288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F02C10CC-9424-1538-53EE-9AD5FDB2D59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033413" y="4245789"/>
              <a:ext cx="3155085" cy="379288"/>
            </a:xfrm>
            <a:prstGeom prst="rect">
              <a:avLst/>
            </a:prstGeom>
          </p:spPr>
        </p:pic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0864C82A-DF65-32BF-9352-FC77FB073746}"/>
                </a:ext>
              </a:extLst>
            </p:cNvPr>
            <p:cNvSpPr/>
            <p:nvPr/>
          </p:nvSpPr>
          <p:spPr>
            <a:xfrm>
              <a:off x="4728613" y="3830124"/>
              <a:ext cx="304800" cy="375920"/>
            </a:xfrm>
            <a:prstGeom prst="ellipse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-</a:t>
              </a:r>
              <a:endParaRPr lang="en-IN" dirty="0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DE55D2EA-63BC-ECB3-09DB-DAAF2DBCE516}"/>
                </a:ext>
              </a:extLst>
            </p:cNvPr>
            <p:cNvSpPr/>
            <p:nvPr/>
          </p:nvSpPr>
          <p:spPr>
            <a:xfrm>
              <a:off x="4838964" y="4825972"/>
              <a:ext cx="304800" cy="375920"/>
            </a:xfrm>
            <a:prstGeom prst="ellipse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-</a:t>
              </a:r>
              <a:endParaRPr lang="en-IN" dirty="0"/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A44A5D88-089A-B4DD-46B7-106C9CEFDB9B}"/>
                </a:ext>
              </a:extLst>
            </p:cNvPr>
            <p:cNvSpPr/>
            <p:nvPr/>
          </p:nvSpPr>
          <p:spPr>
            <a:xfrm>
              <a:off x="4673662" y="4376218"/>
              <a:ext cx="304800" cy="375920"/>
            </a:xfrm>
            <a:prstGeom prst="ellipse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+</a:t>
              </a:r>
              <a:endParaRPr lang="en-IN" dirty="0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19E74F90-6C39-42C2-AD37-89FC2BB299CF}"/>
                </a:ext>
              </a:extLst>
            </p:cNvPr>
            <p:cNvSpPr/>
            <p:nvPr/>
          </p:nvSpPr>
          <p:spPr>
            <a:xfrm>
              <a:off x="5007533" y="4212719"/>
              <a:ext cx="304800" cy="375920"/>
            </a:xfrm>
            <a:prstGeom prst="ellipse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+</a:t>
              </a:r>
              <a:endParaRPr lang="en-IN" dirty="0"/>
            </a:p>
          </p:txBody>
        </p:sp>
      </p:grpSp>
      <p:pic>
        <p:nvPicPr>
          <p:cNvPr id="48" name="Picture 47">
            <a:extLst>
              <a:ext uri="{FF2B5EF4-FFF2-40B4-BE49-F238E27FC236}">
                <a16:creationId xmlns:a16="http://schemas.microsoft.com/office/drawing/2014/main" id="{11F826D8-0156-C997-CAF0-044A0C63D4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10660413" y="4282879"/>
            <a:ext cx="1219306" cy="731583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FA3AE678-FA59-2B15-D8EF-69E50B6E5957}"/>
              </a:ext>
            </a:extLst>
          </p:cNvPr>
          <p:cNvSpPr txBox="1"/>
          <p:nvPr/>
        </p:nvSpPr>
        <p:spPr>
          <a:xfrm>
            <a:off x="239398" y="5092306"/>
            <a:ext cx="125373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source</a:t>
            </a:r>
            <a:endParaRPr lang="en-IN" sz="2000" dirty="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3C9449D1-72C6-4BF1-CFB1-973BA2FEBBE2}"/>
              </a:ext>
            </a:extLst>
          </p:cNvPr>
          <p:cNvSpPr txBox="1"/>
          <p:nvPr/>
        </p:nvSpPr>
        <p:spPr>
          <a:xfrm>
            <a:off x="2136882" y="5246715"/>
            <a:ext cx="161358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Electron impact ionizer</a:t>
            </a:r>
            <a:endParaRPr lang="en-IN" sz="2000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12C2E805-ED8D-C81A-281F-90A34508559A}"/>
              </a:ext>
            </a:extLst>
          </p:cNvPr>
          <p:cNvSpPr txBox="1"/>
          <p:nvPr/>
        </p:nvSpPr>
        <p:spPr>
          <a:xfrm>
            <a:off x="5583250" y="5145502"/>
            <a:ext cx="161358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Quadrupole ion analyser</a:t>
            </a:r>
            <a:endParaRPr lang="en-IN" sz="2000" dirty="0"/>
          </a:p>
        </p:txBody>
      </p: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A3DBD6D5-1E7F-6BA5-6A0E-C80D5DAF6D0F}"/>
              </a:ext>
            </a:extLst>
          </p:cNvPr>
          <p:cNvCxnSpPr>
            <a:cxnSpLocks/>
          </p:cNvCxnSpPr>
          <p:nvPr/>
        </p:nvCxnSpPr>
        <p:spPr>
          <a:xfrm>
            <a:off x="1540448" y="4677726"/>
            <a:ext cx="729445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1A1D6161-C338-A5BC-B9AC-6E8962199063}"/>
              </a:ext>
            </a:extLst>
          </p:cNvPr>
          <p:cNvCxnSpPr>
            <a:cxnSpLocks/>
          </p:cNvCxnSpPr>
          <p:nvPr/>
        </p:nvCxnSpPr>
        <p:spPr>
          <a:xfrm>
            <a:off x="2315229" y="4697866"/>
            <a:ext cx="2358433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Freeform: Shape 58">
            <a:extLst>
              <a:ext uri="{FF2B5EF4-FFF2-40B4-BE49-F238E27FC236}">
                <a16:creationId xmlns:a16="http://schemas.microsoft.com/office/drawing/2014/main" id="{E3E5A883-DA01-CCA7-32AB-0322F6892794}"/>
              </a:ext>
            </a:extLst>
          </p:cNvPr>
          <p:cNvSpPr/>
          <p:nvPr/>
        </p:nvSpPr>
        <p:spPr>
          <a:xfrm>
            <a:off x="4637512" y="4522158"/>
            <a:ext cx="3155086" cy="262402"/>
          </a:xfrm>
          <a:custGeom>
            <a:avLst/>
            <a:gdLst>
              <a:gd name="connsiteX0" fmla="*/ 0 w 3620485"/>
              <a:gd name="connsiteY0" fmla="*/ 238032 h 349971"/>
              <a:gd name="connsiteX1" fmla="*/ 487680 w 3620485"/>
              <a:gd name="connsiteY1" fmla="*/ 116112 h 349971"/>
              <a:gd name="connsiteX2" fmla="*/ 1066800 w 3620485"/>
              <a:gd name="connsiteY2" fmla="*/ 298992 h 349971"/>
              <a:gd name="connsiteX3" fmla="*/ 1747520 w 3620485"/>
              <a:gd name="connsiteY3" fmla="*/ 55152 h 349971"/>
              <a:gd name="connsiteX4" fmla="*/ 2570480 w 3620485"/>
              <a:gd name="connsiteY4" fmla="*/ 349792 h 349971"/>
              <a:gd name="connsiteX5" fmla="*/ 3169920 w 3620485"/>
              <a:gd name="connsiteY5" fmla="*/ 4352 h 349971"/>
              <a:gd name="connsiteX6" fmla="*/ 3566160 w 3620485"/>
              <a:gd name="connsiteY6" fmla="*/ 156752 h 349971"/>
              <a:gd name="connsiteX7" fmla="*/ 3606800 w 3620485"/>
              <a:gd name="connsiteY7" fmla="*/ 177072 h 349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20485" h="349971">
                <a:moveTo>
                  <a:pt x="0" y="238032"/>
                </a:moveTo>
                <a:cubicBezTo>
                  <a:pt x="154940" y="171992"/>
                  <a:pt x="309880" y="105952"/>
                  <a:pt x="487680" y="116112"/>
                </a:cubicBezTo>
                <a:cubicBezTo>
                  <a:pt x="665480" y="126272"/>
                  <a:pt x="856827" y="309152"/>
                  <a:pt x="1066800" y="298992"/>
                </a:cubicBezTo>
                <a:cubicBezTo>
                  <a:pt x="1276773" y="288832"/>
                  <a:pt x="1496907" y="46685"/>
                  <a:pt x="1747520" y="55152"/>
                </a:cubicBezTo>
                <a:cubicBezTo>
                  <a:pt x="1998133" y="63619"/>
                  <a:pt x="2333413" y="358259"/>
                  <a:pt x="2570480" y="349792"/>
                </a:cubicBezTo>
                <a:cubicBezTo>
                  <a:pt x="2807547" y="341325"/>
                  <a:pt x="3003973" y="36525"/>
                  <a:pt x="3169920" y="4352"/>
                </a:cubicBezTo>
                <a:cubicBezTo>
                  <a:pt x="3335867" y="-27821"/>
                  <a:pt x="3493347" y="127965"/>
                  <a:pt x="3566160" y="156752"/>
                </a:cubicBezTo>
                <a:cubicBezTo>
                  <a:pt x="3638973" y="185539"/>
                  <a:pt x="3622886" y="181305"/>
                  <a:pt x="3606800" y="177072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0" name="Freeform: Shape 59">
            <a:extLst>
              <a:ext uri="{FF2B5EF4-FFF2-40B4-BE49-F238E27FC236}">
                <a16:creationId xmlns:a16="http://schemas.microsoft.com/office/drawing/2014/main" id="{D8DB5DA5-0663-6FF0-CFFE-A48D312C6000}"/>
              </a:ext>
            </a:extLst>
          </p:cNvPr>
          <p:cNvSpPr/>
          <p:nvPr/>
        </p:nvSpPr>
        <p:spPr>
          <a:xfrm rot="10800000">
            <a:off x="7859540" y="4566665"/>
            <a:ext cx="3155086" cy="262402"/>
          </a:xfrm>
          <a:custGeom>
            <a:avLst/>
            <a:gdLst>
              <a:gd name="connsiteX0" fmla="*/ 0 w 3620485"/>
              <a:gd name="connsiteY0" fmla="*/ 238032 h 349971"/>
              <a:gd name="connsiteX1" fmla="*/ 487680 w 3620485"/>
              <a:gd name="connsiteY1" fmla="*/ 116112 h 349971"/>
              <a:gd name="connsiteX2" fmla="*/ 1066800 w 3620485"/>
              <a:gd name="connsiteY2" fmla="*/ 298992 h 349971"/>
              <a:gd name="connsiteX3" fmla="*/ 1747520 w 3620485"/>
              <a:gd name="connsiteY3" fmla="*/ 55152 h 349971"/>
              <a:gd name="connsiteX4" fmla="*/ 2570480 w 3620485"/>
              <a:gd name="connsiteY4" fmla="*/ 349792 h 349971"/>
              <a:gd name="connsiteX5" fmla="*/ 3169920 w 3620485"/>
              <a:gd name="connsiteY5" fmla="*/ 4352 h 349971"/>
              <a:gd name="connsiteX6" fmla="*/ 3566160 w 3620485"/>
              <a:gd name="connsiteY6" fmla="*/ 156752 h 349971"/>
              <a:gd name="connsiteX7" fmla="*/ 3606800 w 3620485"/>
              <a:gd name="connsiteY7" fmla="*/ 177072 h 349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20485" h="349971">
                <a:moveTo>
                  <a:pt x="0" y="238032"/>
                </a:moveTo>
                <a:cubicBezTo>
                  <a:pt x="154940" y="171992"/>
                  <a:pt x="309880" y="105952"/>
                  <a:pt x="487680" y="116112"/>
                </a:cubicBezTo>
                <a:cubicBezTo>
                  <a:pt x="665480" y="126272"/>
                  <a:pt x="856827" y="309152"/>
                  <a:pt x="1066800" y="298992"/>
                </a:cubicBezTo>
                <a:cubicBezTo>
                  <a:pt x="1276773" y="288832"/>
                  <a:pt x="1496907" y="46685"/>
                  <a:pt x="1747520" y="55152"/>
                </a:cubicBezTo>
                <a:cubicBezTo>
                  <a:pt x="1998133" y="63619"/>
                  <a:pt x="2333413" y="358259"/>
                  <a:pt x="2570480" y="349792"/>
                </a:cubicBezTo>
                <a:cubicBezTo>
                  <a:pt x="2807547" y="341325"/>
                  <a:pt x="3003973" y="36525"/>
                  <a:pt x="3169920" y="4352"/>
                </a:cubicBezTo>
                <a:cubicBezTo>
                  <a:pt x="3335867" y="-27821"/>
                  <a:pt x="3493347" y="127965"/>
                  <a:pt x="3566160" y="156752"/>
                </a:cubicBezTo>
                <a:cubicBezTo>
                  <a:pt x="3638973" y="185539"/>
                  <a:pt x="3622886" y="181305"/>
                  <a:pt x="3606800" y="177072"/>
                </a:cubicBezTo>
              </a:path>
            </a:pathLst>
          </a:cu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4266187-34A7-1146-82F8-FB4D113F10FD}"/>
              </a:ext>
            </a:extLst>
          </p:cNvPr>
          <p:cNvSpPr txBox="1"/>
          <p:nvPr/>
        </p:nvSpPr>
        <p:spPr>
          <a:xfrm>
            <a:off x="913581" y="3227724"/>
            <a:ext cx="125373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Atoms / molecules</a:t>
            </a:r>
            <a:endParaRPr lang="en-IN" sz="2000" dirty="0"/>
          </a:p>
        </p:txBody>
      </p: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AEEACCE0-6CD2-BB90-4F0F-E2DD0C6A5B56}"/>
              </a:ext>
            </a:extLst>
          </p:cNvPr>
          <p:cNvCxnSpPr>
            <a:cxnSpLocks/>
          </p:cNvCxnSpPr>
          <p:nvPr/>
        </p:nvCxnSpPr>
        <p:spPr>
          <a:xfrm>
            <a:off x="1750536" y="3894502"/>
            <a:ext cx="0" cy="6229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7FBA5F98-DA85-6DE5-45A4-F69B5A21C865}"/>
              </a:ext>
            </a:extLst>
          </p:cNvPr>
          <p:cNvSpPr txBox="1"/>
          <p:nvPr/>
        </p:nvSpPr>
        <p:spPr>
          <a:xfrm>
            <a:off x="3674265" y="3024989"/>
            <a:ext cx="125373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 beam</a:t>
            </a:r>
            <a:endParaRPr lang="en-IN" sz="2000" dirty="0"/>
          </a:p>
        </p:txBody>
      </p: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4793A0F2-AC61-9140-4C83-75BAA527CA75}"/>
              </a:ext>
            </a:extLst>
          </p:cNvPr>
          <p:cNvCxnSpPr>
            <a:cxnSpLocks/>
          </p:cNvCxnSpPr>
          <p:nvPr/>
        </p:nvCxnSpPr>
        <p:spPr>
          <a:xfrm>
            <a:off x="4299935" y="3425099"/>
            <a:ext cx="0" cy="11843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EB9AF2CD-FE57-1D38-763E-1FC1DC52D62F}"/>
              </a:ext>
            </a:extLst>
          </p:cNvPr>
          <p:cNvCxnSpPr>
            <a:cxnSpLocks/>
            <a:stCxn id="69" idx="2"/>
          </p:cNvCxnSpPr>
          <p:nvPr/>
        </p:nvCxnSpPr>
        <p:spPr>
          <a:xfrm>
            <a:off x="9054815" y="3734300"/>
            <a:ext cx="0" cy="8615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>
            <a:extLst>
              <a:ext uri="{FF2B5EF4-FFF2-40B4-BE49-F238E27FC236}">
                <a16:creationId xmlns:a16="http://schemas.microsoft.com/office/drawing/2014/main" id="{A3808EF9-87F8-7868-7227-B8474F18F6A6}"/>
              </a:ext>
            </a:extLst>
          </p:cNvPr>
          <p:cNvSpPr txBox="1"/>
          <p:nvPr/>
        </p:nvSpPr>
        <p:spPr>
          <a:xfrm>
            <a:off x="8427948" y="3026414"/>
            <a:ext cx="125373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Selected ions</a:t>
            </a:r>
            <a:endParaRPr lang="en-IN" sz="2000" dirty="0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AEE3C9E8-91DE-CEEC-9775-3973F476971E}"/>
              </a:ext>
            </a:extLst>
          </p:cNvPr>
          <p:cNvSpPr txBox="1"/>
          <p:nvPr/>
        </p:nvSpPr>
        <p:spPr>
          <a:xfrm>
            <a:off x="10643199" y="5325315"/>
            <a:ext cx="125373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Detector</a:t>
            </a:r>
            <a:endParaRPr lang="en-IN" sz="2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576DA4F-EEF0-E710-26A7-E6774F4B0D94}"/>
              </a:ext>
            </a:extLst>
          </p:cNvPr>
          <p:cNvSpPr txBox="1"/>
          <p:nvPr/>
        </p:nvSpPr>
        <p:spPr>
          <a:xfrm>
            <a:off x="0" y="324770"/>
            <a:ext cx="5915474" cy="6612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just">
              <a:lnSpc>
                <a:spcPct val="150000"/>
              </a:lnSpc>
              <a:spcAft>
                <a:spcPts val="800"/>
              </a:spcAft>
              <a:buSzPts val="1000"/>
              <a:tabLst>
                <a:tab pos="914400" algn="l"/>
              </a:tabLst>
            </a:pPr>
            <a:r>
              <a:rPr lang="en-IN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Quadrupole Mass Spectrometry</a:t>
            </a: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</p:txBody>
      </p:sp>
    </p:spTree>
    <p:extLst>
      <p:ext uri="{BB962C8B-B14F-4D97-AF65-F5344CB8AC3E}">
        <p14:creationId xmlns:p14="http://schemas.microsoft.com/office/powerpoint/2010/main" val="3785245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0" grpId="0"/>
      <p:bldP spid="51" grpId="0"/>
      <p:bldP spid="52" grpId="0"/>
      <p:bldP spid="59" grpId="0" animBg="1"/>
      <p:bldP spid="60" grpId="0" animBg="1"/>
      <p:bldP spid="61" grpId="0"/>
      <p:bldP spid="64" grpId="0"/>
      <p:bldP spid="69" grpId="0"/>
      <p:bldP spid="70" grpId="0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55C6EA9-FD31-0502-8262-D454AF35CB16}"/>
              </a:ext>
            </a:extLst>
          </p:cNvPr>
          <p:cNvSpPr txBox="1"/>
          <p:nvPr/>
        </p:nvSpPr>
        <p:spPr>
          <a:xfrm>
            <a:off x="233680" y="160348"/>
            <a:ext cx="11562080" cy="59763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just">
              <a:lnSpc>
                <a:spcPct val="150000"/>
              </a:lnSpc>
              <a:spcAft>
                <a:spcPts val="800"/>
              </a:spcAft>
              <a:buSzPts val="1000"/>
              <a:tabLst>
                <a:tab pos="914400" algn="l"/>
              </a:tabLst>
            </a:pPr>
            <a:r>
              <a:rPr lang="en-IN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Penning Trap Mass Spectrometry</a:t>
            </a:r>
            <a:r>
              <a:rPr lang="en-IN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marL="800100" lvl="1" indent="-342900" algn="just">
              <a:lnSpc>
                <a:spcPct val="15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en-IN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Penning trap method is a precise experimental technique used to measure the mass of charged particles, namely atomic ions or subatomic particles. </a:t>
            </a:r>
          </a:p>
          <a:p>
            <a:pPr marL="800100" lvl="1" indent="-342900" algn="just">
              <a:lnSpc>
                <a:spcPct val="15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en-IN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 operates based on the principles of electromagnetic trapping and the measurement of the oscillations of these trapped particles. </a:t>
            </a:r>
          </a:p>
          <a:p>
            <a:pPr marL="800100" lvl="1" indent="-342900" algn="just">
              <a:lnSpc>
                <a:spcPct val="15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en-IN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applied electric field provides axial confinement (along the trap's central axis), while the simultaneously applied magnetic field confines the charged particles radially (perpendicular to the central axis). </a:t>
            </a:r>
          </a:p>
          <a:p>
            <a:pPr marL="800100" lvl="1" indent="-342900" algn="just">
              <a:lnSpc>
                <a:spcPct val="15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914400" algn="l"/>
              </a:tabLst>
            </a:pPr>
            <a:r>
              <a:rPr lang="en-IN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When a charged particle enters the trap, it orbits around the central axis of the trap, with a </a:t>
            </a:r>
            <a:r>
              <a:rPr lang="en-IN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frequency that depends on its charge-to-mass ratio</a:t>
            </a:r>
            <a:r>
              <a:rPr lang="en-IN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909754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D4EB3B1A-1FA7-F35D-3D1E-03989FA40012}"/>
              </a:ext>
            </a:extLst>
          </p:cNvPr>
          <p:cNvSpPr txBox="1"/>
          <p:nvPr/>
        </p:nvSpPr>
        <p:spPr>
          <a:xfrm>
            <a:off x="4474665" y="476279"/>
            <a:ext cx="21844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IN" sz="24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Penning Trap </a:t>
            </a:r>
            <a:endParaRPr lang="en-IN" dirty="0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F27BA9A1-CF29-55A8-E9F2-E60FB4560134}"/>
              </a:ext>
            </a:extLst>
          </p:cNvPr>
          <p:cNvGrpSpPr/>
          <p:nvPr/>
        </p:nvGrpSpPr>
        <p:grpSpPr>
          <a:xfrm>
            <a:off x="1188216" y="1185039"/>
            <a:ext cx="7595566" cy="5444987"/>
            <a:chOff x="1188216" y="1185039"/>
            <a:chExt cx="7595566" cy="5444987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1FBD5818-1755-919E-697B-AE4AEEB8112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08960" y="1185039"/>
              <a:ext cx="4611639" cy="3783201"/>
            </a:xfrm>
            <a:prstGeom prst="rect">
              <a:avLst/>
            </a:prstGeom>
          </p:spPr>
        </p:pic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60B087AC-EB51-FED9-3B5A-25CCC1BC3C61}"/>
                </a:ext>
              </a:extLst>
            </p:cNvPr>
            <p:cNvSpPr/>
            <p:nvPr/>
          </p:nvSpPr>
          <p:spPr>
            <a:xfrm>
              <a:off x="4010514" y="4145280"/>
              <a:ext cx="2884351" cy="400845"/>
            </a:xfrm>
            <a:custGeom>
              <a:avLst/>
              <a:gdLst>
                <a:gd name="connsiteX0" fmla="*/ 53486 w 2884351"/>
                <a:gd name="connsiteY0" fmla="*/ 30480 h 400845"/>
                <a:gd name="connsiteX1" fmla="*/ 2686 w 2884351"/>
                <a:gd name="connsiteY1" fmla="*/ 121920 h 400845"/>
                <a:gd name="connsiteX2" fmla="*/ 53486 w 2884351"/>
                <a:gd name="connsiteY2" fmla="*/ 223520 h 400845"/>
                <a:gd name="connsiteX3" fmla="*/ 429406 w 2884351"/>
                <a:gd name="connsiteY3" fmla="*/ 314960 h 400845"/>
                <a:gd name="connsiteX4" fmla="*/ 856126 w 2884351"/>
                <a:gd name="connsiteY4" fmla="*/ 375920 h 400845"/>
                <a:gd name="connsiteX5" fmla="*/ 1293006 w 2884351"/>
                <a:gd name="connsiteY5" fmla="*/ 386080 h 400845"/>
                <a:gd name="connsiteX6" fmla="*/ 1679086 w 2884351"/>
                <a:gd name="connsiteY6" fmla="*/ 396240 h 400845"/>
                <a:gd name="connsiteX7" fmla="*/ 2298846 w 2884351"/>
                <a:gd name="connsiteY7" fmla="*/ 304800 h 400845"/>
                <a:gd name="connsiteX8" fmla="*/ 2735726 w 2884351"/>
                <a:gd name="connsiteY8" fmla="*/ 233680 h 400845"/>
                <a:gd name="connsiteX9" fmla="*/ 2867806 w 2884351"/>
                <a:gd name="connsiteY9" fmla="*/ 121920 h 400845"/>
                <a:gd name="connsiteX10" fmla="*/ 2877966 w 2884351"/>
                <a:gd name="connsiteY10" fmla="*/ 91440 h 400845"/>
                <a:gd name="connsiteX11" fmla="*/ 2827166 w 2884351"/>
                <a:gd name="connsiteY11" fmla="*/ 0 h 4008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884351" h="400845">
                  <a:moveTo>
                    <a:pt x="53486" y="30480"/>
                  </a:moveTo>
                  <a:cubicBezTo>
                    <a:pt x="28086" y="60113"/>
                    <a:pt x="2686" y="89747"/>
                    <a:pt x="2686" y="121920"/>
                  </a:cubicBezTo>
                  <a:cubicBezTo>
                    <a:pt x="2686" y="154093"/>
                    <a:pt x="-17634" y="191347"/>
                    <a:pt x="53486" y="223520"/>
                  </a:cubicBezTo>
                  <a:cubicBezTo>
                    <a:pt x="124606" y="255693"/>
                    <a:pt x="295633" y="289560"/>
                    <a:pt x="429406" y="314960"/>
                  </a:cubicBezTo>
                  <a:cubicBezTo>
                    <a:pt x="563179" y="340360"/>
                    <a:pt x="712193" y="364067"/>
                    <a:pt x="856126" y="375920"/>
                  </a:cubicBezTo>
                  <a:cubicBezTo>
                    <a:pt x="1000059" y="387773"/>
                    <a:pt x="1293006" y="386080"/>
                    <a:pt x="1293006" y="386080"/>
                  </a:cubicBezTo>
                  <a:cubicBezTo>
                    <a:pt x="1430166" y="389467"/>
                    <a:pt x="1511446" y="409787"/>
                    <a:pt x="1679086" y="396240"/>
                  </a:cubicBezTo>
                  <a:cubicBezTo>
                    <a:pt x="1846726" y="382693"/>
                    <a:pt x="2122739" y="331893"/>
                    <a:pt x="2298846" y="304800"/>
                  </a:cubicBezTo>
                  <a:cubicBezTo>
                    <a:pt x="2474953" y="277707"/>
                    <a:pt x="2640899" y="264160"/>
                    <a:pt x="2735726" y="233680"/>
                  </a:cubicBezTo>
                  <a:cubicBezTo>
                    <a:pt x="2830553" y="203200"/>
                    <a:pt x="2867806" y="121920"/>
                    <a:pt x="2867806" y="121920"/>
                  </a:cubicBezTo>
                  <a:cubicBezTo>
                    <a:pt x="2891513" y="98213"/>
                    <a:pt x="2884739" y="111760"/>
                    <a:pt x="2877966" y="91440"/>
                  </a:cubicBezTo>
                  <a:cubicBezTo>
                    <a:pt x="2871193" y="71120"/>
                    <a:pt x="2849179" y="35560"/>
                    <a:pt x="2827166" y="0"/>
                  </a:cubicBezTo>
                </a:path>
              </a:pathLst>
            </a:cu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326AD5A8-4137-E243-2C23-B66811336103}"/>
                </a:ext>
              </a:extLst>
            </p:cNvPr>
            <p:cNvSpPr/>
            <p:nvPr/>
          </p:nvSpPr>
          <p:spPr>
            <a:xfrm>
              <a:off x="3635873" y="2123440"/>
              <a:ext cx="3577766" cy="2189051"/>
            </a:xfrm>
            <a:custGeom>
              <a:avLst/>
              <a:gdLst>
                <a:gd name="connsiteX0" fmla="*/ 163967 w 3582340"/>
                <a:gd name="connsiteY0" fmla="*/ 0 h 2189051"/>
                <a:gd name="connsiteX1" fmla="*/ 407807 w 3582340"/>
                <a:gd name="connsiteY1" fmla="*/ 213360 h 2189051"/>
                <a:gd name="connsiteX2" fmla="*/ 600847 w 3582340"/>
                <a:gd name="connsiteY2" fmla="*/ 355600 h 2189051"/>
                <a:gd name="connsiteX3" fmla="*/ 763407 w 3582340"/>
                <a:gd name="connsiteY3" fmla="*/ 629920 h 2189051"/>
                <a:gd name="connsiteX4" fmla="*/ 865007 w 3582340"/>
                <a:gd name="connsiteY4" fmla="*/ 924560 h 2189051"/>
                <a:gd name="connsiteX5" fmla="*/ 824367 w 3582340"/>
                <a:gd name="connsiteY5" fmla="*/ 1117600 h 2189051"/>
                <a:gd name="connsiteX6" fmla="*/ 732927 w 3582340"/>
                <a:gd name="connsiteY6" fmla="*/ 1229360 h 2189051"/>
                <a:gd name="connsiteX7" fmla="*/ 600847 w 3582340"/>
                <a:gd name="connsiteY7" fmla="*/ 1391920 h 2189051"/>
                <a:gd name="connsiteX8" fmla="*/ 438287 w 3582340"/>
                <a:gd name="connsiteY8" fmla="*/ 1473200 h 2189051"/>
                <a:gd name="connsiteX9" fmla="*/ 82687 w 3582340"/>
                <a:gd name="connsiteY9" fmla="*/ 1727200 h 2189051"/>
                <a:gd name="connsiteX10" fmla="*/ 11567 w 3582340"/>
                <a:gd name="connsiteY10" fmla="*/ 1778000 h 2189051"/>
                <a:gd name="connsiteX11" fmla="*/ 11567 w 3582340"/>
                <a:gd name="connsiteY11" fmla="*/ 1859280 h 2189051"/>
                <a:gd name="connsiteX12" fmla="*/ 123327 w 3582340"/>
                <a:gd name="connsiteY12" fmla="*/ 1940560 h 2189051"/>
                <a:gd name="connsiteX13" fmla="*/ 357007 w 3582340"/>
                <a:gd name="connsiteY13" fmla="*/ 2021840 h 2189051"/>
                <a:gd name="connsiteX14" fmla="*/ 722767 w 3582340"/>
                <a:gd name="connsiteY14" fmla="*/ 2103120 h 2189051"/>
                <a:gd name="connsiteX15" fmla="*/ 1271407 w 3582340"/>
                <a:gd name="connsiteY15" fmla="*/ 2184400 h 2189051"/>
                <a:gd name="connsiteX16" fmla="*/ 1738767 w 3582340"/>
                <a:gd name="connsiteY16" fmla="*/ 2174240 h 2189051"/>
                <a:gd name="connsiteX17" fmla="*/ 2409327 w 3582340"/>
                <a:gd name="connsiteY17" fmla="*/ 2133600 h 2189051"/>
                <a:gd name="connsiteX18" fmla="*/ 2856367 w 3582340"/>
                <a:gd name="connsiteY18" fmla="*/ 2092960 h 2189051"/>
                <a:gd name="connsiteX19" fmla="*/ 3252607 w 3582340"/>
                <a:gd name="connsiteY19" fmla="*/ 2001520 h 2189051"/>
                <a:gd name="connsiteX20" fmla="*/ 3425327 w 3582340"/>
                <a:gd name="connsiteY20" fmla="*/ 1940560 h 2189051"/>
                <a:gd name="connsiteX21" fmla="*/ 3567567 w 3582340"/>
                <a:gd name="connsiteY21" fmla="*/ 1798320 h 2189051"/>
                <a:gd name="connsiteX22" fmla="*/ 3567567 w 3582340"/>
                <a:gd name="connsiteY22" fmla="*/ 1767840 h 2189051"/>
                <a:gd name="connsiteX23" fmla="*/ 3476127 w 3582340"/>
                <a:gd name="connsiteY23" fmla="*/ 1706880 h 2189051"/>
                <a:gd name="connsiteX24" fmla="*/ 3100207 w 3582340"/>
                <a:gd name="connsiteY24" fmla="*/ 1483360 h 2189051"/>
                <a:gd name="connsiteX25" fmla="*/ 2897007 w 3582340"/>
                <a:gd name="connsiteY25" fmla="*/ 1280160 h 2189051"/>
                <a:gd name="connsiteX26" fmla="*/ 2775087 w 3582340"/>
                <a:gd name="connsiteY26" fmla="*/ 1107440 h 2189051"/>
                <a:gd name="connsiteX27" fmla="*/ 2683647 w 3582340"/>
                <a:gd name="connsiteY27" fmla="*/ 843280 h 2189051"/>
                <a:gd name="connsiteX28" fmla="*/ 2795407 w 3582340"/>
                <a:gd name="connsiteY28" fmla="*/ 548640 h 2189051"/>
                <a:gd name="connsiteX29" fmla="*/ 3008767 w 3582340"/>
                <a:gd name="connsiteY29" fmla="*/ 314960 h 2189051"/>
                <a:gd name="connsiteX30" fmla="*/ 3161167 w 3582340"/>
                <a:gd name="connsiteY30" fmla="*/ 193040 h 2189051"/>
                <a:gd name="connsiteX31" fmla="*/ 3415167 w 3582340"/>
                <a:gd name="connsiteY31" fmla="*/ 10160 h 2189051"/>
                <a:gd name="connsiteX0" fmla="*/ 163967 w 3577766"/>
                <a:gd name="connsiteY0" fmla="*/ 0 h 2189051"/>
                <a:gd name="connsiteX1" fmla="*/ 407807 w 3577766"/>
                <a:gd name="connsiteY1" fmla="*/ 213360 h 2189051"/>
                <a:gd name="connsiteX2" fmla="*/ 600847 w 3577766"/>
                <a:gd name="connsiteY2" fmla="*/ 355600 h 2189051"/>
                <a:gd name="connsiteX3" fmla="*/ 763407 w 3577766"/>
                <a:gd name="connsiteY3" fmla="*/ 629920 h 2189051"/>
                <a:gd name="connsiteX4" fmla="*/ 865007 w 3577766"/>
                <a:gd name="connsiteY4" fmla="*/ 924560 h 2189051"/>
                <a:gd name="connsiteX5" fmla="*/ 824367 w 3577766"/>
                <a:gd name="connsiteY5" fmla="*/ 1117600 h 2189051"/>
                <a:gd name="connsiteX6" fmla="*/ 732927 w 3577766"/>
                <a:gd name="connsiteY6" fmla="*/ 1229360 h 2189051"/>
                <a:gd name="connsiteX7" fmla="*/ 600847 w 3577766"/>
                <a:gd name="connsiteY7" fmla="*/ 1391920 h 2189051"/>
                <a:gd name="connsiteX8" fmla="*/ 438287 w 3577766"/>
                <a:gd name="connsiteY8" fmla="*/ 1473200 h 2189051"/>
                <a:gd name="connsiteX9" fmla="*/ 82687 w 3577766"/>
                <a:gd name="connsiteY9" fmla="*/ 1727200 h 2189051"/>
                <a:gd name="connsiteX10" fmla="*/ 11567 w 3577766"/>
                <a:gd name="connsiteY10" fmla="*/ 1778000 h 2189051"/>
                <a:gd name="connsiteX11" fmla="*/ 11567 w 3577766"/>
                <a:gd name="connsiteY11" fmla="*/ 1859280 h 2189051"/>
                <a:gd name="connsiteX12" fmla="*/ 123327 w 3577766"/>
                <a:gd name="connsiteY12" fmla="*/ 1940560 h 2189051"/>
                <a:gd name="connsiteX13" fmla="*/ 357007 w 3577766"/>
                <a:gd name="connsiteY13" fmla="*/ 2021840 h 2189051"/>
                <a:gd name="connsiteX14" fmla="*/ 722767 w 3577766"/>
                <a:gd name="connsiteY14" fmla="*/ 2103120 h 2189051"/>
                <a:gd name="connsiteX15" fmla="*/ 1271407 w 3577766"/>
                <a:gd name="connsiteY15" fmla="*/ 2184400 h 2189051"/>
                <a:gd name="connsiteX16" fmla="*/ 1738767 w 3577766"/>
                <a:gd name="connsiteY16" fmla="*/ 2174240 h 2189051"/>
                <a:gd name="connsiteX17" fmla="*/ 2409327 w 3577766"/>
                <a:gd name="connsiteY17" fmla="*/ 2133600 h 2189051"/>
                <a:gd name="connsiteX18" fmla="*/ 2856367 w 3577766"/>
                <a:gd name="connsiteY18" fmla="*/ 2092960 h 2189051"/>
                <a:gd name="connsiteX19" fmla="*/ 3252607 w 3577766"/>
                <a:gd name="connsiteY19" fmla="*/ 2001520 h 2189051"/>
                <a:gd name="connsiteX20" fmla="*/ 3496447 w 3577766"/>
                <a:gd name="connsiteY20" fmla="*/ 1930400 h 2189051"/>
                <a:gd name="connsiteX21" fmla="*/ 3567567 w 3577766"/>
                <a:gd name="connsiteY21" fmla="*/ 1798320 h 2189051"/>
                <a:gd name="connsiteX22" fmla="*/ 3567567 w 3577766"/>
                <a:gd name="connsiteY22" fmla="*/ 1767840 h 2189051"/>
                <a:gd name="connsiteX23" fmla="*/ 3476127 w 3577766"/>
                <a:gd name="connsiteY23" fmla="*/ 1706880 h 2189051"/>
                <a:gd name="connsiteX24" fmla="*/ 3100207 w 3577766"/>
                <a:gd name="connsiteY24" fmla="*/ 1483360 h 2189051"/>
                <a:gd name="connsiteX25" fmla="*/ 2897007 w 3577766"/>
                <a:gd name="connsiteY25" fmla="*/ 1280160 h 2189051"/>
                <a:gd name="connsiteX26" fmla="*/ 2775087 w 3577766"/>
                <a:gd name="connsiteY26" fmla="*/ 1107440 h 2189051"/>
                <a:gd name="connsiteX27" fmla="*/ 2683647 w 3577766"/>
                <a:gd name="connsiteY27" fmla="*/ 843280 h 2189051"/>
                <a:gd name="connsiteX28" fmla="*/ 2795407 w 3577766"/>
                <a:gd name="connsiteY28" fmla="*/ 548640 h 2189051"/>
                <a:gd name="connsiteX29" fmla="*/ 3008767 w 3577766"/>
                <a:gd name="connsiteY29" fmla="*/ 314960 h 2189051"/>
                <a:gd name="connsiteX30" fmla="*/ 3161167 w 3577766"/>
                <a:gd name="connsiteY30" fmla="*/ 193040 h 2189051"/>
                <a:gd name="connsiteX31" fmla="*/ 3415167 w 3577766"/>
                <a:gd name="connsiteY31" fmla="*/ 10160 h 2189051"/>
                <a:gd name="connsiteX0" fmla="*/ 163967 w 3577766"/>
                <a:gd name="connsiteY0" fmla="*/ 0 h 2189051"/>
                <a:gd name="connsiteX1" fmla="*/ 428127 w 3577766"/>
                <a:gd name="connsiteY1" fmla="*/ 193040 h 2189051"/>
                <a:gd name="connsiteX2" fmla="*/ 600847 w 3577766"/>
                <a:gd name="connsiteY2" fmla="*/ 355600 h 2189051"/>
                <a:gd name="connsiteX3" fmla="*/ 763407 w 3577766"/>
                <a:gd name="connsiteY3" fmla="*/ 629920 h 2189051"/>
                <a:gd name="connsiteX4" fmla="*/ 865007 w 3577766"/>
                <a:gd name="connsiteY4" fmla="*/ 924560 h 2189051"/>
                <a:gd name="connsiteX5" fmla="*/ 824367 w 3577766"/>
                <a:gd name="connsiteY5" fmla="*/ 1117600 h 2189051"/>
                <a:gd name="connsiteX6" fmla="*/ 732927 w 3577766"/>
                <a:gd name="connsiteY6" fmla="*/ 1229360 h 2189051"/>
                <a:gd name="connsiteX7" fmla="*/ 600847 w 3577766"/>
                <a:gd name="connsiteY7" fmla="*/ 1391920 h 2189051"/>
                <a:gd name="connsiteX8" fmla="*/ 438287 w 3577766"/>
                <a:gd name="connsiteY8" fmla="*/ 1473200 h 2189051"/>
                <a:gd name="connsiteX9" fmla="*/ 82687 w 3577766"/>
                <a:gd name="connsiteY9" fmla="*/ 1727200 h 2189051"/>
                <a:gd name="connsiteX10" fmla="*/ 11567 w 3577766"/>
                <a:gd name="connsiteY10" fmla="*/ 1778000 h 2189051"/>
                <a:gd name="connsiteX11" fmla="*/ 11567 w 3577766"/>
                <a:gd name="connsiteY11" fmla="*/ 1859280 h 2189051"/>
                <a:gd name="connsiteX12" fmla="*/ 123327 w 3577766"/>
                <a:gd name="connsiteY12" fmla="*/ 1940560 h 2189051"/>
                <a:gd name="connsiteX13" fmla="*/ 357007 w 3577766"/>
                <a:gd name="connsiteY13" fmla="*/ 2021840 h 2189051"/>
                <a:gd name="connsiteX14" fmla="*/ 722767 w 3577766"/>
                <a:gd name="connsiteY14" fmla="*/ 2103120 h 2189051"/>
                <a:gd name="connsiteX15" fmla="*/ 1271407 w 3577766"/>
                <a:gd name="connsiteY15" fmla="*/ 2184400 h 2189051"/>
                <a:gd name="connsiteX16" fmla="*/ 1738767 w 3577766"/>
                <a:gd name="connsiteY16" fmla="*/ 2174240 h 2189051"/>
                <a:gd name="connsiteX17" fmla="*/ 2409327 w 3577766"/>
                <a:gd name="connsiteY17" fmla="*/ 2133600 h 2189051"/>
                <a:gd name="connsiteX18" fmla="*/ 2856367 w 3577766"/>
                <a:gd name="connsiteY18" fmla="*/ 2092960 h 2189051"/>
                <a:gd name="connsiteX19" fmla="*/ 3252607 w 3577766"/>
                <a:gd name="connsiteY19" fmla="*/ 2001520 h 2189051"/>
                <a:gd name="connsiteX20" fmla="*/ 3496447 w 3577766"/>
                <a:gd name="connsiteY20" fmla="*/ 1930400 h 2189051"/>
                <a:gd name="connsiteX21" fmla="*/ 3567567 w 3577766"/>
                <a:gd name="connsiteY21" fmla="*/ 1798320 h 2189051"/>
                <a:gd name="connsiteX22" fmla="*/ 3567567 w 3577766"/>
                <a:gd name="connsiteY22" fmla="*/ 1767840 h 2189051"/>
                <a:gd name="connsiteX23" fmla="*/ 3476127 w 3577766"/>
                <a:gd name="connsiteY23" fmla="*/ 1706880 h 2189051"/>
                <a:gd name="connsiteX24" fmla="*/ 3100207 w 3577766"/>
                <a:gd name="connsiteY24" fmla="*/ 1483360 h 2189051"/>
                <a:gd name="connsiteX25" fmla="*/ 2897007 w 3577766"/>
                <a:gd name="connsiteY25" fmla="*/ 1280160 h 2189051"/>
                <a:gd name="connsiteX26" fmla="*/ 2775087 w 3577766"/>
                <a:gd name="connsiteY26" fmla="*/ 1107440 h 2189051"/>
                <a:gd name="connsiteX27" fmla="*/ 2683647 w 3577766"/>
                <a:gd name="connsiteY27" fmla="*/ 843280 h 2189051"/>
                <a:gd name="connsiteX28" fmla="*/ 2795407 w 3577766"/>
                <a:gd name="connsiteY28" fmla="*/ 548640 h 2189051"/>
                <a:gd name="connsiteX29" fmla="*/ 3008767 w 3577766"/>
                <a:gd name="connsiteY29" fmla="*/ 314960 h 2189051"/>
                <a:gd name="connsiteX30" fmla="*/ 3161167 w 3577766"/>
                <a:gd name="connsiteY30" fmla="*/ 193040 h 2189051"/>
                <a:gd name="connsiteX31" fmla="*/ 3415167 w 3577766"/>
                <a:gd name="connsiteY31" fmla="*/ 10160 h 21890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3577766" h="2189051">
                  <a:moveTo>
                    <a:pt x="163967" y="0"/>
                  </a:moveTo>
                  <a:cubicBezTo>
                    <a:pt x="249480" y="77046"/>
                    <a:pt x="355314" y="133773"/>
                    <a:pt x="428127" y="193040"/>
                  </a:cubicBezTo>
                  <a:cubicBezTo>
                    <a:pt x="500940" y="252307"/>
                    <a:pt x="544967" y="282787"/>
                    <a:pt x="600847" y="355600"/>
                  </a:cubicBezTo>
                  <a:cubicBezTo>
                    <a:pt x="656727" y="428413"/>
                    <a:pt x="719380" y="535094"/>
                    <a:pt x="763407" y="629920"/>
                  </a:cubicBezTo>
                  <a:cubicBezTo>
                    <a:pt x="807434" y="724746"/>
                    <a:pt x="854847" y="843280"/>
                    <a:pt x="865007" y="924560"/>
                  </a:cubicBezTo>
                  <a:cubicBezTo>
                    <a:pt x="875167" y="1005840"/>
                    <a:pt x="846380" y="1066800"/>
                    <a:pt x="824367" y="1117600"/>
                  </a:cubicBezTo>
                  <a:cubicBezTo>
                    <a:pt x="802354" y="1168400"/>
                    <a:pt x="770180" y="1183640"/>
                    <a:pt x="732927" y="1229360"/>
                  </a:cubicBezTo>
                  <a:cubicBezTo>
                    <a:pt x="695674" y="1275080"/>
                    <a:pt x="649954" y="1351280"/>
                    <a:pt x="600847" y="1391920"/>
                  </a:cubicBezTo>
                  <a:cubicBezTo>
                    <a:pt x="551740" y="1432560"/>
                    <a:pt x="524647" y="1417320"/>
                    <a:pt x="438287" y="1473200"/>
                  </a:cubicBezTo>
                  <a:cubicBezTo>
                    <a:pt x="351927" y="1529080"/>
                    <a:pt x="153807" y="1676400"/>
                    <a:pt x="82687" y="1727200"/>
                  </a:cubicBezTo>
                  <a:cubicBezTo>
                    <a:pt x="11567" y="1778000"/>
                    <a:pt x="23420" y="1755987"/>
                    <a:pt x="11567" y="1778000"/>
                  </a:cubicBezTo>
                  <a:cubicBezTo>
                    <a:pt x="-286" y="1800013"/>
                    <a:pt x="-7060" y="1832187"/>
                    <a:pt x="11567" y="1859280"/>
                  </a:cubicBezTo>
                  <a:cubicBezTo>
                    <a:pt x="30194" y="1886373"/>
                    <a:pt x="65754" y="1913467"/>
                    <a:pt x="123327" y="1940560"/>
                  </a:cubicBezTo>
                  <a:cubicBezTo>
                    <a:pt x="180900" y="1967653"/>
                    <a:pt x="257100" y="1994747"/>
                    <a:pt x="357007" y="2021840"/>
                  </a:cubicBezTo>
                  <a:cubicBezTo>
                    <a:pt x="456914" y="2048933"/>
                    <a:pt x="570367" y="2076027"/>
                    <a:pt x="722767" y="2103120"/>
                  </a:cubicBezTo>
                  <a:cubicBezTo>
                    <a:pt x="875167" y="2130213"/>
                    <a:pt x="1102074" y="2172547"/>
                    <a:pt x="1271407" y="2184400"/>
                  </a:cubicBezTo>
                  <a:cubicBezTo>
                    <a:pt x="1440740" y="2196253"/>
                    <a:pt x="1549114" y="2182707"/>
                    <a:pt x="1738767" y="2174240"/>
                  </a:cubicBezTo>
                  <a:cubicBezTo>
                    <a:pt x="1928420" y="2165773"/>
                    <a:pt x="2223060" y="2147147"/>
                    <a:pt x="2409327" y="2133600"/>
                  </a:cubicBezTo>
                  <a:cubicBezTo>
                    <a:pt x="2595594" y="2120053"/>
                    <a:pt x="2715820" y="2114973"/>
                    <a:pt x="2856367" y="2092960"/>
                  </a:cubicBezTo>
                  <a:cubicBezTo>
                    <a:pt x="2996914" y="2070947"/>
                    <a:pt x="3145927" y="2028613"/>
                    <a:pt x="3252607" y="2001520"/>
                  </a:cubicBezTo>
                  <a:cubicBezTo>
                    <a:pt x="3359287" y="1974427"/>
                    <a:pt x="3443954" y="1964267"/>
                    <a:pt x="3496447" y="1930400"/>
                  </a:cubicBezTo>
                  <a:cubicBezTo>
                    <a:pt x="3548940" y="1896533"/>
                    <a:pt x="3555714" y="1825413"/>
                    <a:pt x="3567567" y="1798320"/>
                  </a:cubicBezTo>
                  <a:cubicBezTo>
                    <a:pt x="3579420" y="1771227"/>
                    <a:pt x="3582807" y="1783080"/>
                    <a:pt x="3567567" y="1767840"/>
                  </a:cubicBezTo>
                  <a:cubicBezTo>
                    <a:pt x="3552327" y="1752600"/>
                    <a:pt x="3554020" y="1754293"/>
                    <a:pt x="3476127" y="1706880"/>
                  </a:cubicBezTo>
                  <a:cubicBezTo>
                    <a:pt x="3398234" y="1659467"/>
                    <a:pt x="3196727" y="1554480"/>
                    <a:pt x="3100207" y="1483360"/>
                  </a:cubicBezTo>
                  <a:cubicBezTo>
                    <a:pt x="3003687" y="1412240"/>
                    <a:pt x="2951194" y="1342813"/>
                    <a:pt x="2897007" y="1280160"/>
                  </a:cubicBezTo>
                  <a:cubicBezTo>
                    <a:pt x="2842820" y="1217507"/>
                    <a:pt x="2810647" y="1180253"/>
                    <a:pt x="2775087" y="1107440"/>
                  </a:cubicBezTo>
                  <a:cubicBezTo>
                    <a:pt x="2739527" y="1034627"/>
                    <a:pt x="2680260" y="936413"/>
                    <a:pt x="2683647" y="843280"/>
                  </a:cubicBezTo>
                  <a:cubicBezTo>
                    <a:pt x="2687034" y="750147"/>
                    <a:pt x="2741220" y="636693"/>
                    <a:pt x="2795407" y="548640"/>
                  </a:cubicBezTo>
                  <a:cubicBezTo>
                    <a:pt x="2849594" y="460587"/>
                    <a:pt x="2947807" y="374227"/>
                    <a:pt x="3008767" y="314960"/>
                  </a:cubicBezTo>
                  <a:cubicBezTo>
                    <a:pt x="3069727" y="255693"/>
                    <a:pt x="3093434" y="243840"/>
                    <a:pt x="3161167" y="193040"/>
                  </a:cubicBezTo>
                  <a:cubicBezTo>
                    <a:pt x="3228900" y="142240"/>
                    <a:pt x="3322033" y="76200"/>
                    <a:pt x="3415167" y="10160"/>
                  </a:cubicBezTo>
                </a:path>
              </a:pathLst>
            </a:custGeom>
            <a:noFill/>
            <a:ln w="5715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FC01EC4-AC6B-2ED5-160F-53AB889BBE5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32209" y="2712720"/>
              <a:ext cx="1765139" cy="798653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A498D94-7E45-DEC9-CE66-07253990A5F0}"/>
                </a:ext>
              </a:extLst>
            </p:cNvPr>
            <p:cNvSpPr txBox="1"/>
            <p:nvPr/>
          </p:nvSpPr>
          <p:spPr>
            <a:xfrm>
              <a:off x="1824591" y="3387030"/>
              <a:ext cx="2086460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kumimoji="0" lang="en-IN" sz="200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Cyclotron motion</a:t>
              </a:r>
              <a:endParaRPr lang="en-IN" sz="2000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23B9241-0A71-BBC3-EADE-51449BB184EB}"/>
                </a:ext>
              </a:extLst>
            </p:cNvPr>
            <p:cNvSpPr txBox="1"/>
            <p:nvPr/>
          </p:nvSpPr>
          <p:spPr>
            <a:xfrm>
              <a:off x="6697322" y="3089421"/>
              <a:ext cx="2086460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kumimoji="0" lang="en-IN" sz="200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Magnetron motion</a:t>
              </a:r>
              <a:endParaRPr lang="en-IN" sz="2000" dirty="0"/>
            </a:p>
          </p:txBody>
        </p: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A55A4BA8-38DC-B206-098B-FD59E5E5018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707331" y="3289476"/>
              <a:ext cx="925629" cy="26895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7B60DA80-9072-A493-F901-3DC1D827F9EB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154171" y="3142857"/>
              <a:ext cx="601322" cy="17743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C497A-D514-BA3F-66C8-B62863A4269F}"/>
                </a:ext>
              </a:extLst>
            </p:cNvPr>
            <p:cNvCxnSpPr>
              <a:endCxn id="3" idx="0"/>
            </p:cNvCxnSpPr>
            <p:nvPr/>
          </p:nvCxnSpPr>
          <p:spPr>
            <a:xfrm flipV="1">
              <a:off x="5414778" y="1185039"/>
              <a:ext cx="2" cy="471041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4B64163-D22B-CEA3-4764-FC1CBDC2B51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88220" y="1185039"/>
              <a:ext cx="0" cy="394208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C6D9A6B-E41D-8CD4-DEA5-02E3CAD611D8}"/>
                </a:ext>
              </a:extLst>
            </p:cNvPr>
            <p:cNvCxnSpPr>
              <a:cxnSpLocks/>
              <a:stCxn id="3" idx="0"/>
            </p:cNvCxnSpPr>
            <p:nvPr/>
          </p:nvCxnSpPr>
          <p:spPr>
            <a:xfrm flipH="1">
              <a:off x="1188218" y="1185039"/>
              <a:ext cx="4226562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23C9CDF1-0362-7050-E405-9D331E8FF04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88216" y="5127119"/>
              <a:ext cx="4226562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8CAD3E1F-2948-7518-A109-C30BCC0D59F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14778" y="4497199"/>
              <a:ext cx="0" cy="62992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35E8E240-F5C8-1235-F9FC-89D2CF7AD04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301497" y="3124056"/>
              <a:ext cx="1173168" cy="618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CB5B38C8-52BD-620B-335E-7B6081FF3A6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88216" y="3112046"/>
              <a:ext cx="1544824" cy="25256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8B5F12B7-B100-F220-12F2-40040831528C}"/>
                </a:ext>
              </a:extLst>
            </p:cNvPr>
            <p:cNvSpPr txBox="1"/>
            <p:nvPr/>
          </p:nvSpPr>
          <p:spPr>
            <a:xfrm>
              <a:off x="2823145" y="2876588"/>
              <a:ext cx="436018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kumimoji="0" lang="en-IN" sz="2400" b="1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</a:t>
              </a:r>
              <a:endParaRPr lang="en-IN" dirty="0"/>
            </a:p>
          </p:txBody>
        </p:sp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37AA189C-3E39-7473-B1D5-ED60F42E026A}"/>
                </a:ext>
              </a:extLst>
            </p:cNvPr>
            <p:cNvCxnSpPr/>
            <p:nvPr/>
          </p:nvCxnSpPr>
          <p:spPr>
            <a:xfrm flipV="1">
              <a:off x="5154352" y="4673600"/>
              <a:ext cx="0" cy="1513840"/>
            </a:xfrm>
            <a:prstGeom prst="straightConnector1">
              <a:avLst/>
            </a:prstGeom>
            <a:ln w="28575">
              <a:prstDash val="lgDash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8" name="Straight Arrow Connector 37">
              <a:extLst>
                <a:ext uri="{FF2B5EF4-FFF2-40B4-BE49-F238E27FC236}">
                  <a16:creationId xmlns:a16="http://schemas.microsoft.com/office/drawing/2014/main" id="{60E7AE08-F598-CE66-14EE-73FA2CC20562}"/>
                </a:ext>
              </a:extLst>
            </p:cNvPr>
            <p:cNvCxnSpPr/>
            <p:nvPr/>
          </p:nvCxnSpPr>
          <p:spPr>
            <a:xfrm flipV="1">
              <a:off x="6297348" y="4673600"/>
              <a:ext cx="0" cy="1513840"/>
            </a:xfrm>
            <a:prstGeom prst="straightConnector1">
              <a:avLst/>
            </a:prstGeom>
            <a:ln w="28575">
              <a:prstDash val="lgDash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A02DBEF1-FBAB-03D2-8B44-E34049A560B6}"/>
                </a:ext>
              </a:extLst>
            </p:cNvPr>
            <p:cNvCxnSpPr/>
            <p:nvPr/>
          </p:nvCxnSpPr>
          <p:spPr>
            <a:xfrm flipV="1">
              <a:off x="5702992" y="4673600"/>
              <a:ext cx="0" cy="1513840"/>
            </a:xfrm>
            <a:prstGeom prst="straightConnector1">
              <a:avLst/>
            </a:prstGeom>
            <a:ln w="28575">
              <a:prstDash val="lgDash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0" name="Straight Arrow Connector 39">
              <a:extLst>
                <a:ext uri="{FF2B5EF4-FFF2-40B4-BE49-F238E27FC236}">
                  <a16:creationId xmlns:a16="http://schemas.microsoft.com/office/drawing/2014/main" id="{D7F8F2E3-1F4E-1053-8F25-E38B3B2197D2}"/>
                </a:ext>
              </a:extLst>
            </p:cNvPr>
            <p:cNvCxnSpPr/>
            <p:nvPr/>
          </p:nvCxnSpPr>
          <p:spPr>
            <a:xfrm flipV="1">
              <a:off x="6894865" y="4673600"/>
              <a:ext cx="0" cy="1513840"/>
            </a:xfrm>
            <a:prstGeom prst="straightConnector1">
              <a:avLst/>
            </a:prstGeom>
            <a:ln w="28575">
              <a:prstDash val="lgDash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1" name="Straight Arrow Connector 40">
              <a:extLst>
                <a:ext uri="{FF2B5EF4-FFF2-40B4-BE49-F238E27FC236}">
                  <a16:creationId xmlns:a16="http://schemas.microsoft.com/office/drawing/2014/main" id="{A597B6FF-2383-7E43-5EEC-89A140619BB1}"/>
                </a:ext>
              </a:extLst>
            </p:cNvPr>
            <p:cNvCxnSpPr/>
            <p:nvPr/>
          </p:nvCxnSpPr>
          <p:spPr>
            <a:xfrm flipV="1">
              <a:off x="4586241" y="4673600"/>
              <a:ext cx="0" cy="1513840"/>
            </a:xfrm>
            <a:prstGeom prst="straightConnector1">
              <a:avLst/>
            </a:prstGeom>
            <a:ln w="28575">
              <a:prstDash val="lgDash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D5EED546-489F-D910-2DF3-507B40975881}"/>
                </a:ext>
              </a:extLst>
            </p:cNvPr>
            <p:cNvSpPr txBox="1"/>
            <p:nvPr/>
          </p:nvSpPr>
          <p:spPr>
            <a:xfrm>
              <a:off x="5424756" y="6168361"/>
              <a:ext cx="416099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kumimoji="0" lang="en-IN" sz="2400" b="1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</a:t>
              </a:r>
              <a:endParaRPr lang="en-IN" dirty="0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E9182B85-1F50-F36E-AB27-1F4566CDC469}"/>
                </a:ext>
              </a:extLst>
            </p:cNvPr>
            <p:cNvSpPr/>
            <p:nvPr/>
          </p:nvSpPr>
          <p:spPr>
            <a:xfrm>
              <a:off x="2641208" y="3045702"/>
              <a:ext cx="110311" cy="1401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BEF1B3CC-52C7-0307-4A98-4415833553BA}"/>
                </a:ext>
              </a:extLst>
            </p:cNvPr>
            <p:cNvSpPr/>
            <p:nvPr/>
          </p:nvSpPr>
          <p:spPr>
            <a:xfrm>
              <a:off x="3228643" y="3045702"/>
              <a:ext cx="110311" cy="1401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</p:grpSp>
    </p:spTree>
    <p:extLst>
      <p:ext uri="{BB962C8B-B14F-4D97-AF65-F5344CB8AC3E}">
        <p14:creationId xmlns:p14="http://schemas.microsoft.com/office/powerpoint/2010/main" val="4004449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59E0FFD-7C6E-97F2-326D-8A593F21F39C}"/>
              </a:ext>
            </a:extLst>
          </p:cNvPr>
          <p:cNvSpPr txBox="1"/>
          <p:nvPr/>
        </p:nvSpPr>
        <p:spPr>
          <a:xfrm>
            <a:off x="467360" y="185740"/>
            <a:ext cx="10942320" cy="64865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 frequency is called the cyclotron frequency.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trapped particle's cyclotron frequency is measured by applying an oscillating electric field to the trap.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 oscillating field imparts energy to the trapped particle, causing it to move in response.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By carefully tuning the frequency of the applied electric field, we can drive the particle's motion at the cyclotron frequency.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mass of the trapped particle can be determined from its cyclotron frequency and the known values of the charge of the particle and the strength of the magnetic field. </a:t>
            </a:r>
            <a:endParaRPr lang="en-IN" sz="2800" dirty="0"/>
          </a:p>
        </p:txBody>
      </p:sp>
    </p:spTree>
    <p:extLst>
      <p:ext uri="{BB962C8B-B14F-4D97-AF65-F5344CB8AC3E}">
        <p14:creationId xmlns:p14="http://schemas.microsoft.com/office/powerpoint/2010/main" val="4071493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30F708B-FAFA-CA7F-3EC3-AD588E18D48B}"/>
              </a:ext>
            </a:extLst>
          </p:cNvPr>
          <p:cNvSpPr txBox="1"/>
          <p:nvPr/>
        </p:nvSpPr>
        <p:spPr>
          <a:xfrm>
            <a:off x="640080" y="120735"/>
            <a:ext cx="10607040" cy="34600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IN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Cyclotron and Linear Accelerators: </a:t>
            </a:r>
          </a:p>
          <a:p>
            <a:pPr marL="457200" lvl="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Particle accelerators like cyclotron and linear accelerators can determine the mass-to-charge ratio of ions by accelerating them to known velocities and measuring their trajectories in magnetic fields. </a:t>
            </a:r>
            <a:endParaRPr lang="en-IN" sz="2800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 information can be used to calculate the mass.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741EDA7-8BB6-E7D7-10CE-9E2941A94333}"/>
              </a:ext>
            </a:extLst>
          </p:cNvPr>
          <p:cNvCxnSpPr>
            <a:cxnSpLocks/>
          </p:cNvCxnSpPr>
          <p:nvPr/>
        </p:nvCxnSpPr>
        <p:spPr>
          <a:xfrm flipV="1">
            <a:off x="2092960" y="4924531"/>
            <a:ext cx="4003040" cy="3003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Rectangle: Top Corners Snipped 4">
            <a:extLst>
              <a:ext uri="{FF2B5EF4-FFF2-40B4-BE49-F238E27FC236}">
                <a16:creationId xmlns:a16="http://schemas.microsoft.com/office/drawing/2014/main" id="{A3B94E2A-E43B-2B56-3685-6A53C2EF3F0A}"/>
              </a:ext>
            </a:extLst>
          </p:cNvPr>
          <p:cNvSpPr/>
          <p:nvPr/>
        </p:nvSpPr>
        <p:spPr>
          <a:xfrm>
            <a:off x="5797048" y="5513140"/>
            <a:ext cx="1389817" cy="1016001"/>
          </a:xfrm>
          <a:prstGeom prst="snip2Same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Rectangle: Top Corners Snipped 5">
            <a:extLst>
              <a:ext uri="{FF2B5EF4-FFF2-40B4-BE49-F238E27FC236}">
                <a16:creationId xmlns:a16="http://schemas.microsoft.com/office/drawing/2014/main" id="{2A3A8BD2-3E2D-42D4-606C-26D69A3529A8}"/>
              </a:ext>
            </a:extLst>
          </p:cNvPr>
          <p:cNvSpPr/>
          <p:nvPr/>
        </p:nvSpPr>
        <p:spPr>
          <a:xfrm rot="10800000">
            <a:off x="5797049" y="3580785"/>
            <a:ext cx="1389817" cy="1016001"/>
          </a:xfrm>
          <a:prstGeom prst="snip2Same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9" name="Arc 8">
            <a:extLst>
              <a:ext uri="{FF2B5EF4-FFF2-40B4-BE49-F238E27FC236}">
                <a16:creationId xmlns:a16="http://schemas.microsoft.com/office/drawing/2014/main" id="{B143D01D-B7D9-1878-5735-FE22F15130E7}"/>
              </a:ext>
            </a:extLst>
          </p:cNvPr>
          <p:cNvSpPr/>
          <p:nvPr/>
        </p:nvSpPr>
        <p:spPr>
          <a:xfrm>
            <a:off x="4450080" y="4924531"/>
            <a:ext cx="3291840" cy="3197775"/>
          </a:xfrm>
          <a:prstGeom prst="arc">
            <a:avLst>
              <a:gd name="adj1" fmla="val 16200000"/>
              <a:gd name="adj2" fmla="val 1"/>
            </a:avLst>
          </a:prstGeom>
          <a:ln w="38100"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23B3536-6607-2F32-B328-B6241183228A}"/>
              </a:ext>
            </a:extLst>
          </p:cNvPr>
          <p:cNvSpPr txBox="1"/>
          <p:nvPr/>
        </p:nvSpPr>
        <p:spPr>
          <a:xfrm>
            <a:off x="2840963" y="4954562"/>
            <a:ext cx="36509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Ions from  accelerators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12E9EBB0-98F4-637F-1418-03040C6EF47C}"/>
              </a:ext>
            </a:extLst>
          </p:cNvPr>
          <p:cNvSpPr/>
          <p:nvPr/>
        </p:nvSpPr>
        <p:spPr>
          <a:xfrm rot="5400000">
            <a:off x="788595" y="4326512"/>
            <a:ext cx="1239520" cy="1256100"/>
          </a:xfrm>
          <a:prstGeom prst="triangl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37AA929-8480-2FE4-8B88-CF8C4DE0688A}"/>
              </a:ext>
            </a:extLst>
          </p:cNvPr>
          <p:cNvSpPr txBox="1"/>
          <p:nvPr/>
        </p:nvSpPr>
        <p:spPr>
          <a:xfrm>
            <a:off x="416560" y="5618449"/>
            <a:ext cx="167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Accelerator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AD61CF8F-CA1E-801A-9921-D04823388D2C}"/>
                  </a:ext>
                </a:extLst>
              </p:cNvPr>
              <p:cNvSpPr txBox="1"/>
              <p:nvPr/>
            </p:nvSpPr>
            <p:spPr>
              <a:xfrm>
                <a:off x="8719368" y="3665876"/>
                <a:ext cx="2527752" cy="268086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Lorentz Force :</a:t>
                </a:r>
              </a:p>
              <a:p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 (</a:t>
                </a:r>
                <a:r>
                  <a:rPr lang="en-IN" sz="2800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</a:t>
                </a:r>
                <a:r>
                  <a:rPr lang="en-IN" sz="2800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</a:t>
                </a:r>
                <a:r>
                  <a:rPr lang="en-IN" sz="2800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</a:t>
                </a: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 = m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32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IN" sz="32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IN" sz="3200" i="0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v</m:t>
                            </m:r>
                          </m:e>
                          <m:sup>
                            <m:r>
                              <a:rPr lang="en-IN" sz="3200" i="0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m:rPr>
                            <m:sty m:val="p"/>
                          </m:rPr>
                          <a:rPr lang="en-IN" sz="3200" i="0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r</m:t>
                        </m:r>
                      </m:den>
                    </m:f>
                  </m:oMath>
                </a14:m>
                <a:endParaRPr lang="en-IN" sz="3200" kern="1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IN" sz="32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IN" sz="40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4000" b="1" i="0" smtClean="0">
                            <a:latin typeface="Cambria Math" panose="02040503050406030204" pitchFamily="18" charset="0"/>
                          </a:rPr>
                          <m:t>𝐦</m:t>
                        </m:r>
                      </m:num>
                      <m:den>
                        <m:r>
                          <a:rPr lang="en-US" sz="4000" b="1" i="0" smtClean="0">
                            <a:latin typeface="Cambria Math" panose="02040503050406030204" pitchFamily="18" charset="0"/>
                          </a:rPr>
                          <m:t>𝐪</m:t>
                        </m:r>
                      </m:den>
                    </m:f>
                  </m:oMath>
                </a14:m>
                <a:r>
                  <a:rPr lang="en-IN" sz="4000" b="1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40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4000" b="1" i="0" smtClean="0">
                            <a:latin typeface="Cambria Math" panose="02040503050406030204" pitchFamily="18" charset="0"/>
                          </a:rPr>
                          <m:t>𝐫</m:t>
                        </m:r>
                        <m:r>
                          <a:rPr lang="en-US" sz="4000" b="1" i="0" smtClean="0">
                            <a:latin typeface="Cambria Math" panose="02040503050406030204" pitchFamily="18" charset="0"/>
                          </a:rPr>
                          <m:t> (</m:t>
                        </m:r>
                        <m:r>
                          <a:rPr lang="en-US" sz="4000" b="1" i="0" smtClean="0">
                            <a:latin typeface="Cambria Math" panose="02040503050406030204" pitchFamily="18" charset="0"/>
                          </a:rPr>
                          <m:t>𝐯</m:t>
                        </m:r>
                        <m:r>
                          <a:rPr lang="en-US" sz="4000" b="1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n-US" sz="4000" b="1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𝐁</m:t>
                        </m:r>
                        <m:r>
                          <a:rPr lang="en-US" sz="4000" b="1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num>
                      <m:den>
                        <m:sSup>
                          <m:sSupPr>
                            <m:ctrlPr>
                              <a:rPr lang="en-IN" sz="4000" b="1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4000" b="1" i="0" smtClean="0">
                                <a:latin typeface="Cambria Math" panose="02040503050406030204" pitchFamily="18" charset="0"/>
                              </a:rPr>
                              <m:t>𝐯</m:t>
                            </m:r>
                          </m:e>
                          <m:sup>
                            <m:r>
                              <a:rPr lang="en-US" sz="4000" b="1" i="0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</m:oMath>
                </a14:m>
                <a:endParaRPr lang="en-IN" sz="4000" b="1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AD61CF8F-CA1E-801A-9921-D04823388D2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19368" y="3665876"/>
                <a:ext cx="2527752" cy="2680862"/>
              </a:xfrm>
              <a:prstGeom prst="rect">
                <a:avLst/>
              </a:prstGeom>
              <a:blipFill>
                <a:blip r:embed="rId2"/>
                <a:stretch>
                  <a:fillRect l="-4819" t="-2273" b="-2273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90063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/>
      <p:bldP spid="12" grpId="0" animBg="1"/>
      <p:bldP spid="13" grpId="0"/>
      <p:bldP spid="1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5F8E762-2C1F-4C1E-9ECF-74DACC5C50A9}"/>
              </a:ext>
            </a:extLst>
          </p:cNvPr>
          <p:cNvSpPr txBox="1"/>
          <p:nvPr/>
        </p:nvSpPr>
        <p:spPr>
          <a:xfrm>
            <a:off x="670560" y="889155"/>
            <a:ext cx="10678160" cy="42089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IN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Beta Spectroscopy</a:t>
            </a: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marL="457200" lvl="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 method is exclusively for the determination of the mass of </a:t>
            </a:r>
            <a:r>
              <a:rPr lang="en-IN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electrons.</a:t>
            </a: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457200" lvl="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 involves measuring the energy spectrum of electrons emitted during beta decay processes. </a:t>
            </a:r>
          </a:p>
          <a:p>
            <a:pPr marL="457200" lvl="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shape of the spectrum is related to the electron mass.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1470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DBB688C-77E5-C3B7-181D-351665BD13A2}"/>
              </a:ext>
            </a:extLst>
          </p:cNvPr>
          <p:cNvSpPr txBox="1"/>
          <p:nvPr/>
        </p:nvSpPr>
        <p:spPr>
          <a:xfrm>
            <a:off x="472440" y="-37636"/>
            <a:ext cx="10718800" cy="34600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IN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Electron Mass Spectrometry: </a:t>
            </a:r>
          </a:p>
          <a:p>
            <a:pPr marL="457200" lvl="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Here, the </a:t>
            </a:r>
            <a:r>
              <a:rPr lang="en-IN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 of electrons </a:t>
            </a: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 determined by measuring their cyclotron frequency in a magnetic field. </a:t>
            </a:r>
            <a:endParaRPr lang="en-IN" sz="2800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mass-to-charge ratio of electrons is calculated from this frequency.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4222DD85-100D-D691-5BB1-D6A5A1C490C2}"/>
                  </a:ext>
                </a:extLst>
              </p:cNvPr>
              <p:cNvSpPr txBox="1"/>
              <p:nvPr/>
            </p:nvSpPr>
            <p:spPr>
              <a:xfrm>
                <a:off x="309880" y="3435587"/>
                <a:ext cx="10718800" cy="282083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just">
                  <a:lnSpc>
                    <a:spcPct val="150000"/>
                  </a:lnSpc>
                  <a:spcAft>
                    <a:spcPts val="800"/>
                  </a:spcAft>
                  <a:tabLst>
                    <a:tab pos="457200" algn="l"/>
                  </a:tabLst>
                </a:pPr>
                <a:r>
                  <a:rPr lang="en-IN" sz="28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Cyclotron frequency</a:t>
                </a:r>
              </a:p>
              <a:p>
                <a:pPr lvl="0" algn="just">
                  <a:lnSpc>
                    <a:spcPct val="150000"/>
                  </a:lnSpc>
                  <a:spcAft>
                    <a:spcPts val="800"/>
                  </a:spcAft>
                  <a:tabLst>
                    <a:tab pos="457200" algn="l"/>
                  </a:tabLst>
                </a:pPr>
                <a:r>
                  <a:rPr lang="en-IN" sz="2800" b="1" i="1" kern="1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b="1" i="1" kern="10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1" i="1" kern="10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𝒒𝑩</m:t>
                        </m:r>
                      </m:num>
                      <m:den>
                        <m:r>
                          <a:rPr lang="en-US" sz="2800" b="1" i="1" kern="10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en-US" sz="2800" b="1" i="1" kern="10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</m:t>
                        </m:r>
                        <m:r>
                          <a:rPr lang="en-US" sz="2800" b="1" i="1" kern="10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𝒎</m:t>
                        </m:r>
                      </m:den>
                    </m:f>
                  </m:oMath>
                </a14:m>
                <a:endParaRPr lang="en-IN" sz="2800" b="1" i="1" kern="1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just">
                  <a:lnSpc>
                    <a:spcPct val="150000"/>
                  </a:lnSpc>
                  <a:spcAft>
                    <a:spcPts val="800"/>
                  </a:spcAft>
                  <a:tabLst>
                    <a:tab pos="457200" algn="l"/>
                  </a:tabLst>
                </a:pPr>
                <a:r>
                  <a:rPr lang="en-IN" sz="2800" b="1" i="1" kern="1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Mass to charge ratio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b="1" i="1" kern="10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1" i="1" kern="10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𝒎</m:t>
                        </m:r>
                      </m:num>
                      <m:den>
                        <m:r>
                          <a:rPr lang="en-US" sz="2800" b="1" i="1" kern="10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𝒒</m:t>
                        </m:r>
                      </m:den>
                    </m:f>
                  </m:oMath>
                </a14:m>
                <a:r>
                  <a:rPr lang="en-IN" sz="2800" b="1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b="1" i="1" kern="1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1" i="1" kern="1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𝑩</m:t>
                        </m:r>
                      </m:num>
                      <m:den>
                        <m:r>
                          <a:rPr lang="en-US" sz="2800" b="1" i="1" kern="1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en-US" sz="2800" b="1" i="1" kern="1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</m:t>
                        </m:r>
                        <m:r>
                          <a:rPr lang="en-US" sz="2800" b="1" i="1" kern="10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𝒇</m:t>
                        </m:r>
                        <m:r>
                          <a:rPr lang="en-US" sz="2800" b="1" i="1" kern="10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</m:t>
                        </m:r>
                      </m:den>
                    </m:f>
                  </m:oMath>
                </a14:m>
                <a:r>
                  <a:rPr lang="en-IN" sz="2800" b="1" i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b="1" i="1" kern="1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1" i="1" kern="1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𝑩</m:t>
                        </m:r>
                      </m:num>
                      <m:den>
                        <m:r>
                          <a:rPr lang="en-US" sz="2800" b="1" i="1" kern="10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</m:t>
                        </m:r>
                      </m:den>
                    </m:f>
                  </m:oMath>
                </a14:m>
                <a:endParaRPr lang="en-IN" sz="2800" b="1" i="1" kern="1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4222DD85-100D-D691-5BB1-D6A5A1C490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880" y="3435587"/>
                <a:ext cx="10718800" cy="2820837"/>
              </a:xfrm>
              <a:prstGeom prst="rect">
                <a:avLst/>
              </a:prstGeom>
              <a:blipFill>
                <a:blip r:embed="rId2"/>
                <a:stretch>
                  <a:fillRect l="-1195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5758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6B3D758-68AE-F44F-858F-5AE04B70E08A}"/>
              </a:ext>
            </a:extLst>
          </p:cNvPr>
          <p:cNvSpPr txBox="1"/>
          <p:nvPr/>
        </p:nvSpPr>
        <p:spPr>
          <a:xfrm>
            <a:off x="81280" y="2649027"/>
            <a:ext cx="11521440" cy="42089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IN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Neutrino Mass Measurements</a:t>
            </a:r>
          </a:p>
          <a:p>
            <a:pPr marL="457200" lvl="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Neutrino is an extremely light particle. </a:t>
            </a:r>
          </a:p>
          <a:p>
            <a:pPr marL="457200" lvl="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Therefore, detection of neutrino directly is very difficult. </a:t>
            </a:r>
          </a:p>
          <a:p>
            <a:pPr marL="457200" lvl="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Tritium beta decay experiments is used to measure the electron's energy spectrum to infer the neutrino mass through the conservation of energy and momentum.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6228E2F0-FCDB-2CAE-D697-C39B25A00848}"/>
              </a:ext>
            </a:extLst>
          </p:cNvPr>
          <p:cNvGrpSpPr/>
          <p:nvPr/>
        </p:nvGrpSpPr>
        <p:grpSpPr>
          <a:xfrm>
            <a:off x="6096000" y="254000"/>
            <a:ext cx="4622800" cy="3952240"/>
            <a:chOff x="6096000" y="254000"/>
            <a:chExt cx="4622800" cy="395224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381402ED-699C-A387-C40A-16F97D962EE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218205" y="254000"/>
              <a:ext cx="4358545" cy="3952240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D62E8141-4569-B5CF-23E8-9686F5D6C4EB}"/>
                </a:ext>
              </a:extLst>
            </p:cNvPr>
            <p:cNvSpPr txBox="1"/>
            <p:nvPr/>
          </p:nvSpPr>
          <p:spPr>
            <a:xfrm rot="20019723">
              <a:off x="9545320" y="926069"/>
              <a:ext cx="1173480" cy="37441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r>
                <a:rPr lang="en-IN" sz="1800" b="1" kern="100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Neutrino </a:t>
              </a:r>
              <a:endParaRPr lang="en-IN" b="1" dirty="0">
                <a:solidFill>
                  <a:srgbClr val="FF0000"/>
                </a:solidFill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B913701C-C98E-55AB-3725-C116C7EF8F9F}"/>
                </a:ext>
              </a:extLst>
            </p:cNvPr>
            <p:cNvSpPr txBox="1"/>
            <p:nvPr/>
          </p:nvSpPr>
          <p:spPr>
            <a:xfrm>
              <a:off x="9523171" y="1901430"/>
              <a:ext cx="1173480" cy="37441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r>
                <a:rPr lang="en-IN" sz="1800" b="1" kern="1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Electron </a:t>
              </a:r>
              <a:endParaRPr lang="en-IN" b="1" dirty="0">
                <a:solidFill>
                  <a:srgbClr val="0070C0"/>
                </a:solidFill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4FBB69A-DB87-5A53-A89D-206D3C917501}"/>
                </a:ext>
              </a:extLst>
            </p:cNvPr>
            <p:cNvSpPr txBox="1"/>
            <p:nvPr/>
          </p:nvSpPr>
          <p:spPr>
            <a:xfrm>
              <a:off x="6813290" y="1901430"/>
              <a:ext cx="1173480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r>
                <a:rPr lang="en-IN" sz="1800" b="1" kern="1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  <a:sym typeface="Symbol" panose="05050102010706020507" pitchFamily="18" charset="2"/>
                </a:rPr>
                <a:t></a:t>
              </a:r>
              <a:r>
                <a:rPr lang="en-IN" sz="3600" kern="100" baseline="300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  <a:sym typeface="Symbol" panose="05050102010706020507" pitchFamily="18" charset="2"/>
                </a:rPr>
                <a:t>-</a:t>
              </a:r>
              <a:r>
                <a:rPr lang="en-IN" sz="1800" b="1" kern="1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  <a:sym typeface="Symbol" panose="05050102010706020507" pitchFamily="18" charset="2"/>
                </a:rPr>
                <a:t> decay</a:t>
              </a:r>
              <a:endParaRPr lang="en-IN" b="1" dirty="0">
                <a:solidFill>
                  <a:srgbClr val="0070C0"/>
                </a:solidFill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62D8389-07E0-6AD4-5FDC-14B4A7682023}"/>
                </a:ext>
              </a:extLst>
            </p:cNvPr>
            <p:cNvSpPr txBox="1"/>
            <p:nvPr/>
          </p:nvSpPr>
          <p:spPr>
            <a:xfrm>
              <a:off x="6096000" y="1752622"/>
              <a:ext cx="766605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r>
                <a:rPr lang="en-IN" sz="2800" b="1" kern="100" baseline="-250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1</a:t>
              </a:r>
              <a:r>
                <a:rPr lang="en-IN" sz="2800" b="1" kern="1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</a:t>
              </a:r>
              <a:r>
                <a:rPr lang="en-IN" sz="2800" b="1" kern="100" baseline="300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3</a:t>
              </a:r>
              <a:endParaRPr lang="en-IN" sz="2800" b="1" baseline="30000" dirty="0">
                <a:solidFill>
                  <a:srgbClr val="0070C0"/>
                </a:solidFill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980DF72-5D35-5445-B607-800A556FFC1E}"/>
                </a:ext>
              </a:extLst>
            </p:cNvPr>
            <p:cNvSpPr txBox="1"/>
            <p:nvPr/>
          </p:nvSpPr>
          <p:spPr>
            <a:xfrm>
              <a:off x="7294880" y="2947538"/>
              <a:ext cx="867685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r>
                <a:rPr lang="en-IN" sz="2800" b="1" kern="100" baseline="-250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2</a:t>
              </a:r>
              <a:r>
                <a:rPr lang="en-IN" sz="2800" b="1" kern="1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He</a:t>
              </a:r>
              <a:r>
                <a:rPr lang="en-IN" sz="2800" b="1" kern="100" baseline="300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3</a:t>
              </a:r>
              <a:endParaRPr lang="en-IN" sz="2800" b="1" baseline="30000" dirty="0">
                <a:solidFill>
                  <a:srgbClr val="0070C0"/>
                </a:solidFill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3E9EA26-033C-AA12-1BD8-06117F1B14AC}"/>
                </a:ext>
              </a:extLst>
            </p:cNvPr>
            <p:cNvSpPr/>
            <p:nvPr/>
          </p:nvSpPr>
          <p:spPr>
            <a:xfrm>
              <a:off x="6887910" y="1267798"/>
              <a:ext cx="487680" cy="447040"/>
            </a:xfrm>
            <a:prstGeom prst="ellips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p</a:t>
              </a:r>
              <a:endParaRPr lang="en-IN" dirty="0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D556CE0E-D1A5-A88E-AAD4-CAA0A5ADAC8F}"/>
                </a:ext>
              </a:extLst>
            </p:cNvPr>
            <p:cNvSpPr/>
            <p:nvPr/>
          </p:nvSpPr>
          <p:spPr>
            <a:xfrm>
              <a:off x="8274236" y="2724018"/>
              <a:ext cx="487680" cy="447040"/>
            </a:xfrm>
            <a:prstGeom prst="ellips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p</a:t>
              </a:r>
              <a:endParaRPr lang="en-IN" dirty="0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7B56E74-A046-E108-56FB-B5F3123FE308}"/>
                </a:ext>
              </a:extLst>
            </p:cNvPr>
            <p:cNvSpPr/>
            <p:nvPr/>
          </p:nvSpPr>
          <p:spPr>
            <a:xfrm>
              <a:off x="8373586" y="2361757"/>
              <a:ext cx="487680" cy="447040"/>
            </a:xfrm>
            <a:prstGeom prst="ellips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p</a:t>
              </a:r>
              <a:endParaRPr lang="en-IN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411680E6-AA85-033F-33A5-D29926C0F68D}"/>
                </a:ext>
              </a:extLst>
            </p:cNvPr>
            <p:cNvSpPr/>
            <p:nvPr/>
          </p:nvSpPr>
          <p:spPr>
            <a:xfrm>
              <a:off x="6524169" y="1137574"/>
              <a:ext cx="487680" cy="447040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n</a:t>
              </a:r>
              <a:endParaRPr lang="en-IN" dirty="0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94F2C2C1-AC4C-F54C-1DDE-F7DD2707C678}"/>
                </a:ext>
              </a:extLst>
            </p:cNvPr>
            <p:cNvSpPr/>
            <p:nvPr/>
          </p:nvSpPr>
          <p:spPr>
            <a:xfrm>
              <a:off x="6807200" y="933573"/>
              <a:ext cx="487680" cy="447040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n</a:t>
              </a:r>
              <a:endParaRPr lang="en-IN" dirty="0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DE9D1CA8-18B3-6857-3709-4F4BB99222DE}"/>
                </a:ext>
              </a:extLst>
            </p:cNvPr>
            <p:cNvSpPr/>
            <p:nvPr/>
          </p:nvSpPr>
          <p:spPr>
            <a:xfrm>
              <a:off x="7916268" y="2425507"/>
              <a:ext cx="487680" cy="447040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n</a:t>
              </a:r>
              <a:endParaRPr lang="en-IN" dirty="0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74007054-3615-FD22-B25E-C85596AE1C59}"/>
                </a:ext>
              </a:extLst>
            </p:cNvPr>
            <p:cNvSpPr/>
            <p:nvPr/>
          </p:nvSpPr>
          <p:spPr>
            <a:xfrm>
              <a:off x="9102092" y="1614831"/>
              <a:ext cx="370874" cy="320243"/>
            </a:xfrm>
            <a:prstGeom prst="ellips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e</a:t>
              </a:r>
              <a:endParaRPr lang="en-IN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3700533-09EE-A026-E68F-730F463393D6}"/>
                </a:ext>
              </a:extLst>
            </p:cNvPr>
            <p:cNvSpPr/>
            <p:nvPr/>
          </p:nvSpPr>
          <p:spPr>
            <a:xfrm>
              <a:off x="9032396" y="1060370"/>
              <a:ext cx="370874" cy="320243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ym typeface="Symbol" panose="05050102010706020507" pitchFamily="18" charset="2"/>
                </a:rPr>
                <a:t></a:t>
              </a:r>
              <a:endParaRPr lang="en-IN" dirty="0"/>
            </a:p>
          </p:txBody>
        </p: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CA8B7FD3-4873-FF17-37C8-FBA1BB4312AA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237450" y="868016"/>
              <a:ext cx="415272" cy="243481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30173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1BB58A6-8507-DECD-59E9-A43B9F0D7D8D}"/>
                  </a:ext>
                </a:extLst>
              </p:cNvPr>
              <p:cNvSpPr txBox="1"/>
              <p:nvPr/>
            </p:nvSpPr>
            <p:spPr>
              <a:xfrm>
                <a:off x="538480" y="517185"/>
                <a:ext cx="10312400" cy="525297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just">
                  <a:lnSpc>
                    <a:spcPct val="150000"/>
                  </a:lnSpc>
                  <a:spcAft>
                    <a:spcPts val="800"/>
                  </a:spcAft>
                  <a:tabLst>
                    <a:tab pos="457200" algn="l"/>
                  </a:tabLst>
                </a:pPr>
                <a:r>
                  <a:rPr lang="en-IN" sz="28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Nuclear Reactions</a:t>
                </a:r>
              </a:p>
              <a:p>
                <a:pPr marL="457200" lvl="0" indent="-457200" algn="just">
                  <a:lnSpc>
                    <a:spcPct val="150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ü"/>
                  <a:tabLst>
                    <a:tab pos="457200" algn="l"/>
                  </a:tabLst>
                </a:pP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Certain nuclear reactions can be used to deduce the masses of specific nuclei. </a:t>
                </a:r>
              </a:p>
              <a:p>
                <a:pPr marL="457200" lvl="0" indent="-457200" algn="just">
                  <a:lnSpc>
                    <a:spcPct val="150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ü"/>
                  <a:tabLst>
                    <a:tab pos="457200" algn="l"/>
                  </a:tabLst>
                </a:pP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 energy released or absorbed in these reactions is related to the mass difference between reactants and products, as described by Einstein's mass-energy equivalence (E=mc</a:t>
                </a:r>
                <a:r>
                  <a:rPr lang="en-IN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).</a:t>
                </a:r>
              </a:p>
              <a:p>
                <a:pPr lvl="0" algn="just">
                  <a:lnSpc>
                    <a:spcPct val="150000"/>
                  </a:lnSpc>
                  <a:spcAft>
                    <a:spcPts val="800"/>
                  </a:spcAft>
                  <a:tabLst>
                    <a:tab pos="457200" algn="l"/>
                  </a:tabLst>
                </a:pPr>
                <a:r>
                  <a:rPr lang="en-IN" sz="32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                                          m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3200" b="1" i="1" kern="100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200" b="1" i="0" kern="100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𝐄</m:t>
                        </m:r>
                      </m:num>
                      <m:den>
                        <m:sSup>
                          <m:sSupPr>
                            <m:ctrlPr>
                              <a:rPr lang="en-IN" sz="3200" b="1" i="1" kern="100" smtClean="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3200" b="1" i="0" kern="100" smtClean="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𝐜</m:t>
                            </m:r>
                          </m:e>
                          <m:sup>
                            <m:r>
                              <a:rPr lang="en-US" sz="3200" b="1" i="0" kern="100" smtClean="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</m:oMath>
                </a14:m>
                <a:endParaRPr lang="en-IN" sz="3200" b="1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1BB58A6-8507-DECD-59E9-A43B9F0D7D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480" y="517185"/>
                <a:ext cx="10312400" cy="5252976"/>
              </a:xfrm>
              <a:prstGeom prst="rect">
                <a:avLst/>
              </a:prstGeom>
              <a:blipFill>
                <a:blip r:embed="rId2"/>
                <a:stretch>
                  <a:fillRect l="-1182" r="-1182" b="-580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51500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4110AC5-010F-517D-3AD1-3E3D8027BFC1}"/>
              </a:ext>
            </a:extLst>
          </p:cNvPr>
          <p:cNvSpPr txBox="1"/>
          <p:nvPr/>
        </p:nvSpPr>
        <p:spPr>
          <a:xfrm>
            <a:off x="284480" y="252425"/>
            <a:ext cx="11094720" cy="63531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IN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Muon and Electron Scattering</a:t>
            </a:r>
          </a:p>
          <a:p>
            <a:pPr marL="457200" lvl="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By scattering electrons or muons off atomic nuclei, researchers can obtain information about nuclear masses </a:t>
            </a:r>
          </a:p>
          <a:p>
            <a:pPr marL="457200" lvl="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endParaRPr lang="en-IN" sz="2800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endParaRPr lang="en-IN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experimental methods describe vary in their precision and applicability to different particles</a:t>
            </a:r>
          </a:p>
          <a:p>
            <a:pPr marL="457200" lvl="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IN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 the same time</a:t>
            </a: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they allow scientists to determine the masses of atoms and subatomic particles with remarkable accuracy. 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F9760AE-D49F-1B23-82B7-B99A1A039C8D}"/>
              </a:ext>
            </a:extLst>
          </p:cNvPr>
          <p:cNvGrpSpPr/>
          <p:nvPr/>
        </p:nvGrpSpPr>
        <p:grpSpPr>
          <a:xfrm>
            <a:off x="4805680" y="2402840"/>
            <a:ext cx="5821680" cy="1447800"/>
            <a:chOff x="4805680" y="2402840"/>
            <a:chExt cx="5821680" cy="144780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0D0970E1-6F26-9FFD-761C-DBB823CAF42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274639" y="2402840"/>
              <a:ext cx="849630" cy="849630"/>
            </a:xfrm>
            <a:prstGeom prst="rect">
              <a:avLst/>
            </a:prstGeom>
          </p:spPr>
        </p:pic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3A84DE94-D67D-4952-2B22-B97F2C73B4FF}"/>
                </a:ext>
              </a:extLst>
            </p:cNvPr>
            <p:cNvSpPr/>
            <p:nvPr/>
          </p:nvSpPr>
          <p:spPr>
            <a:xfrm>
              <a:off x="4805680" y="2860040"/>
              <a:ext cx="101600" cy="116840"/>
            </a:xfrm>
            <a:prstGeom prst="ellips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52197F28-08DE-F59A-0D15-C0ED9AEA7CAF}"/>
                </a:ext>
              </a:extLst>
            </p:cNvPr>
            <p:cNvSpPr/>
            <p:nvPr/>
          </p:nvSpPr>
          <p:spPr>
            <a:xfrm>
              <a:off x="4937760" y="2920686"/>
              <a:ext cx="4186509" cy="929954"/>
            </a:xfrm>
            <a:custGeom>
              <a:avLst/>
              <a:gdLst>
                <a:gd name="connsiteX0" fmla="*/ 0 w 4186509"/>
                <a:gd name="connsiteY0" fmla="*/ 8290 h 932850"/>
                <a:gd name="connsiteX1" fmla="*/ 1229360 w 4186509"/>
                <a:gd name="connsiteY1" fmla="*/ 8290 h 932850"/>
                <a:gd name="connsiteX2" fmla="*/ 2529840 w 4186509"/>
                <a:gd name="connsiteY2" fmla="*/ 18450 h 932850"/>
                <a:gd name="connsiteX3" fmla="*/ 3088640 w 4186509"/>
                <a:gd name="connsiteY3" fmla="*/ 221650 h 932850"/>
                <a:gd name="connsiteX4" fmla="*/ 3495040 w 4186509"/>
                <a:gd name="connsiteY4" fmla="*/ 404530 h 932850"/>
                <a:gd name="connsiteX5" fmla="*/ 3860800 w 4186509"/>
                <a:gd name="connsiteY5" fmla="*/ 668690 h 932850"/>
                <a:gd name="connsiteX6" fmla="*/ 4135120 w 4186509"/>
                <a:gd name="connsiteY6" fmla="*/ 882050 h 932850"/>
                <a:gd name="connsiteX7" fmla="*/ 4185920 w 4186509"/>
                <a:gd name="connsiteY7" fmla="*/ 932850 h 932850"/>
                <a:gd name="connsiteX0" fmla="*/ 0 w 4186509"/>
                <a:gd name="connsiteY0" fmla="*/ 5394 h 929954"/>
                <a:gd name="connsiteX1" fmla="*/ 1229360 w 4186509"/>
                <a:gd name="connsiteY1" fmla="*/ 5394 h 929954"/>
                <a:gd name="connsiteX2" fmla="*/ 2529840 w 4186509"/>
                <a:gd name="connsiteY2" fmla="*/ 15554 h 929954"/>
                <a:gd name="connsiteX3" fmla="*/ 3149600 w 4186509"/>
                <a:gd name="connsiteY3" fmla="*/ 178114 h 929954"/>
                <a:gd name="connsiteX4" fmla="*/ 3495040 w 4186509"/>
                <a:gd name="connsiteY4" fmla="*/ 401634 h 929954"/>
                <a:gd name="connsiteX5" fmla="*/ 3860800 w 4186509"/>
                <a:gd name="connsiteY5" fmla="*/ 665794 h 929954"/>
                <a:gd name="connsiteX6" fmla="*/ 4135120 w 4186509"/>
                <a:gd name="connsiteY6" fmla="*/ 879154 h 929954"/>
                <a:gd name="connsiteX7" fmla="*/ 4185920 w 4186509"/>
                <a:gd name="connsiteY7" fmla="*/ 929954 h 929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186509" h="929954">
                  <a:moveTo>
                    <a:pt x="0" y="5394"/>
                  </a:moveTo>
                  <a:lnTo>
                    <a:pt x="1229360" y="5394"/>
                  </a:lnTo>
                  <a:cubicBezTo>
                    <a:pt x="1651000" y="7087"/>
                    <a:pt x="2209800" y="-13233"/>
                    <a:pt x="2529840" y="15554"/>
                  </a:cubicBezTo>
                  <a:cubicBezTo>
                    <a:pt x="2849880" y="44341"/>
                    <a:pt x="2988733" y="113767"/>
                    <a:pt x="3149600" y="178114"/>
                  </a:cubicBezTo>
                  <a:cubicBezTo>
                    <a:pt x="3310467" y="242461"/>
                    <a:pt x="3376507" y="320354"/>
                    <a:pt x="3495040" y="401634"/>
                  </a:cubicBezTo>
                  <a:cubicBezTo>
                    <a:pt x="3613573" y="482914"/>
                    <a:pt x="3754120" y="586207"/>
                    <a:pt x="3860800" y="665794"/>
                  </a:cubicBezTo>
                  <a:cubicBezTo>
                    <a:pt x="3967480" y="745381"/>
                    <a:pt x="4080933" y="835127"/>
                    <a:pt x="4135120" y="879154"/>
                  </a:cubicBezTo>
                  <a:cubicBezTo>
                    <a:pt x="4189307" y="923181"/>
                    <a:pt x="4187613" y="926567"/>
                    <a:pt x="4185920" y="929954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84C80521-C857-19C4-30D0-6C3541395C1C}"/>
                </a:ext>
              </a:extLst>
            </p:cNvPr>
            <p:cNvCxnSpPr>
              <a:cxnSpLocks/>
            </p:cNvCxnSpPr>
            <p:nvPr/>
          </p:nvCxnSpPr>
          <p:spPr>
            <a:xfrm>
              <a:off x="7731760" y="2920686"/>
              <a:ext cx="2895600" cy="0"/>
            </a:xfrm>
            <a:prstGeom prst="straightConnector1">
              <a:avLst/>
            </a:prstGeom>
            <a:ln>
              <a:prstDash val="lgDash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3577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C1EF136-CDF7-8492-688E-C2B1FC574F3C}"/>
              </a:ext>
            </a:extLst>
          </p:cNvPr>
          <p:cNvSpPr txBox="1"/>
          <p:nvPr/>
        </p:nvSpPr>
        <p:spPr>
          <a:xfrm>
            <a:off x="680720" y="0"/>
            <a:ext cx="6096000" cy="669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PG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Relation between amu and MeV. 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591CA1-CD02-A1EB-11BD-FF6AD066A14E}"/>
              </a:ext>
            </a:extLst>
          </p:cNvPr>
          <p:cNvSpPr txBox="1"/>
          <p:nvPr/>
        </p:nvSpPr>
        <p:spPr>
          <a:xfrm>
            <a:off x="518160" y="669542"/>
            <a:ext cx="10840720" cy="58318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modern Physics, the principle of mass energy equivalence says that mass has an equivalent amount of energy and vice – versa or they are interconvertible but this process is difficult to take place.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principle reasons that mass is concentrated energy.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Energy can be released through the process matter antimatter annihilation.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Since the amount of energy associated with matter is tremendous, subatomic (nuclear) reactions release great amount of energy as compared with chemical reactions.  </a:t>
            </a:r>
            <a:endParaRPr lang="en-I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7633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E1A16C-C167-4B39-873D-4FFCD0DFE265}"/>
                  </a:ext>
                </a:extLst>
              </p:cNvPr>
              <p:cNvSpPr txBox="1"/>
              <p:nvPr/>
            </p:nvSpPr>
            <p:spPr>
              <a:xfrm>
                <a:off x="353727" y="642091"/>
                <a:ext cx="11023333" cy="578780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685800" indent="-457200" algn="just">
                  <a:lnSpc>
                    <a:spcPct val="150000"/>
                  </a:lnSpc>
                  <a:buFont typeface="Wingdings" panose="05000000000000000000" pitchFamily="2" charset="2"/>
                  <a:buChar char="ü"/>
                  <a:tabLst>
                    <a:tab pos="1492250" algn="l"/>
                  </a:tabLst>
                </a:pP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Being the two forms same entity, we can express mass in energy units and energy in units of mass.</a:t>
                </a:r>
                <a:endParaRPr lang="en-US" sz="2800" kern="1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28600" algn="just">
                  <a:lnSpc>
                    <a:spcPct val="150000"/>
                  </a:lnSpc>
                  <a:tabLst>
                    <a:tab pos="1492250" algn="l"/>
                  </a:tabLst>
                </a:pP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We know that 1 amu is numerically equals to 1.660538921</a:t>
                </a:r>
                <a:r>
                  <a:rPr lang="en-US" sz="28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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10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-31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kg. </a:t>
                </a:r>
              </a:p>
              <a:p>
                <a:pPr marL="228600" algn="just">
                  <a:lnSpc>
                    <a:spcPct val="150000"/>
                  </a:lnSpc>
                  <a:tabLst>
                    <a:tab pos="1492250" algn="l"/>
                  </a:tabLst>
                </a:pP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Using Einstein’s relation:</a:t>
                </a:r>
                <a:endParaRPr lang="en-IN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28600" algn="just">
                  <a:lnSpc>
                    <a:spcPct val="150000"/>
                  </a:lnSpc>
                  <a:spcAft>
                    <a:spcPts val="800"/>
                  </a:spcAft>
                  <a:tabLst>
                    <a:tab pos="1492250" algn="l"/>
                  </a:tabLst>
                </a:pP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 = mc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1.660538921</a:t>
                </a:r>
                <a:r>
                  <a:rPr lang="en-US" sz="28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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10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-27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kg </a:t>
                </a:r>
                <a:r>
                  <a:rPr lang="en-US" sz="28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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(3 </a:t>
                </a:r>
                <a:r>
                  <a:rPr lang="en-US" sz="28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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10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8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m/s)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14.94485 </a:t>
                </a:r>
                <a:r>
                  <a:rPr lang="en-US" sz="28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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10 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-11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Joules</a:t>
                </a:r>
                <a:endParaRPr lang="en-IN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  <a:tabLst>
                    <a:tab pos="1492250" algn="l"/>
                  </a:tabLst>
                </a:pP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           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d>
                          <m:dPr>
                            <m:begChr m:val="["/>
                            <m:endChr m:val="]"/>
                            <m:ctrlP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US" sz="28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14.94485×</m:t>
                            </m:r>
                            <m:sSup>
                              <m:sSupPr>
                                <m:ctrlPr>
                                  <a:rPr lang="en-IN" sz="2800" i="1" kern="10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i="1" kern="10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10</m:t>
                                </m:r>
                              </m:e>
                              <m:sup>
                                <m:r>
                                  <a:rPr lang="en-US" sz="2800" i="1" kern="10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−11</m:t>
                                </m:r>
                              </m:sup>
                            </m:sSup>
                          </m:e>
                        </m:d>
                      </m:num>
                      <m:den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1.6×</m:t>
                        </m:r>
                        <m:sSup>
                          <m:sSupPr>
                            <m:ctrlP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sz="28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−19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9.31</a:t>
                </a:r>
                <a:r>
                  <a:rPr lang="en-US" sz="28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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10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8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931 </a:t>
                </a:r>
                <a:r>
                  <a:rPr lang="en-US" sz="28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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10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6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eV</a:t>
                </a:r>
                <a:endParaRPr lang="en-IN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28600"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Therefore, </a:t>
                </a:r>
                <a:r>
                  <a:rPr lang="en-US" sz="2800" b="1" kern="1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 amu = 931 MeV</a:t>
                </a:r>
                <a:endParaRPr lang="en-IN" sz="2800" kern="100" dirty="0">
                  <a:solidFill>
                    <a:srgbClr val="FF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E1A16C-C167-4B39-873D-4FFCD0DFE2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727" y="642091"/>
                <a:ext cx="11023333" cy="5787803"/>
              </a:xfrm>
              <a:prstGeom prst="rect">
                <a:avLst/>
              </a:prstGeom>
              <a:blipFill>
                <a:blip r:embed="rId2"/>
                <a:stretch>
                  <a:fillRect r="-1162" b="-1789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45907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02BFFD9-5602-4CDC-7299-550B32B6B8D6}"/>
              </a:ext>
            </a:extLst>
          </p:cNvPr>
          <p:cNvSpPr/>
          <p:nvPr/>
        </p:nvSpPr>
        <p:spPr>
          <a:xfrm>
            <a:off x="3662793" y="2782669"/>
            <a:ext cx="431778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i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ell MT" panose="02020503060305020303" pitchFamily="18" charset="0"/>
              </a:rPr>
              <a:t>Numerical Problems</a:t>
            </a:r>
          </a:p>
        </p:txBody>
      </p:sp>
    </p:spTree>
    <p:extLst>
      <p:ext uri="{BB962C8B-B14F-4D97-AF65-F5344CB8AC3E}">
        <p14:creationId xmlns:p14="http://schemas.microsoft.com/office/powerpoint/2010/main" val="156254080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76896FF-4F9B-ED09-8FEF-33DB23B41A42}"/>
              </a:ext>
            </a:extLst>
          </p:cNvPr>
          <p:cNvSpPr txBox="1"/>
          <p:nvPr/>
        </p:nvSpPr>
        <p:spPr>
          <a:xfrm>
            <a:off x="426720" y="403300"/>
            <a:ext cx="11501120" cy="58398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Problem 1 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Determine the average atomic mass of oxygen</a:t>
            </a: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using the following data: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Isotope                                               Mass (amu)                                     Abundance (%)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kern="1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16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15.99491                                               99.759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kern="1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17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16.99913                                               0.037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kern="1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18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17.99916                                               0.204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en-US" sz="24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average mass of O = (15.99491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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0.99759) + (16.99913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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0.00037) + (17.99916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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0.00204)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= 15.956 + 0.0063 + 0.0367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</a:t>
            </a: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15.999 u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8035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2E2851C-EEB6-4536-378E-545E4C824989}"/>
              </a:ext>
            </a:extLst>
          </p:cNvPr>
          <p:cNvSpPr txBox="1"/>
          <p:nvPr/>
        </p:nvSpPr>
        <p:spPr>
          <a:xfrm>
            <a:off x="284480" y="207155"/>
            <a:ext cx="11998960" cy="56346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Problem 2 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Copper has two isotopes </a:t>
            </a:r>
            <a:r>
              <a:rPr lang="en-US" sz="2400" kern="1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29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</a:t>
            </a: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63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</a:t>
            </a:r>
            <a:r>
              <a:rPr lang="en-US" sz="2400" kern="1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29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</a:t>
            </a: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65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The atomic mass of copper is 63.54amu. If the atomic masses of </a:t>
            </a:r>
            <a:r>
              <a:rPr lang="en-US" sz="2400" kern="1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29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</a:t>
            </a: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63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</a:t>
            </a:r>
            <a:r>
              <a:rPr lang="en-US" sz="2400" kern="1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29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</a:t>
            </a: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65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are 62.9296 and 64.9278 amu respectively, what is the natural abundance of each isotope?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Isotope                                               Mass (amu)                                      Abundance (%)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kern="1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29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</a:t>
            </a: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63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62.9296                                                </a:t>
            </a:r>
            <a:r>
              <a:rPr lang="en-US" sz="24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kern="1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29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</a:t>
            </a:r>
            <a:r>
              <a:rPr lang="en-US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65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64.9278                                                </a:t>
            </a:r>
            <a:r>
              <a:rPr lang="en-US" sz="24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en-US" sz="24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Here </a:t>
            </a:r>
            <a:r>
              <a:rPr lang="en-US" sz="24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 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 </a:t>
            </a:r>
            <a:r>
              <a:rPr lang="en-US" sz="24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are the abundance of isotopes. Evidently, </a:t>
            </a:r>
            <a:r>
              <a:rPr lang="en-US" sz="24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 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</a:t>
            </a:r>
            <a:r>
              <a:rPr lang="en-US" sz="24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100% = 1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7037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5DD1C18-0DDE-42E5-181B-BA38C5159E4F}"/>
              </a:ext>
            </a:extLst>
          </p:cNvPr>
          <p:cNvSpPr txBox="1"/>
          <p:nvPr/>
        </p:nvSpPr>
        <p:spPr>
          <a:xfrm>
            <a:off x="518160" y="425678"/>
            <a:ext cx="11358880" cy="6006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Further, mass of Cu = 63.54 = (62.9296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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+ (64.9278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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= (62.9296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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+ (64.9278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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(1-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))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64.9278 + 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(62.9296-64.9278)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= 64.9278 – 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1.9982 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Solving for 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we get 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 =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0.6945 and hence </a:t>
            </a:r>
            <a:r>
              <a:rPr lang="en-US" sz="2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 =  0.3055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Therefore, the natural abundance of  </a:t>
            </a:r>
            <a:r>
              <a:rPr lang="en-US" sz="2800" kern="1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29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63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</a:t>
            </a:r>
            <a:r>
              <a:rPr lang="en-US" sz="2800" kern="1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29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65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are :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69.45%  and 30.55%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respectively. </a:t>
            </a:r>
            <a:endParaRPr lang="en-IN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en-IN" sz="2800" dirty="0"/>
          </a:p>
        </p:txBody>
      </p:sp>
    </p:spTree>
    <p:extLst>
      <p:ext uri="{BB962C8B-B14F-4D97-AF65-F5344CB8AC3E}">
        <p14:creationId xmlns:p14="http://schemas.microsoft.com/office/powerpoint/2010/main" val="3909862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721BCE8-B9BA-80EE-F1E8-EFA5CB4296F0}"/>
              </a:ext>
            </a:extLst>
          </p:cNvPr>
          <p:cNvSpPr/>
          <p:nvPr/>
        </p:nvSpPr>
        <p:spPr>
          <a:xfrm>
            <a:off x="4101352" y="2967335"/>
            <a:ext cx="35625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i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ell MT" panose="02020503060305020303" pitchFamily="18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42398222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564</TotalTime>
  <Words>2533</Words>
  <Application>Microsoft Office PowerPoint</Application>
  <PresentationFormat>Widescreen</PresentationFormat>
  <Paragraphs>240</Paragraphs>
  <Slides>39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7" baseType="lpstr">
      <vt:lpstr>Arial</vt:lpstr>
      <vt:lpstr>Bell MT</vt:lpstr>
      <vt:lpstr>Calibri</vt:lpstr>
      <vt:lpstr>Calibri Light</vt:lpstr>
      <vt:lpstr>Cambria Math</vt:lpstr>
      <vt:lpstr>Times New Roman</vt:lpstr>
      <vt:lpstr>Wingdings</vt:lpstr>
      <vt:lpstr>Office Theme</vt:lpstr>
      <vt:lpstr>PowerPoint Presentation</vt:lpstr>
      <vt:lpstr>Topics of discussion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Jojo Panakal</dc:creator>
  <cp:lastModifiedBy>Jojo Panakal</cp:lastModifiedBy>
  <cp:revision>12</cp:revision>
  <dcterms:created xsi:type="dcterms:W3CDTF">2023-09-22T11:33:28Z</dcterms:created>
  <dcterms:modified xsi:type="dcterms:W3CDTF">2023-09-27T08:07:56Z</dcterms:modified>
</cp:coreProperties>
</file>