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16" r:id="rId2"/>
    <p:sldId id="317" r:id="rId3"/>
    <p:sldId id="319" r:id="rId4"/>
    <p:sldId id="321" r:id="rId5"/>
    <p:sldId id="320" r:id="rId6"/>
    <p:sldId id="318" r:id="rId7"/>
    <p:sldId id="287" r:id="rId8"/>
    <p:sldId id="288" r:id="rId9"/>
    <p:sldId id="322" r:id="rId10"/>
    <p:sldId id="292" r:id="rId11"/>
    <p:sldId id="293" r:id="rId12"/>
    <p:sldId id="323" r:id="rId13"/>
    <p:sldId id="289" r:id="rId14"/>
    <p:sldId id="324" r:id="rId15"/>
    <p:sldId id="325" r:id="rId16"/>
    <p:sldId id="290" r:id="rId17"/>
    <p:sldId id="294" r:id="rId18"/>
    <p:sldId id="291" r:id="rId19"/>
    <p:sldId id="295" r:id="rId20"/>
    <p:sldId id="296" r:id="rId21"/>
    <p:sldId id="297" r:id="rId22"/>
    <p:sldId id="298" r:id="rId23"/>
    <p:sldId id="303" r:id="rId24"/>
    <p:sldId id="327" r:id="rId25"/>
    <p:sldId id="301" r:id="rId26"/>
    <p:sldId id="328" r:id="rId27"/>
    <p:sldId id="305" r:id="rId28"/>
    <p:sldId id="307" r:id="rId29"/>
    <p:sldId id="332" r:id="rId30"/>
    <p:sldId id="309" r:id="rId31"/>
    <p:sldId id="329" r:id="rId32"/>
    <p:sldId id="330" r:id="rId33"/>
    <p:sldId id="331" r:id="rId34"/>
    <p:sldId id="310" r:id="rId35"/>
    <p:sldId id="311" r:id="rId36"/>
    <p:sldId id="333" r:id="rId37"/>
    <p:sldId id="312" r:id="rId38"/>
    <p:sldId id="313" r:id="rId39"/>
    <p:sldId id="314" r:id="rId40"/>
    <p:sldId id="334" r:id="rId41"/>
  </p:sldIdLst>
  <p:sldSz cx="12192000" cy="6858000"/>
  <p:notesSz cx="6858000" cy="9144000"/>
  <p:defaultTextStyle>
    <a:defPPr>
      <a:defRPr lang="en-P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00FF0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4FDDBD-D4DB-4C41-9573-DC4478BC5B45}" type="datetimeFigureOut">
              <a:rPr lang="en-IN" smtClean="0"/>
              <a:t>29-09-2023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5CE80-C0BC-421A-809B-30E2835FA84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86868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6A4EDC-2C85-47BD-BD6A-1704B9C98876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1833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B8AC1-9996-B97A-13F1-9789E9D91E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350463-BFC2-6D5F-E63F-BAA31481B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DB394B-D92E-EF1E-013D-2DBADE71B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0D664-536B-A7BD-49BA-CB756149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99B7B8-91F0-6F8F-9B61-64927E1FB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07173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4432A-1D86-EE61-76AE-7249D5BE7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1D099-272F-2ADD-5806-3A8543EEE3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D54E3-7BB7-CE8B-5EB6-5E59098B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A62786-205E-ACE2-CF47-6F4F0B67E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EAEE1-916F-1307-FD5A-F979F5222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553279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70D61-A172-2CBF-FF60-A992ABAE2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F10EE-0CD9-7725-4EC2-4301F738F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75287F-E19D-EC83-5743-7E774B79B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6CED4-7692-7829-A539-41B790776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2C5CD-D443-9AE3-86AD-0DAD8B160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08271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71C29-4483-1BEC-865B-56C4062FA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64BEB-8119-B62A-C7F6-0A5E2B0009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8B3B05-65A7-9DEE-94EA-0D7CA59C15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1210B5-52F8-673A-36A5-7235350CB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A4250B-528E-3011-696E-8D1512029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37A194-C4DE-7532-0EC3-99E332C9F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081926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93346-E5DD-193C-E07D-2CF5FC7BB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3EF4C-807B-85B6-527B-152E73975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D009AE-6B95-9299-F8FD-D4BF126D3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584B48-8B99-1BAE-006C-A361A4CC3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1BE4A6-B728-A834-8519-6624B7D347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27BBE9-75E4-D5C1-5561-69D0B776B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4169DB-1819-3704-74D2-6D387571B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EB93A8-FA38-60BB-38A9-ED9B0740A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502763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6E76D-6BD7-3A5F-7FB0-E7F986E58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156800-B8E5-B2D6-EA6C-3FFAEDD7A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370D96-07C5-37A3-3D9D-161288079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6A7974-5ADA-FED4-3B98-D91574214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34577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22E565-FD0E-5AA6-0856-18664F369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6616AE-FAC3-BAE7-11F9-7260D6D56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F8A22-C2BC-A293-6BCA-4059E20FC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600502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50BA0-45DA-C3AC-C885-086A350F0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633063-78B2-0A1C-300B-996CCBF61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A2DA30-BE57-EDB6-9CC6-B412AA2E49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0950CD-3C15-8E0A-129F-351A1F0E5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31DF3A-7F71-7DDB-944F-7C0E55DE7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C35CC-D5CB-9031-A9EE-14DEE0D39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203522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41C48-EDFB-A3F9-ECC5-C9885E708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27BAF6-B82A-E800-6C91-E8DEF18273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044996-DCFD-9C34-AE83-B9EA5E9DF3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85EC5C-D52D-B3CE-A36A-B0019C4CA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935D8B-0763-927F-8E5B-4B0E7E03B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514913-3068-1F09-95C5-3AE1B4197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830681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8E3B6-91B0-A413-2A50-81817909A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5642B1-2F68-4EF9-4B8B-38F02F0D6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CC3D2D-46A4-FCEE-F722-CC604F3CF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164F8-BA45-B19A-2D18-0C46E8E6E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7F83D-6178-387D-4F3C-FDCC6B42F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39456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3C17C6-4996-2F6F-CFA5-6617A3DF69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5349B7-3BEE-17B1-8AD5-E91B0B1E62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B9A50-20EA-373A-B003-A93A67840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919756-46B2-CBE0-495F-31B713DA5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2CB13-8D5A-6F0F-D144-1076D24B2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681762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73AFCD-581C-208C-60AE-CC92CBCD6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945E2-8F42-7638-4AC3-D4B77864B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D18DB-7C66-E048-85E6-EB605E736C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F0E5F-857C-4912-80E3-93A98904FDCB}" type="datetimeFigureOut">
              <a:rPr lang="en-PG" smtClean="0"/>
              <a:t>29/09/2023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014D5-E7BA-696D-3FD7-4F960EB7B5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0C293D-093B-1F9C-058D-39AAC5E03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529289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7" Type="http://schemas.openxmlformats.org/officeDocument/2006/relationships/image" Target="../media/image21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AE85A60-1603-4DE9-2C3E-B31769166C4C}"/>
              </a:ext>
            </a:extLst>
          </p:cNvPr>
          <p:cNvSpPr txBox="1"/>
          <p:nvPr/>
        </p:nvSpPr>
        <p:spPr>
          <a:xfrm>
            <a:off x="141972" y="707651"/>
            <a:ext cx="11514222" cy="54999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Atomic and Nuclear Physi</a:t>
            </a:r>
            <a:r>
              <a:rPr 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4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IN" sz="4000" kern="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Week #3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IN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Atomic constituents, atomic models &amp; hydrogen spectrum</a:t>
            </a:r>
            <a:endParaRPr lang="en-US" sz="2800" b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Lecturer: Jojo Panakal John</a:t>
            </a:r>
            <a:endParaRPr lang="en-US" sz="2800" b="1" kern="1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Professor of Applied Physics</a:t>
            </a:r>
          </a:p>
          <a:p>
            <a:pPr algn="ctr"/>
            <a:r>
              <a:rPr lang="en-US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Papua New Guinea University of Technology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262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36714-0F99-37A4-6EDE-1465C8491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0235"/>
          </a:xfrm>
        </p:spPr>
        <p:txBody>
          <a:bodyPr>
            <a:normAutofit fontScale="90000"/>
          </a:bodyPr>
          <a:lstStyle/>
          <a:p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the slides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299A8-E830-6D19-B0AF-E10795CEF0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920" y="1253331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Atomic nuclear constituents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Plum pudding model of atom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Rutherford’s gold foil experiment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Origin of atomic spectra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Hydrogen spectrum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856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CE3B2-2CF8-9D92-2F76-9A05C931B818}"/>
              </a:ext>
            </a:extLst>
          </p:cNvPr>
          <p:cNvSpPr txBox="1">
            <a:spLocks/>
          </p:cNvSpPr>
          <p:nvPr/>
        </p:nvSpPr>
        <p:spPr>
          <a:xfrm>
            <a:off x="350520" y="100965"/>
            <a:ext cx="10515600" cy="61023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Atom – a brief history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E50C15-1E02-5A0E-5ACA-B9F28185529D}"/>
              </a:ext>
            </a:extLst>
          </p:cNvPr>
          <p:cNvSpPr txBox="1"/>
          <p:nvPr/>
        </p:nvSpPr>
        <p:spPr>
          <a:xfrm>
            <a:off x="142240" y="711200"/>
            <a:ext cx="11907520" cy="5993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indivisible ‘atom’  by Greek Philosophers (5th century BC) like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Democritus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Purely philosophical notion with no experimental evidence.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 of element – each element characterized by unique ‘Atom’ with specific masses (early 19th century)  by 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 Dalton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Provided more scientific basis.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theory laid the groundwork for modern atomic theory.</a:t>
            </a:r>
          </a:p>
        </p:txBody>
      </p:sp>
    </p:spTree>
    <p:extLst>
      <p:ext uri="{BB962C8B-B14F-4D97-AF65-F5344CB8AC3E}">
        <p14:creationId xmlns:p14="http://schemas.microsoft.com/office/powerpoint/2010/main" val="3394485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E5C905C-6F37-EF07-D0A7-E6C575BFDE34}"/>
              </a:ext>
            </a:extLst>
          </p:cNvPr>
          <p:cNvSpPr txBox="1"/>
          <p:nvPr/>
        </p:nvSpPr>
        <p:spPr>
          <a:xfrm>
            <a:off x="274320" y="587479"/>
            <a:ext cx="11643360" cy="5185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Discovery of Subatomic Particles (late 19th century)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J.J. Thomson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discovered the electron in 1897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Demonstrated that atoms are divisible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Put forward "plum pudding" model of the atom.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Nuclear Model (early 20th century) by Ernest Rutherford's famous gold foil experiment in 1909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confirmation for the nuclear model of the atom, with electrons orbiting the nucleus.</a:t>
            </a:r>
          </a:p>
        </p:txBody>
      </p:sp>
    </p:spTree>
    <p:extLst>
      <p:ext uri="{BB962C8B-B14F-4D97-AF65-F5344CB8AC3E}">
        <p14:creationId xmlns:p14="http://schemas.microsoft.com/office/powerpoint/2010/main" val="1191144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918427-8B20-6C40-68AD-83058AA84C8E}"/>
              </a:ext>
            </a:extLst>
          </p:cNvPr>
          <p:cNvSpPr txBox="1"/>
          <p:nvPr/>
        </p:nvSpPr>
        <p:spPr>
          <a:xfrm>
            <a:off x="157480" y="513073"/>
            <a:ext cx="11877040" cy="5831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Quantum model of atom (1913) by Niels Bohr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Electrons move in discrete energy levels or orbits around the nucleus and can jump between these levels by emitting or absorbing energy in the form of photons.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model explained the spectral lines of hydrogen and laid the foundation for quantum mechanics.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Neutrons were discovered (1932) by Chadwick while alpha particle interaction with Beryllium nucleus</a:t>
            </a:r>
          </a:p>
          <a:p>
            <a:pPr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454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E23203D-AC00-83BB-621D-7059140F6A7A}"/>
              </a:ext>
            </a:extLst>
          </p:cNvPr>
          <p:cNvSpPr txBox="1">
            <a:spLocks/>
          </p:cNvSpPr>
          <p:nvPr/>
        </p:nvSpPr>
        <p:spPr>
          <a:xfrm>
            <a:off x="167640" y="151765"/>
            <a:ext cx="10515600" cy="61023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blocks of atoms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219FD5A-A38C-069F-F9A7-A9020B4737C1}"/>
              </a:ext>
            </a:extLst>
          </p:cNvPr>
          <p:cNvSpPr/>
          <p:nvPr/>
        </p:nvSpPr>
        <p:spPr>
          <a:xfrm>
            <a:off x="612140" y="1104741"/>
            <a:ext cx="985520" cy="8839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17AFB33-C069-1009-957C-A4583ADCB986}"/>
              </a:ext>
            </a:extLst>
          </p:cNvPr>
          <p:cNvSpPr txBox="1">
            <a:spLocks/>
          </p:cNvSpPr>
          <p:nvPr/>
        </p:nvSpPr>
        <p:spPr>
          <a:xfrm>
            <a:off x="1844040" y="823278"/>
            <a:ext cx="9829800" cy="1940559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Protons : </a:t>
            </a:r>
          </a:p>
          <a:p>
            <a:pPr>
              <a:lnSpc>
                <a:spcPct val="110000"/>
              </a:lnSpc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Charge : Positive</a:t>
            </a:r>
          </a:p>
          <a:p>
            <a:pPr>
              <a:lnSpc>
                <a:spcPct val="110000"/>
              </a:lnSpc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</a:t>
            </a: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 1 amu</a:t>
            </a:r>
          </a:p>
          <a:p>
            <a:pPr>
              <a:lnSpc>
                <a:spcPct val="110000"/>
              </a:lnSpc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Number of protons (or electrons) determines the chemical element – </a:t>
            </a:r>
          </a:p>
          <a:p>
            <a:pPr>
              <a:lnSpc>
                <a:spcPct val="110000"/>
              </a:lnSpc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is atomic number of the atom          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694DF72-2D0C-B32D-903C-FC8C34E72B53}"/>
              </a:ext>
            </a:extLst>
          </p:cNvPr>
          <p:cNvSpPr/>
          <p:nvPr/>
        </p:nvSpPr>
        <p:spPr>
          <a:xfrm>
            <a:off x="919480" y="5542280"/>
            <a:ext cx="370840" cy="330200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ABCC96-D9A0-7812-F0DC-6DD358096D33}"/>
              </a:ext>
            </a:extLst>
          </p:cNvPr>
          <p:cNvSpPr txBox="1">
            <a:spLocks/>
          </p:cNvSpPr>
          <p:nvPr/>
        </p:nvSpPr>
        <p:spPr>
          <a:xfrm>
            <a:off x="1844040" y="4765676"/>
            <a:ext cx="9829800" cy="1940559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electrons : </a:t>
            </a:r>
          </a:p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Charge : Negative</a:t>
            </a:r>
          </a:p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</a:t>
            </a: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 (1/1836) amu</a:t>
            </a:r>
          </a:p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Number of electrons ( or protons) determines the chemical element</a:t>
            </a: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A6523C1-1CD6-3786-133F-4816AF2DB725}"/>
              </a:ext>
            </a:extLst>
          </p:cNvPr>
          <p:cNvSpPr/>
          <p:nvPr/>
        </p:nvSpPr>
        <p:spPr>
          <a:xfrm>
            <a:off x="612140" y="3088957"/>
            <a:ext cx="985520" cy="88392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3F9DF2F-F317-54C2-7557-26E2067004C9}"/>
              </a:ext>
            </a:extLst>
          </p:cNvPr>
          <p:cNvSpPr txBox="1">
            <a:spLocks/>
          </p:cNvSpPr>
          <p:nvPr/>
        </p:nvSpPr>
        <p:spPr>
          <a:xfrm>
            <a:off x="1844040" y="2885439"/>
            <a:ext cx="9829800" cy="1940559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Neutrons: </a:t>
            </a:r>
          </a:p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Charge  : Nil</a:t>
            </a:r>
          </a:p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</a:t>
            </a: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 1 amu</a:t>
            </a:r>
          </a:p>
          <a:p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Number of protons + neutrons determines the mass number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9C6257F-4930-0453-9E29-F7A402C27849}"/>
              </a:ext>
            </a:extLst>
          </p:cNvPr>
          <p:cNvCxnSpPr>
            <a:cxnSpLocks/>
          </p:cNvCxnSpPr>
          <p:nvPr/>
        </p:nvCxnSpPr>
        <p:spPr>
          <a:xfrm>
            <a:off x="314960" y="2763837"/>
            <a:ext cx="11663680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5948F47-E6FA-22C6-6E4B-5CEFE4DF3C94}"/>
              </a:ext>
            </a:extLst>
          </p:cNvPr>
          <p:cNvCxnSpPr>
            <a:cxnSpLocks/>
          </p:cNvCxnSpPr>
          <p:nvPr/>
        </p:nvCxnSpPr>
        <p:spPr>
          <a:xfrm>
            <a:off x="264160" y="4663757"/>
            <a:ext cx="11663680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BFFF118-4AB3-640E-9556-63C21092897B}"/>
              </a:ext>
            </a:extLst>
          </p:cNvPr>
          <p:cNvCxnSpPr>
            <a:cxnSpLocks/>
          </p:cNvCxnSpPr>
          <p:nvPr/>
        </p:nvCxnSpPr>
        <p:spPr>
          <a:xfrm>
            <a:off x="264160" y="620077"/>
            <a:ext cx="11663680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E289575-974F-D651-714A-ED88A6147AC7}"/>
              </a:ext>
            </a:extLst>
          </p:cNvPr>
          <p:cNvCxnSpPr>
            <a:cxnSpLocks/>
          </p:cNvCxnSpPr>
          <p:nvPr/>
        </p:nvCxnSpPr>
        <p:spPr>
          <a:xfrm>
            <a:off x="314960" y="6543357"/>
            <a:ext cx="11663680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B0EA0A6-0AF6-F600-ADF2-0231910F421F}"/>
              </a:ext>
            </a:extLst>
          </p:cNvPr>
          <p:cNvCxnSpPr>
            <a:cxnSpLocks/>
          </p:cNvCxnSpPr>
          <p:nvPr/>
        </p:nvCxnSpPr>
        <p:spPr>
          <a:xfrm flipV="1">
            <a:off x="264160" y="620077"/>
            <a:ext cx="0" cy="592328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7B78BD1-F78E-CB8F-B421-0E1E0811ABD1}"/>
              </a:ext>
            </a:extLst>
          </p:cNvPr>
          <p:cNvCxnSpPr>
            <a:cxnSpLocks/>
          </p:cNvCxnSpPr>
          <p:nvPr/>
        </p:nvCxnSpPr>
        <p:spPr>
          <a:xfrm flipV="1">
            <a:off x="1757680" y="620077"/>
            <a:ext cx="0" cy="592328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26AE638-9DE7-F5D7-5EED-2500D5800808}"/>
              </a:ext>
            </a:extLst>
          </p:cNvPr>
          <p:cNvCxnSpPr>
            <a:cxnSpLocks/>
          </p:cNvCxnSpPr>
          <p:nvPr/>
        </p:nvCxnSpPr>
        <p:spPr>
          <a:xfrm flipV="1">
            <a:off x="11938000" y="620077"/>
            <a:ext cx="0" cy="592328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7259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B4DD59C-BEB1-416D-B5D9-F00DC4CB86C8}"/>
              </a:ext>
            </a:extLst>
          </p:cNvPr>
          <p:cNvSpPr txBox="1"/>
          <p:nvPr/>
        </p:nvSpPr>
        <p:spPr>
          <a:xfrm>
            <a:off x="166373" y="5630868"/>
            <a:ext cx="470026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Size of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Atoms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 a few angstrom (Å) 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-10</a:t>
            </a:r>
            <a:r>
              <a:rPr lang="en-US" sz="2400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meters.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BB8373B-3514-D2E1-7C88-16EBE7E13660}"/>
              </a:ext>
            </a:extLst>
          </p:cNvPr>
          <p:cNvGrpSpPr/>
          <p:nvPr/>
        </p:nvGrpSpPr>
        <p:grpSpPr>
          <a:xfrm>
            <a:off x="3149600" y="264160"/>
            <a:ext cx="5577840" cy="5659096"/>
            <a:chOff x="3149600" y="264160"/>
            <a:chExt cx="5577840" cy="5659096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B6674F3-5B20-F6DC-FDDF-26E05DF763A5}"/>
                </a:ext>
              </a:extLst>
            </p:cNvPr>
            <p:cNvSpPr/>
            <p:nvPr/>
          </p:nvSpPr>
          <p:spPr>
            <a:xfrm>
              <a:off x="3149600" y="264160"/>
              <a:ext cx="5577840" cy="517144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58108AFF-FA62-DD72-0091-DD9F268306F8}"/>
                </a:ext>
              </a:extLst>
            </p:cNvPr>
            <p:cNvCxnSpPr>
              <a:cxnSpLocks/>
              <a:endCxn id="5" idx="6"/>
            </p:cNvCxnSpPr>
            <p:nvPr/>
          </p:nvCxnSpPr>
          <p:spPr>
            <a:xfrm>
              <a:off x="6096000" y="2849880"/>
              <a:ext cx="2631440" cy="0"/>
            </a:xfrm>
            <a:prstGeom prst="straightConnector1">
              <a:avLst/>
            </a:prstGeom>
            <a:ln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E4977C4-43C8-340E-BF1E-D2A7F4E0C182}"/>
                </a:ext>
              </a:extLst>
            </p:cNvPr>
            <p:cNvSpPr txBox="1"/>
            <p:nvPr/>
          </p:nvSpPr>
          <p:spPr>
            <a:xfrm>
              <a:off x="6593840" y="2427414"/>
              <a:ext cx="19608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sz="2800" baseline="30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-10 </a:t>
              </a:r>
              <a:r>
                <a: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meters</a:t>
              </a:r>
              <a:endParaRPr lang="en-IN" sz="2800" dirty="0">
                <a:solidFill>
                  <a:srgbClr val="FF0000"/>
                </a:solidFill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1D6DCE9-8CF1-BFA6-9065-6FC2B950D689}"/>
                </a:ext>
              </a:extLst>
            </p:cNvPr>
            <p:cNvSpPr/>
            <p:nvPr/>
          </p:nvSpPr>
          <p:spPr>
            <a:xfrm>
              <a:off x="5872480" y="2743200"/>
              <a:ext cx="223520" cy="182877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srgbClr val="0070C0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82CBF3F-A4C8-E9B4-3B58-9FD9156BFF74}"/>
                </a:ext>
              </a:extLst>
            </p:cNvPr>
            <p:cNvSpPr txBox="1"/>
            <p:nvPr/>
          </p:nvSpPr>
          <p:spPr>
            <a:xfrm>
              <a:off x="5300980" y="3095407"/>
              <a:ext cx="159004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r>
                <a:rPr lang="en-US" sz="2000" baseline="30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-15 </a:t>
              </a:r>
              <a:r>
                <a:rPr lang="en-US" sz="2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meters</a:t>
              </a:r>
              <a:endParaRPr lang="en-IN" sz="2000" dirty="0">
                <a:solidFill>
                  <a:srgbClr val="0070C0"/>
                </a:solidFill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27FD8695-A76E-E254-8455-F17B55FBEB7C}"/>
                </a:ext>
              </a:extLst>
            </p:cNvPr>
            <p:cNvCxnSpPr>
              <a:cxnSpLocks/>
            </p:cNvCxnSpPr>
            <p:nvPr/>
          </p:nvCxnSpPr>
          <p:spPr>
            <a:xfrm>
              <a:off x="5872480" y="3042920"/>
              <a:ext cx="223520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EC10771-A365-8C2C-3556-665542ADACAF}"/>
                </a:ext>
              </a:extLst>
            </p:cNvPr>
            <p:cNvSpPr txBox="1"/>
            <p:nvPr/>
          </p:nvSpPr>
          <p:spPr>
            <a:xfrm>
              <a:off x="5189220" y="5400036"/>
              <a:ext cx="15900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Atom</a:t>
              </a:r>
              <a:endParaRPr lang="en-IN" sz="2800" dirty="0">
                <a:solidFill>
                  <a:srgbClr val="FF0000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8B70ECD-8CFF-E419-0774-CC398713B50B}"/>
                </a:ext>
              </a:extLst>
            </p:cNvPr>
            <p:cNvSpPr txBox="1"/>
            <p:nvPr/>
          </p:nvSpPr>
          <p:spPr>
            <a:xfrm>
              <a:off x="5189220" y="2405750"/>
              <a:ext cx="159004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Nucleus</a:t>
              </a:r>
              <a:endParaRPr lang="en-IN" sz="2000" dirty="0">
                <a:solidFill>
                  <a:srgbClr val="0070C0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F14601EB-0F44-A079-7253-C2F95108026E}"/>
              </a:ext>
            </a:extLst>
          </p:cNvPr>
          <p:cNvSpPr txBox="1"/>
          <p:nvPr/>
        </p:nvSpPr>
        <p:spPr>
          <a:xfrm>
            <a:off x="6906260" y="5630868"/>
            <a:ext cx="50418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Size of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Nucleus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 a few femtometer (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fm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400" b="1" baseline="30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-15</a:t>
            </a:r>
            <a:r>
              <a:rPr lang="en-US" sz="2400" baseline="30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meters. </a:t>
            </a:r>
          </a:p>
        </p:txBody>
      </p:sp>
    </p:spTree>
    <p:extLst>
      <p:ext uri="{BB962C8B-B14F-4D97-AF65-F5344CB8AC3E}">
        <p14:creationId xmlns:p14="http://schemas.microsoft.com/office/powerpoint/2010/main" val="190757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5B187CB-7CB3-4FC5-9121-821489057193}"/>
              </a:ext>
            </a:extLst>
          </p:cNvPr>
          <p:cNvSpPr txBox="1"/>
          <p:nvPr/>
        </p:nvSpPr>
        <p:spPr>
          <a:xfrm>
            <a:off x="170847" y="145068"/>
            <a:ext cx="11543097" cy="1893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Plum pudding model of atom</a:t>
            </a: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Electrons embedded on the cloud of protons </a:t>
            </a: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J. J. Thompson’s atom model</a:t>
            </a:r>
            <a:endParaRPr lang="en-IN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955129-F950-4683-9400-6230DE648ABD}"/>
              </a:ext>
            </a:extLst>
          </p:cNvPr>
          <p:cNvSpPr txBox="1"/>
          <p:nvPr/>
        </p:nvSpPr>
        <p:spPr>
          <a:xfrm>
            <a:off x="1479751" y="2776230"/>
            <a:ext cx="3551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Plum pudding model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8652E8-2116-4F50-ABF1-AD3F79AEF5C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393" y="2484545"/>
            <a:ext cx="5545304" cy="4071870"/>
          </a:xfrm>
          <a:prstGeom prst="rect">
            <a:avLst/>
          </a:prstGeom>
          <a:noFill/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A4F6870E-00CF-CCEC-1589-75E9B0E0631D}"/>
              </a:ext>
            </a:extLst>
          </p:cNvPr>
          <p:cNvSpPr/>
          <p:nvPr/>
        </p:nvSpPr>
        <p:spPr>
          <a:xfrm>
            <a:off x="5320132" y="2691205"/>
            <a:ext cx="2772009" cy="2904421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47A3D3D-FE06-575C-B277-2062789639FD}"/>
              </a:ext>
            </a:extLst>
          </p:cNvPr>
          <p:cNvCxnSpPr/>
          <p:nvPr/>
        </p:nvCxnSpPr>
        <p:spPr>
          <a:xfrm flipV="1">
            <a:off x="7421581" y="3046805"/>
            <a:ext cx="772160" cy="3708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F20428C-D107-4963-AAA3-BEE78C7ADB99}"/>
              </a:ext>
            </a:extLst>
          </p:cNvPr>
          <p:cNvCxnSpPr>
            <a:cxnSpLocks/>
          </p:cNvCxnSpPr>
          <p:nvPr/>
        </p:nvCxnSpPr>
        <p:spPr>
          <a:xfrm>
            <a:off x="7699093" y="4492928"/>
            <a:ext cx="867376" cy="57868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DE9A3E42-13EC-9E5A-5DE8-E0EEFF1787AE}"/>
              </a:ext>
            </a:extLst>
          </p:cNvPr>
          <p:cNvSpPr/>
          <p:nvPr/>
        </p:nvSpPr>
        <p:spPr>
          <a:xfrm>
            <a:off x="7866072" y="5034400"/>
            <a:ext cx="758808" cy="2160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4BF21C2C-68B9-50C8-185E-1ECA57D7058A}"/>
              </a:ext>
            </a:extLst>
          </p:cNvPr>
          <p:cNvSpPr/>
          <p:nvPr/>
        </p:nvSpPr>
        <p:spPr>
          <a:xfrm>
            <a:off x="7745427" y="5071609"/>
            <a:ext cx="375920" cy="23188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FB993C70-7D2E-CD28-6D3A-A0557052A6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7844" y="2775577"/>
            <a:ext cx="2670279" cy="311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6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2D308D-06C6-F84D-2F89-E2F80C227C3E}"/>
              </a:ext>
            </a:extLst>
          </p:cNvPr>
          <p:cNvSpPr txBox="1"/>
          <p:nvPr/>
        </p:nvSpPr>
        <p:spPr>
          <a:xfrm>
            <a:off x="160687" y="165388"/>
            <a:ext cx="11543097" cy="5883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Plum pudding model is built up with reason that atom is neutral</a:t>
            </a:r>
          </a:p>
          <a:p>
            <a:pPr marL="342900" indent="-342900" algn="just">
              <a:lnSpc>
                <a:spcPct val="2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 evidence for clustering of positive or negative charges</a:t>
            </a:r>
          </a:p>
          <a:p>
            <a:pPr marL="342900" indent="-342900" algn="just">
              <a:lnSpc>
                <a:spcPct val="2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 idea of free space within the atom </a:t>
            </a:r>
          </a:p>
          <a:p>
            <a:pPr marL="342900" indent="-342900" algn="just">
              <a:lnSpc>
                <a:spcPct val="2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 other experimental evidence was available to refute the concept of ‘Plum pudding’ model</a:t>
            </a:r>
          </a:p>
          <a:p>
            <a:pPr marL="342900" indent="-342900" algn="just">
              <a:lnSpc>
                <a:spcPct val="2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Rutherford’s plan was to verify these facts experimentally</a:t>
            </a:r>
          </a:p>
        </p:txBody>
      </p:sp>
    </p:spTree>
    <p:extLst>
      <p:ext uri="{BB962C8B-B14F-4D97-AF65-F5344CB8AC3E}">
        <p14:creationId xmlns:p14="http://schemas.microsoft.com/office/powerpoint/2010/main" val="1227631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11DA8AA-4788-42E0-8D82-A15948A03C74}"/>
              </a:ext>
            </a:extLst>
          </p:cNvPr>
          <p:cNvSpPr txBox="1"/>
          <p:nvPr/>
        </p:nvSpPr>
        <p:spPr>
          <a:xfrm>
            <a:off x="488481" y="496570"/>
            <a:ext cx="11485346" cy="5993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800" b="0" i="0" dirty="0">
                <a:effectLst/>
                <a:latin typeface="Sitka Banner Semibold" pitchFamily="2" charset="0"/>
              </a:rPr>
              <a:t>The experiment was conducted by Ernest Rutherford in 1909 at the University of Manchester.</a:t>
            </a:r>
          </a:p>
          <a:p>
            <a:pPr marL="457200" indent="-457200" algn="l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800" b="0" i="0" dirty="0">
                <a:effectLst/>
                <a:latin typeface="Sitka Banner Semibold" pitchFamily="2" charset="0"/>
              </a:rPr>
              <a:t>The prevailing model at that time was the Thomson model, suggesting that the atom was a "plum pudding" with positive charge spread evenly throughout.</a:t>
            </a:r>
          </a:p>
          <a:p>
            <a:pPr marL="457200" indent="-457200" algn="l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800" b="0" i="0" dirty="0">
                <a:effectLst/>
                <a:latin typeface="Sitka Banner Semibold" pitchFamily="2" charset="0"/>
              </a:rPr>
              <a:t>Rutherford's experiment aimed to test this model and investigate the nature of the atomic structure.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C6E8A4-35EF-489C-982F-0007899DA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025" y="3902"/>
            <a:ext cx="8960807" cy="728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76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FC69BA-C411-4833-8D3A-36B6EC1F9994}"/>
              </a:ext>
            </a:extLst>
          </p:cNvPr>
          <p:cNvSpPr txBox="1"/>
          <p:nvPr/>
        </p:nvSpPr>
        <p:spPr>
          <a:xfrm>
            <a:off x="329263" y="0"/>
            <a:ext cx="11177337" cy="3892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Sitka Banner Semibold" pitchFamily="2" charset="0"/>
              </a:rPr>
              <a:t>Experimental Setup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Sitka Banner Semibold" pitchFamily="2" charset="0"/>
              </a:rPr>
              <a:t>Rutherford's team used a beam of alpha particles emitted from a radioactive source (uranium or radium).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Sitka Banner Semibold" pitchFamily="2" charset="0"/>
              </a:rPr>
              <a:t>The alpha particles were directed towards a thin gold foil.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Sitka Banner Semibold" pitchFamily="2" charset="0"/>
              </a:rPr>
              <a:t>Around the gold foil, they placed a circular fluorescent zinc sulfide screen to detect the scattered alpha particles.</a:t>
            </a:r>
            <a:endParaRPr lang="en-IN" sz="2800" dirty="0">
              <a:latin typeface="Sitka Banner Semibold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FCE174-BF39-4830-9DB0-0AE520EAF0F5}"/>
              </a:ext>
            </a:extLst>
          </p:cNvPr>
          <p:cNvSpPr txBox="1"/>
          <p:nvPr/>
        </p:nvSpPr>
        <p:spPr>
          <a:xfrm>
            <a:off x="329263" y="4033799"/>
            <a:ext cx="11533473" cy="2604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anose="02050604050505020204" pitchFamily="18" charset="0"/>
              </a:rPr>
              <a:t>According to Thomson's model, most alpha particles should pass through the gold foil with only minor deflections.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anose="02050604050505020204" pitchFamily="18" charset="0"/>
              </a:rPr>
              <a:t>This is because the positive charge was believed to be spread uniformly throughout the atom.</a:t>
            </a:r>
            <a:endParaRPr kumimoji="0" lang="en-I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98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027EDF7-E6C4-C0E3-6388-0385C169AC74}"/>
              </a:ext>
            </a:extLst>
          </p:cNvPr>
          <p:cNvSpPr/>
          <p:nvPr/>
        </p:nvSpPr>
        <p:spPr>
          <a:xfrm>
            <a:off x="1137920" y="2885440"/>
            <a:ext cx="863600" cy="84328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" name="Sun 3">
            <a:extLst>
              <a:ext uri="{FF2B5EF4-FFF2-40B4-BE49-F238E27FC236}">
                <a16:creationId xmlns:a16="http://schemas.microsoft.com/office/drawing/2014/main" id="{A0639DF4-2D8D-F406-163F-9C58CB38B03B}"/>
              </a:ext>
            </a:extLst>
          </p:cNvPr>
          <p:cNvSpPr/>
          <p:nvPr/>
        </p:nvSpPr>
        <p:spPr>
          <a:xfrm>
            <a:off x="1473200" y="3136900"/>
            <a:ext cx="386080" cy="34036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610C84-3013-8E2F-9A0B-CEB7FA1F9A02}"/>
              </a:ext>
            </a:extLst>
          </p:cNvPr>
          <p:cNvSpPr/>
          <p:nvPr/>
        </p:nvSpPr>
        <p:spPr>
          <a:xfrm>
            <a:off x="1910080" y="3187700"/>
            <a:ext cx="49784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D7F019D-7FA1-13C7-C0D8-10EFFC7E6BF8}"/>
              </a:ext>
            </a:extLst>
          </p:cNvPr>
          <p:cNvCxnSpPr>
            <a:cxnSpLocks/>
            <a:stCxn id="5" idx="1"/>
          </p:cNvCxnSpPr>
          <p:nvPr/>
        </p:nvCxnSpPr>
        <p:spPr>
          <a:xfrm>
            <a:off x="1910080" y="3302000"/>
            <a:ext cx="40335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EEE5736-5076-F3A3-9395-61E83F330C73}"/>
              </a:ext>
            </a:extLst>
          </p:cNvPr>
          <p:cNvSpPr/>
          <p:nvPr/>
        </p:nvSpPr>
        <p:spPr>
          <a:xfrm>
            <a:off x="3058160" y="2611120"/>
            <a:ext cx="50800" cy="6375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C14B1A-80C6-85D9-85D7-574EC535997D}"/>
              </a:ext>
            </a:extLst>
          </p:cNvPr>
          <p:cNvSpPr/>
          <p:nvPr/>
        </p:nvSpPr>
        <p:spPr>
          <a:xfrm>
            <a:off x="3058160" y="3352799"/>
            <a:ext cx="50800" cy="6375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FD494-8EFC-1E90-231D-CAFDDE0D3EB1}"/>
              </a:ext>
            </a:extLst>
          </p:cNvPr>
          <p:cNvSpPr/>
          <p:nvPr/>
        </p:nvSpPr>
        <p:spPr>
          <a:xfrm>
            <a:off x="3215640" y="2611120"/>
            <a:ext cx="50800" cy="6375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F2B5567-D880-3F72-4DED-FF603003C483}"/>
              </a:ext>
            </a:extLst>
          </p:cNvPr>
          <p:cNvSpPr/>
          <p:nvPr/>
        </p:nvSpPr>
        <p:spPr>
          <a:xfrm>
            <a:off x="3215640" y="3362959"/>
            <a:ext cx="50800" cy="6375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21C1765-995E-A0DB-57D4-CD0D7D81D5F0}"/>
              </a:ext>
            </a:extLst>
          </p:cNvPr>
          <p:cNvCxnSpPr/>
          <p:nvPr/>
        </p:nvCxnSpPr>
        <p:spPr>
          <a:xfrm>
            <a:off x="5943600" y="2908936"/>
            <a:ext cx="0" cy="786128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5DFC20-5463-7755-854A-CDC0D836591A}"/>
              </a:ext>
            </a:extLst>
          </p:cNvPr>
          <p:cNvCxnSpPr>
            <a:cxnSpLocks/>
          </p:cNvCxnSpPr>
          <p:nvPr/>
        </p:nvCxnSpPr>
        <p:spPr>
          <a:xfrm>
            <a:off x="5994400" y="3302000"/>
            <a:ext cx="36931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>
            <a:extLst>
              <a:ext uri="{FF2B5EF4-FFF2-40B4-BE49-F238E27FC236}">
                <a16:creationId xmlns:a16="http://schemas.microsoft.com/office/drawing/2014/main" id="{4FBDB0CA-C94E-D586-DFB8-8146CFC805AC}"/>
              </a:ext>
            </a:extLst>
          </p:cNvPr>
          <p:cNvSpPr/>
          <p:nvPr/>
        </p:nvSpPr>
        <p:spPr>
          <a:xfrm>
            <a:off x="3892997" y="566420"/>
            <a:ext cx="5794564" cy="5821680"/>
          </a:xfrm>
          <a:prstGeom prst="arc">
            <a:avLst>
              <a:gd name="adj1" fmla="val 11852476"/>
              <a:gd name="adj2" fmla="val 9263849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3855853-8586-EDB3-D4E2-7F245279CC6F}"/>
              </a:ext>
            </a:extLst>
          </p:cNvPr>
          <p:cNvCxnSpPr>
            <a:cxnSpLocks/>
          </p:cNvCxnSpPr>
          <p:nvPr/>
        </p:nvCxnSpPr>
        <p:spPr>
          <a:xfrm flipV="1">
            <a:off x="5943600" y="3033079"/>
            <a:ext cx="3743961" cy="2384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48CC33A-53B5-F1AA-F5C2-E7BC119258AD}"/>
              </a:ext>
            </a:extLst>
          </p:cNvPr>
          <p:cNvCxnSpPr>
            <a:cxnSpLocks/>
          </p:cNvCxnSpPr>
          <p:nvPr/>
        </p:nvCxnSpPr>
        <p:spPr>
          <a:xfrm>
            <a:off x="5943600" y="3345825"/>
            <a:ext cx="3647440" cy="74230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00CF98C-ED6C-6CF2-EB0F-04784E5D57DF}"/>
              </a:ext>
            </a:extLst>
          </p:cNvPr>
          <p:cNvCxnSpPr>
            <a:cxnSpLocks/>
          </p:cNvCxnSpPr>
          <p:nvPr/>
        </p:nvCxnSpPr>
        <p:spPr>
          <a:xfrm>
            <a:off x="5972435" y="3332480"/>
            <a:ext cx="3715126" cy="2235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E58EFB58-7DD9-8D2D-998D-9C52113A5BB2}"/>
              </a:ext>
            </a:extLst>
          </p:cNvPr>
          <p:cNvCxnSpPr>
            <a:cxnSpLocks/>
          </p:cNvCxnSpPr>
          <p:nvPr/>
        </p:nvCxnSpPr>
        <p:spPr>
          <a:xfrm flipV="1">
            <a:off x="5943599" y="2357120"/>
            <a:ext cx="3525521" cy="9144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15BEDDDF-BC90-A9B9-DBC6-5D824F139365}"/>
              </a:ext>
            </a:extLst>
          </p:cNvPr>
          <p:cNvCxnSpPr>
            <a:cxnSpLocks/>
          </p:cNvCxnSpPr>
          <p:nvPr/>
        </p:nvCxnSpPr>
        <p:spPr>
          <a:xfrm>
            <a:off x="5972434" y="3345825"/>
            <a:ext cx="3313806" cy="152113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789FEE02-F75F-0979-B5C2-7952D2FCDE27}"/>
              </a:ext>
            </a:extLst>
          </p:cNvPr>
          <p:cNvCxnSpPr>
            <a:cxnSpLocks/>
          </p:cNvCxnSpPr>
          <p:nvPr/>
        </p:nvCxnSpPr>
        <p:spPr>
          <a:xfrm flipV="1">
            <a:off x="5972433" y="1578286"/>
            <a:ext cx="2998847" cy="169323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507A4DB7-F6F5-3E04-881D-7C13927B2BDB}"/>
              </a:ext>
            </a:extLst>
          </p:cNvPr>
          <p:cNvCxnSpPr>
            <a:cxnSpLocks/>
          </p:cNvCxnSpPr>
          <p:nvPr/>
        </p:nvCxnSpPr>
        <p:spPr>
          <a:xfrm flipH="1" flipV="1">
            <a:off x="4494976" y="1676400"/>
            <a:ext cx="1448622" cy="159512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BE3779F8-792F-3E4F-0F2D-6FD775925130}"/>
              </a:ext>
            </a:extLst>
          </p:cNvPr>
          <p:cNvCxnSpPr>
            <a:cxnSpLocks/>
          </p:cNvCxnSpPr>
          <p:nvPr/>
        </p:nvCxnSpPr>
        <p:spPr>
          <a:xfrm flipH="1">
            <a:off x="4321434" y="3352799"/>
            <a:ext cx="1554479" cy="15884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92A5B533-4B65-D4EB-91C4-15F6986988D9}"/>
              </a:ext>
            </a:extLst>
          </p:cNvPr>
          <p:cNvSpPr txBox="1"/>
          <p:nvPr/>
        </p:nvSpPr>
        <p:spPr>
          <a:xfrm>
            <a:off x="496122" y="3690894"/>
            <a:ext cx="2094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Alpha particle source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1D3C3D0-33F0-1094-49CD-6A646C3011B3}"/>
              </a:ext>
            </a:extLst>
          </p:cNvPr>
          <p:cNvSpPr txBox="1"/>
          <p:nvPr/>
        </p:nvSpPr>
        <p:spPr>
          <a:xfrm>
            <a:off x="1995581" y="1727985"/>
            <a:ext cx="2094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Alpha particle collimator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C9AE7AAF-E3BA-4247-1A44-81A2F09A4BC5}"/>
              </a:ext>
            </a:extLst>
          </p:cNvPr>
          <p:cNvGrpSpPr/>
          <p:nvPr/>
        </p:nvGrpSpPr>
        <p:grpSpPr>
          <a:xfrm rot="19218396">
            <a:off x="8850294" y="655282"/>
            <a:ext cx="1869440" cy="626414"/>
            <a:chOff x="10139680" y="4941266"/>
            <a:chExt cx="1869440" cy="626414"/>
          </a:xfrm>
        </p:grpSpPr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900522F6-F7EE-DB12-5D19-2543DD587E20}"/>
                </a:ext>
              </a:extLst>
            </p:cNvPr>
            <p:cNvSpPr/>
            <p:nvPr/>
          </p:nvSpPr>
          <p:spPr>
            <a:xfrm>
              <a:off x="10139680" y="4941266"/>
              <a:ext cx="1717040" cy="62641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Alpha detector</a:t>
              </a:r>
              <a:endParaRPr lang="en-IN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Flowchart: Direct Access Storage 53">
              <a:extLst>
                <a:ext uri="{FF2B5EF4-FFF2-40B4-BE49-F238E27FC236}">
                  <a16:creationId xmlns:a16="http://schemas.microsoft.com/office/drawing/2014/main" id="{C1207E43-F777-609F-066F-8730595FBF8B}"/>
                </a:ext>
              </a:extLst>
            </p:cNvPr>
            <p:cNvSpPr/>
            <p:nvPr/>
          </p:nvSpPr>
          <p:spPr>
            <a:xfrm>
              <a:off x="11856720" y="5049520"/>
              <a:ext cx="152400" cy="396240"/>
            </a:xfrm>
            <a:prstGeom prst="flowChartMagneticDrum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C4FF2AAC-5E57-B0A7-9F23-0A1071775380}"/>
              </a:ext>
            </a:extLst>
          </p:cNvPr>
          <p:cNvSpPr txBox="1"/>
          <p:nvPr/>
        </p:nvSpPr>
        <p:spPr>
          <a:xfrm>
            <a:off x="5270090" y="3658678"/>
            <a:ext cx="1448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Gold foil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D198C09-1F04-B0AD-B647-3207E134C4DE}"/>
              </a:ext>
            </a:extLst>
          </p:cNvPr>
          <p:cNvSpPr txBox="1"/>
          <p:nvPr/>
        </p:nvSpPr>
        <p:spPr>
          <a:xfrm>
            <a:off x="4362073" y="4628445"/>
            <a:ext cx="19299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 angle scattering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E36B784E-FD36-A710-407A-F1CDE5FCFA48}"/>
              </a:ext>
            </a:extLst>
          </p:cNvPr>
          <p:cNvSpPr txBox="1"/>
          <p:nvPr/>
        </p:nvSpPr>
        <p:spPr>
          <a:xfrm>
            <a:off x="9629553" y="3355783"/>
            <a:ext cx="19299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angle scattering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5FBAC14-887D-EA0D-F8AD-4FFF74C4B0ED}"/>
              </a:ext>
            </a:extLst>
          </p:cNvPr>
          <p:cNvSpPr txBox="1"/>
          <p:nvPr/>
        </p:nvSpPr>
        <p:spPr>
          <a:xfrm>
            <a:off x="9191643" y="4689804"/>
            <a:ext cx="19299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Wide angle scattering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30BCBCD-2751-F56D-5367-5406997235FC}"/>
              </a:ext>
            </a:extLst>
          </p:cNvPr>
          <p:cNvSpPr txBox="1"/>
          <p:nvPr/>
        </p:nvSpPr>
        <p:spPr>
          <a:xfrm>
            <a:off x="10024764" y="2138741"/>
            <a:ext cx="19299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Undeflected beam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C49BACFE-D89F-34DB-C148-B375BC944504}"/>
              </a:ext>
            </a:extLst>
          </p:cNvPr>
          <p:cNvCxnSpPr/>
          <p:nvPr/>
        </p:nvCxnSpPr>
        <p:spPr>
          <a:xfrm flipH="1">
            <a:off x="9755248" y="2688773"/>
            <a:ext cx="686010" cy="5827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022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860CD317-7D9D-4174-B1C3-50F27FA21387}"/>
              </a:ext>
            </a:extLst>
          </p:cNvPr>
          <p:cNvSpPr txBox="1"/>
          <p:nvPr/>
        </p:nvSpPr>
        <p:spPr>
          <a:xfrm>
            <a:off x="469230" y="167244"/>
            <a:ext cx="11163970" cy="11411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Rutherford expected only small angle scatterings from the gold foil, as the interaction would be purely week electrostatic. 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1463C8-7203-8224-7894-4D8B3F313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154" y="1308390"/>
            <a:ext cx="8775691" cy="471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509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AE4AD728-BD8E-7ADD-89F9-A1BD7727B040}"/>
              </a:ext>
            </a:extLst>
          </p:cNvPr>
          <p:cNvGrpSpPr/>
          <p:nvPr/>
        </p:nvGrpSpPr>
        <p:grpSpPr>
          <a:xfrm>
            <a:off x="494323" y="349624"/>
            <a:ext cx="11697677" cy="6038476"/>
            <a:chOff x="494406" y="566420"/>
            <a:chExt cx="11159114" cy="582168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027EDF7-E6C4-C0E3-6388-0385C169AC74}"/>
                </a:ext>
              </a:extLst>
            </p:cNvPr>
            <p:cNvSpPr/>
            <p:nvPr/>
          </p:nvSpPr>
          <p:spPr>
            <a:xfrm>
              <a:off x="1137920" y="2885440"/>
              <a:ext cx="863600" cy="84328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4" name="Sun 3">
              <a:extLst>
                <a:ext uri="{FF2B5EF4-FFF2-40B4-BE49-F238E27FC236}">
                  <a16:creationId xmlns:a16="http://schemas.microsoft.com/office/drawing/2014/main" id="{A0639DF4-2D8D-F406-163F-9C58CB38B03B}"/>
                </a:ext>
              </a:extLst>
            </p:cNvPr>
            <p:cNvSpPr/>
            <p:nvPr/>
          </p:nvSpPr>
          <p:spPr>
            <a:xfrm>
              <a:off x="1473200" y="3136900"/>
              <a:ext cx="386080" cy="340360"/>
            </a:xfrm>
            <a:prstGeom prst="sun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F610C84-3013-8E2F-9A0B-CEB7FA1F9A02}"/>
                </a:ext>
              </a:extLst>
            </p:cNvPr>
            <p:cNvSpPr/>
            <p:nvPr/>
          </p:nvSpPr>
          <p:spPr>
            <a:xfrm>
              <a:off x="1910080" y="3187700"/>
              <a:ext cx="497840" cy="22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D7F019D-7FA1-13C7-C0D8-10EFFC7E6BF8}"/>
                </a:ext>
              </a:extLst>
            </p:cNvPr>
            <p:cNvCxnSpPr>
              <a:cxnSpLocks/>
              <a:stCxn id="5" idx="1"/>
            </p:cNvCxnSpPr>
            <p:nvPr/>
          </p:nvCxnSpPr>
          <p:spPr>
            <a:xfrm>
              <a:off x="1910080" y="3302000"/>
              <a:ext cx="403352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EEE5736-5076-F3A3-9395-61E83F330C73}"/>
                </a:ext>
              </a:extLst>
            </p:cNvPr>
            <p:cNvSpPr/>
            <p:nvPr/>
          </p:nvSpPr>
          <p:spPr>
            <a:xfrm>
              <a:off x="3058160" y="2611120"/>
              <a:ext cx="50800" cy="6375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3C14B1A-80C6-85D9-85D7-574EC535997D}"/>
                </a:ext>
              </a:extLst>
            </p:cNvPr>
            <p:cNvSpPr/>
            <p:nvPr/>
          </p:nvSpPr>
          <p:spPr>
            <a:xfrm>
              <a:off x="3058160" y="3352799"/>
              <a:ext cx="50800" cy="6375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EDFD494-8EFC-1E90-231D-CAFDDE0D3EB1}"/>
                </a:ext>
              </a:extLst>
            </p:cNvPr>
            <p:cNvSpPr/>
            <p:nvPr/>
          </p:nvSpPr>
          <p:spPr>
            <a:xfrm>
              <a:off x="3215640" y="2611120"/>
              <a:ext cx="50800" cy="6375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F2B5567-D880-3F72-4DED-FF603003C483}"/>
                </a:ext>
              </a:extLst>
            </p:cNvPr>
            <p:cNvSpPr/>
            <p:nvPr/>
          </p:nvSpPr>
          <p:spPr>
            <a:xfrm>
              <a:off x="3215640" y="3362959"/>
              <a:ext cx="50800" cy="6375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21C1765-995E-A0DB-57D4-CD0D7D81D5F0}"/>
                </a:ext>
              </a:extLst>
            </p:cNvPr>
            <p:cNvCxnSpPr/>
            <p:nvPr/>
          </p:nvCxnSpPr>
          <p:spPr>
            <a:xfrm>
              <a:off x="5943600" y="2908936"/>
              <a:ext cx="0" cy="786128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7" name="Arc 16">
              <a:extLst>
                <a:ext uri="{FF2B5EF4-FFF2-40B4-BE49-F238E27FC236}">
                  <a16:creationId xmlns:a16="http://schemas.microsoft.com/office/drawing/2014/main" id="{4FBDB0CA-C94E-D586-DFB8-8146CFC805AC}"/>
                </a:ext>
              </a:extLst>
            </p:cNvPr>
            <p:cNvSpPr/>
            <p:nvPr/>
          </p:nvSpPr>
          <p:spPr>
            <a:xfrm>
              <a:off x="3892997" y="566420"/>
              <a:ext cx="5794564" cy="5821680"/>
            </a:xfrm>
            <a:prstGeom prst="arc">
              <a:avLst>
                <a:gd name="adj1" fmla="val 11852476"/>
                <a:gd name="adj2" fmla="val 9263849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D3855853-8586-EDB3-D4E2-7F245279CC6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43600" y="3033079"/>
              <a:ext cx="3743961" cy="23844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100CF98C-ED6C-6CF2-EB0F-04784E5D57DF}"/>
                </a:ext>
              </a:extLst>
            </p:cNvPr>
            <p:cNvCxnSpPr>
              <a:cxnSpLocks/>
            </p:cNvCxnSpPr>
            <p:nvPr/>
          </p:nvCxnSpPr>
          <p:spPr>
            <a:xfrm>
              <a:off x="5972435" y="3332480"/>
              <a:ext cx="3715126" cy="22352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2A5B533-4B65-D4EB-91C4-15F6986988D9}"/>
                </a:ext>
              </a:extLst>
            </p:cNvPr>
            <p:cNvSpPr txBox="1"/>
            <p:nvPr/>
          </p:nvSpPr>
          <p:spPr>
            <a:xfrm>
              <a:off x="494406" y="3770843"/>
              <a:ext cx="2094678" cy="3263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Alpha particle source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E1D3C3D0-33F0-1094-49CD-6A646C3011B3}"/>
                </a:ext>
              </a:extLst>
            </p:cNvPr>
            <p:cNvSpPr txBox="1"/>
            <p:nvPr/>
          </p:nvSpPr>
          <p:spPr>
            <a:xfrm>
              <a:off x="1995581" y="1727985"/>
              <a:ext cx="2094678" cy="563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Alpha particle collimator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C9AE7AAF-E3BA-4247-1A44-81A2F09A4BC5}"/>
                </a:ext>
              </a:extLst>
            </p:cNvPr>
            <p:cNvGrpSpPr/>
            <p:nvPr/>
          </p:nvGrpSpPr>
          <p:grpSpPr>
            <a:xfrm rot="20971429">
              <a:off x="9784080" y="2522502"/>
              <a:ext cx="1869440" cy="626414"/>
              <a:chOff x="10139680" y="4941266"/>
              <a:chExt cx="1869440" cy="626414"/>
            </a:xfrm>
          </p:grpSpPr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900522F6-F7EE-DB12-5D19-2543DD587E20}"/>
                  </a:ext>
                </a:extLst>
              </p:cNvPr>
              <p:cNvSpPr/>
              <p:nvPr/>
            </p:nvSpPr>
            <p:spPr>
              <a:xfrm>
                <a:off x="10139680" y="4941266"/>
                <a:ext cx="1717040" cy="6264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Alpha detector</a:t>
                </a:r>
                <a:endParaRPr lang="en-IN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4" name="Flowchart: Direct Access Storage 53">
                <a:extLst>
                  <a:ext uri="{FF2B5EF4-FFF2-40B4-BE49-F238E27FC236}">
                    <a16:creationId xmlns:a16="http://schemas.microsoft.com/office/drawing/2014/main" id="{C1207E43-F777-609F-066F-8730595FBF8B}"/>
                  </a:ext>
                </a:extLst>
              </p:cNvPr>
              <p:cNvSpPr/>
              <p:nvPr/>
            </p:nvSpPr>
            <p:spPr>
              <a:xfrm>
                <a:off x="11856720" y="5049520"/>
                <a:ext cx="152400" cy="396240"/>
              </a:xfrm>
              <a:prstGeom prst="flowChartMagneticDrum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C4FF2AAC-5E57-B0A7-9F23-0A1071775380}"/>
                </a:ext>
              </a:extLst>
            </p:cNvPr>
            <p:cNvSpPr txBox="1"/>
            <p:nvPr/>
          </p:nvSpPr>
          <p:spPr>
            <a:xfrm>
              <a:off x="5270090" y="3658678"/>
              <a:ext cx="1448619" cy="3263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Gold foil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36B784E-FD36-A710-407A-F1CDE5FCFA48}"/>
                </a:ext>
              </a:extLst>
            </p:cNvPr>
            <p:cNvSpPr txBox="1"/>
            <p:nvPr/>
          </p:nvSpPr>
          <p:spPr>
            <a:xfrm>
              <a:off x="9629553" y="3355783"/>
              <a:ext cx="1929987" cy="3263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Small angle scattering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05F7C1A-9A6B-0031-9090-BD11CDC74F37}"/>
              </a:ext>
            </a:extLst>
          </p:cNvPr>
          <p:cNvSpPr txBox="1"/>
          <p:nvPr/>
        </p:nvSpPr>
        <p:spPr>
          <a:xfrm>
            <a:off x="211633" y="257439"/>
            <a:ext cx="4727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Rutherford expected</a:t>
            </a:r>
          </a:p>
          <a:p>
            <a:r>
              <a:rPr lang="en-I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(from plum-pudding model)</a:t>
            </a:r>
          </a:p>
        </p:txBody>
      </p:sp>
    </p:spTree>
    <p:extLst>
      <p:ext uri="{BB962C8B-B14F-4D97-AF65-F5344CB8AC3E}">
        <p14:creationId xmlns:p14="http://schemas.microsoft.com/office/powerpoint/2010/main" val="240395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2C380BE-3057-1A2E-1233-84B9313EE0B6}"/>
              </a:ext>
            </a:extLst>
          </p:cNvPr>
          <p:cNvGrpSpPr/>
          <p:nvPr/>
        </p:nvGrpSpPr>
        <p:grpSpPr>
          <a:xfrm>
            <a:off x="496122" y="566420"/>
            <a:ext cx="11458629" cy="5821680"/>
            <a:chOff x="496122" y="566420"/>
            <a:chExt cx="11458629" cy="582168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027EDF7-E6C4-C0E3-6388-0385C169AC74}"/>
                </a:ext>
              </a:extLst>
            </p:cNvPr>
            <p:cNvSpPr/>
            <p:nvPr/>
          </p:nvSpPr>
          <p:spPr>
            <a:xfrm>
              <a:off x="1137920" y="2885440"/>
              <a:ext cx="863600" cy="843280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4" name="Sun 3">
              <a:extLst>
                <a:ext uri="{FF2B5EF4-FFF2-40B4-BE49-F238E27FC236}">
                  <a16:creationId xmlns:a16="http://schemas.microsoft.com/office/drawing/2014/main" id="{A0639DF4-2D8D-F406-163F-9C58CB38B03B}"/>
                </a:ext>
              </a:extLst>
            </p:cNvPr>
            <p:cNvSpPr/>
            <p:nvPr/>
          </p:nvSpPr>
          <p:spPr>
            <a:xfrm>
              <a:off x="1473200" y="3136900"/>
              <a:ext cx="386080" cy="340360"/>
            </a:xfrm>
            <a:prstGeom prst="sun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F610C84-3013-8E2F-9A0B-CEB7FA1F9A02}"/>
                </a:ext>
              </a:extLst>
            </p:cNvPr>
            <p:cNvSpPr/>
            <p:nvPr/>
          </p:nvSpPr>
          <p:spPr>
            <a:xfrm>
              <a:off x="1910080" y="3187700"/>
              <a:ext cx="497840" cy="228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D7F019D-7FA1-13C7-C0D8-10EFFC7E6BF8}"/>
                </a:ext>
              </a:extLst>
            </p:cNvPr>
            <p:cNvCxnSpPr>
              <a:cxnSpLocks/>
              <a:stCxn id="5" idx="1"/>
            </p:cNvCxnSpPr>
            <p:nvPr/>
          </p:nvCxnSpPr>
          <p:spPr>
            <a:xfrm>
              <a:off x="1910080" y="3302000"/>
              <a:ext cx="403352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EEE5736-5076-F3A3-9395-61E83F330C73}"/>
                </a:ext>
              </a:extLst>
            </p:cNvPr>
            <p:cNvSpPr/>
            <p:nvPr/>
          </p:nvSpPr>
          <p:spPr>
            <a:xfrm>
              <a:off x="3058160" y="2611120"/>
              <a:ext cx="50800" cy="6375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3C14B1A-80C6-85D9-85D7-574EC535997D}"/>
                </a:ext>
              </a:extLst>
            </p:cNvPr>
            <p:cNvSpPr/>
            <p:nvPr/>
          </p:nvSpPr>
          <p:spPr>
            <a:xfrm>
              <a:off x="3058160" y="3352799"/>
              <a:ext cx="50800" cy="6375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EDFD494-8EFC-1E90-231D-CAFDDE0D3EB1}"/>
                </a:ext>
              </a:extLst>
            </p:cNvPr>
            <p:cNvSpPr/>
            <p:nvPr/>
          </p:nvSpPr>
          <p:spPr>
            <a:xfrm>
              <a:off x="3215640" y="2611120"/>
              <a:ext cx="50800" cy="6375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F2B5567-D880-3F72-4DED-FF603003C483}"/>
                </a:ext>
              </a:extLst>
            </p:cNvPr>
            <p:cNvSpPr/>
            <p:nvPr/>
          </p:nvSpPr>
          <p:spPr>
            <a:xfrm>
              <a:off x="3215640" y="3362959"/>
              <a:ext cx="50800" cy="63753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21C1765-995E-A0DB-57D4-CD0D7D81D5F0}"/>
                </a:ext>
              </a:extLst>
            </p:cNvPr>
            <p:cNvCxnSpPr/>
            <p:nvPr/>
          </p:nvCxnSpPr>
          <p:spPr>
            <a:xfrm>
              <a:off x="5943600" y="2908936"/>
              <a:ext cx="0" cy="786128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D5DFC20-5463-7755-854A-CDC0D836591A}"/>
                </a:ext>
              </a:extLst>
            </p:cNvPr>
            <p:cNvCxnSpPr>
              <a:cxnSpLocks/>
            </p:cNvCxnSpPr>
            <p:nvPr/>
          </p:nvCxnSpPr>
          <p:spPr>
            <a:xfrm>
              <a:off x="5994400" y="3302000"/>
              <a:ext cx="3693161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Arc 16">
              <a:extLst>
                <a:ext uri="{FF2B5EF4-FFF2-40B4-BE49-F238E27FC236}">
                  <a16:creationId xmlns:a16="http://schemas.microsoft.com/office/drawing/2014/main" id="{4FBDB0CA-C94E-D586-DFB8-8146CFC805AC}"/>
                </a:ext>
              </a:extLst>
            </p:cNvPr>
            <p:cNvSpPr/>
            <p:nvPr/>
          </p:nvSpPr>
          <p:spPr>
            <a:xfrm>
              <a:off x="3892997" y="566420"/>
              <a:ext cx="5794564" cy="5821680"/>
            </a:xfrm>
            <a:prstGeom prst="arc">
              <a:avLst>
                <a:gd name="adj1" fmla="val 11852476"/>
                <a:gd name="adj2" fmla="val 9263849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D3855853-8586-EDB3-D4E2-7F245279CC6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43600" y="3033079"/>
              <a:ext cx="3743961" cy="23844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748CC33A-53B5-F1AA-F5C2-E7BC119258AD}"/>
                </a:ext>
              </a:extLst>
            </p:cNvPr>
            <p:cNvCxnSpPr>
              <a:cxnSpLocks/>
            </p:cNvCxnSpPr>
            <p:nvPr/>
          </p:nvCxnSpPr>
          <p:spPr>
            <a:xfrm>
              <a:off x="5943600" y="3345825"/>
              <a:ext cx="3647440" cy="742303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100CF98C-ED6C-6CF2-EB0F-04784E5D57DF}"/>
                </a:ext>
              </a:extLst>
            </p:cNvPr>
            <p:cNvCxnSpPr>
              <a:cxnSpLocks/>
            </p:cNvCxnSpPr>
            <p:nvPr/>
          </p:nvCxnSpPr>
          <p:spPr>
            <a:xfrm>
              <a:off x="5972435" y="3332480"/>
              <a:ext cx="3715126" cy="22352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E58EFB58-7DD9-8D2D-998D-9C52113A5B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43599" y="2357120"/>
              <a:ext cx="3525521" cy="91440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15BEDDDF-BC90-A9B9-DBC6-5D824F139365}"/>
                </a:ext>
              </a:extLst>
            </p:cNvPr>
            <p:cNvCxnSpPr>
              <a:cxnSpLocks/>
            </p:cNvCxnSpPr>
            <p:nvPr/>
          </p:nvCxnSpPr>
          <p:spPr>
            <a:xfrm>
              <a:off x="5972434" y="3345825"/>
              <a:ext cx="3313806" cy="1521137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789FEE02-F75F-0979-B5C2-7952D2FCDE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72433" y="1578286"/>
              <a:ext cx="2998847" cy="169323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507A4DB7-F6F5-3E04-881D-7C13927B2BD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494976" y="1676400"/>
              <a:ext cx="1448622" cy="159512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BE3779F8-792F-3E4F-0F2D-6FD77592513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321434" y="3352799"/>
              <a:ext cx="1554479" cy="1588467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2A5B533-4B65-D4EB-91C4-15F6986988D9}"/>
                </a:ext>
              </a:extLst>
            </p:cNvPr>
            <p:cNvSpPr txBox="1"/>
            <p:nvPr/>
          </p:nvSpPr>
          <p:spPr>
            <a:xfrm>
              <a:off x="496122" y="3690894"/>
              <a:ext cx="20946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Alpha particle source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E1D3C3D0-33F0-1094-49CD-6A646C3011B3}"/>
                </a:ext>
              </a:extLst>
            </p:cNvPr>
            <p:cNvSpPr txBox="1"/>
            <p:nvPr/>
          </p:nvSpPr>
          <p:spPr>
            <a:xfrm>
              <a:off x="1995581" y="1727985"/>
              <a:ext cx="209467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Alpha particle collimator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C9AE7AAF-E3BA-4247-1A44-81A2F09A4BC5}"/>
                </a:ext>
              </a:extLst>
            </p:cNvPr>
            <p:cNvGrpSpPr/>
            <p:nvPr/>
          </p:nvGrpSpPr>
          <p:grpSpPr>
            <a:xfrm rot="19218396">
              <a:off x="8850294" y="655282"/>
              <a:ext cx="1869440" cy="626414"/>
              <a:chOff x="10139680" y="4941266"/>
              <a:chExt cx="1869440" cy="626414"/>
            </a:xfrm>
          </p:grpSpPr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900522F6-F7EE-DB12-5D19-2543DD587E20}"/>
                  </a:ext>
                </a:extLst>
              </p:cNvPr>
              <p:cNvSpPr/>
              <p:nvPr/>
            </p:nvSpPr>
            <p:spPr>
              <a:xfrm>
                <a:off x="10139680" y="4941266"/>
                <a:ext cx="1717040" cy="6264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Alpha detector</a:t>
                </a:r>
                <a:endParaRPr lang="en-IN" sz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4" name="Flowchart: Direct Access Storage 53">
                <a:extLst>
                  <a:ext uri="{FF2B5EF4-FFF2-40B4-BE49-F238E27FC236}">
                    <a16:creationId xmlns:a16="http://schemas.microsoft.com/office/drawing/2014/main" id="{C1207E43-F777-609F-066F-8730595FBF8B}"/>
                  </a:ext>
                </a:extLst>
              </p:cNvPr>
              <p:cNvSpPr/>
              <p:nvPr/>
            </p:nvSpPr>
            <p:spPr>
              <a:xfrm>
                <a:off x="11856720" y="5049520"/>
                <a:ext cx="152400" cy="396240"/>
              </a:xfrm>
              <a:prstGeom prst="flowChartMagneticDrum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C4FF2AAC-5E57-B0A7-9F23-0A1071775380}"/>
                </a:ext>
              </a:extLst>
            </p:cNvPr>
            <p:cNvSpPr txBox="1"/>
            <p:nvPr/>
          </p:nvSpPr>
          <p:spPr>
            <a:xfrm>
              <a:off x="5270090" y="3658678"/>
              <a:ext cx="14486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Gold foil</a:t>
              </a:r>
              <a:endParaRPr lang="en-IN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ED198C09-1F04-B0AD-B647-3207E134C4DE}"/>
                </a:ext>
              </a:extLst>
            </p:cNvPr>
            <p:cNvSpPr txBox="1"/>
            <p:nvPr/>
          </p:nvSpPr>
          <p:spPr>
            <a:xfrm>
              <a:off x="4362073" y="4628445"/>
              <a:ext cx="19299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Large angle scattering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36B784E-FD36-A710-407A-F1CDE5FCFA48}"/>
                </a:ext>
              </a:extLst>
            </p:cNvPr>
            <p:cNvSpPr txBox="1"/>
            <p:nvPr/>
          </p:nvSpPr>
          <p:spPr>
            <a:xfrm>
              <a:off x="9629553" y="3355783"/>
              <a:ext cx="19299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Small angle scattering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55FBAC14-887D-EA0D-F8AD-4FFF74C4B0ED}"/>
                </a:ext>
              </a:extLst>
            </p:cNvPr>
            <p:cNvSpPr txBox="1"/>
            <p:nvPr/>
          </p:nvSpPr>
          <p:spPr>
            <a:xfrm>
              <a:off x="9191643" y="4689804"/>
              <a:ext cx="19299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Wide angle scattering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30BCBCD-2751-F56D-5367-5406997235FC}"/>
                </a:ext>
              </a:extLst>
            </p:cNvPr>
            <p:cNvSpPr txBox="1"/>
            <p:nvPr/>
          </p:nvSpPr>
          <p:spPr>
            <a:xfrm>
              <a:off x="10024764" y="2138741"/>
              <a:ext cx="192998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Undeflected beam</a:t>
              </a:r>
              <a:endParaRPr lang="en-IN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C49BACFE-D89F-34DB-C148-B375BC944504}"/>
                </a:ext>
              </a:extLst>
            </p:cNvPr>
            <p:cNvCxnSpPr/>
            <p:nvPr/>
          </p:nvCxnSpPr>
          <p:spPr>
            <a:xfrm flipH="1">
              <a:off x="9755248" y="2688773"/>
              <a:ext cx="686010" cy="58274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91F682B-5C90-4612-21C8-4F8CC4146BB1}"/>
              </a:ext>
            </a:extLst>
          </p:cNvPr>
          <p:cNvSpPr txBox="1"/>
          <p:nvPr/>
        </p:nvSpPr>
        <p:spPr>
          <a:xfrm>
            <a:off x="234911" y="227832"/>
            <a:ext cx="49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Rutherford observed from experiment</a:t>
            </a:r>
          </a:p>
        </p:txBody>
      </p:sp>
    </p:spTree>
    <p:extLst>
      <p:ext uri="{BB962C8B-B14F-4D97-AF65-F5344CB8AC3E}">
        <p14:creationId xmlns:p14="http://schemas.microsoft.com/office/powerpoint/2010/main" val="2196699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F78E7B-A34C-4FDA-8A54-06EE81085FCA}"/>
              </a:ext>
            </a:extLst>
          </p:cNvPr>
          <p:cNvSpPr txBox="1"/>
          <p:nvPr/>
        </p:nvSpPr>
        <p:spPr>
          <a:xfrm>
            <a:off x="526982" y="336688"/>
            <a:ext cx="10686449" cy="4539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Surprising Observations</a:t>
            </a:r>
          </a:p>
          <a:p>
            <a:pPr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majority of alpha particles passed through the gold foil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little or no deflection.</a:t>
            </a:r>
          </a:p>
          <a:p>
            <a:pPr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a small fraction of alpha particles experienced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large-angle deflections or even bounced back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opposite direction.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96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EFD73F-DA54-41AD-A871-F026E4D2A434}"/>
              </a:ext>
            </a:extLst>
          </p:cNvPr>
          <p:cNvSpPr txBox="1"/>
          <p:nvPr/>
        </p:nvSpPr>
        <p:spPr>
          <a:xfrm>
            <a:off x="363352" y="1320598"/>
            <a:ext cx="1104258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Rutherford's Interpretation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Rutherford concluded that the alpha particles' deflections were due to a concentrated positive charge in the atom's center, which he called the "nucleus.“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proposed that the nucleus was tiny compared to the entire atom's size.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discovery led to the development of the nuclear model of the atom.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35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9F6FE5-20E7-4253-963F-E649F70AD9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9995" y="99233"/>
            <a:ext cx="6659026" cy="474456"/>
          </a:xfrm>
          <a:prstGeom prst="rect">
            <a:avLst/>
          </a:prstGeom>
        </p:spPr>
      </p:pic>
      <p:grpSp>
        <p:nvGrpSpPr>
          <p:cNvPr id="97" name="Group 96">
            <a:extLst>
              <a:ext uri="{FF2B5EF4-FFF2-40B4-BE49-F238E27FC236}">
                <a16:creationId xmlns:a16="http://schemas.microsoft.com/office/drawing/2014/main" id="{AD3CFB21-0B31-9432-5F50-8B504CA12823}"/>
              </a:ext>
            </a:extLst>
          </p:cNvPr>
          <p:cNvGrpSpPr/>
          <p:nvPr/>
        </p:nvGrpSpPr>
        <p:grpSpPr>
          <a:xfrm>
            <a:off x="183534" y="904914"/>
            <a:ext cx="7230328" cy="5730793"/>
            <a:chOff x="183534" y="904914"/>
            <a:chExt cx="7230328" cy="573079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0A457D-E421-47AE-B128-84E4978FAD17}"/>
                </a:ext>
              </a:extLst>
            </p:cNvPr>
            <p:cNvSpPr/>
            <p:nvPr/>
          </p:nvSpPr>
          <p:spPr>
            <a:xfrm>
              <a:off x="4584035" y="904914"/>
              <a:ext cx="2829827" cy="54861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187FA18-7D1F-4B24-A956-6B73749B78E7}"/>
                </a:ext>
              </a:extLst>
            </p:cNvPr>
            <p:cNvSpPr txBox="1"/>
            <p:nvPr/>
          </p:nvSpPr>
          <p:spPr>
            <a:xfrm>
              <a:off x="2041800" y="6112487"/>
              <a:ext cx="2722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Expected result</a:t>
              </a:r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EDF5AEC7-F042-328F-9E82-45092C949852}"/>
                </a:ext>
              </a:extLst>
            </p:cNvPr>
            <p:cNvSpPr/>
            <p:nvPr/>
          </p:nvSpPr>
          <p:spPr>
            <a:xfrm>
              <a:off x="1192604" y="3723764"/>
              <a:ext cx="3738283" cy="238872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A15A0B2-87F9-6F82-3950-A9690D39F766}"/>
                </a:ext>
              </a:extLst>
            </p:cNvPr>
            <p:cNvSpPr/>
            <p:nvPr/>
          </p:nvSpPr>
          <p:spPr>
            <a:xfrm>
              <a:off x="2281353" y="1313059"/>
              <a:ext cx="2015810" cy="2136895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6C9EC8D-6665-4348-1CFB-A48891796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5412" y="1476301"/>
              <a:ext cx="1757614" cy="2012465"/>
            </a:xfrm>
            <a:prstGeom prst="rect">
              <a:avLst/>
            </a:prstGeom>
          </p:spPr>
        </p:pic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31B5094-D4BD-EE7D-C6F0-37644F4C328B}"/>
                </a:ext>
              </a:extLst>
            </p:cNvPr>
            <p:cNvCxnSpPr/>
            <p:nvPr/>
          </p:nvCxnSpPr>
          <p:spPr>
            <a:xfrm>
              <a:off x="183534" y="1859105"/>
              <a:ext cx="321943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FCFC10B0-691A-9034-1296-EE00142A5142}"/>
                </a:ext>
              </a:extLst>
            </p:cNvPr>
            <p:cNvCxnSpPr/>
            <p:nvPr/>
          </p:nvCxnSpPr>
          <p:spPr>
            <a:xfrm>
              <a:off x="183534" y="2262517"/>
              <a:ext cx="321943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3A199F79-D6D3-B31C-E1AF-EA2136D7229E}"/>
                </a:ext>
              </a:extLst>
            </p:cNvPr>
            <p:cNvCxnSpPr/>
            <p:nvPr/>
          </p:nvCxnSpPr>
          <p:spPr>
            <a:xfrm>
              <a:off x="212562" y="2702632"/>
              <a:ext cx="321943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5C1C36A-5866-6BCF-3B3C-B8ECEF28D0A7}"/>
                </a:ext>
              </a:extLst>
            </p:cNvPr>
            <p:cNvCxnSpPr/>
            <p:nvPr/>
          </p:nvCxnSpPr>
          <p:spPr>
            <a:xfrm>
              <a:off x="183534" y="3087271"/>
              <a:ext cx="321943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EBE449E-2C3E-B2A8-BF31-79EE81608EEB}"/>
                </a:ext>
              </a:extLst>
            </p:cNvPr>
            <p:cNvSpPr/>
            <p:nvPr/>
          </p:nvSpPr>
          <p:spPr>
            <a:xfrm>
              <a:off x="3379991" y="1794677"/>
              <a:ext cx="1837765" cy="62754"/>
            </a:xfrm>
            <a:custGeom>
              <a:avLst/>
              <a:gdLst>
                <a:gd name="connsiteX0" fmla="*/ 0 w 1792942"/>
                <a:gd name="connsiteY0" fmla="*/ 143436 h 150726"/>
                <a:gd name="connsiteX1" fmla="*/ 609600 w 1792942"/>
                <a:gd name="connsiteY1" fmla="*/ 134471 h 150726"/>
                <a:gd name="connsiteX2" fmla="*/ 1792942 w 1792942"/>
                <a:gd name="connsiteY2" fmla="*/ 0 h 150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2942" h="150726">
                  <a:moveTo>
                    <a:pt x="0" y="143436"/>
                  </a:moveTo>
                  <a:cubicBezTo>
                    <a:pt x="155388" y="150906"/>
                    <a:pt x="310776" y="158377"/>
                    <a:pt x="609600" y="134471"/>
                  </a:cubicBezTo>
                  <a:cubicBezTo>
                    <a:pt x="908424" y="110565"/>
                    <a:pt x="1350683" y="55282"/>
                    <a:pt x="1792942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F1BB6360-9DCA-AA0F-B9F3-E7B598076419}"/>
                </a:ext>
              </a:extLst>
            </p:cNvPr>
            <p:cNvSpPr/>
            <p:nvPr/>
          </p:nvSpPr>
          <p:spPr>
            <a:xfrm>
              <a:off x="3397895" y="2253552"/>
              <a:ext cx="1658471" cy="62753"/>
            </a:xfrm>
            <a:custGeom>
              <a:avLst/>
              <a:gdLst>
                <a:gd name="connsiteX0" fmla="*/ 0 w 1658471"/>
                <a:gd name="connsiteY0" fmla="*/ 0 h 62753"/>
                <a:gd name="connsiteX1" fmla="*/ 493059 w 1658471"/>
                <a:gd name="connsiteY1" fmla="*/ 17930 h 62753"/>
                <a:gd name="connsiteX2" fmla="*/ 941294 w 1658471"/>
                <a:gd name="connsiteY2" fmla="*/ 17930 h 62753"/>
                <a:gd name="connsiteX3" fmla="*/ 1658471 w 1658471"/>
                <a:gd name="connsiteY3" fmla="*/ 62753 h 62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58471" h="62753">
                  <a:moveTo>
                    <a:pt x="0" y="0"/>
                  </a:moveTo>
                  <a:lnTo>
                    <a:pt x="493059" y="17930"/>
                  </a:lnTo>
                  <a:cubicBezTo>
                    <a:pt x="649941" y="20918"/>
                    <a:pt x="747059" y="10460"/>
                    <a:pt x="941294" y="17930"/>
                  </a:cubicBezTo>
                  <a:cubicBezTo>
                    <a:pt x="1135529" y="25401"/>
                    <a:pt x="1397000" y="44077"/>
                    <a:pt x="1658471" y="62753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ACCE420-4D62-7DCD-1CA8-7F1F97C0C09A}"/>
                </a:ext>
              </a:extLst>
            </p:cNvPr>
            <p:cNvSpPr/>
            <p:nvPr/>
          </p:nvSpPr>
          <p:spPr>
            <a:xfrm>
              <a:off x="3447227" y="2702632"/>
              <a:ext cx="1945341" cy="78619"/>
            </a:xfrm>
            <a:custGeom>
              <a:avLst/>
              <a:gdLst>
                <a:gd name="connsiteX0" fmla="*/ 0 w 1945341"/>
                <a:gd name="connsiteY0" fmla="*/ 6901 h 78619"/>
                <a:gd name="connsiteX1" fmla="*/ 887506 w 1945341"/>
                <a:gd name="connsiteY1" fmla="*/ 6901 h 78619"/>
                <a:gd name="connsiteX2" fmla="*/ 1945341 w 1945341"/>
                <a:gd name="connsiteY2" fmla="*/ 78619 h 78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45341" h="78619">
                  <a:moveTo>
                    <a:pt x="0" y="6901"/>
                  </a:moveTo>
                  <a:cubicBezTo>
                    <a:pt x="281641" y="924"/>
                    <a:pt x="563283" y="-5052"/>
                    <a:pt x="887506" y="6901"/>
                  </a:cubicBezTo>
                  <a:cubicBezTo>
                    <a:pt x="1211729" y="18854"/>
                    <a:pt x="1578535" y="48736"/>
                    <a:pt x="1945341" y="78619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27C638B6-D844-3A91-361D-8E084CE2B4CD}"/>
                </a:ext>
              </a:extLst>
            </p:cNvPr>
            <p:cNvSpPr/>
            <p:nvPr/>
          </p:nvSpPr>
          <p:spPr>
            <a:xfrm>
              <a:off x="3378256" y="3087830"/>
              <a:ext cx="2026024" cy="62753"/>
            </a:xfrm>
            <a:custGeom>
              <a:avLst/>
              <a:gdLst>
                <a:gd name="connsiteX0" fmla="*/ 0 w 2026024"/>
                <a:gd name="connsiteY0" fmla="*/ 0 h 62753"/>
                <a:gd name="connsiteX1" fmla="*/ 1039906 w 2026024"/>
                <a:gd name="connsiteY1" fmla="*/ 35859 h 62753"/>
                <a:gd name="connsiteX2" fmla="*/ 2026024 w 2026024"/>
                <a:gd name="connsiteY2" fmla="*/ 62753 h 62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26024" h="62753">
                  <a:moveTo>
                    <a:pt x="0" y="0"/>
                  </a:moveTo>
                  <a:lnTo>
                    <a:pt x="1039906" y="35859"/>
                  </a:lnTo>
                  <a:lnTo>
                    <a:pt x="2026024" y="62753"/>
                  </a:ln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08E740C0-97CE-A412-3867-FCD84EA79950}"/>
                </a:ext>
              </a:extLst>
            </p:cNvPr>
            <p:cNvCxnSpPr>
              <a:stCxn id="27" idx="2"/>
            </p:cNvCxnSpPr>
            <p:nvPr/>
          </p:nvCxnSpPr>
          <p:spPr>
            <a:xfrm>
              <a:off x="5217756" y="1794677"/>
              <a:ext cx="134472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0F5F0242-9C36-CAF8-499B-8C4644EC7488}"/>
                </a:ext>
              </a:extLst>
            </p:cNvPr>
            <p:cNvCxnSpPr/>
            <p:nvPr/>
          </p:nvCxnSpPr>
          <p:spPr>
            <a:xfrm>
              <a:off x="5137075" y="2316305"/>
              <a:ext cx="1524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79DD1735-4C1D-E607-43F8-0EF964E164E5}"/>
                </a:ext>
              </a:extLst>
            </p:cNvPr>
            <p:cNvCxnSpPr>
              <a:cxnSpLocks/>
              <a:stCxn id="30" idx="2"/>
            </p:cNvCxnSpPr>
            <p:nvPr/>
          </p:nvCxnSpPr>
          <p:spPr>
            <a:xfrm>
              <a:off x="5404280" y="3150583"/>
              <a:ext cx="16413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FC0E51EA-B52E-8B3D-3A29-AD8BFC88A1FF}"/>
                </a:ext>
              </a:extLst>
            </p:cNvPr>
            <p:cNvCxnSpPr>
              <a:stCxn id="29" idx="2"/>
            </p:cNvCxnSpPr>
            <p:nvPr/>
          </p:nvCxnSpPr>
          <p:spPr>
            <a:xfrm>
              <a:off x="5392568" y="2781251"/>
              <a:ext cx="70863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742612B-2031-0590-9EDD-38717458D01D}"/>
                </a:ext>
              </a:extLst>
            </p:cNvPr>
            <p:cNvSpPr txBox="1"/>
            <p:nvPr/>
          </p:nvSpPr>
          <p:spPr>
            <a:xfrm>
              <a:off x="2295882" y="904914"/>
              <a:ext cx="24027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Plum pudding Model</a:t>
              </a:r>
            </a:p>
          </p:txBody>
        </p:sp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8AE01A0C-0D19-8D25-5E19-C0BA89726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4099" y="3974776"/>
              <a:ext cx="3722115" cy="1935655"/>
            </a:xfrm>
            <a:prstGeom prst="rect">
              <a:avLst/>
            </a:prstGeom>
          </p:spPr>
        </p:pic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D9F6A6D4-D949-7B0C-35A1-78015BBC16E4}"/>
              </a:ext>
            </a:extLst>
          </p:cNvPr>
          <p:cNvGrpSpPr/>
          <p:nvPr/>
        </p:nvGrpSpPr>
        <p:grpSpPr>
          <a:xfrm>
            <a:off x="6481482" y="931351"/>
            <a:ext cx="4527177" cy="5691980"/>
            <a:chOff x="6481482" y="931351"/>
            <a:chExt cx="4527177" cy="569198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CC53798-5A6D-40B1-9D1D-B5F432285875}"/>
                </a:ext>
              </a:extLst>
            </p:cNvPr>
            <p:cNvSpPr txBox="1"/>
            <p:nvPr/>
          </p:nvSpPr>
          <p:spPr>
            <a:xfrm>
              <a:off x="7970717" y="6100111"/>
              <a:ext cx="2722344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I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Observed result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C8BF452-99E3-9AD5-75AA-812A33D11C74}"/>
                </a:ext>
              </a:extLst>
            </p:cNvPr>
            <p:cNvSpPr txBox="1"/>
            <p:nvPr/>
          </p:nvSpPr>
          <p:spPr>
            <a:xfrm>
              <a:off x="8212289" y="931351"/>
              <a:ext cx="24027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Rutherford model</a:t>
              </a:r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03A3EC61-5ABE-4B10-C978-1CC3F2804E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43261" y="3885747"/>
              <a:ext cx="3865398" cy="2088960"/>
            </a:xfrm>
            <a:prstGeom prst="rect">
              <a:avLst/>
            </a:prstGeom>
          </p:spPr>
        </p:pic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172FB6DC-AA78-28F2-A157-C8D9574F4D34}"/>
                </a:ext>
              </a:extLst>
            </p:cNvPr>
            <p:cNvSpPr/>
            <p:nvPr/>
          </p:nvSpPr>
          <p:spPr>
            <a:xfrm>
              <a:off x="8170116" y="1351037"/>
              <a:ext cx="2015810" cy="1994546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A01EA811-A470-699E-8651-CA9AAEB708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36424" y="2098724"/>
              <a:ext cx="367552" cy="420846"/>
            </a:xfrm>
            <a:prstGeom prst="rect">
              <a:avLst/>
            </a:prstGeom>
          </p:spPr>
        </p:pic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A12AF238-943E-506B-A002-2B11B22AD83E}"/>
                </a:ext>
              </a:extLst>
            </p:cNvPr>
            <p:cNvSpPr/>
            <p:nvPr/>
          </p:nvSpPr>
          <p:spPr>
            <a:xfrm>
              <a:off x="6528904" y="2612827"/>
              <a:ext cx="4329953" cy="842283"/>
            </a:xfrm>
            <a:custGeom>
              <a:avLst/>
              <a:gdLst>
                <a:gd name="connsiteX0" fmla="*/ 0 w 4329953"/>
                <a:gd name="connsiteY0" fmla="*/ 80283 h 842283"/>
                <a:gd name="connsiteX1" fmla="*/ 2519082 w 4329953"/>
                <a:gd name="connsiteY1" fmla="*/ 71318 h 842283"/>
                <a:gd name="connsiteX2" fmla="*/ 4329953 w 4329953"/>
                <a:gd name="connsiteY2" fmla="*/ 842283 h 842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329953" h="842283">
                  <a:moveTo>
                    <a:pt x="0" y="80283"/>
                  </a:moveTo>
                  <a:cubicBezTo>
                    <a:pt x="898711" y="12300"/>
                    <a:pt x="1797423" y="-55682"/>
                    <a:pt x="2519082" y="71318"/>
                  </a:cubicBezTo>
                  <a:cubicBezTo>
                    <a:pt x="3240741" y="198318"/>
                    <a:pt x="3785347" y="520300"/>
                    <a:pt x="4329953" y="842283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AAA016F1-E87F-2C16-FB1C-A8ABF39CBCB2}"/>
                </a:ext>
              </a:extLst>
            </p:cNvPr>
            <p:cNvSpPr/>
            <p:nvPr/>
          </p:nvSpPr>
          <p:spPr>
            <a:xfrm>
              <a:off x="6592128" y="1091150"/>
              <a:ext cx="4034117" cy="865593"/>
            </a:xfrm>
            <a:custGeom>
              <a:avLst/>
              <a:gdLst>
                <a:gd name="connsiteX0" fmla="*/ 0 w 4034117"/>
                <a:gd name="connsiteY0" fmla="*/ 824752 h 865593"/>
                <a:gd name="connsiteX1" fmla="*/ 268941 w 4034117"/>
                <a:gd name="connsiteY1" fmla="*/ 824752 h 865593"/>
                <a:gd name="connsiteX2" fmla="*/ 2438400 w 4034117"/>
                <a:gd name="connsiteY2" fmla="*/ 797858 h 865593"/>
                <a:gd name="connsiteX3" fmla="*/ 4034117 w 4034117"/>
                <a:gd name="connsiteY3" fmla="*/ 0 h 865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34117" h="865593">
                  <a:moveTo>
                    <a:pt x="0" y="824752"/>
                  </a:moveTo>
                  <a:lnTo>
                    <a:pt x="268941" y="824752"/>
                  </a:lnTo>
                  <a:cubicBezTo>
                    <a:pt x="675341" y="820270"/>
                    <a:pt x="1810871" y="935317"/>
                    <a:pt x="2438400" y="797858"/>
                  </a:cubicBezTo>
                  <a:cubicBezTo>
                    <a:pt x="3065929" y="660399"/>
                    <a:pt x="3550023" y="330199"/>
                    <a:pt x="4034117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E38B1D2E-2EE5-B891-1FE5-31BE06045EB9}"/>
                </a:ext>
              </a:extLst>
            </p:cNvPr>
            <p:cNvSpPr/>
            <p:nvPr/>
          </p:nvSpPr>
          <p:spPr>
            <a:xfrm>
              <a:off x="6481482" y="1407459"/>
              <a:ext cx="2069131" cy="830350"/>
            </a:xfrm>
            <a:custGeom>
              <a:avLst/>
              <a:gdLst>
                <a:gd name="connsiteX0" fmla="*/ 0 w 2069131"/>
                <a:gd name="connsiteY0" fmla="*/ 797859 h 830350"/>
                <a:gd name="connsiteX1" fmla="*/ 215153 w 2069131"/>
                <a:gd name="connsiteY1" fmla="*/ 797859 h 830350"/>
                <a:gd name="connsiteX2" fmla="*/ 2052918 w 2069131"/>
                <a:gd name="connsiteY2" fmla="*/ 762000 h 830350"/>
                <a:gd name="connsiteX3" fmla="*/ 959224 w 2069131"/>
                <a:gd name="connsiteY3" fmla="*/ 0 h 830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69131" h="830350">
                  <a:moveTo>
                    <a:pt x="0" y="797859"/>
                  </a:moveTo>
                  <a:lnTo>
                    <a:pt x="215153" y="797859"/>
                  </a:lnTo>
                  <a:cubicBezTo>
                    <a:pt x="557306" y="791883"/>
                    <a:pt x="1928906" y="894976"/>
                    <a:pt x="2052918" y="762000"/>
                  </a:cubicBezTo>
                  <a:cubicBezTo>
                    <a:pt x="2176930" y="629024"/>
                    <a:pt x="1568077" y="314512"/>
                    <a:pt x="959224" y="0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F4C7D8A0-0543-AB81-75F9-033F8A28AC8A}"/>
                </a:ext>
              </a:extLst>
            </p:cNvPr>
            <p:cNvSpPr/>
            <p:nvPr/>
          </p:nvSpPr>
          <p:spPr>
            <a:xfrm>
              <a:off x="6481482" y="2400621"/>
              <a:ext cx="2082953" cy="745991"/>
            </a:xfrm>
            <a:custGeom>
              <a:avLst/>
              <a:gdLst>
                <a:gd name="connsiteX0" fmla="*/ 0 w 2082953"/>
                <a:gd name="connsiteY0" fmla="*/ 91567 h 745991"/>
                <a:gd name="connsiteX1" fmla="*/ 2008094 w 2082953"/>
                <a:gd name="connsiteY1" fmla="*/ 55708 h 745991"/>
                <a:gd name="connsiteX2" fmla="*/ 1461247 w 2082953"/>
                <a:gd name="connsiteY2" fmla="*/ 745991 h 745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2953" h="745991">
                  <a:moveTo>
                    <a:pt x="0" y="91567"/>
                  </a:moveTo>
                  <a:cubicBezTo>
                    <a:pt x="882276" y="19102"/>
                    <a:pt x="1764553" y="-53363"/>
                    <a:pt x="2008094" y="55708"/>
                  </a:cubicBezTo>
                  <a:cubicBezTo>
                    <a:pt x="2251635" y="164779"/>
                    <a:pt x="1856441" y="455385"/>
                    <a:pt x="1461247" y="745991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88" name="Straight Arrow Connector 87">
              <a:extLst>
                <a:ext uri="{FF2B5EF4-FFF2-40B4-BE49-F238E27FC236}">
                  <a16:creationId xmlns:a16="http://schemas.microsoft.com/office/drawing/2014/main" id="{04C09167-E3D4-7738-5581-821953D631EA}"/>
                </a:ext>
              </a:extLst>
            </p:cNvPr>
            <p:cNvCxnSpPr/>
            <p:nvPr/>
          </p:nvCxnSpPr>
          <p:spPr>
            <a:xfrm flipH="1" flipV="1">
              <a:off x="7413862" y="1407459"/>
              <a:ext cx="188209" cy="5646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Arrow Connector 89">
              <a:extLst>
                <a:ext uri="{FF2B5EF4-FFF2-40B4-BE49-F238E27FC236}">
                  <a16:creationId xmlns:a16="http://schemas.microsoft.com/office/drawing/2014/main" id="{F96C34D7-6AF6-07A2-6401-82E6E99EB5FD}"/>
                </a:ext>
              </a:extLst>
            </p:cNvPr>
            <p:cNvCxnSpPr>
              <a:endCxn id="47" idx="3"/>
            </p:cNvCxnSpPr>
            <p:nvPr/>
          </p:nvCxnSpPr>
          <p:spPr>
            <a:xfrm flipV="1">
              <a:off x="10448060" y="1116017"/>
              <a:ext cx="166972" cy="10505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Arrow Connector 91">
              <a:extLst>
                <a:ext uri="{FF2B5EF4-FFF2-40B4-BE49-F238E27FC236}">
                  <a16:creationId xmlns:a16="http://schemas.microsoft.com/office/drawing/2014/main" id="{7980356E-515D-66D3-247E-AEA76B8F959C}"/>
                </a:ext>
              </a:extLst>
            </p:cNvPr>
            <p:cNvCxnSpPr>
              <a:endCxn id="86" idx="2"/>
            </p:cNvCxnSpPr>
            <p:nvPr/>
          </p:nvCxnSpPr>
          <p:spPr>
            <a:xfrm flipH="1">
              <a:off x="7942729" y="3033968"/>
              <a:ext cx="161365" cy="11264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Arrow Connector 93">
              <a:extLst>
                <a:ext uri="{FF2B5EF4-FFF2-40B4-BE49-F238E27FC236}">
                  <a16:creationId xmlns:a16="http://schemas.microsoft.com/office/drawing/2014/main" id="{FAEE4B94-B739-483D-9EFB-49C9313315F9}"/>
                </a:ext>
              </a:extLst>
            </p:cNvPr>
            <p:cNvCxnSpPr/>
            <p:nvPr/>
          </p:nvCxnSpPr>
          <p:spPr>
            <a:xfrm>
              <a:off x="10753971" y="3381443"/>
              <a:ext cx="152308" cy="13080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2709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F51AAC7-34AC-43FE-9484-84D2C7B5223C}"/>
              </a:ext>
            </a:extLst>
          </p:cNvPr>
          <p:cNvSpPr txBox="1"/>
          <p:nvPr/>
        </p:nvSpPr>
        <p:spPr>
          <a:xfrm>
            <a:off x="170447" y="0"/>
            <a:ext cx="11851105" cy="5675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Conclusions from the experiment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results of this experiment 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were not in agreement with the plum-pudding model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the atom as suggested by Thomson. 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Since 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large number of alpha particles were passed un deflected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he concluded that a </a:t>
            </a:r>
            <a:r>
              <a:rPr lang="en-US" sz="2400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good amount of atom is empty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alpha particles to be deflected back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 should be a positively charged region producing large repelling force.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he concluded that the positive charges of the atom are concentrated in the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centre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 then suggested the ‘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nuclear model of an atom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wherein the entire positive charge and most of the mass of the atom is concentrated in the nucleus. 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45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FB962FF-00ED-43DA-8D9D-5DB25E40F2F2}"/>
              </a:ext>
            </a:extLst>
          </p:cNvPr>
          <p:cNvSpPr txBox="1"/>
          <p:nvPr/>
        </p:nvSpPr>
        <p:spPr>
          <a:xfrm>
            <a:off x="344102" y="282424"/>
            <a:ext cx="11504597" cy="5185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The alpha particles were deflected or scattered through a large angle on coming close to the nucleus. </a:t>
            </a:r>
          </a:p>
          <a:p>
            <a:pPr lvl="0" algn="just">
              <a:lnSpc>
                <a:spcPct val="150000"/>
              </a:lnSpc>
            </a:pP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Also, the electrons having negligible mass, do not affect the trajectory of these incident alpha particles. </a:t>
            </a:r>
          </a:p>
          <a:p>
            <a:pPr lvl="0" algn="just">
              <a:lnSpc>
                <a:spcPct val="150000"/>
              </a:lnSpc>
            </a:pP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Also, the electrons are moving in orbits around the nucleus similar to the planets and the sun.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Finally, from his experimental data, Rutherford concluded that the size of the nucleus is between 10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-15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10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-14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m.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11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71B5540-7F8D-4F99-88BD-3EBB212E8969}"/>
              </a:ext>
            </a:extLst>
          </p:cNvPr>
          <p:cNvSpPr txBox="1"/>
          <p:nvPr/>
        </p:nvSpPr>
        <p:spPr>
          <a:xfrm>
            <a:off x="286351" y="260536"/>
            <a:ext cx="1523198" cy="593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en-PG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Atomic</a:t>
            </a:r>
            <a:endParaRPr lang="en-IN" sz="3200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AFE924-8967-46A0-A278-F8FB53E73176}"/>
              </a:ext>
            </a:extLst>
          </p:cNvPr>
          <p:cNvSpPr txBox="1"/>
          <p:nvPr/>
        </p:nvSpPr>
        <p:spPr>
          <a:xfrm>
            <a:off x="1636295" y="269719"/>
            <a:ext cx="615535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PG" sz="3200" b="1" i="0" u="none" strike="noStrike" kern="1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kumimoji="0" lang="en-PG" sz="32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kumimoji="0" lang="en-PG" sz="3200" b="1" i="0" u="none" strike="noStrike" kern="1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kumimoji="0" lang="en-PG" sz="3200" b="1" i="0" u="none" strike="noStrike" kern="1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kumimoji="0" lang="en-PG" sz="3200" b="1" i="0" u="none" strike="noStrike" kern="1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kumimoji="0" lang="en-PG" sz="3200" b="1" i="0" u="none" strike="noStrike" kern="1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kumimoji="0" lang="en-PG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en-IN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DCA9BD-B50F-4AE7-8A53-D0C39165B371}"/>
              </a:ext>
            </a:extLst>
          </p:cNvPr>
          <p:cNvSpPr txBox="1"/>
          <p:nvPr/>
        </p:nvSpPr>
        <p:spPr>
          <a:xfrm>
            <a:off x="314826" y="932932"/>
            <a:ext cx="115623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a substance absorbs energy and radiates, it occurs in the form of a spectrum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63D009B0-06BB-424B-C3E0-C251F719F049}"/>
              </a:ext>
            </a:extLst>
          </p:cNvPr>
          <p:cNvGrpSpPr/>
          <p:nvPr/>
        </p:nvGrpSpPr>
        <p:grpSpPr>
          <a:xfrm>
            <a:off x="656162" y="2547747"/>
            <a:ext cx="3602182" cy="3562348"/>
            <a:chOff x="656162" y="2547747"/>
            <a:chExt cx="3602182" cy="3562348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B177EF1-53F3-C8B4-4860-3F78DAECCB37}"/>
                </a:ext>
              </a:extLst>
            </p:cNvPr>
            <p:cNvSpPr/>
            <p:nvPr/>
          </p:nvSpPr>
          <p:spPr>
            <a:xfrm>
              <a:off x="656162" y="2618750"/>
              <a:ext cx="3602182" cy="349134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BFC819BA-F6D8-94A3-121B-69EB79CF9C73}"/>
                </a:ext>
              </a:extLst>
            </p:cNvPr>
            <p:cNvSpPr/>
            <p:nvPr/>
          </p:nvSpPr>
          <p:spPr>
            <a:xfrm>
              <a:off x="1196076" y="3139097"/>
              <a:ext cx="2479964" cy="24506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D571DE99-5509-40CC-EF73-A60453CA445E}"/>
                </a:ext>
              </a:extLst>
            </p:cNvPr>
            <p:cNvSpPr/>
            <p:nvPr/>
          </p:nvSpPr>
          <p:spPr>
            <a:xfrm>
              <a:off x="1636395" y="3579712"/>
              <a:ext cx="1542886" cy="154789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47C81825-EAA4-20A3-2038-653712867363}"/>
                </a:ext>
              </a:extLst>
            </p:cNvPr>
            <p:cNvSpPr/>
            <p:nvPr/>
          </p:nvSpPr>
          <p:spPr>
            <a:xfrm>
              <a:off x="2369683" y="4238706"/>
              <a:ext cx="132749" cy="152400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CD32C67-16F0-DEFA-C2E4-AD43F8C3C5AD}"/>
                </a:ext>
              </a:extLst>
            </p:cNvPr>
            <p:cNvSpPr/>
            <p:nvPr/>
          </p:nvSpPr>
          <p:spPr>
            <a:xfrm>
              <a:off x="2151479" y="3069962"/>
              <a:ext cx="175491" cy="184728"/>
            </a:xfrm>
            <a:prstGeom prst="ellips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D3E9D1E5-5462-EA7D-3C06-A005CD3C86FB}"/>
                </a:ext>
              </a:extLst>
            </p:cNvPr>
            <p:cNvSpPr/>
            <p:nvPr/>
          </p:nvSpPr>
          <p:spPr>
            <a:xfrm>
              <a:off x="2407838" y="2547747"/>
              <a:ext cx="175491" cy="184728"/>
            </a:xfrm>
            <a:prstGeom prst="ellips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C822E5A-7A13-19AA-0F2F-69AD0A058BC5}"/>
                </a:ext>
              </a:extLst>
            </p:cNvPr>
            <p:cNvSpPr/>
            <p:nvPr/>
          </p:nvSpPr>
          <p:spPr>
            <a:xfrm>
              <a:off x="2416658" y="5470475"/>
              <a:ext cx="175491" cy="184728"/>
            </a:xfrm>
            <a:prstGeom prst="ellips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1D8D2AA5-71B3-B806-1787-B6F7A5E010F6}"/>
                </a:ext>
              </a:extLst>
            </p:cNvPr>
            <p:cNvSpPr/>
            <p:nvPr/>
          </p:nvSpPr>
          <p:spPr>
            <a:xfrm>
              <a:off x="2414686" y="5008330"/>
              <a:ext cx="175491" cy="184728"/>
            </a:xfrm>
            <a:prstGeom prst="ellips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</p:grpSp>
      <p:sp>
        <p:nvSpPr>
          <p:cNvPr id="35" name="Arrow: Right 34">
            <a:extLst>
              <a:ext uri="{FF2B5EF4-FFF2-40B4-BE49-F238E27FC236}">
                <a16:creationId xmlns:a16="http://schemas.microsoft.com/office/drawing/2014/main" id="{150B389D-7486-2CAD-F992-FFA6B59BBC0F}"/>
              </a:ext>
            </a:extLst>
          </p:cNvPr>
          <p:cNvSpPr/>
          <p:nvPr/>
        </p:nvSpPr>
        <p:spPr>
          <a:xfrm rot="18255273">
            <a:off x="2220274" y="2856427"/>
            <a:ext cx="339402" cy="8409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2D8C35F9-4675-A2CA-338A-0E72EB7FFFB4}"/>
              </a:ext>
            </a:extLst>
          </p:cNvPr>
          <p:cNvGrpSpPr/>
          <p:nvPr/>
        </p:nvGrpSpPr>
        <p:grpSpPr>
          <a:xfrm>
            <a:off x="1368501" y="4972161"/>
            <a:ext cx="991654" cy="239336"/>
            <a:chOff x="1387818" y="5441729"/>
            <a:chExt cx="991654" cy="239336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ABB0F0F6-BC2D-999B-2161-383157DBF625}"/>
                </a:ext>
              </a:extLst>
            </p:cNvPr>
            <p:cNvGrpSpPr/>
            <p:nvPr/>
          </p:nvGrpSpPr>
          <p:grpSpPr>
            <a:xfrm>
              <a:off x="1387818" y="5441729"/>
              <a:ext cx="804097" cy="239336"/>
              <a:chOff x="989953" y="1842299"/>
              <a:chExt cx="1614634" cy="332087"/>
            </a:xfrm>
          </p:grpSpPr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23031C0A-1A71-064A-E7D1-96BE3D2363E3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9963E668-3A5F-7E20-B1F0-397776F46C70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FD25EC91-F46B-0442-34C7-A66291B7E9F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2282" y="5576863"/>
              <a:ext cx="207190" cy="42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4072942D-CFBC-A17D-04F2-CD8A3BC5EF0C}"/>
              </a:ext>
            </a:extLst>
          </p:cNvPr>
          <p:cNvGrpSpPr/>
          <p:nvPr/>
        </p:nvGrpSpPr>
        <p:grpSpPr>
          <a:xfrm>
            <a:off x="20533" y="3025383"/>
            <a:ext cx="1953019" cy="250341"/>
            <a:chOff x="20533" y="3025383"/>
            <a:chExt cx="1953019" cy="250341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31165B3E-5903-2BCC-41C8-FCACDE07BF13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B7406E52-E84F-3C80-33D2-7D86F0DC9EB7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26081108-83A6-1F5D-9D11-3A25AF8EF7C1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2883A879-C532-AE38-B5CA-37711A8A100E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B0BA3C74-928B-3F01-4D41-C26AD49A470C}"/>
              </a:ext>
            </a:extLst>
          </p:cNvPr>
          <p:cNvSpPr txBox="1"/>
          <p:nvPr/>
        </p:nvSpPr>
        <p:spPr>
          <a:xfrm>
            <a:off x="2004" y="2599971"/>
            <a:ext cx="18075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Incoming photon</a:t>
            </a:r>
            <a:endParaRPr lang="en-PG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FB699B9-4B7D-027E-3173-59000F908E45}"/>
              </a:ext>
            </a:extLst>
          </p:cNvPr>
          <p:cNvSpPr txBox="1"/>
          <p:nvPr/>
        </p:nvSpPr>
        <p:spPr>
          <a:xfrm>
            <a:off x="613772" y="5285809"/>
            <a:ext cx="18075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Incoming photon</a:t>
            </a:r>
            <a:endParaRPr lang="en-PG" dirty="0"/>
          </a:p>
        </p:txBody>
      </p:sp>
      <p:sp>
        <p:nvSpPr>
          <p:cNvPr id="53" name="Arrow: Right 52">
            <a:extLst>
              <a:ext uri="{FF2B5EF4-FFF2-40B4-BE49-F238E27FC236}">
                <a16:creationId xmlns:a16="http://schemas.microsoft.com/office/drawing/2014/main" id="{F437B293-3E24-5C9E-2A38-5D6ACA0D0A23}"/>
              </a:ext>
            </a:extLst>
          </p:cNvPr>
          <p:cNvSpPr/>
          <p:nvPr/>
        </p:nvSpPr>
        <p:spPr>
          <a:xfrm rot="5400000">
            <a:off x="2324675" y="5188231"/>
            <a:ext cx="339402" cy="8409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24CB8324-81B0-EF3D-AF9C-D8FB6C8D4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118" y="2732475"/>
            <a:ext cx="3657917" cy="3596952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AF5A49D3-B834-A160-D6C0-77BBB6E26E32}"/>
              </a:ext>
            </a:extLst>
          </p:cNvPr>
          <p:cNvSpPr txBox="1"/>
          <p:nvPr/>
        </p:nvSpPr>
        <p:spPr>
          <a:xfrm>
            <a:off x="824630" y="1852338"/>
            <a:ext cx="3602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Absorption of photon by electrons</a:t>
            </a:r>
            <a:endParaRPr lang="en-PG" dirty="0"/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88AE9039-76DD-2793-96E7-3A499E7D9598}"/>
              </a:ext>
            </a:extLst>
          </p:cNvPr>
          <p:cNvGrpSpPr/>
          <p:nvPr/>
        </p:nvGrpSpPr>
        <p:grpSpPr>
          <a:xfrm>
            <a:off x="8310169" y="2514940"/>
            <a:ext cx="1953019" cy="250341"/>
            <a:chOff x="20533" y="3025383"/>
            <a:chExt cx="1953019" cy="250341"/>
          </a:xfrm>
        </p:grpSpPr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497E5FE8-2F67-8586-CC17-49768752345E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7E1339EB-69F1-2E19-5183-CA725E1C1AEA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95583D9C-0A54-0D21-AEB2-DD37B1B40689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1E2A6817-D505-3AFF-F995-9456048D3F0F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Arrow: Right 61">
            <a:extLst>
              <a:ext uri="{FF2B5EF4-FFF2-40B4-BE49-F238E27FC236}">
                <a16:creationId xmlns:a16="http://schemas.microsoft.com/office/drawing/2014/main" id="{74DD743A-00E6-4586-E855-B1BA0FAFC0D8}"/>
              </a:ext>
            </a:extLst>
          </p:cNvPr>
          <p:cNvSpPr/>
          <p:nvPr/>
        </p:nvSpPr>
        <p:spPr>
          <a:xfrm rot="6167749">
            <a:off x="7961786" y="3056130"/>
            <a:ext cx="339402" cy="8409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9071FD6E-787C-D219-29AA-7195A66A2766}"/>
              </a:ext>
            </a:extLst>
          </p:cNvPr>
          <p:cNvGrpSpPr/>
          <p:nvPr/>
        </p:nvGrpSpPr>
        <p:grpSpPr>
          <a:xfrm>
            <a:off x="8317162" y="5589747"/>
            <a:ext cx="991654" cy="239336"/>
            <a:chOff x="1387818" y="5441729"/>
            <a:chExt cx="991654" cy="239336"/>
          </a:xfrm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568B122E-9DC7-C142-6E7F-BB69C31D52EC}"/>
                </a:ext>
              </a:extLst>
            </p:cNvPr>
            <p:cNvGrpSpPr/>
            <p:nvPr/>
          </p:nvGrpSpPr>
          <p:grpSpPr>
            <a:xfrm>
              <a:off x="1387818" y="5441729"/>
              <a:ext cx="804097" cy="239336"/>
              <a:chOff x="989953" y="1842299"/>
              <a:chExt cx="1614634" cy="332087"/>
            </a:xfrm>
          </p:grpSpPr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EC69BE90-0590-16D1-58A1-5D47A16B08C3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FCBEAD43-7725-ECDA-7668-036283CA4566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06216D32-7EEE-411D-3555-97821D3237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2282" y="5576863"/>
              <a:ext cx="207190" cy="42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" name="Arrow: Right 72">
            <a:extLst>
              <a:ext uri="{FF2B5EF4-FFF2-40B4-BE49-F238E27FC236}">
                <a16:creationId xmlns:a16="http://schemas.microsoft.com/office/drawing/2014/main" id="{60108599-F5DA-A1BC-9021-E993B086B07E}"/>
              </a:ext>
            </a:extLst>
          </p:cNvPr>
          <p:cNvSpPr/>
          <p:nvPr/>
        </p:nvSpPr>
        <p:spPr>
          <a:xfrm rot="16445971">
            <a:off x="8040374" y="5547700"/>
            <a:ext cx="339402" cy="8409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E6D5C85-E0CF-A5C1-07AD-F80CF90AB85D}"/>
              </a:ext>
            </a:extLst>
          </p:cNvPr>
          <p:cNvSpPr txBox="1"/>
          <p:nvPr/>
        </p:nvSpPr>
        <p:spPr>
          <a:xfrm>
            <a:off x="6354911" y="1957863"/>
            <a:ext cx="3602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Emission of photon by electrons</a:t>
            </a:r>
            <a:endParaRPr lang="en-PG" dirty="0"/>
          </a:p>
        </p:txBody>
      </p:sp>
    </p:spTree>
    <p:extLst>
      <p:ext uri="{BB962C8B-B14F-4D97-AF65-F5344CB8AC3E}">
        <p14:creationId xmlns:p14="http://schemas.microsoft.com/office/powerpoint/2010/main" val="2538604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35" grpId="0" animBg="1"/>
      <p:bldP spid="47" grpId="0"/>
      <p:bldP spid="48" grpId="0"/>
      <p:bldP spid="53" grpId="0" animBg="1"/>
      <p:bldP spid="56" grpId="0"/>
      <p:bldP spid="62" grpId="0" animBg="1"/>
      <p:bldP spid="73" grpId="0" animBg="1"/>
      <p:bldP spid="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EA80F3-1E8D-4177-AAB5-F1BEA15BFCDB}"/>
              </a:ext>
            </a:extLst>
          </p:cNvPr>
          <p:cNvSpPr txBox="1"/>
          <p:nvPr/>
        </p:nvSpPr>
        <p:spPr>
          <a:xfrm>
            <a:off x="305601" y="77005"/>
            <a:ext cx="11802979" cy="22491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When </a:t>
            </a:r>
            <a:r>
              <a:rPr lang="en-PG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atoms and molecules absorb energy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from a source, they</a:t>
            </a:r>
            <a:r>
              <a:rPr lang="en-PG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become excited and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re-</a:t>
            </a:r>
            <a:r>
              <a:rPr lang="en-PG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emit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absorbed </a:t>
            </a:r>
            <a:r>
              <a:rPr lang="en-PG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energy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in a very short period of time (typically in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10</a:t>
            </a:r>
            <a:r>
              <a:rPr lang="en-US" sz="2400" b="1" baseline="30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-8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spectrum of emitted light is called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emission spectrum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Depending on the emitting substance medium, there can be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line, band or continuous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IN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9E7CEF-FFF0-45E1-A8C6-EC6C7764A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77" y="2505773"/>
            <a:ext cx="5605005" cy="40521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DB15FE6-FADA-49C8-8673-89232713C3E1}"/>
              </a:ext>
            </a:extLst>
          </p:cNvPr>
          <p:cNvSpPr txBox="1"/>
          <p:nvPr/>
        </p:nvSpPr>
        <p:spPr>
          <a:xfrm>
            <a:off x="5677701" y="2326147"/>
            <a:ext cx="60976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Atomic system (Hydrogen)  - line spectrum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pecific wave lengths will be seen as coloured lines. </a:t>
            </a:r>
            <a:endParaRPr lang="en-IN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C8A4D3-3014-4997-BFC6-4820D12458BE}"/>
              </a:ext>
            </a:extLst>
          </p:cNvPr>
          <p:cNvSpPr txBox="1"/>
          <p:nvPr/>
        </p:nvSpPr>
        <p:spPr>
          <a:xfrm>
            <a:off x="5818365" y="3832564"/>
            <a:ext cx="60976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 a molecular system (Benzene)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mitted spectrum - broader lines - bands. </a:t>
            </a:r>
            <a:endParaRPr lang="en-IN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078AF4-3DF5-4D2F-8050-2E441D5C207A}"/>
              </a:ext>
            </a:extLst>
          </p:cNvPr>
          <p:cNvSpPr txBox="1"/>
          <p:nvPr/>
        </p:nvSpPr>
        <p:spPr>
          <a:xfrm>
            <a:off x="5953119" y="5255013"/>
            <a:ext cx="6097604" cy="1302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hot cloud or incandescent lamp</a:t>
            </a:r>
          </a:p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ontinuous display of colours - continuous spectrum is produced. 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D2518B4-0D17-6FCC-097A-02865DE07A9C}"/>
              </a:ext>
            </a:extLst>
          </p:cNvPr>
          <p:cNvSpPr/>
          <p:nvPr/>
        </p:nvSpPr>
        <p:spPr>
          <a:xfrm>
            <a:off x="1249999" y="3090672"/>
            <a:ext cx="219610" cy="25472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9409782-3486-0DCF-B7C7-564E752612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081" y="4512714"/>
            <a:ext cx="975445" cy="8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5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999B75-E5AC-4EFF-9B54-D8A114A9DB22}"/>
              </a:ext>
            </a:extLst>
          </p:cNvPr>
          <p:cNvSpPr txBox="1"/>
          <p:nvPr/>
        </p:nvSpPr>
        <p:spPr>
          <a:xfrm>
            <a:off x="2751621" y="141337"/>
            <a:ext cx="6132497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Emission &amp; Absorption Spectra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BA4CC8-34A2-4086-8ADE-FF43C4A0B2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4997" y="664557"/>
            <a:ext cx="7613683" cy="58506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728C819-D99A-4936-99F2-E9023E1835FB}"/>
              </a:ext>
            </a:extLst>
          </p:cNvPr>
          <p:cNvSpPr txBox="1"/>
          <p:nvPr/>
        </p:nvSpPr>
        <p:spPr>
          <a:xfrm>
            <a:off x="9086249" y="3148032"/>
            <a:ext cx="2189796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en-IN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Coloured lines</a:t>
            </a:r>
            <a:endParaRPr lang="en-IN" sz="2000" i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F7A677-1973-45A6-A77F-72C5C70B8000}"/>
              </a:ext>
            </a:extLst>
          </p:cNvPr>
          <p:cNvSpPr txBox="1"/>
          <p:nvPr/>
        </p:nvSpPr>
        <p:spPr>
          <a:xfrm>
            <a:off x="8999208" y="1135644"/>
            <a:ext cx="2363878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en-IN" sz="2000" b="1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Dark lines</a:t>
            </a:r>
            <a:endParaRPr lang="en-IN" sz="2000" i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E78F875-0336-4F96-A5CB-2E3AC3DB27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21" y="1674797"/>
            <a:ext cx="1356117" cy="1302820"/>
          </a:xfrm>
          <a:prstGeom prst="rect">
            <a:avLst/>
          </a:prstGeom>
        </p:spPr>
      </p:pic>
      <p:sp>
        <p:nvSpPr>
          <p:cNvPr id="11" name="Cloud 10">
            <a:extLst>
              <a:ext uri="{FF2B5EF4-FFF2-40B4-BE49-F238E27FC236}">
                <a16:creationId xmlns:a16="http://schemas.microsoft.com/office/drawing/2014/main" id="{D7411769-9213-4C20-A6C3-BABD7F356550}"/>
              </a:ext>
            </a:extLst>
          </p:cNvPr>
          <p:cNvSpPr/>
          <p:nvPr/>
        </p:nvSpPr>
        <p:spPr>
          <a:xfrm>
            <a:off x="2089093" y="1751797"/>
            <a:ext cx="1771049" cy="9432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Hydrogen</a:t>
            </a:r>
            <a:endParaRPr lang="en-I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63D958D3-4DAA-4577-8AD4-048147BA6215}"/>
              </a:ext>
            </a:extLst>
          </p:cNvPr>
          <p:cNvSpPr/>
          <p:nvPr/>
        </p:nvSpPr>
        <p:spPr>
          <a:xfrm>
            <a:off x="92376" y="3648635"/>
            <a:ext cx="1771049" cy="9432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Hydrogen</a:t>
            </a:r>
            <a:endParaRPr lang="en-I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ADB7912-3276-4E88-8C55-0D2CBC1B2AC6}"/>
              </a:ext>
            </a:extLst>
          </p:cNvPr>
          <p:cNvGrpSpPr/>
          <p:nvPr/>
        </p:nvGrpSpPr>
        <p:grpSpPr>
          <a:xfrm>
            <a:off x="1523822" y="1968361"/>
            <a:ext cx="495687" cy="510148"/>
            <a:chOff x="1632913" y="659529"/>
            <a:chExt cx="495687" cy="510148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82D7213F-D1D3-4904-9201-13A3EF4708C6}"/>
                </a:ext>
              </a:extLst>
            </p:cNvPr>
            <p:cNvCxnSpPr>
              <a:cxnSpLocks/>
            </p:cNvCxnSpPr>
            <p:nvPr/>
          </p:nvCxnSpPr>
          <p:spPr>
            <a:xfrm>
              <a:off x="1648941" y="659529"/>
              <a:ext cx="470034" cy="0"/>
            </a:xfrm>
            <a:prstGeom prst="straightConnector1">
              <a:avLst/>
            </a:prstGeom>
            <a:ln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FB8173C3-2A9F-4C68-8D46-6F9ED5A2755B}"/>
                </a:ext>
              </a:extLst>
            </p:cNvPr>
            <p:cNvCxnSpPr>
              <a:cxnSpLocks/>
            </p:cNvCxnSpPr>
            <p:nvPr/>
          </p:nvCxnSpPr>
          <p:spPr>
            <a:xfrm>
              <a:off x="1658566" y="744553"/>
              <a:ext cx="470034" cy="0"/>
            </a:xfrm>
            <a:prstGeom prst="straightConnector1">
              <a:avLst/>
            </a:prstGeom>
            <a:ln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65FACBB4-60F7-4F49-B813-1B278CED2AAC}"/>
                </a:ext>
              </a:extLst>
            </p:cNvPr>
            <p:cNvCxnSpPr>
              <a:cxnSpLocks/>
            </p:cNvCxnSpPr>
            <p:nvPr/>
          </p:nvCxnSpPr>
          <p:spPr>
            <a:xfrm>
              <a:off x="1647341" y="829578"/>
              <a:ext cx="470034" cy="0"/>
            </a:xfrm>
            <a:prstGeom prst="straightConnector1">
              <a:avLst/>
            </a:prstGeom>
            <a:ln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F5581CA8-6965-459D-9E61-EA4EBD01BB74}"/>
                </a:ext>
              </a:extLst>
            </p:cNvPr>
            <p:cNvCxnSpPr>
              <a:cxnSpLocks/>
            </p:cNvCxnSpPr>
            <p:nvPr/>
          </p:nvCxnSpPr>
          <p:spPr>
            <a:xfrm>
              <a:off x="1655363" y="904978"/>
              <a:ext cx="470034" cy="0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87A11ABF-A139-414C-93FF-042593E5AE0E}"/>
                </a:ext>
              </a:extLst>
            </p:cNvPr>
            <p:cNvCxnSpPr>
              <a:cxnSpLocks/>
            </p:cNvCxnSpPr>
            <p:nvPr/>
          </p:nvCxnSpPr>
          <p:spPr>
            <a:xfrm>
              <a:off x="1644138" y="999628"/>
              <a:ext cx="470034" cy="0"/>
            </a:xfrm>
            <a:prstGeom prst="straightConnector1">
              <a:avLst/>
            </a:prstGeom>
            <a:ln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629B3615-CD1C-431D-9A58-7F6A9555A7E1}"/>
                </a:ext>
              </a:extLst>
            </p:cNvPr>
            <p:cNvCxnSpPr>
              <a:cxnSpLocks/>
            </p:cNvCxnSpPr>
            <p:nvPr/>
          </p:nvCxnSpPr>
          <p:spPr>
            <a:xfrm>
              <a:off x="1632913" y="1094278"/>
              <a:ext cx="470034" cy="0"/>
            </a:xfrm>
            <a:prstGeom prst="straightConnector1">
              <a:avLst/>
            </a:prstGeom>
            <a:ln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DD7A611C-A8E7-4C9B-BE66-6C83A6760C2D}"/>
                </a:ext>
              </a:extLst>
            </p:cNvPr>
            <p:cNvCxnSpPr>
              <a:cxnSpLocks/>
            </p:cNvCxnSpPr>
            <p:nvPr/>
          </p:nvCxnSpPr>
          <p:spPr>
            <a:xfrm>
              <a:off x="1636113" y="1169677"/>
              <a:ext cx="470034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995AECE-31FA-4FCF-9EAE-4C136631BE71}"/>
              </a:ext>
            </a:extLst>
          </p:cNvPr>
          <p:cNvGrpSpPr/>
          <p:nvPr/>
        </p:nvGrpSpPr>
        <p:grpSpPr>
          <a:xfrm rot="5400000">
            <a:off x="528335" y="3045225"/>
            <a:ext cx="495687" cy="510148"/>
            <a:chOff x="1632913" y="659529"/>
            <a:chExt cx="495687" cy="510148"/>
          </a:xfrm>
        </p:grpSpPr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1DBE453C-3CEF-4E40-9D65-F48C407ACC95}"/>
                </a:ext>
              </a:extLst>
            </p:cNvPr>
            <p:cNvCxnSpPr>
              <a:cxnSpLocks/>
            </p:cNvCxnSpPr>
            <p:nvPr/>
          </p:nvCxnSpPr>
          <p:spPr>
            <a:xfrm>
              <a:off x="1648941" y="659529"/>
              <a:ext cx="470034" cy="0"/>
            </a:xfrm>
            <a:prstGeom prst="straightConnector1">
              <a:avLst/>
            </a:prstGeom>
            <a:ln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270EA62F-A87D-4D38-88FC-7FE9219057DF}"/>
                </a:ext>
              </a:extLst>
            </p:cNvPr>
            <p:cNvCxnSpPr>
              <a:cxnSpLocks/>
            </p:cNvCxnSpPr>
            <p:nvPr/>
          </p:nvCxnSpPr>
          <p:spPr>
            <a:xfrm>
              <a:off x="1658566" y="744553"/>
              <a:ext cx="470034" cy="0"/>
            </a:xfrm>
            <a:prstGeom prst="straightConnector1">
              <a:avLst/>
            </a:prstGeom>
            <a:ln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BC152E9E-DC2A-4E5B-8437-EC43ECEB7E74}"/>
                </a:ext>
              </a:extLst>
            </p:cNvPr>
            <p:cNvCxnSpPr>
              <a:cxnSpLocks/>
            </p:cNvCxnSpPr>
            <p:nvPr/>
          </p:nvCxnSpPr>
          <p:spPr>
            <a:xfrm>
              <a:off x="1647341" y="829578"/>
              <a:ext cx="470034" cy="0"/>
            </a:xfrm>
            <a:prstGeom prst="straightConnector1">
              <a:avLst/>
            </a:prstGeom>
            <a:ln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27F044AC-4C89-47C9-A87C-0C56A100392F}"/>
                </a:ext>
              </a:extLst>
            </p:cNvPr>
            <p:cNvCxnSpPr>
              <a:cxnSpLocks/>
            </p:cNvCxnSpPr>
            <p:nvPr/>
          </p:nvCxnSpPr>
          <p:spPr>
            <a:xfrm>
              <a:off x="1655363" y="904978"/>
              <a:ext cx="470034" cy="0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1524AF6F-A98A-4BB0-BF65-866E29FC7476}"/>
                </a:ext>
              </a:extLst>
            </p:cNvPr>
            <p:cNvCxnSpPr>
              <a:cxnSpLocks/>
            </p:cNvCxnSpPr>
            <p:nvPr/>
          </p:nvCxnSpPr>
          <p:spPr>
            <a:xfrm>
              <a:off x="1644138" y="999628"/>
              <a:ext cx="470034" cy="0"/>
            </a:xfrm>
            <a:prstGeom prst="straightConnector1">
              <a:avLst/>
            </a:prstGeom>
            <a:ln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1D4BD4FD-BE06-4769-9BBE-D6C6EC32F8DB}"/>
                </a:ext>
              </a:extLst>
            </p:cNvPr>
            <p:cNvCxnSpPr>
              <a:cxnSpLocks/>
            </p:cNvCxnSpPr>
            <p:nvPr/>
          </p:nvCxnSpPr>
          <p:spPr>
            <a:xfrm>
              <a:off x="1632913" y="1094278"/>
              <a:ext cx="470034" cy="0"/>
            </a:xfrm>
            <a:prstGeom prst="straightConnector1">
              <a:avLst/>
            </a:prstGeom>
            <a:ln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EAA0248C-579B-4057-A902-15EFB9107B53}"/>
                </a:ext>
              </a:extLst>
            </p:cNvPr>
            <p:cNvCxnSpPr>
              <a:cxnSpLocks/>
            </p:cNvCxnSpPr>
            <p:nvPr/>
          </p:nvCxnSpPr>
          <p:spPr>
            <a:xfrm>
              <a:off x="1636113" y="1169677"/>
              <a:ext cx="470034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974164BC-0709-488B-A3A2-840DD5048270}"/>
              </a:ext>
            </a:extLst>
          </p:cNvPr>
          <p:cNvGrpSpPr/>
          <p:nvPr/>
        </p:nvGrpSpPr>
        <p:grpSpPr>
          <a:xfrm>
            <a:off x="4152191" y="1958735"/>
            <a:ext cx="495687" cy="510148"/>
            <a:chOff x="4152191" y="1958735"/>
            <a:chExt cx="495687" cy="510148"/>
          </a:xfrm>
        </p:grpSpPr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1B886FCD-DE06-4581-920B-19CB52FD30CE}"/>
                </a:ext>
              </a:extLst>
            </p:cNvPr>
            <p:cNvCxnSpPr>
              <a:cxnSpLocks/>
            </p:cNvCxnSpPr>
            <p:nvPr/>
          </p:nvCxnSpPr>
          <p:spPr>
            <a:xfrm>
              <a:off x="4168219" y="1958735"/>
              <a:ext cx="470034" cy="0"/>
            </a:xfrm>
            <a:prstGeom prst="straightConnector1">
              <a:avLst/>
            </a:prstGeom>
            <a:ln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7E22F6B4-03A0-4393-8F15-558DF831B788}"/>
                </a:ext>
              </a:extLst>
            </p:cNvPr>
            <p:cNvCxnSpPr>
              <a:cxnSpLocks/>
            </p:cNvCxnSpPr>
            <p:nvPr/>
          </p:nvCxnSpPr>
          <p:spPr>
            <a:xfrm>
              <a:off x="4177844" y="2043759"/>
              <a:ext cx="470034" cy="0"/>
            </a:xfrm>
            <a:prstGeom prst="straightConnector1">
              <a:avLst/>
            </a:prstGeom>
            <a:ln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DD7572BA-C117-47CF-910C-8157979EC9B9}"/>
                </a:ext>
              </a:extLst>
            </p:cNvPr>
            <p:cNvCxnSpPr>
              <a:cxnSpLocks/>
            </p:cNvCxnSpPr>
            <p:nvPr/>
          </p:nvCxnSpPr>
          <p:spPr>
            <a:xfrm>
              <a:off x="4174641" y="2204184"/>
              <a:ext cx="470034" cy="0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A5B0898A-4ACC-4FF2-996F-CB11D0D128BB}"/>
                </a:ext>
              </a:extLst>
            </p:cNvPr>
            <p:cNvCxnSpPr>
              <a:cxnSpLocks/>
            </p:cNvCxnSpPr>
            <p:nvPr/>
          </p:nvCxnSpPr>
          <p:spPr>
            <a:xfrm>
              <a:off x="4152191" y="2393484"/>
              <a:ext cx="470034" cy="0"/>
            </a:xfrm>
            <a:prstGeom prst="straightConnector1">
              <a:avLst/>
            </a:prstGeom>
            <a:ln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74CBBFF9-5C32-4939-8A87-BCC24D3C0EEC}"/>
                </a:ext>
              </a:extLst>
            </p:cNvPr>
            <p:cNvCxnSpPr>
              <a:cxnSpLocks/>
            </p:cNvCxnSpPr>
            <p:nvPr/>
          </p:nvCxnSpPr>
          <p:spPr>
            <a:xfrm>
              <a:off x="4155391" y="2468883"/>
              <a:ext cx="470034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2EA162BA-20EB-4CFD-8A5A-BBA48995650F}"/>
              </a:ext>
            </a:extLst>
          </p:cNvPr>
          <p:cNvGrpSpPr/>
          <p:nvPr/>
        </p:nvGrpSpPr>
        <p:grpSpPr>
          <a:xfrm>
            <a:off x="2518483" y="3782313"/>
            <a:ext cx="985114" cy="731935"/>
            <a:chOff x="2518482" y="3782313"/>
            <a:chExt cx="492487" cy="510148"/>
          </a:xfrm>
        </p:grpSpPr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E2225AF8-E833-487E-B499-DF6B14C62CF3}"/>
                </a:ext>
              </a:extLst>
            </p:cNvPr>
            <p:cNvCxnSpPr>
              <a:cxnSpLocks/>
            </p:cNvCxnSpPr>
            <p:nvPr/>
          </p:nvCxnSpPr>
          <p:spPr>
            <a:xfrm>
              <a:off x="2531310" y="3782313"/>
              <a:ext cx="470034" cy="0"/>
            </a:xfrm>
            <a:prstGeom prst="straightConnector1">
              <a:avLst/>
            </a:prstGeom>
            <a:ln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51BCC131-CA08-410A-89DA-91AD0DC72B50}"/>
                </a:ext>
              </a:extLst>
            </p:cNvPr>
            <p:cNvCxnSpPr>
              <a:cxnSpLocks/>
            </p:cNvCxnSpPr>
            <p:nvPr/>
          </p:nvCxnSpPr>
          <p:spPr>
            <a:xfrm>
              <a:off x="2540935" y="3867337"/>
              <a:ext cx="470034" cy="0"/>
            </a:xfrm>
            <a:prstGeom prst="straightConnector1">
              <a:avLst/>
            </a:prstGeom>
            <a:ln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0918D45A-D025-458C-AD97-09616716A78D}"/>
                </a:ext>
              </a:extLst>
            </p:cNvPr>
            <p:cNvCxnSpPr>
              <a:cxnSpLocks/>
            </p:cNvCxnSpPr>
            <p:nvPr/>
          </p:nvCxnSpPr>
          <p:spPr>
            <a:xfrm>
              <a:off x="2529710" y="3952362"/>
              <a:ext cx="470034" cy="0"/>
            </a:xfrm>
            <a:prstGeom prst="straightConnector1">
              <a:avLst/>
            </a:prstGeom>
            <a:ln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31807B92-CDEF-42F2-84C7-97FA84E0B5E0}"/>
                </a:ext>
              </a:extLst>
            </p:cNvPr>
            <p:cNvCxnSpPr>
              <a:cxnSpLocks/>
            </p:cNvCxnSpPr>
            <p:nvPr/>
          </p:nvCxnSpPr>
          <p:spPr>
            <a:xfrm>
              <a:off x="2537732" y="4027762"/>
              <a:ext cx="470034" cy="0"/>
            </a:xfrm>
            <a:prstGeom prst="straightConnector1">
              <a:avLst/>
            </a:prstGeom>
            <a:ln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CCCFF9EF-0321-4F7D-9C2E-13D06A5D385B}"/>
                </a:ext>
              </a:extLst>
            </p:cNvPr>
            <p:cNvCxnSpPr>
              <a:cxnSpLocks/>
            </p:cNvCxnSpPr>
            <p:nvPr/>
          </p:nvCxnSpPr>
          <p:spPr>
            <a:xfrm>
              <a:off x="2518482" y="4292461"/>
              <a:ext cx="470034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DD10FABC-00C5-4671-AFB6-3ED5108E20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827" y="5002205"/>
            <a:ext cx="3892849" cy="158147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FE17851-6A7A-4E57-F384-351791FCF279}"/>
              </a:ext>
            </a:extLst>
          </p:cNvPr>
          <p:cNvSpPr/>
          <p:nvPr/>
        </p:nvSpPr>
        <p:spPr>
          <a:xfrm>
            <a:off x="4827796" y="4692554"/>
            <a:ext cx="7011541" cy="20241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987498D-AEAB-5EA0-8408-056FB16EBB43}"/>
              </a:ext>
            </a:extLst>
          </p:cNvPr>
          <p:cNvCxnSpPr>
            <a:cxnSpLocks/>
          </p:cNvCxnSpPr>
          <p:nvPr/>
        </p:nvCxnSpPr>
        <p:spPr>
          <a:xfrm flipV="1">
            <a:off x="5395988" y="4591911"/>
            <a:ext cx="0" cy="3275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650B154F-C56C-7FED-1760-5BAE39A9AA8E}"/>
              </a:ext>
            </a:extLst>
          </p:cNvPr>
          <p:cNvCxnSpPr>
            <a:cxnSpLocks/>
          </p:cNvCxnSpPr>
          <p:nvPr/>
        </p:nvCxnSpPr>
        <p:spPr>
          <a:xfrm flipV="1">
            <a:off x="10605020" y="4591911"/>
            <a:ext cx="0" cy="3275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73AFB8E0-0C9E-5E99-3E43-85D75DC3339C}"/>
              </a:ext>
            </a:extLst>
          </p:cNvPr>
          <p:cNvSpPr txBox="1"/>
          <p:nvPr/>
        </p:nvSpPr>
        <p:spPr>
          <a:xfrm>
            <a:off x="4827796" y="4917149"/>
            <a:ext cx="1130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400 nm</a:t>
            </a:r>
            <a:endParaRPr lang="en-P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D21A74B-47D9-22AB-5614-3A9E0775BC3B}"/>
              </a:ext>
            </a:extLst>
          </p:cNvPr>
          <p:cNvSpPr txBox="1"/>
          <p:nvPr/>
        </p:nvSpPr>
        <p:spPr>
          <a:xfrm>
            <a:off x="10181147" y="4933114"/>
            <a:ext cx="1130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700 nm</a:t>
            </a:r>
            <a:endParaRPr lang="en-P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7907F7D-1D93-3D1C-493F-898A36D12E5E}"/>
              </a:ext>
            </a:extLst>
          </p:cNvPr>
          <p:cNvSpPr txBox="1"/>
          <p:nvPr/>
        </p:nvSpPr>
        <p:spPr>
          <a:xfrm>
            <a:off x="8472732" y="5593634"/>
            <a:ext cx="2117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656 nm</a:t>
            </a:r>
          </a:p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 line of Balmer series</a:t>
            </a:r>
            <a:endParaRPr lang="en-P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F9F9E1B4-E6E4-980A-AF62-CC2C1CEE0E98}"/>
              </a:ext>
            </a:extLst>
          </p:cNvPr>
          <p:cNvCxnSpPr>
            <a:cxnSpLocks/>
          </p:cNvCxnSpPr>
          <p:nvPr/>
        </p:nvCxnSpPr>
        <p:spPr>
          <a:xfrm flipV="1">
            <a:off x="9486404" y="4692554"/>
            <a:ext cx="0" cy="10120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>
            <a:extLst>
              <a:ext uri="{FF2B5EF4-FFF2-40B4-BE49-F238E27FC236}">
                <a16:creationId xmlns:a16="http://schemas.microsoft.com/office/drawing/2014/main" id="{39110C78-43A5-D8CA-499C-4357375BBCEF}"/>
              </a:ext>
            </a:extLst>
          </p:cNvPr>
          <p:cNvSpPr/>
          <p:nvPr/>
        </p:nvSpPr>
        <p:spPr>
          <a:xfrm>
            <a:off x="5257198" y="1105761"/>
            <a:ext cx="3829051" cy="4598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6102C8D-2B5A-A09A-9683-A8FB0CEE68C3}"/>
              </a:ext>
            </a:extLst>
          </p:cNvPr>
          <p:cNvSpPr txBox="1"/>
          <p:nvPr/>
        </p:nvSpPr>
        <p:spPr>
          <a:xfrm>
            <a:off x="5408857" y="1187777"/>
            <a:ext cx="3546910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en-IN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Hydrogen Absorption Spectra</a:t>
            </a:r>
            <a:endParaRPr lang="en-IN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ABC26577-D9C5-5EB6-85B5-5723CD3B6C95}"/>
              </a:ext>
            </a:extLst>
          </p:cNvPr>
          <p:cNvSpPr/>
          <p:nvPr/>
        </p:nvSpPr>
        <p:spPr>
          <a:xfrm>
            <a:off x="5088030" y="3148032"/>
            <a:ext cx="3165581" cy="3744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1E1B59D-625F-1BEF-88E4-B72E04D77DB5}"/>
              </a:ext>
            </a:extLst>
          </p:cNvPr>
          <p:cNvSpPr txBox="1"/>
          <p:nvPr/>
        </p:nvSpPr>
        <p:spPr>
          <a:xfrm>
            <a:off x="5138326" y="3120034"/>
            <a:ext cx="3546910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en-IN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Hydrogen Emission Spectra</a:t>
            </a:r>
            <a:endParaRPr lang="en-IN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47E2B82-AC3B-844E-7593-3484BE688F7E}"/>
              </a:ext>
            </a:extLst>
          </p:cNvPr>
          <p:cNvSpPr/>
          <p:nvPr/>
        </p:nvSpPr>
        <p:spPr>
          <a:xfrm>
            <a:off x="3579066" y="5052291"/>
            <a:ext cx="915931" cy="16233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95C7C498-3D30-1A23-23D2-5A4C1CEA6B97}"/>
              </a:ext>
            </a:extLst>
          </p:cNvPr>
          <p:cNvSpPr/>
          <p:nvPr/>
        </p:nvSpPr>
        <p:spPr>
          <a:xfrm>
            <a:off x="3424127" y="5037922"/>
            <a:ext cx="1456127" cy="15958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</a:t>
            </a:r>
          </a:p>
          <a:p>
            <a:endParaRPr lang="en-US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Emission</a:t>
            </a:r>
          </a:p>
          <a:p>
            <a:endParaRPr lang="en-US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Absorption</a:t>
            </a:r>
          </a:p>
          <a:p>
            <a:endParaRPr lang="en-PG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45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1" grpId="0" animBg="1"/>
      <p:bldP spid="12" grpId="0" animBg="1"/>
      <p:bldP spid="35" grpId="0"/>
      <p:bldP spid="37" grpId="0"/>
      <p:bldP spid="40" grpId="0"/>
      <p:bldP spid="52" grpId="0" animBg="1"/>
      <p:bldP spid="54" grpId="0" animBg="1"/>
      <p:bldP spid="5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F3174-414B-C5CC-44E0-3D7614FA4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146304"/>
            <a:ext cx="11942064" cy="6629400"/>
          </a:xfrm>
          <a:solidFill>
            <a:schemeClr val="tx1"/>
          </a:solidFill>
        </p:spPr>
        <p:txBody>
          <a:bodyPr/>
          <a:lstStyle/>
          <a:p>
            <a:endParaRPr lang="en-P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CAFE5-DABE-89E1-E06D-668BB77A1F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134641"/>
            <a:ext cx="643128" cy="10163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2ACB0C0-7D3B-EB38-0A44-362A33F8D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68098" y="3173139"/>
            <a:ext cx="899729" cy="5117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F93423-9EE4-0DDE-B11E-7AF96364A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695" y="4542305"/>
            <a:ext cx="643128" cy="101630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3F95B05-3044-1433-7B1B-EEF86104966B}"/>
              </a:ext>
            </a:extLst>
          </p:cNvPr>
          <p:cNvGrpSpPr/>
          <p:nvPr/>
        </p:nvGrpSpPr>
        <p:grpSpPr>
          <a:xfrm>
            <a:off x="1373804" y="1440327"/>
            <a:ext cx="1472534" cy="247595"/>
            <a:chOff x="20533" y="3025383"/>
            <a:chExt cx="1953019" cy="250341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B13F7383-48E6-F015-36A8-7A905C6C1B4F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DDA3415A-3F30-58DE-6DF0-86CE85FF55B4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C5CE5C3E-F8AA-794F-2687-3D3876A0B300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502B24E4-2601-3219-E7F3-BC03D479CAA9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B2D93AE-2EAE-C809-C6BD-D44B61054085}"/>
              </a:ext>
            </a:extLst>
          </p:cNvPr>
          <p:cNvGrpSpPr/>
          <p:nvPr/>
        </p:nvGrpSpPr>
        <p:grpSpPr>
          <a:xfrm>
            <a:off x="1252728" y="4926657"/>
            <a:ext cx="1472534" cy="247595"/>
            <a:chOff x="20533" y="3025383"/>
            <a:chExt cx="1953019" cy="250341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89FAF0FA-934F-3D40-B961-555B214ABE70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94AB6596-E53A-B6D8-9C6E-0AE073ECCE4C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40DF465A-052E-2511-8E95-32297646729D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F4DCCFD5-0136-FB3B-3D5D-A00A4B363FB5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F1525595-D6F6-FE41-C435-CCD8F8D3E1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676161" y="4852881"/>
            <a:ext cx="899729" cy="511721"/>
          </a:xfrm>
          <a:prstGeom prst="rect">
            <a:avLst/>
          </a:prstGeom>
        </p:spPr>
      </p:pic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A4DF978E-8615-6DEF-0BBA-97D3A5087ECD}"/>
              </a:ext>
            </a:extLst>
          </p:cNvPr>
          <p:cNvSpPr/>
          <p:nvPr/>
        </p:nvSpPr>
        <p:spPr>
          <a:xfrm>
            <a:off x="2834722" y="985395"/>
            <a:ext cx="643128" cy="1154741"/>
          </a:xfrm>
          <a:prstGeom prst="triangl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7FCFF480-CA1E-C266-B0A8-89E527E70FBA}"/>
              </a:ext>
            </a:extLst>
          </p:cNvPr>
          <p:cNvSpPr/>
          <p:nvPr/>
        </p:nvSpPr>
        <p:spPr>
          <a:xfrm>
            <a:off x="3276950" y="2724123"/>
            <a:ext cx="643128" cy="1154741"/>
          </a:xfrm>
          <a:prstGeom prst="triangl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0585ED5C-46C5-E4B4-76DC-27E9343F3488}"/>
              </a:ext>
            </a:extLst>
          </p:cNvPr>
          <p:cNvGrpSpPr/>
          <p:nvPr/>
        </p:nvGrpSpPr>
        <p:grpSpPr>
          <a:xfrm>
            <a:off x="3252387" y="1250380"/>
            <a:ext cx="2843613" cy="792191"/>
            <a:chOff x="3252387" y="1250380"/>
            <a:chExt cx="2843613" cy="79219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AAB2B4FB-D4F5-2A2A-F110-0796BD3A7573}"/>
                </a:ext>
              </a:extLst>
            </p:cNvPr>
            <p:cNvCxnSpPr>
              <a:cxnSpLocks/>
            </p:cNvCxnSpPr>
            <p:nvPr/>
          </p:nvCxnSpPr>
          <p:spPr>
            <a:xfrm>
              <a:off x="3364932" y="1806798"/>
              <a:ext cx="2731068" cy="12901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0FC94B84-9F7F-7413-9A2D-935721EC6FB0}"/>
                </a:ext>
              </a:extLst>
            </p:cNvPr>
            <p:cNvCxnSpPr>
              <a:cxnSpLocks/>
            </p:cNvCxnSpPr>
            <p:nvPr/>
          </p:nvCxnSpPr>
          <p:spPr>
            <a:xfrm>
              <a:off x="3410167" y="1948242"/>
              <a:ext cx="2652305" cy="94329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79608AE8-C1F9-8119-C982-D830205C5161}"/>
                </a:ext>
              </a:extLst>
            </p:cNvPr>
            <p:cNvCxnSpPr>
              <a:cxnSpLocks/>
            </p:cNvCxnSpPr>
            <p:nvPr/>
          </p:nvCxnSpPr>
          <p:spPr>
            <a:xfrm>
              <a:off x="3355870" y="1609224"/>
              <a:ext cx="2706602" cy="5685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0B6E01E-D8CD-A66A-7F3E-4FE062915774}"/>
                </a:ext>
              </a:extLst>
            </p:cNvPr>
            <p:cNvCxnSpPr>
              <a:cxnSpLocks/>
            </p:cNvCxnSpPr>
            <p:nvPr/>
          </p:nvCxnSpPr>
          <p:spPr>
            <a:xfrm>
              <a:off x="3290880" y="1519122"/>
              <a:ext cx="2771592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432AA54-863A-94C5-7386-86637BE81CA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81903" y="1390024"/>
              <a:ext cx="2814097" cy="25942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FD14E9A0-5F5F-D87D-36CE-96BCACB3D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52387" y="1250380"/>
              <a:ext cx="2810085" cy="9502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7BBB06D7-AF60-614B-C466-4BCD65A6711F}"/>
                </a:ext>
              </a:extLst>
            </p:cNvPr>
            <p:cNvCxnSpPr>
              <a:cxnSpLocks/>
            </p:cNvCxnSpPr>
            <p:nvPr/>
          </p:nvCxnSpPr>
          <p:spPr>
            <a:xfrm>
              <a:off x="3365431" y="1699823"/>
              <a:ext cx="2730569" cy="106975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4A7007B1-7C5D-AAB4-8760-426207E02D92}"/>
              </a:ext>
            </a:extLst>
          </p:cNvPr>
          <p:cNvGrpSpPr/>
          <p:nvPr/>
        </p:nvGrpSpPr>
        <p:grpSpPr>
          <a:xfrm>
            <a:off x="1204882" y="3744773"/>
            <a:ext cx="1472534" cy="74229"/>
            <a:chOff x="20533" y="3025383"/>
            <a:chExt cx="1953019" cy="250341"/>
          </a:xfrm>
        </p:grpSpPr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84EF32A-58DD-CE7E-8666-DB2D5F4FB46A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DA760508-D4A4-198D-04E4-9BC05F926EC5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00B05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FE11D8B5-1B58-37F7-4F28-9E96F0BA8812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00B05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BC54E2A6-52A8-1944-BB86-3491B3FEAE63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C49EA547-2A69-14FD-FC5A-D4FB4A8E216E}"/>
              </a:ext>
            </a:extLst>
          </p:cNvPr>
          <p:cNvGrpSpPr/>
          <p:nvPr/>
        </p:nvGrpSpPr>
        <p:grpSpPr>
          <a:xfrm>
            <a:off x="1190406" y="3508214"/>
            <a:ext cx="1472534" cy="74229"/>
            <a:chOff x="20533" y="3025383"/>
            <a:chExt cx="1953019" cy="250341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E7816030-C201-DE9D-A393-51564DBCD5EE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954EA129-6863-2611-68E6-68CC95A2174A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9E34A2C3-1D4C-45B5-F451-CE7C7DA362C3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64" name="Straight Arrow Connector 63">
              <a:extLst>
                <a:ext uri="{FF2B5EF4-FFF2-40B4-BE49-F238E27FC236}">
                  <a16:creationId xmlns:a16="http://schemas.microsoft.com/office/drawing/2014/main" id="{16143801-A08D-1E11-4387-69BCE33EF090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FA33B505-2663-6039-88E3-975C93025C5B}"/>
              </a:ext>
            </a:extLst>
          </p:cNvPr>
          <p:cNvGrpSpPr/>
          <p:nvPr/>
        </p:nvGrpSpPr>
        <p:grpSpPr>
          <a:xfrm>
            <a:off x="1190406" y="3392712"/>
            <a:ext cx="1472534" cy="74229"/>
            <a:chOff x="20533" y="3025383"/>
            <a:chExt cx="1953019" cy="250341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96F94ACC-90E9-4817-8187-C1E49AFBCF46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3A6F6C43-D323-EB6E-D430-50243A8BF3D7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012B3B2B-8B28-66D3-BA47-D7DA374DE1CC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1FAC75D1-38C2-10AB-AEFF-6A9891D4669A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CF2AB630-3779-F22A-1125-97DEC1143AC6}"/>
              </a:ext>
            </a:extLst>
          </p:cNvPr>
          <p:cNvGrpSpPr/>
          <p:nvPr/>
        </p:nvGrpSpPr>
        <p:grpSpPr>
          <a:xfrm>
            <a:off x="1225576" y="3136917"/>
            <a:ext cx="1472534" cy="74229"/>
            <a:chOff x="20533" y="3025383"/>
            <a:chExt cx="1953019" cy="250341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CE9839F9-39C9-FA7E-C962-51E5E380C212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66E8B83D-562A-59DE-3485-B81AFDC8751D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5006FA27-304D-EDEE-FA26-BCACCF225E13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74" name="Straight Arrow Connector 73">
              <a:extLst>
                <a:ext uri="{FF2B5EF4-FFF2-40B4-BE49-F238E27FC236}">
                  <a16:creationId xmlns:a16="http://schemas.microsoft.com/office/drawing/2014/main" id="{8118BBB1-BCC1-AA7A-0153-DD3724F2BE2C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2D8E194-BA10-E572-6692-59E3A0E30DA8}"/>
              </a:ext>
            </a:extLst>
          </p:cNvPr>
          <p:cNvCxnSpPr>
            <a:cxnSpLocks/>
          </p:cNvCxnSpPr>
          <p:nvPr/>
        </p:nvCxnSpPr>
        <p:spPr>
          <a:xfrm>
            <a:off x="3845071" y="3684632"/>
            <a:ext cx="2706602" cy="47522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3B4E8EE8-F5F6-B825-864E-12F7C791A267}"/>
              </a:ext>
            </a:extLst>
          </p:cNvPr>
          <p:cNvCxnSpPr>
            <a:cxnSpLocks/>
          </p:cNvCxnSpPr>
          <p:nvPr/>
        </p:nvCxnSpPr>
        <p:spPr>
          <a:xfrm>
            <a:off x="3798835" y="3436313"/>
            <a:ext cx="2771592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1036C409-9B45-22BA-9F1D-ABB113AA2C82}"/>
              </a:ext>
            </a:extLst>
          </p:cNvPr>
          <p:cNvCxnSpPr>
            <a:cxnSpLocks/>
          </p:cNvCxnSpPr>
          <p:nvPr/>
        </p:nvCxnSpPr>
        <p:spPr>
          <a:xfrm>
            <a:off x="3798835" y="3551378"/>
            <a:ext cx="2771592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B8FC4D37-F34C-5EC1-985A-F2BC16E43DA3}"/>
              </a:ext>
            </a:extLst>
          </p:cNvPr>
          <p:cNvCxnSpPr>
            <a:cxnSpLocks/>
          </p:cNvCxnSpPr>
          <p:nvPr/>
        </p:nvCxnSpPr>
        <p:spPr>
          <a:xfrm flipV="1">
            <a:off x="3719765" y="3140596"/>
            <a:ext cx="2810085" cy="9502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030C6E6B-DA28-6D66-823D-286DA6ED9FF8}"/>
              </a:ext>
            </a:extLst>
          </p:cNvPr>
          <p:cNvCxnSpPr>
            <a:cxnSpLocks/>
          </p:cNvCxnSpPr>
          <p:nvPr/>
        </p:nvCxnSpPr>
        <p:spPr>
          <a:xfrm>
            <a:off x="3383018" y="5373647"/>
            <a:ext cx="2586952" cy="124031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3A2816CC-4F1A-ABEF-1CBA-C56CF8E4BDAA}"/>
              </a:ext>
            </a:extLst>
          </p:cNvPr>
          <p:cNvCxnSpPr>
            <a:cxnSpLocks/>
          </p:cNvCxnSpPr>
          <p:nvPr/>
        </p:nvCxnSpPr>
        <p:spPr>
          <a:xfrm>
            <a:off x="3405633" y="5186404"/>
            <a:ext cx="2731068" cy="12901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BDE05114-0E8C-A67D-0829-E7FC2BCFAC91}"/>
              </a:ext>
            </a:extLst>
          </p:cNvPr>
          <p:cNvCxnSpPr>
            <a:cxnSpLocks/>
          </p:cNvCxnSpPr>
          <p:nvPr/>
        </p:nvCxnSpPr>
        <p:spPr>
          <a:xfrm>
            <a:off x="3377370" y="5022151"/>
            <a:ext cx="2730569" cy="106975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675F780A-5A77-0A96-1478-9C6C6C42E849}"/>
              </a:ext>
            </a:extLst>
          </p:cNvPr>
          <p:cNvCxnSpPr>
            <a:cxnSpLocks/>
          </p:cNvCxnSpPr>
          <p:nvPr/>
        </p:nvCxnSpPr>
        <p:spPr>
          <a:xfrm flipV="1">
            <a:off x="3377370" y="4880815"/>
            <a:ext cx="2814097" cy="25942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Isosceles Triangle 104">
            <a:extLst>
              <a:ext uri="{FF2B5EF4-FFF2-40B4-BE49-F238E27FC236}">
                <a16:creationId xmlns:a16="http://schemas.microsoft.com/office/drawing/2014/main" id="{0B4FF613-B88D-B83F-AF82-66BFB6E10B35}"/>
              </a:ext>
            </a:extLst>
          </p:cNvPr>
          <p:cNvSpPr/>
          <p:nvPr/>
        </p:nvSpPr>
        <p:spPr>
          <a:xfrm>
            <a:off x="4044673" y="4444780"/>
            <a:ext cx="643128" cy="1154741"/>
          </a:xfrm>
          <a:prstGeom prst="triangl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6D586D1-3FF5-8230-B48F-3890C1FFA7E4}"/>
              </a:ext>
            </a:extLst>
          </p:cNvPr>
          <p:cNvSpPr txBox="1"/>
          <p:nvPr/>
        </p:nvSpPr>
        <p:spPr>
          <a:xfrm>
            <a:off x="431972" y="2106450"/>
            <a:ext cx="1883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Light source</a:t>
            </a:r>
            <a:endParaRPr lang="en-P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5A22D8D8-BD4A-0A14-769F-524B33A4A250}"/>
              </a:ext>
            </a:extLst>
          </p:cNvPr>
          <p:cNvSpPr txBox="1"/>
          <p:nvPr/>
        </p:nvSpPr>
        <p:spPr>
          <a:xfrm>
            <a:off x="138330" y="5558606"/>
            <a:ext cx="1883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Light source</a:t>
            </a:r>
            <a:endParaRPr lang="en-P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95EED972-E91C-C71C-1760-A7564AF952F7}"/>
              </a:ext>
            </a:extLst>
          </p:cNvPr>
          <p:cNvSpPr txBox="1"/>
          <p:nvPr/>
        </p:nvSpPr>
        <p:spPr>
          <a:xfrm>
            <a:off x="197983" y="4008927"/>
            <a:ext cx="1883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Emission source</a:t>
            </a:r>
            <a:endParaRPr lang="en-P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60E994BE-9750-C0DB-2779-0BF92CED18B0}"/>
              </a:ext>
            </a:extLst>
          </p:cNvPr>
          <p:cNvSpPr txBox="1"/>
          <p:nvPr/>
        </p:nvSpPr>
        <p:spPr>
          <a:xfrm>
            <a:off x="2116817" y="2138631"/>
            <a:ext cx="2170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Dispersing medium</a:t>
            </a:r>
            <a:endParaRPr lang="en-P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0B59848C-06B3-AC68-F5E1-FC109CC144E1}"/>
              </a:ext>
            </a:extLst>
          </p:cNvPr>
          <p:cNvSpPr txBox="1"/>
          <p:nvPr/>
        </p:nvSpPr>
        <p:spPr>
          <a:xfrm>
            <a:off x="1948244" y="5627423"/>
            <a:ext cx="2170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Absorbing medium</a:t>
            </a:r>
            <a:endParaRPr lang="en-P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C4DD0FCB-BD78-ACA1-3AF1-91B490EE6AD3}"/>
              </a:ext>
            </a:extLst>
          </p:cNvPr>
          <p:cNvGrpSpPr/>
          <p:nvPr/>
        </p:nvGrpSpPr>
        <p:grpSpPr>
          <a:xfrm>
            <a:off x="6023205" y="3012102"/>
            <a:ext cx="4848225" cy="1339261"/>
            <a:chOff x="6023205" y="3012102"/>
            <a:chExt cx="4848225" cy="1339261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88B6101E-B084-EDF9-7864-56A277E6DD3B}"/>
                </a:ext>
              </a:extLst>
            </p:cNvPr>
            <p:cNvSpPr/>
            <p:nvPr/>
          </p:nvSpPr>
          <p:spPr>
            <a:xfrm>
              <a:off x="6023205" y="3012102"/>
              <a:ext cx="4848225" cy="89972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>
                <a:solidFill>
                  <a:schemeClr val="tx1"/>
                </a:solidFill>
              </a:endParaRPr>
            </a:p>
          </p:txBody>
        </p: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2A23B8FF-5850-57C6-92CA-82EBAE0F12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96854" y="3099810"/>
              <a:ext cx="0" cy="72238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B735992B-9791-6CD5-6B2A-1E8441C681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79222" y="3083046"/>
              <a:ext cx="0" cy="722388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A7EECEA-AEA3-1163-0C38-9FDB5B4DE05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58470" y="3082302"/>
              <a:ext cx="0" cy="722388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9454F0B3-C8B0-1BC5-2BBC-C26AE0227A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724686" y="3099810"/>
              <a:ext cx="0" cy="722388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28588A66-A830-5CF3-2AEA-DBA7D72B9ACE}"/>
                </a:ext>
              </a:extLst>
            </p:cNvPr>
            <p:cNvSpPr txBox="1"/>
            <p:nvPr/>
          </p:nvSpPr>
          <p:spPr>
            <a:xfrm>
              <a:off x="7223011" y="3982031"/>
              <a:ext cx="21701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Emission spectrum</a:t>
              </a:r>
              <a:endParaRPr lang="en-P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14" name="TextBox 113">
            <a:extLst>
              <a:ext uri="{FF2B5EF4-FFF2-40B4-BE49-F238E27FC236}">
                <a16:creationId xmlns:a16="http://schemas.microsoft.com/office/drawing/2014/main" id="{95858148-BA8B-5E65-7E4D-9EFB8DD0E892}"/>
              </a:ext>
            </a:extLst>
          </p:cNvPr>
          <p:cNvSpPr txBox="1"/>
          <p:nvPr/>
        </p:nvSpPr>
        <p:spPr>
          <a:xfrm>
            <a:off x="7479734" y="2125685"/>
            <a:ext cx="2170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spectrum</a:t>
            </a:r>
            <a:endParaRPr lang="en-P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02DCFFAD-96C8-6761-6441-FF28BECDA31E}"/>
              </a:ext>
            </a:extLst>
          </p:cNvPr>
          <p:cNvGrpSpPr/>
          <p:nvPr/>
        </p:nvGrpSpPr>
        <p:grpSpPr>
          <a:xfrm>
            <a:off x="5993717" y="4637088"/>
            <a:ext cx="4848225" cy="1345401"/>
            <a:chOff x="5993717" y="4637088"/>
            <a:chExt cx="4848225" cy="1345401"/>
          </a:xfrm>
        </p:grpSpPr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7667A712-32AB-6FFA-AEC5-E2DC94767E2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69087" y="4775290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D46C54EE-1D7F-0C97-C1E2-C41CD27761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96277" y="4775290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109C7037-0B0D-85F9-AD47-688B6508A59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867863" y="4775290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ECAA1EC4-5755-5DF6-5033-16E984713B0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834079" y="4775290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01405CE3-D117-1A2D-7CDC-65F5146DB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93717" y="4637088"/>
              <a:ext cx="4848225" cy="921518"/>
            </a:xfrm>
            <a:prstGeom prst="rect">
              <a:avLst/>
            </a:prstGeom>
          </p:spPr>
        </p:pic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0BAC1C91-D4E4-3785-72BF-185B2FBEB00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96854" y="4747547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F6519375-6C86-4696-CAD2-FF4A0627C8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808213" y="4687902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56C3E5F9-9070-FC1D-8986-77ADD440327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58470" y="4736653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B8C1BAD8-D29F-7A3C-7A51-CD9F8FDFCDE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65548" y="4713274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C9E51172-1022-071D-69F9-F1E2D90E0BCD}"/>
                </a:ext>
              </a:extLst>
            </p:cNvPr>
            <p:cNvSpPr txBox="1"/>
            <p:nvPr/>
          </p:nvSpPr>
          <p:spPr>
            <a:xfrm>
              <a:off x="7308993" y="5613157"/>
              <a:ext cx="21701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Absorption spectrum</a:t>
              </a:r>
              <a:endParaRPr lang="en-P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17" name="Object 116">
            <a:extLst>
              <a:ext uri="{FF2B5EF4-FFF2-40B4-BE49-F238E27FC236}">
                <a16:creationId xmlns:a16="http://schemas.microsoft.com/office/drawing/2014/main" id="{B6552595-B53B-20A3-8087-2310D02780D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5691848"/>
              </p:ext>
            </p:extLst>
          </p:nvPr>
        </p:nvGraphicFramePr>
        <p:xfrm>
          <a:off x="5969970" y="1186013"/>
          <a:ext cx="4951120" cy="8689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6" imgW="3063240" imgH="457200" progId="Paint.Picture.1">
                  <p:embed/>
                </p:oleObj>
              </mc:Choice>
              <mc:Fallback>
                <p:oleObj name="Bitmap Image" r:id="rId6" imgW="3063240" imgH="457200" progId="Paint.Picture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69970" y="1186013"/>
                        <a:ext cx="4951120" cy="8689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31924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05" grpId="0" animBg="1"/>
      <p:bldP spid="106" grpId="0"/>
      <p:bldP spid="107" grpId="0"/>
      <p:bldP spid="108" grpId="0"/>
      <p:bldP spid="110" grpId="0"/>
      <p:bldP spid="111" grpId="0"/>
      <p:bldP spid="1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59BAA76F-2D7F-4E25-A6AE-58D691722035}"/>
              </a:ext>
            </a:extLst>
          </p:cNvPr>
          <p:cNvGrpSpPr/>
          <p:nvPr/>
        </p:nvGrpSpPr>
        <p:grpSpPr>
          <a:xfrm>
            <a:off x="664143" y="31681"/>
            <a:ext cx="11040176" cy="6600125"/>
            <a:chOff x="1984078" y="31682"/>
            <a:chExt cx="9586925" cy="5356856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7FAAA93E-D183-49AC-8945-42BA728196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84078" y="482666"/>
              <a:ext cx="8223844" cy="4811223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45B7064-6784-4414-92D7-88AA017CADCD}"/>
                </a:ext>
              </a:extLst>
            </p:cNvPr>
            <p:cNvSpPr/>
            <p:nvPr/>
          </p:nvSpPr>
          <p:spPr>
            <a:xfrm>
              <a:off x="2492943" y="4004104"/>
              <a:ext cx="2579571" cy="9914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Continuum Source of light</a:t>
              </a:r>
              <a:endParaRPr lang="en-I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4134B4C-A797-41CF-A289-4D95AC134CC2}"/>
                </a:ext>
              </a:extLst>
            </p:cNvPr>
            <p:cNvSpPr/>
            <p:nvPr/>
          </p:nvSpPr>
          <p:spPr>
            <a:xfrm>
              <a:off x="5886179" y="4397136"/>
              <a:ext cx="2579571" cy="9914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Hydrogen gas</a:t>
              </a:r>
              <a:endParaRPr lang="en-I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07613A2-9435-44A9-993C-395ADE43F56A}"/>
                </a:ext>
              </a:extLst>
            </p:cNvPr>
            <p:cNvSpPr/>
            <p:nvPr/>
          </p:nvSpPr>
          <p:spPr>
            <a:xfrm>
              <a:off x="2302207" y="31682"/>
              <a:ext cx="2961042" cy="4523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Continuous spectrum</a:t>
              </a:r>
              <a:endParaRPr lang="en-I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B2EF8FD-7D62-4D24-B655-D26ACDA4BEF7}"/>
                </a:ext>
              </a:extLst>
            </p:cNvPr>
            <p:cNvSpPr/>
            <p:nvPr/>
          </p:nvSpPr>
          <p:spPr>
            <a:xfrm>
              <a:off x="6824476" y="31682"/>
              <a:ext cx="2961042" cy="4523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Emission spectrum</a:t>
              </a:r>
              <a:endParaRPr lang="en-I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577947F-A5C2-4296-8529-722587F63F7E}"/>
                </a:ext>
              </a:extLst>
            </p:cNvPr>
            <p:cNvSpPr/>
            <p:nvPr/>
          </p:nvSpPr>
          <p:spPr>
            <a:xfrm>
              <a:off x="9880662" y="2789920"/>
              <a:ext cx="1690341" cy="4523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Absorption </a:t>
              </a:r>
            </a:p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spectrum</a:t>
              </a:r>
              <a:endParaRPr lang="en-I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059B37E-E827-4B72-AFAE-D36A886F2B9C}"/>
                </a:ext>
              </a:extLst>
            </p:cNvPr>
            <p:cNvSpPr/>
            <p:nvPr/>
          </p:nvSpPr>
          <p:spPr>
            <a:xfrm>
              <a:off x="4841672" y="1337911"/>
              <a:ext cx="2961042" cy="4523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Emission from hydrogen</a:t>
              </a:r>
              <a:endParaRPr lang="en-I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11F2F86-73F0-42DB-AA46-F678E2062261}"/>
                </a:ext>
              </a:extLst>
            </p:cNvPr>
            <p:cNvSpPr/>
            <p:nvPr/>
          </p:nvSpPr>
          <p:spPr>
            <a:xfrm>
              <a:off x="4222779" y="2415139"/>
              <a:ext cx="1610792" cy="4523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Absorption </a:t>
              </a:r>
            </a:p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by</a:t>
              </a:r>
            </a:p>
            <a:p>
              <a:pPr algn="ctr"/>
              <a:r>
                <a: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hydrogen</a:t>
              </a:r>
              <a:endParaRPr lang="en-I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2F5AEF49-EB15-687B-0AC7-2F16AEC4D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6376" y="3575706"/>
            <a:ext cx="899160" cy="1420895"/>
          </a:xfrm>
          <a:prstGeom prst="rect">
            <a:avLst/>
          </a:prstGeom>
        </p:spPr>
      </p:pic>
      <p:sp>
        <p:nvSpPr>
          <p:cNvPr id="12" name="Cloud 11">
            <a:extLst>
              <a:ext uri="{FF2B5EF4-FFF2-40B4-BE49-F238E27FC236}">
                <a16:creationId xmlns:a16="http://schemas.microsoft.com/office/drawing/2014/main" id="{FC9C8E02-7320-3CC8-1F30-2B581714DD82}"/>
              </a:ext>
            </a:extLst>
          </p:cNvPr>
          <p:cNvSpPr/>
          <p:nvPr/>
        </p:nvSpPr>
        <p:spPr>
          <a:xfrm>
            <a:off x="5031201" y="2624328"/>
            <a:ext cx="2774911" cy="2907792"/>
          </a:xfrm>
          <a:prstGeom prst="cloud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53378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71E0E31E-2A05-29A5-9BD5-C3D38A3EFD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4584366"/>
              </p:ext>
            </p:extLst>
          </p:nvPr>
        </p:nvGraphicFramePr>
        <p:xfrm>
          <a:off x="4169475" y="1224593"/>
          <a:ext cx="2785507" cy="16438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1211760" imgH="510480" progId="Paint.Picture.1">
                  <p:embed/>
                </p:oleObj>
              </mc:Choice>
              <mc:Fallback>
                <p:oleObj name="Bitmap Image" r:id="rId2" imgW="1211760" imgH="510480" progId="Paint.Picture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69475" y="1224593"/>
                        <a:ext cx="2785507" cy="16438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F65DA9D0-21DF-A7F4-7CD3-BE3A97F93EB5}"/>
              </a:ext>
            </a:extLst>
          </p:cNvPr>
          <p:cNvGrpSpPr/>
          <p:nvPr/>
        </p:nvGrpSpPr>
        <p:grpSpPr>
          <a:xfrm>
            <a:off x="8218962" y="1594981"/>
            <a:ext cx="3844098" cy="1290850"/>
            <a:chOff x="5993717" y="4637088"/>
            <a:chExt cx="4848225" cy="12908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B69EB74-0C53-E55A-19CD-3A027088CE0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69087" y="4775290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2AA2E3E-C523-09D3-EEA9-EDC0A11DF0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96277" y="4775290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2AE0BFF-86E6-2B75-F519-643BA5E7889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867863" y="4775290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83C672C-308B-6855-129C-043B97B38BD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834079" y="4775290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C309E6F-015C-77D4-CAB3-2451AC43B7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93717" y="4637088"/>
              <a:ext cx="4848225" cy="921518"/>
            </a:xfrm>
            <a:prstGeom prst="rect">
              <a:avLst/>
            </a:prstGeom>
          </p:spPr>
        </p:pic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48422A9-02A7-5262-C8B1-60CFC4D4B1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96854" y="4747547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EBB057-9A75-1525-782E-E8B3947DE21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808213" y="4687902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3B8E5C0-206B-B13D-8BEE-BEBC3700CB8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58470" y="4736653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7A306CD5-DA2A-78A2-14C6-01785639EA5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65548" y="4713274"/>
              <a:ext cx="0" cy="7223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2E12DDA-654A-AD9D-8697-739331FA873E}"/>
                </a:ext>
              </a:extLst>
            </p:cNvPr>
            <p:cNvSpPr txBox="1"/>
            <p:nvPr/>
          </p:nvSpPr>
          <p:spPr>
            <a:xfrm>
              <a:off x="7354714" y="5558606"/>
              <a:ext cx="30545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Absorption spectrum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C5127F3-B57D-32EA-0E36-636D5F441C2B}"/>
              </a:ext>
            </a:extLst>
          </p:cNvPr>
          <p:cNvGrpSpPr/>
          <p:nvPr/>
        </p:nvGrpSpPr>
        <p:grpSpPr>
          <a:xfrm>
            <a:off x="4169475" y="3254544"/>
            <a:ext cx="3726826" cy="1339261"/>
            <a:chOff x="6023205" y="3012102"/>
            <a:chExt cx="4848225" cy="1339261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652B39E-282E-D332-8B80-761A9AC46E04}"/>
                </a:ext>
              </a:extLst>
            </p:cNvPr>
            <p:cNvSpPr/>
            <p:nvPr/>
          </p:nvSpPr>
          <p:spPr>
            <a:xfrm>
              <a:off x="6023205" y="3012102"/>
              <a:ext cx="4848225" cy="89972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>
                <a:solidFill>
                  <a:schemeClr val="tx1"/>
                </a:solidFill>
              </a:endParaRP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5943A0C-47EF-E8B1-EAF1-98412ACA2BD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96854" y="3099810"/>
              <a:ext cx="0" cy="72238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D2B5F1FC-441E-4865-5D16-2B9727CDC0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79222" y="3083046"/>
              <a:ext cx="0" cy="722388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17FBADE-B8B7-E6B6-ABB2-DAFA463CB8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58470" y="3082302"/>
              <a:ext cx="0" cy="722388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82982B7-0789-E8A1-86AF-5486FA9AA2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724686" y="3099810"/>
              <a:ext cx="0" cy="722388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1DEA283-AC24-88BB-2F01-A33C49EF437B}"/>
                </a:ext>
              </a:extLst>
            </p:cNvPr>
            <p:cNvSpPr txBox="1"/>
            <p:nvPr/>
          </p:nvSpPr>
          <p:spPr>
            <a:xfrm>
              <a:off x="7223011" y="3982031"/>
              <a:ext cx="28975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Emission spectrum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B5D070B7-F53D-0427-F98C-3247AAB88F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453967"/>
              </p:ext>
            </p:extLst>
          </p:nvPr>
        </p:nvGraphicFramePr>
        <p:xfrm>
          <a:off x="488084" y="3265668"/>
          <a:ext cx="2964873" cy="8689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5" imgW="3063240" imgH="457200" progId="Paint.Picture.1">
                  <p:embed/>
                </p:oleObj>
              </mc:Choice>
              <mc:Fallback>
                <p:oleObj name="Bitmap Image" r:id="rId5" imgW="3063240" imgH="457200" progId="Paint.Picture.1">
                  <p:embed/>
                  <p:pic>
                    <p:nvPicPr>
                      <p:cNvPr id="117" name="Object 116">
                        <a:extLst>
                          <a:ext uri="{FF2B5EF4-FFF2-40B4-BE49-F238E27FC236}">
                            <a16:creationId xmlns:a16="http://schemas.microsoft.com/office/drawing/2014/main" id="{B6552595-B53B-20A3-8087-2310D02780D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8084" y="3265668"/>
                        <a:ext cx="2964873" cy="8689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8" name="Group 77">
            <a:extLst>
              <a:ext uri="{FF2B5EF4-FFF2-40B4-BE49-F238E27FC236}">
                <a16:creationId xmlns:a16="http://schemas.microsoft.com/office/drawing/2014/main" id="{F60CE3DE-CC60-DC2F-377C-E7C5C364C84D}"/>
              </a:ext>
            </a:extLst>
          </p:cNvPr>
          <p:cNvGrpSpPr/>
          <p:nvPr/>
        </p:nvGrpSpPr>
        <p:grpSpPr>
          <a:xfrm>
            <a:off x="2340675" y="1616976"/>
            <a:ext cx="1828800" cy="791390"/>
            <a:chOff x="2340675" y="1616976"/>
            <a:chExt cx="1828800" cy="791390"/>
          </a:xfrm>
        </p:grpSpPr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C4718AC4-A874-924C-13F0-E47DA9682E57}"/>
                </a:ext>
              </a:extLst>
            </p:cNvPr>
            <p:cNvCxnSpPr/>
            <p:nvPr/>
          </p:nvCxnSpPr>
          <p:spPr>
            <a:xfrm>
              <a:off x="2340675" y="1616976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2F5B2D20-3148-E401-5546-9B4B9C9C8F87}"/>
                </a:ext>
              </a:extLst>
            </p:cNvPr>
            <p:cNvCxnSpPr/>
            <p:nvPr/>
          </p:nvCxnSpPr>
          <p:spPr>
            <a:xfrm>
              <a:off x="2340675" y="1867587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C528797B-12D3-98CE-FF18-E19DCDC93C67}"/>
                </a:ext>
              </a:extLst>
            </p:cNvPr>
            <p:cNvCxnSpPr/>
            <p:nvPr/>
          </p:nvCxnSpPr>
          <p:spPr>
            <a:xfrm>
              <a:off x="2340675" y="1736333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91EA5186-8683-C705-2393-D8C13471D6A8}"/>
                </a:ext>
              </a:extLst>
            </p:cNvPr>
            <p:cNvCxnSpPr/>
            <p:nvPr/>
          </p:nvCxnSpPr>
          <p:spPr>
            <a:xfrm>
              <a:off x="2340675" y="2408366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AF85082A-6D62-A03C-90B6-20AF46285199}"/>
                </a:ext>
              </a:extLst>
            </p:cNvPr>
            <p:cNvCxnSpPr/>
            <p:nvPr/>
          </p:nvCxnSpPr>
          <p:spPr>
            <a:xfrm>
              <a:off x="2340675" y="2017939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B5869E7A-9EF4-DDE6-A402-D3BC53473381}"/>
                </a:ext>
              </a:extLst>
            </p:cNvPr>
            <p:cNvCxnSpPr/>
            <p:nvPr/>
          </p:nvCxnSpPr>
          <p:spPr>
            <a:xfrm>
              <a:off x="2340675" y="2300727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BF198C16-95C9-4943-6932-9A44059BB713}"/>
                </a:ext>
              </a:extLst>
            </p:cNvPr>
            <p:cNvCxnSpPr/>
            <p:nvPr/>
          </p:nvCxnSpPr>
          <p:spPr>
            <a:xfrm>
              <a:off x="2340675" y="2175060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CCC0A9E8-B662-87AD-1574-F3B376DB315C}"/>
              </a:ext>
            </a:extLst>
          </p:cNvPr>
          <p:cNvGrpSpPr/>
          <p:nvPr/>
        </p:nvGrpSpPr>
        <p:grpSpPr>
          <a:xfrm>
            <a:off x="6841999" y="1736333"/>
            <a:ext cx="1212063" cy="541015"/>
            <a:chOff x="6841999" y="1736333"/>
            <a:chExt cx="1212063" cy="541015"/>
          </a:xfrm>
        </p:grpSpPr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C2822C73-D68D-E886-176C-23B845E3FBEF}"/>
                </a:ext>
              </a:extLst>
            </p:cNvPr>
            <p:cNvCxnSpPr>
              <a:cxnSpLocks/>
            </p:cNvCxnSpPr>
            <p:nvPr/>
          </p:nvCxnSpPr>
          <p:spPr>
            <a:xfrm>
              <a:off x="6841999" y="1736333"/>
              <a:ext cx="118440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58AE2130-431F-7A5E-E037-81862CEA912B}"/>
                </a:ext>
              </a:extLst>
            </p:cNvPr>
            <p:cNvCxnSpPr>
              <a:cxnSpLocks/>
            </p:cNvCxnSpPr>
            <p:nvPr/>
          </p:nvCxnSpPr>
          <p:spPr>
            <a:xfrm>
              <a:off x="6869661" y="1916154"/>
              <a:ext cx="118440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AE898A61-0D0B-4249-2620-C70675A18141}"/>
                </a:ext>
              </a:extLst>
            </p:cNvPr>
            <p:cNvCxnSpPr>
              <a:cxnSpLocks/>
            </p:cNvCxnSpPr>
            <p:nvPr/>
          </p:nvCxnSpPr>
          <p:spPr>
            <a:xfrm>
              <a:off x="6869660" y="2046537"/>
              <a:ext cx="118440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AFAA7B66-C862-2E3B-36D5-20B28767703D}"/>
                </a:ext>
              </a:extLst>
            </p:cNvPr>
            <p:cNvCxnSpPr>
              <a:cxnSpLocks/>
            </p:cNvCxnSpPr>
            <p:nvPr/>
          </p:nvCxnSpPr>
          <p:spPr>
            <a:xfrm>
              <a:off x="6869660" y="2277348"/>
              <a:ext cx="118440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68BE9F1D-6FAF-EF50-46CD-56710521C91F}"/>
              </a:ext>
            </a:extLst>
          </p:cNvPr>
          <p:cNvGrpSpPr/>
          <p:nvPr/>
        </p:nvGrpSpPr>
        <p:grpSpPr>
          <a:xfrm>
            <a:off x="5144654" y="2769624"/>
            <a:ext cx="1283559" cy="440012"/>
            <a:chOff x="5144654" y="2769624"/>
            <a:chExt cx="1283559" cy="440012"/>
          </a:xfrm>
        </p:grpSpPr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306E598B-A077-655C-834C-68D919895CC7}"/>
                </a:ext>
              </a:extLst>
            </p:cNvPr>
            <p:cNvCxnSpPr/>
            <p:nvPr/>
          </p:nvCxnSpPr>
          <p:spPr>
            <a:xfrm>
              <a:off x="5144654" y="2769624"/>
              <a:ext cx="0" cy="41563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B4DCCE91-C6D3-AD92-5962-3049351BFDED}"/>
                </a:ext>
              </a:extLst>
            </p:cNvPr>
            <p:cNvCxnSpPr/>
            <p:nvPr/>
          </p:nvCxnSpPr>
          <p:spPr>
            <a:xfrm>
              <a:off x="5546436" y="2793999"/>
              <a:ext cx="0" cy="41563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4502316F-C2B7-7F2B-7302-3BCA22BCE4A7}"/>
                </a:ext>
              </a:extLst>
            </p:cNvPr>
            <p:cNvCxnSpPr/>
            <p:nvPr/>
          </p:nvCxnSpPr>
          <p:spPr>
            <a:xfrm>
              <a:off x="5926449" y="2793999"/>
              <a:ext cx="0" cy="41563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C1AF9E81-1700-5B65-65C1-D7B3FD47D225}"/>
                </a:ext>
              </a:extLst>
            </p:cNvPr>
            <p:cNvCxnSpPr/>
            <p:nvPr/>
          </p:nvCxnSpPr>
          <p:spPr>
            <a:xfrm>
              <a:off x="6428213" y="2793999"/>
              <a:ext cx="0" cy="41563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8AF68292-156D-6556-2CC0-7FBAE8661210}"/>
              </a:ext>
            </a:extLst>
          </p:cNvPr>
          <p:cNvSpPr txBox="1"/>
          <p:nvPr/>
        </p:nvSpPr>
        <p:spPr>
          <a:xfrm>
            <a:off x="710978" y="4123535"/>
            <a:ext cx="222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spectrum</a:t>
            </a:r>
            <a:endParaRPr lang="en-P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94A6D298-4A5F-490D-5767-D4CB3AE8137E}"/>
              </a:ext>
            </a:extLst>
          </p:cNvPr>
          <p:cNvGrpSpPr/>
          <p:nvPr/>
        </p:nvGrpSpPr>
        <p:grpSpPr>
          <a:xfrm>
            <a:off x="68688" y="4593509"/>
            <a:ext cx="3220581" cy="2018023"/>
            <a:chOff x="68688" y="4593509"/>
            <a:chExt cx="3220581" cy="2018023"/>
          </a:xfrm>
        </p:grpSpPr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1FBE33A3-B6D8-76C4-AF23-8343667DDD74}"/>
                </a:ext>
              </a:extLst>
            </p:cNvPr>
            <p:cNvGrpSpPr/>
            <p:nvPr/>
          </p:nvGrpSpPr>
          <p:grpSpPr>
            <a:xfrm>
              <a:off x="68688" y="4593509"/>
              <a:ext cx="3189597" cy="2018023"/>
              <a:chOff x="263360" y="4742873"/>
              <a:chExt cx="3189597" cy="2018023"/>
            </a:xfrm>
          </p:grpSpPr>
          <p:cxnSp>
            <p:nvCxnSpPr>
              <p:cNvPr id="45" name="Straight Arrow Connector 44">
                <a:extLst>
                  <a:ext uri="{FF2B5EF4-FFF2-40B4-BE49-F238E27FC236}">
                    <a16:creationId xmlns:a16="http://schemas.microsoft.com/office/drawing/2014/main" id="{B0BEBB67-C5DC-557D-315F-E5A05F0E25A0}"/>
                  </a:ext>
                </a:extLst>
              </p:cNvPr>
              <p:cNvCxnSpPr/>
              <p:nvPr/>
            </p:nvCxnSpPr>
            <p:spPr>
              <a:xfrm>
                <a:off x="654338" y="6391564"/>
                <a:ext cx="279861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Arrow Connector 45">
                <a:extLst>
                  <a:ext uri="{FF2B5EF4-FFF2-40B4-BE49-F238E27FC236}">
                    <a16:creationId xmlns:a16="http://schemas.microsoft.com/office/drawing/2014/main" id="{2311A93A-910D-CAF6-2824-A76E0F818FB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32692" y="4742873"/>
                <a:ext cx="0" cy="164869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70CACCE2-30B9-83CA-0762-7F645625F688}"/>
                  </a:ext>
                </a:extLst>
              </p:cNvPr>
              <p:cNvSpPr txBox="1"/>
              <p:nvPr/>
            </p:nvSpPr>
            <p:spPr>
              <a:xfrm rot="16200000">
                <a:off x="-94721" y="5218346"/>
                <a:ext cx="10854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Intensity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A0905F3F-52E1-1A3E-4C2E-D336F885F6F9}"/>
                  </a:ext>
                </a:extLst>
              </p:cNvPr>
              <p:cNvSpPr txBox="1"/>
              <p:nvPr/>
            </p:nvSpPr>
            <p:spPr>
              <a:xfrm>
                <a:off x="1133955" y="6391564"/>
                <a:ext cx="22273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Wave length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B3FB58C1-BBC8-941E-BEDC-A2DB3A32EA63}"/>
                </a:ext>
              </a:extLst>
            </p:cNvPr>
            <p:cNvSpPr/>
            <p:nvPr/>
          </p:nvSpPr>
          <p:spPr>
            <a:xfrm>
              <a:off x="490652" y="5288434"/>
              <a:ext cx="2798617" cy="320611"/>
            </a:xfrm>
            <a:custGeom>
              <a:avLst/>
              <a:gdLst>
                <a:gd name="connsiteX0" fmla="*/ 0 w 2447636"/>
                <a:gd name="connsiteY0" fmla="*/ 283666 h 320611"/>
                <a:gd name="connsiteX1" fmla="*/ 655781 w 2447636"/>
                <a:gd name="connsiteY1" fmla="*/ 25047 h 320611"/>
                <a:gd name="connsiteX2" fmla="*/ 1413163 w 2447636"/>
                <a:gd name="connsiteY2" fmla="*/ 43520 h 320611"/>
                <a:gd name="connsiteX3" fmla="*/ 2447636 w 2447636"/>
                <a:gd name="connsiteY3" fmla="*/ 320611 h 32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47636" h="320611">
                  <a:moveTo>
                    <a:pt x="0" y="283666"/>
                  </a:moveTo>
                  <a:cubicBezTo>
                    <a:pt x="210127" y="174368"/>
                    <a:pt x="420254" y="65071"/>
                    <a:pt x="655781" y="25047"/>
                  </a:cubicBezTo>
                  <a:cubicBezTo>
                    <a:pt x="891308" y="-14977"/>
                    <a:pt x="1114521" y="-5741"/>
                    <a:pt x="1413163" y="43520"/>
                  </a:cubicBezTo>
                  <a:cubicBezTo>
                    <a:pt x="1711806" y="92781"/>
                    <a:pt x="2079721" y="206696"/>
                    <a:pt x="2447636" y="320611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A21ECBC4-B361-6E00-7FD6-DCA5D1C3820E}"/>
              </a:ext>
            </a:extLst>
          </p:cNvPr>
          <p:cNvGrpSpPr/>
          <p:nvPr/>
        </p:nvGrpSpPr>
        <p:grpSpPr>
          <a:xfrm>
            <a:off x="3759547" y="4600033"/>
            <a:ext cx="4048207" cy="2018023"/>
            <a:chOff x="3759547" y="4600033"/>
            <a:chExt cx="4048207" cy="2018023"/>
          </a:xfrm>
        </p:grpSpPr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A6A07AAF-9BCB-4F2A-CDCE-A0CEA20E57E9}"/>
                </a:ext>
              </a:extLst>
            </p:cNvPr>
            <p:cNvGrpSpPr/>
            <p:nvPr/>
          </p:nvGrpSpPr>
          <p:grpSpPr>
            <a:xfrm>
              <a:off x="3759547" y="4600033"/>
              <a:ext cx="4048207" cy="2018023"/>
              <a:chOff x="263360" y="4742873"/>
              <a:chExt cx="3189597" cy="2018023"/>
            </a:xfrm>
          </p:grpSpPr>
          <p:cxnSp>
            <p:nvCxnSpPr>
              <p:cNvPr id="53" name="Straight Arrow Connector 52">
                <a:extLst>
                  <a:ext uri="{FF2B5EF4-FFF2-40B4-BE49-F238E27FC236}">
                    <a16:creationId xmlns:a16="http://schemas.microsoft.com/office/drawing/2014/main" id="{752CD4B7-6D7B-E5DF-5C0A-2F9DB38CA603}"/>
                  </a:ext>
                </a:extLst>
              </p:cNvPr>
              <p:cNvCxnSpPr/>
              <p:nvPr/>
            </p:nvCxnSpPr>
            <p:spPr>
              <a:xfrm>
                <a:off x="654338" y="6391564"/>
                <a:ext cx="279861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Arrow Connector 53">
                <a:extLst>
                  <a:ext uri="{FF2B5EF4-FFF2-40B4-BE49-F238E27FC236}">
                    <a16:creationId xmlns:a16="http://schemas.microsoft.com/office/drawing/2014/main" id="{56AE6D02-4AB7-E900-3645-5968A338A79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32692" y="4742873"/>
                <a:ext cx="0" cy="164869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BD3B8B3B-6316-F195-6D73-0F0B982BF1E3}"/>
                  </a:ext>
                </a:extLst>
              </p:cNvPr>
              <p:cNvSpPr txBox="1"/>
              <p:nvPr/>
            </p:nvSpPr>
            <p:spPr>
              <a:xfrm rot="16200000">
                <a:off x="-94721" y="5218346"/>
                <a:ext cx="10854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Intensity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2DB8513-265C-7699-60AB-B729B91AABBC}"/>
                  </a:ext>
                </a:extLst>
              </p:cNvPr>
              <p:cNvSpPr txBox="1"/>
              <p:nvPr/>
            </p:nvSpPr>
            <p:spPr>
              <a:xfrm>
                <a:off x="1133955" y="6391564"/>
                <a:ext cx="22273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Wave length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219B18F-A957-8ED9-7893-1583ED2F6CBA}"/>
                </a:ext>
              </a:extLst>
            </p:cNvPr>
            <p:cNvSpPr/>
            <p:nvPr/>
          </p:nvSpPr>
          <p:spPr>
            <a:xfrm>
              <a:off x="4479636" y="5606543"/>
              <a:ext cx="83128" cy="655804"/>
            </a:xfrm>
            <a:custGeom>
              <a:avLst/>
              <a:gdLst>
                <a:gd name="connsiteX0" fmla="*/ 0 w 83128"/>
                <a:gd name="connsiteY0" fmla="*/ 637331 h 655804"/>
                <a:gd name="connsiteX1" fmla="*/ 27709 w 83128"/>
                <a:gd name="connsiteY1" fmla="*/ 22 h 655804"/>
                <a:gd name="connsiteX2" fmla="*/ 83128 w 83128"/>
                <a:gd name="connsiteY2" fmla="*/ 655804 h 655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3128" h="655804">
                  <a:moveTo>
                    <a:pt x="0" y="637331"/>
                  </a:moveTo>
                  <a:cubicBezTo>
                    <a:pt x="6927" y="317137"/>
                    <a:pt x="13854" y="-3057"/>
                    <a:pt x="27709" y="22"/>
                  </a:cubicBezTo>
                  <a:cubicBezTo>
                    <a:pt x="41564" y="3101"/>
                    <a:pt x="62346" y="329452"/>
                    <a:pt x="83128" y="655804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5D09F350-B809-5D1F-8E14-E1898814303C}"/>
                </a:ext>
              </a:extLst>
            </p:cNvPr>
            <p:cNvSpPr/>
            <p:nvPr/>
          </p:nvSpPr>
          <p:spPr>
            <a:xfrm>
              <a:off x="6209737" y="5599901"/>
              <a:ext cx="83128" cy="655804"/>
            </a:xfrm>
            <a:custGeom>
              <a:avLst/>
              <a:gdLst>
                <a:gd name="connsiteX0" fmla="*/ 0 w 83128"/>
                <a:gd name="connsiteY0" fmla="*/ 637331 h 655804"/>
                <a:gd name="connsiteX1" fmla="*/ 27709 w 83128"/>
                <a:gd name="connsiteY1" fmla="*/ 22 h 655804"/>
                <a:gd name="connsiteX2" fmla="*/ 83128 w 83128"/>
                <a:gd name="connsiteY2" fmla="*/ 655804 h 655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3128" h="655804">
                  <a:moveTo>
                    <a:pt x="0" y="637331"/>
                  </a:moveTo>
                  <a:cubicBezTo>
                    <a:pt x="6927" y="317137"/>
                    <a:pt x="13854" y="-3057"/>
                    <a:pt x="27709" y="22"/>
                  </a:cubicBezTo>
                  <a:cubicBezTo>
                    <a:pt x="41564" y="3101"/>
                    <a:pt x="62346" y="329452"/>
                    <a:pt x="83128" y="655804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413F2E42-CB82-DC47-149A-02E98E3DBB15}"/>
                </a:ext>
              </a:extLst>
            </p:cNvPr>
            <p:cNvSpPr/>
            <p:nvPr/>
          </p:nvSpPr>
          <p:spPr>
            <a:xfrm>
              <a:off x="6310743" y="5606543"/>
              <a:ext cx="83128" cy="655804"/>
            </a:xfrm>
            <a:custGeom>
              <a:avLst/>
              <a:gdLst>
                <a:gd name="connsiteX0" fmla="*/ 0 w 83128"/>
                <a:gd name="connsiteY0" fmla="*/ 637331 h 655804"/>
                <a:gd name="connsiteX1" fmla="*/ 27709 w 83128"/>
                <a:gd name="connsiteY1" fmla="*/ 22 h 655804"/>
                <a:gd name="connsiteX2" fmla="*/ 83128 w 83128"/>
                <a:gd name="connsiteY2" fmla="*/ 655804 h 655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3128" h="655804">
                  <a:moveTo>
                    <a:pt x="0" y="637331"/>
                  </a:moveTo>
                  <a:cubicBezTo>
                    <a:pt x="6927" y="317137"/>
                    <a:pt x="13854" y="-3057"/>
                    <a:pt x="27709" y="22"/>
                  </a:cubicBezTo>
                  <a:cubicBezTo>
                    <a:pt x="41564" y="3101"/>
                    <a:pt x="62346" y="329452"/>
                    <a:pt x="83128" y="655804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A7923134-6513-6350-45C2-E2CA5C04F3BC}"/>
                </a:ext>
              </a:extLst>
            </p:cNvPr>
            <p:cNvSpPr/>
            <p:nvPr/>
          </p:nvSpPr>
          <p:spPr>
            <a:xfrm>
              <a:off x="6983353" y="5605146"/>
              <a:ext cx="83128" cy="655804"/>
            </a:xfrm>
            <a:custGeom>
              <a:avLst/>
              <a:gdLst>
                <a:gd name="connsiteX0" fmla="*/ 0 w 83128"/>
                <a:gd name="connsiteY0" fmla="*/ 637331 h 655804"/>
                <a:gd name="connsiteX1" fmla="*/ 27709 w 83128"/>
                <a:gd name="connsiteY1" fmla="*/ 22 h 655804"/>
                <a:gd name="connsiteX2" fmla="*/ 83128 w 83128"/>
                <a:gd name="connsiteY2" fmla="*/ 655804 h 655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3128" h="655804">
                  <a:moveTo>
                    <a:pt x="0" y="637331"/>
                  </a:moveTo>
                  <a:cubicBezTo>
                    <a:pt x="6927" y="317137"/>
                    <a:pt x="13854" y="-3057"/>
                    <a:pt x="27709" y="22"/>
                  </a:cubicBezTo>
                  <a:cubicBezTo>
                    <a:pt x="41564" y="3101"/>
                    <a:pt x="62346" y="329452"/>
                    <a:pt x="83128" y="655804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20A41B87-D6F4-4F04-F2AE-BBCE62AAC4B2}"/>
              </a:ext>
            </a:extLst>
          </p:cNvPr>
          <p:cNvGrpSpPr/>
          <p:nvPr/>
        </p:nvGrpSpPr>
        <p:grpSpPr>
          <a:xfrm>
            <a:off x="7828277" y="3016438"/>
            <a:ext cx="4234782" cy="2018023"/>
            <a:chOff x="7828277" y="3016438"/>
            <a:chExt cx="4234782" cy="2018023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DA8AD37F-3001-CFC2-15DC-9AA9FD0AB9F3}"/>
                </a:ext>
              </a:extLst>
            </p:cNvPr>
            <p:cNvGrpSpPr/>
            <p:nvPr/>
          </p:nvGrpSpPr>
          <p:grpSpPr>
            <a:xfrm>
              <a:off x="7828277" y="3016438"/>
              <a:ext cx="4234782" cy="2018023"/>
              <a:chOff x="263360" y="4742873"/>
              <a:chExt cx="3189597" cy="2018023"/>
            </a:xfrm>
          </p:grpSpPr>
          <p:cxnSp>
            <p:nvCxnSpPr>
              <p:cNvPr id="58" name="Straight Arrow Connector 57">
                <a:extLst>
                  <a:ext uri="{FF2B5EF4-FFF2-40B4-BE49-F238E27FC236}">
                    <a16:creationId xmlns:a16="http://schemas.microsoft.com/office/drawing/2014/main" id="{BB8CCFAB-92D7-1302-5A72-BF03FF84C6DA}"/>
                  </a:ext>
                </a:extLst>
              </p:cNvPr>
              <p:cNvCxnSpPr/>
              <p:nvPr/>
            </p:nvCxnSpPr>
            <p:spPr>
              <a:xfrm>
                <a:off x="654338" y="6391564"/>
                <a:ext cx="279861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Arrow Connector 58">
                <a:extLst>
                  <a:ext uri="{FF2B5EF4-FFF2-40B4-BE49-F238E27FC236}">
                    <a16:creationId xmlns:a16="http://schemas.microsoft.com/office/drawing/2014/main" id="{6E793EC5-2BA0-356D-23ED-ECB62C910A8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32692" y="4742873"/>
                <a:ext cx="0" cy="164869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5DDDAD74-76A5-4673-9E5C-CE3C0757D639}"/>
                  </a:ext>
                </a:extLst>
              </p:cNvPr>
              <p:cNvSpPr txBox="1"/>
              <p:nvPr/>
            </p:nvSpPr>
            <p:spPr>
              <a:xfrm rot="16200000">
                <a:off x="-94721" y="5218346"/>
                <a:ext cx="108549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Intensity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08DD5734-53FA-7A6B-EDB6-5855115A4AB8}"/>
                  </a:ext>
                </a:extLst>
              </p:cNvPr>
              <p:cNvSpPr txBox="1"/>
              <p:nvPr/>
            </p:nvSpPr>
            <p:spPr>
              <a:xfrm>
                <a:off x="1133955" y="6391564"/>
                <a:ext cx="222731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Wave length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9C455BC5-67C0-E7ED-9BFC-585E02BF78A5}"/>
                </a:ext>
              </a:extLst>
            </p:cNvPr>
            <p:cNvGrpSpPr/>
            <p:nvPr/>
          </p:nvGrpSpPr>
          <p:grpSpPr>
            <a:xfrm>
              <a:off x="8431034" y="3209636"/>
              <a:ext cx="2999678" cy="876679"/>
              <a:chOff x="8431034" y="3209636"/>
              <a:chExt cx="2999678" cy="876679"/>
            </a:xfrm>
          </p:grpSpPr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AC5C1EDA-13E1-5D19-82C6-C5EBBA3F4A00}"/>
                  </a:ext>
                </a:extLst>
              </p:cNvPr>
              <p:cNvSpPr/>
              <p:nvPr/>
            </p:nvSpPr>
            <p:spPr>
              <a:xfrm>
                <a:off x="8431034" y="3438018"/>
                <a:ext cx="2999678" cy="369331"/>
              </a:xfrm>
              <a:custGeom>
                <a:avLst/>
                <a:gdLst>
                  <a:gd name="connsiteX0" fmla="*/ 0 w 2447636"/>
                  <a:gd name="connsiteY0" fmla="*/ 283666 h 320611"/>
                  <a:gd name="connsiteX1" fmla="*/ 655781 w 2447636"/>
                  <a:gd name="connsiteY1" fmla="*/ 25047 h 320611"/>
                  <a:gd name="connsiteX2" fmla="*/ 1413163 w 2447636"/>
                  <a:gd name="connsiteY2" fmla="*/ 43520 h 320611"/>
                  <a:gd name="connsiteX3" fmla="*/ 2447636 w 2447636"/>
                  <a:gd name="connsiteY3" fmla="*/ 320611 h 320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47636" h="320611">
                    <a:moveTo>
                      <a:pt x="0" y="283666"/>
                    </a:moveTo>
                    <a:cubicBezTo>
                      <a:pt x="210127" y="174368"/>
                      <a:pt x="420254" y="65071"/>
                      <a:pt x="655781" y="25047"/>
                    </a:cubicBezTo>
                    <a:cubicBezTo>
                      <a:pt x="891308" y="-14977"/>
                      <a:pt x="1114521" y="-5741"/>
                      <a:pt x="1413163" y="43520"/>
                    </a:cubicBezTo>
                    <a:cubicBezTo>
                      <a:pt x="1711806" y="92781"/>
                      <a:pt x="2079721" y="206696"/>
                      <a:pt x="2447636" y="320611"/>
                    </a:cubicBezTo>
                  </a:path>
                </a:pathLst>
              </a:cu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4F7551ED-EB4C-48AA-85F5-E9EE4D153905}"/>
                  </a:ext>
                </a:extLst>
              </p:cNvPr>
              <p:cNvSpPr/>
              <p:nvPr/>
            </p:nvSpPr>
            <p:spPr>
              <a:xfrm rot="10960358">
                <a:off x="8549238" y="3678305"/>
                <a:ext cx="77238" cy="365927"/>
              </a:xfrm>
              <a:custGeom>
                <a:avLst/>
                <a:gdLst>
                  <a:gd name="connsiteX0" fmla="*/ 0 w 83128"/>
                  <a:gd name="connsiteY0" fmla="*/ 637331 h 655804"/>
                  <a:gd name="connsiteX1" fmla="*/ 27709 w 83128"/>
                  <a:gd name="connsiteY1" fmla="*/ 22 h 655804"/>
                  <a:gd name="connsiteX2" fmla="*/ 83128 w 83128"/>
                  <a:gd name="connsiteY2" fmla="*/ 655804 h 6558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128" h="655804">
                    <a:moveTo>
                      <a:pt x="0" y="637331"/>
                    </a:moveTo>
                    <a:cubicBezTo>
                      <a:pt x="6927" y="317137"/>
                      <a:pt x="13854" y="-3057"/>
                      <a:pt x="27709" y="22"/>
                    </a:cubicBezTo>
                    <a:cubicBezTo>
                      <a:pt x="41564" y="3101"/>
                      <a:pt x="62346" y="329452"/>
                      <a:pt x="83128" y="65580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12A7BD71-61A9-72C0-A23F-37C932C54A67}"/>
                  </a:ext>
                </a:extLst>
              </p:cNvPr>
              <p:cNvSpPr/>
              <p:nvPr/>
            </p:nvSpPr>
            <p:spPr>
              <a:xfrm rot="10960358">
                <a:off x="10215759" y="3478872"/>
                <a:ext cx="77238" cy="365927"/>
              </a:xfrm>
              <a:custGeom>
                <a:avLst/>
                <a:gdLst>
                  <a:gd name="connsiteX0" fmla="*/ 0 w 83128"/>
                  <a:gd name="connsiteY0" fmla="*/ 637331 h 655804"/>
                  <a:gd name="connsiteX1" fmla="*/ 27709 w 83128"/>
                  <a:gd name="connsiteY1" fmla="*/ 22 h 655804"/>
                  <a:gd name="connsiteX2" fmla="*/ 83128 w 83128"/>
                  <a:gd name="connsiteY2" fmla="*/ 655804 h 6558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128" h="655804">
                    <a:moveTo>
                      <a:pt x="0" y="637331"/>
                    </a:moveTo>
                    <a:cubicBezTo>
                      <a:pt x="6927" y="317137"/>
                      <a:pt x="13854" y="-3057"/>
                      <a:pt x="27709" y="22"/>
                    </a:cubicBezTo>
                    <a:cubicBezTo>
                      <a:pt x="41564" y="3101"/>
                      <a:pt x="62346" y="329452"/>
                      <a:pt x="83128" y="65580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A2EB7E66-A01A-B4C4-1ABD-5EF498A9090A}"/>
                  </a:ext>
                </a:extLst>
              </p:cNvPr>
              <p:cNvSpPr/>
              <p:nvPr/>
            </p:nvSpPr>
            <p:spPr>
              <a:xfrm rot="10960358">
                <a:off x="10311695" y="3502975"/>
                <a:ext cx="77238" cy="365927"/>
              </a:xfrm>
              <a:custGeom>
                <a:avLst/>
                <a:gdLst>
                  <a:gd name="connsiteX0" fmla="*/ 0 w 83128"/>
                  <a:gd name="connsiteY0" fmla="*/ 637331 h 655804"/>
                  <a:gd name="connsiteX1" fmla="*/ 27709 w 83128"/>
                  <a:gd name="connsiteY1" fmla="*/ 22 h 655804"/>
                  <a:gd name="connsiteX2" fmla="*/ 83128 w 83128"/>
                  <a:gd name="connsiteY2" fmla="*/ 655804 h 6558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128" h="655804">
                    <a:moveTo>
                      <a:pt x="0" y="637331"/>
                    </a:moveTo>
                    <a:cubicBezTo>
                      <a:pt x="6927" y="317137"/>
                      <a:pt x="13854" y="-3057"/>
                      <a:pt x="27709" y="22"/>
                    </a:cubicBezTo>
                    <a:cubicBezTo>
                      <a:pt x="41564" y="3101"/>
                      <a:pt x="62346" y="329452"/>
                      <a:pt x="83128" y="65580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809FF7FB-D3B3-DAF4-5314-18BEB6F7DB88}"/>
                  </a:ext>
                </a:extLst>
              </p:cNvPr>
              <p:cNvSpPr/>
              <p:nvPr/>
            </p:nvSpPr>
            <p:spPr>
              <a:xfrm rot="10960358">
                <a:off x="11128049" y="3720388"/>
                <a:ext cx="77238" cy="365927"/>
              </a:xfrm>
              <a:custGeom>
                <a:avLst/>
                <a:gdLst>
                  <a:gd name="connsiteX0" fmla="*/ 0 w 83128"/>
                  <a:gd name="connsiteY0" fmla="*/ 637331 h 655804"/>
                  <a:gd name="connsiteX1" fmla="*/ 27709 w 83128"/>
                  <a:gd name="connsiteY1" fmla="*/ 22 h 655804"/>
                  <a:gd name="connsiteX2" fmla="*/ 83128 w 83128"/>
                  <a:gd name="connsiteY2" fmla="*/ 655804 h 6558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128" h="655804">
                    <a:moveTo>
                      <a:pt x="0" y="637331"/>
                    </a:moveTo>
                    <a:cubicBezTo>
                      <a:pt x="6927" y="317137"/>
                      <a:pt x="13854" y="-3057"/>
                      <a:pt x="27709" y="22"/>
                    </a:cubicBezTo>
                    <a:cubicBezTo>
                      <a:pt x="41564" y="3101"/>
                      <a:pt x="62346" y="329452"/>
                      <a:pt x="83128" y="65580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71" name="Isosceles Triangle 70">
                <a:extLst>
                  <a:ext uri="{FF2B5EF4-FFF2-40B4-BE49-F238E27FC236}">
                    <a16:creationId xmlns:a16="http://schemas.microsoft.com/office/drawing/2014/main" id="{A95F57D4-62F7-8CBF-711F-C5AB430E376F}"/>
                  </a:ext>
                </a:extLst>
              </p:cNvPr>
              <p:cNvSpPr/>
              <p:nvPr/>
            </p:nvSpPr>
            <p:spPr>
              <a:xfrm rot="10800000">
                <a:off x="8535936" y="3415943"/>
                <a:ext cx="103091" cy="451177"/>
              </a:xfrm>
              <a:prstGeom prst="triangl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72" name="Isosceles Triangle 71">
                <a:extLst>
                  <a:ext uri="{FF2B5EF4-FFF2-40B4-BE49-F238E27FC236}">
                    <a16:creationId xmlns:a16="http://schemas.microsoft.com/office/drawing/2014/main" id="{F6C3CF6D-1392-7EB0-EA0E-B22080BCD328}"/>
                  </a:ext>
                </a:extLst>
              </p:cNvPr>
              <p:cNvSpPr/>
              <p:nvPr/>
            </p:nvSpPr>
            <p:spPr>
              <a:xfrm rot="10800000">
                <a:off x="10205848" y="3209636"/>
                <a:ext cx="103091" cy="451177"/>
              </a:xfrm>
              <a:prstGeom prst="triangl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73" name="Isosceles Triangle 72">
                <a:extLst>
                  <a:ext uri="{FF2B5EF4-FFF2-40B4-BE49-F238E27FC236}">
                    <a16:creationId xmlns:a16="http://schemas.microsoft.com/office/drawing/2014/main" id="{460707A5-680E-3B9B-3250-015B2A127E60}"/>
                  </a:ext>
                </a:extLst>
              </p:cNvPr>
              <p:cNvSpPr/>
              <p:nvPr/>
            </p:nvSpPr>
            <p:spPr>
              <a:xfrm rot="10800000">
                <a:off x="10303541" y="3251335"/>
                <a:ext cx="103091" cy="451177"/>
              </a:xfrm>
              <a:prstGeom prst="triangl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74" name="Isosceles Triangle 73">
                <a:extLst>
                  <a:ext uri="{FF2B5EF4-FFF2-40B4-BE49-F238E27FC236}">
                    <a16:creationId xmlns:a16="http://schemas.microsoft.com/office/drawing/2014/main" id="{502CF243-B3D7-C963-547A-F2D94313FDC9}"/>
                  </a:ext>
                </a:extLst>
              </p:cNvPr>
              <p:cNvSpPr/>
              <p:nvPr/>
            </p:nvSpPr>
            <p:spPr>
              <a:xfrm rot="10800000">
                <a:off x="11112753" y="3423630"/>
                <a:ext cx="103091" cy="451177"/>
              </a:xfrm>
              <a:prstGeom prst="triangl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87DF5D8A-F276-F2A9-8999-AB28A2C9D5BF}"/>
              </a:ext>
            </a:extLst>
          </p:cNvPr>
          <p:cNvGrpSpPr/>
          <p:nvPr/>
        </p:nvGrpSpPr>
        <p:grpSpPr>
          <a:xfrm>
            <a:off x="710978" y="1241501"/>
            <a:ext cx="1359526" cy="1298561"/>
            <a:chOff x="710978" y="1241501"/>
            <a:chExt cx="1359526" cy="1298561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287C8DBB-2C59-5DF8-393B-0A7DA0637C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10978" y="1241501"/>
              <a:ext cx="1359526" cy="1298561"/>
            </a:xfrm>
            <a:prstGeom prst="rect">
              <a:avLst/>
            </a:prstGeom>
          </p:spPr>
        </p:pic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A82218A7-957F-5563-BE92-AD8E198EA978}"/>
                </a:ext>
              </a:extLst>
            </p:cNvPr>
            <p:cNvSpPr/>
            <p:nvPr/>
          </p:nvSpPr>
          <p:spPr>
            <a:xfrm>
              <a:off x="1164227" y="1658142"/>
              <a:ext cx="514668" cy="465278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/>
                <a:t>Sun</a:t>
              </a:r>
              <a:endParaRPr lang="en-PG" sz="800" dirty="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0DE3EC4A-263B-8F0C-0A2C-D2808B2CCC15}"/>
              </a:ext>
            </a:extLst>
          </p:cNvPr>
          <p:cNvGrpSpPr/>
          <p:nvPr/>
        </p:nvGrpSpPr>
        <p:grpSpPr>
          <a:xfrm rot="5400000">
            <a:off x="1042729" y="2499309"/>
            <a:ext cx="651643" cy="791390"/>
            <a:chOff x="2340675" y="1616976"/>
            <a:chExt cx="1828800" cy="791390"/>
          </a:xfrm>
        </p:grpSpPr>
        <p:cxnSp>
          <p:nvCxnSpPr>
            <p:cNvPr id="80" name="Straight Arrow Connector 79">
              <a:extLst>
                <a:ext uri="{FF2B5EF4-FFF2-40B4-BE49-F238E27FC236}">
                  <a16:creationId xmlns:a16="http://schemas.microsoft.com/office/drawing/2014/main" id="{A88ECE74-11CF-749B-CC90-07DFC2880517}"/>
                </a:ext>
              </a:extLst>
            </p:cNvPr>
            <p:cNvCxnSpPr/>
            <p:nvPr/>
          </p:nvCxnSpPr>
          <p:spPr>
            <a:xfrm>
              <a:off x="2340675" y="1616976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C447C012-34DF-59D7-3F86-510B25F30101}"/>
                </a:ext>
              </a:extLst>
            </p:cNvPr>
            <p:cNvCxnSpPr/>
            <p:nvPr/>
          </p:nvCxnSpPr>
          <p:spPr>
            <a:xfrm>
              <a:off x="2340675" y="1867587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>
              <a:extLst>
                <a:ext uri="{FF2B5EF4-FFF2-40B4-BE49-F238E27FC236}">
                  <a16:creationId xmlns:a16="http://schemas.microsoft.com/office/drawing/2014/main" id="{C8FC604D-E570-3648-1C7E-5DC66953C132}"/>
                </a:ext>
              </a:extLst>
            </p:cNvPr>
            <p:cNvCxnSpPr/>
            <p:nvPr/>
          </p:nvCxnSpPr>
          <p:spPr>
            <a:xfrm>
              <a:off x="2340675" y="1736333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Arrow Connector 82">
              <a:extLst>
                <a:ext uri="{FF2B5EF4-FFF2-40B4-BE49-F238E27FC236}">
                  <a16:creationId xmlns:a16="http://schemas.microsoft.com/office/drawing/2014/main" id="{70D6B0C9-DC05-94AD-AF14-88FBA932BF9A}"/>
                </a:ext>
              </a:extLst>
            </p:cNvPr>
            <p:cNvCxnSpPr/>
            <p:nvPr/>
          </p:nvCxnSpPr>
          <p:spPr>
            <a:xfrm>
              <a:off x="2340675" y="2408366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>
              <a:extLst>
                <a:ext uri="{FF2B5EF4-FFF2-40B4-BE49-F238E27FC236}">
                  <a16:creationId xmlns:a16="http://schemas.microsoft.com/office/drawing/2014/main" id="{22B0F703-3CD7-F945-5D26-ADB804C55ED2}"/>
                </a:ext>
              </a:extLst>
            </p:cNvPr>
            <p:cNvCxnSpPr/>
            <p:nvPr/>
          </p:nvCxnSpPr>
          <p:spPr>
            <a:xfrm>
              <a:off x="2340675" y="2017939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B037B45E-003A-46C9-1951-D978EE931DAF}"/>
                </a:ext>
              </a:extLst>
            </p:cNvPr>
            <p:cNvCxnSpPr/>
            <p:nvPr/>
          </p:nvCxnSpPr>
          <p:spPr>
            <a:xfrm>
              <a:off x="2340675" y="2300727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3E56EFB8-F955-47F2-BF48-EB31D6E7F8CB}"/>
                </a:ext>
              </a:extLst>
            </p:cNvPr>
            <p:cNvCxnSpPr/>
            <p:nvPr/>
          </p:nvCxnSpPr>
          <p:spPr>
            <a:xfrm>
              <a:off x="2340675" y="2175060"/>
              <a:ext cx="1828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9747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5D33EC-823F-4EF1-BD98-E9E466D8D85D}"/>
              </a:ext>
            </a:extLst>
          </p:cNvPr>
          <p:cNvSpPr txBox="1"/>
          <p:nvPr/>
        </p:nvSpPr>
        <p:spPr>
          <a:xfrm>
            <a:off x="430732" y="0"/>
            <a:ext cx="3313496" cy="669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Hydrogen Spectrum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4AEA01-D307-4633-A6D5-7E6356D8FD3A}"/>
              </a:ext>
            </a:extLst>
          </p:cNvPr>
          <p:cNvSpPr txBox="1"/>
          <p:nvPr/>
        </p:nvSpPr>
        <p:spPr>
          <a:xfrm>
            <a:off x="430732" y="669542"/>
            <a:ext cx="10623884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1.The electron in a hydrogen atom travels around the nucleus in a circular orbit.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2.The energy of the electron in an orbit is proportional to its distance from the nucleus.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3.Only a limited number of orbits with certain energies are allowed. In other words, the orbits are quantized.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4.The orbits that are allowed are those for which the angular momentum of the electron is an integral multiple of Planck's constant divided by 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5.Light is absorbed when an atomic electron excites to a higher energy orbit and emitted when an electron de-excite to a lower energy orbit.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6.The energy of the light emitted or absorbed is exactly equal to the difference between the energies of the orbits.</a:t>
            </a:r>
          </a:p>
        </p:txBody>
      </p:sp>
    </p:spTree>
    <p:extLst>
      <p:ext uri="{BB962C8B-B14F-4D97-AF65-F5344CB8AC3E}">
        <p14:creationId xmlns:p14="http://schemas.microsoft.com/office/powerpoint/2010/main" val="1507070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C4B166-1813-48D8-8533-088197642336}"/>
              </a:ext>
            </a:extLst>
          </p:cNvPr>
          <p:cNvSpPr txBox="1"/>
          <p:nvPr/>
        </p:nvSpPr>
        <p:spPr>
          <a:xfrm>
            <a:off x="1941894" y="125782"/>
            <a:ext cx="7490863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Bohr theory and the hydrogen spectrum.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E02EE34-2B81-AC72-D1AB-338104A765CA}"/>
              </a:ext>
            </a:extLst>
          </p:cNvPr>
          <p:cNvGrpSpPr/>
          <p:nvPr/>
        </p:nvGrpSpPr>
        <p:grpSpPr>
          <a:xfrm>
            <a:off x="525460" y="1434573"/>
            <a:ext cx="5795087" cy="4149945"/>
            <a:chOff x="804429" y="3343502"/>
            <a:chExt cx="3529827" cy="2864219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90EB33BC-5154-41E2-FF9C-AF8B64F52268}"/>
                </a:ext>
              </a:extLst>
            </p:cNvPr>
            <p:cNvCxnSpPr/>
            <p:nvPr/>
          </p:nvCxnSpPr>
          <p:spPr>
            <a:xfrm>
              <a:off x="1316736" y="5815584"/>
              <a:ext cx="301752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09C9BA19-F2A2-170B-B60C-887860569642}"/>
                </a:ext>
              </a:extLst>
            </p:cNvPr>
            <p:cNvCxnSpPr/>
            <p:nvPr/>
          </p:nvCxnSpPr>
          <p:spPr>
            <a:xfrm>
              <a:off x="1176528" y="4230624"/>
              <a:ext cx="301752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080C4905-F2E5-F4F5-ADD2-3CA83A811067}"/>
                </a:ext>
              </a:extLst>
            </p:cNvPr>
            <p:cNvCxnSpPr/>
            <p:nvPr/>
          </p:nvCxnSpPr>
          <p:spPr>
            <a:xfrm>
              <a:off x="1246632" y="3432048"/>
              <a:ext cx="301752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5F25F23-6A21-FF98-5703-A79CA51AD492}"/>
                </a:ext>
              </a:extLst>
            </p:cNvPr>
            <p:cNvSpPr txBox="1"/>
            <p:nvPr/>
          </p:nvSpPr>
          <p:spPr>
            <a:xfrm>
              <a:off x="850392" y="5618726"/>
              <a:ext cx="652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Eo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5018E8D-A7D6-34B5-0140-5010B13D72E8}"/>
                </a:ext>
              </a:extLst>
            </p:cNvPr>
            <p:cNvSpPr txBox="1"/>
            <p:nvPr/>
          </p:nvSpPr>
          <p:spPr>
            <a:xfrm>
              <a:off x="804429" y="4069818"/>
              <a:ext cx="652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r>
                <a:rPr lang="en-US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PG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C9A20DD-FF56-FFBD-2246-06E46BD3BE2F}"/>
                </a:ext>
              </a:extLst>
            </p:cNvPr>
            <p:cNvSpPr txBox="1"/>
            <p:nvPr/>
          </p:nvSpPr>
          <p:spPr>
            <a:xfrm>
              <a:off x="2070873" y="5838389"/>
              <a:ext cx="15092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 = E</a:t>
              </a:r>
              <a:r>
                <a:rPr lang="en-US" baseline="-250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2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-E</a:t>
              </a:r>
              <a:r>
                <a:rPr lang="en-US" baseline="-250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o</a:t>
              </a:r>
              <a:endParaRPr lang="en-PG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AD6F032-9373-477A-B2E3-9F2EB6F63D03}"/>
                </a:ext>
              </a:extLst>
            </p:cNvPr>
            <p:cNvSpPr txBox="1"/>
            <p:nvPr/>
          </p:nvSpPr>
          <p:spPr>
            <a:xfrm>
              <a:off x="1063509" y="3343502"/>
              <a:ext cx="652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r>
                <a:rPr lang="en-US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PG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7D0D8887-ACB6-A2C3-12FD-0BCC0F5BED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84218" y="3528168"/>
              <a:ext cx="7599" cy="226461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EFEC488-2C0C-0B14-6778-8C77C1502196}"/>
              </a:ext>
            </a:extLst>
          </p:cNvPr>
          <p:cNvGrpSpPr/>
          <p:nvPr/>
        </p:nvGrpSpPr>
        <p:grpSpPr>
          <a:xfrm>
            <a:off x="6933542" y="1310640"/>
            <a:ext cx="4476137" cy="4117543"/>
            <a:chOff x="5333514" y="3294103"/>
            <a:chExt cx="3520926" cy="2913618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140BCB2-E31D-4585-62DE-DD345A6358EC}"/>
                </a:ext>
              </a:extLst>
            </p:cNvPr>
            <p:cNvCxnSpPr/>
            <p:nvPr/>
          </p:nvCxnSpPr>
          <p:spPr>
            <a:xfrm>
              <a:off x="5836920" y="4267200"/>
              <a:ext cx="301752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9C9B821-8094-9759-3DD7-3989EC555329}"/>
                </a:ext>
              </a:extLst>
            </p:cNvPr>
            <p:cNvCxnSpPr/>
            <p:nvPr/>
          </p:nvCxnSpPr>
          <p:spPr>
            <a:xfrm>
              <a:off x="5836920" y="5803392"/>
              <a:ext cx="301752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E2FC876-6C36-A1DD-1045-0170BD18153C}"/>
                </a:ext>
              </a:extLst>
            </p:cNvPr>
            <p:cNvCxnSpPr/>
            <p:nvPr/>
          </p:nvCxnSpPr>
          <p:spPr>
            <a:xfrm>
              <a:off x="5836920" y="3429000"/>
              <a:ext cx="301752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3D8BD29-D16F-2A7D-6008-5AABA1E74C84}"/>
                </a:ext>
              </a:extLst>
            </p:cNvPr>
            <p:cNvSpPr txBox="1"/>
            <p:nvPr/>
          </p:nvSpPr>
          <p:spPr>
            <a:xfrm>
              <a:off x="5361189" y="5630918"/>
              <a:ext cx="652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Eo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8F8A4CA-F096-FD7B-8F8B-4517EF5A1534}"/>
                </a:ext>
              </a:extLst>
            </p:cNvPr>
            <p:cNvSpPr txBox="1"/>
            <p:nvPr/>
          </p:nvSpPr>
          <p:spPr>
            <a:xfrm>
              <a:off x="5361189" y="4045958"/>
              <a:ext cx="652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r>
                <a:rPr lang="en-US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PG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E6A253D-938E-96D2-2A53-C0C5217CC9F9}"/>
                </a:ext>
              </a:extLst>
            </p:cNvPr>
            <p:cNvSpPr txBox="1"/>
            <p:nvPr/>
          </p:nvSpPr>
          <p:spPr>
            <a:xfrm>
              <a:off x="5333514" y="3294103"/>
              <a:ext cx="652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r>
                <a:rPr lang="en-US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PG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4439C88-A683-8DA3-EEA4-7AEBC2D6B7E9}"/>
                </a:ext>
              </a:extLst>
            </p:cNvPr>
            <p:cNvSpPr txBox="1"/>
            <p:nvPr/>
          </p:nvSpPr>
          <p:spPr>
            <a:xfrm>
              <a:off x="6776985" y="5838389"/>
              <a:ext cx="15092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 = E</a:t>
              </a:r>
              <a:r>
                <a:rPr lang="en-US" baseline="-250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2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-E</a:t>
              </a:r>
              <a:r>
                <a:rPr lang="en-US" baseline="-250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1</a:t>
              </a:r>
              <a:endParaRPr lang="en-PG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01A19050-BD68-E23B-4877-B627A3BC5188}"/>
                </a:ext>
              </a:extLst>
            </p:cNvPr>
            <p:cNvCxnSpPr/>
            <p:nvPr/>
          </p:nvCxnSpPr>
          <p:spPr>
            <a:xfrm>
              <a:off x="7269480" y="3436621"/>
              <a:ext cx="0" cy="81786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9225E6C-B591-D1C1-CBAC-5040A7608242}"/>
              </a:ext>
            </a:extLst>
          </p:cNvPr>
          <p:cNvSpPr txBox="1"/>
          <p:nvPr/>
        </p:nvSpPr>
        <p:spPr>
          <a:xfrm>
            <a:off x="3782938" y="3601475"/>
            <a:ext cx="2844695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Absorption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1FF99CE-96E1-E2E8-0AF3-FBFEEEB4ACBF}"/>
              </a:ext>
            </a:extLst>
          </p:cNvPr>
          <p:cNvSpPr txBox="1"/>
          <p:nvPr/>
        </p:nvSpPr>
        <p:spPr>
          <a:xfrm>
            <a:off x="6912042" y="1842572"/>
            <a:ext cx="2844695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Emission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F597020-B195-F880-D515-F683DD50059A}"/>
              </a:ext>
            </a:extLst>
          </p:cNvPr>
          <p:cNvGrpSpPr/>
          <p:nvPr/>
        </p:nvGrpSpPr>
        <p:grpSpPr>
          <a:xfrm>
            <a:off x="1251446" y="3403600"/>
            <a:ext cx="1946423" cy="336051"/>
            <a:chOff x="20533" y="3025383"/>
            <a:chExt cx="1953019" cy="250341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EB75E59B-4C9B-E80A-D0D7-65AA4FEBBB0D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7AA7ECFA-ACEE-934C-0D00-91A9B392F456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CC00CC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6927990E-31DE-6AD5-67C1-E1E679839503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CC00CC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</p:grp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7FC8B534-4DD9-3862-337C-75A397D3FF71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CC00C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8CA2482-BE8B-E755-8BC6-BBFA705AE0C0}"/>
              </a:ext>
            </a:extLst>
          </p:cNvPr>
          <p:cNvGrpSpPr/>
          <p:nvPr/>
        </p:nvGrpSpPr>
        <p:grpSpPr>
          <a:xfrm>
            <a:off x="9572486" y="1842572"/>
            <a:ext cx="1946423" cy="336051"/>
            <a:chOff x="20533" y="3025383"/>
            <a:chExt cx="1953019" cy="250341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933FFD0B-6C8D-4CB5-CD40-C1CD0157777B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BDD21293-20DA-DAAF-EF9D-46B770011B57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CC25CF5E-5D55-9EDA-F9E9-EFEB6BA2CFE5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</p:grp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64BB8724-AFE5-DB0E-5700-B311E4AF8410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49146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3BE9BBE-70FC-741F-910E-8C80DFC74348}"/>
                  </a:ext>
                </a:extLst>
              </p:cNvPr>
              <p:cNvSpPr txBox="1"/>
              <p:nvPr/>
            </p:nvSpPr>
            <p:spPr>
              <a:xfrm>
                <a:off x="182880" y="321102"/>
                <a:ext cx="11623040" cy="68652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Bohr assumed that there are only a limited number of orbits in which the electron can reside. 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He based this assumption there are only a limited number of lines in the spectrum 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Bohr restricted the number of orbits on the hydrogen atom by limiting the allowed values of the angular momentum of the electron. 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Bohr assumed that the angular momentum of the electron is equal to an integer times reduced Planck's constant  </a:t>
                </a:r>
              </a:p>
              <a:p>
                <a:pPr algn="ctr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That is, angular momentum, L =  </a:t>
                </a:r>
                <a:r>
                  <a:rPr lang="en-US" sz="2800" b="1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mvr</a:t>
                </a: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𝒉</m:t>
                        </m:r>
                      </m:num>
                      <m:den>
                        <m:r>
                          <a:rPr lang="en-US" sz="28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US" sz="28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𝝅</m:t>
                        </m:r>
                      </m:den>
                    </m:f>
                  </m:oMath>
                </a14:m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= </a:t>
                </a:r>
                <a:r>
                  <a:rPr lang="en-US" sz="2800" b="1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nħ</a:t>
                </a: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(n = 1,2,3,4….)</a:t>
                </a:r>
                <a:endParaRPr lang="en-IN" sz="2400" b="1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endParaRPr lang="en-US" sz="2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3BE9BBE-70FC-741F-910E-8C80DFC743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80" y="321102"/>
                <a:ext cx="11623040" cy="6865277"/>
              </a:xfrm>
              <a:prstGeom prst="rect">
                <a:avLst/>
              </a:prstGeom>
              <a:blipFill>
                <a:blip r:embed="rId2"/>
                <a:stretch>
                  <a:fillRect l="-891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24937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A4B1DB-9B08-4602-86D7-9643323C12FE}"/>
                  </a:ext>
                </a:extLst>
              </p:cNvPr>
              <p:cNvSpPr txBox="1"/>
              <p:nvPr/>
            </p:nvSpPr>
            <p:spPr>
              <a:xfrm>
                <a:off x="209350" y="132422"/>
                <a:ext cx="11417968" cy="35309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An object moving in a circular orbit has an angular momentum equal to its mass (m) times the velocity (v) times the radius of the orbit (r). 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Bohr assumed : 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Angular momentum of the electron = (Integer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sym typeface="Symbol" panose="05050102010706020507" pitchFamily="18" charset="2"/>
                  </a:rPr>
                  <a:t>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Planck's constant) /2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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.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That is, angular momentum, L = 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mvr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= 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𝜋</m:t>
                        </m:r>
                      </m:den>
                    </m:f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 = </a:t>
                </a:r>
                <a:r>
                  <a:rPr lang="en-US" sz="28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n</a:t>
                </a:r>
                <a:r>
                  <a:rPr lang="en-US" sz="2800" dirty="0" err="1">
                    <a:effectLst/>
                    <a:latin typeface="Sylfaen" panose="010A0502050306030303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ħ</a:t>
                </a:r>
                <a:r>
                  <a:rPr lang="en-US" sz="2800" dirty="0">
                    <a:effectLst/>
                    <a:latin typeface="Sylfaen" panose="010A0502050306030303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(n = 1,2,3,4….)</a:t>
                </a:r>
                <a:endParaRPr lang="en-IN" sz="28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FA4B1DB-9B08-4602-86D7-9643323C12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350" y="132422"/>
                <a:ext cx="11417968" cy="3530967"/>
              </a:xfrm>
              <a:prstGeom prst="rect">
                <a:avLst/>
              </a:prstGeom>
              <a:blipFill>
                <a:blip r:embed="rId2"/>
                <a:stretch>
                  <a:fillRect l="-908" r="-374" b="-1727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8E58CDA9-6AA2-43E0-8443-6F018277ACA6}"/>
              </a:ext>
            </a:extLst>
          </p:cNvPr>
          <p:cNvSpPr txBox="1"/>
          <p:nvPr/>
        </p:nvSpPr>
        <p:spPr>
          <a:xfrm>
            <a:off x="209350" y="3663389"/>
            <a:ext cx="11129211" cy="1315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Rydberg (1890) found that all the lines of the atomic hydrogen spectrum could be fitted to a simple empirical formula: </a:t>
            </a:r>
            <a:endParaRPr lang="en-IN" sz="2800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C27EF94-03EA-4A9D-A1A7-735D05CF13D3}"/>
                  </a:ext>
                </a:extLst>
              </p:cNvPr>
              <p:cNvSpPr txBox="1"/>
              <p:nvPr/>
            </p:nvSpPr>
            <p:spPr>
              <a:xfrm>
                <a:off x="414690" y="4979262"/>
                <a:ext cx="11068250" cy="11467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IN" sz="2800" b="1" i="1" kern="100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1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</m:acc>
                  </m:oMath>
                </a14:m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2800" b="1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800" b="1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800" b="1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1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800" b="1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800" b="1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IN" sz="2800" b="1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 b="1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𝒏</m:t>
                                        </m:r>
                                      </m:e>
                                      <m:sub>
                                        <m:r>
                                          <a:rPr lang="en-US" sz="2800" b="1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𝟏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lang="en-US" sz="2800" b="1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  <m:r>
                          <a:rPr lang="en-US" sz="2800" b="1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2800" b="1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b="1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800" b="1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800" b="1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IN" sz="2800" b="1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 b="1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𝒏</m:t>
                                        </m:r>
                                      </m:e>
                                      <m:sub>
                                        <m:r>
                                          <a:rPr lang="en-US" sz="2800" b="1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𝟐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lang="en-US" sz="2800" b="1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</a:t>
                </a: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where n = 1,2,3,4……… and n</a:t>
                </a:r>
                <a:r>
                  <a:rPr lang="en-US" sz="2800" kern="100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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</a:t>
                </a:r>
                <a:r>
                  <a:rPr lang="en-US" sz="2800" kern="100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C27EF94-03EA-4A9D-A1A7-735D05CF13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690" y="4979262"/>
                <a:ext cx="11068250" cy="114678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C7562601-4DE3-43B7-B450-550B2BC53A27}"/>
              </a:ext>
            </a:extLst>
          </p:cNvPr>
          <p:cNvSpPr txBox="1"/>
          <p:nvPr/>
        </p:nvSpPr>
        <p:spPr>
          <a:xfrm>
            <a:off x="1087655" y="6295135"/>
            <a:ext cx="94712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 is the Rydberg constant =109,677 cm</a:t>
            </a:r>
            <a:r>
              <a:rPr lang="en-US" sz="2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-1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= 1.09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10</a:t>
            </a:r>
            <a:r>
              <a:rPr lang="en-US" sz="2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7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m</a:t>
            </a:r>
            <a:r>
              <a:rPr lang="en-US" sz="2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-1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354615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Group 111">
            <a:extLst>
              <a:ext uri="{FF2B5EF4-FFF2-40B4-BE49-F238E27FC236}">
                <a16:creationId xmlns:a16="http://schemas.microsoft.com/office/drawing/2014/main" id="{E5B0AD37-CAA8-C862-CE8B-DF5F112457CB}"/>
              </a:ext>
            </a:extLst>
          </p:cNvPr>
          <p:cNvGrpSpPr/>
          <p:nvPr/>
        </p:nvGrpSpPr>
        <p:grpSpPr>
          <a:xfrm>
            <a:off x="229308" y="609736"/>
            <a:ext cx="5970019" cy="6159905"/>
            <a:chOff x="229308" y="609736"/>
            <a:chExt cx="5970019" cy="6159905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33334C0C-DE0A-3C3E-5B08-81724C7F78B9}"/>
                </a:ext>
              </a:extLst>
            </p:cNvPr>
            <p:cNvGrpSpPr/>
            <p:nvPr/>
          </p:nvGrpSpPr>
          <p:grpSpPr>
            <a:xfrm>
              <a:off x="229308" y="609736"/>
              <a:ext cx="5970019" cy="6159905"/>
              <a:chOff x="495302" y="161478"/>
              <a:chExt cx="6271258" cy="6671590"/>
            </a:xfrm>
          </p:grpSpPr>
          <p:sp>
            <p:nvSpPr>
              <p:cNvPr id="3" name="Oval 2">
                <a:extLst>
                  <a:ext uri="{FF2B5EF4-FFF2-40B4-BE49-F238E27FC236}">
                    <a16:creationId xmlns:a16="http://schemas.microsoft.com/office/drawing/2014/main" id="{6BFDFD41-43A1-2568-1F5F-67BA1DC39596}"/>
                  </a:ext>
                </a:extLst>
              </p:cNvPr>
              <p:cNvSpPr/>
              <p:nvPr/>
            </p:nvSpPr>
            <p:spPr>
              <a:xfrm>
                <a:off x="495302" y="161478"/>
                <a:ext cx="5989320" cy="619963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id="{D8B630D7-0E4A-B43D-0AB4-10E45A6A119A}"/>
                  </a:ext>
                </a:extLst>
              </p:cNvPr>
              <p:cNvSpPr/>
              <p:nvPr/>
            </p:nvSpPr>
            <p:spPr>
              <a:xfrm>
                <a:off x="1069848" y="932688"/>
                <a:ext cx="4818888" cy="4812649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E9A12AB1-72D8-196F-3E8C-93312F5AEB39}"/>
                  </a:ext>
                </a:extLst>
              </p:cNvPr>
              <p:cNvSpPr/>
              <p:nvPr/>
            </p:nvSpPr>
            <p:spPr>
              <a:xfrm>
                <a:off x="1801368" y="1554480"/>
                <a:ext cx="3493008" cy="352044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56E68EE8-85B6-E573-AD00-09A51C43B059}"/>
                  </a:ext>
                </a:extLst>
              </p:cNvPr>
              <p:cNvSpPr/>
              <p:nvPr/>
            </p:nvSpPr>
            <p:spPr>
              <a:xfrm>
                <a:off x="2330196" y="2112264"/>
                <a:ext cx="2351532" cy="236365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CB9A5220-8F9B-1FBE-B846-3F1771CC7FA3}"/>
                  </a:ext>
                </a:extLst>
              </p:cNvPr>
              <p:cNvSpPr/>
              <p:nvPr/>
            </p:nvSpPr>
            <p:spPr>
              <a:xfrm>
                <a:off x="2796739" y="2533650"/>
                <a:ext cx="1418445" cy="142494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A903883F-E135-71E2-B8D9-A2141A044DD1}"/>
                  </a:ext>
                </a:extLst>
              </p:cNvPr>
              <p:cNvSpPr/>
              <p:nvPr/>
            </p:nvSpPr>
            <p:spPr>
              <a:xfrm>
                <a:off x="3439586" y="3169920"/>
                <a:ext cx="132749" cy="152400"/>
              </a:xfrm>
              <a:prstGeom prst="ellipse">
                <a:avLst/>
              </a:prstGeom>
              <a:solidFill>
                <a:srgbClr val="FF0000"/>
              </a:solidFill>
              <a:ln w="5715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2369562F-E9E2-0001-A147-778EAFCE62D0}"/>
                  </a:ext>
                </a:extLst>
              </p:cNvPr>
              <p:cNvSpPr/>
              <p:nvPr/>
            </p:nvSpPr>
            <p:spPr>
              <a:xfrm>
                <a:off x="3439586" y="2441286"/>
                <a:ext cx="175491" cy="184728"/>
              </a:xfrm>
              <a:prstGeom prst="ellipse">
                <a:avLst/>
              </a:prstGeom>
            </p:spPr>
            <p:style>
              <a:lnRef idx="2">
                <a:schemeClr val="accent6">
                  <a:shade val="15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47D1292-E3C0-3BEE-B07B-BCF6E962C8C1}"/>
                  </a:ext>
                </a:extLst>
              </p:cNvPr>
              <p:cNvSpPr txBox="1"/>
              <p:nvPr/>
            </p:nvSpPr>
            <p:spPr>
              <a:xfrm>
                <a:off x="3764359" y="2977038"/>
                <a:ext cx="7863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n=1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C9939F7-8EC8-B00B-D2D4-5F57AFDD91D4}"/>
                  </a:ext>
                </a:extLst>
              </p:cNvPr>
              <p:cNvSpPr txBox="1"/>
              <p:nvPr/>
            </p:nvSpPr>
            <p:spPr>
              <a:xfrm>
                <a:off x="4183184" y="2985254"/>
                <a:ext cx="7863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n=2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C0502B2-554D-3903-22F7-F83ECB7F4CD2}"/>
                  </a:ext>
                </a:extLst>
              </p:cNvPr>
              <p:cNvSpPr txBox="1"/>
              <p:nvPr/>
            </p:nvSpPr>
            <p:spPr>
              <a:xfrm>
                <a:off x="4789612" y="2969680"/>
                <a:ext cx="7863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n=3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0EA8515-B79A-E510-485F-97B030568EF7}"/>
                  </a:ext>
                </a:extLst>
              </p:cNvPr>
              <p:cNvSpPr txBox="1"/>
              <p:nvPr/>
            </p:nvSpPr>
            <p:spPr>
              <a:xfrm>
                <a:off x="5367727" y="2985254"/>
                <a:ext cx="7863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n=4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4B53D19-E532-CD61-6ECB-AF247624B56D}"/>
                  </a:ext>
                </a:extLst>
              </p:cNvPr>
              <p:cNvSpPr txBox="1"/>
              <p:nvPr/>
            </p:nvSpPr>
            <p:spPr>
              <a:xfrm>
                <a:off x="5980176" y="2952988"/>
                <a:ext cx="7863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n=5</a:t>
                </a:r>
                <a:endParaRPr lang="en-PG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21" name="Straight Arrow Connector 20">
                <a:extLst>
                  <a:ext uri="{FF2B5EF4-FFF2-40B4-BE49-F238E27FC236}">
                    <a16:creationId xmlns:a16="http://schemas.microsoft.com/office/drawing/2014/main" id="{A9C065CF-62AD-6FC3-2B9B-855F6939061E}"/>
                  </a:ext>
                </a:extLst>
              </p:cNvPr>
              <p:cNvCxnSpPr>
                <a:endCxn id="11" idx="0"/>
              </p:cNvCxnSpPr>
              <p:nvPr/>
            </p:nvCxnSpPr>
            <p:spPr>
              <a:xfrm flipV="1">
                <a:off x="3505960" y="2112264"/>
                <a:ext cx="2" cy="32902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3E275512-986A-8FDA-B089-5EB77FBDA598}"/>
                  </a:ext>
                </a:extLst>
              </p:cNvPr>
              <p:cNvCxnSpPr>
                <a:cxnSpLocks/>
                <a:stCxn id="14" idx="0"/>
              </p:cNvCxnSpPr>
              <p:nvPr/>
            </p:nvCxnSpPr>
            <p:spPr>
              <a:xfrm flipV="1">
                <a:off x="3527332" y="1554480"/>
                <a:ext cx="220431" cy="88680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4C42F48F-2C04-F7A0-7C64-5D315FC53F44}"/>
                  </a:ext>
                </a:extLst>
              </p:cNvPr>
              <p:cNvCxnSpPr>
                <a:cxnSpLocks/>
                <a:stCxn id="14" idx="7"/>
              </p:cNvCxnSpPr>
              <p:nvPr/>
            </p:nvCxnSpPr>
            <p:spPr>
              <a:xfrm flipV="1">
                <a:off x="3589377" y="1062258"/>
                <a:ext cx="603102" cy="140608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>
                <a:extLst>
                  <a:ext uri="{FF2B5EF4-FFF2-40B4-BE49-F238E27FC236}">
                    <a16:creationId xmlns:a16="http://schemas.microsoft.com/office/drawing/2014/main" id="{5067AD02-FB6C-1EAC-CFC2-E3FC354FAF8D}"/>
                  </a:ext>
                </a:extLst>
              </p:cNvPr>
              <p:cNvCxnSpPr>
                <a:cxnSpLocks/>
                <a:stCxn id="14" idx="5"/>
              </p:cNvCxnSpPr>
              <p:nvPr/>
            </p:nvCxnSpPr>
            <p:spPr>
              <a:xfrm flipV="1">
                <a:off x="3589377" y="512064"/>
                <a:ext cx="1188318" cy="2086897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24810153-C129-9B23-F8F4-42FF8FE1B0EE}"/>
                  </a:ext>
                </a:extLst>
              </p:cNvPr>
              <p:cNvSpPr txBox="1"/>
              <p:nvPr/>
            </p:nvSpPr>
            <p:spPr>
              <a:xfrm>
                <a:off x="2580360" y="6433057"/>
                <a:ext cx="1935023" cy="4000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Lyman series</a:t>
                </a:r>
                <a:endParaRPr lang="en-PG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76F73271-5F59-504D-8C43-5A96BB79C439}"/>
                </a:ext>
              </a:extLst>
            </p:cNvPr>
            <p:cNvSpPr txBox="1"/>
            <p:nvPr/>
          </p:nvSpPr>
          <p:spPr>
            <a:xfrm>
              <a:off x="3436634" y="1073757"/>
              <a:ext cx="7486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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456F69F-0716-FB4B-D2C7-5A9A9DD07E4B}"/>
                </a:ext>
              </a:extLst>
            </p:cNvPr>
            <p:cNvSpPr txBox="1"/>
            <p:nvPr/>
          </p:nvSpPr>
          <p:spPr>
            <a:xfrm>
              <a:off x="3032164" y="1512474"/>
              <a:ext cx="7486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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E845044-330E-0E5C-3BC2-D178F4306C44}"/>
                </a:ext>
              </a:extLst>
            </p:cNvPr>
            <p:cNvSpPr txBox="1"/>
            <p:nvPr/>
          </p:nvSpPr>
          <p:spPr>
            <a:xfrm>
              <a:off x="2913343" y="2214223"/>
              <a:ext cx="7486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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8FA55F05-5324-B510-3EBF-17C3E861110C}"/>
              </a:ext>
            </a:extLst>
          </p:cNvPr>
          <p:cNvGrpSpPr/>
          <p:nvPr/>
        </p:nvGrpSpPr>
        <p:grpSpPr>
          <a:xfrm>
            <a:off x="6815794" y="343502"/>
            <a:ext cx="5192438" cy="5083499"/>
            <a:chOff x="6779491" y="929374"/>
            <a:chExt cx="5192438" cy="5083499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29A4E66-1B98-60B7-58BE-4DCAE5EA5DFC}"/>
                </a:ext>
              </a:extLst>
            </p:cNvPr>
            <p:cNvCxnSpPr/>
            <p:nvPr/>
          </p:nvCxnSpPr>
          <p:spPr>
            <a:xfrm>
              <a:off x="7047345" y="6012873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66F575D5-3415-B9B0-E6A1-F5C4000EF628}"/>
                </a:ext>
              </a:extLst>
            </p:cNvPr>
            <p:cNvCxnSpPr/>
            <p:nvPr/>
          </p:nvCxnSpPr>
          <p:spPr>
            <a:xfrm>
              <a:off x="7047345" y="5066146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9890FA7F-4839-75ED-F891-C1011BAF1DA1}"/>
                </a:ext>
              </a:extLst>
            </p:cNvPr>
            <p:cNvCxnSpPr/>
            <p:nvPr/>
          </p:nvCxnSpPr>
          <p:spPr>
            <a:xfrm>
              <a:off x="6968836" y="4027055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414D1674-D409-03EA-DF3C-C180BE1FED51}"/>
                </a:ext>
              </a:extLst>
            </p:cNvPr>
            <p:cNvCxnSpPr/>
            <p:nvPr/>
          </p:nvCxnSpPr>
          <p:spPr>
            <a:xfrm>
              <a:off x="6899563" y="2663891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3089796F-8ACB-1A6F-BF0B-5493AA585FA7}"/>
                </a:ext>
              </a:extLst>
            </p:cNvPr>
            <p:cNvCxnSpPr/>
            <p:nvPr/>
          </p:nvCxnSpPr>
          <p:spPr>
            <a:xfrm>
              <a:off x="6779491" y="1321797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3708320D-E99A-B126-1BEF-C47374E1CC9E}"/>
                </a:ext>
              </a:extLst>
            </p:cNvPr>
            <p:cNvSpPr txBox="1"/>
            <p:nvPr/>
          </p:nvSpPr>
          <p:spPr>
            <a:xfrm>
              <a:off x="10129855" y="5580669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Ground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08F645F5-940C-388E-3771-3F36A648C83C}"/>
                </a:ext>
              </a:extLst>
            </p:cNvPr>
            <p:cNvSpPr txBox="1"/>
            <p:nvPr/>
          </p:nvSpPr>
          <p:spPr>
            <a:xfrm>
              <a:off x="10120618" y="4650632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FFE95E3E-AE4A-B35E-DC1A-A8EEE68033CC}"/>
                </a:ext>
              </a:extLst>
            </p:cNvPr>
            <p:cNvSpPr txBox="1"/>
            <p:nvPr/>
          </p:nvSpPr>
          <p:spPr>
            <a:xfrm>
              <a:off x="10129855" y="3611541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6DF3A71B-FB30-B301-6016-543716E057D9}"/>
                </a:ext>
              </a:extLst>
            </p:cNvPr>
            <p:cNvSpPr txBox="1"/>
            <p:nvPr/>
          </p:nvSpPr>
          <p:spPr>
            <a:xfrm>
              <a:off x="10120618" y="929374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71CA2FE-0698-7B31-2B75-3C62ED7BF23A}"/>
                </a:ext>
              </a:extLst>
            </p:cNvPr>
            <p:cNvSpPr txBox="1"/>
            <p:nvPr/>
          </p:nvSpPr>
          <p:spPr>
            <a:xfrm>
              <a:off x="10129855" y="2227785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5" name="TextBox 74">
            <a:extLst>
              <a:ext uri="{FF2B5EF4-FFF2-40B4-BE49-F238E27FC236}">
                <a16:creationId xmlns:a16="http://schemas.microsoft.com/office/drawing/2014/main" id="{26CADA25-1293-8D17-79E7-B8DFB0D7B6E3}"/>
              </a:ext>
            </a:extLst>
          </p:cNvPr>
          <p:cNvSpPr txBox="1"/>
          <p:nvPr/>
        </p:nvSpPr>
        <p:spPr>
          <a:xfrm>
            <a:off x="8661689" y="6350823"/>
            <a:ext cx="1316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Ultra violet</a:t>
            </a:r>
            <a:endParaRPr lang="en-PG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D324C258-6D5B-A8C2-2FB9-0531F875F27C}"/>
              </a:ext>
            </a:extLst>
          </p:cNvPr>
          <p:cNvGrpSpPr/>
          <p:nvPr/>
        </p:nvGrpSpPr>
        <p:grpSpPr>
          <a:xfrm>
            <a:off x="7389325" y="735925"/>
            <a:ext cx="577271" cy="4685819"/>
            <a:chOff x="7389325" y="735925"/>
            <a:chExt cx="577271" cy="4685819"/>
          </a:xfrm>
        </p:grpSpPr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07C8253C-E2BA-4BA8-F705-DDEC1FDD09B1}"/>
                </a:ext>
              </a:extLst>
            </p:cNvPr>
            <p:cNvCxnSpPr/>
            <p:nvPr/>
          </p:nvCxnSpPr>
          <p:spPr>
            <a:xfrm flipV="1">
              <a:off x="7389325" y="4470399"/>
              <a:ext cx="0" cy="95134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51E11229-E67E-0A78-2DAB-097FE6D0DCC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78670" y="3457798"/>
              <a:ext cx="0" cy="196394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0" name="Straight Arrow Connector 79">
              <a:extLst>
                <a:ext uri="{FF2B5EF4-FFF2-40B4-BE49-F238E27FC236}">
                  <a16:creationId xmlns:a16="http://schemas.microsoft.com/office/drawing/2014/main" id="{1ACD451B-3659-5F6F-F404-6E751E67F31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00343" y="2121099"/>
              <a:ext cx="0" cy="330064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2" name="Straight Arrow Connector 81">
              <a:extLst>
                <a:ext uri="{FF2B5EF4-FFF2-40B4-BE49-F238E27FC236}">
                  <a16:creationId xmlns:a16="http://schemas.microsoft.com/office/drawing/2014/main" id="{34F2A06A-5989-74FE-F839-F8FF316D11E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966596" y="735925"/>
              <a:ext cx="0" cy="468581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556D7401-1A57-BCDE-2D04-33AE6EA323AD}"/>
              </a:ext>
            </a:extLst>
          </p:cNvPr>
          <p:cNvGrpSpPr/>
          <p:nvPr/>
        </p:nvGrpSpPr>
        <p:grpSpPr>
          <a:xfrm>
            <a:off x="5610019" y="5021165"/>
            <a:ext cx="1656035" cy="313875"/>
            <a:chOff x="20533" y="3025383"/>
            <a:chExt cx="1953019" cy="250341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15365F57-832D-AD3C-6DB4-7595F18EF0B5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id="{887A5BED-E3E3-3A00-43B4-FC1C88457AE9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C891542A-284C-57C7-BD55-EB6CBAA78FA2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</p:grp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4DB94BCB-9232-E993-DDD1-57D831B6D7E3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06B684CC-325B-4058-9A15-335A6A611BC7}"/>
              </a:ext>
            </a:extLst>
          </p:cNvPr>
          <p:cNvGrpSpPr/>
          <p:nvPr/>
        </p:nvGrpSpPr>
        <p:grpSpPr>
          <a:xfrm>
            <a:off x="9115649" y="735925"/>
            <a:ext cx="674896" cy="4695054"/>
            <a:chOff x="9115649" y="735925"/>
            <a:chExt cx="674896" cy="4695054"/>
          </a:xfrm>
        </p:grpSpPr>
        <p:cxnSp>
          <p:nvCxnSpPr>
            <p:cNvPr id="90" name="Straight Arrow Connector 89">
              <a:extLst>
                <a:ext uri="{FF2B5EF4-FFF2-40B4-BE49-F238E27FC236}">
                  <a16:creationId xmlns:a16="http://schemas.microsoft.com/office/drawing/2014/main" id="{30661718-61C2-646D-DD0A-AD82D3EB951E}"/>
                </a:ext>
              </a:extLst>
            </p:cNvPr>
            <p:cNvCxnSpPr/>
            <p:nvPr/>
          </p:nvCxnSpPr>
          <p:spPr>
            <a:xfrm>
              <a:off x="9790545" y="735925"/>
              <a:ext cx="0" cy="468581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1" name="Straight Arrow Connector 90">
              <a:extLst>
                <a:ext uri="{FF2B5EF4-FFF2-40B4-BE49-F238E27FC236}">
                  <a16:creationId xmlns:a16="http://schemas.microsoft.com/office/drawing/2014/main" id="{14CE935C-1B30-8FEA-2C5D-240435DBF172}"/>
                </a:ext>
              </a:extLst>
            </p:cNvPr>
            <p:cNvCxnSpPr>
              <a:cxnSpLocks/>
            </p:cNvCxnSpPr>
            <p:nvPr/>
          </p:nvCxnSpPr>
          <p:spPr>
            <a:xfrm>
              <a:off x="9582726" y="2090550"/>
              <a:ext cx="0" cy="333119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Arrow Connector 92">
              <a:extLst>
                <a:ext uri="{FF2B5EF4-FFF2-40B4-BE49-F238E27FC236}">
                  <a16:creationId xmlns:a16="http://schemas.microsoft.com/office/drawing/2014/main" id="{B2D90174-6939-86AC-77E7-FD36B07B78D0}"/>
                </a:ext>
              </a:extLst>
            </p:cNvPr>
            <p:cNvCxnSpPr>
              <a:cxnSpLocks/>
            </p:cNvCxnSpPr>
            <p:nvPr/>
          </p:nvCxnSpPr>
          <p:spPr>
            <a:xfrm>
              <a:off x="9337321" y="3441183"/>
              <a:ext cx="0" cy="19897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Arrow Connector 94">
              <a:extLst>
                <a:ext uri="{FF2B5EF4-FFF2-40B4-BE49-F238E27FC236}">
                  <a16:creationId xmlns:a16="http://schemas.microsoft.com/office/drawing/2014/main" id="{F0C39047-0109-1748-51BC-DBF0E3123DB6}"/>
                </a:ext>
              </a:extLst>
            </p:cNvPr>
            <p:cNvCxnSpPr>
              <a:cxnSpLocks/>
            </p:cNvCxnSpPr>
            <p:nvPr/>
          </p:nvCxnSpPr>
          <p:spPr>
            <a:xfrm>
              <a:off x="9115649" y="4417477"/>
              <a:ext cx="0" cy="101350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5760C7D4-9D54-38A2-BC61-06F618363A5F}"/>
              </a:ext>
            </a:extLst>
          </p:cNvPr>
          <p:cNvGrpSpPr/>
          <p:nvPr/>
        </p:nvGrpSpPr>
        <p:grpSpPr>
          <a:xfrm>
            <a:off x="10342960" y="4634879"/>
            <a:ext cx="1656035" cy="313875"/>
            <a:chOff x="20533" y="3025383"/>
            <a:chExt cx="1953019" cy="250341"/>
          </a:xfrm>
        </p:grpSpPr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C8D5FF59-204D-69A8-3826-1C475E284C95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100" name="Freeform: Shape 99">
                <a:extLst>
                  <a:ext uri="{FF2B5EF4-FFF2-40B4-BE49-F238E27FC236}">
                    <a16:creationId xmlns:a16="http://schemas.microsoft.com/office/drawing/2014/main" id="{CD77BAB7-8DDC-A1CB-EDEA-F3AB31F78797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8AE67BF9-7D55-3D8C-2529-57F69D6A75E8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/>
              </a:p>
            </p:txBody>
          </p:sp>
        </p:grpSp>
        <p:cxnSp>
          <p:nvCxnSpPr>
            <p:cNvPr id="99" name="Straight Arrow Connector 98">
              <a:extLst>
                <a:ext uri="{FF2B5EF4-FFF2-40B4-BE49-F238E27FC236}">
                  <a16:creationId xmlns:a16="http://schemas.microsoft.com/office/drawing/2014/main" id="{60A8B116-FEDA-3E49-50D8-930474261C10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E443895F-DBFC-E652-E32D-9C2F8EDDB27D}"/>
              </a:ext>
            </a:extLst>
          </p:cNvPr>
          <p:cNvGrpSpPr/>
          <p:nvPr/>
        </p:nvGrpSpPr>
        <p:grpSpPr>
          <a:xfrm>
            <a:off x="8695944" y="5594663"/>
            <a:ext cx="3200399" cy="657583"/>
            <a:chOff x="8695944" y="5594663"/>
            <a:chExt cx="3200399" cy="657583"/>
          </a:xfrm>
        </p:grpSpPr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8D59A088-3689-769B-5629-4DA9159A57D0}"/>
                </a:ext>
              </a:extLst>
            </p:cNvPr>
            <p:cNvSpPr/>
            <p:nvPr/>
          </p:nvSpPr>
          <p:spPr>
            <a:xfrm>
              <a:off x="8695944" y="5596128"/>
              <a:ext cx="3200399" cy="64922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DA5E7170-F12E-9A2E-3E36-59CFFC77D000}"/>
                </a:ext>
              </a:extLst>
            </p:cNvPr>
            <p:cNvCxnSpPr/>
            <p:nvPr/>
          </p:nvCxnSpPr>
          <p:spPr>
            <a:xfrm>
              <a:off x="9115649" y="5594663"/>
              <a:ext cx="0" cy="650689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A4AF38F5-2B94-8637-23F6-DC749842879B}"/>
                </a:ext>
              </a:extLst>
            </p:cNvPr>
            <p:cNvCxnSpPr/>
            <p:nvPr/>
          </p:nvCxnSpPr>
          <p:spPr>
            <a:xfrm>
              <a:off x="9337321" y="5601557"/>
              <a:ext cx="0" cy="650689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722BDA1-1CF5-77AD-19BC-A14358AE8CC1}"/>
                </a:ext>
              </a:extLst>
            </p:cNvPr>
            <p:cNvCxnSpPr/>
            <p:nvPr/>
          </p:nvCxnSpPr>
          <p:spPr>
            <a:xfrm>
              <a:off x="9582726" y="5601557"/>
              <a:ext cx="0" cy="650689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1B25CFCD-FFC0-4366-803D-4222338D8E55}"/>
                </a:ext>
              </a:extLst>
            </p:cNvPr>
            <p:cNvCxnSpPr/>
            <p:nvPr/>
          </p:nvCxnSpPr>
          <p:spPr>
            <a:xfrm>
              <a:off x="9790545" y="5601557"/>
              <a:ext cx="0" cy="650689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5326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A9FF44A-A275-0F78-DFC4-72F03BD8E711}"/>
              </a:ext>
            </a:extLst>
          </p:cNvPr>
          <p:cNvGrpSpPr/>
          <p:nvPr/>
        </p:nvGrpSpPr>
        <p:grpSpPr>
          <a:xfrm>
            <a:off x="349749" y="566928"/>
            <a:ext cx="5980176" cy="5724144"/>
            <a:chOff x="484632" y="146304"/>
            <a:chExt cx="6281928" cy="6199632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0113EF1B-9278-A42C-0909-40A313528B3D}"/>
                </a:ext>
              </a:extLst>
            </p:cNvPr>
            <p:cNvSpPr/>
            <p:nvPr/>
          </p:nvSpPr>
          <p:spPr>
            <a:xfrm>
              <a:off x="484632" y="146304"/>
              <a:ext cx="5989320" cy="619963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2B2E7E79-C331-466B-BE17-6AE3D3870DFD}"/>
                </a:ext>
              </a:extLst>
            </p:cNvPr>
            <p:cNvSpPr/>
            <p:nvPr/>
          </p:nvSpPr>
          <p:spPr>
            <a:xfrm>
              <a:off x="1069848" y="932688"/>
              <a:ext cx="4818888" cy="481264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80624BA-B44F-3241-0855-0A0BE116FDB9}"/>
                </a:ext>
              </a:extLst>
            </p:cNvPr>
            <p:cNvSpPr/>
            <p:nvPr/>
          </p:nvSpPr>
          <p:spPr>
            <a:xfrm>
              <a:off x="1801368" y="1554480"/>
              <a:ext cx="3493008" cy="352044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0672C929-F461-AFF8-04FC-92138583FB26}"/>
                </a:ext>
              </a:extLst>
            </p:cNvPr>
            <p:cNvSpPr/>
            <p:nvPr/>
          </p:nvSpPr>
          <p:spPr>
            <a:xfrm>
              <a:off x="2330196" y="2112264"/>
              <a:ext cx="2351532" cy="236365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E787A55B-4575-76C7-5AC3-553596E3F9F9}"/>
                </a:ext>
              </a:extLst>
            </p:cNvPr>
            <p:cNvSpPr/>
            <p:nvPr/>
          </p:nvSpPr>
          <p:spPr>
            <a:xfrm>
              <a:off x="2796739" y="2533650"/>
              <a:ext cx="1418445" cy="142494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7503D29-28C8-AF78-3BB7-6E228C80B308}"/>
                </a:ext>
              </a:extLst>
            </p:cNvPr>
            <p:cNvSpPr/>
            <p:nvPr/>
          </p:nvSpPr>
          <p:spPr>
            <a:xfrm>
              <a:off x="3439586" y="3169920"/>
              <a:ext cx="132749" cy="152400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9D00A53-5607-F779-678B-4E8A89A4D884}"/>
                </a:ext>
              </a:extLst>
            </p:cNvPr>
            <p:cNvSpPr/>
            <p:nvPr/>
          </p:nvSpPr>
          <p:spPr>
            <a:xfrm>
              <a:off x="3620946" y="2010861"/>
              <a:ext cx="175491" cy="184728"/>
            </a:xfrm>
            <a:prstGeom prst="ellips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AD684A0-14B0-F539-26C7-57F1A17A417B}"/>
                </a:ext>
              </a:extLst>
            </p:cNvPr>
            <p:cNvSpPr txBox="1"/>
            <p:nvPr/>
          </p:nvSpPr>
          <p:spPr>
            <a:xfrm>
              <a:off x="3764359" y="2977038"/>
              <a:ext cx="7863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n=1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A4E5E7F-A05B-6A9A-E1A1-D1966436B54A}"/>
                </a:ext>
              </a:extLst>
            </p:cNvPr>
            <p:cNvSpPr txBox="1"/>
            <p:nvPr/>
          </p:nvSpPr>
          <p:spPr>
            <a:xfrm>
              <a:off x="4183184" y="2985254"/>
              <a:ext cx="7863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n=2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F50BCC6-69F9-1738-EB8F-35F425911E3B}"/>
                </a:ext>
              </a:extLst>
            </p:cNvPr>
            <p:cNvSpPr txBox="1"/>
            <p:nvPr/>
          </p:nvSpPr>
          <p:spPr>
            <a:xfrm>
              <a:off x="4789612" y="2969680"/>
              <a:ext cx="7863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n=3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6BBF45E-2932-8566-4EF6-0A27E4F450D6}"/>
                </a:ext>
              </a:extLst>
            </p:cNvPr>
            <p:cNvSpPr txBox="1"/>
            <p:nvPr/>
          </p:nvSpPr>
          <p:spPr>
            <a:xfrm>
              <a:off x="5367727" y="2985254"/>
              <a:ext cx="7863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n=4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7FCD37C-C965-9176-1A4A-E437B572B859}"/>
                </a:ext>
              </a:extLst>
            </p:cNvPr>
            <p:cNvSpPr txBox="1"/>
            <p:nvPr/>
          </p:nvSpPr>
          <p:spPr>
            <a:xfrm>
              <a:off x="5980176" y="2952988"/>
              <a:ext cx="7863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n=5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02469BBC-085A-8D5F-40C0-5A23DC636A3B}"/>
                </a:ext>
              </a:extLst>
            </p:cNvPr>
            <p:cNvCxnSpPr>
              <a:cxnSpLocks/>
              <a:stCxn id="9" idx="1"/>
            </p:cNvCxnSpPr>
            <p:nvPr/>
          </p:nvCxnSpPr>
          <p:spPr>
            <a:xfrm flipV="1">
              <a:off x="3646646" y="1632815"/>
              <a:ext cx="34218" cy="4051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4886199B-6BE7-B63E-99A2-172EC045176A}"/>
                </a:ext>
              </a:extLst>
            </p:cNvPr>
            <p:cNvCxnSpPr>
              <a:cxnSpLocks/>
              <a:stCxn id="9" idx="0"/>
            </p:cNvCxnSpPr>
            <p:nvPr/>
          </p:nvCxnSpPr>
          <p:spPr>
            <a:xfrm flipV="1">
              <a:off x="3708691" y="1124055"/>
              <a:ext cx="220431" cy="88680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4608BF38-50EC-38E5-9708-6662C66E531F}"/>
                </a:ext>
              </a:extLst>
            </p:cNvPr>
            <p:cNvCxnSpPr>
              <a:cxnSpLocks/>
              <a:stCxn id="9" idx="7"/>
            </p:cNvCxnSpPr>
            <p:nvPr/>
          </p:nvCxnSpPr>
          <p:spPr>
            <a:xfrm flipV="1">
              <a:off x="3770737" y="631833"/>
              <a:ext cx="603102" cy="140608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2EB1CCF1-2C7E-D705-234B-9A1CD8AF072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69133" y="512064"/>
              <a:ext cx="1008562" cy="163116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7574E84F-963D-2E17-C7F4-8E2A90E3B276}"/>
              </a:ext>
            </a:extLst>
          </p:cNvPr>
          <p:cNvSpPr txBox="1"/>
          <p:nvPr/>
        </p:nvSpPr>
        <p:spPr>
          <a:xfrm>
            <a:off x="2241725" y="6440829"/>
            <a:ext cx="1842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Balmer series</a:t>
            </a:r>
            <a:endParaRPr lang="en-PG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FA017B0-7148-B791-A5F4-DF33F901D0C8}"/>
              </a:ext>
            </a:extLst>
          </p:cNvPr>
          <p:cNvGrpSpPr/>
          <p:nvPr/>
        </p:nvGrpSpPr>
        <p:grpSpPr>
          <a:xfrm>
            <a:off x="6815794" y="343502"/>
            <a:ext cx="5192438" cy="5083499"/>
            <a:chOff x="6779491" y="929374"/>
            <a:chExt cx="5192438" cy="5083499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8A6CB5ED-2250-FB6B-F0F4-C2334571CBE2}"/>
                </a:ext>
              </a:extLst>
            </p:cNvPr>
            <p:cNvCxnSpPr/>
            <p:nvPr/>
          </p:nvCxnSpPr>
          <p:spPr>
            <a:xfrm>
              <a:off x="7047345" y="6012873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31899640-B546-9E68-FA48-EDA09D745A1D}"/>
                </a:ext>
              </a:extLst>
            </p:cNvPr>
            <p:cNvCxnSpPr/>
            <p:nvPr/>
          </p:nvCxnSpPr>
          <p:spPr>
            <a:xfrm>
              <a:off x="7047345" y="5066146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2191311-19B5-3F05-E8AF-7A4E2F5D3158}"/>
                </a:ext>
              </a:extLst>
            </p:cNvPr>
            <p:cNvCxnSpPr/>
            <p:nvPr/>
          </p:nvCxnSpPr>
          <p:spPr>
            <a:xfrm>
              <a:off x="6968836" y="4027055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D51DCD9C-8BF3-3762-07AC-A64441CD9159}"/>
                </a:ext>
              </a:extLst>
            </p:cNvPr>
            <p:cNvCxnSpPr/>
            <p:nvPr/>
          </p:nvCxnSpPr>
          <p:spPr>
            <a:xfrm>
              <a:off x="6899563" y="2663891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14800BF-77A1-C8D8-DA64-6ECC4E16C5F3}"/>
                </a:ext>
              </a:extLst>
            </p:cNvPr>
            <p:cNvCxnSpPr/>
            <p:nvPr/>
          </p:nvCxnSpPr>
          <p:spPr>
            <a:xfrm>
              <a:off x="6779491" y="1321797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D60B578C-0EBD-BB9D-94E1-CF1AA1B3449F}"/>
                </a:ext>
              </a:extLst>
            </p:cNvPr>
            <p:cNvSpPr txBox="1"/>
            <p:nvPr/>
          </p:nvSpPr>
          <p:spPr>
            <a:xfrm>
              <a:off x="10129855" y="5580669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Ground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219EC6F-8070-7708-F527-9DF9EF0B813E}"/>
                </a:ext>
              </a:extLst>
            </p:cNvPr>
            <p:cNvSpPr txBox="1"/>
            <p:nvPr/>
          </p:nvSpPr>
          <p:spPr>
            <a:xfrm>
              <a:off x="10120618" y="4650632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144F764A-CE0E-3082-42FC-4930D7E478C9}"/>
                </a:ext>
              </a:extLst>
            </p:cNvPr>
            <p:cNvSpPr txBox="1"/>
            <p:nvPr/>
          </p:nvSpPr>
          <p:spPr>
            <a:xfrm>
              <a:off x="10129855" y="3611541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F1D7235-224E-FE3D-FF2A-E5853FB7C62B}"/>
                </a:ext>
              </a:extLst>
            </p:cNvPr>
            <p:cNvSpPr txBox="1"/>
            <p:nvPr/>
          </p:nvSpPr>
          <p:spPr>
            <a:xfrm>
              <a:off x="10120618" y="929374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BD16656-870E-84EB-2C39-DB9061D8E0C3}"/>
                </a:ext>
              </a:extLst>
            </p:cNvPr>
            <p:cNvSpPr txBox="1"/>
            <p:nvPr/>
          </p:nvSpPr>
          <p:spPr>
            <a:xfrm>
              <a:off x="10129855" y="2227785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A2074AF8-705F-63A8-9881-A066AD4F2FD5}"/>
              </a:ext>
            </a:extLst>
          </p:cNvPr>
          <p:cNvGrpSpPr/>
          <p:nvPr/>
        </p:nvGrpSpPr>
        <p:grpSpPr>
          <a:xfrm>
            <a:off x="7424928" y="735925"/>
            <a:ext cx="396240" cy="3744349"/>
            <a:chOff x="7424928" y="735925"/>
            <a:chExt cx="396240" cy="3744349"/>
          </a:xfrm>
        </p:grpSpPr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B1FB100F-ABFF-6D9D-C171-1FD77C108FE8}"/>
                </a:ext>
              </a:extLst>
            </p:cNvPr>
            <p:cNvCxnSpPr/>
            <p:nvPr/>
          </p:nvCxnSpPr>
          <p:spPr>
            <a:xfrm flipV="1">
              <a:off x="7424928" y="3441183"/>
              <a:ext cx="0" cy="99290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950CDF6D-0B8D-47ED-3BC5-981709CF6C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13904" y="2078019"/>
              <a:ext cx="0" cy="235607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51098FB1-6197-8C9B-E441-0E5F70D869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21168" y="735925"/>
              <a:ext cx="0" cy="374434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2EC5B7C8-ADFD-B171-E2BA-BC9B58CB12FB}"/>
              </a:ext>
            </a:extLst>
          </p:cNvPr>
          <p:cNvGrpSpPr/>
          <p:nvPr/>
        </p:nvGrpSpPr>
        <p:grpSpPr>
          <a:xfrm>
            <a:off x="10225644" y="3641800"/>
            <a:ext cx="1656035" cy="313875"/>
            <a:chOff x="20533" y="3025383"/>
            <a:chExt cx="1953019" cy="250341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F20C82AA-6DC8-AD06-B5BC-FE078FF07340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4FCD247F-C4F7-5A26-92D3-C8A4EFAFFF3F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2DC6A705-028D-7E1D-968C-ED481A5D6E1B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</p:grp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2D4DF959-3BED-820F-020C-27ECAB25ED29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8C103647-E77C-FC19-BA69-7957ADF8857B}"/>
              </a:ext>
            </a:extLst>
          </p:cNvPr>
          <p:cNvGrpSpPr/>
          <p:nvPr/>
        </p:nvGrpSpPr>
        <p:grpSpPr>
          <a:xfrm>
            <a:off x="8513064" y="738405"/>
            <a:ext cx="469392" cy="3744349"/>
            <a:chOff x="8513064" y="738405"/>
            <a:chExt cx="469392" cy="3744349"/>
          </a:xfrm>
        </p:grpSpPr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495B752C-B162-C8B5-DBD6-FA2EBCBD0CD6}"/>
                </a:ext>
              </a:extLst>
            </p:cNvPr>
            <p:cNvCxnSpPr/>
            <p:nvPr/>
          </p:nvCxnSpPr>
          <p:spPr>
            <a:xfrm>
              <a:off x="8513064" y="3429000"/>
              <a:ext cx="0" cy="10050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0B9DB751-C27C-17CB-030C-D09926C49AB3}"/>
                </a:ext>
              </a:extLst>
            </p:cNvPr>
            <p:cNvCxnSpPr>
              <a:cxnSpLocks/>
            </p:cNvCxnSpPr>
            <p:nvPr/>
          </p:nvCxnSpPr>
          <p:spPr>
            <a:xfrm>
              <a:off x="8738616" y="2078019"/>
              <a:ext cx="0" cy="240225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CCA1322E-41B3-0AF2-8762-5C1E420D48D1}"/>
                </a:ext>
              </a:extLst>
            </p:cNvPr>
            <p:cNvCxnSpPr>
              <a:cxnSpLocks/>
            </p:cNvCxnSpPr>
            <p:nvPr/>
          </p:nvCxnSpPr>
          <p:spPr>
            <a:xfrm>
              <a:off x="8982456" y="738405"/>
              <a:ext cx="0" cy="374434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4E7A0E5-22D0-6860-B316-C5DD954FA3C8}"/>
              </a:ext>
            </a:extLst>
          </p:cNvPr>
          <p:cNvGrpSpPr/>
          <p:nvPr/>
        </p:nvGrpSpPr>
        <p:grpSpPr>
          <a:xfrm>
            <a:off x="5847835" y="3956191"/>
            <a:ext cx="1656035" cy="313875"/>
            <a:chOff x="20533" y="3025383"/>
            <a:chExt cx="1953019" cy="250341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49803E27-13B9-08D8-4321-E1EBA4785EBA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A3FEF42D-E11E-1115-A74F-F111FD98A247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4CE877C8-C5AE-34FA-AF68-6F89FFE209F1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</p:grpSp>
        <p:cxnSp>
          <p:nvCxnSpPr>
            <p:cNvPr id="74" name="Straight Arrow Connector 73">
              <a:extLst>
                <a:ext uri="{FF2B5EF4-FFF2-40B4-BE49-F238E27FC236}">
                  <a16:creationId xmlns:a16="http://schemas.microsoft.com/office/drawing/2014/main" id="{B315DA60-E79C-321D-10A2-5C0D87461F12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6FFD7F42-88F2-8CE9-15F6-677941EEAED1}"/>
              </a:ext>
            </a:extLst>
          </p:cNvPr>
          <p:cNvGrpSpPr/>
          <p:nvPr/>
        </p:nvGrpSpPr>
        <p:grpSpPr>
          <a:xfrm>
            <a:off x="8191280" y="5705096"/>
            <a:ext cx="3200399" cy="657583"/>
            <a:chOff x="8695944" y="5594663"/>
            <a:chExt cx="3200399" cy="657583"/>
          </a:xfrm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77FC8166-857C-4394-D6D5-D9A100A8781C}"/>
                </a:ext>
              </a:extLst>
            </p:cNvPr>
            <p:cNvSpPr/>
            <p:nvPr/>
          </p:nvSpPr>
          <p:spPr>
            <a:xfrm>
              <a:off x="8695944" y="5596128"/>
              <a:ext cx="3200399" cy="64922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1D0257CB-4B22-7A41-5F18-CA05DEAFC68B}"/>
                </a:ext>
              </a:extLst>
            </p:cNvPr>
            <p:cNvCxnSpPr/>
            <p:nvPr/>
          </p:nvCxnSpPr>
          <p:spPr>
            <a:xfrm>
              <a:off x="9115649" y="5594663"/>
              <a:ext cx="0" cy="650689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24592683-499C-D922-7342-454F8722688D}"/>
                </a:ext>
              </a:extLst>
            </p:cNvPr>
            <p:cNvCxnSpPr/>
            <p:nvPr/>
          </p:nvCxnSpPr>
          <p:spPr>
            <a:xfrm>
              <a:off x="9337321" y="5601557"/>
              <a:ext cx="0" cy="650689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B1B0BFE1-54BC-C8D0-9304-AAD82A4F3D01}"/>
                </a:ext>
              </a:extLst>
            </p:cNvPr>
            <p:cNvCxnSpPr/>
            <p:nvPr/>
          </p:nvCxnSpPr>
          <p:spPr>
            <a:xfrm>
              <a:off x="9582726" y="5601557"/>
              <a:ext cx="0" cy="650689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TextBox 82">
            <a:extLst>
              <a:ext uri="{FF2B5EF4-FFF2-40B4-BE49-F238E27FC236}">
                <a16:creationId xmlns:a16="http://schemas.microsoft.com/office/drawing/2014/main" id="{3A5BEFE9-7D20-E250-AB84-2B6EF8C87D35}"/>
              </a:ext>
            </a:extLst>
          </p:cNvPr>
          <p:cNvSpPr txBox="1"/>
          <p:nvPr/>
        </p:nvSpPr>
        <p:spPr>
          <a:xfrm>
            <a:off x="8513064" y="6417674"/>
            <a:ext cx="277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Visible / Ultraviolet</a:t>
            </a:r>
            <a:endParaRPr lang="en-PG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015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8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B8460F87-62F8-224B-D7FB-07430E111FDF}"/>
              </a:ext>
            </a:extLst>
          </p:cNvPr>
          <p:cNvGrpSpPr/>
          <p:nvPr/>
        </p:nvGrpSpPr>
        <p:grpSpPr>
          <a:xfrm>
            <a:off x="349749" y="0"/>
            <a:ext cx="6430116" cy="6810161"/>
            <a:chOff x="349749" y="0"/>
            <a:chExt cx="6430116" cy="6810161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9F0B6EC3-B672-9106-4C42-36311826021A}"/>
                </a:ext>
              </a:extLst>
            </p:cNvPr>
            <p:cNvSpPr/>
            <p:nvPr/>
          </p:nvSpPr>
          <p:spPr>
            <a:xfrm>
              <a:off x="349749" y="566928"/>
              <a:ext cx="5701623" cy="572414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F8FA51CC-3CB7-A61E-4BB3-4E45BE25A95A}"/>
                </a:ext>
              </a:extLst>
            </p:cNvPr>
            <p:cNvSpPr/>
            <p:nvPr/>
          </p:nvSpPr>
          <p:spPr>
            <a:xfrm>
              <a:off x="906854" y="1292999"/>
              <a:ext cx="4587413" cy="4443537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695E58D-F193-4407-3AB9-172DA70CDCDF}"/>
                </a:ext>
              </a:extLst>
            </p:cNvPr>
            <p:cNvSpPr/>
            <p:nvPr/>
          </p:nvSpPr>
          <p:spPr>
            <a:xfrm>
              <a:off x="1603236" y="1867102"/>
              <a:ext cx="3325222" cy="3250436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87B5EE-B6E3-2913-904E-5074D648149D}"/>
                </a:ext>
              </a:extLst>
            </p:cNvPr>
            <p:cNvSpPr/>
            <p:nvPr/>
          </p:nvSpPr>
          <p:spPr>
            <a:xfrm>
              <a:off x="2106661" y="2382106"/>
              <a:ext cx="2238576" cy="218236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E827FB9E-5A7C-7BDA-819C-98EEB3E52000}"/>
                </a:ext>
              </a:extLst>
            </p:cNvPr>
            <p:cNvSpPr/>
            <p:nvPr/>
          </p:nvSpPr>
          <p:spPr>
            <a:xfrm>
              <a:off x="2550794" y="2771174"/>
              <a:ext cx="1350310" cy="13156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31AEEEB-1C60-1E14-E862-510056F1473B}"/>
                </a:ext>
              </a:extLst>
            </p:cNvPr>
            <p:cNvSpPr/>
            <p:nvPr/>
          </p:nvSpPr>
          <p:spPr>
            <a:xfrm>
              <a:off x="3162762" y="3358644"/>
              <a:ext cx="126372" cy="140712"/>
            </a:xfrm>
            <a:prstGeom prst="ellipse">
              <a:avLst/>
            </a:prstGeom>
            <a:solidFill>
              <a:srgbClr val="FF0000"/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7B1A7B0-D9C6-91D0-2A3E-95687C585941}"/>
                </a:ext>
              </a:extLst>
            </p:cNvPr>
            <p:cNvSpPr/>
            <p:nvPr/>
          </p:nvSpPr>
          <p:spPr>
            <a:xfrm>
              <a:off x="3208387" y="1731561"/>
              <a:ext cx="167061" cy="170560"/>
            </a:xfrm>
            <a:prstGeom prst="ellipse">
              <a:avLst/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38FEB8-C002-53F0-243C-C9B6CDED25F2}"/>
                </a:ext>
              </a:extLst>
            </p:cNvPr>
            <p:cNvSpPr txBox="1"/>
            <p:nvPr/>
          </p:nvSpPr>
          <p:spPr>
            <a:xfrm>
              <a:off x="3471935" y="3180556"/>
              <a:ext cx="748610" cy="341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n=1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056D832-053F-2103-44F2-E600086E7561}"/>
                </a:ext>
              </a:extLst>
            </p:cNvPr>
            <p:cNvSpPr txBox="1"/>
            <p:nvPr/>
          </p:nvSpPr>
          <p:spPr>
            <a:xfrm>
              <a:off x="3870641" y="3188141"/>
              <a:ext cx="748610" cy="341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n=2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D972002-2CE1-4253-4F03-1325C61ED199}"/>
                </a:ext>
              </a:extLst>
            </p:cNvPr>
            <p:cNvSpPr txBox="1"/>
            <p:nvPr/>
          </p:nvSpPr>
          <p:spPr>
            <a:xfrm>
              <a:off x="4447940" y="3173762"/>
              <a:ext cx="748610" cy="341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n=3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2699BED-8F52-00EB-B1A9-E42F0D110D46}"/>
                </a:ext>
              </a:extLst>
            </p:cNvPr>
            <p:cNvSpPr txBox="1"/>
            <p:nvPr/>
          </p:nvSpPr>
          <p:spPr>
            <a:xfrm>
              <a:off x="4998285" y="3188141"/>
              <a:ext cx="748610" cy="341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n=4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3C4A75B-C493-0977-55ED-90EE11D9D1DD}"/>
                </a:ext>
              </a:extLst>
            </p:cNvPr>
            <p:cNvSpPr txBox="1"/>
            <p:nvPr/>
          </p:nvSpPr>
          <p:spPr>
            <a:xfrm>
              <a:off x="5581315" y="3158350"/>
              <a:ext cx="748610" cy="341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n=5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F8A790ED-8386-2780-5A4B-DFA27DFEDB32}"/>
                </a:ext>
              </a:extLst>
            </p:cNvPr>
            <p:cNvCxnSpPr>
              <a:cxnSpLocks/>
              <a:stCxn id="9" idx="1"/>
              <a:endCxn id="4" idx="0"/>
            </p:cNvCxnSpPr>
            <p:nvPr/>
          </p:nvCxnSpPr>
          <p:spPr>
            <a:xfrm flipH="1" flipV="1">
              <a:off x="3200561" y="1292999"/>
              <a:ext cx="32292" cy="4635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A897F10F-7532-2E6C-DC29-993D5EC62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22797" y="696233"/>
              <a:ext cx="120953" cy="106030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Arc 22">
              <a:extLst>
                <a:ext uri="{FF2B5EF4-FFF2-40B4-BE49-F238E27FC236}">
                  <a16:creationId xmlns:a16="http://schemas.microsoft.com/office/drawing/2014/main" id="{CE7A2DE0-274B-33A8-AF57-34C73DD34FE3}"/>
                </a:ext>
              </a:extLst>
            </p:cNvPr>
            <p:cNvSpPr/>
            <p:nvPr/>
          </p:nvSpPr>
          <p:spPr>
            <a:xfrm>
              <a:off x="3308488" y="0"/>
              <a:ext cx="3021437" cy="2347228"/>
            </a:xfrm>
            <a:custGeom>
              <a:avLst/>
              <a:gdLst>
                <a:gd name="connsiteX0" fmla="*/ 3021437 w 6042874"/>
                <a:gd name="connsiteY0" fmla="*/ 0 h 4675038"/>
                <a:gd name="connsiteX1" fmla="*/ 4873975 w 6042874"/>
                <a:gd name="connsiteY1" fmla="*/ 490924 h 4675038"/>
                <a:gd name="connsiteX2" fmla="*/ 6042848 w 6042874"/>
                <a:gd name="connsiteY2" fmla="*/ 2347228 h 4675038"/>
                <a:gd name="connsiteX3" fmla="*/ 3021437 w 6042874"/>
                <a:gd name="connsiteY3" fmla="*/ 2337519 h 4675038"/>
                <a:gd name="connsiteX4" fmla="*/ 3021437 w 6042874"/>
                <a:gd name="connsiteY4" fmla="*/ 0 h 4675038"/>
                <a:gd name="connsiteX0" fmla="*/ 3021437 w 6042874"/>
                <a:gd name="connsiteY0" fmla="*/ 0 h 4675038"/>
                <a:gd name="connsiteX1" fmla="*/ 4873975 w 6042874"/>
                <a:gd name="connsiteY1" fmla="*/ 490924 h 4675038"/>
                <a:gd name="connsiteX2" fmla="*/ 6042848 w 6042874"/>
                <a:gd name="connsiteY2" fmla="*/ 2347228 h 4675038"/>
                <a:gd name="connsiteX0" fmla="*/ 0 w 3021437"/>
                <a:gd name="connsiteY0" fmla="*/ 0 h 2347228"/>
                <a:gd name="connsiteX1" fmla="*/ 1852538 w 3021437"/>
                <a:gd name="connsiteY1" fmla="*/ 490924 h 2347228"/>
                <a:gd name="connsiteX2" fmla="*/ 3021411 w 3021437"/>
                <a:gd name="connsiteY2" fmla="*/ 2347228 h 2347228"/>
                <a:gd name="connsiteX3" fmla="*/ 0 w 3021437"/>
                <a:gd name="connsiteY3" fmla="*/ 2337519 h 2347228"/>
                <a:gd name="connsiteX4" fmla="*/ 0 w 3021437"/>
                <a:gd name="connsiteY4" fmla="*/ 0 h 2347228"/>
                <a:gd name="connsiteX0" fmla="*/ 0 w 3021437"/>
                <a:gd name="connsiteY0" fmla="*/ 0 h 2347228"/>
                <a:gd name="connsiteX1" fmla="*/ 1843394 w 3021437"/>
                <a:gd name="connsiteY1" fmla="*/ 545788 h 2347228"/>
                <a:gd name="connsiteX2" fmla="*/ 3021411 w 3021437"/>
                <a:gd name="connsiteY2" fmla="*/ 2347228 h 2347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21437" h="2347228" stroke="0" extrusionOk="0">
                  <a:moveTo>
                    <a:pt x="0" y="0"/>
                  </a:moveTo>
                  <a:cubicBezTo>
                    <a:pt x="670834" y="0"/>
                    <a:pt x="1322592" y="172716"/>
                    <a:pt x="1852538" y="490924"/>
                  </a:cubicBezTo>
                  <a:cubicBezTo>
                    <a:pt x="2593447" y="935805"/>
                    <a:pt x="3025306" y="1621646"/>
                    <a:pt x="3021411" y="2347228"/>
                  </a:cubicBezTo>
                  <a:lnTo>
                    <a:pt x="0" y="2337519"/>
                  </a:lnTo>
                  <a:lnTo>
                    <a:pt x="0" y="0"/>
                  </a:lnTo>
                  <a:close/>
                </a:path>
                <a:path w="3021437" h="2347228" fill="none">
                  <a:moveTo>
                    <a:pt x="0" y="0"/>
                  </a:moveTo>
                  <a:cubicBezTo>
                    <a:pt x="670834" y="0"/>
                    <a:pt x="1313448" y="227580"/>
                    <a:pt x="1843394" y="545788"/>
                  </a:cubicBezTo>
                  <a:cubicBezTo>
                    <a:pt x="2584303" y="990669"/>
                    <a:pt x="3025306" y="1621646"/>
                    <a:pt x="3021411" y="2347228"/>
                  </a:cubicBezTo>
                </a:path>
              </a:pathLst>
            </a:custGeom>
            <a:ln w="381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BD61099C-A49D-4057-DE23-0323169118E7}"/>
                </a:ext>
              </a:extLst>
            </p:cNvPr>
            <p:cNvCxnSpPr>
              <a:cxnSpLocks/>
              <a:stCxn id="9" idx="5"/>
            </p:cNvCxnSpPr>
            <p:nvPr/>
          </p:nvCxnSpPr>
          <p:spPr>
            <a:xfrm flipV="1">
              <a:off x="3350982" y="19336"/>
              <a:ext cx="519659" cy="185780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8F5A7AC-18F5-C0DA-7990-53D807B1F55B}"/>
                </a:ext>
              </a:extLst>
            </p:cNvPr>
            <p:cNvSpPr txBox="1"/>
            <p:nvPr/>
          </p:nvSpPr>
          <p:spPr>
            <a:xfrm>
              <a:off x="6031255" y="2256175"/>
              <a:ext cx="7486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n=6</a:t>
              </a:r>
              <a:endParaRPr lang="en-P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ADC2FD-8573-0824-FE28-AA47C3175203}"/>
                </a:ext>
              </a:extLst>
            </p:cNvPr>
            <p:cNvSpPr txBox="1"/>
            <p:nvPr/>
          </p:nvSpPr>
          <p:spPr>
            <a:xfrm>
              <a:off x="2241725" y="6440829"/>
              <a:ext cx="18420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Paschen series</a:t>
              </a:r>
              <a:endParaRPr lang="en-PG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6221CFB-391F-7C22-4B19-6C117772147D}"/>
              </a:ext>
            </a:extLst>
          </p:cNvPr>
          <p:cNvGrpSpPr/>
          <p:nvPr/>
        </p:nvGrpSpPr>
        <p:grpSpPr>
          <a:xfrm>
            <a:off x="6814114" y="1292999"/>
            <a:ext cx="5192438" cy="4722040"/>
            <a:chOff x="6779491" y="929374"/>
            <a:chExt cx="5192438" cy="5083499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0BE7203F-92CE-64AF-2EFF-C47AA71F2CDD}"/>
                </a:ext>
              </a:extLst>
            </p:cNvPr>
            <p:cNvCxnSpPr/>
            <p:nvPr/>
          </p:nvCxnSpPr>
          <p:spPr>
            <a:xfrm>
              <a:off x="7047345" y="6012873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E463B987-C893-6EC9-FD5E-7CFC71CF60B4}"/>
                </a:ext>
              </a:extLst>
            </p:cNvPr>
            <p:cNvCxnSpPr/>
            <p:nvPr/>
          </p:nvCxnSpPr>
          <p:spPr>
            <a:xfrm>
              <a:off x="7047345" y="5066146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32A5A8A5-3BE2-B841-3307-C404A0DAB8BB}"/>
                </a:ext>
              </a:extLst>
            </p:cNvPr>
            <p:cNvCxnSpPr/>
            <p:nvPr/>
          </p:nvCxnSpPr>
          <p:spPr>
            <a:xfrm>
              <a:off x="6968836" y="4027055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44FC45F-3445-5F39-730A-2CE8AD327372}"/>
                </a:ext>
              </a:extLst>
            </p:cNvPr>
            <p:cNvCxnSpPr/>
            <p:nvPr/>
          </p:nvCxnSpPr>
          <p:spPr>
            <a:xfrm>
              <a:off x="6899563" y="2663891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81CFF54-64CA-2186-25B7-85BDDEFB1514}"/>
                </a:ext>
              </a:extLst>
            </p:cNvPr>
            <p:cNvCxnSpPr/>
            <p:nvPr/>
          </p:nvCxnSpPr>
          <p:spPr>
            <a:xfrm>
              <a:off x="6779491" y="1321797"/>
              <a:ext cx="459971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E02CB06-E74A-4F28-9C73-312A6A7D802E}"/>
                </a:ext>
              </a:extLst>
            </p:cNvPr>
            <p:cNvSpPr txBox="1"/>
            <p:nvPr/>
          </p:nvSpPr>
          <p:spPr>
            <a:xfrm>
              <a:off x="10129855" y="5580669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Ground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890EEB2-980A-62C7-E895-A911C8030914}"/>
                </a:ext>
              </a:extLst>
            </p:cNvPr>
            <p:cNvSpPr txBox="1"/>
            <p:nvPr/>
          </p:nvSpPr>
          <p:spPr>
            <a:xfrm>
              <a:off x="10120618" y="4650632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34A600A5-4688-79F1-0164-23CC08F8C379}"/>
                </a:ext>
              </a:extLst>
            </p:cNvPr>
            <p:cNvSpPr txBox="1"/>
            <p:nvPr/>
          </p:nvSpPr>
          <p:spPr>
            <a:xfrm>
              <a:off x="10129855" y="3611541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B9800E6-8599-3BEC-3B49-4EAF17295B8C}"/>
                </a:ext>
              </a:extLst>
            </p:cNvPr>
            <p:cNvSpPr txBox="1"/>
            <p:nvPr/>
          </p:nvSpPr>
          <p:spPr>
            <a:xfrm>
              <a:off x="10120618" y="929374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7E55B771-8F96-CC08-8739-F44FDB2C3FC9}"/>
                </a:ext>
              </a:extLst>
            </p:cNvPr>
            <p:cNvSpPr txBox="1"/>
            <p:nvPr/>
          </p:nvSpPr>
          <p:spPr>
            <a:xfrm>
              <a:off x="10129855" y="2227785"/>
              <a:ext cx="1842074" cy="369332"/>
            </a:xfrm>
            <a:prstGeom prst="rect">
              <a:avLst/>
            </a:prstGeom>
            <a:solidFill>
              <a:schemeClr val="bg1"/>
            </a:solidFill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Excited state</a:t>
              </a:r>
              <a:endParaRPr lang="en-PG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776D3108-7D1C-076F-4232-7C4AA6672A27}"/>
              </a:ext>
            </a:extLst>
          </p:cNvPr>
          <p:cNvCxnSpPr/>
          <p:nvPr/>
        </p:nvCxnSpPr>
        <p:spPr>
          <a:xfrm>
            <a:off x="6814114" y="662145"/>
            <a:ext cx="459971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5640FE2B-2FFF-00BE-B64C-05345B7BBE61}"/>
              </a:ext>
            </a:extLst>
          </p:cNvPr>
          <p:cNvSpPr txBox="1"/>
          <p:nvPr/>
        </p:nvSpPr>
        <p:spPr>
          <a:xfrm>
            <a:off x="10164478" y="230191"/>
            <a:ext cx="1842074" cy="343071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Excited state</a:t>
            </a:r>
            <a:endParaRPr lang="en-PG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55BD9533-95CC-ED8B-8BB4-4900D4C7AB77}"/>
              </a:ext>
            </a:extLst>
          </p:cNvPr>
          <p:cNvGrpSpPr/>
          <p:nvPr/>
        </p:nvGrpSpPr>
        <p:grpSpPr>
          <a:xfrm>
            <a:off x="7315200" y="662145"/>
            <a:ext cx="405384" cy="3570298"/>
            <a:chOff x="7315200" y="662145"/>
            <a:chExt cx="405384" cy="3570298"/>
          </a:xfrm>
        </p:grpSpPr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4B4EB006-76AE-F1CD-660B-19A7E5A1EB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15200" y="2904184"/>
              <a:ext cx="0" cy="126846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6E780485-A21E-1E4B-3AA9-BE766DBAEA1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22464" y="1657519"/>
              <a:ext cx="0" cy="251512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1CC76EFC-CC0B-B292-D801-C60E445C48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720584" y="662145"/>
              <a:ext cx="0" cy="357029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C578815E-620E-D72C-D74C-1A58B895B3FF}"/>
              </a:ext>
            </a:extLst>
          </p:cNvPr>
          <p:cNvGrpSpPr/>
          <p:nvPr/>
        </p:nvGrpSpPr>
        <p:grpSpPr>
          <a:xfrm>
            <a:off x="5581315" y="3590736"/>
            <a:ext cx="1656035" cy="313875"/>
            <a:chOff x="20533" y="3025383"/>
            <a:chExt cx="1953019" cy="250341"/>
          </a:xfrm>
        </p:grpSpPr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33109FCC-0BFD-3C84-4480-AF07BB15CA49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D0045905-1BEA-E424-BA50-8E69380048DF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3CF8545E-55F1-FD42-CCA3-C84C5D6814CE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</p:grp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9DD017CA-1037-A728-09CB-EAF2CD9CD28B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544DBF8D-1606-A568-F80D-B841A1C3E287}"/>
              </a:ext>
            </a:extLst>
          </p:cNvPr>
          <p:cNvGrpSpPr/>
          <p:nvPr/>
        </p:nvGrpSpPr>
        <p:grpSpPr>
          <a:xfrm>
            <a:off x="8366760" y="643254"/>
            <a:ext cx="487680" cy="3527167"/>
            <a:chOff x="8366760" y="643254"/>
            <a:chExt cx="487680" cy="3527167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8481C11-4B9F-3563-2F82-BC2F290F9D8B}"/>
                </a:ext>
              </a:extLst>
            </p:cNvPr>
            <p:cNvCxnSpPr/>
            <p:nvPr/>
          </p:nvCxnSpPr>
          <p:spPr>
            <a:xfrm>
              <a:off x="8366760" y="2915083"/>
              <a:ext cx="0" cy="125533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12D95EAA-BA99-EB78-9BF4-7E6C468C16B6}"/>
                </a:ext>
              </a:extLst>
            </p:cNvPr>
            <p:cNvCxnSpPr>
              <a:cxnSpLocks/>
            </p:cNvCxnSpPr>
            <p:nvPr/>
          </p:nvCxnSpPr>
          <p:spPr>
            <a:xfrm>
              <a:off x="8592312" y="1659745"/>
              <a:ext cx="0" cy="246777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0DCA2088-AF0C-DE02-539B-E7088C4553CB}"/>
                </a:ext>
              </a:extLst>
            </p:cNvPr>
            <p:cNvCxnSpPr>
              <a:cxnSpLocks/>
            </p:cNvCxnSpPr>
            <p:nvPr/>
          </p:nvCxnSpPr>
          <p:spPr>
            <a:xfrm>
              <a:off x="8854440" y="643254"/>
              <a:ext cx="0" cy="352716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4975AF69-F5DD-0FC9-59BB-2704429872DD}"/>
              </a:ext>
            </a:extLst>
          </p:cNvPr>
          <p:cNvGrpSpPr/>
          <p:nvPr/>
        </p:nvGrpSpPr>
        <p:grpSpPr>
          <a:xfrm>
            <a:off x="9953833" y="3295211"/>
            <a:ext cx="1656035" cy="313875"/>
            <a:chOff x="20533" y="3025383"/>
            <a:chExt cx="1953019" cy="250341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087AB68E-0B8B-BAD7-2E6F-E6F196DBAC2B}"/>
                </a:ext>
              </a:extLst>
            </p:cNvPr>
            <p:cNvGrpSpPr/>
            <p:nvPr/>
          </p:nvGrpSpPr>
          <p:grpSpPr>
            <a:xfrm>
              <a:off x="20533" y="3025383"/>
              <a:ext cx="1584100" cy="250341"/>
              <a:chOff x="989953" y="1842299"/>
              <a:chExt cx="1614634" cy="332087"/>
            </a:xfrm>
          </p:grpSpPr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E36B7FC6-9C51-F0A7-479E-8476530DE6A0}"/>
                  </a:ext>
                </a:extLst>
              </p:cNvPr>
              <p:cNvSpPr/>
              <p:nvPr/>
            </p:nvSpPr>
            <p:spPr>
              <a:xfrm>
                <a:off x="989953" y="1845942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9B6673C8-A7D0-BE51-4939-FC3EF7DB5017}"/>
                  </a:ext>
                </a:extLst>
              </p:cNvPr>
              <p:cNvSpPr/>
              <p:nvPr/>
            </p:nvSpPr>
            <p:spPr>
              <a:xfrm>
                <a:off x="1784991" y="1842299"/>
                <a:ext cx="819596" cy="328444"/>
              </a:xfrm>
              <a:custGeom>
                <a:avLst/>
                <a:gdLst>
                  <a:gd name="connsiteX0" fmla="*/ 17775 w 2567011"/>
                  <a:gd name="connsiteY0" fmla="*/ 729786 h 757497"/>
                  <a:gd name="connsiteX1" fmla="*/ 17775 w 2567011"/>
                  <a:gd name="connsiteY1" fmla="*/ 665132 h 757497"/>
                  <a:gd name="connsiteX2" fmla="*/ 202502 w 2567011"/>
                  <a:gd name="connsiteY2" fmla="*/ 114 h 757497"/>
                  <a:gd name="connsiteX3" fmla="*/ 461120 w 2567011"/>
                  <a:gd name="connsiteY3" fmla="*/ 720550 h 757497"/>
                  <a:gd name="connsiteX4" fmla="*/ 655084 w 2567011"/>
                  <a:gd name="connsiteY4" fmla="*/ 37059 h 757497"/>
                  <a:gd name="connsiteX5" fmla="*/ 885993 w 2567011"/>
                  <a:gd name="connsiteY5" fmla="*/ 739023 h 757497"/>
                  <a:gd name="connsiteX6" fmla="*/ 1116902 w 2567011"/>
                  <a:gd name="connsiteY6" fmla="*/ 27823 h 757497"/>
                  <a:gd name="connsiteX7" fmla="*/ 1329338 w 2567011"/>
                  <a:gd name="connsiteY7" fmla="*/ 748259 h 757497"/>
                  <a:gd name="connsiteX8" fmla="*/ 1486356 w 2567011"/>
                  <a:gd name="connsiteY8" fmla="*/ 55532 h 757497"/>
                  <a:gd name="connsiteX9" fmla="*/ 1726502 w 2567011"/>
                  <a:gd name="connsiteY9" fmla="*/ 757495 h 757497"/>
                  <a:gd name="connsiteX10" fmla="*/ 1865047 w 2567011"/>
                  <a:gd name="connsiteY10" fmla="*/ 46295 h 757497"/>
                  <a:gd name="connsiteX11" fmla="*/ 2132902 w 2567011"/>
                  <a:gd name="connsiteY11" fmla="*/ 739023 h 757497"/>
                  <a:gd name="connsiteX12" fmla="*/ 2280684 w 2567011"/>
                  <a:gd name="connsiteY12" fmla="*/ 18586 h 757497"/>
                  <a:gd name="connsiteX13" fmla="*/ 2474647 w 2567011"/>
                  <a:gd name="connsiteY13" fmla="*/ 729786 h 757497"/>
                  <a:gd name="connsiteX14" fmla="*/ 2567011 w 2567011"/>
                  <a:gd name="connsiteY14" fmla="*/ 388041 h 757497"/>
                  <a:gd name="connsiteX0" fmla="*/ 17775 w 2567011"/>
                  <a:gd name="connsiteY0" fmla="*/ 729786 h 757534"/>
                  <a:gd name="connsiteX1" fmla="*/ 17775 w 2567011"/>
                  <a:gd name="connsiteY1" fmla="*/ 665132 h 757534"/>
                  <a:gd name="connsiteX2" fmla="*/ 202502 w 2567011"/>
                  <a:gd name="connsiteY2" fmla="*/ 114 h 757534"/>
                  <a:gd name="connsiteX3" fmla="*/ 461120 w 2567011"/>
                  <a:gd name="connsiteY3" fmla="*/ 720550 h 757534"/>
                  <a:gd name="connsiteX4" fmla="*/ 655084 w 2567011"/>
                  <a:gd name="connsiteY4" fmla="*/ 37059 h 757534"/>
                  <a:gd name="connsiteX5" fmla="*/ 885993 w 2567011"/>
                  <a:gd name="connsiteY5" fmla="*/ 739023 h 757534"/>
                  <a:gd name="connsiteX6" fmla="*/ 1116902 w 2567011"/>
                  <a:gd name="connsiteY6" fmla="*/ 27823 h 757534"/>
                  <a:gd name="connsiteX7" fmla="*/ 1329338 w 2567011"/>
                  <a:gd name="connsiteY7" fmla="*/ 748259 h 757534"/>
                  <a:gd name="connsiteX8" fmla="*/ 1514065 w 2567011"/>
                  <a:gd name="connsiteY8" fmla="*/ 9350 h 757534"/>
                  <a:gd name="connsiteX9" fmla="*/ 1726502 w 2567011"/>
                  <a:gd name="connsiteY9" fmla="*/ 757495 h 757534"/>
                  <a:gd name="connsiteX10" fmla="*/ 1865047 w 2567011"/>
                  <a:gd name="connsiteY10" fmla="*/ 46295 h 757534"/>
                  <a:gd name="connsiteX11" fmla="*/ 2132902 w 2567011"/>
                  <a:gd name="connsiteY11" fmla="*/ 739023 h 757534"/>
                  <a:gd name="connsiteX12" fmla="*/ 2280684 w 2567011"/>
                  <a:gd name="connsiteY12" fmla="*/ 18586 h 757534"/>
                  <a:gd name="connsiteX13" fmla="*/ 2474647 w 2567011"/>
                  <a:gd name="connsiteY13" fmla="*/ 729786 h 757534"/>
                  <a:gd name="connsiteX14" fmla="*/ 2567011 w 2567011"/>
                  <a:gd name="connsiteY14" fmla="*/ 388041 h 757534"/>
                  <a:gd name="connsiteX0" fmla="*/ 17775 w 2567011"/>
                  <a:gd name="connsiteY0" fmla="*/ 738918 h 766636"/>
                  <a:gd name="connsiteX1" fmla="*/ 17775 w 2567011"/>
                  <a:gd name="connsiteY1" fmla="*/ 674264 h 766636"/>
                  <a:gd name="connsiteX2" fmla="*/ 202502 w 2567011"/>
                  <a:gd name="connsiteY2" fmla="*/ 9246 h 766636"/>
                  <a:gd name="connsiteX3" fmla="*/ 461120 w 2567011"/>
                  <a:gd name="connsiteY3" fmla="*/ 729682 h 766636"/>
                  <a:gd name="connsiteX4" fmla="*/ 655084 w 2567011"/>
                  <a:gd name="connsiteY4" fmla="*/ 46191 h 766636"/>
                  <a:gd name="connsiteX5" fmla="*/ 885993 w 2567011"/>
                  <a:gd name="connsiteY5" fmla="*/ 748155 h 766636"/>
                  <a:gd name="connsiteX6" fmla="*/ 1116902 w 2567011"/>
                  <a:gd name="connsiteY6" fmla="*/ 36955 h 766636"/>
                  <a:gd name="connsiteX7" fmla="*/ 1329338 w 2567011"/>
                  <a:gd name="connsiteY7" fmla="*/ 757391 h 766636"/>
                  <a:gd name="connsiteX8" fmla="*/ 1514065 w 2567011"/>
                  <a:gd name="connsiteY8" fmla="*/ 18482 h 766636"/>
                  <a:gd name="connsiteX9" fmla="*/ 1726502 w 2567011"/>
                  <a:gd name="connsiteY9" fmla="*/ 766627 h 766636"/>
                  <a:gd name="connsiteX10" fmla="*/ 1883520 w 2567011"/>
                  <a:gd name="connsiteY10" fmla="*/ 9 h 766636"/>
                  <a:gd name="connsiteX11" fmla="*/ 2132902 w 2567011"/>
                  <a:gd name="connsiteY11" fmla="*/ 748155 h 766636"/>
                  <a:gd name="connsiteX12" fmla="*/ 2280684 w 2567011"/>
                  <a:gd name="connsiteY12" fmla="*/ 27718 h 766636"/>
                  <a:gd name="connsiteX13" fmla="*/ 2474647 w 2567011"/>
                  <a:gd name="connsiteY13" fmla="*/ 738918 h 766636"/>
                  <a:gd name="connsiteX14" fmla="*/ 2567011 w 2567011"/>
                  <a:gd name="connsiteY14" fmla="*/ 397173 h 766636"/>
                  <a:gd name="connsiteX0" fmla="*/ 17127 w 2566363"/>
                  <a:gd name="connsiteY0" fmla="*/ 738918 h 766636"/>
                  <a:gd name="connsiteX1" fmla="*/ 17127 w 2566363"/>
                  <a:gd name="connsiteY1" fmla="*/ 674264 h 766636"/>
                  <a:gd name="connsiteX2" fmla="*/ 192618 w 2566363"/>
                  <a:gd name="connsiteY2" fmla="*/ 64664 h 766636"/>
                  <a:gd name="connsiteX3" fmla="*/ 460472 w 2566363"/>
                  <a:gd name="connsiteY3" fmla="*/ 729682 h 766636"/>
                  <a:gd name="connsiteX4" fmla="*/ 654436 w 2566363"/>
                  <a:gd name="connsiteY4" fmla="*/ 46191 h 766636"/>
                  <a:gd name="connsiteX5" fmla="*/ 885345 w 2566363"/>
                  <a:gd name="connsiteY5" fmla="*/ 748155 h 766636"/>
                  <a:gd name="connsiteX6" fmla="*/ 1116254 w 2566363"/>
                  <a:gd name="connsiteY6" fmla="*/ 36955 h 766636"/>
                  <a:gd name="connsiteX7" fmla="*/ 1328690 w 2566363"/>
                  <a:gd name="connsiteY7" fmla="*/ 757391 h 766636"/>
                  <a:gd name="connsiteX8" fmla="*/ 1513417 w 2566363"/>
                  <a:gd name="connsiteY8" fmla="*/ 18482 h 766636"/>
                  <a:gd name="connsiteX9" fmla="*/ 1725854 w 2566363"/>
                  <a:gd name="connsiteY9" fmla="*/ 766627 h 766636"/>
                  <a:gd name="connsiteX10" fmla="*/ 1882872 w 2566363"/>
                  <a:gd name="connsiteY10" fmla="*/ 9 h 766636"/>
                  <a:gd name="connsiteX11" fmla="*/ 2132254 w 2566363"/>
                  <a:gd name="connsiteY11" fmla="*/ 748155 h 766636"/>
                  <a:gd name="connsiteX12" fmla="*/ 2280036 w 2566363"/>
                  <a:gd name="connsiteY12" fmla="*/ 27718 h 766636"/>
                  <a:gd name="connsiteX13" fmla="*/ 2473999 w 2566363"/>
                  <a:gd name="connsiteY13" fmla="*/ 738918 h 766636"/>
                  <a:gd name="connsiteX14" fmla="*/ 2566363 w 2566363"/>
                  <a:gd name="connsiteY14" fmla="*/ 397173 h 766636"/>
                  <a:gd name="connsiteX0" fmla="*/ 17127 w 2566363"/>
                  <a:gd name="connsiteY0" fmla="*/ 720439 h 748157"/>
                  <a:gd name="connsiteX1" fmla="*/ 17127 w 2566363"/>
                  <a:gd name="connsiteY1" fmla="*/ 655785 h 748157"/>
                  <a:gd name="connsiteX2" fmla="*/ 192618 w 2566363"/>
                  <a:gd name="connsiteY2" fmla="*/ 46185 h 748157"/>
                  <a:gd name="connsiteX3" fmla="*/ 460472 w 2566363"/>
                  <a:gd name="connsiteY3" fmla="*/ 711203 h 748157"/>
                  <a:gd name="connsiteX4" fmla="*/ 654436 w 2566363"/>
                  <a:gd name="connsiteY4" fmla="*/ 27712 h 748157"/>
                  <a:gd name="connsiteX5" fmla="*/ 885345 w 2566363"/>
                  <a:gd name="connsiteY5" fmla="*/ 729676 h 748157"/>
                  <a:gd name="connsiteX6" fmla="*/ 1116254 w 2566363"/>
                  <a:gd name="connsiteY6" fmla="*/ 18476 h 748157"/>
                  <a:gd name="connsiteX7" fmla="*/ 1328690 w 2566363"/>
                  <a:gd name="connsiteY7" fmla="*/ 738912 h 748157"/>
                  <a:gd name="connsiteX8" fmla="*/ 1513417 w 2566363"/>
                  <a:gd name="connsiteY8" fmla="*/ 3 h 748157"/>
                  <a:gd name="connsiteX9" fmla="*/ 1725854 w 2566363"/>
                  <a:gd name="connsiteY9" fmla="*/ 748148 h 748157"/>
                  <a:gd name="connsiteX10" fmla="*/ 1882872 w 2566363"/>
                  <a:gd name="connsiteY10" fmla="*/ 18475 h 748157"/>
                  <a:gd name="connsiteX11" fmla="*/ 2132254 w 2566363"/>
                  <a:gd name="connsiteY11" fmla="*/ 729676 h 748157"/>
                  <a:gd name="connsiteX12" fmla="*/ 2280036 w 2566363"/>
                  <a:gd name="connsiteY12" fmla="*/ 9239 h 748157"/>
                  <a:gd name="connsiteX13" fmla="*/ 2473999 w 2566363"/>
                  <a:gd name="connsiteY13" fmla="*/ 720439 h 748157"/>
                  <a:gd name="connsiteX14" fmla="*/ 2566363 w 2566363"/>
                  <a:gd name="connsiteY14" fmla="*/ 378694 h 748157"/>
                  <a:gd name="connsiteX0" fmla="*/ 17127 w 2566363"/>
                  <a:gd name="connsiteY0" fmla="*/ 711203 h 738914"/>
                  <a:gd name="connsiteX1" fmla="*/ 17127 w 2566363"/>
                  <a:gd name="connsiteY1" fmla="*/ 646549 h 738914"/>
                  <a:gd name="connsiteX2" fmla="*/ 192618 w 2566363"/>
                  <a:gd name="connsiteY2" fmla="*/ 36949 h 738914"/>
                  <a:gd name="connsiteX3" fmla="*/ 460472 w 2566363"/>
                  <a:gd name="connsiteY3" fmla="*/ 701967 h 738914"/>
                  <a:gd name="connsiteX4" fmla="*/ 654436 w 2566363"/>
                  <a:gd name="connsiteY4" fmla="*/ 18476 h 738914"/>
                  <a:gd name="connsiteX5" fmla="*/ 885345 w 2566363"/>
                  <a:gd name="connsiteY5" fmla="*/ 720440 h 738914"/>
                  <a:gd name="connsiteX6" fmla="*/ 1116254 w 2566363"/>
                  <a:gd name="connsiteY6" fmla="*/ 9240 h 738914"/>
                  <a:gd name="connsiteX7" fmla="*/ 1328690 w 2566363"/>
                  <a:gd name="connsiteY7" fmla="*/ 729676 h 738914"/>
                  <a:gd name="connsiteX8" fmla="*/ 1513417 w 2566363"/>
                  <a:gd name="connsiteY8" fmla="*/ 18476 h 738914"/>
                  <a:gd name="connsiteX9" fmla="*/ 1725854 w 2566363"/>
                  <a:gd name="connsiteY9" fmla="*/ 738912 h 738914"/>
                  <a:gd name="connsiteX10" fmla="*/ 1882872 w 2566363"/>
                  <a:gd name="connsiteY10" fmla="*/ 9239 h 738914"/>
                  <a:gd name="connsiteX11" fmla="*/ 2132254 w 2566363"/>
                  <a:gd name="connsiteY11" fmla="*/ 720440 h 738914"/>
                  <a:gd name="connsiteX12" fmla="*/ 2280036 w 2566363"/>
                  <a:gd name="connsiteY12" fmla="*/ 3 h 738914"/>
                  <a:gd name="connsiteX13" fmla="*/ 2473999 w 2566363"/>
                  <a:gd name="connsiteY13" fmla="*/ 711203 h 738914"/>
                  <a:gd name="connsiteX14" fmla="*/ 2566363 w 2566363"/>
                  <a:gd name="connsiteY14" fmla="*/ 369458 h 738914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35090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29676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  <a:gd name="connsiteX0" fmla="*/ 17127 w 2566363"/>
                  <a:gd name="connsiteY0" fmla="*/ 711203 h 733141"/>
                  <a:gd name="connsiteX1" fmla="*/ 17127 w 2566363"/>
                  <a:gd name="connsiteY1" fmla="*/ 646549 h 733141"/>
                  <a:gd name="connsiteX2" fmla="*/ 192618 w 2566363"/>
                  <a:gd name="connsiteY2" fmla="*/ 36949 h 733141"/>
                  <a:gd name="connsiteX3" fmla="*/ 460472 w 2566363"/>
                  <a:gd name="connsiteY3" fmla="*/ 701967 h 733141"/>
                  <a:gd name="connsiteX4" fmla="*/ 654436 w 2566363"/>
                  <a:gd name="connsiteY4" fmla="*/ 18476 h 733141"/>
                  <a:gd name="connsiteX5" fmla="*/ 885345 w 2566363"/>
                  <a:gd name="connsiteY5" fmla="*/ 720440 h 733141"/>
                  <a:gd name="connsiteX6" fmla="*/ 1116254 w 2566363"/>
                  <a:gd name="connsiteY6" fmla="*/ 9240 h 733141"/>
                  <a:gd name="connsiteX7" fmla="*/ 1328690 w 2566363"/>
                  <a:gd name="connsiteY7" fmla="*/ 701967 h 733141"/>
                  <a:gd name="connsiteX8" fmla="*/ 1513417 w 2566363"/>
                  <a:gd name="connsiteY8" fmla="*/ 18476 h 733141"/>
                  <a:gd name="connsiteX9" fmla="*/ 1744326 w 2566363"/>
                  <a:gd name="connsiteY9" fmla="*/ 701967 h 733141"/>
                  <a:gd name="connsiteX10" fmla="*/ 1882872 w 2566363"/>
                  <a:gd name="connsiteY10" fmla="*/ 9239 h 733141"/>
                  <a:gd name="connsiteX11" fmla="*/ 2132254 w 2566363"/>
                  <a:gd name="connsiteY11" fmla="*/ 720440 h 733141"/>
                  <a:gd name="connsiteX12" fmla="*/ 2280036 w 2566363"/>
                  <a:gd name="connsiteY12" fmla="*/ 3 h 733141"/>
                  <a:gd name="connsiteX13" fmla="*/ 2473999 w 2566363"/>
                  <a:gd name="connsiteY13" fmla="*/ 711203 h 733141"/>
                  <a:gd name="connsiteX14" fmla="*/ 2566363 w 2566363"/>
                  <a:gd name="connsiteY14" fmla="*/ 369458 h 733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66363" h="733141">
                    <a:moveTo>
                      <a:pt x="17127" y="711203"/>
                    </a:moveTo>
                    <a:cubicBezTo>
                      <a:pt x="1733" y="739682"/>
                      <a:pt x="-12121" y="758925"/>
                      <a:pt x="17127" y="646549"/>
                    </a:cubicBezTo>
                    <a:cubicBezTo>
                      <a:pt x="46375" y="534173"/>
                      <a:pt x="118727" y="27713"/>
                      <a:pt x="192618" y="36949"/>
                    </a:cubicBezTo>
                    <a:cubicBezTo>
                      <a:pt x="266509" y="46185"/>
                      <a:pt x="383502" y="705046"/>
                      <a:pt x="460472" y="701967"/>
                    </a:cubicBezTo>
                    <a:cubicBezTo>
                      <a:pt x="537442" y="698888"/>
                      <a:pt x="583624" y="15397"/>
                      <a:pt x="654436" y="18476"/>
                    </a:cubicBezTo>
                    <a:cubicBezTo>
                      <a:pt x="725248" y="21555"/>
                      <a:pt x="808375" y="721979"/>
                      <a:pt x="885345" y="720440"/>
                    </a:cubicBezTo>
                    <a:cubicBezTo>
                      <a:pt x="962315" y="718901"/>
                      <a:pt x="1042363" y="12319"/>
                      <a:pt x="1116254" y="9240"/>
                    </a:cubicBezTo>
                    <a:cubicBezTo>
                      <a:pt x="1190145" y="6161"/>
                      <a:pt x="1262496" y="700428"/>
                      <a:pt x="1328690" y="701967"/>
                    </a:cubicBezTo>
                    <a:cubicBezTo>
                      <a:pt x="1394884" y="703506"/>
                      <a:pt x="1444144" y="18476"/>
                      <a:pt x="1513417" y="18476"/>
                    </a:cubicBezTo>
                    <a:cubicBezTo>
                      <a:pt x="1582690" y="18476"/>
                      <a:pt x="1682750" y="703506"/>
                      <a:pt x="1744326" y="701967"/>
                    </a:cubicBezTo>
                    <a:cubicBezTo>
                      <a:pt x="1805902" y="700428"/>
                      <a:pt x="1818217" y="6160"/>
                      <a:pt x="1882872" y="9239"/>
                    </a:cubicBezTo>
                    <a:cubicBezTo>
                      <a:pt x="1947527" y="12318"/>
                      <a:pt x="2066060" y="721979"/>
                      <a:pt x="2132254" y="720440"/>
                    </a:cubicBezTo>
                    <a:cubicBezTo>
                      <a:pt x="2198448" y="718901"/>
                      <a:pt x="2223079" y="1542"/>
                      <a:pt x="2280036" y="3"/>
                    </a:cubicBezTo>
                    <a:cubicBezTo>
                      <a:pt x="2336994" y="-1537"/>
                      <a:pt x="2426278" y="649627"/>
                      <a:pt x="2473999" y="711203"/>
                    </a:cubicBezTo>
                    <a:cubicBezTo>
                      <a:pt x="2521720" y="772779"/>
                      <a:pt x="2544041" y="571118"/>
                      <a:pt x="2566363" y="369458"/>
                    </a:cubicBezTo>
                  </a:path>
                </a:pathLst>
              </a:cu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PG">
                  <a:solidFill>
                    <a:srgbClr val="7030A0"/>
                  </a:solidFill>
                </a:endParaRPr>
              </a:p>
            </p:txBody>
          </p:sp>
        </p:grpSp>
        <p:cxnSp>
          <p:nvCxnSpPr>
            <p:cNvPr id="64" name="Straight Arrow Connector 63">
              <a:extLst>
                <a:ext uri="{FF2B5EF4-FFF2-40B4-BE49-F238E27FC236}">
                  <a16:creationId xmlns:a16="http://schemas.microsoft.com/office/drawing/2014/main" id="{CDAD1901-EA02-52EB-DD45-059F5C397D69}"/>
                </a:ext>
              </a:extLst>
            </p:cNvPr>
            <p:cNvCxnSpPr/>
            <p:nvPr/>
          </p:nvCxnSpPr>
          <p:spPr>
            <a:xfrm>
              <a:off x="1617686" y="3164386"/>
              <a:ext cx="355866" cy="656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C273ED97-245C-444A-288A-A42290C66EBC}"/>
              </a:ext>
            </a:extLst>
          </p:cNvPr>
          <p:cNvGrpSpPr/>
          <p:nvPr/>
        </p:nvGrpSpPr>
        <p:grpSpPr>
          <a:xfrm>
            <a:off x="8096649" y="6096246"/>
            <a:ext cx="3200399" cy="657583"/>
            <a:chOff x="8695944" y="5594663"/>
            <a:chExt cx="3200399" cy="657583"/>
          </a:xfrm>
        </p:grpSpPr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5A13834D-692E-32E6-3C80-9F06ED363A13}"/>
                </a:ext>
              </a:extLst>
            </p:cNvPr>
            <p:cNvSpPr/>
            <p:nvPr/>
          </p:nvSpPr>
          <p:spPr>
            <a:xfrm>
              <a:off x="8695944" y="5596128"/>
              <a:ext cx="3200399" cy="64922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87ED900-2144-10BB-844B-B91E6FCF6587}"/>
                </a:ext>
              </a:extLst>
            </p:cNvPr>
            <p:cNvCxnSpPr/>
            <p:nvPr/>
          </p:nvCxnSpPr>
          <p:spPr>
            <a:xfrm>
              <a:off x="9115649" y="5594663"/>
              <a:ext cx="0" cy="650689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82C3F1D7-4AF3-E2A2-72C3-DAFC927B07CE}"/>
                </a:ext>
              </a:extLst>
            </p:cNvPr>
            <p:cNvCxnSpPr/>
            <p:nvPr/>
          </p:nvCxnSpPr>
          <p:spPr>
            <a:xfrm>
              <a:off x="9337321" y="5601557"/>
              <a:ext cx="0" cy="650689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9E58731D-DE0B-B242-43A9-F82F2E4440D5}"/>
                </a:ext>
              </a:extLst>
            </p:cNvPr>
            <p:cNvCxnSpPr/>
            <p:nvPr/>
          </p:nvCxnSpPr>
          <p:spPr>
            <a:xfrm>
              <a:off x="9582726" y="5594663"/>
              <a:ext cx="0" cy="650689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TextBox 74">
            <a:extLst>
              <a:ext uri="{FF2B5EF4-FFF2-40B4-BE49-F238E27FC236}">
                <a16:creationId xmlns:a16="http://schemas.microsoft.com/office/drawing/2014/main" id="{6AB41FB6-6377-3895-AE2B-AC01A0F2656E}"/>
              </a:ext>
            </a:extLst>
          </p:cNvPr>
          <p:cNvSpPr txBox="1"/>
          <p:nvPr/>
        </p:nvSpPr>
        <p:spPr>
          <a:xfrm>
            <a:off x="9228836" y="6269293"/>
            <a:ext cx="1842074" cy="369332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Near IR</a:t>
            </a:r>
            <a:endParaRPr lang="en-PG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06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oup 103">
            <a:extLst>
              <a:ext uri="{FF2B5EF4-FFF2-40B4-BE49-F238E27FC236}">
                <a16:creationId xmlns:a16="http://schemas.microsoft.com/office/drawing/2014/main" id="{CFED57C9-5849-26BF-CDE6-1E186C2FA0FC}"/>
              </a:ext>
            </a:extLst>
          </p:cNvPr>
          <p:cNvGrpSpPr/>
          <p:nvPr/>
        </p:nvGrpSpPr>
        <p:grpSpPr>
          <a:xfrm>
            <a:off x="680720" y="513670"/>
            <a:ext cx="10220959" cy="6234018"/>
            <a:chOff x="680720" y="513670"/>
            <a:chExt cx="10220959" cy="6234018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78FB3F6B-A631-6D3A-4F79-58443048291C}"/>
                </a:ext>
              </a:extLst>
            </p:cNvPr>
            <p:cNvCxnSpPr>
              <a:cxnSpLocks/>
            </p:cNvCxnSpPr>
            <p:nvPr/>
          </p:nvCxnSpPr>
          <p:spPr>
            <a:xfrm>
              <a:off x="731520" y="5143844"/>
              <a:ext cx="936752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1D9563A3-C813-3D7E-7229-4F1668A7756C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4294832"/>
              <a:ext cx="9367520" cy="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7ECB0830-EB38-7978-EFBD-AE452FDD7965}"/>
                </a:ext>
              </a:extLst>
            </p:cNvPr>
            <p:cNvCxnSpPr>
              <a:cxnSpLocks/>
            </p:cNvCxnSpPr>
            <p:nvPr/>
          </p:nvCxnSpPr>
          <p:spPr>
            <a:xfrm>
              <a:off x="751840" y="3657600"/>
              <a:ext cx="9367520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B697FF0C-0D1E-3C3D-E098-CDE34DCAACA0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3037840"/>
              <a:ext cx="9367520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3A18C09-5987-5004-961C-4A7E62AE5F63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561273"/>
              <a:ext cx="9367520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000D2CD-AAB5-A701-95D4-CFBB6B083B90}"/>
                </a:ext>
              </a:extLst>
            </p:cNvPr>
            <p:cNvCxnSpPr>
              <a:cxnSpLocks/>
            </p:cNvCxnSpPr>
            <p:nvPr/>
          </p:nvCxnSpPr>
          <p:spPr>
            <a:xfrm>
              <a:off x="680720" y="2133600"/>
              <a:ext cx="936752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F71139E-ED6F-AF0A-059D-B689C32A9C82}"/>
                </a:ext>
              </a:extLst>
            </p:cNvPr>
            <p:cNvCxnSpPr>
              <a:cxnSpLocks/>
            </p:cNvCxnSpPr>
            <p:nvPr/>
          </p:nvCxnSpPr>
          <p:spPr>
            <a:xfrm>
              <a:off x="680720" y="1744009"/>
              <a:ext cx="936752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000AD90-DC52-540A-71C1-AD6B97ECAD23}"/>
                </a:ext>
              </a:extLst>
            </p:cNvPr>
            <p:cNvCxnSpPr>
              <a:cxnSpLocks/>
            </p:cNvCxnSpPr>
            <p:nvPr/>
          </p:nvCxnSpPr>
          <p:spPr>
            <a:xfrm>
              <a:off x="741680" y="975335"/>
              <a:ext cx="9367520" cy="0"/>
            </a:xfrm>
            <a:prstGeom prst="line">
              <a:avLst/>
            </a:prstGeom>
            <a:ln w="28575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C695290-006B-AE80-C4D0-5C6264F35C38}"/>
                </a:ext>
              </a:extLst>
            </p:cNvPr>
            <p:cNvSpPr txBox="1"/>
            <p:nvPr/>
          </p:nvSpPr>
          <p:spPr>
            <a:xfrm>
              <a:off x="751840" y="4686607"/>
              <a:ext cx="792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 =1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8B27F49-2771-DB3C-BEFD-EC914AED017F}"/>
                </a:ext>
              </a:extLst>
            </p:cNvPr>
            <p:cNvSpPr txBox="1"/>
            <p:nvPr/>
          </p:nvSpPr>
          <p:spPr>
            <a:xfrm>
              <a:off x="762000" y="3833167"/>
              <a:ext cx="792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 =2</a:t>
              </a:r>
              <a:endParaRPr lang="en-IN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6217F9C-64EF-E430-45A7-266B73F1AF81}"/>
                </a:ext>
              </a:extLst>
            </p:cNvPr>
            <p:cNvSpPr txBox="1"/>
            <p:nvPr/>
          </p:nvSpPr>
          <p:spPr>
            <a:xfrm>
              <a:off x="762000" y="3272136"/>
              <a:ext cx="792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 =3</a:t>
              </a:r>
              <a:endParaRPr lang="en-IN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E1B0771-D513-5464-B133-AF3ECB8D96DC}"/>
                </a:ext>
              </a:extLst>
            </p:cNvPr>
            <p:cNvSpPr txBox="1"/>
            <p:nvPr/>
          </p:nvSpPr>
          <p:spPr>
            <a:xfrm>
              <a:off x="762000" y="2561272"/>
              <a:ext cx="792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accent4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 =4</a:t>
              </a:r>
              <a:endParaRPr lang="en-IN" sz="24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1FED6FA-06F2-B5A4-0FF3-6C01A960C4AF}"/>
                </a:ext>
              </a:extLst>
            </p:cNvPr>
            <p:cNvSpPr txBox="1"/>
            <p:nvPr/>
          </p:nvSpPr>
          <p:spPr>
            <a:xfrm>
              <a:off x="741680" y="2150408"/>
              <a:ext cx="792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 =5</a:t>
              </a:r>
              <a:endParaRPr lang="en-IN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94F7741-8B0C-80C5-0924-19B4027BD85F}"/>
                </a:ext>
              </a:extLst>
            </p:cNvPr>
            <p:cNvSpPr txBox="1"/>
            <p:nvPr/>
          </p:nvSpPr>
          <p:spPr>
            <a:xfrm>
              <a:off x="751840" y="1378863"/>
              <a:ext cx="792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 =7</a:t>
              </a:r>
              <a:endParaRPr lang="en-I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F7DD2C6-E777-73C1-DE8B-1C47FE314937}"/>
                </a:ext>
              </a:extLst>
            </p:cNvPr>
            <p:cNvSpPr txBox="1"/>
            <p:nvPr/>
          </p:nvSpPr>
          <p:spPr>
            <a:xfrm>
              <a:off x="762000" y="1742439"/>
              <a:ext cx="792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 =6</a:t>
              </a:r>
              <a:endParaRPr lang="en-I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E72488E-E8E5-00E9-FF14-F6D87F7DADE6}"/>
                </a:ext>
              </a:extLst>
            </p:cNvPr>
            <p:cNvSpPr txBox="1"/>
            <p:nvPr/>
          </p:nvSpPr>
          <p:spPr>
            <a:xfrm>
              <a:off x="741680" y="513670"/>
              <a:ext cx="9855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 = </a:t>
              </a:r>
              <a:r>
                <a:rPr lang="en-US" sz="2400" b="1" dirty="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</a:t>
              </a:r>
              <a:endParaRPr lang="en-IN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28A7C31E-8774-5512-1FA3-2DD1C193BC26}"/>
                </a:ext>
              </a:extLst>
            </p:cNvPr>
            <p:cNvCxnSpPr>
              <a:cxnSpLocks/>
            </p:cNvCxnSpPr>
            <p:nvPr/>
          </p:nvCxnSpPr>
          <p:spPr>
            <a:xfrm>
              <a:off x="1757680" y="975335"/>
              <a:ext cx="0" cy="4172937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CF832F28-1B1D-270F-1484-E61B5567FD5C}"/>
                </a:ext>
              </a:extLst>
            </p:cNvPr>
            <p:cNvCxnSpPr>
              <a:cxnSpLocks/>
            </p:cNvCxnSpPr>
            <p:nvPr/>
          </p:nvCxnSpPr>
          <p:spPr>
            <a:xfrm>
              <a:off x="1894840" y="1742439"/>
              <a:ext cx="0" cy="3405833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4E4F9CEA-2BA8-248C-7B27-3598A3C3A7E6}"/>
                </a:ext>
              </a:extLst>
            </p:cNvPr>
            <p:cNvCxnSpPr>
              <a:cxnSpLocks/>
            </p:cNvCxnSpPr>
            <p:nvPr/>
          </p:nvCxnSpPr>
          <p:spPr>
            <a:xfrm>
              <a:off x="2026920" y="2150408"/>
              <a:ext cx="0" cy="2997864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55E1D721-60A2-CCC7-F522-DAFE284957EE}"/>
                </a:ext>
              </a:extLst>
            </p:cNvPr>
            <p:cNvCxnSpPr>
              <a:cxnSpLocks/>
            </p:cNvCxnSpPr>
            <p:nvPr/>
          </p:nvCxnSpPr>
          <p:spPr>
            <a:xfrm>
              <a:off x="2159000" y="2561272"/>
              <a:ext cx="0" cy="2595260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E15A0252-D993-6D06-2BEE-69719E633BAC}"/>
                </a:ext>
              </a:extLst>
            </p:cNvPr>
            <p:cNvCxnSpPr>
              <a:cxnSpLocks/>
            </p:cNvCxnSpPr>
            <p:nvPr/>
          </p:nvCxnSpPr>
          <p:spPr>
            <a:xfrm>
              <a:off x="2280920" y="3061803"/>
              <a:ext cx="0" cy="2106004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736697E8-2C89-A64E-CCA1-EBF1FD476C93}"/>
                </a:ext>
              </a:extLst>
            </p:cNvPr>
            <p:cNvCxnSpPr>
              <a:cxnSpLocks/>
            </p:cNvCxnSpPr>
            <p:nvPr/>
          </p:nvCxnSpPr>
          <p:spPr>
            <a:xfrm>
              <a:off x="2413000" y="3649340"/>
              <a:ext cx="0" cy="1494504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9A295893-8C2F-8942-4E1E-50C5FC9EC5EE}"/>
                </a:ext>
              </a:extLst>
            </p:cNvPr>
            <p:cNvCxnSpPr>
              <a:cxnSpLocks/>
            </p:cNvCxnSpPr>
            <p:nvPr/>
          </p:nvCxnSpPr>
          <p:spPr>
            <a:xfrm>
              <a:off x="2534920" y="4294832"/>
              <a:ext cx="0" cy="872975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C95C7EC9-128C-1A81-8995-397EDF906A0A}"/>
                </a:ext>
              </a:extLst>
            </p:cNvPr>
            <p:cNvCxnSpPr>
              <a:cxnSpLocks/>
            </p:cNvCxnSpPr>
            <p:nvPr/>
          </p:nvCxnSpPr>
          <p:spPr>
            <a:xfrm>
              <a:off x="3500120" y="967883"/>
              <a:ext cx="0" cy="3345549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03D4FB77-1D72-3AC6-39C1-7B691D898F4E}"/>
                </a:ext>
              </a:extLst>
            </p:cNvPr>
            <p:cNvCxnSpPr>
              <a:cxnSpLocks/>
            </p:cNvCxnSpPr>
            <p:nvPr/>
          </p:nvCxnSpPr>
          <p:spPr>
            <a:xfrm>
              <a:off x="3662582" y="1718283"/>
              <a:ext cx="0" cy="2576549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34B33EF4-65C0-6808-DA24-9C3C59EAA6B9}"/>
                </a:ext>
              </a:extLst>
            </p:cNvPr>
            <p:cNvCxnSpPr>
              <a:cxnSpLocks/>
            </p:cNvCxnSpPr>
            <p:nvPr/>
          </p:nvCxnSpPr>
          <p:spPr>
            <a:xfrm>
              <a:off x="3845560" y="2092960"/>
              <a:ext cx="0" cy="2179832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3985EF33-8DC6-9828-85B8-FAAC3E2BCC38}"/>
                </a:ext>
              </a:extLst>
            </p:cNvPr>
            <p:cNvCxnSpPr>
              <a:cxnSpLocks/>
            </p:cNvCxnSpPr>
            <p:nvPr/>
          </p:nvCxnSpPr>
          <p:spPr>
            <a:xfrm>
              <a:off x="3997960" y="2579872"/>
              <a:ext cx="0" cy="1733560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602988FE-EA6B-D194-B027-617FA64B9EC8}"/>
                </a:ext>
              </a:extLst>
            </p:cNvPr>
            <p:cNvCxnSpPr>
              <a:cxnSpLocks/>
            </p:cNvCxnSpPr>
            <p:nvPr/>
          </p:nvCxnSpPr>
          <p:spPr>
            <a:xfrm>
              <a:off x="4151819" y="2990736"/>
              <a:ext cx="0" cy="1322696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2A39EBCF-DF0D-7837-ACE6-2DC66BE5EB4F}"/>
                </a:ext>
              </a:extLst>
            </p:cNvPr>
            <p:cNvCxnSpPr>
              <a:cxnSpLocks/>
            </p:cNvCxnSpPr>
            <p:nvPr/>
          </p:nvCxnSpPr>
          <p:spPr>
            <a:xfrm>
              <a:off x="4282440" y="3649340"/>
              <a:ext cx="0" cy="696293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EB77281B-43F8-141A-B5DA-000D3B0B561A}"/>
                </a:ext>
              </a:extLst>
            </p:cNvPr>
            <p:cNvCxnSpPr>
              <a:cxnSpLocks/>
            </p:cNvCxnSpPr>
            <p:nvPr/>
          </p:nvCxnSpPr>
          <p:spPr>
            <a:xfrm>
              <a:off x="5440680" y="955158"/>
              <a:ext cx="0" cy="2694182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>
              <a:extLst>
                <a:ext uri="{FF2B5EF4-FFF2-40B4-BE49-F238E27FC236}">
                  <a16:creationId xmlns:a16="http://schemas.microsoft.com/office/drawing/2014/main" id="{92F06689-B70C-5A3A-4320-062AB60AB0F2}"/>
                </a:ext>
              </a:extLst>
            </p:cNvPr>
            <p:cNvCxnSpPr>
              <a:cxnSpLocks/>
            </p:cNvCxnSpPr>
            <p:nvPr/>
          </p:nvCxnSpPr>
          <p:spPr>
            <a:xfrm>
              <a:off x="5562600" y="1747518"/>
              <a:ext cx="0" cy="1910082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Arrow Connector 62">
              <a:extLst>
                <a:ext uri="{FF2B5EF4-FFF2-40B4-BE49-F238E27FC236}">
                  <a16:creationId xmlns:a16="http://schemas.microsoft.com/office/drawing/2014/main" id="{BA120169-AEFB-6CEC-7B46-F521897AB352}"/>
                </a:ext>
              </a:extLst>
            </p:cNvPr>
            <p:cNvCxnSpPr>
              <a:cxnSpLocks/>
            </p:cNvCxnSpPr>
            <p:nvPr/>
          </p:nvCxnSpPr>
          <p:spPr>
            <a:xfrm>
              <a:off x="5719779" y="2128262"/>
              <a:ext cx="0" cy="1560177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2A049AAF-3AA7-91B5-408A-72B475D07FC1}"/>
                </a:ext>
              </a:extLst>
            </p:cNvPr>
            <p:cNvCxnSpPr>
              <a:cxnSpLocks/>
            </p:cNvCxnSpPr>
            <p:nvPr/>
          </p:nvCxnSpPr>
          <p:spPr>
            <a:xfrm>
              <a:off x="5836920" y="2553012"/>
              <a:ext cx="0" cy="1096328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93AF5A4F-A20D-BC12-A712-1AD4719FC85E}"/>
                </a:ext>
              </a:extLst>
            </p:cNvPr>
            <p:cNvCxnSpPr>
              <a:cxnSpLocks/>
            </p:cNvCxnSpPr>
            <p:nvPr/>
          </p:nvCxnSpPr>
          <p:spPr>
            <a:xfrm>
              <a:off x="5959143" y="3022937"/>
              <a:ext cx="0" cy="661348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0C972D4C-6E06-B3D6-6998-864E2EFDCD09}"/>
                </a:ext>
              </a:extLst>
            </p:cNvPr>
            <p:cNvCxnSpPr>
              <a:cxnSpLocks/>
            </p:cNvCxnSpPr>
            <p:nvPr/>
          </p:nvCxnSpPr>
          <p:spPr>
            <a:xfrm>
              <a:off x="7066280" y="1016604"/>
              <a:ext cx="0" cy="206075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47FD5A22-E3D9-66E1-B894-65AAB36742E6}"/>
                </a:ext>
              </a:extLst>
            </p:cNvPr>
            <p:cNvCxnSpPr>
              <a:cxnSpLocks/>
            </p:cNvCxnSpPr>
            <p:nvPr/>
          </p:nvCxnSpPr>
          <p:spPr>
            <a:xfrm>
              <a:off x="7267622" y="1781959"/>
              <a:ext cx="0" cy="1295401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Arrow Connector 73">
              <a:extLst>
                <a:ext uri="{FF2B5EF4-FFF2-40B4-BE49-F238E27FC236}">
                  <a16:creationId xmlns:a16="http://schemas.microsoft.com/office/drawing/2014/main" id="{CAA2C0AB-7702-6D19-6CFD-BD628B5B9678}"/>
                </a:ext>
              </a:extLst>
            </p:cNvPr>
            <p:cNvCxnSpPr>
              <a:cxnSpLocks/>
            </p:cNvCxnSpPr>
            <p:nvPr/>
          </p:nvCxnSpPr>
          <p:spPr>
            <a:xfrm>
              <a:off x="7432040" y="2157563"/>
              <a:ext cx="0" cy="90424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>
              <a:extLst>
                <a:ext uri="{FF2B5EF4-FFF2-40B4-BE49-F238E27FC236}">
                  <a16:creationId xmlns:a16="http://schemas.microsoft.com/office/drawing/2014/main" id="{A09E4A45-8949-615A-0624-E3CCBC0B878D}"/>
                </a:ext>
              </a:extLst>
            </p:cNvPr>
            <p:cNvCxnSpPr>
              <a:cxnSpLocks/>
            </p:cNvCxnSpPr>
            <p:nvPr/>
          </p:nvCxnSpPr>
          <p:spPr>
            <a:xfrm>
              <a:off x="7650480" y="2545080"/>
              <a:ext cx="0" cy="49164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410544E1-0CEE-9775-D45D-85CE5AF4D620}"/>
                </a:ext>
              </a:extLst>
            </p:cNvPr>
            <p:cNvCxnSpPr>
              <a:cxnSpLocks/>
            </p:cNvCxnSpPr>
            <p:nvPr/>
          </p:nvCxnSpPr>
          <p:spPr>
            <a:xfrm>
              <a:off x="8793480" y="975335"/>
              <a:ext cx="0" cy="1645637"/>
            </a:xfrm>
            <a:prstGeom prst="straightConnector1">
              <a:avLst/>
            </a:prstGeom>
            <a:ln w="28575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Arrow Connector 82">
              <a:extLst>
                <a:ext uri="{FF2B5EF4-FFF2-40B4-BE49-F238E27FC236}">
                  <a16:creationId xmlns:a16="http://schemas.microsoft.com/office/drawing/2014/main" id="{78400021-FDC8-B996-EBD3-8C732A98317A}"/>
                </a:ext>
              </a:extLst>
            </p:cNvPr>
            <p:cNvCxnSpPr>
              <a:cxnSpLocks/>
            </p:cNvCxnSpPr>
            <p:nvPr/>
          </p:nvCxnSpPr>
          <p:spPr>
            <a:xfrm>
              <a:off x="9022313" y="1742735"/>
              <a:ext cx="5080" cy="814407"/>
            </a:xfrm>
            <a:prstGeom prst="straightConnector1">
              <a:avLst/>
            </a:prstGeom>
            <a:ln w="28575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1E3E0EB9-CF6C-B74D-F3E1-2978CDC977B0}"/>
                </a:ext>
              </a:extLst>
            </p:cNvPr>
            <p:cNvCxnSpPr>
              <a:cxnSpLocks/>
            </p:cNvCxnSpPr>
            <p:nvPr/>
          </p:nvCxnSpPr>
          <p:spPr>
            <a:xfrm>
              <a:off x="9241054" y="2092960"/>
              <a:ext cx="0" cy="514509"/>
            </a:xfrm>
            <a:prstGeom prst="straightConnector1">
              <a:avLst/>
            </a:prstGeom>
            <a:ln w="28575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5E69ABFF-5050-390E-06A5-4B2239DEA48F}"/>
                </a:ext>
              </a:extLst>
            </p:cNvPr>
            <p:cNvSpPr txBox="1"/>
            <p:nvPr/>
          </p:nvSpPr>
          <p:spPr>
            <a:xfrm>
              <a:off x="1534160" y="5679237"/>
              <a:ext cx="1444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Lyman</a:t>
              </a:r>
            </a:p>
            <a:p>
              <a:pPr algn="ctr"/>
              <a:r>
                <a:rPr lang="en-US" sz="2000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Ultraviolet</a:t>
              </a:r>
            </a:p>
            <a:p>
              <a:pPr algn="ctr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10-400 nm</a:t>
              </a:r>
              <a:endParaRPr lang="en-PG" sz="20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3123050D-8E69-1D1D-9E23-03B0F5DF2F02}"/>
                </a:ext>
              </a:extLst>
            </p:cNvPr>
            <p:cNvSpPr txBox="1"/>
            <p:nvPr/>
          </p:nvSpPr>
          <p:spPr>
            <a:xfrm>
              <a:off x="7014020" y="5780873"/>
              <a:ext cx="127291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Brackett</a:t>
              </a:r>
            </a:p>
            <a:p>
              <a:pPr algn="ctr"/>
              <a:r>
                <a:rPr 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Far IR</a:t>
              </a:r>
              <a:endParaRPr lang="en-PG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EBB7AE06-FCE7-78A3-F5EC-9B9A8C002C1D}"/>
                </a:ext>
              </a:extLst>
            </p:cNvPr>
            <p:cNvSpPr txBox="1"/>
            <p:nvPr/>
          </p:nvSpPr>
          <p:spPr>
            <a:xfrm>
              <a:off x="5147878" y="5708224"/>
              <a:ext cx="16684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Paschen</a:t>
              </a:r>
              <a:endParaRPr 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sz="20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Near IR</a:t>
              </a:r>
            </a:p>
            <a:p>
              <a:pPr algn="ctr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750-2500 nm</a:t>
              </a:r>
              <a:endParaRPr lang="en-PG" sz="20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C6D350C7-98D9-B403-62F3-095AB8EBA8C5}"/>
                </a:ext>
              </a:extLst>
            </p:cNvPr>
            <p:cNvSpPr txBox="1"/>
            <p:nvPr/>
          </p:nvSpPr>
          <p:spPr>
            <a:xfrm>
              <a:off x="3333852" y="5689322"/>
              <a:ext cx="1444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Balmer</a:t>
              </a:r>
            </a:p>
            <a:p>
              <a:pPr algn="ctr"/>
              <a:r>
                <a:rPr lang="en-US" sz="2000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Visible</a:t>
              </a:r>
            </a:p>
            <a:p>
              <a:pPr algn="ctr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400-700nm</a:t>
              </a:r>
              <a:endParaRPr lang="en-PG" sz="20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E774B650-5E12-7B62-1032-4FE993731E93}"/>
                </a:ext>
              </a:extLst>
            </p:cNvPr>
            <p:cNvSpPr txBox="1"/>
            <p:nvPr/>
          </p:nvSpPr>
          <p:spPr>
            <a:xfrm>
              <a:off x="8775321" y="5649059"/>
              <a:ext cx="127291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Pfund</a:t>
              </a:r>
              <a:endParaRPr lang="en-US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sz="2000" b="1" dirty="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Far IR</a:t>
              </a:r>
              <a:endParaRPr lang="en-PG" sz="2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5F0ECB25-E4F9-9F09-ADB8-BC233C1CD5C5}"/>
                </a:ext>
              </a:extLst>
            </p:cNvPr>
            <p:cNvSpPr txBox="1"/>
            <p:nvPr/>
          </p:nvSpPr>
          <p:spPr>
            <a:xfrm>
              <a:off x="1464558" y="5175365"/>
              <a:ext cx="14442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90-120 nm</a:t>
              </a:r>
              <a:endParaRPr lang="en-PG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78869540-C696-6BD8-5641-46A5F3B95A2B}"/>
                </a:ext>
              </a:extLst>
            </p:cNvPr>
            <p:cNvSpPr txBox="1"/>
            <p:nvPr/>
          </p:nvSpPr>
          <p:spPr>
            <a:xfrm>
              <a:off x="3217791" y="5148272"/>
              <a:ext cx="156033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360-660 nm</a:t>
              </a:r>
              <a:endParaRPr lang="en-PG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7FE1FBF5-545E-47D1-E5AD-1DABB6CAC334}"/>
                </a:ext>
              </a:extLst>
            </p:cNvPr>
            <p:cNvSpPr txBox="1"/>
            <p:nvPr/>
          </p:nvSpPr>
          <p:spPr>
            <a:xfrm>
              <a:off x="5128640" y="5163214"/>
              <a:ext cx="16684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820-1900 nm</a:t>
              </a:r>
              <a:endParaRPr lang="en-PG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3A17969C-5998-C1F5-708F-6251EB2A8363}"/>
                </a:ext>
              </a:extLst>
            </p:cNvPr>
            <p:cNvSpPr txBox="1"/>
            <p:nvPr/>
          </p:nvSpPr>
          <p:spPr>
            <a:xfrm>
              <a:off x="6816278" y="5143844"/>
              <a:ext cx="18197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1500-4050 nm</a:t>
              </a:r>
              <a:endParaRPr lang="en-PG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A2BFFCDB-BDAA-72FC-C608-87D1F642FA82}"/>
                </a:ext>
              </a:extLst>
            </p:cNvPr>
            <p:cNvSpPr txBox="1"/>
            <p:nvPr/>
          </p:nvSpPr>
          <p:spPr>
            <a:xfrm>
              <a:off x="8533320" y="5132437"/>
              <a:ext cx="18197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2200-7500 nm</a:t>
              </a:r>
              <a:endParaRPr lang="en-PG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0" name="Straight Arrow Connector 99">
              <a:extLst>
                <a:ext uri="{FF2B5EF4-FFF2-40B4-BE49-F238E27FC236}">
                  <a16:creationId xmlns:a16="http://schemas.microsoft.com/office/drawing/2014/main" id="{ADB35185-82D5-E3B1-4D25-B14FF2FD917D}"/>
                </a:ext>
              </a:extLst>
            </p:cNvPr>
            <p:cNvCxnSpPr/>
            <p:nvPr/>
          </p:nvCxnSpPr>
          <p:spPr>
            <a:xfrm flipV="1">
              <a:off x="9855200" y="5132437"/>
              <a:ext cx="904240" cy="1140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6D97F0BB-5827-EAA7-17E6-17F4356F6091}"/>
                </a:ext>
              </a:extLst>
            </p:cNvPr>
            <p:cNvSpPr txBox="1"/>
            <p:nvPr/>
          </p:nvSpPr>
          <p:spPr>
            <a:xfrm>
              <a:off x="10590732" y="5132437"/>
              <a:ext cx="31094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</a:t>
              </a:r>
              <a:endParaRPr lang="en-PG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1760C16A-9F96-612E-3BE8-7EF63B82FCDB}"/>
                </a:ext>
              </a:extLst>
            </p:cNvPr>
            <p:cNvSpPr txBox="1"/>
            <p:nvPr/>
          </p:nvSpPr>
          <p:spPr>
            <a:xfrm>
              <a:off x="7609837" y="6347578"/>
              <a:ext cx="205232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3000-10000 nm</a:t>
              </a:r>
              <a:endParaRPr lang="en-PG" sz="20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2594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1D4353-A766-4527-A0F1-64AACFA1491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60" y="342398"/>
            <a:ext cx="11184890" cy="4425683"/>
          </a:xfrm>
          <a:prstGeom prst="rect">
            <a:avLst/>
          </a:prstGeom>
          <a:noFill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AE7F254-0E26-5C90-929A-751F1575504E}"/>
                  </a:ext>
                </a:extLst>
              </p:cNvPr>
              <p:cNvSpPr txBox="1"/>
              <p:nvPr/>
            </p:nvSpPr>
            <p:spPr>
              <a:xfrm>
                <a:off x="3444240" y="4768081"/>
                <a:ext cx="6096000" cy="8592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kumimoji="0" lang="en-IN" sz="2800" b="1" i="1" u="none" strike="noStrike" kern="1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kumimoji="0" lang="en-US" sz="2800" b="1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</m:acc>
                  </m:oMath>
                </a14:m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IN" sz="2800" b="1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sz="2800" b="1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kumimoji="0" lang="en-US" sz="2800" b="1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kumimoji="0" lang="en-IN" sz="2800" b="1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kumimoji="0" lang="en-IN" sz="2800" b="1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kumimoji="0" lang="en-US" sz="2800" b="1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num>
                          <m:den>
                            <m:sSup>
                              <m:sSupPr>
                                <m:ctrlPr>
                                  <a:rPr kumimoji="0" lang="en-IN" sz="2800" b="1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kumimoji="0" lang="en-IN" sz="2800" b="1" i="1" u="none" strike="noStrike" kern="1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kumimoji="0" lang="en-IN" sz="2800" b="1" i="1" u="none" strike="noStrike" kern="1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800" b="1" i="1" u="none" strike="noStrike" kern="1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𝒏</m:t>
                                        </m:r>
                                      </m:e>
                                      <m:sub>
                                        <m:r>
                                          <a:rPr kumimoji="0" lang="en-US" sz="2800" b="1" i="1" u="none" strike="noStrike" kern="1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𝟏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kumimoji="0" lang="en-US" sz="2800" b="1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  <m:r>
                          <a:rPr kumimoji="0" lang="en-US" sz="2800" b="1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kumimoji="0" lang="en-IN" sz="2800" b="1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kumimoji="0" lang="en-US" sz="2800" b="1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num>
                          <m:den>
                            <m:sSup>
                              <m:sSupPr>
                                <m:ctrlPr>
                                  <a:rPr kumimoji="0" lang="en-IN" sz="2800" b="1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kumimoji="0" lang="en-IN" sz="2800" b="1" i="1" u="none" strike="noStrike" kern="1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kumimoji="0" lang="en-IN" sz="2800" b="1" i="1" u="none" strike="noStrike" kern="1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0" lang="en-US" sz="2800" b="1" i="1" u="none" strike="noStrike" kern="1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𝒏</m:t>
                                        </m:r>
                                      </m:e>
                                      <m:sub>
                                        <m:r>
                                          <a:rPr kumimoji="0" lang="en-US" sz="2800" b="1" i="1" u="none" strike="noStrike" kern="1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prstClr val="black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𝟐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kumimoji="0" lang="en-US" sz="2800" b="1" i="1" u="none" strike="noStrike" kern="1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en-IN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AE7F254-0E26-5C90-929A-751F157550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4240" y="4768081"/>
                <a:ext cx="6096000" cy="85921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77657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8F746E-5681-B082-4C11-34DF6EAA343D}"/>
              </a:ext>
            </a:extLst>
          </p:cNvPr>
          <p:cNvSpPr txBox="1"/>
          <p:nvPr/>
        </p:nvSpPr>
        <p:spPr>
          <a:xfrm>
            <a:off x="1962214" y="2736902"/>
            <a:ext cx="7490863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Numerical problems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0320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F85065F-F3A9-447E-94F0-FD82A71BB1AD}"/>
                  </a:ext>
                </a:extLst>
              </p:cNvPr>
              <p:cNvSpPr txBox="1"/>
              <p:nvPr/>
            </p:nvSpPr>
            <p:spPr>
              <a:xfrm>
                <a:off x="276727" y="241757"/>
                <a:ext cx="11446844" cy="31883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Problem 1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 wavelength of 4.653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μm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is observed in a hydrogen spectrum for a transition that ends in the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kern="100" baseline="-25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=5 level. What was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kern="100" baseline="-25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for the initial level of the electron?   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We have: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IN" sz="28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𝑛</m:t>
                                        </m:r>
                                      </m:e>
                                      <m:sub>
                                        <m:r>
                                          <a:rPr lang="en-US" sz="28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lang="en-US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IN" sz="28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𝑛</m:t>
                                        </m:r>
                                      </m:e>
                                      <m:sub>
                                        <m:r>
                                          <a:rPr lang="en-US" sz="28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lang="en-US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where R =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109,677 cm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-1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  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F85065F-F3A9-447E-94F0-FD82A71BB1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27" y="241757"/>
                <a:ext cx="11446844" cy="3188373"/>
              </a:xfrm>
              <a:prstGeom prst="rect">
                <a:avLst/>
              </a:prstGeom>
              <a:blipFill>
                <a:blip r:embed="rId2"/>
                <a:stretch>
                  <a:fillRect l="-1065" r="-1118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C5CAB7E-6762-4043-A008-2FD2F595BEC2}"/>
                  </a:ext>
                </a:extLst>
              </p:cNvPr>
              <p:cNvSpPr txBox="1"/>
              <p:nvPr/>
            </p:nvSpPr>
            <p:spPr>
              <a:xfrm>
                <a:off x="276727" y="3200458"/>
                <a:ext cx="11600848" cy="26713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Wave length, 4.653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μm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4.653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-6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= 4.653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-4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cm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4.653</m:t>
                        </m:r>
                      </m:den>
                    </m:f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109,677 cm</a:t>
                </a:r>
                <a:r>
                  <a:rPr lang="en-US" sz="2800" kern="100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-1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IN" sz="28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8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𝑛</m:t>
                                        </m:r>
                                      </m:e>
                                      <m:sub>
                                        <m:r>
                                          <a:rPr lang="en-US" sz="28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lang="en-US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5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Solving for, </a:t>
                </a:r>
                <a:r>
                  <a:rPr lang="en-US" sz="2800" kern="1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n</a:t>
                </a:r>
                <a:r>
                  <a:rPr lang="en-US" sz="2800" kern="100" baseline="-250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i</a:t>
                </a:r>
                <a:r>
                  <a:rPr lang="en-US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the nearest integer is 4.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C5CAB7E-6762-4043-A008-2FD2F595BE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27" y="3200458"/>
                <a:ext cx="11600848" cy="2671372"/>
              </a:xfrm>
              <a:prstGeom prst="rect">
                <a:avLst/>
              </a:prstGeom>
              <a:blipFill>
                <a:blip r:embed="rId3"/>
                <a:stretch>
                  <a:fillRect l="-1051" b="-5251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9860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330562-96FB-438B-9113-75321EFE0DF0}"/>
              </a:ext>
            </a:extLst>
          </p:cNvPr>
          <p:cNvSpPr txBox="1"/>
          <p:nvPr/>
        </p:nvSpPr>
        <p:spPr>
          <a:xfrm>
            <a:off x="267099" y="296939"/>
            <a:ext cx="11321717" cy="5871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Problem 2.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Calculate the wave lengths of first two lines of Balmer series in H spectrum?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B3F039A-F11C-490B-A26A-FFAA1A435ED4}"/>
                  </a:ext>
                </a:extLst>
              </p:cNvPr>
              <p:cNvSpPr txBox="1"/>
              <p:nvPr/>
            </p:nvSpPr>
            <p:spPr>
              <a:xfrm>
                <a:off x="440354" y="1191020"/>
                <a:ext cx="11321717" cy="481048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We have: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IN" sz="24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4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𝑛</m:t>
                                        </m:r>
                                      </m:e>
                                      <m:sub>
                                        <m:r>
                                          <a:rPr lang="en-US" sz="24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IN" sz="24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24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𝑛</m:t>
                                        </m:r>
                                      </m:e>
                                      <m:sub>
                                        <m:r>
                                          <a:rPr lang="en-US" sz="2400" i="1" kern="100">
                                            <a:effectLst/>
                                            <a:latin typeface="Cambria Math" panose="02040503050406030204" pitchFamily="18" charset="0"/>
                                            <a:ea typeface="DengXian" panose="02010600030101010101" pitchFamily="2" charset="-122"/>
                                            <a:cs typeface="Times New Roman" panose="02020603050405020304" pitchFamily="18" charset="0"/>
                                          </a:rPr>
                                          <m:t>2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For Balmer series final level is n = 2.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Therefore, first line will be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3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and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second line will be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4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be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9−4</m:t>
                            </m:r>
                          </m:num>
                          <m:den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36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109,677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36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15233 cm</a:t>
                </a:r>
                <a:r>
                  <a:rPr lang="en-US" sz="2400" kern="1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-1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or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6.565 x 10</a:t>
                </a:r>
                <a:r>
                  <a:rPr lang="en-US" sz="2400" kern="1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-5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cm = 6565 </a:t>
                </a:r>
                <a:r>
                  <a:rPr lang="en-US" sz="2400" kern="100" baseline="300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2400" kern="1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indent="152400" algn="just">
                  <a:lnSpc>
                    <a:spcPct val="150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16−4</m:t>
                            </m:r>
                          </m:num>
                          <m:den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64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109,677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12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64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20564 cm</a:t>
                </a:r>
                <a:r>
                  <a:rPr lang="en-US" sz="2400" kern="1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-1   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or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4.863 x 10</a:t>
                </a:r>
                <a:r>
                  <a:rPr lang="en-US" sz="2400" kern="1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-5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cm = 4863 </a:t>
                </a:r>
                <a:r>
                  <a:rPr lang="en-US" sz="2400" kern="100" baseline="300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2400" kern="1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B3F039A-F11C-490B-A26A-FFAA1A435E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354" y="1191020"/>
                <a:ext cx="11321717" cy="4810484"/>
              </a:xfrm>
              <a:prstGeom prst="rect">
                <a:avLst/>
              </a:prstGeom>
              <a:blipFill>
                <a:blip r:embed="rId2"/>
                <a:stretch>
                  <a:fillRect l="-808" b="-127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4811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8A5A95B-F3A1-4513-A433-B82FE16C722B}"/>
                  </a:ext>
                </a:extLst>
              </p:cNvPr>
              <p:cNvSpPr txBox="1"/>
              <p:nvPr/>
            </p:nvSpPr>
            <p:spPr>
              <a:xfrm>
                <a:off x="498106" y="261658"/>
                <a:ext cx="11446845" cy="61798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Problem 3.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Calculate the wave length of H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α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and H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β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lines of the Lyman series in H spectrum?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For Lyman series, n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1   and n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2 for H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α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n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1   and n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3 for H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β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Therefore, Wavelength of H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α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is given by: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                      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1.333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1.09×</m:t>
                        </m:r>
                        <m:sSup>
                          <m:sSup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7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1.223×10</a:t>
                </a:r>
                <a:r>
                  <a:rPr lang="en-US" sz="2400" kern="1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-7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m = 1223</a:t>
                </a:r>
                <a:r>
                  <a:rPr lang="en-US" sz="2400" kern="1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Wavelength of H</a:t>
                </a:r>
                <a:r>
                  <a:rPr lang="en-US" sz="2400" kern="100" baseline="-25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β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is given by: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1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IN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IN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3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sz="24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R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8</m:t>
                            </m:r>
                          </m:num>
                          <m:den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9</m:t>
                            </m:r>
                          </m:den>
                        </m:f>
                      </m:e>
                    </m:d>
                  </m:oMath>
                </a14:m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                       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8</m:t>
                        </m:r>
                        <m:r>
                          <m:rPr>
                            <m:sty m:val="p"/>
                          </m:rPr>
                          <a:rPr lang="en-US" sz="24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R</m:t>
                        </m:r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1.125</m:t>
                        </m:r>
                      </m:num>
                      <m:den>
                        <m:r>
                          <a:rPr lang="en-US" sz="24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1.09×</m:t>
                        </m:r>
                        <m:sSup>
                          <m:sSupPr>
                            <m:ctrlPr>
                              <a:rPr lang="en-IN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4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7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1.125×10</a:t>
                </a:r>
                <a:r>
                  <a:rPr lang="en-US" sz="2400" kern="1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-7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m = 1125</a:t>
                </a:r>
                <a:r>
                  <a:rPr lang="en-US" sz="2400" kern="1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</a:t>
                </a:r>
                <a:endParaRPr lang="en-IN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8A5A95B-F3A1-4513-A433-B82FE16C72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106" y="261658"/>
                <a:ext cx="11446845" cy="6179897"/>
              </a:xfrm>
              <a:prstGeom prst="rect">
                <a:avLst/>
              </a:prstGeom>
              <a:blipFill>
                <a:blip r:embed="rId2"/>
                <a:stretch>
                  <a:fillRect l="-852" r="-852" b="-99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0957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04DABB7-6C1B-2FDD-1BFC-B3F8657AA6D6}"/>
              </a:ext>
            </a:extLst>
          </p:cNvPr>
          <p:cNvSpPr txBox="1"/>
          <p:nvPr/>
        </p:nvSpPr>
        <p:spPr>
          <a:xfrm>
            <a:off x="2350568" y="2757222"/>
            <a:ext cx="7490863" cy="7811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US" sz="4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Thank you</a:t>
            </a:r>
            <a:endParaRPr lang="en-IN" sz="4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034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1719</TotalTime>
  <Words>2010</Words>
  <Application>Microsoft Office PowerPoint</Application>
  <PresentationFormat>Widescreen</PresentationFormat>
  <Paragraphs>301</Paragraphs>
  <Slides>40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Arial</vt:lpstr>
      <vt:lpstr>Bookman Old Style</vt:lpstr>
      <vt:lpstr>Calibri</vt:lpstr>
      <vt:lpstr>Calibri Light</vt:lpstr>
      <vt:lpstr>Cambria Math</vt:lpstr>
      <vt:lpstr>Sitka Banner Semibold</vt:lpstr>
      <vt:lpstr>Sylfaen</vt:lpstr>
      <vt:lpstr>Times New Roman</vt:lpstr>
      <vt:lpstr>Wingdings</vt:lpstr>
      <vt:lpstr>Office Theme</vt:lpstr>
      <vt:lpstr>Bitmap Image</vt:lpstr>
      <vt:lpstr>PowerPoint Presentation</vt:lpstr>
      <vt:lpstr>Over the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Jojo Panakal</dc:creator>
  <cp:lastModifiedBy>Jojo Panakal</cp:lastModifiedBy>
  <cp:revision>82</cp:revision>
  <dcterms:created xsi:type="dcterms:W3CDTF">2023-06-02T02:37:30Z</dcterms:created>
  <dcterms:modified xsi:type="dcterms:W3CDTF">2023-09-28T22:18:30Z</dcterms:modified>
</cp:coreProperties>
</file>