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16" r:id="rId2"/>
    <p:sldId id="266" r:id="rId3"/>
    <p:sldId id="259" r:id="rId4"/>
    <p:sldId id="261" r:id="rId5"/>
    <p:sldId id="262" r:id="rId6"/>
    <p:sldId id="263" r:id="rId7"/>
    <p:sldId id="265" r:id="rId8"/>
    <p:sldId id="256" r:id="rId9"/>
    <p:sldId id="317" r:id="rId10"/>
    <p:sldId id="267" r:id="rId11"/>
    <p:sldId id="264" r:id="rId12"/>
    <p:sldId id="319" r:id="rId13"/>
    <p:sldId id="320" r:id="rId14"/>
    <p:sldId id="270" r:id="rId15"/>
    <p:sldId id="268" r:id="rId16"/>
    <p:sldId id="271" r:id="rId17"/>
    <p:sldId id="272" r:id="rId18"/>
    <p:sldId id="274" r:id="rId19"/>
    <p:sldId id="322" r:id="rId20"/>
    <p:sldId id="323" r:id="rId21"/>
    <p:sldId id="318" r:id="rId22"/>
    <p:sldId id="275" r:id="rId23"/>
    <p:sldId id="277" r:id="rId24"/>
    <p:sldId id="278" r:id="rId25"/>
    <p:sldId id="257" r:id="rId26"/>
    <p:sldId id="258" r:id="rId27"/>
    <p:sldId id="280" r:id="rId28"/>
    <p:sldId id="279" r:id="rId29"/>
    <p:sldId id="281" r:id="rId30"/>
    <p:sldId id="324" r:id="rId31"/>
    <p:sldId id="325" r:id="rId32"/>
    <p:sldId id="337" r:id="rId33"/>
    <p:sldId id="338" r:id="rId34"/>
    <p:sldId id="339" r:id="rId35"/>
    <p:sldId id="341" r:id="rId36"/>
    <p:sldId id="342" r:id="rId37"/>
    <p:sldId id="333" r:id="rId38"/>
    <p:sldId id="273" r:id="rId39"/>
    <p:sldId id="326" r:id="rId40"/>
    <p:sldId id="336" r:id="rId41"/>
  </p:sldIdLst>
  <p:sldSz cx="12192000" cy="6858000"/>
  <p:notesSz cx="6858000" cy="9144000"/>
  <p:defaultTextStyle>
    <a:defPPr>
      <a:defRPr lang="en-P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CC00CC"/>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4FDDBD-D4DB-4C41-9573-DC4478BC5B45}" type="datetimeFigureOut">
              <a:rPr lang="en-IN" smtClean="0"/>
              <a:t>06-10-2023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C5CE80-C0BC-421A-809B-30E2835FA84E}" type="slidenum">
              <a:rPr lang="en-IN" smtClean="0"/>
              <a:t>‹#›</a:t>
            </a:fld>
            <a:endParaRPr lang="en-IN"/>
          </a:p>
        </p:txBody>
      </p:sp>
    </p:spTree>
    <p:extLst>
      <p:ext uri="{BB962C8B-B14F-4D97-AF65-F5344CB8AC3E}">
        <p14:creationId xmlns:p14="http://schemas.microsoft.com/office/powerpoint/2010/main" val="2786868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5"/>
          </p:nvPr>
        </p:nvSpPr>
        <p:spPr/>
        <p:txBody>
          <a:bodyPr/>
          <a:lstStyle/>
          <a:p>
            <a:fld id="{816A4EDC-2C85-47BD-BD6A-1704B9C98876}" type="slidenum">
              <a:rPr lang="en-IN" smtClean="0"/>
              <a:t>1</a:t>
            </a:fld>
            <a:endParaRPr lang="en-IN"/>
          </a:p>
        </p:txBody>
      </p:sp>
    </p:spTree>
    <p:extLst>
      <p:ext uri="{BB962C8B-B14F-4D97-AF65-F5344CB8AC3E}">
        <p14:creationId xmlns:p14="http://schemas.microsoft.com/office/powerpoint/2010/main" val="11118334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B8AC1-9996-B97A-13F1-9789E9D91E3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G"/>
          </a:p>
        </p:txBody>
      </p:sp>
      <p:sp>
        <p:nvSpPr>
          <p:cNvPr id="3" name="Subtitle 2">
            <a:extLst>
              <a:ext uri="{FF2B5EF4-FFF2-40B4-BE49-F238E27FC236}">
                <a16:creationId xmlns:a16="http://schemas.microsoft.com/office/drawing/2014/main" id="{C4350463-BFC2-6D5F-E63F-BAA31481B6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G"/>
          </a:p>
        </p:txBody>
      </p:sp>
      <p:sp>
        <p:nvSpPr>
          <p:cNvPr id="4" name="Date Placeholder 3">
            <a:extLst>
              <a:ext uri="{FF2B5EF4-FFF2-40B4-BE49-F238E27FC236}">
                <a16:creationId xmlns:a16="http://schemas.microsoft.com/office/drawing/2014/main" id="{AFDB394B-D92E-EF1E-013D-2DBADE71BE1E}"/>
              </a:ext>
            </a:extLst>
          </p:cNvPr>
          <p:cNvSpPr>
            <a:spLocks noGrp="1"/>
          </p:cNvSpPr>
          <p:nvPr>
            <p:ph type="dt" sz="half" idx="10"/>
          </p:nvPr>
        </p:nvSpPr>
        <p:spPr/>
        <p:txBody>
          <a:bodyPr/>
          <a:lstStyle/>
          <a:p>
            <a:fld id="{73BF0E5F-857C-4912-80E3-93A98904FDCB}" type="datetimeFigureOut">
              <a:rPr lang="en-PG" smtClean="0"/>
              <a:t>06/10/2023</a:t>
            </a:fld>
            <a:endParaRPr lang="en-PG"/>
          </a:p>
        </p:txBody>
      </p:sp>
      <p:sp>
        <p:nvSpPr>
          <p:cNvPr id="5" name="Footer Placeholder 4">
            <a:extLst>
              <a:ext uri="{FF2B5EF4-FFF2-40B4-BE49-F238E27FC236}">
                <a16:creationId xmlns:a16="http://schemas.microsoft.com/office/drawing/2014/main" id="{1240D664-536B-A7BD-49BA-CB75614934F4}"/>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9399B7B8-91F0-6F8F-9B61-64927E1FBF7D}"/>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4071739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4432A-1D86-EE61-76AE-7249D5BE7F6A}"/>
              </a:ext>
            </a:extLst>
          </p:cNvPr>
          <p:cNvSpPr>
            <a:spLocks noGrp="1"/>
          </p:cNvSpPr>
          <p:nvPr>
            <p:ph type="title"/>
          </p:nvPr>
        </p:nvSpPr>
        <p:spPr/>
        <p:txBody>
          <a:bodyPr/>
          <a:lstStyle/>
          <a:p>
            <a:r>
              <a:rPr lang="en-US"/>
              <a:t>Click to edit Master title style</a:t>
            </a:r>
            <a:endParaRPr lang="en-PG"/>
          </a:p>
        </p:txBody>
      </p:sp>
      <p:sp>
        <p:nvSpPr>
          <p:cNvPr id="3" name="Content Placeholder 2">
            <a:extLst>
              <a:ext uri="{FF2B5EF4-FFF2-40B4-BE49-F238E27FC236}">
                <a16:creationId xmlns:a16="http://schemas.microsoft.com/office/drawing/2014/main" id="{08D1D099-272F-2ADD-5806-3A8543EEE3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9ABD54E3-7BB7-CE8B-5EB6-5E59098BFD96}"/>
              </a:ext>
            </a:extLst>
          </p:cNvPr>
          <p:cNvSpPr>
            <a:spLocks noGrp="1"/>
          </p:cNvSpPr>
          <p:nvPr>
            <p:ph type="dt" sz="half" idx="10"/>
          </p:nvPr>
        </p:nvSpPr>
        <p:spPr/>
        <p:txBody>
          <a:bodyPr/>
          <a:lstStyle/>
          <a:p>
            <a:fld id="{73BF0E5F-857C-4912-80E3-93A98904FDCB}" type="datetimeFigureOut">
              <a:rPr lang="en-PG" smtClean="0"/>
              <a:t>06/10/2023</a:t>
            </a:fld>
            <a:endParaRPr lang="en-PG"/>
          </a:p>
        </p:txBody>
      </p:sp>
      <p:sp>
        <p:nvSpPr>
          <p:cNvPr id="5" name="Footer Placeholder 4">
            <a:extLst>
              <a:ext uri="{FF2B5EF4-FFF2-40B4-BE49-F238E27FC236}">
                <a16:creationId xmlns:a16="http://schemas.microsoft.com/office/drawing/2014/main" id="{DFA62786-205E-ACE2-CF47-6F4F0B67E633}"/>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9C2EAEE1-916F-1307-FD5A-F979F5222A3C}"/>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5532792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70D61-A172-2CBF-FF60-A992ABAE22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G"/>
          </a:p>
        </p:txBody>
      </p:sp>
      <p:sp>
        <p:nvSpPr>
          <p:cNvPr id="3" name="Text Placeholder 2">
            <a:extLst>
              <a:ext uri="{FF2B5EF4-FFF2-40B4-BE49-F238E27FC236}">
                <a16:creationId xmlns:a16="http://schemas.microsoft.com/office/drawing/2014/main" id="{F5EF10EE-0CD9-7725-4EC2-4301F738F8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75287F-E19D-EC83-5743-7E774B79B1C2}"/>
              </a:ext>
            </a:extLst>
          </p:cNvPr>
          <p:cNvSpPr>
            <a:spLocks noGrp="1"/>
          </p:cNvSpPr>
          <p:nvPr>
            <p:ph type="dt" sz="half" idx="10"/>
          </p:nvPr>
        </p:nvSpPr>
        <p:spPr/>
        <p:txBody>
          <a:bodyPr/>
          <a:lstStyle/>
          <a:p>
            <a:fld id="{73BF0E5F-857C-4912-80E3-93A98904FDCB}" type="datetimeFigureOut">
              <a:rPr lang="en-PG" smtClean="0"/>
              <a:t>06/10/2023</a:t>
            </a:fld>
            <a:endParaRPr lang="en-PG"/>
          </a:p>
        </p:txBody>
      </p:sp>
      <p:sp>
        <p:nvSpPr>
          <p:cNvPr id="5" name="Footer Placeholder 4">
            <a:extLst>
              <a:ext uri="{FF2B5EF4-FFF2-40B4-BE49-F238E27FC236}">
                <a16:creationId xmlns:a16="http://schemas.microsoft.com/office/drawing/2014/main" id="{B3C6CED4-7692-7829-A539-41B790776508}"/>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E162C5CD-D443-9AE3-86AD-0DAD8B1607C3}"/>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1082714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71C29-4483-1BEC-865B-56C4062FAEF4}"/>
              </a:ext>
            </a:extLst>
          </p:cNvPr>
          <p:cNvSpPr>
            <a:spLocks noGrp="1"/>
          </p:cNvSpPr>
          <p:nvPr>
            <p:ph type="title"/>
          </p:nvPr>
        </p:nvSpPr>
        <p:spPr/>
        <p:txBody>
          <a:bodyPr/>
          <a:lstStyle/>
          <a:p>
            <a:r>
              <a:rPr lang="en-US"/>
              <a:t>Click to edit Master title style</a:t>
            </a:r>
            <a:endParaRPr lang="en-PG"/>
          </a:p>
        </p:txBody>
      </p:sp>
      <p:sp>
        <p:nvSpPr>
          <p:cNvPr id="3" name="Content Placeholder 2">
            <a:extLst>
              <a:ext uri="{FF2B5EF4-FFF2-40B4-BE49-F238E27FC236}">
                <a16:creationId xmlns:a16="http://schemas.microsoft.com/office/drawing/2014/main" id="{92D64BEB-8119-B62A-C7F6-0A5E2B0009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Content Placeholder 3">
            <a:extLst>
              <a:ext uri="{FF2B5EF4-FFF2-40B4-BE49-F238E27FC236}">
                <a16:creationId xmlns:a16="http://schemas.microsoft.com/office/drawing/2014/main" id="{268B3B05-65A7-9DEE-94EA-0D7CA59C156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5" name="Date Placeholder 4">
            <a:extLst>
              <a:ext uri="{FF2B5EF4-FFF2-40B4-BE49-F238E27FC236}">
                <a16:creationId xmlns:a16="http://schemas.microsoft.com/office/drawing/2014/main" id="{8B1210B5-52F8-673A-36A5-7235350CB392}"/>
              </a:ext>
            </a:extLst>
          </p:cNvPr>
          <p:cNvSpPr>
            <a:spLocks noGrp="1"/>
          </p:cNvSpPr>
          <p:nvPr>
            <p:ph type="dt" sz="half" idx="10"/>
          </p:nvPr>
        </p:nvSpPr>
        <p:spPr/>
        <p:txBody>
          <a:bodyPr/>
          <a:lstStyle/>
          <a:p>
            <a:fld id="{73BF0E5F-857C-4912-80E3-93A98904FDCB}" type="datetimeFigureOut">
              <a:rPr lang="en-PG" smtClean="0"/>
              <a:t>06/10/2023</a:t>
            </a:fld>
            <a:endParaRPr lang="en-PG"/>
          </a:p>
        </p:txBody>
      </p:sp>
      <p:sp>
        <p:nvSpPr>
          <p:cNvPr id="6" name="Footer Placeholder 5">
            <a:extLst>
              <a:ext uri="{FF2B5EF4-FFF2-40B4-BE49-F238E27FC236}">
                <a16:creationId xmlns:a16="http://schemas.microsoft.com/office/drawing/2014/main" id="{E0A4250B-528E-3011-696E-8D1512029D5C}"/>
              </a:ext>
            </a:extLst>
          </p:cNvPr>
          <p:cNvSpPr>
            <a:spLocks noGrp="1"/>
          </p:cNvSpPr>
          <p:nvPr>
            <p:ph type="ftr" sz="quarter" idx="11"/>
          </p:nvPr>
        </p:nvSpPr>
        <p:spPr/>
        <p:txBody>
          <a:bodyPr/>
          <a:lstStyle/>
          <a:p>
            <a:endParaRPr lang="en-PG"/>
          </a:p>
        </p:txBody>
      </p:sp>
      <p:sp>
        <p:nvSpPr>
          <p:cNvPr id="7" name="Slide Number Placeholder 6">
            <a:extLst>
              <a:ext uri="{FF2B5EF4-FFF2-40B4-BE49-F238E27FC236}">
                <a16:creationId xmlns:a16="http://schemas.microsoft.com/office/drawing/2014/main" id="{9A37A194-C4DE-7532-0EC3-99E332C9FAF9}"/>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4081926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93346-E5DD-193C-E07D-2CF5FC7BB456}"/>
              </a:ext>
            </a:extLst>
          </p:cNvPr>
          <p:cNvSpPr>
            <a:spLocks noGrp="1"/>
          </p:cNvSpPr>
          <p:nvPr>
            <p:ph type="title"/>
          </p:nvPr>
        </p:nvSpPr>
        <p:spPr>
          <a:xfrm>
            <a:off x="839788" y="365125"/>
            <a:ext cx="10515600" cy="1325563"/>
          </a:xfrm>
        </p:spPr>
        <p:txBody>
          <a:bodyPr/>
          <a:lstStyle/>
          <a:p>
            <a:r>
              <a:rPr lang="en-US"/>
              <a:t>Click to edit Master title style</a:t>
            </a:r>
            <a:endParaRPr lang="en-PG"/>
          </a:p>
        </p:txBody>
      </p:sp>
      <p:sp>
        <p:nvSpPr>
          <p:cNvPr id="3" name="Text Placeholder 2">
            <a:extLst>
              <a:ext uri="{FF2B5EF4-FFF2-40B4-BE49-F238E27FC236}">
                <a16:creationId xmlns:a16="http://schemas.microsoft.com/office/drawing/2014/main" id="{D603EF4C-807B-85B6-527B-152E739750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1D009AE-6B95-9299-F8FD-D4BF126D36A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5" name="Text Placeholder 4">
            <a:extLst>
              <a:ext uri="{FF2B5EF4-FFF2-40B4-BE49-F238E27FC236}">
                <a16:creationId xmlns:a16="http://schemas.microsoft.com/office/drawing/2014/main" id="{F5584B48-8B99-1BAE-006C-A361A4CC3D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91BE4A6-B728-A834-8519-6624B7D3476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7" name="Date Placeholder 6">
            <a:extLst>
              <a:ext uri="{FF2B5EF4-FFF2-40B4-BE49-F238E27FC236}">
                <a16:creationId xmlns:a16="http://schemas.microsoft.com/office/drawing/2014/main" id="{4C27BBE9-75E4-D5C1-5561-69D0B776BDA3}"/>
              </a:ext>
            </a:extLst>
          </p:cNvPr>
          <p:cNvSpPr>
            <a:spLocks noGrp="1"/>
          </p:cNvSpPr>
          <p:nvPr>
            <p:ph type="dt" sz="half" idx="10"/>
          </p:nvPr>
        </p:nvSpPr>
        <p:spPr/>
        <p:txBody>
          <a:bodyPr/>
          <a:lstStyle/>
          <a:p>
            <a:fld id="{73BF0E5F-857C-4912-80E3-93A98904FDCB}" type="datetimeFigureOut">
              <a:rPr lang="en-PG" smtClean="0"/>
              <a:t>06/10/2023</a:t>
            </a:fld>
            <a:endParaRPr lang="en-PG"/>
          </a:p>
        </p:txBody>
      </p:sp>
      <p:sp>
        <p:nvSpPr>
          <p:cNvPr id="8" name="Footer Placeholder 7">
            <a:extLst>
              <a:ext uri="{FF2B5EF4-FFF2-40B4-BE49-F238E27FC236}">
                <a16:creationId xmlns:a16="http://schemas.microsoft.com/office/drawing/2014/main" id="{994169DB-1819-3704-74D2-6D387571BED9}"/>
              </a:ext>
            </a:extLst>
          </p:cNvPr>
          <p:cNvSpPr>
            <a:spLocks noGrp="1"/>
          </p:cNvSpPr>
          <p:nvPr>
            <p:ph type="ftr" sz="quarter" idx="11"/>
          </p:nvPr>
        </p:nvSpPr>
        <p:spPr/>
        <p:txBody>
          <a:bodyPr/>
          <a:lstStyle/>
          <a:p>
            <a:endParaRPr lang="en-PG"/>
          </a:p>
        </p:txBody>
      </p:sp>
      <p:sp>
        <p:nvSpPr>
          <p:cNvPr id="9" name="Slide Number Placeholder 8">
            <a:extLst>
              <a:ext uri="{FF2B5EF4-FFF2-40B4-BE49-F238E27FC236}">
                <a16:creationId xmlns:a16="http://schemas.microsoft.com/office/drawing/2014/main" id="{CDEB93A8-FA38-60BB-38A9-ED9B0740A409}"/>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502763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6E76D-6BD7-3A5F-7FB0-E7F986E58D52}"/>
              </a:ext>
            </a:extLst>
          </p:cNvPr>
          <p:cNvSpPr>
            <a:spLocks noGrp="1"/>
          </p:cNvSpPr>
          <p:nvPr>
            <p:ph type="title"/>
          </p:nvPr>
        </p:nvSpPr>
        <p:spPr/>
        <p:txBody>
          <a:bodyPr/>
          <a:lstStyle/>
          <a:p>
            <a:r>
              <a:rPr lang="en-US"/>
              <a:t>Click to edit Master title style</a:t>
            </a:r>
            <a:endParaRPr lang="en-PG"/>
          </a:p>
        </p:txBody>
      </p:sp>
      <p:sp>
        <p:nvSpPr>
          <p:cNvPr id="3" name="Date Placeholder 2">
            <a:extLst>
              <a:ext uri="{FF2B5EF4-FFF2-40B4-BE49-F238E27FC236}">
                <a16:creationId xmlns:a16="http://schemas.microsoft.com/office/drawing/2014/main" id="{5E156800-B8E5-B2D6-EA6C-3FFAEDD7A8E9}"/>
              </a:ext>
            </a:extLst>
          </p:cNvPr>
          <p:cNvSpPr>
            <a:spLocks noGrp="1"/>
          </p:cNvSpPr>
          <p:nvPr>
            <p:ph type="dt" sz="half" idx="10"/>
          </p:nvPr>
        </p:nvSpPr>
        <p:spPr/>
        <p:txBody>
          <a:bodyPr/>
          <a:lstStyle/>
          <a:p>
            <a:fld id="{73BF0E5F-857C-4912-80E3-93A98904FDCB}" type="datetimeFigureOut">
              <a:rPr lang="en-PG" smtClean="0"/>
              <a:t>06/10/2023</a:t>
            </a:fld>
            <a:endParaRPr lang="en-PG"/>
          </a:p>
        </p:txBody>
      </p:sp>
      <p:sp>
        <p:nvSpPr>
          <p:cNvPr id="4" name="Footer Placeholder 3">
            <a:extLst>
              <a:ext uri="{FF2B5EF4-FFF2-40B4-BE49-F238E27FC236}">
                <a16:creationId xmlns:a16="http://schemas.microsoft.com/office/drawing/2014/main" id="{F3370D96-07C5-37A3-3D9D-161288079756}"/>
              </a:ext>
            </a:extLst>
          </p:cNvPr>
          <p:cNvSpPr>
            <a:spLocks noGrp="1"/>
          </p:cNvSpPr>
          <p:nvPr>
            <p:ph type="ftr" sz="quarter" idx="11"/>
          </p:nvPr>
        </p:nvSpPr>
        <p:spPr/>
        <p:txBody>
          <a:bodyPr/>
          <a:lstStyle/>
          <a:p>
            <a:endParaRPr lang="en-PG"/>
          </a:p>
        </p:txBody>
      </p:sp>
      <p:sp>
        <p:nvSpPr>
          <p:cNvPr id="5" name="Slide Number Placeholder 4">
            <a:extLst>
              <a:ext uri="{FF2B5EF4-FFF2-40B4-BE49-F238E27FC236}">
                <a16:creationId xmlns:a16="http://schemas.microsoft.com/office/drawing/2014/main" id="{AD6A7974-5ADA-FED4-3B98-D91574214C17}"/>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1345771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322E565-FD0E-5AA6-0856-18664F369040}"/>
              </a:ext>
            </a:extLst>
          </p:cNvPr>
          <p:cNvSpPr>
            <a:spLocks noGrp="1"/>
          </p:cNvSpPr>
          <p:nvPr>
            <p:ph type="dt" sz="half" idx="10"/>
          </p:nvPr>
        </p:nvSpPr>
        <p:spPr/>
        <p:txBody>
          <a:bodyPr/>
          <a:lstStyle/>
          <a:p>
            <a:fld id="{73BF0E5F-857C-4912-80E3-93A98904FDCB}" type="datetimeFigureOut">
              <a:rPr lang="en-PG" smtClean="0"/>
              <a:t>06/10/2023</a:t>
            </a:fld>
            <a:endParaRPr lang="en-PG"/>
          </a:p>
        </p:txBody>
      </p:sp>
      <p:sp>
        <p:nvSpPr>
          <p:cNvPr id="3" name="Footer Placeholder 2">
            <a:extLst>
              <a:ext uri="{FF2B5EF4-FFF2-40B4-BE49-F238E27FC236}">
                <a16:creationId xmlns:a16="http://schemas.microsoft.com/office/drawing/2014/main" id="{B66616AE-FAC3-BAE7-11F9-7260D6D56193}"/>
              </a:ext>
            </a:extLst>
          </p:cNvPr>
          <p:cNvSpPr>
            <a:spLocks noGrp="1"/>
          </p:cNvSpPr>
          <p:nvPr>
            <p:ph type="ftr" sz="quarter" idx="11"/>
          </p:nvPr>
        </p:nvSpPr>
        <p:spPr/>
        <p:txBody>
          <a:bodyPr/>
          <a:lstStyle/>
          <a:p>
            <a:endParaRPr lang="en-PG"/>
          </a:p>
        </p:txBody>
      </p:sp>
      <p:sp>
        <p:nvSpPr>
          <p:cNvPr id="4" name="Slide Number Placeholder 3">
            <a:extLst>
              <a:ext uri="{FF2B5EF4-FFF2-40B4-BE49-F238E27FC236}">
                <a16:creationId xmlns:a16="http://schemas.microsoft.com/office/drawing/2014/main" id="{C56F8A22-C2BC-A293-6BCA-4059E20FCE21}"/>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3600502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50BA0-45DA-C3AC-C885-086A350F0E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G"/>
          </a:p>
        </p:txBody>
      </p:sp>
      <p:sp>
        <p:nvSpPr>
          <p:cNvPr id="3" name="Content Placeholder 2">
            <a:extLst>
              <a:ext uri="{FF2B5EF4-FFF2-40B4-BE49-F238E27FC236}">
                <a16:creationId xmlns:a16="http://schemas.microsoft.com/office/drawing/2014/main" id="{24633063-78B2-0A1C-300B-996CCBF619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Text Placeholder 3">
            <a:extLst>
              <a:ext uri="{FF2B5EF4-FFF2-40B4-BE49-F238E27FC236}">
                <a16:creationId xmlns:a16="http://schemas.microsoft.com/office/drawing/2014/main" id="{72A2DA30-BE57-EDB6-9CC6-B412AA2E49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0950CD-3C15-8E0A-129F-351A1F0E5A1C}"/>
              </a:ext>
            </a:extLst>
          </p:cNvPr>
          <p:cNvSpPr>
            <a:spLocks noGrp="1"/>
          </p:cNvSpPr>
          <p:nvPr>
            <p:ph type="dt" sz="half" idx="10"/>
          </p:nvPr>
        </p:nvSpPr>
        <p:spPr/>
        <p:txBody>
          <a:bodyPr/>
          <a:lstStyle/>
          <a:p>
            <a:fld id="{73BF0E5F-857C-4912-80E3-93A98904FDCB}" type="datetimeFigureOut">
              <a:rPr lang="en-PG" smtClean="0"/>
              <a:t>06/10/2023</a:t>
            </a:fld>
            <a:endParaRPr lang="en-PG"/>
          </a:p>
        </p:txBody>
      </p:sp>
      <p:sp>
        <p:nvSpPr>
          <p:cNvPr id="6" name="Footer Placeholder 5">
            <a:extLst>
              <a:ext uri="{FF2B5EF4-FFF2-40B4-BE49-F238E27FC236}">
                <a16:creationId xmlns:a16="http://schemas.microsoft.com/office/drawing/2014/main" id="{F031DF3A-7F71-7DDB-944F-7C0E55DE7E3F}"/>
              </a:ext>
            </a:extLst>
          </p:cNvPr>
          <p:cNvSpPr>
            <a:spLocks noGrp="1"/>
          </p:cNvSpPr>
          <p:nvPr>
            <p:ph type="ftr" sz="quarter" idx="11"/>
          </p:nvPr>
        </p:nvSpPr>
        <p:spPr/>
        <p:txBody>
          <a:bodyPr/>
          <a:lstStyle/>
          <a:p>
            <a:endParaRPr lang="en-PG"/>
          </a:p>
        </p:txBody>
      </p:sp>
      <p:sp>
        <p:nvSpPr>
          <p:cNvPr id="7" name="Slide Number Placeholder 6">
            <a:extLst>
              <a:ext uri="{FF2B5EF4-FFF2-40B4-BE49-F238E27FC236}">
                <a16:creationId xmlns:a16="http://schemas.microsoft.com/office/drawing/2014/main" id="{ED6C35CC-D5CB-9031-A9EE-14DEE0D39CB6}"/>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1203522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41C48-EDFB-A3F9-ECC5-C9885E7089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G"/>
          </a:p>
        </p:txBody>
      </p:sp>
      <p:sp>
        <p:nvSpPr>
          <p:cNvPr id="3" name="Picture Placeholder 2">
            <a:extLst>
              <a:ext uri="{FF2B5EF4-FFF2-40B4-BE49-F238E27FC236}">
                <a16:creationId xmlns:a16="http://schemas.microsoft.com/office/drawing/2014/main" id="{4127BAF6-B82A-E800-6C91-E8DEF18273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G"/>
          </a:p>
        </p:txBody>
      </p:sp>
      <p:sp>
        <p:nvSpPr>
          <p:cNvPr id="4" name="Text Placeholder 3">
            <a:extLst>
              <a:ext uri="{FF2B5EF4-FFF2-40B4-BE49-F238E27FC236}">
                <a16:creationId xmlns:a16="http://schemas.microsoft.com/office/drawing/2014/main" id="{37044996-DCFD-9C34-AE83-B9EA5E9DF3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85EC5C-D52D-B3CE-A36A-B0019C4CAB54}"/>
              </a:ext>
            </a:extLst>
          </p:cNvPr>
          <p:cNvSpPr>
            <a:spLocks noGrp="1"/>
          </p:cNvSpPr>
          <p:nvPr>
            <p:ph type="dt" sz="half" idx="10"/>
          </p:nvPr>
        </p:nvSpPr>
        <p:spPr/>
        <p:txBody>
          <a:bodyPr/>
          <a:lstStyle/>
          <a:p>
            <a:fld id="{73BF0E5F-857C-4912-80E3-93A98904FDCB}" type="datetimeFigureOut">
              <a:rPr lang="en-PG" smtClean="0"/>
              <a:t>06/10/2023</a:t>
            </a:fld>
            <a:endParaRPr lang="en-PG"/>
          </a:p>
        </p:txBody>
      </p:sp>
      <p:sp>
        <p:nvSpPr>
          <p:cNvPr id="6" name="Footer Placeholder 5">
            <a:extLst>
              <a:ext uri="{FF2B5EF4-FFF2-40B4-BE49-F238E27FC236}">
                <a16:creationId xmlns:a16="http://schemas.microsoft.com/office/drawing/2014/main" id="{EC935D8B-0763-927F-8E5B-4B0E7E03B764}"/>
              </a:ext>
            </a:extLst>
          </p:cNvPr>
          <p:cNvSpPr>
            <a:spLocks noGrp="1"/>
          </p:cNvSpPr>
          <p:nvPr>
            <p:ph type="ftr" sz="quarter" idx="11"/>
          </p:nvPr>
        </p:nvSpPr>
        <p:spPr/>
        <p:txBody>
          <a:bodyPr/>
          <a:lstStyle/>
          <a:p>
            <a:endParaRPr lang="en-PG"/>
          </a:p>
        </p:txBody>
      </p:sp>
      <p:sp>
        <p:nvSpPr>
          <p:cNvPr id="7" name="Slide Number Placeholder 6">
            <a:extLst>
              <a:ext uri="{FF2B5EF4-FFF2-40B4-BE49-F238E27FC236}">
                <a16:creationId xmlns:a16="http://schemas.microsoft.com/office/drawing/2014/main" id="{1C514913-3068-1F09-95C5-3AE1B4197BB7}"/>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830681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8E3B6-91B0-A413-2A50-81817909A640}"/>
              </a:ext>
            </a:extLst>
          </p:cNvPr>
          <p:cNvSpPr>
            <a:spLocks noGrp="1"/>
          </p:cNvSpPr>
          <p:nvPr>
            <p:ph type="title"/>
          </p:nvPr>
        </p:nvSpPr>
        <p:spPr/>
        <p:txBody>
          <a:bodyPr/>
          <a:lstStyle/>
          <a:p>
            <a:r>
              <a:rPr lang="en-US"/>
              <a:t>Click to edit Master title style</a:t>
            </a:r>
            <a:endParaRPr lang="en-PG"/>
          </a:p>
        </p:txBody>
      </p:sp>
      <p:sp>
        <p:nvSpPr>
          <p:cNvPr id="3" name="Vertical Text Placeholder 2">
            <a:extLst>
              <a:ext uri="{FF2B5EF4-FFF2-40B4-BE49-F238E27FC236}">
                <a16:creationId xmlns:a16="http://schemas.microsoft.com/office/drawing/2014/main" id="{7B5642B1-2F68-4EF9-4B8B-38F02F0D6BF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88CC3D2D-46A4-FCEE-F722-CC604F3CF20D}"/>
              </a:ext>
            </a:extLst>
          </p:cNvPr>
          <p:cNvSpPr>
            <a:spLocks noGrp="1"/>
          </p:cNvSpPr>
          <p:nvPr>
            <p:ph type="dt" sz="half" idx="10"/>
          </p:nvPr>
        </p:nvSpPr>
        <p:spPr/>
        <p:txBody>
          <a:bodyPr/>
          <a:lstStyle/>
          <a:p>
            <a:fld id="{73BF0E5F-857C-4912-80E3-93A98904FDCB}" type="datetimeFigureOut">
              <a:rPr lang="en-PG" smtClean="0"/>
              <a:t>06/10/2023</a:t>
            </a:fld>
            <a:endParaRPr lang="en-PG"/>
          </a:p>
        </p:txBody>
      </p:sp>
      <p:sp>
        <p:nvSpPr>
          <p:cNvPr id="5" name="Footer Placeholder 4">
            <a:extLst>
              <a:ext uri="{FF2B5EF4-FFF2-40B4-BE49-F238E27FC236}">
                <a16:creationId xmlns:a16="http://schemas.microsoft.com/office/drawing/2014/main" id="{BD3164F8-BA45-B19A-2D18-0C46E8E6E819}"/>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8977F83D-6178-387D-4F3C-FDCC6B42F76D}"/>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3394568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3C17C6-4996-2F6F-CFA5-6617A3DF696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G"/>
          </a:p>
        </p:txBody>
      </p:sp>
      <p:sp>
        <p:nvSpPr>
          <p:cNvPr id="3" name="Vertical Text Placeholder 2">
            <a:extLst>
              <a:ext uri="{FF2B5EF4-FFF2-40B4-BE49-F238E27FC236}">
                <a16:creationId xmlns:a16="http://schemas.microsoft.com/office/drawing/2014/main" id="{525349B7-3BEE-17B1-8AD5-E91B0B1E62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0AAB9A50-20EA-373A-B003-A93A67840BC5}"/>
              </a:ext>
            </a:extLst>
          </p:cNvPr>
          <p:cNvSpPr>
            <a:spLocks noGrp="1"/>
          </p:cNvSpPr>
          <p:nvPr>
            <p:ph type="dt" sz="half" idx="10"/>
          </p:nvPr>
        </p:nvSpPr>
        <p:spPr/>
        <p:txBody>
          <a:bodyPr/>
          <a:lstStyle/>
          <a:p>
            <a:fld id="{73BF0E5F-857C-4912-80E3-93A98904FDCB}" type="datetimeFigureOut">
              <a:rPr lang="en-PG" smtClean="0"/>
              <a:t>06/10/2023</a:t>
            </a:fld>
            <a:endParaRPr lang="en-PG"/>
          </a:p>
        </p:txBody>
      </p:sp>
      <p:sp>
        <p:nvSpPr>
          <p:cNvPr id="5" name="Footer Placeholder 4">
            <a:extLst>
              <a:ext uri="{FF2B5EF4-FFF2-40B4-BE49-F238E27FC236}">
                <a16:creationId xmlns:a16="http://schemas.microsoft.com/office/drawing/2014/main" id="{E2919756-46B2-CBE0-495F-31B713DA538A}"/>
              </a:ext>
            </a:extLst>
          </p:cNvPr>
          <p:cNvSpPr>
            <a:spLocks noGrp="1"/>
          </p:cNvSpPr>
          <p:nvPr>
            <p:ph type="ftr" sz="quarter" idx="11"/>
          </p:nvPr>
        </p:nvSpPr>
        <p:spPr/>
        <p:txBody>
          <a:bodyPr/>
          <a:lstStyle/>
          <a:p>
            <a:endParaRPr lang="en-PG"/>
          </a:p>
        </p:txBody>
      </p:sp>
      <p:sp>
        <p:nvSpPr>
          <p:cNvPr id="6" name="Slide Number Placeholder 5">
            <a:extLst>
              <a:ext uri="{FF2B5EF4-FFF2-40B4-BE49-F238E27FC236}">
                <a16:creationId xmlns:a16="http://schemas.microsoft.com/office/drawing/2014/main" id="{A102CB13-8D5A-6F0F-D144-1076D24B26AC}"/>
              </a:ext>
            </a:extLst>
          </p:cNvPr>
          <p:cNvSpPr>
            <a:spLocks noGrp="1"/>
          </p:cNvSpPr>
          <p:nvPr>
            <p:ph type="sldNum" sz="quarter" idx="12"/>
          </p:nvPr>
        </p:nvSpPr>
        <p:spPr/>
        <p:txBody>
          <a:bodyPr/>
          <a:lstStyle/>
          <a:p>
            <a:fld id="{3B1CF947-61F2-4A8E-8D5A-839D5A17F77C}" type="slidenum">
              <a:rPr lang="en-PG" smtClean="0"/>
              <a:t>‹#›</a:t>
            </a:fld>
            <a:endParaRPr lang="en-PG"/>
          </a:p>
        </p:txBody>
      </p:sp>
    </p:spTree>
    <p:extLst>
      <p:ext uri="{BB962C8B-B14F-4D97-AF65-F5344CB8AC3E}">
        <p14:creationId xmlns:p14="http://schemas.microsoft.com/office/powerpoint/2010/main" val="1681762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73AFCD-581C-208C-60AE-CC92CBCD60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G"/>
          </a:p>
        </p:txBody>
      </p:sp>
      <p:sp>
        <p:nvSpPr>
          <p:cNvPr id="3" name="Text Placeholder 2">
            <a:extLst>
              <a:ext uri="{FF2B5EF4-FFF2-40B4-BE49-F238E27FC236}">
                <a16:creationId xmlns:a16="http://schemas.microsoft.com/office/drawing/2014/main" id="{220945E2-8F42-7638-4AC3-D4B77864B9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G"/>
          </a:p>
        </p:txBody>
      </p:sp>
      <p:sp>
        <p:nvSpPr>
          <p:cNvPr id="4" name="Date Placeholder 3">
            <a:extLst>
              <a:ext uri="{FF2B5EF4-FFF2-40B4-BE49-F238E27FC236}">
                <a16:creationId xmlns:a16="http://schemas.microsoft.com/office/drawing/2014/main" id="{458D18DB-7C66-E048-85E6-EB605E736C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BF0E5F-857C-4912-80E3-93A98904FDCB}" type="datetimeFigureOut">
              <a:rPr lang="en-PG" smtClean="0"/>
              <a:t>06/10/2023</a:t>
            </a:fld>
            <a:endParaRPr lang="en-PG"/>
          </a:p>
        </p:txBody>
      </p:sp>
      <p:sp>
        <p:nvSpPr>
          <p:cNvPr id="5" name="Footer Placeholder 4">
            <a:extLst>
              <a:ext uri="{FF2B5EF4-FFF2-40B4-BE49-F238E27FC236}">
                <a16:creationId xmlns:a16="http://schemas.microsoft.com/office/drawing/2014/main" id="{3EC014D5-E7BA-696D-3FD7-4F960EB7B5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G"/>
          </a:p>
        </p:txBody>
      </p:sp>
      <p:sp>
        <p:nvSpPr>
          <p:cNvPr id="6" name="Slide Number Placeholder 5">
            <a:extLst>
              <a:ext uri="{FF2B5EF4-FFF2-40B4-BE49-F238E27FC236}">
                <a16:creationId xmlns:a16="http://schemas.microsoft.com/office/drawing/2014/main" id="{A30C293D-093B-1F9C-058D-39AAC5E03E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1CF947-61F2-4A8E-8D5A-839D5A17F77C}" type="slidenum">
              <a:rPr lang="en-PG" smtClean="0"/>
              <a:t>‹#›</a:t>
            </a:fld>
            <a:endParaRPr lang="en-PG"/>
          </a:p>
        </p:txBody>
      </p:sp>
    </p:spTree>
    <p:extLst>
      <p:ext uri="{BB962C8B-B14F-4D97-AF65-F5344CB8AC3E}">
        <p14:creationId xmlns:p14="http://schemas.microsoft.com/office/powerpoint/2010/main" val="1529289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P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5.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2.bin"/><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oleObject" Target="../embeddings/oleObject3.bin"/><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oleObject" Target="../embeddings/oleObject5.bin"/><Relationship Id="rId4" Type="http://schemas.openxmlformats.org/officeDocument/2006/relationships/image" Target="../media/image14.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5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AE85A60-1603-4DE9-2C3E-B31769166C4C}"/>
              </a:ext>
            </a:extLst>
          </p:cNvPr>
          <p:cNvSpPr txBox="1"/>
          <p:nvPr/>
        </p:nvSpPr>
        <p:spPr>
          <a:xfrm>
            <a:off x="141972" y="707651"/>
            <a:ext cx="11514222" cy="4841262"/>
          </a:xfrm>
          <a:prstGeom prst="rect">
            <a:avLst/>
          </a:prstGeom>
          <a:noFill/>
        </p:spPr>
        <p:txBody>
          <a:bodyPr wrap="square">
            <a:spAutoFit/>
          </a:bodyPr>
          <a:lstStyle/>
          <a:p>
            <a:pPr algn="ctr">
              <a:lnSpc>
                <a:spcPct val="107000"/>
              </a:lnSpc>
              <a:spcAft>
                <a:spcPts val="800"/>
              </a:spcAft>
            </a:pPr>
            <a:r>
              <a:rPr lang="en-US" sz="40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Atomic and Nuclear Physi</a:t>
            </a:r>
            <a:r>
              <a:rPr lang="en-US" sz="4000" b="1" kern="1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c</a:t>
            </a:r>
            <a:r>
              <a:rPr lang="en-US" sz="40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s</a:t>
            </a:r>
            <a:endParaRPr lang="en-IN" sz="4000"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endPar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Week #4</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4000" dirty="0">
                <a:solidFill>
                  <a:srgbClr val="FF0000"/>
                </a:solidFill>
                <a:latin typeface="Times New Roman" panose="02020603050405020304" pitchFamily="18" charset="0"/>
                <a:cs typeface="Times New Roman" panose="02020603050405020304" pitchFamily="18" charset="0"/>
              </a:rPr>
              <a:t>X-rays- nature, production and uses</a:t>
            </a:r>
            <a:endParaRPr lang="en-US" sz="28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endPar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28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Lecturer: Jojo Panakal John</a:t>
            </a:r>
            <a:endParaRPr lang="en-US" sz="2800" b="1" kern="1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Professor of Applied Physics</a:t>
            </a:r>
          </a:p>
          <a:p>
            <a:pPr algn="ctr"/>
            <a:r>
              <a:rPr lang="en-US" sz="2400" b="1" kern="100" dirty="0">
                <a:latin typeface="Times New Roman" panose="02020603050405020304" pitchFamily="18" charset="0"/>
                <a:ea typeface="Calibri" panose="020F0502020204030204" pitchFamily="34" charset="0"/>
                <a:cs typeface="Times New Roman" panose="02020603050405020304" pitchFamily="18" charset="0"/>
              </a:rPr>
              <a:t>Papua New Guinea University of Technology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56262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F026ABC-9442-485B-9384-B56C5D80620A}"/>
              </a:ext>
            </a:extLst>
          </p:cNvPr>
          <p:cNvPicPr>
            <a:picLocks noChangeAspect="1"/>
          </p:cNvPicPr>
          <p:nvPr/>
        </p:nvPicPr>
        <p:blipFill>
          <a:blip r:embed="rId2"/>
          <a:stretch>
            <a:fillRect/>
          </a:stretch>
        </p:blipFill>
        <p:spPr>
          <a:xfrm>
            <a:off x="6095996" y="3428991"/>
            <a:ext cx="8" cy="18"/>
          </a:xfrm>
          <a:prstGeom prst="rect">
            <a:avLst/>
          </a:prstGeom>
        </p:spPr>
      </p:pic>
      <p:sp>
        <p:nvSpPr>
          <p:cNvPr id="6" name="TextBox 5">
            <a:extLst>
              <a:ext uri="{FF2B5EF4-FFF2-40B4-BE49-F238E27FC236}">
                <a16:creationId xmlns:a16="http://schemas.microsoft.com/office/drawing/2014/main" id="{0EDE252D-17D9-F6FC-651A-DE5E37C69E47}"/>
              </a:ext>
            </a:extLst>
          </p:cNvPr>
          <p:cNvSpPr txBox="1"/>
          <p:nvPr/>
        </p:nvSpPr>
        <p:spPr>
          <a:xfrm>
            <a:off x="493059" y="462903"/>
            <a:ext cx="2348753" cy="468077"/>
          </a:xfrm>
          <a:prstGeom prst="rect">
            <a:avLst/>
          </a:prstGeom>
          <a:noFill/>
        </p:spPr>
        <p:txBody>
          <a:bodyPr wrap="square">
            <a:spAutoFit/>
          </a:bodyPr>
          <a:lstStyle/>
          <a:p>
            <a:pPr algn="ctr">
              <a:lnSpc>
                <a:spcPct val="107000"/>
              </a:lnSpc>
              <a:spcAft>
                <a:spcPts val="800"/>
              </a:spcAft>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Contents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BFFD0A97-D1E0-F599-500D-77D72912DF2E}"/>
              </a:ext>
            </a:extLst>
          </p:cNvPr>
          <p:cNvSpPr txBox="1"/>
          <p:nvPr/>
        </p:nvSpPr>
        <p:spPr>
          <a:xfrm>
            <a:off x="434784" y="1269726"/>
            <a:ext cx="11322424" cy="5775107"/>
          </a:xfrm>
          <a:prstGeom prst="rect">
            <a:avLst/>
          </a:prstGeom>
          <a:noFill/>
        </p:spPr>
        <p:txBody>
          <a:bodyPr wrap="square">
            <a:spAutoFit/>
          </a:bodyPr>
          <a:lstStyle/>
          <a:p>
            <a:pPr marL="342900" indent="-342900">
              <a:lnSpc>
                <a:spcPct val="200000"/>
              </a:lnSpc>
              <a:spcAft>
                <a:spcPts val="800"/>
              </a:spcAft>
              <a:buFont typeface="Arial" panose="020B0604020202020204" pitchFamily="34" charset="0"/>
              <a:buChar char="•"/>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What are x-rays?</a:t>
            </a:r>
          </a:p>
          <a:p>
            <a:pPr marL="342900" indent="-342900">
              <a:lnSpc>
                <a:spcPct val="200000"/>
              </a:lnSpc>
              <a:spcAft>
                <a:spcPts val="800"/>
              </a:spcAft>
              <a:buFont typeface="Arial" panose="020B0604020202020204" pitchFamily="34" charset="0"/>
              <a:buChar char="•"/>
            </a:pPr>
            <a:r>
              <a:rPr lang="en-US" sz="2400" b="1" kern="100" dirty="0">
                <a:latin typeface="Times New Roman" panose="02020603050405020304" pitchFamily="18" charset="0"/>
                <a:ea typeface="Calibri" panose="020F0502020204030204" pitchFamily="34" charset="0"/>
                <a:cs typeface="Times New Roman" panose="02020603050405020304" pitchFamily="18" charset="0"/>
              </a:rPr>
              <a:t>Properties of x-rays</a:t>
            </a:r>
          </a:p>
          <a:p>
            <a:pPr marL="342900" indent="-342900">
              <a:lnSpc>
                <a:spcPct val="200000"/>
              </a:lnSpc>
              <a:spcAft>
                <a:spcPts val="800"/>
              </a:spcAft>
              <a:buFont typeface="Arial" panose="020B0604020202020204" pitchFamily="34" charset="0"/>
              <a:buChar char="•"/>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Production of x-rays</a:t>
            </a:r>
          </a:p>
          <a:p>
            <a:pPr marL="342900" indent="-342900">
              <a:lnSpc>
                <a:spcPct val="200000"/>
              </a:lnSpc>
              <a:spcAft>
                <a:spcPts val="800"/>
              </a:spcAft>
              <a:buFont typeface="Arial" panose="020B0604020202020204" pitchFamily="34" charset="0"/>
              <a:buChar char="•"/>
            </a:pPr>
            <a:r>
              <a:rPr lang="en-US" sz="2400" b="1" kern="100" dirty="0">
                <a:latin typeface="Times New Roman" panose="02020603050405020304" pitchFamily="18" charset="0"/>
                <a:ea typeface="Calibri" panose="020F0502020204030204" pitchFamily="34" charset="0"/>
                <a:cs typeface="Times New Roman" panose="02020603050405020304" pitchFamily="18" charset="0"/>
              </a:rPr>
              <a:t>X-ray diffraction</a:t>
            </a:r>
          </a:p>
          <a:p>
            <a:pPr marL="342900" indent="-342900">
              <a:lnSpc>
                <a:spcPct val="200000"/>
              </a:lnSpc>
              <a:spcAft>
                <a:spcPts val="800"/>
              </a:spcAft>
              <a:buFont typeface="Arial" panose="020B0604020202020204" pitchFamily="34" charset="0"/>
              <a:buChar char="•"/>
            </a:pPr>
            <a:r>
              <a:rPr lang="en-PG" sz="2400" b="1" dirty="0">
                <a:effectLst/>
                <a:latin typeface="Times New Roman" panose="02020603050405020304" pitchFamily="18" charset="0"/>
                <a:ea typeface="Calibri" panose="020F0502020204030204" pitchFamily="34" charset="0"/>
              </a:rPr>
              <a:t>Moseley's work on x-rays </a:t>
            </a:r>
            <a:endParaRPr lang="en-US" sz="2400" b="1" dirty="0">
              <a:effectLst/>
              <a:latin typeface="Times New Roman" panose="02020603050405020304" pitchFamily="18" charset="0"/>
              <a:ea typeface="Calibri" panose="020F0502020204030204" pitchFamily="34" charset="0"/>
            </a:endParaRPr>
          </a:p>
          <a:p>
            <a:pPr marL="342900" indent="-342900">
              <a:lnSpc>
                <a:spcPct val="200000"/>
              </a:lnSpc>
              <a:spcAft>
                <a:spcPts val="800"/>
              </a:spcAft>
              <a:buFont typeface="Arial" panose="020B0604020202020204" pitchFamily="34" charset="0"/>
              <a:buChar char="•"/>
            </a:pPr>
            <a:r>
              <a:rPr lang="en-US" sz="2400" b="1" kern="100" dirty="0">
                <a:latin typeface="Times New Roman" panose="02020603050405020304" pitchFamily="18" charset="0"/>
                <a:ea typeface="Calibri" panose="020F0502020204030204" pitchFamily="34" charset="0"/>
                <a:cs typeface="Times New Roman" panose="02020603050405020304" pitchFamily="18" charset="0"/>
              </a:rPr>
              <a:t>Compton scattering</a:t>
            </a:r>
            <a:endPar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200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1839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F620B05-0239-4E41-BB80-0021E70631F6}"/>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3111" y="1653849"/>
            <a:ext cx="11065777" cy="3550302"/>
          </a:xfrm>
          <a:prstGeom prst="rect">
            <a:avLst/>
          </a:prstGeom>
          <a:noFill/>
        </p:spPr>
      </p:pic>
      <p:sp>
        <p:nvSpPr>
          <p:cNvPr id="7" name="TextBox 6">
            <a:extLst>
              <a:ext uri="{FF2B5EF4-FFF2-40B4-BE49-F238E27FC236}">
                <a16:creationId xmlns:a16="http://schemas.microsoft.com/office/drawing/2014/main" id="{05CDD0DC-9A91-4567-A5E1-1B1158E8DF92}"/>
              </a:ext>
            </a:extLst>
          </p:cNvPr>
          <p:cNvSpPr txBox="1"/>
          <p:nvPr/>
        </p:nvSpPr>
        <p:spPr>
          <a:xfrm>
            <a:off x="3826845" y="869598"/>
            <a:ext cx="4325753" cy="523220"/>
          </a:xfrm>
          <a:prstGeom prst="rect">
            <a:avLst/>
          </a:prstGeom>
          <a:noFill/>
        </p:spPr>
        <p:txBody>
          <a:bodyPr wrap="square">
            <a:spAutoFit/>
          </a:bodyPr>
          <a:lstStyle/>
          <a:p>
            <a:pPr marL="71755" marR="71755">
              <a:spcBef>
                <a:spcPts val="15"/>
              </a:spcBef>
              <a:spcAft>
                <a:spcPts val="0"/>
              </a:spcAft>
            </a:pPr>
            <a:r>
              <a:rPr lang="en-US" sz="2800" b="1" dirty="0">
                <a:effectLst/>
                <a:latin typeface="Times New Roman" panose="02020603050405020304" pitchFamily="18" charset="0"/>
                <a:ea typeface="Times New Roman" panose="02020603050405020304" pitchFamily="18" charset="0"/>
                <a:cs typeface="Times New Roman" panose="02020603050405020304" pitchFamily="18" charset="0"/>
              </a:rPr>
              <a:t>Electromagnetic spectrum</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9C3C166E-79A6-F489-EF46-31EADE2F54EC}"/>
              </a:ext>
            </a:extLst>
          </p:cNvPr>
          <p:cNvSpPr txBox="1"/>
          <p:nvPr/>
        </p:nvSpPr>
        <p:spPr>
          <a:xfrm>
            <a:off x="7808258" y="5265127"/>
            <a:ext cx="2268071" cy="400110"/>
          </a:xfrm>
          <a:prstGeom prst="rect">
            <a:avLst/>
          </a:prstGeom>
          <a:noFill/>
        </p:spPr>
        <p:txBody>
          <a:bodyPr wrap="square">
            <a:spAutoFit/>
          </a:bodyPr>
          <a:lstStyle/>
          <a:p>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mn-cs"/>
              </a:rPr>
              <a:t> </a:t>
            </a:r>
            <a:r>
              <a:rPr kumimoji="0" lang="en-PG"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mn-cs"/>
              </a:rPr>
              <a:t>10</a:t>
            </a:r>
            <a:r>
              <a:rPr kumimoji="0" lang="en-PG" sz="2000" b="0" i="0" u="none" strike="noStrike" kern="1200" cap="none" spc="0" normalizeH="0" baseline="30000" noProof="0" dirty="0">
                <a:ln>
                  <a:noFill/>
                </a:ln>
                <a:solidFill>
                  <a:srgbClr val="FF0000"/>
                </a:solidFill>
                <a:effectLst/>
                <a:uLnTx/>
                <a:uFillTx/>
                <a:latin typeface="Times New Roman" panose="02020603050405020304" pitchFamily="18" charset="0"/>
                <a:ea typeface="Calibri" panose="020F0502020204030204" pitchFamily="34" charset="0"/>
                <a:cs typeface="+mn-cs"/>
              </a:rPr>
              <a:t>−8</a:t>
            </a:r>
            <a:r>
              <a:rPr kumimoji="0" lang="en-PG"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mn-cs"/>
              </a:rPr>
              <a:t>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mn-cs"/>
              </a:rPr>
              <a:t>  </a:t>
            </a:r>
            <a:r>
              <a:rPr lang="en-US" sz="2000" dirty="0">
                <a:solidFill>
                  <a:srgbClr val="FF0000"/>
                </a:solidFill>
                <a:latin typeface="Times New Roman" panose="02020603050405020304" pitchFamily="18" charset="0"/>
                <a:ea typeface="Calibri" panose="020F0502020204030204" pitchFamily="34" charset="0"/>
              </a:rPr>
              <a:t>-</a:t>
            </a:r>
            <a:r>
              <a:rPr kumimoji="0" lang="en-PG"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mn-cs"/>
              </a:rPr>
              <a:t> </a:t>
            </a:r>
            <a:r>
              <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mn-cs"/>
              </a:rPr>
              <a:t>  </a:t>
            </a:r>
            <a:r>
              <a:rPr kumimoji="0" lang="en-PG"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mn-cs"/>
              </a:rPr>
              <a:t>10</a:t>
            </a:r>
            <a:r>
              <a:rPr kumimoji="0" lang="en-PG" sz="2000" b="0" i="0" u="none" strike="noStrike" kern="1200" cap="none" spc="0" normalizeH="0" baseline="30000" noProof="0" dirty="0">
                <a:ln>
                  <a:noFill/>
                </a:ln>
                <a:solidFill>
                  <a:srgbClr val="FF0000"/>
                </a:solidFill>
                <a:effectLst/>
                <a:uLnTx/>
                <a:uFillTx/>
                <a:latin typeface="Times New Roman" panose="02020603050405020304" pitchFamily="18" charset="0"/>
                <a:ea typeface="Calibri" panose="020F0502020204030204" pitchFamily="34" charset="0"/>
                <a:cs typeface="+mn-cs"/>
              </a:rPr>
              <a:t>−12</a:t>
            </a:r>
            <a:r>
              <a:rPr kumimoji="0" lang="en-PG"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mn-cs"/>
              </a:rPr>
              <a:t> m</a:t>
            </a:r>
            <a:endParaRPr lang="en-PG" sz="2000" dirty="0"/>
          </a:p>
        </p:txBody>
      </p:sp>
      <p:sp>
        <p:nvSpPr>
          <p:cNvPr id="5" name="TextBox 4">
            <a:extLst>
              <a:ext uri="{FF2B5EF4-FFF2-40B4-BE49-F238E27FC236}">
                <a16:creationId xmlns:a16="http://schemas.microsoft.com/office/drawing/2014/main" id="{E6310202-4F60-6F47-4880-80FCAA28FF72}"/>
              </a:ext>
            </a:extLst>
          </p:cNvPr>
          <p:cNvSpPr txBox="1"/>
          <p:nvPr/>
        </p:nvSpPr>
        <p:spPr>
          <a:xfrm>
            <a:off x="7808259" y="5726213"/>
            <a:ext cx="2348752" cy="400110"/>
          </a:xfrm>
          <a:prstGeom prst="rect">
            <a:avLst/>
          </a:prstGeom>
          <a:noFill/>
        </p:spPr>
        <p:txBody>
          <a:bodyPr wrap="square">
            <a:spAutoFit/>
          </a:bodyPr>
          <a:lstStyle/>
          <a:p>
            <a:r>
              <a:rPr kumimoji="0" lang="en-PG" sz="2000" b="0"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pitchFamily="34" charset="0"/>
                <a:cs typeface="+mn-cs"/>
              </a:rPr>
              <a:t>10</a:t>
            </a:r>
            <a:r>
              <a:rPr kumimoji="0" lang="en-PG" sz="2000" b="0" i="0" u="none" strike="noStrike" kern="1200" cap="none" spc="0" normalizeH="0" baseline="30000" noProof="0" dirty="0">
                <a:ln>
                  <a:noFill/>
                </a:ln>
                <a:solidFill>
                  <a:srgbClr val="0070C0"/>
                </a:solidFill>
                <a:effectLst/>
                <a:uLnTx/>
                <a:uFillTx/>
                <a:latin typeface="Times New Roman" panose="02020603050405020304" pitchFamily="18" charset="0"/>
                <a:ea typeface="Calibri" panose="020F0502020204030204" pitchFamily="34" charset="0"/>
                <a:cs typeface="+mn-cs"/>
              </a:rPr>
              <a:t>16</a:t>
            </a:r>
            <a:r>
              <a:rPr kumimoji="0" lang="en-PG" sz="2000" b="0"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pitchFamily="34" charset="0"/>
                <a:cs typeface="+mn-cs"/>
              </a:rPr>
              <a:t> </a:t>
            </a:r>
            <a:r>
              <a:rPr kumimoji="0" lang="en-US" sz="2000" b="0"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pitchFamily="34" charset="0"/>
                <a:cs typeface="+mn-cs"/>
              </a:rPr>
              <a:t>   -</a:t>
            </a:r>
            <a:r>
              <a:rPr kumimoji="0" lang="en-PG" sz="2000" b="0"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pitchFamily="34" charset="0"/>
                <a:cs typeface="+mn-cs"/>
              </a:rPr>
              <a:t> </a:t>
            </a:r>
            <a:r>
              <a:rPr kumimoji="0" lang="en-US" sz="2000" b="0"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pitchFamily="34" charset="0"/>
                <a:cs typeface="+mn-cs"/>
              </a:rPr>
              <a:t>   </a:t>
            </a:r>
            <a:r>
              <a:rPr kumimoji="0" lang="en-PG" sz="2000" b="0"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pitchFamily="34" charset="0"/>
                <a:cs typeface="+mn-cs"/>
              </a:rPr>
              <a:t>10</a:t>
            </a:r>
            <a:r>
              <a:rPr kumimoji="0" lang="en-PG" sz="2000" b="0" i="0" u="none" strike="noStrike" kern="1200" cap="none" spc="0" normalizeH="0" baseline="30000" noProof="0" dirty="0">
                <a:ln>
                  <a:noFill/>
                </a:ln>
                <a:solidFill>
                  <a:srgbClr val="0070C0"/>
                </a:solidFill>
                <a:effectLst/>
                <a:uLnTx/>
                <a:uFillTx/>
                <a:latin typeface="Times New Roman" panose="02020603050405020304" pitchFamily="18" charset="0"/>
                <a:ea typeface="Calibri" panose="020F0502020204030204" pitchFamily="34" charset="0"/>
                <a:cs typeface="+mn-cs"/>
              </a:rPr>
              <a:t>20</a:t>
            </a:r>
            <a:r>
              <a:rPr kumimoji="0" lang="en-PG" sz="2000" b="0" i="0" u="none" strike="noStrike" kern="1200" cap="none" spc="0" normalizeH="0" baseline="0" noProof="0" dirty="0">
                <a:ln>
                  <a:noFill/>
                </a:ln>
                <a:solidFill>
                  <a:srgbClr val="0070C0"/>
                </a:solidFill>
                <a:effectLst/>
                <a:uLnTx/>
                <a:uFillTx/>
                <a:latin typeface="Times New Roman" panose="02020603050405020304" pitchFamily="18" charset="0"/>
                <a:ea typeface="Calibri" panose="020F0502020204030204" pitchFamily="34" charset="0"/>
                <a:cs typeface="+mn-cs"/>
              </a:rPr>
              <a:t> Hz</a:t>
            </a:r>
            <a:endParaRPr lang="en-PG" sz="2000" dirty="0">
              <a:solidFill>
                <a:srgbClr val="0070C0"/>
              </a:solidFill>
            </a:endParaRPr>
          </a:p>
        </p:txBody>
      </p:sp>
    </p:spTree>
    <p:extLst>
      <p:ext uri="{BB962C8B-B14F-4D97-AF65-F5344CB8AC3E}">
        <p14:creationId xmlns:p14="http://schemas.microsoft.com/office/powerpoint/2010/main" val="4160507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BE73BE3-71DE-466A-AEE8-B915FB25193B}"/>
              </a:ext>
            </a:extLst>
          </p:cNvPr>
          <p:cNvSpPr txBox="1"/>
          <p:nvPr/>
        </p:nvSpPr>
        <p:spPr>
          <a:xfrm>
            <a:off x="334477" y="0"/>
            <a:ext cx="11571974" cy="3254865"/>
          </a:xfrm>
          <a:prstGeom prst="rect">
            <a:avLst/>
          </a:prstGeom>
          <a:noFill/>
        </p:spPr>
        <p:txBody>
          <a:bodyPr wrap="square">
            <a:spAutoFit/>
          </a:bodyPr>
          <a:lstStyle/>
          <a:p>
            <a:pPr marL="457200" indent="-457200" algn="just">
              <a:lnSpc>
                <a:spcPct val="150000"/>
              </a:lnSpc>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In 1895 </a:t>
            </a:r>
            <a:r>
              <a:rPr lang="en-PG" sz="2800" i="1" dirty="0">
                <a:effectLst/>
                <a:latin typeface="Times New Roman" panose="02020603050405020304" pitchFamily="18" charset="0"/>
                <a:ea typeface="Calibri" panose="020F0502020204030204" pitchFamily="34" charset="0"/>
              </a:rPr>
              <a:t>Wilhelm Konrad Roentgen</a:t>
            </a:r>
            <a:r>
              <a:rPr lang="en-PG" sz="2800" dirty="0">
                <a:effectLst/>
                <a:latin typeface="Times New Roman" panose="02020603050405020304" pitchFamily="18" charset="0"/>
                <a:ea typeface="Calibri" panose="020F0502020204030204" pitchFamily="34" charset="0"/>
              </a:rPr>
              <a:t> found that a highly penetrating radiation of unknown nature was produced when fast electrons impinged on certain matter. </a:t>
            </a:r>
            <a:endParaRPr lang="en-US" sz="2800" dirty="0">
              <a:effectLst/>
              <a:latin typeface="Times New Roman" panose="02020603050405020304" pitchFamily="18" charset="0"/>
              <a:ea typeface="Calibri" panose="020F0502020204030204" pitchFamily="34" charset="0"/>
            </a:endParaRPr>
          </a:p>
          <a:p>
            <a:pPr marL="457200" indent="-457200" algn="just">
              <a:lnSpc>
                <a:spcPct val="150000"/>
              </a:lnSpc>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He invented X-rays accidentally while he was testing whether cathode rays could pass through glass. </a:t>
            </a:r>
            <a:endParaRPr lang="en-IN" sz="2800" dirty="0"/>
          </a:p>
        </p:txBody>
      </p:sp>
      <p:sp>
        <p:nvSpPr>
          <p:cNvPr id="5" name="TextBox 4">
            <a:extLst>
              <a:ext uri="{FF2B5EF4-FFF2-40B4-BE49-F238E27FC236}">
                <a16:creationId xmlns:a16="http://schemas.microsoft.com/office/drawing/2014/main" id="{CCEB9668-1D12-4453-A40B-83CBB7972628}"/>
              </a:ext>
            </a:extLst>
          </p:cNvPr>
          <p:cNvSpPr txBox="1"/>
          <p:nvPr/>
        </p:nvSpPr>
        <p:spPr>
          <a:xfrm>
            <a:off x="334477" y="3758840"/>
            <a:ext cx="11081085" cy="1962204"/>
          </a:xfrm>
          <a:prstGeom prst="rect">
            <a:avLst/>
          </a:prstGeom>
          <a:noFill/>
        </p:spPr>
        <p:txBody>
          <a:bodyPr wrap="square">
            <a:spAutoFit/>
          </a:bodyPr>
          <a:lstStyle/>
          <a:p>
            <a:pPr marL="457200" indent="-457200" algn="just">
              <a:lnSpc>
                <a:spcPct val="150000"/>
              </a:lnSpc>
              <a:buFont typeface="Wingdings" panose="05000000000000000000" pitchFamily="2" charset="2"/>
              <a:buChar char="Ø"/>
            </a:pPr>
            <a:r>
              <a:rPr lang="en-PG" sz="2800" b="1" dirty="0">
                <a:effectLst/>
                <a:latin typeface="Times New Roman" panose="02020603050405020304" pitchFamily="18" charset="0"/>
                <a:ea typeface="Calibri" panose="020F0502020204030204" pitchFamily="34" charset="0"/>
              </a:rPr>
              <a:t>Properties of X-rays</a:t>
            </a:r>
            <a:r>
              <a:rPr lang="en-PG" sz="2800" dirty="0">
                <a:effectLst/>
                <a:latin typeface="Times New Roman" panose="02020603050405020304" pitchFamily="18" charset="0"/>
                <a:ea typeface="Calibri" panose="020F0502020204030204" pitchFamily="34" charset="0"/>
              </a:rPr>
              <a:t>:  X-rays are electromagnetic radiations of extremely short wavelength (</a:t>
            </a:r>
            <a:r>
              <a:rPr lang="en-PG" sz="2800" dirty="0">
                <a:solidFill>
                  <a:srgbClr val="FF0000"/>
                </a:solidFill>
                <a:effectLst/>
                <a:latin typeface="Times New Roman" panose="02020603050405020304" pitchFamily="18" charset="0"/>
                <a:ea typeface="Calibri" panose="020F0502020204030204" pitchFamily="34" charset="0"/>
              </a:rPr>
              <a:t>10</a:t>
            </a:r>
            <a:r>
              <a:rPr lang="en-PG" sz="2800" baseline="30000" dirty="0">
                <a:solidFill>
                  <a:srgbClr val="FF0000"/>
                </a:solidFill>
                <a:effectLst/>
                <a:latin typeface="Times New Roman" panose="02020603050405020304" pitchFamily="18" charset="0"/>
                <a:ea typeface="Calibri" panose="020F0502020204030204" pitchFamily="34" charset="0"/>
              </a:rPr>
              <a:t>−8</a:t>
            </a:r>
            <a:r>
              <a:rPr lang="en-PG" sz="2800" dirty="0">
                <a:solidFill>
                  <a:srgbClr val="FF0000"/>
                </a:solidFill>
                <a:effectLst/>
                <a:latin typeface="Times New Roman" panose="02020603050405020304" pitchFamily="18" charset="0"/>
                <a:ea typeface="Calibri" panose="020F0502020204030204" pitchFamily="34" charset="0"/>
              </a:rPr>
              <a:t> to 10</a:t>
            </a:r>
            <a:r>
              <a:rPr lang="en-PG" sz="2800" baseline="30000" dirty="0">
                <a:solidFill>
                  <a:srgbClr val="FF0000"/>
                </a:solidFill>
                <a:effectLst/>
                <a:latin typeface="Times New Roman" panose="02020603050405020304" pitchFamily="18" charset="0"/>
                <a:ea typeface="Calibri" panose="020F0502020204030204" pitchFamily="34" charset="0"/>
              </a:rPr>
              <a:t>−12</a:t>
            </a:r>
            <a:r>
              <a:rPr lang="en-PG" sz="2800" dirty="0">
                <a:solidFill>
                  <a:srgbClr val="FF0000"/>
                </a:solidFill>
                <a:effectLst/>
                <a:latin typeface="Times New Roman" panose="02020603050405020304" pitchFamily="18" charset="0"/>
                <a:ea typeface="Calibri" panose="020F0502020204030204" pitchFamily="34" charset="0"/>
              </a:rPr>
              <a:t> m</a:t>
            </a:r>
            <a:r>
              <a:rPr lang="en-PG" sz="2800" dirty="0">
                <a:effectLst/>
                <a:latin typeface="Times New Roman" panose="02020603050405020304" pitchFamily="18" charset="0"/>
                <a:ea typeface="Calibri" panose="020F0502020204030204" pitchFamily="34" charset="0"/>
              </a:rPr>
              <a:t>) and high frequency (</a:t>
            </a:r>
            <a:r>
              <a:rPr lang="en-PG" sz="2800" dirty="0">
                <a:solidFill>
                  <a:srgbClr val="FF0000"/>
                </a:solidFill>
                <a:effectLst/>
                <a:latin typeface="Times New Roman" panose="02020603050405020304" pitchFamily="18" charset="0"/>
                <a:ea typeface="Calibri" panose="020F0502020204030204" pitchFamily="34" charset="0"/>
              </a:rPr>
              <a:t>10</a:t>
            </a:r>
            <a:r>
              <a:rPr lang="en-PG" sz="2800" baseline="30000" dirty="0">
                <a:solidFill>
                  <a:srgbClr val="FF0000"/>
                </a:solidFill>
                <a:effectLst/>
                <a:latin typeface="Times New Roman" panose="02020603050405020304" pitchFamily="18" charset="0"/>
                <a:ea typeface="Calibri" panose="020F0502020204030204" pitchFamily="34" charset="0"/>
              </a:rPr>
              <a:t>16</a:t>
            </a:r>
            <a:r>
              <a:rPr lang="en-PG" sz="2800" dirty="0">
                <a:solidFill>
                  <a:srgbClr val="FF0000"/>
                </a:solidFill>
                <a:effectLst/>
                <a:latin typeface="Times New Roman" panose="02020603050405020304" pitchFamily="18" charset="0"/>
                <a:ea typeface="Calibri" panose="020F0502020204030204" pitchFamily="34" charset="0"/>
              </a:rPr>
              <a:t> to 10</a:t>
            </a:r>
            <a:r>
              <a:rPr lang="en-PG" sz="2800" baseline="30000" dirty="0">
                <a:solidFill>
                  <a:srgbClr val="FF0000"/>
                </a:solidFill>
                <a:effectLst/>
                <a:latin typeface="Times New Roman" panose="02020603050405020304" pitchFamily="18" charset="0"/>
                <a:ea typeface="Calibri" panose="020F0502020204030204" pitchFamily="34" charset="0"/>
              </a:rPr>
              <a:t>20</a:t>
            </a:r>
            <a:r>
              <a:rPr lang="en-PG" sz="2800" dirty="0">
                <a:solidFill>
                  <a:srgbClr val="FF0000"/>
                </a:solidFill>
                <a:effectLst/>
                <a:latin typeface="Times New Roman" panose="02020603050405020304" pitchFamily="18" charset="0"/>
                <a:ea typeface="Calibri" panose="020F0502020204030204" pitchFamily="34" charset="0"/>
              </a:rPr>
              <a:t> Hz</a:t>
            </a:r>
            <a:r>
              <a:rPr lang="en-PG" sz="2800" dirty="0">
                <a:effectLst/>
                <a:latin typeface="Times New Roman" panose="02020603050405020304" pitchFamily="18" charset="0"/>
                <a:ea typeface="Calibri" panose="020F0502020204030204" pitchFamily="34" charset="0"/>
              </a:rPr>
              <a:t>). </a:t>
            </a:r>
            <a:endParaRPr lang="en-IN" sz="2800" dirty="0"/>
          </a:p>
        </p:txBody>
      </p:sp>
    </p:spTree>
    <p:extLst>
      <p:ext uri="{BB962C8B-B14F-4D97-AF65-F5344CB8AC3E}">
        <p14:creationId xmlns:p14="http://schemas.microsoft.com/office/powerpoint/2010/main" val="4257408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fade">
                                      <p:cBhvr>
                                        <p:cTn id="16"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38EEC17-387C-480C-AF70-ABB1CDE202E4}"/>
              </a:ext>
            </a:extLst>
          </p:cNvPr>
          <p:cNvSpPr txBox="1"/>
          <p:nvPr/>
        </p:nvSpPr>
        <p:spPr>
          <a:xfrm>
            <a:off x="217335" y="0"/>
            <a:ext cx="11757330" cy="6378797"/>
          </a:xfrm>
          <a:prstGeom prst="rect">
            <a:avLst/>
          </a:prstGeom>
          <a:noFill/>
        </p:spPr>
        <p:txBody>
          <a:bodyPr wrap="square">
            <a:spAutoFit/>
          </a:bodyPr>
          <a:lstStyle/>
          <a:p>
            <a:pPr marL="457200" marR="71755" indent="-457200" algn="just">
              <a:lnSpc>
                <a:spcPct val="250000"/>
              </a:lnSpc>
              <a:spcBef>
                <a:spcPts val="15"/>
              </a:spcBef>
              <a:spcAft>
                <a:spcPts val="0"/>
              </a:spcAft>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X rays were found to travel in straight </a:t>
            </a:r>
            <a:r>
              <a:rPr lang="en-US" sz="2800" dirty="0">
                <a:latin typeface="Times New Roman" panose="02020603050405020304" pitchFamily="18" charset="0"/>
                <a:ea typeface="Calibri" panose="020F0502020204030204" pitchFamily="34" charset="0"/>
                <a:cs typeface="Times New Roman" panose="02020603050405020304" pitchFamily="18" charset="0"/>
              </a:rPr>
              <a:t>lines</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71755" indent="-457200" algn="just">
              <a:lnSpc>
                <a:spcPct val="250000"/>
              </a:lnSpc>
              <a:spcBef>
                <a:spcPts val="15"/>
              </a:spcBef>
              <a:spcAft>
                <a:spcPts val="0"/>
              </a:spcAft>
              <a:buFont typeface="Wingdings" panose="05000000000000000000" pitchFamily="2" charset="2"/>
              <a:buChar char="ü"/>
            </a:pPr>
            <a:r>
              <a:rPr lang="en-US" sz="2800" dirty="0">
                <a:latin typeface="Times New Roman" panose="02020603050405020304" pitchFamily="18" charset="0"/>
                <a:ea typeface="Calibri" panose="020F0502020204030204" pitchFamily="34" charset="0"/>
                <a:cs typeface="Times New Roman" panose="02020603050405020304" pitchFamily="18" charset="0"/>
              </a:rPr>
              <a:t>U</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naffected by electric and magnetic fields</a:t>
            </a:r>
          </a:p>
          <a:p>
            <a:pPr marL="457200" marR="71755" indent="-457200" algn="just">
              <a:lnSpc>
                <a:spcPct val="250000"/>
              </a:lnSpc>
              <a:spcBef>
                <a:spcPts val="15"/>
              </a:spcBef>
              <a:spcAft>
                <a:spcPts val="0"/>
              </a:spcAft>
              <a:buFont typeface="Wingdings" panose="05000000000000000000" pitchFamily="2" charset="2"/>
              <a:buChar char="ü"/>
            </a:pPr>
            <a:r>
              <a:rPr lang="en-US" sz="2800" dirty="0">
                <a:latin typeface="Times New Roman" panose="02020603050405020304" pitchFamily="18" charset="0"/>
                <a:ea typeface="Calibri" panose="020F0502020204030204" pitchFamily="34" charset="0"/>
                <a:cs typeface="Times New Roman" panose="02020603050405020304" pitchFamily="18" charset="0"/>
              </a:rPr>
              <a:t>P</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ass through opaque materials</a:t>
            </a:r>
          </a:p>
          <a:p>
            <a:pPr marL="457200" marR="71755" indent="-457200" algn="just">
              <a:lnSpc>
                <a:spcPct val="250000"/>
              </a:lnSpc>
              <a:spcBef>
                <a:spcPts val="15"/>
              </a:spcBef>
              <a:spcAft>
                <a:spcPts val="0"/>
              </a:spcAft>
              <a:buFont typeface="Wingdings" panose="05000000000000000000" pitchFamily="2" charset="2"/>
              <a:buChar char="ü"/>
            </a:pPr>
            <a:r>
              <a:rPr lang="en-US" sz="2800" dirty="0">
                <a:latin typeface="Times New Roman" panose="02020603050405020304" pitchFamily="18" charset="0"/>
                <a:ea typeface="Calibri" panose="020F0502020204030204" pitchFamily="34" charset="0"/>
                <a:cs typeface="Times New Roman" panose="02020603050405020304" pitchFamily="18" charset="0"/>
              </a:rPr>
              <a:t>C</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ause phosphorescent substances to glow</a:t>
            </a:r>
          </a:p>
          <a:p>
            <a:pPr marL="457200" marR="71755" indent="-457200" algn="just">
              <a:lnSpc>
                <a:spcPct val="250000"/>
              </a:lnSpc>
              <a:spcBef>
                <a:spcPts val="15"/>
              </a:spcBef>
              <a:spcAft>
                <a:spcPts val="0"/>
              </a:spcAft>
              <a:buFont typeface="Wingdings" panose="05000000000000000000" pitchFamily="2" charset="2"/>
              <a:buChar char="ü"/>
            </a:pPr>
            <a:r>
              <a:rPr lang="en-US" sz="2800" dirty="0">
                <a:latin typeface="Times New Roman" panose="02020603050405020304" pitchFamily="18" charset="0"/>
                <a:ea typeface="Calibri" panose="020F0502020204030204" pitchFamily="34" charset="0"/>
                <a:cs typeface="Times New Roman" panose="02020603050405020304" pitchFamily="18" charset="0"/>
              </a:rPr>
              <a:t>Effect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photographic plates </a:t>
            </a:r>
          </a:p>
          <a:p>
            <a:pPr marL="457200" marR="71755" indent="-457200" algn="just">
              <a:lnSpc>
                <a:spcPct val="250000"/>
              </a:lnSpc>
              <a:spcBef>
                <a:spcPts val="15"/>
              </a:spcBef>
              <a:spcAft>
                <a:spcPts val="0"/>
              </a:spcAft>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X-rays are ionizing radiations. </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32" name="Group 31">
            <a:extLst>
              <a:ext uri="{FF2B5EF4-FFF2-40B4-BE49-F238E27FC236}">
                <a16:creationId xmlns:a16="http://schemas.microsoft.com/office/drawing/2014/main" id="{C8CC8A32-D48E-48DB-8D6A-D37B12BD0720}"/>
              </a:ext>
            </a:extLst>
          </p:cNvPr>
          <p:cNvGrpSpPr/>
          <p:nvPr/>
        </p:nvGrpSpPr>
        <p:grpSpPr>
          <a:xfrm>
            <a:off x="7430390" y="521698"/>
            <a:ext cx="3696992" cy="369332"/>
            <a:chOff x="7430390" y="521698"/>
            <a:chExt cx="3696992" cy="369332"/>
          </a:xfrm>
        </p:grpSpPr>
        <p:pic>
          <p:nvPicPr>
            <p:cNvPr id="2" name="Picture 1">
              <a:extLst>
                <a:ext uri="{FF2B5EF4-FFF2-40B4-BE49-F238E27FC236}">
                  <a16:creationId xmlns:a16="http://schemas.microsoft.com/office/drawing/2014/main" id="{5A7DECDF-E3A0-78C9-83B5-65C439DE2E82}"/>
                </a:ext>
              </a:extLst>
            </p:cNvPr>
            <p:cNvPicPr>
              <a:picLocks noChangeAspect="1"/>
            </p:cNvPicPr>
            <p:nvPr/>
          </p:nvPicPr>
          <p:blipFill>
            <a:blip r:embed="rId2"/>
            <a:stretch>
              <a:fillRect/>
            </a:stretch>
          </p:blipFill>
          <p:spPr>
            <a:xfrm>
              <a:off x="7430390" y="657843"/>
              <a:ext cx="1531066" cy="113832"/>
            </a:xfrm>
            <a:prstGeom prst="rect">
              <a:avLst/>
            </a:prstGeom>
          </p:spPr>
        </p:pic>
        <p:sp>
          <p:nvSpPr>
            <p:cNvPr id="16" name="TextBox 15">
              <a:extLst>
                <a:ext uri="{FF2B5EF4-FFF2-40B4-BE49-F238E27FC236}">
                  <a16:creationId xmlns:a16="http://schemas.microsoft.com/office/drawing/2014/main" id="{B21D01F5-A174-5559-AC9C-2A1898416164}"/>
                </a:ext>
              </a:extLst>
            </p:cNvPr>
            <p:cNvSpPr txBox="1"/>
            <p:nvPr/>
          </p:nvSpPr>
          <p:spPr>
            <a:xfrm>
              <a:off x="9043206" y="521698"/>
              <a:ext cx="2084176"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cs typeface="Times New Roman" panose="02020603050405020304" pitchFamily="18" charset="0"/>
                </a:rPr>
                <a:t>Velocity = c</a:t>
              </a:r>
              <a:endParaRPr lang="en-PG" dirty="0"/>
            </a:p>
          </p:txBody>
        </p:sp>
      </p:grpSp>
      <p:grpSp>
        <p:nvGrpSpPr>
          <p:cNvPr id="33" name="Group 32">
            <a:extLst>
              <a:ext uri="{FF2B5EF4-FFF2-40B4-BE49-F238E27FC236}">
                <a16:creationId xmlns:a16="http://schemas.microsoft.com/office/drawing/2014/main" id="{BFE3CA7F-C56D-A1CD-AA3F-51F922D1B0A7}"/>
              </a:ext>
            </a:extLst>
          </p:cNvPr>
          <p:cNvGrpSpPr/>
          <p:nvPr/>
        </p:nvGrpSpPr>
        <p:grpSpPr>
          <a:xfrm>
            <a:off x="7572710" y="1051403"/>
            <a:ext cx="3453877" cy="1207703"/>
            <a:chOff x="7572710" y="1051403"/>
            <a:chExt cx="3453877" cy="1207703"/>
          </a:xfrm>
        </p:grpSpPr>
        <p:sp>
          <p:nvSpPr>
            <p:cNvPr id="5" name="TextBox 4">
              <a:extLst>
                <a:ext uri="{FF2B5EF4-FFF2-40B4-BE49-F238E27FC236}">
                  <a16:creationId xmlns:a16="http://schemas.microsoft.com/office/drawing/2014/main" id="{F296E166-8CF5-178E-9580-62BCC9F0A9DA}"/>
                </a:ext>
              </a:extLst>
            </p:cNvPr>
            <p:cNvSpPr txBox="1"/>
            <p:nvPr/>
          </p:nvSpPr>
          <p:spPr>
            <a:xfrm>
              <a:off x="8317187" y="1051403"/>
              <a:ext cx="739468"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a:t>
              </a:r>
              <a:endParaRPr lang="en-PG" dirty="0"/>
            </a:p>
          </p:txBody>
        </p:sp>
        <p:cxnSp>
          <p:nvCxnSpPr>
            <p:cNvPr id="7" name="Straight Arrow Connector 6">
              <a:extLst>
                <a:ext uri="{FF2B5EF4-FFF2-40B4-BE49-F238E27FC236}">
                  <a16:creationId xmlns:a16="http://schemas.microsoft.com/office/drawing/2014/main" id="{D798B917-59FC-776C-A42E-6E5EEC16A511}"/>
                </a:ext>
              </a:extLst>
            </p:cNvPr>
            <p:cNvCxnSpPr/>
            <p:nvPr/>
          </p:nvCxnSpPr>
          <p:spPr>
            <a:xfrm>
              <a:off x="8247529" y="1353671"/>
              <a:ext cx="0" cy="9054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12FF6D87-E36B-985C-A1BF-06F3D680F40C}"/>
                </a:ext>
              </a:extLst>
            </p:cNvPr>
            <p:cNvCxnSpPr/>
            <p:nvPr/>
          </p:nvCxnSpPr>
          <p:spPr>
            <a:xfrm>
              <a:off x="8399929" y="1353670"/>
              <a:ext cx="0" cy="9054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47023698-4161-D7AD-AC81-8287E79E74EA}"/>
                </a:ext>
              </a:extLst>
            </p:cNvPr>
            <p:cNvCxnSpPr/>
            <p:nvPr/>
          </p:nvCxnSpPr>
          <p:spPr>
            <a:xfrm>
              <a:off x="8561293" y="1353670"/>
              <a:ext cx="0" cy="9054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6ADAC24-0CD0-5D15-08E7-77D5A959E1F6}"/>
                </a:ext>
              </a:extLst>
            </p:cNvPr>
            <p:cNvCxnSpPr/>
            <p:nvPr/>
          </p:nvCxnSpPr>
          <p:spPr>
            <a:xfrm>
              <a:off x="8722659" y="1353670"/>
              <a:ext cx="0" cy="9054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574B4784-887F-5AA5-7D4B-E0DACC2BEDFC}"/>
                </a:ext>
              </a:extLst>
            </p:cNvPr>
            <p:cNvPicPr>
              <a:picLocks noChangeAspect="1"/>
            </p:cNvPicPr>
            <p:nvPr/>
          </p:nvPicPr>
          <p:blipFill>
            <a:blip r:embed="rId2"/>
            <a:stretch>
              <a:fillRect/>
            </a:stretch>
          </p:blipFill>
          <p:spPr>
            <a:xfrm>
              <a:off x="7572710" y="1749471"/>
              <a:ext cx="3453877" cy="256790"/>
            </a:xfrm>
            <a:prstGeom prst="rect">
              <a:avLst/>
            </a:prstGeom>
          </p:spPr>
        </p:pic>
        <p:cxnSp>
          <p:nvCxnSpPr>
            <p:cNvPr id="13" name="Straight Arrow Connector 12">
              <a:extLst>
                <a:ext uri="{FF2B5EF4-FFF2-40B4-BE49-F238E27FC236}">
                  <a16:creationId xmlns:a16="http://schemas.microsoft.com/office/drawing/2014/main" id="{E62FFC90-66C1-2C2A-589E-70B19136845F}"/>
                </a:ext>
              </a:extLst>
            </p:cNvPr>
            <p:cNvCxnSpPr/>
            <p:nvPr/>
          </p:nvCxnSpPr>
          <p:spPr>
            <a:xfrm flipH="1">
              <a:off x="9332259" y="1353670"/>
              <a:ext cx="502023" cy="9054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3FB9FEDB-B058-1165-1BA8-0EB08E4C44F4}"/>
                </a:ext>
              </a:extLst>
            </p:cNvPr>
            <p:cNvCxnSpPr/>
            <p:nvPr/>
          </p:nvCxnSpPr>
          <p:spPr>
            <a:xfrm flipH="1">
              <a:off x="9520518" y="1353670"/>
              <a:ext cx="502023" cy="9054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A5A1D022-4E64-296C-BD02-60759BB6DE44}"/>
                </a:ext>
              </a:extLst>
            </p:cNvPr>
            <p:cNvCxnSpPr/>
            <p:nvPr/>
          </p:nvCxnSpPr>
          <p:spPr>
            <a:xfrm flipH="1">
              <a:off x="9708777" y="1353669"/>
              <a:ext cx="502023" cy="9054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7091A1CC-128F-CEFB-5FAB-FF7792EDDB7D}"/>
                </a:ext>
              </a:extLst>
            </p:cNvPr>
            <p:cNvSpPr txBox="1"/>
            <p:nvPr/>
          </p:nvSpPr>
          <p:spPr>
            <a:xfrm>
              <a:off x="9834282" y="1075696"/>
              <a:ext cx="502024"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a:t>
              </a:r>
              <a:endParaRPr lang="en-PG" dirty="0"/>
            </a:p>
          </p:txBody>
        </p:sp>
      </p:grpSp>
      <p:grpSp>
        <p:nvGrpSpPr>
          <p:cNvPr id="34" name="Group 33">
            <a:extLst>
              <a:ext uri="{FF2B5EF4-FFF2-40B4-BE49-F238E27FC236}">
                <a16:creationId xmlns:a16="http://schemas.microsoft.com/office/drawing/2014/main" id="{0547F912-7EEC-0D68-C91A-36C53C5847CE}"/>
              </a:ext>
            </a:extLst>
          </p:cNvPr>
          <p:cNvGrpSpPr/>
          <p:nvPr/>
        </p:nvGrpSpPr>
        <p:grpSpPr>
          <a:xfrm>
            <a:off x="7509956" y="2271057"/>
            <a:ext cx="3453877" cy="1219481"/>
            <a:chOff x="7509956" y="2271057"/>
            <a:chExt cx="3453877" cy="1219481"/>
          </a:xfrm>
        </p:grpSpPr>
        <p:pic>
          <p:nvPicPr>
            <p:cNvPr id="18" name="Picture 17">
              <a:extLst>
                <a:ext uri="{FF2B5EF4-FFF2-40B4-BE49-F238E27FC236}">
                  <a16:creationId xmlns:a16="http://schemas.microsoft.com/office/drawing/2014/main" id="{3F945A16-90C5-B132-043A-5816C534A021}"/>
                </a:ext>
              </a:extLst>
            </p:cNvPr>
            <p:cNvPicPr>
              <a:picLocks noChangeAspect="1"/>
            </p:cNvPicPr>
            <p:nvPr/>
          </p:nvPicPr>
          <p:blipFill>
            <a:blip r:embed="rId3"/>
            <a:stretch>
              <a:fillRect/>
            </a:stretch>
          </p:blipFill>
          <p:spPr>
            <a:xfrm>
              <a:off x="8274283" y="2271057"/>
              <a:ext cx="1219481" cy="1219481"/>
            </a:xfrm>
            <a:prstGeom prst="rect">
              <a:avLst/>
            </a:prstGeom>
          </p:spPr>
        </p:pic>
        <p:pic>
          <p:nvPicPr>
            <p:cNvPr id="19" name="Picture 18">
              <a:extLst>
                <a:ext uri="{FF2B5EF4-FFF2-40B4-BE49-F238E27FC236}">
                  <a16:creationId xmlns:a16="http://schemas.microsoft.com/office/drawing/2014/main" id="{1194FB2E-62F4-65AE-871F-FE5DE13F7194}"/>
                </a:ext>
              </a:extLst>
            </p:cNvPr>
            <p:cNvPicPr>
              <a:picLocks noChangeAspect="1"/>
            </p:cNvPicPr>
            <p:nvPr/>
          </p:nvPicPr>
          <p:blipFill>
            <a:blip r:embed="rId2"/>
            <a:stretch>
              <a:fillRect/>
            </a:stretch>
          </p:blipFill>
          <p:spPr>
            <a:xfrm>
              <a:off x="7509956" y="2752402"/>
              <a:ext cx="3453877" cy="256790"/>
            </a:xfrm>
            <a:prstGeom prst="rect">
              <a:avLst/>
            </a:prstGeom>
          </p:spPr>
        </p:pic>
      </p:grpSp>
      <p:grpSp>
        <p:nvGrpSpPr>
          <p:cNvPr id="35" name="Group 34">
            <a:extLst>
              <a:ext uri="{FF2B5EF4-FFF2-40B4-BE49-F238E27FC236}">
                <a16:creationId xmlns:a16="http://schemas.microsoft.com/office/drawing/2014/main" id="{436C2F36-F775-AED8-8298-E303DCF258D9}"/>
              </a:ext>
            </a:extLst>
          </p:cNvPr>
          <p:cNvGrpSpPr/>
          <p:nvPr/>
        </p:nvGrpSpPr>
        <p:grpSpPr>
          <a:xfrm>
            <a:off x="8114956" y="3670593"/>
            <a:ext cx="2627003" cy="434975"/>
            <a:chOff x="8114956" y="3670593"/>
            <a:chExt cx="2627003" cy="434975"/>
          </a:xfrm>
        </p:grpSpPr>
        <p:graphicFrame>
          <p:nvGraphicFramePr>
            <p:cNvPr id="20" name="Object 19">
              <a:extLst>
                <a:ext uri="{FF2B5EF4-FFF2-40B4-BE49-F238E27FC236}">
                  <a16:creationId xmlns:a16="http://schemas.microsoft.com/office/drawing/2014/main" id="{D2223B20-BD01-EA56-3B42-F2DC34152360}"/>
                </a:ext>
              </a:extLst>
            </p:cNvPr>
            <p:cNvGraphicFramePr>
              <a:graphicFrameLocks noChangeAspect="1"/>
            </p:cNvGraphicFramePr>
            <p:nvPr>
              <p:extLst>
                <p:ext uri="{D42A27DB-BD31-4B8C-83A1-F6EECF244321}">
                  <p14:modId xmlns:p14="http://schemas.microsoft.com/office/powerpoint/2010/main" val="1359388118"/>
                </p:ext>
              </p:extLst>
            </p:nvPr>
          </p:nvGraphicFramePr>
          <p:xfrm>
            <a:off x="9332259" y="3670593"/>
            <a:ext cx="1409700" cy="434975"/>
          </p:xfrm>
          <a:graphic>
            <a:graphicData uri="http://schemas.openxmlformats.org/presentationml/2006/ole">
              <mc:AlternateContent xmlns:mc="http://schemas.openxmlformats.org/markup-compatibility/2006">
                <mc:Choice xmlns:v="urn:schemas-microsoft-com:vml" Requires="v">
                  <p:oleObj name="Bitmap Image" r:id="rId4" imgW="1409760" imgH="434520" progId="Paint.Picture.1">
                    <p:embed/>
                  </p:oleObj>
                </mc:Choice>
                <mc:Fallback>
                  <p:oleObj name="Bitmap Image" r:id="rId4" imgW="1409760" imgH="434520" progId="Paint.Picture.1">
                    <p:embed/>
                    <p:pic>
                      <p:nvPicPr>
                        <p:cNvPr id="0" name=""/>
                        <p:cNvPicPr/>
                        <p:nvPr/>
                      </p:nvPicPr>
                      <p:blipFill>
                        <a:blip r:embed="rId5"/>
                        <a:stretch>
                          <a:fillRect/>
                        </a:stretch>
                      </p:blipFill>
                      <p:spPr>
                        <a:xfrm>
                          <a:off x="9332259" y="3670593"/>
                          <a:ext cx="1409700" cy="434975"/>
                        </a:xfrm>
                        <a:prstGeom prst="rect">
                          <a:avLst/>
                        </a:prstGeom>
                      </p:spPr>
                    </p:pic>
                  </p:oleObj>
                </mc:Fallback>
              </mc:AlternateContent>
            </a:graphicData>
          </a:graphic>
        </p:graphicFrame>
        <p:pic>
          <p:nvPicPr>
            <p:cNvPr id="21" name="Picture 20">
              <a:extLst>
                <a:ext uri="{FF2B5EF4-FFF2-40B4-BE49-F238E27FC236}">
                  <a16:creationId xmlns:a16="http://schemas.microsoft.com/office/drawing/2014/main" id="{4A008C62-5B33-BCEC-B67B-F5F196CEE8D1}"/>
                </a:ext>
              </a:extLst>
            </p:cNvPr>
            <p:cNvPicPr>
              <a:picLocks noChangeAspect="1"/>
            </p:cNvPicPr>
            <p:nvPr/>
          </p:nvPicPr>
          <p:blipFill>
            <a:blip r:embed="rId2"/>
            <a:stretch>
              <a:fillRect/>
            </a:stretch>
          </p:blipFill>
          <p:spPr>
            <a:xfrm>
              <a:off x="8114956" y="3848809"/>
              <a:ext cx="1531066" cy="113832"/>
            </a:xfrm>
            <a:prstGeom prst="rect">
              <a:avLst/>
            </a:prstGeom>
          </p:spPr>
        </p:pic>
      </p:grpSp>
      <p:sp>
        <p:nvSpPr>
          <p:cNvPr id="22" name="Rectangle 21">
            <a:extLst>
              <a:ext uri="{FF2B5EF4-FFF2-40B4-BE49-F238E27FC236}">
                <a16:creationId xmlns:a16="http://schemas.microsoft.com/office/drawing/2014/main" id="{F4C25AA9-ECB0-D9A3-1EF7-481C18DA8264}"/>
              </a:ext>
            </a:extLst>
          </p:cNvPr>
          <p:cNvSpPr/>
          <p:nvPr/>
        </p:nvSpPr>
        <p:spPr>
          <a:xfrm>
            <a:off x="6096000" y="4480027"/>
            <a:ext cx="626409" cy="987676"/>
          </a:xfrm>
          <a:prstGeom prst="rect">
            <a:avLst/>
          </a:prstGeom>
          <a:solidFill>
            <a:schemeClr val="tx1">
              <a:lumMod val="50000"/>
              <a:lumOff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5" name="Freeform: Shape 24">
            <a:extLst>
              <a:ext uri="{FF2B5EF4-FFF2-40B4-BE49-F238E27FC236}">
                <a16:creationId xmlns:a16="http://schemas.microsoft.com/office/drawing/2014/main" id="{B8FA4BF5-4938-1307-A6F8-D419C79B0F2B}"/>
              </a:ext>
            </a:extLst>
          </p:cNvPr>
          <p:cNvSpPr/>
          <p:nvPr/>
        </p:nvSpPr>
        <p:spPr>
          <a:xfrm rot="7343257">
            <a:off x="6199597" y="4777678"/>
            <a:ext cx="555854" cy="392373"/>
          </a:xfrm>
          <a:custGeom>
            <a:avLst/>
            <a:gdLst>
              <a:gd name="connsiteX0" fmla="*/ 134703 w 2288570"/>
              <a:gd name="connsiteY0" fmla="*/ 1174904 h 1972842"/>
              <a:gd name="connsiteX1" fmla="*/ 232 w 2288570"/>
              <a:gd name="connsiteY1" fmla="*/ 1345233 h 1972842"/>
              <a:gd name="connsiteX2" fmla="*/ 107809 w 2288570"/>
              <a:gd name="connsiteY2" fmla="*/ 1497633 h 1972842"/>
              <a:gd name="connsiteX3" fmla="*/ 305032 w 2288570"/>
              <a:gd name="connsiteY3" fmla="*/ 1542457 h 1972842"/>
              <a:gd name="connsiteX4" fmla="*/ 412609 w 2288570"/>
              <a:gd name="connsiteY4" fmla="*/ 1641069 h 1972842"/>
              <a:gd name="connsiteX5" fmla="*/ 376750 w 2288570"/>
              <a:gd name="connsiteY5" fmla="*/ 1838292 h 1972842"/>
              <a:gd name="connsiteX6" fmla="*/ 529150 w 2288570"/>
              <a:gd name="connsiteY6" fmla="*/ 1972763 h 1972842"/>
              <a:gd name="connsiteX7" fmla="*/ 717409 w 2288570"/>
              <a:gd name="connsiteY7" fmla="*/ 1820363 h 1972842"/>
              <a:gd name="connsiteX8" fmla="*/ 717409 w 2288570"/>
              <a:gd name="connsiteY8" fmla="*/ 1641069 h 1972842"/>
              <a:gd name="connsiteX9" fmla="*/ 1676632 w 2288570"/>
              <a:gd name="connsiteY9" fmla="*/ 870104 h 1972842"/>
              <a:gd name="connsiteX10" fmla="*/ 2151762 w 2288570"/>
              <a:gd name="connsiteY10" fmla="*/ 879069 h 1972842"/>
              <a:gd name="connsiteX11" fmla="*/ 2268303 w 2288570"/>
              <a:gd name="connsiteY11" fmla="*/ 654951 h 1972842"/>
              <a:gd name="connsiteX12" fmla="*/ 1802138 w 2288570"/>
              <a:gd name="connsiteY12" fmla="*/ 475657 h 1972842"/>
              <a:gd name="connsiteX13" fmla="*/ 1560091 w 2288570"/>
              <a:gd name="connsiteY13" fmla="*/ 117069 h 1972842"/>
              <a:gd name="connsiteX14" fmla="*/ 1344938 w 2288570"/>
              <a:gd name="connsiteY14" fmla="*/ 9492 h 1972842"/>
              <a:gd name="connsiteX15" fmla="*/ 1210467 w 2288570"/>
              <a:gd name="connsiteY15" fmla="*/ 323257 h 1972842"/>
              <a:gd name="connsiteX16" fmla="*/ 1416656 w 2288570"/>
              <a:gd name="connsiteY16" fmla="*/ 592198 h 1972842"/>
              <a:gd name="connsiteX17" fmla="*/ 520185 w 2288570"/>
              <a:gd name="connsiteY17" fmla="*/ 1291445 h 1972842"/>
              <a:gd name="connsiteX18" fmla="*/ 430538 w 2288570"/>
              <a:gd name="connsiteY18" fmla="*/ 1300410 h 1972842"/>
              <a:gd name="connsiteX19" fmla="*/ 313997 w 2288570"/>
              <a:gd name="connsiteY19" fmla="*/ 1139045 h 1972842"/>
              <a:gd name="connsiteX20" fmla="*/ 134703 w 2288570"/>
              <a:gd name="connsiteY20" fmla="*/ 1174904 h 1972842"/>
              <a:gd name="connsiteX0" fmla="*/ 134703 w 2288570"/>
              <a:gd name="connsiteY0" fmla="*/ 1169397 h 1967335"/>
              <a:gd name="connsiteX1" fmla="*/ 232 w 2288570"/>
              <a:gd name="connsiteY1" fmla="*/ 1339726 h 1967335"/>
              <a:gd name="connsiteX2" fmla="*/ 107809 w 2288570"/>
              <a:gd name="connsiteY2" fmla="*/ 1492126 h 1967335"/>
              <a:gd name="connsiteX3" fmla="*/ 305032 w 2288570"/>
              <a:gd name="connsiteY3" fmla="*/ 1536950 h 1967335"/>
              <a:gd name="connsiteX4" fmla="*/ 412609 w 2288570"/>
              <a:gd name="connsiteY4" fmla="*/ 1635562 h 1967335"/>
              <a:gd name="connsiteX5" fmla="*/ 376750 w 2288570"/>
              <a:gd name="connsiteY5" fmla="*/ 1832785 h 1967335"/>
              <a:gd name="connsiteX6" fmla="*/ 529150 w 2288570"/>
              <a:gd name="connsiteY6" fmla="*/ 1967256 h 1967335"/>
              <a:gd name="connsiteX7" fmla="*/ 717409 w 2288570"/>
              <a:gd name="connsiteY7" fmla="*/ 1814856 h 1967335"/>
              <a:gd name="connsiteX8" fmla="*/ 717409 w 2288570"/>
              <a:gd name="connsiteY8" fmla="*/ 1635562 h 1967335"/>
              <a:gd name="connsiteX9" fmla="*/ 1676632 w 2288570"/>
              <a:gd name="connsiteY9" fmla="*/ 864597 h 1967335"/>
              <a:gd name="connsiteX10" fmla="*/ 2151762 w 2288570"/>
              <a:gd name="connsiteY10" fmla="*/ 873562 h 1967335"/>
              <a:gd name="connsiteX11" fmla="*/ 2268303 w 2288570"/>
              <a:gd name="connsiteY11" fmla="*/ 649444 h 1967335"/>
              <a:gd name="connsiteX12" fmla="*/ 1802138 w 2288570"/>
              <a:gd name="connsiteY12" fmla="*/ 470150 h 1967335"/>
              <a:gd name="connsiteX13" fmla="*/ 1560091 w 2288570"/>
              <a:gd name="connsiteY13" fmla="*/ 111562 h 1967335"/>
              <a:gd name="connsiteX14" fmla="*/ 1344938 w 2288570"/>
              <a:gd name="connsiteY14" fmla="*/ 3985 h 1967335"/>
              <a:gd name="connsiteX15" fmla="*/ 1172681 w 2288570"/>
              <a:gd name="connsiteY15" fmla="*/ 223337 h 1967335"/>
              <a:gd name="connsiteX16" fmla="*/ 1416656 w 2288570"/>
              <a:gd name="connsiteY16" fmla="*/ 586691 h 1967335"/>
              <a:gd name="connsiteX17" fmla="*/ 520185 w 2288570"/>
              <a:gd name="connsiteY17" fmla="*/ 1285938 h 1967335"/>
              <a:gd name="connsiteX18" fmla="*/ 430538 w 2288570"/>
              <a:gd name="connsiteY18" fmla="*/ 1294903 h 1967335"/>
              <a:gd name="connsiteX19" fmla="*/ 313997 w 2288570"/>
              <a:gd name="connsiteY19" fmla="*/ 1133538 h 1967335"/>
              <a:gd name="connsiteX20" fmla="*/ 134703 w 2288570"/>
              <a:gd name="connsiteY20" fmla="*/ 1169397 h 1967335"/>
              <a:gd name="connsiteX0" fmla="*/ 134703 w 2288570"/>
              <a:gd name="connsiteY0" fmla="*/ 1130206 h 1928144"/>
              <a:gd name="connsiteX1" fmla="*/ 232 w 2288570"/>
              <a:gd name="connsiteY1" fmla="*/ 1300535 h 1928144"/>
              <a:gd name="connsiteX2" fmla="*/ 107809 w 2288570"/>
              <a:gd name="connsiteY2" fmla="*/ 1452935 h 1928144"/>
              <a:gd name="connsiteX3" fmla="*/ 305032 w 2288570"/>
              <a:gd name="connsiteY3" fmla="*/ 1497759 h 1928144"/>
              <a:gd name="connsiteX4" fmla="*/ 412609 w 2288570"/>
              <a:gd name="connsiteY4" fmla="*/ 1596371 h 1928144"/>
              <a:gd name="connsiteX5" fmla="*/ 376750 w 2288570"/>
              <a:gd name="connsiteY5" fmla="*/ 1793594 h 1928144"/>
              <a:gd name="connsiteX6" fmla="*/ 529150 w 2288570"/>
              <a:gd name="connsiteY6" fmla="*/ 1928065 h 1928144"/>
              <a:gd name="connsiteX7" fmla="*/ 717409 w 2288570"/>
              <a:gd name="connsiteY7" fmla="*/ 1775665 h 1928144"/>
              <a:gd name="connsiteX8" fmla="*/ 717409 w 2288570"/>
              <a:gd name="connsiteY8" fmla="*/ 1596371 h 1928144"/>
              <a:gd name="connsiteX9" fmla="*/ 1676632 w 2288570"/>
              <a:gd name="connsiteY9" fmla="*/ 825406 h 1928144"/>
              <a:gd name="connsiteX10" fmla="*/ 2151762 w 2288570"/>
              <a:gd name="connsiteY10" fmla="*/ 834371 h 1928144"/>
              <a:gd name="connsiteX11" fmla="*/ 2268303 w 2288570"/>
              <a:gd name="connsiteY11" fmla="*/ 610253 h 1928144"/>
              <a:gd name="connsiteX12" fmla="*/ 1802138 w 2288570"/>
              <a:gd name="connsiteY12" fmla="*/ 430959 h 1928144"/>
              <a:gd name="connsiteX13" fmla="*/ 1560091 w 2288570"/>
              <a:gd name="connsiteY13" fmla="*/ 72371 h 1928144"/>
              <a:gd name="connsiteX14" fmla="*/ 1363831 w 2288570"/>
              <a:gd name="connsiteY14" fmla="*/ 7709 h 1928144"/>
              <a:gd name="connsiteX15" fmla="*/ 1172681 w 2288570"/>
              <a:gd name="connsiteY15" fmla="*/ 184146 h 1928144"/>
              <a:gd name="connsiteX16" fmla="*/ 1416656 w 2288570"/>
              <a:gd name="connsiteY16" fmla="*/ 547500 h 1928144"/>
              <a:gd name="connsiteX17" fmla="*/ 520185 w 2288570"/>
              <a:gd name="connsiteY17" fmla="*/ 1246747 h 1928144"/>
              <a:gd name="connsiteX18" fmla="*/ 430538 w 2288570"/>
              <a:gd name="connsiteY18" fmla="*/ 1255712 h 1928144"/>
              <a:gd name="connsiteX19" fmla="*/ 313997 w 2288570"/>
              <a:gd name="connsiteY19" fmla="*/ 1094347 h 1928144"/>
              <a:gd name="connsiteX20" fmla="*/ 134703 w 2288570"/>
              <a:gd name="connsiteY20" fmla="*/ 1130206 h 1928144"/>
              <a:gd name="connsiteX0" fmla="*/ 134703 w 2288570"/>
              <a:gd name="connsiteY0" fmla="*/ 1133300 h 1931238"/>
              <a:gd name="connsiteX1" fmla="*/ 232 w 2288570"/>
              <a:gd name="connsiteY1" fmla="*/ 1303629 h 1931238"/>
              <a:gd name="connsiteX2" fmla="*/ 107809 w 2288570"/>
              <a:gd name="connsiteY2" fmla="*/ 1456029 h 1931238"/>
              <a:gd name="connsiteX3" fmla="*/ 305032 w 2288570"/>
              <a:gd name="connsiteY3" fmla="*/ 1500853 h 1931238"/>
              <a:gd name="connsiteX4" fmla="*/ 412609 w 2288570"/>
              <a:gd name="connsiteY4" fmla="*/ 1599465 h 1931238"/>
              <a:gd name="connsiteX5" fmla="*/ 376750 w 2288570"/>
              <a:gd name="connsiteY5" fmla="*/ 1796688 h 1931238"/>
              <a:gd name="connsiteX6" fmla="*/ 529150 w 2288570"/>
              <a:gd name="connsiteY6" fmla="*/ 1931159 h 1931238"/>
              <a:gd name="connsiteX7" fmla="*/ 717409 w 2288570"/>
              <a:gd name="connsiteY7" fmla="*/ 1778759 h 1931238"/>
              <a:gd name="connsiteX8" fmla="*/ 717409 w 2288570"/>
              <a:gd name="connsiteY8" fmla="*/ 1599465 h 1931238"/>
              <a:gd name="connsiteX9" fmla="*/ 1676632 w 2288570"/>
              <a:gd name="connsiteY9" fmla="*/ 828500 h 1931238"/>
              <a:gd name="connsiteX10" fmla="*/ 2151762 w 2288570"/>
              <a:gd name="connsiteY10" fmla="*/ 837465 h 1931238"/>
              <a:gd name="connsiteX11" fmla="*/ 2268303 w 2288570"/>
              <a:gd name="connsiteY11" fmla="*/ 613347 h 1931238"/>
              <a:gd name="connsiteX12" fmla="*/ 1802138 w 2288570"/>
              <a:gd name="connsiteY12" fmla="*/ 434053 h 1931238"/>
              <a:gd name="connsiteX13" fmla="*/ 1560091 w 2288570"/>
              <a:gd name="connsiteY13" fmla="*/ 75465 h 1931238"/>
              <a:gd name="connsiteX14" fmla="*/ 1363831 w 2288570"/>
              <a:gd name="connsiteY14" fmla="*/ 10803 h 1931238"/>
              <a:gd name="connsiteX15" fmla="*/ 1304931 w 2288570"/>
              <a:gd name="connsiteY15" fmla="*/ 230155 h 1931238"/>
              <a:gd name="connsiteX16" fmla="*/ 1416656 w 2288570"/>
              <a:gd name="connsiteY16" fmla="*/ 550594 h 1931238"/>
              <a:gd name="connsiteX17" fmla="*/ 520185 w 2288570"/>
              <a:gd name="connsiteY17" fmla="*/ 1249841 h 1931238"/>
              <a:gd name="connsiteX18" fmla="*/ 430538 w 2288570"/>
              <a:gd name="connsiteY18" fmla="*/ 1258806 h 1931238"/>
              <a:gd name="connsiteX19" fmla="*/ 313997 w 2288570"/>
              <a:gd name="connsiteY19" fmla="*/ 1097441 h 1931238"/>
              <a:gd name="connsiteX20" fmla="*/ 134703 w 2288570"/>
              <a:gd name="connsiteY20" fmla="*/ 1133300 h 1931238"/>
              <a:gd name="connsiteX0" fmla="*/ 134703 w 2289885"/>
              <a:gd name="connsiteY0" fmla="*/ 1133300 h 1931238"/>
              <a:gd name="connsiteX1" fmla="*/ 232 w 2289885"/>
              <a:gd name="connsiteY1" fmla="*/ 1303629 h 1931238"/>
              <a:gd name="connsiteX2" fmla="*/ 107809 w 2289885"/>
              <a:gd name="connsiteY2" fmla="*/ 1456029 h 1931238"/>
              <a:gd name="connsiteX3" fmla="*/ 305032 w 2289885"/>
              <a:gd name="connsiteY3" fmla="*/ 1500853 h 1931238"/>
              <a:gd name="connsiteX4" fmla="*/ 412609 w 2289885"/>
              <a:gd name="connsiteY4" fmla="*/ 1599465 h 1931238"/>
              <a:gd name="connsiteX5" fmla="*/ 376750 w 2289885"/>
              <a:gd name="connsiteY5" fmla="*/ 1796688 h 1931238"/>
              <a:gd name="connsiteX6" fmla="*/ 529150 w 2289885"/>
              <a:gd name="connsiteY6" fmla="*/ 1931159 h 1931238"/>
              <a:gd name="connsiteX7" fmla="*/ 717409 w 2289885"/>
              <a:gd name="connsiteY7" fmla="*/ 1778759 h 1931238"/>
              <a:gd name="connsiteX8" fmla="*/ 717409 w 2289885"/>
              <a:gd name="connsiteY8" fmla="*/ 1599465 h 1931238"/>
              <a:gd name="connsiteX9" fmla="*/ 1676632 w 2289885"/>
              <a:gd name="connsiteY9" fmla="*/ 828500 h 1931238"/>
              <a:gd name="connsiteX10" fmla="*/ 2151762 w 2289885"/>
              <a:gd name="connsiteY10" fmla="*/ 837465 h 1931238"/>
              <a:gd name="connsiteX11" fmla="*/ 2268303 w 2289885"/>
              <a:gd name="connsiteY11" fmla="*/ 613347 h 1931238"/>
              <a:gd name="connsiteX12" fmla="*/ 1783245 w 2289885"/>
              <a:gd name="connsiteY12" fmla="*/ 434053 h 1931238"/>
              <a:gd name="connsiteX13" fmla="*/ 1560091 w 2289885"/>
              <a:gd name="connsiteY13" fmla="*/ 75465 h 1931238"/>
              <a:gd name="connsiteX14" fmla="*/ 1363831 w 2289885"/>
              <a:gd name="connsiteY14" fmla="*/ 10803 h 1931238"/>
              <a:gd name="connsiteX15" fmla="*/ 1304931 w 2289885"/>
              <a:gd name="connsiteY15" fmla="*/ 230155 h 1931238"/>
              <a:gd name="connsiteX16" fmla="*/ 1416656 w 2289885"/>
              <a:gd name="connsiteY16" fmla="*/ 550594 h 1931238"/>
              <a:gd name="connsiteX17" fmla="*/ 520185 w 2289885"/>
              <a:gd name="connsiteY17" fmla="*/ 1249841 h 1931238"/>
              <a:gd name="connsiteX18" fmla="*/ 430538 w 2289885"/>
              <a:gd name="connsiteY18" fmla="*/ 1258806 h 1931238"/>
              <a:gd name="connsiteX19" fmla="*/ 313997 w 2289885"/>
              <a:gd name="connsiteY19" fmla="*/ 1097441 h 1931238"/>
              <a:gd name="connsiteX20" fmla="*/ 134703 w 2289885"/>
              <a:gd name="connsiteY20" fmla="*/ 1133300 h 1931238"/>
              <a:gd name="connsiteX0" fmla="*/ 134703 w 2289885"/>
              <a:gd name="connsiteY0" fmla="*/ 1133300 h 1931238"/>
              <a:gd name="connsiteX1" fmla="*/ 232 w 2289885"/>
              <a:gd name="connsiteY1" fmla="*/ 1303629 h 1931238"/>
              <a:gd name="connsiteX2" fmla="*/ 107809 w 2289885"/>
              <a:gd name="connsiteY2" fmla="*/ 1456029 h 1931238"/>
              <a:gd name="connsiteX3" fmla="*/ 305032 w 2289885"/>
              <a:gd name="connsiteY3" fmla="*/ 1500853 h 1931238"/>
              <a:gd name="connsiteX4" fmla="*/ 412609 w 2289885"/>
              <a:gd name="connsiteY4" fmla="*/ 1599465 h 1931238"/>
              <a:gd name="connsiteX5" fmla="*/ 376750 w 2289885"/>
              <a:gd name="connsiteY5" fmla="*/ 1796688 h 1931238"/>
              <a:gd name="connsiteX6" fmla="*/ 529150 w 2289885"/>
              <a:gd name="connsiteY6" fmla="*/ 1931159 h 1931238"/>
              <a:gd name="connsiteX7" fmla="*/ 717409 w 2289885"/>
              <a:gd name="connsiteY7" fmla="*/ 1778759 h 1931238"/>
              <a:gd name="connsiteX8" fmla="*/ 717409 w 2289885"/>
              <a:gd name="connsiteY8" fmla="*/ 1599465 h 1931238"/>
              <a:gd name="connsiteX9" fmla="*/ 1676632 w 2289885"/>
              <a:gd name="connsiteY9" fmla="*/ 828500 h 1931238"/>
              <a:gd name="connsiteX10" fmla="*/ 2151762 w 2289885"/>
              <a:gd name="connsiteY10" fmla="*/ 837465 h 1931238"/>
              <a:gd name="connsiteX11" fmla="*/ 2268303 w 2289885"/>
              <a:gd name="connsiteY11" fmla="*/ 613347 h 1931238"/>
              <a:gd name="connsiteX12" fmla="*/ 1783245 w 2289885"/>
              <a:gd name="connsiteY12" fmla="*/ 434053 h 1931238"/>
              <a:gd name="connsiteX13" fmla="*/ 1560091 w 2289885"/>
              <a:gd name="connsiteY13" fmla="*/ 75465 h 1931238"/>
              <a:gd name="connsiteX14" fmla="*/ 1363831 w 2289885"/>
              <a:gd name="connsiteY14" fmla="*/ 10803 h 1931238"/>
              <a:gd name="connsiteX15" fmla="*/ 1304931 w 2289885"/>
              <a:gd name="connsiteY15" fmla="*/ 230155 h 1931238"/>
              <a:gd name="connsiteX16" fmla="*/ 1492227 w 2289885"/>
              <a:gd name="connsiteY16" fmla="*/ 576343 h 1931238"/>
              <a:gd name="connsiteX17" fmla="*/ 520185 w 2289885"/>
              <a:gd name="connsiteY17" fmla="*/ 1249841 h 1931238"/>
              <a:gd name="connsiteX18" fmla="*/ 430538 w 2289885"/>
              <a:gd name="connsiteY18" fmla="*/ 1258806 h 1931238"/>
              <a:gd name="connsiteX19" fmla="*/ 313997 w 2289885"/>
              <a:gd name="connsiteY19" fmla="*/ 1097441 h 1931238"/>
              <a:gd name="connsiteX20" fmla="*/ 134703 w 2289885"/>
              <a:gd name="connsiteY20" fmla="*/ 1133300 h 1931238"/>
              <a:gd name="connsiteX0" fmla="*/ 134703 w 2289885"/>
              <a:gd name="connsiteY0" fmla="*/ 1133300 h 1931238"/>
              <a:gd name="connsiteX1" fmla="*/ 232 w 2289885"/>
              <a:gd name="connsiteY1" fmla="*/ 1303629 h 1931238"/>
              <a:gd name="connsiteX2" fmla="*/ 107809 w 2289885"/>
              <a:gd name="connsiteY2" fmla="*/ 1456029 h 1931238"/>
              <a:gd name="connsiteX3" fmla="*/ 305032 w 2289885"/>
              <a:gd name="connsiteY3" fmla="*/ 1500853 h 1931238"/>
              <a:gd name="connsiteX4" fmla="*/ 412609 w 2289885"/>
              <a:gd name="connsiteY4" fmla="*/ 1599465 h 1931238"/>
              <a:gd name="connsiteX5" fmla="*/ 376750 w 2289885"/>
              <a:gd name="connsiteY5" fmla="*/ 1796688 h 1931238"/>
              <a:gd name="connsiteX6" fmla="*/ 529150 w 2289885"/>
              <a:gd name="connsiteY6" fmla="*/ 1931159 h 1931238"/>
              <a:gd name="connsiteX7" fmla="*/ 717409 w 2289885"/>
              <a:gd name="connsiteY7" fmla="*/ 1778759 h 1931238"/>
              <a:gd name="connsiteX8" fmla="*/ 717409 w 2289885"/>
              <a:gd name="connsiteY8" fmla="*/ 1599465 h 1931238"/>
              <a:gd name="connsiteX9" fmla="*/ 1676632 w 2289885"/>
              <a:gd name="connsiteY9" fmla="*/ 828500 h 1931238"/>
              <a:gd name="connsiteX10" fmla="*/ 2151762 w 2289885"/>
              <a:gd name="connsiteY10" fmla="*/ 837465 h 1931238"/>
              <a:gd name="connsiteX11" fmla="*/ 2268303 w 2289885"/>
              <a:gd name="connsiteY11" fmla="*/ 613347 h 1931238"/>
              <a:gd name="connsiteX12" fmla="*/ 1783245 w 2289885"/>
              <a:gd name="connsiteY12" fmla="*/ 434053 h 1931238"/>
              <a:gd name="connsiteX13" fmla="*/ 1560091 w 2289885"/>
              <a:gd name="connsiteY13" fmla="*/ 75465 h 1931238"/>
              <a:gd name="connsiteX14" fmla="*/ 1363831 w 2289885"/>
              <a:gd name="connsiteY14" fmla="*/ 10803 h 1931238"/>
              <a:gd name="connsiteX15" fmla="*/ 1304931 w 2289885"/>
              <a:gd name="connsiteY15" fmla="*/ 230155 h 1931238"/>
              <a:gd name="connsiteX16" fmla="*/ 1492227 w 2289885"/>
              <a:gd name="connsiteY16" fmla="*/ 576343 h 1931238"/>
              <a:gd name="connsiteX17" fmla="*/ 605202 w 2289885"/>
              <a:gd name="connsiteY17" fmla="*/ 1301339 h 1931238"/>
              <a:gd name="connsiteX18" fmla="*/ 430538 w 2289885"/>
              <a:gd name="connsiteY18" fmla="*/ 1258806 h 1931238"/>
              <a:gd name="connsiteX19" fmla="*/ 313997 w 2289885"/>
              <a:gd name="connsiteY19" fmla="*/ 1097441 h 1931238"/>
              <a:gd name="connsiteX20" fmla="*/ 134703 w 2289885"/>
              <a:gd name="connsiteY20" fmla="*/ 1133300 h 1931238"/>
              <a:gd name="connsiteX0" fmla="*/ 134703 w 2289885"/>
              <a:gd name="connsiteY0" fmla="*/ 1133300 h 1931238"/>
              <a:gd name="connsiteX1" fmla="*/ 232 w 2289885"/>
              <a:gd name="connsiteY1" fmla="*/ 1303629 h 1931238"/>
              <a:gd name="connsiteX2" fmla="*/ 107809 w 2289885"/>
              <a:gd name="connsiteY2" fmla="*/ 1456029 h 1931238"/>
              <a:gd name="connsiteX3" fmla="*/ 305032 w 2289885"/>
              <a:gd name="connsiteY3" fmla="*/ 1500853 h 1931238"/>
              <a:gd name="connsiteX4" fmla="*/ 412609 w 2289885"/>
              <a:gd name="connsiteY4" fmla="*/ 1599465 h 1931238"/>
              <a:gd name="connsiteX5" fmla="*/ 376750 w 2289885"/>
              <a:gd name="connsiteY5" fmla="*/ 1796688 h 1931238"/>
              <a:gd name="connsiteX6" fmla="*/ 529150 w 2289885"/>
              <a:gd name="connsiteY6" fmla="*/ 1931159 h 1931238"/>
              <a:gd name="connsiteX7" fmla="*/ 717409 w 2289885"/>
              <a:gd name="connsiteY7" fmla="*/ 1778759 h 1931238"/>
              <a:gd name="connsiteX8" fmla="*/ 745748 w 2289885"/>
              <a:gd name="connsiteY8" fmla="*/ 1505054 h 1931238"/>
              <a:gd name="connsiteX9" fmla="*/ 1676632 w 2289885"/>
              <a:gd name="connsiteY9" fmla="*/ 828500 h 1931238"/>
              <a:gd name="connsiteX10" fmla="*/ 2151762 w 2289885"/>
              <a:gd name="connsiteY10" fmla="*/ 837465 h 1931238"/>
              <a:gd name="connsiteX11" fmla="*/ 2268303 w 2289885"/>
              <a:gd name="connsiteY11" fmla="*/ 613347 h 1931238"/>
              <a:gd name="connsiteX12" fmla="*/ 1783245 w 2289885"/>
              <a:gd name="connsiteY12" fmla="*/ 434053 h 1931238"/>
              <a:gd name="connsiteX13" fmla="*/ 1560091 w 2289885"/>
              <a:gd name="connsiteY13" fmla="*/ 75465 h 1931238"/>
              <a:gd name="connsiteX14" fmla="*/ 1363831 w 2289885"/>
              <a:gd name="connsiteY14" fmla="*/ 10803 h 1931238"/>
              <a:gd name="connsiteX15" fmla="*/ 1304931 w 2289885"/>
              <a:gd name="connsiteY15" fmla="*/ 230155 h 1931238"/>
              <a:gd name="connsiteX16" fmla="*/ 1492227 w 2289885"/>
              <a:gd name="connsiteY16" fmla="*/ 576343 h 1931238"/>
              <a:gd name="connsiteX17" fmla="*/ 605202 w 2289885"/>
              <a:gd name="connsiteY17" fmla="*/ 1301339 h 1931238"/>
              <a:gd name="connsiteX18" fmla="*/ 430538 w 2289885"/>
              <a:gd name="connsiteY18" fmla="*/ 1258806 h 1931238"/>
              <a:gd name="connsiteX19" fmla="*/ 313997 w 2289885"/>
              <a:gd name="connsiteY19" fmla="*/ 1097441 h 1931238"/>
              <a:gd name="connsiteX20" fmla="*/ 134703 w 2289885"/>
              <a:gd name="connsiteY20" fmla="*/ 1133300 h 1931238"/>
              <a:gd name="connsiteX0" fmla="*/ 134703 w 2291218"/>
              <a:gd name="connsiteY0" fmla="*/ 1133300 h 1931238"/>
              <a:gd name="connsiteX1" fmla="*/ 232 w 2291218"/>
              <a:gd name="connsiteY1" fmla="*/ 1303629 h 1931238"/>
              <a:gd name="connsiteX2" fmla="*/ 107809 w 2291218"/>
              <a:gd name="connsiteY2" fmla="*/ 1456029 h 1931238"/>
              <a:gd name="connsiteX3" fmla="*/ 305032 w 2291218"/>
              <a:gd name="connsiteY3" fmla="*/ 1500853 h 1931238"/>
              <a:gd name="connsiteX4" fmla="*/ 412609 w 2291218"/>
              <a:gd name="connsiteY4" fmla="*/ 1599465 h 1931238"/>
              <a:gd name="connsiteX5" fmla="*/ 376750 w 2291218"/>
              <a:gd name="connsiteY5" fmla="*/ 1796688 h 1931238"/>
              <a:gd name="connsiteX6" fmla="*/ 529150 w 2291218"/>
              <a:gd name="connsiteY6" fmla="*/ 1931159 h 1931238"/>
              <a:gd name="connsiteX7" fmla="*/ 717409 w 2291218"/>
              <a:gd name="connsiteY7" fmla="*/ 1778759 h 1931238"/>
              <a:gd name="connsiteX8" fmla="*/ 745748 w 2291218"/>
              <a:gd name="connsiteY8" fmla="*/ 1505054 h 1931238"/>
              <a:gd name="connsiteX9" fmla="*/ 1619954 w 2291218"/>
              <a:gd name="connsiteY9" fmla="*/ 768419 h 1931238"/>
              <a:gd name="connsiteX10" fmla="*/ 2151762 w 2291218"/>
              <a:gd name="connsiteY10" fmla="*/ 837465 h 1931238"/>
              <a:gd name="connsiteX11" fmla="*/ 2268303 w 2291218"/>
              <a:gd name="connsiteY11" fmla="*/ 613347 h 1931238"/>
              <a:gd name="connsiteX12" fmla="*/ 1783245 w 2291218"/>
              <a:gd name="connsiteY12" fmla="*/ 434053 h 1931238"/>
              <a:gd name="connsiteX13" fmla="*/ 1560091 w 2291218"/>
              <a:gd name="connsiteY13" fmla="*/ 75465 h 1931238"/>
              <a:gd name="connsiteX14" fmla="*/ 1363831 w 2291218"/>
              <a:gd name="connsiteY14" fmla="*/ 10803 h 1931238"/>
              <a:gd name="connsiteX15" fmla="*/ 1304931 w 2291218"/>
              <a:gd name="connsiteY15" fmla="*/ 230155 h 1931238"/>
              <a:gd name="connsiteX16" fmla="*/ 1492227 w 2291218"/>
              <a:gd name="connsiteY16" fmla="*/ 576343 h 1931238"/>
              <a:gd name="connsiteX17" fmla="*/ 605202 w 2291218"/>
              <a:gd name="connsiteY17" fmla="*/ 1301339 h 1931238"/>
              <a:gd name="connsiteX18" fmla="*/ 430538 w 2291218"/>
              <a:gd name="connsiteY18" fmla="*/ 1258806 h 1931238"/>
              <a:gd name="connsiteX19" fmla="*/ 313997 w 2291218"/>
              <a:gd name="connsiteY19" fmla="*/ 1097441 h 1931238"/>
              <a:gd name="connsiteX20" fmla="*/ 134703 w 2291218"/>
              <a:gd name="connsiteY20" fmla="*/ 1133300 h 1931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291218" h="1931238">
                <a:moveTo>
                  <a:pt x="134703" y="1133300"/>
                </a:moveTo>
                <a:cubicBezTo>
                  <a:pt x="82409" y="1167665"/>
                  <a:pt x="4714" y="1249841"/>
                  <a:pt x="232" y="1303629"/>
                </a:cubicBezTo>
                <a:cubicBezTo>
                  <a:pt x="-4250" y="1357417"/>
                  <a:pt x="57009" y="1423158"/>
                  <a:pt x="107809" y="1456029"/>
                </a:cubicBezTo>
                <a:cubicBezTo>
                  <a:pt x="158609" y="1488900"/>
                  <a:pt x="254232" y="1476947"/>
                  <a:pt x="305032" y="1500853"/>
                </a:cubicBezTo>
                <a:cubicBezTo>
                  <a:pt x="355832" y="1524759"/>
                  <a:pt x="400656" y="1550159"/>
                  <a:pt x="412609" y="1599465"/>
                </a:cubicBezTo>
                <a:cubicBezTo>
                  <a:pt x="424562" y="1648771"/>
                  <a:pt x="357327" y="1741406"/>
                  <a:pt x="376750" y="1796688"/>
                </a:cubicBezTo>
                <a:cubicBezTo>
                  <a:pt x="396173" y="1851970"/>
                  <a:pt x="472374" y="1934147"/>
                  <a:pt x="529150" y="1931159"/>
                </a:cubicBezTo>
                <a:cubicBezTo>
                  <a:pt x="585927" y="1928171"/>
                  <a:pt x="681309" y="1849777"/>
                  <a:pt x="717409" y="1778759"/>
                </a:cubicBezTo>
                <a:cubicBezTo>
                  <a:pt x="753509" y="1707742"/>
                  <a:pt x="595324" y="1673444"/>
                  <a:pt x="745748" y="1505054"/>
                </a:cubicBezTo>
                <a:cubicBezTo>
                  <a:pt x="896172" y="1336664"/>
                  <a:pt x="1385618" y="879684"/>
                  <a:pt x="1619954" y="768419"/>
                </a:cubicBezTo>
                <a:cubicBezTo>
                  <a:pt x="1854290" y="657154"/>
                  <a:pt x="2043704" y="863310"/>
                  <a:pt x="2151762" y="837465"/>
                </a:cubicBezTo>
                <a:cubicBezTo>
                  <a:pt x="2259820" y="811620"/>
                  <a:pt x="2329723" y="680582"/>
                  <a:pt x="2268303" y="613347"/>
                </a:cubicBezTo>
                <a:cubicBezTo>
                  <a:pt x="2206884" y="546112"/>
                  <a:pt x="1901280" y="523700"/>
                  <a:pt x="1783245" y="434053"/>
                </a:cubicBezTo>
                <a:cubicBezTo>
                  <a:pt x="1665210" y="344406"/>
                  <a:pt x="1629993" y="146007"/>
                  <a:pt x="1560091" y="75465"/>
                </a:cubicBezTo>
                <a:cubicBezTo>
                  <a:pt x="1490189" y="4923"/>
                  <a:pt x="1406358" y="-14979"/>
                  <a:pt x="1363831" y="10803"/>
                </a:cubicBezTo>
                <a:cubicBezTo>
                  <a:pt x="1321304" y="36585"/>
                  <a:pt x="1283532" y="135898"/>
                  <a:pt x="1304931" y="230155"/>
                </a:cubicBezTo>
                <a:cubicBezTo>
                  <a:pt x="1326330" y="324412"/>
                  <a:pt x="1608848" y="397812"/>
                  <a:pt x="1492227" y="576343"/>
                </a:cubicBezTo>
                <a:cubicBezTo>
                  <a:pt x="1375606" y="754874"/>
                  <a:pt x="782150" y="1187595"/>
                  <a:pt x="605202" y="1301339"/>
                </a:cubicBezTo>
                <a:cubicBezTo>
                  <a:pt x="428254" y="1415083"/>
                  <a:pt x="464903" y="1284206"/>
                  <a:pt x="430538" y="1258806"/>
                </a:cubicBezTo>
                <a:cubicBezTo>
                  <a:pt x="396173" y="1233406"/>
                  <a:pt x="366291" y="1116864"/>
                  <a:pt x="313997" y="1097441"/>
                </a:cubicBezTo>
                <a:cubicBezTo>
                  <a:pt x="261703" y="1078018"/>
                  <a:pt x="186997" y="1098935"/>
                  <a:pt x="134703" y="1133300"/>
                </a:cubicBezTo>
                <a:close/>
              </a:path>
            </a:pathLst>
          </a:cu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grpSp>
        <p:nvGrpSpPr>
          <p:cNvPr id="37" name="Group 36">
            <a:extLst>
              <a:ext uri="{FF2B5EF4-FFF2-40B4-BE49-F238E27FC236}">
                <a16:creationId xmlns:a16="http://schemas.microsoft.com/office/drawing/2014/main" id="{B2DF7C30-D59E-4DB3-3D61-0DBF70A47450}"/>
              </a:ext>
            </a:extLst>
          </p:cNvPr>
          <p:cNvGrpSpPr/>
          <p:nvPr/>
        </p:nvGrpSpPr>
        <p:grpSpPr>
          <a:xfrm>
            <a:off x="6477524" y="5256798"/>
            <a:ext cx="2501983" cy="922549"/>
            <a:chOff x="6477524" y="5256798"/>
            <a:chExt cx="2501983" cy="922549"/>
          </a:xfrm>
        </p:grpSpPr>
        <p:pic>
          <p:nvPicPr>
            <p:cNvPr id="26" name="Picture 25">
              <a:extLst>
                <a:ext uri="{FF2B5EF4-FFF2-40B4-BE49-F238E27FC236}">
                  <a16:creationId xmlns:a16="http://schemas.microsoft.com/office/drawing/2014/main" id="{40C4132A-4F30-011D-8314-875B009BE549}"/>
                </a:ext>
              </a:extLst>
            </p:cNvPr>
            <p:cNvPicPr>
              <a:picLocks noChangeAspect="1"/>
            </p:cNvPicPr>
            <p:nvPr/>
          </p:nvPicPr>
          <p:blipFill>
            <a:blip r:embed="rId2"/>
            <a:stretch>
              <a:fillRect/>
            </a:stretch>
          </p:blipFill>
          <p:spPr>
            <a:xfrm>
              <a:off x="6477524" y="5943363"/>
              <a:ext cx="1531066" cy="113832"/>
            </a:xfrm>
            <a:prstGeom prst="rect">
              <a:avLst/>
            </a:prstGeom>
          </p:spPr>
        </p:pic>
        <p:sp>
          <p:nvSpPr>
            <p:cNvPr id="27" name="Cube 26">
              <a:extLst>
                <a:ext uri="{FF2B5EF4-FFF2-40B4-BE49-F238E27FC236}">
                  <a16:creationId xmlns:a16="http://schemas.microsoft.com/office/drawing/2014/main" id="{5F0F4E02-5F9D-5512-0E94-C1ABDA3ABAA1}"/>
                </a:ext>
              </a:extLst>
            </p:cNvPr>
            <p:cNvSpPr/>
            <p:nvPr/>
          </p:nvSpPr>
          <p:spPr>
            <a:xfrm>
              <a:off x="8114956" y="5768495"/>
              <a:ext cx="475130" cy="410852"/>
            </a:xfrm>
            <a:prstGeom prst="cub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8" name="Oval 27">
              <a:extLst>
                <a:ext uri="{FF2B5EF4-FFF2-40B4-BE49-F238E27FC236}">
                  <a16:creationId xmlns:a16="http://schemas.microsoft.com/office/drawing/2014/main" id="{61C3D6B1-808B-006A-D447-1D462A9975EF}"/>
                </a:ext>
              </a:extLst>
            </p:cNvPr>
            <p:cNvSpPr/>
            <p:nvPr/>
          </p:nvSpPr>
          <p:spPr>
            <a:xfrm>
              <a:off x="8638299" y="5608363"/>
              <a:ext cx="132573" cy="113832"/>
            </a:xfrm>
            <a:prstGeom prst="ellipse">
              <a:avLst/>
            </a:prstGeom>
            <a:solidFill>
              <a:srgbClr val="00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cxnSp>
          <p:nvCxnSpPr>
            <p:cNvPr id="30" name="Straight Arrow Connector 29">
              <a:extLst>
                <a:ext uri="{FF2B5EF4-FFF2-40B4-BE49-F238E27FC236}">
                  <a16:creationId xmlns:a16="http://schemas.microsoft.com/office/drawing/2014/main" id="{00BCCC4A-9454-3BB9-8DD4-4A741FE1FEAB}"/>
                </a:ext>
              </a:extLst>
            </p:cNvPr>
            <p:cNvCxnSpPr/>
            <p:nvPr/>
          </p:nvCxnSpPr>
          <p:spPr>
            <a:xfrm flipV="1">
              <a:off x="8701600" y="5256798"/>
              <a:ext cx="277907" cy="4145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31" name="TextBox 30">
            <a:extLst>
              <a:ext uri="{FF2B5EF4-FFF2-40B4-BE49-F238E27FC236}">
                <a16:creationId xmlns:a16="http://schemas.microsoft.com/office/drawing/2014/main" id="{662CBEFE-E70D-2D0D-D525-A2F7689038CA}"/>
              </a:ext>
            </a:extLst>
          </p:cNvPr>
          <p:cNvSpPr txBox="1"/>
          <p:nvPr/>
        </p:nvSpPr>
        <p:spPr>
          <a:xfrm>
            <a:off x="8929914" y="5057516"/>
            <a:ext cx="739468"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a:t>
            </a:r>
            <a:endParaRPr lang="en-PG" dirty="0"/>
          </a:p>
        </p:txBody>
      </p:sp>
    </p:spTree>
    <p:extLst>
      <p:ext uri="{BB962C8B-B14F-4D97-AF65-F5344CB8AC3E}">
        <p14:creationId xmlns:p14="http://schemas.microsoft.com/office/powerpoint/2010/main" val="2010945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3"/>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4"/>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35"/>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3">
                                            <p:txEl>
                                              <p:pRg st="5" end="5"/>
                                            </p:txEl>
                                          </p:spTgt>
                                        </p:tgtEl>
                                        <p:attrNameLst>
                                          <p:attrName>style.visibility</p:attrName>
                                        </p:attrNameLst>
                                      </p:cBhvr>
                                      <p:to>
                                        <p:strVal val="visible"/>
                                      </p:to>
                                    </p:set>
                                    <p:anim calcmode="lin" valueType="num">
                                      <p:cBhvr additive="base">
                                        <p:cTn id="5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nodeType="clickEffect">
                                  <p:stCondLst>
                                    <p:cond delay="0"/>
                                  </p:stCondLst>
                                  <p:childTnLst>
                                    <p:set>
                                      <p:cBhvr>
                                        <p:cTn id="61" dur="1" fill="hold">
                                          <p:stCondLst>
                                            <p:cond delay="0"/>
                                          </p:stCondLst>
                                        </p:cTn>
                                        <p:tgtEl>
                                          <p:spTgt spid="37"/>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1" presetClass="entr" presetSubtype="0" fill="hold" grpId="0" nodeType="clickEffect">
                                  <p:stCondLst>
                                    <p:cond delay="0"/>
                                  </p:stCondLst>
                                  <p:childTnLst>
                                    <p:set>
                                      <p:cBhvr>
                                        <p:cTn id="65"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5" grpId="0" animBg="1"/>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C8C2A3-1E25-45FD-B7DA-260A59793659}"/>
              </a:ext>
            </a:extLst>
          </p:cNvPr>
          <p:cNvSpPr txBox="1"/>
          <p:nvPr/>
        </p:nvSpPr>
        <p:spPr>
          <a:xfrm>
            <a:off x="365760" y="704580"/>
            <a:ext cx="11271183" cy="5193858"/>
          </a:xfrm>
          <a:prstGeom prst="rect">
            <a:avLst/>
          </a:prstGeom>
          <a:noFill/>
        </p:spPr>
        <p:txBody>
          <a:bodyPr wrap="square">
            <a:spAutoFit/>
          </a:bodyPr>
          <a:lstStyle/>
          <a:p>
            <a:pPr marL="457200" indent="-457200">
              <a:lnSpc>
                <a:spcPct val="150000"/>
              </a:lnSpc>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When interacting with matter, they are energetic enough to cause neutral atoms to eject electrons and ionize. </a:t>
            </a:r>
          </a:p>
          <a:p>
            <a:pPr marL="457200" indent="-457200">
              <a:lnSpc>
                <a:spcPct val="150000"/>
              </a:lnSpc>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When passing through living tissue, X-rays can cause harmful biochemical changes in genes, chromosomes, and other cell components.</a:t>
            </a:r>
          </a:p>
          <a:p>
            <a:pPr marL="457200" indent="-457200">
              <a:lnSpc>
                <a:spcPct val="150000"/>
              </a:lnSpc>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biological effects of ionizing radiation, which are complex and highly dependent on the length and intensity of exposure. </a:t>
            </a:r>
          </a:p>
          <a:p>
            <a:pPr marL="457200" indent="-457200">
              <a:lnSpc>
                <a:spcPct val="150000"/>
              </a:lnSpc>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X-ray radiation therapies take advantage of these effects to combat the growth of malignant tumours.</a:t>
            </a:r>
            <a:endParaRPr lang="en-IN" sz="2800" dirty="0"/>
          </a:p>
        </p:txBody>
      </p:sp>
    </p:spTree>
    <p:extLst>
      <p:ext uri="{BB962C8B-B14F-4D97-AF65-F5344CB8AC3E}">
        <p14:creationId xmlns:p14="http://schemas.microsoft.com/office/powerpoint/2010/main" val="1258491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C885BCA-880F-4260-BD8C-829E0F2CAF6A}"/>
              </a:ext>
            </a:extLst>
          </p:cNvPr>
          <p:cNvSpPr txBox="1"/>
          <p:nvPr/>
        </p:nvSpPr>
        <p:spPr>
          <a:xfrm>
            <a:off x="353327" y="343925"/>
            <a:ext cx="11485345" cy="5366213"/>
          </a:xfrm>
          <a:prstGeom prst="rect">
            <a:avLst/>
          </a:prstGeom>
          <a:noFill/>
        </p:spPr>
        <p:txBody>
          <a:bodyPr wrap="square">
            <a:spAutoFit/>
          </a:bodyPr>
          <a:lstStyle/>
          <a:p>
            <a:pPr marL="71755" marR="71755" algn="just">
              <a:lnSpc>
                <a:spcPct val="115000"/>
              </a:lnSpc>
              <a:spcBef>
                <a:spcPts val="15"/>
              </a:spcBef>
              <a:spcAft>
                <a:spcPts val="0"/>
              </a:spcAft>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Methods for production of X-rays</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spcAft>
                <a:spcPts val="0"/>
              </a:spcAft>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There are three common mechanisms for the production of X-rays. </a:t>
            </a:r>
          </a:p>
          <a:p>
            <a:pPr marL="586105" marR="71755" indent="-514350" algn="just">
              <a:lnSpc>
                <a:spcPct val="250000"/>
              </a:lnSpc>
              <a:spcBef>
                <a:spcPts val="15"/>
              </a:spcBef>
              <a:spcAft>
                <a:spcPts val="0"/>
              </a:spcAft>
              <a:buAutoNum type="arabicParenBoth"/>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Through the acceleration of a charged particle </a:t>
            </a:r>
          </a:p>
          <a:p>
            <a:pPr marL="586105" marR="71755" indent="-514350" algn="just">
              <a:lnSpc>
                <a:spcPct val="250000"/>
              </a:lnSpc>
              <a:spcBef>
                <a:spcPts val="15"/>
              </a:spcBef>
              <a:spcAft>
                <a:spcPts val="0"/>
              </a:spcAft>
              <a:buAutoNum type="arabicParenBoth"/>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Atomic transitions between discrete energy levels </a:t>
            </a:r>
          </a:p>
          <a:p>
            <a:pPr marL="586105" marR="71755" indent="-514350" algn="just">
              <a:lnSpc>
                <a:spcPct val="250000"/>
              </a:lnSpc>
              <a:spcBef>
                <a:spcPts val="15"/>
              </a:spcBef>
              <a:spcAft>
                <a:spcPts val="0"/>
              </a:spcAft>
              <a:buAutoNum type="arabicParenBoth"/>
            </a:pPr>
            <a:r>
              <a:rPr lang="en-US" sz="2800" dirty="0">
                <a:latin typeface="Times New Roman" panose="02020603050405020304" pitchFamily="18" charset="0"/>
                <a:ea typeface="Calibri" panose="020F0502020204030204" pitchFamily="34" charset="0"/>
                <a:cs typeface="Times New Roman" panose="02020603050405020304" pitchFamily="18" charset="0"/>
              </a:rPr>
              <a:t>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he radioactive decay of some atomic nuclei. Each mechanism leads to a characteristic spectrum of X-ray radiation.</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3976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3BF0B843-CC94-4E85-9731-D7A94C98C0E4}"/>
              </a:ext>
            </a:extLst>
          </p:cNvPr>
          <p:cNvSpPr txBox="1"/>
          <p:nvPr/>
        </p:nvSpPr>
        <p:spPr>
          <a:xfrm>
            <a:off x="282741" y="738148"/>
            <a:ext cx="11802980" cy="5840189"/>
          </a:xfrm>
          <a:prstGeom prst="rect">
            <a:avLst/>
          </a:prstGeom>
          <a:noFill/>
        </p:spPr>
        <p:txBody>
          <a:bodyPr wrap="square">
            <a:spAutoFit/>
          </a:bodyPr>
          <a:lstStyle/>
          <a:p>
            <a:pPr marL="528955" marR="71755" indent="-457200" algn="just">
              <a:lnSpc>
                <a:spcPct val="150000"/>
              </a:lnSpc>
              <a:spcBef>
                <a:spcPts val="15"/>
              </a:spcBef>
              <a:spcAft>
                <a:spcPts val="0"/>
              </a:spcAft>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A beam of high-energy electrons impinges on a solid target</a:t>
            </a:r>
            <a:endParaRPr lang="en-US" sz="2800" dirty="0">
              <a:effectLst/>
              <a:latin typeface="Times New Roman" panose="02020603050405020304" pitchFamily="18" charset="0"/>
              <a:ea typeface="Calibri" panose="020F0502020204030204" pitchFamily="34" charset="0"/>
            </a:endParaRPr>
          </a:p>
          <a:p>
            <a:pPr marL="528955" marR="71755" indent="-457200" algn="just">
              <a:lnSpc>
                <a:spcPct val="150000"/>
              </a:lnSpc>
              <a:spcBef>
                <a:spcPts val="15"/>
              </a:spcBef>
              <a:spcAft>
                <a:spcPts val="0"/>
              </a:spcAft>
              <a:buFont typeface="Wingdings" panose="05000000000000000000" pitchFamily="2" charset="2"/>
              <a:buChar char="Ø"/>
            </a:pPr>
            <a:r>
              <a:rPr lang="en-US" sz="2800" dirty="0">
                <a:latin typeface="Times New Roman" panose="02020603050405020304" pitchFamily="18" charset="0"/>
                <a:ea typeface="Calibri" panose="020F0502020204030204" pitchFamily="34" charset="0"/>
              </a:rPr>
              <a:t>They</a:t>
            </a:r>
            <a:r>
              <a:rPr lang="en-PG" sz="2800" dirty="0">
                <a:effectLst/>
                <a:latin typeface="Times New Roman" panose="02020603050405020304" pitchFamily="18" charset="0"/>
                <a:ea typeface="Calibri" panose="020F0502020204030204" pitchFamily="34" charset="0"/>
              </a:rPr>
              <a:t> interact with the electrons and nuclei of the target atoms</a:t>
            </a:r>
            <a:endParaRPr lang="en-US" sz="2800" dirty="0">
              <a:effectLst/>
              <a:latin typeface="Times New Roman" panose="02020603050405020304" pitchFamily="18" charset="0"/>
              <a:ea typeface="Calibri" panose="020F0502020204030204" pitchFamily="34" charset="0"/>
            </a:endParaRPr>
          </a:p>
          <a:p>
            <a:pPr marL="528955" marR="71755" indent="-457200" algn="just">
              <a:lnSpc>
                <a:spcPct val="150000"/>
              </a:lnSpc>
              <a:spcBef>
                <a:spcPts val="15"/>
              </a:spcBef>
              <a:spcAft>
                <a:spcPts val="0"/>
              </a:spcAft>
              <a:buFont typeface="Wingdings" panose="05000000000000000000" pitchFamily="2" charset="2"/>
              <a:buChar char="Ø"/>
            </a:pPr>
            <a:r>
              <a:rPr lang="en-US" sz="2800" dirty="0">
                <a:latin typeface="Times New Roman" panose="02020603050405020304" pitchFamily="18" charset="0"/>
                <a:ea typeface="Calibri" panose="020F0502020204030204" pitchFamily="34" charset="0"/>
              </a:rPr>
              <a:t>T</a:t>
            </a:r>
            <a:r>
              <a:rPr lang="en-PG" sz="2800" dirty="0">
                <a:effectLst/>
                <a:latin typeface="Times New Roman" panose="02020603050405020304" pitchFamily="18" charset="0"/>
                <a:ea typeface="Calibri" panose="020F0502020204030204" pitchFamily="34" charset="0"/>
              </a:rPr>
              <a:t>hey are repeatedly deflected and slowed down. </a:t>
            </a:r>
            <a:endParaRPr lang="en-US" sz="2800" dirty="0">
              <a:effectLst/>
              <a:latin typeface="Times New Roman" panose="02020603050405020304" pitchFamily="18" charset="0"/>
              <a:ea typeface="Calibri" panose="020F0502020204030204" pitchFamily="34" charset="0"/>
            </a:endParaRPr>
          </a:p>
          <a:p>
            <a:pPr marL="528955" marR="71755" indent="-457200" algn="just">
              <a:lnSpc>
                <a:spcPct val="150000"/>
              </a:lnSpc>
              <a:spcBef>
                <a:spcPts val="15"/>
              </a:spcBef>
              <a:spcAft>
                <a:spcPts val="0"/>
              </a:spcAft>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During this abrupt deceleration, the beam of electrons </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emits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bremsstrahlung</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 continuous spectrum of electromagnetic radiation.</a:t>
            </a:r>
          </a:p>
          <a:p>
            <a:pPr marL="528955" marR="71755" indent="-457200" algn="just">
              <a:lnSpc>
                <a:spcPct val="150000"/>
              </a:lnSpc>
              <a:spcBef>
                <a:spcPts val="15"/>
              </a:spcBef>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Radiation produced when rapidly moving electron suddenly decelerated produce bremsstrahlung (“braking radiation”). </a:t>
            </a:r>
            <a:endParaRPr lang="en-US" sz="2800" dirty="0">
              <a:effectLst/>
              <a:latin typeface="Times New Roman" panose="02020603050405020304" pitchFamily="18" charset="0"/>
              <a:ea typeface="Calibri" panose="020F0502020204030204" pitchFamily="34" charset="0"/>
            </a:endParaRPr>
          </a:p>
          <a:p>
            <a:pPr marL="528955" marR="71755" indent="-457200" algn="just">
              <a:lnSpc>
                <a:spcPct val="150000"/>
              </a:lnSpc>
              <a:spcBef>
                <a:spcPts val="15"/>
              </a:spcBef>
              <a:buFont typeface="Wingdings" panose="05000000000000000000" pitchFamily="2" charset="2"/>
              <a:buChar char="Ø"/>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Along with the continuous spectrum </a:t>
            </a:r>
            <a:r>
              <a:rPr lang="en-US" sz="2800" u="sng" dirty="0">
                <a:effectLst/>
                <a:latin typeface="Times New Roman" panose="02020603050405020304" pitchFamily="18" charset="0"/>
                <a:ea typeface="Calibri" panose="020F0502020204030204" pitchFamily="34" charset="0"/>
                <a:cs typeface="Times New Roman" panose="02020603050405020304" pitchFamily="18" charset="0"/>
              </a:rPr>
              <a:t>certain peaks of high intensity </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are also emitted (Characteristic X-rays). </a:t>
            </a:r>
            <a:endParaRPr lang="en-IN" sz="2800" dirty="0"/>
          </a:p>
        </p:txBody>
      </p:sp>
      <p:sp>
        <p:nvSpPr>
          <p:cNvPr id="12" name="TextBox 11">
            <a:extLst>
              <a:ext uri="{FF2B5EF4-FFF2-40B4-BE49-F238E27FC236}">
                <a16:creationId xmlns:a16="http://schemas.microsoft.com/office/drawing/2014/main" id="{F55AE6CF-DF39-41C1-B619-91CA5C5CCB61}"/>
              </a:ext>
            </a:extLst>
          </p:cNvPr>
          <p:cNvSpPr txBox="1"/>
          <p:nvPr/>
        </p:nvSpPr>
        <p:spPr>
          <a:xfrm>
            <a:off x="2685448" y="115349"/>
            <a:ext cx="6997566" cy="622799"/>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Mechanism of X-ray production</a:t>
            </a:r>
            <a:endParaRPr lang="en-IN"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82750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fade">
                                      <p:cBhvr>
                                        <p:cTn id="11" dur="500"/>
                                        <p:tgtEl>
                                          <p:spTgt spid="9">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9">
                                            <p:txEl>
                                              <p:pRg st="1" end="1"/>
                                            </p:txEl>
                                          </p:spTgt>
                                        </p:tgtEl>
                                        <p:attrNameLst>
                                          <p:attrName>style.visibility</p:attrName>
                                        </p:attrNameLst>
                                      </p:cBhvr>
                                      <p:to>
                                        <p:strVal val="visible"/>
                                      </p:to>
                                    </p:set>
                                    <p:animEffect transition="in" filter="fade">
                                      <p:cBhvr>
                                        <p:cTn id="16" dur="500"/>
                                        <p:tgtEl>
                                          <p:spTgt spid="9">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Effect transition="in" filter="fade">
                                      <p:cBhvr>
                                        <p:cTn id="25" dur="500"/>
                                        <p:tgtEl>
                                          <p:spTgt spid="9">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5" end="5"/>
                                            </p:txEl>
                                          </p:spTgt>
                                        </p:tgtEl>
                                        <p:attrNameLst>
                                          <p:attrName>style.visibility</p:attrName>
                                        </p:attrNameLst>
                                      </p:cBhvr>
                                      <p:to>
                                        <p:strVal val="visible"/>
                                      </p:to>
                                    </p:set>
                                    <p:animEffect transition="in" filter="fade">
                                      <p:cBhvr>
                                        <p:cTn id="34"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F0C0439-B1C0-3E6C-AD2D-9738D3564D59}"/>
              </a:ext>
            </a:extLst>
          </p:cNvPr>
          <p:cNvGrpSpPr/>
          <p:nvPr/>
        </p:nvGrpSpPr>
        <p:grpSpPr>
          <a:xfrm>
            <a:off x="425325" y="648319"/>
            <a:ext cx="10694894" cy="5331140"/>
            <a:chOff x="425325" y="648319"/>
            <a:chExt cx="10694894" cy="5331140"/>
          </a:xfrm>
        </p:grpSpPr>
        <p:grpSp>
          <p:nvGrpSpPr>
            <p:cNvPr id="14" name="Group 13">
              <a:extLst>
                <a:ext uri="{FF2B5EF4-FFF2-40B4-BE49-F238E27FC236}">
                  <a16:creationId xmlns:a16="http://schemas.microsoft.com/office/drawing/2014/main" id="{BD51F166-4DEC-601E-D174-49626F0B9232}"/>
                </a:ext>
              </a:extLst>
            </p:cNvPr>
            <p:cNvGrpSpPr/>
            <p:nvPr/>
          </p:nvGrpSpPr>
          <p:grpSpPr>
            <a:xfrm>
              <a:off x="425325" y="648319"/>
              <a:ext cx="10694894" cy="5331140"/>
              <a:chOff x="425325" y="648319"/>
              <a:chExt cx="10694894" cy="5331140"/>
            </a:xfrm>
          </p:grpSpPr>
          <p:pic>
            <p:nvPicPr>
              <p:cNvPr id="4" name="Picture 3">
                <a:extLst>
                  <a:ext uri="{FF2B5EF4-FFF2-40B4-BE49-F238E27FC236}">
                    <a16:creationId xmlns:a16="http://schemas.microsoft.com/office/drawing/2014/main" id="{4EFACB9E-D9F6-5C70-91A9-247FDD72114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5326" y="1075765"/>
                <a:ext cx="10381529" cy="4338917"/>
              </a:xfrm>
              <a:prstGeom prst="rect">
                <a:avLst/>
              </a:prstGeom>
              <a:noFill/>
            </p:spPr>
          </p:pic>
          <p:sp>
            <p:nvSpPr>
              <p:cNvPr id="5" name="TextBox 4">
                <a:extLst>
                  <a:ext uri="{FF2B5EF4-FFF2-40B4-BE49-F238E27FC236}">
                    <a16:creationId xmlns:a16="http://schemas.microsoft.com/office/drawing/2014/main" id="{7FD216E9-4949-05A9-A8C5-52B427D3AF9F}"/>
                  </a:ext>
                </a:extLst>
              </p:cNvPr>
              <p:cNvSpPr txBox="1"/>
              <p:nvPr/>
            </p:nvSpPr>
            <p:spPr>
              <a:xfrm>
                <a:off x="3196436" y="5414682"/>
                <a:ext cx="6997566" cy="490199"/>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Figure 2 Production of X-rays</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7" name="Straight Connector 6">
                <a:extLst>
                  <a:ext uri="{FF2B5EF4-FFF2-40B4-BE49-F238E27FC236}">
                    <a16:creationId xmlns:a16="http://schemas.microsoft.com/office/drawing/2014/main" id="{1754EFE4-7534-2F3A-1BBA-DDD23EFA8DB5}"/>
                  </a:ext>
                </a:extLst>
              </p:cNvPr>
              <p:cNvCxnSpPr>
                <a:cxnSpLocks/>
              </p:cNvCxnSpPr>
              <p:nvPr/>
            </p:nvCxnSpPr>
            <p:spPr>
              <a:xfrm>
                <a:off x="425326" y="648319"/>
                <a:ext cx="10694893" cy="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C7FDBCF9-9D47-B4AF-78F1-A925B4F7ABA1}"/>
                  </a:ext>
                </a:extLst>
              </p:cNvPr>
              <p:cNvCxnSpPr>
                <a:cxnSpLocks/>
              </p:cNvCxnSpPr>
              <p:nvPr/>
            </p:nvCxnSpPr>
            <p:spPr>
              <a:xfrm>
                <a:off x="425325" y="5973354"/>
                <a:ext cx="10694893" cy="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5BD50460-7333-602A-CF1A-6B6195D32A88}"/>
                  </a:ext>
                </a:extLst>
              </p:cNvPr>
              <p:cNvCxnSpPr/>
              <p:nvPr/>
            </p:nvCxnSpPr>
            <p:spPr>
              <a:xfrm>
                <a:off x="425326" y="648319"/>
                <a:ext cx="0" cy="5331140"/>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FC57C355-DBDD-A385-C95F-67BE386F6E70}"/>
                  </a:ext>
                </a:extLst>
              </p:cNvPr>
              <p:cNvCxnSpPr/>
              <p:nvPr/>
            </p:nvCxnSpPr>
            <p:spPr>
              <a:xfrm>
                <a:off x="11048502" y="648319"/>
                <a:ext cx="0" cy="5331140"/>
              </a:xfrm>
              <a:prstGeom prst="line">
                <a:avLst/>
              </a:prstGeom>
            </p:spPr>
            <p:style>
              <a:lnRef idx="1">
                <a:schemeClr val="dk1"/>
              </a:lnRef>
              <a:fillRef idx="0">
                <a:schemeClr val="dk1"/>
              </a:fillRef>
              <a:effectRef idx="0">
                <a:schemeClr val="dk1"/>
              </a:effectRef>
              <a:fontRef idx="minor">
                <a:schemeClr val="tx1"/>
              </a:fontRef>
            </p:style>
          </p:cxnSp>
        </p:grpSp>
        <p:sp>
          <p:nvSpPr>
            <p:cNvPr id="2" name="Rectangle 1">
              <a:extLst>
                <a:ext uri="{FF2B5EF4-FFF2-40B4-BE49-F238E27FC236}">
                  <a16:creationId xmlns:a16="http://schemas.microsoft.com/office/drawing/2014/main" id="{785196F0-D6B7-3703-D8B4-F0A41E8AE510}"/>
                </a:ext>
              </a:extLst>
            </p:cNvPr>
            <p:cNvSpPr/>
            <p:nvPr/>
          </p:nvSpPr>
          <p:spPr>
            <a:xfrm>
              <a:off x="3196436" y="5414682"/>
              <a:ext cx="1243484" cy="42744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spTree>
    <p:extLst>
      <p:ext uri="{BB962C8B-B14F-4D97-AF65-F5344CB8AC3E}">
        <p14:creationId xmlns:p14="http://schemas.microsoft.com/office/powerpoint/2010/main" val="1567929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503B4F8-2682-4195-B1E6-C0AC7C37410B}"/>
              </a:ext>
            </a:extLst>
          </p:cNvPr>
          <p:cNvSpPr txBox="1"/>
          <p:nvPr/>
        </p:nvSpPr>
        <p:spPr>
          <a:xfrm>
            <a:off x="417433" y="226430"/>
            <a:ext cx="4849868" cy="556434"/>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Bremsstrahlung Radiation</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6157" name="Group 6156">
            <a:extLst>
              <a:ext uri="{FF2B5EF4-FFF2-40B4-BE49-F238E27FC236}">
                <a16:creationId xmlns:a16="http://schemas.microsoft.com/office/drawing/2014/main" id="{FA7D7D0A-80E4-AAF4-9952-63AE3E0C0E27}"/>
              </a:ext>
            </a:extLst>
          </p:cNvPr>
          <p:cNvGrpSpPr/>
          <p:nvPr/>
        </p:nvGrpSpPr>
        <p:grpSpPr>
          <a:xfrm>
            <a:off x="265998" y="1426734"/>
            <a:ext cx="5128553" cy="3531423"/>
            <a:chOff x="265998" y="1426734"/>
            <a:chExt cx="5128553" cy="3531423"/>
          </a:xfrm>
        </p:grpSpPr>
        <p:sp>
          <p:nvSpPr>
            <p:cNvPr id="46" name="Rectangle 45">
              <a:extLst>
                <a:ext uri="{FF2B5EF4-FFF2-40B4-BE49-F238E27FC236}">
                  <a16:creationId xmlns:a16="http://schemas.microsoft.com/office/drawing/2014/main" id="{76D1A237-884B-A83D-41FD-12B9C1F250B1}"/>
                </a:ext>
              </a:extLst>
            </p:cNvPr>
            <p:cNvSpPr/>
            <p:nvPr/>
          </p:nvSpPr>
          <p:spPr>
            <a:xfrm>
              <a:off x="3939595" y="1580198"/>
              <a:ext cx="1454956" cy="61818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 name="Oval 1">
              <a:extLst>
                <a:ext uri="{FF2B5EF4-FFF2-40B4-BE49-F238E27FC236}">
                  <a16:creationId xmlns:a16="http://schemas.microsoft.com/office/drawing/2014/main" id="{AD537FF6-D173-B693-9656-6F184E652B80}"/>
                </a:ext>
              </a:extLst>
            </p:cNvPr>
            <p:cNvSpPr/>
            <p:nvPr/>
          </p:nvSpPr>
          <p:spPr>
            <a:xfrm>
              <a:off x="1631577" y="2252958"/>
              <a:ext cx="2788023" cy="2626659"/>
            </a:xfrm>
            <a:prstGeom prst="ellipse">
              <a:avLst/>
            </a:prstGeom>
            <a:solidFill>
              <a:schemeClr val="bg1"/>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7" name="Oval 6">
              <a:extLst>
                <a:ext uri="{FF2B5EF4-FFF2-40B4-BE49-F238E27FC236}">
                  <a16:creationId xmlns:a16="http://schemas.microsoft.com/office/drawing/2014/main" id="{725C6801-0F81-E314-7B8B-641FE5921892}"/>
                </a:ext>
              </a:extLst>
            </p:cNvPr>
            <p:cNvSpPr/>
            <p:nvPr/>
          </p:nvSpPr>
          <p:spPr>
            <a:xfrm>
              <a:off x="1945341" y="2495004"/>
              <a:ext cx="2250142" cy="2142565"/>
            </a:xfrm>
            <a:prstGeom prst="ellipse">
              <a:avLst/>
            </a:prstGeom>
            <a:solidFill>
              <a:schemeClr val="bg1"/>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8" name="Oval 7">
              <a:extLst>
                <a:ext uri="{FF2B5EF4-FFF2-40B4-BE49-F238E27FC236}">
                  <a16:creationId xmlns:a16="http://schemas.microsoft.com/office/drawing/2014/main" id="{00ADD313-D018-ED73-10E7-6152E700DA15}"/>
                </a:ext>
              </a:extLst>
            </p:cNvPr>
            <p:cNvSpPr/>
            <p:nvPr/>
          </p:nvSpPr>
          <p:spPr>
            <a:xfrm>
              <a:off x="2182906" y="2754980"/>
              <a:ext cx="1712259" cy="1622611"/>
            </a:xfrm>
            <a:prstGeom prst="ellipse">
              <a:avLst/>
            </a:prstGeom>
            <a:solidFill>
              <a:schemeClr val="bg1"/>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9" name="Oval 8">
              <a:extLst>
                <a:ext uri="{FF2B5EF4-FFF2-40B4-BE49-F238E27FC236}">
                  <a16:creationId xmlns:a16="http://schemas.microsoft.com/office/drawing/2014/main" id="{C4200926-5D72-6E70-578B-2529B89F2375}"/>
                </a:ext>
              </a:extLst>
            </p:cNvPr>
            <p:cNvSpPr/>
            <p:nvPr/>
          </p:nvSpPr>
          <p:spPr>
            <a:xfrm>
              <a:off x="2521323" y="3077710"/>
              <a:ext cx="1035423" cy="977150"/>
            </a:xfrm>
            <a:prstGeom prst="ellipse">
              <a:avLst/>
            </a:prstGeom>
            <a:solidFill>
              <a:schemeClr val="bg1"/>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Oval 9">
              <a:extLst>
                <a:ext uri="{FF2B5EF4-FFF2-40B4-BE49-F238E27FC236}">
                  <a16:creationId xmlns:a16="http://schemas.microsoft.com/office/drawing/2014/main" id="{C3E64841-448B-C71D-83C8-BF0549BA3844}"/>
                </a:ext>
              </a:extLst>
            </p:cNvPr>
            <p:cNvSpPr/>
            <p:nvPr/>
          </p:nvSpPr>
          <p:spPr>
            <a:xfrm>
              <a:off x="2851895" y="3335419"/>
              <a:ext cx="374277" cy="340655"/>
            </a:xfrm>
            <a:prstGeom prst="ellipse">
              <a:avLst/>
            </a:prstGeom>
            <a:solidFill>
              <a:schemeClr val="bg1"/>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1" name="Oval 10">
              <a:extLst>
                <a:ext uri="{FF2B5EF4-FFF2-40B4-BE49-F238E27FC236}">
                  <a16:creationId xmlns:a16="http://schemas.microsoft.com/office/drawing/2014/main" id="{7ACAA7D7-3BD6-38E0-9131-B627B402F1D5}"/>
                </a:ext>
              </a:extLst>
            </p:cNvPr>
            <p:cNvSpPr/>
            <p:nvPr/>
          </p:nvSpPr>
          <p:spPr>
            <a:xfrm>
              <a:off x="3007654" y="3274047"/>
              <a:ext cx="133352" cy="152400"/>
            </a:xfrm>
            <a:prstGeom prst="ellipse">
              <a:avLst/>
            </a:prstGeom>
            <a:solidFill>
              <a:srgbClr val="FF000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2" name="Oval 11">
              <a:extLst>
                <a:ext uri="{FF2B5EF4-FFF2-40B4-BE49-F238E27FC236}">
                  <a16:creationId xmlns:a16="http://schemas.microsoft.com/office/drawing/2014/main" id="{E891DC8E-3724-137E-E2BF-30DC17156877}"/>
                </a:ext>
              </a:extLst>
            </p:cNvPr>
            <p:cNvSpPr/>
            <p:nvPr/>
          </p:nvSpPr>
          <p:spPr>
            <a:xfrm>
              <a:off x="3111590" y="3450826"/>
              <a:ext cx="133352" cy="152400"/>
            </a:xfrm>
            <a:prstGeom prst="ellipse">
              <a:avLst/>
            </a:prstGeom>
            <a:solidFill>
              <a:srgbClr val="FF000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Oval 12">
              <a:extLst>
                <a:ext uri="{FF2B5EF4-FFF2-40B4-BE49-F238E27FC236}">
                  <a16:creationId xmlns:a16="http://schemas.microsoft.com/office/drawing/2014/main" id="{3A3F870B-6ED1-BD39-57AC-95924211F16A}"/>
                </a:ext>
              </a:extLst>
            </p:cNvPr>
            <p:cNvSpPr/>
            <p:nvPr/>
          </p:nvSpPr>
          <p:spPr>
            <a:xfrm>
              <a:off x="3031744" y="3551793"/>
              <a:ext cx="133352" cy="152400"/>
            </a:xfrm>
            <a:prstGeom prst="ellipse">
              <a:avLst/>
            </a:prstGeom>
            <a:solidFill>
              <a:srgbClr val="FF000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4" name="Oval 13">
              <a:extLst>
                <a:ext uri="{FF2B5EF4-FFF2-40B4-BE49-F238E27FC236}">
                  <a16:creationId xmlns:a16="http://schemas.microsoft.com/office/drawing/2014/main" id="{3EDEC277-D34A-D4EB-1890-24B1E02607AC}"/>
                </a:ext>
              </a:extLst>
            </p:cNvPr>
            <p:cNvSpPr/>
            <p:nvPr/>
          </p:nvSpPr>
          <p:spPr>
            <a:xfrm>
              <a:off x="2842367" y="3448612"/>
              <a:ext cx="133352" cy="152400"/>
            </a:xfrm>
            <a:prstGeom prst="ellipse">
              <a:avLst/>
            </a:prstGeom>
            <a:solidFill>
              <a:srgbClr val="FF000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5" name="Oval 14">
              <a:extLst>
                <a:ext uri="{FF2B5EF4-FFF2-40B4-BE49-F238E27FC236}">
                  <a16:creationId xmlns:a16="http://schemas.microsoft.com/office/drawing/2014/main" id="{E91943A2-A93D-7FB3-CC0B-FB3954429883}"/>
                </a:ext>
              </a:extLst>
            </p:cNvPr>
            <p:cNvSpPr/>
            <p:nvPr/>
          </p:nvSpPr>
          <p:spPr>
            <a:xfrm>
              <a:off x="3071242" y="3347231"/>
              <a:ext cx="133352" cy="152400"/>
            </a:xfrm>
            <a:prstGeom prst="ellipse">
              <a:avLst/>
            </a:prstGeom>
            <a:solidFill>
              <a:srgbClr val="FFFF0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6" name="Oval 15">
              <a:extLst>
                <a:ext uri="{FF2B5EF4-FFF2-40B4-BE49-F238E27FC236}">
                  <a16:creationId xmlns:a16="http://schemas.microsoft.com/office/drawing/2014/main" id="{B981BDF6-749C-C096-A470-8CBB1C4AF0B0}"/>
                </a:ext>
              </a:extLst>
            </p:cNvPr>
            <p:cNvSpPr/>
            <p:nvPr/>
          </p:nvSpPr>
          <p:spPr>
            <a:xfrm>
              <a:off x="2909320" y="3515848"/>
              <a:ext cx="133352" cy="152400"/>
            </a:xfrm>
            <a:prstGeom prst="ellipse">
              <a:avLst/>
            </a:prstGeom>
            <a:solidFill>
              <a:srgbClr val="FFFF0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7" name="Oval 16">
              <a:extLst>
                <a:ext uri="{FF2B5EF4-FFF2-40B4-BE49-F238E27FC236}">
                  <a16:creationId xmlns:a16="http://schemas.microsoft.com/office/drawing/2014/main" id="{F6D80ACD-E73B-9AAC-3431-C518E1F91537}"/>
                </a:ext>
              </a:extLst>
            </p:cNvPr>
            <p:cNvSpPr/>
            <p:nvPr/>
          </p:nvSpPr>
          <p:spPr>
            <a:xfrm>
              <a:off x="2974596" y="3419471"/>
              <a:ext cx="133352" cy="152400"/>
            </a:xfrm>
            <a:prstGeom prst="ellipse">
              <a:avLst/>
            </a:prstGeom>
            <a:solidFill>
              <a:srgbClr val="FFFF0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8" name="Oval 17">
              <a:extLst>
                <a:ext uri="{FF2B5EF4-FFF2-40B4-BE49-F238E27FC236}">
                  <a16:creationId xmlns:a16="http://schemas.microsoft.com/office/drawing/2014/main" id="{B8F6DBC2-3B56-B2BE-8B46-B3F6C8368ADB}"/>
                </a:ext>
              </a:extLst>
            </p:cNvPr>
            <p:cNvSpPr/>
            <p:nvPr/>
          </p:nvSpPr>
          <p:spPr>
            <a:xfrm>
              <a:off x="2881865" y="3298447"/>
              <a:ext cx="133352" cy="152400"/>
            </a:xfrm>
            <a:prstGeom prst="ellipse">
              <a:avLst/>
            </a:prstGeom>
            <a:solidFill>
              <a:srgbClr val="FFFF0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9" name="Oval 18">
              <a:extLst>
                <a:ext uri="{FF2B5EF4-FFF2-40B4-BE49-F238E27FC236}">
                  <a16:creationId xmlns:a16="http://schemas.microsoft.com/office/drawing/2014/main" id="{8EE9E3FA-9D85-78B7-5DAD-60D67FD61F28}"/>
                </a:ext>
              </a:extLst>
            </p:cNvPr>
            <p:cNvSpPr/>
            <p:nvPr/>
          </p:nvSpPr>
          <p:spPr>
            <a:xfrm>
              <a:off x="3165096" y="3976341"/>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0" name="Oval 19">
              <a:extLst>
                <a:ext uri="{FF2B5EF4-FFF2-40B4-BE49-F238E27FC236}">
                  <a16:creationId xmlns:a16="http://schemas.microsoft.com/office/drawing/2014/main" id="{481ACE37-1786-E594-50EE-107D391FE3EC}"/>
                </a:ext>
              </a:extLst>
            </p:cNvPr>
            <p:cNvSpPr/>
            <p:nvPr/>
          </p:nvSpPr>
          <p:spPr>
            <a:xfrm>
              <a:off x="2965045" y="3052203"/>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1" name="Oval 20">
              <a:extLst>
                <a:ext uri="{FF2B5EF4-FFF2-40B4-BE49-F238E27FC236}">
                  <a16:creationId xmlns:a16="http://schemas.microsoft.com/office/drawing/2014/main" id="{0608772C-9AD2-FB30-5C71-5F18D0E2690E}"/>
                </a:ext>
              </a:extLst>
            </p:cNvPr>
            <p:cNvSpPr/>
            <p:nvPr/>
          </p:nvSpPr>
          <p:spPr>
            <a:xfrm>
              <a:off x="3664904" y="4014720"/>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2" name="Oval 21">
              <a:extLst>
                <a:ext uri="{FF2B5EF4-FFF2-40B4-BE49-F238E27FC236}">
                  <a16:creationId xmlns:a16="http://schemas.microsoft.com/office/drawing/2014/main" id="{4497E16C-2778-A4FE-572F-BCD991051BBD}"/>
                </a:ext>
              </a:extLst>
            </p:cNvPr>
            <p:cNvSpPr/>
            <p:nvPr/>
          </p:nvSpPr>
          <p:spPr>
            <a:xfrm>
              <a:off x="2340343" y="2974813"/>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3" name="Oval 22">
              <a:extLst>
                <a:ext uri="{FF2B5EF4-FFF2-40B4-BE49-F238E27FC236}">
                  <a16:creationId xmlns:a16="http://schemas.microsoft.com/office/drawing/2014/main" id="{EAA4555A-16D5-5671-C4D1-C5E239505776}"/>
                </a:ext>
              </a:extLst>
            </p:cNvPr>
            <p:cNvSpPr/>
            <p:nvPr/>
          </p:nvSpPr>
          <p:spPr>
            <a:xfrm>
              <a:off x="3567895" y="2924571"/>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4" name="Oval 23">
              <a:extLst>
                <a:ext uri="{FF2B5EF4-FFF2-40B4-BE49-F238E27FC236}">
                  <a16:creationId xmlns:a16="http://schemas.microsoft.com/office/drawing/2014/main" id="{09E87359-B920-6D4C-5C81-58A4E5C7342D}"/>
                </a:ext>
              </a:extLst>
            </p:cNvPr>
            <p:cNvSpPr/>
            <p:nvPr/>
          </p:nvSpPr>
          <p:spPr>
            <a:xfrm>
              <a:off x="2340343" y="4003411"/>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5" name="Oval 24">
              <a:extLst>
                <a:ext uri="{FF2B5EF4-FFF2-40B4-BE49-F238E27FC236}">
                  <a16:creationId xmlns:a16="http://schemas.microsoft.com/office/drawing/2014/main" id="{BE3169D6-0040-7EBE-DFFE-906E56D87A61}"/>
                </a:ext>
              </a:extLst>
            </p:cNvPr>
            <p:cNvSpPr/>
            <p:nvPr/>
          </p:nvSpPr>
          <p:spPr>
            <a:xfrm>
              <a:off x="2427141" y="4412125"/>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6" name="Oval 25">
              <a:extLst>
                <a:ext uri="{FF2B5EF4-FFF2-40B4-BE49-F238E27FC236}">
                  <a16:creationId xmlns:a16="http://schemas.microsoft.com/office/drawing/2014/main" id="{D3672195-BCDF-1070-0749-117674D5DF8F}"/>
                </a:ext>
              </a:extLst>
            </p:cNvPr>
            <p:cNvSpPr/>
            <p:nvPr/>
          </p:nvSpPr>
          <p:spPr>
            <a:xfrm>
              <a:off x="2122341" y="3433540"/>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7" name="Oval 26">
              <a:extLst>
                <a:ext uri="{FF2B5EF4-FFF2-40B4-BE49-F238E27FC236}">
                  <a16:creationId xmlns:a16="http://schemas.microsoft.com/office/drawing/2014/main" id="{0E1D890B-C090-530B-F30C-E0E9D8D56C8A}"/>
                </a:ext>
              </a:extLst>
            </p:cNvPr>
            <p:cNvSpPr/>
            <p:nvPr/>
          </p:nvSpPr>
          <p:spPr>
            <a:xfrm>
              <a:off x="3013203" y="2711300"/>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8" name="Oval 27">
              <a:extLst>
                <a:ext uri="{FF2B5EF4-FFF2-40B4-BE49-F238E27FC236}">
                  <a16:creationId xmlns:a16="http://schemas.microsoft.com/office/drawing/2014/main" id="{3480E4B9-C8DF-F1F1-BB72-29E4589A0C61}"/>
                </a:ext>
              </a:extLst>
            </p:cNvPr>
            <p:cNvSpPr/>
            <p:nvPr/>
          </p:nvSpPr>
          <p:spPr>
            <a:xfrm>
              <a:off x="3854378" y="3448612"/>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29" name="Oval 28">
              <a:extLst>
                <a:ext uri="{FF2B5EF4-FFF2-40B4-BE49-F238E27FC236}">
                  <a16:creationId xmlns:a16="http://schemas.microsoft.com/office/drawing/2014/main" id="{8848CB0B-0DE4-9288-2851-2A071C4945F4}"/>
                </a:ext>
              </a:extLst>
            </p:cNvPr>
            <p:cNvSpPr/>
            <p:nvPr/>
          </p:nvSpPr>
          <p:spPr>
            <a:xfrm>
              <a:off x="2974596" y="4296906"/>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0" name="Oval 29">
              <a:extLst>
                <a:ext uri="{FF2B5EF4-FFF2-40B4-BE49-F238E27FC236}">
                  <a16:creationId xmlns:a16="http://schemas.microsoft.com/office/drawing/2014/main" id="{89C68C73-8FF1-5F52-2AB2-88FCC95DFBA8}"/>
                </a:ext>
              </a:extLst>
            </p:cNvPr>
            <p:cNvSpPr/>
            <p:nvPr/>
          </p:nvSpPr>
          <p:spPr>
            <a:xfrm>
              <a:off x="3610503" y="2623132"/>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1" name="Oval 30">
              <a:extLst>
                <a:ext uri="{FF2B5EF4-FFF2-40B4-BE49-F238E27FC236}">
                  <a16:creationId xmlns:a16="http://schemas.microsoft.com/office/drawing/2014/main" id="{7169E478-BD79-2E34-83BF-CBB38BA25A8E}"/>
                </a:ext>
              </a:extLst>
            </p:cNvPr>
            <p:cNvSpPr/>
            <p:nvPr/>
          </p:nvSpPr>
          <p:spPr>
            <a:xfrm>
              <a:off x="4047513" y="3933852"/>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2" name="Oval 31">
              <a:extLst>
                <a:ext uri="{FF2B5EF4-FFF2-40B4-BE49-F238E27FC236}">
                  <a16:creationId xmlns:a16="http://schemas.microsoft.com/office/drawing/2014/main" id="{C4A13847-4558-E66A-181E-4F4817E5A498}"/>
                </a:ext>
              </a:extLst>
            </p:cNvPr>
            <p:cNvSpPr/>
            <p:nvPr/>
          </p:nvSpPr>
          <p:spPr>
            <a:xfrm>
              <a:off x="1958789" y="3195550"/>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3" name="Oval 32">
              <a:extLst>
                <a:ext uri="{FF2B5EF4-FFF2-40B4-BE49-F238E27FC236}">
                  <a16:creationId xmlns:a16="http://schemas.microsoft.com/office/drawing/2014/main" id="{6EB2E09D-106F-2BE1-DA20-95A8ACE81C3F}"/>
                </a:ext>
              </a:extLst>
            </p:cNvPr>
            <p:cNvSpPr/>
            <p:nvPr/>
          </p:nvSpPr>
          <p:spPr>
            <a:xfrm>
              <a:off x="3482678" y="4480703"/>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4" name="Oval 33">
              <a:extLst>
                <a:ext uri="{FF2B5EF4-FFF2-40B4-BE49-F238E27FC236}">
                  <a16:creationId xmlns:a16="http://schemas.microsoft.com/office/drawing/2014/main" id="{B129F676-4360-3567-95C2-88DBED3363A1}"/>
                </a:ext>
              </a:extLst>
            </p:cNvPr>
            <p:cNvSpPr/>
            <p:nvPr/>
          </p:nvSpPr>
          <p:spPr>
            <a:xfrm>
              <a:off x="4110241" y="3159676"/>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5" name="Oval 34">
              <a:extLst>
                <a:ext uri="{FF2B5EF4-FFF2-40B4-BE49-F238E27FC236}">
                  <a16:creationId xmlns:a16="http://schemas.microsoft.com/office/drawing/2014/main" id="{EE0EE16E-12FF-C92E-C5AD-8524D47E9568}"/>
                </a:ext>
              </a:extLst>
            </p:cNvPr>
            <p:cNvSpPr/>
            <p:nvPr/>
          </p:nvSpPr>
          <p:spPr>
            <a:xfrm>
              <a:off x="1975848" y="3911823"/>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6" name="Oval 35">
              <a:extLst>
                <a:ext uri="{FF2B5EF4-FFF2-40B4-BE49-F238E27FC236}">
                  <a16:creationId xmlns:a16="http://schemas.microsoft.com/office/drawing/2014/main" id="{4B176766-7A5C-ECC8-4EF8-5BFEB7FDF1B7}"/>
                </a:ext>
              </a:extLst>
            </p:cNvPr>
            <p:cNvSpPr/>
            <p:nvPr/>
          </p:nvSpPr>
          <p:spPr>
            <a:xfrm>
              <a:off x="2458511" y="2608403"/>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7" name="Oval 36">
              <a:extLst>
                <a:ext uri="{FF2B5EF4-FFF2-40B4-BE49-F238E27FC236}">
                  <a16:creationId xmlns:a16="http://schemas.microsoft.com/office/drawing/2014/main" id="{C66C7521-61F6-8988-61AE-991CC3401E0C}"/>
                </a:ext>
              </a:extLst>
            </p:cNvPr>
            <p:cNvSpPr/>
            <p:nvPr/>
          </p:nvSpPr>
          <p:spPr>
            <a:xfrm>
              <a:off x="2948541" y="4855260"/>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8" name="Oval 37">
              <a:extLst>
                <a:ext uri="{FF2B5EF4-FFF2-40B4-BE49-F238E27FC236}">
                  <a16:creationId xmlns:a16="http://schemas.microsoft.com/office/drawing/2014/main" id="{A5D77E72-F833-D057-265C-D28F2D3604DF}"/>
                </a:ext>
              </a:extLst>
            </p:cNvPr>
            <p:cNvSpPr/>
            <p:nvPr/>
          </p:nvSpPr>
          <p:spPr>
            <a:xfrm>
              <a:off x="2034319" y="2556954"/>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9" name="Oval 38">
              <a:extLst>
                <a:ext uri="{FF2B5EF4-FFF2-40B4-BE49-F238E27FC236}">
                  <a16:creationId xmlns:a16="http://schemas.microsoft.com/office/drawing/2014/main" id="{B100B65A-4A74-F12A-6369-D71B28249582}"/>
                </a:ext>
              </a:extLst>
            </p:cNvPr>
            <p:cNvSpPr/>
            <p:nvPr/>
          </p:nvSpPr>
          <p:spPr>
            <a:xfrm>
              <a:off x="4095410" y="2696993"/>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0" name="Oval 39">
              <a:extLst>
                <a:ext uri="{FF2B5EF4-FFF2-40B4-BE49-F238E27FC236}">
                  <a16:creationId xmlns:a16="http://schemas.microsoft.com/office/drawing/2014/main" id="{B229A5AA-5CCE-1024-9BDD-0FD572176DB8}"/>
                </a:ext>
              </a:extLst>
            </p:cNvPr>
            <p:cNvSpPr/>
            <p:nvPr/>
          </p:nvSpPr>
          <p:spPr>
            <a:xfrm>
              <a:off x="1899373" y="4377806"/>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1" name="Oval 40">
              <a:extLst>
                <a:ext uri="{FF2B5EF4-FFF2-40B4-BE49-F238E27FC236}">
                  <a16:creationId xmlns:a16="http://schemas.microsoft.com/office/drawing/2014/main" id="{D78C30E6-DFCD-3554-CDD0-0D34B36FC388}"/>
                </a:ext>
              </a:extLst>
            </p:cNvPr>
            <p:cNvSpPr/>
            <p:nvPr/>
          </p:nvSpPr>
          <p:spPr>
            <a:xfrm>
              <a:off x="4025024" y="4396535"/>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2" name="Oval 41">
              <a:extLst>
                <a:ext uri="{FF2B5EF4-FFF2-40B4-BE49-F238E27FC236}">
                  <a16:creationId xmlns:a16="http://schemas.microsoft.com/office/drawing/2014/main" id="{3BC6C57A-3B5C-B012-F990-96E5BAC15C4E}"/>
                </a:ext>
              </a:extLst>
            </p:cNvPr>
            <p:cNvSpPr/>
            <p:nvPr/>
          </p:nvSpPr>
          <p:spPr>
            <a:xfrm>
              <a:off x="1584856" y="3402849"/>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3" name="Oval 42">
              <a:extLst>
                <a:ext uri="{FF2B5EF4-FFF2-40B4-BE49-F238E27FC236}">
                  <a16:creationId xmlns:a16="http://schemas.microsoft.com/office/drawing/2014/main" id="{DC767623-4039-C82A-6AF5-8538C5EA99C8}"/>
                </a:ext>
              </a:extLst>
            </p:cNvPr>
            <p:cNvSpPr/>
            <p:nvPr/>
          </p:nvSpPr>
          <p:spPr>
            <a:xfrm>
              <a:off x="4366040" y="3627993"/>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4" name="Oval 43">
              <a:extLst>
                <a:ext uri="{FF2B5EF4-FFF2-40B4-BE49-F238E27FC236}">
                  <a16:creationId xmlns:a16="http://schemas.microsoft.com/office/drawing/2014/main" id="{45979FEA-8075-4258-A62C-90D275353768}"/>
                </a:ext>
              </a:extLst>
            </p:cNvPr>
            <p:cNvSpPr/>
            <p:nvPr/>
          </p:nvSpPr>
          <p:spPr>
            <a:xfrm>
              <a:off x="3055811" y="2208902"/>
              <a:ext cx="85217" cy="102897"/>
            </a:xfrm>
            <a:prstGeom prst="ellipse">
              <a:avLst/>
            </a:prstGeom>
            <a:solidFill>
              <a:srgbClr val="00B0F0"/>
            </a:soli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9" name="Oval 48">
              <a:extLst>
                <a:ext uri="{FF2B5EF4-FFF2-40B4-BE49-F238E27FC236}">
                  <a16:creationId xmlns:a16="http://schemas.microsoft.com/office/drawing/2014/main" id="{A8167ED1-BA43-A71C-7900-3953F31B8D22}"/>
                </a:ext>
              </a:extLst>
            </p:cNvPr>
            <p:cNvSpPr/>
            <p:nvPr/>
          </p:nvSpPr>
          <p:spPr>
            <a:xfrm>
              <a:off x="914400" y="3746297"/>
              <a:ext cx="85217" cy="129666"/>
            </a:xfrm>
            <a:prstGeom prst="ellipse">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path path="circle">
                <a:fillToRect l="50000" t="50000" r="50000" b="50000"/>
              </a:path>
              <a:tileRect/>
            </a:gra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50" name="Oval 49">
              <a:extLst>
                <a:ext uri="{FF2B5EF4-FFF2-40B4-BE49-F238E27FC236}">
                  <a16:creationId xmlns:a16="http://schemas.microsoft.com/office/drawing/2014/main" id="{F91DC8AB-7487-6F94-E0F4-D192D7FF9B87}"/>
                </a:ext>
              </a:extLst>
            </p:cNvPr>
            <p:cNvSpPr/>
            <p:nvPr/>
          </p:nvSpPr>
          <p:spPr>
            <a:xfrm>
              <a:off x="4067632" y="2013302"/>
              <a:ext cx="85217" cy="129666"/>
            </a:xfrm>
            <a:prstGeom prst="ellipse">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path path="circle">
                <a:fillToRect l="50000" t="50000" r="50000" b="50000"/>
              </a:path>
              <a:tileRect/>
            </a:gra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52" name="TextBox 51">
              <a:extLst>
                <a:ext uri="{FF2B5EF4-FFF2-40B4-BE49-F238E27FC236}">
                  <a16:creationId xmlns:a16="http://schemas.microsoft.com/office/drawing/2014/main" id="{41F116C2-7239-3AEE-DC7A-ED8147CB9163}"/>
                </a:ext>
              </a:extLst>
            </p:cNvPr>
            <p:cNvSpPr txBox="1"/>
            <p:nvPr/>
          </p:nvSpPr>
          <p:spPr>
            <a:xfrm>
              <a:off x="265998" y="3021917"/>
              <a:ext cx="1176580"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Projectile electron</a:t>
              </a:r>
              <a:endParaRPr lang="en-PG" dirty="0">
                <a:latin typeface="Times New Roman" panose="02020603050405020304" pitchFamily="18" charset="0"/>
                <a:cs typeface="Times New Roman" panose="02020603050405020304" pitchFamily="18" charset="0"/>
              </a:endParaRPr>
            </a:p>
          </p:txBody>
        </p:sp>
        <p:cxnSp>
          <p:nvCxnSpPr>
            <p:cNvPr id="56" name="Straight Connector 55">
              <a:extLst>
                <a:ext uri="{FF2B5EF4-FFF2-40B4-BE49-F238E27FC236}">
                  <a16:creationId xmlns:a16="http://schemas.microsoft.com/office/drawing/2014/main" id="{7D17CBF3-C89A-F743-6158-037C79598BDC}"/>
                </a:ext>
              </a:extLst>
            </p:cNvPr>
            <p:cNvCxnSpPr>
              <a:cxnSpLocks/>
              <a:stCxn id="49" idx="6"/>
            </p:cNvCxnSpPr>
            <p:nvPr/>
          </p:nvCxnSpPr>
          <p:spPr>
            <a:xfrm flipV="1">
              <a:off x="999617" y="3746297"/>
              <a:ext cx="2039416" cy="64833"/>
            </a:xfrm>
            <a:prstGeom prst="line">
              <a:avLst/>
            </a:prstGeom>
            <a:ln>
              <a:prstDash val="lgDash"/>
            </a:ln>
          </p:spPr>
          <p:style>
            <a:lnRef idx="1">
              <a:schemeClr val="accent1"/>
            </a:lnRef>
            <a:fillRef idx="0">
              <a:schemeClr val="accent1"/>
            </a:fillRef>
            <a:effectRef idx="0">
              <a:schemeClr val="accent1"/>
            </a:effectRef>
            <a:fontRef idx="minor">
              <a:schemeClr val="tx1"/>
            </a:fontRef>
          </p:style>
        </p:cxnSp>
        <p:sp>
          <p:nvSpPr>
            <p:cNvPr id="59" name="Freeform: Shape 58">
              <a:extLst>
                <a:ext uri="{FF2B5EF4-FFF2-40B4-BE49-F238E27FC236}">
                  <a16:creationId xmlns:a16="http://schemas.microsoft.com/office/drawing/2014/main" id="{8441A6FF-B43B-E3E1-8135-04A5C2915E9C}"/>
                </a:ext>
              </a:extLst>
            </p:cNvPr>
            <p:cNvSpPr/>
            <p:nvPr/>
          </p:nvSpPr>
          <p:spPr>
            <a:xfrm>
              <a:off x="3030072" y="3379694"/>
              <a:ext cx="484094" cy="370350"/>
            </a:xfrm>
            <a:custGeom>
              <a:avLst/>
              <a:gdLst>
                <a:gd name="connsiteX0" fmla="*/ 0 w 421341"/>
                <a:gd name="connsiteY0" fmla="*/ 376518 h 393421"/>
                <a:gd name="connsiteX1" fmla="*/ 242047 w 421341"/>
                <a:gd name="connsiteY1" fmla="*/ 349624 h 393421"/>
                <a:gd name="connsiteX2" fmla="*/ 421341 w 421341"/>
                <a:gd name="connsiteY2" fmla="*/ 0 h 393421"/>
                <a:gd name="connsiteX0" fmla="*/ 0 w 421341"/>
                <a:gd name="connsiteY0" fmla="*/ 376518 h 384675"/>
                <a:gd name="connsiteX1" fmla="*/ 242047 w 421341"/>
                <a:gd name="connsiteY1" fmla="*/ 322730 h 384675"/>
                <a:gd name="connsiteX2" fmla="*/ 421341 w 421341"/>
                <a:gd name="connsiteY2" fmla="*/ 0 h 384675"/>
                <a:gd name="connsiteX0" fmla="*/ 0 w 421341"/>
                <a:gd name="connsiteY0" fmla="*/ 367553 h 377868"/>
                <a:gd name="connsiteX1" fmla="*/ 242047 w 421341"/>
                <a:gd name="connsiteY1" fmla="*/ 322730 h 377868"/>
                <a:gd name="connsiteX2" fmla="*/ 421341 w 421341"/>
                <a:gd name="connsiteY2" fmla="*/ 0 h 377868"/>
                <a:gd name="connsiteX0" fmla="*/ 0 w 421341"/>
                <a:gd name="connsiteY0" fmla="*/ 367553 h 370350"/>
                <a:gd name="connsiteX1" fmla="*/ 331694 w 421341"/>
                <a:gd name="connsiteY1" fmla="*/ 251012 h 370350"/>
                <a:gd name="connsiteX2" fmla="*/ 421341 w 421341"/>
                <a:gd name="connsiteY2" fmla="*/ 0 h 370350"/>
                <a:gd name="connsiteX0" fmla="*/ 0 w 484094"/>
                <a:gd name="connsiteY0" fmla="*/ 367553 h 370350"/>
                <a:gd name="connsiteX1" fmla="*/ 331694 w 484094"/>
                <a:gd name="connsiteY1" fmla="*/ 251012 h 370350"/>
                <a:gd name="connsiteX2" fmla="*/ 484094 w 484094"/>
                <a:gd name="connsiteY2" fmla="*/ 0 h 370350"/>
              </a:gdLst>
              <a:ahLst/>
              <a:cxnLst>
                <a:cxn ang="0">
                  <a:pos x="connsiteX0" y="connsiteY0"/>
                </a:cxn>
                <a:cxn ang="0">
                  <a:pos x="connsiteX1" y="connsiteY1"/>
                </a:cxn>
                <a:cxn ang="0">
                  <a:pos x="connsiteX2" y="connsiteY2"/>
                </a:cxn>
              </a:cxnLst>
              <a:rect l="l" t="t" r="r" b="b"/>
              <a:pathLst>
                <a:path w="484094" h="370350">
                  <a:moveTo>
                    <a:pt x="0" y="367553"/>
                  </a:moveTo>
                  <a:cubicBezTo>
                    <a:pt x="85912" y="385482"/>
                    <a:pt x="261471" y="313765"/>
                    <a:pt x="331694" y="251012"/>
                  </a:cubicBezTo>
                  <a:cubicBezTo>
                    <a:pt x="401918" y="188259"/>
                    <a:pt x="429559" y="143435"/>
                    <a:pt x="484094" y="0"/>
                  </a:cubicBezTo>
                </a:path>
              </a:pathLst>
            </a:custGeom>
            <a:noFill/>
            <a:ln>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cxnSp>
          <p:nvCxnSpPr>
            <p:cNvPr id="61" name="Straight Arrow Connector 60">
              <a:extLst>
                <a:ext uri="{FF2B5EF4-FFF2-40B4-BE49-F238E27FC236}">
                  <a16:creationId xmlns:a16="http://schemas.microsoft.com/office/drawing/2014/main" id="{77709ADE-8CFF-D44E-370F-A5739FB970CE}"/>
                </a:ext>
              </a:extLst>
            </p:cNvPr>
            <p:cNvCxnSpPr>
              <a:stCxn id="59" idx="2"/>
            </p:cNvCxnSpPr>
            <p:nvPr/>
          </p:nvCxnSpPr>
          <p:spPr>
            <a:xfrm flipV="1">
              <a:off x="3514166" y="2198387"/>
              <a:ext cx="510858" cy="1181307"/>
            </a:xfrm>
            <a:prstGeom prst="straightConnector1">
              <a:avLst/>
            </a:prstGeom>
            <a:ln>
              <a:prstDash val="lgDash"/>
              <a:tailEnd type="triangle"/>
            </a:ln>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03D0D9D1-D57E-5B87-558A-2A17CCA4827E}"/>
                </a:ext>
              </a:extLst>
            </p:cNvPr>
            <p:cNvSpPr txBox="1"/>
            <p:nvPr/>
          </p:nvSpPr>
          <p:spPr>
            <a:xfrm>
              <a:off x="3610523" y="1426734"/>
              <a:ext cx="1176580"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Retarded</a:t>
              </a:r>
            </a:p>
            <a:p>
              <a:pPr algn="ctr"/>
              <a:r>
                <a:rPr lang="en-US" dirty="0">
                  <a:latin typeface="Times New Roman" panose="02020603050405020304" pitchFamily="18" charset="0"/>
                  <a:cs typeface="Times New Roman" panose="02020603050405020304" pitchFamily="18" charset="0"/>
                </a:rPr>
                <a:t>electron</a:t>
              </a:r>
              <a:endParaRPr lang="en-PG" dirty="0">
                <a:latin typeface="Times New Roman" panose="02020603050405020304" pitchFamily="18" charset="0"/>
                <a:cs typeface="Times New Roman" panose="02020603050405020304" pitchFamily="18" charset="0"/>
              </a:endParaRPr>
            </a:p>
          </p:txBody>
        </p:sp>
      </p:grpSp>
      <p:sp>
        <p:nvSpPr>
          <p:cNvPr id="63" name="TextBox 62">
            <a:extLst>
              <a:ext uri="{FF2B5EF4-FFF2-40B4-BE49-F238E27FC236}">
                <a16:creationId xmlns:a16="http://schemas.microsoft.com/office/drawing/2014/main" id="{F0FD614A-72BE-D3FF-D87E-843B4BAC85A3}"/>
              </a:ext>
            </a:extLst>
          </p:cNvPr>
          <p:cNvSpPr txBox="1"/>
          <p:nvPr/>
        </p:nvSpPr>
        <p:spPr>
          <a:xfrm>
            <a:off x="4466535" y="4923197"/>
            <a:ext cx="1844617" cy="646331"/>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Bremsstrahlung </a:t>
            </a:r>
          </a:p>
          <a:p>
            <a:r>
              <a:rPr lang="en-US" dirty="0">
                <a:latin typeface="Times New Roman" panose="02020603050405020304" pitchFamily="18" charset="0"/>
                <a:cs typeface="Times New Roman" panose="02020603050405020304" pitchFamily="18" charset="0"/>
              </a:rPr>
              <a:t>radiation</a:t>
            </a:r>
            <a:endParaRPr lang="en-PG" dirty="0">
              <a:latin typeface="Times New Roman" panose="02020603050405020304" pitchFamily="18" charset="0"/>
              <a:cs typeface="Times New Roman" panose="02020603050405020304" pitchFamily="18" charset="0"/>
            </a:endParaRPr>
          </a:p>
        </p:txBody>
      </p:sp>
      <p:grpSp>
        <p:nvGrpSpPr>
          <p:cNvPr id="6156" name="Group 6155">
            <a:extLst>
              <a:ext uri="{FF2B5EF4-FFF2-40B4-BE49-F238E27FC236}">
                <a16:creationId xmlns:a16="http://schemas.microsoft.com/office/drawing/2014/main" id="{914A87FE-E0CB-B287-ECB3-19B733C882AE}"/>
              </a:ext>
            </a:extLst>
          </p:cNvPr>
          <p:cNvGrpSpPr/>
          <p:nvPr/>
        </p:nvGrpSpPr>
        <p:grpSpPr>
          <a:xfrm rot="170653">
            <a:off x="6163644" y="769522"/>
            <a:ext cx="4538172" cy="4477581"/>
            <a:chOff x="5929191" y="38146"/>
            <a:chExt cx="4538172" cy="4477581"/>
          </a:xfrm>
        </p:grpSpPr>
        <p:pic>
          <p:nvPicPr>
            <p:cNvPr id="6150" name="Picture 6149">
              <a:extLst>
                <a:ext uri="{FF2B5EF4-FFF2-40B4-BE49-F238E27FC236}">
                  <a16:creationId xmlns:a16="http://schemas.microsoft.com/office/drawing/2014/main" id="{3080426C-7C6D-B8D3-6B3C-3FBBC3C16313}"/>
                </a:ext>
              </a:extLst>
            </p:cNvPr>
            <p:cNvPicPr>
              <a:picLocks noChangeAspect="1"/>
            </p:cNvPicPr>
            <p:nvPr/>
          </p:nvPicPr>
          <p:blipFill>
            <a:blip r:embed="rId2"/>
            <a:stretch>
              <a:fillRect/>
            </a:stretch>
          </p:blipFill>
          <p:spPr>
            <a:xfrm rot="18300939">
              <a:off x="8282265" y="1341525"/>
              <a:ext cx="2902448" cy="295689"/>
            </a:xfrm>
            <a:prstGeom prst="rect">
              <a:avLst/>
            </a:prstGeom>
          </p:spPr>
        </p:pic>
        <p:grpSp>
          <p:nvGrpSpPr>
            <p:cNvPr id="6155" name="Group 6154">
              <a:extLst>
                <a:ext uri="{FF2B5EF4-FFF2-40B4-BE49-F238E27FC236}">
                  <a16:creationId xmlns:a16="http://schemas.microsoft.com/office/drawing/2014/main" id="{A99B4A25-B097-7591-5D21-D0637DF75A3A}"/>
                </a:ext>
              </a:extLst>
            </p:cNvPr>
            <p:cNvGrpSpPr/>
            <p:nvPr/>
          </p:nvGrpSpPr>
          <p:grpSpPr>
            <a:xfrm>
              <a:off x="5929191" y="749573"/>
              <a:ext cx="4538172" cy="3766154"/>
              <a:chOff x="5929191" y="749573"/>
              <a:chExt cx="4538172" cy="3766154"/>
            </a:xfrm>
          </p:grpSpPr>
          <p:sp>
            <p:nvSpPr>
              <p:cNvPr id="6144" name="Oval 6143">
                <a:extLst>
                  <a:ext uri="{FF2B5EF4-FFF2-40B4-BE49-F238E27FC236}">
                    <a16:creationId xmlns:a16="http://schemas.microsoft.com/office/drawing/2014/main" id="{6947E883-7687-5ADF-F23A-D71C580D13D0}"/>
                  </a:ext>
                </a:extLst>
              </p:cNvPr>
              <p:cNvSpPr/>
              <p:nvPr/>
            </p:nvSpPr>
            <p:spPr>
              <a:xfrm>
                <a:off x="8319247" y="3037642"/>
                <a:ext cx="466165" cy="438138"/>
              </a:xfrm>
              <a:prstGeom prst="ellipse">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6145" name="Freeform: Shape 6144">
                <a:extLst>
                  <a:ext uri="{FF2B5EF4-FFF2-40B4-BE49-F238E27FC236}">
                    <a16:creationId xmlns:a16="http://schemas.microsoft.com/office/drawing/2014/main" id="{D93EA2F7-06F3-A770-02BA-4EEC1D004E8C}"/>
                  </a:ext>
                </a:extLst>
              </p:cNvPr>
              <p:cNvSpPr/>
              <p:nvPr/>
            </p:nvSpPr>
            <p:spPr>
              <a:xfrm>
                <a:off x="6476720" y="2618628"/>
                <a:ext cx="3541059" cy="1580113"/>
              </a:xfrm>
              <a:custGeom>
                <a:avLst/>
                <a:gdLst>
                  <a:gd name="connsiteX0" fmla="*/ 0 w 3541059"/>
                  <a:gd name="connsiteY0" fmla="*/ 114362 h 1575609"/>
                  <a:gd name="connsiteX1" fmla="*/ 1586753 w 3541059"/>
                  <a:gd name="connsiteY1" fmla="*/ 24715 h 1575609"/>
                  <a:gd name="connsiteX2" fmla="*/ 2868706 w 3541059"/>
                  <a:gd name="connsiteY2" fmla="*/ 508809 h 1575609"/>
                  <a:gd name="connsiteX3" fmla="*/ 3541059 w 3541059"/>
                  <a:gd name="connsiteY3" fmla="*/ 1575609 h 1575609"/>
                  <a:gd name="connsiteX0" fmla="*/ 0 w 3541059"/>
                  <a:gd name="connsiteY0" fmla="*/ 118866 h 1580113"/>
                  <a:gd name="connsiteX1" fmla="*/ 1586753 w 3541059"/>
                  <a:gd name="connsiteY1" fmla="*/ 29219 h 1580113"/>
                  <a:gd name="connsiteX2" fmla="*/ 2841812 w 3541059"/>
                  <a:gd name="connsiteY2" fmla="*/ 576066 h 1580113"/>
                  <a:gd name="connsiteX3" fmla="*/ 3541059 w 3541059"/>
                  <a:gd name="connsiteY3" fmla="*/ 1580113 h 1580113"/>
                </a:gdLst>
                <a:ahLst/>
                <a:cxnLst>
                  <a:cxn ang="0">
                    <a:pos x="connsiteX0" y="connsiteY0"/>
                  </a:cxn>
                  <a:cxn ang="0">
                    <a:pos x="connsiteX1" y="connsiteY1"/>
                  </a:cxn>
                  <a:cxn ang="0">
                    <a:pos x="connsiteX2" y="connsiteY2"/>
                  </a:cxn>
                  <a:cxn ang="0">
                    <a:pos x="connsiteX3" y="connsiteY3"/>
                  </a:cxn>
                </a:cxnLst>
                <a:rect l="l" t="t" r="r" b="b"/>
                <a:pathLst>
                  <a:path w="3541059" h="1580113">
                    <a:moveTo>
                      <a:pt x="0" y="118866"/>
                    </a:moveTo>
                    <a:cubicBezTo>
                      <a:pt x="554317" y="41172"/>
                      <a:pt x="1113118" y="-46981"/>
                      <a:pt x="1586753" y="29219"/>
                    </a:cubicBezTo>
                    <a:cubicBezTo>
                      <a:pt x="2060388" y="105419"/>
                      <a:pt x="2516094" y="317584"/>
                      <a:pt x="2841812" y="576066"/>
                    </a:cubicBezTo>
                    <a:cubicBezTo>
                      <a:pt x="3167530" y="834548"/>
                      <a:pt x="3367741" y="1175954"/>
                      <a:pt x="3541059" y="1580113"/>
                    </a:cubicBezTo>
                  </a:path>
                </a:pathLst>
              </a:cu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6147" name="Oval 6146">
                <a:extLst>
                  <a:ext uri="{FF2B5EF4-FFF2-40B4-BE49-F238E27FC236}">
                    <a16:creationId xmlns:a16="http://schemas.microsoft.com/office/drawing/2014/main" id="{DC1E9B1D-0BFF-C8E5-4252-8895D275B259}"/>
                  </a:ext>
                </a:extLst>
              </p:cNvPr>
              <p:cNvSpPr/>
              <p:nvPr/>
            </p:nvSpPr>
            <p:spPr>
              <a:xfrm>
                <a:off x="6837726" y="2587152"/>
                <a:ext cx="181639" cy="188845"/>
              </a:xfrm>
              <a:prstGeom prst="ellipse">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path path="circle">
                  <a:fillToRect l="50000" t="50000" r="50000" b="50000"/>
                </a:path>
                <a:tileRect/>
              </a:gradFill>
              <a:ln w="19050">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cxnSp>
            <p:nvCxnSpPr>
              <p:cNvPr id="6149" name="Straight Arrow Connector 6148">
                <a:extLst>
                  <a:ext uri="{FF2B5EF4-FFF2-40B4-BE49-F238E27FC236}">
                    <a16:creationId xmlns:a16="http://schemas.microsoft.com/office/drawing/2014/main" id="{A471CE4D-C7E6-E5BF-A549-45BC78A1AA3D}"/>
                  </a:ext>
                </a:extLst>
              </p:cNvPr>
              <p:cNvCxnSpPr>
                <a:endCxn id="6145" idx="3"/>
              </p:cNvCxnSpPr>
              <p:nvPr/>
            </p:nvCxnSpPr>
            <p:spPr>
              <a:xfrm>
                <a:off x="9906000" y="3933852"/>
                <a:ext cx="111779" cy="2648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151" name="TextBox 6150">
                <a:extLst>
                  <a:ext uri="{FF2B5EF4-FFF2-40B4-BE49-F238E27FC236}">
                    <a16:creationId xmlns:a16="http://schemas.microsoft.com/office/drawing/2014/main" id="{6C5777EF-61D7-B839-C462-74D6881F5E87}"/>
                  </a:ext>
                </a:extLst>
              </p:cNvPr>
              <p:cNvSpPr txBox="1"/>
              <p:nvPr/>
            </p:nvSpPr>
            <p:spPr>
              <a:xfrm rot="18413734">
                <a:off x="8917303" y="1526883"/>
                <a:ext cx="2200952"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Bremsstrahlung radiation</a:t>
                </a:r>
                <a:endParaRPr lang="en-PG" dirty="0">
                  <a:latin typeface="Times New Roman" panose="02020603050405020304" pitchFamily="18" charset="0"/>
                  <a:cs typeface="Times New Roman" panose="02020603050405020304" pitchFamily="18" charset="0"/>
                </a:endParaRPr>
              </a:p>
            </p:txBody>
          </p:sp>
          <p:sp>
            <p:nvSpPr>
              <p:cNvPr id="6152" name="TextBox 6151">
                <a:extLst>
                  <a:ext uri="{FF2B5EF4-FFF2-40B4-BE49-F238E27FC236}">
                    <a16:creationId xmlns:a16="http://schemas.microsoft.com/office/drawing/2014/main" id="{CC64B10C-7CDC-DD20-A64F-4FC525D274B6}"/>
                  </a:ext>
                </a:extLst>
              </p:cNvPr>
              <p:cNvSpPr txBox="1"/>
              <p:nvPr/>
            </p:nvSpPr>
            <p:spPr>
              <a:xfrm>
                <a:off x="7886369" y="3390502"/>
                <a:ext cx="1396311"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Nucleus</a:t>
                </a:r>
                <a:endParaRPr lang="en-PG" dirty="0">
                  <a:latin typeface="Times New Roman" panose="02020603050405020304" pitchFamily="18" charset="0"/>
                  <a:cs typeface="Times New Roman" panose="02020603050405020304" pitchFamily="18" charset="0"/>
                </a:endParaRPr>
              </a:p>
            </p:txBody>
          </p:sp>
          <p:sp>
            <p:nvSpPr>
              <p:cNvPr id="6153" name="TextBox 6152">
                <a:extLst>
                  <a:ext uri="{FF2B5EF4-FFF2-40B4-BE49-F238E27FC236}">
                    <a16:creationId xmlns:a16="http://schemas.microsoft.com/office/drawing/2014/main" id="{5D6EF321-CD77-4F98-EFEE-240E353A23A7}"/>
                  </a:ext>
                </a:extLst>
              </p:cNvPr>
              <p:cNvSpPr txBox="1"/>
              <p:nvPr/>
            </p:nvSpPr>
            <p:spPr>
              <a:xfrm rot="2930431">
                <a:off x="9043722" y="3092085"/>
                <a:ext cx="2200952"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Electron suffers sudden retardation</a:t>
                </a:r>
                <a:endParaRPr lang="en-PG" dirty="0">
                  <a:latin typeface="Times New Roman" panose="02020603050405020304" pitchFamily="18" charset="0"/>
                  <a:cs typeface="Times New Roman" panose="02020603050405020304" pitchFamily="18" charset="0"/>
                </a:endParaRPr>
              </a:p>
            </p:txBody>
          </p:sp>
          <p:sp>
            <p:nvSpPr>
              <p:cNvPr id="6154" name="TextBox 6153">
                <a:extLst>
                  <a:ext uri="{FF2B5EF4-FFF2-40B4-BE49-F238E27FC236}">
                    <a16:creationId xmlns:a16="http://schemas.microsoft.com/office/drawing/2014/main" id="{2E60263F-F826-CDDE-C63C-22EF3F50BF68}"/>
                  </a:ext>
                </a:extLst>
              </p:cNvPr>
              <p:cNvSpPr txBox="1"/>
              <p:nvPr/>
            </p:nvSpPr>
            <p:spPr>
              <a:xfrm rot="21218914">
                <a:off x="5929191" y="1944396"/>
                <a:ext cx="2200952"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Electron traveling near a nucleus</a:t>
                </a:r>
                <a:endParaRPr lang="en-PG" dirty="0">
                  <a:latin typeface="Times New Roman" panose="02020603050405020304" pitchFamily="18" charset="0"/>
                  <a:cs typeface="Times New Roman" panose="02020603050405020304" pitchFamily="18" charset="0"/>
                </a:endParaRPr>
              </a:p>
            </p:txBody>
          </p:sp>
        </p:grpSp>
      </p:grpSp>
      <p:pic>
        <p:nvPicPr>
          <p:cNvPr id="6158" name="Picture 6157">
            <a:extLst>
              <a:ext uri="{FF2B5EF4-FFF2-40B4-BE49-F238E27FC236}">
                <a16:creationId xmlns:a16="http://schemas.microsoft.com/office/drawing/2014/main" id="{09DB0D3D-DC8B-DED6-1F6A-D92621C98E3E}"/>
              </a:ext>
            </a:extLst>
          </p:cNvPr>
          <p:cNvPicPr>
            <a:picLocks noChangeAspect="1"/>
          </p:cNvPicPr>
          <p:nvPr/>
        </p:nvPicPr>
        <p:blipFill>
          <a:blip r:embed="rId3"/>
          <a:stretch>
            <a:fillRect/>
          </a:stretch>
        </p:blipFill>
        <p:spPr>
          <a:xfrm>
            <a:off x="3235700" y="3630368"/>
            <a:ext cx="1688738" cy="2682472"/>
          </a:xfrm>
          <a:prstGeom prst="rect">
            <a:avLst/>
          </a:prstGeom>
        </p:spPr>
      </p:pic>
    </p:spTree>
    <p:extLst>
      <p:ext uri="{BB962C8B-B14F-4D97-AF65-F5344CB8AC3E}">
        <p14:creationId xmlns:p14="http://schemas.microsoft.com/office/powerpoint/2010/main" val="68848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5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5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1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9B760DF-AD38-43B3-92ED-8B3659554BC9}"/>
              </a:ext>
            </a:extLst>
          </p:cNvPr>
          <p:cNvSpPr txBox="1"/>
          <p:nvPr/>
        </p:nvSpPr>
        <p:spPr>
          <a:xfrm>
            <a:off x="396641" y="529999"/>
            <a:ext cx="11398718" cy="5840189"/>
          </a:xfrm>
          <a:prstGeom prst="rect">
            <a:avLst/>
          </a:prstGeom>
          <a:noFill/>
        </p:spPr>
        <p:txBody>
          <a:bodyPr wrap="square">
            <a:spAutoFit/>
          </a:bodyPr>
          <a:lstStyle/>
          <a:p>
            <a:pPr marL="457200" indent="-457200">
              <a:lnSpc>
                <a:spcPct val="150000"/>
              </a:lnSpc>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Radiation produced when rapidly moving electron suddenly decelerated produce bremsstrahlung (“braking radiation”). </a:t>
            </a:r>
            <a:endParaRPr lang="en-US" sz="2800" dirty="0">
              <a:effectLst/>
              <a:latin typeface="Times New Roman" panose="02020603050405020304" pitchFamily="18" charset="0"/>
              <a:ea typeface="Calibri" panose="020F0502020204030204" pitchFamily="34" charset="0"/>
            </a:endParaRPr>
          </a:p>
          <a:p>
            <a:pPr marL="457200" indent="-457200">
              <a:lnSpc>
                <a:spcPct val="150000"/>
              </a:lnSpc>
              <a:buFont typeface="Wingdings" panose="05000000000000000000" pitchFamily="2" charset="2"/>
              <a:buChar char="Ø"/>
            </a:pPr>
            <a:endParaRPr lang="en-US" sz="2800" dirty="0">
              <a:latin typeface="Times New Roman" panose="02020603050405020304" pitchFamily="18" charset="0"/>
              <a:ea typeface="Calibri" panose="020F0502020204030204" pitchFamily="34" charset="0"/>
            </a:endParaRPr>
          </a:p>
          <a:p>
            <a:pPr marL="457200" indent="-457200">
              <a:lnSpc>
                <a:spcPct val="150000"/>
              </a:lnSpc>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Energy loss due to bremsstrahlung is more important for electrons than for heavier particles because electrons are more violently decelerated when passing near nuclei in their paths. </a:t>
            </a:r>
            <a:endParaRPr lang="en-US" sz="2800" dirty="0">
              <a:effectLst/>
              <a:latin typeface="Times New Roman" panose="02020603050405020304" pitchFamily="18" charset="0"/>
              <a:ea typeface="Calibri" panose="020F0502020204030204" pitchFamily="34" charset="0"/>
            </a:endParaRPr>
          </a:p>
          <a:p>
            <a:pPr marL="457200" indent="-457200">
              <a:lnSpc>
                <a:spcPct val="150000"/>
              </a:lnSpc>
              <a:buFont typeface="Wingdings" panose="05000000000000000000" pitchFamily="2" charset="2"/>
              <a:buChar char="Ø"/>
            </a:pPr>
            <a:endParaRPr lang="en-US" sz="2800" dirty="0">
              <a:latin typeface="Times New Roman" panose="02020603050405020304" pitchFamily="18" charset="0"/>
              <a:ea typeface="Calibri" panose="020F0502020204030204" pitchFamily="34" charset="0"/>
            </a:endParaRPr>
          </a:p>
          <a:p>
            <a:pPr marL="457200" indent="-457200">
              <a:lnSpc>
                <a:spcPct val="150000"/>
              </a:lnSpc>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Greater energy of an electron and the greater atomic number target nuclei, more energetic will be the bremsstrahlung radiation. </a:t>
            </a:r>
            <a:endParaRPr lang="en-IN" sz="2800" dirty="0"/>
          </a:p>
        </p:txBody>
      </p:sp>
    </p:spTree>
    <p:extLst>
      <p:ext uri="{BB962C8B-B14F-4D97-AF65-F5344CB8AC3E}">
        <p14:creationId xmlns:p14="http://schemas.microsoft.com/office/powerpoint/2010/main" val="2521812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78E87F-A0E1-B6C4-99DC-867A472BD936}"/>
              </a:ext>
            </a:extLst>
          </p:cNvPr>
          <p:cNvSpPr txBox="1"/>
          <p:nvPr/>
        </p:nvSpPr>
        <p:spPr>
          <a:xfrm>
            <a:off x="295836" y="282430"/>
            <a:ext cx="11689976" cy="5573129"/>
          </a:xfrm>
          <a:prstGeom prst="rect">
            <a:avLst/>
          </a:prstGeom>
          <a:noFill/>
        </p:spPr>
        <p:txBody>
          <a:bodyPr wrap="square">
            <a:spAutoFit/>
          </a:bodyPr>
          <a:lstStyle/>
          <a:p>
            <a:pPr marL="342900" marR="71755" lvl="0" indent="-342900" algn="just">
              <a:lnSpc>
                <a:spcPct val="150000"/>
              </a:lnSpc>
              <a:spcBef>
                <a:spcPts val="15"/>
              </a:spcBef>
              <a:spcAft>
                <a:spcPts val="0"/>
              </a:spcAft>
              <a:buFont typeface="+mj-lt"/>
              <a:buAutoNum type="arabicParenBoth"/>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x-rays produced at a given accelerating potential V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has a range of wavelengths</a:t>
            </a:r>
          </a:p>
          <a:p>
            <a:pPr marR="71755" lvl="0">
              <a:lnSpc>
                <a:spcPct val="150000"/>
              </a:lnSpc>
              <a:spcBef>
                <a:spcPts val="15"/>
              </a:spcBef>
              <a:spcAft>
                <a:spcPts val="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    There is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minimum wavelength </a:t>
            </a:r>
            <a:r>
              <a:rPr lang="en-US" sz="24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baseline="-25000" dirty="0">
                <a:effectLst/>
                <a:latin typeface="Times New Roman" panose="02020603050405020304" pitchFamily="18" charset="0"/>
                <a:ea typeface="Calibri" panose="020F0502020204030204" pitchFamily="34" charset="0"/>
                <a:cs typeface="Times New Roman" panose="02020603050405020304" pitchFamily="18" charset="0"/>
              </a:rPr>
              <a:t>min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 particular V,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b="1" baseline="-25000" dirty="0">
                <a:effectLst/>
                <a:latin typeface="Times New Roman" panose="02020603050405020304" pitchFamily="18" charset="0"/>
                <a:ea typeface="Calibri" panose="020F0502020204030204" pitchFamily="34" charset="0"/>
                <a:cs typeface="Times New Roman" panose="02020603050405020304" pitchFamily="18" charset="0"/>
              </a:rPr>
              <a:t>min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is the same for both the tungsten and molybdenum targets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p>
          <a:p>
            <a:pPr marR="71755" lvl="0">
              <a:lnSpc>
                <a:spcPct val="150000"/>
              </a:lnSpc>
              <a:spcBef>
                <a:spcPts val="15"/>
              </a:spcBef>
              <a:spcAft>
                <a:spcPts val="0"/>
              </a:spcAf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R="71755" lvl="0">
              <a:lnSpc>
                <a:spcPct val="150000"/>
              </a:lnSpc>
              <a:spcBef>
                <a:spcPts val="15"/>
              </a:spcBef>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(2) Several electrons that strike the target undergo numerous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glancing collisions and simply</a:t>
            </a:r>
            <a:br>
              <a:rPr lang="en-US" sz="24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produce heat.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24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(This is why the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targets must have high melting-point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metals such as tungsten) </a:t>
            </a:r>
            <a:br>
              <a:rPr lang="en-US" sz="24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 few electrons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lose their energy in single collisions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with target atoms. </a:t>
            </a:r>
            <a:br>
              <a:rPr lang="en-US" sz="2400" dirty="0">
                <a:effectLst/>
                <a:latin typeface="Times New Roman" panose="02020603050405020304" pitchFamily="18" charset="0"/>
                <a:ea typeface="Calibri" panose="020F0502020204030204" pitchFamily="34" charset="0"/>
                <a:cs typeface="Times New Roman" panose="02020603050405020304" pitchFamily="18" charset="0"/>
              </a:rPr>
            </a:b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This is the energy that becomes x-rays producing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peaks as seen in the graph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55951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8D28B8DB-59F4-7D5F-48C3-7C7E57650F5F}"/>
              </a:ext>
            </a:extLst>
          </p:cNvPr>
          <p:cNvGrpSpPr/>
          <p:nvPr/>
        </p:nvGrpSpPr>
        <p:grpSpPr>
          <a:xfrm>
            <a:off x="2725271" y="391617"/>
            <a:ext cx="6519445" cy="5874712"/>
            <a:chOff x="2725271" y="391617"/>
            <a:chExt cx="6519445" cy="5874712"/>
          </a:xfrm>
        </p:grpSpPr>
        <p:pic>
          <p:nvPicPr>
            <p:cNvPr id="2" name="Picture 1">
              <a:extLst>
                <a:ext uri="{FF2B5EF4-FFF2-40B4-BE49-F238E27FC236}">
                  <a16:creationId xmlns:a16="http://schemas.microsoft.com/office/drawing/2014/main" id="{CA313727-1131-0FFC-C666-4AD1822B292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25271" y="391617"/>
              <a:ext cx="6519445" cy="5874712"/>
            </a:xfrm>
            <a:prstGeom prst="rect">
              <a:avLst/>
            </a:prstGeom>
            <a:noFill/>
          </p:spPr>
        </p:pic>
        <p:sp>
          <p:nvSpPr>
            <p:cNvPr id="3" name="Rectangle 2">
              <a:extLst>
                <a:ext uri="{FF2B5EF4-FFF2-40B4-BE49-F238E27FC236}">
                  <a16:creationId xmlns:a16="http://schemas.microsoft.com/office/drawing/2014/main" id="{45EA31B8-286E-CC60-EE9E-B9A6D1404D43}"/>
                </a:ext>
              </a:extLst>
            </p:cNvPr>
            <p:cNvSpPr/>
            <p:nvPr/>
          </p:nvSpPr>
          <p:spPr>
            <a:xfrm>
              <a:off x="3845859" y="5836024"/>
              <a:ext cx="977153" cy="2689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grpSp>
    </p:spTree>
    <p:extLst>
      <p:ext uri="{BB962C8B-B14F-4D97-AF65-F5344CB8AC3E}">
        <p14:creationId xmlns:p14="http://schemas.microsoft.com/office/powerpoint/2010/main" val="166367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5510A01-6C83-4DF5-B8D7-B02B4C41D029}"/>
              </a:ext>
            </a:extLst>
          </p:cNvPr>
          <p:cNvGrpSpPr/>
          <p:nvPr/>
        </p:nvGrpSpPr>
        <p:grpSpPr>
          <a:xfrm>
            <a:off x="933210" y="1431625"/>
            <a:ext cx="9639681" cy="3981207"/>
            <a:chOff x="933210" y="1431625"/>
            <a:chExt cx="9639681" cy="3981207"/>
          </a:xfrm>
        </p:grpSpPr>
        <p:pic>
          <p:nvPicPr>
            <p:cNvPr id="2" name="Picture 1">
              <a:extLst>
                <a:ext uri="{FF2B5EF4-FFF2-40B4-BE49-F238E27FC236}">
                  <a16:creationId xmlns:a16="http://schemas.microsoft.com/office/drawing/2014/main" id="{B9227C9B-3EC7-4225-8F9B-E3BB520BE90E}"/>
                </a:ext>
              </a:extLst>
            </p:cNvPr>
            <p:cNvPicPr>
              <a:picLocks noChangeAspect="1"/>
            </p:cNvPicPr>
            <p:nvPr/>
          </p:nvPicPr>
          <p:blipFill>
            <a:blip r:embed="rId2"/>
            <a:stretch>
              <a:fillRect/>
            </a:stretch>
          </p:blipFill>
          <p:spPr>
            <a:xfrm>
              <a:off x="1056522" y="1561222"/>
              <a:ext cx="9516369" cy="3735555"/>
            </a:xfrm>
            <a:prstGeom prst="rect">
              <a:avLst/>
            </a:prstGeom>
          </p:spPr>
        </p:pic>
        <p:sp>
          <p:nvSpPr>
            <p:cNvPr id="3" name="TextBox 2">
              <a:extLst>
                <a:ext uri="{FF2B5EF4-FFF2-40B4-BE49-F238E27FC236}">
                  <a16:creationId xmlns:a16="http://schemas.microsoft.com/office/drawing/2014/main" id="{FE9BD579-56AD-4718-BC90-DB19855E6353}"/>
                </a:ext>
              </a:extLst>
            </p:cNvPr>
            <p:cNvSpPr txBox="1"/>
            <p:nvPr/>
          </p:nvSpPr>
          <p:spPr>
            <a:xfrm>
              <a:off x="1790297" y="1561222"/>
              <a:ext cx="3850107" cy="490199"/>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Bremsstrahlung</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7DCBEAEB-DB0C-4E89-A1CE-5AF7AF692206}"/>
                </a:ext>
              </a:extLst>
            </p:cNvPr>
            <p:cNvSpPr txBox="1"/>
            <p:nvPr/>
          </p:nvSpPr>
          <p:spPr>
            <a:xfrm>
              <a:off x="7034461" y="1431625"/>
              <a:ext cx="3197193" cy="490199"/>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Characteristic x-rays</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AB8E1D32-BBC1-49C3-8078-E39A3F62C0C0}"/>
                </a:ext>
              </a:extLst>
            </p:cNvPr>
            <p:cNvSpPr txBox="1"/>
            <p:nvPr/>
          </p:nvSpPr>
          <p:spPr>
            <a:xfrm>
              <a:off x="1307429" y="4922633"/>
              <a:ext cx="3850107" cy="490199"/>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Threshold energy</a:t>
              </a:r>
              <a:endParaRPr lang="en-IN"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29FBB462-6C6D-46DF-9515-D1D88025A757}"/>
                </a:ext>
              </a:extLst>
            </p:cNvPr>
            <p:cNvSpPr txBox="1"/>
            <p:nvPr/>
          </p:nvSpPr>
          <p:spPr>
            <a:xfrm>
              <a:off x="6635815" y="4922632"/>
              <a:ext cx="3850107" cy="490199"/>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Threshold energy</a:t>
              </a:r>
              <a:endParaRPr lang="en-IN"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8F621CD2-60EF-4583-B52E-AF54FBAC32E8}"/>
                </a:ext>
              </a:extLst>
            </p:cNvPr>
            <p:cNvSpPr txBox="1"/>
            <p:nvPr/>
          </p:nvSpPr>
          <p:spPr>
            <a:xfrm>
              <a:off x="2547485" y="4432433"/>
              <a:ext cx="1966764" cy="490199"/>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Wavelength</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D964B01A-3004-4FB3-B80D-801E89CCF275}"/>
                </a:ext>
              </a:extLst>
            </p:cNvPr>
            <p:cNvSpPr txBox="1"/>
            <p:nvPr/>
          </p:nvSpPr>
          <p:spPr>
            <a:xfrm>
              <a:off x="7944389" y="4454018"/>
              <a:ext cx="1966764" cy="490199"/>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Wavelength</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C5AD450A-8675-433E-871F-A499647D01F1}"/>
                </a:ext>
              </a:extLst>
            </p:cNvPr>
            <p:cNvSpPr txBox="1"/>
            <p:nvPr/>
          </p:nvSpPr>
          <p:spPr>
            <a:xfrm rot="16200000">
              <a:off x="194928" y="2673649"/>
              <a:ext cx="1966764" cy="490199"/>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Intensity</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538190C8-F0F9-4830-A298-3A81DFEB3942}"/>
                </a:ext>
              </a:extLst>
            </p:cNvPr>
            <p:cNvSpPr txBox="1"/>
            <p:nvPr/>
          </p:nvSpPr>
          <p:spPr>
            <a:xfrm rot="16200000">
              <a:off x="5573847" y="2789704"/>
              <a:ext cx="1966764" cy="490199"/>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Intensity</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96E8F68D-1730-48C9-8221-FC62E4BAD174}"/>
                </a:ext>
              </a:extLst>
            </p:cNvPr>
            <p:cNvSpPr txBox="1"/>
            <p:nvPr/>
          </p:nvSpPr>
          <p:spPr>
            <a:xfrm>
              <a:off x="3232482" y="2081897"/>
              <a:ext cx="2923218" cy="830997"/>
            </a:xfrm>
            <a:prstGeom prst="rect">
              <a:avLst/>
            </a:prstGeom>
            <a:solidFill>
              <a:schemeClr val="bg1"/>
            </a:solidFill>
          </p:spPr>
          <p:txBody>
            <a:bodyPr wrap="square">
              <a:spAutoFit/>
            </a:bodyPr>
            <a:lstStyle/>
            <a:p>
              <a:pPr marL="71755" marR="71755">
                <a:spcBef>
                  <a:spcPts val="15"/>
                </a:spcBef>
                <a:spcAft>
                  <a:spcPts val="0"/>
                </a:spcAft>
              </a:pPr>
              <a:r>
                <a:rPr lang="en-US" sz="2400" b="1" dirty="0">
                  <a:solidFill>
                    <a:srgbClr val="271AA6"/>
                  </a:solidFill>
                  <a:effectLst/>
                  <a:latin typeface="Times New Roman" panose="02020603050405020304" pitchFamily="18" charset="0"/>
                  <a:ea typeface="Calibri" panose="020F0502020204030204" pitchFamily="34" charset="0"/>
                  <a:cs typeface="Times New Roman" panose="02020603050405020304" pitchFamily="18" charset="0"/>
                </a:rPr>
                <a:t>Max energy of incident electrons</a:t>
              </a:r>
              <a:endParaRPr lang="en-IN" sz="2400" dirty="0">
                <a:solidFill>
                  <a:srgbClr val="271AA6"/>
                </a:solidFill>
                <a:effectLst/>
                <a:latin typeface="Calibri" panose="020F0502020204030204" pitchFamily="34"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428586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C2CAD8D-B63F-42E7-9BF6-D5B8208FCFC2}"/>
              </a:ext>
            </a:extLst>
          </p:cNvPr>
          <p:cNvSpPr txBox="1"/>
          <p:nvPr/>
        </p:nvSpPr>
        <p:spPr>
          <a:xfrm>
            <a:off x="358140" y="453918"/>
            <a:ext cx="11648975" cy="5564793"/>
          </a:xfrm>
          <a:prstGeom prst="rect">
            <a:avLst/>
          </a:prstGeom>
          <a:noFill/>
        </p:spPr>
        <p:txBody>
          <a:bodyPr wrap="square">
            <a:spAutoFit/>
          </a:bodyPr>
          <a:lstStyle/>
          <a:p>
            <a:pPr marL="414655" marR="71755" indent="-342900" algn="just">
              <a:lnSpc>
                <a:spcPct val="150000"/>
              </a:lnSpc>
              <a:spcBef>
                <a:spcPts val="15"/>
              </a:spcBef>
              <a:spcAft>
                <a:spcPts val="0"/>
              </a:spcAft>
              <a:buFont typeface="Wingdings" panose="05000000000000000000" pitchFamily="2" charset="2"/>
              <a:buChar char="q"/>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High intensity peaks occur indicate the enhanced production of x-rays at specific wavelengths. </a:t>
            </a:r>
          </a:p>
          <a:p>
            <a:pPr marL="414655" marR="71755" indent="-342900" algn="just">
              <a:lnSpc>
                <a:spcPct val="150000"/>
              </a:lnSpc>
              <a:spcBef>
                <a:spcPts val="15"/>
              </a:spcBef>
              <a:spcAft>
                <a:spcPts val="0"/>
              </a:spcAft>
              <a:buFont typeface="Wingdings" panose="05000000000000000000" pitchFamily="2" charset="2"/>
              <a:buChar char="q"/>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peaks differ in wavelengths for each target material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414655" marR="71755" indent="-342900" algn="just">
              <a:lnSpc>
                <a:spcPct val="150000"/>
              </a:lnSpc>
              <a:spcBef>
                <a:spcPts val="15"/>
              </a:spcBef>
              <a:spcAft>
                <a:spcPts val="0"/>
              </a:spcAft>
              <a:buFont typeface="Wingdings" panose="05000000000000000000" pitchFamily="2" charset="2"/>
              <a:buChar char="q"/>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414655" marR="71755" indent="-342900" algn="just">
              <a:lnSpc>
                <a:spcPct val="150000"/>
              </a:lnSpc>
              <a:spcBef>
                <a:spcPts val="15"/>
              </a:spcBef>
              <a:spcAft>
                <a:spcPts val="0"/>
              </a:spcAft>
              <a:buFont typeface="Wingdings" panose="05000000000000000000" pitchFamily="2" charset="2"/>
              <a:buChar char="q"/>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x-rays produced at a given accelerating potential V vary in wavelength, but none has a wavelength shorter than a certain value </a:t>
            </a:r>
            <a:r>
              <a:rPr lang="en-US" sz="24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baseline="-25000" dirty="0">
                <a:effectLst/>
                <a:latin typeface="Times New Roman" panose="02020603050405020304" pitchFamily="18" charset="0"/>
                <a:ea typeface="Calibri" panose="020F0502020204030204" pitchFamily="34" charset="0"/>
                <a:cs typeface="Times New Roman" panose="02020603050405020304" pitchFamily="18" charset="0"/>
              </a:rPr>
              <a:t>min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14655" marR="71755" indent="-342900" algn="just">
              <a:lnSpc>
                <a:spcPct val="150000"/>
              </a:lnSpc>
              <a:spcBef>
                <a:spcPts val="15"/>
              </a:spcBef>
              <a:spcAft>
                <a:spcPts val="0"/>
              </a:spcAft>
              <a:buFont typeface="Wingdings" panose="05000000000000000000" pitchFamily="2" charset="2"/>
              <a:buChar char="q"/>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Increasing V decreases </a:t>
            </a:r>
            <a:r>
              <a:rPr lang="en-US" sz="24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baseline="-25000" dirty="0">
                <a:effectLst/>
                <a:latin typeface="Times New Roman" panose="02020603050405020304" pitchFamily="18" charset="0"/>
                <a:ea typeface="Calibri" panose="020F0502020204030204" pitchFamily="34" charset="0"/>
                <a:cs typeface="Times New Roman" panose="02020603050405020304" pitchFamily="18" charset="0"/>
              </a:rPr>
              <a:t>min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14655" marR="71755" indent="-342900" algn="just">
              <a:lnSpc>
                <a:spcPct val="150000"/>
              </a:lnSpc>
              <a:spcBef>
                <a:spcPts val="15"/>
              </a:spcBef>
              <a:spcAft>
                <a:spcPts val="0"/>
              </a:spcAft>
              <a:buFont typeface="Wingdings" panose="05000000000000000000" pitchFamily="2" charset="2"/>
              <a:buChar char="q"/>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 particular V, </a:t>
            </a:r>
            <a:r>
              <a:rPr lang="en-US" sz="24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baseline="-25000" dirty="0">
                <a:effectLst/>
                <a:latin typeface="Times New Roman" panose="02020603050405020304" pitchFamily="18" charset="0"/>
                <a:ea typeface="Calibri" panose="020F0502020204030204" pitchFamily="34" charset="0"/>
                <a:cs typeface="Times New Roman" panose="02020603050405020304" pitchFamily="18" charset="0"/>
              </a:rPr>
              <a:t>min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is the same for both the tungsten and molybdenum targets. </a:t>
            </a:r>
          </a:p>
          <a:p>
            <a:pPr marL="71755" marR="71755" algn="just">
              <a:lnSpc>
                <a:spcPct val="150000"/>
              </a:lnSpc>
              <a:spcBef>
                <a:spcPts val="15"/>
              </a:spcBef>
              <a:spcAft>
                <a:spcPts val="0"/>
              </a:spcAft>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414655" marR="71755" indent="-342900" algn="just">
              <a:lnSpc>
                <a:spcPct val="150000"/>
              </a:lnSpc>
              <a:spcBef>
                <a:spcPts val="15"/>
              </a:spcBef>
              <a:spcAft>
                <a:spcPts val="0"/>
              </a:spcAft>
              <a:buFont typeface="Wingdings" panose="05000000000000000000" pitchFamily="2" charset="2"/>
              <a:buChar char="q"/>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It was found experimentally that </a:t>
            </a:r>
            <a:r>
              <a:rPr lang="en-US" sz="24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baseline="-25000" dirty="0">
                <a:effectLst/>
                <a:latin typeface="Times New Roman" panose="02020603050405020304" pitchFamily="18" charset="0"/>
                <a:ea typeface="Calibri" panose="020F0502020204030204" pitchFamily="34" charset="0"/>
                <a:cs typeface="Times New Roman" panose="02020603050405020304" pitchFamily="18" charset="0"/>
              </a:rPr>
              <a:t>min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is inversely proportional to V.</a:t>
            </a:r>
          </a:p>
        </p:txBody>
      </p:sp>
    </p:spTree>
    <p:extLst>
      <p:ext uri="{BB962C8B-B14F-4D97-AF65-F5344CB8AC3E}">
        <p14:creationId xmlns:p14="http://schemas.microsoft.com/office/powerpoint/2010/main" val="1317978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7821862F-C508-49DD-92C9-A54431C854CC}"/>
                  </a:ext>
                </a:extLst>
              </p:cNvPr>
              <p:cNvSpPr txBox="1"/>
              <p:nvPr/>
            </p:nvSpPr>
            <p:spPr>
              <a:xfrm>
                <a:off x="247850" y="174135"/>
                <a:ext cx="11273589" cy="3254865"/>
              </a:xfrm>
              <a:prstGeom prst="rect">
                <a:avLst/>
              </a:prstGeom>
              <a:noFill/>
            </p:spPr>
            <p:txBody>
              <a:bodyPr wrap="square">
                <a:spAutoFit/>
              </a:bodyPr>
              <a:lstStyle/>
              <a:p>
                <a:pPr marL="757555" marR="71755" indent="-4572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X-ray production represents an inverse photoelectric effect. </a:t>
                </a:r>
              </a:p>
              <a:p>
                <a:pPr marL="757555" marR="71755" indent="-4572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Instead of photon energy being transformed into electron KE, electron KE is being transformed into photon energy. </a:t>
                </a:r>
              </a:p>
              <a:p>
                <a:pPr marL="757555" marR="71755" indent="-4572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 short wavelength means a high frequency, and a high frequency means a high photon energy h</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sym typeface="Symbol" panose="05050102010706020507" pitchFamily="18" charset="2"/>
                      </a:rPr>
                      <m:t></m:t>
                    </m:r>
                    <m:r>
                      <a:rPr lang="en-US" sz="28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7821862F-C508-49DD-92C9-A54431C854CC}"/>
                  </a:ext>
                </a:extLst>
              </p:cNvPr>
              <p:cNvSpPr txBox="1">
                <a:spLocks noRot="1" noChangeAspect="1" noMove="1" noResize="1" noEditPoints="1" noAdjustHandles="1" noChangeArrowheads="1" noChangeShapeType="1" noTextEdit="1"/>
              </p:cNvSpPr>
              <p:nvPr/>
            </p:nvSpPr>
            <p:spPr>
              <a:xfrm>
                <a:off x="247850" y="174135"/>
                <a:ext cx="11273589" cy="3254865"/>
              </a:xfrm>
              <a:prstGeom prst="rect">
                <a:avLst/>
              </a:prstGeom>
              <a:blipFill>
                <a:blip r:embed="rId2"/>
                <a:stretch>
                  <a:fillRect r="-487" b="-4120"/>
                </a:stretch>
              </a:blipFill>
            </p:spPr>
            <p:txBody>
              <a:bodyPr/>
              <a:lstStyle/>
              <a:p>
                <a:r>
                  <a:rPr lang="en-IN">
                    <a:noFill/>
                  </a:rPr>
                  <a:t> </a:t>
                </a:r>
              </a:p>
            </p:txBody>
          </p:sp>
        </mc:Fallback>
      </mc:AlternateContent>
      <p:sp>
        <p:nvSpPr>
          <p:cNvPr id="7" name="TextBox 6">
            <a:extLst>
              <a:ext uri="{FF2B5EF4-FFF2-40B4-BE49-F238E27FC236}">
                <a16:creationId xmlns:a16="http://schemas.microsoft.com/office/drawing/2014/main" id="{FC08424E-A954-42BF-B1E7-CEC6553042CF}"/>
              </a:ext>
            </a:extLst>
          </p:cNvPr>
          <p:cNvSpPr txBox="1"/>
          <p:nvPr/>
        </p:nvSpPr>
        <p:spPr>
          <a:xfrm>
            <a:off x="103470" y="3412156"/>
            <a:ext cx="11273589" cy="3254865"/>
          </a:xfrm>
          <a:prstGeom prst="rect">
            <a:avLst/>
          </a:prstGeom>
          <a:noFill/>
        </p:spPr>
        <p:txBody>
          <a:bodyPr wrap="square">
            <a:spAutoFit/>
          </a:bodyPr>
          <a:lstStyle/>
          <a:p>
            <a:pPr marL="757555" marR="71755" indent="-4572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Since work functions are only a few eVs</a:t>
            </a:r>
          </a:p>
          <a:p>
            <a:pPr marL="757555" marR="71755" indent="-4572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whereas the accelerating potentials in x-ray tubes are typically tens or hundreds of thousands of volts, </a:t>
            </a:r>
          </a:p>
          <a:p>
            <a:pPr marL="757555" marR="71755" indent="-4572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we can ignore the work function and assume that the entire eV is equal to the kinetic energy. </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0991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fade">
                                      <p:cBhvr>
                                        <p:cTn id="20" dur="500"/>
                                        <p:tgtEl>
                                          <p:spTgt spid="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7">
                                            <p:txEl>
                                              <p:pRg st="2" end="2"/>
                                            </p:txEl>
                                          </p:spTgt>
                                        </p:tgtEl>
                                        <p:attrNameLst>
                                          <p:attrName>style.visibility</p:attrName>
                                        </p:attrNameLst>
                                      </p:cBhvr>
                                      <p:to>
                                        <p:strVal val="visible"/>
                                      </p:to>
                                    </p:set>
                                    <p:animEffect transition="in" filter="fade">
                                      <p:cBhvr>
                                        <p:cTn id="29"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1FDDC436-4DE3-4E3F-A871-047514A6B205}"/>
                  </a:ext>
                </a:extLst>
              </p:cNvPr>
              <p:cNvSpPr txBox="1"/>
              <p:nvPr/>
            </p:nvSpPr>
            <p:spPr>
              <a:xfrm>
                <a:off x="247850" y="944960"/>
                <a:ext cx="11867147" cy="4663713"/>
              </a:xfrm>
              <a:prstGeom prst="rect">
                <a:avLst/>
              </a:prstGeom>
              <a:noFill/>
            </p:spPr>
            <p:txBody>
              <a:bodyPr wrap="square">
                <a:spAutoFit/>
              </a:bodyPr>
              <a:lstStyle/>
              <a:p>
                <a:pPr marL="300355" marR="71755" algn="just">
                  <a:lnSpc>
                    <a:spcPct val="150000"/>
                  </a:lnSpc>
                  <a:spcBef>
                    <a:spcPts val="15"/>
                  </a:spcBef>
                  <a:spcAft>
                    <a:spcPts val="0"/>
                  </a:spcAft>
                </a:pP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eV = KE of electrons = energy of X-ray photons</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L="300355" marR="71755" algn="just">
                  <a:lnSpc>
                    <a:spcPct val="150000"/>
                  </a:lnSpc>
                  <a:spcBef>
                    <a:spcPts val="15"/>
                  </a:spcBef>
                  <a:spcAft>
                    <a:spcPts val="0"/>
                  </a:spcAft>
                </a:pP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eV = </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h</a:t>
                </a:r>
                <a14:m>
                  <m:oMath xmlns:m="http://schemas.openxmlformats.org/officeDocument/2006/math">
                    <m:sSub>
                      <m:sSubPr>
                        <m:ctrlPr>
                          <a:rPr lang="en-IN" sz="2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2800">
                            <a:effectLst/>
                            <a:latin typeface="Cambria Math" panose="02040503050406030204" pitchFamily="18" charset="0"/>
                            <a:ea typeface="Calibri" panose="020F0502020204030204" pitchFamily="34" charset="0"/>
                            <a:cs typeface="Times New Roman" panose="02020603050405020304" pitchFamily="18" charset="0"/>
                            <a:sym typeface="Symbol" panose="05050102010706020507" pitchFamily="18" charset="2"/>
                          </a:rPr>
                          <m:t></m:t>
                        </m:r>
                      </m:e>
                      <m:sub>
                        <m:r>
                          <m:rPr>
                            <m:sty m:val="p"/>
                          </m:rPr>
                          <a:rPr lang="en-US" sz="2800">
                            <a:effectLst/>
                            <a:latin typeface="Cambria Math" panose="02040503050406030204" pitchFamily="18" charset="0"/>
                            <a:ea typeface="Calibri" panose="020F0502020204030204" pitchFamily="34" charset="0"/>
                            <a:cs typeface="Times New Roman" panose="02020603050405020304" pitchFamily="18" charset="0"/>
                          </a:rPr>
                          <m:t>max</m:t>
                        </m:r>
                      </m:sub>
                    </m:sSub>
                  </m:oMath>
                </a14:m>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 </a:t>
                </a:r>
                <a14:m>
                  <m:oMath xmlns:m="http://schemas.openxmlformats.org/officeDocument/2006/math">
                    <m:f>
                      <m:f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fPr>
                      <m:num>
                        <m:r>
                          <m:rPr>
                            <m:sty m:val="p"/>
                          </m:rPr>
                          <a:rPr lang="en-US" sz="2800">
                            <a:effectLst/>
                            <a:latin typeface="Cambria Math" panose="02040503050406030204" pitchFamily="18" charset="0"/>
                            <a:ea typeface="DengXian" panose="02010600030101010101" pitchFamily="2" charset="-122"/>
                            <a:cs typeface="Times New Roman" panose="02020603050405020304" pitchFamily="18" charset="0"/>
                          </a:rPr>
                          <m:t>hc</m:t>
                        </m:r>
                      </m:num>
                      <m:den>
                        <m:sSub>
                          <m:sSub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sSubPr>
                          <m:e>
                            <m:r>
                              <a:rPr lang="en-US" sz="2800">
                                <a:effectLst/>
                                <a:latin typeface="Cambria Math" panose="02040503050406030204" pitchFamily="18" charset="0"/>
                                <a:ea typeface="DengXian" panose="02010600030101010101" pitchFamily="2" charset="-122"/>
                                <a:cs typeface="Times New Roman" panose="02020603050405020304" pitchFamily="18" charset="0"/>
                                <a:sym typeface="Symbol" panose="05050102010706020507" pitchFamily="18" charset="2"/>
                              </a:rPr>
                              <m:t></m:t>
                            </m:r>
                          </m:e>
                          <m:sub>
                            <m:r>
                              <m:rPr>
                                <m:sty m:val="p"/>
                              </m:rPr>
                              <a:rPr lang="en-US" sz="2800">
                                <a:effectLst/>
                                <a:latin typeface="Cambria Math" panose="02040503050406030204" pitchFamily="18" charset="0"/>
                                <a:ea typeface="DengXian" panose="02010600030101010101" pitchFamily="2" charset="-122"/>
                                <a:cs typeface="Times New Roman" panose="02020603050405020304" pitchFamily="18" charset="0"/>
                              </a:rPr>
                              <m:t>min</m:t>
                            </m:r>
                          </m:sub>
                        </m:sSub>
                      </m:den>
                    </m:f>
                  </m:oMath>
                </a14:m>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L="300355" marR="71755" algn="just">
                  <a:lnSpc>
                    <a:spcPct val="150000"/>
                  </a:lnSpc>
                  <a:spcBef>
                    <a:spcPts val="15"/>
                  </a:spcBef>
                  <a:spcAft>
                    <a:spcPts val="0"/>
                  </a:spcAft>
                </a:pP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Therefore, </a:t>
                </a:r>
                <a14:m>
                  <m:oMath xmlns:m="http://schemas.openxmlformats.org/officeDocument/2006/math">
                    <m:sSub>
                      <m:sSubPr>
                        <m:ctrlPr>
                          <a:rPr lang="en-IN" sz="2800" b="1" i="1">
                            <a:effectLst/>
                            <a:latin typeface="Cambria Math" panose="02040503050406030204" pitchFamily="18" charset="0"/>
                            <a:ea typeface="DengXian" panose="02010600030101010101" pitchFamily="2" charset="-122"/>
                            <a:cs typeface="Times New Roman" panose="02020603050405020304" pitchFamily="18" charset="0"/>
                          </a:rPr>
                        </m:ctrlPr>
                      </m:sSubPr>
                      <m:e>
                        <m:r>
                          <a:rPr lang="en-US" sz="2800" b="1">
                            <a:effectLst/>
                            <a:latin typeface="Cambria Math" panose="02040503050406030204" pitchFamily="18" charset="0"/>
                            <a:ea typeface="DengXian" panose="02010600030101010101" pitchFamily="2" charset="-122"/>
                            <a:cs typeface="Times New Roman" panose="02020603050405020304" pitchFamily="18" charset="0"/>
                            <a:sym typeface="Symbol" panose="05050102010706020507" pitchFamily="18" charset="2"/>
                          </a:rPr>
                          <m:t></m:t>
                        </m:r>
                      </m:e>
                      <m:sub>
                        <m:r>
                          <a:rPr lang="en-US" sz="2800" b="1" i="1">
                            <a:effectLst/>
                            <a:latin typeface="Cambria Math" panose="02040503050406030204" pitchFamily="18" charset="0"/>
                            <a:ea typeface="DengXian" panose="02010600030101010101" pitchFamily="2" charset="-122"/>
                            <a:cs typeface="Times New Roman" panose="02020603050405020304" pitchFamily="18" charset="0"/>
                          </a:rPr>
                          <m:t>𝐦𝐢𝐧</m:t>
                        </m:r>
                      </m:sub>
                    </m:sSub>
                  </m:oMath>
                </a14:m>
                <a:r>
                  <a:rPr lang="en-US" sz="2800" b="1" dirty="0">
                    <a:effectLst/>
                    <a:latin typeface="Times New Roman" panose="02020603050405020304" pitchFamily="18" charset="0"/>
                    <a:ea typeface="DengXian" panose="02010600030101010101" pitchFamily="2" charset="-122"/>
                    <a:cs typeface="Times New Roman" panose="02020603050405020304" pitchFamily="18" charset="0"/>
                  </a:rPr>
                  <a:t> = </a:t>
                </a:r>
                <a14:m>
                  <m:oMath xmlns:m="http://schemas.openxmlformats.org/officeDocument/2006/math">
                    <m:f>
                      <m:fPr>
                        <m:ctrlPr>
                          <a:rPr lang="en-IN" sz="2800" b="1"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800" b="1" i="1">
                            <a:effectLst/>
                            <a:latin typeface="Cambria Math" panose="02040503050406030204" pitchFamily="18" charset="0"/>
                            <a:ea typeface="DengXian" panose="02010600030101010101" pitchFamily="2" charset="-122"/>
                            <a:cs typeface="Times New Roman" panose="02020603050405020304" pitchFamily="18" charset="0"/>
                          </a:rPr>
                          <m:t>𝐡𝐜</m:t>
                        </m:r>
                      </m:num>
                      <m:den>
                        <m:r>
                          <a:rPr lang="en-US" sz="2800" b="1" i="1">
                            <a:effectLst/>
                            <a:latin typeface="Cambria Math" panose="02040503050406030204" pitchFamily="18" charset="0"/>
                            <a:ea typeface="DengXian" panose="02010600030101010101" pitchFamily="2" charset="-122"/>
                            <a:cs typeface="Times New Roman" panose="02020603050405020304" pitchFamily="18" charset="0"/>
                          </a:rPr>
                          <m:t>𝐞𝐕</m:t>
                        </m:r>
                      </m:den>
                    </m:f>
                  </m:oMath>
                </a14:m>
                <a:r>
                  <a:rPr lang="en-US" sz="2800" b="1" dirty="0">
                    <a:effectLst/>
                    <a:latin typeface="Times New Roman" panose="02020603050405020304" pitchFamily="18" charset="0"/>
                    <a:ea typeface="DengXian" panose="02010600030101010101" pitchFamily="2" charset="-122"/>
                    <a:cs typeface="Times New Roman" panose="02020603050405020304" pitchFamily="18" charset="0"/>
                  </a:rPr>
                  <a:t> </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L="300355" marR="71755" algn="just">
                  <a:lnSpc>
                    <a:spcPct val="150000"/>
                  </a:lnSpc>
                  <a:spcBef>
                    <a:spcPts val="15"/>
                  </a:spcBef>
                  <a:spcAft>
                    <a:spcPts val="0"/>
                  </a:spcAft>
                </a:pP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Substituting the constants,  </a:t>
                </a:r>
                <a14:m>
                  <m:oMath xmlns:m="http://schemas.openxmlformats.org/officeDocument/2006/math">
                    <m:sSub>
                      <m:sSub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sSubPr>
                      <m:e>
                        <m:r>
                          <a:rPr lang="en-US" sz="2800">
                            <a:effectLst/>
                            <a:latin typeface="Cambria Math" panose="02040503050406030204" pitchFamily="18" charset="0"/>
                            <a:ea typeface="DengXian" panose="02010600030101010101" pitchFamily="2" charset="-122"/>
                            <a:cs typeface="Times New Roman" panose="02020603050405020304" pitchFamily="18" charset="0"/>
                            <a:sym typeface="Symbol" panose="05050102010706020507" pitchFamily="18" charset="2"/>
                          </a:rPr>
                          <m:t></m:t>
                        </m:r>
                      </m:e>
                      <m:sub>
                        <m:r>
                          <m:rPr>
                            <m:sty m:val="p"/>
                          </m:rPr>
                          <a:rPr lang="en-US" sz="2800">
                            <a:effectLst/>
                            <a:latin typeface="Cambria Math" panose="02040503050406030204" pitchFamily="18" charset="0"/>
                            <a:ea typeface="DengXian" panose="02010600030101010101" pitchFamily="2" charset="-122"/>
                            <a:cs typeface="Times New Roman" panose="02020603050405020304" pitchFamily="18" charset="0"/>
                          </a:rPr>
                          <m:t>min</m:t>
                        </m:r>
                      </m:sub>
                    </m:sSub>
                  </m:oMath>
                </a14:m>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 </a:t>
                </a:r>
                <a14:m>
                  <m:oMath xmlns:m="http://schemas.openxmlformats.org/officeDocument/2006/math">
                    <m:f>
                      <m:f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800">
                            <a:effectLst/>
                            <a:latin typeface="Cambria Math" panose="02040503050406030204" pitchFamily="18" charset="0"/>
                            <a:ea typeface="DengXian" panose="02010600030101010101" pitchFamily="2" charset="-122"/>
                            <a:cs typeface="Times New Roman" panose="02020603050405020304" pitchFamily="18" charset="0"/>
                          </a:rPr>
                          <m:t>6.626×</m:t>
                        </m:r>
                        <m:sSup>
                          <m:sSup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i="1">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2800" i="1">
                                <a:effectLst/>
                                <a:latin typeface="Cambria Math" panose="02040503050406030204" pitchFamily="18" charset="0"/>
                                <a:ea typeface="DengXian" panose="02010600030101010101" pitchFamily="2" charset="-122"/>
                                <a:cs typeface="Times New Roman" panose="02020603050405020304" pitchFamily="18" charset="0"/>
                              </a:rPr>
                              <m:t>−34</m:t>
                            </m:r>
                          </m:sup>
                        </m:sSup>
                        <m:r>
                          <a:rPr lang="en-US" sz="2800" i="1">
                            <a:effectLst/>
                            <a:latin typeface="Cambria Math" panose="02040503050406030204" pitchFamily="18" charset="0"/>
                            <a:ea typeface="DengXian" panose="02010600030101010101" pitchFamily="2" charset="-122"/>
                            <a:cs typeface="Times New Roman" panose="02020603050405020304" pitchFamily="18" charset="0"/>
                          </a:rPr>
                          <m:t>×3×</m:t>
                        </m:r>
                        <m:sSup>
                          <m:sSup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i="1">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2800" i="1">
                                <a:effectLst/>
                                <a:latin typeface="Cambria Math" panose="02040503050406030204" pitchFamily="18" charset="0"/>
                                <a:ea typeface="DengXian" panose="02010600030101010101" pitchFamily="2" charset="-122"/>
                                <a:cs typeface="Times New Roman" panose="02020603050405020304" pitchFamily="18" charset="0"/>
                              </a:rPr>
                              <m:t>8</m:t>
                            </m:r>
                          </m:sup>
                        </m:sSup>
                      </m:num>
                      <m:den>
                        <m:r>
                          <a:rPr lang="en-US" sz="2800">
                            <a:effectLst/>
                            <a:latin typeface="Cambria Math" panose="02040503050406030204" pitchFamily="18" charset="0"/>
                            <a:ea typeface="DengXian" panose="02010600030101010101" pitchFamily="2" charset="-122"/>
                            <a:cs typeface="Times New Roman" panose="02020603050405020304" pitchFamily="18" charset="0"/>
                          </a:rPr>
                          <m:t>1.6×</m:t>
                        </m:r>
                        <m:sSup>
                          <m:sSup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i="1">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2800" i="1">
                                <a:effectLst/>
                                <a:latin typeface="Cambria Math" panose="02040503050406030204" pitchFamily="18" charset="0"/>
                                <a:ea typeface="DengXian" panose="02010600030101010101" pitchFamily="2" charset="-122"/>
                                <a:cs typeface="Times New Roman" panose="02020603050405020304" pitchFamily="18" charset="0"/>
                              </a:rPr>
                              <m:t>−19 </m:t>
                            </m:r>
                          </m:sup>
                        </m:sSup>
                        <m:r>
                          <a:rPr lang="en-US" sz="2800">
                            <a:effectLst/>
                            <a:latin typeface="Cambria Math" panose="02040503050406030204" pitchFamily="18" charset="0"/>
                            <a:ea typeface="DengXian" panose="02010600030101010101" pitchFamily="2" charset="-122"/>
                            <a:cs typeface="Times New Roman" panose="02020603050405020304" pitchFamily="18" charset="0"/>
                          </a:rPr>
                          <m:t>×</m:t>
                        </m:r>
                        <m:r>
                          <m:rPr>
                            <m:sty m:val="p"/>
                          </m:rPr>
                          <a:rPr lang="en-US" sz="2800">
                            <a:effectLst/>
                            <a:latin typeface="Cambria Math" panose="02040503050406030204" pitchFamily="18" charset="0"/>
                            <a:ea typeface="DengXian" panose="02010600030101010101" pitchFamily="2" charset="-122"/>
                            <a:cs typeface="Times New Roman" panose="02020603050405020304" pitchFamily="18" charset="0"/>
                          </a:rPr>
                          <m:t>V</m:t>
                        </m:r>
                      </m:den>
                    </m:f>
                  </m:oMath>
                </a14:m>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 </a:t>
                </a:r>
                <a14:m>
                  <m:oMath xmlns:m="http://schemas.openxmlformats.org/officeDocument/2006/math">
                    <m:f>
                      <m:f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800">
                            <a:effectLst/>
                            <a:latin typeface="Cambria Math" panose="02040503050406030204" pitchFamily="18" charset="0"/>
                            <a:ea typeface="DengXian" panose="02010600030101010101" pitchFamily="2" charset="-122"/>
                            <a:cs typeface="Times New Roman" panose="02020603050405020304" pitchFamily="18" charset="0"/>
                          </a:rPr>
                          <m:t>1.240</m:t>
                        </m:r>
                        <m:r>
                          <a:rPr lang="en-US" sz="2800" i="1">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i="1">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2800" i="1">
                                <a:effectLst/>
                                <a:latin typeface="Cambria Math" panose="02040503050406030204" pitchFamily="18" charset="0"/>
                                <a:ea typeface="DengXian" panose="02010600030101010101" pitchFamily="2" charset="-122"/>
                                <a:cs typeface="Times New Roman" panose="02020603050405020304" pitchFamily="18" charset="0"/>
                              </a:rPr>
                              <m:t>−6</m:t>
                            </m:r>
                          </m:sup>
                        </m:sSup>
                      </m:num>
                      <m:den>
                        <m:r>
                          <m:rPr>
                            <m:sty m:val="p"/>
                          </m:rPr>
                          <a:rPr lang="en-US" sz="2800">
                            <a:effectLst/>
                            <a:latin typeface="Cambria Math" panose="02040503050406030204" pitchFamily="18" charset="0"/>
                            <a:ea typeface="DengXian" panose="02010600030101010101" pitchFamily="2" charset="-122"/>
                            <a:cs typeface="Times New Roman" panose="02020603050405020304" pitchFamily="18" charset="0"/>
                          </a:rPr>
                          <m:t>V</m:t>
                        </m:r>
                      </m:den>
                    </m:f>
                  </m:oMath>
                </a14:m>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m</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L="300355" marR="71755" algn="just">
                  <a:lnSpc>
                    <a:spcPct val="150000"/>
                  </a:lnSpc>
                  <a:spcBef>
                    <a:spcPts val="15"/>
                  </a:spcBef>
                </a:pPr>
                <a:r>
                  <a:rPr lang="en-US" sz="2800" b="1" dirty="0">
                    <a:effectLst/>
                    <a:latin typeface="Times New Roman" panose="02020603050405020304" pitchFamily="18" charset="0"/>
                    <a:ea typeface="DengXian" panose="02010600030101010101" pitchFamily="2" charset="-122"/>
                    <a:cs typeface="Times New Roman" panose="02020603050405020304" pitchFamily="18" charset="0"/>
                  </a:rPr>
                  <a:t>                                         </a:t>
                </a:r>
                <a14:m>
                  <m:oMath xmlns:m="http://schemas.openxmlformats.org/officeDocument/2006/math">
                    <m:sSub>
                      <m:sSubPr>
                        <m:ctrlPr>
                          <a:rPr lang="en-IN" sz="2800" b="1" i="1">
                            <a:effectLst/>
                            <a:latin typeface="Cambria Math" panose="02040503050406030204" pitchFamily="18" charset="0"/>
                            <a:ea typeface="DengXian" panose="02010600030101010101" pitchFamily="2" charset="-122"/>
                            <a:cs typeface="Times New Roman" panose="02020603050405020304" pitchFamily="18" charset="0"/>
                          </a:rPr>
                        </m:ctrlPr>
                      </m:sSubPr>
                      <m:e>
                        <m:r>
                          <a:rPr lang="en-US" sz="2800" b="1">
                            <a:effectLst/>
                            <a:latin typeface="Cambria Math" panose="02040503050406030204" pitchFamily="18" charset="0"/>
                            <a:ea typeface="DengXian" panose="02010600030101010101" pitchFamily="2" charset="-122"/>
                            <a:cs typeface="Times New Roman" panose="02020603050405020304" pitchFamily="18" charset="0"/>
                            <a:sym typeface="Symbol" panose="05050102010706020507" pitchFamily="18" charset="2"/>
                          </a:rPr>
                          <m:t></m:t>
                        </m:r>
                      </m:e>
                      <m:sub>
                        <m:r>
                          <a:rPr lang="en-US" sz="2800" b="1" i="1">
                            <a:effectLst/>
                            <a:latin typeface="Cambria Math" panose="02040503050406030204" pitchFamily="18" charset="0"/>
                            <a:ea typeface="DengXian" panose="02010600030101010101" pitchFamily="2" charset="-122"/>
                            <a:cs typeface="Times New Roman" panose="02020603050405020304" pitchFamily="18" charset="0"/>
                          </a:rPr>
                          <m:t>𝐦𝐢𝐧</m:t>
                        </m:r>
                      </m:sub>
                    </m:sSub>
                  </m:oMath>
                </a14:m>
                <a:r>
                  <a:rPr lang="en-US" sz="2800" b="1" dirty="0">
                    <a:effectLst/>
                    <a:latin typeface="Times New Roman" panose="02020603050405020304" pitchFamily="18" charset="0"/>
                    <a:ea typeface="DengXian" panose="02010600030101010101" pitchFamily="2" charset="-122"/>
                    <a:cs typeface="Times New Roman" panose="02020603050405020304" pitchFamily="18" charset="0"/>
                  </a:rPr>
                  <a:t> =  </a:t>
                </a:r>
                <a14:m>
                  <m:oMath xmlns:m="http://schemas.openxmlformats.org/officeDocument/2006/math">
                    <m:f>
                      <m:fPr>
                        <m:ctrlPr>
                          <a:rPr lang="en-IN" sz="2800" b="1"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800" b="1" i="1">
                            <a:effectLst/>
                            <a:latin typeface="Cambria Math" panose="02040503050406030204" pitchFamily="18" charset="0"/>
                            <a:ea typeface="DengXian" panose="02010600030101010101" pitchFamily="2" charset="-122"/>
                            <a:cs typeface="Times New Roman" panose="02020603050405020304" pitchFamily="18" charset="0"/>
                          </a:rPr>
                          <m:t>𝟏</m:t>
                        </m:r>
                        <m:r>
                          <a:rPr lang="en-US" sz="2800" b="1">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a:effectLst/>
                            <a:latin typeface="Cambria Math" panose="02040503050406030204" pitchFamily="18" charset="0"/>
                            <a:ea typeface="DengXian" panose="02010600030101010101" pitchFamily="2" charset="-122"/>
                            <a:cs typeface="Times New Roman" panose="02020603050405020304" pitchFamily="18" charset="0"/>
                          </a:rPr>
                          <m:t>𝟐𝟒𝟎</m:t>
                        </m:r>
                        <m:r>
                          <a:rPr lang="en-US" sz="2800" b="1" i="1">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en-IN" sz="2800" b="1"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b="1" i="1">
                                <a:effectLst/>
                                <a:latin typeface="Cambria Math" panose="02040503050406030204" pitchFamily="18" charset="0"/>
                                <a:ea typeface="DengXian" panose="02010600030101010101" pitchFamily="2" charset="-122"/>
                                <a:cs typeface="Times New Roman" panose="02020603050405020304" pitchFamily="18" charset="0"/>
                              </a:rPr>
                              <m:t>𝟏𝟎</m:t>
                            </m:r>
                          </m:e>
                          <m:sup>
                            <m:r>
                              <a:rPr lang="en-US" sz="2800" b="1" i="1">
                                <a:effectLst/>
                                <a:latin typeface="Cambria Math" panose="02040503050406030204" pitchFamily="18" charset="0"/>
                                <a:ea typeface="DengXian" panose="02010600030101010101" pitchFamily="2" charset="-122"/>
                                <a:cs typeface="Times New Roman" panose="02020603050405020304" pitchFamily="18" charset="0"/>
                              </a:rPr>
                              <m:t>−</m:t>
                            </m:r>
                            <m:r>
                              <a:rPr lang="en-US" sz="2800" b="1" i="1">
                                <a:effectLst/>
                                <a:latin typeface="Cambria Math" panose="02040503050406030204" pitchFamily="18" charset="0"/>
                                <a:ea typeface="DengXian" panose="02010600030101010101" pitchFamily="2" charset="-122"/>
                                <a:cs typeface="Times New Roman" panose="02020603050405020304" pitchFamily="18" charset="0"/>
                              </a:rPr>
                              <m:t>𝟔</m:t>
                            </m:r>
                          </m:sup>
                        </m:sSup>
                      </m:num>
                      <m:den>
                        <m:r>
                          <a:rPr lang="en-US" sz="2800" b="1" i="1">
                            <a:effectLst/>
                            <a:latin typeface="Cambria Math" panose="02040503050406030204" pitchFamily="18" charset="0"/>
                            <a:ea typeface="DengXian" panose="02010600030101010101" pitchFamily="2" charset="-122"/>
                            <a:cs typeface="Times New Roman" panose="02020603050405020304" pitchFamily="18" charset="0"/>
                          </a:rPr>
                          <m:t>𝐕</m:t>
                        </m:r>
                      </m:den>
                    </m:f>
                  </m:oMath>
                </a14:m>
                <a:r>
                  <a:rPr lang="en-US" sz="2800" b="1" dirty="0">
                    <a:effectLst/>
                    <a:latin typeface="Times New Roman" panose="02020603050405020304" pitchFamily="18" charset="0"/>
                    <a:ea typeface="DengXian" panose="02010600030101010101" pitchFamily="2" charset="-122"/>
                    <a:cs typeface="Times New Roman" panose="02020603050405020304" pitchFamily="18" charset="0"/>
                  </a:rPr>
                  <a:t> m</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1FDDC436-4DE3-4E3F-A871-047514A6B205}"/>
                  </a:ext>
                </a:extLst>
              </p:cNvPr>
              <p:cNvSpPr txBox="1">
                <a:spLocks noRot="1" noChangeAspect="1" noMove="1" noResize="1" noEditPoints="1" noAdjustHandles="1" noChangeArrowheads="1" noChangeShapeType="1" noTextEdit="1"/>
              </p:cNvSpPr>
              <p:nvPr/>
            </p:nvSpPr>
            <p:spPr>
              <a:xfrm>
                <a:off x="247850" y="944960"/>
                <a:ext cx="11867147" cy="4663713"/>
              </a:xfrm>
              <a:prstGeom prst="rect">
                <a:avLst/>
              </a:prstGeom>
              <a:blipFill>
                <a:blip r:embed="rId2"/>
                <a:stretch>
                  <a:fillRect b="-654"/>
                </a:stretch>
              </a:blipFill>
            </p:spPr>
            <p:txBody>
              <a:bodyPr/>
              <a:lstStyle/>
              <a:p>
                <a:r>
                  <a:rPr lang="en-IN">
                    <a:noFill/>
                  </a:rPr>
                  <a:t> </a:t>
                </a:r>
              </a:p>
            </p:txBody>
          </p:sp>
        </mc:Fallback>
      </mc:AlternateContent>
    </p:spTree>
    <p:extLst>
      <p:ext uri="{BB962C8B-B14F-4D97-AF65-F5344CB8AC3E}">
        <p14:creationId xmlns:p14="http://schemas.microsoft.com/office/powerpoint/2010/main" val="72851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8F98A87-B296-40EF-9ABA-8EAFB8701D46}"/>
              </a:ext>
            </a:extLst>
          </p:cNvPr>
          <p:cNvSpPr txBox="1"/>
          <p:nvPr/>
        </p:nvSpPr>
        <p:spPr>
          <a:xfrm>
            <a:off x="1162251" y="165605"/>
            <a:ext cx="5392554" cy="556434"/>
          </a:xfrm>
          <a:prstGeom prst="rect">
            <a:avLst/>
          </a:prstGeom>
          <a:noFill/>
        </p:spPr>
        <p:txBody>
          <a:bodyPr wrap="square">
            <a:spAutoFit/>
          </a:bodyPr>
          <a:lstStyle/>
          <a:p>
            <a:pPr marL="71755" marR="71755" algn="just">
              <a:lnSpc>
                <a:spcPct val="115000"/>
              </a:lnSpc>
              <a:spcBef>
                <a:spcPts val="15"/>
              </a:spcBef>
              <a:spcAft>
                <a:spcPts val="0"/>
              </a:spcAft>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Diffraction of </a:t>
            </a:r>
            <a:r>
              <a:rPr lang="en-US" sz="2800" b="1" spc="10" dirty="0">
                <a:effectLst/>
                <a:latin typeface="Times New Roman" panose="02020603050405020304" pitchFamily="18" charset="0"/>
                <a:ea typeface="Calibri" panose="020F0502020204030204" pitchFamily="34" charset="0"/>
                <a:cs typeface="Times New Roman" panose="02020603050405020304" pitchFamily="18" charset="0"/>
              </a:rPr>
              <a:t>x- </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rays</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DB8138FB-7C03-427D-82FC-9B249461E472}"/>
              </a:ext>
            </a:extLst>
          </p:cNvPr>
          <p:cNvSpPr txBox="1"/>
          <p:nvPr/>
        </p:nvSpPr>
        <p:spPr>
          <a:xfrm>
            <a:off x="457201" y="852009"/>
            <a:ext cx="11227868" cy="1141146"/>
          </a:xfrm>
          <a:prstGeom prst="rect">
            <a:avLst/>
          </a:prstGeom>
          <a:noFill/>
        </p:spPr>
        <p:txBody>
          <a:bodyPr wrap="square">
            <a:spAutoFit/>
          </a:bodyPr>
          <a:lstStyle/>
          <a:p>
            <a:pPr algn="just">
              <a:lnSpc>
                <a:spcPct val="150000"/>
              </a:lnSpc>
            </a:pPr>
            <a:r>
              <a:rPr lang="en-PG" sz="2400" dirty="0">
                <a:effectLst/>
                <a:latin typeface="Times New Roman" panose="02020603050405020304" pitchFamily="18" charset="0"/>
                <a:ea typeface="Calibri" panose="020F0502020204030204" pitchFamily="34" charset="0"/>
              </a:rPr>
              <a:t>Diffraction is the change in direction of a wave that passes close to an object and changes its direction. Change in direction due to diffraction occurs at an angle less than 90</a:t>
            </a:r>
            <a:r>
              <a:rPr lang="en-PG" sz="2400" baseline="30000" dirty="0">
                <a:effectLst/>
                <a:latin typeface="Times New Roman" panose="02020603050405020304" pitchFamily="18" charset="0"/>
                <a:ea typeface="Calibri" panose="020F0502020204030204" pitchFamily="34" charset="0"/>
              </a:rPr>
              <a:t>o</a:t>
            </a:r>
            <a:r>
              <a:rPr lang="en-PG" sz="2400" dirty="0">
                <a:effectLst/>
                <a:latin typeface="Times New Roman" panose="02020603050405020304" pitchFamily="18" charset="0"/>
                <a:ea typeface="Calibri" panose="020F0502020204030204" pitchFamily="34" charset="0"/>
              </a:rPr>
              <a:t>. </a:t>
            </a:r>
            <a:endParaRPr lang="en-IN" sz="2400" dirty="0"/>
          </a:p>
        </p:txBody>
      </p:sp>
      <p:grpSp>
        <p:nvGrpSpPr>
          <p:cNvPr id="55" name="Group 54">
            <a:extLst>
              <a:ext uri="{FF2B5EF4-FFF2-40B4-BE49-F238E27FC236}">
                <a16:creationId xmlns:a16="http://schemas.microsoft.com/office/drawing/2014/main" id="{E17B6BCF-35CD-1B25-F3F0-AEE7BAAC6CE0}"/>
              </a:ext>
            </a:extLst>
          </p:cNvPr>
          <p:cNvGrpSpPr/>
          <p:nvPr/>
        </p:nvGrpSpPr>
        <p:grpSpPr>
          <a:xfrm>
            <a:off x="1918446" y="2558900"/>
            <a:ext cx="7704814" cy="3756348"/>
            <a:chOff x="618563" y="2549936"/>
            <a:chExt cx="7704814" cy="3756348"/>
          </a:xfrm>
        </p:grpSpPr>
        <p:sp>
          <p:nvSpPr>
            <p:cNvPr id="4" name="Flowchart: Display 3">
              <a:extLst>
                <a:ext uri="{FF2B5EF4-FFF2-40B4-BE49-F238E27FC236}">
                  <a16:creationId xmlns:a16="http://schemas.microsoft.com/office/drawing/2014/main" id="{7205CF14-B124-9F44-3D3E-E8534DD592A9}"/>
                </a:ext>
              </a:extLst>
            </p:cNvPr>
            <p:cNvSpPr/>
            <p:nvPr/>
          </p:nvSpPr>
          <p:spPr>
            <a:xfrm rot="10800000">
              <a:off x="618563" y="4061011"/>
              <a:ext cx="1389530" cy="457200"/>
            </a:xfrm>
            <a:prstGeom prst="flowChartDisplay">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dirty="0"/>
            </a:p>
          </p:txBody>
        </p:sp>
        <p:sp>
          <p:nvSpPr>
            <p:cNvPr id="13" name="TextBox 12">
              <a:extLst>
                <a:ext uri="{FF2B5EF4-FFF2-40B4-BE49-F238E27FC236}">
                  <a16:creationId xmlns:a16="http://schemas.microsoft.com/office/drawing/2014/main" id="{0993F0EC-A95F-F098-5725-0F4049BC1ADC}"/>
                </a:ext>
              </a:extLst>
            </p:cNvPr>
            <p:cNvSpPr txBox="1"/>
            <p:nvPr/>
          </p:nvSpPr>
          <p:spPr>
            <a:xfrm>
              <a:off x="941292" y="3755322"/>
              <a:ext cx="744071"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rPr>
                <a:t>Laser</a:t>
              </a:r>
              <a:endParaRPr lang="en-PG" dirty="0"/>
            </a:p>
          </p:txBody>
        </p:sp>
        <p:cxnSp>
          <p:nvCxnSpPr>
            <p:cNvPr id="18" name="Straight Connector 17">
              <a:extLst>
                <a:ext uri="{FF2B5EF4-FFF2-40B4-BE49-F238E27FC236}">
                  <a16:creationId xmlns:a16="http://schemas.microsoft.com/office/drawing/2014/main" id="{DC7DFA69-3661-A368-16AF-4570FB14F426}"/>
                </a:ext>
              </a:extLst>
            </p:cNvPr>
            <p:cNvCxnSpPr>
              <a:stCxn id="4" idx="1"/>
            </p:cNvCxnSpPr>
            <p:nvPr/>
          </p:nvCxnSpPr>
          <p:spPr>
            <a:xfrm>
              <a:off x="2008093" y="4289611"/>
              <a:ext cx="103094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0B3DE42-A267-983D-B975-6428A287F8D3}"/>
                </a:ext>
              </a:extLst>
            </p:cNvPr>
            <p:cNvCxnSpPr/>
            <p:nvPr/>
          </p:nvCxnSpPr>
          <p:spPr>
            <a:xfrm>
              <a:off x="3030071" y="3708300"/>
              <a:ext cx="0" cy="556701"/>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a:extLst>
                <a:ext uri="{FF2B5EF4-FFF2-40B4-BE49-F238E27FC236}">
                  <a16:creationId xmlns:a16="http://schemas.microsoft.com/office/drawing/2014/main" id="{5CD70360-024D-0606-6A92-AB9834209439}"/>
                </a:ext>
              </a:extLst>
            </p:cNvPr>
            <p:cNvCxnSpPr/>
            <p:nvPr/>
          </p:nvCxnSpPr>
          <p:spPr>
            <a:xfrm>
              <a:off x="3039035" y="4308145"/>
              <a:ext cx="0" cy="556701"/>
            </a:xfrm>
            <a:prstGeom prst="line">
              <a:avLst/>
            </a:prstGeom>
          </p:spPr>
          <p:style>
            <a:lnRef idx="1">
              <a:schemeClr val="dk1"/>
            </a:lnRef>
            <a:fillRef idx="0">
              <a:schemeClr val="dk1"/>
            </a:fillRef>
            <a:effectRef idx="0">
              <a:schemeClr val="dk1"/>
            </a:effectRef>
            <a:fontRef idx="minor">
              <a:schemeClr val="tx1"/>
            </a:fontRef>
          </p:style>
        </p:cxnSp>
        <p:cxnSp>
          <p:nvCxnSpPr>
            <p:cNvPr id="26" name="Straight Connector 25">
              <a:extLst>
                <a:ext uri="{FF2B5EF4-FFF2-40B4-BE49-F238E27FC236}">
                  <a16:creationId xmlns:a16="http://schemas.microsoft.com/office/drawing/2014/main" id="{C23F85B2-3604-B738-171E-19E486D55C6F}"/>
                </a:ext>
              </a:extLst>
            </p:cNvPr>
            <p:cNvCxnSpPr>
              <a:cxnSpLocks/>
            </p:cNvCxnSpPr>
            <p:nvPr/>
          </p:nvCxnSpPr>
          <p:spPr>
            <a:xfrm flipH="1">
              <a:off x="3092825" y="4282977"/>
              <a:ext cx="2244520" cy="6776"/>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28" name="Freeform: Shape 27">
              <a:extLst>
                <a:ext uri="{FF2B5EF4-FFF2-40B4-BE49-F238E27FC236}">
                  <a16:creationId xmlns:a16="http://schemas.microsoft.com/office/drawing/2014/main" id="{648CC508-248F-E3C3-DA75-F1A26C1FA5CC}"/>
                </a:ext>
              </a:extLst>
            </p:cNvPr>
            <p:cNvSpPr/>
            <p:nvPr/>
          </p:nvSpPr>
          <p:spPr>
            <a:xfrm>
              <a:off x="5415445" y="2996554"/>
              <a:ext cx="123836" cy="2720139"/>
            </a:xfrm>
            <a:custGeom>
              <a:avLst/>
              <a:gdLst>
                <a:gd name="connsiteX0" fmla="*/ 412381 w 448240"/>
                <a:gd name="connsiteY0" fmla="*/ 0 h 2931459"/>
                <a:gd name="connsiteX1" fmla="*/ 134475 w 448240"/>
                <a:gd name="connsiteY1" fmla="*/ 170329 h 2931459"/>
                <a:gd name="connsiteX2" fmla="*/ 421345 w 448240"/>
                <a:gd name="connsiteY2" fmla="*/ 286870 h 2931459"/>
                <a:gd name="connsiteX3" fmla="*/ 125510 w 448240"/>
                <a:gd name="connsiteY3" fmla="*/ 439270 h 2931459"/>
                <a:gd name="connsiteX4" fmla="*/ 430310 w 448240"/>
                <a:gd name="connsiteY4" fmla="*/ 609600 h 2931459"/>
                <a:gd name="connsiteX5" fmla="*/ 89651 w 448240"/>
                <a:gd name="connsiteY5" fmla="*/ 770965 h 2931459"/>
                <a:gd name="connsiteX6" fmla="*/ 412381 w 448240"/>
                <a:gd name="connsiteY6" fmla="*/ 950259 h 2931459"/>
                <a:gd name="connsiteX7" fmla="*/ 98616 w 448240"/>
                <a:gd name="connsiteY7" fmla="*/ 1075765 h 2931459"/>
                <a:gd name="connsiteX8" fmla="*/ 421345 w 448240"/>
                <a:gd name="connsiteY8" fmla="*/ 1228165 h 2931459"/>
                <a:gd name="connsiteX9" fmla="*/ 4 w 448240"/>
                <a:gd name="connsiteY9" fmla="*/ 1362635 h 2931459"/>
                <a:gd name="connsiteX10" fmla="*/ 412381 w 448240"/>
                <a:gd name="connsiteY10" fmla="*/ 1577788 h 2931459"/>
                <a:gd name="connsiteX11" fmla="*/ 188263 w 448240"/>
                <a:gd name="connsiteY11" fmla="*/ 1676400 h 2931459"/>
                <a:gd name="connsiteX12" fmla="*/ 394451 w 448240"/>
                <a:gd name="connsiteY12" fmla="*/ 1819835 h 2931459"/>
                <a:gd name="connsiteX13" fmla="*/ 134475 w 448240"/>
                <a:gd name="connsiteY13" fmla="*/ 1918447 h 2931459"/>
                <a:gd name="connsiteX14" fmla="*/ 394451 w 448240"/>
                <a:gd name="connsiteY14" fmla="*/ 2043953 h 2931459"/>
                <a:gd name="connsiteX15" fmla="*/ 116545 w 448240"/>
                <a:gd name="connsiteY15" fmla="*/ 2214282 h 2931459"/>
                <a:gd name="connsiteX16" fmla="*/ 430310 w 448240"/>
                <a:gd name="connsiteY16" fmla="*/ 2312894 h 2931459"/>
                <a:gd name="connsiteX17" fmla="*/ 152404 w 448240"/>
                <a:gd name="connsiteY17" fmla="*/ 2519082 h 2931459"/>
                <a:gd name="connsiteX18" fmla="*/ 439275 w 448240"/>
                <a:gd name="connsiteY18" fmla="*/ 2653553 h 2931459"/>
                <a:gd name="connsiteX19" fmla="*/ 134475 w 448240"/>
                <a:gd name="connsiteY19" fmla="*/ 2823882 h 2931459"/>
                <a:gd name="connsiteX20" fmla="*/ 448240 w 448240"/>
                <a:gd name="connsiteY20" fmla="*/ 2931459 h 2931459"/>
                <a:gd name="connsiteX21" fmla="*/ 448240 w 448240"/>
                <a:gd name="connsiteY21" fmla="*/ 2931459 h 2931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8240" h="2931459">
                  <a:moveTo>
                    <a:pt x="412381" y="0"/>
                  </a:moveTo>
                  <a:cubicBezTo>
                    <a:pt x="272681" y="61258"/>
                    <a:pt x="132981" y="122517"/>
                    <a:pt x="134475" y="170329"/>
                  </a:cubicBezTo>
                  <a:cubicBezTo>
                    <a:pt x="135969" y="218141"/>
                    <a:pt x="422839" y="242047"/>
                    <a:pt x="421345" y="286870"/>
                  </a:cubicBezTo>
                  <a:cubicBezTo>
                    <a:pt x="419851" y="331693"/>
                    <a:pt x="124016" y="385482"/>
                    <a:pt x="125510" y="439270"/>
                  </a:cubicBezTo>
                  <a:cubicBezTo>
                    <a:pt x="127004" y="493058"/>
                    <a:pt x="436286" y="554318"/>
                    <a:pt x="430310" y="609600"/>
                  </a:cubicBezTo>
                  <a:cubicBezTo>
                    <a:pt x="424334" y="664882"/>
                    <a:pt x="92639" y="714189"/>
                    <a:pt x="89651" y="770965"/>
                  </a:cubicBezTo>
                  <a:cubicBezTo>
                    <a:pt x="86663" y="827742"/>
                    <a:pt x="410887" y="899459"/>
                    <a:pt x="412381" y="950259"/>
                  </a:cubicBezTo>
                  <a:cubicBezTo>
                    <a:pt x="413875" y="1001059"/>
                    <a:pt x="97122" y="1029447"/>
                    <a:pt x="98616" y="1075765"/>
                  </a:cubicBezTo>
                  <a:cubicBezTo>
                    <a:pt x="100110" y="1122083"/>
                    <a:pt x="437780" y="1180353"/>
                    <a:pt x="421345" y="1228165"/>
                  </a:cubicBezTo>
                  <a:cubicBezTo>
                    <a:pt x="404910" y="1275977"/>
                    <a:pt x="1498" y="1304365"/>
                    <a:pt x="4" y="1362635"/>
                  </a:cubicBezTo>
                  <a:cubicBezTo>
                    <a:pt x="-1490" y="1420905"/>
                    <a:pt x="381005" y="1525494"/>
                    <a:pt x="412381" y="1577788"/>
                  </a:cubicBezTo>
                  <a:cubicBezTo>
                    <a:pt x="443757" y="1630082"/>
                    <a:pt x="191251" y="1636059"/>
                    <a:pt x="188263" y="1676400"/>
                  </a:cubicBezTo>
                  <a:cubicBezTo>
                    <a:pt x="185275" y="1716741"/>
                    <a:pt x="403416" y="1779494"/>
                    <a:pt x="394451" y="1819835"/>
                  </a:cubicBezTo>
                  <a:cubicBezTo>
                    <a:pt x="385486" y="1860176"/>
                    <a:pt x="134475" y="1881094"/>
                    <a:pt x="134475" y="1918447"/>
                  </a:cubicBezTo>
                  <a:cubicBezTo>
                    <a:pt x="134475" y="1955800"/>
                    <a:pt x="397439" y="1994647"/>
                    <a:pt x="394451" y="2043953"/>
                  </a:cubicBezTo>
                  <a:cubicBezTo>
                    <a:pt x="391463" y="2093259"/>
                    <a:pt x="110569" y="2169459"/>
                    <a:pt x="116545" y="2214282"/>
                  </a:cubicBezTo>
                  <a:cubicBezTo>
                    <a:pt x="122521" y="2259105"/>
                    <a:pt x="424334" y="2262094"/>
                    <a:pt x="430310" y="2312894"/>
                  </a:cubicBezTo>
                  <a:cubicBezTo>
                    <a:pt x="436286" y="2363694"/>
                    <a:pt x="150910" y="2462306"/>
                    <a:pt x="152404" y="2519082"/>
                  </a:cubicBezTo>
                  <a:cubicBezTo>
                    <a:pt x="153898" y="2575858"/>
                    <a:pt x="442263" y="2602753"/>
                    <a:pt x="439275" y="2653553"/>
                  </a:cubicBezTo>
                  <a:cubicBezTo>
                    <a:pt x="436287" y="2704353"/>
                    <a:pt x="132981" y="2777564"/>
                    <a:pt x="134475" y="2823882"/>
                  </a:cubicBezTo>
                  <a:cubicBezTo>
                    <a:pt x="135969" y="2870200"/>
                    <a:pt x="448240" y="2931459"/>
                    <a:pt x="448240" y="2931459"/>
                  </a:cubicBezTo>
                  <a:lnTo>
                    <a:pt x="448240" y="2931459"/>
                  </a:lnTo>
                </a:path>
              </a:pathLst>
            </a:cu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cxnSp>
          <p:nvCxnSpPr>
            <p:cNvPr id="31" name="Straight Connector 30">
              <a:extLst>
                <a:ext uri="{FF2B5EF4-FFF2-40B4-BE49-F238E27FC236}">
                  <a16:creationId xmlns:a16="http://schemas.microsoft.com/office/drawing/2014/main" id="{30AB594E-CAB7-E398-3687-8FC610FBCA5F}"/>
                </a:ext>
              </a:extLst>
            </p:cNvPr>
            <p:cNvCxnSpPr>
              <a:cxnSpLocks/>
              <a:stCxn id="28" idx="11"/>
            </p:cNvCxnSpPr>
            <p:nvPr/>
          </p:nvCxnSpPr>
          <p:spPr>
            <a:xfrm flipH="1" flipV="1">
              <a:off x="3082338" y="4308145"/>
              <a:ext cx="2385119" cy="243962"/>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4F2BA26-2A89-D78E-7E30-6573E9353178}"/>
                </a:ext>
              </a:extLst>
            </p:cNvPr>
            <p:cNvCxnSpPr>
              <a:cxnSpLocks/>
            </p:cNvCxnSpPr>
            <p:nvPr/>
          </p:nvCxnSpPr>
          <p:spPr>
            <a:xfrm flipH="1">
              <a:off x="3082338" y="4009490"/>
              <a:ext cx="2407260" cy="255095"/>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7E7D598-575F-1E2B-FAF0-A4397FCAB8CE}"/>
                </a:ext>
              </a:extLst>
            </p:cNvPr>
            <p:cNvCxnSpPr>
              <a:cxnSpLocks/>
              <a:stCxn id="28" idx="13"/>
            </p:cNvCxnSpPr>
            <p:nvPr/>
          </p:nvCxnSpPr>
          <p:spPr>
            <a:xfrm flipH="1" flipV="1">
              <a:off x="3117136" y="4308145"/>
              <a:ext cx="2335461" cy="468561"/>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3C6050B-EFAF-CF35-3845-7515583D67E0}"/>
                </a:ext>
              </a:extLst>
            </p:cNvPr>
            <p:cNvCxnSpPr>
              <a:cxnSpLocks/>
              <a:stCxn id="28" idx="5"/>
            </p:cNvCxnSpPr>
            <p:nvPr/>
          </p:nvCxnSpPr>
          <p:spPr>
            <a:xfrm flipH="1">
              <a:off x="3080661" y="3711942"/>
              <a:ext cx="2359552" cy="571035"/>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2DB1F5B2-0C6B-C85F-E658-2828F48AE3C6}"/>
                </a:ext>
              </a:extLst>
            </p:cNvPr>
            <p:cNvSpPr txBox="1"/>
            <p:nvPr/>
          </p:nvSpPr>
          <p:spPr>
            <a:xfrm>
              <a:off x="2771235" y="3295408"/>
              <a:ext cx="535599"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rPr>
                <a:t>slit</a:t>
              </a:r>
              <a:endParaRPr lang="en-PG" dirty="0"/>
            </a:p>
          </p:txBody>
        </p:sp>
        <p:sp>
          <p:nvSpPr>
            <p:cNvPr id="43" name="TextBox 42">
              <a:extLst>
                <a:ext uri="{FF2B5EF4-FFF2-40B4-BE49-F238E27FC236}">
                  <a16:creationId xmlns:a16="http://schemas.microsoft.com/office/drawing/2014/main" id="{64015D51-0661-A875-119B-EC5E433F14D8}"/>
                </a:ext>
              </a:extLst>
            </p:cNvPr>
            <p:cNvSpPr txBox="1"/>
            <p:nvPr/>
          </p:nvSpPr>
          <p:spPr>
            <a:xfrm>
              <a:off x="6314509" y="5659953"/>
              <a:ext cx="1333383" cy="646331"/>
            </a:xfrm>
            <a:prstGeom prst="rect">
              <a:avLst/>
            </a:prstGeom>
            <a:noFill/>
          </p:spPr>
          <p:txBody>
            <a:bodyPr wrap="square">
              <a:spAutoFit/>
            </a:bodyPr>
            <a:lstStyle/>
            <a:p>
              <a:pPr algn="ctr"/>
              <a:r>
                <a:rPr lang="en-US" sz="1800" dirty="0">
                  <a:effectLst/>
                  <a:latin typeface="Times New Roman" panose="02020603050405020304" pitchFamily="18" charset="0"/>
                  <a:ea typeface="Calibri" panose="020F0502020204030204" pitchFamily="34" charset="0"/>
                </a:rPr>
                <a:t>Diffraction pattern</a:t>
              </a:r>
              <a:endParaRPr lang="en-PG" dirty="0"/>
            </a:p>
          </p:txBody>
        </p:sp>
        <p:sp>
          <p:nvSpPr>
            <p:cNvPr id="44" name="TextBox 43">
              <a:extLst>
                <a:ext uri="{FF2B5EF4-FFF2-40B4-BE49-F238E27FC236}">
                  <a16:creationId xmlns:a16="http://schemas.microsoft.com/office/drawing/2014/main" id="{42AFF3FC-9212-A011-00D8-0E531D8DB729}"/>
                </a:ext>
              </a:extLst>
            </p:cNvPr>
            <p:cNvSpPr txBox="1"/>
            <p:nvPr/>
          </p:nvSpPr>
          <p:spPr>
            <a:xfrm>
              <a:off x="6653417" y="2549936"/>
              <a:ext cx="1333383"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rPr>
                <a:t>Screen</a:t>
              </a:r>
              <a:endParaRPr lang="en-PG" dirty="0"/>
            </a:p>
          </p:txBody>
        </p:sp>
        <p:grpSp>
          <p:nvGrpSpPr>
            <p:cNvPr id="54" name="Group 53">
              <a:extLst>
                <a:ext uri="{FF2B5EF4-FFF2-40B4-BE49-F238E27FC236}">
                  <a16:creationId xmlns:a16="http://schemas.microsoft.com/office/drawing/2014/main" id="{D782F404-0EEC-6A38-F1F3-BE853BD7A0F6}"/>
                </a:ext>
              </a:extLst>
            </p:cNvPr>
            <p:cNvGrpSpPr/>
            <p:nvPr/>
          </p:nvGrpSpPr>
          <p:grpSpPr>
            <a:xfrm>
              <a:off x="5531224" y="2929541"/>
              <a:ext cx="2792153" cy="2720139"/>
              <a:chOff x="5531224" y="2929541"/>
              <a:chExt cx="2792153" cy="2720139"/>
            </a:xfrm>
          </p:grpSpPr>
          <p:sp>
            <p:nvSpPr>
              <p:cNvPr id="2" name="Rectangle 1">
                <a:extLst>
                  <a:ext uri="{FF2B5EF4-FFF2-40B4-BE49-F238E27FC236}">
                    <a16:creationId xmlns:a16="http://schemas.microsoft.com/office/drawing/2014/main" id="{F23B19BA-CCF2-186F-B4B6-2D40BA841F4B}"/>
                  </a:ext>
                </a:extLst>
              </p:cNvPr>
              <p:cNvSpPr/>
              <p:nvPr/>
            </p:nvSpPr>
            <p:spPr>
              <a:xfrm>
                <a:off x="5603238" y="2929541"/>
                <a:ext cx="2720139" cy="2720139"/>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cxnSp>
            <p:nvCxnSpPr>
              <p:cNvPr id="23" name="Straight Connector 22">
                <a:extLst>
                  <a:ext uri="{FF2B5EF4-FFF2-40B4-BE49-F238E27FC236}">
                    <a16:creationId xmlns:a16="http://schemas.microsoft.com/office/drawing/2014/main" id="{D6495D3D-10F5-407E-2D1E-3FEBB0FB4589}"/>
                  </a:ext>
                </a:extLst>
              </p:cNvPr>
              <p:cNvCxnSpPr/>
              <p:nvPr/>
            </p:nvCxnSpPr>
            <p:spPr>
              <a:xfrm>
                <a:off x="5531224" y="3200400"/>
                <a:ext cx="0" cy="2142565"/>
              </a:xfrm>
              <a:prstGeom prst="line">
                <a:avLst/>
              </a:prstGeom>
            </p:spPr>
            <p:style>
              <a:lnRef idx="1">
                <a:schemeClr val="accent1"/>
              </a:lnRef>
              <a:fillRef idx="0">
                <a:schemeClr val="accent1"/>
              </a:fillRef>
              <a:effectRef idx="0">
                <a:schemeClr val="accent1"/>
              </a:effectRef>
              <a:fontRef idx="minor">
                <a:schemeClr val="tx1"/>
              </a:fontRef>
            </p:style>
          </p:cxnSp>
          <p:sp>
            <p:nvSpPr>
              <p:cNvPr id="45" name="Oval 44">
                <a:extLst>
                  <a:ext uri="{FF2B5EF4-FFF2-40B4-BE49-F238E27FC236}">
                    <a16:creationId xmlns:a16="http://schemas.microsoft.com/office/drawing/2014/main" id="{02FA6E72-A900-70E5-F14E-D9C80CD9066C}"/>
                  </a:ext>
                </a:extLst>
              </p:cNvPr>
              <p:cNvSpPr/>
              <p:nvPr/>
            </p:nvSpPr>
            <p:spPr>
              <a:xfrm>
                <a:off x="5754193" y="3039453"/>
                <a:ext cx="2384611" cy="2456330"/>
              </a:xfrm>
              <a:prstGeom prst="ellipse">
                <a:avLst/>
              </a:prstGeom>
              <a:solidFill>
                <a:schemeClr val="tx1">
                  <a:lumMod val="75000"/>
                  <a:lumOff val="25000"/>
                </a:schemeClr>
              </a:solid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6" name="Oval 45">
                <a:extLst>
                  <a:ext uri="{FF2B5EF4-FFF2-40B4-BE49-F238E27FC236}">
                    <a16:creationId xmlns:a16="http://schemas.microsoft.com/office/drawing/2014/main" id="{B277BB6D-820E-4933-73EA-4FE6C985D236}"/>
                  </a:ext>
                </a:extLst>
              </p:cNvPr>
              <p:cNvSpPr/>
              <p:nvPr/>
            </p:nvSpPr>
            <p:spPr>
              <a:xfrm>
                <a:off x="5879130" y="3200400"/>
                <a:ext cx="2124667" cy="2133600"/>
              </a:xfrm>
              <a:prstGeom prst="ellipse">
                <a:avLst/>
              </a:prstGeom>
              <a:solidFill>
                <a:schemeClr val="tx1">
                  <a:lumMod val="75000"/>
                  <a:lumOff val="25000"/>
                </a:schemeClr>
              </a:solid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7" name="Oval 46">
                <a:extLst>
                  <a:ext uri="{FF2B5EF4-FFF2-40B4-BE49-F238E27FC236}">
                    <a16:creationId xmlns:a16="http://schemas.microsoft.com/office/drawing/2014/main" id="{E8B80980-340F-B479-D176-5D9AB4292985}"/>
                  </a:ext>
                </a:extLst>
              </p:cNvPr>
              <p:cNvSpPr/>
              <p:nvPr/>
            </p:nvSpPr>
            <p:spPr>
              <a:xfrm>
                <a:off x="6043734" y="3361766"/>
                <a:ext cx="1828654" cy="1792940"/>
              </a:xfrm>
              <a:prstGeom prst="ellipse">
                <a:avLst/>
              </a:prstGeom>
              <a:solidFill>
                <a:schemeClr val="tx1">
                  <a:lumMod val="75000"/>
                  <a:lumOff val="25000"/>
                </a:schemeClr>
              </a:solid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8" name="Oval 47">
                <a:extLst>
                  <a:ext uri="{FF2B5EF4-FFF2-40B4-BE49-F238E27FC236}">
                    <a16:creationId xmlns:a16="http://schemas.microsoft.com/office/drawing/2014/main" id="{F2AB450E-73F5-3F2C-93D4-7D44362EB5EA}"/>
                  </a:ext>
                </a:extLst>
              </p:cNvPr>
              <p:cNvSpPr/>
              <p:nvPr/>
            </p:nvSpPr>
            <p:spPr>
              <a:xfrm>
                <a:off x="6196915" y="3512340"/>
                <a:ext cx="1543733" cy="1481001"/>
              </a:xfrm>
              <a:prstGeom prst="ellipse">
                <a:avLst/>
              </a:prstGeom>
              <a:solidFill>
                <a:schemeClr val="tx1">
                  <a:lumMod val="75000"/>
                  <a:lumOff val="25000"/>
                </a:schemeClr>
              </a:solid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49" name="Oval 48">
                <a:extLst>
                  <a:ext uri="{FF2B5EF4-FFF2-40B4-BE49-F238E27FC236}">
                    <a16:creationId xmlns:a16="http://schemas.microsoft.com/office/drawing/2014/main" id="{94578C8D-F4A5-094B-EE21-43C1D93EE7B4}"/>
                  </a:ext>
                </a:extLst>
              </p:cNvPr>
              <p:cNvSpPr/>
              <p:nvPr/>
            </p:nvSpPr>
            <p:spPr>
              <a:xfrm>
                <a:off x="6360890" y="3674535"/>
                <a:ext cx="1219768" cy="1175305"/>
              </a:xfrm>
              <a:prstGeom prst="ellipse">
                <a:avLst/>
              </a:prstGeom>
              <a:solidFill>
                <a:schemeClr val="tx1">
                  <a:lumMod val="75000"/>
                  <a:lumOff val="25000"/>
                </a:schemeClr>
              </a:solid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50" name="Oval 49">
                <a:extLst>
                  <a:ext uri="{FF2B5EF4-FFF2-40B4-BE49-F238E27FC236}">
                    <a16:creationId xmlns:a16="http://schemas.microsoft.com/office/drawing/2014/main" id="{DFE08AC0-524D-8E46-8AE7-21638B33D1D3}"/>
                  </a:ext>
                </a:extLst>
              </p:cNvPr>
              <p:cNvSpPr/>
              <p:nvPr/>
            </p:nvSpPr>
            <p:spPr>
              <a:xfrm>
                <a:off x="6499588" y="3807212"/>
                <a:ext cx="957097" cy="914746"/>
              </a:xfrm>
              <a:prstGeom prst="ellipse">
                <a:avLst/>
              </a:prstGeom>
              <a:solidFill>
                <a:schemeClr val="tx1">
                  <a:lumMod val="75000"/>
                  <a:lumOff val="25000"/>
                </a:schemeClr>
              </a:solid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51" name="Oval 50">
                <a:extLst>
                  <a:ext uri="{FF2B5EF4-FFF2-40B4-BE49-F238E27FC236}">
                    <a16:creationId xmlns:a16="http://schemas.microsoft.com/office/drawing/2014/main" id="{6AD894AC-D5F6-780F-7C1A-83766AAC5782}"/>
                  </a:ext>
                </a:extLst>
              </p:cNvPr>
              <p:cNvSpPr/>
              <p:nvPr/>
            </p:nvSpPr>
            <p:spPr>
              <a:xfrm>
                <a:off x="6642718" y="3954342"/>
                <a:ext cx="694757" cy="620486"/>
              </a:xfrm>
              <a:prstGeom prst="ellipse">
                <a:avLst/>
              </a:prstGeom>
              <a:solidFill>
                <a:schemeClr val="tx1">
                  <a:lumMod val="75000"/>
                  <a:lumOff val="25000"/>
                </a:schemeClr>
              </a:solid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52" name="Oval 51">
                <a:extLst>
                  <a:ext uri="{FF2B5EF4-FFF2-40B4-BE49-F238E27FC236}">
                    <a16:creationId xmlns:a16="http://schemas.microsoft.com/office/drawing/2014/main" id="{9693E2FA-D72B-59A2-C50A-9E75767C2FE1}"/>
                  </a:ext>
                </a:extLst>
              </p:cNvPr>
              <p:cNvSpPr/>
              <p:nvPr/>
            </p:nvSpPr>
            <p:spPr>
              <a:xfrm>
                <a:off x="6813932" y="4078828"/>
                <a:ext cx="380499" cy="367665"/>
              </a:xfrm>
              <a:prstGeom prst="ellipse">
                <a:avLst/>
              </a:prstGeom>
              <a:solidFill>
                <a:schemeClr val="tx1">
                  <a:lumMod val="75000"/>
                  <a:lumOff val="25000"/>
                </a:schemeClr>
              </a:solid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53" name="Oval 52">
                <a:extLst>
                  <a:ext uri="{FF2B5EF4-FFF2-40B4-BE49-F238E27FC236}">
                    <a16:creationId xmlns:a16="http://schemas.microsoft.com/office/drawing/2014/main" id="{8C4BFB10-3396-8CAC-5943-5790CE546B4F}"/>
                  </a:ext>
                </a:extLst>
              </p:cNvPr>
              <p:cNvSpPr/>
              <p:nvPr/>
            </p:nvSpPr>
            <p:spPr>
              <a:xfrm>
                <a:off x="6928359" y="4167601"/>
                <a:ext cx="151644" cy="189172"/>
              </a:xfrm>
              <a:prstGeom prst="ellipse">
                <a:avLst/>
              </a:prstGeom>
              <a:solidFill>
                <a:schemeClr val="tx1">
                  <a:lumMod val="75000"/>
                  <a:lumOff val="25000"/>
                </a:schemeClr>
              </a:solid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grpSp>
      </p:grpSp>
    </p:spTree>
    <p:extLst>
      <p:ext uri="{BB962C8B-B14F-4D97-AF65-F5344CB8AC3E}">
        <p14:creationId xmlns:p14="http://schemas.microsoft.com/office/powerpoint/2010/main" val="867759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14BAC1A-5EA5-6E3A-D46C-F0C3F48F2161}"/>
              </a:ext>
            </a:extLst>
          </p:cNvPr>
          <p:cNvGrpSpPr/>
          <p:nvPr/>
        </p:nvGrpSpPr>
        <p:grpSpPr>
          <a:xfrm>
            <a:off x="2001520" y="600635"/>
            <a:ext cx="7510033" cy="6026976"/>
            <a:chOff x="2001520" y="600635"/>
            <a:chExt cx="7510033" cy="6026976"/>
          </a:xfrm>
        </p:grpSpPr>
        <p:grpSp>
          <p:nvGrpSpPr>
            <p:cNvPr id="4" name="Group 3">
              <a:extLst>
                <a:ext uri="{FF2B5EF4-FFF2-40B4-BE49-F238E27FC236}">
                  <a16:creationId xmlns:a16="http://schemas.microsoft.com/office/drawing/2014/main" id="{6DF49D38-62C6-8B95-4EF0-136B6BCEE7FB}"/>
                </a:ext>
              </a:extLst>
            </p:cNvPr>
            <p:cNvGrpSpPr/>
            <p:nvPr/>
          </p:nvGrpSpPr>
          <p:grpSpPr>
            <a:xfrm>
              <a:off x="2115671" y="600635"/>
              <a:ext cx="7395882" cy="6026976"/>
              <a:chOff x="2115671" y="175953"/>
              <a:chExt cx="7790329" cy="6451658"/>
            </a:xfrm>
          </p:grpSpPr>
          <p:graphicFrame>
            <p:nvGraphicFramePr>
              <p:cNvPr id="2" name="Object 1">
                <a:extLst>
                  <a:ext uri="{FF2B5EF4-FFF2-40B4-BE49-F238E27FC236}">
                    <a16:creationId xmlns:a16="http://schemas.microsoft.com/office/drawing/2014/main" id="{E7C750E7-E681-F82B-E0F2-51D4599AACE2}"/>
                  </a:ext>
                </a:extLst>
              </p:cNvPr>
              <p:cNvGraphicFramePr>
                <a:graphicFrameLocks noChangeAspect="1"/>
              </p:cNvGraphicFramePr>
              <p:nvPr>
                <p:extLst>
                  <p:ext uri="{D42A27DB-BD31-4B8C-83A1-F6EECF244321}">
                    <p14:modId xmlns:p14="http://schemas.microsoft.com/office/powerpoint/2010/main" val="1305725826"/>
                  </p:ext>
                </p:extLst>
              </p:nvPr>
            </p:nvGraphicFramePr>
            <p:xfrm>
              <a:off x="2115671" y="175953"/>
              <a:ext cx="7790329" cy="6451658"/>
            </p:xfrm>
            <a:graphic>
              <a:graphicData uri="http://schemas.openxmlformats.org/presentationml/2006/ole">
                <mc:AlternateContent xmlns:mc="http://schemas.openxmlformats.org/markup-compatibility/2006">
                  <mc:Choice xmlns:v="urn:schemas-microsoft-com:vml" Requires="v">
                    <p:oleObj name="Bitmap Image" r:id="rId2" imgW="4663440" imgH="3809880" progId="Paint.Picture.1">
                      <p:embed/>
                    </p:oleObj>
                  </mc:Choice>
                  <mc:Fallback>
                    <p:oleObj name="Bitmap Image" r:id="rId2" imgW="4663440" imgH="3809880" progId="Paint.Picture.1">
                      <p:embed/>
                      <p:pic>
                        <p:nvPicPr>
                          <p:cNvPr id="0" name=""/>
                          <p:cNvPicPr/>
                          <p:nvPr/>
                        </p:nvPicPr>
                        <p:blipFill>
                          <a:blip r:embed="rId3"/>
                          <a:stretch>
                            <a:fillRect/>
                          </a:stretch>
                        </p:blipFill>
                        <p:spPr>
                          <a:xfrm>
                            <a:off x="2115671" y="175953"/>
                            <a:ext cx="7790329" cy="6451658"/>
                          </a:xfrm>
                          <a:prstGeom prst="rect">
                            <a:avLst/>
                          </a:prstGeom>
                        </p:spPr>
                      </p:pic>
                    </p:oleObj>
                  </mc:Fallback>
                </mc:AlternateContent>
              </a:graphicData>
            </a:graphic>
          </p:graphicFrame>
          <p:sp>
            <p:nvSpPr>
              <p:cNvPr id="3" name="Rectangle: Rounded Corners 2">
                <a:extLst>
                  <a:ext uri="{FF2B5EF4-FFF2-40B4-BE49-F238E27FC236}">
                    <a16:creationId xmlns:a16="http://schemas.microsoft.com/office/drawing/2014/main" id="{4C8A35BF-C935-2D79-4DD3-A4F6086083F9}"/>
                  </a:ext>
                </a:extLst>
              </p:cNvPr>
              <p:cNvSpPr/>
              <p:nvPr/>
            </p:nvSpPr>
            <p:spPr>
              <a:xfrm>
                <a:off x="8229600" y="2617694"/>
                <a:ext cx="1443318" cy="995082"/>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grpSp>
        <p:sp>
          <p:nvSpPr>
            <p:cNvPr id="5" name="Rectangle 4">
              <a:extLst>
                <a:ext uri="{FF2B5EF4-FFF2-40B4-BE49-F238E27FC236}">
                  <a16:creationId xmlns:a16="http://schemas.microsoft.com/office/drawing/2014/main" id="{B1A90915-57C6-3A14-505D-D7762BB804CD}"/>
                </a:ext>
              </a:extLst>
            </p:cNvPr>
            <p:cNvSpPr/>
            <p:nvPr/>
          </p:nvSpPr>
          <p:spPr>
            <a:xfrm>
              <a:off x="2001520" y="6116320"/>
              <a:ext cx="1290320" cy="31496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spTree>
    <p:extLst>
      <p:ext uri="{BB962C8B-B14F-4D97-AF65-F5344CB8AC3E}">
        <p14:creationId xmlns:p14="http://schemas.microsoft.com/office/powerpoint/2010/main" val="9528830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02391B9F-AFE8-512E-B5FD-A6FA7D01385A}"/>
              </a:ext>
            </a:extLst>
          </p:cNvPr>
          <p:cNvGrpSpPr/>
          <p:nvPr/>
        </p:nvGrpSpPr>
        <p:grpSpPr>
          <a:xfrm>
            <a:off x="3550025" y="495393"/>
            <a:ext cx="4975410" cy="5733166"/>
            <a:chOff x="3550025" y="495393"/>
            <a:chExt cx="4975410" cy="5733166"/>
          </a:xfrm>
        </p:grpSpPr>
        <p:graphicFrame>
          <p:nvGraphicFramePr>
            <p:cNvPr id="2" name="Object 1">
              <a:extLst>
                <a:ext uri="{FF2B5EF4-FFF2-40B4-BE49-F238E27FC236}">
                  <a16:creationId xmlns:a16="http://schemas.microsoft.com/office/drawing/2014/main" id="{FE84F919-24E2-8DBD-6B0C-5DC17DBEEF4A}"/>
                </a:ext>
              </a:extLst>
            </p:cNvPr>
            <p:cNvGraphicFramePr>
              <a:graphicFrameLocks noChangeAspect="1"/>
            </p:cNvGraphicFramePr>
            <p:nvPr>
              <p:extLst>
                <p:ext uri="{D42A27DB-BD31-4B8C-83A1-F6EECF244321}">
                  <p14:modId xmlns:p14="http://schemas.microsoft.com/office/powerpoint/2010/main" val="3035466567"/>
                </p:ext>
              </p:extLst>
            </p:nvPr>
          </p:nvGraphicFramePr>
          <p:xfrm>
            <a:off x="3550025" y="495393"/>
            <a:ext cx="4975410" cy="5733166"/>
          </p:xfrm>
          <a:graphic>
            <a:graphicData uri="http://schemas.openxmlformats.org/presentationml/2006/ole">
              <mc:AlternateContent xmlns:mc="http://schemas.openxmlformats.org/markup-compatibility/2006">
                <mc:Choice xmlns:v="urn:schemas-microsoft-com:vml" Requires="v">
                  <p:oleObj name="Bitmap Image" r:id="rId2" imgW="3002400" imgH="3459600" progId="Paint.Picture.1">
                    <p:embed/>
                  </p:oleObj>
                </mc:Choice>
                <mc:Fallback>
                  <p:oleObj name="Bitmap Image" r:id="rId2" imgW="3002400" imgH="3459600" progId="Paint.Picture.1">
                    <p:embed/>
                    <p:pic>
                      <p:nvPicPr>
                        <p:cNvPr id="0" name=""/>
                        <p:cNvPicPr/>
                        <p:nvPr/>
                      </p:nvPicPr>
                      <p:blipFill>
                        <a:blip r:embed="rId3"/>
                        <a:stretch>
                          <a:fillRect/>
                        </a:stretch>
                      </p:blipFill>
                      <p:spPr>
                        <a:xfrm>
                          <a:off x="3550025" y="495393"/>
                          <a:ext cx="4975410" cy="5733166"/>
                        </a:xfrm>
                        <a:prstGeom prst="rect">
                          <a:avLst/>
                        </a:prstGeom>
                      </p:spPr>
                    </p:pic>
                  </p:oleObj>
                </mc:Fallback>
              </mc:AlternateContent>
            </a:graphicData>
          </a:graphic>
        </p:graphicFrame>
        <p:sp>
          <p:nvSpPr>
            <p:cNvPr id="3" name="Rectangle 2">
              <a:extLst>
                <a:ext uri="{FF2B5EF4-FFF2-40B4-BE49-F238E27FC236}">
                  <a16:creationId xmlns:a16="http://schemas.microsoft.com/office/drawing/2014/main" id="{B79B3142-6DF9-2936-E319-A684BA437B90}"/>
                </a:ext>
              </a:extLst>
            </p:cNvPr>
            <p:cNvSpPr/>
            <p:nvPr/>
          </p:nvSpPr>
          <p:spPr>
            <a:xfrm>
              <a:off x="3637280" y="5872480"/>
              <a:ext cx="1259840" cy="28448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spTree>
    <p:extLst>
      <p:ext uri="{BB962C8B-B14F-4D97-AF65-F5344CB8AC3E}">
        <p14:creationId xmlns:p14="http://schemas.microsoft.com/office/powerpoint/2010/main" val="23156043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3CCD8DB3-0A3A-9937-ABAD-C1417AA94720}"/>
              </a:ext>
            </a:extLst>
          </p:cNvPr>
          <p:cNvGrpSpPr/>
          <p:nvPr/>
        </p:nvGrpSpPr>
        <p:grpSpPr>
          <a:xfrm>
            <a:off x="295834" y="726141"/>
            <a:ext cx="10973308" cy="5661212"/>
            <a:chOff x="295834" y="726141"/>
            <a:chExt cx="10973308" cy="5661212"/>
          </a:xfrm>
        </p:grpSpPr>
        <p:pic>
          <p:nvPicPr>
            <p:cNvPr id="4" name="Picture 3">
              <a:extLst>
                <a:ext uri="{FF2B5EF4-FFF2-40B4-BE49-F238E27FC236}">
                  <a16:creationId xmlns:a16="http://schemas.microsoft.com/office/drawing/2014/main" id="{1D8D90E6-A26A-571A-EADB-2CAAB41E487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0954" y="726141"/>
              <a:ext cx="10531988" cy="5585012"/>
            </a:xfrm>
            <a:prstGeom prst="rect">
              <a:avLst/>
            </a:prstGeom>
            <a:noFill/>
          </p:spPr>
        </p:pic>
        <p:sp>
          <p:nvSpPr>
            <p:cNvPr id="11" name="Rectangle 10">
              <a:extLst>
                <a:ext uri="{FF2B5EF4-FFF2-40B4-BE49-F238E27FC236}">
                  <a16:creationId xmlns:a16="http://schemas.microsoft.com/office/drawing/2014/main" id="{7AF3885E-9AE7-50EE-BCD5-C45D325CA5E6}"/>
                </a:ext>
              </a:extLst>
            </p:cNvPr>
            <p:cNvSpPr/>
            <p:nvPr/>
          </p:nvSpPr>
          <p:spPr>
            <a:xfrm>
              <a:off x="295834" y="815789"/>
              <a:ext cx="2572871" cy="435684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2" name="Rectangle 11">
              <a:extLst>
                <a:ext uri="{FF2B5EF4-FFF2-40B4-BE49-F238E27FC236}">
                  <a16:creationId xmlns:a16="http://schemas.microsoft.com/office/drawing/2014/main" id="{1C20B922-E30D-500C-4C19-738DF7C01515}"/>
                </a:ext>
              </a:extLst>
            </p:cNvPr>
            <p:cNvSpPr/>
            <p:nvPr/>
          </p:nvSpPr>
          <p:spPr>
            <a:xfrm>
              <a:off x="660954" y="5889812"/>
              <a:ext cx="5300575"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Rectangle 12">
              <a:extLst>
                <a:ext uri="{FF2B5EF4-FFF2-40B4-BE49-F238E27FC236}">
                  <a16:creationId xmlns:a16="http://schemas.microsoft.com/office/drawing/2014/main" id="{F22217B0-8248-5FB3-320F-C84E36B73024}"/>
                </a:ext>
              </a:extLst>
            </p:cNvPr>
            <p:cNvSpPr/>
            <p:nvPr/>
          </p:nvSpPr>
          <p:spPr>
            <a:xfrm>
              <a:off x="5968567" y="5966012"/>
              <a:ext cx="5300575"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pic>
          <p:nvPicPr>
            <p:cNvPr id="14" name="Picture 13">
              <a:extLst>
                <a:ext uri="{FF2B5EF4-FFF2-40B4-BE49-F238E27FC236}">
                  <a16:creationId xmlns:a16="http://schemas.microsoft.com/office/drawing/2014/main" id="{A4F28DD1-DCD7-9E35-629D-AA3A7F1D3201}"/>
                </a:ext>
              </a:extLst>
            </p:cNvPr>
            <p:cNvPicPr>
              <a:picLocks noChangeAspect="1"/>
            </p:cNvPicPr>
            <p:nvPr/>
          </p:nvPicPr>
          <p:blipFill>
            <a:blip r:embed="rId3"/>
            <a:stretch>
              <a:fillRect/>
            </a:stretch>
          </p:blipFill>
          <p:spPr>
            <a:xfrm rot="10800000">
              <a:off x="999058" y="3081498"/>
              <a:ext cx="1767993" cy="347502"/>
            </a:xfrm>
            <a:prstGeom prst="rect">
              <a:avLst/>
            </a:prstGeom>
          </p:spPr>
        </p:pic>
        <p:sp>
          <p:nvSpPr>
            <p:cNvPr id="15" name="Rectangle 14">
              <a:extLst>
                <a:ext uri="{FF2B5EF4-FFF2-40B4-BE49-F238E27FC236}">
                  <a16:creationId xmlns:a16="http://schemas.microsoft.com/office/drawing/2014/main" id="{F7682272-E84B-B5C1-669F-73E9FA2CF60C}"/>
                </a:ext>
              </a:extLst>
            </p:cNvPr>
            <p:cNvSpPr/>
            <p:nvPr/>
          </p:nvSpPr>
          <p:spPr>
            <a:xfrm>
              <a:off x="1582270" y="2660157"/>
              <a:ext cx="959476"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X-rays</a:t>
              </a:r>
              <a:endParaRPr lang="en-PG" dirty="0">
                <a:solidFill>
                  <a:schemeClr val="tx1"/>
                </a:solidFill>
                <a:latin typeface="Times New Roman" panose="02020603050405020304" pitchFamily="18"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F5555F37-3EEC-101A-69BC-46F636762C76}"/>
                </a:ext>
              </a:extLst>
            </p:cNvPr>
            <p:cNvSpPr/>
            <p:nvPr/>
          </p:nvSpPr>
          <p:spPr>
            <a:xfrm rot="16200000">
              <a:off x="228533" y="2919072"/>
              <a:ext cx="1645275" cy="672353"/>
            </a:xfrm>
            <a:prstGeom prst="roundRect">
              <a:avLst/>
            </a:prstGeom>
            <a:solidFill>
              <a:schemeClr val="bg1"/>
            </a:solid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X-ray tube</a:t>
              </a:r>
              <a:endParaRPr lang="en-PG" dirty="0">
                <a:solidFill>
                  <a:schemeClr val="tx1"/>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A1134E7A-23DD-E4AF-C702-E2F23470D8FF}"/>
                </a:ext>
              </a:extLst>
            </p:cNvPr>
            <p:cNvSpPr/>
            <p:nvPr/>
          </p:nvSpPr>
          <p:spPr>
            <a:xfrm>
              <a:off x="1296548" y="3155577"/>
              <a:ext cx="107577" cy="1524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grpSp>
      <p:sp>
        <p:nvSpPr>
          <p:cNvPr id="2" name="TextBox 1">
            <a:extLst>
              <a:ext uri="{FF2B5EF4-FFF2-40B4-BE49-F238E27FC236}">
                <a16:creationId xmlns:a16="http://schemas.microsoft.com/office/drawing/2014/main" id="{110FF8C2-39C8-5E33-F258-9FA4FD796900}"/>
              </a:ext>
            </a:extLst>
          </p:cNvPr>
          <p:cNvSpPr txBox="1"/>
          <p:nvPr/>
        </p:nvSpPr>
        <p:spPr>
          <a:xfrm>
            <a:off x="7640364" y="6078960"/>
            <a:ext cx="3126248"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Bragg’s diffraction condition</a:t>
            </a:r>
            <a:endParaRPr lang="en-PG"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9D48BBE-786D-7985-0231-54548C49937B}"/>
              </a:ext>
            </a:extLst>
          </p:cNvPr>
          <p:cNvSpPr txBox="1"/>
          <p:nvPr/>
        </p:nvSpPr>
        <p:spPr>
          <a:xfrm>
            <a:off x="1255059" y="5619981"/>
            <a:ext cx="4993341" cy="369332"/>
          </a:xfrm>
          <a:prstGeom prst="rect">
            <a:avLst/>
          </a:prstGeom>
          <a:noFill/>
        </p:spPr>
        <p:txBody>
          <a:bodyPr wrap="square" rtlCol="0">
            <a:spAutoFit/>
          </a:bodyPr>
          <a:lstStyle/>
          <a:p>
            <a:r>
              <a:rPr lang="en-US" b="1" dirty="0">
                <a:latin typeface="Times New Roman" panose="02020603050405020304" pitchFamily="18" charset="0"/>
                <a:cs typeface="Times New Roman" panose="02020603050405020304" pitchFamily="18" charset="0"/>
              </a:rPr>
              <a:t>Experimental arrangement of X-ray diffraction</a:t>
            </a:r>
            <a:endParaRPr lang="en-PG"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30658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A65C86-CC54-4C85-A168-9A9E5B652345}"/>
              </a:ext>
            </a:extLst>
          </p:cNvPr>
          <p:cNvSpPr txBox="1"/>
          <p:nvPr/>
        </p:nvSpPr>
        <p:spPr>
          <a:xfrm>
            <a:off x="1162251" y="165605"/>
            <a:ext cx="5392554" cy="556434"/>
          </a:xfrm>
          <a:prstGeom prst="rect">
            <a:avLst/>
          </a:prstGeom>
          <a:noFill/>
        </p:spPr>
        <p:txBody>
          <a:bodyPr wrap="square">
            <a:spAutoFit/>
          </a:bodyPr>
          <a:lstStyle/>
          <a:p>
            <a:pPr marL="71755" marR="71755" algn="ctr">
              <a:lnSpc>
                <a:spcPct val="115000"/>
              </a:lnSpc>
              <a:spcBef>
                <a:spcPts val="15"/>
              </a:spcBef>
              <a:spcAft>
                <a:spcPts val="0"/>
              </a:spcAft>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Diffraction in a crystal</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AAF7F29A-9057-47FA-A8C5-0B4F6BD215D4}"/>
              </a:ext>
            </a:extLst>
          </p:cNvPr>
          <p:cNvPicPr>
            <a:picLocks noChangeAspect="1"/>
          </p:cNvPicPr>
          <p:nvPr/>
        </p:nvPicPr>
        <p:blipFill>
          <a:blip r:embed="rId2"/>
          <a:stretch>
            <a:fillRect/>
          </a:stretch>
        </p:blipFill>
        <p:spPr>
          <a:xfrm>
            <a:off x="0" y="1156639"/>
            <a:ext cx="12192000" cy="4544722"/>
          </a:xfrm>
          <a:prstGeom prst="rect">
            <a:avLst/>
          </a:prstGeom>
        </p:spPr>
      </p:pic>
      <p:grpSp>
        <p:nvGrpSpPr>
          <p:cNvPr id="5" name="Group 4">
            <a:extLst>
              <a:ext uri="{FF2B5EF4-FFF2-40B4-BE49-F238E27FC236}">
                <a16:creationId xmlns:a16="http://schemas.microsoft.com/office/drawing/2014/main" id="{831DE49D-41E8-9408-6FA0-B2FD73B97A2B}"/>
              </a:ext>
            </a:extLst>
          </p:cNvPr>
          <p:cNvGrpSpPr/>
          <p:nvPr/>
        </p:nvGrpSpPr>
        <p:grpSpPr>
          <a:xfrm>
            <a:off x="2547887" y="1871021"/>
            <a:ext cx="2847670" cy="3219137"/>
            <a:chOff x="2547887" y="1871021"/>
            <a:chExt cx="2847670" cy="3219137"/>
          </a:xfrm>
        </p:grpSpPr>
        <p:graphicFrame>
          <p:nvGraphicFramePr>
            <p:cNvPr id="6" name="Object 5">
              <a:extLst>
                <a:ext uri="{FF2B5EF4-FFF2-40B4-BE49-F238E27FC236}">
                  <a16:creationId xmlns:a16="http://schemas.microsoft.com/office/drawing/2014/main" id="{334C9181-2026-9D3E-C790-44A658F231C3}"/>
                </a:ext>
              </a:extLst>
            </p:cNvPr>
            <p:cNvGraphicFramePr>
              <a:graphicFrameLocks noChangeAspect="1"/>
            </p:cNvGraphicFramePr>
            <p:nvPr>
              <p:extLst>
                <p:ext uri="{D42A27DB-BD31-4B8C-83A1-F6EECF244321}">
                  <p14:modId xmlns:p14="http://schemas.microsoft.com/office/powerpoint/2010/main" val="1539134077"/>
                </p:ext>
              </p:extLst>
            </p:nvPr>
          </p:nvGraphicFramePr>
          <p:xfrm>
            <a:off x="2547887" y="1871021"/>
            <a:ext cx="2847669" cy="1756098"/>
          </p:xfrm>
          <a:graphic>
            <a:graphicData uri="http://schemas.openxmlformats.org/presentationml/2006/ole">
              <mc:AlternateContent xmlns:mc="http://schemas.openxmlformats.org/markup-compatibility/2006">
                <mc:Choice xmlns:v="urn:schemas-microsoft-com:vml" Requires="v">
                  <p:oleObj name="Bitmap Image" r:id="rId3" imgW="2194560" imgH="700920" progId="Paint.Picture.1">
                    <p:embed/>
                  </p:oleObj>
                </mc:Choice>
                <mc:Fallback>
                  <p:oleObj name="Bitmap Image" r:id="rId3" imgW="2194560" imgH="700920" progId="Paint.Picture.1">
                    <p:embed/>
                    <p:pic>
                      <p:nvPicPr>
                        <p:cNvPr id="5" name="Object 4">
                          <a:extLst>
                            <a:ext uri="{FF2B5EF4-FFF2-40B4-BE49-F238E27FC236}">
                              <a16:creationId xmlns:a16="http://schemas.microsoft.com/office/drawing/2014/main" id="{67E096E0-5396-A863-AB1A-13AD22F8A058}"/>
                            </a:ext>
                          </a:extLst>
                        </p:cNvPr>
                        <p:cNvPicPr/>
                        <p:nvPr/>
                      </p:nvPicPr>
                      <p:blipFill>
                        <a:blip r:embed="rId4"/>
                        <a:stretch>
                          <a:fillRect/>
                        </a:stretch>
                      </p:blipFill>
                      <p:spPr>
                        <a:xfrm>
                          <a:off x="2547887" y="1871021"/>
                          <a:ext cx="2847669" cy="1756098"/>
                        </a:xfrm>
                        <a:prstGeom prst="rect">
                          <a:avLst/>
                        </a:prstGeom>
                      </p:spPr>
                    </p:pic>
                  </p:oleObj>
                </mc:Fallback>
              </mc:AlternateContent>
            </a:graphicData>
          </a:graphic>
        </p:graphicFrame>
        <p:graphicFrame>
          <p:nvGraphicFramePr>
            <p:cNvPr id="7" name="Object 6">
              <a:extLst>
                <a:ext uri="{FF2B5EF4-FFF2-40B4-BE49-F238E27FC236}">
                  <a16:creationId xmlns:a16="http://schemas.microsoft.com/office/drawing/2014/main" id="{247E89D4-F4BD-DA56-0AE9-93B39364B3D6}"/>
                </a:ext>
              </a:extLst>
            </p:cNvPr>
            <p:cNvGraphicFramePr>
              <a:graphicFrameLocks noChangeAspect="1"/>
            </p:cNvGraphicFramePr>
            <p:nvPr>
              <p:extLst>
                <p:ext uri="{D42A27DB-BD31-4B8C-83A1-F6EECF244321}">
                  <p14:modId xmlns:p14="http://schemas.microsoft.com/office/powerpoint/2010/main" val="1212250527"/>
                </p:ext>
              </p:extLst>
            </p:nvPr>
          </p:nvGraphicFramePr>
          <p:xfrm>
            <a:off x="2547888" y="3627119"/>
            <a:ext cx="2847669" cy="1463039"/>
          </p:xfrm>
          <a:graphic>
            <a:graphicData uri="http://schemas.openxmlformats.org/presentationml/2006/ole">
              <mc:AlternateContent xmlns:mc="http://schemas.openxmlformats.org/markup-compatibility/2006">
                <mc:Choice xmlns:v="urn:schemas-microsoft-com:vml" Requires="v">
                  <p:oleObj name="Bitmap Image" r:id="rId5" imgW="2194560" imgH="700920" progId="Paint.Picture.1">
                    <p:embed/>
                  </p:oleObj>
                </mc:Choice>
                <mc:Fallback>
                  <p:oleObj name="Bitmap Image" r:id="rId5" imgW="2194560" imgH="700920" progId="Paint.Picture.1">
                    <p:embed/>
                    <p:pic>
                      <p:nvPicPr>
                        <p:cNvPr id="6" name="Object 5">
                          <a:extLst>
                            <a:ext uri="{FF2B5EF4-FFF2-40B4-BE49-F238E27FC236}">
                              <a16:creationId xmlns:a16="http://schemas.microsoft.com/office/drawing/2014/main" id="{334C9181-2026-9D3E-C790-44A658F231C3}"/>
                            </a:ext>
                          </a:extLst>
                        </p:cNvPr>
                        <p:cNvPicPr/>
                        <p:nvPr/>
                      </p:nvPicPr>
                      <p:blipFill>
                        <a:blip r:embed="rId4"/>
                        <a:stretch>
                          <a:fillRect/>
                        </a:stretch>
                      </p:blipFill>
                      <p:spPr>
                        <a:xfrm>
                          <a:off x="2547888" y="3627119"/>
                          <a:ext cx="2847669" cy="1463039"/>
                        </a:xfrm>
                        <a:prstGeom prst="rect">
                          <a:avLst/>
                        </a:prstGeom>
                      </p:spPr>
                    </p:pic>
                  </p:oleObj>
                </mc:Fallback>
              </mc:AlternateContent>
            </a:graphicData>
          </a:graphic>
        </p:graphicFrame>
      </p:grpSp>
    </p:spTree>
    <p:extLst>
      <p:ext uri="{BB962C8B-B14F-4D97-AF65-F5344CB8AC3E}">
        <p14:creationId xmlns:p14="http://schemas.microsoft.com/office/powerpoint/2010/main" val="4150805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C2547AC-C6BF-47B4-9A31-BE64F2D81E3B}"/>
              </a:ext>
            </a:extLst>
          </p:cNvPr>
          <p:cNvSpPr txBox="1"/>
          <p:nvPr/>
        </p:nvSpPr>
        <p:spPr>
          <a:xfrm>
            <a:off x="440355" y="421006"/>
            <a:ext cx="11331342" cy="4832092"/>
          </a:xfrm>
          <a:prstGeom prst="rect">
            <a:avLst/>
          </a:prstGeom>
          <a:noFill/>
        </p:spPr>
        <p:txBody>
          <a:bodyPr wrap="square">
            <a:spAutoFit/>
          </a:bodyPr>
          <a:lstStyle/>
          <a:p>
            <a:pPr marL="457200" indent="-457200">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Bragg, showed that constructive interference takes place only between those scattered rays that are parallel and with path difference by exactly </a:t>
            </a:r>
            <a:r>
              <a:rPr lang="en-PG"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dirty="0">
                <a:effectLst/>
                <a:latin typeface="Times New Roman" panose="02020603050405020304" pitchFamily="18" charset="0"/>
                <a:ea typeface="Calibri" panose="020F0502020204030204" pitchFamily="34" charset="0"/>
              </a:rPr>
              <a:t>, 2</a:t>
            </a:r>
            <a:r>
              <a:rPr lang="en-PG"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dirty="0">
                <a:effectLst/>
                <a:latin typeface="Times New Roman" panose="02020603050405020304" pitchFamily="18" charset="0"/>
                <a:ea typeface="Calibri" panose="020F0502020204030204" pitchFamily="34" charset="0"/>
              </a:rPr>
              <a:t>, 3</a:t>
            </a:r>
            <a:r>
              <a:rPr lang="en-PG"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dirty="0">
                <a:effectLst/>
                <a:latin typeface="Times New Roman" panose="02020603050405020304" pitchFamily="18" charset="0"/>
                <a:ea typeface="Calibri" panose="020F0502020204030204" pitchFamily="34" charset="0"/>
              </a:rPr>
              <a:t>, and so on. </a:t>
            </a:r>
            <a:endParaRPr lang="en-US" sz="2800" dirty="0">
              <a:effectLst/>
              <a:latin typeface="Times New Roman" panose="02020603050405020304" pitchFamily="18" charset="0"/>
              <a:ea typeface="Calibri" panose="020F0502020204030204" pitchFamily="34" charset="0"/>
            </a:endParaRPr>
          </a:p>
          <a:p>
            <a:pPr marL="457200" indent="-457200">
              <a:buFont typeface="Wingdings" panose="05000000000000000000" pitchFamily="2" charset="2"/>
              <a:buChar char="Ø"/>
            </a:pPr>
            <a:endParaRPr lang="en-IN" sz="2800" dirty="0">
              <a:effectLst/>
              <a:latin typeface="Times New Roman" panose="02020603050405020304" pitchFamily="18" charset="0"/>
              <a:ea typeface="Calibri" panose="020F0502020204030204" pitchFamily="34" charset="0"/>
            </a:endParaRPr>
          </a:p>
          <a:p>
            <a:pPr marL="457200" indent="-457200">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The path difference must be n</a:t>
            </a:r>
            <a:r>
              <a:rPr lang="en-PG"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PG" sz="2800" dirty="0">
                <a:effectLst/>
                <a:latin typeface="Times New Roman" panose="02020603050405020304" pitchFamily="18" charset="0"/>
                <a:ea typeface="Calibri" panose="020F0502020204030204" pitchFamily="34" charset="0"/>
              </a:rPr>
              <a:t>, where n is an integer. </a:t>
            </a:r>
            <a:endParaRPr lang="en-US" sz="2800" dirty="0">
              <a:effectLst/>
              <a:latin typeface="Times New Roman" panose="02020603050405020304" pitchFamily="18" charset="0"/>
              <a:ea typeface="Calibri" panose="020F0502020204030204" pitchFamily="34" charset="0"/>
            </a:endParaRPr>
          </a:p>
          <a:p>
            <a:pPr marL="457200" indent="-457200">
              <a:buFont typeface="Wingdings" panose="05000000000000000000" pitchFamily="2" charset="2"/>
              <a:buChar char="Ø"/>
            </a:pPr>
            <a:endParaRPr lang="en-IN" sz="2800" dirty="0">
              <a:effectLst/>
              <a:latin typeface="Times New Roman" panose="02020603050405020304" pitchFamily="18" charset="0"/>
              <a:ea typeface="Calibri" panose="020F0502020204030204" pitchFamily="34" charset="0"/>
            </a:endParaRPr>
          </a:p>
          <a:p>
            <a:pPr marL="457200" indent="-457200">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Let us have an experiment with a monochromatic source of X-ray diffracted from a crystal. </a:t>
            </a:r>
            <a:endParaRPr lang="en-US" sz="2800" dirty="0">
              <a:effectLst/>
              <a:latin typeface="Times New Roman" panose="02020603050405020304" pitchFamily="18" charset="0"/>
              <a:ea typeface="Calibri" panose="020F0502020204030204" pitchFamily="34" charset="0"/>
            </a:endParaRPr>
          </a:p>
          <a:p>
            <a:pPr marL="457200" indent="-457200">
              <a:buFont typeface="Wingdings" panose="05000000000000000000" pitchFamily="2" charset="2"/>
              <a:buChar char="Ø"/>
            </a:pPr>
            <a:endParaRPr lang="en-IN" sz="2800" dirty="0">
              <a:effectLst/>
              <a:latin typeface="Times New Roman" panose="02020603050405020304" pitchFamily="18" charset="0"/>
              <a:ea typeface="Calibri" panose="020F0502020204030204" pitchFamily="34" charset="0"/>
            </a:endParaRPr>
          </a:p>
          <a:p>
            <a:pPr marL="457200" indent="-457200">
              <a:buFont typeface="Wingdings" panose="05000000000000000000" pitchFamily="2" charset="2"/>
              <a:buChar char="Ø"/>
            </a:pPr>
            <a:r>
              <a:rPr lang="en-PG" sz="2800" dirty="0">
                <a:effectLst/>
                <a:latin typeface="Times New Roman" panose="02020603050405020304" pitchFamily="18" charset="0"/>
                <a:ea typeface="Calibri" panose="020F0502020204030204" pitchFamily="34" charset="0"/>
              </a:rPr>
              <a:t>An x-ray detector can detect the scattered (diffracted) rays from the crystal in 360 degrees. </a:t>
            </a:r>
            <a:endParaRPr lang="en-IN" sz="2800" dirty="0"/>
          </a:p>
        </p:txBody>
      </p:sp>
    </p:spTree>
    <p:extLst>
      <p:ext uri="{BB962C8B-B14F-4D97-AF65-F5344CB8AC3E}">
        <p14:creationId xmlns:p14="http://schemas.microsoft.com/office/powerpoint/2010/main" val="20384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fade">
                                      <p:cBhvr>
                                        <p:cTn id="11" dur="2000"/>
                                        <p:tgtEl>
                                          <p:spTgt spid="3">
                                            <p:txEl>
                                              <p:pRg st="2" end="2"/>
                                            </p:txEl>
                                          </p:spTgt>
                                        </p:tgtEl>
                                      </p:cBhvr>
                                    </p:animEffect>
                                    <p:anim calcmode="lin" valueType="num">
                                      <p:cBhvr>
                                        <p:cTn id="1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ABF39AF-EEA5-4F1B-A6BF-A5E3D05FD5C1}"/>
              </a:ext>
            </a:extLst>
          </p:cNvPr>
          <p:cNvSpPr txBox="1"/>
          <p:nvPr/>
        </p:nvSpPr>
        <p:spPr>
          <a:xfrm>
            <a:off x="1268129" y="146355"/>
            <a:ext cx="8886524" cy="490199"/>
          </a:xfrm>
          <a:prstGeom prst="rect">
            <a:avLst/>
          </a:prstGeom>
          <a:solidFill>
            <a:srgbClr val="FF99FF"/>
          </a:solidFill>
        </p:spPr>
        <p:txBody>
          <a:bodyPr wrap="square">
            <a:spAutoFit/>
          </a:bodyPr>
          <a:lstStyle/>
          <a:p>
            <a:pPr marL="71755" marR="71755" algn="just">
              <a:lnSpc>
                <a:spcPct val="115000"/>
              </a:lnSpc>
              <a:spcBef>
                <a:spcPts val="15"/>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Moseley's work on x-rays and its significance.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A8236F9-2AB8-471C-BA33-D75D9DD0EAC6}"/>
              </a:ext>
            </a:extLst>
          </p:cNvPr>
          <p:cNvSpPr txBox="1"/>
          <p:nvPr/>
        </p:nvSpPr>
        <p:spPr>
          <a:xfrm>
            <a:off x="208949" y="945008"/>
            <a:ext cx="11774102" cy="5139997"/>
          </a:xfrm>
          <a:prstGeom prst="rect">
            <a:avLst/>
          </a:prstGeom>
          <a:noFill/>
        </p:spPr>
        <p:txBody>
          <a:bodyPr wrap="square">
            <a:spAutoFit/>
          </a:bodyPr>
          <a:lstStyle/>
          <a:p>
            <a:pPr marL="414655" marR="71755" indent="-342900" algn="just">
              <a:lnSpc>
                <a:spcPct val="200000"/>
              </a:lnSpc>
              <a:spcBef>
                <a:spcPts val="15"/>
              </a:spcBef>
              <a:spcAft>
                <a:spcPts val="0"/>
              </a:spcAft>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There are narrow spikes along with continuous spectra. </a:t>
            </a:r>
          </a:p>
          <a:p>
            <a:pPr marL="414655" marR="71755" indent="-342900" algn="just">
              <a:lnSpc>
                <a:spcPct val="200000"/>
              </a:lnSpc>
              <a:spcBef>
                <a:spcPts val="15"/>
              </a:spcBef>
              <a:spcAft>
                <a:spcPts val="0"/>
              </a:spcAft>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continuous x-ray spectrum is the result of the inverse photoelectric effect. </a:t>
            </a:r>
          </a:p>
          <a:p>
            <a:pPr marL="414655" marR="71755" indent="-342900" algn="just">
              <a:lnSpc>
                <a:spcPct val="200000"/>
              </a:lnSpc>
              <a:spcBef>
                <a:spcPts val="15"/>
              </a:spcBef>
              <a:spcAft>
                <a:spcPts val="0"/>
              </a:spcAft>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That is, kinetic energy of electrons is transformed into all possible photon energies. </a:t>
            </a:r>
          </a:p>
          <a:p>
            <a:pPr marL="414655" marR="71755" indent="-342900" algn="just">
              <a:lnSpc>
                <a:spcPct val="200000"/>
              </a:lnSpc>
              <a:spcBef>
                <a:spcPts val="15"/>
              </a:spcBef>
              <a:spcAft>
                <a:spcPts val="0"/>
              </a:spcAft>
              <a:buFont typeface="Wingdings" panose="05000000000000000000" pitchFamily="2" charset="2"/>
              <a:buChar char="ü"/>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line spectrum, on the other hand, comes from electronic transitions within atoms that has taken place by the incident electrons.</a:t>
            </a:r>
            <a:r>
              <a:rPr lang="en-US" sz="28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3CD165C5-FC42-4A5F-B613-E6DAC0A553B3}"/>
              </a:ext>
            </a:extLst>
          </p:cNvPr>
          <p:cNvPicPr>
            <a:picLocks noChangeAspect="1"/>
          </p:cNvPicPr>
          <p:nvPr/>
        </p:nvPicPr>
        <p:blipFill>
          <a:blip r:embed="rId2"/>
          <a:stretch>
            <a:fillRect/>
          </a:stretch>
        </p:blipFill>
        <p:spPr>
          <a:xfrm>
            <a:off x="8712749" y="772995"/>
            <a:ext cx="2920184" cy="1411939"/>
          </a:xfrm>
          <a:prstGeom prst="rect">
            <a:avLst/>
          </a:prstGeom>
        </p:spPr>
      </p:pic>
    </p:spTree>
    <p:extLst>
      <p:ext uri="{BB962C8B-B14F-4D97-AF65-F5344CB8AC3E}">
        <p14:creationId xmlns:p14="http://schemas.microsoft.com/office/powerpoint/2010/main" val="3177243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fade">
                                      <p:cBhvr>
                                        <p:cTn id="22" dur="500"/>
                                        <p:tgtEl>
                                          <p:spTgt spid="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Effect transition="in" filter="fade">
                                      <p:cBhvr>
                                        <p:cTn id="31"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15F56AC-FDF1-67C6-054C-76DE954D1FB0}"/>
              </a:ext>
            </a:extLst>
          </p:cNvPr>
          <p:cNvGrpSpPr/>
          <p:nvPr/>
        </p:nvGrpSpPr>
        <p:grpSpPr>
          <a:xfrm>
            <a:off x="484094" y="1084728"/>
            <a:ext cx="10748682" cy="5631324"/>
            <a:chOff x="484094" y="1084728"/>
            <a:chExt cx="10748682" cy="5631324"/>
          </a:xfrm>
        </p:grpSpPr>
        <p:grpSp>
          <p:nvGrpSpPr>
            <p:cNvPr id="71" name="Group 70">
              <a:extLst>
                <a:ext uri="{FF2B5EF4-FFF2-40B4-BE49-F238E27FC236}">
                  <a16:creationId xmlns:a16="http://schemas.microsoft.com/office/drawing/2014/main" id="{837CE353-BBF9-A17F-6AE7-5EFE0702AFC5}"/>
                </a:ext>
              </a:extLst>
            </p:cNvPr>
            <p:cNvGrpSpPr/>
            <p:nvPr/>
          </p:nvGrpSpPr>
          <p:grpSpPr>
            <a:xfrm>
              <a:off x="484094" y="1084728"/>
              <a:ext cx="10748682" cy="5631324"/>
              <a:chOff x="484094" y="1084728"/>
              <a:chExt cx="10748682" cy="5631324"/>
            </a:xfrm>
          </p:grpSpPr>
          <p:grpSp>
            <p:nvGrpSpPr>
              <p:cNvPr id="64" name="Group 63">
                <a:extLst>
                  <a:ext uri="{FF2B5EF4-FFF2-40B4-BE49-F238E27FC236}">
                    <a16:creationId xmlns:a16="http://schemas.microsoft.com/office/drawing/2014/main" id="{EC55D9C9-CBEC-B365-8223-6144BA8D0C42}"/>
                  </a:ext>
                </a:extLst>
              </p:cNvPr>
              <p:cNvGrpSpPr/>
              <p:nvPr/>
            </p:nvGrpSpPr>
            <p:grpSpPr>
              <a:xfrm>
                <a:off x="571878" y="1149723"/>
                <a:ext cx="10561626" cy="5566329"/>
                <a:chOff x="571878" y="1149723"/>
                <a:chExt cx="10561626" cy="5566329"/>
              </a:xfrm>
            </p:grpSpPr>
            <p:grpSp>
              <p:nvGrpSpPr>
                <p:cNvPr id="40" name="Group 39">
                  <a:extLst>
                    <a:ext uri="{FF2B5EF4-FFF2-40B4-BE49-F238E27FC236}">
                      <a16:creationId xmlns:a16="http://schemas.microsoft.com/office/drawing/2014/main" id="{0293CF22-1D57-6126-1043-B129C92C5190}"/>
                    </a:ext>
                  </a:extLst>
                </p:cNvPr>
                <p:cNvGrpSpPr/>
                <p:nvPr/>
              </p:nvGrpSpPr>
              <p:grpSpPr>
                <a:xfrm>
                  <a:off x="571878" y="1149723"/>
                  <a:ext cx="4361257" cy="4936750"/>
                  <a:chOff x="51925" y="1149723"/>
                  <a:chExt cx="4361257" cy="4936750"/>
                </a:xfrm>
              </p:grpSpPr>
              <p:grpSp>
                <p:nvGrpSpPr>
                  <p:cNvPr id="21" name="Group 20">
                    <a:extLst>
                      <a:ext uri="{FF2B5EF4-FFF2-40B4-BE49-F238E27FC236}">
                        <a16:creationId xmlns:a16="http://schemas.microsoft.com/office/drawing/2014/main" id="{F2076B30-F2B9-F68F-1CE4-D73F7E4E401E}"/>
                      </a:ext>
                    </a:extLst>
                  </p:cNvPr>
                  <p:cNvGrpSpPr/>
                  <p:nvPr/>
                </p:nvGrpSpPr>
                <p:grpSpPr>
                  <a:xfrm>
                    <a:off x="928964" y="2339788"/>
                    <a:ext cx="3012141" cy="3067050"/>
                    <a:chOff x="1138518" y="2223247"/>
                    <a:chExt cx="3012141" cy="3067050"/>
                  </a:xfrm>
                </p:grpSpPr>
                <p:sp>
                  <p:nvSpPr>
                    <p:cNvPr id="5" name="Oval 4">
                      <a:extLst>
                        <a:ext uri="{FF2B5EF4-FFF2-40B4-BE49-F238E27FC236}">
                          <a16:creationId xmlns:a16="http://schemas.microsoft.com/office/drawing/2014/main" id="{182A3D64-2DBC-1CAE-ED8D-0092D1F44579}"/>
                        </a:ext>
                      </a:extLst>
                    </p:cNvPr>
                    <p:cNvSpPr/>
                    <p:nvPr/>
                  </p:nvSpPr>
                  <p:spPr>
                    <a:xfrm>
                      <a:off x="1138518" y="2223247"/>
                      <a:ext cx="3012141" cy="2922494"/>
                    </a:xfrm>
                    <a:prstGeom prst="ellipse">
                      <a:avLst/>
                    </a:prstGeom>
                    <a:gradFill flip="none" rotWithShape="1">
                      <a:gsLst>
                        <a:gs pos="0">
                          <a:schemeClr val="accent1">
                            <a:lumMod val="20000"/>
                            <a:lumOff val="80000"/>
                            <a:shade val="30000"/>
                            <a:satMod val="115000"/>
                          </a:schemeClr>
                        </a:gs>
                        <a:gs pos="50000">
                          <a:schemeClr val="accent1">
                            <a:lumMod val="20000"/>
                            <a:lumOff val="80000"/>
                            <a:shade val="67500"/>
                            <a:satMod val="115000"/>
                          </a:schemeClr>
                        </a:gs>
                        <a:gs pos="100000">
                          <a:schemeClr val="accent1">
                            <a:lumMod val="20000"/>
                            <a:lumOff val="80000"/>
                            <a:shade val="100000"/>
                            <a:satMod val="115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6" name="Oval 5">
                      <a:extLst>
                        <a:ext uri="{FF2B5EF4-FFF2-40B4-BE49-F238E27FC236}">
                          <a16:creationId xmlns:a16="http://schemas.microsoft.com/office/drawing/2014/main" id="{10688A44-BDAB-72F5-6D00-830B10E62D6A}"/>
                        </a:ext>
                      </a:extLst>
                    </p:cNvPr>
                    <p:cNvSpPr/>
                    <p:nvPr/>
                  </p:nvSpPr>
                  <p:spPr>
                    <a:xfrm>
                      <a:off x="1510553" y="2554941"/>
                      <a:ext cx="2268070" cy="2272553"/>
                    </a:xfrm>
                    <a:prstGeom prst="ellipse">
                      <a:avLst/>
                    </a:prstGeom>
                    <a:gradFill flip="none" rotWithShape="1">
                      <a:gsLst>
                        <a:gs pos="0">
                          <a:schemeClr val="accent1">
                            <a:lumMod val="20000"/>
                            <a:lumOff val="80000"/>
                            <a:shade val="30000"/>
                            <a:satMod val="115000"/>
                          </a:schemeClr>
                        </a:gs>
                        <a:gs pos="50000">
                          <a:schemeClr val="accent1">
                            <a:lumMod val="20000"/>
                            <a:lumOff val="80000"/>
                            <a:shade val="67500"/>
                            <a:satMod val="115000"/>
                          </a:schemeClr>
                        </a:gs>
                        <a:gs pos="100000">
                          <a:schemeClr val="accent1">
                            <a:lumMod val="20000"/>
                            <a:lumOff val="80000"/>
                            <a:shade val="100000"/>
                            <a:satMod val="115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7" name="Oval 6">
                      <a:extLst>
                        <a:ext uri="{FF2B5EF4-FFF2-40B4-BE49-F238E27FC236}">
                          <a16:creationId xmlns:a16="http://schemas.microsoft.com/office/drawing/2014/main" id="{DBE738B9-2FE2-E019-89EF-246C8D76994C}"/>
                        </a:ext>
                      </a:extLst>
                    </p:cNvPr>
                    <p:cNvSpPr/>
                    <p:nvPr/>
                  </p:nvSpPr>
                  <p:spPr>
                    <a:xfrm>
                      <a:off x="1965510" y="2983005"/>
                      <a:ext cx="1358153" cy="1402977"/>
                    </a:xfrm>
                    <a:prstGeom prst="ellipse">
                      <a:avLst/>
                    </a:prstGeom>
                    <a:gradFill flip="none" rotWithShape="1">
                      <a:gsLst>
                        <a:gs pos="0">
                          <a:schemeClr val="accent1">
                            <a:lumMod val="20000"/>
                            <a:lumOff val="80000"/>
                            <a:shade val="30000"/>
                            <a:satMod val="115000"/>
                          </a:schemeClr>
                        </a:gs>
                        <a:gs pos="50000">
                          <a:schemeClr val="accent1">
                            <a:lumMod val="20000"/>
                            <a:lumOff val="80000"/>
                            <a:shade val="67500"/>
                            <a:satMod val="115000"/>
                          </a:schemeClr>
                        </a:gs>
                        <a:gs pos="100000">
                          <a:schemeClr val="accent1">
                            <a:lumMod val="20000"/>
                            <a:lumOff val="80000"/>
                            <a:shade val="100000"/>
                            <a:satMod val="115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8" name="Oval 7">
                      <a:extLst>
                        <a:ext uri="{FF2B5EF4-FFF2-40B4-BE49-F238E27FC236}">
                          <a16:creationId xmlns:a16="http://schemas.microsoft.com/office/drawing/2014/main" id="{A4CEE0B1-EAC3-EAF4-A900-3B398ABE9C6A}"/>
                        </a:ext>
                      </a:extLst>
                    </p:cNvPr>
                    <p:cNvSpPr/>
                    <p:nvPr/>
                  </p:nvSpPr>
                  <p:spPr>
                    <a:xfrm>
                      <a:off x="2498909" y="3485029"/>
                      <a:ext cx="291354" cy="282388"/>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9" name="Oval 8">
                      <a:extLst>
                        <a:ext uri="{FF2B5EF4-FFF2-40B4-BE49-F238E27FC236}">
                          <a16:creationId xmlns:a16="http://schemas.microsoft.com/office/drawing/2014/main" id="{0BBC1AAA-222E-EE3B-6CF7-82DD02D1193B}"/>
                        </a:ext>
                      </a:extLst>
                    </p:cNvPr>
                    <p:cNvSpPr/>
                    <p:nvPr/>
                  </p:nvSpPr>
                  <p:spPr>
                    <a:xfrm>
                      <a:off x="1891553" y="3485029"/>
                      <a:ext cx="152396" cy="163606"/>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0" name="Oval 9">
                      <a:extLst>
                        <a:ext uri="{FF2B5EF4-FFF2-40B4-BE49-F238E27FC236}">
                          <a16:creationId xmlns:a16="http://schemas.microsoft.com/office/drawing/2014/main" id="{699263C3-6FAA-68F4-DEFB-BB89468F246C}"/>
                        </a:ext>
                      </a:extLst>
                    </p:cNvPr>
                    <p:cNvSpPr/>
                    <p:nvPr/>
                  </p:nvSpPr>
                  <p:spPr>
                    <a:xfrm>
                      <a:off x="3962400" y="5126691"/>
                      <a:ext cx="152396" cy="163606"/>
                    </a:xfrm>
                    <a:prstGeom prst="ellipse">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1" name="Oval 10">
                      <a:extLst>
                        <a:ext uri="{FF2B5EF4-FFF2-40B4-BE49-F238E27FC236}">
                          <a16:creationId xmlns:a16="http://schemas.microsoft.com/office/drawing/2014/main" id="{9F824DFA-0518-9FEC-C669-807B7FEB7005}"/>
                        </a:ext>
                      </a:extLst>
                    </p:cNvPr>
                    <p:cNvSpPr/>
                    <p:nvPr/>
                  </p:nvSpPr>
                  <p:spPr>
                    <a:xfrm>
                      <a:off x="1557611" y="4085664"/>
                      <a:ext cx="152396" cy="163606"/>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grpSp>
              <p:sp>
                <p:nvSpPr>
                  <p:cNvPr id="12" name="Oval 11">
                    <a:extLst>
                      <a:ext uri="{FF2B5EF4-FFF2-40B4-BE49-F238E27FC236}">
                        <a16:creationId xmlns:a16="http://schemas.microsoft.com/office/drawing/2014/main" id="{EC5B38EA-8C2B-CA62-F960-A4E9512266BC}"/>
                      </a:ext>
                    </a:extLst>
                  </p:cNvPr>
                  <p:cNvSpPr/>
                  <p:nvPr/>
                </p:nvSpPr>
                <p:spPr>
                  <a:xfrm>
                    <a:off x="2714065" y="1678641"/>
                    <a:ext cx="152396" cy="163606"/>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3" name="Oval 12">
                    <a:extLst>
                      <a:ext uri="{FF2B5EF4-FFF2-40B4-BE49-F238E27FC236}">
                        <a16:creationId xmlns:a16="http://schemas.microsoft.com/office/drawing/2014/main" id="{5295F6B9-DC0A-8755-6AD8-848A5799BA28}"/>
                      </a:ext>
                    </a:extLst>
                  </p:cNvPr>
                  <p:cNvSpPr/>
                  <p:nvPr/>
                </p:nvSpPr>
                <p:spPr>
                  <a:xfrm>
                    <a:off x="277905" y="3566832"/>
                    <a:ext cx="152396" cy="163606"/>
                  </a:xfrm>
                  <a:prstGeom prst="ellipse">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cxnSp>
                <p:nvCxnSpPr>
                  <p:cNvPr id="23" name="Straight Arrow Connector 22">
                    <a:extLst>
                      <a:ext uri="{FF2B5EF4-FFF2-40B4-BE49-F238E27FC236}">
                        <a16:creationId xmlns:a16="http://schemas.microsoft.com/office/drawing/2014/main" id="{26B3398C-CC56-847E-2691-4416C0AE0BFB}"/>
                      </a:ext>
                    </a:extLst>
                  </p:cNvPr>
                  <p:cNvCxnSpPr/>
                  <p:nvPr/>
                </p:nvCxnSpPr>
                <p:spPr>
                  <a:xfrm>
                    <a:off x="502024" y="3676649"/>
                    <a:ext cx="11799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707CED24-D887-7B67-CA40-E411CD401B39}"/>
                      </a:ext>
                    </a:extLst>
                  </p:cNvPr>
                  <p:cNvCxnSpPr>
                    <a:cxnSpLocks/>
                    <a:stCxn id="9" idx="0"/>
                    <a:endCxn id="12" idx="4"/>
                  </p:cNvCxnSpPr>
                  <p:nvPr/>
                </p:nvCxnSpPr>
                <p:spPr>
                  <a:xfrm flipV="1">
                    <a:off x="1758197" y="1842247"/>
                    <a:ext cx="1032066" cy="17593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63203217-7FAF-FC8C-DD6F-20EE3A9BF578}"/>
                      </a:ext>
                    </a:extLst>
                  </p:cNvPr>
                  <p:cNvCxnSpPr>
                    <a:cxnSpLocks/>
                    <a:endCxn id="10" idx="1"/>
                  </p:cNvCxnSpPr>
                  <p:nvPr/>
                </p:nvCxnSpPr>
                <p:spPr>
                  <a:xfrm>
                    <a:off x="1926299" y="3801034"/>
                    <a:ext cx="1848865" cy="14661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7BD943F5-E8D9-3EDB-9C23-5773F29C381C}"/>
                      </a:ext>
                    </a:extLst>
                  </p:cNvPr>
                  <p:cNvCxnSpPr>
                    <a:cxnSpLocks/>
                  </p:cNvCxnSpPr>
                  <p:nvPr/>
                </p:nvCxnSpPr>
                <p:spPr>
                  <a:xfrm flipV="1">
                    <a:off x="1410889" y="3807758"/>
                    <a:ext cx="309315" cy="4973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3C93107E-9ECF-6D78-9548-1240D1B6D528}"/>
                      </a:ext>
                    </a:extLst>
                  </p:cNvPr>
                  <p:cNvSpPr/>
                  <p:nvPr/>
                </p:nvSpPr>
                <p:spPr>
                  <a:xfrm>
                    <a:off x="51925" y="2963395"/>
                    <a:ext cx="859610"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imes New Roman" panose="02020603050405020304" pitchFamily="18" charset="0"/>
                        <a:cs typeface="Times New Roman" panose="02020603050405020304" pitchFamily="18" charset="0"/>
                      </a:rPr>
                      <a:t>Incident electron</a:t>
                    </a:r>
                    <a:endParaRPr lang="en-PG" sz="1600" dirty="0">
                      <a:solidFill>
                        <a:schemeClr val="tx1"/>
                      </a:solidFill>
                      <a:latin typeface="Times New Roman" panose="02020603050405020304" pitchFamily="18" charset="0"/>
                      <a:cs typeface="Times New Roman" panose="02020603050405020304" pitchFamily="18" charset="0"/>
                    </a:endParaRPr>
                  </a:p>
                </p:txBody>
              </p:sp>
              <p:sp>
                <p:nvSpPr>
                  <p:cNvPr id="34" name="Rectangle 33">
                    <a:extLst>
                      <a:ext uri="{FF2B5EF4-FFF2-40B4-BE49-F238E27FC236}">
                        <a16:creationId xmlns:a16="http://schemas.microsoft.com/office/drawing/2014/main" id="{B1CFDFB4-4C3E-7D0A-2DB1-0435C4830C9E}"/>
                      </a:ext>
                    </a:extLst>
                  </p:cNvPr>
                  <p:cNvSpPr/>
                  <p:nvPr/>
                </p:nvSpPr>
                <p:spPr>
                  <a:xfrm>
                    <a:off x="3397301" y="5434852"/>
                    <a:ext cx="1015881"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imes New Roman" panose="02020603050405020304" pitchFamily="18" charset="0"/>
                        <a:cs typeface="Times New Roman" panose="02020603050405020304" pitchFamily="18" charset="0"/>
                      </a:rPr>
                      <a:t>Scattered electron</a:t>
                    </a:r>
                    <a:endParaRPr lang="en-PG" sz="1600" dirty="0">
                      <a:solidFill>
                        <a:schemeClr val="tx1"/>
                      </a:solidFill>
                      <a:latin typeface="Times New Roman" panose="02020603050405020304" pitchFamily="18" charset="0"/>
                      <a:cs typeface="Times New Roman" panose="02020603050405020304" pitchFamily="18" charset="0"/>
                    </a:endParaRPr>
                  </a:p>
                </p:txBody>
              </p:sp>
              <p:sp>
                <p:nvSpPr>
                  <p:cNvPr id="35" name="Rectangle 34">
                    <a:extLst>
                      <a:ext uri="{FF2B5EF4-FFF2-40B4-BE49-F238E27FC236}">
                        <a16:creationId xmlns:a16="http://schemas.microsoft.com/office/drawing/2014/main" id="{3E9D483C-AB69-51BE-8AFD-F146AD5FEE30}"/>
                      </a:ext>
                    </a:extLst>
                  </p:cNvPr>
                  <p:cNvSpPr/>
                  <p:nvPr/>
                </p:nvSpPr>
                <p:spPr>
                  <a:xfrm>
                    <a:off x="2537691" y="1149723"/>
                    <a:ext cx="859610"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imes New Roman" panose="02020603050405020304" pitchFamily="18" charset="0"/>
                        <a:cs typeface="Times New Roman" panose="02020603050405020304" pitchFamily="18" charset="0"/>
                      </a:rPr>
                      <a:t>Emitted electron</a:t>
                    </a:r>
                    <a:endParaRPr lang="en-PG" sz="1600" dirty="0">
                      <a:solidFill>
                        <a:schemeClr val="tx1"/>
                      </a:solidFill>
                      <a:latin typeface="Times New Roman" panose="02020603050405020304" pitchFamily="18" charset="0"/>
                      <a:cs typeface="Times New Roman" panose="02020603050405020304" pitchFamily="18" charset="0"/>
                    </a:endParaRPr>
                  </a:p>
                </p:txBody>
              </p:sp>
              <p:pic>
                <p:nvPicPr>
                  <p:cNvPr id="36" name="Picture 35">
                    <a:extLst>
                      <a:ext uri="{FF2B5EF4-FFF2-40B4-BE49-F238E27FC236}">
                        <a16:creationId xmlns:a16="http://schemas.microsoft.com/office/drawing/2014/main" id="{24BD63EC-0C77-BCE7-DE28-B99D00000B68}"/>
                      </a:ext>
                    </a:extLst>
                  </p:cNvPr>
                  <p:cNvPicPr>
                    <a:picLocks noChangeAspect="1"/>
                  </p:cNvPicPr>
                  <p:nvPr/>
                </p:nvPicPr>
                <p:blipFill>
                  <a:blip r:embed="rId2"/>
                  <a:stretch>
                    <a:fillRect/>
                  </a:stretch>
                </p:blipFill>
                <p:spPr>
                  <a:xfrm rot="4169471">
                    <a:off x="1084192" y="4837732"/>
                    <a:ext cx="1767993" cy="102786"/>
                  </a:xfrm>
                  <a:prstGeom prst="rect">
                    <a:avLst/>
                  </a:prstGeom>
                </p:spPr>
              </p:pic>
              <p:sp>
                <p:nvSpPr>
                  <p:cNvPr id="38" name="Rectangle 37">
                    <a:extLst>
                      <a:ext uri="{FF2B5EF4-FFF2-40B4-BE49-F238E27FC236}">
                        <a16:creationId xmlns:a16="http://schemas.microsoft.com/office/drawing/2014/main" id="{2A3C5F8D-72F9-CC38-D923-CE463A4453D9}"/>
                      </a:ext>
                    </a:extLst>
                  </p:cNvPr>
                  <p:cNvSpPr/>
                  <p:nvPr/>
                </p:nvSpPr>
                <p:spPr>
                  <a:xfrm>
                    <a:off x="1138519" y="5665132"/>
                    <a:ext cx="2041784"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imes New Roman" panose="02020603050405020304" pitchFamily="18" charset="0"/>
                        <a:cs typeface="Times New Roman" panose="02020603050405020304" pitchFamily="18" charset="0"/>
                      </a:rPr>
                      <a:t>Characteristic X-ray (K</a:t>
                    </a:r>
                    <a:r>
                      <a:rPr lang="en-US" sz="16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 </a:t>
                    </a:r>
                    <a:r>
                      <a:rPr lang="en-US" sz="1600" dirty="0">
                        <a:solidFill>
                          <a:schemeClr val="tx1"/>
                        </a:solidFill>
                        <a:latin typeface="Times New Roman" panose="02020603050405020304" pitchFamily="18" charset="0"/>
                        <a:cs typeface="Times New Roman" panose="02020603050405020304" pitchFamily="18" charset="0"/>
                      </a:rPr>
                      <a:t>emitted </a:t>
                    </a:r>
                    <a:endParaRPr lang="en-PG" sz="1600" dirty="0">
                      <a:solidFill>
                        <a:schemeClr val="tx1"/>
                      </a:solidFill>
                      <a:latin typeface="Times New Roman" panose="02020603050405020304" pitchFamily="18" charset="0"/>
                      <a:cs typeface="Times New Roman" panose="02020603050405020304" pitchFamily="18" charset="0"/>
                    </a:endParaRPr>
                  </a:p>
                </p:txBody>
              </p:sp>
            </p:grpSp>
            <p:cxnSp>
              <p:nvCxnSpPr>
                <p:cNvPr id="42" name="Straight Arrow Connector 41">
                  <a:extLst>
                    <a:ext uri="{FF2B5EF4-FFF2-40B4-BE49-F238E27FC236}">
                      <a16:creationId xmlns:a16="http://schemas.microsoft.com/office/drawing/2014/main" id="{0C42C87A-4087-D87D-3D45-6F26C9429678}"/>
                    </a:ext>
                  </a:extLst>
                </p:cNvPr>
                <p:cNvCxnSpPr>
                  <a:cxnSpLocks/>
                </p:cNvCxnSpPr>
                <p:nvPr/>
              </p:nvCxnSpPr>
              <p:spPr>
                <a:xfrm>
                  <a:off x="6060644" y="5406838"/>
                  <a:ext cx="507286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48B90935-4418-74CA-46A6-65718D2F5399}"/>
                    </a:ext>
                  </a:extLst>
                </p:cNvPr>
                <p:cNvCxnSpPr>
                  <a:cxnSpLocks/>
                </p:cNvCxnSpPr>
                <p:nvPr/>
              </p:nvCxnSpPr>
              <p:spPr>
                <a:xfrm flipV="1">
                  <a:off x="6060644" y="1526241"/>
                  <a:ext cx="0" cy="388059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C4AC971F-CBEE-C00D-7A74-BC08F7765FA5}"/>
                    </a:ext>
                  </a:extLst>
                </p:cNvPr>
                <p:cNvCxnSpPr/>
                <p:nvPr/>
              </p:nvCxnSpPr>
              <p:spPr>
                <a:xfrm>
                  <a:off x="5988424" y="4305085"/>
                  <a:ext cx="72220" cy="0"/>
                </a:xfrm>
                <a:prstGeom prst="line">
                  <a:avLst/>
                </a:prstGeom>
              </p:spPr>
              <p:style>
                <a:lnRef idx="1">
                  <a:schemeClr val="dk1"/>
                </a:lnRef>
                <a:fillRef idx="0">
                  <a:schemeClr val="dk1"/>
                </a:fillRef>
                <a:effectRef idx="0">
                  <a:schemeClr val="dk1"/>
                </a:effectRef>
                <a:fontRef idx="minor">
                  <a:schemeClr val="tx1"/>
                </a:fontRef>
              </p:style>
            </p:cxnSp>
            <p:cxnSp>
              <p:nvCxnSpPr>
                <p:cNvPr id="49" name="Straight Connector 48">
                  <a:extLst>
                    <a:ext uri="{FF2B5EF4-FFF2-40B4-BE49-F238E27FC236}">
                      <a16:creationId xmlns:a16="http://schemas.microsoft.com/office/drawing/2014/main" id="{D3D6091F-C8C2-0DF1-EB87-802B273E7493}"/>
                    </a:ext>
                  </a:extLst>
                </p:cNvPr>
                <p:cNvCxnSpPr>
                  <a:cxnSpLocks/>
                </p:cNvCxnSpPr>
                <p:nvPr/>
              </p:nvCxnSpPr>
              <p:spPr>
                <a:xfrm>
                  <a:off x="5988424" y="3209365"/>
                  <a:ext cx="72220" cy="0"/>
                </a:xfrm>
                <a:prstGeom prst="line">
                  <a:avLst/>
                </a:prstGeom>
              </p:spPr>
              <p:style>
                <a:lnRef idx="1">
                  <a:schemeClr val="dk1"/>
                </a:lnRef>
                <a:fillRef idx="0">
                  <a:schemeClr val="dk1"/>
                </a:fillRef>
                <a:effectRef idx="0">
                  <a:schemeClr val="dk1"/>
                </a:effectRef>
                <a:fontRef idx="minor">
                  <a:schemeClr val="tx1"/>
                </a:fontRef>
              </p:style>
            </p:cxnSp>
            <p:cxnSp>
              <p:nvCxnSpPr>
                <p:cNvPr id="52" name="Straight Connector 51">
                  <a:extLst>
                    <a:ext uri="{FF2B5EF4-FFF2-40B4-BE49-F238E27FC236}">
                      <a16:creationId xmlns:a16="http://schemas.microsoft.com/office/drawing/2014/main" id="{E2EE0848-7071-A898-8F0B-C8B128561DDE}"/>
                    </a:ext>
                  </a:extLst>
                </p:cNvPr>
                <p:cNvCxnSpPr/>
                <p:nvPr/>
              </p:nvCxnSpPr>
              <p:spPr>
                <a:xfrm>
                  <a:off x="5988424" y="2151529"/>
                  <a:ext cx="72220" cy="0"/>
                </a:xfrm>
                <a:prstGeom prst="line">
                  <a:avLst/>
                </a:prstGeom>
              </p:spPr>
              <p:style>
                <a:lnRef idx="1">
                  <a:schemeClr val="dk1"/>
                </a:lnRef>
                <a:fillRef idx="0">
                  <a:schemeClr val="dk1"/>
                </a:fillRef>
                <a:effectRef idx="0">
                  <a:schemeClr val="dk1"/>
                </a:effectRef>
                <a:fontRef idx="minor">
                  <a:schemeClr val="tx1"/>
                </a:fontRef>
              </p:style>
            </p:cxnSp>
            <p:sp>
              <p:nvSpPr>
                <p:cNvPr id="53" name="Rectangle 52">
                  <a:extLst>
                    <a:ext uri="{FF2B5EF4-FFF2-40B4-BE49-F238E27FC236}">
                      <a16:creationId xmlns:a16="http://schemas.microsoft.com/office/drawing/2014/main" id="{04D5A98C-849E-93FA-1655-50D4F757017B}"/>
                    </a:ext>
                  </a:extLst>
                </p:cNvPr>
                <p:cNvSpPr/>
                <p:nvPr/>
              </p:nvSpPr>
              <p:spPr>
                <a:xfrm rot="16200000">
                  <a:off x="4631629" y="3234874"/>
                  <a:ext cx="2113956"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Relative energy</a:t>
                  </a:r>
                  <a:endParaRPr lang="en-PG" sz="1600" b="1" dirty="0">
                    <a:solidFill>
                      <a:schemeClr val="tx1"/>
                    </a:solidFill>
                    <a:latin typeface="Times New Roman" panose="02020603050405020304" pitchFamily="18" charset="0"/>
                    <a:cs typeface="Times New Roman" panose="02020603050405020304" pitchFamily="18" charset="0"/>
                  </a:endParaRPr>
                </a:p>
              </p:txBody>
            </p:sp>
            <p:sp>
              <p:nvSpPr>
                <p:cNvPr id="54" name="Rectangle 53">
                  <a:extLst>
                    <a:ext uri="{FF2B5EF4-FFF2-40B4-BE49-F238E27FC236}">
                      <a16:creationId xmlns:a16="http://schemas.microsoft.com/office/drawing/2014/main" id="{74F2175B-81EE-FD93-2808-C4CEF913D90C}"/>
                    </a:ext>
                  </a:extLst>
                </p:cNvPr>
                <p:cNvSpPr/>
                <p:nvPr/>
              </p:nvSpPr>
              <p:spPr>
                <a:xfrm>
                  <a:off x="7602849" y="5524427"/>
                  <a:ext cx="2113956"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Wave length </a:t>
                  </a:r>
                  <a:endParaRPr lang="en-PG" sz="1600" b="1" dirty="0">
                    <a:solidFill>
                      <a:schemeClr val="tx1"/>
                    </a:solidFill>
                    <a:latin typeface="Times New Roman" panose="02020603050405020304" pitchFamily="18" charset="0"/>
                    <a:cs typeface="Times New Roman" panose="02020603050405020304" pitchFamily="18" charset="0"/>
                  </a:endParaRPr>
                </a:p>
              </p:txBody>
            </p:sp>
            <p:sp>
              <p:nvSpPr>
                <p:cNvPr id="55" name="Freeform: Shape 54">
                  <a:extLst>
                    <a:ext uri="{FF2B5EF4-FFF2-40B4-BE49-F238E27FC236}">
                      <a16:creationId xmlns:a16="http://schemas.microsoft.com/office/drawing/2014/main" id="{85AFD8C9-A707-F781-9CAD-68E20259322A}"/>
                    </a:ext>
                  </a:extLst>
                </p:cNvPr>
                <p:cNvSpPr/>
                <p:nvPr/>
              </p:nvSpPr>
              <p:spPr>
                <a:xfrm>
                  <a:off x="7100047" y="4654616"/>
                  <a:ext cx="3928835" cy="814936"/>
                </a:xfrm>
                <a:custGeom>
                  <a:avLst/>
                  <a:gdLst>
                    <a:gd name="connsiteX0" fmla="*/ 0 w 3928835"/>
                    <a:gd name="connsiteY0" fmla="*/ 742137 h 814936"/>
                    <a:gd name="connsiteX1" fmla="*/ 421341 w 3928835"/>
                    <a:gd name="connsiteY1" fmla="*/ 168396 h 814936"/>
                    <a:gd name="connsiteX2" fmla="*/ 1004047 w 3928835"/>
                    <a:gd name="connsiteY2" fmla="*/ 15996 h 814936"/>
                    <a:gd name="connsiteX3" fmla="*/ 1819835 w 3928835"/>
                    <a:gd name="connsiteY3" fmla="*/ 87713 h 814936"/>
                    <a:gd name="connsiteX4" fmla="*/ 3738282 w 3928835"/>
                    <a:gd name="connsiteY4" fmla="*/ 751102 h 814936"/>
                    <a:gd name="connsiteX5" fmla="*/ 3756212 w 3928835"/>
                    <a:gd name="connsiteY5" fmla="*/ 751102 h 814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28835" h="814936">
                      <a:moveTo>
                        <a:pt x="0" y="742137"/>
                      </a:moveTo>
                      <a:cubicBezTo>
                        <a:pt x="127000" y="515778"/>
                        <a:pt x="254000" y="289419"/>
                        <a:pt x="421341" y="168396"/>
                      </a:cubicBezTo>
                      <a:cubicBezTo>
                        <a:pt x="588682" y="47373"/>
                        <a:pt x="770965" y="29443"/>
                        <a:pt x="1004047" y="15996"/>
                      </a:cubicBezTo>
                      <a:cubicBezTo>
                        <a:pt x="1237129" y="2549"/>
                        <a:pt x="1364129" y="-34805"/>
                        <a:pt x="1819835" y="87713"/>
                      </a:cubicBezTo>
                      <a:cubicBezTo>
                        <a:pt x="2275541" y="210231"/>
                        <a:pt x="3738282" y="751102"/>
                        <a:pt x="3738282" y="751102"/>
                      </a:cubicBezTo>
                      <a:cubicBezTo>
                        <a:pt x="4061011" y="861667"/>
                        <a:pt x="3908611" y="806384"/>
                        <a:pt x="3756212" y="751102"/>
                      </a:cubicBezTo>
                    </a:path>
                  </a:pathLst>
                </a:cu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56" name="Isosceles Triangle 55">
                  <a:extLst>
                    <a:ext uri="{FF2B5EF4-FFF2-40B4-BE49-F238E27FC236}">
                      <a16:creationId xmlns:a16="http://schemas.microsoft.com/office/drawing/2014/main" id="{AECEF9F7-FBF7-F5BF-7FBA-E01FD330136E}"/>
                    </a:ext>
                  </a:extLst>
                </p:cNvPr>
                <p:cNvSpPr/>
                <p:nvPr/>
              </p:nvSpPr>
              <p:spPr>
                <a:xfrm>
                  <a:off x="8320222" y="4096095"/>
                  <a:ext cx="45719" cy="636493"/>
                </a:xfrm>
                <a:prstGeom prst="triangl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57" name="Isosceles Triangle 56">
                  <a:extLst>
                    <a:ext uri="{FF2B5EF4-FFF2-40B4-BE49-F238E27FC236}">
                      <a16:creationId xmlns:a16="http://schemas.microsoft.com/office/drawing/2014/main" id="{9DC1F361-E071-514A-8CC9-DD06848B8C5C}"/>
                    </a:ext>
                  </a:extLst>
                </p:cNvPr>
                <p:cNvSpPr/>
                <p:nvPr/>
              </p:nvSpPr>
              <p:spPr>
                <a:xfrm>
                  <a:off x="8517455" y="3194021"/>
                  <a:ext cx="95552" cy="1804148"/>
                </a:xfrm>
                <a:prstGeom prst="triangl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58" name="Rectangle 57">
                  <a:extLst>
                    <a:ext uri="{FF2B5EF4-FFF2-40B4-BE49-F238E27FC236}">
                      <a16:creationId xmlns:a16="http://schemas.microsoft.com/office/drawing/2014/main" id="{F2557702-4A10-4257-D3A4-F334FB0F03FB}"/>
                    </a:ext>
                  </a:extLst>
                </p:cNvPr>
                <p:cNvSpPr/>
                <p:nvPr/>
              </p:nvSpPr>
              <p:spPr>
                <a:xfrm>
                  <a:off x="6348599" y="4223951"/>
                  <a:ext cx="1177571"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imes New Roman" panose="02020603050405020304" pitchFamily="18" charset="0"/>
                      <a:cs typeface="Times New Roman" panose="02020603050405020304" pitchFamily="18" charset="0"/>
                    </a:rPr>
                    <a:t>Continuous X-ray</a:t>
                  </a:r>
                  <a:endParaRPr lang="en-PG" sz="1600" dirty="0">
                    <a:solidFill>
                      <a:schemeClr val="tx1"/>
                    </a:solidFill>
                    <a:latin typeface="Times New Roman" panose="02020603050405020304" pitchFamily="18" charset="0"/>
                    <a:cs typeface="Times New Roman" panose="02020603050405020304" pitchFamily="18" charset="0"/>
                  </a:endParaRPr>
                </a:p>
              </p:txBody>
            </p:sp>
            <p:sp>
              <p:nvSpPr>
                <p:cNvPr id="59" name="Rectangle 58">
                  <a:extLst>
                    <a:ext uri="{FF2B5EF4-FFF2-40B4-BE49-F238E27FC236}">
                      <a16:creationId xmlns:a16="http://schemas.microsoft.com/office/drawing/2014/main" id="{689FCB6F-8627-98D2-AE06-C946680AE2DD}"/>
                    </a:ext>
                  </a:extLst>
                </p:cNvPr>
                <p:cNvSpPr/>
                <p:nvPr/>
              </p:nvSpPr>
              <p:spPr>
                <a:xfrm>
                  <a:off x="7336275" y="2203384"/>
                  <a:ext cx="2059331"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imes New Roman" panose="02020603050405020304" pitchFamily="18" charset="0"/>
                      <a:cs typeface="Times New Roman" panose="02020603050405020304" pitchFamily="18" charset="0"/>
                    </a:rPr>
                    <a:t>Characteristic X-ray</a:t>
                  </a:r>
                  <a:endParaRPr lang="en-PG" sz="1600" dirty="0">
                    <a:solidFill>
                      <a:schemeClr val="tx1"/>
                    </a:solidFill>
                    <a:latin typeface="Times New Roman" panose="02020603050405020304" pitchFamily="18" charset="0"/>
                    <a:cs typeface="Times New Roman" panose="02020603050405020304" pitchFamily="18" charset="0"/>
                  </a:endParaRPr>
                </a:p>
              </p:txBody>
            </p:sp>
            <p:sp>
              <p:nvSpPr>
                <p:cNvPr id="60" name="Rectangle 59">
                  <a:extLst>
                    <a:ext uri="{FF2B5EF4-FFF2-40B4-BE49-F238E27FC236}">
                      <a16:creationId xmlns:a16="http://schemas.microsoft.com/office/drawing/2014/main" id="{8FE0656F-3C49-6514-FD08-0D647542E6B5}"/>
                    </a:ext>
                  </a:extLst>
                </p:cNvPr>
                <p:cNvSpPr/>
                <p:nvPr/>
              </p:nvSpPr>
              <p:spPr>
                <a:xfrm>
                  <a:off x="8135426" y="2822723"/>
                  <a:ext cx="859610"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imes New Roman" panose="02020603050405020304" pitchFamily="18" charset="0"/>
                      <a:cs typeface="Times New Roman" panose="02020603050405020304" pitchFamily="18" charset="0"/>
                    </a:rPr>
                    <a:t>K</a:t>
                  </a:r>
                  <a:r>
                    <a:rPr lang="en-US" sz="2000"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t>
                  </a:r>
                  <a:endParaRPr lang="en-PG" sz="2000" baseline="-25000" dirty="0">
                    <a:solidFill>
                      <a:schemeClr val="tx1"/>
                    </a:solidFill>
                    <a:latin typeface="Times New Roman" panose="02020603050405020304" pitchFamily="18" charset="0"/>
                    <a:cs typeface="Times New Roman" panose="02020603050405020304" pitchFamily="18" charset="0"/>
                  </a:endParaRPr>
                </a:p>
              </p:txBody>
            </p:sp>
            <p:sp>
              <p:nvSpPr>
                <p:cNvPr id="61" name="Rectangle 60">
                  <a:extLst>
                    <a:ext uri="{FF2B5EF4-FFF2-40B4-BE49-F238E27FC236}">
                      <a16:creationId xmlns:a16="http://schemas.microsoft.com/office/drawing/2014/main" id="{F5928DCD-8D54-456D-D5A7-79CB084712F3}"/>
                    </a:ext>
                  </a:extLst>
                </p:cNvPr>
                <p:cNvSpPr/>
                <p:nvPr/>
              </p:nvSpPr>
              <p:spPr>
                <a:xfrm>
                  <a:off x="7612863" y="3601570"/>
                  <a:ext cx="859610"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imes New Roman" panose="02020603050405020304" pitchFamily="18" charset="0"/>
                      <a:cs typeface="Times New Roman" panose="02020603050405020304" pitchFamily="18" charset="0"/>
                    </a:rPr>
                    <a:t>K</a:t>
                  </a:r>
                  <a:r>
                    <a:rPr lang="en-US" sz="2000" baseline="-250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rPr>
                    <a:t></a:t>
                  </a:r>
                  <a:endParaRPr lang="en-PG" sz="2000" baseline="-25000" dirty="0">
                    <a:solidFill>
                      <a:schemeClr val="tx1"/>
                    </a:solidFill>
                    <a:latin typeface="Times New Roman" panose="02020603050405020304" pitchFamily="18" charset="0"/>
                    <a:cs typeface="Times New Roman" panose="02020603050405020304" pitchFamily="18" charset="0"/>
                  </a:endParaRPr>
                </a:p>
              </p:txBody>
            </p:sp>
            <p:sp>
              <p:nvSpPr>
                <p:cNvPr id="63" name="TextBox 62">
                  <a:extLst>
                    <a:ext uri="{FF2B5EF4-FFF2-40B4-BE49-F238E27FC236}">
                      <a16:creationId xmlns:a16="http://schemas.microsoft.com/office/drawing/2014/main" id="{236DD83B-2037-28F0-E17F-02B6B13C7C11}"/>
                    </a:ext>
                  </a:extLst>
                </p:cNvPr>
                <p:cNvSpPr txBox="1"/>
                <p:nvPr/>
              </p:nvSpPr>
              <p:spPr>
                <a:xfrm>
                  <a:off x="3513680" y="6315942"/>
                  <a:ext cx="5881926"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7 (a) Characteristic X-ray emission</a:t>
                  </a:r>
                  <a:endParaRPr lang="en-PG" sz="2000" b="1" dirty="0">
                    <a:latin typeface="Times New Roman" panose="02020603050405020304" pitchFamily="18" charset="0"/>
                    <a:cs typeface="Times New Roman" panose="02020603050405020304" pitchFamily="18" charset="0"/>
                  </a:endParaRPr>
                </a:p>
              </p:txBody>
            </p:sp>
          </p:grpSp>
          <p:cxnSp>
            <p:nvCxnSpPr>
              <p:cNvPr id="66" name="Straight Connector 65">
                <a:extLst>
                  <a:ext uri="{FF2B5EF4-FFF2-40B4-BE49-F238E27FC236}">
                    <a16:creationId xmlns:a16="http://schemas.microsoft.com/office/drawing/2014/main" id="{A7869A1B-CFB3-8C4C-7E3A-7A91E312C442}"/>
                  </a:ext>
                </a:extLst>
              </p:cNvPr>
              <p:cNvCxnSpPr/>
              <p:nvPr/>
            </p:nvCxnSpPr>
            <p:spPr>
              <a:xfrm>
                <a:off x="484094" y="1084729"/>
                <a:ext cx="10748682" cy="0"/>
              </a:xfrm>
              <a:prstGeom prst="line">
                <a:avLst/>
              </a:prstGeom>
            </p:spPr>
            <p:style>
              <a:lnRef idx="1">
                <a:schemeClr val="dk1"/>
              </a:lnRef>
              <a:fillRef idx="0">
                <a:schemeClr val="dk1"/>
              </a:fillRef>
              <a:effectRef idx="0">
                <a:schemeClr val="dk1"/>
              </a:effectRef>
              <a:fontRef idx="minor">
                <a:schemeClr val="tx1"/>
              </a:fontRef>
            </p:style>
          </p:cxnSp>
          <p:cxnSp>
            <p:nvCxnSpPr>
              <p:cNvPr id="67" name="Straight Connector 66">
                <a:extLst>
                  <a:ext uri="{FF2B5EF4-FFF2-40B4-BE49-F238E27FC236}">
                    <a16:creationId xmlns:a16="http://schemas.microsoft.com/office/drawing/2014/main" id="{F4B00C86-CCFE-A7B6-FA86-81F354CE4137}"/>
                  </a:ext>
                </a:extLst>
              </p:cNvPr>
              <p:cNvCxnSpPr/>
              <p:nvPr/>
            </p:nvCxnSpPr>
            <p:spPr>
              <a:xfrm>
                <a:off x="484094" y="6651811"/>
                <a:ext cx="10748682" cy="0"/>
              </a:xfrm>
              <a:prstGeom prst="line">
                <a:avLst/>
              </a:prstGeom>
            </p:spPr>
            <p:style>
              <a:lnRef idx="1">
                <a:schemeClr val="dk1"/>
              </a:lnRef>
              <a:fillRef idx="0">
                <a:schemeClr val="dk1"/>
              </a:fillRef>
              <a:effectRef idx="0">
                <a:schemeClr val="dk1"/>
              </a:effectRef>
              <a:fontRef idx="minor">
                <a:schemeClr val="tx1"/>
              </a:fontRef>
            </p:style>
          </p:cxnSp>
          <p:cxnSp>
            <p:nvCxnSpPr>
              <p:cNvPr id="69" name="Straight Connector 68">
                <a:extLst>
                  <a:ext uri="{FF2B5EF4-FFF2-40B4-BE49-F238E27FC236}">
                    <a16:creationId xmlns:a16="http://schemas.microsoft.com/office/drawing/2014/main" id="{C60DB921-BD35-750D-5D57-B5F67D4DF941}"/>
                  </a:ext>
                </a:extLst>
              </p:cNvPr>
              <p:cNvCxnSpPr/>
              <p:nvPr/>
            </p:nvCxnSpPr>
            <p:spPr>
              <a:xfrm>
                <a:off x="484094" y="1084729"/>
                <a:ext cx="0" cy="5567083"/>
              </a:xfrm>
              <a:prstGeom prst="line">
                <a:avLst/>
              </a:prstGeom>
            </p:spPr>
            <p:style>
              <a:lnRef idx="1">
                <a:schemeClr val="dk1"/>
              </a:lnRef>
              <a:fillRef idx="0">
                <a:schemeClr val="dk1"/>
              </a:fillRef>
              <a:effectRef idx="0">
                <a:schemeClr val="dk1"/>
              </a:effectRef>
              <a:fontRef idx="minor">
                <a:schemeClr val="tx1"/>
              </a:fontRef>
            </p:style>
          </p:cxnSp>
          <p:cxnSp>
            <p:nvCxnSpPr>
              <p:cNvPr id="70" name="Straight Connector 69">
                <a:extLst>
                  <a:ext uri="{FF2B5EF4-FFF2-40B4-BE49-F238E27FC236}">
                    <a16:creationId xmlns:a16="http://schemas.microsoft.com/office/drawing/2014/main" id="{B58EADB6-6D42-CE5B-EE52-18C6C9E7E38A}"/>
                  </a:ext>
                </a:extLst>
              </p:cNvPr>
              <p:cNvCxnSpPr/>
              <p:nvPr/>
            </p:nvCxnSpPr>
            <p:spPr>
              <a:xfrm>
                <a:off x="11223811" y="1084728"/>
                <a:ext cx="0" cy="5567083"/>
              </a:xfrm>
              <a:prstGeom prst="line">
                <a:avLst/>
              </a:prstGeom>
            </p:spPr>
            <p:style>
              <a:lnRef idx="1">
                <a:schemeClr val="dk1"/>
              </a:lnRef>
              <a:fillRef idx="0">
                <a:schemeClr val="dk1"/>
              </a:fillRef>
              <a:effectRef idx="0">
                <a:schemeClr val="dk1"/>
              </a:effectRef>
              <a:fontRef idx="minor">
                <a:schemeClr val="tx1"/>
              </a:fontRef>
            </p:style>
          </p:cxnSp>
        </p:grpSp>
        <p:sp>
          <p:nvSpPr>
            <p:cNvPr id="2" name="Rectangle 1">
              <a:extLst>
                <a:ext uri="{FF2B5EF4-FFF2-40B4-BE49-F238E27FC236}">
                  <a16:creationId xmlns:a16="http://schemas.microsoft.com/office/drawing/2014/main" id="{1859A11F-E05D-C3AB-B1D9-194AD14FADD8}"/>
                </a:ext>
              </a:extLst>
            </p:cNvPr>
            <p:cNvSpPr/>
            <p:nvPr/>
          </p:nvSpPr>
          <p:spPr>
            <a:xfrm>
              <a:off x="3469671" y="6365913"/>
              <a:ext cx="1439579" cy="26557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spTree>
    <p:extLst>
      <p:ext uri="{BB962C8B-B14F-4D97-AF65-F5344CB8AC3E}">
        <p14:creationId xmlns:p14="http://schemas.microsoft.com/office/powerpoint/2010/main" val="9197027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AC7E755-3612-140B-FD05-3DFF529398E1}"/>
              </a:ext>
            </a:extLst>
          </p:cNvPr>
          <p:cNvGrpSpPr/>
          <p:nvPr/>
        </p:nvGrpSpPr>
        <p:grpSpPr>
          <a:xfrm>
            <a:off x="197224" y="860611"/>
            <a:ext cx="11089341" cy="5855441"/>
            <a:chOff x="197224" y="860611"/>
            <a:chExt cx="11089341" cy="5855441"/>
          </a:xfrm>
        </p:grpSpPr>
        <p:grpSp>
          <p:nvGrpSpPr>
            <p:cNvPr id="103" name="Group 102">
              <a:extLst>
                <a:ext uri="{FF2B5EF4-FFF2-40B4-BE49-F238E27FC236}">
                  <a16:creationId xmlns:a16="http://schemas.microsoft.com/office/drawing/2014/main" id="{FE641CA6-5293-2F31-D739-3DDF9CE77F5C}"/>
                </a:ext>
              </a:extLst>
            </p:cNvPr>
            <p:cNvGrpSpPr/>
            <p:nvPr/>
          </p:nvGrpSpPr>
          <p:grpSpPr>
            <a:xfrm>
              <a:off x="197224" y="860611"/>
              <a:ext cx="11089341" cy="5855441"/>
              <a:chOff x="197224" y="860611"/>
              <a:chExt cx="11089341" cy="5855441"/>
            </a:xfrm>
          </p:grpSpPr>
          <p:grpSp>
            <p:nvGrpSpPr>
              <p:cNvPr id="96" name="Group 95">
                <a:extLst>
                  <a:ext uri="{FF2B5EF4-FFF2-40B4-BE49-F238E27FC236}">
                    <a16:creationId xmlns:a16="http://schemas.microsoft.com/office/drawing/2014/main" id="{2311CB87-A39F-D7D6-7AE8-0A6C222DDCB9}"/>
                  </a:ext>
                </a:extLst>
              </p:cNvPr>
              <p:cNvGrpSpPr/>
              <p:nvPr/>
            </p:nvGrpSpPr>
            <p:grpSpPr>
              <a:xfrm>
                <a:off x="293188" y="960411"/>
                <a:ext cx="10906087" cy="5755641"/>
                <a:chOff x="293188" y="960411"/>
                <a:chExt cx="10906087" cy="5755641"/>
              </a:xfrm>
            </p:grpSpPr>
            <p:grpSp>
              <p:nvGrpSpPr>
                <p:cNvPr id="4" name="Group 3">
                  <a:extLst>
                    <a:ext uri="{FF2B5EF4-FFF2-40B4-BE49-F238E27FC236}">
                      <a16:creationId xmlns:a16="http://schemas.microsoft.com/office/drawing/2014/main" id="{D8F2F11C-8740-21B9-4861-50A61BC5F123}"/>
                    </a:ext>
                  </a:extLst>
                </p:cNvPr>
                <p:cNvGrpSpPr/>
                <p:nvPr/>
              </p:nvGrpSpPr>
              <p:grpSpPr>
                <a:xfrm>
                  <a:off x="1526513" y="1526241"/>
                  <a:ext cx="3186900" cy="3501130"/>
                  <a:chOff x="6025398" y="1690555"/>
                  <a:chExt cx="3186900" cy="3501130"/>
                </a:xfrm>
              </p:grpSpPr>
              <p:sp>
                <p:nvSpPr>
                  <p:cNvPr id="5" name="Oval 4">
                    <a:extLst>
                      <a:ext uri="{FF2B5EF4-FFF2-40B4-BE49-F238E27FC236}">
                        <a16:creationId xmlns:a16="http://schemas.microsoft.com/office/drawing/2014/main" id="{D20005A3-BE98-70B3-540A-7E325EC17803}"/>
                      </a:ext>
                    </a:extLst>
                  </p:cNvPr>
                  <p:cNvSpPr/>
                  <p:nvPr/>
                </p:nvSpPr>
                <p:spPr>
                  <a:xfrm>
                    <a:off x="6025398" y="2269191"/>
                    <a:ext cx="3012141" cy="2922494"/>
                  </a:xfrm>
                  <a:prstGeom prst="ellipse">
                    <a:avLst/>
                  </a:prstGeom>
                  <a:gradFill flip="none" rotWithShape="1">
                    <a:gsLst>
                      <a:gs pos="0">
                        <a:schemeClr val="accent1">
                          <a:lumMod val="20000"/>
                          <a:lumOff val="80000"/>
                          <a:shade val="30000"/>
                          <a:satMod val="115000"/>
                        </a:schemeClr>
                      </a:gs>
                      <a:gs pos="50000">
                        <a:schemeClr val="accent1">
                          <a:lumMod val="20000"/>
                          <a:lumOff val="80000"/>
                          <a:shade val="67500"/>
                          <a:satMod val="115000"/>
                        </a:schemeClr>
                      </a:gs>
                      <a:gs pos="100000">
                        <a:schemeClr val="accent1">
                          <a:lumMod val="20000"/>
                          <a:lumOff val="80000"/>
                          <a:shade val="100000"/>
                          <a:satMod val="115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6" name="Oval 5">
                    <a:extLst>
                      <a:ext uri="{FF2B5EF4-FFF2-40B4-BE49-F238E27FC236}">
                        <a16:creationId xmlns:a16="http://schemas.microsoft.com/office/drawing/2014/main" id="{40AB389F-0567-B192-B340-E3A84F20A16C}"/>
                      </a:ext>
                    </a:extLst>
                  </p:cNvPr>
                  <p:cNvSpPr/>
                  <p:nvPr/>
                </p:nvSpPr>
                <p:spPr>
                  <a:xfrm>
                    <a:off x="6397433" y="2600885"/>
                    <a:ext cx="2268070" cy="2272553"/>
                  </a:xfrm>
                  <a:prstGeom prst="ellipse">
                    <a:avLst/>
                  </a:prstGeom>
                  <a:gradFill flip="none" rotWithShape="1">
                    <a:gsLst>
                      <a:gs pos="0">
                        <a:schemeClr val="accent1">
                          <a:lumMod val="20000"/>
                          <a:lumOff val="80000"/>
                          <a:shade val="30000"/>
                          <a:satMod val="115000"/>
                        </a:schemeClr>
                      </a:gs>
                      <a:gs pos="50000">
                        <a:schemeClr val="accent1">
                          <a:lumMod val="20000"/>
                          <a:lumOff val="80000"/>
                          <a:shade val="67500"/>
                          <a:satMod val="115000"/>
                        </a:schemeClr>
                      </a:gs>
                      <a:gs pos="100000">
                        <a:schemeClr val="accent1">
                          <a:lumMod val="20000"/>
                          <a:lumOff val="80000"/>
                          <a:shade val="100000"/>
                          <a:satMod val="115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7" name="Oval 6">
                    <a:extLst>
                      <a:ext uri="{FF2B5EF4-FFF2-40B4-BE49-F238E27FC236}">
                        <a16:creationId xmlns:a16="http://schemas.microsoft.com/office/drawing/2014/main" id="{7F9A2251-18E7-1FB8-0A7B-6739C5F08D31}"/>
                      </a:ext>
                    </a:extLst>
                  </p:cNvPr>
                  <p:cNvSpPr/>
                  <p:nvPr/>
                </p:nvSpPr>
                <p:spPr>
                  <a:xfrm>
                    <a:off x="6852390" y="3028949"/>
                    <a:ext cx="1358153" cy="1402977"/>
                  </a:xfrm>
                  <a:prstGeom prst="ellipse">
                    <a:avLst/>
                  </a:prstGeom>
                  <a:gradFill flip="none" rotWithShape="1">
                    <a:gsLst>
                      <a:gs pos="0">
                        <a:schemeClr val="accent1">
                          <a:lumMod val="20000"/>
                          <a:lumOff val="80000"/>
                          <a:shade val="30000"/>
                          <a:satMod val="115000"/>
                        </a:schemeClr>
                      </a:gs>
                      <a:gs pos="50000">
                        <a:schemeClr val="accent1">
                          <a:lumMod val="20000"/>
                          <a:lumOff val="80000"/>
                          <a:shade val="67500"/>
                          <a:satMod val="115000"/>
                        </a:schemeClr>
                      </a:gs>
                      <a:gs pos="100000">
                        <a:schemeClr val="accent1">
                          <a:lumMod val="20000"/>
                          <a:lumOff val="80000"/>
                          <a:shade val="100000"/>
                          <a:satMod val="115000"/>
                        </a:scheme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8" name="Oval 7">
                    <a:extLst>
                      <a:ext uri="{FF2B5EF4-FFF2-40B4-BE49-F238E27FC236}">
                        <a16:creationId xmlns:a16="http://schemas.microsoft.com/office/drawing/2014/main" id="{816DAC15-8A1C-5889-AD36-3DB0B700789D}"/>
                      </a:ext>
                    </a:extLst>
                  </p:cNvPr>
                  <p:cNvSpPr/>
                  <p:nvPr/>
                </p:nvSpPr>
                <p:spPr>
                  <a:xfrm>
                    <a:off x="7385789" y="3530973"/>
                    <a:ext cx="291354" cy="282388"/>
                  </a:xfrm>
                  <a:prstGeom prst="ellipse">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9" name="Oval 8">
                    <a:extLst>
                      <a:ext uri="{FF2B5EF4-FFF2-40B4-BE49-F238E27FC236}">
                        <a16:creationId xmlns:a16="http://schemas.microsoft.com/office/drawing/2014/main" id="{1EF5B909-EBE3-B44C-8A7E-DAA472B6361F}"/>
                      </a:ext>
                    </a:extLst>
                  </p:cNvPr>
                  <p:cNvSpPr/>
                  <p:nvPr/>
                </p:nvSpPr>
                <p:spPr>
                  <a:xfrm>
                    <a:off x="6852389" y="3291876"/>
                    <a:ext cx="152396" cy="163606"/>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dirty="0"/>
                  </a:p>
                </p:txBody>
              </p:sp>
              <p:sp>
                <p:nvSpPr>
                  <p:cNvPr id="10" name="Oval 9">
                    <a:extLst>
                      <a:ext uri="{FF2B5EF4-FFF2-40B4-BE49-F238E27FC236}">
                        <a16:creationId xmlns:a16="http://schemas.microsoft.com/office/drawing/2014/main" id="{3D6026D0-261B-ED51-A348-002EC987D485}"/>
                      </a:ext>
                    </a:extLst>
                  </p:cNvPr>
                  <p:cNvSpPr/>
                  <p:nvPr/>
                </p:nvSpPr>
                <p:spPr>
                  <a:xfrm>
                    <a:off x="9059902" y="1690555"/>
                    <a:ext cx="152396" cy="163606"/>
                  </a:xfrm>
                  <a:prstGeom prst="ellipse">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dirty="0"/>
                  </a:p>
                </p:txBody>
              </p:sp>
              <p:sp>
                <p:nvSpPr>
                  <p:cNvPr id="11" name="Oval 10">
                    <a:extLst>
                      <a:ext uri="{FF2B5EF4-FFF2-40B4-BE49-F238E27FC236}">
                        <a16:creationId xmlns:a16="http://schemas.microsoft.com/office/drawing/2014/main" id="{410C2EAF-D93B-F6C7-85F4-3EC83FDAFA64}"/>
                      </a:ext>
                    </a:extLst>
                  </p:cNvPr>
                  <p:cNvSpPr/>
                  <p:nvPr/>
                </p:nvSpPr>
                <p:spPr>
                  <a:xfrm>
                    <a:off x="6444491" y="4131608"/>
                    <a:ext cx="152396" cy="163606"/>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grpSp>
            <p:sp>
              <p:nvSpPr>
                <p:cNvPr id="13" name="TextBox 12">
                  <a:extLst>
                    <a:ext uri="{FF2B5EF4-FFF2-40B4-BE49-F238E27FC236}">
                      <a16:creationId xmlns:a16="http://schemas.microsoft.com/office/drawing/2014/main" id="{029064EE-3DAB-C427-9762-9EACE9F569B2}"/>
                    </a:ext>
                  </a:extLst>
                </p:cNvPr>
                <p:cNvSpPr txBox="1"/>
                <p:nvPr/>
              </p:nvSpPr>
              <p:spPr>
                <a:xfrm>
                  <a:off x="3513680" y="6315942"/>
                  <a:ext cx="5881926"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7 (b) Continuous X-ray emission</a:t>
                  </a:r>
                  <a:endParaRPr lang="en-PG"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F14FF8DF-71E0-3184-96AA-CC2B4FBAADDC}"/>
                    </a:ext>
                  </a:extLst>
                </p:cNvPr>
                <p:cNvSpPr/>
                <p:nvPr/>
              </p:nvSpPr>
              <p:spPr>
                <a:xfrm>
                  <a:off x="299923" y="3384736"/>
                  <a:ext cx="152396" cy="163606"/>
                </a:xfrm>
                <a:prstGeom prst="ellipse">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15" name="Rectangle 14">
                  <a:extLst>
                    <a:ext uri="{FF2B5EF4-FFF2-40B4-BE49-F238E27FC236}">
                      <a16:creationId xmlns:a16="http://schemas.microsoft.com/office/drawing/2014/main" id="{1629BD29-CD4A-EE00-5B57-90416A9A6E84}"/>
                    </a:ext>
                  </a:extLst>
                </p:cNvPr>
                <p:cNvSpPr/>
                <p:nvPr/>
              </p:nvSpPr>
              <p:spPr>
                <a:xfrm>
                  <a:off x="332745" y="2789825"/>
                  <a:ext cx="994429"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imes New Roman" panose="02020603050405020304" pitchFamily="18" charset="0"/>
                      <a:cs typeface="Times New Roman" panose="02020603050405020304" pitchFamily="18" charset="0"/>
                    </a:rPr>
                    <a:t>Incident electrons</a:t>
                  </a:r>
                  <a:endParaRPr lang="en-PG" sz="1600" dirty="0">
                    <a:solidFill>
                      <a:schemeClr val="tx1"/>
                    </a:solidFill>
                    <a:latin typeface="Times New Roman" panose="02020603050405020304" pitchFamily="18" charset="0"/>
                    <a:cs typeface="Times New Roman" panose="02020603050405020304" pitchFamily="18" charset="0"/>
                  </a:endParaRPr>
                </a:p>
              </p:txBody>
            </p:sp>
            <p:cxnSp>
              <p:nvCxnSpPr>
                <p:cNvPr id="17" name="Straight Arrow Connector 16">
                  <a:extLst>
                    <a:ext uri="{FF2B5EF4-FFF2-40B4-BE49-F238E27FC236}">
                      <a16:creationId xmlns:a16="http://schemas.microsoft.com/office/drawing/2014/main" id="{665BFD27-DAAD-83A4-11C3-C5F8EB45F9A0}"/>
                    </a:ext>
                  </a:extLst>
                </p:cNvPr>
                <p:cNvCxnSpPr>
                  <a:cxnSpLocks/>
                </p:cNvCxnSpPr>
                <p:nvPr/>
              </p:nvCxnSpPr>
              <p:spPr>
                <a:xfrm flipV="1">
                  <a:off x="563418" y="3483448"/>
                  <a:ext cx="2249595" cy="2440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a:extLst>
                    <a:ext uri="{FF2B5EF4-FFF2-40B4-BE49-F238E27FC236}">
                      <a16:creationId xmlns:a16="http://schemas.microsoft.com/office/drawing/2014/main" id="{23491AC5-8481-19E6-EAFD-7F942258C7E6}"/>
                    </a:ext>
                  </a:extLst>
                </p:cNvPr>
                <p:cNvCxnSpPr>
                  <a:cxnSpLocks/>
                </p:cNvCxnSpPr>
                <p:nvPr/>
              </p:nvCxnSpPr>
              <p:spPr>
                <a:xfrm>
                  <a:off x="6060644" y="5406838"/>
                  <a:ext cx="507286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D698668-C2BF-5442-A579-87F909884130}"/>
                    </a:ext>
                  </a:extLst>
                </p:cNvPr>
                <p:cNvCxnSpPr>
                  <a:cxnSpLocks/>
                </p:cNvCxnSpPr>
                <p:nvPr/>
              </p:nvCxnSpPr>
              <p:spPr>
                <a:xfrm flipV="1">
                  <a:off x="6060644" y="1526241"/>
                  <a:ext cx="0" cy="388059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FBC2CB2-6B75-5115-9E27-C5F47255EA9B}"/>
                    </a:ext>
                  </a:extLst>
                </p:cNvPr>
                <p:cNvCxnSpPr/>
                <p:nvPr/>
              </p:nvCxnSpPr>
              <p:spPr>
                <a:xfrm>
                  <a:off x="5988424" y="4305085"/>
                  <a:ext cx="72220" cy="0"/>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a:extLst>
                    <a:ext uri="{FF2B5EF4-FFF2-40B4-BE49-F238E27FC236}">
                      <a16:creationId xmlns:a16="http://schemas.microsoft.com/office/drawing/2014/main" id="{71A08CC2-6CC6-E82E-083A-A1FFAAFCB97D}"/>
                    </a:ext>
                  </a:extLst>
                </p:cNvPr>
                <p:cNvCxnSpPr>
                  <a:cxnSpLocks/>
                </p:cNvCxnSpPr>
                <p:nvPr/>
              </p:nvCxnSpPr>
              <p:spPr>
                <a:xfrm>
                  <a:off x="5988424" y="3209365"/>
                  <a:ext cx="72220" cy="0"/>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D4F2F69C-7E3B-94E8-82DB-615B12187B0D}"/>
                    </a:ext>
                  </a:extLst>
                </p:cNvPr>
                <p:cNvCxnSpPr/>
                <p:nvPr/>
              </p:nvCxnSpPr>
              <p:spPr>
                <a:xfrm>
                  <a:off x="5988424" y="2151529"/>
                  <a:ext cx="72220" cy="0"/>
                </a:xfrm>
                <a:prstGeom prst="line">
                  <a:avLst/>
                </a:prstGeom>
              </p:spPr>
              <p:style>
                <a:lnRef idx="1">
                  <a:schemeClr val="dk1"/>
                </a:lnRef>
                <a:fillRef idx="0">
                  <a:schemeClr val="dk1"/>
                </a:fillRef>
                <a:effectRef idx="0">
                  <a:schemeClr val="dk1"/>
                </a:effectRef>
                <a:fontRef idx="minor">
                  <a:schemeClr val="tx1"/>
                </a:fontRef>
              </p:style>
            </p:cxnSp>
            <p:sp>
              <p:nvSpPr>
                <p:cNvPr id="23" name="Rectangle 22">
                  <a:extLst>
                    <a:ext uri="{FF2B5EF4-FFF2-40B4-BE49-F238E27FC236}">
                      <a16:creationId xmlns:a16="http://schemas.microsoft.com/office/drawing/2014/main" id="{172739BD-D744-88A2-7340-CE4160DAFBE6}"/>
                    </a:ext>
                  </a:extLst>
                </p:cNvPr>
                <p:cNvSpPr/>
                <p:nvPr/>
              </p:nvSpPr>
              <p:spPr>
                <a:xfrm rot="16200000">
                  <a:off x="4631629" y="3234874"/>
                  <a:ext cx="2113956"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Relative energy</a:t>
                  </a:r>
                  <a:endParaRPr lang="en-PG" sz="1600" b="1" dirty="0">
                    <a:solidFill>
                      <a:schemeClr val="tx1"/>
                    </a:solidFill>
                    <a:latin typeface="Times New Roman" panose="02020603050405020304" pitchFamily="18" charset="0"/>
                    <a:cs typeface="Times New Roman" panose="02020603050405020304" pitchFamily="18" charset="0"/>
                  </a:endParaRPr>
                </a:p>
              </p:txBody>
            </p:sp>
            <p:sp>
              <p:nvSpPr>
                <p:cNvPr id="24" name="Rectangle 23">
                  <a:extLst>
                    <a:ext uri="{FF2B5EF4-FFF2-40B4-BE49-F238E27FC236}">
                      <a16:creationId xmlns:a16="http://schemas.microsoft.com/office/drawing/2014/main" id="{3689E329-BD99-25F6-6C4E-19915E1E024C}"/>
                    </a:ext>
                  </a:extLst>
                </p:cNvPr>
                <p:cNvSpPr/>
                <p:nvPr/>
              </p:nvSpPr>
              <p:spPr>
                <a:xfrm>
                  <a:off x="7670301" y="5795149"/>
                  <a:ext cx="2113956"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Wave length (nm)  </a:t>
                  </a:r>
                  <a:endParaRPr lang="en-PG" sz="1600" b="1" dirty="0">
                    <a:solidFill>
                      <a:schemeClr val="tx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0F0B83BA-9767-1234-3117-11A32CD9BF01}"/>
                    </a:ext>
                  </a:extLst>
                </p:cNvPr>
                <p:cNvSpPr/>
                <p:nvPr/>
              </p:nvSpPr>
              <p:spPr>
                <a:xfrm>
                  <a:off x="8597074" y="2734469"/>
                  <a:ext cx="2602201"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Continuous X-ray</a:t>
                  </a:r>
                </a:p>
                <a:p>
                  <a:pPr algn="ctr"/>
                  <a:r>
                    <a:rPr lang="en-US" sz="1600" b="1" dirty="0">
                      <a:solidFill>
                        <a:schemeClr val="tx1"/>
                      </a:solidFill>
                      <a:latin typeface="Times New Roman" panose="02020603050405020304" pitchFamily="18" charset="0"/>
                      <a:cs typeface="Times New Roman" panose="02020603050405020304" pitchFamily="18" charset="0"/>
                    </a:rPr>
                    <a:t> emission due to Bremsstrahlung </a:t>
                  </a:r>
                  <a:endParaRPr lang="en-PG" sz="1600" b="1" dirty="0">
                    <a:solidFill>
                      <a:schemeClr val="tx1"/>
                    </a:solidFill>
                    <a:latin typeface="Times New Roman" panose="02020603050405020304" pitchFamily="18" charset="0"/>
                    <a:cs typeface="Times New Roman" panose="02020603050405020304" pitchFamily="18" charset="0"/>
                  </a:endParaRPr>
                </a:p>
              </p:txBody>
            </p:sp>
            <p:sp>
              <p:nvSpPr>
                <p:cNvPr id="32" name="Freeform: Shape 31">
                  <a:extLst>
                    <a:ext uri="{FF2B5EF4-FFF2-40B4-BE49-F238E27FC236}">
                      <a16:creationId xmlns:a16="http://schemas.microsoft.com/office/drawing/2014/main" id="{5B4DFA32-FC3D-7B62-1021-042906485938}"/>
                    </a:ext>
                  </a:extLst>
                </p:cNvPr>
                <p:cNvSpPr/>
                <p:nvPr/>
              </p:nvSpPr>
              <p:spPr>
                <a:xfrm>
                  <a:off x="8358909" y="5095561"/>
                  <a:ext cx="1819564" cy="298516"/>
                </a:xfrm>
                <a:custGeom>
                  <a:avLst/>
                  <a:gdLst>
                    <a:gd name="connsiteX0" fmla="*/ 0 w 1819564"/>
                    <a:gd name="connsiteY0" fmla="*/ 298516 h 298516"/>
                    <a:gd name="connsiteX1" fmla="*/ 267855 w 1819564"/>
                    <a:gd name="connsiteY1" fmla="*/ 30662 h 298516"/>
                    <a:gd name="connsiteX2" fmla="*/ 905164 w 1819564"/>
                    <a:gd name="connsiteY2" fmla="*/ 30662 h 298516"/>
                    <a:gd name="connsiteX3" fmla="*/ 1819564 w 1819564"/>
                    <a:gd name="connsiteY3" fmla="*/ 252334 h 298516"/>
                  </a:gdLst>
                  <a:ahLst/>
                  <a:cxnLst>
                    <a:cxn ang="0">
                      <a:pos x="connsiteX0" y="connsiteY0"/>
                    </a:cxn>
                    <a:cxn ang="0">
                      <a:pos x="connsiteX1" y="connsiteY1"/>
                    </a:cxn>
                    <a:cxn ang="0">
                      <a:pos x="connsiteX2" y="connsiteY2"/>
                    </a:cxn>
                    <a:cxn ang="0">
                      <a:pos x="connsiteX3" y="connsiteY3"/>
                    </a:cxn>
                  </a:cxnLst>
                  <a:rect l="l" t="t" r="r" b="b"/>
                  <a:pathLst>
                    <a:path w="1819564" h="298516">
                      <a:moveTo>
                        <a:pt x="0" y="298516"/>
                      </a:moveTo>
                      <a:cubicBezTo>
                        <a:pt x="58497" y="186910"/>
                        <a:pt x="116994" y="75304"/>
                        <a:pt x="267855" y="30662"/>
                      </a:cubicBezTo>
                      <a:cubicBezTo>
                        <a:pt x="418716" y="-13980"/>
                        <a:pt x="646546" y="-6283"/>
                        <a:pt x="905164" y="30662"/>
                      </a:cubicBezTo>
                      <a:cubicBezTo>
                        <a:pt x="1163782" y="67607"/>
                        <a:pt x="1491673" y="159970"/>
                        <a:pt x="1819564" y="252334"/>
                      </a:cubicBezTo>
                    </a:path>
                  </a:pathLst>
                </a:cu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5" name="Freeform: Shape 34">
                  <a:extLst>
                    <a:ext uri="{FF2B5EF4-FFF2-40B4-BE49-F238E27FC236}">
                      <a16:creationId xmlns:a16="http://schemas.microsoft.com/office/drawing/2014/main" id="{F9BC06FD-7BE4-48C3-82F3-317A24DA1D79}"/>
                    </a:ext>
                  </a:extLst>
                </p:cNvPr>
                <p:cNvSpPr/>
                <p:nvPr/>
              </p:nvSpPr>
              <p:spPr>
                <a:xfrm>
                  <a:off x="7890893" y="3933720"/>
                  <a:ext cx="2287580" cy="1451080"/>
                </a:xfrm>
                <a:custGeom>
                  <a:avLst/>
                  <a:gdLst>
                    <a:gd name="connsiteX0" fmla="*/ 18664 w 2494010"/>
                    <a:gd name="connsiteY0" fmla="*/ 1471511 h 1471511"/>
                    <a:gd name="connsiteX1" fmla="*/ 18664 w 2494010"/>
                    <a:gd name="connsiteY1" fmla="*/ 1259074 h 1471511"/>
                    <a:gd name="connsiteX2" fmla="*/ 212628 w 2494010"/>
                    <a:gd name="connsiteY2" fmla="*/ 215365 h 1471511"/>
                    <a:gd name="connsiteX3" fmla="*/ 591319 w 2494010"/>
                    <a:gd name="connsiteY3" fmla="*/ 39874 h 1471511"/>
                    <a:gd name="connsiteX4" fmla="*/ 1311755 w 2494010"/>
                    <a:gd name="connsiteY4" fmla="*/ 751074 h 1471511"/>
                    <a:gd name="connsiteX5" fmla="*/ 1755101 w 2494010"/>
                    <a:gd name="connsiteY5" fmla="*/ 1120529 h 1471511"/>
                    <a:gd name="connsiteX6" fmla="*/ 2494010 w 2494010"/>
                    <a:gd name="connsiteY6" fmla="*/ 1296020 h 1471511"/>
                    <a:gd name="connsiteX0" fmla="*/ 1244 w 2670554"/>
                    <a:gd name="connsiteY0" fmla="*/ 1453038 h 1453038"/>
                    <a:gd name="connsiteX1" fmla="*/ 195208 w 2670554"/>
                    <a:gd name="connsiteY1" fmla="*/ 1259074 h 1453038"/>
                    <a:gd name="connsiteX2" fmla="*/ 389172 w 2670554"/>
                    <a:gd name="connsiteY2" fmla="*/ 215365 h 1453038"/>
                    <a:gd name="connsiteX3" fmla="*/ 767863 w 2670554"/>
                    <a:gd name="connsiteY3" fmla="*/ 39874 h 1453038"/>
                    <a:gd name="connsiteX4" fmla="*/ 1488299 w 2670554"/>
                    <a:gd name="connsiteY4" fmla="*/ 751074 h 1453038"/>
                    <a:gd name="connsiteX5" fmla="*/ 1931645 w 2670554"/>
                    <a:gd name="connsiteY5" fmla="*/ 1120529 h 1453038"/>
                    <a:gd name="connsiteX6" fmla="*/ 2670554 w 2670554"/>
                    <a:gd name="connsiteY6" fmla="*/ 1296020 h 1453038"/>
                    <a:gd name="connsiteX0" fmla="*/ 2586 w 2671896"/>
                    <a:gd name="connsiteY0" fmla="*/ 1451080 h 1451080"/>
                    <a:gd name="connsiteX1" fmla="*/ 113423 w 2671896"/>
                    <a:gd name="connsiteY1" fmla="*/ 1192461 h 1451080"/>
                    <a:gd name="connsiteX2" fmla="*/ 390514 w 2671896"/>
                    <a:gd name="connsiteY2" fmla="*/ 213407 h 1451080"/>
                    <a:gd name="connsiteX3" fmla="*/ 769205 w 2671896"/>
                    <a:gd name="connsiteY3" fmla="*/ 37916 h 1451080"/>
                    <a:gd name="connsiteX4" fmla="*/ 1489641 w 2671896"/>
                    <a:gd name="connsiteY4" fmla="*/ 749116 h 1451080"/>
                    <a:gd name="connsiteX5" fmla="*/ 1932987 w 2671896"/>
                    <a:gd name="connsiteY5" fmla="*/ 1118571 h 1451080"/>
                    <a:gd name="connsiteX6" fmla="*/ 2671896 w 2671896"/>
                    <a:gd name="connsiteY6" fmla="*/ 1294062 h 1451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1896" h="1451080">
                      <a:moveTo>
                        <a:pt x="2586" y="1451080"/>
                      </a:moveTo>
                      <a:cubicBezTo>
                        <a:pt x="-13578" y="1449540"/>
                        <a:pt x="48768" y="1398740"/>
                        <a:pt x="113423" y="1192461"/>
                      </a:cubicBezTo>
                      <a:cubicBezTo>
                        <a:pt x="178078" y="986182"/>
                        <a:pt x="281217" y="405831"/>
                        <a:pt x="390514" y="213407"/>
                      </a:cubicBezTo>
                      <a:cubicBezTo>
                        <a:pt x="499811" y="20983"/>
                        <a:pt x="586017" y="-51369"/>
                        <a:pt x="769205" y="37916"/>
                      </a:cubicBezTo>
                      <a:cubicBezTo>
                        <a:pt x="952393" y="127201"/>
                        <a:pt x="1295677" y="569007"/>
                        <a:pt x="1489641" y="749116"/>
                      </a:cubicBezTo>
                      <a:cubicBezTo>
                        <a:pt x="1683605" y="929225"/>
                        <a:pt x="1735945" y="1027747"/>
                        <a:pt x="1932987" y="1118571"/>
                      </a:cubicBezTo>
                      <a:cubicBezTo>
                        <a:pt x="2130030" y="1209395"/>
                        <a:pt x="2400963" y="1251728"/>
                        <a:pt x="2671896" y="1294062"/>
                      </a:cubicBezTo>
                    </a:path>
                  </a:pathLst>
                </a:cu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7" name="Freeform: Shape 36">
                  <a:extLst>
                    <a:ext uri="{FF2B5EF4-FFF2-40B4-BE49-F238E27FC236}">
                      <a16:creationId xmlns:a16="http://schemas.microsoft.com/office/drawing/2014/main" id="{FB62118A-98F5-7920-112B-BEBF56949604}"/>
                    </a:ext>
                  </a:extLst>
                </p:cNvPr>
                <p:cNvSpPr/>
                <p:nvPr/>
              </p:nvSpPr>
              <p:spPr>
                <a:xfrm>
                  <a:off x="7352174" y="2909146"/>
                  <a:ext cx="2798590" cy="2540308"/>
                </a:xfrm>
                <a:custGeom>
                  <a:avLst/>
                  <a:gdLst>
                    <a:gd name="connsiteX0" fmla="*/ 26000 w 2870800"/>
                    <a:gd name="connsiteY0" fmla="*/ 2478460 h 2533878"/>
                    <a:gd name="connsiteX1" fmla="*/ 16763 w 2870800"/>
                    <a:gd name="connsiteY1" fmla="*/ 2423042 h 2533878"/>
                    <a:gd name="connsiteX2" fmla="*/ 219963 w 2870800"/>
                    <a:gd name="connsiteY2" fmla="*/ 1480933 h 2533878"/>
                    <a:gd name="connsiteX3" fmla="*/ 367745 w 2870800"/>
                    <a:gd name="connsiteY3" fmla="*/ 123188 h 2533878"/>
                    <a:gd name="connsiteX4" fmla="*/ 903454 w 2870800"/>
                    <a:gd name="connsiteY4" fmla="*/ 197079 h 2533878"/>
                    <a:gd name="connsiteX5" fmla="*/ 1605418 w 2870800"/>
                    <a:gd name="connsiteY5" fmla="*/ 1305442 h 2533878"/>
                    <a:gd name="connsiteX6" fmla="*/ 2122654 w 2870800"/>
                    <a:gd name="connsiteY6" fmla="*/ 1979697 h 2533878"/>
                    <a:gd name="connsiteX7" fmla="*/ 2870800 w 2870800"/>
                    <a:gd name="connsiteY7" fmla="*/ 2210606 h 2533878"/>
                    <a:gd name="connsiteX0" fmla="*/ 22627 w 2867427"/>
                    <a:gd name="connsiteY0" fmla="*/ 2478460 h 2533878"/>
                    <a:gd name="connsiteX1" fmla="*/ 13390 w 2867427"/>
                    <a:gd name="connsiteY1" fmla="*/ 2423042 h 2533878"/>
                    <a:gd name="connsiteX2" fmla="*/ 170408 w 2867427"/>
                    <a:gd name="connsiteY2" fmla="*/ 1480933 h 2533878"/>
                    <a:gd name="connsiteX3" fmla="*/ 364372 w 2867427"/>
                    <a:gd name="connsiteY3" fmla="*/ 123188 h 2533878"/>
                    <a:gd name="connsiteX4" fmla="*/ 900081 w 2867427"/>
                    <a:gd name="connsiteY4" fmla="*/ 197079 h 2533878"/>
                    <a:gd name="connsiteX5" fmla="*/ 1602045 w 2867427"/>
                    <a:gd name="connsiteY5" fmla="*/ 1305442 h 2533878"/>
                    <a:gd name="connsiteX6" fmla="*/ 2119281 w 2867427"/>
                    <a:gd name="connsiteY6" fmla="*/ 1979697 h 2533878"/>
                    <a:gd name="connsiteX7" fmla="*/ 2867427 w 2867427"/>
                    <a:gd name="connsiteY7" fmla="*/ 2210606 h 2533878"/>
                    <a:gd name="connsiteX0" fmla="*/ 22627 w 2867427"/>
                    <a:gd name="connsiteY0" fmla="*/ 2484890 h 2540308"/>
                    <a:gd name="connsiteX1" fmla="*/ 13390 w 2867427"/>
                    <a:gd name="connsiteY1" fmla="*/ 2429472 h 2540308"/>
                    <a:gd name="connsiteX2" fmla="*/ 170408 w 2867427"/>
                    <a:gd name="connsiteY2" fmla="*/ 1487363 h 2540308"/>
                    <a:gd name="connsiteX3" fmla="*/ 382845 w 2867427"/>
                    <a:gd name="connsiteY3" fmla="*/ 120382 h 2540308"/>
                    <a:gd name="connsiteX4" fmla="*/ 900081 w 2867427"/>
                    <a:gd name="connsiteY4" fmla="*/ 203509 h 2540308"/>
                    <a:gd name="connsiteX5" fmla="*/ 1602045 w 2867427"/>
                    <a:gd name="connsiteY5" fmla="*/ 1311872 h 2540308"/>
                    <a:gd name="connsiteX6" fmla="*/ 2119281 w 2867427"/>
                    <a:gd name="connsiteY6" fmla="*/ 1986127 h 2540308"/>
                    <a:gd name="connsiteX7" fmla="*/ 2867427 w 2867427"/>
                    <a:gd name="connsiteY7" fmla="*/ 2217036 h 2540308"/>
                    <a:gd name="connsiteX0" fmla="*/ 13824 w 2877097"/>
                    <a:gd name="connsiteY0" fmla="*/ 2484890 h 2540308"/>
                    <a:gd name="connsiteX1" fmla="*/ 23060 w 2877097"/>
                    <a:gd name="connsiteY1" fmla="*/ 2429472 h 2540308"/>
                    <a:gd name="connsiteX2" fmla="*/ 180078 w 2877097"/>
                    <a:gd name="connsiteY2" fmla="*/ 1487363 h 2540308"/>
                    <a:gd name="connsiteX3" fmla="*/ 392515 w 2877097"/>
                    <a:gd name="connsiteY3" fmla="*/ 120382 h 2540308"/>
                    <a:gd name="connsiteX4" fmla="*/ 909751 w 2877097"/>
                    <a:gd name="connsiteY4" fmla="*/ 203509 h 2540308"/>
                    <a:gd name="connsiteX5" fmla="*/ 1611715 w 2877097"/>
                    <a:gd name="connsiteY5" fmla="*/ 1311872 h 2540308"/>
                    <a:gd name="connsiteX6" fmla="*/ 2128951 w 2877097"/>
                    <a:gd name="connsiteY6" fmla="*/ 1986127 h 2540308"/>
                    <a:gd name="connsiteX7" fmla="*/ 2877097 w 2877097"/>
                    <a:gd name="connsiteY7" fmla="*/ 2217036 h 2540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77097" h="2540308">
                      <a:moveTo>
                        <a:pt x="13824" y="2484890"/>
                      </a:moveTo>
                      <a:cubicBezTo>
                        <a:pt x="-6958" y="2540308"/>
                        <a:pt x="-4649" y="2595727"/>
                        <a:pt x="23060" y="2429472"/>
                      </a:cubicBezTo>
                      <a:cubicBezTo>
                        <a:pt x="50769" y="2263218"/>
                        <a:pt x="118502" y="1872211"/>
                        <a:pt x="180078" y="1487363"/>
                      </a:cubicBezTo>
                      <a:cubicBezTo>
                        <a:pt x="241654" y="1102515"/>
                        <a:pt x="270903" y="334358"/>
                        <a:pt x="392515" y="120382"/>
                      </a:cubicBezTo>
                      <a:cubicBezTo>
                        <a:pt x="514127" y="-93594"/>
                        <a:pt x="706551" y="4927"/>
                        <a:pt x="909751" y="203509"/>
                      </a:cubicBezTo>
                      <a:cubicBezTo>
                        <a:pt x="1112951" y="402091"/>
                        <a:pt x="1408515" y="1014769"/>
                        <a:pt x="1611715" y="1311872"/>
                      </a:cubicBezTo>
                      <a:cubicBezTo>
                        <a:pt x="1814915" y="1608975"/>
                        <a:pt x="1918054" y="1835266"/>
                        <a:pt x="2128951" y="1986127"/>
                      </a:cubicBezTo>
                      <a:cubicBezTo>
                        <a:pt x="2339848" y="2136988"/>
                        <a:pt x="2608472" y="2177012"/>
                        <a:pt x="2877097" y="2217036"/>
                      </a:cubicBezTo>
                    </a:path>
                  </a:pathLst>
                </a:cu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8" name="Freeform: Shape 37">
                  <a:extLst>
                    <a:ext uri="{FF2B5EF4-FFF2-40B4-BE49-F238E27FC236}">
                      <a16:creationId xmlns:a16="http://schemas.microsoft.com/office/drawing/2014/main" id="{7DCC85EA-87CB-80E4-707B-D9D55B2EC979}"/>
                    </a:ext>
                  </a:extLst>
                </p:cNvPr>
                <p:cNvSpPr/>
                <p:nvPr/>
              </p:nvSpPr>
              <p:spPr>
                <a:xfrm>
                  <a:off x="7121236" y="2142110"/>
                  <a:ext cx="2955637" cy="3270399"/>
                </a:xfrm>
                <a:custGeom>
                  <a:avLst/>
                  <a:gdLst>
                    <a:gd name="connsiteX0" fmla="*/ 0 w 2955637"/>
                    <a:gd name="connsiteY0" fmla="*/ 3272744 h 3272744"/>
                    <a:gd name="connsiteX1" fmla="*/ 166255 w 2955637"/>
                    <a:gd name="connsiteY1" fmla="*/ 1046780 h 3272744"/>
                    <a:gd name="connsiteX2" fmla="*/ 304800 w 2955637"/>
                    <a:gd name="connsiteY2" fmla="*/ 270926 h 3272744"/>
                    <a:gd name="connsiteX3" fmla="*/ 415637 w 2955637"/>
                    <a:gd name="connsiteY3" fmla="*/ 12308 h 3272744"/>
                    <a:gd name="connsiteX4" fmla="*/ 655782 w 2955637"/>
                    <a:gd name="connsiteY4" fmla="*/ 113908 h 3272744"/>
                    <a:gd name="connsiteX5" fmla="*/ 1173019 w 2955637"/>
                    <a:gd name="connsiteY5" fmla="*/ 732744 h 3272744"/>
                    <a:gd name="connsiteX6" fmla="*/ 1828800 w 2955637"/>
                    <a:gd name="connsiteY6" fmla="*/ 1970417 h 3272744"/>
                    <a:gd name="connsiteX7" fmla="*/ 2309091 w 2955637"/>
                    <a:gd name="connsiteY7" fmla="*/ 2626199 h 3272744"/>
                    <a:gd name="connsiteX8" fmla="*/ 2955637 w 2955637"/>
                    <a:gd name="connsiteY8" fmla="*/ 2847871 h 3272744"/>
                    <a:gd name="connsiteX0" fmla="*/ 0 w 2955637"/>
                    <a:gd name="connsiteY0" fmla="*/ 3272744 h 3272744"/>
                    <a:gd name="connsiteX1" fmla="*/ 166255 w 2955637"/>
                    <a:gd name="connsiteY1" fmla="*/ 1046780 h 3272744"/>
                    <a:gd name="connsiteX2" fmla="*/ 267855 w 2955637"/>
                    <a:gd name="connsiteY2" fmla="*/ 270926 h 3272744"/>
                    <a:gd name="connsiteX3" fmla="*/ 415637 w 2955637"/>
                    <a:gd name="connsiteY3" fmla="*/ 12308 h 3272744"/>
                    <a:gd name="connsiteX4" fmla="*/ 655782 w 2955637"/>
                    <a:gd name="connsiteY4" fmla="*/ 113908 h 3272744"/>
                    <a:gd name="connsiteX5" fmla="*/ 1173019 w 2955637"/>
                    <a:gd name="connsiteY5" fmla="*/ 732744 h 3272744"/>
                    <a:gd name="connsiteX6" fmla="*/ 1828800 w 2955637"/>
                    <a:gd name="connsiteY6" fmla="*/ 1970417 h 3272744"/>
                    <a:gd name="connsiteX7" fmla="*/ 2309091 w 2955637"/>
                    <a:gd name="connsiteY7" fmla="*/ 2626199 h 3272744"/>
                    <a:gd name="connsiteX8" fmla="*/ 2955637 w 2955637"/>
                    <a:gd name="connsiteY8" fmla="*/ 2847871 h 3272744"/>
                    <a:gd name="connsiteX0" fmla="*/ 0 w 2955637"/>
                    <a:gd name="connsiteY0" fmla="*/ 3270399 h 3270399"/>
                    <a:gd name="connsiteX1" fmla="*/ 166255 w 2955637"/>
                    <a:gd name="connsiteY1" fmla="*/ 1044435 h 3270399"/>
                    <a:gd name="connsiteX2" fmla="*/ 267855 w 2955637"/>
                    <a:gd name="connsiteY2" fmla="*/ 268581 h 3270399"/>
                    <a:gd name="connsiteX3" fmla="*/ 415637 w 2955637"/>
                    <a:gd name="connsiteY3" fmla="*/ 9963 h 3270399"/>
                    <a:gd name="connsiteX4" fmla="*/ 711200 w 2955637"/>
                    <a:gd name="connsiteY4" fmla="*/ 120800 h 3270399"/>
                    <a:gd name="connsiteX5" fmla="*/ 1173019 w 2955637"/>
                    <a:gd name="connsiteY5" fmla="*/ 730399 h 3270399"/>
                    <a:gd name="connsiteX6" fmla="*/ 1828800 w 2955637"/>
                    <a:gd name="connsiteY6" fmla="*/ 1968072 h 3270399"/>
                    <a:gd name="connsiteX7" fmla="*/ 2309091 w 2955637"/>
                    <a:gd name="connsiteY7" fmla="*/ 2623854 h 3270399"/>
                    <a:gd name="connsiteX8" fmla="*/ 2955637 w 2955637"/>
                    <a:gd name="connsiteY8" fmla="*/ 2845526 h 3270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55637" h="3270399">
                      <a:moveTo>
                        <a:pt x="0" y="3270399"/>
                      </a:moveTo>
                      <a:cubicBezTo>
                        <a:pt x="57727" y="2407568"/>
                        <a:pt x="121613" y="1544738"/>
                        <a:pt x="166255" y="1044435"/>
                      </a:cubicBezTo>
                      <a:cubicBezTo>
                        <a:pt x="210897" y="544132"/>
                        <a:pt x="226291" y="440993"/>
                        <a:pt x="267855" y="268581"/>
                      </a:cubicBezTo>
                      <a:cubicBezTo>
                        <a:pt x="309419" y="96169"/>
                        <a:pt x="341746" y="34593"/>
                        <a:pt x="415637" y="9963"/>
                      </a:cubicBezTo>
                      <a:cubicBezTo>
                        <a:pt x="489528" y="-14667"/>
                        <a:pt x="584970" y="727"/>
                        <a:pt x="711200" y="120800"/>
                      </a:cubicBezTo>
                      <a:cubicBezTo>
                        <a:pt x="837430" y="240873"/>
                        <a:pt x="986752" y="422520"/>
                        <a:pt x="1173019" y="730399"/>
                      </a:cubicBezTo>
                      <a:cubicBezTo>
                        <a:pt x="1359286" y="1038278"/>
                        <a:pt x="1639455" y="1652496"/>
                        <a:pt x="1828800" y="1968072"/>
                      </a:cubicBezTo>
                      <a:cubicBezTo>
                        <a:pt x="2018145" y="2283648"/>
                        <a:pt x="2121285" y="2477612"/>
                        <a:pt x="2309091" y="2623854"/>
                      </a:cubicBezTo>
                      <a:cubicBezTo>
                        <a:pt x="2496897" y="2770096"/>
                        <a:pt x="2726267" y="2807811"/>
                        <a:pt x="2955637" y="2845526"/>
                      </a:cubicBezTo>
                    </a:path>
                  </a:pathLst>
                </a:cu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39" name="Rectangle 38">
                  <a:extLst>
                    <a:ext uri="{FF2B5EF4-FFF2-40B4-BE49-F238E27FC236}">
                      <a16:creationId xmlns:a16="http://schemas.microsoft.com/office/drawing/2014/main" id="{F66A8827-646E-8229-D449-D2F9D3DA2E3B}"/>
                    </a:ext>
                  </a:extLst>
                </p:cNvPr>
                <p:cNvSpPr/>
                <p:nvPr/>
              </p:nvSpPr>
              <p:spPr>
                <a:xfrm>
                  <a:off x="8252770" y="4773976"/>
                  <a:ext cx="688608" cy="29851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Times New Roman" panose="02020603050405020304" pitchFamily="18" charset="0"/>
                      <a:cs typeface="Times New Roman" panose="02020603050405020304" pitchFamily="18" charset="0"/>
                    </a:rPr>
                    <a:t>20 kV</a:t>
                  </a:r>
                  <a:endParaRPr lang="en-PG" sz="1400" b="1" dirty="0">
                    <a:solidFill>
                      <a:schemeClr val="tx1"/>
                    </a:solidFill>
                    <a:latin typeface="Times New Roman" panose="02020603050405020304" pitchFamily="18" charset="0"/>
                    <a:cs typeface="Times New Roman" panose="02020603050405020304" pitchFamily="18" charset="0"/>
                  </a:endParaRPr>
                </a:p>
              </p:txBody>
            </p:sp>
            <p:sp>
              <p:nvSpPr>
                <p:cNvPr id="40" name="Rectangle 39">
                  <a:extLst>
                    <a:ext uri="{FF2B5EF4-FFF2-40B4-BE49-F238E27FC236}">
                      <a16:creationId xmlns:a16="http://schemas.microsoft.com/office/drawing/2014/main" id="{8C6A5C44-75F7-D46D-701E-C5F9F8CE97C4}"/>
                    </a:ext>
                  </a:extLst>
                </p:cNvPr>
                <p:cNvSpPr/>
                <p:nvPr/>
              </p:nvSpPr>
              <p:spPr>
                <a:xfrm>
                  <a:off x="7670301" y="3614999"/>
                  <a:ext cx="688608" cy="29851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Times New Roman" panose="02020603050405020304" pitchFamily="18" charset="0"/>
                      <a:cs typeface="Times New Roman" panose="02020603050405020304" pitchFamily="18" charset="0"/>
                    </a:rPr>
                    <a:t>30 kV</a:t>
                  </a:r>
                  <a:endParaRPr lang="en-PG" sz="1400" b="1" dirty="0">
                    <a:solidFill>
                      <a:schemeClr val="tx1"/>
                    </a:solidFill>
                    <a:latin typeface="Times New Roman" panose="02020603050405020304" pitchFamily="18" charset="0"/>
                    <a:cs typeface="Times New Roman" panose="02020603050405020304" pitchFamily="18" charset="0"/>
                  </a:endParaRPr>
                </a:p>
              </p:txBody>
            </p:sp>
            <p:sp>
              <p:nvSpPr>
                <p:cNvPr id="41" name="Rectangle 40">
                  <a:extLst>
                    <a:ext uri="{FF2B5EF4-FFF2-40B4-BE49-F238E27FC236}">
                      <a16:creationId xmlns:a16="http://schemas.microsoft.com/office/drawing/2014/main" id="{26B51D55-989B-9632-7CF7-90BBCAE90DF0}"/>
                    </a:ext>
                  </a:extLst>
                </p:cNvPr>
                <p:cNvSpPr/>
                <p:nvPr/>
              </p:nvSpPr>
              <p:spPr>
                <a:xfrm>
                  <a:off x="7361506" y="2603125"/>
                  <a:ext cx="688608" cy="29851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Times New Roman" panose="02020603050405020304" pitchFamily="18" charset="0"/>
                      <a:cs typeface="Times New Roman" panose="02020603050405020304" pitchFamily="18" charset="0"/>
                    </a:rPr>
                    <a:t>40 kV</a:t>
                  </a:r>
                  <a:endParaRPr lang="en-PG" sz="1400" b="1" dirty="0">
                    <a:solidFill>
                      <a:schemeClr val="tx1"/>
                    </a:solidFill>
                    <a:latin typeface="Times New Roman" panose="02020603050405020304" pitchFamily="18" charset="0"/>
                    <a:cs typeface="Times New Roman" panose="02020603050405020304" pitchFamily="18" charset="0"/>
                  </a:endParaRPr>
                </a:p>
              </p:txBody>
            </p:sp>
            <p:sp>
              <p:nvSpPr>
                <p:cNvPr id="42" name="Rectangle 41">
                  <a:extLst>
                    <a:ext uri="{FF2B5EF4-FFF2-40B4-BE49-F238E27FC236}">
                      <a16:creationId xmlns:a16="http://schemas.microsoft.com/office/drawing/2014/main" id="{19F0B120-0E87-936D-32B1-99C7002ACA12}"/>
                    </a:ext>
                  </a:extLst>
                </p:cNvPr>
                <p:cNvSpPr/>
                <p:nvPr/>
              </p:nvSpPr>
              <p:spPr>
                <a:xfrm>
                  <a:off x="7113635" y="1806289"/>
                  <a:ext cx="688608" cy="29851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Times New Roman" panose="02020603050405020304" pitchFamily="18" charset="0"/>
                      <a:cs typeface="Times New Roman" panose="02020603050405020304" pitchFamily="18" charset="0"/>
                    </a:rPr>
                    <a:t>50 kV</a:t>
                  </a:r>
                  <a:endParaRPr lang="en-PG" sz="1400" b="1" dirty="0">
                    <a:solidFill>
                      <a:schemeClr val="tx1"/>
                    </a:solidFill>
                    <a:latin typeface="Times New Roman" panose="02020603050405020304" pitchFamily="18" charset="0"/>
                    <a:cs typeface="Times New Roman" panose="02020603050405020304" pitchFamily="18" charset="0"/>
                  </a:endParaRPr>
                </a:p>
              </p:txBody>
            </p:sp>
            <p:cxnSp>
              <p:nvCxnSpPr>
                <p:cNvPr id="44" name="Straight Connector 43">
                  <a:extLst>
                    <a:ext uri="{FF2B5EF4-FFF2-40B4-BE49-F238E27FC236}">
                      <a16:creationId xmlns:a16="http://schemas.microsoft.com/office/drawing/2014/main" id="{C581C533-153D-0F84-3327-4ADF4AF7B856}"/>
                    </a:ext>
                  </a:extLst>
                </p:cNvPr>
                <p:cNvCxnSpPr/>
                <p:nvPr/>
              </p:nvCxnSpPr>
              <p:spPr>
                <a:xfrm>
                  <a:off x="6990350" y="5421746"/>
                  <a:ext cx="0" cy="74973"/>
                </a:xfrm>
                <a:prstGeom prst="line">
                  <a:avLst/>
                </a:prstGeom>
                <a:ln w="28575"/>
              </p:spPr>
              <p:style>
                <a:lnRef idx="1">
                  <a:schemeClr val="dk1"/>
                </a:lnRef>
                <a:fillRef idx="0">
                  <a:schemeClr val="dk1"/>
                </a:fillRef>
                <a:effectRef idx="0">
                  <a:schemeClr val="dk1"/>
                </a:effectRef>
                <a:fontRef idx="minor">
                  <a:schemeClr val="tx1"/>
                </a:fontRef>
              </p:style>
            </p:cxnSp>
            <p:cxnSp>
              <p:nvCxnSpPr>
                <p:cNvPr id="47" name="Straight Connector 46">
                  <a:extLst>
                    <a:ext uri="{FF2B5EF4-FFF2-40B4-BE49-F238E27FC236}">
                      <a16:creationId xmlns:a16="http://schemas.microsoft.com/office/drawing/2014/main" id="{1AEA9E42-1627-7455-6E4F-399FB8831E7C}"/>
                    </a:ext>
                  </a:extLst>
                </p:cNvPr>
                <p:cNvCxnSpPr/>
                <p:nvPr/>
              </p:nvCxnSpPr>
              <p:spPr>
                <a:xfrm>
                  <a:off x="7890893" y="5407898"/>
                  <a:ext cx="0" cy="74973"/>
                </a:xfrm>
                <a:prstGeom prst="line">
                  <a:avLst/>
                </a:prstGeom>
                <a:ln w="28575"/>
              </p:spPr>
              <p:style>
                <a:lnRef idx="1">
                  <a:schemeClr val="dk1"/>
                </a:lnRef>
                <a:fillRef idx="0">
                  <a:schemeClr val="dk1"/>
                </a:fillRef>
                <a:effectRef idx="0">
                  <a:schemeClr val="dk1"/>
                </a:effectRef>
                <a:fontRef idx="minor">
                  <a:schemeClr val="tx1"/>
                </a:fontRef>
              </p:style>
            </p:cxnSp>
            <p:cxnSp>
              <p:nvCxnSpPr>
                <p:cNvPr id="48" name="Straight Connector 47">
                  <a:extLst>
                    <a:ext uri="{FF2B5EF4-FFF2-40B4-BE49-F238E27FC236}">
                      <a16:creationId xmlns:a16="http://schemas.microsoft.com/office/drawing/2014/main" id="{CE989574-D416-7EBD-48E9-25407BB05EC9}"/>
                    </a:ext>
                  </a:extLst>
                </p:cNvPr>
                <p:cNvCxnSpPr/>
                <p:nvPr/>
              </p:nvCxnSpPr>
              <p:spPr>
                <a:xfrm>
                  <a:off x="8828379" y="5408991"/>
                  <a:ext cx="0" cy="74973"/>
                </a:xfrm>
                <a:prstGeom prst="line">
                  <a:avLst/>
                </a:prstGeom>
                <a:ln w="28575"/>
              </p:spPr>
              <p:style>
                <a:lnRef idx="1">
                  <a:schemeClr val="dk1"/>
                </a:lnRef>
                <a:fillRef idx="0">
                  <a:schemeClr val="dk1"/>
                </a:fillRef>
                <a:effectRef idx="0">
                  <a:schemeClr val="dk1"/>
                </a:effectRef>
                <a:fontRef idx="minor">
                  <a:schemeClr val="tx1"/>
                </a:fontRef>
              </p:style>
            </p:cxnSp>
            <p:cxnSp>
              <p:nvCxnSpPr>
                <p:cNvPr id="49" name="Straight Connector 48">
                  <a:extLst>
                    <a:ext uri="{FF2B5EF4-FFF2-40B4-BE49-F238E27FC236}">
                      <a16:creationId xmlns:a16="http://schemas.microsoft.com/office/drawing/2014/main" id="{93CA4756-0A9E-0007-4A05-FB5C7D28DCF4}"/>
                    </a:ext>
                  </a:extLst>
                </p:cNvPr>
                <p:cNvCxnSpPr>
                  <a:cxnSpLocks/>
                </p:cNvCxnSpPr>
                <p:nvPr/>
              </p:nvCxnSpPr>
              <p:spPr>
                <a:xfrm flipV="1">
                  <a:off x="9742789" y="5426912"/>
                  <a:ext cx="0" cy="79043"/>
                </a:xfrm>
                <a:prstGeom prst="line">
                  <a:avLst/>
                </a:prstGeom>
                <a:ln w="28575"/>
              </p:spPr>
              <p:style>
                <a:lnRef idx="1">
                  <a:schemeClr val="dk1"/>
                </a:lnRef>
                <a:fillRef idx="0">
                  <a:schemeClr val="dk1"/>
                </a:fillRef>
                <a:effectRef idx="0">
                  <a:schemeClr val="dk1"/>
                </a:effectRef>
                <a:fontRef idx="minor">
                  <a:schemeClr val="tx1"/>
                </a:fontRef>
              </p:style>
            </p:cxnSp>
            <p:cxnSp>
              <p:nvCxnSpPr>
                <p:cNvPr id="52" name="Straight Connector 51">
                  <a:extLst>
                    <a:ext uri="{FF2B5EF4-FFF2-40B4-BE49-F238E27FC236}">
                      <a16:creationId xmlns:a16="http://schemas.microsoft.com/office/drawing/2014/main" id="{25C72275-8AFB-C378-D745-C4A4CB9F171C}"/>
                    </a:ext>
                  </a:extLst>
                </p:cNvPr>
                <p:cNvCxnSpPr>
                  <a:cxnSpLocks/>
                </p:cNvCxnSpPr>
                <p:nvPr/>
              </p:nvCxnSpPr>
              <p:spPr>
                <a:xfrm flipV="1">
                  <a:off x="10612580" y="5421613"/>
                  <a:ext cx="0" cy="101593"/>
                </a:xfrm>
                <a:prstGeom prst="line">
                  <a:avLst/>
                </a:prstGeom>
                <a:ln w="28575"/>
              </p:spPr>
              <p:style>
                <a:lnRef idx="1">
                  <a:schemeClr val="dk1"/>
                </a:lnRef>
                <a:fillRef idx="0">
                  <a:schemeClr val="dk1"/>
                </a:fillRef>
                <a:effectRef idx="0">
                  <a:schemeClr val="dk1"/>
                </a:effectRef>
                <a:fontRef idx="minor">
                  <a:schemeClr val="tx1"/>
                </a:fontRef>
              </p:style>
            </p:cxnSp>
            <p:sp>
              <p:nvSpPr>
                <p:cNvPr id="55" name="Rectangle 54">
                  <a:extLst>
                    <a:ext uri="{FF2B5EF4-FFF2-40B4-BE49-F238E27FC236}">
                      <a16:creationId xmlns:a16="http://schemas.microsoft.com/office/drawing/2014/main" id="{73AEB310-EBF2-2DAB-2047-14F53E5B2BEF}"/>
                    </a:ext>
                  </a:extLst>
                </p:cNvPr>
                <p:cNvSpPr/>
                <p:nvPr/>
              </p:nvSpPr>
              <p:spPr>
                <a:xfrm>
                  <a:off x="6701512" y="5527158"/>
                  <a:ext cx="577676" cy="2679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0.02</a:t>
                  </a:r>
                  <a:endParaRPr lang="en-PG" sz="1600" b="1" dirty="0">
                    <a:solidFill>
                      <a:schemeClr val="tx1"/>
                    </a:solidFill>
                    <a:latin typeface="Times New Roman" panose="02020603050405020304" pitchFamily="18" charset="0"/>
                    <a:cs typeface="Times New Roman" panose="02020603050405020304" pitchFamily="18" charset="0"/>
                  </a:endParaRPr>
                </a:p>
              </p:txBody>
            </p:sp>
            <p:sp>
              <p:nvSpPr>
                <p:cNvPr id="56" name="Rectangle 55">
                  <a:extLst>
                    <a:ext uri="{FF2B5EF4-FFF2-40B4-BE49-F238E27FC236}">
                      <a16:creationId xmlns:a16="http://schemas.microsoft.com/office/drawing/2014/main" id="{F2AB2575-7069-2D68-709D-AF92C0C7AEFA}"/>
                    </a:ext>
                  </a:extLst>
                </p:cNvPr>
                <p:cNvSpPr/>
                <p:nvPr/>
              </p:nvSpPr>
              <p:spPr>
                <a:xfrm>
                  <a:off x="7571302" y="5482872"/>
                  <a:ext cx="577676" cy="30954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0.04</a:t>
                  </a:r>
                  <a:endParaRPr lang="en-PG" sz="1600" b="1" dirty="0">
                    <a:solidFill>
                      <a:schemeClr val="tx1"/>
                    </a:solidFill>
                    <a:latin typeface="Times New Roman" panose="02020603050405020304" pitchFamily="18" charset="0"/>
                    <a:cs typeface="Times New Roman" panose="02020603050405020304" pitchFamily="18" charset="0"/>
                  </a:endParaRPr>
                </a:p>
              </p:txBody>
            </p:sp>
            <p:sp>
              <p:nvSpPr>
                <p:cNvPr id="57" name="Rectangle 56">
                  <a:extLst>
                    <a:ext uri="{FF2B5EF4-FFF2-40B4-BE49-F238E27FC236}">
                      <a16:creationId xmlns:a16="http://schemas.microsoft.com/office/drawing/2014/main" id="{D3E010F9-BF65-0F2D-9CD6-8F39C402F952}"/>
                    </a:ext>
                  </a:extLst>
                </p:cNvPr>
                <p:cNvSpPr/>
                <p:nvPr/>
              </p:nvSpPr>
              <p:spPr>
                <a:xfrm>
                  <a:off x="8511642" y="5452184"/>
                  <a:ext cx="577676" cy="34023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0.06</a:t>
                  </a:r>
                  <a:endParaRPr lang="en-PG" sz="1600" b="1" dirty="0">
                    <a:solidFill>
                      <a:schemeClr val="tx1"/>
                    </a:solidFill>
                    <a:latin typeface="Times New Roman" panose="02020603050405020304" pitchFamily="18" charset="0"/>
                    <a:cs typeface="Times New Roman" panose="02020603050405020304" pitchFamily="18" charset="0"/>
                  </a:endParaRPr>
                </a:p>
              </p:txBody>
            </p:sp>
            <p:sp>
              <p:nvSpPr>
                <p:cNvPr id="58" name="Rectangle 57">
                  <a:extLst>
                    <a:ext uri="{FF2B5EF4-FFF2-40B4-BE49-F238E27FC236}">
                      <a16:creationId xmlns:a16="http://schemas.microsoft.com/office/drawing/2014/main" id="{13733E9A-07A4-D5D2-467C-3A1ACDAB78F8}"/>
                    </a:ext>
                  </a:extLst>
                </p:cNvPr>
                <p:cNvSpPr/>
                <p:nvPr/>
              </p:nvSpPr>
              <p:spPr>
                <a:xfrm>
                  <a:off x="9430652" y="5561344"/>
                  <a:ext cx="577674" cy="14964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0.08</a:t>
                  </a:r>
                  <a:endParaRPr lang="en-PG" sz="1600" b="1" dirty="0">
                    <a:solidFill>
                      <a:schemeClr val="tx1"/>
                    </a:solidFill>
                    <a:latin typeface="Times New Roman" panose="02020603050405020304" pitchFamily="18" charset="0"/>
                    <a:cs typeface="Times New Roman" panose="02020603050405020304" pitchFamily="18" charset="0"/>
                  </a:endParaRPr>
                </a:p>
              </p:txBody>
            </p:sp>
            <p:sp>
              <p:nvSpPr>
                <p:cNvPr id="59" name="Rectangle 58">
                  <a:extLst>
                    <a:ext uri="{FF2B5EF4-FFF2-40B4-BE49-F238E27FC236}">
                      <a16:creationId xmlns:a16="http://schemas.microsoft.com/office/drawing/2014/main" id="{97799F22-6B7E-C67B-53B0-4F4D47FE0AF3}"/>
                    </a:ext>
                  </a:extLst>
                </p:cNvPr>
                <p:cNvSpPr/>
                <p:nvPr/>
              </p:nvSpPr>
              <p:spPr>
                <a:xfrm>
                  <a:off x="10321771" y="5505955"/>
                  <a:ext cx="577676" cy="21767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Times New Roman" panose="02020603050405020304" pitchFamily="18" charset="0"/>
                      <a:cs typeface="Times New Roman" panose="02020603050405020304" pitchFamily="18" charset="0"/>
                    </a:rPr>
                    <a:t>0.10</a:t>
                  </a:r>
                  <a:endParaRPr lang="en-PG" sz="1600" b="1" dirty="0">
                    <a:solidFill>
                      <a:schemeClr val="tx1"/>
                    </a:solidFill>
                    <a:latin typeface="Times New Roman" panose="02020603050405020304" pitchFamily="18" charset="0"/>
                    <a:cs typeface="Times New Roman" panose="02020603050405020304" pitchFamily="18" charset="0"/>
                  </a:endParaRPr>
                </a:p>
              </p:txBody>
            </p:sp>
            <p:cxnSp>
              <p:nvCxnSpPr>
                <p:cNvPr id="61" name="Straight Connector 60">
                  <a:extLst>
                    <a:ext uri="{FF2B5EF4-FFF2-40B4-BE49-F238E27FC236}">
                      <a16:creationId xmlns:a16="http://schemas.microsoft.com/office/drawing/2014/main" id="{DE5C3D95-A7B4-7A48-AD2D-33A68C775E98}"/>
                    </a:ext>
                  </a:extLst>
                </p:cNvPr>
                <p:cNvCxnSpPr>
                  <a:cxnSpLocks/>
                </p:cNvCxnSpPr>
                <p:nvPr/>
              </p:nvCxnSpPr>
              <p:spPr>
                <a:xfrm flipV="1">
                  <a:off x="563418" y="3822738"/>
                  <a:ext cx="2249595" cy="43040"/>
                </a:xfrm>
                <a:prstGeom prst="line">
                  <a:avLst/>
                </a:prstGeom>
              </p:spPr>
              <p:style>
                <a:lnRef idx="1">
                  <a:schemeClr val="dk1"/>
                </a:lnRef>
                <a:fillRef idx="0">
                  <a:schemeClr val="dk1"/>
                </a:fillRef>
                <a:effectRef idx="0">
                  <a:schemeClr val="dk1"/>
                </a:effectRef>
                <a:fontRef idx="minor">
                  <a:schemeClr val="tx1"/>
                </a:fontRef>
              </p:style>
            </p:cxnSp>
            <p:cxnSp>
              <p:nvCxnSpPr>
                <p:cNvPr id="63" name="Straight Connector 62">
                  <a:extLst>
                    <a:ext uri="{FF2B5EF4-FFF2-40B4-BE49-F238E27FC236}">
                      <a16:creationId xmlns:a16="http://schemas.microsoft.com/office/drawing/2014/main" id="{FF6CCA8B-A313-A1CF-5027-F722906F82C1}"/>
                    </a:ext>
                  </a:extLst>
                </p:cNvPr>
                <p:cNvCxnSpPr>
                  <a:cxnSpLocks/>
                  <a:stCxn id="65" idx="6"/>
                </p:cNvCxnSpPr>
                <p:nvPr/>
              </p:nvCxnSpPr>
              <p:spPr>
                <a:xfrm>
                  <a:off x="445584" y="4231649"/>
                  <a:ext cx="2199595" cy="14316"/>
                </a:xfrm>
                <a:prstGeom prst="line">
                  <a:avLst/>
                </a:prstGeom>
              </p:spPr>
              <p:style>
                <a:lnRef idx="1">
                  <a:schemeClr val="dk1"/>
                </a:lnRef>
                <a:fillRef idx="0">
                  <a:schemeClr val="dk1"/>
                </a:fillRef>
                <a:effectRef idx="0">
                  <a:schemeClr val="dk1"/>
                </a:effectRef>
                <a:fontRef idx="minor">
                  <a:schemeClr val="tx1"/>
                </a:fontRef>
              </p:style>
            </p:cxnSp>
            <p:sp>
              <p:nvSpPr>
                <p:cNvPr id="64" name="Oval 63">
                  <a:extLst>
                    <a:ext uri="{FF2B5EF4-FFF2-40B4-BE49-F238E27FC236}">
                      <a16:creationId xmlns:a16="http://schemas.microsoft.com/office/drawing/2014/main" id="{7B660B80-1660-3588-6612-52FD25350DDC}"/>
                    </a:ext>
                  </a:extLst>
                </p:cNvPr>
                <p:cNvSpPr/>
                <p:nvPr/>
              </p:nvSpPr>
              <p:spPr>
                <a:xfrm>
                  <a:off x="299923" y="3702172"/>
                  <a:ext cx="152396" cy="163606"/>
                </a:xfrm>
                <a:prstGeom prst="ellipse">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65" name="Oval 64">
                  <a:extLst>
                    <a:ext uri="{FF2B5EF4-FFF2-40B4-BE49-F238E27FC236}">
                      <a16:creationId xmlns:a16="http://schemas.microsoft.com/office/drawing/2014/main" id="{37978A5E-B17B-DB94-EFD3-614B1C7910CC}"/>
                    </a:ext>
                  </a:extLst>
                </p:cNvPr>
                <p:cNvSpPr/>
                <p:nvPr/>
              </p:nvSpPr>
              <p:spPr>
                <a:xfrm>
                  <a:off x="293188" y="4149846"/>
                  <a:ext cx="152396" cy="163606"/>
                </a:xfrm>
                <a:prstGeom prst="ellipse">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a:p>
              </p:txBody>
            </p:sp>
            <p:sp>
              <p:nvSpPr>
                <p:cNvPr id="73" name="Oval 72">
                  <a:extLst>
                    <a:ext uri="{FF2B5EF4-FFF2-40B4-BE49-F238E27FC236}">
                      <a16:creationId xmlns:a16="http://schemas.microsoft.com/office/drawing/2014/main" id="{A8681815-FF32-2783-9A41-AC7C87C3DB61}"/>
                    </a:ext>
                  </a:extLst>
                </p:cNvPr>
                <p:cNvSpPr/>
                <p:nvPr/>
              </p:nvSpPr>
              <p:spPr>
                <a:xfrm>
                  <a:off x="4408621" y="3777309"/>
                  <a:ext cx="152396" cy="163606"/>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dirty="0"/>
                </a:p>
              </p:txBody>
            </p:sp>
            <p:sp>
              <p:nvSpPr>
                <p:cNvPr id="74" name="Oval 73">
                  <a:extLst>
                    <a:ext uri="{FF2B5EF4-FFF2-40B4-BE49-F238E27FC236}">
                      <a16:creationId xmlns:a16="http://schemas.microsoft.com/office/drawing/2014/main" id="{BF0317A3-BB8D-5178-2BE3-86EC4A2CE206}"/>
                    </a:ext>
                  </a:extLst>
                </p:cNvPr>
                <p:cNvSpPr/>
                <p:nvPr/>
              </p:nvSpPr>
              <p:spPr>
                <a:xfrm>
                  <a:off x="4904607" y="2009436"/>
                  <a:ext cx="152396" cy="163606"/>
                </a:xfrm>
                <a:prstGeom prst="ellipse">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l="50000" t="50000" r="50000" b="50000"/>
                  </a:path>
                  <a:tileRect/>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G" dirty="0"/>
                </a:p>
              </p:txBody>
            </p:sp>
            <p:sp>
              <p:nvSpPr>
                <p:cNvPr id="75" name="Freeform: Shape 74">
                  <a:extLst>
                    <a:ext uri="{FF2B5EF4-FFF2-40B4-BE49-F238E27FC236}">
                      <a16:creationId xmlns:a16="http://schemas.microsoft.com/office/drawing/2014/main" id="{EA7C48E8-5EF8-72C5-81FC-D0EEA4D7FFF9}"/>
                    </a:ext>
                  </a:extLst>
                </p:cNvPr>
                <p:cNvSpPr/>
                <p:nvPr/>
              </p:nvSpPr>
              <p:spPr>
                <a:xfrm>
                  <a:off x="2827963" y="1754909"/>
                  <a:ext cx="1744037" cy="2081172"/>
                </a:xfrm>
                <a:custGeom>
                  <a:avLst/>
                  <a:gdLst>
                    <a:gd name="connsiteX0" fmla="*/ 7601 w 1744037"/>
                    <a:gd name="connsiteY0" fmla="*/ 2059710 h 2081172"/>
                    <a:gd name="connsiteX1" fmla="*/ 99964 w 1744037"/>
                    <a:gd name="connsiteY1" fmla="*/ 2078182 h 2081172"/>
                    <a:gd name="connsiteX2" fmla="*/ 709564 w 1744037"/>
                    <a:gd name="connsiteY2" fmla="*/ 2004291 h 2081172"/>
                    <a:gd name="connsiteX3" fmla="*/ 1226801 w 1744037"/>
                    <a:gd name="connsiteY3" fmla="*/ 1431637 h 2081172"/>
                    <a:gd name="connsiteX4" fmla="*/ 1744037 w 1744037"/>
                    <a:gd name="connsiteY4" fmla="*/ 0 h 2081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4037" h="2081172">
                      <a:moveTo>
                        <a:pt x="7601" y="2059710"/>
                      </a:moveTo>
                      <a:cubicBezTo>
                        <a:pt x="-4715" y="2073564"/>
                        <a:pt x="-17030" y="2087419"/>
                        <a:pt x="99964" y="2078182"/>
                      </a:cubicBezTo>
                      <a:cubicBezTo>
                        <a:pt x="216958" y="2068945"/>
                        <a:pt x="521758" y="2112048"/>
                        <a:pt x="709564" y="2004291"/>
                      </a:cubicBezTo>
                      <a:cubicBezTo>
                        <a:pt x="897370" y="1896534"/>
                        <a:pt x="1054389" y="1765685"/>
                        <a:pt x="1226801" y="1431637"/>
                      </a:cubicBezTo>
                      <a:cubicBezTo>
                        <a:pt x="1399213" y="1097589"/>
                        <a:pt x="1571625" y="548794"/>
                        <a:pt x="1744037" y="0"/>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PG"/>
                </a:p>
              </p:txBody>
            </p:sp>
            <p:sp>
              <p:nvSpPr>
                <p:cNvPr id="76" name="Freeform: Shape 75">
                  <a:extLst>
                    <a:ext uri="{FF2B5EF4-FFF2-40B4-BE49-F238E27FC236}">
                      <a16:creationId xmlns:a16="http://schemas.microsoft.com/office/drawing/2014/main" id="{AFCE3AE5-FCE3-A153-CC08-7861E1786020}"/>
                    </a:ext>
                  </a:extLst>
                </p:cNvPr>
                <p:cNvSpPr/>
                <p:nvPr/>
              </p:nvSpPr>
              <p:spPr>
                <a:xfrm>
                  <a:off x="2578120" y="2180271"/>
                  <a:ext cx="2327077" cy="2081172"/>
                </a:xfrm>
                <a:custGeom>
                  <a:avLst/>
                  <a:gdLst>
                    <a:gd name="connsiteX0" fmla="*/ 7601 w 1744037"/>
                    <a:gd name="connsiteY0" fmla="*/ 2059710 h 2081172"/>
                    <a:gd name="connsiteX1" fmla="*/ 99964 w 1744037"/>
                    <a:gd name="connsiteY1" fmla="*/ 2078182 h 2081172"/>
                    <a:gd name="connsiteX2" fmla="*/ 709564 w 1744037"/>
                    <a:gd name="connsiteY2" fmla="*/ 2004291 h 2081172"/>
                    <a:gd name="connsiteX3" fmla="*/ 1226801 w 1744037"/>
                    <a:gd name="connsiteY3" fmla="*/ 1431637 h 2081172"/>
                    <a:gd name="connsiteX4" fmla="*/ 1744037 w 1744037"/>
                    <a:gd name="connsiteY4" fmla="*/ 0 h 2081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4037" h="2081172">
                      <a:moveTo>
                        <a:pt x="7601" y="2059710"/>
                      </a:moveTo>
                      <a:cubicBezTo>
                        <a:pt x="-4715" y="2073564"/>
                        <a:pt x="-17030" y="2087419"/>
                        <a:pt x="99964" y="2078182"/>
                      </a:cubicBezTo>
                      <a:cubicBezTo>
                        <a:pt x="216958" y="2068945"/>
                        <a:pt x="521758" y="2112048"/>
                        <a:pt x="709564" y="2004291"/>
                      </a:cubicBezTo>
                      <a:cubicBezTo>
                        <a:pt x="897370" y="1896534"/>
                        <a:pt x="1054389" y="1765685"/>
                        <a:pt x="1226801" y="1431637"/>
                      </a:cubicBezTo>
                      <a:cubicBezTo>
                        <a:pt x="1399213" y="1097589"/>
                        <a:pt x="1571625" y="548794"/>
                        <a:pt x="1744037" y="0"/>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PG"/>
                </a:p>
              </p:txBody>
            </p:sp>
            <p:cxnSp>
              <p:nvCxnSpPr>
                <p:cNvPr id="78" name="Straight Arrow Connector 77">
                  <a:extLst>
                    <a:ext uri="{FF2B5EF4-FFF2-40B4-BE49-F238E27FC236}">
                      <a16:creationId xmlns:a16="http://schemas.microsoft.com/office/drawing/2014/main" id="{9855F465-FF59-0960-1FB2-1EDC73E39CDC}"/>
                    </a:ext>
                  </a:extLst>
                </p:cNvPr>
                <p:cNvCxnSpPr>
                  <a:cxnSpLocks/>
                  <a:endCxn id="75" idx="4"/>
                </p:cNvCxnSpPr>
                <p:nvPr/>
              </p:nvCxnSpPr>
              <p:spPr>
                <a:xfrm flipV="1">
                  <a:off x="4484819" y="1754909"/>
                  <a:ext cx="87181" cy="19992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0" name="Straight Arrow Connector 79">
                  <a:extLst>
                    <a:ext uri="{FF2B5EF4-FFF2-40B4-BE49-F238E27FC236}">
                      <a16:creationId xmlns:a16="http://schemas.microsoft.com/office/drawing/2014/main" id="{497825E2-5EE8-8561-BEF5-4673A86B7323}"/>
                    </a:ext>
                  </a:extLst>
                </p:cNvPr>
                <p:cNvCxnSpPr>
                  <a:cxnSpLocks/>
                </p:cNvCxnSpPr>
                <p:nvPr/>
              </p:nvCxnSpPr>
              <p:spPr>
                <a:xfrm flipV="1">
                  <a:off x="4830716" y="2184987"/>
                  <a:ext cx="87181" cy="19992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82" name="Picture 81">
                  <a:extLst>
                    <a:ext uri="{FF2B5EF4-FFF2-40B4-BE49-F238E27FC236}">
                      <a16:creationId xmlns:a16="http://schemas.microsoft.com/office/drawing/2014/main" id="{71A4FA9F-1255-C198-4DE9-6F861CADE1B1}"/>
                    </a:ext>
                  </a:extLst>
                </p:cNvPr>
                <p:cNvPicPr>
                  <a:picLocks noChangeAspect="1"/>
                </p:cNvPicPr>
                <p:nvPr/>
              </p:nvPicPr>
              <p:blipFill>
                <a:blip r:embed="rId2"/>
                <a:stretch>
                  <a:fillRect/>
                </a:stretch>
              </p:blipFill>
              <p:spPr>
                <a:xfrm rot="7465263">
                  <a:off x="1522837" y="4356228"/>
                  <a:ext cx="1767993" cy="137653"/>
                </a:xfrm>
                <a:prstGeom prst="rect">
                  <a:avLst/>
                </a:prstGeom>
              </p:spPr>
            </p:pic>
            <p:sp>
              <p:nvSpPr>
                <p:cNvPr id="84" name="Rectangle 83">
                  <a:extLst>
                    <a:ext uri="{FF2B5EF4-FFF2-40B4-BE49-F238E27FC236}">
                      <a16:creationId xmlns:a16="http://schemas.microsoft.com/office/drawing/2014/main" id="{C53EDB04-1CAB-0243-586B-FFB3C30636C1}"/>
                    </a:ext>
                  </a:extLst>
                </p:cNvPr>
                <p:cNvSpPr/>
                <p:nvPr/>
              </p:nvSpPr>
              <p:spPr>
                <a:xfrm>
                  <a:off x="4408621" y="960411"/>
                  <a:ext cx="1014364"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imes New Roman" panose="02020603050405020304" pitchFamily="18" charset="0"/>
                      <a:cs typeface="Times New Roman" panose="02020603050405020304" pitchFamily="18" charset="0"/>
                    </a:rPr>
                    <a:t>Out going</a:t>
                  </a:r>
                </a:p>
                <a:p>
                  <a:pPr algn="ctr"/>
                  <a:r>
                    <a:rPr lang="en-US" sz="1600" dirty="0">
                      <a:solidFill>
                        <a:schemeClr val="tx1"/>
                      </a:solidFill>
                      <a:latin typeface="Times New Roman" panose="02020603050405020304" pitchFamily="18" charset="0"/>
                      <a:cs typeface="Times New Roman" panose="02020603050405020304" pitchFamily="18" charset="0"/>
                    </a:rPr>
                    <a:t>electrons </a:t>
                  </a:r>
                  <a:endParaRPr lang="en-PG" sz="1600" dirty="0">
                    <a:solidFill>
                      <a:schemeClr val="tx1"/>
                    </a:solidFill>
                    <a:latin typeface="Times New Roman" panose="02020603050405020304" pitchFamily="18" charset="0"/>
                    <a:cs typeface="Times New Roman" panose="02020603050405020304" pitchFamily="18" charset="0"/>
                  </a:endParaRPr>
                </a:p>
              </p:txBody>
            </p:sp>
            <p:pic>
              <p:nvPicPr>
                <p:cNvPr id="85" name="Picture 84">
                  <a:extLst>
                    <a:ext uri="{FF2B5EF4-FFF2-40B4-BE49-F238E27FC236}">
                      <a16:creationId xmlns:a16="http://schemas.microsoft.com/office/drawing/2014/main" id="{95EA3760-6165-5C30-B466-9665F5714C87}"/>
                    </a:ext>
                  </a:extLst>
                </p:cNvPr>
                <p:cNvPicPr>
                  <a:picLocks noChangeAspect="1"/>
                </p:cNvPicPr>
                <p:nvPr/>
              </p:nvPicPr>
              <p:blipFill>
                <a:blip r:embed="rId2"/>
                <a:stretch>
                  <a:fillRect/>
                </a:stretch>
              </p:blipFill>
              <p:spPr>
                <a:xfrm rot="5706948">
                  <a:off x="2329151" y="4616343"/>
                  <a:ext cx="1767993" cy="137653"/>
                </a:xfrm>
                <a:prstGeom prst="rect">
                  <a:avLst/>
                </a:prstGeom>
              </p:spPr>
            </p:pic>
            <p:pic>
              <p:nvPicPr>
                <p:cNvPr id="86" name="Picture 85">
                  <a:extLst>
                    <a:ext uri="{FF2B5EF4-FFF2-40B4-BE49-F238E27FC236}">
                      <a16:creationId xmlns:a16="http://schemas.microsoft.com/office/drawing/2014/main" id="{04948FD6-53E5-AE1C-D3AC-6302B97FEADE}"/>
                    </a:ext>
                  </a:extLst>
                </p:cNvPr>
                <p:cNvPicPr>
                  <a:picLocks noChangeAspect="1"/>
                </p:cNvPicPr>
                <p:nvPr/>
              </p:nvPicPr>
              <p:blipFill>
                <a:blip r:embed="rId2"/>
                <a:stretch>
                  <a:fillRect/>
                </a:stretch>
              </p:blipFill>
              <p:spPr>
                <a:xfrm rot="4165698">
                  <a:off x="3457192" y="4655680"/>
                  <a:ext cx="1531066" cy="113832"/>
                </a:xfrm>
                <a:prstGeom prst="rect">
                  <a:avLst/>
                </a:prstGeom>
              </p:spPr>
            </p:pic>
            <p:sp>
              <p:nvSpPr>
                <p:cNvPr id="87" name="Rectangle 86">
                  <a:extLst>
                    <a:ext uri="{FF2B5EF4-FFF2-40B4-BE49-F238E27FC236}">
                      <a16:creationId xmlns:a16="http://schemas.microsoft.com/office/drawing/2014/main" id="{6E341DE5-9B4F-20CD-0C79-D61922FA3A03}"/>
                    </a:ext>
                  </a:extLst>
                </p:cNvPr>
                <p:cNvSpPr/>
                <p:nvPr/>
              </p:nvSpPr>
              <p:spPr>
                <a:xfrm>
                  <a:off x="1318327" y="5665810"/>
                  <a:ext cx="3612054" cy="42134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imes New Roman" panose="02020603050405020304" pitchFamily="18" charset="0"/>
                      <a:cs typeface="Times New Roman" panose="02020603050405020304" pitchFamily="18" charset="0"/>
                    </a:rPr>
                    <a:t>Continuous X-ray emission</a:t>
                  </a:r>
                  <a:endParaRPr lang="en-PG" sz="1600" dirty="0">
                    <a:solidFill>
                      <a:schemeClr val="tx1"/>
                    </a:solidFill>
                    <a:latin typeface="Times New Roman" panose="02020603050405020304" pitchFamily="18" charset="0"/>
                    <a:cs typeface="Times New Roman" panose="02020603050405020304" pitchFamily="18" charset="0"/>
                  </a:endParaRPr>
                </a:p>
              </p:txBody>
            </p:sp>
            <p:cxnSp>
              <p:nvCxnSpPr>
                <p:cNvPr id="89" name="Straight Connector 88">
                  <a:extLst>
                    <a:ext uri="{FF2B5EF4-FFF2-40B4-BE49-F238E27FC236}">
                      <a16:creationId xmlns:a16="http://schemas.microsoft.com/office/drawing/2014/main" id="{3DA00AA0-4E80-79E7-E15F-757B96F75C66}"/>
                    </a:ext>
                  </a:extLst>
                </p:cNvPr>
                <p:cNvCxnSpPr/>
                <p:nvPr/>
              </p:nvCxnSpPr>
              <p:spPr>
                <a:xfrm>
                  <a:off x="1398494" y="5517795"/>
                  <a:ext cx="3447492" cy="0"/>
                </a:xfrm>
                <a:prstGeom prst="line">
                  <a:avLst/>
                </a:prstGeom>
              </p:spPr>
              <p:style>
                <a:lnRef idx="1">
                  <a:schemeClr val="dk1"/>
                </a:lnRef>
                <a:fillRef idx="0">
                  <a:schemeClr val="dk1"/>
                </a:fillRef>
                <a:effectRef idx="0">
                  <a:schemeClr val="dk1"/>
                </a:effectRef>
                <a:fontRef idx="minor">
                  <a:schemeClr val="tx1"/>
                </a:fontRef>
              </p:style>
            </p:cxnSp>
            <p:cxnSp>
              <p:nvCxnSpPr>
                <p:cNvPr id="91" name="Straight Connector 90">
                  <a:extLst>
                    <a:ext uri="{FF2B5EF4-FFF2-40B4-BE49-F238E27FC236}">
                      <a16:creationId xmlns:a16="http://schemas.microsoft.com/office/drawing/2014/main" id="{DE675497-F170-05D9-C7F7-4A09B65D4B31}"/>
                    </a:ext>
                  </a:extLst>
                </p:cNvPr>
                <p:cNvCxnSpPr/>
                <p:nvPr/>
              </p:nvCxnSpPr>
              <p:spPr>
                <a:xfrm flipV="1">
                  <a:off x="1398494" y="5384800"/>
                  <a:ext cx="0" cy="132995"/>
                </a:xfrm>
                <a:prstGeom prst="line">
                  <a:avLst/>
                </a:prstGeom>
              </p:spPr>
              <p:style>
                <a:lnRef idx="1">
                  <a:schemeClr val="dk1"/>
                </a:lnRef>
                <a:fillRef idx="0">
                  <a:schemeClr val="dk1"/>
                </a:fillRef>
                <a:effectRef idx="0">
                  <a:schemeClr val="dk1"/>
                </a:effectRef>
                <a:fontRef idx="minor">
                  <a:schemeClr val="tx1"/>
                </a:fontRef>
              </p:style>
            </p:cxnSp>
            <p:cxnSp>
              <p:nvCxnSpPr>
                <p:cNvPr id="93" name="Straight Connector 92">
                  <a:extLst>
                    <a:ext uri="{FF2B5EF4-FFF2-40B4-BE49-F238E27FC236}">
                      <a16:creationId xmlns:a16="http://schemas.microsoft.com/office/drawing/2014/main" id="{EBF5ACDF-4E6A-CB11-7E08-2D566BD48F6B}"/>
                    </a:ext>
                  </a:extLst>
                </p:cNvPr>
                <p:cNvCxnSpPr>
                  <a:cxnSpLocks/>
                </p:cNvCxnSpPr>
                <p:nvPr/>
              </p:nvCxnSpPr>
              <p:spPr>
                <a:xfrm flipH="1" flipV="1">
                  <a:off x="4845816" y="5421613"/>
                  <a:ext cx="170" cy="96182"/>
                </a:xfrm>
                <a:prstGeom prst="line">
                  <a:avLst/>
                </a:prstGeom>
              </p:spPr>
              <p:style>
                <a:lnRef idx="1">
                  <a:schemeClr val="dk1"/>
                </a:lnRef>
                <a:fillRef idx="0">
                  <a:schemeClr val="dk1"/>
                </a:fillRef>
                <a:effectRef idx="0">
                  <a:schemeClr val="dk1"/>
                </a:effectRef>
                <a:fontRef idx="minor">
                  <a:schemeClr val="tx1"/>
                </a:fontRef>
              </p:style>
            </p:cxnSp>
          </p:grpSp>
          <p:cxnSp>
            <p:nvCxnSpPr>
              <p:cNvPr id="98" name="Straight Connector 97">
                <a:extLst>
                  <a:ext uri="{FF2B5EF4-FFF2-40B4-BE49-F238E27FC236}">
                    <a16:creationId xmlns:a16="http://schemas.microsoft.com/office/drawing/2014/main" id="{5A0588EE-0AA5-3EBB-8636-93B0BF92E763}"/>
                  </a:ext>
                </a:extLst>
              </p:cNvPr>
              <p:cNvCxnSpPr/>
              <p:nvPr/>
            </p:nvCxnSpPr>
            <p:spPr>
              <a:xfrm>
                <a:off x="215153" y="869576"/>
                <a:ext cx="11071412" cy="0"/>
              </a:xfrm>
              <a:prstGeom prst="line">
                <a:avLst/>
              </a:prstGeom>
            </p:spPr>
            <p:style>
              <a:lnRef idx="1">
                <a:schemeClr val="dk1"/>
              </a:lnRef>
              <a:fillRef idx="0">
                <a:schemeClr val="dk1"/>
              </a:fillRef>
              <a:effectRef idx="0">
                <a:schemeClr val="dk1"/>
              </a:effectRef>
              <a:fontRef idx="minor">
                <a:schemeClr val="tx1"/>
              </a:fontRef>
            </p:style>
          </p:cxnSp>
          <p:cxnSp>
            <p:nvCxnSpPr>
              <p:cNvPr id="99" name="Straight Connector 98">
                <a:extLst>
                  <a:ext uri="{FF2B5EF4-FFF2-40B4-BE49-F238E27FC236}">
                    <a16:creationId xmlns:a16="http://schemas.microsoft.com/office/drawing/2014/main" id="{63F06960-880E-3B65-1D5B-0FBAD3197B61}"/>
                  </a:ext>
                </a:extLst>
              </p:cNvPr>
              <p:cNvCxnSpPr/>
              <p:nvPr/>
            </p:nvCxnSpPr>
            <p:spPr>
              <a:xfrm>
                <a:off x="215153" y="6716052"/>
                <a:ext cx="11071412" cy="0"/>
              </a:xfrm>
              <a:prstGeom prst="line">
                <a:avLst/>
              </a:prstGeom>
            </p:spPr>
            <p:style>
              <a:lnRef idx="1">
                <a:schemeClr val="dk1"/>
              </a:lnRef>
              <a:fillRef idx="0">
                <a:schemeClr val="dk1"/>
              </a:fillRef>
              <a:effectRef idx="0">
                <a:schemeClr val="dk1"/>
              </a:effectRef>
              <a:fontRef idx="minor">
                <a:schemeClr val="tx1"/>
              </a:fontRef>
            </p:style>
          </p:cxnSp>
          <p:cxnSp>
            <p:nvCxnSpPr>
              <p:cNvPr id="101" name="Straight Connector 100">
                <a:extLst>
                  <a:ext uri="{FF2B5EF4-FFF2-40B4-BE49-F238E27FC236}">
                    <a16:creationId xmlns:a16="http://schemas.microsoft.com/office/drawing/2014/main" id="{44D0741A-2E44-616F-57D0-BD171E65802F}"/>
                  </a:ext>
                </a:extLst>
              </p:cNvPr>
              <p:cNvCxnSpPr/>
              <p:nvPr/>
            </p:nvCxnSpPr>
            <p:spPr>
              <a:xfrm>
                <a:off x="197224" y="869576"/>
                <a:ext cx="0" cy="5846476"/>
              </a:xfrm>
              <a:prstGeom prst="line">
                <a:avLst/>
              </a:prstGeom>
            </p:spPr>
            <p:style>
              <a:lnRef idx="1">
                <a:schemeClr val="dk1"/>
              </a:lnRef>
              <a:fillRef idx="0">
                <a:schemeClr val="dk1"/>
              </a:fillRef>
              <a:effectRef idx="0">
                <a:schemeClr val="dk1"/>
              </a:effectRef>
              <a:fontRef idx="minor">
                <a:schemeClr val="tx1"/>
              </a:fontRef>
            </p:style>
          </p:cxnSp>
          <p:cxnSp>
            <p:nvCxnSpPr>
              <p:cNvPr id="102" name="Straight Connector 101">
                <a:extLst>
                  <a:ext uri="{FF2B5EF4-FFF2-40B4-BE49-F238E27FC236}">
                    <a16:creationId xmlns:a16="http://schemas.microsoft.com/office/drawing/2014/main" id="{8750AFD6-B8EB-0915-94AC-C3F5F3E878D5}"/>
                  </a:ext>
                </a:extLst>
              </p:cNvPr>
              <p:cNvCxnSpPr/>
              <p:nvPr/>
            </p:nvCxnSpPr>
            <p:spPr>
              <a:xfrm>
                <a:off x="11277601" y="860611"/>
                <a:ext cx="0" cy="5846476"/>
              </a:xfrm>
              <a:prstGeom prst="line">
                <a:avLst/>
              </a:prstGeom>
            </p:spPr>
            <p:style>
              <a:lnRef idx="1">
                <a:schemeClr val="dk1"/>
              </a:lnRef>
              <a:fillRef idx="0">
                <a:schemeClr val="dk1"/>
              </a:fillRef>
              <a:effectRef idx="0">
                <a:schemeClr val="dk1"/>
              </a:effectRef>
              <a:fontRef idx="minor">
                <a:schemeClr val="tx1"/>
              </a:fontRef>
            </p:style>
          </p:cxnSp>
        </p:grpSp>
        <p:sp>
          <p:nvSpPr>
            <p:cNvPr id="2" name="Rectangle 1">
              <a:extLst>
                <a:ext uri="{FF2B5EF4-FFF2-40B4-BE49-F238E27FC236}">
                  <a16:creationId xmlns:a16="http://schemas.microsoft.com/office/drawing/2014/main" id="{49E1276F-1706-0408-B2A2-4AA8EE0E73C7}"/>
                </a:ext>
              </a:extLst>
            </p:cNvPr>
            <p:cNvSpPr/>
            <p:nvPr/>
          </p:nvSpPr>
          <p:spPr>
            <a:xfrm>
              <a:off x="3513680" y="6315942"/>
              <a:ext cx="1390927" cy="34810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spTree>
    <p:extLst>
      <p:ext uri="{BB962C8B-B14F-4D97-AF65-F5344CB8AC3E}">
        <p14:creationId xmlns:p14="http://schemas.microsoft.com/office/powerpoint/2010/main" val="30405471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DC1854-F1D3-4B59-82CD-74B510F97272}"/>
              </a:ext>
            </a:extLst>
          </p:cNvPr>
          <p:cNvSpPr txBox="1"/>
          <p:nvPr/>
        </p:nvSpPr>
        <p:spPr>
          <a:xfrm>
            <a:off x="536608" y="221448"/>
            <a:ext cx="11655391" cy="6486519"/>
          </a:xfrm>
          <a:prstGeom prst="rect">
            <a:avLst/>
          </a:prstGeom>
          <a:noFill/>
        </p:spPr>
        <p:txBody>
          <a:bodyPr wrap="square">
            <a:spAutoFit/>
          </a:bodyPr>
          <a:lstStyle/>
          <a:p>
            <a:pPr marL="414655" marR="71755" indent="-3429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transitions of the outer orbital electrons of atoms usually involve only a few electron volts (eV) of energy. </a:t>
            </a:r>
          </a:p>
          <a:p>
            <a:pPr marL="414655" marR="71755" indent="-3429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As we move to inner orbital electrons, of heavier elements the energy involved increases to a few tens or hundreds of eVs. </a:t>
            </a:r>
          </a:p>
          <a:p>
            <a:pPr marL="414655" marR="71755" indent="-3429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For example in sodium only 5.13 eV is needed to remove the outermost 3s electron</a:t>
            </a:r>
          </a:p>
          <a:p>
            <a:pPr marL="414655" marR="71755" indent="-3429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Whereas for the inner electrons 31 eV </a:t>
            </a:r>
            <a:r>
              <a:rPr lang="en-US" sz="2800" dirty="0">
                <a:latin typeface="Times New Roman" panose="02020603050405020304" pitchFamily="18" charset="0"/>
                <a:ea typeface="Calibri" panose="020F0502020204030204" pitchFamily="34" charset="0"/>
                <a:cs typeface="Times New Roman" panose="02020603050405020304" pitchFamily="18" charset="0"/>
              </a:rPr>
              <a:t>energy required for each </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2p electron</a:t>
            </a:r>
          </a:p>
          <a:p>
            <a:pPr marL="414655" marR="71755" indent="-3429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63 eV for each 2s electron, and 1041 eV for each 1s electron. </a:t>
            </a:r>
          </a:p>
          <a:p>
            <a:pPr marL="414655" marR="71755" indent="-342900" algn="just">
              <a:lnSpc>
                <a:spcPct val="150000"/>
              </a:lnSpc>
              <a:spcBef>
                <a:spcPts val="15"/>
              </a:spcBef>
              <a:spcAft>
                <a:spcPts val="0"/>
              </a:spcAft>
              <a:buFont typeface="Wingdings" panose="05000000000000000000" pitchFamily="2" charset="2"/>
              <a:buChar char="Ø"/>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Transitions that involve the inner most electrons in an atom give rise to x-ray line spectra because of the high photon energies.</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55077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35F5F5-5F4F-4EBB-9235-C2359EA4EF75}"/>
              </a:ext>
            </a:extLst>
          </p:cNvPr>
          <p:cNvPicPr>
            <a:picLocks noChangeAspect="1"/>
          </p:cNvPicPr>
          <p:nvPr/>
        </p:nvPicPr>
        <p:blipFill>
          <a:blip r:embed="rId2"/>
          <a:stretch>
            <a:fillRect/>
          </a:stretch>
        </p:blipFill>
        <p:spPr>
          <a:xfrm>
            <a:off x="2555631" y="260914"/>
            <a:ext cx="7080738" cy="3483658"/>
          </a:xfrm>
          <a:prstGeom prst="rect">
            <a:avLst/>
          </a:prstGeom>
        </p:spPr>
      </p:pic>
      <p:grpSp>
        <p:nvGrpSpPr>
          <p:cNvPr id="11" name="Group 10">
            <a:extLst>
              <a:ext uri="{FF2B5EF4-FFF2-40B4-BE49-F238E27FC236}">
                <a16:creationId xmlns:a16="http://schemas.microsoft.com/office/drawing/2014/main" id="{4DC4C011-21C9-4C61-BA2E-2C5C5C984692}"/>
              </a:ext>
            </a:extLst>
          </p:cNvPr>
          <p:cNvGrpSpPr/>
          <p:nvPr/>
        </p:nvGrpSpPr>
        <p:grpSpPr>
          <a:xfrm>
            <a:off x="746181" y="1288175"/>
            <a:ext cx="11445819" cy="5508836"/>
            <a:chOff x="746181" y="1288175"/>
            <a:chExt cx="11445819" cy="5508836"/>
          </a:xfrm>
        </p:grpSpPr>
        <p:cxnSp>
          <p:nvCxnSpPr>
            <p:cNvPr id="4" name="Straight Connector 3">
              <a:extLst>
                <a:ext uri="{FF2B5EF4-FFF2-40B4-BE49-F238E27FC236}">
                  <a16:creationId xmlns:a16="http://schemas.microsoft.com/office/drawing/2014/main" id="{9D86A4A0-3F79-468D-A25D-7B1E38BC90B5}"/>
                </a:ext>
              </a:extLst>
            </p:cNvPr>
            <p:cNvCxnSpPr/>
            <p:nvPr/>
          </p:nvCxnSpPr>
          <p:spPr>
            <a:xfrm>
              <a:off x="1170015" y="4254367"/>
              <a:ext cx="0" cy="2464067"/>
            </a:xfrm>
            <a:prstGeom prst="line">
              <a:avLst/>
            </a:prstGeom>
          </p:spPr>
          <p:style>
            <a:lnRef idx="1">
              <a:schemeClr val="dk1"/>
            </a:lnRef>
            <a:fillRef idx="0">
              <a:schemeClr val="dk1"/>
            </a:fillRef>
            <a:effectRef idx="0">
              <a:schemeClr val="dk1"/>
            </a:effectRef>
            <a:fontRef idx="minor">
              <a:schemeClr val="tx1"/>
            </a:fontRef>
          </p:style>
        </p:cxnSp>
        <p:cxnSp>
          <p:nvCxnSpPr>
            <p:cNvPr id="6" name="Straight Connector 5">
              <a:extLst>
                <a:ext uri="{FF2B5EF4-FFF2-40B4-BE49-F238E27FC236}">
                  <a16:creationId xmlns:a16="http://schemas.microsoft.com/office/drawing/2014/main" id="{224CF05E-251B-4FCF-A8C8-48926C19709C}"/>
                </a:ext>
              </a:extLst>
            </p:cNvPr>
            <p:cNvCxnSpPr>
              <a:cxnSpLocks/>
            </p:cNvCxnSpPr>
            <p:nvPr/>
          </p:nvCxnSpPr>
          <p:spPr>
            <a:xfrm>
              <a:off x="1170015" y="6718434"/>
              <a:ext cx="10187796" cy="0"/>
            </a:xfrm>
            <a:prstGeom prst="line">
              <a:avLst/>
            </a:prstGeom>
          </p:spPr>
          <p:style>
            <a:lnRef idx="1">
              <a:schemeClr val="dk1"/>
            </a:lnRef>
            <a:fillRef idx="0">
              <a:schemeClr val="dk1"/>
            </a:fillRef>
            <a:effectRef idx="0">
              <a:schemeClr val="dk1"/>
            </a:effectRef>
            <a:fontRef idx="minor">
              <a:schemeClr val="tx1"/>
            </a:fontRef>
          </p:style>
        </p:cxnSp>
        <p:sp>
          <p:nvSpPr>
            <p:cNvPr id="7" name="Freeform: Shape 6">
              <a:extLst>
                <a:ext uri="{FF2B5EF4-FFF2-40B4-BE49-F238E27FC236}">
                  <a16:creationId xmlns:a16="http://schemas.microsoft.com/office/drawing/2014/main" id="{EA20413D-D4A7-47CC-BA46-9AEB27902817}"/>
                </a:ext>
              </a:extLst>
            </p:cNvPr>
            <p:cNvSpPr/>
            <p:nvPr/>
          </p:nvSpPr>
          <p:spPr>
            <a:xfrm>
              <a:off x="2071988" y="1288175"/>
              <a:ext cx="8438800" cy="5508836"/>
            </a:xfrm>
            <a:custGeom>
              <a:avLst/>
              <a:gdLst>
                <a:gd name="connsiteX0" fmla="*/ 3960 w 7530916"/>
                <a:gd name="connsiteY0" fmla="*/ 4976468 h 5081204"/>
                <a:gd name="connsiteX1" fmla="*/ 52086 w 7530916"/>
                <a:gd name="connsiteY1" fmla="*/ 4928342 h 5081204"/>
                <a:gd name="connsiteX2" fmla="*/ 369720 w 7530916"/>
                <a:gd name="connsiteY2" fmla="*/ 3513428 h 5081204"/>
                <a:gd name="connsiteX3" fmla="*/ 1072364 w 7530916"/>
                <a:gd name="connsiteY3" fmla="*/ 3234296 h 5081204"/>
                <a:gd name="connsiteX4" fmla="*/ 1678756 w 7530916"/>
                <a:gd name="connsiteY4" fmla="*/ 3166919 h 5081204"/>
                <a:gd name="connsiteX5" fmla="*/ 1909762 w 7530916"/>
                <a:gd name="connsiteY5" fmla="*/ 1771256 h 5081204"/>
                <a:gd name="connsiteX6" fmla="*/ 1986764 w 7530916"/>
                <a:gd name="connsiteY6" fmla="*/ 3138043 h 5081204"/>
                <a:gd name="connsiteX7" fmla="*/ 3026292 w 7530916"/>
                <a:gd name="connsiteY7" fmla="*/ 3263171 h 5081204"/>
                <a:gd name="connsiteX8" fmla="*/ 3305425 w 7530916"/>
                <a:gd name="connsiteY8" fmla="*/ 1203365 h 5081204"/>
                <a:gd name="connsiteX9" fmla="*/ 3459429 w 7530916"/>
                <a:gd name="connsiteY9" fmla="*/ 3388300 h 5081204"/>
                <a:gd name="connsiteX10" fmla="*/ 4094697 w 7530916"/>
                <a:gd name="connsiteY10" fmla="*/ 3205420 h 5081204"/>
                <a:gd name="connsiteX11" fmla="*/ 4248701 w 7530916"/>
                <a:gd name="connsiteY11" fmla="*/ 207 h 5081204"/>
                <a:gd name="connsiteX12" fmla="*/ 4421956 w 7530916"/>
                <a:gd name="connsiteY12" fmla="*/ 3369049 h 5081204"/>
                <a:gd name="connsiteX13" fmla="*/ 5114975 w 7530916"/>
                <a:gd name="connsiteY13" fmla="*/ 3369049 h 5081204"/>
                <a:gd name="connsiteX14" fmla="*/ 5201602 w 7530916"/>
                <a:gd name="connsiteY14" fmla="*/ 519971 h 5081204"/>
                <a:gd name="connsiteX15" fmla="*/ 5442233 w 7530916"/>
                <a:gd name="connsiteY15" fmla="*/ 3215045 h 5081204"/>
                <a:gd name="connsiteX16" fmla="*/ 6568389 w 7530916"/>
                <a:gd name="connsiteY16" fmla="*/ 3792561 h 5081204"/>
                <a:gd name="connsiteX17" fmla="*/ 7530916 w 7530916"/>
                <a:gd name="connsiteY17" fmla="*/ 4090944 h 5081204"/>
                <a:gd name="connsiteX0" fmla="*/ 3960 w 8474191"/>
                <a:gd name="connsiteY0" fmla="*/ 4976468 h 5081204"/>
                <a:gd name="connsiteX1" fmla="*/ 52086 w 8474191"/>
                <a:gd name="connsiteY1" fmla="*/ 4928342 h 5081204"/>
                <a:gd name="connsiteX2" fmla="*/ 369720 w 8474191"/>
                <a:gd name="connsiteY2" fmla="*/ 3513428 h 5081204"/>
                <a:gd name="connsiteX3" fmla="*/ 1072364 w 8474191"/>
                <a:gd name="connsiteY3" fmla="*/ 3234296 h 5081204"/>
                <a:gd name="connsiteX4" fmla="*/ 1678756 w 8474191"/>
                <a:gd name="connsiteY4" fmla="*/ 3166919 h 5081204"/>
                <a:gd name="connsiteX5" fmla="*/ 1909762 w 8474191"/>
                <a:gd name="connsiteY5" fmla="*/ 1771256 h 5081204"/>
                <a:gd name="connsiteX6" fmla="*/ 1986764 w 8474191"/>
                <a:gd name="connsiteY6" fmla="*/ 3138043 h 5081204"/>
                <a:gd name="connsiteX7" fmla="*/ 3026292 w 8474191"/>
                <a:gd name="connsiteY7" fmla="*/ 3263171 h 5081204"/>
                <a:gd name="connsiteX8" fmla="*/ 3305425 w 8474191"/>
                <a:gd name="connsiteY8" fmla="*/ 1203365 h 5081204"/>
                <a:gd name="connsiteX9" fmla="*/ 3459429 w 8474191"/>
                <a:gd name="connsiteY9" fmla="*/ 3388300 h 5081204"/>
                <a:gd name="connsiteX10" fmla="*/ 4094697 w 8474191"/>
                <a:gd name="connsiteY10" fmla="*/ 3205420 h 5081204"/>
                <a:gd name="connsiteX11" fmla="*/ 4248701 w 8474191"/>
                <a:gd name="connsiteY11" fmla="*/ 207 h 5081204"/>
                <a:gd name="connsiteX12" fmla="*/ 4421956 w 8474191"/>
                <a:gd name="connsiteY12" fmla="*/ 3369049 h 5081204"/>
                <a:gd name="connsiteX13" fmla="*/ 5114975 w 8474191"/>
                <a:gd name="connsiteY13" fmla="*/ 3369049 h 5081204"/>
                <a:gd name="connsiteX14" fmla="*/ 5201602 w 8474191"/>
                <a:gd name="connsiteY14" fmla="*/ 519971 h 5081204"/>
                <a:gd name="connsiteX15" fmla="*/ 5442233 w 8474191"/>
                <a:gd name="connsiteY15" fmla="*/ 3215045 h 5081204"/>
                <a:gd name="connsiteX16" fmla="*/ 6568389 w 8474191"/>
                <a:gd name="connsiteY16" fmla="*/ 3792561 h 5081204"/>
                <a:gd name="connsiteX17" fmla="*/ 8474191 w 8474191"/>
                <a:gd name="connsiteY17" fmla="*/ 4928342 h 5081204"/>
                <a:gd name="connsiteX0" fmla="*/ 3960 w 8474191"/>
                <a:gd name="connsiteY0" fmla="*/ 4976468 h 5081204"/>
                <a:gd name="connsiteX1" fmla="*/ 52086 w 8474191"/>
                <a:gd name="connsiteY1" fmla="*/ 4928342 h 5081204"/>
                <a:gd name="connsiteX2" fmla="*/ 369720 w 8474191"/>
                <a:gd name="connsiteY2" fmla="*/ 3513428 h 5081204"/>
                <a:gd name="connsiteX3" fmla="*/ 1072364 w 8474191"/>
                <a:gd name="connsiteY3" fmla="*/ 3234296 h 5081204"/>
                <a:gd name="connsiteX4" fmla="*/ 1669131 w 8474191"/>
                <a:gd name="connsiteY4" fmla="*/ 2964789 h 5081204"/>
                <a:gd name="connsiteX5" fmla="*/ 1909762 w 8474191"/>
                <a:gd name="connsiteY5" fmla="*/ 1771256 h 5081204"/>
                <a:gd name="connsiteX6" fmla="*/ 1986764 w 8474191"/>
                <a:gd name="connsiteY6" fmla="*/ 3138043 h 5081204"/>
                <a:gd name="connsiteX7" fmla="*/ 3026292 w 8474191"/>
                <a:gd name="connsiteY7" fmla="*/ 3263171 h 5081204"/>
                <a:gd name="connsiteX8" fmla="*/ 3305425 w 8474191"/>
                <a:gd name="connsiteY8" fmla="*/ 1203365 h 5081204"/>
                <a:gd name="connsiteX9" fmla="*/ 3459429 w 8474191"/>
                <a:gd name="connsiteY9" fmla="*/ 3388300 h 5081204"/>
                <a:gd name="connsiteX10" fmla="*/ 4094697 w 8474191"/>
                <a:gd name="connsiteY10" fmla="*/ 3205420 h 5081204"/>
                <a:gd name="connsiteX11" fmla="*/ 4248701 w 8474191"/>
                <a:gd name="connsiteY11" fmla="*/ 207 h 5081204"/>
                <a:gd name="connsiteX12" fmla="*/ 4421956 w 8474191"/>
                <a:gd name="connsiteY12" fmla="*/ 3369049 h 5081204"/>
                <a:gd name="connsiteX13" fmla="*/ 5114975 w 8474191"/>
                <a:gd name="connsiteY13" fmla="*/ 3369049 h 5081204"/>
                <a:gd name="connsiteX14" fmla="*/ 5201602 w 8474191"/>
                <a:gd name="connsiteY14" fmla="*/ 519971 h 5081204"/>
                <a:gd name="connsiteX15" fmla="*/ 5442233 w 8474191"/>
                <a:gd name="connsiteY15" fmla="*/ 3215045 h 5081204"/>
                <a:gd name="connsiteX16" fmla="*/ 6568389 w 8474191"/>
                <a:gd name="connsiteY16" fmla="*/ 3792561 h 5081204"/>
                <a:gd name="connsiteX17" fmla="*/ 8474191 w 8474191"/>
                <a:gd name="connsiteY17" fmla="*/ 4928342 h 5081204"/>
                <a:gd name="connsiteX0" fmla="*/ 3960 w 8474191"/>
                <a:gd name="connsiteY0" fmla="*/ 4976468 h 5081204"/>
                <a:gd name="connsiteX1" fmla="*/ 52086 w 8474191"/>
                <a:gd name="connsiteY1" fmla="*/ 4928342 h 5081204"/>
                <a:gd name="connsiteX2" fmla="*/ 369720 w 8474191"/>
                <a:gd name="connsiteY2" fmla="*/ 3513428 h 5081204"/>
                <a:gd name="connsiteX3" fmla="*/ 1072364 w 8474191"/>
                <a:gd name="connsiteY3" fmla="*/ 3234296 h 5081204"/>
                <a:gd name="connsiteX4" fmla="*/ 1669131 w 8474191"/>
                <a:gd name="connsiteY4" fmla="*/ 2964789 h 5081204"/>
                <a:gd name="connsiteX5" fmla="*/ 1861636 w 8474191"/>
                <a:gd name="connsiteY5" fmla="*/ 1655753 h 5081204"/>
                <a:gd name="connsiteX6" fmla="*/ 1986764 w 8474191"/>
                <a:gd name="connsiteY6" fmla="*/ 3138043 h 5081204"/>
                <a:gd name="connsiteX7" fmla="*/ 3026292 w 8474191"/>
                <a:gd name="connsiteY7" fmla="*/ 3263171 h 5081204"/>
                <a:gd name="connsiteX8" fmla="*/ 3305425 w 8474191"/>
                <a:gd name="connsiteY8" fmla="*/ 1203365 h 5081204"/>
                <a:gd name="connsiteX9" fmla="*/ 3459429 w 8474191"/>
                <a:gd name="connsiteY9" fmla="*/ 3388300 h 5081204"/>
                <a:gd name="connsiteX10" fmla="*/ 4094697 w 8474191"/>
                <a:gd name="connsiteY10" fmla="*/ 3205420 h 5081204"/>
                <a:gd name="connsiteX11" fmla="*/ 4248701 w 8474191"/>
                <a:gd name="connsiteY11" fmla="*/ 207 h 5081204"/>
                <a:gd name="connsiteX12" fmla="*/ 4421956 w 8474191"/>
                <a:gd name="connsiteY12" fmla="*/ 3369049 h 5081204"/>
                <a:gd name="connsiteX13" fmla="*/ 5114975 w 8474191"/>
                <a:gd name="connsiteY13" fmla="*/ 3369049 h 5081204"/>
                <a:gd name="connsiteX14" fmla="*/ 5201602 w 8474191"/>
                <a:gd name="connsiteY14" fmla="*/ 519971 h 5081204"/>
                <a:gd name="connsiteX15" fmla="*/ 5442233 w 8474191"/>
                <a:gd name="connsiteY15" fmla="*/ 3215045 h 5081204"/>
                <a:gd name="connsiteX16" fmla="*/ 6568389 w 8474191"/>
                <a:gd name="connsiteY16" fmla="*/ 3792561 h 5081204"/>
                <a:gd name="connsiteX17" fmla="*/ 8474191 w 8474191"/>
                <a:gd name="connsiteY17" fmla="*/ 4928342 h 5081204"/>
                <a:gd name="connsiteX0" fmla="*/ 3960 w 8474191"/>
                <a:gd name="connsiteY0" fmla="*/ 4976468 h 5081204"/>
                <a:gd name="connsiteX1" fmla="*/ 52086 w 8474191"/>
                <a:gd name="connsiteY1" fmla="*/ 4928342 h 5081204"/>
                <a:gd name="connsiteX2" fmla="*/ 369720 w 8474191"/>
                <a:gd name="connsiteY2" fmla="*/ 3513428 h 5081204"/>
                <a:gd name="connsiteX3" fmla="*/ 1072364 w 8474191"/>
                <a:gd name="connsiteY3" fmla="*/ 3234296 h 5081204"/>
                <a:gd name="connsiteX4" fmla="*/ 1669131 w 8474191"/>
                <a:gd name="connsiteY4" fmla="*/ 2964789 h 5081204"/>
                <a:gd name="connsiteX5" fmla="*/ 1861636 w 8474191"/>
                <a:gd name="connsiteY5" fmla="*/ 1655753 h 5081204"/>
                <a:gd name="connsiteX6" fmla="*/ 1986764 w 8474191"/>
                <a:gd name="connsiteY6" fmla="*/ 3138043 h 5081204"/>
                <a:gd name="connsiteX7" fmla="*/ 3045543 w 8474191"/>
                <a:gd name="connsiteY7" fmla="*/ 3099542 h 5081204"/>
                <a:gd name="connsiteX8" fmla="*/ 3305425 w 8474191"/>
                <a:gd name="connsiteY8" fmla="*/ 1203365 h 5081204"/>
                <a:gd name="connsiteX9" fmla="*/ 3459429 w 8474191"/>
                <a:gd name="connsiteY9" fmla="*/ 3388300 h 5081204"/>
                <a:gd name="connsiteX10" fmla="*/ 4094697 w 8474191"/>
                <a:gd name="connsiteY10" fmla="*/ 3205420 h 5081204"/>
                <a:gd name="connsiteX11" fmla="*/ 4248701 w 8474191"/>
                <a:gd name="connsiteY11" fmla="*/ 207 h 5081204"/>
                <a:gd name="connsiteX12" fmla="*/ 4421956 w 8474191"/>
                <a:gd name="connsiteY12" fmla="*/ 3369049 h 5081204"/>
                <a:gd name="connsiteX13" fmla="*/ 5114975 w 8474191"/>
                <a:gd name="connsiteY13" fmla="*/ 3369049 h 5081204"/>
                <a:gd name="connsiteX14" fmla="*/ 5201602 w 8474191"/>
                <a:gd name="connsiteY14" fmla="*/ 519971 h 5081204"/>
                <a:gd name="connsiteX15" fmla="*/ 5442233 w 8474191"/>
                <a:gd name="connsiteY15" fmla="*/ 3215045 h 5081204"/>
                <a:gd name="connsiteX16" fmla="*/ 6568389 w 8474191"/>
                <a:gd name="connsiteY16" fmla="*/ 3792561 h 5081204"/>
                <a:gd name="connsiteX17" fmla="*/ 8474191 w 8474191"/>
                <a:gd name="connsiteY17" fmla="*/ 4928342 h 5081204"/>
                <a:gd name="connsiteX0" fmla="*/ 3960 w 8474191"/>
                <a:gd name="connsiteY0" fmla="*/ 4976468 h 5081204"/>
                <a:gd name="connsiteX1" fmla="*/ 52086 w 8474191"/>
                <a:gd name="connsiteY1" fmla="*/ 4928342 h 5081204"/>
                <a:gd name="connsiteX2" fmla="*/ 369720 w 8474191"/>
                <a:gd name="connsiteY2" fmla="*/ 3513428 h 5081204"/>
                <a:gd name="connsiteX3" fmla="*/ 1072364 w 8474191"/>
                <a:gd name="connsiteY3" fmla="*/ 3234296 h 5081204"/>
                <a:gd name="connsiteX4" fmla="*/ 1669131 w 8474191"/>
                <a:gd name="connsiteY4" fmla="*/ 2964789 h 5081204"/>
                <a:gd name="connsiteX5" fmla="*/ 1861636 w 8474191"/>
                <a:gd name="connsiteY5" fmla="*/ 1655753 h 5081204"/>
                <a:gd name="connsiteX6" fmla="*/ 2044516 w 8474191"/>
                <a:gd name="connsiteY6" fmla="*/ 3041791 h 5081204"/>
                <a:gd name="connsiteX7" fmla="*/ 3045543 w 8474191"/>
                <a:gd name="connsiteY7" fmla="*/ 3099542 h 5081204"/>
                <a:gd name="connsiteX8" fmla="*/ 3305425 w 8474191"/>
                <a:gd name="connsiteY8" fmla="*/ 1203365 h 5081204"/>
                <a:gd name="connsiteX9" fmla="*/ 3459429 w 8474191"/>
                <a:gd name="connsiteY9" fmla="*/ 3388300 h 5081204"/>
                <a:gd name="connsiteX10" fmla="*/ 4094697 w 8474191"/>
                <a:gd name="connsiteY10" fmla="*/ 3205420 h 5081204"/>
                <a:gd name="connsiteX11" fmla="*/ 4248701 w 8474191"/>
                <a:gd name="connsiteY11" fmla="*/ 207 h 5081204"/>
                <a:gd name="connsiteX12" fmla="*/ 4421956 w 8474191"/>
                <a:gd name="connsiteY12" fmla="*/ 3369049 h 5081204"/>
                <a:gd name="connsiteX13" fmla="*/ 5114975 w 8474191"/>
                <a:gd name="connsiteY13" fmla="*/ 3369049 h 5081204"/>
                <a:gd name="connsiteX14" fmla="*/ 5201602 w 8474191"/>
                <a:gd name="connsiteY14" fmla="*/ 519971 h 5081204"/>
                <a:gd name="connsiteX15" fmla="*/ 5442233 w 8474191"/>
                <a:gd name="connsiteY15" fmla="*/ 3215045 h 5081204"/>
                <a:gd name="connsiteX16" fmla="*/ 6568389 w 8474191"/>
                <a:gd name="connsiteY16" fmla="*/ 3792561 h 5081204"/>
                <a:gd name="connsiteX17" fmla="*/ 8474191 w 8474191"/>
                <a:gd name="connsiteY17" fmla="*/ 4928342 h 5081204"/>
                <a:gd name="connsiteX0" fmla="*/ 3960 w 8474191"/>
                <a:gd name="connsiteY0" fmla="*/ 4976465 h 5081201"/>
                <a:gd name="connsiteX1" fmla="*/ 52086 w 8474191"/>
                <a:gd name="connsiteY1" fmla="*/ 4928339 h 5081201"/>
                <a:gd name="connsiteX2" fmla="*/ 369720 w 8474191"/>
                <a:gd name="connsiteY2" fmla="*/ 3513425 h 5081201"/>
                <a:gd name="connsiteX3" fmla="*/ 1072364 w 8474191"/>
                <a:gd name="connsiteY3" fmla="*/ 3234293 h 5081201"/>
                <a:gd name="connsiteX4" fmla="*/ 1669131 w 8474191"/>
                <a:gd name="connsiteY4" fmla="*/ 2964786 h 5081201"/>
                <a:gd name="connsiteX5" fmla="*/ 1861636 w 8474191"/>
                <a:gd name="connsiteY5" fmla="*/ 1655750 h 5081201"/>
                <a:gd name="connsiteX6" fmla="*/ 2044516 w 8474191"/>
                <a:gd name="connsiteY6" fmla="*/ 3041788 h 5081201"/>
                <a:gd name="connsiteX7" fmla="*/ 3045543 w 8474191"/>
                <a:gd name="connsiteY7" fmla="*/ 3099539 h 5081201"/>
                <a:gd name="connsiteX8" fmla="*/ 3305425 w 8474191"/>
                <a:gd name="connsiteY8" fmla="*/ 1203362 h 5081201"/>
                <a:gd name="connsiteX9" fmla="*/ 3478680 w 8474191"/>
                <a:gd name="connsiteY9" fmla="*/ 3070663 h 5081201"/>
                <a:gd name="connsiteX10" fmla="*/ 4094697 w 8474191"/>
                <a:gd name="connsiteY10" fmla="*/ 3205417 h 5081201"/>
                <a:gd name="connsiteX11" fmla="*/ 4248701 w 8474191"/>
                <a:gd name="connsiteY11" fmla="*/ 204 h 5081201"/>
                <a:gd name="connsiteX12" fmla="*/ 4421956 w 8474191"/>
                <a:gd name="connsiteY12" fmla="*/ 3369046 h 5081201"/>
                <a:gd name="connsiteX13" fmla="*/ 5114975 w 8474191"/>
                <a:gd name="connsiteY13" fmla="*/ 3369046 h 5081201"/>
                <a:gd name="connsiteX14" fmla="*/ 5201602 w 8474191"/>
                <a:gd name="connsiteY14" fmla="*/ 519968 h 5081201"/>
                <a:gd name="connsiteX15" fmla="*/ 5442233 w 8474191"/>
                <a:gd name="connsiteY15" fmla="*/ 3215042 h 5081201"/>
                <a:gd name="connsiteX16" fmla="*/ 6568389 w 8474191"/>
                <a:gd name="connsiteY16" fmla="*/ 3792558 h 5081201"/>
                <a:gd name="connsiteX17" fmla="*/ 8474191 w 8474191"/>
                <a:gd name="connsiteY17" fmla="*/ 4928339 h 5081201"/>
                <a:gd name="connsiteX0" fmla="*/ 3960 w 8474191"/>
                <a:gd name="connsiteY0" fmla="*/ 4979533 h 5084269"/>
                <a:gd name="connsiteX1" fmla="*/ 52086 w 8474191"/>
                <a:gd name="connsiteY1" fmla="*/ 4931407 h 5084269"/>
                <a:gd name="connsiteX2" fmla="*/ 369720 w 8474191"/>
                <a:gd name="connsiteY2" fmla="*/ 3516493 h 5084269"/>
                <a:gd name="connsiteX3" fmla="*/ 1072364 w 8474191"/>
                <a:gd name="connsiteY3" fmla="*/ 3237361 h 5084269"/>
                <a:gd name="connsiteX4" fmla="*/ 1669131 w 8474191"/>
                <a:gd name="connsiteY4" fmla="*/ 2967854 h 5084269"/>
                <a:gd name="connsiteX5" fmla="*/ 1861636 w 8474191"/>
                <a:gd name="connsiteY5" fmla="*/ 1658818 h 5084269"/>
                <a:gd name="connsiteX6" fmla="*/ 2044516 w 8474191"/>
                <a:gd name="connsiteY6" fmla="*/ 3044856 h 5084269"/>
                <a:gd name="connsiteX7" fmla="*/ 3045543 w 8474191"/>
                <a:gd name="connsiteY7" fmla="*/ 3102607 h 5084269"/>
                <a:gd name="connsiteX8" fmla="*/ 3305425 w 8474191"/>
                <a:gd name="connsiteY8" fmla="*/ 1206430 h 5084269"/>
                <a:gd name="connsiteX9" fmla="*/ 3478680 w 8474191"/>
                <a:gd name="connsiteY9" fmla="*/ 3073731 h 5084269"/>
                <a:gd name="connsiteX10" fmla="*/ 4085072 w 8474191"/>
                <a:gd name="connsiteY10" fmla="*/ 2756097 h 5084269"/>
                <a:gd name="connsiteX11" fmla="*/ 4248701 w 8474191"/>
                <a:gd name="connsiteY11" fmla="*/ 3272 h 5084269"/>
                <a:gd name="connsiteX12" fmla="*/ 4421956 w 8474191"/>
                <a:gd name="connsiteY12" fmla="*/ 3372114 h 5084269"/>
                <a:gd name="connsiteX13" fmla="*/ 5114975 w 8474191"/>
                <a:gd name="connsiteY13" fmla="*/ 3372114 h 5084269"/>
                <a:gd name="connsiteX14" fmla="*/ 5201602 w 8474191"/>
                <a:gd name="connsiteY14" fmla="*/ 523036 h 5084269"/>
                <a:gd name="connsiteX15" fmla="*/ 5442233 w 8474191"/>
                <a:gd name="connsiteY15" fmla="*/ 3218110 h 5084269"/>
                <a:gd name="connsiteX16" fmla="*/ 6568389 w 8474191"/>
                <a:gd name="connsiteY16" fmla="*/ 3795626 h 5084269"/>
                <a:gd name="connsiteX17" fmla="*/ 8474191 w 8474191"/>
                <a:gd name="connsiteY17" fmla="*/ 4931407 h 5084269"/>
                <a:gd name="connsiteX0" fmla="*/ 3960 w 8474191"/>
                <a:gd name="connsiteY0" fmla="*/ 4977273 h 5082009"/>
                <a:gd name="connsiteX1" fmla="*/ 52086 w 8474191"/>
                <a:gd name="connsiteY1" fmla="*/ 4929147 h 5082009"/>
                <a:gd name="connsiteX2" fmla="*/ 369720 w 8474191"/>
                <a:gd name="connsiteY2" fmla="*/ 3514233 h 5082009"/>
                <a:gd name="connsiteX3" fmla="*/ 1072364 w 8474191"/>
                <a:gd name="connsiteY3" fmla="*/ 3235101 h 5082009"/>
                <a:gd name="connsiteX4" fmla="*/ 1669131 w 8474191"/>
                <a:gd name="connsiteY4" fmla="*/ 2965594 h 5082009"/>
                <a:gd name="connsiteX5" fmla="*/ 1861636 w 8474191"/>
                <a:gd name="connsiteY5" fmla="*/ 1656558 h 5082009"/>
                <a:gd name="connsiteX6" fmla="*/ 2044516 w 8474191"/>
                <a:gd name="connsiteY6" fmla="*/ 3042596 h 5082009"/>
                <a:gd name="connsiteX7" fmla="*/ 3045543 w 8474191"/>
                <a:gd name="connsiteY7" fmla="*/ 3100347 h 5082009"/>
                <a:gd name="connsiteX8" fmla="*/ 3305425 w 8474191"/>
                <a:gd name="connsiteY8" fmla="*/ 1204170 h 5082009"/>
                <a:gd name="connsiteX9" fmla="*/ 3478680 w 8474191"/>
                <a:gd name="connsiteY9" fmla="*/ 3071471 h 5082009"/>
                <a:gd name="connsiteX10" fmla="*/ 4085072 w 8474191"/>
                <a:gd name="connsiteY10" fmla="*/ 2753837 h 5082009"/>
                <a:gd name="connsiteX11" fmla="*/ 4248701 w 8474191"/>
                <a:gd name="connsiteY11" fmla="*/ 1012 h 5082009"/>
                <a:gd name="connsiteX12" fmla="*/ 4431581 w 8474191"/>
                <a:gd name="connsiteY12" fmla="*/ 3090721 h 5082009"/>
                <a:gd name="connsiteX13" fmla="*/ 5114975 w 8474191"/>
                <a:gd name="connsiteY13" fmla="*/ 3369854 h 5082009"/>
                <a:gd name="connsiteX14" fmla="*/ 5201602 w 8474191"/>
                <a:gd name="connsiteY14" fmla="*/ 520776 h 5082009"/>
                <a:gd name="connsiteX15" fmla="*/ 5442233 w 8474191"/>
                <a:gd name="connsiteY15" fmla="*/ 3215850 h 5082009"/>
                <a:gd name="connsiteX16" fmla="*/ 6568389 w 8474191"/>
                <a:gd name="connsiteY16" fmla="*/ 3793366 h 5082009"/>
                <a:gd name="connsiteX17" fmla="*/ 8474191 w 8474191"/>
                <a:gd name="connsiteY17" fmla="*/ 4929147 h 5082009"/>
                <a:gd name="connsiteX0" fmla="*/ 3960 w 8474191"/>
                <a:gd name="connsiteY0" fmla="*/ 4977273 h 5082009"/>
                <a:gd name="connsiteX1" fmla="*/ 52086 w 8474191"/>
                <a:gd name="connsiteY1" fmla="*/ 4929147 h 5082009"/>
                <a:gd name="connsiteX2" fmla="*/ 369720 w 8474191"/>
                <a:gd name="connsiteY2" fmla="*/ 3514233 h 5082009"/>
                <a:gd name="connsiteX3" fmla="*/ 1072364 w 8474191"/>
                <a:gd name="connsiteY3" fmla="*/ 3235101 h 5082009"/>
                <a:gd name="connsiteX4" fmla="*/ 1669131 w 8474191"/>
                <a:gd name="connsiteY4" fmla="*/ 2965594 h 5082009"/>
                <a:gd name="connsiteX5" fmla="*/ 1861636 w 8474191"/>
                <a:gd name="connsiteY5" fmla="*/ 1656558 h 5082009"/>
                <a:gd name="connsiteX6" fmla="*/ 2044516 w 8474191"/>
                <a:gd name="connsiteY6" fmla="*/ 3042596 h 5082009"/>
                <a:gd name="connsiteX7" fmla="*/ 3045543 w 8474191"/>
                <a:gd name="connsiteY7" fmla="*/ 3100347 h 5082009"/>
                <a:gd name="connsiteX8" fmla="*/ 3305425 w 8474191"/>
                <a:gd name="connsiteY8" fmla="*/ 1204170 h 5082009"/>
                <a:gd name="connsiteX9" fmla="*/ 3478680 w 8474191"/>
                <a:gd name="connsiteY9" fmla="*/ 3071471 h 5082009"/>
                <a:gd name="connsiteX10" fmla="*/ 4085072 w 8474191"/>
                <a:gd name="connsiteY10" fmla="*/ 2753837 h 5082009"/>
                <a:gd name="connsiteX11" fmla="*/ 4248701 w 8474191"/>
                <a:gd name="connsiteY11" fmla="*/ 1012 h 5082009"/>
                <a:gd name="connsiteX12" fmla="*/ 4431581 w 8474191"/>
                <a:gd name="connsiteY12" fmla="*/ 3090721 h 5082009"/>
                <a:gd name="connsiteX13" fmla="*/ 5057224 w 8474191"/>
                <a:gd name="connsiteY13" fmla="*/ 2753837 h 5082009"/>
                <a:gd name="connsiteX14" fmla="*/ 5201602 w 8474191"/>
                <a:gd name="connsiteY14" fmla="*/ 520776 h 5082009"/>
                <a:gd name="connsiteX15" fmla="*/ 5442233 w 8474191"/>
                <a:gd name="connsiteY15" fmla="*/ 3215850 h 5082009"/>
                <a:gd name="connsiteX16" fmla="*/ 6568389 w 8474191"/>
                <a:gd name="connsiteY16" fmla="*/ 3793366 h 5082009"/>
                <a:gd name="connsiteX17" fmla="*/ 8474191 w 8474191"/>
                <a:gd name="connsiteY17" fmla="*/ 4929147 h 5082009"/>
                <a:gd name="connsiteX0" fmla="*/ 3960 w 8474191"/>
                <a:gd name="connsiteY0" fmla="*/ 5449509 h 5554245"/>
                <a:gd name="connsiteX1" fmla="*/ 52086 w 8474191"/>
                <a:gd name="connsiteY1" fmla="*/ 5401383 h 5554245"/>
                <a:gd name="connsiteX2" fmla="*/ 369720 w 8474191"/>
                <a:gd name="connsiteY2" fmla="*/ 3986469 h 5554245"/>
                <a:gd name="connsiteX3" fmla="*/ 1072364 w 8474191"/>
                <a:gd name="connsiteY3" fmla="*/ 3707337 h 5554245"/>
                <a:gd name="connsiteX4" fmla="*/ 1669131 w 8474191"/>
                <a:gd name="connsiteY4" fmla="*/ 3437830 h 5554245"/>
                <a:gd name="connsiteX5" fmla="*/ 1861636 w 8474191"/>
                <a:gd name="connsiteY5" fmla="*/ 2128794 h 5554245"/>
                <a:gd name="connsiteX6" fmla="*/ 2044516 w 8474191"/>
                <a:gd name="connsiteY6" fmla="*/ 3514832 h 5554245"/>
                <a:gd name="connsiteX7" fmla="*/ 3045543 w 8474191"/>
                <a:gd name="connsiteY7" fmla="*/ 3572583 h 5554245"/>
                <a:gd name="connsiteX8" fmla="*/ 3305425 w 8474191"/>
                <a:gd name="connsiteY8" fmla="*/ 1676406 h 5554245"/>
                <a:gd name="connsiteX9" fmla="*/ 3478680 w 8474191"/>
                <a:gd name="connsiteY9" fmla="*/ 3543707 h 5554245"/>
                <a:gd name="connsiteX10" fmla="*/ 4085072 w 8474191"/>
                <a:gd name="connsiteY10" fmla="*/ 3226073 h 5554245"/>
                <a:gd name="connsiteX11" fmla="*/ 4248701 w 8474191"/>
                <a:gd name="connsiteY11" fmla="*/ 473248 h 5554245"/>
                <a:gd name="connsiteX12" fmla="*/ 4431581 w 8474191"/>
                <a:gd name="connsiteY12" fmla="*/ 3562957 h 5554245"/>
                <a:gd name="connsiteX13" fmla="*/ 5057224 w 8474191"/>
                <a:gd name="connsiteY13" fmla="*/ 3226073 h 5554245"/>
                <a:gd name="connsiteX14" fmla="*/ 5191977 w 8474191"/>
                <a:gd name="connsiteY14" fmla="*/ 1610 h 5554245"/>
                <a:gd name="connsiteX15" fmla="*/ 5442233 w 8474191"/>
                <a:gd name="connsiteY15" fmla="*/ 3688086 h 5554245"/>
                <a:gd name="connsiteX16" fmla="*/ 6568389 w 8474191"/>
                <a:gd name="connsiteY16" fmla="*/ 4265602 h 5554245"/>
                <a:gd name="connsiteX17" fmla="*/ 8474191 w 8474191"/>
                <a:gd name="connsiteY17" fmla="*/ 5401383 h 5554245"/>
                <a:gd name="connsiteX0" fmla="*/ 45571 w 8438800"/>
                <a:gd name="connsiteY0" fmla="*/ 5343632 h 5508836"/>
                <a:gd name="connsiteX1" fmla="*/ 16695 w 8438800"/>
                <a:gd name="connsiteY1" fmla="*/ 5401383 h 5508836"/>
                <a:gd name="connsiteX2" fmla="*/ 334329 w 8438800"/>
                <a:gd name="connsiteY2" fmla="*/ 3986469 h 5508836"/>
                <a:gd name="connsiteX3" fmla="*/ 1036973 w 8438800"/>
                <a:gd name="connsiteY3" fmla="*/ 3707337 h 5508836"/>
                <a:gd name="connsiteX4" fmla="*/ 1633740 w 8438800"/>
                <a:gd name="connsiteY4" fmla="*/ 3437830 h 5508836"/>
                <a:gd name="connsiteX5" fmla="*/ 1826245 w 8438800"/>
                <a:gd name="connsiteY5" fmla="*/ 2128794 h 5508836"/>
                <a:gd name="connsiteX6" fmla="*/ 2009125 w 8438800"/>
                <a:gd name="connsiteY6" fmla="*/ 3514832 h 5508836"/>
                <a:gd name="connsiteX7" fmla="*/ 3010152 w 8438800"/>
                <a:gd name="connsiteY7" fmla="*/ 3572583 h 5508836"/>
                <a:gd name="connsiteX8" fmla="*/ 3270034 w 8438800"/>
                <a:gd name="connsiteY8" fmla="*/ 1676406 h 5508836"/>
                <a:gd name="connsiteX9" fmla="*/ 3443289 w 8438800"/>
                <a:gd name="connsiteY9" fmla="*/ 3543707 h 5508836"/>
                <a:gd name="connsiteX10" fmla="*/ 4049681 w 8438800"/>
                <a:gd name="connsiteY10" fmla="*/ 3226073 h 5508836"/>
                <a:gd name="connsiteX11" fmla="*/ 4213310 w 8438800"/>
                <a:gd name="connsiteY11" fmla="*/ 473248 h 5508836"/>
                <a:gd name="connsiteX12" fmla="*/ 4396190 w 8438800"/>
                <a:gd name="connsiteY12" fmla="*/ 3562957 h 5508836"/>
                <a:gd name="connsiteX13" fmla="*/ 5021833 w 8438800"/>
                <a:gd name="connsiteY13" fmla="*/ 3226073 h 5508836"/>
                <a:gd name="connsiteX14" fmla="*/ 5156586 w 8438800"/>
                <a:gd name="connsiteY14" fmla="*/ 1610 h 5508836"/>
                <a:gd name="connsiteX15" fmla="*/ 5406842 w 8438800"/>
                <a:gd name="connsiteY15" fmla="*/ 3688086 h 5508836"/>
                <a:gd name="connsiteX16" fmla="*/ 6532998 w 8438800"/>
                <a:gd name="connsiteY16" fmla="*/ 4265602 h 5508836"/>
                <a:gd name="connsiteX17" fmla="*/ 8438800 w 8438800"/>
                <a:gd name="connsiteY17" fmla="*/ 5401383 h 5508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8438800" h="5508836">
                  <a:moveTo>
                    <a:pt x="45571" y="5343632"/>
                  </a:moveTo>
                  <a:cubicBezTo>
                    <a:pt x="39154" y="5441489"/>
                    <a:pt x="-31431" y="5627577"/>
                    <a:pt x="16695" y="5401383"/>
                  </a:cubicBezTo>
                  <a:cubicBezTo>
                    <a:pt x="64821" y="5175189"/>
                    <a:pt x="164283" y="4268810"/>
                    <a:pt x="334329" y="3986469"/>
                  </a:cubicBezTo>
                  <a:cubicBezTo>
                    <a:pt x="504375" y="3704128"/>
                    <a:pt x="820405" y="3798777"/>
                    <a:pt x="1036973" y="3707337"/>
                  </a:cubicBezTo>
                  <a:cubicBezTo>
                    <a:pt x="1253541" y="3615897"/>
                    <a:pt x="1502195" y="3700921"/>
                    <a:pt x="1633740" y="3437830"/>
                  </a:cubicBezTo>
                  <a:cubicBezTo>
                    <a:pt x="1765285" y="3174740"/>
                    <a:pt x="1763681" y="2115960"/>
                    <a:pt x="1826245" y="2128794"/>
                  </a:cubicBezTo>
                  <a:cubicBezTo>
                    <a:pt x="1888809" y="2141628"/>
                    <a:pt x="1811807" y="3274201"/>
                    <a:pt x="2009125" y="3514832"/>
                  </a:cubicBezTo>
                  <a:cubicBezTo>
                    <a:pt x="2206443" y="3755463"/>
                    <a:pt x="2800001" y="3878987"/>
                    <a:pt x="3010152" y="3572583"/>
                  </a:cubicBezTo>
                  <a:cubicBezTo>
                    <a:pt x="3220303" y="3266179"/>
                    <a:pt x="3197845" y="1681219"/>
                    <a:pt x="3270034" y="1676406"/>
                  </a:cubicBezTo>
                  <a:cubicBezTo>
                    <a:pt x="3342224" y="1671593"/>
                    <a:pt x="3313348" y="3285429"/>
                    <a:pt x="3443289" y="3543707"/>
                  </a:cubicBezTo>
                  <a:cubicBezTo>
                    <a:pt x="3573230" y="3801985"/>
                    <a:pt x="3921344" y="3737816"/>
                    <a:pt x="4049681" y="3226073"/>
                  </a:cubicBezTo>
                  <a:cubicBezTo>
                    <a:pt x="4178018" y="2714330"/>
                    <a:pt x="4155559" y="417101"/>
                    <a:pt x="4213310" y="473248"/>
                  </a:cubicBezTo>
                  <a:cubicBezTo>
                    <a:pt x="4271061" y="529395"/>
                    <a:pt x="4261436" y="3104153"/>
                    <a:pt x="4396190" y="3562957"/>
                  </a:cubicBezTo>
                  <a:cubicBezTo>
                    <a:pt x="4530944" y="4021761"/>
                    <a:pt x="4895100" y="3819631"/>
                    <a:pt x="5021833" y="3226073"/>
                  </a:cubicBezTo>
                  <a:cubicBezTo>
                    <a:pt x="5148566" y="2632515"/>
                    <a:pt x="5092418" y="-75392"/>
                    <a:pt x="5156586" y="1610"/>
                  </a:cubicBezTo>
                  <a:cubicBezTo>
                    <a:pt x="5220754" y="78612"/>
                    <a:pt x="5177440" y="2977421"/>
                    <a:pt x="5406842" y="3688086"/>
                  </a:cubicBezTo>
                  <a:cubicBezTo>
                    <a:pt x="5636244" y="4398751"/>
                    <a:pt x="6184884" y="4119619"/>
                    <a:pt x="6532998" y="4265602"/>
                  </a:cubicBezTo>
                  <a:cubicBezTo>
                    <a:pt x="6881112" y="4411585"/>
                    <a:pt x="8131593" y="5325183"/>
                    <a:pt x="8438800" y="5401383"/>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9" name="TextBox 8">
              <a:extLst>
                <a:ext uri="{FF2B5EF4-FFF2-40B4-BE49-F238E27FC236}">
                  <a16:creationId xmlns:a16="http://schemas.microsoft.com/office/drawing/2014/main" id="{C5A3B21F-0E6B-422F-8547-B118DE984D10}"/>
                </a:ext>
              </a:extLst>
            </p:cNvPr>
            <p:cNvSpPr txBox="1"/>
            <p:nvPr/>
          </p:nvSpPr>
          <p:spPr>
            <a:xfrm>
              <a:off x="10510788" y="6216024"/>
              <a:ext cx="1681212" cy="423834"/>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Wavelength</a:t>
              </a:r>
              <a:endParaRPr lang="en-IN"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BB4D1A70-52EF-4551-B21B-8A6FBDF974DB}"/>
                </a:ext>
              </a:extLst>
            </p:cNvPr>
            <p:cNvSpPr txBox="1"/>
            <p:nvPr/>
          </p:nvSpPr>
          <p:spPr>
            <a:xfrm rot="16200000">
              <a:off x="117492" y="4883055"/>
              <a:ext cx="1681212" cy="423834"/>
            </a:xfrm>
            <a:prstGeom prst="rect">
              <a:avLst/>
            </a:prstGeom>
            <a:solidFill>
              <a:schemeClr val="bg1"/>
            </a:solidFill>
          </p:spPr>
          <p:txBody>
            <a:bodyPr wrap="square">
              <a:spAutoFit/>
            </a:bodyPr>
            <a:lstStyle/>
            <a:p>
              <a:pPr marL="71755" marR="71755" algn="just">
                <a:lnSpc>
                  <a:spcPct val="115000"/>
                </a:lnSpc>
                <a:spcBef>
                  <a:spcPts val="15"/>
                </a:spcBef>
                <a:spcAft>
                  <a:spcPts val="0"/>
                </a:spcAft>
              </a:pPr>
              <a:r>
                <a:rPr lang="en-IN" sz="2000" b="1" dirty="0">
                  <a:effectLst/>
                  <a:latin typeface="Times New Roman" panose="02020603050405020304" pitchFamily="18" charset="0"/>
                  <a:ea typeface="Calibri" panose="020F0502020204030204" pitchFamily="34" charset="0"/>
                  <a:cs typeface="Times New Roman" panose="02020603050405020304" pitchFamily="18" charset="0"/>
                </a:rPr>
                <a:t>Intensity</a:t>
              </a:r>
            </a:p>
          </p:txBody>
        </p:sp>
      </p:grpSp>
    </p:spTree>
    <p:extLst>
      <p:ext uri="{BB962C8B-B14F-4D97-AF65-F5344CB8AC3E}">
        <p14:creationId xmlns:p14="http://schemas.microsoft.com/office/powerpoint/2010/main" val="7505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036FBB1B-D186-48CF-B514-55D5E07B44A8}"/>
                  </a:ext>
                </a:extLst>
              </p:cNvPr>
              <p:cNvSpPr txBox="1"/>
              <p:nvPr/>
            </p:nvSpPr>
            <p:spPr>
              <a:xfrm>
                <a:off x="478856" y="536004"/>
                <a:ext cx="11562347" cy="4332789"/>
              </a:xfrm>
              <a:prstGeom prst="rect">
                <a:avLst/>
              </a:prstGeom>
              <a:noFill/>
            </p:spPr>
            <p:txBody>
              <a:bodyPr wrap="square">
                <a:spAutoFit/>
              </a:bodyPr>
              <a:lstStyle/>
              <a:p>
                <a:pPr marL="528955" marR="71755" indent="-457200" algn="just">
                  <a:lnSpc>
                    <a:spcPct val="150000"/>
                  </a:lnSpc>
                  <a:spcBef>
                    <a:spcPts val="15"/>
                  </a:spcBef>
                  <a:spcAft>
                    <a:spcPts val="0"/>
                  </a:spcAft>
                  <a:buFont typeface="Wingdings" panose="05000000000000000000" pitchFamily="2" charset="2"/>
                  <a:buChar char="q"/>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It is easy to find an approximate relationship between the frequency of the K</a:t>
                </a:r>
                <a:r>
                  <a:rPr lang="en-US" sz="2800" baseline="-25000" dirty="0">
                    <a:effectLst/>
                    <a:latin typeface="Times New Roman" panose="02020603050405020304" pitchFamily="18" charset="0"/>
                    <a:ea typeface="Calibri" panose="020F0502020204030204" pitchFamily="34" charset="0"/>
                    <a:cs typeface="Times New Roman" panose="02020603050405020304" pitchFamily="18" charset="0"/>
                  </a:rPr>
                  <a:t>α</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x-ray line of an element and its atomic number Z. A K</a:t>
                </a:r>
                <a:r>
                  <a:rPr lang="en-US" sz="2800" baseline="-25000" dirty="0">
                    <a:effectLst/>
                    <a:latin typeface="Times New Roman" panose="02020603050405020304" pitchFamily="18" charset="0"/>
                    <a:ea typeface="Calibri" panose="020F0502020204030204" pitchFamily="34" charset="0"/>
                    <a:cs typeface="Times New Roman" panose="02020603050405020304" pitchFamily="18" charset="0"/>
                  </a:rPr>
                  <a:t>α</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photon is emitted when an L (n=2) electron undergoes a transition to a vacant K (n=1) state.</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spcAft>
                    <a:spcPts val="0"/>
                  </a:spcAft>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For n</a:t>
                </a:r>
                <a:r>
                  <a:rPr lang="en-US" sz="28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state of an atom, energy of an electron is given by:</a:t>
                </a: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spcAft>
                    <a:spcPts val="0"/>
                  </a:spcAft>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E</a:t>
                </a:r>
                <a:r>
                  <a:rPr lang="en-US" sz="2800" baseline="-25000"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 - </a:t>
                </a:r>
                <a14:m>
                  <m:oMath xmlns:m="http://schemas.openxmlformats.org/officeDocument/2006/math">
                    <m:f>
                      <m:fPr>
                        <m:ctrlPr>
                          <a:rPr lang="en-IN"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𝑚</m:t>
                        </m:r>
                        <m:sSup>
                          <m:sSupPr>
                            <m:ctrlPr>
                              <a:rPr lang="en-IN" sz="2800"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IN" sz="28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𝑧</m:t>
                                </m:r>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e>
                            </m:d>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p>
                        <m:sSup>
                          <m:sSupPr>
                            <m:ctrlPr>
                              <a:rPr lang="en-IN"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𝑒</m:t>
                            </m:r>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4</m:t>
                            </m:r>
                          </m:sup>
                        </m:sSup>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8</m:t>
                        </m:r>
                        <m:sSubSup>
                          <m:sSubSupPr>
                            <m:ctrlPr>
                              <a:rPr lang="en-IN" sz="2800"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en-US" sz="2800" i="1">
                                <a:effectLst/>
                                <a:latin typeface="Cambria Math" panose="02040503050406030204" pitchFamily="18" charset="0"/>
                                <a:ea typeface="Calibri" panose="020F0502020204030204" pitchFamily="34" charset="0"/>
                                <a:cs typeface="Times New Roman" panose="02020603050405020304" pitchFamily="18" charset="0"/>
                              </a:rPr>
                              <m:t>𝜀</m:t>
                            </m:r>
                          </m:e>
                          <m:sub>
                            <m:r>
                              <a:rPr lang="en-US" sz="2800" i="1">
                                <a:effectLst/>
                                <a:latin typeface="Cambria Math" panose="02040503050406030204" pitchFamily="18" charset="0"/>
                                <a:ea typeface="Calibri" panose="020F0502020204030204" pitchFamily="34" charset="0"/>
                                <a:cs typeface="Times New Roman" panose="02020603050405020304" pitchFamily="18" charset="0"/>
                              </a:rPr>
                              <m:t>𝑜</m:t>
                            </m:r>
                          </m:sub>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bSup>
                        <m:sSup>
                          <m:sSupPr>
                            <m:ctrlPr>
                              <a:rPr lang="en-IN"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800" i="1">
                                <a:effectLst/>
                                <a:latin typeface="Cambria Math" panose="02040503050406030204" pitchFamily="18" charset="0"/>
                                <a:ea typeface="Calibri" panose="020F0502020204030204" pitchFamily="34" charset="0"/>
                                <a:cs typeface="Times New Roman" panose="02020603050405020304" pitchFamily="18" charset="0"/>
                              </a:rPr>
                              <m:t>h</m:t>
                            </m:r>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p>
                      </m:den>
                    </m:f>
                  </m:oMath>
                </a14:m>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a:t>
                </a:r>
                <a14:m>
                  <m:oMath xmlns:m="http://schemas.openxmlformats.org/officeDocument/2006/math">
                    <m:d>
                      <m:d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dPr>
                      <m:e>
                        <m:f>
                          <m:f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800" i="1">
                                <a:effectLst/>
                                <a:latin typeface="Cambria Math" panose="02040503050406030204" pitchFamily="18" charset="0"/>
                                <a:ea typeface="DengXian" panose="02010600030101010101" pitchFamily="2" charset="-122"/>
                                <a:cs typeface="Times New Roman" panose="02020603050405020304" pitchFamily="18" charset="0"/>
                              </a:rPr>
                              <m:t>1</m:t>
                            </m:r>
                          </m:num>
                          <m:den>
                            <m:sSup>
                              <m:sSupPr>
                                <m:ctrlPr>
                                  <a:rPr lang="en-IN" sz="28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i="1">
                                    <a:effectLst/>
                                    <a:latin typeface="Cambria Math" panose="02040503050406030204" pitchFamily="18" charset="0"/>
                                    <a:ea typeface="DengXian" panose="02010600030101010101" pitchFamily="2" charset="-122"/>
                                    <a:cs typeface="Times New Roman" panose="02020603050405020304" pitchFamily="18" charset="0"/>
                                  </a:rPr>
                                  <m:t>𝑛</m:t>
                                </m:r>
                              </m:e>
                              <m:sup>
                                <m:r>
                                  <a:rPr lang="en-US" sz="2800" i="1">
                                    <a:effectLst/>
                                    <a:latin typeface="Cambria Math" panose="02040503050406030204" pitchFamily="18" charset="0"/>
                                    <a:ea typeface="DengXian" panose="02010600030101010101" pitchFamily="2" charset="-122"/>
                                    <a:cs typeface="Times New Roman" panose="02020603050405020304" pitchFamily="18" charset="0"/>
                                  </a:rPr>
                                  <m:t>2</m:t>
                                </m:r>
                              </m:sup>
                            </m:sSup>
                          </m:den>
                        </m:f>
                        <m:r>
                          <a:rPr lang="en-US" sz="2800" i="1">
                            <a:effectLst/>
                            <a:latin typeface="Cambria Math" panose="02040503050406030204" pitchFamily="18" charset="0"/>
                            <a:ea typeface="DengXian" panose="02010600030101010101" pitchFamily="2" charset="-122"/>
                            <a:cs typeface="Times New Roman" panose="02020603050405020304" pitchFamily="18" charset="0"/>
                          </a:rPr>
                          <m:t> </m:t>
                        </m:r>
                      </m:e>
                    </m:d>
                  </m:oMath>
                </a14:m>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036FBB1B-D186-48CF-B514-55D5E07B44A8}"/>
                  </a:ext>
                </a:extLst>
              </p:cNvPr>
              <p:cNvSpPr txBox="1">
                <a:spLocks noRot="1" noChangeAspect="1" noMove="1" noResize="1" noEditPoints="1" noAdjustHandles="1" noChangeArrowheads="1" noChangeShapeType="1" noTextEdit="1"/>
              </p:cNvSpPr>
              <p:nvPr/>
            </p:nvSpPr>
            <p:spPr>
              <a:xfrm>
                <a:off x="478856" y="536004"/>
                <a:ext cx="11562347" cy="4332789"/>
              </a:xfrm>
              <a:prstGeom prst="rect">
                <a:avLst/>
              </a:prstGeom>
              <a:blipFill>
                <a:blip r:embed="rId2"/>
                <a:stretch>
                  <a:fillRect l="-475" r="-475"/>
                </a:stretch>
              </a:blipFill>
            </p:spPr>
            <p:txBody>
              <a:bodyPr/>
              <a:lstStyle/>
              <a:p>
                <a:r>
                  <a:rPr lang="en-IN">
                    <a:noFill/>
                  </a:rPr>
                  <a:t> </a:t>
                </a:r>
              </a:p>
            </p:txBody>
          </p:sp>
        </mc:Fallback>
      </mc:AlternateContent>
    </p:spTree>
    <p:extLst>
      <p:ext uri="{BB962C8B-B14F-4D97-AF65-F5344CB8AC3E}">
        <p14:creationId xmlns:p14="http://schemas.microsoft.com/office/powerpoint/2010/main" val="2042640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415FAB70-2CAD-9D9E-D4E6-E1DFB8F9F54C}"/>
                  </a:ext>
                </a:extLst>
              </p:cNvPr>
              <p:cNvSpPr txBox="1"/>
              <p:nvPr/>
            </p:nvSpPr>
            <p:spPr>
              <a:xfrm>
                <a:off x="212598" y="290416"/>
                <a:ext cx="11979402" cy="5774594"/>
              </a:xfrm>
              <a:prstGeom prst="rect">
                <a:avLst/>
              </a:prstGeom>
              <a:noFill/>
            </p:spPr>
            <p:txBody>
              <a:bodyPr wrap="square">
                <a:spAutoFit/>
              </a:bodyPr>
              <a:lstStyle/>
              <a:p>
                <a:pPr marL="71755" marR="71755" algn="just">
                  <a:lnSpc>
                    <a:spcPct val="150000"/>
                  </a:lnSpc>
                  <a:spcBef>
                    <a:spcPts val="15"/>
                  </a:spcBef>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For n</a:t>
                </a:r>
                <a:r>
                  <a:rPr lang="en-US" sz="2400" baseline="30000" dirty="0">
                    <a:effectLst/>
                    <a:latin typeface="Times New Roman" panose="02020603050405020304" pitchFamily="18" charset="0"/>
                    <a:ea typeface="Calibri" panose="020F0502020204030204" pitchFamily="34" charset="0"/>
                    <a:cs typeface="Times New Roman" panose="02020603050405020304" pitchFamily="18" charset="0"/>
                  </a:rPr>
                  <a:t>th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state of an atom, energy of an electron is given by:</a:t>
                </a:r>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E</a:t>
                </a:r>
                <a:r>
                  <a:rPr lang="en-US" sz="2400" baseline="-25000" dirty="0">
                    <a:effectLst/>
                    <a:latin typeface="Times New Roman" panose="02020603050405020304" pitchFamily="18" charset="0"/>
                    <a:ea typeface="Calibri" panose="020F0502020204030204" pitchFamily="34" charset="0"/>
                    <a:cs typeface="Times New Roman" panose="02020603050405020304" pitchFamily="18" charset="0"/>
                  </a:rPr>
                  <a:t>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 - </a:t>
                </a:r>
                <a14:m>
                  <m:oMath xmlns:m="http://schemas.openxmlformats.org/officeDocument/2006/math">
                    <m:f>
                      <m:f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𝑚</m:t>
                        </m:r>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400" i="1">
                                    <a:effectLst/>
                                    <a:latin typeface="Cambria Math" panose="02040503050406030204" pitchFamily="18" charset="0"/>
                                    <a:ea typeface="Calibri" panose="020F0502020204030204" pitchFamily="34" charset="0"/>
                                    <a:cs typeface="Times New Roman" panose="02020603050405020304" pitchFamily="18" charset="0"/>
                                  </a:rPr>
                                  <m:t>𝑧</m:t>
                                </m:r>
                                <m:r>
                                  <a:rPr lang="en-US" sz="2400" i="1">
                                    <a:effectLst/>
                                    <a:latin typeface="Cambria Math" panose="02040503050406030204" pitchFamily="18" charset="0"/>
                                    <a:ea typeface="Calibri" panose="020F0502020204030204" pitchFamily="34" charset="0"/>
                                    <a:cs typeface="Times New Roman" panose="02020603050405020304" pitchFamily="18" charset="0"/>
                                  </a:rPr>
                                  <m:t>−1</m:t>
                                </m:r>
                              </m:e>
                            </m:d>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p>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400" i="1">
                                <a:effectLst/>
                                <a:latin typeface="Cambria Math" panose="02040503050406030204" pitchFamily="18" charset="0"/>
                                <a:ea typeface="Calibri" panose="020F0502020204030204" pitchFamily="34" charset="0"/>
                                <a:cs typeface="Times New Roman" panose="02020603050405020304" pitchFamily="18" charset="0"/>
                              </a:rPr>
                              <m:t>𝑒</m:t>
                            </m:r>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4</m:t>
                            </m:r>
                          </m:sup>
                        </m:sSup>
                      </m:num>
                      <m:den>
                        <m:r>
                          <a:rPr lang="en-US" sz="2400" i="1">
                            <a:effectLst/>
                            <a:latin typeface="Cambria Math" panose="02040503050406030204" pitchFamily="18" charset="0"/>
                            <a:ea typeface="Calibri" panose="020F0502020204030204" pitchFamily="34" charset="0"/>
                            <a:cs typeface="Times New Roman" panose="02020603050405020304" pitchFamily="18" charset="0"/>
                          </a:rPr>
                          <m:t>8</m:t>
                        </m:r>
                        <m:sSubSup>
                          <m:sSub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en-US" sz="2400" i="1">
                                <a:effectLst/>
                                <a:latin typeface="Cambria Math" panose="02040503050406030204" pitchFamily="18" charset="0"/>
                                <a:ea typeface="Calibri" panose="020F0502020204030204" pitchFamily="34" charset="0"/>
                                <a:cs typeface="Times New Roman" panose="02020603050405020304" pitchFamily="18" charset="0"/>
                              </a:rPr>
                              <m:t>𝜀</m:t>
                            </m:r>
                          </m:e>
                          <m:sub>
                            <m:r>
                              <a:rPr lang="en-US" sz="2400" i="1">
                                <a:effectLst/>
                                <a:latin typeface="Cambria Math" panose="02040503050406030204" pitchFamily="18" charset="0"/>
                                <a:ea typeface="Calibri" panose="020F0502020204030204" pitchFamily="34" charset="0"/>
                                <a:cs typeface="Times New Roman" panose="02020603050405020304" pitchFamily="18" charset="0"/>
                              </a:rPr>
                              <m:t>𝑜</m:t>
                            </m:r>
                          </m:sub>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bSup>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400" i="1">
                                <a:effectLst/>
                                <a:latin typeface="Cambria Math" panose="02040503050406030204" pitchFamily="18" charset="0"/>
                                <a:ea typeface="Calibri" panose="020F0502020204030204" pitchFamily="34" charset="0"/>
                                <a:cs typeface="Times New Roman" panose="02020603050405020304" pitchFamily="18" charset="0"/>
                              </a:rPr>
                              <m:t>h</m:t>
                            </m:r>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p>
                      </m:den>
                    </m:f>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a:t>
                </a:r>
                <a14:m>
                  <m:oMath xmlns:m="http://schemas.openxmlformats.org/officeDocument/2006/math">
                    <m:d>
                      <m:d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dPr>
                      <m:e>
                        <m:f>
                          <m:f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effectLst/>
                                <a:latin typeface="Cambria Math" panose="02040503050406030204" pitchFamily="18" charset="0"/>
                                <a:ea typeface="DengXian" panose="02010600030101010101" pitchFamily="2" charset="-122"/>
                                <a:cs typeface="Times New Roman" panose="02020603050405020304" pitchFamily="18" charset="0"/>
                              </a:rPr>
                              <m:t>1</m:t>
                            </m:r>
                          </m:num>
                          <m:den>
                            <m:sSup>
                              <m:s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𝑛</m:t>
                                </m:r>
                              </m:e>
                              <m:sup>
                                <m:r>
                                  <a:rPr lang="en-US" sz="2400" i="1">
                                    <a:effectLst/>
                                    <a:latin typeface="Cambria Math" panose="02040503050406030204" pitchFamily="18" charset="0"/>
                                    <a:ea typeface="DengXian" panose="02010600030101010101" pitchFamily="2" charset="-122"/>
                                    <a:cs typeface="Times New Roman" panose="02020603050405020304" pitchFamily="18" charset="0"/>
                                  </a:rPr>
                                  <m:t>2</m:t>
                                </m:r>
                              </m:sup>
                            </m:sSup>
                          </m:den>
                        </m:f>
                        <m:r>
                          <a:rPr lang="en-US" sz="2400" i="1">
                            <a:effectLst/>
                            <a:latin typeface="Cambria Math" panose="02040503050406030204" pitchFamily="18" charset="0"/>
                            <a:ea typeface="DengXian" panose="02010600030101010101" pitchFamily="2" charset="-122"/>
                            <a:cs typeface="Times New Roman" panose="02020603050405020304" pitchFamily="18" charset="0"/>
                          </a:rPr>
                          <m:t> </m:t>
                        </m:r>
                      </m:e>
                    </m:d>
                  </m:oMath>
                </a14:m>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Therefore, for transition from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a:t>
                </a:r>
                <a:r>
                  <a:rPr lang="en-US" sz="2400" i="1" baseline="-25000" dirty="0" err="1">
                    <a:effectLst/>
                    <a:latin typeface="Times New Roman" panose="02020603050405020304" pitchFamily="18" charset="0"/>
                    <a:ea typeface="Calibri" panose="020F0502020204030204" pitchFamily="34" charset="0"/>
                    <a:cs typeface="Times New Roman" panose="02020603050405020304" pitchFamily="18" charset="0"/>
                  </a:rPr>
                  <a:t>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 2  to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a:t>
                </a:r>
                <a:r>
                  <a:rPr lang="en-US" sz="2400" i="1" baseline="-25000" dirty="0" err="1">
                    <a:effectLst/>
                    <a:latin typeface="Times New Roman" panose="02020603050405020304" pitchFamily="18" charset="0"/>
                    <a:ea typeface="Calibri" panose="020F0502020204030204" pitchFamily="34" charset="0"/>
                    <a:cs typeface="Times New Roman" panose="02020603050405020304" pitchFamily="18" charset="0"/>
                  </a:rPr>
                  <a:t>f</a:t>
                </a:r>
                <a:r>
                  <a:rPr lang="en-US" sz="2400" i="1" baseline="-25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=1 will involve energy:</a:t>
                </a:r>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a:t>
                </a:r>
                <a:r>
                  <a:rPr lang="en-US" sz="24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 </a:t>
                </a:r>
                <a14:m>
                  <m:oMath xmlns:m="http://schemas.openxmlformats.org/officeDocument/2006/math">
                    <m:f>
                      <m:f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𝑚</m:t>
                        </m:r>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400" i="1">
                                    <a:effectLst/>
                                    <a:latin typeface="Cambria Math" panose="02040503050406030204" pitchFamily="18" charset="0"/>
                                    <a:ea typeface="Calibri" panose="020F0502020204030204" pitchFamily="34" charset="0"/>
                                    <a:cs typeface="Times New Roman" panose="02020603050405020304" pitchFamily="18" charset="0"/>
                                  </a:rPr>
                                  <m:t>𝑧</m:t>
                                </m:r>
                                <m:r>
                                  <a:rPr lang="en-US" sz="2400" i="1">
                                    <a:effectLst/>
                                    <a:latin typeface="Cambria Math" panose="02040503050406030204" pitchFamily="18" charset="0"/>
                                    <a:ea typeface="Calibri" panose="020F0502020204030204" pitchFamily="34" charset="0"/>
                                    <a:cs typeface="Times New Roman" panose="02020603050405020304" pitchFamily="18" charset="0"/>
                                  </a:rPr>
                                  <m:t>−1</m:t>
                                </m:r>
                              </m:e>
                            </m:d>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p>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400" i="1">
                                <a:effectLst/>
                                <a:latin typeface="Cambria Math" panose="02040503050406030204" pitchFamily="18" charset="0"/>
                                <a:ea typeface="Calibri" panose="020F0502020204030204" pitchFamily="34" charset="0"/>
                                <a:cs typeface="Times New Roman" panose="02020603050405020304" pitchFamily="18" charset="0"/>
                              </a:rPr>
                              <m:t>𝑒</m:t>
                            </m:r>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4</m:t>
                            </m:r>
                          </m:sup>
                        </m:sSup>
                      </m:num>
                      <m:den>
                        <m:r>
                          <a:rPr lang="en-US" sz="2400" i="1">
                            <a:effectLst/>
                            <a:latin typeface="Cambria Math" panose="02040503050406030204" pitchFamily="18" charset="0"/>
                            <a:ea typeface="Calibri" panose="020F0502020204030204" pitchFamily="34" charset="0"/>
                            <a:cs typeface="Times New Roman" panose="02020603050405020304" pitchFamily="18" charset="0"/>
                          </a:rPr>
                          <m:t>8</m:t>
                        </m:r>
                        <m:sSubSup>
                          <m:sSub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en-US" sz="2400" i="1">
                                <a:effectLst/>
                                <a:latin typeface="Cambria Math" panose="02040503050406030204" pitchFamily="18" charset="0"/>
                                <a:ea typeface="Calibri" panose="020F0502020204030204" pitchFamily="34" charset="0"/>
                                <a:cs typeface="Times New Roman" panose="02020603050405020304" pitchFamily="18" charset="0"/>
                              </a:rPr>
                              <m:t>𝜀</m:t>
                            </m:r>
                          </m:e>
                          <m:sub>
                            <m:r>
                              <a:rPr lang="en-US" sz="2400" i="1">
                                <a:effectLst/>
                                <a:latin typeface="Cambria Math" panose="02040503050406030204" pitchFamily="18" charset="0"/>
                                <a:ea typeface="Calibri" panose="020F0502020204030204" pitchFamily="34" charset="0"/>
                                <a:cs typeface="Times New Roman" panose="02020603050405020304" pitchFamily="18" charset="0"/>
                              </a:rPr>
                              <m:t>𝑜</m:t>
                            </m:r>
                          </m:sub>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bSup>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400" i="1">
                                <a:effectLst/>
                                <a:latin typeface="Cambria Math" panose="02040503050406030204" pitchFamily="18" charset="0"/>
                                <a:ea typeface="Calibri" panose="020F0502020204030204" pitchFamily="34" charset="0"/>
                                <a:cs typeface="Times New Roman" panose="02020603050405020304" pitchFamily="18" charset="0"/>
                              </a:rPr>
                              <m:t>h</m:t>
                            </m:r>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p>
                      </m:den>
                    </m:f>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a:t>
                </a:r>
                <a14:m>
                  <m:oMath xmlns:m="http://schemas.openxmlformats.org/officeDocument/2006/math">
                    <m:d>
                      <m:d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dPr>
                      <m:e>
                        <m:f>
                          <m:f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effectLst/>
                                <a:latin typeface="Cambria Math" panose="02040503050406030204" pitchFamily="18" charset="0"/>
                                <a:ea typeface="DengXian" panose="02010600030101010101" pitchFamily="2" charset="-122"/>
                                <a:cs typeface="Times New Roman" panose="02020603050405020304" pitchFamily="18" charset="0"/>
                              </a:rPr>
                              <m:t>1</m:t>
                            </m:r>
                          </m:num>
                          <m:den>
                            <m:sSubSup>
                              <m:sSub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b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𝑛</m:t>
                                </m:r>
                              </m:e>
                              <m:sub>
                                <m:r>
                                  <a:rPr lang="en-US" sz="2400" i="1">
                                    <a:effectLst/>
                                    <a:latin typeface="Cambria Math" panose="02040503050406030204" pitchFamily="18" charset="0"/>
                                    <a:ea typeface="DengXian" panose="02010600030101010101" pitchFamily="2" charset="-122"/>
                                    <a:cs typeface="Times New Roman" panose="02020603050405020304" pitchFamily="18" charset="0"/>
                                  </a:rPr>
                                  <m:t>𝑓</m:t>
                                </m:r>
                              </m:sub>
                              <m:sup>
                                <m:r>
                                  <a:rPr lang="en-US" sz="2400" i="1">
                                    <a:effectLst/>
                                    <a:latin typeface="Cambria Math" panose="02040503050406030204" pitchFamily="18" charset="0"/>
                                    <a:ea typeface="DengXian" panose="02010600030101010101" pitchFamily="2" charset="-122"/>
                                    <a:cs typeface="Times New Roman" panose="02020603050405020304" pitchFamily="18" charset="0"/>
                                  </a:rPr>
                                  <m:t>2</m:t>
                                </m:r>
                              </m:sup>
                            </m:sSubSup>
                          </m:den>
                        </m:f>
                        <m:r>
                          <a:rPr lang="en-US" sz="2400" i="1">
                            <a:effectLst/>
                            <a:latin typeface="Cambria Math" panose="02040503050406030204" pitchFamily="18" charset="0"/>
                            <a:ea typeface="DengXian" panose="02010600030101010101" pitchFamily="2" charset="-122"/>
                            <a:cs typeface="Times New Roman" panose="02020603050405020304" pitchFamily="18" charset="0"/>
                          </a:rPr>
                          <m:t>− </m:t>
                        </m:r>
                        <m:f>
                          <m:f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effectLst/>
                                <a:latin typeface="Cambria Math" panose="02040503050406030204" pitchFamily="18" charset="0"/>
                                <a:ea typeface="DengXian" panose="02010600030101010101" pitchFamily="2" charset="-122"/>
                                <a:cs typeface="Times New Roman" panose="02020603050405020304" pitchFamily="18" charset="0"/>
                              </a:rPr>
                              <m:t>1</m:t>
                            </m:r>
                          </m:num>
                          <m:den>
                            <m:sSubSup>
                              <m:sSub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b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𝑛</m:t>
                                </m:r>
                              </m:e>
                              <m:sub>
                                <m:r>
                                  <a:rPr lang="en-US" sz="2400" i="1">
                                    <a:effectLst/>
                                    <a:latin typeface="Cambria Math" panose="02040503050406030204" pitchFamily="18" charset="0"/>
                                    <a:ea typeface="DengXian" panose="02010600030101010101" pitchFamily="2" charset="-122"/>
                                    <a:cs typeface="Times New Roman" panose="02020603050405020304" pitchFamily="18" charset="0"/>
                                  </a:rPr>
                                  <m:t>𝑖</m:t>
                                </m:r>
                              </m:sub>
                              <m:sup>
                                <m:r>
                                  <a:rPr lang="en-US" sz="2400" i="1">
                                    <a:effectLst/>
                                    <a:latin typeface="Cambria Math" panose="02040503050406030204" pitchFamily="18" charset="0"/>
                                    <a:ea typeface="DengXian" panose="02010600030101010101" pitchFamily="2" charset="-122"/>
                                    <a:cs typeface="Times New Roman" panose="02020603050405020304" pitchFamily="18" charset="0"/>
                                  </a:rPr>
                                  <m:t>2</m:t>
                                </m:r>
                              </m:sup>
                            </m:sSubSup>
                          </m:den>
                        </m:f>
                        <m:r>
                          <a:rPr lang="en-US" sz="2400" i="1">
                            <a:effectLst/>
                            <a:latin typeface="Cambria Math" panose="02040503050406030204" pitchFamily="18" charset="0"/>
                            <a:ea typeface="DengXian" panose="02010600030101010101" pitchFamily="2" charset="-122"/>
                            <a:cs typeface="Times New Roman" panose="02020603050405020304" pitchFamily="18" charset="0"/>
                          </a:rPr>
                          <m:t> </m:t>
                        </m:r>
                      </m:e>
                    </m:d>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a:t>
                </a:r>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spcAft>
                    <a:spcPts val="0"/>
                  </a:spcAft>
                </a:pPr>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Then the frequency of the transition,  </a:t>
                </a:r>
                <a:r>
                  <a:rPr lang="en-US" sz="24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 </a:t>
                </a:r>
                <a14:m>
                  <m:oMath xmlns:m="http://schemas.openxmlformats.org/officeDocument/2006/math">
                    <m:f>
                      <m:f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𝑚</m:t>
                        </m:r>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400" i="1">
                                    <a:effectLst/>
                                    <a:latin typeface="Cambria Math" panose="02040503050406030204" pitchFamily="18" charset="0"/>
                                    <a:ea typeface="Calibri" panose="020F0502020204030204" pitchFamily="34" charset="0"/>
                                    <a:cs typeface="Times New Roman" panose="02020603050405020304" pitchFamily="18" charset="0"/>
                                  </a:rPr>
                                  <m:t>𝑧</m:t>
                                </m:r>
                                <m:r>
                                  <a:rPr lang="en-US" sz="2400" i="1">
                                    <a:effectLst/>
                                    <a:latin typeface="Cambria Math" panose="02040503050406030204" pitchFamily="18" charset="0"/>
                                    <a:ea typeface="Calibri" panose="020F0502020204030204" pitchFamily="34" charset="0"/>
                                    <a:cs typeface="Times New Roman" panose="02020603050405020304" pitchFamily="18" charset="0"/>
                                  </a:rPr>
                                  <m:t>−1</m:t>
                                </m:r>
                              </m:e>
                            </m:d>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p>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400" i="1">
                                <a:effectLst/>
                                <a:latin typeface="Cambria Math" panose="02040503050406030204" pitchFamily="18" charset="0"/>
                                <a:ea typeface="Calibri" panose="020F0502020204030204" pitchFamily="34" charset="0"/>
                                <a:cs typeface="Times New Roman" panose="02020603050405020304" pitchFamily="18" charset="0"/>
                              </a:rPr>
                              <m:t>𝑒</m:t>
                            </m:r>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4</m:t>
                            </m:r>
                          </m:sup>
                        </m:sSup>
                      </m:num>
                      <m:den>
                        <m:r>
                          <a:rPr lang="en-US" sz="2400" i="1">
                            <a:effectLst/>
                            <a:latin typeface="Cambria Math" panose="02040503050406030204" pitchFamily="18" charset="0"/>
                            <a:ea typeface="Calibri" panose="020F0502020204030204" pitchFamily="34" charset="0"/>
                            <a:cs typeface="Times New Roman" panose="02020603050405020304" pitchFamily="18" charset="0"/>
                          </a:rPr>
                          <m:t>8</m:t>
                        </m:r>
                        <m:sSubSup>
                          <m:sSub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en-US" sz="2400" i="1">
                                <a:effectLst/>
                                <a:latin typeface="Cambria Math" panose="02040503050406030204" pitchFamily="18" charset="0"/>
                                <a:ea typeface="Calibri" panose="020F0502020204030204" pitchFamily="34" charset="0"/>
                                <a:cs typeface="Times New Roman" panose="02020603050405020304" pitchFamily="18" charset="0"/>
                              </a:rPr>
                              <m:t>𝜀</m:t>
                            </m:r>
                          </m:e>
                          <m:sub>
                            <m:r>
                              <a:rPr lang="en-US" sz="2400" i="1">
                                <a:effectLst/>
                                <a:latin typeface="Cambria Math" panose="02040503050406030204" pitchFamily="18" charset="0"/>
                                <a:ea typeface="Calibri" panose="020F0502020204030204" pitchFamily="34" charset="0"/>
                                <a:cs typeface="Times New Roman" panose="02020603050405020304" pitchFamily="18" charset="0"/>
                              </a:rPr>
                              <m:t>𝑜</m:t>
                            </m:r>
                          </m:sub>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bSup>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400" i="1">
                                <a:effectLst/>
                                <a:latin typeface="Cambria Math" panose="02040503050406030204" pitchFamily="18" charset="0"/>
                                <a:ea typeface="Calibri" panose="020F0502020204030204" pitchFamily="34" charset="0"/>
                                <a:cs typeface="Times New Roman" panose="02020603050405020304" pitchFamily="18" charset="0"/>
                              </a:rPr>
                              <m:t>h</m:t>
                            </m:r>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3</m:t>
                            </m:r>
                          </m:sup>
                        </m:sSup>
                      </m:den>
                    </m:f>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a:t>
                </a:r>
                <a14:m>
                  <m:oMath xmlns:m="http://schemas.openxmlformats.org/officeDocument/2006/math">
                    <m:d>
                      <m:d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dPr>
                      <m:e>
                        <m:f>
                          <m:f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effectLst/>
                                <a:latin typeface="Cambria Math" panose="02040503050406030204" pitchFamily="18" charset="0"/>
                                <a:ea typeface="DengXian" panose="02010600030101010101" pitchFamily="2" charset="-122"/>
                                <a:cs typeface="Times New Roman" panose="02020603050405020304" pitchFamily="18" charset="0"/>
                              </a:rPr>
                              <m:t>1</m:t>
                            </m:r>
                          </m:num>
                          <m:den>
                            <m:sSubSup>
                              <m:sSub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b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𝑛</m:t>
                                </m:r>
                              </m:e>
                              <m:sub>
                                <m:r>
                                  <a:rPr lang="en-US" sz="2400" i="1">
                                    <a:effectLst/>
                                    <a:latin typeface="Cambria Math" panose="02040503050406030204" pitchFamily="18" charset="0"/>
                                    <a:ea typeface="DengXian" panose="02010600030101010101" pitchFamily="2" charset="-122"/>
                                    <a:cs typeface="Times New Roman" panose="02020603050405020304" pitchFamily="18" charset="0"/>
                                  </a:rPr>
                                  <m:t>𝑓</m:t>
                                </m:r>
                              </m:sub>
                              <m:sup>
                                <m:r>
                                  <a:rPr lang="en-US" sz="2400" i="1">
                                    <a:effectLst/>
                                    <a:latin typeface="Cambria Math" panose="02040503050406030204" pitchFamily="18" charset="0"/>
                                    <a:ea typeface="DengXian" panose="02010600030101010101" pitchFamily="2" charset="-122"/>
                                    <a:cs typeface="Times New Roman" panose="02020603050405020304" pitchFamily="18" charset="0"/>
                                  </a:rPr>
                                  <m:t>2</m:t>
                                </m:r>
                              </m:sup>
                            </m:sSubSup>
                          </m:den>
                        </m:f>
                        <m:r>
                          <a:rPr lang="en-US" sz="2400" i="1">
                            <a:effectLst/>
                            <a:latin typeface="Cambria Math" panose="02040503050406030204" pitchFamily="18" charset="0"/>
                            <a:ea typeface="DengXian" panose="02010600030101010101" pitchFamily="2" charset="-122"/>
                            <a:cs typeface="Times New Roman" panose="02020603050405020304" pitchFamily="18" charset="0"/>
                          </a:rPr>
                          <m:t>− </m:t>
                        </m:r>
                        <m:f>
                          <m:f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effectLst/>
                                <a:latin typeface="Cambria Math" panose="02040503050406030204" pitchFamily="18" charset="0"/>
                                <a:ea typeface="DengXian" panose="02010600030101010101" pitchFamily="2" charset="-122"/>
                                <a:cs typeface="Times New Roman" panose="02020603050405020304" pitchFamily="18" charset="0"/>
                              </a:rPr>
                              <m:t>1</m:t>
                            </m:r>
                          </m:num>
                          <m:den>
                            <m:sSubSup>
                              <m:sSub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b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𝑛</m:t>
                                </m:r>
                              </m:e>
                              <m:sub>
                                <m:r>
                                  <a:rPr lang="en-US" sz="2400" i="1">
                                    <a:effectLst/>
                                    <a:latin typeface="Cambria Math" panose="02040503050406030204" pitchFamily="18" charset="0"/>
                                    <a:ea typeface="DengXian" panose="02010600030101010101" pitchFamily="2" charset="-122"/>
                                    <a:cs typeface="Times New Roman" panose="02020603050405020304" pitchFamily="18" charset="0"/>
                                  </a:rPr>
                                  <m:t>𝑖</m:t>
                                </m:r>
                              </m:sub>
                              <m:sup>
                                <m:r>
                                  <a:rPr lang="en-US" sz="2400" i="1">
                                    <a:effectLst/>
                                    <a:latin typeface="Cambria Math" panose="02040503050406030204" pitchFamily="18" charset="0"/>
                                    <a:ea typeface="DengXian" panose="02010600030101010101" pitchFamily="2" charset="-122"/>
                                    <a:cs typeface="Times New Roman" panose="02020603050405020304" pitchFamily="18" charset="0"/>
                                  </a:rPr>
                                  <m:t>2</m:t>
                                </m:r>
                              </m:sup>
                            </m:sSubSup>
                          </m:den>
                        </m:f>
                        <m:r>
                          <a:rPr lang="en-US" sz="2400" i="1">
                            <a:effectLst/>
                            <a:latin typeface="Cambria Math" panose="02040503050406030204" pitchFamily="18" charset="0"/>
                            <a:ea typeface="DengXian" panose="02010600030101010101" pitchFamily="2" charset="-122"/>
                            <a:cs typeface="Times New Roman" panose="02020603050405020304" pitchFamily="18" charset="0"/>
                          </a:rPr>
                          <m:t> </m:t>
                        </m:r>
                      </m:e>
                    </m:d>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a:t>
                </a:r>
              </a:p>
              <a:p>
                <a:pPr marL="71755" marR="71755" algn="just">
                  <a:lnSpc>
                    <a:spcPct val="150000"/>
                  </a:lnSpc>
                  <a:spcBef>
                    <a:spcPts val="15"/>
                  </a:spcBef>
                  <a:spcAft>
                    <a:spcPts val="0"/>
                  </a:spcAft>
                </a:pPr>
                <a:r>
                  <a:rPr lang="en-US" sz="2400" dirty="0">
                    <a:latin typeface="Times New Roman" panose="02020603050405020304" pitchFamily="18" charset="0"/>
                    <a:ea typeface="DengXian" panose="02010600030101010101" pitchFamily="2" charset="-122"/>
                    <a:cs typeface="Times New Roman" panose="02020603050405020304" pitchFamily="18" charset="0"/>
                  </a:rPr>
                  <a:t>                                                           </a:t>
                </a:r>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c R</a:t>
                </a:r>
                <a14:m>
                  <m:oMath xmlns:m="http://schemas.openxmlformats.org/officeDocument/2006/math">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400" i="1">
                                <a:effectLst/>
                                <a:latin typeface="Cambria Math" panose="02040503050406030204" pitchFamily="18" charset="0"/>
                                <a:ea typeface="Calibri" panose="020F0502020204030204" pitchFamily="34" charset="0"/>
                                <a:cs typeface="Times New Roman" panose="02020603050405020304" pitchFamily="18" charset="0"/>
                              </a:rPr>
                              <m:t>𝑧</m:t>
                            </m:r>
                            <m:r>
                              <a:rPr lang="en-US" sz="2400" i="1">
                                <a:effectLst/>
                                <a:latin typeface="Cambria Math" panose="02040503050406030204" pitchFamily="18" charset="0"/>
                                <a:ea typeface="Calibri" panose="020F0502020204030204" pitchFamily="34" charset="0"/>
                                <a:cs typeface="Times New Roman" panose="02020603050405020304" pitchFamily="18" charset="0"/>
                              </a:rPr>
                              <m:t>−1</m:t>
                            </m:r>
                          </m:e>
                        </m:d>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a:t>
                </a:r>
                <a14:m>
                  <m:oMath xmlns:m="http://schemas.openxmlformats.org/officeDocument/2006/math">
                    <m:d>
                      <m:d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dPr>
                      <m:e>
                        <m:f>
                          <m:f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effectLst/>
                                <a:latin typeface="Cambria Math" panose="02040503050406030204" pitchFamily="18" charset="0"/>
                                <a:ea typeface="DengXian" panose="02010600030101010101" pitchFamily="2" charset="-122"/>
                                <a:cs typeface="Times New Roman" panose="02020603050405020304" pitchFamily="18" charset="0"/>
                              </a:rPr>
                              <m:t>1</m:t>
                            </m:r>
                          </m:num>
                          <m:den>
                            <m:sSubSup>
                              <m:sSub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b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𝑛</m:t>
                                </m:r>
                              </m:e>
                              <m:sub>
                                <m:r>
                                  <a:rPr lang="en-US" sz="2400" i="1">
                                    <a:effectLst/>
                                    <a:latin typeface="Cambria Math" panose="02040503050406030204" pitchFamily="18" charset="0"/>
                                    <a:ea typeface="DengXian" panose="02010600030101010101" pitchFamily="2" charset="-122"/>
                                    <a:cs typeface="Times New Roman" panose="02020603050405020304" pitchFamily="18" charset="0"/>
                                  </a:rPr>
                                  <m:t>𝑓</m:t>
                                </m:r>
                              </m:sub>
                              <m:sup>
                                <m:r>
                                  <a:rPr lang="en-US" sz="2400" i="1">
                                    <a:effectLst/>
                                    <a:latin typeface="Cambria Math" panose="02040503050406030204" pitchFamily="18" charset="0"/>
                                    <a:ea typeface="DengXian" panose="02010600030101010101" pitchFamily="2" charset="-122"/>
                                    <a:cs typeface="Times New Roman" panose="02020603050405020304" pitchFamily="18" charset="0"/>
                                  </a:rPr>
                                  <m:t>2</m:t>
                                </m:r>
                              </m:sup>
                            </m:sSubSup>
                          </m:den>
                        </m:f>
                        <m:r>
                          <a:rPr lang="en-US" sz="2400" i="1">
                            <a:effectLst/>
                            <a:latin typeface="Cambria Math" panose="02040503050406030204" pitchFamily="18" charset="0"/>
                            <a:ea typeface="DengXian" panose="02010600030101010101" pitchFamily="2" charset="-122"/>
                            <a:cs typeface="Times New Roman" panose="02020603050405020304" pitchFamily="18" charset="0"/>
                          </a:rPr>
                          <m:t>− </m:t>
                        </m:r>
                        <m:f>
                          <m:f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effectLst/>
                                <a:latin typeface="Cambria Math" panose="02040503050406030204" pitchFamily="18" charset="0"/>
                                <a:ea typeface="DengXian" panose="02010600030101010101" pitchFamily="2" charset="-122"/>
                                <a:cs typeface="Times New Roman" panose="02020603050405020304" pitchFamily="18" charset="0"/>
                              </a:rPr>
                              <m:t>1</m:t>
                            </m:r>
                          </m:num>
                          <m:den>
                            <m:sSubSup>
                              <m:sSub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b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𝑛</m:t>
                                </m:r>
                              </m:e>
                              <m:sub>
                                <m:r>
                                  <a:rPr lang="en-US" sz="2400" i="1">
                                    <a:effectLst/>
                                    <a:latin typeface="Cambria Math" panose="02040503050406030204" pitchFamily="18" charset="0"/>
                                    <a:ea typeface="DengXian" panose="02010600030101010101" pitchFamily="2" charset="-122"/>
                                    <a:cs typeface="Times New Roman" panose="02020603050405020304" pitchFamily="18" charset="0"/>
                                  </a:rPr>
                                  <m:t>𝑖</m:t>
                                </m:r>
                              </m:sub>
                              <m:sup>
                                <m:r>
                                  <a:rPr lang="en-US" sz="2400" i="1">
                                    <a:effectLst/>
                                    <a:latin typeface="Cambria Math" panose="02040503050406030204" pitchFamily="18" charset="0"/>
                                    <a:ea typeface="DengXian" panose="02010600030101010101" pitchFamily="2" charset="-122"/>
                                    <a:cs typeface="Times New Roman" panose="02020603050405020304" pitchFamily="18" charset="0"/>
                                  </a:rPr>
                                  <m:t>2</m:t>
                                </m:r>
                              </m:sup>
                            </m:sSubSup>
                          </m:den>
                        </m:f>
                        <m:r>
                          <a:rPr lang="en-US" sz="2400" i="1">
                            <a:effectLst/>
                            <a:latin typeface="Cambria Math" panose="02040503050406030204" pitchFamily="18" charset="0"/>
                            <a:ea typeface="DengXian" panose="02010600030101010101" pitchFamily="2" charset="-122"/>
                            <a:cs typeface="Times New Roman" panose="02020603050405020304" pitchFamily="18" charset="0"/>
                          </a:rPr>
                          <m:t> </m:t>
                        </m:r>
                      </m:e>
                    </m:d>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a:t>
                </a:r>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415FAB70-2CAD-9D9E-D4E6-E1DFB8F9F54C}"/>
                  </a:ext>
                </a:extLst>
              </p:cNvPr>
              <p:cNvSpPr txBox="1">
                <a:spLocks noRot="1" noChangeAspect="1" noMove="1" noResize="1" noEditPoints="1" noAdjustHandles="1" noChangeArrowheads="1" noChangeShapeType="1" noTextEdit="1"/>
              </p:cNvSpPr>
              <p:nvPr/>
            </p:nvSpPr>
            <p:spPr>
              <a:xfrm>
                <a:off x="212598" y="290416"/>
                <a:ext cx="11979402" cy="5774594"/>
              </a:xfrm>
              <a:prstGeom prst="rect">
                <a:avLst/>
              </a:prstGeom>
              <a:blipFill>
                <a:blip r:embed="rId2"/>
                <a:stretch>
                  <a:fillRect l="-204"/>
                </a:stretch>
              </a:blipFill>
            </p:spPr>
            <p:txBody>
              <a:bodyPr/>
              <a:lstStyle/>
              <a:p>
                <a:r>
                  <a:rPr lang="en-IN">
                    <a:noFill/>
                  </a:rPr>
                  <a:t> </a:t>
                </a:r>
              </a:p>
            </p:txBody>
          </p:sp>
        </mc:Fallback>
      </mc:AlternateContent>
    </p:spTree>
    <p:extLst>
      <p:ext uri="{BB962C8B-B14F-4D97-AF65-F5344CB8AC3E}">
        <p14:creationId xmlns:p14="http://schemas.microsoft.com/office/powerpoint/2010/main" val="364423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5C9D4179-6535-5C58-CB23-4F50EB2AD199}"/>
                  </a:ext>
                </a:extLst>
              </p:cNvPr>
              <p:cNvSpPr txBox="1"/>
              <p:nvPr/>
            </p:nvSpPr>
            <p:spPr>
              <a:xfrm>
                <a:off x="409575" y="139092"/>
                <a:ext cx="11372850" cy="6579815"/>
              </a:xfrm>
              <a:prstGeom prst="rect">
                <a:avLst/>
              </a:prstGeom>
              <a:noFill/>
            </p:spPr>
            <p:txBody>
              <a:bodyPr wrap="square">
                <a:spAutoFit/>
              </a:bodyPr>
              <a:lstStyle/>
              <a:p>
                <a:pPr marL="71755" marR="71755" algn="just">
                  <a:lnSpc>
                    <a:spcPct val="115000"/>
                  </a:lnSpc>
                  <a:spcBef>
                    <a:spcPts val="15"/>
                  </a:spcBef>
                  <a:spcAft>
                    <a:spcPts val="0"/>
                  </a:spcAft>
                </a:pP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For K</a:t>
                </a:r>
                <a:r>
                  <a:rPr lang="en-US" sz="2800" baseline="-25000" dirty="0">
                    <a:effectLst/>
                    <a:latin typeface="Times New Roman" panose="02020603050405020304" pitchFamily="18" charset="0"/>
                    <a:ea typeface="DengXian" panose="02010600030101010101" pitchFamily="2" charset="-122"/>
                    <a:cs typeface="Times New Roman" panose="02020603050405020304" pitchFamily="18" charset="0"/>
                  </a:rPr>
                  <a:t>α</a:t>
                </a: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series, </a:t>
                </a:r>
                <a:r>
                  <a:rPr lang="en-US" sz="28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c R</a:t>
                </a:r>
                <a14:m>
                  <m:oMath xmlns:m="http://schemas.openxmlformats.org/officeDocument/2006/math">
                    <m:sSup>
                      <m:sSupPr>
                        <m:ctrlPr>
                          <a:rPr lang="en-PG" sz="2800"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PG" sz="28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𝑧</m:t>
                            </m:r>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e>
                        </m:d>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a:t>
                </a:r>
                <a14:m>
                  <m:oMath xmlns:m="http://schemas.openxmlformats.org/officeDocument/2006/math">
                    <m:d>
                      <m:dPr>
                        <m:ctrlPr>
                          <a:rPr lang="en-PG" sz="2800" i="1">
                            <a:effectLst/>
                            <a:latin typeface="Cambria Math" panose="02040503050406030204" pitchFamily="18" charset="0"/>
                            <a:ea typeface="DengXian" panose="02010600030101010101" pitchFamily="2" charset="-122"/>
                            <a:cs typeface="Times New Roman" panose="02020603050405020304" pitchFamily="18" charset="0"/>
                          </a:rPr>
                        </m:ctrlPr>
                      </m:dPr>
                      <m:e>
                        <m:f>
                          <m:fPr>
                            <m:ctrlPr>
                              <a:rPr lang="en-PG" sz="28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800" i="1">
                                <a:effectLst/>
                                <a:latin typeface="Cambria Math" panose="02040503050406030204" pitchFamily="18" charset="0"/>
                                <a:ea typeface="DengXian" panose="02010600030101010101" pitchFamily="2" charset="-122"/>
                                <a:cs typeface="Times New Roman" panose="02020603050405020304" pitchFamily="18" charset="0"/>
                              </a:rPr>
                              <m:t>1</m:t>
                            </m:r>
                          </m:num>
                          <m:den>
                            <m:sSup>
                              <m:sSupPr>
                                <m:ctrlPr>
                                  <a:rPr lang="en-PG" sz="28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i="1">
                                    <a:effectLst/>
                                    <a:latin typeface="Cambria Math" panose="02040503050406030204" pitchFamily="18" charset="0"/>
                                    <a:ea typeface="DengXian" panose="02010600030101010101" pitchFamily="2" charset="-122"/>
                                    <a:cs typeface="Times New Roman" panose="02020603050405020304" pitchFamily="18" charset="0"/>
                                  </a:rPr>
                                  <m:t>1</m:t>
                                </m:r>
                              </m:e>
                              <m:sup>
                                <m:r>
                                  <a:rPr lang="en-US" sz="2800" i="1">
                                    <a:effectLst/>
                                    <a:latin typeface="Cambria Math" panose="02040503050406030204" pitchFamily="18" charset="0"/>
                                    <a:ea typeface="DengXian" panose="02010600030101010101" pitchFamily="2" charset="-122"/>
                                    <a:cs typeface="Times New Roman" panose="02020603050405020304" pitchFamily="18" charset="0"/>
                                  </a:rPr>
                                  <m:t>2</m:t>
                                </m:r>
                              </m:sup>
                            </m:sSup>
                          </m:den>
                        </m:f>
                        <m:r>
                          <a:rPr lang="en-US" sz="2800" i="1">
                            <a:effectLst/>
                            <a:latin typeface="Cambria Math" panose="02040503050406030204" pitchFamily="18" charset="0"/>
                            <a:ea typeface="DengXian" panose="02010600030101010101" pitchFamily="2" charset="-122"/>
                            <a:cs typeface="Times New Roman" panose="02020603050405020304" pitchFamily="18" charset="0"/>
                          </a:rPr>
                          <m:t>− </m:t>
                        </m:r>
                        <m:f>
                          <m:fPr>
                            <m:ctrlPr>
                              <a:rPr lang="en-PG" sz="28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800" i="1">
                                <a:effectLst/>
                                <a:latin typeface="Cambria Math" panose="02040503050406030204" pitchFamily="18" charset="0"/>
                                <a:ea typeface="DengXian" panose="02010600030101010101" pitchFamily="2" charset="-122"/>
                                <a:cs typeface="Times New Roman" panose="02020603050405020304" pitchFamily="18" charset="0"/>
                              </a:rPr>
                              <m:t>1</m:t>
                            </m:r>
                          </m:num>
                          <m:den>
                            <m:sSup>
                              <m:sSupPr>
                                <m:ctrlPr>
                                  <a:rPr lang="en-PG" sz="28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800" i="1">
                                    <a:effectLst/>
                                    <a:latin typeface="Cambria Math" panose="02040503050406030204" pitchFamily="18" charset="0"/>
                                    <a:ea typeface="DengXian" panose="02010600030101010101" pitchFamily="2" charset="-122"/>
                                    <a:cs typeface="Times New Roman" panose="02020603050405020304" pitchFamily="18" charset="0"/>
                                  </a:rPr>
                                  <m:t>2</m:t>
                                </m:r>
                              </m:e>
                              <m:sup>
                                <m:r>
                                  <a:rPr lang="en-US" sz="2800" i="1">
                                    <a:effectLst/>
                                    <a:latin typeface="Cambria Math" panose="02040503050406030204" pitchFamily="18" charset="0"/>
                                    <a:ea typeface="DengXian" panose="02010600030101010101" pitchFamily="2" charset="-122"/>
                                    <a:cs typeface="Times New Roman" panose="02020603050405020304" pitchFamily="18" charset="0"/>
                                  </a:rPr>
                                  <m:t>2</m:t>
                                </m:r>
                              </m:sup>
                            </m:sSup>
                          </m:den>
                        </m:f>
                        <m:r>
                          <a:rPr lang="en-US" sz="2800" i="1">
                            <a:effectLst/>
                            <a:latin typeface="Cambria Math" panose="02040503050406030204" pitchFamily="18" charset="0"/>
                            <a:ea typeface="DengXian" panose="02010600030101010101" pitchFamily="2" charset="-122"/>
                            <a:cs typeface="Times New Roman" panose="02020603050405020304" pitchFamily="18" charset="0"/>
                          </a:rPr>
                          <m:t> </m:t>
                        </m:r>
                      </m:e>
                    </m:d>
                  </m:oMath>
                </a14:m>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 </a:t>
                </a:r>
                <a14:m>
                  <m:oMath xmlns:m="http://schemas.openxmlformats.org/officeDocument/2006/math">
                    <m:f>
                      <m:fPr>
                        <m:ctrlPr>
                          <a:rPr lang="en-PG"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𝑐𝑅</m:t>
                        </m:r>
                        <m:sSup>
                          <m:sSupPr>
                            <m:ctrlPr>
                              <a:rPr lang="en-PG" sz="2800"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PG" sz="28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𝑧</m:t>
                                </m:r>
                                <m:r>
                                  <a:rPr lang="en-US" sz="2800" i="1">
                                    <a:effectLst/>
                                    <a:latin typeface="Cambria Math" panose="02040503050406030204" pitchFamily="18" charset="0"/>
                                    <a:ea typeface="Calibri" panose="020F0502020204030204" pitchFamily="34" charset="0"/>
                                    <a:cs typeface="Times New Roman" panose="02020603050405020304" pitchFamily="18" charset="0"/>
                                  </a:rPr>
                                  <m:t>−1</m:t>
                                </m:r>
                              </m:e>
                            </m:d>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p>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4</m:t>
                        </m:r>
                      </m:den>
                    </m:f>
                  </m:oMath>
                </a14:m>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15000"/>
                  </a:lnSpc>
                  <a:spcBef>
                    <a:spcPts val="15"/>
                  </a:spcBef>
                  <a:spcAft>
                    <a:spcPts val="0"/>
                  </a:spcAft>
                </a:pPr>
                <a:endParaRPr lang="en-PG" sz="28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15000"/>
                  </a:lnSpc>
                  <a:spcBef>
                    <a:spcPts val="15"/>
                  </a:spcBef>
                  <a:spcAft>
                    <a:spcPts val="0"/>
                  </a:spcAft>
                </a:pP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Here R = </a:t>
                </a:r>
                <a14:m>
                  <m:oMath xmlns:m="http://schemas.openxmlformats.org/officeDocument/2006/math">
                    <m:f>
                      <m:fPr>
                        <m:ctrlPr>
                          <a:rPr lang="en-PG" sz="2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800" i="1">
                            <a:effectLst/>
                            <a:latin typeface="Cambria Math" panose="02040503050406030204" pitchFamily="18" charset="0"/>
                            <a:ea typeface="Calibri" panose="020F0502020204030204" pitchFamily="34" charset="0"/>
                            <a:cs typeface="Times New Roman" panose="02020603050405020304" pitchFamily="18" charset="0"/>
                          </a:rPr>
                          <m:t>𝑚</m:t>
                        </m:r>
                        <m:sSup>
                          <m:sSupPr>
                            <m:ctrlPr>
                              <a:rPr lang="en-PG"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𝑒</m:t>
                            </m:r>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4</m:t>
                            </m:r>
                          </m:sup>
                        </m:sSup>
                      </m:num>
                      <m:den>
                        <m:r>
                          <a:rPr lang="en-US" sz="2800" i="1">
                            <a:effectLst/>
                            <a:latin typeface="Cambria Math" panose="02040503050406030204" pitchFamily="18" charset="0"/>
                            <a:ea typeface="Calibri" panose="020F0502020204030204" pitchFamily="34" charset="0"/>
                            <a:cs typeface="Times New Roman" panose="02020603050405020304" pitchFamily="18" charset="0"/>
                          </a:rPr>
                          <m:t>8</m:t>
                        </m:r>
                        <m:r>
                          <a:rPr lang="en-US" sz="2800" i="1">
                            <a:effectLst/>
                            <a:latin typeface="Cambria Math" panose="02040503050406030204" pitchFamily="18" charset="0"/>
                            <a:ea typeface="Calibri" panose="020F0502020204030204" pitchFamily="34" charset="0"/>
                            <a:cs typeface="Times New Roman" panose="02020603050405020304" pitchFamily="18" charset="0"/>
                          </a:rPr>
                          <m:t>𝑐</m:t>
                        </m:r>
                        <m:sSubSup>
                          <m:sSubSupPr>
                            <m:ctrlPr>
                              <a:rPr lang="en-PG" sz="2800"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en-US" sz="2800" i="1">
                                <a:effectLst/>
                                <a:latin typeface="Cambria Math" panose="02040503050406030204" pitchFamily="18" charset="0"/>
                                <a:ea typeface="Calibri" panose="020F0502020204030204" pitchFamily="34" charset="0"/>
                                <a:cs typeface="Times New Roman" panose="02020603050405020304" pitchFamily="18" charset="0"/>
                              </a:rPr>
                              <m:t>𝜀</m:t>
                            </m:r>
                          </m:e>
                          <m:sub>
                            <m:r>
                              <a:rPr lang="en-US" sz="2800" i="1">
                                <a:effectLst/>
                                <a:latin typeface="Cambria Math" panose="02040503050406030204" pitchFamily="18" charset="0"/>
                                <a:ea typeface="Calibri" panose="020F0502020204030204" pitchFamily="34" charset="0"/>
                                <a:cs typeface="Times New Roman" panose="02020603050405020304" pitchFamily="18" charset="0"/>
                              </a:rPr>
                              <m:t>𝑜</m:t>
                            </m:r>
                          </m:sub>
                          <m:sup>
                            <m:r>
                              <a:rPr lang="en-US" sz="2800" i="1">
                                <a:effectLst/>
                                <a:latin typeface="Cambria Math" panose="02040503050406030204" pitchFamily="18" charset="0"/>
                                <a:ea typeface="Calibri" panose="020F0502020204030204" pitchFamily="34" charset="0"/>
                                <a:cs typeface="Times New Roman" panose="02020603050405020304" pitchFamily="18" charset="0"/>
                              </a:rPr>
                              <m:t>2</m:t>
                            </m:r>
                          </m:sup>
                        </m:sSubSup>
                        <m:sSup>
                          <m:sSupPr>
                            <m:ctrlPr>
                              <a:rPr lang="en-PG" sz="2800"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800" i="1">
                                <a:effectLst/>
                                <a:latin typeface="Cambria Math" panose="02040503050406030204" pitchFamily="18" charset="0"/>
                                <a:ea typeface="Calibri" panose="020F0502020204030204" pitchFamily="34" charset="0"/>
                                <a:cs typeface="Times New Roman" panose="02020603050405020304" pitchFamily="18" charset="0"/>
                              </a:rPr>
                              <m:t>h</m:t>
                            </m:r>
                          </m:e>
                          <m:sup>
                            <m:r>
                              <a:rPr lang="en-US" sz="2800" i="1">
                                <a:effectLst/>
                                <a:latin typeface="Cambria Math" panose="02040503050406030204" pitchFamily="18" charset="0"/>
                                <a:ea typeface="Calibri" panose="020F0502020204030204" pitchFamily="34" charset="0"/>
                                <a:cs typeface="Times New Roman" panose="02020603050405020304" pitchFamily="18" charset="0"/>
                              </a:rPr>
                              <m:t>3</m:t>
                            </m:r>
                          </m:sup>
                        </m:sSup>
                      </m:den>
                    </m:f>
                  </m:oMath>
                </a14:m>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 1.097× 10</a:t>
                </a:r>
                <a:r>
                  <a:rPr lang="en-US" sz="2800" baseline="30000" dirty="0">
                    <a:effectLst/>
                    <a:latin typeface="Times New Roman" panose="02020603050405020304" pitchFamily="18" charset="0"/>
                    <a:ea typeface="DengXian" panose="02010600030101010101" pitchFamily="2" charset="-122"/>
                    <a:cs typeface="Times New Roman" panose="02020603050405020304" pitchFamily="18" charset="0"/>
                  </a:rPr>
                  <a:t>7</a:t>
                </a: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m</a:t>
                </a:r>
                <a:r>
                  <a:rPr lang="en-US" sz="2800" baseline="30000" dirty="0">
                    <a:effectLst/>
                    <a:latin typeface="Times New Roman" panose="02020603050405020304" pitchFamily="18" charset="0"/>
                    <a:ea typeface="DengXian" panose="02010600030101010101" pitchFamily="2" charset="-122"/>
                    <a:cs typeface="Times New Roman" panose="02020603050405020304" pitchFamily="18" charset="0"/>
                  </a:rPr>
                  <a:t>-1</a:t>
                </a:r>
                <a:r>
                  <a:rPr lang="en-US" sz="2800" dirty="0">
                    <a:effectLst/>
                    <a:latin typeface="Times New Roman" panose="02020603050405020304" pitchFamily="18" charset="0"/>
                    <a:ea typeface="DengXian" panose="02010600030101010101" pitchFamily="2" charset="-122"/>
                    <a:cs typeface="Times New Roman" panose="02020603050405020304" pitchFamily="18" charset="0"/>
                  </a:rPr>
                  <a:t>, </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Rydberg constant. </a:t>
                </a:r>
              </a:p>
              <a:p>
                <a:pPr marL="71755" marR="71755" algn="just">
                  <a:lnSpc>
                    <a:spcPct val="150000"/>
                  </a:lnSpc>
                  <a:spcBef>
                    <a:spcPts val="15"/>
                  </a:spcBef>
                  <a:spcAft>
                    <a:spcPts val="0"/>
                  </a:spcAft>
                </a:pPr>
                <a:endParaRPr lang="en-PG" sz="28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spcAft>
                    <a:spcPts val="0"/>
                  </a:spcAft>
                </a:pP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The energy of a K</a:t>
                </a:r>
                <a:r>
                  <a:rPr lang="en-US" sz="2800" baseline="-25000" dirty="0">
                    <a:effectLst/>
                    <a:latin typeface="Times New Roman" panose="02020603050405020304" pitchFamily="18" charset="0"/>
                    <a:ea typeface="Calibri" panose="020F0502020204030204" pitchFamily="34" charset="0"/>
                    <a:cs typeface="Times New Roman" panose="02020603050405020304" pitchFamily="18" charset="0"/>
                  </a:rPr>
                  <a:t>α</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x-ray photon is given in electron volts in terms of (Z - 1) by the formula:</a:t>
                </a:r>
              </a:p>
              <a:p>
                <a:pPr marL="71755" marR="71755" algn="just">
                  <a:lnSpc>
                    <a:spcPct val="150000"/>
                  </a:lnSpc>
                  <a:spcBef>
                    <a:spcPts val="15"/>
                  </a:spcBef>
                  <a:spcAft>
                    <a:spcPts val="0"/>
                  </a:spcAft>
                </a:pPr>
                <a:endParaRPr lang="en-PG" sz="28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spcAft>
                    <a:spcPts val="0"/>
                  </a:spcAft>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E(K</a:t>
                </a:r>
                <a:r>
                  <a:rPr lang="en-US" sz="2800" b="1" baseline="-25000" dirty="0">
                    <a:effectLst/>
                    <a:latin typeface="Times New Roman" panose="02020603050405020304" pitchFamily="18" charset="0"/>
                    <a:ea typeface="Calibri" panose="020F0502020204030204" pitchFamily="34" charset="0"/>
                    <a:cs typeface="Times New Roman" panose="02020603050405020304" pitchFamily="18" charset="0"/>
                  </a:rPr>
                  <a:t>α</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 (10.2 eV) </a:t>
                </a:r>
                <a14:m>
                  <m:oMath xmlns:m="http://schemas.openxmlformats.org/officeDocument/2006/math">
                    <m:sSup>
                      <m:sSupPr>
                        <m:ctrlPr>
                          <a:rPr lang="en-PG" sz="2800" b="1"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PG" sz="2800" b="1"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b="1" i="1">
                                <a:effectLst/>
                                <a:latin typeface="Cambria Math" panose="02040503050406030204" pitchFamily="18" charset="0"/>
                                <a:ea typeface="Calibri" panose="020F0502020204030204" pitchFamily="34" charset="0"/>
                                <a:cs typeface="Times New Roman" panose="02020603050405020304" pitchFamily="18" charset="0"/>
                              </a:rPr>
                              <m:t>𝒛</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m:t>
                            </m:r>
                            <m:r>
                              <a:rPr lang="en-US" sz="2800" b="1" i="1">
                                <a:effectLst/>
                                <a:latin typeface="Cambria Math" panose="02040503050406030204" pitchFamily="18" charset="0"/>
                                <a:ea typeface="Calibri" panose="020F0502020204030204" pitchFamily="34" charset="0"/>
                                <a:cs typeface="Times New Roman" panose="02020603050405020304" pitchFamily="18" charset="0"/>
                              </a:rPr>
                              <m:t>𝟏</m:t>
                            </m:r>
                          </m:e>
                        </m:d>
                      </m:e>
                      <m:sup>
                        <m:r>
                          <a:rPr lang="en-US" sz="2800" b="1" i="1">
                            <a:effectLst/>
                            <a:latin typeface="Cambria Math" panose="02040503050406030204" pitchFamily="18" charset="0"/>
                            <a:ea typeface="Calibri" panose="020F0502020204030204" pitchFamily="34" charset="0"/>
                            <a:cs typeface="Times New Roman" panose="02020603050405020304" pitchFamily="18" charset="0"/>
                          </a:rPr>
                          <m:t>𝟐</m:t>
                        </m:r>
                      </m:sup>
                    </m:sSup>
                  </m:oMath>
                </a14:m>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spcAft>
                    <a:spcPts val="0"/>
                  </a:spcAft>
                </a:pPr>
                <a:endParaRPr lang="en-IN" sz="28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ctr">
                  <a:lnSpc>
                    <a:spcPct val="150000"/>
                  </a:lnSpc>
                  <a:spcBef>
                    <a:spcPts val="15"/>
                  </a:spcBef>
                  <a:spcAft>
                    <a:spcPts val="0"/>
                  </a:spcAft>
                </a:pPr>
                <a:r>
                  <a:rPr lang="en-IN" sz="2400" b="1" dirty="0">
                    <a:latin typeface="Times New Roman" panose="02020603050405020304" pitchFamily="18" charset="0"/>
                    <a:ea typeface="Calibri" panose="020F0502020204030204" pitchFamily="34" charset="0"/>
                    <a:cs typeface="Times New Roman" panose="02020603050405020304" pitchFamily="18" charset="0"/>
                  </a:rPr>
                  <a:t>This relation paved a method to experimentally determine ‘z’ of an element</a:t>
                </a:r>
                <a:endParaRPr lang="en-PG"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5C9D4179-6535-5C58-CB23-4F50EB2AD199}"/>
                  </a:ext>
                </a:extLst>
              </p:cNvPr>
              <p:cNvSpPr txBox="1">
                <a:spLocks noRot="1" noChangeAspect="1" noMove="1" noResize="1" noEditPoints="1" noAdjustHandles="1" noChangeArrowheads="1" noChangeShapeType="1" noTextEdit="1"/>
              </p:cNvSpPr>
              <p:nvPr/>
            </p:nvSpPr>
            <p:spPr>
              <a:xfrm>
                <a:off x="409575" y="139092"/>
                <a:ext cx="11372850" cy="6579815"/>
              </a:xfrm>
              <a:prstGeom prst="rect">
                <a:avLst/>
              </a:prstGeom>
              <a:blipFill>
                <a:blip r:embed="rId2"/>
                <a:stretch>
                  <a:fillRect l="-429" r="-482" b="-1205"/>
                </a:stretch>
              </a:blipFill>
            </p:spPr>
            <p:txBody>
              <a:bodyPr/>
              <a:lstStyle/>
              <a:p>
                <a:r>
                  <a:rPr lang="en-IN">
                    <a:noFill/>
                  </a:rPr>
                  <a:t> </a:t>
                </a:r>
              </a:p>
            </p:txBody>
          </p:sp>
        </mc:Fallback>
      </mc:AlternateContent>
    </p:spTree>
    <p:extLst>
      <p:ext uri="{BB962C8B-B14F-4D97-AF65-F5344CB8AC3E}">
        <p14:creationId xmlns:p14="http://schemas.microsoft.com/office/powerpoint/2010/main" val="3687857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F47970E-E21D-3568-1959-482810CE555A}"/>
              </a:ext>
            </a:extLst>
          </p:cNvPr>
          <p:cNvSpPr txBox="1"/>
          <p:nvPr/>
        </p:nvSpPr>
        <p:spPr>
          <a:xfrm>
            <a:off x="436880" y="291838"/>
            <a:ext cx="11531600" cy="6127127"/>
          </a:xfrm>
          <a:prstGeom prst="rect">
            <a:avLst/>
          </a:prstGeom>
          <a:noFill/>
        </p:spPr>
        <p:txBody>
          <a:bodyPr wrap="square">
            <a:spAutoFit/>
          </a:bodyPr>
          <a:lstStyle/>
          <a:p>
            <a:pPr marL="71755" marR="71755" algn="just">
              <a:lnSpc>
                <a:spcPct val="150000"/>
              </a:lnSpc>
              <a:spcBef>
                <a:spcPts val="15"/>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The significance </a:t>
            </a:r>
          </a:p>
          <a:p>
            <a:pPr marL="528955" marR="71755" indent="-457200" algn="just">
              <a:lnSpc>
                <a:spcPct val="150000"/>
              </a:lnSpc>
              <a:spcBef>
                <a:spcPts val="15"/>
              </a:spcBef>
              <a:spcAft>
                <a:spcPts val="0"/>
              </a:spcAft>
              <a:buAutoNum type="arabicParenBoth"/>
            </a:pPr>
            <a:r>
              <a:rPr lang="en-US" sz="2400" dirty="0">
                <a:latin typeface="Times New Roman" panose="02020603050405020304" pitchFamily="18" charset="0"/>
                <a:ea typeface="Calibri" panose="020F0502020204030204" pitchFamily="34" charset="0"/>
                <a:cs typeface="Times New Roman" panose="02020603050405020304" pitchFamily="18" charset="0"/>
              </a:rPr>
              <a:t>It su</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pports Bohr’s newly formulated atomic model</a:t>
            </a:r>
          </a:p>
          <a:p>
            <a:pPr marL="528955" marR="71755" indent="-457200" algn="just">
              <a:lnSpc>
                <a:spcPct val="150000"/>
              </a:lnSpc>
              <a:spcBef>
                <a:spcPts val="15"/>
              </a:spcBef>
              <a:spcAft>
                <a:spcPts val="0"/>
              </a:spcAft>
              <a:buAutoNum type="arabicParenBoth"/>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Moseley’s work provided a way to determine experimentally the atomic number Z of an element for the first time. </a:t>
            </a:r>
          </a:p>
          <a:p>
            <a:pPr marL="528955" marR="71755" indent="-457200" algn="just">
              <a:lnSpc>
                <a:spcPct val="150000"/>
              </a:lnSpc>
              <a:spcBef>
                <a:spcPts val="15"/>
              </a:spcBef>
              <a:spcAft>
                <a:spcPts val="0"/>
              </a:spcAft>
              <a:buAutoNum type="arabicParenBoth"/>
            </a:pPr>
            <a:r>
              <a:rPr lang="en-US" sz="2400" dirty="0">
                <a:latin typeface="Times New Roman" panose="02020603050405020304" pitchFamily="18" charset="0"/>
                <a:ea typeface="Calibri" panose="020F0502020204030204" pitchFamily="34" charset="0"/>
                <a:cs typeface="Times New Roman" panose="02020603050405020304" pitchFamily="18" charset="0"/>
              </a:rPr>
              <a:t>It helped to make</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correct sequence of elements in the periodic table</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528955" marR="71755" indent="-457200" algn="just">
              <a:lnSpc>
                <a:spcPct val="150000"/>
              </a:lnSpc>
              <a:spcBef>
                <a:spcPts val="15"/>
              </a:spcBef>
              <a:spcAft>
                <a:spcPts val="0"/>
              </a:spcAft>
              <a:buAutoNum type="arabicParenBoth"/>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Moseley found gaps in the periodic table data that corresponded to Z = 43, 61, 72, and 75, which suggested the existence of hitherto unknown elements that were later discovered. </a:t>
            </a:r>
          </a:p>
          <a:p>
            <a:pPr marL="528955" marR="71755" indent="-457200" algn="just">
              <a:lnSpc>
                <a:spcPct val="150000"/>
              </a:lnSpc>
              <a:spcBef>
                <a:spcPts val="15"/>
              </a:spcBef>
              <a:spcAft>
                <a:spcPts val="0"/>
              </a:spcAft>
              <a:buAutoNum type="arabicParenBoth"/>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first two, technetium and promethium, have no stable isotopes and were first produced in the laboratory many years later. </a:t>
            </a:r>
          </a:p>
          <a:p>
            <a:pPr marL="528955" marR="71755" indent="-457200" algn="just">
              <a:lnSpc>
                <a:spcPct val="150000"/>
              </a:lnSpc>
              <a:spcBef>
                <a:spcPts val="15"/>
              </a:spcBef>
              <a:spcAft>
                <a:spcPts val="0"/>
              </a:spcAft>
              <a:buAutoNum type="arabicParenBoth"/>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 last two, hafnium and rhenium, were isolated in the 1920s.</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97188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40E4191-BC62-F1BF-2F99-5F0E618BD0D5}"/>
              </a:ext>
            </a:extLst>
          </p:cNvPr>
          <p:cNvSpPr txBox="1"/>
          <p:nvPr/>
        </p:nvSpPr>
        <p:spPr>
          <a:xfrm>
            <a:off x="274320" y="187559"/>
            <a:ext cx="11724640" cy="5573129"/>
          </a:xfrm>
          <a:prstGeom prst="rect">
            <a:avLst/>
          </a:prstGeom>
          <a:noFill/>
        </p:spPr>
        <p:txBody>
          <a:bodyPr wrap="square">
            <a:spAutoFit/>
          </a:bodyPr>
          <a:lstStyle/>
          <a:p>
            <a:pPr marL="71755" marR="71755" algn="just">
              <a:lnSpc>
                <a:spcPct val="150000"/>
              </a:lnSpc>
              <a:spcBef>
                <a:spcPts val="15"/>
              </a:spcBef>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Uses of X-rays</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L="414655" marR="71755" indent="-342900" algn="just">
              <a:lnSpc>
                <a:spcPct val="150000"/>
              </a:lnSpc>
              <a:spcBef>
                <a:spcPts val="15"/>
              </a:spcBef>
              <a:buFont typeface="Wingdings" panose="05000000000000000000" pitchFamily="2" charset="2"/>
              <a:buChar char="q"/>
            </a:pP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Difficult to list out the applications of X-rays in science, technology and industry. </a:t>
            </a:r>
          </a:p>
          <a:p>
            <a:pPr marL="414655" marR="71755" indent="-342900" algn="just">
              <a:lnSpc>
                <a:spcPct val="150000"/>
              </a:lnSpc>
              <a:spcBef>
                <a:spcPts val="15"/>
              </a:spcBef>
              <a:buFont typeface="Wingdings" panose="05000000000000000000" pitchFamily="2" charset="2"/>
              <a:buChar char="q"/>
            </a:pP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Their ability to penetrate substances and hence to provide images of internal structure in a non-invasive manner is the reason for most of their applications.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pPr>
            <a:r>
              <a:rPr lang="en-IN" sz="2400" i="1" dirty="0">
                <a:effectLst/>
                <a:latin typeface="Times New Roman" panose="02020603050405020304" pitchFamily="18" charset="0"/>
                <a:ea typeface="Calibri" panose="020F0502020204030204" pitchFamily="34" charset="0"/>
                <a:cs typeface="Times New Roman" panose="02020603050405020304" pitchFamily="18" charset="0"/>
              </a:rPr>
              <a:t>Medical imaging</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 : Normal x-ray, Computed Tomography , Fluoroscopy, dental radiography are the major uses of x-rays in medical applications. While ordinary x-ray images are used for orthopaedic purposes, computed tomography creates cross-sectional images of the body for diagnosis and monitoring conditions like cancer, lung infections and neurological disorders. Real time x-ray imaging, Fluoroscopy helps in procedures like angioplasty, endoscopy and the like.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229799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8DC861B-DB42-2DD2-95C2-CDEBFE97036C}"/>
              </a:ext>
            </a:extLst>
          </p:cNvPr>
          <p:cNvSpPr txBox="1"/>
          <p:nvPr/>
        </p:nvSpPr>
        <p:spPr>
          <a:xfrm>
            <a:off x="203200" y="222335"/>
            <a:ext cx="11744960" cy="2249142"/>
          </a:xfrm>
          <a:prstGeom prst="rect">
            <a:avLst/>
          </a:prstGeom>
          <a:noFill/>
        </p:spPr>
        <p:txBody>
          <a:bodyPr wrap="square">
            <a:spAutoFit/>
          </a:bodyPr>
          <a:lstStyle/>
          <a:p>
            <a:pPr marL="71755" marR="71755" algn="just">
              <a:lnSpc>
                <a:spcPct val="150000"/>
              </a:lnSpc>
              <a:spcBef>
                <a:spcPts val="15"/>
              </a:spcBef>
            </a:pPr>
            <a:r>
              <a:rPr lang="en-IN" sz="2400" i="1" dirty="0">
                <a:effectLst/>
                <a:latin typeface="Times New Roman" panose="02020603050405020304" pitchFamily="18" charset="0"/>
                <a:ea typeface="Calibri" panose="020F0502020204030204" pitchFamily="34" charset="0"/>
                <a:cs typeface="Times New Roman" panose="02020603050405020304" pitchFamily="18" charset="0"/>
              </a:rPr>
              <a:t>Industrial Testing and Inspection</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2400" b="1" dirty="0">
                <a:effectLst/>
                <a:latin typeface="Times New Roman" panose="02020603050405020304" pitchFamily="18" charset="0"/>
                <a:ea typeface="Calibri" panose="020F0502020204030204" pitchFamily="34" charset="0"/>
                <a:cs typeface="Times New Roman" panose="02020603050405020304" pitchFamily="18" charset="0"/>
              </a:rPr>
              <a:t>Non-destructive testing </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to inspect the quality and structure of materials and machine parts are being used in automotive and aerospace machine components production. X-ray is also used widely for the </a:t>
            </a:r>
            <a:r>
              <a:rPr lang="en-IN" sz="2400" b="1" dirty="0">
                <a:effectLst/>
                <a:latin typeface="Times New Roman" panose="02020603050405020304" pitchFamily="18" charset="0"/>
                <a:ea typeface="Calibri" panose="020F0502020204030204" pitchFamily="34" charset="0"/>
                <a:cs typeface="Times New Roman" panose="02020603050405020304" pitchFamily="18" charset="0"/>
              </a:rPr>
              <a:t>quality check of welding in pipelines and machineries. </a:t>
            </a:r>
            <a:endParaRPr lang="en-IN" sz="24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D1E440C5-35C7-749F-EC3A-748EDA19AAF3}"/>
              </a:ext>
            </a:extLst>
          </p:cNvPr>
          <p:cNvSpPr txBox="1"/>
          <p:nvPr/>
        </p:nvSpPr>
        <p:spPr>
          <a:xfrm>
            <a:off x="203200" y="2776235"/>
            <a:ext cx="11744960" cy="2803140"/>
          </a:xfrm>
          <a:prstGeom prst="rect">
            <a:avLst/>
          </a:prstGeom>
          <a:noFill/>
        </p:spPr>
        <p:txBody>
          <a:bodyPr wrap="square">
            <a:spAutoFit/>
          </a:bodyPr>
          <a:lstStyle/>
          <a:p>
            <a:pPr marL="71755" marR="71755" algn="just">
              <a:lnSpc>
                <a:spcPct val="150000"/>
              </a:lnSpc>
              <a:spcBef>
                <a:spcPts val="15"/>
              </a:spcBef>
            </a:pPr>
            <a:r>
              <a:rPr lang="en-IN" sz="2400" i="1" dirty="0">
                <a:effectLst/>
                <a:latin typeface="Times New Roman" panose="02020603050405020304" pitchFamily="18" charset="0"/>
                <a:ea typeface="Calibri" panose="020F0502020204030204" pitchFamily="34" charset="0"/>
                <a:cs typeface="Times New Roman" panose="02020603050405020304" pitchFamily="18" charset="0"/>
              </a:rPr>
              <a:t>Research and Development: </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X-ray diffraction, crystallography, spectroscopy are major tools for characterisation and property studies of materials. X-ray diffraction (XRD) is used to determine the atomic and molecular structure of materials, including crystals and polymers, which is crucial in material science and chemistry It is difficult to enumerate the applications of x-rays in research.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681929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B36FEAC-BE8B-EA77-0FEC-BDEF1FA73BCD}"/>
              </a:ext>
            </a:extLst>
          </p:cNvPr>
          <p:cNvSpPr txBox="1"/>
          <p:nvPr/>
        </p:nvSpPr>
        <p:spPr>
          <a:xfrm>
            <a:off x="172720" y="486495"/>
            <a:ext cx="11846560" cy="3357137"/>
          </a:xfrm>
          <a:prstGeom prst="rect">
            <a:avLst/>
          </a:prstGeom>
          <a:noFill/>
        </p:spPr>
        <p:txBody>
          <a:bodyPr wrap="square">
            <a:spAutoFit/>
          </a:bodyPr>
          <a:lstStyle/>
          <a:p>
            <a:pPr marL="71755" marR="71755" algn="just">
              <a:lnSpc>
                <a:spcPct val="150000"/>
              </a:lnSpc>
              <a:spcBef>
                <a:spcPts val="15"/>
              </a:spcBef>
            </a:pPr>
            <a:r>
              <a:rPr lang="en-IN" sz="2400" i="1" dirty="0">
                <a:effectLst/>
                <a:latin typeface="Times New Roman" panose="02020603050405020304" pitchFamily="18" charset="0"/>
                <a:ea typeface="Calibri" panose="020F0502020204030204" pitchFamily="34" charset="0"/>
                <a:cs typeface="Times New Roman" panose="02020603050405020304" pitchFamily="18" charset="0"/>
              </a:rPr>
              <a:t>Security screening:</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 X-ray scanners are used very extensively in </a:t>
            </a:r>
            <a:r>
              <a:rPr lang="en-IN" sz="2400" b="1" dirty="0">
                <a:effectLst/>
                <a:latin typeface="Times New Roman" panose="02020603050405020304" pitchFamily="18" charset="0"/>
                <a:ea typeface="Calibri" panose="020F0502020204030204" pitchFamily="34" charset="0"/>
                <a:cs typeface="Times New Roman" panose="02020603050405020304" pitchFamily="18" charset="0"/>
              </a:rPr>
              <a:t>airports, seaports, institutions of importance, business installations mainly to inspect the luggage and cargo.</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 </a:t>
            </a:r>
          </a:p>
          <a:p>
            <a:pPr marL="71755" marR="71755" algn="just">
              <a:lnSpc>
                <a:spcPct val="150000"/>
              </a:lnSpc>
              <a:spcBef>
                <a:spcPts val="15"/>
              </a:spcBef>
            </a:pPr>
            <a:endParaRPr lang="en-IN" sz="2400" i="1" dirty="0">
              <a:latin typeface="Times New Roman" panose="02020603050405020304" pitchFamily="18" charset="0"/>
              <a:ea typeface="Calibri" panose="020F0502020204030204" pitchFamily="34" charset="0"/>
              <a:cs typeface="Times New Roman" panose="02020603050405020304" pitchFamily="18" charset="0"/>
            </a:endParaRPr>
          </a:p>
          <a:p>
            <a:pPr marL="71755" marR="71755" algn="just">
              <a:lnSpc>
                <a:spcPct val="150000"/>
              </a:lnSpc>
              <a:spcBef>
                <a:spcPts val="15"/>
              </a:spcBef>
            </a:pPr>
            <a:r>
              <a:rPr lang="en-IN" sz="2400" i="1" dirty="0">
                <a:effectLst/>
                <a:latin typeface="Times New Roman" panose="02020603050405020304" pitchFamily="18" charset="0"/>
                <a:ea typeface="Calibri" panose="020F0502020204030204" pitchFamily="34" charset="0"/>
                <a:cs typeface="Times New Roman" panose="02020603050405020304" pitchFamily="18" charset="0"/>
              </a:rPr>
              <a:t>Food Inspection</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 X-ray inspection is used in the food industry to detect foreign objects, such as metal or glass, in packaged foods. </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67010038-54E4-3FA6-54EB-8660EEF3E98C}"/>
              </a:ext>
            </a:extLst>
          </p:cNvPr>
          <p:cNvSpPr txBox="1"/>
          <p:nvPr/>
        </p:nvSpPr>
        <p:spPr>
          <a:xfrm>
            <a:off x="172720" y="4282595"/>
            <a:ext cx="11724640" cy="1695144"/>
          </a:xfrm>
          <a:prstGeom prst="rect">
            <a:avLst/>
          </a:prstGeom>
          <a:noFill/>
        </p:spPr>
        <p:txBody>
          <a:bodyPr wrap="square">
            <a:spAutoFit/>
          </a:bodyPr>
          <a:lstStyle/>
          <a:p>
            <a:pPr marL="71755" marR="71755" algn="just">
              <a:lnSpc>
                <a:spcPct val="150000"/>
              </a:lnSpc>
              <a:spcBef>
                <a:spcPts val="15"/>
              </a:spcBef>
            </a:pPr>
            <a:r>
              <a:rPr lang="en-IN" sz="2400" i="1" dirty="0">
                <a:effectLst/>
                <a:latin typeface="Times New Roman" panose="02020603050405020304" pitchFamily="18" charset="0"/>
                <a:ea typeface="Calibri" panose="020F0502020204030204" pitchFamily="34" charset="0"/>
                <a:cs typeface="Times New Roman" panose="02020603050405020304" pitchFamily="18" charset="0"/>
              </a:rPr>
              <a:t>Environmental Monitoring</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 X-ray fluorescence (XRF) studies are used to </a:t>
            </a:r>
            <a:r>
              <a:rPr lang="en-IN" sz="2400" dirty="0" err="1">
                <a:effectLst/>
                <a:latin typeface="Times New Roman" panose="02020603050405020304" pitchFamily="18" charset="0"/>
                <a:ea typeface="Calibri" panose="020F0502020204030204" pitchFamily="34" charset="0"/>
                <a:cs typeface="Times New Roman" panose="02020603050405020304" pitchFamily="18" charset="0"/>
              </a:rPr>
              <a:t>analyze</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 the elemental composition of natural samples of soil, water, and air samples, aiding in environmental studies and pollution monitoring.</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963819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90B72B-EC61-33CE-6F78-90410FDA6611}"/>
              </a:ext>
            </a:extLst>
          </p:cNvPr>
          <p:cNvSpPr txBox="1"/>
          <p:nvPr/>
        </p:nvSpPr>
        <p:spPr>
          <a:xfrm>
            <a:off x="254000" y="260479"/>
            <a:ext cx="11755120" cy="6127127"/>
          </a:xfrm>
          <a:prstGeom prst="rect">
            <a:avLst/>
          </a:prstGeom>
          <a:noFill/>
        </p:spPr>
        <p:txBody>
          <a:bodyPr wrap="square">
            <a:spAutoFit/>
          </a:bodyPr>
          <a:lstStyle/>
          <a:p>
            <a:pPr marL="71755" marR="71755" algn="just">
              <a:lnSpc>
                <a:spcPct val="150000"/>
              </a:lnSpc>
              <a:spcBef>
                <a:spcPts val="15"/>
              </a:spcBef>
            </a:pPr>
            <a:r>
              <a:rPr lang="en-IN" sz="2400" i="1" dirty="0">
                <a:effectLst/>
                <a:latin typeface="Times New Roman" panose="02020603050405020304" pitchFamily="18" charset="0"/>
                <a:ea typeface="Calibri" panose="020F0502020204030204" pitchFamily="34" charset="0"/>
                <a:cs typeface="Times New Roman" panose="02020603050405020304" pitchFamily="18" charset="0"/>
              </a:rPr>
              <a:t>Environmental Monitoring</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 X-ray fluorescence (XRF) studies are used to </a:t>
            </a:r>
            <a:r>
              <a:rPr lang="en-IN" sz="2400" dirty="0" err="1">
                <a:effectLst/>
                <a:latin typeface="Times New Roman" panose="02020603050405020304" pitchFamily="18" charset="0"/>
                <a:ea typeface="Calibri" panose="020F0502020204030204" pitchFamily="34" charset="0"/>
                <a:cs typeface="Times New Roman" panose="02020603050405020304" pitchFamily="18" charset="0"/>
              </a:rPr>
              <a:t>analyze</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 the elemental composition of natural samples of soil, water, and air samples, aiding in environmental studies and pollution monitoring.</a:t>
            </a:r>
          </a:p>
          <a:p>
            <a:pPr marL="71755" marR="71755" algn="just">
              <a:lnSpc>
                <a:spcPct val="150000"/>
              </a:lnSpc>
              <a:spcBef>
                <a:spcPts val="15"/>
              </a:spcBef>
            </a:pPr>
            <a:r>
              <a:rPr lang="en-IN" sz="2400" i="1" dirty="0">
                <a:effectLst/>
                <a:latin typeface="Times New Roman" panose="02020603050405020304" pitchFamily="18" charset="0"/>
                <a:ea typeface="Calibri" panose="020F0502020204030204" pitchFamily="34" charset="0"/>
                <a:cs typeface="Times New Roman" panose="02020603050405020304" pitchFamily="18" charset="0"/>
              </a:rPr>
              <a:t>Astrophysics</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 X-rays from celestial objects provide valuable information about the universe. Observatories and telescopes equipped with X-ray detectors study phenomena such as black holes, neutron stars, and high-energy particles.</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50000"/>
              </a:lnSpc>
              <a:spcBef>
                <a:spcPts val="15"/>
              </a:spcBef>
            </a:pPr>
            <a:r>
              <a:rPr lang="en-IN" sz="2400" i="1" dirty="0">
                <a:effectLst/>
                <a:latin typeface="Times New Roman" panose="02020603050405020304" pitchFamily="18" charset="0"/>
                <a:ea typeface="Calibri" panose="020F0502020204030204" pitchFamily="34" charset="0"/>
                <a:cs typeface="Times New Roman" panose="02020603050405020304" pitchFamily="18" charset="0"/>
              </a:rPr>
              <a:t>Security and Forensics</a:t>
            </a:r>
            <a:r>
              <a:rPr lang="en-IN" sz="2400" dirty="0">
                <a:effectLst/>
                <a:latin typeface="Times New Roman" panose="02020603050405020304" pitchFamily="18" charset="0"/>
                <a:ea typeface="Calibri" panose="020F0502020204030204" pitchFamily="34" charset="0"/>
                <a:cs typeface="Times New Roman" panose="02020603050405020304" pitchFamily="18" charset="0"/>
              </a:rPr>
              <a:t>: X-rays are used to inspect suspicious packages, identify concealed weapons or contraband, and analyse evidence in forensic investigations.</a:t>
            </a:r>
            <a:endParaRPr lang="en-IN"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IN" sz="2400" i="1" kern="0" dirty="0">
                <a:effectLst/>
                <a:latin typeface="Times New Roman" panose="02020603050405020304" pitchFamily="18" charset="0"/>
                <a:ea typeface="Calibri" panose="020F0502020204030204" pitchFamily="34" charset="0"/>
              </a:rPr>
              <a:t>Archaeology and Art Conservation</a:t>
            </a:r>
            <a:r>
              <a:rPr lang="en-IN" sz="2400" kern="0" dirty="0">
                <a:effectLst/>
                <a:latin typeface="Times New Roman" panose="02020603050405020304" pitchFamily="18" charset="0"/>
                <a:ea typeface="Calibri" panose="020F0502020204030204" pitchFamily="34" charset="0"/>
              </a:rPr>
              <a:t>: X-rays are employed to examine the inner structures of archaeological artifacts and artworks non-invasively. This helps in restoration and preservation efforts</a:t>
            </a:r>
            <a:endParaRPr lang="en-IN" sz="2400" dirty="0"/>
          </a:p>
        </p:txBody>
      </p:sp>
    </p:spTree>
    <p:extLst>
      <p:ext uri="{BB962C8B-B14F-4D97-AF65-F5344CB8AC3E}">
        <p14:creationId xmlns:p14="http://schemas.microsoft.com/office/powerpoint/2010/main" val="31611276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E5C575-01A6-C405-464F-3A7AAECA8473}"/>
              </a:ext>
            </a:extLst>
          </p:cNvPr>
          <p:cNvSpPr/>
          <p:nvPr/>
        </p:nvSpPr>
        <p:spPr>
          <a:xfrm>
            <a:off x="4571609" y="2967335"/>
            <a:ext cx="3048784" cy="923330"/>
          </a:xfrm>
          <a:prstGeom prst="rect">
            <a:avLst/>
          </a:prstGeom>
          <a:noFill/>
        </p:spPr>
        <p:txBody>
          <a:bodyPr wrap="non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Problems </a:t>
            </a:r>
          </a:p>
        </p:txBody>
      </p:sp>
    </p:spTree>
    <p:extLst>
      <p:ext uri="{BB962C8B-B14F-4D97-AF65-F5344CB8AC3E}">
        <p14:creationId xmlns:p14="http://schemas.microsoft.com/office/powerpoint/2010/main" val="11219172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A6FA9ABB-D875-4D3F-8B3C-717086F200BE}"/>
                  </a:ext>
                </a:extLst>
              </p:cNvPr>
              <p:cNvSpPr txBox="1"/>
              <p:nvPr/>
            </p:nvSpPr>
            <p:spPr>
              <a:xfrm>
                <a:off x="555859" y="648295"/>
                <a:ext cx="11109960" cy="4120872"/>
              </a:xfrm>
              <a:prstGeom prst="rect">
                <a:avLst/>
              </a:prstGeom>
              <a:noFill/>
            </p:spPr>
            <p:txBody>
              <a:bodyPr wrap="square">
                <a:spAutoFit/>
              </a:bodyPr>
              <a:lstStyle/>
              <a:p>
                <a:pPr marL="300355" marR="71755" algn="just">
                  <a:lnSpc>
                    <a:spcPct val="150000"/>
                  </a:lnSpc>
                  <a:spcBef>
                    <a:spcPts val="15"/>
                  </a:spcBef>
                  <a:spcAft>
                    <a:spcPts val="0"/>
                  </a:spcAft>
                </a:pPr>
                <a:r>
                  <a:rPr lang="en-US" sz="3200" b="1" dirty="0">
                    <a:effectLst/>
                    <a:latin typeface="Times New Roman" panose="02020603050405020304" pitchFamily="18" charset="0"/>
                    <a:ea typeface="DengXian" panose="02010600030101010101" pitchFamily="2" charset="-122"/>
                    <a:cs typeface="Times New Roman" panose="02020603050405020304" pitchFamily="18" charset="0"/>
                  </a:rPr>
                  <a:t>Problem 1 : </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Find the shortest wavelength present in the radiation from an x-ray machine whose accelerating potential is 50,000? </a:t>
                </a:r>
                <a:endParaRPr lang="en-IN" sz="3200" dirty="0">
                  <a:effectLst/>
                  <a:latin typeface="Calibri" panose="020F0502020204030204" pitchFamily="34" charset="0"/>
                  <a:ea typeface="Calibri" panose="020F0502020204030204" pitchFamily="34" charset="0"/>
                  <a:cs typeface="Times New Roman" panose="02020603050405020304" pitchFamily="18" charset="0"/>
                </a:endParaRPr>
              </a:p>
              <a:p>
                <a:pPr marL="300355" marR="71755" algn="just">
                  <a:lnSpc>
                    <a:spcPct val="150000"/>
                  </a:lnSpc>
                  <a:spcBef>
                    <a:spcPts val="15"/>
                  </a:spcBef>
                  <a:spcAft>
                    <a:spcPts val="0"/>
                  </a:spcAft>
                </a:pPr>
                <a:r>
                  <a:rPr lang="en-US" sz="3200" b="1" dirty="0">
                    <a:effectLst/>
                    <a:latin typeface="Times New Roman" panose="02020603050405020304" pitchFamily="18" charset="0"/>
                    <a:ea typeface="DengXian" panose="02010600030101010101" pitchFamily="2" charset="-122"/>
                    <a:cs typeface="Times New Roman" panose="02020603050405020304" pitchFamily="18" charset="0"/>
                  </a:rPr>
                  <a:t>Shortest wavelength, </a:t>
                </a:r>
                <a:r>
                  <a:rPr lang="en-US" sz="3200" dirty="0">
                    <a:effectLst/>
                    <a:latin typeface="Times New Roman" panose="02020603050405020304" pitchFamily="18" charset="0"/>
                    <a:ea typeface="DengXian" panose="02010600030101010101" pitchFamily="2" charset="-122"/>
                    <a:cs typeface="Times New Roman" panose="02020603050405020304" pitchFamily="18" charset="0"/>
                  </a:rPr>
                  <a:t>,  </a:t>
                </a:r>
                <a14:m>
                  <m:oMath xmlns:m="http://schemas.openxmlformats.org/officeDocument/2006/math">
                    <m:sSub>
                      <m:sSubPr>
                        <m:ctrlPr>
                          <a:rPr lang="en-IN" sz="3200" i="1">
                            <a:effectLst/>
                            <a:latin typeface="Cambria Math" panose="02040503050406030204" pitchFamily="18" charset="0"/>
                            <a:ea typeface="DengXian" panose="02010600030101010101" pitchFamily="2" charset="-122"/>
                            <a:cs typeface="Times New Roman" panose="02020603050405020304" pitchFamily="18" charset="0"/>
                          </a:rPr>
                        </m:ctrlPr>
                      </m:sSubPr>
                      <m:e>
                        <m:r>
                          <a:rPr lang="en-US" sz="3200">
                            <a:effectLst/>
                            <a:latin typeface="Cambria Math" panose="02040503050406030204" pitchFamily="18" charset="0"/>
                            <a:ea typeface="DengXian" panose="02010600030101010101" pitchFamily="2" charset="-122"/>
                            <a:cs typeface="Times New Roman" panose="02020603050405020304" pitchFamily="18" charset="0"/>
                            <a:sym typeface="Symbol" panose="05050102010706020507" pitchFamily="18" charset="2"/>
                          </a:rPr>
                          <m:t></m:t>
                        </m:r>
                      </m:e>
                      <m:sub>
                        <m:r>
                          <m:rPr>
                            <m:sty m:val="p"/>
                          </m:rPr>
                          <a:rPr lang="en-US" sz="3200">
                            <a:effectLst/>
                            <a:latin typeface="Cambria Math" panose="02040503050406030204" pitchFamily="18" charset="0"/>
                            <a:ea typeface="DengXian" panose="02010600030101010101" pitchFamily="2" charset="-122"/>
                            <a:cs typeface="Times New Roman" panose="02020603050405020304" pitchFamily="18" charset="0"/>
                          </a:rPr>
                          <m:t>min</m:t>
                        </m:r>
                      </m:sub>
                    </m:sSub>
                  </m:oMath>
                </a14:m>
                <a:r>
                  <a:rPr lang="en-US" sz="3200" dirty="0">
                    <a:effectLst/>
                    <a:latin typeface="Times New Roman" panose="02020603050405020304" pitchFamily="18" charset="0"/>
                    <a:ea typeface="DengXian" panose="02010600030101010101" pitchFamily="2" charset="-122"/>
                    <a:cs typeface="Times New Roman" panose="02020603050405020304" pitchFamily="18" charset="0"/>
                  </a:rPr>
                  <a:t> =  </a:t>
                </a:r>
                <a14:m>
                  <m:oMath xmlns:m="http://schemas.openxmlformats.org/officeDocument/2006/math">
                    <m:f>
                      <m:fPr>
                        <m:ctrlPr>
                          <a:rPr lang="en-IN" sz="32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3200">
                            <a:effectLst/>
                            <a:latin typeface="Cambria Math" panose="02040503050406030204" pitchFamily="18" charset="0"/>
                            <a:ea typeface="DengXian" panose="02010600030101010101" pitchFamily="2" charset="-122"/>
                            <a:cs typeface="Times New Roman" panose="02020603050405020304" pitchFamily="18" charset="0"/>
                          </a:rPr>
                          <m:t>1.240</m:t>
                        </m:r>
                        <m:r>
                          <a:rPr lang="en-US" sz="3200" i="1">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en-IN" sz="32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3200" i="1">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3200" i="1">
                                <a:effectLst/>
                                <a:latin typeface="Cambria Math" panose="02040503050406030204" pitchFamily="18" charset="0"/>
                                <a:ea typeface="DengXian" panose="02010600030101010101" pitchFamily="2" charset="-122"/>
                                <a:cs typeface="Times New Roman" panose="02020603050405020304" pitchFamily="18" charset="0"/>
                              </a:rPr>
                              <m:t>−6</m:t>
                            </m:r>
                          </m:sup>
                        </m:sSup>
                      </m:num>
                      <m:den>
                        <m:r>
                          <m:rPr>
                            <m:sty m:val="p"/>
                          </m:rPr>
                          <a:rPr lang="en-US" sz="3200">
                            <a:effectLst/>
                            <a:latin typeface="Cambria Math" panose="02040503050406030204" pitchFamily="18" charset="0"/>
                            <a:ea typeface="DengXian" panose="02010600030101010101" pitchFamily="2" charset="-122"/>
                            <a:cs typeface="Times New Roman" panose="02020603050405020304" pitchFamily="18" charset="0"/>
                          </a:rPr>
                          <m:t>V</m:t>
                        </m:r>
                      </m:den>
                    </m:f>
                  </m:oMath>
                </a14:m>
                <a:r>
                  <a:rPr lang="en-US" sz="3200" dirty="0">
                    <a:effectLst/>
                    <a:latin typeface="Times New Roman" panose="02020603050405020304" pitchFamily="18" charset="0"/>
                    <a:ea typeface="DengXian" panose="02010600030101010101" pitchFamily="2" charset="-122"/>
                    <a:cs typeface="Times New Roman" panose="02020603050405020304" pitchFamily="18" charset="0"/>
                  </a:rPr>
                  <a:t> m = =  </a:t>
                </a:r>
                <a14:m>
                  <m:oMath xmlns:m="http://schemas.openxmlformats.org/officeDocument/2006/math">
                    <m:f>
                      <m:fPr>
                        <m:ctrlPr>
                          <a:rPr lang="en-IN" sz="32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3200">
                            <a:effectLst/>
                            <a:latin typeface="Cambria Math" panose="02040503050406030204" pitchFamily="18" charset="0"/>
                            <a:ea typeface="DengXian" panose="02010600030101010101" pitchFamily="2" charset="-122"/>
                            <a:cs typeface="Times New Roman" panose="02020603050405020304" pitchFamily="18" charset="0"/>
                          </a:rPr>
                          <m:t>1.240</m:t>
                        </m:r>
                        <m:r>
                          <a:rPr lang="en-US" sz="3200" i="1">
                            <a:effectLst/>
                            <a:latin typeface="Cambria Math" panose="02040503050406030204" pitchFamily="18" charset="0"/>
                            <a:ea typeface="DengXian" panose="02010600030101010101" pitchFamily="2" charset="-122"/>
                            <a:cs typeface="Times New Roman" panose="02020603050405020304" pitchFamily="18" charset="0"/>
                          </a:rPr>
                          <m:t>×</m:t>
                        </m:r>
                        <m:sSup>
                          <m:sSupPr>
                            <m:ctrlPr>
                              <a:rPr lang="en-IN" sz="32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3200" i="1">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3200" i="1">
                                <a:effectLst/>
                                <a:latin typeface="Cambria Math" panose="02040503050406030204" pitchFamily="18" charset="0"/>
                                <a:ea typeface="DengXian" panose="02010600030101010101" pitchFamily="2" charset="-122"/>
                                <a:cs typeface="Times New Roman" panose="02020603050405020304" pitchFamily="18" charset="0"/>
                              </a:rPr>
                              <m:t>−6</m:t>
                            </m:r>
                          </m:sup>
                        </m:sSup>
                      </m:num>
                      <m:den>
                        <m:r>
                          <a:rPr lang="en-US" sz="3200">
                            <a:effectLst/>
                            <a:latin typeface="Cambria Math" panose="02040503050406030204" pitchFamily="18" charset="0"/>
                            <a:ea typeface="DengXian" panose="02010600030101010101" pitchFamily="2" charset="-122"/>
                            <a:cs typeface="Times New Roman" panose="02020603050405020304" pitchFamily="18" charset="0"/>
                          </a:rPr>
                          <m:t>50000</m:t>
                        </m:r>
                      </m:den>
                    </m:f>
                  </m:oMath>
                </a14:m>
                <a:r>
                  <a:rPr lang="en-US" sz="3200" dirty="0">
                    <a:effectLst/>
                    <a:latin typeface="Times New Roman" panose="02020603050405020304" pitchFamily="18" charset="0"/>
                    <a:ea typeface="DengXian" panose="02010600030101010101" pitchFamily="2" charset="-122"/>
                    <a:cs typeface="Times New Roman" panose="02020603050405020304" pitchFamily="18" charset="0"/>
                  </a:rPr>
                  <a:t> m</a:t>
                </a:r>
                <a:endParaRPr lang="en-IN" sz="3200" dirty="0">
                  <a:effectLst/>
                  <a:latin typeface="Calibri" panose="020F0502020204030204" pitchFamily="34" charset="0"/>
                  <a:ea typeface="Calibri" panose="020F0502020204030204" pitchFamily="34" charset="0"/>
                  <a:cs typeface="Times New Roman" panose="02020603050405020304" pitchFamily="18" charset="0"/>
                </a:endParaRPr>
              </a:p>
              <a:p>
                <a:pPr marL="300355" marR="71755" algn="just">
                  <a:lnSpc>
                    <a:spcPct val="150000"/>
                  </a:lnSpc>
                  <a:spcBef>
                    <a:spcPts val="15"/>
                  </a:spcBef>
                </a:pPr>
                <a:r>
                  <a:rPr lang="en-US" sz="3200" b="1" dirty="0">
                    <a:effectLst/>
                    <a:latin typeface="Times New Roman" panose="02020603050405020304" pitchFamily="18" charset="0"/>
                    <a:ea typeface="DengXian" panose="02010600030101010101" pitchFamily="2" charset="-122"/>
                    <a:cs typeface="Times New Roman" panose="02020603050405020304" pitchFamily="18" charset="0"/>
                  </a:rPr>
                  <a:t>                                         </a:t>
                </a:r>
                <a14:m>
                  <m:oMath xmlns:m="http://schemas.openxmlformats.org/officeDocument/2006/math">
                    <m:sSub>
                      <m:sSubPr>
                        <m:ctrlPr>
                          <a:rPr lang="en-IN" sz="3200" b="1" i="1">
                            <a:effectLst/>
                            <a:latin typeface="Cambria Math" panose="02040503050406030204" pitchFamily="18" charset="0"/>
                            <a:ea typeface="DengXian" panose="02010600030101010101" pitchFamily="2" charset="-122"/>
                            <a:cs typeface="Times New Roman" panose="02020603050405020304" pitchFamily="18" charset="0"/>
                          </a:rPr>
                        </m:ctrlPr>
                      </m:sSubPr>
                      <m:e>
                        <m:r>
                          <a:rPr lang="en-US" sz="3200" b="1">
                            <a:effectLst/>
                            <a:latin typeface="Cambria Math" panose="02040503050406030204" pitchFamily="18" charset="0"/>
                            <a:ea typeface="DengXian" panose="02010600030101010101" pitchFamily="2" charset="-122"/>
                            <a:cs typeface="Times New Roman" panose="02020603050405020304" pitchFamily="18" charset="0"/>
                            <a:sym typeface="Symbol" panose="05050102010706020507" pitchFamily="18" charset="2"/>
                          </a:rPr>
                          <m:t></m:t>
                        </m:r>
                      </m:e>
                      <m:sub>
                        <m:r>
                          <a:rPr lang="en-US" sz="3200" b="1" i="1">
                            <a:effectLst/>
                            <a:latin typeface="Cambria Math" panose="02040503050406030204" pitchFamily="18" charset="0"/>
                            <a:ea typeface="DengXian" panose="02010600030101010101" pitchFamily="2" charset="-122"/>
                            <a:cs typeface="Times New Roman" panose="02020603050405020304" pitchFamily="18" charset="0"/>
                          </a:rPr>
                          <m:t>𝐦𝐢𝐧</m:t>
                        </m:r>
                      </m:sub>
                    </m:sSub>
                  </m:oMath>
                </a14:m>
                <a:r>
                  <a:rPr lang="en-US" sz="3200" b="1" dirty="0">
                    <a:effectLst/>
                    <a:latin typeface="Times New Roman" panose="02020603050405020304" pitchFamily="18" charset="0"/>
                    <a:ea typeface="DengXian" panose="02010600030101010101" pitchFamily="2" charset="-122"/>
                    <a:cs typeface="Times New Roman" panose="02020603050405020304" pitchFamily="18" charset="0"/>
                  </a:rPr>
                  <a:t> =  0.0248 nm</a:t>
                </a:r>
                <a:endParaRPr lang="en-IN" sz="32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A6FA9ABB-D875-4D3F-8B3C-717086F200BE}"/>
                  </a:ext>
                </a:extLst>
              </p:cNvPr>
              <p:cNvSpPr txBox="1">
                <a:spLocks noRot="1" noChangeAspect="1" noMove="1" noResize="1" noEditPoints="1" noAdjustHandles="1" noChangeArrowheads="1" noChangeShapeType="1" noTextEdit="1"/>
              </p:cNvSpPr>
              <p:nvPr/>
            </p:nvSpPr>
            <p:spPr>
              <a:xfrm>
                <a:off x="555859" y="648295"/>
                <a:ext cx="11109960" cy="4120872"/>
              </a:xfrm>
              <a:prstGeom prst="rect">
                <a:avLst/>
              </a:prstGeom>
              <a:blipFill>
                <a:blip r:embed="rId2"/>
                <a:stretch>
                  <a:fillRect r="-768" b="-3550"/>
                </a:stretch>
              </a:blipFill>
            </p:spPr>
            <p:txBody>
              <a:bodyPr/>
              <a:lstStyle/>
              <a:p>
                <a:r>
                  <a:rPr lang="en-IN">
                    <a:noFill/>
                  </a:rPr>
                  <a:t> </a:t>
                </a:r>
              </a:p>
            </p:txBody>
          </p:sp>
        </mc:Fallback>
      </mc:AlternateContent>
    </p:spTree>
    <p:extLst>
      <p:ext uri="{BB962C8B-B14F-4D97-AF65-F5344CB8AC3E}">
        <p14:creationId xmlns:p14="http://schemas.microsoft.com/office/powerpoint/2010/main" val="2109932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AFA3FEEC-73A1-2002-11C2-5E64BD7BED96}"/>
                  </a:ext>
                </a:extLst>
              </p:cNvPr>
              <p:cNvSpPr txBox="1"/>
              <p:nvPr/>
            </p:nvSpPr>
            <p:spPr>
              <a:xfrm>
                <a:off x="93726" y="0"/>
                <a:ext cx="12168378" cy="6834628"/>
              </a:xfrm>
              <a:prstGeom prst="rect">
                <a:avLst/>
              </a:prstGeom>
              <a:noFill/>
            </p:spPr>
            <p:txBody>
              <a:bodyPr wrap="square">
                <a:spAutoFit/>
              </a:bodyPr>
              <a:lstStyle/>
              <a:p>
                <a:pPr marL="71755" marR="71755" algn="just">
                  <a:lnSpc>
                    <a:spcPct val="150000"/>
                  </a:lnSpc>
                  <a:spcBef>
                    <a:spcPts val="15"/>
                  </a:spcBef>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Problem 2</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Which</a:t>
                </a:r>
                <a:r>
                  <a:rPr lang="en-US" sz="2400" b="0" i="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 element has a </a:t>
                </a:r>
                <a:r>
                  <a:rPr lang="en-US" sz="2400" b="0" i="1"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K</a:t>
                </a:r>
                <a:r>
                  <a:rPr lang="en-US" sz="2400" b="0" i="1" baseline="-2500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α</a:t>
                </a:r>
                <a:r>
                  <a:rPr lang="en-US" sz="2400" b="0" i="1"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i="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x-ray line whose wavelength is 0.180 nm?</a:t>
                </a:r>
              </a:p>
              <a:p>
                <a:pPr marL="71755" marR="71755" algn="just">
                  <a:lnSpc>
                    <a:spcPct val="150000"/>
                  </a:lnSpc>
                  <a:spcBef>
                    <a:spcPts val="15"/>
                  </a:spcBef>
                  <a:spcAft>
                    <a:spcPts val="0"/>
                  </a:spcAft>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200000"/>
                  </a:lnSpc>
                  <a:spcBef>
                    <a:spcPts val="15"/>
                  </a:spcBef>
                  <a:spcAft>
                    <a:spcPts val="0"/>
                  </a:spcAft>
                </a:pPr>
                <a:r>
                  <a:rPr lang="en-PG" sz="240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The frequency corresponding to a wavelength of 0.180 nm</a:t>
                </a:r>
                <a:r>
                  <a:rPr lang="en-US" sz="240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PG" sz="240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 1.80 ×10</a:t>
                </a:r>
                <a:r>
                  <a:rPr lang="en-US" sz="2400" baseline="3000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PG" sz="2400" baseline="3000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10</a:t>
                </a:r>
                <a:r>
                  <a:rPr lang="en-PG" sz="240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 m is</a:t>
                </a:r>
                <a:r>
                  <a:rPr lang="en-US" sz="240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 given by:</a:t>
                </a:r>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200000"/>
                  </a:lnSpc>
                  <a:spcBef>
                    <a:spcPts val="15"/>
                  </a:spcBef>
                  <a:spcAft>
                    <a:spcPts val="0"/>
                  </a:spcAft>
                </a:pPr>
                <a:r>
                  <a:rPr lang="en-US" sz="240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 = </a:t>
                </a:r>
                <a14:m>
                  <m:oMath xmlns:m="http://schemas.openxmlformats.org/officeDocument/2006/math">
                    <m:f>
                      <m:fPr>
                        <m:ctrlPr>
                          <a:rPr lang="en-PG" sz="2400" i="1" kern="100">
                            <a:solidFill>
                              <a:srgbClr val="242021"/>
                            </a:solidFill>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solidFill>
                              <a:srgbClr val="242021"/>
                            </a:solidFill>
                            <a:effectLst/>
                            <a:latin typeface="Cambria Math" panose="02040503050406030204" pitchFamily="18" charset="0"/>
                            <a:ea typeface="Calibri" panose="020F0502020204030204" pitchFamily="34" charset="0"/>
                            <a:cs typeface="Times New Roman" panose="02020603050405020304" pitchFamily="18" charset="0"/>
                          </a:rPr>
                          <m:t>𝑐</m:t>
                        </m:r>
                      </m:num>
                      <m:den>
                        <m:r>
                          <a:rPr lang="en-US" sz="2400" i="1">
                            <a:solidFill>
                              <a:srgbClr val="242021"/>
                            </a:solidFill>
                            <a:effectLst/>
                            <a:latin typeface="Cambria Math" panose="02040503050406030204" pitchFamily="18" charset="0"/>
                            <a:ea typeface="Calibri" panose="020F0502020204030204" pitchFamily="34" charset="0"/>
                            <a:cs typeface="Times New Roman" panose="02020603050405020304" pitchFamily="18" charset="0"/>
                            <a:sym typeface="Symbol" panose="05050102010706020507" pitchFamily="18" charset="2"/>
                          </a:rPr>
                          <m:t></m:t>
                        </m:r>
                      </m:den>
                    </m:f>
                  </m:oMath>
                </a14:m>
                <a:r>
                  <a:rPr lang="en-US" sz="2400" dirty="0">
                    <a:solidFill>
                      <a:srgbClr val="242021"/>
                    </a:solidFill>
                    <a:effectLst/>
                    <a:latin typeface="Times New Roman" panose="02020603050405020304" pitchFamily="18" charset="0"/>
                    <a:ea typeface="DengXian" panose="02010600030101010101" pitchFamily="2" charset="-122"/>
                    <a:cs typeface="Times New Roman" panose="02020603050405020304" pitchFamily="18" charset="0"/>
                  </a:rPr>
                  <a:t> = </a:t>
                </a:r>
                <a14:m>
                  <m:oMath xmlns:m="http://schemas.openxmlformats.org/officeDocument/2006/math">
                    <m:f>
                      <m:fPr>
                        <m:ctrlPr>
                          <a:rPr lang="en-PG" sz="2400" i="1" kern="100">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t>3×</m:t>
                        </m:r>
                        <m:sSup>
                          <m:sSupPr>
                            <m:ctrlPr>
                              <a:rPr lang="en-PG" sz="2400" i="1" kern="100">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400" i="1">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2400" i="1">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t>8</m:t>
                            </m:r>
                          </m:sup>
                        </m:sSup>
                      </m:num>
                      <m:den>
                        <m:r>
                          <a:rPr lang="en-US" sz="2400" i="1">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t>1.8×</m:t>
                        </m:r>
                        <m:sSup>
                          <m:sSupPr>
                            <m:ctrlPr>
                              <a:rPr lang="en-PG" sz="2400" i="1" kern="100">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400" i="1">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2400" i="1">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t>−10</m:t>
                            </m:r>
                          </m:sup>
                        </m:sSup>
                      </m:den>
                    </m:f>
                  </m:oMath>
                </a14:m>
                <a:r>
                  <a:rPr lang="en-US" sz="2400" dirty="0">
                    <a:solidFill>
                      <a:srgbClr val="242021"/>
                    </a:solidFill>
                    <a:effectLst/>
                    <a:latin typeface="Times New Roman" panose="02020603050405020304" pitchFamily="18" charset="0"/>
                    <a:ea typeface="DengXian" panose="02010600030101010101" pitchFamily="2" charset="-122"/>
                    <a:cs typeface="Times New Roman" panose="02020603050405020304" pitchFamily="18" charset="0"/>
                  </a:rPr>
                  <a:t> = 1.67 × </a:t>
                </a:r>
                <a14:m>
                  <m:oMath xmlns:m="http://schemas.openxmlformats.org/officeDocument/2006/math">
                    <m:sSup>
                      <m:sSupPr>
                        <m:ctrlPr>
                          <a:rPr lang="en-PG" sz="2400" i="1" kern="100">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400" i="1">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2400" i="1">
                            <a:solidFill>
                              <a:srgbClr val="242021"/>
                            </a:solidFill>
                            <a:effectLst/>
                            <a:latin typeface="Cambria Math" panose="02040503050406030204" pitchFamily="18" charset="0"/>
                            <a:ea typeface="DengXian" panose="02010600030101010101" pitchFamily="2" charset="-122"/>
                            <a:cs typeface="Times New Roman" panose="02020603050405020304" pitchFamily="18" charset="0"/>
                          </a:rPr>
                          <m:t>18</m:t>
                        </m:r>
                      </m:sup>
                    </m:sSup>
                  </m:oMath>
                </a14:m>
                <a:r>
                  <a:rPr lang="en-US" sz="2400" dirty="0">
                    <a:solidFill>
                      <a:srgbClr val="242021"/>
                    </a:solidFill>
                    <a:effectLst/>
                    <a:latin typeface="Times New Roman" panose="02020603050405020304" pitchFamily="18" charset="0"/>
                    <a:ea typeface="DengXian" panose="02010600030101010101" pitchFamily="2" charset="-122"/>
                    <a:cs typeface="Times New Roman" panose="02020603050405020304" pitchFamily="18" charset="0"/>
                  </a:rPr>
                  <a:t> Hz</a:t>
                </a:r>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200000"/>
                  </a:lnSpc>
                  <a:spcBef>
                    <a:spcPts val="15"/>
                  </a:spcBef>
                  <a:spcAft>
                    <a:spcPts val="0"/>
                  </a:spcAft>
                </a:pPr>
                <a:r>
                  <a:rPr lang="en-US" sz="2400" dirty="0">
                    <a:solidFill>
                      <a:srgbClr val="242021"/>
                    </a:solidFill>
                    <a:effectLst/>
                    <a:latin typeface="Times New Roman" panose="02020603050405020304" pitchFamily="18" charset="0"/>
                    <a:ea typeface="DengXian" panose="02010600030101010101" pitchFamily="2" charset="-122"/>
                    <a:cs typeface="Times New Roman" panose="02020603050405020304" pitchFamily="18" charset="0"/>
                  </a:rPr>
                  <a:t>For </a:t>
                </a:r>
                <a:r>
                  <a:rPr lang="en-US" sz="2400" b="0" i="1"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K</a:t>
                </a:r>
                <a:r>
                  <a:rPr lang="en-US" sz="2400" b="0" i="1" baseline="-2500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α</a:t>
                </a:r>
                <a:r>
                  <a:rPr lang="en-US" sz="2400" b="0" i="1"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0" i="0" dirty="0">
                    <a:solidFill>
                      <a:srgbClr val="242021"/>
                    </a:solidFill>
                    <a:effectLst/>
                    <a:latin typeface="Times New Roman" panose="02020603050405020304" pitchFamily="18" charset="0"/>
                    <a:ea typeface="Calibri" panose="020F0502020204030204" pitchFamily="34" charset="0"/>
                    <a:cs typeface="Times New Roman" panose="02020603050405020304" pitchFamily="18" charset="0"/>
                  </a:rPr>
                  <a:t>x-ray line w</a:t>
                </a:r>
                <a:r>
                  <a:rPr lang="en-US" sz="2400" dirty="0">
                    <a:solidFill>
                      <a:srgbClr val="242021"/>
                    </a:solidFill>
                    <a:effectLst/>
                    <a:latin typeface="Times New Roman" panose="02020603050405020304" pitchFamily="18" charset="0"/>
                    <a:ea typeface="DengXian" panose="02010600030101010101" pitchFamily="2" charset="-122"/>
                    <a:cs typeface="Times New Roman" panose="02020603050405020304" pitchFamily="18" charset="0"/>
                  </a:rPr>
                  <a:t>e have: </a:t>
                </a:r>
                <a:r>
                  <a:rPr lang="en-US" sz="2400" dirty="0">
                    <a:effectLst/>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c R</a:t>
                </a:r>
                <a14:m>
                  <m:oMath xmlns:m="http://schemas.openxmlformats.org/officeDocument/2006/math">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400" i="1">
                                <a:effectLst/>
                                <a:latin typeface="Cambria Math" panose="02040503050406030204" pitchFamily="18" charset="0"/>
                                <a:ea typeface="Calibri" panose="020F0502020204030204" pitchFamily="34" charset="0"/>
                                <a:cs typeface="Times New Roman" panose="02020603050405020304" pitchFamily="18" charset="0"/>
                              </a:rPr>
                              <m:t>𝑧</m:t>
                            </m:r>
                            <m:r>
                              <a:rPr lang="en-US" sz="2400" i="1">
                                <a:effectLst/>
                                <a:latin typeface="Cambria Math" panose="02040503050406030204" pitchFamily="18" charset="0"/>
                                <a:ea typeface="Calibri" panose="020F0502020204030204" pitchFamily="34" charset="0"/>
                                <a:cs typeface="Times New Roman" panose="02020603050405020304" pitchFamily="18" charset="0"/>
                              </a:rPr>
                              <m:t>−1</m:t>
                            </m:r>
                          </m:e>
                        </m:d>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a:t>
                </a:r>
                <a14:m>
                  <m:oMath xmlns:m="http://schemas.openxmlformats.org/officeDocument/2006/math">
                    <m:d>
                      <m:d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dPr>
                      <m:e>
                        <m:f>
                          <m:f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effectLst/>
                                <a:latin typeface="Cambria Math" panose="02040503050406030204" pitchFamily="18" charset="0"/>
                                <a:ea typeface="DengXian" panose="02010600030101010101" pitchFamily="2" charset="-122"/>
                                <a:cs typeface="Times New Roman" panose="02020603050405020304" pitchFamily="18" charset="0"/>
                              </a:rPr>
                              <m:t>1</m:t>
                            </m:r>
                          </m:num>
                          <m:den>
                            <m:sSup>
                              <m:s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1</m:t>
                                </m:r>
                              </m:e>
                              <m:sup>
                                <m:r>
                                  <a:rPr lang="en-US" sz="2400" i="1">
                                    <a:effectLst/>
                                    <a:latin typeface="Cambria Math" panose="02040503050406030204" pitchFamily="18" charset="0"/>
                                    <a:ea typeface="DengXian" panose="02010600030101010101" pitchFamily="2" charset="-122"/>
                                    <a:cs typeface="Times New Roman" panose="02020603050405020304" pitchFamily="18" charset="0"/>
                                  </a:rPr>
                                  <m:t>2</m:t>
                                </m:r>
                              </m:sup>
                            </m:sSup>
                          </m:den>
                        </m:f>
                        <m:r>
                          <a:rPr lang="en-US" sz="2400" i="1">
                            <a:effectLst/>
                            <a:latin typeface="Cambria Math" panose="02040503050406030204" pitchFamily="18" charset="0"/>
                            <a:ea typeface="DengXian" panose="02010600030101010101" pitchFamily="2" charset="-122"/>
                            <a:cs typeface="Times New Roman" panose="02020603050405020304" pitchFamily="18" charset="0"/>
                          </a:rPr>
                          <m:t>− </m:t>
                        </m:r>
                        <m:f>
                          <m:f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effectLst/>
                                <a:latin typeface="Cambria Math" panose="02040503050406030204" pitchFamily="18" charset="0"/>
                                <a:ea typeface="DengXian" panose="02010600030101010101" pitchFamily="2" charset="-122"/>
                                <a:cs typeface="Times New Roman" panose="02020603050405020304" pitchFamily="18" charset="0"/>
                              </a:rPr>
                              <m:t>1</m:t>
                            </m:r>
                          </m:num>
                          <m:den>
                            <m:sSup>
                              <m:s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2</m:t>
                                </m:r>
                              </m:e>
                              <m:sup>
                                <m:r>
                                  <a:rPr lang="en-US" sz="2400" i="1">
                                    <a:effectLst/>
                                    <a:latin typeface="Cambria Math" panose="02040503050406030204" pitchFamily="18" charset="0"/>
                                    <a:ea typeface="DengXian" panose="02010600030101010101" pitchFamily="2" charset="-122"/>
                                    <a:cs typeface="Times New Roman" panose="02020603050405020304" pitchFamily="18" charset="0"/>
                                  </a:rPr>
                                  <m:t>2</m:t>
                                </m:r>
                              </m:sup>
                            </m:sSup>
                          </m:den>
                        </m:f>
                        <m:r>
                          <a:rPr lang="en-US" sz="2400" i="1">
                            <a:effectLst/>
                            <a:latin typeface="Cambria Math" panose="02040503050406030204" pitchFamily="18" charset="0"/>
                            <a:ea typeface="DengXian" panose="02010600030101010101" pitchFamily="2" charset="-122"/>
                            <a:cs typeface="Times New Roman" panose="02020603050405020304" pitchFamily="18" charset="0"/>
                          </a:rPr>
                          <m:t> </m:t>
                        </m:r>
                      </m:e>
                    </m:d>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 </a:t>
                </a:r>
                <a14:m>
                  <m:oMath xmlns:m="http://schemas.openxmlformats.org/officeDocument/2006/math">
                    <m:f>
                      <m:f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a:effectLst/>
                            <a:latin typeface="Cambria Math" panose="02040503050406030204" pitchFamily="18" charset="0"/>
                            <a:ea typeface="Calibri" panose="020F0502020204030204" pitchFamily="34" charset="0"/>
                            <a:cs typeface="Times New Roman" panose="02020603050405020304" pitchFamily="18" charset="0"/>
                          </a:rPr>
                          <m:t>3</m:t>
                        </m:r>
                        <m:r>
                          <a:rPr lang="en-US" sz="2400" i="1">
                            <a:effectLst/>
                            <a:latin typeface="Cambria Math" panose="02040503050406030204" pitchFamily="18" charset="0"/>
                            <a:ea typeface="Calibri" panose="020F0502020204030204" pitchFamily="34" charset="0"/>
                            <a:cs typeface="Times New Roman" panose="02020603050405020304" pitchFamily="18" charset="0"/>
                          </a:rPr>
                          <m:t>𝑐𝑅</m:t>
                        </m:r>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400" i="1">
                                    <a:effectLst/>
                                    <a:latin typeface="Cambria Math" panose="02040503050406030204" pitchFamily="18" charset="0"/>
                                    <a:ea typeface="Calibri" panose="020F0502020204030204" pitchFamily="34" charset="0"/>
                                    <a:cs typeface="Times New Roman" panose="02020603050405020304" pitchFamily="18" charset="0"/>
                                  </a:rPr>
                                  <m:t>𝑧</m:t>
                                </m:r>
                                <m:r>
                                  <a:rPr lang="en-US" sz="2400" i="1">
                                    <a:effectLst/>
                                    <a:latin typeface="Cambria Math" panose="02040503050406030204" pitchFamily="18" charset="0"/>
                                    <a:ea typeface="Calibri" panose="020F0502020204030204" pitchFamily="34" charset="0"/>
                                    <a:cs typeface="Times New Roman" panose="02020603050405020304" pitchFamily="18" charset="0"/>
                                  </a:rPr>
                                  <m:t>−1</m:t>
                                </m:r>
                              </m:e>
                            </m:d>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p>
                      </m:num>
                      <m:den>
                        <m:r>
                          <a:rPr lang="en-US" sz="2400" i="1">
                            <a:effectLst/>
                            <a:latin typeface="Cambria Math" panose="02040503050406030204" pitchFamily="18" charset="0"/>
                            <a:ea typeface="Calibri" panose="020F0502020204030204" pitchFamily="34" charset="0"/>
                            <a:cs typeface="Times New Roman" panose="02020603050405020304" pitchFamily="18" charset="0"/>
                          </a:rPr>
                          <m:t>4</m:t>
                        </m:r>
                      </m:den>
                    </m:f>
                  </m:oMath>
                </a14:m>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200000"/>
                  </a:lnSpc>
                  <a:spcBef>
                    <a:spcPts val="15"/>
                  </a:spcBef>
                  <a:spcAft>
                    <a:spcPts val="0"/>
                  </a:spcAft>
                </a:pPr>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Therefore, </a:t>
                </a:r>
                <a14:m>
                  <m:oMath xmlns:m="http://schemas.openxmlformats.org/officeDocument/2006/math">
                    <m:sSup>
                      <m:sSup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sSupPr>
                      <m:e>
                        <m:d>
                          <m:dPr>
                            <m:ctrlPr>
                              <a:rPr lang="en-PG" sz="2400" i="1">
                                <a:effectLst/>
                                <a:latin typeface="Cambria Math" panose="02040503050406030204" pitchFamily="18" charset="0"/>
                                <a:ea typeface="Calibri" panose="020F0502020204030204" pitchFamily="34" charset="0"/>
                                <a:cs typeface="Times New Roman" panose="02020603050405020304" pitchFamily="18" charset="0"/>
                              </a:rPr>
                            </m:ctrlPr>
                          </m:dPr>
                          <m:e>
                            <m:r>
                              <a:rPr lang="en-US" sz="2400" i="1">
                                <a:effectLst/>
                                <a:latin typeface="Cambria Math" panose="02040503050406030204" pitchFamily="18" charset="0"/>
                                <a:ea typeface="Calibri" panose="020F0502020204030204" pitchFamily="34" charset="0"/>
                                <a:cs typeface="Times New Roman" panose="02020603050405020304" pitchFamily="18" charset="0"/>
                              </a:rPr>
                              <m:t>𝑧</m:t>
                            </m:r>
                            <m:r>
                              <a:rPr lang="en-US" sz="2400" i="1">
                                <a:effectLst/>
                                <a:latin typeface="Cambria Math" panose="02040503050406030204" pitchFamily="18" charset="0"/>
                                <a:ea typeface="Calibri" panose="020F0502020204030204" pitchFamily="34" charset="0"/>
                                <a:cs typeface="Times New Roman" panose="02020603050405020304" pitchFamily="18" charset="0"/>
                              </a:rPr>
                              <m:t>−1</m:t>
                            </m:r>
                          </m:e>
                        </m:d>
                      </m:e>
                      <m:sup>
                        <m:r>
                          <a:rPr lang="en-US" sz="2400" i="1">
                            <a:effectLst/>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 </a:t>
                </a:r>
                <a14:m>
                  <m:oMath xmlns:m="http://schemas.openxmlformats.org/officeDocument/2006/math">
                    <m:f>
                      <m:f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effectLst/>
                            <a:latin typeface="Cambria Math" panose="02040503050406030204" pitchFamily="18" charset="0"/>
                            <a:ea typeface="DengXian" panose="02010600030101010101" pitchFamily="2" charset="-122"/>
                            <a:cs typeface="Times New Roman" panose="02020603050405020304" pitchFamily="18" charset="0"/>
                          </a:rPr>
                          <m:t>4</m:t>
                        </m:r>
                      </m:num>
                      <m:den>
                        <m:r>
                          <a:rPr lang="en-US" sz="2400" i="1">
                            <a:effectLst/>
                            <a:latin typeface="Cambria Math" panose="02040503050406030204" pitchFamily="18" charset="0"/>
                            <a:ea typeface="DengXian" panose="02010600030101010101" pitchFamily="2" charset="-122"/>
                            <a:cs typeface="Times New Roman" panose="02020603050405020304" pitchFamily="18" charset="0"/>
                            <a:sym typeface="Symbol" panose="05050102010706020507" pitchFamily="18" charset="2"/>
                          </a:rPr>
                          <m:t></m:t>
                        </m:r>
                        <m:r>
                          <a:rPr lang="en-US" sz="2400" i="1">
                            <a:effectLst/>
                            <a:latin typeface="Cambria Math" panose="02040503050406030204" pitchFamily="18" charset="0"/>
                            <a:ea typeface="DengXian" panose="02010600030101010101" pitchFamily="2" charset="-122"/>
                            <a:cs typeface="Times New Roman" panose="02020603050405020304" pitchFamily="18" charset="0"/>
                          </a:rPr>
                          <m:t>3</m:t>
                        </m:r>
                        <m:r>
                          <a:rPr lang="en-US" sz="2400" i="1">
                            <a:effectLst/>
                            <a:latin typeface="Cambria Math" panose="02040503050406030204" pitchFamily="18" charset="0"/>
                            <a:ea typeface="DengXian" panose="02010600030101010101" pitchFamily="2" charset="-122"/>
                            <a:cs typeface="Times New Roman" panose="02020603050405020304" pitchFamily="18" charset="0"/>
                          </a:rPr>
                          <m:t>𝑐𝑅</m:t>
                        </m:r>
                      </m:den>
                    </m:f>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 </a:t>
                </a:r>
                <a14:m>
                  <m:oMath xmlns:m="http://schemas.openxmlformats.org/officeDocument/2006/math">
                    <m:f>
                      <m:f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fPr>
                      <m:num>
                        <m:r>
                          <a:rPr lang="en-US" sz="2400" i="1">
                            <a:effectLst/>
                            <a:latin typeface="Cambria Math" panose="02040503050406030204" pitchFamily="18" charset="0"/>
                            <a:ea typeface="DengXian" panose="02010600030101010101" pitchFamily="2" charset="-122"/>
                            <a:cs typeface="Times New Roman" panose="02020603050405020304" pitchFamily="18" charset="0"/>
                          </a:rPr>
                          <m:t>4×1.67×</m:t>
                        </m:r>
                        <m:sSup>
                          <m:s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2400" i="1">
                                <a:effectLst/>
                                <a:latin typeface="Cambria Math" panose="02040503050406030204" pitchFamily="18" charset="0"/>
                                <a:ea typeface="DengXian" panose="02010600030101010101" pitchFamily="2" charset="-122"/>
                                <a:cs typeface="Times New Roman" panose="02020603050405020304" pitchFamily="18" charset="0"/>
                              </a:rPr>
                              <m:t>18</m:t>
                            </m:r>
                          </m:sup>
                        </m:sSup>
                      </m:num>
                      <m:den>
                        <m:r>
                          <a:rPr lang="en-US" sz="2400" i="1">
                            <a:effectLst/>
                            <a:latin typeface="Cambria Math" panose="02040503050406030204" pitchFamily="18" charset="0"/>
                            <a:ea typeface="DengXian" panose="02010600030101010101" pitchFamily="2" charset="-122"/>
                            <a:cs typeface="Times New Roman" panose="02020603050405020304" pitchFamily="18" charset="0"/>
                          </a:rPr>
                          <m:t>3×3×</m:t>
                        </m:r>
                        <m:sSup>
                          <m:s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2400" i="1">
                                <a:effectLst/>
                                <a:latin typeface="Cambria Math" panose="02040503050406030204" pitchFamily="18" charset="0"/>
                                <a:ea typeface="DengXian" panose="02010600030101010101" pitchFamily="2" charset="-122"/>
                                <a:cs typeface="Times New Roman" panose="02020603050405020304" pitchFamily="18" charset="0"/>
                              </a:rPr>
                              <m:t>8</m:t>
                            </m:r>
                          </m:sup>
                        </m:sSup>
                        <m:r>
                          <a:rPr lang="en-US" sz="2400" i="1">
                            <a:effectLst/>
                            <a:latin typeface="Cambria Math" panose="02040503050406030204" pitchFamily="18" charset="0"/>
                            <a:ea typeface="DengXian" panose="02010600030101010101" pitchFamily="2" charset="-122"/>
                            <a:cs typeface="Times New Roman" panose="02020603050405020304" pitchFamily="18" charset="0"/>
                          </a:rPr>
                          <m:t>×1.097</m:t>
                        </m:r>
                        <m:r>
                          <a:rPr lang="en-US" sz="2400">
                            <a:effectLst/>
                            <a:latin typeface="Cambria Math" panose="02040503050406030204" pitchFamily="18" charset="0"/>
                            <a:ea typeface="DengXian" panose="02010600030101010101" pitchFamily="2" charset="-122"/>
                            <a:cs typeface="Times New Roman" panose="02020603050405020304" pitchFamily="18" charset="0"/>
                          </a:rPr>
                          <m:t>× </m:t>
                        </m:r>
                        <m:sSup>
                          <m:sSupPr>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sSupPr>
                          <m:e>
                            <m:r>
                              <a:rPr lang="en-US" sz="2400" i="1">
                                <a:effectLst/>
                                <a:latin typeface="Cambria Math" panose="02040503050406030204" pitchFamily="18" charset="0"/>
                                <a:ea typeface="DengXian" panose="02010600030101010101" pitchFamily="2" charset="-122"/>
                                <a:cs typeface="Times New Roman" panose="02020603050405020304" pitchFamily="18" charset="0"/>
                              </a:rPr>
                              <m:t>10</m:t>
                            </m:r>
                          </m:e>
                          <m:sup>
                            <m:r>
                              <a:rPr lang="en-US" sz="2400" i="1">
                                <a:effectLst/>
                                <a:latin typeface="Cambria Math" panose="02040503050406030204" pitchFamily="18" charset="0"/>
                                <a:ea typeface="DengXian" panose="02010600030101010101" pitchFamily="2" charset="-122"/>
                                <a:cs typeface="Times New Roman" panose="02020603050405020304" pitchFamily="18" charset="0"/>
                              </a:rPr>
                              <m:t>7</m:t>
                            </m:r>
                          </m:sup>
                        </m:sSup>
                      </m:den>
                    </m:f>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 676</a:t>
                </a:r>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200000"/>
                  </a:lnSpc>
                  <a:spcBef>
                    <a:spcPts val="15"/>
                  </a:spcBef>
                  <a:spcAft>
                    <a:spcPts val="0"/>
                  </a:spcAft>
                </a:pPr>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z-1 = </a:t>
                </a:r>
                <a14:m>
                  <m:oMath xmlns:m="http://schemas.openxmlformats.org/officeDocument/2006/math">
                    <m:rad>
                      <m:radPr>
                        <m:degHide m:val="on"/>
                        <m:ctrlPr>
                          <a:rPr lang="en-PG" sz="2400" i="1">
                            <a:effectLst/>
                            <a:latin typeface="Cambria Math" panose="02040503050406030204" pitchFamily="18" charset="0"/>
                            <a:ea typeface="DengXian" panose="02010600030101010101" pitchFamily="2" charset="-122"/>
                            <a:cs typeface="Times New Roman" panose="02020603050405020304" pitchFamily="18" charset="0"/>
                          </a:rPr>
                        </m:ctrlPr>
                      </m:radPr>
                      <m:deg/>
                      <m:e>
                        <m:r>
                          <a:rPr lang="en-US" sz="2400" i="1">
                            <a:effectLst/>
                            <a:latin typeface="Cambria Math" panose="02040503050406030204" pitchFamily="18" charset="0"/>
                            <a:ea typeface="DengXian" panose="02010600030101010101" pitchFamily="2" charset="-122"/>
                            <a:cs typeface="Times New Roman" panose="02020603050405020304" pitchFamily="18" charset="0"/>
                          </a:rPr>
                          <m:t>676</m:t>
                        </m:r>
                      </m:e>
                    </m:rad>
                  </m:oMath>
                </a14:m>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 = 26.   Therefore, z = 27</a:t>
                </a:r>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200000"/>
                  </a:lnSpc>
                  <a:spcBef>
                    <a:spcPts val="15"/>
                  </a:spcBef>
                </a:pPr>
                <a:r>
                  <a:rPr lang="en-US" sz="2400" dirty="0">
                    <a:effectLst/>
                    <a:latin typeface="Times New Roman" panose="02020603050405020304" pitchFamily="18" charset="0"/>
                    <a:ea typeface="DengXian" panose="02010600030101010101" pitchFamily="2" charset="-122"/>
                    <a:cs typeface="Times New Roman" panose="02020603050405020304" pitchFamily="18" charset="0"/>
                  </a:rPr>
                  <a:t>The element with atomic number 27 is Cobalt. </a:t>
                </a:r>
                <a:endParaRPr lang="en-PG" sz="24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AFA3FEEC-73A1-2002-11C2-5E64BD7BED96}"/>
                  </a:ext>
                </a:extLst>
              </p:cNvPr>
              <p:cNvSpPr txBox="1">
                <a:spLocks noRot="1" noChangeAspect="1" noMove="1" noResize="1" noEditPoints="1" noAdjustHandles="1" noChangeArrowheads="1" noChangeShapeType="1" noTextEdit="1"/>
              </p:cNvSpPr>
              <p:nvPr/>
            </p:nvSpPr>
            <p:spPr>
              <a:xfrm>
                <a:off x="93726" y="0"/>
                <a:ext cx="12168378" cy="6834628"/>
              </a:xfrm>
              <a:prstGeom prst="rect">
                <a:avLst/>
              </a:prstGeom>
              <a:blipFill>
                <a:blip r:embed="rId2"/>
                <a:stretch>
                  <a:fillRect l="-150" b="-981"/>
                </a:stretch>
              </a:blipFill>
            </p:spPr>
            <p:txBody>
              <a:bodyPr/>
              <a:lstStyle/>
              <a:p>
                <a:r>
                  <a:rPr lang="en-PG">
                    <a:noFill/>
                  </a:rPr>
                  <a:t> </a:t>
                </a:r>
              </a:p>
            </p:txBody>
          </p:sp>
        </mc:Fallback>
      </mc:AlternateContent>
    </p:spTree>
    <p:extLst>
      <p:ext uri="{BB962C8B-B14F-4D97-AF65-F5344CB8AC3E}">
        <p14:creationId xmlns:p14="http://schemas.microsoft.com/office/powerpoint/2010/main" val="42533442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DA4853-BD13-8BD5-FE42-901956E38634}"/>
              </a:ext>
            </a:extLst>
          </p:cNvPr>
          <p:cNvSpPr/>
          <p:nvPr/>
        </p:nvSpPr>
        <p:spPr>
          <a:xfrm>
            <a:off x="4291662" y="2967335"/>
            <a:ext cx="3608681" cy="923330"/>
          </a:xfrm>
          <a:prstGeom prst="rect">
            <a:avLst/>
          </a:prstGeom>
          <a:noFill/>
        </p:spPr>
        <p:txBody>
          <a:bodyPr wrap="none" lIns="91440" tIns="45720" rIns="91440" bIns="45720">
            <a:spAutoFit/>
          </a:bodyPr>
          <a:lstStyle/>
          <a:p>
            <a:pPr algn="ctr"/>
            <a:r>
              <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Thanks a lot</a:t>
            </a:r>
          </a:p>
        </p:txBody>
      </p:sp>
    </p:spTree>
    <p:extLst>
      <p:ext uri="{BB962C8B-B14F-4D97-AF65-F5344CB8AC3E}">
        <p14:creationId xmlns:p14="http://schemas.microsoft.com/office/powerpoint/2010/main" val="4110106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1641</TotalTime>
  <Words>2102</Words>
  <Application>Microsoft Office PowerPoint</Application>
  <PresentationFormat>Widescreen</PresentationFormat>
  <Paragraphs>209</Paragraphs>
  <Slides>40</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48" baseType="lpstr">
      <vt:lpstr>Arial</vt:lpstr>
      <vt:lpstr>Calibri</vt:lpstr>
      <vt:lpstr>Calibri Light</vt:lpstr>
      <vt:lpstr>Cambria Math</vt:lpstr>
      <vt:lpstr>Times New Roman</vt:lpstr>
      <vt:lpstr>Wingdings</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Jojo Panakal</dc:creator>
  <cp:lastModifiedBy>Jojo Panakal</cp:lastModifiedBy>
  <cp:revision>79</cp:revision>
  <dcterms:created xsi:type="dcterms:W3CDTF">2023-06-02T02:37:30Z</dcterms:created>
  <dcterms:modified xsi:type="dcterms:W3CDTF">2023-10-06T09:09:17Z</dcterms:modified>
</cp:coreProperties>
</file>