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316" r:id="rId2"/>
    <p:sldId id="317" r:id="rId3"/>
    <p:sldId id="328" r:id="rId4"/>
    <p:sldId id="337" r:id="rId5"/>
    <p:sldId id="260" r:id="rId6"/>
    <p:sldId id="270" r:id="rId7"/>
    <p:sldId id="271" r:id="rId8"/>
    <p:sldId id="272" r:id="rId9"/>
    <p:sldId id="273" r:id="rId10"/>
    <p:sldId id="327" r:id="rId11"/>
    <p:sldId id="336" r:id="rId12"/>
    <p:sldId id="338" r:id="rId13"/>
    <p:sldId id="339" r:id="rId14"/>
    <p:sldId id="329" r:id="rId15"/>
    <p:sldId id="330" r:id="rId16"/>
    <p:sldId id="331" r:id="rId17"/>
    <p:sldId id="340" r:id="rId18"/>
    <p:sldId id="341" r:id="rId19"/>
    <p:sldId id="342" r:id="rId20"/>
    <p:sldId id="332" r:id="rId21"/>
    <p:sldId id="343" r:id="rId22"/>
    <p:sldId id="344" r:id="rId23"/>
    <p:sldId id="345" r:id="rId24"/>
    <p:sldId id="346" r:id="rId25"/>
    <p:sldId id="347" r:id="rId26"/>
    <p:sldId id="348" r:id="rId27"/>
    <p:sldId id="349" r:id="rId28"/>
    <p:sldId id="350" r:id="rId29"/>
    <p:sldId id="351" r:id="rId30"/>
    <p:sldId id="352" r:id="rId31"/>
    <p:sldId id="353" r:id="rId32"/>
    <p:sldId id="354" r:id="rId33"/>
    <p:sldId id="355" r:id="rId34"/>
    <p:sldId id="357" r:id="rId35"/>
    <p:sldId id="358" r:id="rId36"/>
    <p:sldId id="356" r:id="rId37"/>
    <p:sldId id="359" r:id="rId38"/>
    <p:sldId id="360" r:id="rId39"/>
    <p:sldId id="361" r:id="rId40"/>
    <p:sldId id="333" r:id="rId41"/>
    <p:sldId id="334" r:id="rId42"/>
    <p:sldId id="335" r:id="rId43"/>
    <p:sldId id="362" r:id="rId44"/>
    <p:sldId id="363" r:id="rId45"/>
  </p:sldIdLst>
  <p:sldSz cx="12192000" cy="6858000"/>
  <p:notesSz cx="6858000" cy="9144000"/>
  <p:defaultTextStyle>
    <a:defPPr>
      <a:defRPr lang="en-P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00FF00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4FDDBD-D4DB-4C41-9573-DC4478BC5B45}" type="datetimeFigureOut">
              <a:rPr lang="en-IN" smtClean="0"/>
              <a:t>02-10-2023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C5CE80-C0BC-421A-809B-30E2835FA84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86868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6A4EDC-2C85-47BD-BD6A-1704B9C98876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11833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BB8AC1-9996-B97A-13F1-9789E9D91E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350463-BFC2-6D5F-E63F-BAA31481B6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DB394B-D92E-EF1E-013D-2DBADE71B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02/10/2023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40D664-536B-A7BD-49BA-CB7561493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99B7B8-91F0-6F8F-9B61-64927E1FB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4071739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4432A-1D86-EE61-76AE-7249D5BE7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D1D099-272F-2ADD-5806-3A8543EEE3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D54E3-7BB7-CE8B-5EB6-5E59098BF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02/10/2023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A62786-205E-ACE2-CF47-6F4F0B67E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EAEE1-916F-1307-FD5A-F979F5222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553279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70D61-A172-2CBF-FF60-A992ABAE2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F10EE-0CD9-7725-4EC2-4301F738F8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75287F-E19D-EC83-5743-7E774B79B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02/10/2023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C6CED4-7692-7829-A539-41B790776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2C5CD-D443-9AE3-86AD-0DAD8B160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082714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71C29-4483-1BEC-865B-56C4062FA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D64BEB-8119-B62A-C7F6-0A5E2B0009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8B3B05-65A7-9DEE-94EA-0D7CA59C15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1210B5-52F8-673A-36A5-7235350CB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02/10/2023</a:t>
            </a:fld>
            <a:endParaRPr lang="en-P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A4250B-528E-3011-696E-8D1512029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37A194-C4DE-7532-0EC3-99E332C9F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4081926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93346-E5DD-193C-E07D-2CF5FC7BB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03EF4C-807B-85B6-527B-152E739750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D009AE-6B95-9299-F8FD-D4BF126D36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584B48-8B99-1BAE-006C-A361A4CC3D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1BE4A6-B728-A834-8519-6624B7D347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27BBE9-75E4-D5C1-5561-69D0B776B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02/10/2023</a:t>
            </a:fld>
            <a:endParaRPr lang="en-P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4169DB-1819-3704-74D2-6D387571B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EB93A8-FA38-60BB-38A9-ED9B0740A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502763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6E76D-6BD7-3A5F-7FB0-E7F986E58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156800-B8E5-B2D6-EA6C-3FFAEDD7A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02/10/2023</a:t>
            </a:fld>
            <a:endParaRPr lang="en-P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370D96-07C5-37A3-3D9D-161288079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6A7974-5ADA-FED4-3B98-D91574214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345771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22E565-FD0E-5AA6-0856-18664F369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02/10/2023</a:t>
            </a:fld>
            <a:endParaRPr lang="en-P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6616AE-FAC3-BAE7-11F9-7260D6D56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6F8A22-C2BC-A293-6BCA-4059E20FC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600502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50BA0-45DA-C3AC-C885-086A350F0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633063-78B2-0A1C-300B-996CCBF619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A2DA30-BE57-EDB6-9CC6-B412AA2E49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0950CD-3C15-8E0A-129F-351A1F0E5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02/10/2023</a:t>
            </a:fld>
            <a:endParaRPr lang="en-P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31DF3A-7F71-7DDB-944F-7C0E55DE7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6C35CC-D5CB-9031-A9EE-14DEE0D39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203522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41C48-EDFB-A3F9-ECC5-C9885E708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27BAF6-B82A-E800-6C91-E8DEF18273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044996-DCFD-9C34-AE83-B9EA5E9DF3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85EC5C-D52D-B3CE-A36A-B0019C4CA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02/10/2023</a:t>
            </a:fld>
            <a:endParaRPr lang="en-P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935D8B-0763-927F-8E5B-4B0E7E03B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514913-3068-1F09-95C5-3AE1B4197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830681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98E3B6-91B0-A413-2A50-81817909A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5642B1-2F68-4EF9-4B8B-38F02F0D6B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CC3D2D-46A4-FCEE-F722-CC604F3CF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02/10/2023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164F8-BA45-B19A-2D18-0C46E8E6E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7F83D-6178-387D-4F3C-FDCC6B42F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394568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3C17C6-4996-2F6F-CFA5-6617A3DF69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5349B7-3BEE-17B1-8AD5-E91B0B1E62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AB9A50-20EA-373A-B003-A93A67840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0E5F-857C-4912-80E3-93A98904FDCB}" type="datetimeFigureOut">
              <a:rPr lang="en-PG" smtClean="0"/>
              <a:t>02/10/2023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919756-46B2-CBE0-495F-31B713DA5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02CB13-8D5A-6F0F-D144-1076D24B2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681762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73AFCD-581C-208C-60AE-CC92CBCD6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0945E2-8F42-7638-4AC3-D4B77864B9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8D18DB-7C66-E048-85E6-EB605E736C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F0E5F-857C-4912-80E3-93A98904FDCB}" type="datetimeFigureOut">
              <a:rPr lang="en-PG" smtClean="0"/>
              <a:t>02/10/2023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C014D5-E7BA-696D-3FD7-4F960EB7B5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0C293D-093B-1F9C-058D-39AAC5E03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CF947-61F2-4A8E-8D5A-839D5A17F77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529289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P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AE85A60-1603-4DE9-2C3E-B31769166C4C}"/>
              </a:ext>
            </a:extLst>
          </p:cNvPr>
          <p:cNvSpPr txBox="1"/>
          <p:nvPr/>
        </p:nvSpPr>
        <p:spPr>
          <a:xfrm>
            <a:off x="141972" y="707651"/>
            <a:ext cx="11514222" cy="48412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40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Atomic and Nuclear Physi</a:t>
            </a:r>
            <a:r>
              <a:rPr lang="en-US" sz="40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40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endParaRPr lang="en-IN" sz="4000" kern="1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4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4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Week #5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Interaction of x-rays with matter and atomic nucleus</a:t>
            </a:r>
            <a:endParaRPr lang="en-US" sz="2800" b="1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Lecturer: Jojo Panakal John</a:t>
            </a:r>
            <a:endParaRPr lang="en-US" sz="2800" b="1" kern="100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Professor of Applied Physics</a:t>
            </a:r>
          </a:p>
          <a:p>
            <a:pPr algn="ctr"/>
            <a:r>
              <a:rPr lang="en-US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Papua New Guinea University of Technology</a:t>
            </a:r>
            <a:endParaRPr lang="en-IN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262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7CD2F-1DB6-FE7E-B1DF-DB86AA707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280" y="436245"/>
            <a:ext cx="10515600" cy="701675"/>
          </a:xfrm>
        </p:spPr>
        <p:txBody>
          <a:bodyPr/>
          <a:lstStyle/>
          <a:p>
            <a:r>
              <a:rPr lang="en-IN" dirty="0"/>
              <a:t>Through the slides 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BB3BF4-2E0A-B692-7283-63A149A3C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280" y="1591945"/>
            <a:ext cx="10515600" cy="4351338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Compton scattering</a:t>
            </a:r>
          </a:p>
          <a:p>
            <a:pPr>
              <a:lnSpc>
                <a:spcPct val="200000"/>
              </a:lnSpc>
            </a:pPr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Atomic nucleus</a:t>
            </a:r>
          </a:p>
          <a:p>
            <a:pPr>
              <a:lnSpc>
                <a:spcPct val="200000"/>
              </a:lnSpc>
            </a:pPr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Nucleons and nuclear forces</a:t>
            </a:r>
          </a:p>
          <a:p>
            <a:pPr>
              <a:lnSpc>
                <a:spcPct val="200000"/>
              </a:lnSpc>
            </a:pPr>
            <a:r>
              <a:rPr lang="en-IN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Nuclear mass and abundance</a:t>
            </a:r>
          </a:p>
          <a:p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564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AC87D20-4B63-FA9D-C722-58C3B26189CD}"/>
              </a:ext>
            </a:extLst>
          </p:cNvPr>
          <p:cNvSpPr txBox="1"/>
          <p:nvPr/>
        </p:nvSpPr>
        <p:spPr>
          <a:xfrm>
            <a:off x="340614" y="106630"/>
            <a:ext cx="7276338" cy="66954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R="71755" algn="just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</a:pP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Compton scattering (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H Compton in 1922)</a:t>
            </a:r>
            <a:endParaRPr lang="en-PG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B00BDB-30B1-4299-3BB1-680F9C6527BA}"/>
              </a:ext>
            </a:extLst>
          </p:cNvPr>
          <p:cNvSpPr txBox="1"/>
          <p:nvPr/>
        </p:nvSpPr>
        <p:spPr>
          <a:xfrm>
            <a:off x="258318" y="1009747"/>
            <a:ext cx="11933682" cy="51504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71755" indent="-342900" algn="just">
              <a:lnSpc>
                <a:spcPct val="200000"/>
              </a:lnSpc>
              <a:spcBef>
                <a:spcPts val="15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IN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Scattering of X-rays from materials was one of the several efforts to study the interaction of x-rays with matter. </a:t>
            </a:r>
          </a:p>
          <a:p>
            <a:pPr marL="342900" marR="71755" indent="-342900" algn="just">
              <a:lnSpc>
                <a:spcPct val="200000"/>
              </a:lnSpc>
              <a:spcBef>
                <a:spcPts val="15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Intense characteristic x-rays from a Molybdenum Target were </a:t>
            </a:r>
            <a:r>
              <a:rPr lang="en-IN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were allowed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 fall on a graphite block to scatter in all directions. </a:t>
            </a:r>
          </a:p>
          <a:p>
            <a:pPr marL="342900" marR="71755" indent="-342900" algn="just">
              <a:lnSpc>
                <a:spcPct val="200000"/>
              </a:lnSpc>
              <a:spcBef>
                <a:spcPts val="15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scattered x-rays from graphite were analyzed using a crystal spectrometer</a:t>
            </a:r>
            <a:r>
              <a:rPr lang="en-IN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detector movable in a semi-circle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marR="71755" indent="-342900" algn="just">
              <a:lnSpc>
                <a:spcPct val="200000"/>
              </a:lnSpc>
              <a:spcBef>
                <a:spcPts val="15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Compton found that there is a shift in the wavelength of the scattered x-ray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813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84CBF0F-CF0E-058E-A88E-719D23AA7A9D}"/>
              </a:ext>
            </a:extLst>
          </p:cNvPr>
          <p:cNvSpPr txBox="1"/>
          <p:nvPr/>
        </p:nvSpPr>
        <p:spPr>
          <a:xfrm>
            <a:off x="640080" y="395714"/>
            <a:ext cx="10911840" cy="60003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71755" indent="-342900" algn="just">
              <a:lnSpc>
                <a:spcPct val="200000"/>
              </a:lnSpc>
              <a:spcBef>
                <a:spcPts val="15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Compton observed that the scattered x-rays were less penetrating than the incident K</a:t>
            </a:r>
            <a:r>
              <a:rPr lang="en-IN" sz="28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∞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x-rays </a:t>
            </a:r>
          </a:p>
          <a:p>
            <a:pPr marL="342900" marR="71755" indent="-342900" algn="just">
              <a:lnSpc>
                <a:spcPct val="200000"/>
              </a:lnSpc>
              <a:spcBef>
                <a:spcPts val="15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IN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 found that there are two wave lengths emerging out</a:t>
            </a:r>
            <a:endParaRPr lang="en-IN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71755" indent="-342900" algn="just">
              <a:lnSpc>
                <a:spcPct val="200000"/>
              </a:lnSpc>
              <a:spcBef>
                <a:spcPts val="15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One was the incident wavelength (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)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the other one with a longer wavelength (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’)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depending on the scattering angle,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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</a:p>
          <a:p>
            <a:pPr marL="342900" marR="71755" indent="-342900" algn="just">
              <a:lnSpc>
                <a:spcPct val="200000"/>
              </a:lnSpc>
              <a:spcBef>
                <a:spcPts val="15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IN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From further investigations, Compton found that the shift in wave length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 =’- ) </a:t>
            </a:r>
            <a:r>
              <a:rPr lang="en-IN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 depends on the angle of scattering</a:t>
            </a:r>
            <a:endParaRPr lang="en-PG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9673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>
            <a:extLst>
              <a:ext uri="{FF2B5EF4-FFF2-40B4-BE49-F238E27FC236}">
                <a16:creationId xmlns:a16="http://schemas.microsoft.com/office/drawing/2014/main" id="{5648DB5C-31E0-9AF7-CBEA-28C2875F4624}"/>
              </a:ext>
            </a:extLst>
          </p:cNvPr>
          <p:cNvGrpSpPr/>
          <p:nvPr/>
        </p:nvGrpSpPr>
        <p:grpSpPr>
          <a:xfrm>
            <a:off x="2716842" y="434178"/>
            <a:ext cx="7379111" cy="5989644"/>
            <a:chOff x="542602" y="271610"/>
            <a:chExt cx="7379111" cy="5989644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BCB120AF-7059-1DFB-4256-F52BFAA8817E}"/>
                </a:ext>
              </a:extLst>
            </p:cNvPr>
            <p:cNvGrpSpPr/>
            <p:nvPr/>
          </p:nvGrpSpPr>
          <p:grpSpPr>
            <a:xfrm>
              <a:off x="812800" y="1882762"/>
              <a:ext cx="1005840" cy="2905760"/>
              <a:chOff x="762000" y="975360"/>
              <a:chExt cx="1564640" cy="4622800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07A66001-31B7-1BAF-75F3-007564513936}"/>
                  </a:ext>
                </a:extLst>
              </p:cNvPr>
              <p:cNvGrpSpPr/>
              <p:nvPr/>
            </p:nvGrpSpPr>
            <p:grpSpPr>
              <a:xfrm>
                <a:off x="762000" y="1380941"/>
                <a:ext cx="1564640" cy="3405237"/>
                <a:chOff x="762000" y="1380941"/>
                <a:chExt cx="1564640" cy="3405237"/>
              </a:xfrm>
            </p:grpSpPr>
            <p:grpSp>
              <p:nvGrpSpPr>
                <p:cNvPr id="8" name="Group 7">
                  <a:extLst>
                    <a:ext uri="{FF2B5EF4-FFF2-40B4-BE49-F238E27FC236}">
                      <a16:creationId xmlns:a16="http://schemas.microsoft.com/office/drawing/2014/main" id="{88891F92-BF34-9E19-FED3-4573851A3D30}"/>
                    </a:ext>
                  </a:extLst>
                </p:cNvPr>
                <p:cNvGrpSpPr/>
                <p:nvPr/>
              </p:nvGrpSpPr>
              <p:grpSpPr>
                <a:xfrm>
                  <a:off x="762000" y="1380941"/>
                  <a:ext cx="1564640" cy="3405237"/>
                  <a:chOff x="762000" y="1380941"/>
                  <a:chExt cx="1564640" cy="3405237"/>
                </a:xfrm>
              </p:grpSpPr>
              <p:sp>
                <p:nvSpPr>
                  <p:cNvPr id="6" name="Flowchart: Terminator 5">
                    <a:extLst>
                      <a:ext uri="{FF2B5EF4-FFF2-40B4-BE49-F238E27FC236}">
                        <a16:creationId xmlns:a16="http://schemas.microsoft.com/office/drawing/2014/main" id="{8968F439-ADCF-9473-DC77-294C6FB481EF}"/>
                      </a:ext>
                    </a:extLst>
                  </p:cNvPr>
                  <p:cNvSpPr/>
                  <p:nvPr/>
                </p:nvSpPr>
                <p:spPr>
                  <a:xfrm rot="5400000">
                    <a:off x="-158299" y="2692400"/>
                    <a:ext cx="3405237" cy="782320"/>
                  </a:xfrm>
                  <a:prstGeom prst="flowChartTerminator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IN"/>
                  </a:p>
                </p:txBody>
              </p:sp>
              <p:sp>
                <p:nvSpPr>
                  <p:cNvPr id="7" name="Oval 6">
                    <a:extLst>
                      <a:ext uri="{FF2B5EF4-FFF2-40B4-BE49-F238E27FC236}">
                        <a16:creationId xmlns:a16="http://schemas.microsoft.com/office/drawing/2014/main" id="{2A28145E-EF27-6EF5-54C1-72DB1E1233F6}"/>
                      </a:ext>
                    </a:extLst>
                  </p:cNvPr>
                  <p:cNvSpPr/>
                  <p:nvPr/>
                </p:nvSpPr>
                <p:spPr>
                  <a:xfrm>
                    <a:off x="762000" y="2407920"/>
                    <a:ext cx="1564640" cy="1584960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/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IN"/>
                  </a:p>
                </p:txBody>
              </p:sp>
            </p:grpSp>
            <p:sp>
              <p:nvSpPr>
                <p:cNvPr id="9" name="Flowchart: Terminator 8">
                  <a:extLst>
                    <a:ext uri="{FF2B5EF4-FFF2-40B4-BE49-F238E27FC236}">
                      <a16:creationId xmlns:a16="http://schemas.microsoft.com/office/drawing/2014/main" id="{A8C68492-A545-1FB6-997D-94AA2DBAB8CC}"/>
                    </a:ext>
                  </a:extLst>
                </p:cNvPr>
                <p:cNvSpPr/>
                <p:nvPr/>
              </p:nvSpPr>
              <p:spPr>
                <a:xfrm rot="5400000">
                  <a:off x="647699" y="2796540"/>
                  <a:ext cx="1783080" cy="772160"/>
                </a:xfrm>
                <a:prstGeom prst="flowChartTerminator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N"/>
                </a:p>
              </p:txBody>
            </p:sp>
          </p:grp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8042AEF2-E284-DCC1-81F6-265836E023C2}"/>
                  </a:ext>
                </a:extLst>
              </p:cNvPr>
              <p:cNvSpPr/>
              <p:nvPr/>
            </p:nvSpPr>
            <p:spPr>
              <a:xfrm>
                <a:off x="1405472" y="975360"/>
                <a:ext cx="281087" cy="200152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A6E81E8-7273-41BF-73F7-4B5B964643F2}"/>
                  </a:ext>
                </a:extLst>
              </p:cNvPr>
              <p:cNvSpPr/>
              <p:nvPr/>
            </p:nvSpPr>
            <p:spPr>
              <a:xfrm>
                <a:off x="1385151" y="3596640"/>
                <a:ext cx="281087" cy="200152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20" name="Arc 19">
                <a:extLst>
                  <a:ext uri="{FF2B5EF4-FFF2-40B4-BE49-F238E27FC236}">
                    <a16:creationId xmlns:a16="http://schemas.microsoft.com/office/drawing/2014/main" id="{A65186F2-0BA1-7063-3673-F8AE0541F44D}"/>
                  </a:ext>
                </a:extLst>
              </p:cNvPr>
              <p:cNvSpPr/>
              <p:nvPr/>
            </p:nvSpPr>
            <p:spPr>
              <a:xfrm rot="16452901">
                <a:off x="1225979" y="1372992"/>
                <a:ext cx="659422" cy="728736"/>
              </a:xfrm>
              <a:prstGeom prst="arc">
                <a:avLst>
                  <a:gd name="adj1" fmla="val 16200000"/>
                  <a:gd name="adj2" fmla="val 4733218"/>
                </a:avLst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21" name="Arc 20">
                <a:extLst>
                  <a:ext uri="{FF2B5EF4-FFF2-40B4-BE49-F238E27FC236}">
                    <a16:creationId xmlns:a16="http://schemas.microsoft.com/office/drawing/2014/main" id="{F6C14AEA-6C04-A8F8-AC1A-71744DA011A3}"/>
                  </a:ext>
                </a:extLst>
              </p:cNvPr>
              <p:cNvSpPr/>
              <p:nvPr/>
            </p:nvSpPr>
            <p:spPr>
              <a:xfrm rot="5597995">
                <a:off x="1216304" y="4071672"/>
                <a:ext cx="659422" cy="728736"/>
              </a:xfrm>
              <a:prstGeom prst="arc">
                <a:avLst>
                  <a:gd name="adj1" fmla="val 16200000"/>
                  <a:gd name="adj2" fmla="val 4733218"/>
                </a:avLst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22" name="Right Triangle 21">
                <a:extLst>
                  <a:ext uri="{FF2B5EF4-FFF2-40B4-BE49-F238E27FC236}">
                    <a16:creationId xmlns:a16="http://schemas.microsoft.com/office/drawing/2014/main" id="{0EB1DF71-4803-B93E-5D60-CBE48F08AFB4}"/>
                  </a:ext>
                </a:extLst>
              </p:cNvPr>
              <p:cNvSpPr/>
              <p:nvPr/>
            </p:nvSpPr>
            <p:spPr>
              <a:xfrm rot="5400000">
                <a:off x="1426313" y="2912421"/>
                <a:ext cx="294640" cy="314960"/>
              </a:xfrm>
              <a:prstGeom prst="rtTriangl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4556D669-019F-8125-253B-9428EDAD814F}"/>
                  </a:ext>
                </a:extLst>
              </p:cNvPr>
              <p:cNvSpPr/>
              <p:nvPr/>
            </p:nvSpPr>
            <p:spPr>
              <a:xfrm>
                <a:off x="1385151" y="3355962"/>
                <a:ext cx="111760" cy="406400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186988A3-FA5E-14FA-5E68-D31F3E1076CD}"/>
                  </a:ext>
                </a:extLst>
              </p:cNvPr>
              <p:cNvSpPr/>
              <p:nvPr/>
            </p:nvSpPr>
            <p:spPr>
              <a:xfrm>
                <a:off x="1456271" y="3335642"/>
                <a:ext cx="111760" cy="406400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0BFFA4AA-A818-704B-BE93-6810DF838A15}"/>
                  </a:ext>
                </a:extLst>
              </p:cNvPr>
              <p:cNvSpPr/>
              <p:nvPr/>
            </p:nvSpPr>
            <p:spPr>
              <a:xfrm>
                <a:off x="1547711" y="3345802"/>
                <a:ext cx="111760" cy="406400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EB5AE44F-99D8-D1D2-8F95-AE3C5C9CD8F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33327" y="3101221"/>
              <a:ext cx="3532289" cy="158893"/>
            </a:xfrm>
            <a:prstGeom prst="rect">
              <a:avLst/>
            </a:prstGeom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A8402436-D3D9-1778-EFDA-3C05B42B105A}"/>
                </a:ext>
              </a:extLst>
            </p:cNvPr>
            <p:cNvSpPr/>
            <p:nvPr/>
          </p:nvSpPr>
          <p:spPr>
            <a:xfrm>
              <a:off x="2580640" y="2021840"/>
              <a:ext cx="101600" cy="1079381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7876FFD6-1D0A-7BC4-7CDF-D4E264B71753}"/>
                </a:ext>
              </a:extLst>
            </p:cNvPr>
            <p:cNvSpPr/>
            <p:nvPr/>
          </p:nvSpPr>
          <p:spPr>
            <a:xfrm>
              <a:off x="2567226" y="3222936"/>
              <a:ext cx="101600" cy="1079381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33" name="Flowchart: Direct Access Storage 32">
              <a:extLst>
                <a:ext uri="{FF2B5EF4-FFF2-40B4-BE49-F238E27FC236}">
                  <a16:creationId xmlns:a16="http://schemas.microsoft.com/office/drawing/2014/main" id="{2B101FE7-4175-AC46-E39E-13380162BC16}"/>
                </a:ext>
              </a:extLst>
            </p:cNvPr>
            <p:cNvSpPr/>
            <p:nvPr/>
          </p:nvSpPr>
          <p:spPr>
            <a:xfrm>
              <a:off x="3952088" y="2809599"/>
              <a:ext cx="558952" cy="692195"/>
            </a:xfrm>
            <a:prstGeom prst="flowChartMagneticDrum">
              <a:avLst/>
            </a:prstGeom>
            <a:solidFill>
              <a:schemeClr val="accent3">
                <a:lumMod val="75000"/>
              </a:schemeClr>
            </a:solidFill>
            <a:ln w="1905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02EBA63-83D8-0813-9754-B3D73F014A34}"/>
                </a:ext>
              </a:extLst>
            </p:cNvPr>
            <p:cNvCxnSpPr>
              <a:cxnSpLocks/>
            </p:cNvCxnSpPr>
            <p:nvPr/>
          </p:nvCxnSpPr>
          <p:spPr>
            <a:xfrm>
              <a:off x="4511040" y="3180667"/>
              <a:ext cx="2824480" cy="10572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Arc 36">
              <a:extLst>
                <a:ext uri="{FF2B5EF4-FFF2-40B4-BE49-F238E27FC236}">
                  <a16:creationId xmlns:a16="http://schemas.microsoft.com/office/drawing/2014/main" id="{47433BF6-450E-9E38-4D9A-D0B414DCCE1D}"/>
                </a:ext>
              </a:extLst>
            </p:cNvPr>
            <p:cNvSpPr/>
            <p:nvPr/>
          </p:nvSpPr>
          <p:spPr>
            <a:xfrm>
              <a:off x="3219270" y="980825"/>
              <a:ext cx="4189290" cy="4320070"/>
            </a:xfrm>
            <a:prstGeom prst="arc">
              <a:avLst>
                <a:gd name="adj1" fmla="val 16200000"/>
                <a:gd name="adj2" fmla="val 5316995"/>
              </a:avLst>
            </a:prstGeom>
            <a:ln w="28575"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6D686A80-539B-E3E3-ACA8-5867EF651B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9230640" flipV="1">
              <a:off x="3990430" y="2013521"/>
              <a:ext cx="3532289" cy="194510"/>
            </a:xfrm>
            <a:prstGeom prst="rect">
              <a:avLst/>
            </a:prstGeom>
          </p:spPr>
        </p:pic>
        <p:sp>
          <p:nvSpPr>
            <p:cNvPr id="41" name="Flowchart: Direct Access Storage 40">
              <a:extLst>
                <a:ext uri="{FF2B5EF4-FFF2-40B4-BE49-F238E27FC236}">
                  <a16:creationId xmlns:a16="http://schemas.microsoft.com/office/drawing/2014/main" id="{7A7BFD97-1207-D7A1-6FB7-B154D99ABC09}"/>
                </a:ext>
              </a:extLst>
            </p:cNvPr>
            <p:cNvSpPr/>
            <p:nvPr/>
          </p:nvSpPr>
          <p:spPr>
            <a:xfrm rot="19012833">
              <a:off x="6174344" y="1136239"/>
              <a:ext cx="882869" cy="578069"/>
            </a:xfrm>
            <a:prstGeom prst="flowChartMagneticDrum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44" name="Arc 43">
              <a:extLst>
                <a:ext uri="{FF2B5EF4-FFF2-40B4-BE49-F238E27FC236}">
                  <a16:creationId xmlns:a16="http://schemas.microsoft.com/office/drawing/2014/main" id="{FB02027D-D27F-3496-52CC-4121752941A1}"/>
                </a:ext>
              </a:extLst>
            </p:cNvPr>
            <p:cNvSpPr/>
            <p:nvPr/>
          </p:nvSpPr>
          <p:spPr>
            <a:xfrm>
              <a:off x="4917910" y="2550624"/>
              <a:ext cx="763929" cy="1260086"/>
            </a:xfrm>
            <a:prstGeom prst="arc">
              <a:avLst>
                <a:gd name="adj1" fmla="val 16200000"/>
                <a:gd name="adj2" fmla="val 21490857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7DB83817-54A9-0AED-FD31-02340AA339EA}"/>
                </a:ext>
              </a:extLst>
            </p:cNvPr>
            <p:cNvSpPr txBox="1"/>
            <p:nvPr/>
          </p:nvSpPr>
          <p:spPr>
            <a:xfrm>
              <a:off x="3576320" y="3530424"/>
              <a:ext cx="134159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Graphite Target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BBFF788C-AED9-7A3F-AFC4-9959CDB931AC}"/>
                </a:ext>
              </a:extLst>
            </p:cNvPr>
            <p:cNvSpPr txBox="1"/>
            <p:nvPr/>
          </p:nvSpPr>
          <p:spPr>
            <a:xfrm>
              <a:off x="542602" y="4722627"/>
              <a:ext cx="134159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X-ray source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16B9F63D-CC0B-3D34-7DF9-29D2C5AE71BC}"/>
                </a:ext>
              </a:extLst>
            </p:cNvPr>
            <p:cNvSpPr txBox="1"/>
            <p:nvPr/>
          </p:nvSpPr>
          <p:spPr>
            <a:xfrm>
              <a:off x="2011445" y="1632114"/>
              <a:ext cx="13415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Slit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7C92EEC5-0045-4DB3-7A8D-BC88210BF9E1}"/>
                </a:ext>
              </a:extLst>
            </p:cNvPr>
            <p:cNvSpPr txBox="1"/>
            <p:nvPr/>
          </p:nvSpPr>
          <p:spPr>
            <a:xfrm>
              <a:off x="5793967" y="382027"/>
              <a:ext cx="13415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Detector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57330D1-8541-BA37-B6FB-AEBC5886CE47}"/>
                </a:ext>
              </a:extLst>
            </p:cNvPr>
            <p:cNvSpPr txBox="1"/>
            <p:nvPr/>
          </p:nvSpPr>
          <p:spPr>
            <a:xfrm>
              <a:off x="2851308" y="2652504"/>
              <a:ext cx="81521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</a:t>
              </a:r>
              <a:endPara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F4C09668-85D7-1674-3EE1-528497B94E8C}"/>
                </a:ext>
              </a:extLst>
            </p:cNvPr>
            <p:cNvSpPr txBox="1"/>
            <p:nvPr/>
          </p:nvSpPr>
          <p:spPr>
            <a:xfrm>
              <a:off x="4688113" y="2036395"/>
              <a:ext cx="81521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’</a:t>
              </a:r>
              <a:endPara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9555E8A-ACD5-353B-0AAD-54E437DC7962}"/>
                </a:ext>
              </a:extLst>
            </p:cNvPr>
            <p:cNvSpPr txBox="1"/>
            <p:nvPr/>
          </p:nvSpPr>
          <p:spPr>
            <a:xfrm>
              <a:off x="5035935" y="2619185"/>
              <a:ext cx="81521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</a:t>
              </a:r>
              <a:endPara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255C91BA-5978-F7EF-8714-F9EB05A33BE3}"/>
                </a:ext>
              </a:extLst>
            </p:cNvPr>
            <p:cNvCxnSpPr/>
            <p:nvPr/>
          </p:nvCxnSpPr>
          <p:spPr>
            <a:xfrm>
              <a:off x="592466" y="284480"/>
              <a:ext cx="7329247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E8F0C7E5-65C6-4904-46C6-D839C93761C4}"/>
                </a:ext>
              </a:extLst>
            </p:cNvPr>
            <p:cNvCxnSpPr/>
            <p:nvPr/>
          </p:nvCxnSpPr>
          <p:spPr>
            <a:xfrm>
              <a:off x="592466" y="5730240"/>
              <a:ext cx="7329247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9ED7DBD7-CB33-7109-232B-277849D2E513}"/>
                </a:ext>
              </a:extLst>
            </p:cNvPr>
            <p:cNvCxnSpPr/>
            <p:nvPr/>
          </p:nvCxnSpPr>
          <p:spPr>
            <a:xfrm>
              <a:off x="592466" y="284480"/>
              <a:ext cx="0" cy="547624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AC7B660B-5C28-5F63-CB81-9921E4CA5D1B}"/>
                </a:ext>
              </a:extLst>
            </p:cNvPr>
            <p:cNvCxnSpPr/>
            <p:nvPr/>
          </p:nvCxnSpPr>
          <p:spPr>
            <a:xfrm>
              <a:off x="7907666" y="271610"/>
              <a:ext cx="0" cy="547624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DF2CF695-767B-1B9F-2ADC-5401446F737D}"/>
                </a:ext>
              </a:extLst>
            </p:cNvPr>
            <p:cNvSpPr txBox="1"/>
            <p:nvPr/>
          </p:nvSpPr>
          <p:spPr>
            <a:xfrm>
              <a:off x="1567180" y="5799589"/>
              <a:ext cx="50574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Figure 1 X-ray scattering with graphite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24142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EC89B877-66F1-5905-08D8-87210FC0CD5E}"/>
              </a:ext>
            </a:extLst>
          </p:cNvPr>
          <p:cNvGrpSpPr/>
          <p:nvPr/>
        </p:nvGrpSpPr>
        <p:grpSpPr>
          <a:xfrm>
            <a:off x="461920" y="434178"/>
            <a:ext cx="7435130" cy="5989644"/>
            <a:chOff x="542602" y="271610"/>
            <a:chExt cx="7435130" cy="5989644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BCB120AF-7059-1DFB-4256-F52BFAA8817E}"/>
                </a:ext>
              </a:extLst>
            </p:cNvPr>
            <p:cNvGrpSpPr/>
            <p:nvPr/>
          </p:nvGrpSpPr>
          <p:grpSpPr>
            <a:xfrm>
              <a:off x="812800" y="1882762"/>
              <a:ext cx="1005840" cy="2905760"/>
              <a:chOff x="762000" y="975360"/>
              <a:chExt cx="1564640" cy="4622800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07A66001-31B7-1BAF-75F3-007564513936}"/>
                  </a:ext>
                </a:extLst>
              </p:cNvPr>
              <p:cNvGrpSpPr/>
              <p:nvPr/>
            </p:nvGrpSpPr>
            <p:grpSpPr>
              <a:xfrm>
                <a:off x="762000" y="1380941"/>
                <a:ext cx="1564640" cy="3405237"/>
                <a:chOff x="762000" y="1380941"/>
                <a:chExt cx="1564640" cy="3405237"/>
              </a:xfrm>
            </p:grpSpPr>
            <p:grpSp>
              <p:nvGrpSpPr>
                <p:cNvPr id="8" name="Group 7">
                  <a:extLst>
                    <a:ext uri="{FF2B5EF4-FFF2-40B4-BE49-F238E27FC236}">
                      <a16:creationId xmlns:a16="http://schemas.microsoft.com/office/drawing/2014/main" id="{88891F92-BF34-9E19-FED3-4573851A3D30}"/>
                    </a:ext>
                  </a:extLst>
                </p:cNvPr>
                <p:cNvGrpSpPr/>
                <p:nvPr/>
              </p:nvGrpSpPr>
              <p:grpSpPr>
                <a:xfrm>
                  <a:off x="762000" y="1380941"/>
                  <a:ext cx="1564640" cy="3405237"/>
                  <a:chOff x="762000" y="1380941"/>
                  <a:chExt cx="1564640" cy="3405237"/>
                </a:xfrm>
              </p:grpSpPr>
              <p:sp>
                <p:nvSpPr>
                  <p:cNvPr id="6" name="Flowchart: Terminator 5">
                    <a:extLst>
                      <a:ext uri="{FF2B5EF4-FFF2-40B4-BE49-F238E27FC236}">
                        <a16:creationId xmlns:a16="http://schemas.microsoft.com/office/drawing/2014/main" id="{8968F439-ADCF-9473-DC77-294C6FB481EF}"/>
                      </a:ext>
                    </a:extLst>
                  </p:cNvPr>
                  <p:cNvSpPr/>
                  <p:nvPr/>
                </p:nvSpPr>
                <p:spPr>
                  <a:xfrm rot="5400000">
                    <a:off x="-158299" y="2692400"/>
                    <a:ext cx="3405237" cy="782320"/>
                  </a:xfrm>
                  <a:prstGeom prst="flowChartTerminator">
                    <a:avLst/>
                  </a:prstGeom>
                  <a:solidFill>
                    <a:schemeClr val="bg1"/>
                  </a:solidFill>
                  <a:ln w="28575"/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IN"/>
                  </a:p>
                </p:txBody>
              </p:sp>
              <p:sp>
                <p:nvSpPr>
                  <p:cNvPr id="7" name="Oval 6">
                    <a:extLst>
                      <a:ext uri="{FF2B5EF4-FFF2-40B4-BE49-F238E27FC236}">
                        <a16:creationId xmlns:a16="http://schemas.microsoft.com/office/drawing/2014/main" id="{2A28145E-EF27-6EF5-54C1-72DB1E1233F6}"/>
                      </a:ext>
                    </a:extLst>
                  </p:cNvPr>
                  <p:cNvSpPr/>
                  <p:nvPr/>
                </p:nvSpPr>
                <p:spPr>
                  <a:xfrm>
                    <a:off x="762000" y="2407920"/>
                    <a:ext cx="1564640" cy="1584960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/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IN"/>
                  </a:p>
                </p:txBody>
              </p:sp>
            </p:grpSp>
            <p:sp>
              <p:nvSpPr>
                <p:cNvPr id="9" name="Flowchart: Terminator 8">
                  <a:extLst>
                    <a:ext uri="{FF2B5EF4-FFF2-40B4-BE49-F238E27FC236}">
                      <a16:creationId xmlns:a16="http://schemas.microsoft.com/office/drawing/2014/main" id="{A8C68492-A545-1FB6-997D-94AA2DBAB8CC}"/>
                    </a:ext>
                  </a:extLst>
                </p:cNvPr>
                <p:cNvSpPr/>
                <p:nvPr/>
              </p:nvSpPr>
              <p:spPr>
                <a:xfrm rot="5400000">
                  <a:off x="647699" y="2796540"/>
                  <a:ext cx="1783080" cy="772160"/>
                </a:xfrm>
                <a:prstGeom prst="flowChartTerminator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N"/>
                </a:p>
              </p:txBody>
            </p:sp>
          </p:grp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8042AEF2-E284-DCC1-81F6-265836E023C2}"/>
                  </a:ext>
                </a:extLst>
              </p:cNvPr>
              <p:cNvSpPr/>
              <p:nvPr/>
            </p:nvSpPr>
            <p:spPr>
              <a:xfrm>
                <a:off x="1405472" y="975360"/>
                <a:ext cx="281087" cy="200152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A6E81E8-7273-41BF-73F7-4B5B964643F2}"/>
                  </a:ext>
                </a:extLst>
              </p:cNvPr>
              <p:cNvSpPr/>
              <p:nvPr/>
            </p:nvSpPr>
            <p:spPr>
              <a:xfrm>
                <a:off x="1385151" y="3596640"/>
                <a:ext cx="281087" cy="200152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20" name="Arc 19">
                <a:extLst>
                  <a:ext uri="{FF2B5EF4-FFF2-40B4-BE49-F238E27FC236}">
                    <a16:creationId xmlns:a16="http://schemas.microsoft.com/office/drawing/2014/main" id="{A65186F2-0BA1-7063-3673-F8AE0541F44D}"/>
                  </a:ext>
                </a:extLst>
              </p:cNvPr>
              <p:cNvSpPr/>
              <p:nvPr/>
            </p:nvSpPr>
            <p:spPr>
              <a:xfrm rot="16452901">
                <a:off x="1225979" y="1372992"/>
                <a:ext cx="659422" cy="728736"/>
              </a:xfrm>
              <a:prstGeom prst="arc">
                <a:avLst>
                  <a:gd name="adj1" fmla="val 16200000"/>
                  <a:gd name="adj2" fmla="val 4733218"/>
                </a:avLst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21" name="Arc 20">
                <a:extLst>
                  <a:ext uri="{FF2B5EF4-FFF2-40B4-BE49-F238E27FC236}">
                    <a16:creationId xmlns:a16="http://schemas.microsoft.com/office/drawing/2014/main" id="{F6C14AEA-6C04-A8F8-AC1A-71744DA011A3}"/>
                  </a:ext>
                </a:extLst>
              </p:cNvPr>
              <p:cNvSpPr/>
              <p:nvPr/>
            </p:nvSpPr>
            <p:spPr>
              <a:xfrm rot="5597995">
                <a:off x="1216304" y="4071672"/>
                <a:ext cx="659422" cy="728736"/>
              </a:xfrm>
              <a:prstGeom prst="arc">
                <a:avLst>
                  <a:gd name="adj1" fmla="val 16200000"/>
                  <a:gd name="adj2" fmla="val 4733218"/>
                </a:avLst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22" name="Right Triangle 21">
                <a:extLst>
                  <a:ext uri="{FF2B5EF4-FFF2-40B4-BE49-F238E27FC236}">
                    <a16:creationId xmlns:a16="http://schemas.microsoft.com/office/drawing/2014/main" id="{0EB1DF71-4803-B93E-5D60-CBE48F08AFB4}"/>
                  </a:ext>
                </a:extLst>
              </p:cNvPr>
              <p:cNvSpPr/>
              <p:nvPr/>
            </p:nvSpPr>
            <p:spPr>
              <a:xfrm rot="5400000">
                <a:off x="1426313" y="2912421"/>
                <a:ext cx="294640" cy="314960"/>
              </a:xfrm>
              <a:prstGeom prst="rtTriangl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4556D669-019F-8125-253B-9428EDAD814F}"/>
                  </a:ext>
                </a:extLst>
              </p:cNvPr>
              <p:cNvSpPr/>
              <p:nvPr/>
            </p:nvSpPr>
            <p:spPr>
              <a:xfrm>
                <a:off x="1385151" y="3355962"/>
                <a:ext cx="111760" cy="406400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186988A3-FA5E-14FA-5E68-D31F3E1076CD}"/>
                  </a:ext>
                </a:extLst>
              </p:cNvPr>
              <p:cNvSpPr/>
              <p:nvPr/>
            </p:nvSpPr>
            <p:spPr>
              <a:xfrm>
                <a:off x="1456271" y="3335642"/>
                <a:ext cx="111760" cy="406400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0BFFA4AA-A818-704B-BE93-6810DF838A15}"/>
                  </a:ext>
                </a:extLst>
              </p:cNvPr>
              <p:cNvSpPr/>
              <p:nvPr/>
            </p:nvSpPr>
            <p:spPr>
              <a:xfrm>
                <a:off x="1547711" y="3345802"/>
                <a:ext cx="111760" cy="406400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EB5AE44F-99D8-D1D2-8F95-AE3C5C9CD8F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33327" y="3101221"/>
              <a:ext cx="3532289" cy="158893"/>
            </a:xfrm>
            <a:prstGeom prst="rect">
              <a:avLst/>
            </a:prstGeom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A8402436-D3D9-1778-EFDA-3C05B42B105A}"/>
                </a:ext>
              </a:extLst>
            </p:cNvPr>
            <p:cNvSpPr/>
            <p:nvPr/>
          </p:nvSpPr>
          <p:spPr>
            <a:xfrm>
              <a:off x="2580640" y="2021840"/>
              <a:ext cx="101600" cy="1079381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7876FFD6-1D0A-7BC4-7CDF-D4E264B71753}"/>
                </a:ext>
              </a:extLst>
            </p:cNvPr>
            <p:cNvSpPr/>
            <p:nvPr/>
          </p:nvSpPr>
          <p:spPr>
            <a:xfrm>
              <a:off x="2567226" y="3222936"/>
              <a:ext cx="101600" cy="1079381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33" name="Flowchart: Direct Access Storage 32">
              <a:extLst>
                <a:ext uri="{FF2B5EF4-FFF2-40B4-BE49-F238E27FC236}">
                  <a16:creationId xmlns:a16="http://schemas.microsoft.com/office/drawing/2014/main" id="{2B101FE7-4175-AC46-E39E-13380162BC16}"/>
                </a:ext>
              </a:extLst>
            </p:cNvPr>
            <p:cNvSpPr/>
            <p:nvPr/>
          </p:nvSpPr>
          <p:spPr>
            <a:xfrm>
              <a:off x="3952088" y="2809599"/>
              <a:ext cx="558952" cy="692195"/>
            </a:xfrm>
            <a:prstGeom prst="flowChartMagneticDrum">
              <a:avLst/>
            </a:prstGeom>
            <a:solidFill>
              <a:schemeClr val="accent3">
                <a:lumMod val="75000"/>
              </a:schemeClr>
            </a:solidFill>
            <a:ln w="1905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02EBA63-83D8-0813-9754-B3D73F014A34}"/>
                </a:ext>
              </a:extLst>
            </p:cNvPr>
            <p:cNvCxnSpPr>
              <a:cxnSpLocks/>
            </p:cNvCxnSpPr>
            <p:nvPr/>
          </p:nvCxnSpPr>
          <p:spPr>
            <a:xfrm>
              <a:off x="4511040" y="3180667"/>
              <a:ext cx="2824480" cy="10572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Arc 36">
              <a:extLst>
                <a:ext uri="{FF2B5EF4-FFF2-40B4-BE49-F238E27FC236}">
                  <a16:creationId xmlns:a16="http://schemas.microsoft.com/office/drawing/2014/main" id="{47433BF6-450E-9E38-4D9A-D0B414DCCE1D}"/>
                </a:ext>
              </a:extLst>
            </p:cNvPr>
            <p:cNvSpPr/>
            <p:nvPr/>
          </p:nvSpPr>
          <p:spPr>
            <a:xfrm>
              <a:off x="3219270" y="980825"/>
              <a:ext cx="4189290" cy="4320070"/>
            </a:xfrm>
            <a:prstGeom prst="arc">
              <a:avLst>
                <a:gd name="adj1" fmla="val 16200000"/>
                <a:gd name="adj2" fmla="val 5316995"/>
              </a:avLst>
            </a:prstGeom>
            <a:ln w="28575"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6D686A80-539B-E3E3-ACA8-5867EF651B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V="1">
              <a:off x="4445443" y="3097421"/>
              <a:ext cx="3532289" cy="194510"/>
            </a:xfrm>
            <a:prstGeom prst="rect">
              <a:avLst/>
            </a:prstGeom>
          </p:spPr>
        </p:pic>
        <p:sp>
          <p:nvSpPr>
            <p:cNvPr id="41" name="Flowchart: Direct Access Storage 40">
              <a:extLst>
                <a:ext uri="{FF2B5EF4-FFF2-40B4-BE49-F238E27FC236}">
                  <a16:creationId xmlns:a16="http://schemas.microsoft.com/office/drawing/2014/main" id="{7A7BFD97-1207-D7A1-6FB7-B154D99ABC09}"/>
                </a:ext>
              </a:extLst>
            </p:cNvPr>
            <p:cNvSpPr/>
            <p:nvPr/>
          </p:nvSpPr>
          <p:spPr>
            <a:xfrm rot="175091">
              <a:off x="6929118" y="2870310"/>
              <a:ext cx="882869" cy="578069"/>
            </a:xfrm>
            <a:prstGeom prst="flowChartMagneticDrum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7DB83817-54A9-0AED-FD31-02340AA339EA}"/>
                </a:ext>
              </a:extLst>
            </p:cNvPr>
            <p:cNvSpPr txBox="1"/>
            <p:nvPr/>
          </p:nvSpPr>
          <p:spPr>
            <a:xfrm>
              <a:off x="3576320" y="3530424"/>
              <a:ext cx="134159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Graphite Target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BBFF788C-AED9-7A3F-AFC4-9959CDB931AC}"/>
                </a:ext>
              </a:extLst>
            </p:cNvPr>
            <p:cNvSpPr txBox="1"/>
            <p:nvPr/>
          </p:nvSpPr>
          <p:spPr>
            <a:xfrm>
              <a:off x="542602" y="4722627"/>
              <a:ext cx="134159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X-ray source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16B9F63D-CC0B-3D34-7DF9-29D2C5AE71BC}"/>
                </a:ext>
              </a:extLst>
            </p:cNvPr>
            <p:cNvSpPr txBox="1"/>
            <p:nvPr/>
          </p:nvSpPr>
          <p:spPr>
            <a:xfrm>
              <a:off x="2011445" y="1632114"/>
              <a:ext cx="13415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Slit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7C92EEC5-0045-4DB3-7A8D-BC88210BF9E1}"/>
                </a:ext>
              </a:extLst>
            </p:cNvPr>
            <p:cNvSpPr txBox="1"/>
            <p:nvPr/>
          </p:nvSpPr>
          <p:spPr>
            <a:xfrm>
              <a:off x="5793967" y="382027"/>
              <a:ext cx="13415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Detector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57330D1-8541-BA37-B6FB-AEBC5886CE47}"/>
                </a:ext>
              </a:extLst>
            </p:cNvPr>
            <p:cNvSpPr txBox="1"/>
            <p:nvPr/>
          </p:nvSpPr>
          <p:spPr>
            <a:xfrm>
              <a:off x="2851308" y="2652504"/>
              <a:ext cx="81521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</a:t>
              </a:r>
              <a:endPara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F4C09668-85D7-1674-3EE1-528497B94E8C}"/>
                </a:ext>
              </a:extLst>
            </p:cNvPr>
            <p:cNvSpPr txBox="1"/>
            <p:nvPr/>
          </p:nvSpPr>
          <p:spPr>
            <a:xfrm>
              <a:off x="5118966" y="2654216"/>
              <a:ext cx="81521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</a:t>
              </a:r>
              <a:endPara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9555E8A-ACD5-353B-0AAD-54E437DC7962}"/>
                </a:ext>
              </a:extLst>
            </p:cNvPr>
            <p:cNvSpPr txBox="1"/>
            <p:nvPr/>
          </p:nvSpPr>
          <p:spPr>
            <a:xfrm>
              <a:off x="5061484" y="3173279"/>
              <a:ext cx="81521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=0</a:t>
              </a:r>
              <a:endPara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255C91BA-5978-F7EF-8714-F9EB05A33BE3}"/>
                </a:ext>
              </a:extLst>
            </p:cNvPr>
            <p:cNvCxnSpPr/>
            <p:nvPr/>
          </p:nvCxnSpPr>
          <p:spPr>
            <a:xfrm>
              <a:off x="592466" y="284480"/>
              <a:ext cx="7329247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E8F0C7E5-65C6-4904-46C6-D839C93761C4}"/>
                </a:ext>
              </a:extLst>
            </p:cNvPr>
            <p:cNvCxnSpPr/>
            <p:nvPr/>
          </p:nvCxnSpPr>
          <p:spPr>
            <a:xfrm>
              <a:off x="592466" y="5730240"/>
              <a:ext cx="7329247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9ED7DBD7-CB33-7109-232B-277849D2E513}"/>
                </a:ext>
              </a:extLst>
            </p:cNvPr>
            <p:cNvCxnSpPr/>
            <p:nvPr/>
          </p:nvCxnSpPr>
          <p:spPr>
            <a:xfrm>
              <a:off x="592466" y="284480"/>
              <a:ext cx="0" cy="547624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AC7B660B-5C28-5F63-CB81-9921E4CA5D1B}"/>
                </a:ext>
              </a:extLst>
            </p:cNvPr>
            <p:cNvCxnSpPr/>
            <p:nvPr/>
          </p:nvCxnSpPr>
          <p:spPr>
            <a:xfrm>
              <a:off x="7907666" y="271610"/>
              <a:ext cx="0" cy="547624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DF2CF695-767B-1B9F-2ADC-5401446F737D}"/>
                </a:ext>
              </a:extLst>
            </p:cNvPr>
            <p:cNvSpPr txBox="1"/>
            <p:nvPr/>
          </p:nvSpPr>
          <p:spPr>
            <a:xfrm>
              <a:off x="1567180" y="5799589"/>
              <a:ext cx="50574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For </a:t>
              </a:r>
              <a:r>
                <a:rPr lang="en-IN" sz="2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=0, </a:t>
              </a:r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no shift in wave length </a:t>
              </a:r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3ED5492E-6C6F-5A01-E328-50261FAB2C96}"/>
              </a:ext>
            </a:extLst>
          </p:cNvPr>
          <p:cNvCxnSpPr/>
          <p:nvPr/>
        </p:nvCxnSpPr>
        <p:spPr>
          <a:xfrm>
            <a:off x="8480612" y="5701553"/>
            <a:ext cx="351416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6825FAB-2B39-D7C1-8DB2-C36171A7246B}"/>
              </a:ext>
            </a:extLst>
          </p:cNvPr>
          <p:cNvCxnSpPr>
            <a:cxnSpLocks/>
          </p:cNvCxnSpPr>
          <p:nvPr/>
        </p:nvCxnSpPr>
        <p:spPr>
          <a:xfrm flipV="1">
            <a:off x="8489577" y="1887753"/>
            <a:ext cx="0" cy="38284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FACD4FED-8EFA-10D5-D399-5B664D917F1B}"/>
              </a:ext>
            </a:extLst>
          </p:cNvPr>
          <p:cNvSpPr txBox="1"/>
          <p:nvPr/>
        </p:nvSpPr>
        <p:spPr>
          <a:xfrm>
            <a:off x="10452846" y="5701553"/>
            <a:ext cx="1828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wave length 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BB4B566-4C7B-B112-5122-95039123E9CC}"/>
              </a:ext>
            </a:extLst>
          </p:cNvPr>
          <p:cNvSpPr txBox="1"/>
          <p:nvPr/>
        </p:nvSpPr>
        <p:spPr>
          <a:xfrm rot="16200000">
            <a:off x="7222590" y="2974578"/>
            <a:ext cx="1828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Intensity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8759D55-D8B3-7B29-2F4C-25C3F26539D5}"/>
              </a:ext>
            </a:extLst>
          </p:cNvPr>
          <p:cNvSpPr/>
          <p:nvPr/>
        </p:nvSpPr>
        <p:spPr>
          <a:xfrm>
            <a:off x="8866094" y="2823674"/>
            <a:ext cx="2384612" cy="2636338"/>
          </a:xfrm>
          <a:custGeom>
            <a:avLst/>
            <a:gdLst>
              <a:gd name="connsiteX0" fmla="*/ 0 w 2384612"/>
              <a:gd name="connsiteY0" fmla="*/ 2573884 h 2639172"/>
              <a:gd name="connsiteX1" fmla="*/ 726141 w 2384612"/>
              <a:gd name="connsiteY1" fmla="*/ 1937390 h 2639172"/>
              <a:gd name="connsiteX2" fmla="*/ 1075765 w 2384612"/>
              <a:gd name="connsiteY2" fmla="*/ 1013 h 2639172"/>
              <a:gd name="connsiteX3" fmla="*/ 1506071 w 2384612"/>
              <a:gd name="connsiteY3" fmla="*/ 2215296 h 2639172"/>
              <a:gd name="connsiteX4" fmla="*/ 2384612 w 2384612"/>
              <a:gd name="connsiteY4" fmla="*/ 2636637 h 2639172"/>
              <a:gd name="connsiteX0" fmla="*/ 0 w 2384612"/>
              <a:gd name="connsiteY0" fmla="*/ 2573221 h 2636479"/>
              <a:gd name="connsiteX1" fmla="*/ 726141 w 2384612"/>
              <a:gd name="connsiteY1" fmla="*/ 1936727 h 2636479"/>
              <a:gd name="connsiteX2" fmla="*/ 1075765 w 2384612"/>
              <a:gd name="connsiteY2" fmla="*/ 350 h 2636479"/>
              <a:gd name="connsiteX3" fmla="*/ 1586753 w 2384612"/>
              <a:gd name="connsiteY3" fmla="*/ 2098092 h 2636479"/>
              <a:gd name="connsiteX4" fmla="*/ 2384612 w 2384612"/>
              <a:gd name="connsiteY4" fmla="*/ 2635974 h 2636479"/>
              <a:gd name="connsiteX0" fmla="*/ 0 w 2384612"/>
              <a:gd name="connsiteY0" fmla="*/ 2600115 h 2636479"/>
              <a:gd name="connsiteX1" fmla="*/ 726141 w 2384612"/>
              <a:gd name="connsiteY1" fmla="*/ 1936727 h 2636479"/>
              <a:gd name="connsiteX2" fmla="*/ 1075765 w 2384612"/>
              <a:gd name="connsiteY2" fmla="*/ 350 h 2636479"/>
              <a:gd name="connsiteX3" fmla="*/ 1586753 w 2384612"/>
              <a:gd name="connsiteY3" fmla="*/ 2098092 h 2636479"/>
              <a:gd name="connsiteX4" fmla="*/ 2384612 w 2384612"/>
              <a:gd name="connsiteY4" fmla="*/ 2635974 h 2636479"/>
              <a:gd name="connsiteX0" fmla="*/ 0 w 2384612"/>
              <a:gd name="connsiteY0" fmla="*/ 2599974 h 2636338"/>
              <a:gd name="connsiteX1" fmla="*/ 726141 w 2384612"/>
              <a:gd name="connsiteY1" fmla="*/ 1972445 h 2636338"/>
              <a:gd name="connsiteX2" fmla="*/ 1075765 w 2384612"/>
              <a:gd name="connsiteY2" fmla="*/ 209 h 2636338"/>
              <a:gd name="connsiteX3" fmla="*/ 1586753 w 2384612"/>
              <a:gd name="connsiteY3" fmla="*/ 2097951 h 2636338"/>
              <a:gd name="connsiteX4" fmla="*/ 2384612 w 2384612"/>
              <a:gd name="connsiteY4" fmla="*/ 2635833 h 2636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4612" h="2636338">
                <a:moveTo>
                  <a:pt x="0" y="2599974"/>
                </a:moveTo>
                <a:cubicBezTo>
                  <a:pt x="273423" y="2496133"/>
                  <a:pt x="546847" y="2405739"/>
                  <a:pt x="726141" y="1972445"/>
                </a:cubicBezTo>
                <a:cubicBezTo>
                  <a:pt x="905435" y="1539151"/>
                  <a:pt x="932330" y="-20709"/>
                  <a:pt x="1075765" y="209"/>
                </a:cubicBezTo>
                <a:cubicBezTo>
                  <a:pt x="1219200" y="21127"/>
                  <a:pt x="1368612" y="1658680"/>
                  <a:pt x="1586753" y="2097951"/>
                </a:cubicBezTo>
                <a:cubicBezTo>
                  <a:pt x="1804894" y="2537222"/>
                  <a:pt x="2054412" y="2644798"/>
                  <a:pt x="2384612" y="2635833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692AA40-A031-4DCD-19E2-9C4D80920E47}"/>
              </a:ext>
            </a:extLst>
          </p:cNvPr>
          <p:cNvCxnSpPr/>
          <p:nvPr/>
        </p:nvCxnSpPr>
        <p:spPr>
          <a:xfrm>
            <a:off x="9929868" y="2823674"/>
            <a:ext cx="116541" cy="2798665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E059F080-8212-D00F-5A5E-117151E47CC4}"/>
              </a:ext>
            </a:extLst>
          </p:cNvPr>
          <p:cNvSpPr txBox="1"/>
          <p:nvPr/>
        </p:nvSpPr>
        <p:spPr>
          <a:xfrm>
            <a:off x="9653956" y="5679585"/>
            <a:ext cx="815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</a:t>
            </a:r>
            <a:endParaRPr lang="en-I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D29D6B1-F67D-E02D-D9CE-2F2A709B0EF8}"/>
              </a:ext>
            </a:extLst>
          </p:cNvPr>
          <p:cNvSpPr txBox="1"/>
          <p:nvPr/>
        </p:nvSpPr>
        <p:spPr>
          <a:xfrm>
            <a:off x="10181622" y="3020285"/>
            <a:ext cx="17154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primary beam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B13A10A-9154-D39D-DCB9-EAD871C28A48}"/>
              </a:ext>
            </a:extLst>
          </p:cNvPr>
          <p:cNvSpPr txBox="1"/>
          <p:nvPr/>
        </p:nvSpPr>
        <p:spPr>
          <a:xfrm>
            <a:off x="8908067" y="1871906"/>
            <a:ext cx="20436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=0 </a:t>
            </a:r>
          </a:p>
          <a:p>
            <a:pPr algn="ctr"/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Direct beam</a:t>
            </a:r>
            <a:endParaRPr lang="en-I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2404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>
            <a:extLst>
              <a:ext uri="{FF2B5EF4-FFF2-40B4-BE49-F238E27FC236}">
                <a16:creationId xmlns:a16="http://schemas.microsoft.com/office/drawing/2014/main" id="{BCB120AF-7059-1DFB-4256-F52BFAA8817E}"/>
              </a:ext>
            </a:extLst>
          </p:cNvPr>
          <p:cNvGrpSpPr/>
          <p:nvPr/>
        </p:nvGrpSpPr>
        <p:grpSpPr>
          <a:xfrm>
            <a:off x="812800" y="1882762"/>
            <a:ext cx="1005840" cy="2905760"/>
            <a:chOff x="762000" y="975360"/>
            <a:chExt cx="1564640" cy="4622800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7A66001-31B7-1BAF-75F3-007564513936}"/>
                </a:ext>
              </a:extLst>
            </p:cNvPr>
            <p:cNvGrpSpPr/>
            <p:nvPr/>
          </p:nvGrpSpPr>
          <p:grpSpPr>
            <a:xfrm>
              <a:off x="762000" y="1380941"/>
              <a:ext cx="1564640" cy="3405237"/>
              <a:chOff x="762000" y="1380941"/>
              <a:chExt cx="1564640" cy="3405237"/>
            </a:xfrm>
          </p:grpSpPr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88891F92-BF34-9E19-FED3-4573851A3D30}"/>
                  </a:ext>
                </a:extLst>
              </p:cNvPr>
              <p:cNvGrpSpPr/>
              <p:nvPr/>
            </p:nvGrpSpPr>
            <p:grpSpPr>
              <a:xfrm>
                <a:off x="762000" y="1380941"/>
                <a:ext cx="1564640" cy="3405237"/>
                <a:chOff x="762000" y="1380941"/>
                <a:chExt cx="1564640" cy="3405237"/>
              </a:xfrm>
            </p:grpSpPr>
            <p:sp>
              <p:nvSpPr>
                <p:cNvPr id="6" name="Flowchart: Terminator 5">
                  <a:extLst>
                    <a:ext uri="{FF2B5EF4-FFF2-40B4-BE49-F238E27FC236}">
                      <a16:creationId xmlns:a16="http://schemas.microsoft.com/office/drawing/2014/main" id="{8968F439-ADCF-9473-DC77-294C6FB481EF}"/>
                    </a:ext>
                  </a:extLst>
                </p:cNvPr>
                <p:cNvSpPr/>
                <p:nvPr/>
              </p:nvSpPr>
              <p:spPr>
                <a:xfrm rot="5400000">
                  <a:off x="-158299" y="2692400"/>
                  <a:ext cx="3405237" cy="782320"/>
                </a:xfrm>
                <a:prstGeom prst="flowChartTerminator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N"/>
                </a:p>
              </p:txBody>
            </p:sp>
            <p:sp>
              <p:nvSpPr>
                <p:cNvPr id="7" name="Oval 6">
                  <a:extLst>
                    <a:ext uri="{FF2B5EF4-FFF2-40B4-BE49-F238E27FC236}">
                      <a16:creationId xmlns:a16="http://schemas.microsoft.com/office/drawing/2014/main" id="{2A28145E-EF27-6EF5-54C1-72DB1E1233F6}"/>
                    </a:ext>
                  </a:extLst>
                </p:cNvPr>
                <p:cNvSpPr/>
                <p:nvPr/>
              </p:nvSpPr>
              <p:spPr>
                <a:xfrm>
                  <a:off x="762000" y="2407920"/>
                  <a:ext cx="1564640" cy="158496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N"/>
                </a:p>
              </p:txBody>
            </p:sp>
          </p:grpSp>
          <p:sp>
            <p:nvSpPr>
              <p:cNvPr id="9" name="Flowchart: Terminator 8">
                <a:extLst>
                  <a:ext uri="{FF2B5EF4-FFF2-40B4-BE49-F238E27FC236}">
                    <a16:creationId xmlns:a16="http://schemas.microsoft.com/office/drawing/2014/main" id="{A8C68492-A545-1FB6-997D-94AA2DBAB8CC}"/>
                  </a:ext>
                </a:extLst>
              </p:cNvPr>
              <p:cNvSpPr/>
              <p:nvPr/>
            </p:nvSpPr>
            <p:spPr>
              <a:xfrm rot="5400000">
                <a:off x="647699" y="2796540"/>
                <a:ext cx="1783080" cy="772160"/>
              </a:xfrm>
              <a:prstGeom prst="flowChartTerminator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042AEF2-E284-DCC1-81F6-265836E023C2}"/>
                </a:ext>
              </a:extLst>
            </p:cNvPr>
            <p:cNvSpPr/>
            <p:nvPr/>
          </p:nvSpPr>
          <p:spPr>
            <a:xfrm>
              <a:off x="1405472" y="975360"/>
              <a:ext cx="281087" cy="200152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A6E81E8-7273-41BF-73F7-4B5B964643F2}"/>
                </a:ext>
              </a:extLst>
            </p:cNvPr>
            <p:cNvSpPr/>
            <p:nvPr/>
          </p:nvSpPr>
          <p:spPr>
            <a:xfrm>
              <a:off x="1385151" y="3596640"/>
              <a:ext cx="281087" cy="200152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0" name="Arc 19">
              <a:extLst>
                <a:ext uri="{FF2B5EF4-FFF2-40B4-BE49-F238E27FC236}">
                  <a16:creationId xmlns:a16="http://schemas.microsoft.com/office/drawing/2014/main" id="{A65186F2-0BA1-7063-3673-F8AE0541F44D}"/>
                </a:ext>
              </a:extLst>
            </p:cNvPr>
            <p:cNvSpPr/>
            <p:nvPr/>
          </p:nvSpPr>
          <p:spPr>
            <a:xfrm rot="16452901">
              <a:off x="1225979" y="1372992"/>
              <a:ext cx="659422" cy="728736"/>
            </a:xfrm>
            <a:prstGeom prst="arc">
              <a:avLst>
                <a:gd name="adj1" fmla="val 16200000"/>
                <a:gd name="adj2" fmla="val 4733218"/>
              </a:avLst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1" name="Arc 20">
              <a:extLst>
                <a:ext uri="{FF2B5EF4-FFF2-40B4-BE49-F238E27FC236}">
                  <a16:creationId xmlns:a16="http://schemas.microsoft.com/office/drawing/2014/main" id="{F6C14AEA-6C04-A8F8-AC1A-71744DA011A3}"/>
                </a:ext>
              </a:extLst>
            </p:cNvPr>
            <p:cNvSpPr/>
            <p:nvPr/>
          </p:nvSpPr>
          <p:spPr>
            <a:xfrm rot="5597995">
              <a:off x="1216304" y="4071672"/>
              <a:ext cx="659422" cy="728736"/>
            </a:xfrm>
            <a:prstGeom prst="arc">
              <a:avLst>
                <a:gd name="adj1" fmla="val 16200000"/>
                <a:gd name="adj2" fmla="val 4733218"/>
              </a:avLst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2" name="Right Triangle 21">
              <a:extLst>
                <a:ext uri="{FF2B5EF4-FFF2-40B4-BE49-F238E27FC236}">
                  <a16:creationId xmlns:a16="http://schemas.microsoft.com/office/drawing/2014/main" id="{0EB1DF71-4803-B93E-5D60-CBE48F08AFB4}"/>
                </a:ext>
              </a:extLst>
            </p:cNvPr>
            <p:cNvSpPr/>
            <p:nvPr/>
          </p:nvSpPr>
          <p:spPr>
            <a:xfrm rot="5400000">
              <a:off x="1426313" y="2912421"/>
              <a:ext cx="294640" cy="314960"/>
            </a:xfrm>
            <a:prstGeom prst="rtTriangl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4556D669-019F-8125-253B-9428EDAD814F}"/>
                </a:ext>
              </a:extLst>
            </p:cNvPr>
            <p:cNvSpPr/>
            <p:nvPr/>
          </p:nvSpPr>
          <p:spPr>
            <a:xfrm>
              <a:off x="1385151" y="3355962"/>
              <a:ext cx="111760" cy="40640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86988A3-FA5E-14FA-5E68-D31F3E1076CD}"/>
                </a:ext>
              </a:extLst>
            </p:cNvPr>
            <p:cNvSpPr/>
            <p:nvPr/>
          </p:nvSpPr>
          <p:spPr>
            <a:xfrm>
              <a:off x="1456271" y="3335642"/>
              <a:ext cx="111760" cy="40640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0BFFA4AA-A818-704B-BE93-6810DF838A15}"/>
                </a:ext>
              </a:extLst>
            </p:cNvPr>
            <p:cNvSpPr/>
            <p:nvPr/>
          </p:nvSpPr>
          <p:spPr>
            <a:xfrm>
              <a:off x="1547711" y="3345802"/>
              <a:ext cx="111760" cy="40640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EB5AE44F-99D8-D1D2-8F95-AE3C5C9CD8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327" y="3101221"/>
            <a:ext cx="3532289" cy="158893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A8402436-D3D9-1778-EFDA-3C05B42B105A}"/>
              </a:ext>
            </a:extLst>
          </p:cNvPr>
          <p:cNvSpPr/>
          <p:nvPr/>
        </p:nvSpPr>
        <p:spPr>
          <a:xfrm>
            <a:off x="2580640" y="2021840"/>
            <a:ext cx="101600" cy="107938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876FFD6-1D0A-7BC4-7CDF-D4E264B71753}"/>
              </a:ext>
            </a:extLst>
          </p:cNvPr>
          <p:cNvSpPr/>
          <p:nvPr/>
        </p:nvSpPr>
        <p:spPr>
          <a:xfrm>
            <a:off x="2567226" y="3222936"/>
            <a:ext cx="101600" cy="107938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3" name="Flowchart: Direct Access Storage 32">
            <a:extLst>
              <a:ext uri="{FF2B5EF4-FFF2-40B4-BE49-F238E27FC236}">
                <a16:creationId xmlns:a16="http://schemas.microsoft.com/office/drawing/2014/main" id="{2B101FE7-4175-AC46-E39E-13380162BC16}"/>
              </a:ext>
            </a:extLst>
          </p:cNvPr>
          <p:cNvSpPr/>
          <p:nvPr/>
        </p:nvSpPr>
        <p:spPr>
          <a:xfrm>
            <a:off x="3952088" y="2809599"/>
            <a:ext cx="558952" cy="692195"/>
          </a:xfrm>
          <a:prstGeom prst="flowChartMagneticDrum">
            <a:avLst/>
          </a:prstGeom>
          <a:solidFill>
            <a:schemeClr val="accent3">
              <a:lumMod val="75000"/>
            </a:schemeClr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02EBA63-83D8-0813-9754-B3D73F014A34}"/>
              </a:ext>
            </a:extLst>
          </p:cNvPr>
          <p:cNvCxnSpPr>
            <a:cxnSpLocks/>
          </p:cNvCxnSpPr>
          <p:nvPr/>
        </p:nvCxnSpPr>
        <p:spPr>
          <a:xfrm>
            <a:off x="4511040" y="3180667"/>
            <a:ext cx="2824480" cy="10572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Arc 36">
            <a:extLst>
              <a:ext uri="{FF2B5EF4-FFF2-40B4-BE49-F238E27FC236}">
                <a16:creationId xmlns:a16="http://schemas.microsoft.com/office/drawing/2014/main" id="{47433BF6-450E-9E38-4D9A-D0B414DCCE1D}"/>
              </a:ext>
            </a:extLst>
          </p:cNvPr>
          <p:cNvSpPr/>
          <p:nvPr/>
        </p:nvSpPr>
        <p:spPr>
          <a:xfrm>
            <a:off x="3219270" y="980825"/>
            <a:ext cx="4189290" cy="4320070"/>
          </a:xfrm>
          <a:prstGeom prst="arc">
            <a:avLst>
              <a:gd name="adj1" fmla="val 16200000"/>
              <a:gd name="adj2" fmla="val 5316995"/>
            </a:avLst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6D686A80-539B-E3E3-ACA8-5867EF651B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230640" flipV="1">
            <a:off x="3990430" y="2013521"/>
            <a:ext cx="3532289" cy="194510"/>
          </a:xfrm>
          <a:prstGeom prst="rect">
            <a:avLst/>
          </a:prstGeom>
        </p:spPr>
      </p:pic>
      <p:sp>
        <p:nvSpPr>
          <p:cNvPr id="41" name="Flowchart: Direct Access Storage 40">
            <a:extLst>
              <a:ext uri="{FF2B5EF4-FFF2-40B4-BE49-F238E27FC236}">
                <a16:creationId xmlns:a16="http://schemas.microsoft.com/office/drawing/2014/main" id="{7A7BFD97-1207-D7A1-6FB7-B154D99ABC09}"/>
              </a:ext>
            </a:extLst>
          </p:cNvPr>
          <p:cNvSpPr/>
          <p:nvPr/>
        </p:nvSpPr>
        <p:spPr>
          <a:xfrm rot="19012833">
            <a:off x="6174344" y="1136239"/>
            <a:ext cx="882869" cy="578069"/>
          </a:xfrm>
          <a:prstGeom prst="flowChartMagneticDrum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4" name="Arc 43">
            <a:extLst>
              <a:ext uri="{FF2B5EF4-FFF2-40B4-BE49-F238E27FC236}">
                <a16:creationId xmlns:a16="http://schemas.microsoft.com/office/drawing/2014/main" id="{FB02027D-D27F-3496-52CC-4121752941A1}"/>
              </a:ext>
            </a:extLst>
          </p:cNvPr>
          <p:cNvSpPr/>
          <p:nvPr/>
        </p:nvSpPr>
        <p:spPr>
          <a:xfrm>
            <a:off x="4917910" y="2550624"/>
            <a:ext cx="763929" cy="1260086"/>
          </a:xfrm>
          <a:prstGeom prst="arc">
            <a:avLst>
              <a:gd name="adj1" fmla="val 16200000"/>
              <a:gd name="adj2" fmla="val 2149085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DB83817-54A9-0AED-FD31-02340AA339EA}"/>
              </a:ext>
            </a:extLst>
          </p:cNvPr>
          <p:cNvSpPr txBox="1"/>
          <p:nvPr/>
        </p:nvSpPr>
        <p:spPr>
          <a:xfrm>
            <a:off x="3576320" y="3530424"/>
            <a:ext cx="1341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Graphite Target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BFF788C-AED9-7A3F-AFC4-9959CDB931AC}"/>
              </a:ext>
            </a:extLst>
          </p:cNvPr>
          <p:cNvSpPr txBox="1"/>
          <p:nvPr/>
        </p:nvSpPr>
        <p:spPr>
          <a:xfrm>
            <a:off x="542602" y="4722627"/>
            <a:ext cx="1341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X-ray source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6B9F63D-CC0B-3D34-7DF9-29D2C5AE71BC}"/>
              </a:ext>
            </a:extLst>
          </p:cNvPr>
          <p:cNvSpPr txBox="1"/>
          <p:nvPr/>
        </p:nvSpPr>
        <p:spPr>
          <a:xfrm>
            <a:off x="2011445" y="1632114"/>
            <a:ext cx="1341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Slit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C92EEC5-0045-4DB3-7A8D-BC88210BF9E1}"/>
              </a:ext>
            </a:extLst>
          </p:cNvPr>
          <p:cNvSpPr txBox="1"/>
          <p:nvPr/>
        </p:nvSpPr>
        <p:spPr>
          <a:xfrm>
            <a:off x="5793967" y="382027"/>
            <a:ext cx="1341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Detector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57330D1-8541-BA37-B6FB-AEBC5886CE47}"/>
              </a:ext>
            </a:extLst>
          </p:cNvPr>
          <p:cNvSpPr txBox="1"/>
          <p:nvPr/>
        </p:nvSpPr>
        <p:spPr>
          <a:xfrm>
            <a:off x="2895726" y="2647472"/>
            <a:ext cx="815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</a:t>
            </a:r>
            <a:endParaRPr lang="en-I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4C09668-85D7-1674-3EE1-528497B94E8C}"/>
              </a:ext>
            </a:extLst>
          </p:cNvPr>
          <p:cNvSpPr txBox="1"/>
          <p:nvPr/>
        </p:nvSpPr>
        <p:spPr>
          <a:xfrm>
            <a:off x="4688113" y="2036395"/>
            <a:ext cx="815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’</a:t>
            </a:r>
            <a:endParaRPr lang="en-I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9555E8A-ACD5-353B-0AAD-54E437DC7962}"/>
              </a:ext>
            </a:extLst>
          </p:cNvPr>
          <p:cNvSpPr txBox="1"/>
          <p:nvPr/>
        </p:nvSpPr>
        <p:spPr>
          <a:xfrm>
            <a:off x="5365164" y="2619185"/>
            <a:ext cx="14291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=45</a:t>
            </a:r>
            <a:r>
              <a:rPr lang="en-IN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o</a:t>
            </a:r>
            <a:endParaRPr lang="en-IN" sz="24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255C91BA-5978-F7EF-8714-F9EB05A33BE3}"/>
              </a:ext>
            </a:extLst>
          </p:cNvPr>
          <p:cNvCxnSpPr/>
          <p:nvPr/>
        </p:nvCxnSpPr>
        <p:spPr>
          <a:xfrm>
            <a:off x="592466" y="284480"/>
            <a:ext cx="732924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E8F0C7E5-65C6-4904-46C6-D839C93761C4}"/>
              </a:ext>
            </a:extLst>
          </p:cNvPr>
          <p:cNvCxnSpPr/>
          <p:nvPr/>
        </p:nvCxnSpPr>
        <p:spPr>
          <a:xfrm>
            <a:off x="592466" y="5730240"/>
            <a:ext cx="732924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9ED7DBD7-CB33-7109-232B-277849D2E513}"/>
              </a:ext>
            </a:extLst>
          </p:cNvPr>
          <p:cNvCxnSpPr/>
          <p:nvPr/>
        </p:nvCxnSpPr>
        <p:spPr>
          <a:xfrm>
            <a:off x="592466" y="284480"/>
            <a:ext cx="0" cy="54762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AC7B660B-5C28-5F63-CB81-9921E4CA5D1B}"/>
              </a:ext>
            </a:extLst>
          </p:cNvPr>
          <p:cNvCxnSpPr/>
          <p:nvPr/>
        </p:nvCxnSpPr>
        <p:spPr>
          <a:xfrm>
            <a:off x="7907666" y="271610"/>
            <a:ext cx="0" cy="54762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0F9FED6B-7815-636B-3479-CB8248FBEC24}"/>
              </a:ext>
            </a:extLst>
          </p:cNvPr>
          <p:cNvSpPr txBox="1"/>
          <p:nvPr/>
        </p:nvSpPr>
        <p:spPr>
          <a:xfrm>
            <a:off x="1259117" y="5823934"/>
            <a:ext cx="5871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 = 45   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A small shift is in wave length 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9889052C-0D10-E377-E654-131653B1AC67}"/>
              </a:ext>
            </a:extLst>
          </p:cNvPr>
          <p:cNvGrpSpPr/>
          <p:nvPr/>
        </p:nvGrpSpPr>
        <p:grpSpPr>
          <a:xfrm>
            <a:off x="8154719" y="1794347"/>
            <a:ext cx="4037281" cy="4458298"/>
            <a:chOff x="8154719" y="1794347"/>
            <a:chExt cx="4037281" cy="4458298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D261BB15-460C-0DBA-9575-2892F4BC420E}"/>
                </a:ext>
              </a:extLst>
            </p:cNvPr>
            <p:cNvCxnSpPr/>
            <p:nvPr/>
          </p:nvCxnSpPr>
          <p:spPr>
            <a:xfrm>
              <a:off x="8561294" y="5730240"/>
              <a:ext cx="3137647" cy="3048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B2857D82-0FD0-5EC9-C7A8-4C130020960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561294" y="1794347"/>
              <a:ext cx="0" cy="394466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F47C048-6D85-0F68-C6C1-38C6C9AE2346}"/>
                </a:ext>
              </a:extLst>
            </p:cNvPr>
            <p:cNvSpPr txBox="1"/>
            <p:nvPr/>
          </p:nvSpPr>
          <p:spPr>
            <a:xfrm>
              <a:off x="10442810" y="5790980"/>
              <a:ext cx="17491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wave length </a:t>
              </a:r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87102CC-4984-F965-93C2-2CEBFEEC0B98}"/>
                </a:ext>
              </a:extLst>
            </p:cNvPr>
            <p:cNvSpPr txBox="1"/>
            <p:nvPr/>
          </p:nvSpPr>
          <p:spPr>
            <a:xfrm rot="16200000">
              <a:off x="7394952" y="3056702"/>
              <a:ext cx="19812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Intensity</a:t>
              </a:r>
              <a:endParaRPr lang="en-IN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16EEB27-A3AE-213D-9B16-2145241A4E96}"/>
                </a:ext>
              </a:extLst>
            </p:cNvPr>
            <p:cNvCxnSpPr>
              <a:cxnSpLocks/>
            </p:cNvCxnSpPr>
            <p:nvPr/>
          </p:nvCxnSpPr>
          <p:spPr>
            <a:xfrm>
              <a:off x="9583270" y="3230547"/>
              <a:ext cx="0" cy="2462126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0441DC70-2592-4FB1-1D48-07B9552AF2AB}"/>
                </a:ext>
              </a:extLst>
            </p:cNvPr>
            <p:cNvCxnSpPr>
              <a:cxnSpLocks/>
            </p:cNvCxnSpPr>
            <p:nvPr/>
          </p:nvCxnSpPr>
          <p:spPr>
            <a:xfrm>
              <a:off x="9959787" y="2922602"/>
              <a:ext cx="0" cy="2770071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B8C0BCD-C3A9-A47D-BEC9-B17830B2777F}"/>
                </a:ext>
              </a:extLst>
            </p:cNvPr>
            <p:cNvSpPr/>
            <p:nvPr/>
          </p:nvSpPr>
          <p:spPr>
            <a:xfrm>
              <a:off x="8901953" y="2922602"/>
              <a:ext cx="2219011" cy="2796069"/>
            </a:xfrm>
            <a:custGeom>
              <a:avLst/>
              <a:gdLst>
                <a:gd name="connsiteX0" fmla="*/ 0 w 2420071"/>
                <a:gd name="connsiteY0" fmla="*/ 2542688 h 2807687"/>
                <a:gd name="connsiteX1" fmla="*/ 510988 w 2420071"/>
                <a:gd name="connsiteY1" fmla="*/ 2121347 h 2807687"/>
                <a:gd name="connsiteX2" fmla="*/ 717176 w 2420071"/>
                <a:gd name="connsiteY2" fmla="*/ 256688 h 2807687"/>
                <a:gd name="connsiteX3" fmla="*/ 950259 w 2420071"/>
                <a:gd name="connsiteY3" fmla="*/ 597347 h 2807687"/>
                <a:gd name="connsiteX4" fmla="*/ 1093694 w 2420071"/>
                <a:gd name="connsiteY4" fmla="*/ 32570 h 2807687"/>
                <a:gd name="connsiteX5" fmla="*/ 1281953 w 2420071"/>
                <a:gd name="connsiteY5" fmla="*/ 328406 h 2807687"/>
                <a:gd name="connsiteX6" fmla="*/ 1577788 w 2420071"/>
                <a:gd name="connsiteY6" fmla="*/ 2444076 h 2807687"/>
                <a:gd name="connsiteX7" fmla="*/ 2348753 w 2420071"/>
                <a:gd name="connsiteY7" fmla="*/ 2775770 h 2807687"/>
                <a:gd name="connsiteX8" fmla="*/ 2339788 w 2420071"/>
                <a:gd name="connsiteY8" fmla="*/ 2775770 h 2807687"/>
                <a:gd name="connsiteX0" fmla="*/ 0 w 2420071"/>
                <a:gd name="connsiteY0" fmla="*/ 2536904 h 2801903"/>
                <a:gd name="connsiteX1" fmla="*/ 510988 w 2420071"/>
                <a:gd name="connsiteY1" fmla="*/ 2115563 h 2801903"/>
                <a:gd name="connsiteX2" fmla="*/ 717176 w 2420071"/>
                <a:gd name="connsiteY2" fmla="*/ 250904 h 2801903"/>
                <a:gd name="connsiteX3" fmla="*/ 950259 w 2420071"/>
                <a:gd name="connsiteY3" fmla="*/ 591563 h 2801903"/>
                <a:gd name="connsiteX4" fmla="*/ 1093694 w 2420071"/>
                <a:gd name="connsiteY4" fmla="*/ 26786 h 2801903"/>
                <a:gd name="connsiteX5" fmla="*/ 1281953 w 2420071"/>
                <a:gd name="connsiteY5" fmla="*/ 322622 h 2801903"/>
                <a:gd name="connsiteX6" fmla="*/ 1568824 w 2420071"/>
                <a:gd name="connsiteY6" fmla="*/ 2276927 h 2801903"/>
                <a:gd name="connsiteX7" fmla="*/ 2348753 w 2420071"/>
                <a:gd name="connsiteY7" fmla="*/ 2769986 h 2801903"/>
                <a:gd name="connsiteX8" fmla="*/ 2339788 w 2420071"/>
                <a:gd name="connsiteY8" fmla="*/ 2769986 h 2801903"/>
                <a:gd name="connsiteX0" fmla="*/ 0 w 2431090"/>
                <a:gd name="connsiteY0" fmla="*/ 2536904 h 2796069"/>
                <a:gd name="connsiteX1" fmla="*/ 510988 w 2431090"/>
                <a:gd name="connsiteY1" fmla="*/ 2115563 h 2796069"/>
                <a:gd name="connsiteX2" fmla="*/ 717176 w 2431090"/>
                <a:gd name="connsiteY2" fmla="*/ 250904 h 2796069"/>
                <a:gd name="connsiteX3" fmla="*/ 950259 w 2431090"/>
                <a:gd name="connsiteY3" fmla="*/ 591563 h 2796069"/>
                <a:gd name="connsiteX4" fmla="*/ 1093694 w 2431090"/>
                <a:gd name="connsiteY4" fmla="*/ 26786 h 2796069"/>
                <a:gd name="connsiteX5" fmla="*/ 1281953 w 2431090"/>
                <a:gd name="connsiteY5" fmla="*/ 322622 h 2796069"/>
                <a:gd name="connsiteX6" fmla="*/ 1568824 w 2431090"/>
                <a:gd name="connsiteY6" fmla="*/ 2276927 h 2796069"/>
                <a:gd name="connsiteX7" fmla="*/ 2348753 w 2431090"/>
                <a:gd name="connsiteY7" fmla="*/ 2769986 h 2796069"/>
                <a:gd name="connsiteX8" fmla="*/ 2366682 w 2431090"/>
                <a:gd name="connsiteY8" fmla="*/ 2752057 h 2796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31090" h="2796069">
                  <a:moveTo>
                    <a:pt x="0" y="2536904"/>
                  </a:moveTo>
                  <a:cubicBezTo>
                    <a:pt x="195729" y="2516733"/>
                    <a:pt x="391459" y="2496563"/>
                    <a:pt x="510988" y="2115563"/>
                  </a:cubicBezTo>
                  <a:cubicBezTo>
                    <a:pt x="630517" y="1734563"/>
                    <a:pt x="643964" y="504904"/>
                    <a:pt x="717176" y="250904"/>
                  </a:cubicBezTo>
                  <a:cubicBezTo>
                    <a:pt x="790388" y="-3096"/>
                    <a:pt x="887506" y="628916"/>
                    <a:pt x="950259" y="591563"/>
                  </a:cubicBezTo>
                  <a:cubicBezTo>
                    <a:pt x="1013012" y="554210"/>
                    <a:pt x="1038412" y="71609"/>
                    <a:pt x="1093694" y="26786"/>
                  </a:cubicBezTo>
                  <a:cubicBezTo>
                    <a:pt x="1148976" y="-18037"/>
                    <a:pt x="1202765" y="-52401"/>
                    <a:pt x="1281953" y="322622"/>
                  </a:cubicBezTo>
                  <a:cubicBezTo>
                    <a:pt x="1361141" y="697645"/>
                    <a:pt x="1391024" y="1869033"/>
                    <a:pt x="1568824" y="2276927"/>
                  </a:cubicBezTo>
                  <a:cubicBezTo>
                    <a:pt x="1746624" y="2684821"/>
                    <a:pt x="2348753" y="2769986"/>
                    <a:pt x="2348753" y="2769986"/>
                  </a:cubicBezTo>
                  <a:cubicBezTo>
                    <a:pt x="2475753" y="2825268"/>
                    <a:pt x="2434664" y="2779698"/>
                    <a:pt x="2366682" y="2752057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29BAC0F8-103A-0676-F310-E91E80F96DA3}"/>
                </a:ext>
              </a:extLst>
            </p:cNvPr>
            <p:cNvSpPr txBox="1"/>
            <p:nvPr/>
          </p:nvSpPr>
          <p:spPr>
            <a:xfrm>
              <a:off x="9186680" y="5718671"/>
              <a:ext cx="81521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</a:t>
              </a:r>
              <a:endPara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E13C8E21-BE5E-65C7-7A2F-A2FA6C90781F}"/>
                </a:ext>
              </a:extLst>
            </p:cNvPr>
            <p:cNvSpPr txBox="1"/>
            <p:nvPr/>
          </p:nvSpPr>
          <p:spPr>
            <a:xfrm>
              <a:off x="9627594" y="5718670"/>
              <a:ext cx="81521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’</a:t>
              </a:r>
              <a:endPara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D0720F9F-8D3C-1932-9657-DEB5EE30CDC2}"/>
              </a:ext>
            </a:extLst>
          </p:cNvPr>
          <p:cNvSpPr txBox="1"/>
          <p:nvPr/>
        </p:nvSpPr>
        <p:spPr>
          <a:xfrm>
            <a:off x="10263231" y="3021654"/>
            <a:ext cx="17154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 shift in wavelength</a:t>
            </a:r>
          </a:p>
        </p:txBody>
      </p:sp>
    </p:spTree>
    <p:extLst>
      <p:ext uri="{BB962C8B-B14F-4D97-AF65-F5344CB8AC3E}">
        <p14:creationId xmlns:p14="http://schemas.microsoft.com/office/powerpoint/2010/main" val="1827580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>
            <a:extLst>
              <a:ext uri="{FF2B5EF4-FFF2-40B4-BE49-F238E27FC236}">
                <a16:creationId xmlns:a16="http://schemas.microsoft.com/office/drawing/2014/main" id="{BCB120AF-7059-1DFB-4256-F52BFAA8817E}"/>
              </a:ext>
            </a:extLst>
          </p:cNvPr>
          <p:cNvGrpSpPr/>
          <p:nvPr/>
        </p:nvGrpSpPr>
        <p:grpSpPr>
          <a:xfrm>
            <a:off x="812800" y="1882762"/>
            <a:ext cx="1005840" cy="2905760"/>
            <a:chOff x="762000" y="975360"/>
            <a:chExt cx="1564640" cy="4622800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7A66001-31B7-1BAF-75F3-007564513936}"/>
                </a:ext>
              </a:extLst>
            </p:cNvPr>
            <p:cNvGrpSpPr/>
            <p:nvPr/>
          </p:nvGrpSpPr>
          <p:grpSpPr>
            <a:xfrm>
              <a:off x="762000" y="1380941"/>
              <a:ext cx="1564640" cy="3405237"/>
              <a:chOff x="762000" y="1380941"/>
              <a:chExt cx="1564640" cy="3405237"/>
            </a:xfrm>
          </p:grpSpPr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88891F92-BF34-9E19-FED3-4573851A3D30}"/>
                  </a:ext>
                </a:extLst>
              </p:cNvPr>
              <p:cNvGrpSpPr/>
              <p:nvPr/>
            </p:nvGrpSpPr>
            <p:grpSpPr>
              <a:xfrm>
                <a:off x="762000" y="1380941"/>
                <a:ext cx="1564640" cy="3405237"/>
                <a:chOff x="762000" y="1380941"/>
                <a:chExt cx="1564640" cy="3405237"/>
              </a:xfrm>
            </p:grpSpPr>
            <p:sp>
              <p:nvSpPr>
                <p:cNvPr id="6" name="Flowchart: Terminator 5">
                  <a:extLst>
                    <a:ext uri="{FF2B5EF4-FFF2-40B4-BE49-F238E27FC236}">
                      <a16:creationId xmlns:a16="http://schemas.microsoft.com/office/drawing/2014/main" id="{8968F439-ADCF-9473-DC77-294C6FB481EF}"/>
                    </a:ext>
                  </a:extLst>
                </p:cNvPr>
                <p:cNvSpPr/>
                <p:nvPr/>
              </p:nvSpPr>
              <p:spPr>
                <a:xfrm rot="5400000">
                  <a:off x="-158299" y="2692400"/>
                  <a:ext cx="3405237" cy="782320"/>
                </a:xfrm>
                <a:prstGeom prst="flowChartTerminator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N"/>
                </a:p>
              </p:txBody>
            </p:sp>
            <p:sp>
              <p:nvSpPr>
                <p:cNvPr id="7" name="Oval 6">
                  <a:extLst>
                    <a:ext uri="{FF2B5EF4-FFF2-40B4-BE49-F238E27FC236}">
                      <a16:creationId xmlns:a16="http://schemas.microsoft.com/office/drawing/2014/main" id="{2A28145E-EF27-6EF5-54C1-72DB1E1233F6}"/>
                    </a:ext>
                  </a:extLst>
                </p:cNvPr>
                <p:cNvSpPr/>
                <p:nvPr/>
              </p:nvSpPr>
              <p:spPr>
                <a:xfrm>
                  <a:off x="762000" y="2407920"/>
                  <a:ext cx="1564640" cy="158496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N"/>
                </a:p>
              </p:txBody>
            </p:sp>
          </p:grpSp>
          <p:sp>
            <p:nvSpPr>
              <p:cNvPr id="9" name="Flowchart: Terminator 8">
                <a:extLst>
                  <a:ext uri="{FF2B5EF4-FFF2-40B4-BE49-F238E27FC236}">
                    <a16:creationId xmlns:a16="http://schemas.microsoft.com/office/drawing/2014/main" id="{A8C68492-A545-1FB6-997D-94AA2DBAB8CC}"/>
                  </a:ext>
                </a:extLst>
              </p:cNvPr>
              <p:cNvSpPr/>
              <p:nvPr/>
            </p:nvSpPr>
            <p:spPr>
              <a:xfrm rot="5400000">
                <a:off x="647699" y="2796540"/>
                <a:ext cx="1783080" cy="772160"/>
              </a:xfrm>
              <a:prstGeom prst="flowChartTerminator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042AEF2-E284-DCC1-81F6-265836E023C2}"/>
                </a:ext>
              </a:extLst>
            </p:cNvPr>
            <p:cNvSpPr/>
            <p:nvPr/>
          </p:nvSpPr>
          <p:spPr>
            <a:xfrm>
              <a:off x="1405472" y="975360"/>
              <a:ext cx="281087" cy="200152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A6E81E8-7273-41BF-73F7-4B5B964643F2}"/>
                </a:ext>
              </a:extLst>
            </p:cNvPr>
            <p:cNvSpPr/>
            <p:nvPr/>
          </p:nvSpPr>
          <p:spPr>
            <a:xfrm>
              <a:off x="1385151" y="3596640"/>
              <a:ext cx="281087" cy="200152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0" name="Arc 19">
              <a:extLst>
                <a:ext uri="{FF2B5EF4-FFF2-40B4-BE49-F238E27FC236}">
                  <a16:creationId xmlns:a16="http://schemas.microsoft.com/office/drawing/2014/main" id="{A65186F2-0BA1-7063-3673-F8AE0541F44D}"/>
                </a:ext>
              </a:extLst>
            </p:cNvPr>
            <p:cNvSpPr/>
            <p:nvPr/>
          </p:nvSpPr>
          <p:spPr>
            <a:xfrm rot="16452901">
              <a:off x="1225979" y="1372992"/>
              <a:ext cx="659422" cy="728736"/>
            </a:xfrm>
            <a:prstGeom prst="arc">
              <a:avLst>
                <a:gd name="adj1" fmla="val 16200000"/>
                <a:gd name="adj2" fmla="val 4733218"/>
              </a:avLst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1" name="Arc 20">
              <a:extLst>
                <a:ext uri="{FF2B5EF4-FFF2-40B4-BE49-F238E27FC236}">
                  <a16:creationId xmlns:a16="http://schemas.microsoft.com/office/drawing/2014/main" id="{F6C14AEA-6C04-A8F8-AC1A-71744DA011A3}"/>
                </a:ext>
              </a:extLst>
            </p:cNvPr>
            <p:cNvSpPr/>
            <p:nvPr/>
          </p:nvSpPr>
          <p:spPr>
            <a:xfrm rot="5597995">
              <a:off x="1216304" y="4071672"/>
              <a:ext cx="659422" cy="728736"/>
            </a:xfrm>
            <a:prstGeom prst="arc">
              <a:avLst>
                <a:gd name="adj1" fmla="val 16200000"/>
                <a:gd name="adj2" fmla="val 4733218"/>
              </a:avLst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2" name="Right Triangle 21">
              <a:extLst>
                <a:ext uri="{FF2B5EF4-FFF2-40B4-BE49-F238E27FC236}">
                  <a16:creationId xmlns:a16="http://schemas.microsoft.com/office/drawing/2014/main" id="{0EB1DF71-4803-B93E-5D60-CBE48F08AFB4}"/>
                </a:ext>
              </a:extLst>
            </p:cNvPr>
            <p:cNvSpPr/>
            <p:nvPr/>
          </p:nvSpPr>
          <p:spPr>
            <a:xfrm rot="5400000">
              <a:off x="1426313" y="2912421"/>
              <a:ext cx="294640" cy="314960"/>
            </a:xfrm>
            <a:prstGeom prst="rtTriangl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4556D669-019F-8125-253B-9428EDAD814F}"/>
                </a:ext>
              </a:extLst>
            </p:cNvPr>
            <p:cNvSpPr/>
            <p:nvPr/>
          </p:nvSpPr>
          <p:spPr>
            <a:xfrm>
              <a:off x="1385151" y="3355962"/>
              <a:ext cx="111760" cy="40640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86988A3-FA5E-14FA-5E68-D31F3E1076CD}"/>
                </a:ext>
              </a:extLst>
            </p:cNvPr>
            <p:cNvSpPr/>
            <p:nvPr/>
          </p:nvSpPr>
          <p:spPr>
            <a:xfrm>
              <a:off x="1456271" y="3335642"/>
              <a:ext cx="111760" cy="40640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0BFFA4AA-A818-704B-BE93-6810DF838A15}"/>
                </a:ext>
              </a:extLst>
            </p:cNvPr>
            <p:cNvSpPr/>
            <p:nvPr/>
          </p:nvSpPr>
          <p:spPr>
            <a:xfrm>
              <a:off x="1547711" y="3345802"/>
              <a:ext cx="111760" cy="40640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EB5AE44F-99D8-D1D2-8F95-AE3C5C9CD8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327" y="3101221"/>
            <a:ext cx="3532289" cy="158893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A8402436-D3D9-1778-EFDA-3C05B42B105A}"/>
              </a:ext>
            </a:extLst>
          </p:cNvPr>
          <p:cNvSpPr/>
          <p:nvPr/>
        </p:nvSpPr>
        <p:spPr>
          <a:xfrm>
            <a:off x="2580640" y="2021840"/>
            <a:ext cx="101600" cy="107938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876FFD6-1D0A-7BC4-7CDF-D4E264B71753}"/>
              </a:ext>
            </a:extLst>
          </p:cNvPr>
          <p:cNvSpPr/>
          <p:nvPr/>
        </p:nvSpPr>
        <p:spPr>
          <a:xfrm>
            <a:off x="2567226" y="3222936"/>
            <a:ext cx="101600" cy="107938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3" name="Flowchart: Direct Access Storage 32">
            <a:extLst>
              <a:ext uri="{FF2B5EF4-FFF2-40B4-BE49-F238E27FC236}">
                <a16:creationId xmlns:a16="http://schemas.microsoft.com/office/drawing/2014/main" id="{2B101FE7-4175-AC46-E39E-13380162BC16}"/>
              </a:ext>
            </a:extLst>
          </p:cNvPr>
          <p:cNvSpPr/>
          <p:nvPr/>
        </p:nvSpPr>
        <p:spPr>
          <a:xfrm>
            <a:off x="3952088" y="2809599"/>
            <a:ext cx="558952" cy="692195"/>
          </a:xfrm>
          <a:prstGeom prst="flowChartMagneticDrum">
            <a:avLst/>
          </a:prstGeom>
          <a:solidFill>
            <a:schemeClr val="accent3">
              <a:lumMod val="75000"/>
            </a:schemeClr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02EBA63-83D8-0813-9754-B3D73F014A34}"/>
              </a:ext>
            </a:extLst>
          </p:cNvPr>
          <p:cNvCxnSpPr>
            <a:cxnSpLocks/>
          </p:cNvCxnSpPr>
          <p:nvPr/>
        </p:nvCxnSpPr>
        <p:spPr>
          <a:xfrm>
            <a:off x="4511040" y="3180667"/>
            <a:ext cx="2824480" cy="10572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Arc 36">
            <a:extLst>
              <a:ext uri="{FF2B5EF4-FFF2-40B4-BE49-F238E27FC236}">
                <a16:creationId xmlns:a16="http://schemas.microsoft.com/office/drawing/2014/main" id="{47433BF6-450E-9E38-4D9A-D0B414DCCE1D}"/>
              </a:ext>
            </a:extLst>
          </p:cNvPr>
          <p:cNvSpPr/>
          <p:nvPr/>
        </p:nvSpPr>
        <p:spPr>
          <a:xfrm>
            <a:off x="3219270" y="980825"/>
            <a:ext cx="4189290" cy="4320070"/>
          </a:xfrm>
          <a:prstGeom prst="arc">
            <a:avLst>
              <a:gd name="adj1" fmla="val 14122159"/>
              <a:gd name="adj2" fmla="val 5316995"/>
            </a:avLst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6D686A80-539B-E3E3-ACA8-5867EF651B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 flipV="1">
            <a:off x="2736257" y="1545120"/>
            <a:ext cx="2949499" cy="162418"/>
          </a:xfrm>
          <a:prstGeom prst="rect">
            <a:avLst/>
          </a:prstGeom>
        </p:spPr>
      </p:pic>
      <p:sp>
        <p:nvSpPr>
          <p:cNvPr id="41" name="Flowchart: Direct Access Storage 40">
            <a:extLst>
              <a:ext uri="{FF2B5EF4-FFF2-40B4-BE49-F238E27FC236}">
                <a16:creationId xmlns:a16="http://schemas.microsoft.com/office/drawing/2014/main" id="{7A7BFD97-1207-D7A1-6FB7-B154D99ABC09}"/>
              </a:ext>
            </a:extLst>
          </p:cNvPr>
          <p:cNvSpPr/>
          <p:nvPr/>
        </p:nvSpPr>
        <p:spPr>
          <a:xfrm rot="16200000">
            <a:off x="3780571" y="1042867"/>
            <a:ext cx="882869" cy="578069"/>
          </a:xfrm>
          <a:prstGeom prst="flowChartMagneticDrum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4" name="Arc 43">
            <a:extLst>
              <a:ext uri="{FF2B5EF4-FFF2-40B4-BE49-F238E27FC236}">
                <a16:creationId xmlns:a16="http://schemas.microsoft.com/office/drawing/2014/main" id="{FB02027D-D27F-3496-52CC-4121752941A1}"/>
              </a:ext>
            </a:extLst>
          </p:cNvPr>
          <p:cNvSpPr/>
          <p:nvPr/>
        </p:nvSpPr>
        <p:spPr>
          <a:xfrm>
            <a:off x="3682093" y="2401920"/>
            <a:ext cx="1248336" cy="1594820"/>
          </a:xfrm>
          <a:prstGeom prst="arc">
            <a:avLst>
              <a:gd name="adj1" fmla="val 16199997"/>
              <a:gd name="adj2" fmla="val 2149085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DB83817-54A9-0AED-FD31-02340AA339EA}"/>
              </a:ext>
            </a:extLst>
          </p:cNvPr>
          <p:cNvSpPr txBox="1"/>
          <p:nvPr/>
        </p:nvSpPr>
        <p:spPr>
          <a:xfrm>
            <a:off x="3576320" y="3530424"/>
            <a:ext cx="1341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Graphite Target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BFF788C-AED9-7A3F-AFC4-9959CDB931AC}"/>
              </a:ext>
            </a:extLst>
          </p:cNvPr>
          <p:cNvSpPr txBox="1"/>
          <p:nvPr/>
        </p:nvSpPr>
        <p:spPr>
          <a:xfrm>
            <a:off x="542602" y="4722627"/>
            <a:ext cx="1341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X-ray source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6B9F63D-CC0B-3D34-7DF9-29D2C5AE71BC}"/>
              </a:ext>
            </a:extLst>
          </p:cNvPr>
          <p:cNvSpPr txBox="1"/>
          <p:nvPr/>
        </p:nvSpPr>
        <p:spPr>
          <a:xfrm>
            <a:off x="2011445" y="1632114"/>
            <a:ext cx="1341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Slit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C92EEC5-0045-4DB3-7A8D-BC88210BF9E1}"/>
              </a:ext>
            </a:extLst>
          </p:cNvPr>
          <p:cNvSpPr txBox="1"/>
          <p:nvPr/>
        </p:nvSpPr>
        <p:spPr>
          <a:xfrm>
            <a:off x="5793967" y="382027"/>
            <a:ext cx="1341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Detector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57330D1-8541-BA37-B6FB-AEBC5886CE47}"/>
              </a:ext>
            </a:extLst>
          </p:cNvPr>
          <p:cNvSpPr txBox="1"/>
          <p:nvPr/>
        </p:nvSpPr>
        <p:spPr>
          <a:xfrm>
            <a:off x="2851308" y="2652504"/>
            <a:ext cx="815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</a:t>
            </a:r>
            <a:endParaRPr lang="en-I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4C09668-85D7-1674-3EE1-528497B94E8C}"/>
              </a:ext>
            </a:extLst>
          </p:cNvPr>
          <p:cNvSpPr txBox="1"/>
          <p:nvPr/>
        </p:nvSpPr>
        <p:spPr>
          <a:xfrm>
            <a:off x="4033963" y="1910469"/>
            <a:ext cx="815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’</a:t>
            </a:r>
            <a:endParaRPr lang="en-I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9555E8A-ACD5-353B-0AAD-54E437DC7962}"/>
              </a:ext>
            </a:extLst>
          </p:cNvPr>
          <p:cNvSpPr txBox="1"/>
          <p:nvPr/>
        </p:nvSpPr>
        <p:spPr>
          <a:xfrm>
            <a:off x="4791322" y="2506050"/>
            <a:ext cx="1085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 =90</a:t>
            </a:r>
            <a:r>
              <a:rPr lang="en-IN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o</a:t>
            </a:r>
            <a:endParaRPr lang="en-IN" sz="24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255C91BA-5978-F7EF-8714-F9EB05A33BE3}"/>
              </a:ext>
            </a:extLst>
          </p:cNvPr>
          <p:cNvCxnSpPr/>
          <p:nvPr/>
        </p:nvCxnSpPr>
        <p:spPr>
          <a:xfrm>
            <a:off x="592466" y="284480"/>
            <a:ext cx="732924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E8F0C7E5-65C6-4904-46C6-D839C93761C4}"/>
              </a:ext>
            </a:extLst>
          </p:cNvPr>
          <p:cNvCxnSpPr/>
          <p:nvPr/>
        </p:nvCxnSpPr>
        <p:spPr>
          <a:xfrm>
            <a:off x="592466" y="5730240"/>
            <a:ext cx="732924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9ED7DBD7-CB33-7109-232B-277849D2E513}"/>
              </a:ext>
            </a:extLst>
          </p:cNvPr>
          <p:cNvCxnSpPr/>
          <p:nvPr/>
        </p:nvCxnSpPr>
        <p:spPr>
          <a:xfrm>
            <a:off x="592466" y="284480"/>
            <a:ext cx="0" cy="54762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AC7B660B-5C28-5F63-CB81-9921E4CA5D1B}"/>
              </a:ext>
            </a:extLst>
          </p:cNvPr>
          <p:cNvCxnSpPr/>
          <p:nvPr/>
        </p:nvCxnSpPr>
        <p:spPr>
          <a:xfrm>
            <a:off x="7907666" y="271610"/>
            <a:ext cx="0" cy="54762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DF2CF695-767B-1B9F-2ADC-5401446F737D}"/>
              </a:ext>
            </a:extLst>
          </p:cNvPr>
          <p:cNvSpPr txBox="1"/>
          <p:nvPr/>
        </p:nvSpPr>
        <p:spPr>
          <a:xfrm>
            <a:off x="1567180" y="5799589"/>
            <a:ext cx="5057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Scattering at 90</a:t>
            </a:r>
            <a:r>
              <a:rPr lang="en-IN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causes higher shift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C6B3A9-17F3-3838-A9D4-F088F13C3F88}"/>
              </a:ext>
            </a:extLst>
          </p:cNvPr>
          <p:cNvSpPr txBox="1"/>
          <p:nvPr/>
        </p:nvSpPr>
        <p:spPr>
          <a:xfrm rot="16200000">
            <a:off x="7394952" y="3056702"/>
            <a:ext cx="198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Intensity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E52597F5-3AE4-32D9-EC33-2FD13A4920A9}"/>
              </a:ext>
            </a:extLst>
          </p:cNvPr>
          <p:cNvGrpSpPr/>
          <p:nvPr/>
        </p:nvGrpSpPr>
        <p:grpSpPr>
          <a:xfrm>
            <a:off x="8561294" y="1794347"/>
            <a:ext cx="3630706" cy="4458298"/>
            <a:chOff x="8561294" y="1794347"/>
            <a:chExt cx="3630706" cy="4458298"/>
          </a:xfrm>
        </p:grpSpPr>
        <p:cxnSp>
          <p:nvCxnSpPr>
            <p:cNvPr id="4" name="Straight Arrow Connector 3">
              <a:extLst>
                <a:ext uri="{FF2B5EF4-FFF2-40B4-BE49-F238E27FC236}">
                  <a16:creationId xmlns:a16="http://schemas.microsoft.com/office/drawing/2014/main" id="{F0B3EF1F-C263-5264-3D8C-653CDF6FA19C}"/>
                </a:ext>
              </a:extLst>
            </p:cNvPr>
            <p:cNvCxnSpPr/>
            <p:nvPr/>
          </p:nvCxnSpPr>
          <p:spPr>
            <a:xfrm>
              <a:off x="8561294" y="5730240"/>
              <a:ext cx="3137647" cy="3048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141DFAEC-2D81-7084-562E-18208A887D1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561294" y="1794347"/>
              <a:ext cx="0" cy="394466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7A67667-ACEE-A920-5A32-805836514C9D}"/>
                </a:ext>
              </a:extLst>
            </p:cNvPr>
            <p:cNvSpPr txBox="1"/>
            <p:nvPr/>
          </p:nvSpPr>
          <p:spPr>
            <a:xfrm>
              <a:off x="10442810" y="5790980"/>
              <a:ext cx="17491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wave length </a:t>
              </a:r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00EAD1F6-E6FF-C8B8-A3A2-B5D8D627DB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708276" y="3303531"/>
              <a:ext cx="17929" cy="2250093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770FB3C-BC17-CB53-60C0-73B9B1AF5D1F}"/>
                </a:ext>
              </a:extLst>
            </p:cNvPr>
            <p:cNvCxnSpPr>
              <a:cxnSpLocks/>
            </p:cNvCxnSpPr>
            <p:nvPr/>
          </p:nvCxnSpPr>
          <p:spPr>
            <a:xfrm>
              <a:off x="10217212" y="2585637"/>
              <a:ext cx="0" cy="2901120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CA99B06-B7BE-1FEC-7703-EBBF79332459}"/>
                </a:ext>
              </a:extLst>
            </p:cNvPr>
            <p:cNvSpPr txBox="1"/>
            <p:nvPr/>
          </p:nvSpPr>
          <p:spPr>
            <a:xfrm>
              <a:off x="9186680" y="5718671"/>
              <a:ext cx="81521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</a:t>
              </a:r>
              <a:endPara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9D2CFD8-C76E-FC3C-5944-F41BB9FB460A}"/>
                </a:ext>
              </a:extLst>
            </p:cNvPr>
            <p:cNvSpPr txBox="1"/>
            <p:nvPr/>
          </p:nvSpPr>
          <p:spPr>
            <a:xfrm>
              <a:off x="9955879" y="5701750"/>
              <a:ext cx="81521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b="1" dirty="0"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rPr>
                <a:t>’</a:t>
              </a:r>
              <a:endPara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E816CE16-D2F9-66F1-3213-4BD8F80205D4}"/>
                </a:ext>
              </a:extLst>
            </p:cNvPr>
            <p:cNvSpPr/>
            <p:nvPr/>
          </p:nvSpPr>
          <p:spPr>
            <a:xfrm>
              <a:off x="8646162" y="2524600"/>
              <a:ext cx="3434650" cy="3177150"/>
            </a:xfrm>
            <a:custGeom>
              <a:avLst/>
              <a:gdLst>
                <a:gd name="connsiteX0" fmla="*/ 0 w 1981200"/>
                <a:gd name="connsiteY0" fmla="*/ 2848789 h 3209317"/>
                <a:gd name="connsiteX1" fmla="*/ 403411 w 1981200"/>
                <a:gd name="connsiteY1" fmla="*/ 2606742 h 3209317"/>
                <a:gd name="connsiteX2" fmla="*/ 618564 w 1981200"/>
                <a:gd name="connsiteY2" fmla="*/ 607612 h 3209317"/>
                <a:gd name="connsiteX3" fmla="*/ 788894 w 1981200"/>
                <a:gd name="connsiteY3" fmla="*/ 1638554 h 3209317"/>
                <a:gd name="connsiteX4" fmla="*/ 905435 w 1981200"/>
                <a:gd name="connsiteY4" fmla="*/ 15942 h 3209317"/>
                <a:gd name="connsiteX5" fmla="*/ 1264023 w 1981200"/>
                <a:gd name="connsiteY5" fmla="*/ 2830859 h 3209317"/>
                <a:gd name="connsiteX6" fmla="*/ 1981200 w 1981200"/>
                <a:gd name="connsiteY6" fmla="*/ 3180483 h 3209317"/>
                <a:gd name="connsiteX7" fmla="*/ 1981200 w 1981200"/>
                <a:gd name="connsiteY7" fmla="*/ 3180483 h 3209317"/>
                <a:gd name="connsiteX8" fmla="*/ 1981200 w 1981200"/>
                <a:gd name="connsiteY8" fmla="*/ 3153589 h 3209317"/>
                <a:gd name="connsiteX0" fmla="*/ 0 w 1981200"/>
                <a:gd name="connsiteY0" fmla="*/ 2845260 h 3177150"/>
                <a:gd name="connsiteX1" fmla="*/ 403411 w 1981200"/>
                <a:gd name="connsiteY1" fmla="*/ 2603213 h 3177150"/>
                <a:gd name="connsiteX2" fmla="*/ 618564 w 1981200"/>
                <a:gd name="connsiteY2" fmla="*/ 604083 h 3177150"/>
                <a:gd name="connsiteX3" fmla="*/ 788894 w 1981200"/>
                <a:gd name="connsiteY3" fmla="*/ 1635025 h 3177150"/>
                <a:gd name="connsiteX4" fmla="*/ 905435 w 1981200"/>
                <a:gd name="connsiteY4" fmla="*/ 12413 h 3177150"/>
                <a:gd name="connsiteX5" fmla="*/ 1335740 w 1981200"/>
                <a:gd name="connsiteY5" fmla="*/ 2674930 h 3177150"/>
                <a:gd name="connsiteX6" fmla="*/ 1981200 w 1981200"/>
                <a:gd name="connsiteY6" fmla="*/ 3176954 h 3177150"/>
                <a:gd name="connsiteX7" fmla="*/ 1981200 w 1981200"/>
                <a:gd name="connsiteY7" fmla="*/ 3176954 h 3177150"/>
                <a:gd name="connsiteX8" fmla="*/ 1981200 w 1981200"/>
                <a:gd name="connsiteY8" fmla="*/ 3150060 h 317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81200" h="3177150">
                  <a:moveTo>
                    <a:pt x="0" y="2845260"/>
                  </a:moveTo>
                  <a:cubicBezTo>
                    <a:pt x="150158" y="2911001"/>
                    <a:pt x="300317" y="2976743"/>
                    <a:pt x="403411" y="2603213"/>
                  </a:cubicBezTo>
                  <a:cubicBezTo>
                    <a:pt x="506505" y="2229683"/>
                    <a:pt x="554317" y="765448"/>
                    <a:pt x="618564" y="604083"/>
                  </a:cubicBezTo>
                  <a:cubicBezTo>
                    <a:pt x="682811" y="442718"/>
                    <a:pt x="741082" y="1733637"/>
                    <a:pt x="788894" y="1635025"/>
                  </a:cubicBezTo>
                  <a:cubicBezTo>
                    <a:pt x="836706" y="1536413"/>
                    <a:pt x="814294" y="-160904"/>
                    <a:pt x="905435" y="12413"/>
                  </a:cubicBezTo>
                  <a:cubicBezTo>
                    <a:pt x="996576" y="185730"/>
                    <a:pt x="1156446" y="2147507"/>
                    <a:pt x="1335740" y="2674930"/>
                  </a:cubicBezTo>
                  <a:cubicBezTo>
                    <a:pt x="1515034" y="3202353"/>
                    <a:pt x="1981200" y="3176954"/>
                    <a:pt x="1981200" y="3176954"/>
                  </a:cubicBezTo>
                  <a:lnTo>
                    <a:pt x="1981200" y="3176954"/>
                  </a:lnTo>
                  <a:lnTo>
                    <a:pt x="1981200" y="3150060"/>
                  </a:ln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20A7694A-F258-C2F2-81A0-C7D9210E30CF}"/>
                </a:ext>
              </a:extLst>
            </p:cNvPr>
            <p:cNvSpPr txBox="1"/>
            <p:nvPr/>
          </p:nvSpPr>
          <p:spPr>
            <a:xfrm>
              <a:off x="10400918" y="2914998"/>
              <a:ext cx="171546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higher shift in wavelength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0365C22-3843-ACE8-6BE9-10C4D7B8F0F6}"/>
              </a:ext>
            </a:extLst>
          </p:cNvPr>
          <p:cNvSpPr txBox="1"/>
          <p:nvPr/>
        </p:nvSpPr>
        <p:spPr>
          <a:xfrm>
            <a:off x="9722173" y="1973705"/>
            <a:ext cx="1085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 =90</a:t>
            </a:r>
            <a:r>
              <a:rPr lang="en-IN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o</a:t>
            </a:r>
            <a:endParaRPr lang="en-IN" sz="24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028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>
            <a:extLst>
              <a:ext uri="{FF2B5EF4-FFF2-40B4-BE49-F238E27FC236}">
                <a16:creationId xmlns:a16="http://schemas.microsoft.com/office/drawing/2014/main" id="{BCB120AF-7059-1DFB-4256-F52BFAA8817E}"/>
              </a:ext>
            </a:extLst>
          </p:cNvPr>
          <p:cNvGrpSpPr/>
          <p:nvPr/>
        </p:nvGrpSpPr>
        <p:grpSpPr>
          <a:xfrm>
            <a:off x="812800" y="1882762"/>
            <a:ext cx="1005840" cy="2905760"/>
            <a:chOff x="762000" y="975360"/>
            <a:chExt cx="1564640" cy="4622800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7A66001-31B7-1BAF-75F3-007564513936}"/>
                </a:ext>
              </a:extLst>
            </p:cNvPr>
            <p:cNvGrpSpPr/>
            <p:nvPr/>
          </p:nvGrpSpPr>
          <p:grpSpPr>
            <a:xfrm>
              <a:off x="762000" y="1380941"/>
              <a:ext cx="1564640" cy="3405237"/>
              <a:chOff x="762000" y="1380941"/>
              <a:chExt cx="1564640" cy="3405237"/>
            </a:xfrm>
          </p:grpSpPr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88891F92-BF34-9E19-FED3-4573851A3D30}"/>
                  </a:ext>
                </a:extLst>
              </p:cNvPr>
              <p:cNvGrpSpPr/>
              <p:nvPr/>
            </p:nvGrpSpPr>
            <p:grpSpPr>
              <a:xfrm>
                <a:off x="762000" y="1380941"/>
                <a:ext cx="1564640" cy="3405237"/>
                <a:chOff x="762000" y="1380941"/>
                <a:chExt cx="1564640" cy="3405237"/>
              </a:xfrm>
            </p:grpSpPr>
            <p:sp>
              <p:nvSpPr>
                <p:cNvPr id="6" name="Flowchart: Terminator 5">
                  <a:extLst>
                    <a:ext uri="{FF2B5EF4-FFF2-40B4-BE49-F238E27FC236}">
                      <a16:creationId xmlns:a16="http://schemas.microsoft.com/office/drawing/2014/main" id="{8968F439-ADCF-9473-DC77-294C6FB481EF}"/>
                    </a:ext>
                  </a:extLst>
                </p:cNvPr>
                <p:cNvSpPr/>
                <p:nvPr/>
              </p:nvSpPr>
              <p:spPr>
                <a:xfrm rot="5400000">
                  <a:off x="-158299" y="2692400"/>
                  <a:ext cx="3405237" cy="782320"/>
                </a:xfrm>
                <a:prstGeom prst="flowChartTerminator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N"/>
                </a:p>
              </p:txBody>
            </p:sp>
            <p:sp>
              <p:nvSpPr>
                <p:cNvPr id="7" name="Oval 6">
                  <a:extLst>
                    <a:ext uri="{FF2B5EF4-FFF2-40B4-BE49-F238E27FC236}">
                      <a16:creationId xmlns:a16="http://schemas.microsoft.com/office/drawing/2014/main" id="{2A28145E-EF27-6EF5-54C1-72DB1E1233F6}"/>
                    </a:ext>
                  </a:extLst>
                </p:cNvPr>
                <p:cNvSpPr/>
                <p:nvPr/>
              </p:nvSpPr>
              <p:spPr>
                <a:xfrm>
                  <a:off x="762000" y="2407920"/>
                  <a:ext cx="1564640" cy="158496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N"/>
                </a:p>
              </p:txBody>
            </p:sp>
          </p:grpSp>
          <p:sp>
            <p:nvSpPr>
              <p:cNvPr id="9" name="Flowchart: Terminator 8">
                <a:extLst>
                  <a:ext uri="{FF2B5EF4-FFF2-40B4-BE49-F238E27FC236}">
                    <a16:creationId xmlns:a16="http://schemas.microsoft.com/office/drawing/2014/main" id="{A8C68492-A545-1FB6-997D-94AA2DBAB8CC}"/>
                  </a:ext>
                </a:extLst>
              </p:cNvPr>
              <p:cNvSpPr/>
              <p:nvPr/>
            </p:nvSpPr>
            <p:spPr>
              <a:xfrm rot="5400000">
                <a:off x="647699" y="2796540"/>
                <a:ext cx="1783080" cy="772160"/>
              </a:xfrm>
              <a:prstGeom prst="flowChartTerminator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042AEF2-E284-DCC1-81F6-265836E023C2}"/>
                </a:ext>
              </a:extLst>
            </p:cNvPr>
            <p:cNvSpPr/>
            <p:nvPr/>
          </p:nvSpPr>
          <p:spPr>
            <a:xfrm>
              <a:off x="1405472" y="975360"/>
              <a:ext cx="281087" cy="200152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A6E81E8-7273-41BF-73F7-4B5B964643F2}"/>
                </a:ext>
              </a:extLst>
            </p:cNvPr>
            <p:cNvSpPr/>
            <p:nvPr/>
          </p:nvSpPr>
          <p:spPr>
            <a:xfrm>
              <a:off x="1385151" y="3596640"/>
              <a:ext cx="281087" cy="200152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0" name="Arc 19">
              <a:extLst>
                <a:ext uri="{FF2B5EF4-FFF2-40B4-BE49-F238E27FC236}">
                  <a16:creationId xmlns:a16="http://schemas.microsoft.com/office/drawing/2014/main" id="{A65186F2-0BA1-7063-3673-F8AE0541F44D}"/>
                </a:ext>
              </a:extLst>
            </p:cNvPr>
            <p:cNvSpPr/>
            <p:nvPr/>
          </p:nvSpPr>
          <p:spPr>
            <a:xfrm rot="16452901">
              <a:off x="1225979" y="1372992"/>
              <a:ext cx="659422" cy="728736"/>
            </a:xfrm>
            <a:prstGeom prst="arc">
              <a:avLst>
                <a:gd name="adj1" fmla="val 16200000"/>
                <a:gd name="adj2" fmla="val 4733218"/>
              </a:avLst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1" name="Arc 20">
              <a:extLst>
                <a:ext uri="{FF2B5EF4-FFF2-40B4-BE49-F238E27FC236}">
                  <a16:creationId xmlns:a16="http://schemas.microsoft.com/office/drawing/2014/main" id="{F6C14AEA-6C04-A8F8-AC1A-71744DA011A3}"/>
                </a:ext>
              </a:extLst>
            </p:cNvPr>
            <p:cNvSpPr/>
            <p:nvPr/>
          </p:nvSpPr>
          <p:spPr>
            <a:xfrm rot="5597995">
              <a:off x="1216304" y="4071672"/>
              <a:ext cx="659422" cy="728736"/>
            </a:xfrm>
            <a:prstGeom prst="arc">
              <a:avLst>
                <a:gd name="adj1" fmla="val 16200000"/>
                <a:gd name="adj2" fmla="val 4733218"/>
              </a:avLst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2" name="Right Triangle 21">
              <a:extLst>
                <a:ext uri="{FF2B5EF4-FFF2-40B4-BE49-F238E27FC236}">
                  <a16:creationId xmlns:a16="http://schemas.microsoft.com/office/drawing/2014/main" id="{0EB1DF71-4803-B93E-5D60-CBE48F08AFB4}"/>
                </a:ext>
              </a:extLst>
            </p:cNvPr>
            <p:cNvSpPr/>
            <p:nvPr/>
          </p:nvSpPr>
          <p:spPr>
            <a:xfrm rot="5400000">
              <a:off x="1426313" y="2912421"/>
              <a:ext cx="294640" cy="314960"/>
            </a:xfrm>
            <a:prstGeom prst="rtTriangl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4556D669-019F-8125-253B-9428EDAD814F}"/>
                </a:ext>
              </a:extLst>
            </p:cNvPr>
            <p:cNvSpPr/>
            <p:nvPr/>
          </p:nvSpPr>
          <p:spPr>
            <a:xfrm>
              <a:off x="1385151" y="3355962"/>
              <a:ext cx="111760" cy="40640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86988A3-FA5E-14FA-5E68-D31F3E1076CD}"/>
                </a:ext>
              </a:extLst>
            </p:cNvPr>
            <p:cNvSpPr/>
            <p:nvPr/>
          </p:nvSpPr>
          <p:spPr>
            <a:xfrm>
              <a:off x="1456271" y="3335642"/>
              <a:ext cx="111760" cy="40640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0BFFA4AA-A818-704B-BE93-6810DF838A15}"/>
                </a:ext>
              </a:extLst>
            </p:cNvPr>
            <p:cNvSpPr/>
            <p:nvPr/>
          </p:nvSpPr>
          <p:spPr>
            <a:xfrm>
              <a:off x="1547711" y="3345802"/>
              <a:ext cx="111760" cy="40640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EB5AE44F-99D8-D1D2-8F95-AE3C5C9CD8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327" y="3101221"/>
            <a:ext cx="3532289" cy="158893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A8402436-D3D9-1778-EFDA-3C05B42B105A}"/>
              </a:ext>
            </a:extLst>
          </p:cNvPr>
          <p:cNvSpPr/>
          <p:nvPr/>
        </p:nvSpPr>
        <p:spPr>
          <a:xfrm>
            <a:off x="2580640" y="2021840"/>
            <a:ext cx="101600" cy="107938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876FFD6-1D0A-7BC4-7CDF-D4E264B71753}"/>
              </a:ext>
            </a:extLst>
          </p:cNvPr>
          <p:cNvSpPr/>
          <p:nvPr/>
        </p:nvSpPr>
        <p:spPr>
          <a:xfrm>
            <a:off x="2567226" y="3222936"/>
            <a:ext cx="101600" cy="107938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3" name="Flowchart: Direct Access Storage 32">
            <a:extLst>
              <a:ext uri="{FF2B5EF4-FFF2-40B4-BE49-F238E27FC236}">
                <a16:creationId xmlns:a16="http://schemas.microsoft.com/office/drawing/2014/main" id="{2B101FE7-4175-AC46-E39E-13380162BC16}"/>
              </a:ext>
            </a:extLst>
          </p:cNvPr>
          <p:cNvSpPr/>
          <p:nvPr/>
        </p:nvSpPr>
        <p:spPr>
          <a:xfrm>
            <a:off x="3952088" y="2809599"/>
            <a:ext cx="558952" cy="692195"/>
          </a:xfrm>
          <a:prstGeom prst="flowChartMagneticDrum">
            <a:avLst/>
          </a:prstGeom>
          <a:solidFill>
            <a:schemeClr val="accent3">
              <a:lumMod val="75000"/>
            </a:schemeClr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02EBA63-83D8-0813-9754-B3D73F014A34}"/>
              </a:ext>
            </a:extLst>
          </p:cNvPr>
          <p:cNvCxnSpPr>
            <a:cxnSpLocks/>
          </p:cNvCxnSpPr>
          <p:nvPr/>
        </p:nvCxnSpPr>
        <p:spPr>
          <a:xfrm>
            <a:off x="4511040" y="3180667"/>
            <a:ext cx="2824480" cy="10572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Arc 36">
            <a:extLst>
              <a:ext uri="{FF2B5EF4-FFF2-40B4-BE49-F238E27FC236}">
                <a16:creationId xmlns:a16="http://schemas.microsoft.com/office/drawing/2014/main" id="{47433BF6-450E-9E38-4D9A-D0B414DCCE1D}"/>
              </a:ext>
            </a:extLst>
          </p:cNvPr>
          <p:cNvSpPr/>
          <p:nvPr/>
        </p:nvSpPr>
        <p:spPr>
          <a:xfrm>
            <a:off x="2439570" y="382027"/>
            <a:ext cx="4926251" cy="5171593"/>
          </a:xfrm>
          <a:prstGeom prst="arc">
            <a:avLst>
              <a:gd name="adj1" fmla="val 12377393"/>
              <a:gd name="adj2" fmla="val 5316995"/>
            </a:avLst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6D686A80-539B-E3E3-ACA8-5867EF651B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3754414" flipV="1">
            <a:off x="1812601" y="1788761"/>
            <a:ext cx="2872067" cy="205491"/>
          </a:xfrm>
          <a:prstGeom prst="rect">
            <a:avLst/>
          </a:prstGeom>
        </p:spPr>
      </p:pic>
      <p:sp>
        <p:nvSpPr>
          <p:cNvPr id="41" name="Flowchart: Direct Access Storage 40">
            <a:extLst>
              <a:ext uri="{FF2B5EF4-FFF2-40B4-BE49-F238E27FC236}">
                <a16:creationId xmlns:a16="http://schemas.microsoft.com/office/drawing/2014/main" id="{7A7BFD97-1207-D7A1-6FB7-B154D99ABC09}"/>
              </a:ext>
            </a:extLst>
          </p:cNvPr>
          <p:cNvSpPr/>
          <p:nvPr/>
        </p:nvSpPr>
        <p:spPr>
          <a:xfrm rot="13654422">
            <a:off x="2278007" y="958665"/>
            <a:ext cx="882869" cy="578069"/>
          </a:xfrm>
          <a:prstGeom prst="flowChartMagneticDrum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4" name="Arc 43">
            <a:extLst>
              <a:ext uri="{FF2B5EF4-FFF2-40B4-BE49-F238E27FC236}">
                <a16:creationId xmlns:a16="http://schemas.microsoft.com/office/drawing/2014/main" id="{FB02027D-D27F-3496-52CC-4121752941A1}"/>
              </a:ext>
            </a:extLst>
          </p:cNvPr>
          <p:cNvSpPr/>
          <p:nvPr/>
        </p:nvSpPr>
        <p:spPr>
          <a:xfrm>
            <a:off x="3347412" y="2463035"/>
            <a:ext cx="1412668" cy="1519796"/>
          </a:xfrm>
          <a:prstGeom prst="arc">
            <a:avLst>
              <a:gd name="adj1" fmla="val 15784242"/>
              <a:gd name="adj2" fmla="val 2149085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DB83817-54A9-0AED-FD31-02340AA339EA}"/>
              </a:ext>
            </a:extLst>
          </p:cNvPr>
          <p:cNvSpPr txBox="1"/>
          <p:nvPr/>
        </p:nvSpPr>
        <p:spPr>
          <a:xfrm>
            <a:off x="3576320" y="3530424"/>
            <a:ext cx="1341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Graphite Target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BFF788C-AED9-7A3F-AFC4-9959CDB931AC}"/>
              </a:ext>
            </a:extLst>
          </p:cNvPr>
          <p:cNvSpPr txBox="1"/>
          <p:nvPr/>
        </p:nvSpPr>
        <p:spPr>
          <a:xfrm>
            <a:off x="542602" y="4722627"/>
            <a:ext cx="13415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X-ray source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6B9F63D-CC0B-3D34-7DF9-29D2C5AE71BC}"/>
              </a:ext>
            </a:extLst>
          </p:cNvPr>
          <p:cNvSpPr txBox="1"/>
          <p:nvPr/>
        </p:nvSpPr>
        <p:spPr>
          <a:xfrm>
            <a:off x="2011445" y="1632114"/>
            <a:ext cx="1341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Slit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C92EEC5-0045-4DB3-7A8D-BC88210BF9E1}"/>
              </a:ext>
            </a:extLst>
          </p:cNvPr>
          <p:cNvSpPr txBox="1"/>
          <p:nvPr/>
        </p:nvSpPr>
        <p:spPr>
          <a:xfrm>
            <a:off x="5793967" y="382027"/>
            <a:ext cx="1341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Detector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57330D1-8541-BA37-B6FB-AEBC5886CE47}"/>
              </a:ext>
            </a:extLst>
          </p:cNvPr>
          <p:cNvSpPr txBox="1"/>
          <p:nvPr/>
        </p:nvSpPr>
        <p:spPr>
          <a:xfrm>
            <a:off x="2851308" y="2652504"/>
            <a:ext cx="815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</a:t>
            </a:r>
            <a:endParaRPr lang="en-I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4C09668-85D7-1674-3EE1-528497B94E8C}"/>
              </a:ext>
            </a:extLst>
          </p:cNvPr>
          <p:cNvSpPr txBox="1"/>
          <p:nvPr/>
        </p:nvSpPr>
        <p:spPr>
          <a:xfrm>
            <a:off x="3258916" y="1606488"/>
            <a:ext cx="815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’</a:t>
            </a:r>
            <a:endParaRPr lang="en-I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9555E8A-ACD5-353B-0AAD-54E437DC7962}"/>
              </a:ext>
            </a:extLst>
          </p:cNvPr>
          <p:cNvSpPr txBox="1"/>
          <p:nvPr/>
        </p:nvSpPr>
        <p:spPr>
          <a:xfrm>
            <a:off x="8846307" y="1396914"/>
            <a:ext cx="1458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 = 135</a:t>
            </a:r>
            <a:r>
              <a:rPr lang="en-IN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o</a:t>
            </a:r>
            <a:endParaRPr lang="en-IN" sz="24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255C91BA-5978-F7EF-8714-F9EB05A33BE3}"/>
              </a:ext>
            </a:extLst>
          </p:cNvPr>
          <p:cNvCxnSpPr/>
          <p:nvPr/>
        </p:nvCxnSpPr>
        <p:spPr>
          <a:xfrm>
            <a:off x="592466" y="284480"/>
            <a:ext cx="732924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E8F0C7E5-65C6-4904-46C6-D839C93761C4}"/>
              </a:ext>
            </a:extLst>
          </p:cNvPr>
          <p:cNvCxnSpPr/>
          <p:nvPr/>
        </p:nvCxnSpPr>
        <p:spPr>
          <a:xfrm>
            <a:off x="592466" y="5730240"/>
            <a:ext cx="732924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9ED7DBD7-CB33-7109-232B-277849D2E513}"/>
              </a:ext>
            </a:extLst>
          </p:cNvPr>
          <p:cNvCxnSpPr/>
          <p:nvPr/>
        </p:nvCxnSpPr>
        <p:spPr>
          <a:xfrm>
            <a:off x="592466" y="284480"/>
            <a:ext cx="0" cy="54762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AC7B660B-5C28-5F63-CB81-9921E4CA5D1B}"/>
              </a:ext>
            </a:extLst>
          </p:cNvPr>
          <p:cNvCxnSpPr/>
          <p:nvPr/>
        </p:nvCxnSpPr>
        <p:spPr>
          <a:xfrm>
            <a:off x="7907666" y="271610"/>
            <a:ext cx="0" cy="54762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DF2CF695-767B-1B9F-2ADC-5401446F737D}"/>
              </a:ext>
            </a:extLst>
          </p:cNvPr>
          <p:cNvSpPr txBox="1"/>
          <p:nvPr/>
        </p:nvSpPr>
        <p:spPr>
          <a:xfrm>
            <a:off x="1567180" y="5799589"/>
            <a:ext cx="5057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 change is scattering with graphite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2229B388-5B3D-9D44-1F2A-C0D10AE7DB69}"/>
              </a:ext>
            </a:extLst>
          </p:cNvPr>
          <p:cNvCxnSpPr/>
          <p:nvPr/>
        </p:nvCxnSpPr>
        <p:spPr>
          <a:xfrm>
            <a:off x="8134794" y="5277184"/>
            <a:ext cx="3137647" cy="304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4A368A19-85E8-6476-C98A-424F62BD7F2E}"/>
              </a:ext>
            </a:extLst>
          </p:cNvPr>
          <p:cNvCxnSpPr>
            <a:cxnSpLocks/>
          </p:cNvCxnSpPr>
          <p:nvPr/>
        </p:nvCxnSpPr>
        <p:spPr>
          <a:xfrm flipV="1">
            <a:off x="8134794" y="1341291"/>
            <a:ext cx="0" cy="39446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F6238BB1-0F3F-7428-B2A9-2D5C270D6010}"/>
              </a:ext>
            </a:extLst>
          </p:cNvPr>
          <p:cNvSpPr txBox="1"/>
          <p:nvPr/>
        </p:nvSpPr>
        <p:spPr>
          <a:xfrm>
            <a:off x="9998029" y="5692619"/>
            <a:ext cx="1749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wave length 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FC0BBE-8AFB-B938-FDA7-537799679FC7}"/>
              </a:ext>
            </a:extLst>
          </p:cNvPr>
          <p:cNvCxnSpPr>
            <a:cxnSpLocks/>
          </p:cNvCxnSpPr>
          <p:nvPr/>
        </p:nvCxnSpPr>
        <p:spPr>
          <a:xfrm flipH="1">
            <a:off x="9158823" y="3488472"/>
            <a:ext cx="40568" cy="1803952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619A459-5F2C-37A0-D0DB-8B808E01ADB2}"/>
              </a:ext>
            </a:extLst>
          </p:cNvPr>
          <p:cNvCxnSpPr>
            <a:cxnSpLocks/>
          </p:cNvCxnSpPr>
          <p:nvPr/>
        </p:nvCxnSpPr>
        <p:spPr>
          <a:xfrm>
            <a:off x="10595149" y="2463035"/>
            <a:ext cx="0" cy="2873622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569C0E6A-339E-F866-F1D1-D69D292738ED}"/>
              </a:ext>
            </a:extLst>
          </p:cNvPr>
          <p:cNvSpPr txBox="1"/>
          <p:nvPr/>
        </p:nvSpPr>
        <p:spPr>
          <a:xfrm>
            <a:off x="8760180" y="5265615"/>
            <a:ext cx="815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</a:t>
            </a:r>
            <a:endParaRPr lang="en-I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6AD34A1-BAF1-8B83-E7EB-C84380C8E770}"/>
              </a:ext>
            </a:extLst>
          </p:cNvPr>
          <p:cNvSpPr txBox="1"/>
          <p:nvPr/>
        </p:nvSpPr>
        <p:spPr>
          <a:xfrm>
            <a:off x="10200781" y="5312047"/>
            <a:ext cx="815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’</a:t>
            </a:r>
            <a:endParaRPr lang="en-IN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12FFA8B-A65E-1742-92CA-7DD7800C1335}"/>
              </a:ext>
            </a:extLst>
          </p:cNvPr>
          <p:cNvSpPr txBox="1"/>
          <p:nvPr/>
        </p:nvSpPr>
        <p:spPr>
          <a:xfrm>
            <a:off x="8390260" y="1797078"/>
            <a:ext cx="20590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 shift in wavelength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CBFDA87D-200A-9567-5B4A-9071145F5AC4}"/>
              </a:ext>
            </a:extLst>
          </p:cNvPr>
          <p:cNvSpPr/>
          <p:nvPr/>
        </p:nvSpPr>
        <p:spPr>
          <a:xfrm>
            <a:off x="8310282" y="2243534"/>
            <a:ext cx="3344027" cy="2140207"/>
          </a:xfrm>
          <a:custGeom>
            <a:avLst/>
            <a:gdLst>
              <a:gd name="connsiteX0" fmla="*/ 0 w 3128683"/>
              <a:gd name="connsiteY0" fmla="*/ 2140207 h 2140207"/>
              <a:gd name="connsiteX1" fmla="*/ 564777 w 3128683"/>
              <a:gd name="connsiteY1" fmla="*/ 1611290 h 2140207"/>
              <a:gd name="connsiteX2" fmla="*/ 797859 w 3128683"/>
              <a:gd name="connsiteY2" fmla="*/ 625172 h 2140207"/>
              <a:gd name="connsiteX3" fmla="*/ 1147483 w 3128683"/>
              <a:gd name="connsiteY3" fmla="*/ 1772654 h 2140207"/>
              <a:gd name="connsiteX4" fmla="*/ 1783977 w 3128683"/>
              <a:gd name="connsiteY4" fmla="*/ 1700937 h 2140207"/>
              <a:gd name="connsiteX5" fmla="*/ 2026024 w 3128683"/>
              <a:gd name="connsiteY5" fmla="*/ 141078 h 2140207"/>
              <a:gd name="connsiteX6" fmla="*/ 2348753 w 3128683"/>
              <a:gd name="connsiteY6" fmla="*/ 239690 h 2140207"/>
              <a:gd name="connsiteX7" fmla="*/ 2393577 w 3128683"/>
              <a:gd name="connsiteY7" fmla="*/ 1611290 h 2140207"/>
              <a:gd name="connsiteX8" fmla="*/ 3128683 w 3128683"/>
              <a:gd name="connsiteY8" fmla="*/ 2050560 h 2140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28683" h="2140207">
                <a:moveTo>
                  <a:pt x="0" y="2140207"/>
                </a:moveTo>
                <a:cubicBezTo>
                  <a:pt x="215900" y="2002001"/>
                  <a:pt x="431801" y="1863796"/>
                  <a:pt x="564777" y="1611290"/>
                </a:cubicBezTo>
                <a:cubicBezTo>
                  <a:pt x="697753" y="1358784"/>
                  <a:pt x="700741" y="598278"/>
                  <a:pt x="797859" y="625172"/>
                </a:cubicBezTo>
                <a:cubicBezTo>
                  <a:pt x="894977" y="652066"/>
                  <a:pt x="983130" y="1593360"/>
                  <a:pt x="1147483" y="1772654"/>
                </a:cubicBezTo>
                <a:cubicBezTo>
                  <a:pt x="1311836" y="1951948"/>
                  <a:pt x="1637554" y="1972866"/>
                  <a:pt x="1783977" y="1700937"/>
                </a:cubicBezTo>
                <a:cubicBezTo>
                  <a:pt x="1930401" y="1429008"/>
                  <a:pt x="1931895" y="384619"/>
                  <a:pt x="2026024" y="141078"/>
                </a:cubicBezTo>
                <a:cubicBezTo>
                  <a:pt x="2120153" y="-102463"/>
                  <a:pt x="2287494" y="-5345"/>
                  <a:pt x="2348753" y="239690"/>
                </a:cubicBezTo>
                <a:cubicBezTo>
                  <a:pt x="2410012" y="484725"/>
                  <a:pt x="2263589" y="1309478"/>
                  <a:pt x="2393577" y="1611290"/>
                </a:cubicBezTo>
                <a:cubicBezTo>
                  <a:pt x="2523565" y="1913102"/>
                  <a:pt x="2826124" y="1981831"/>
                  <a:pt x="3128683" y="2050560"/>
                </a:cubicBezTo>
              </a:path>
            </a:pathLst>
          </a:custGeom>
          <a:noFill/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3A536C0-39FE-DE64-5460-6C41E7DF0D71}"/>
              </a:ext>
            </a:extLst>
          </p:cNvPr>
          <p:cNvSpPr txBox="1"/>
          <p:nvPr/>
        </p:nvSpPr>
        <p:spPr>
          <a:xfrm>
            <a:off x="4622761" y="2401988"/>
            <a:ext cx="1458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 = 135</a:t>
            </a:r>
            <a:r>
              <a:rPr lang="en-IN" sz="2400" b="1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o</a:t>
            </a:r>
            <a:endParaRPr lang="en-IN" sz="24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8146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D3A8D5F-DC2B-B0DA-A9F8-DDBBBDE5A328}"/>
              </a:ext>
            </a:extLst>
          </p:cNvPr>
          <p:cNvSpPr txBox="1"/>
          <p:nvPr/>
        </p:nvSpPr>
        <p:spPr>
          <a:xfrm>
            <a:off x="1524" y="370173"/>
            <a:ext cx="6094476" cy="58401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Compton measured the intensity of scattered x-ray for various scattering angles.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He found that one wavelength is same as the incident wavelength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and other one is shifted to a larger wavelength,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It can also be seen that the Compton shift 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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= 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’ - 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varies with the angle.</a:t>
            </a:r>
            <a:endParaRPr lang="en-PG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59427A-E25F-1A1A-5A70-B173D7DEB6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304449"/>
            <a:ext cx="6186938" cy="43008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1F100F3-AE3B-53AE-B1C1-FFE380B35C09}"/>
              </a:ext>
            </a:extLst>
          </p:cNvPr>
          <p:cNvSpPr/>
          <p:nvPr/>
        </p:nvSpPr>
        <p:spPr>
          <a:xfrm>
            <a:off x="6163056" y="5148072"/>
            <a:ext cx="1078992" cy="3383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525619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015B6C8-18DA-95F0-0B79-064276AB37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3537" y="328946"/>
            <a:ext cx="8941957" cy="619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6062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A622023-9FBB-A63E-F223-566E89D7A20F}"/>
              </a:ext>
            </a:extLst>
          </p:cNvPr>
          <p:cNvSpPr txBox="1"/>
          <p:nvPr/>
        </p:nvSpPr>
        <p:spPr>
          <a:xfrm>
            <a:off x="426720" y="405425"/>
            <a:ext cx="11338560" cy="5604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Compton interpreted his experimental results by postulating that the incoming x-rays are photons of energy E = h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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IN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IN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These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photons collide with free electrons in the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atoms of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graphite. </a:t>
            </a:r>
            <a:endParaRPr lang="en-IN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Incident photons transfer some of its energy to the electrons with which they collide. </a:t>
            </a:r>
            <a:endParaRPr lang="en-IN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Therefore, the scattered photons will have a little energy less than the incident photon. </a:t>
            </a:r>
            <a:endParaRPr lang="en-IN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This causes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quantitatively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for the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increase in 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wavelength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 =’- ) 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9225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1DB1D23-29FC-F5BB-C194-235FEE2742ED}"/>
              </a:ext>
            </a:extLst>
          </p:cNvPr>
          <p:cNvSpPr txBox="1"/>
          <p:nvPr/>
        </p:nvSpPr>
        <p:spPr>
          <a:xfrm>
            <a:off x="386080" y="473502"/>
            <a:ext cx="11572240" cy="3257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 Compton Effect we are dealing with high energy photons 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I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Therefore,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recoil electrons have relativistic </a:t>
            </a:r>
            <a:r>
              <a:rPr lang="en-I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velocity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Photon as a particle has energy E and momentum p, related to the rest mass :</a:t>
            </a:r>
          </a:p>
          <a:p>
            <a:pPr>
              <a:lnSpc>
                <a:spcPct val="150000"/>
              </a:lnSpc>
            </a:pP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                                 E</a:t>
            </a:r>
            <a:r>
              <a:rPr lang="en-IN" sz="28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= p</a:t>
            </a:r>
            <a:r>
              <a:rPr lang="en-IN" sz="28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en-IN" sz="28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+ m</a:t>
            </a:r>
            <a:r>
              <a:rPr lang="en-IN" sz="28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IN" sz="28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en-IN" sz="28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IN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A490408-2D45-C264-B648-FD49313A2A67}"/>
                  </a:ext>
                </a:extLst>
              </p:cNvPr>
              <p:cNvSpPr txBox="1"/>
              <p:nvPr/>
            </p:nvSpPr>
            <p:spPr>
              <a:xfrm>
                <a:off x="4256018" y="3601787"/>
                <a:ext cx="3353822" cy="24965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IN" sz="2400" b="1" dirty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Scattered photon has: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IN" sz="2400" b="1" dirty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E = h’</a:t>
                </a:r>
                <a:endParaRPr lang="en-IN" sz="2400" b="1" baseline="30000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IN" sz="2400" b="1" dirty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IN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𝒉𝒗</m:t>
                        </m:r>
                        <m:r>
                          <a:rPr lang="en-IN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′</m:t>
                        </m:r>
                      </m:num>
                      <m:den>
                        <m:r>
                          <a:rPr lang="en-IN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𝒄</m:t>
                        </m:r>
                      </m:den>
                    </m:f>
                  </m:oMath>
                </a14:m>
                <a:endParaRPr lang="en-IN" sz="2400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pPr>
                  <a:lnSpc>
                    <a:spcPct val="150000"/>
                  </a:lnSpc>
                </a:pPr>
                <a:endParaRPr lang="en-IN" sz="2400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A490408-2D45-C264-B648-FD49313A2A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6018" y="3601787"/>
                <a:ext cx="3353822" cy="249658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2A7F926-1CA1-E0FD-D5A6-F21147D9A355}"/>
                  </a:ext>
                </a:extLst>
              </p:cNvPr>
              <p:cNvSpPr txBox="1"/>
              <p:nvPr/>
            </p:nvSpPr>
            <p:spPr>
              <a:xfrm>
                <a:off x="1065778" y="3601788"/>
                <a:ext cx="3353822" cy="24965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IN" sz="2400" b="1" dirty="0">
                    <a:solidFill>
                      <a:schemeClr val="accent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Incident photon has: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IN" sz="2400" b="1" dirty="0">
                    <a:solidFill>
                      <a:schemeClr val="accent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E = h</a:t>
                </a:r>
                <a:endParaRPr lang="en-IN" sz="2400" b="1" baseline="30000" dirty="0">
                  <a:solidFill>
                    <a:schemeClr val="accent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IN" sz="2400" b="1" dirty="0">
                    <a:solidFill>
                      <a:schemeClr val="accent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b="1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IN" sz="2400" b="1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𝒉𝒗</m:t>
                        </m:r>
                      </m:num>
                      <m:den>
                        <m:r>
                          <a:rPr lang="en-IN" sz="2400" b="1" i="1" smtClean="0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𝒄</m:t>
                        </m:r>
                      </m:den>
                    </m:f>
                  </m:oMath>
                </a14:m>
                <a:endParaRPr lang="en-IN" sz="2400" b="1" dirty="0">
                  <a:solidFill>
                    <a:schemeClr val="accent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pPr>
                  <a:lnSpc>
                    <a:spcPct val="150000"/>
                  </a:lnSpc>
                </a:pPr>
                <a:endParaRPr lang="en-IN" sz="2400" b="1" dirty="0">
                  <a:solidFill>
                    <a:schemeClr val="accent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2A7F926-1CA1-E0FD-D5A6-F21147D9A3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5778" y="3601788"/>
                <a:ext cx="3353822" cy="249658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71B00CE-1BC0-5D6F-D847-C0AC9368A31E}"/>
                  </a:ext>
                </a:extLst>
              </p:cNvPr>
              <p:cNvSpPr txBox="1"/>
              <p:nvPr/>
            </p:nvSpPr>
            <p:spPr>
              <a:xfrm>
                <a:off x="8085884" y="3601787"/>
                <a:ext cx="2856436" cy="28788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IN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Scattered electron:</a:t>
                </a:r>
              </a:p>
              <a:p>
                <a:pPr>
                  <a:lnSpc>
                    <a:spcPct val="150000"/>
                  </a:lnSpc>
                </a:pPr>
                <a:r>
                  <a:rPr lang="en-IN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E = mc</a:t>
                </a:r>
                <a:r>
                  <a:rPr lang="en-IN" sz="2400" b="1" baseline="30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2</a:t>
                </a:r>
                <a:r>
                  <a:rPr lang="en-IN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–m</a:t>
                </a:r>
                <a:r>
                  <a:rPr lang="en-IN" sz="2400" b="1" baseline="-25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o</a:t>
                </a:r>
                <a:r>
                  <a:rPr lang="en-IN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c</a:t>
                </a:r>
                <a:r>
                  <a:rPr lang="en-IN" sz="2400" b="1" baseline="30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2</a:t>
                </a:r>
              </a:p>
              <a:p>
                <a:pPr>
                  <a:lnSpc>
                    <a:spcPct val="150000"/>
                  </a:lnSpc>
                </a:pPr>
                <a:r>
                  <a:rPr lang="en-IN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p = mv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IN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</m:ctrlPr>
                          </m:sSubPr>
                          <m:e>
                            <m:r>
                              <a:rPr lang="en-IN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𝒎</m:t>
                            </m:r>
                          </m:e>
                          <m:sub>
                            <m:r>
                              <a:rPr lang="en-IN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𝒐</m:t>
                            </m:r>
                          </m:sub>
                        </m:sSub>
                        <m:r>
                          <a:rPr lang="en-I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𝒗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IN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</m:ctrlPr>
                          </m:radPr>
                          <m:deg/>
                          <m:e>
                            <m:r>
                              <a:rPr lang="en-IN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𝟏</m:t>
                            </m:r>
                            <m:r>
                              <a:rPr lang="en-IN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IN" sz="2400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  <a:sym typeface="Symbol" panose="05050102010706020507" pitchFamily="18" charset="2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IN" sz="24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  <a:sym typeface="Symbol" panose="05050102010706020507" pitchFamily="18" charset="2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IN" sz="24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  <a:sym typeface="Symbol" panose="05050102010706020507" pitchFamily="18" charset="2"/>
                                      </a:rPr>
                                      <m:t>𝒗</m:t>
                                    </m:r>
                                  </m:e>
                                  <m:sup>
                                    <m:r>
                                      <a:rPr lang="en-IN" sz="24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  <a:sym typeface="Symbol" panose="05050102010706020507" pitchFamily="18" charset="2"/>
                                      </a:rPr>
                                      <m:t>𝟐</m:t>
                                    </m:r>
                                  </m:sup>
                                </m:sSup>
                              </m:num>
                              <m:den>
                                <m:sSup>
                                  <m:sSupPr>
                                    <m:ctrlPr>
                                      <a:rPr lang="en-IN" sz="24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  <a:sym typeface="Symbol" panose="05050102010706020507" pitchFamily="18" charset="2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IN" sz="24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  <a:sym typeface="Symbol" panose="05050102010706020507" pitchFamily="18" charset="2"/>
                                      </a:rPr>
                                      <m:t>𝒄</m:t>
                                    </m:r>
                                  </m:e>
                                  <m:sup>
                                    <m:r>
                                      <a:rPr lang="en-IN" sz="24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  <a:sym typeface="Symbol" panose="05050102010706020507" pitchFamily="18" charset="2"/>
                                      </a:rPr>
                                      <m:t>𝟐</m:t>
                                    </m:r>
                                  </m:sup>
                                </m:sSup>
                              </m:den>
                            </m:f>
                          </m:e>
                        </m:rad>
                      </m:den>
                    </m:f>
                  </m:oMath>
                </a14:m>
                <a:endParaRPr lang="en-IN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pPr>
                  <a:lnSpc>
                    <a:spcPct val="150000"/>
                  </a:lnSpc>
                </a:pPr>
                <a:endParaRPr lang="en-IN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71B00CE-1BC0-5D6F-D847-C0AC9368A3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85884" y="3601787"/>
                <a:ext cx="2856436" cy="2878801"/>
              </a:xfrm>
              <a:prstGeom prst="rect">
                <a:avLst/>
              </a:prstGeom>
              <a:blipFill>
                <a:blip r:embed="rId4"/>
                <a:stretch>
                  <a:fillRect l="-3198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6014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92645E8-AD07-E8E5-A694-8721D6CF71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632" y="289288"/>
            <a:ext cx="9772735" cy="6279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1508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616DB60-35AC-83BB-08A1-9F9102A3A44E}"/>
              </a:ext>
            </a:extLst>
          </p:cNvPr>
          <p:cNvSpPr txBox="1"/>
          <p:nvPr/>
        </p:nvSpPr>
        <p:spPr>
          <a:xfrm>
            <a:off x="349758" y="464104"/>
            <a:ext cx="11647170" cy="4726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Compton Effect we are dealing with </a:t>
            </a:r>
            <a:r>
              <a:rPr lang="en-IN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 energy photons </a:t>
            </a: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corresponding </a:t>
            </a:r>
            <a:r>
              <a:rPr lang="en-IN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 velocity recoil electrons. </a:t>
            </a:r>
          </a:p>
          <a:p>
            <a:pPr marL="342900" indent="-3429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Therefore, we need to take </a:t>
            </a:r>
            <a:r>
              <a:rPr lang="en-IN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relativistic relations </a:t>
            </a: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into account. </a:t>
            </a:r>
          </a:p>
          <a:p>
            <a:pPr marL="342900" indent="-3429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Taking photon as a particle of energy E and momentum p, total relativistic energy of the particle in terms of its rest mass, </a:t>
            </a:r>
            <a:r>
              <a:rPr lang="en-IN" sz="24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IN" sz="2400" kern="100" baseline="-25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velocity v is: </a:t>
            </a: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en-IN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</a:t>
            </a: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IN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p</a:t>
            </a:r>
            <a:r>
              <a:rPr lang="en-IN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IN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m</a:t>
            </a:r>
            <a:r>
              <a:rPr lang="en-IN" sz="24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IN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IN" sz="24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3209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1ECCDE4-B7E3-37CA-BDAF-71EE25935267}"/>
              </a:ext>
            </a:extLst>
          </p:cNvPr>
          <p:cNvSpPr txBox="1"/>
          <p:nvPr/>
        </p:nvSpPr>
        <p:spPr>
          <a:xfrm>
            <a:off x="185166" y="114681"/>
            <a:ext cx="11555730" cy="23043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IN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From the principle of conservation of energy, loss of energy of photon has to be equal to the gain of energy of electron. It follows that: </a:t>
            </a:r>
          </a:p>
          <a:p>
            <a:pPr>
              <a:lnSpc>
                <a:spcPct val="200000"/>
              </a:lnSpc>
            </a:pPr>
            <a:r>
              <a:rPr lang="en-IN" sz="24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</a:t>
            </a:r>
            <a:r>
              <a:rPr lang="en-IN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en-IN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</a:t>
            </a:r>
            <a:r>
              <a:rPr lang="en-IN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-h</a:t>
            </a:r>
            <a:r>
              <a:rPr lang="en-IN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</a:t>
            </a:r>
            <a:r>
              <a:rPr lang="en-IN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’ = mc</a:t>
            </a:r>
            <a:r>
              <a:rPr lang="en-IN" sz="2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IN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-m</a:t>
            </a:r>
            <a:r>
              <a:rPr lang="en-IN" sz="24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IN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en-IN" sz="2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IN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= KE = pc			</a:t>
            </a:r>
            <a:endParaRPr lang="en-PG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75693C3-7AA1-9269-E769-BE523542809A}"/>
                  </a:ext>
                </a:extLst>
              </p:cNvPr>
              <p:cNvSpPr txBox="1"/>
              <p:nvPr/>
            </p:nvSpPr>
            <p:spPr>
              <a:xfrm>
                <a:off x="185166" y="2544406"/>
                <a:ext cx="11287760" cy="29149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indent="-457200" algn="just">
                  <a:lnSpc>
                    <a:spcPct val="150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Ø"/>
                </a:pP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Applying conservation of linear momentum in horizontal direction: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a:rPr lang="en-IN" sz="2800" i="1" kern="1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</m:num>
                      <m:den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𝑐</m:t>
                        </m:r>
                      </m:den>
                    </m:f>
                  </m:oMath>
                </a14:m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num>
                      <m:den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𝑐</m:t>
                        </m:r>
                      </m:den>
                    </m:f>
                  </m:oMath>
                </a14:m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cos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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mv cos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𝑜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1−</m:t>
                            </m:r>
                            <m:f>
                              <m:fPr>
                                <m:ctrlPr>
                                  <a:rPr lang="en-IN" sz="28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𝑣</m:t>
                                    </m:r>
                                  </m:e>
                                  <m:sup>
                                    <m: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sSup>
                                  <m:sSupPr>
                                    <m:ctrlP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𝑐</m:t>
                                    </m:r>
                                  </m:e>
                                  <m:sup>
                                    <m: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den>
                            </m:f>
                          </m:e>
                        </m:rad>
                      </m:den>
                    </m:f>
                  </m:oMath>
                </a14:m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v cos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p cos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	</a:t>
                </a: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IN" sz="2800" kern="100" dirty="0"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                                 </a:t>
                </a:r>
                <a:r>
                  <a:rPr lang="en-IN" sz="2800" b="1" kern="100" dirty="0"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h</a:t>
                </a:r>
                <a:r>
                  <a:rPr lang="en-IN" sz="2800" b="1" kern="1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14:m>
                  <m:oMath xmlns:m="http://schemas.openxmlformats.org/officeDocument/2006/math">
                    <m:r>
                      <a:rPr lang="en-IN" sz="2800" b="1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</m:t>
                    </m:r>
                  </m:oMath>
                </a14:m>
                <a:r>
                  <a:rPr lang="en-IN" sz="28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- h</a:t>
                </a:r>
                <a:r>
                  <a:rPr lang="en-IN" sz="2800" b="1" kern="1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14:m>
                  <m:oMath xmlns:m="http://schemas.openxmlformats.org/officeDocument/2006/math">
                    <m:r>
                      <a:rPr lang="en-IN" sz="2800" b="1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</m:t>
                    </m:r>
                  </m:oMath>
                </a14:m>
                <a:r>
                  <a:rPr lang="en-IN" sz="2800" b="1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’cos</a:t>
                </a:r>
                <a:r>
                  <a:rPr lang="en-IN" sz="2800" b="1" kern="100" dirty="0"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  = </a:t>
                </a:r>
                <a:r>
                  <a:rPr lang="en-IN" sz="2800" b="1" kern="100" dirty="0"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pc cos</a:t>
                </a:r>
                <a:r>
                  <a:rPr lang="en-IN" sz="2800" b="1" kern="100" dirty="0"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endParaRPr lang="en-IN" sz="2800" b="1" kern="1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975693C3-7AA1-9269-E769-BE52354280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166" y="2544406"/>
                <a:ext cx="11287760" cy="2914901"/>
              </a:xfrm>
              <a:prstGeom prst="rect">
                <a:avLst/>
              </a:prstGeom>
              <a:blipFill>
                <a:blip r:embed="rId2"/>
                <a:stretch>
                  <a:fillRect l="-918" b="-4384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79431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9DBED04-1A04-98B2-A285-90D5639B7AA6}"/>
              </a:ext>
            </a:extLst>
          </p:cNvPr>
          <p:cNvSpPr txBox="1"/>
          <p:nvPr/>
        </p:nvSpPr>
        <p:spPr>
          <a:xfrm>
            <a:off x="548640" y="551153"/>
            <a:ext cx="11297920" cy="669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Applying conservation of linear momentum in vertical direction: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7645AE8-588D-418A-9A88-4DD7A8A1026E}"/>
                  </a:ext>
                </a:extLst>
              </p:cNvPr>
              <p:cNvSpPr txBox="1"/>
              <p:nvPr/>
            </p:nvSpPr>
            <p:spPr>
              <a:xfrm>
                <a:off x="1767840" y="998216"/>
                <a:ext cx="8656320" cy="201734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IN" sz="2800" i="1" kern="1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0</m:t>
                    </m:r>
                  </m:oMath>
                </a14:m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′</m:t>
                        </m:r>
                      </m:num>
                      <m:den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𝑐</m:t>
                        </m:r>
                      </m:den>
                    </m:f>
                  </m:oMath>
                </a14:m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sin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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mv sin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𝑜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1−</m:t>
                            </m:r>
                            <m:f>
                              <m:fPr>
                                <m:ctrlPr>
                                  <a:rPr lang="en-IN" sz="2800" i="1" kern="100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𝑣</m:t>
                                    </m:r>
                                  </m:e>
                                  <m:sup>
                                    <m: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num>
                              <m:den>
                                <m:sSup>
                                  <m:sSupPr>
                                    <m:ctrlP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𝑐</m:t>
                                    </m:r>
                                  </m:e>
                                  <m:sup>
                                    <m:r>
                                      <a:rPr lang="en-IN" sz="2800" i="1" kern="100"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den>
                            </m:f>
                          </m:e>
                        </m:rad>
                      </m:den>
                    </m:f>
                  </m:oMath>
                </a14:m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v sin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p sin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	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IN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                          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0 - h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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’ sin 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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= pc sin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IN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	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7645AE8-588D-418A-9A88-4DD7A8A102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7840" y="998216"/>
                <a:ext cx="8656320" cy="2017347"/>
              </a:xfrm>
              <a:prstGeom prst="rect">
                <a:avLst/>
              </a:prstGeom>
              <a:blipFill>
                <a:blip r:embed="rId2"/>
                <a:stretch>
                  <a:fillRect b="-7553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129440D-86A5-57E8-6495-1BD8A189B01E}"/>
                  </a:ext>
                </a:extLst>
              </p:cNvPr>
              <p:cNvSpPr txBox="1"/>
              <p:nvPr/>
            </p:nvSpPr>
            <p:spPr>
              <a:xfrm>
                <a:off x="345440" y="3015563"/>
                <a:ext cx="11033760" cy="256480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Squaring, adding and rearranging the momentum relations	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IN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</a:t>
                </a:r>
                <a:r>
                  <a:rPr lang="en-IN" sz="2800" kern="100" dirty="0"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h</a:t>
                </a:r>
                <a:r>
                  <a:rPr lang="en-IN" sz="2800" kern="1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14:m>
                  <m:oMath xmlns:m="http://schemas.openxmlformats.org/officeDocument/2006/math">
                    <m:r>
                      <a:rPr lang="en-IN" sz="2800" b="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</m:t>
                    </m:r>
                  </m:oMath>
                </a14:m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- h</a:t>
                </a:r>
                <a:r>
                  <a:rPr lang="en-IN" sz="2800" kern="1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14:m>
                  <m:oMath xmlns:m="http://schemas.openxmlformats.org/officeDocument/2006/math">
                    <m:r>
                      <a:rPr lang="en-IN" sz="2800" b="0" i="1" kern="10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</m:t>
                    </m:r>
                  </m:oMath>
                </a14:m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’cos</a:t>
                </a:r>
                <a:r>
                  <a:rPr lang="en-IN" sz="2800" kern="100" dirty="0"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  = </a:t>
                </a:r>
                <a:r>
                  <a:rPr lang="en-IN" sz="2800" kern="100" dirty="0"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pc cos</a:t>
                </a:r>
                <a:r>
                  <a:rPr lang="en-IN" sz="2800" kern="100" dirty="0"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IN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       and            </a:t>
                </a:r>
                <a:r>
                  <a:rPr lang="en-IN" sz="2800" dirty="0">
                    <a:latin typeface="Times New Roman" panose="02020603050405020304" pitchFamily="18" charset="0"/>
                    <a:ea typeface="DengXian" panose="02010600030101010101" pitchFamily="2" charset="-122"/>
                  </a:rPr>
                  <a:t> </a:t>
                </a:r>
              </a:p>
              <a:p>
                <a:r>
                  <a:rPr lang="en-IN" sz="2800" dirty="0">
                    <a:latin typeface="Times New Roman" panose="02020603050405020304" pitchFamily="18" charset="0"/>
                    <a:ea typeface="DengXian" panose="02010600030101010101" pitchFamily="2" charset="-122"/>
                  </a:rPr>
                  <a:t>    </a:t>
                </a:r>
                <a:r>
                  <a:rPr lang="en-IN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0 - h</a:t>
                </a:r>
                <a:r>
                  <a:rPr lang="en-IN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</a:t>
                </a:r>
                <a:r>
                  <a:rPr lang="en-IN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’ sin </a:t>
                </a:r>
                <a:r>
                  <a:rPr lang="en-IN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</a:t>
                </a:r>
                <a:r>
                  <a:rPr lang="en-IN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 = pc sin</a:t>
                </a:r>
                <a:r>
                  <a:rPr lang="en-IN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IN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	      </a:t>
                </a:r>
              </a:p>
              <a:p>
                <a:r>
                  <a:rPr lang="en-IN" sz="2800" dirty="0">
                    <a:latin typeface="Times New Roman" panose="02020603050405020304" pitchFamily="18" charset="0"/>
                    <a:ea typeface="DengXian" panose="02010600030101010101" pitchFamily="2" charset="-122"/>
                  </a:rPr>
                  <a:t>   </a:t>
                </a:r>
              </a:p>
              <a:p>
                <a:r>
                  <a:rPr lang="en-IN" sz="2800" dirty="0">
                    <a:latin typeface="Times New Roman" panose="02020603050405020304" pitchFamily="18" charset="0"/>
                    <a:ea typeface="DengXian" panose="02010600030101010101" pitchFamily="2" charset="-122"/>
                  </a:rPr>
                  <a:t> </a:t>
                </a:r>
                <a:r>
                  <a:rPr lang="en-IN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we shall have: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129440D-86A5-57E8-6495-1BD8A189B0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440" y="3015563"/>
                <a:ext cx="11033760" cy="2564805"/>
              </a:xfrm>
              <a:prstGeom prst="rect">
                <a:avLst/>
              </a:prstGeom>
              <a:blipFill>
                <a:blip r:embed="rId3"/>
                <a:stretch>
                  <a:fillRect l="-1160" b="-5952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C83D14A-BF12-2FBC-7009-F438338CE46C}"/>
                  </a:ext>
                </a:extLst>
              </p:cNvPr>
              <p:cNvSpPr txBox="1"/>
              <p:nvPr/>
            </p:nvSpPr>
            <p:spPr>
              <a:xfrm>
                <a:off x="3647440" y="5114598"/>
                <a:ext cx="6685280" cy="1192249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kumimoji="0" lang="en-IN" sz="3200" b="1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  <m:f>
                      <m:fPr>
                        <m:ctrlPr>
                          <a:rPr kumimoji="0" lang="en-IN" sz="32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𝐡</m:t>
                            </m:r>
                          </m:e>
                          <m:sup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𝐜</m:t>
                            </m:r>
                          </m:e>
                          <m:sup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kumimoji="0" lang="en-IN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+mn-cs"/>
                  </a:rPr>
                  <a:t> [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en-IN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kumimoji="0" lang="en-IN" sz="3200" b="1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</m:e>
                      <m:sup>
                        <m:r>
                          <a:rPr kumimoji="0" lang="en-IN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kumimoji="0" lang="en-IN" sz="3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+ </m:t>
                    </m:r>
                    <m:sSup>
                      <m:sSupPr>
                        <m:ctrlPr>
                          <a:rPr kumimoji="0" lang="en-IN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kumimoji="0" lang="en-IN" sz="3200" b="1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</m:e>
                      <m:sup>
                        <m:r>
                          <a:rPr kumimoji="0" lang="en-IN" sz="3200" b="1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kumimoji="0" lang="en-IN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′</m:t>
                        </m:r>
                        <m:r>
                          <a:rPr kumimoji="0" lang="en-IN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kumimoji="0" lang="en-IN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a:rPr kumimoji="0" lang="en-IN" sz="3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  <m:r>
                      <a:rPr kumimoji="0" lang="en-IN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𝟐</m:t>
                    </m:r>
                    <m:r>
                      <a:rPr kumimoji="0" lang="en-IN" sz="3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</m:t>
                    </m:r>
                    <m:r>
                      <a:rPr kumimoji="0" lang="en-IN" sz="3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’ </m:t>
                    </m:r>
                    <m:r>
                      <a:rPr kumimoji="0" lang="en-IN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𝐜𝐨𝐬</m:t>
                    </m:r>
                    <m:r>
                      <a:rPr kumimoji="0" lang="en-IN" sz="3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</m:t>
                    </m:r>
                    <m:r>
                      <a:rPr kumimoji="0" lang="en-IN" sz="3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] = </m:t>
                    </m:r>
                    <m:f>
                      <m:fPr>
                        <m:ctrlPr>
                          <a:rPr kumimoji="0" lang="en-IN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𝐦</m:t>
                            </m:r>
                          </m:e>
                          <m:sub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𝐨</m:t>
                            </m:r>
                          </m:sub>
                          <m:sup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bSup>
                        <m:sSup>
                          <m:sSupPr>
                            <m:ctrlP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𝐯</m:t>
                            </m:r>
                          </m:e>
                          <m:sup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kumimoji="0" lang="en-IN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kumimoji="0" lang="en-IN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kumimoji="0" lang="en-IN" sz="3200" b="1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rgbClr val="002060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kumimoji="0" lang="en-IN" sz="3200" b="1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rgbClr val="002060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𝐯</m:t>
                                </m:r>
                              </m:e>
                              <m:sup>
                                <m:r>
                                  <a:rPr kumimoji="0" lang="en-IN" sz="3200" b="1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rgbClr val="002060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kumimoji="0" lang="en-IN" sz="3200" b="1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rgbClr val="002060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kumimoji="0" lang="en-IN" sz="3200" b="1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rgbClr val="002060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𝐜</m:t>
                                </m:r>
                              </m:e>
                              <m:sup>
                                <m:r>
                                  <a:rPr kumimoji="0" lang="en-IN" sz="3200" b="1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rgbClr val="002060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</m:den>
                    </m:f>
                    <m:r>
                      <a:rPr kumimoji="0" lang="en-IN" sz="3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    </m:t>
                    </m:r>
                  </m:oMath>
                </a14:m>
                <a:r>
                  <a:rPr kumimoji="0" lang="en-IN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+mn-cs"/>
                  </a:rPr>
                  <a:t> </a:t>
                </a:r>
                <a:endParaRPr lang="en-IN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C83D14A-BF12-2FBC-7009-F438338CE4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7440" y="5114598"/>
                <a:ext cx="6685280" cy="119224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008780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81D310F-0AA8-D61B-6F17-BC85E46BEF46}"/>
              </a:ext>
            </a:extLst>
          </p:cNvPr>
          <p:cNvSpPr txBox="1"/>
          <p:nvPr/>
        </p:nvSpPr>
        <p:spPr>
          <a:xfrm>
            <a:off x="147320" y="363111"/>
            <a:ext cx="11734800" cy="31234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Now, the energy conservation relation for scattered photon and electron 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Energy lost by the scattered photon = Recoil energy of the scattered electron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IN" sz="2800" kern="100" dirty="0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 (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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-h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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’) = (m-</a:t>
            </a:r>
            <a:r>
              <a:rPr lang="en-IN" sz="2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IN" sz="2800" kern="100" baseline="-25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)c</a:t>
            </a:r>
            <a:r>
              <a:rPr lang="en-IN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 certain mathematical manipulations, we can rewrite this equation as: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4F30633A-BADB-AE1F-08E8-B95C3F1E2B0E}"/>
                  </a:ext>
                </a:extLst>
              </p:cNvPr>
              <p:cNvSpPr txBox="1"/>
              <p:nvPr/>
            </p:nvSpPr>
            <p:spPr>
              <a:xfrm>
                <a:off x="2108200" y="4181022"/>
                <a:ext cx="7813040" cy="1054584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square">
                <a:spAutoFit/>
              </a:bodyPr>
              <a:lstStyle/>
              <a:p>
                <a:r>
                  <a:rPr lang="en-IN" sz="28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𝐡</m:t>
                            </m:r>
                          </m:e>
                          <m:sup>
                            <m: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𝐜</m:t>
                            </m:r>
                          </m:e>
                          <m:sup>
                            <m: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  <m:r>
                      <a:rPr lang="en-IN" sz="2800" b="1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 [</m:t>
                    </m:r>
                  </m:oMath>
                </a14:m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</m:e>
                      <m:sup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</m:e>
                      <m:sup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 ′</m:t>
                        </m:r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- 2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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’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</m:num>
                      <m:den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𝒉</m:t>
                        </m:r>
                      </m:den>
                    </m:f>
                  </m:oMath>
                </a14:m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m</a:t>
                </a:r>
                <a:r>
                  <a:rPr lang="en-IN" sz="2800" b="1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c</a:t>
                </a:r>
                <a:r>
                  <a:rPr lang="en-IN" sz="2800" b="1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2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 ′</m:t>
                        </m:r>
                      </m:num>
                      <m:den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𝐡</m:t>
                        </m:r>
                      </m:den>
                    </m:f>
                  </m:oMath>
                </a14:m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m</a:t>
                </a:r>
                <a:r>
                  <a:rPr lang="en-IN" sz="2800" b="1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c</a:t>
                </a:r>
                <a:r>
                  <a:rPr lang="en-IN" sz="2800" b="1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2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] 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𝐦</m:t>
                            </m:r>
                          </m:e>
                          <m:sub>
                            <m: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𝐨</m:t>
                            </m:r>
                          </m:sub>
                          <m:sup>
                            <m: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bSup>
                        <m:sSup>
                          <m:sSupPr>
                            <m:ctrlP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𝐯</m:t>
                            </m:r>
                          </m:e>
                          <m:sup>
                            <m: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IN" sz="2800" b="1" i="1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IN" sz="2800" b="1" i="1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𝐯</m:t>
                                </m:r>
                              </m:e>
                              <m:sup>
                                <m:r>
                                  <a:rPr lang="en-IN" sz="2800" b="1" i="1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en-IN" sz="2800" b="1" i="1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IN" sz="2800" b="1" i="1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𝐜</m:t>
                                </m:r>
                              </m:e>
                              <m:sup>
                                <m:r>
                                  <a:rPr lang="en-IN" sz="2800" b="1" i="1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</m:den>
                    </m:f>
                  </m:oMath>
                </a14:m>
                <a:endParaRPr lang="en-IN" sz="28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4F30633A-BADB-AE1F-08E8-B95C3F1E2B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8200" y="4181022"/>
                <a:ext cx="7813040" cy="105458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542127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9325DCA-2C75-4B44-FD71-5B9E3C4468CB}"/>
              </a:ext>
            </a:extLst>
          </p:cNvPr>
          <p:cNvSpPr txBox="1"/>
          <p:nvPr/>
        </p:nvSpPr>
        <p:spPr>
          <a:xfrm>
            <a:off x="162560" y="165707"/>
            <a:ext cx="115519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2800" dirty="0">
                <a:latin typeface="Times New Roman" panose="02020603050405020304" pitchFamily="18" charset="0"/>
                <a:ea typeface="DengXian" panose="02010600030101010101" pitchFamily="2" charset="-122"/>
              </a:rPr>
              <a:t>Now we have two equations –momentum and energy conservation equations:</a:t>
            </a:r>
            <a:endParaRPr lang="en-IN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9E08077-39D3-B874-2D02-1841949B369B}"/>
                  </a:ext>
                </a:extLst>
              </p:cNvPr>
              <p:cNvSpPr txBox="1"/>
              <p:nvPr/>
            </p:nvSpPr>
            <p:spPr>
              <a:xfrm>
                <a:off x="2997200" y="959158"/>
                <a:ext cx="6685280" cy="1192249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kumimoji="0" lang="en-IN" sz="3200" b="1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  <m:f>
                      <m:fPr>
                        <m:ctrlPr>
                          <a:rPr kumimoji="0" lang="en-IN" sz="32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𝐡</m:t>
                            </m:r>
                          </m:e>
                          <m:sup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𝐜</m:t>
                            </m:r>
                          </m:e>
                          <m:sup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kumimoji="0" lang="en-IN" sz="3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+mn-cs"/>
                  </a:rPr>
                  <a:t> [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en-IN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kumimoji="0" lang="en-IN" sz="3200" b="1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</m:e>
                      <m:sup>
                        <m:r>
                          <a:rPr kumimoji="0" lang="en-IN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kumimoji="0" lang="en-IN" sz="3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+ </m:t>
                    </m:r>
                    <m:sSup>
                      <m:sSupPr>
                        <m:ctrlPr>
                          <a:rPr kumimoji="0" lang="en-IN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kumimoji="0" lang="en-IN" sz="3200" b="1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</m:e>
                      <m:sup>
                        <m:r>
                          <a:rPr kumimoji="0" lang="en-IN" sz="3200" b="1" i="0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kumimoji="0" lang="en-IN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′</m:t>
                        </m:r>
                        <m:r>
                          <a:rPr kumimoji="0" lang="en-IN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  <m:r>
                      <a:rPr kumimoji="0" lang="en-IN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a:rPr kumimoji="0" lang="en-IN" sz="3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  <m:r>
                      <a:rPr kumimoji="0" lang="en-IN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𝟐</m:t>
                    </m:r>
                    <m:r>
                      <a:rPr kumimoji="0" lang="en-IN" sz="3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</m:t>
                    </m:r>
                    <m:r>
                      <a:rPr kumimoji="0" lang="en-IN" sz="3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’ </m:t>
                    </m:r>
                    <m:r>
                      <a:rPr kumimoji="0" lang="en-IN" sz="3200" b="1" i="1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𝐜𝐨𝐬</m:t>
                    </m:r>
                    <m:r>
                      <a:rPr kumimoji="0" lang="en-IN" sz="3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</m:t>
                    </m:r>
                    <m:r>
                      <a:rPr kumimoji="0" lang="en-IN" sz="3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] = </m:t>
                    </m:r>
                    <m:f>
                      <m:fPr>
                        <m:ctrlPr>
                          <a:rPr kumimoji="0" lang="en-IN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𝐦</m:t>
                            </m:r>
                          </m:e>
                          <m:sub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𝐨</m:t>
                            </m:r>
                          </m:sub>
                          <m:sup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bSup>
                        <m:sSup>
                          <m:sSupPr>
                            <m:ctrlP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𝐯</m:t>
                            </m:r>
                          </m:e>
                          <m:sup>
                            <m: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kumimoji="0" lang="en-IN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kumimoji="0" lang="en-IN" sz="3200" b="1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srgbClr val="00206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kumimoji="0" lang="en-IN" sz="3200" b="1" i="1" u="none" strike="noStrike" kern="12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206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kumimoji="0" lang="en-IN" sz="3200" b="1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rgbClr val="002060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kumimoji="0" lang="en-IN" sz="3200" b="1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rgbClr val="002060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𝐯</m:t>
                                </m:r>
                              </m:e>
                              <m:sup>
                                <m:r>
                                  <a:rPr kumimoji="0" lang="en-IN" sz="3200" b="1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rgbClr val="002060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kumimoji="0" lang="en-IN" sz="3200" b="1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rgbClr val="002060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kumimoji="0" lang="en-IN" sz="3200" b="1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rgbClr val="002060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𝐜</m:t>
                                </m:r>
                              </m:e>
                              <m:sup>
                                <m:r>
                                  <a:rPr kumimoji="0" lang="en-IN" sz="3200" b="1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srgbClr val="002060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</m:den>
                    </m:f>
                    <m:r>
                      <a:rPr kumimoji="0" lang="en-IN" sz="3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    </m:t>
                    </m:r>
                  </m:oMath>
                </a14:m>
                <a:r>
                  <a:rPr kumimoji="0" lang="en-IN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+mn-cs"/>
                  </a:rPr>
                  <a:t> </a:t>
                </a:r>
                <a:endParaRPr lang="en-IN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9E08077-39D3-B874-2D02-1841949B36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7200" y="959158"/>
                <a:ext cx="6685280" cy="119224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EEA95FD-9A5B-CB12-97DA-D2FD61E88072}"/>
                  </a:ext>
                </a:extLst>
              </p:cNvPr>
              <p:cNvSpPr txBox="1"/>
              <p:nvPr/>
            </p:nvSpPr>
            <p:spPr>
              <a:xfrm>
                <a:off x="822960" y="2374416"/>
                <a:ext cx="8691880" cy="1192249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square">
                <a:spAutoFit/>
              </a:bodyPr>
              <a:lstStyle/>
              <a:p>
                <a:r>
                  <a:rPr lang="en-IN" sz="32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IN" sz="32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IN" sz="32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𝐡</m:t>
                            </m:r>
                          </m:e>
                          <m:sup>
                            <m:r>
                              <a:rPr lang="en-IN" sz="32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IN" sz="32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IN" sz="32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𝐜</m:t>
                            </m:r>
                          </m:e>
                          <m:sup>
                            <m:r>
                              <a:rPr lang="en-IN" sz="32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  <m:r>
                      <a:rPr lang="en-IN" sz="3200" b="1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 [</m:t>
                    </m:r>
                  </m:oMath>
                </a14:m>
                <a:r>
                  <a:rPr lang="en-IN" sz="32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</m:e>
                      <m:sup>
                        <m: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IN" sz="32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</m:e>
                      <m:sup>
                        <m: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 ′</m:t>
                        </m:r>
                        <m: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IN" sz="32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- 2</a:t>
                </a:r>
                <a:r>
                  <a:rPr lang="en-IN" sz="32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</a:t>
                </a:r>
                <a:r>
                  <a:rPr lang="en-IN" sz="32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’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</m:num>
                      <m:den>
                        <m: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  <m: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𝒉</m:t>
                        </m:r>
                      </m:den>
                    </m:f>
                  </m:oMath>
                </a14:m>
                <a:r>
                  <a:rPr lang="en-IN" sz="32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</a:t>
                </a:r>
                <a:r>
                  <a:rPr lang="en-IN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m</a:t>
                </a:r>
                <a:r>
                  <a:rPr lang="en-IN" sz="3200" b="1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</a:t>
                </a:r>
                <a:r>
                  <a:rPr lang="en-IN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c</a:t>
                </a:r>
                <a:r>
                  <a:rPr lang="en-IN" sz="3200" b="1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2</a:t>
                </a:r>
                <a:r>
                  <a:rPr lang="en-IN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</m:t>
                        </m:r>
                        <m: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 ′</m:t>
                        </m:r>
                      </m:num>
                      <m:den>
                        <m: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𝐡</m:t>
                        </m:r>
                      </m:den>
                    </m:f>
                  </m:oMath>
                </a14:m>
                <a:r>
                  <a:rPr lang="en-IN" sz="32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</a:t>
                </a:r>
                <a:r>
                  <a:rPr lang="en-IN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m</a:t>
                </a:r>
                <a:r>
                  <a:rPr lang="en-IN" sz="3200" b="1" baseline="-25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</a:t>
                </a:r>
                <a:r>
                  <a:rPr lang="en-IN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c</a:t>
                </a:r>
                <a:r>
                  <a:rPr lang="en-IN" sz="3200" b="1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2</a:t>
                </a:r>
                <a:r>
                  <a:rPr lang="en-IN" sz="32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] </a:t>
                </a:r>
                <a:r>
                  <a:rPr lang="en-IN" sz="32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IN" sz="32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IN" sz="32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𝐦</m:t>
                            </m:r>
                          </m:e>
                          <m:sub>
                            <m:r>
                              <a:rPr lang="en-IN" sz="32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𝐨</m:t>
                            </m:r>
                          </m:sub>
                          <m:sup>
                            <m:r>
                              <a:rPr lang="en-IN" sz="32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bSup>
                        <m:sSup>
                          <m:sSupPr>
                            <m:ctrlPr>
                              <a:rPr lang="en-IN" sz="32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IN" sz="32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𝐯</m:t>
                            </m:r>
                          </m:e>
                          <m:sup>
                            <m:r>
                              <a:rPr lang="en-IN" sz="32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IN" sz="32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IN" sz="32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IN" sz="3200" b="1" i="1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IN" sz="3200" b="1" i="1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𝐯</m:t>
                                </m:r>
                              </m:e>
                              <m:sup>
                                <m:r>
                                  <a:rPr lang="en-IN" sz="3200" b="1" i="1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en-IN" sz="3200" b="1" i="1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IN" sz="3200" b="1" i="1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𝐜</m:t>
                                </m:r>
                              </m:e>
                              <m:sup>
                                <m:r>
                                  <a:rPr lang="en-IN" sz="3200" b="1" i="1">
                                    <a:effectLst/>
                                    <a:latin typeface="Cambria Math" panose="02040503050406030204" pitchFamily="18" charset="0"/>
                                    <a:ea typeface="DengXian" panose="02010600030101010101" pitchFamily="2" charset="-122"/>
                                    <a:cs typeface="Times New Roman" panose="02020603050405020304" pitchFamily="18" charset="0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</m:den>
                    </m:f>
                  </m:oMath>
                </a14:m>
                <a:endParaRPr lang="en-IN" sz="32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EEA95FD-9A5B-CB12-97DA-D2FD61E880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2960" y="2374416"/>
                <a:ext cx="8691880" cy="119224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82E9E7DF-A2F2-DEDD-56FD-7A91EE118863}"/>
              </a:ext>
            </a:extLst>
          </p:cNvPr>
          <p:cNvSpPr txBox="1"/>
          <p:nvPr/>
        </p:nvSpPr>
        <p:spPr>
          <a:xfrm>
            <a:off x="320040" y="4107787"/>
            <a:ext cx="115519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2800" dirty="0">
                <a:latin typeface="Times New Roman" panose="02020603050405020304" pitchFamily="18" charset="0"/>
                <a:ea typeface="DengXian" panose="02010600030101010101" pitchFamily="2" charset="-122"/>
              </a:rPr>
              <a:t>Equating the left hand sides of these equations and simplifying we shall have:</a:t>
            </a:r>
            <a:endParaRPr lang="en-IN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93E19CA-D324-E0F5-23C9-8335C60AB000}"/>
                  </a:ext>
                </a:extLst>
              </p:cNvPr>
              <p:cNvSpPr txBox="1"/>
              <p:nvPr/>
            </p:nvSpPr>
            <p:spPr>
              <a:xfrm>
                <a:off x="3291840" y="5151828"/>
                <a:ext cx="6096000" cy="87889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IN" sz="3200" b="1" dirty="0">
                    <a:solidFill>
                      <a:schemeClr val="bg1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[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IN" sz="3200" b="1" i="1">
                            <a:solidFill>
                              <a:schemeClr val="bg1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IN" sz="3200" b="1">
                            <a:solidFill>
                              <a:schemeClr val="bg1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</m:t>
                        </m:r>
                      </m:e>
                      <m:sup>
                        <m:r>
                          <a:rPr lang="en-IN" sz="3200" b="1" i="1">
                            <a:solidFill>
                              <a:schemeClr val="bg1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IN" sz="3200" b="1" dirty="0">
                    <a:solidFill>
                      <a:schemeClr val="bg1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- </a:t>
                </a:r>
                <a:r>
                  <a:rPr lang="en-IN" sz="3200" b="1" dirty="0">
                    <a:solidFill>
                      <a:schemeClr val="bg1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</a:t>
                </a:r>
                <a:r>
                  <a:rPr lang="en-IN" sz="3200" b="1" dirty="0">
                    <a:solidFill>
                      <a:schemeClr val="bg1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] = </a:t>
                </a:r>
                <a:r>
                  <a:rPr lang="en-IN" sz="3200" b="1" dirty="0">
                    <a:solidFill>
                      <a:schemeClr val="bg1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</a:t>
                </a:r>
                <a:r>
                  <a:rPr lang="en-IN" sz="3200" b="1" dirty="0">
                    <a:solidFill>
                      <a:schemeClr val="bg1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3200" b="1" i="1">
                            <a:solidFill>
                              <a:schemeClr val="bg1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3200" b="1" i="1">
                            <a:solidFill>
                              <a:schemeClr val="bg1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𝒉</m:t>
                        </m:r>
                      </m:num>
                      <m:den>
                        <m:sSubSup>
                          <m:sSubSupPr>
                            <m:ctrlPr>
                              <a:rPr lang="en-IN" sz="3200" b="1" i="1">
                                <a:solidFill>
                                  <a:schemeClr val="bg1"/>
                                </a:solidFill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IN" sz="3200" b="1" i="1">
                                <a:solidFill>
                                  <a:schemeClr val="bg1"/>
                                </a:solidFill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𝒎</m:t>
                            </m:r>
                          </m:e>
                          <m:sub>
                            <m:r>
                              <a:rPr lang="en-IN" sz="3200" b="1" i="1">
                                <a:solidFill>
                                  <a:schemeClr val="bg1"/>
                                </a:solidFill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𝒐</m:t>
                            </m:r>
                          </m:sub>
                          <m:sup>
                            <m:r>
                              <a:rPr lang="en-IN" sz="3200" b="1" i="1">
                                <a:solidFill>
                                  <a:schemeClr val="bg1"/>
                                </a:solidFill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bSup>
                        <m:r>
                          <a:rPr lang="en-IN" sz="3200" b="1" i="1">
                            <a:solidFill>
                              <a:schemeClr val="bg1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𝒄</m:t>
                        </m:r>
                      </m:den>
                    </m:f>
                  </m:oMath>
                </a14:m>
                <a:r>
                  <a:rPr lang="en-IN" sz="3200" b="1" dirty="0">
                    <a:solidFill>
                      <a:schemeClr val="bg1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[1- </a:t>
                </a:r>
                <a14:m>
                  <m:oMath xmlns:m="http://schemas.openxmlformats.org/officeDocument/2006/math">
                    <m:r>
                      <a:rPr lang="en-IN" sz="3200" b="1" i="1">
                        <a:solidFill>
                          <a:schemeClr val="bg1"/>
                        </a:solidFill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𝐜𝐨𝐬</m:t>
                    </m:r>
                    <m:r>
                      <a:rPr lang="en-IN" sz="3200" b="1">
                        <a:solidFill>
                          <a:schemeClr val="bg1"/>
                        </a:solidFill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</m:t>
                    </m:r>
                    <m:r>
                      <a:rPr lang="en-IN" sz="3200" b="1">
                        <a:solidFill>
                          <a:schemeClr val="bg1"/>
                        </a:solidFill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]</m:t>
                    </m:r>
                  </m:oMath>
                </a14:m>
                <a:r>
                  <a:rPr lang="en-IN" sz="3200" b="1" dirty="0">
                    <a:solidFill>
                      <a:schemeClr val="bg1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	</a:t>
                </a:r>
                <a:endParaRPr lang="en-IN" sz="32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93E19CA-D324-E0F5-23C9-8335C60AB0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1840" y="5151828"/>
                <a:ext cx="6096000" cy="878895"/>
              </a:xfrm>
              <a:prstGeom prst="rect">
                <a:avLst/>
              </a:prstGeom>
              <a:blipFill>
                <a:blip r:embed="rId4"/>
                <a:stretch>
                  <a:fillRect b="-1389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09663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5C4E1EBC-924E-E194-0321-C778D91C3962}"/>
                  </a:ext>
                </a:extLst>
              </p:cNvPr>
              <p:cNvSpPr txBox="1"/>
              <p:nvPr/>
            </p:nvSpPr>
            <p:spPr>
              <a:xfrm>
                <a:off x="235839" y="1176523"/>
                <a:ext cx="11720322" cy="510370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 algn="just">
                  <a:lnSpc>
                    <a:spcPct val="150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ü"/>
                </a:pPr>
                <a:r>
                  <a:rPr lang="en-IN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The term on the right-hand side,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PG" sz="2400" b="1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2400" b="1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𝒉</m:t>
                        </m:r>
                      </m:num>
                      <m:den>
                        <m:sSubSup>
                          <m:sSubSupPr>
                            <m:ctrlPr>
                              <a:rPr lang="en-PG" sz="2400" b="1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IN" sz="2400" b="1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𝒎</m:t>
                            </m:r>
                          </m:e>
                          <m:sub>
                            <m:r>
                              <a:rPr lang="en-IN" sz="2400" b="1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𝒐</m:t>
                            </m:r>
                          </m:sub>
                          <m:sup>
                            <m:r>
                              <a:rPr lang="en-IN" sz="2400" b="1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bSup>
                        <m:r>
                          <a:rPr lang="en-IN" sz="2400" b="1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𝒄</m:t>
                        </m:r>
                      </m:den>
                    </m:f>
                  </m:oMath>
                </a14:m>
                <a:r>
                  <a:rPr lang="en-IN" sz="2400" kern="100" dirty="0">
                    <a:effectLst/>
                    <a:latin typeface="Cambria Math" panose="02040503050406030204" pitchFamily="18" charset="0"/>
                    <a:ea typeface="DengXian" panose="02010600030101010101" pitchFamily="2" charset="-122"/>
                    <a:cs typeface="Cambria Math" panose="02040503050406030204" pitchFamily="18" charset="0"/>
                  </a:rPr>
                  <a:t> </a:t>
                </a:r>
                <a:r>
                  <a:rPr lang="en-IN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is a constant and is equal to 0.0242 </a:t>
                </a:r>
                <a:r>
                  <a:rPr lang="en-IN" sz="2400" kern="100" baseline="30000" dirty="0" err="1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IN" sz="2400" kern="100" dirty="0" err="1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IN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at </a:t>
                </a:r>
                <a:r>
                  <a:rPr lang="en-IN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</a:t>
                </a:r>
                <a:r>
                  <a:rPr lang="en-IN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90</a:t>
                </a:r>
                <a:r>
                  <a:rPr lang="en-IN" sz="2400" kern="100" baseline="300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IN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, called the Compton wavelength. </a:t>
                </a:r>
              </a:p>
              <a:p>
                <a:pPr marL="342900" indent="-342900" algn="just">
                  <a:lnSpc>
                    <a:spcPct val="150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ü"/>
                </a:pPr>
                <a:r>
                  <a:rPr lang="en-IN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Compton wavelength represents the wavelength of light that would be produced if the rest mass energy of electron were instantaneously converted into a simple light quantum. </a:t>
                </a:r>
              </a:p>
              <a:p>
                <a:pPr marL="342900" indent="-342900" algn="just">
                  <a:lnSpc>
                    <a:spcPct val="150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ü"/>
                </a:pPr>
                <a:r>
                  <a:rPr lang="en-IN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If the impact of photon is on a bound electron, the whole atom will take the recoil momentum. </a:t>
                </a:r>
              </a:p>
              <a:p>
                <a:pPr marL="342900" indent="-342900" algn="just">
                  <a:lnSpc>
                    <a:spcPct val="150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ü"/>
                </a:pPr>
                <a:r>
                  <a:rPr lang="en-IN" sz="24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Therefore, the energy change will be small causing no change in the wavelength of the photon.</a:t>
                </a:r>
                <a:endParaRPr lang="en-PG" sz="24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5C4E1EBC-924E-E194-0321-C778D91C39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839" y="1176523"/>
                <a:ext cx="11720322" cy="5103705"/>
              </a:xfrm>
              <a:prstGeom prst="rect">
                <a:avLst/>
              </a:prstGeom>
              <a:blipFill>
                <a:blip r:embed="rId2"/>
                <a:stretch>
                  <a:fillRect l="-728" r="-780" b="-1673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BCF8B56-46E8-B86E-51B8-1751F89AC920}"/>
                  </a:ext>
                </a:extLst>
              </p:cNvPr>
              <p:cNvSpPr txBox="1"/>
              <p:nvPr/>
            </p:nvSpPr>
            <p:spPr>
              <a:xfrm>
                <a:off x="2873502" y="0"/>
                <a:ext cx="6094476" cy="10384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[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PG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IN" sz="2800" b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</m:t>
                        </m:r>
                      </m:e>
                      <m:sup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- 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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] = 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</a:t>
                </a:r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PG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𝒉</m:t>
                        </m:r>
                      </m:num>
                      <m:den>
                        <m:sSubSup>
                          <m:sSubSupPr>
                            <m:ctrlPr>
                              <a:rPr lang="en-PG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𝒎</m:t>
                            </m:r>
                          </m:e>
                          <m:sub>
                            <m: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𝒐</m:t>
                            </m:r>
                          </m:sub>
                          <m:sup>
                            <m:r>
                              <a:rPr lang="en-IN" sz="2800" b="1" i="1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bSup>
                        <m:r>
                          <a:rPr lang="en-IN" sz="28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𝒄</m:t>
                        </m:r>
                      </m:den>
                    </m:f>
                  </m:oMath>
                </a14:m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 [1- </a:t>
                </a:r>
                <a14:m>
                  <m:oMath xmlns:m="http://schemas.openxmlformats.org/officeDocument/2006/math">
                    <m:r>
                      <a:rPr lang="en-IN" sz="2800" b="1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𝐜𝐨𝐬</m:t>
                    </m:r>
                    <m:r>
                      <a:rPr lang="en-IN" sz="2800" b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</m:t>
                    </m:r>
                    <m:r>
                      <a:rPr lang="en-IN" sz="2800" b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]</m:t>
                    </m:r>
                  </m:oMath>
                </a14:m>
                <a:r>
                  <a:rPr lang="en-IN" sz="2800" b="1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</a:rPr>
                  <a:t>	</a:t>
                </a:r>
                <a:endParaRPr lang="en-PG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BCF8B56-46E8-B86E-51B8-1751F89AC9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3502" y="0"/>
                <a:ext cx="6094476" cy="1038489"/>
              </a:xfrm>
              <a:prstGeom prst="rect">
                <a:avLst/>
              </a:prstGeom>
              <a:blipFill>
                <a:blip r:embed="rId3"/>
                <a:stretch>
                  <a:fillRect b="-588"/>
                </a:stretch>
              </a:blipFill>
            </p:spPr>
            <p:txBody>
              <a:bodyPr/>
              <a:lstStyle/>
              <a:p>
                <a:r>
                  <a:rPr lang="en-P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52073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2C8E045-B503-45B2-B246-27CC9F6FCB9D}"/>
              </a:ext>
            </a:extLst>
          </p:cNvPr>
          <p:cNvSpPr/>
          <p:nvPr/>
        </p:nvSpPr>
        <p:spPr>
          <a:xfrm>
            <a:off x="991157" y="0"/>
            <a:ext cx="33009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Atomic Nucleus</a:t>
            </a:r>
            <a:endParaRPr lang="en-US" sz="3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C045BB-3C01-D733-A5CB-2DB4A484977E}"/>
              </a:ext>
            </a:extLst>
          </p:cNvPr>
          <p:cNvSpPr txBox="1"/>
          <p:nvPr/>
        </p:nvSpPr>
        <p:spPr>
          <a:xfrm>
            <a:off x="81280" y="646331"/>
            <a:ext cx="12019280" cy="53990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atom consists of a dense nucleus of </a:t>
            </a:r>
            <a:r>
              <a:rPr lang="en-PG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protons</a:t>
            </a:r>
            <a:r>
              <a:rPr lang="en-IN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neutrons 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surrounded by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 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equal number of </a:t>
            </a:r>
            <a:r>
              <a:rPr lang="en-PG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electrons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moving 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discrete circular orbits (stationary states) at fixed distances from the nucleus, retaining their motion under the influence of the Coulomb force without emission of radiation.</a:t>
            </a:r>
            <a:endParaRPr lang="en-IN" sz="28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total number of protons is called the </a:t>
            </a:r>
            <a:r>
              <a:rPr lang="en-PG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atomic number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of the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atom 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 is given the symbol Z. </a:t>
            </a:r>
            <a:endParaRPr lang="en-IN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number of </a:t>
            </a:r>
            <a:r>
              <a:rPr lang="en-PG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neutrons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in a nucleus is known as the neutron number and is given the symbol N. </a:t>
            </a:r>
            <a:endParaRPr lang="en-IN" sz="2800" dirty="0"/>
          </a:p>
        </p:txBody>
      </p:sp>
    </p:spTree>
    <p:extLst>
      <p:ext uri="{BB962C8B-B14F-4D97-AF65-F5344CB8AC3E}">
        <p14:creationId xmlns:p14="http://schemas.microsoft.com/office/powerpoint/2010/main" val="36633668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994200C-5864-C44E-D3A5-5EA39851C40C}"/>
              </a:ext>
            </a:extLst>
          </p:cNvPr>
          <p:cNvSpPr txBox="1"/>
          <p:nvPr/>
        </p:nvSpPr>
        <p:spPr>
          <a:xfrm>
            <a:off x="670560" y="391778"/>
            <a:ext cx="10972800" cy="61479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PG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 number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of the nucleus is the total number of protons and neutrons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(called 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nucleons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the nucleus. </a:t>
            </a:r>
            <a:endParaRPr lang="en-IN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mass number is given the symbol A and can be found by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sum of </a:t>
            </a:r>
            <a:r>
              <a:rPr lang="en-PG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+ N = A.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Each type of atom that contains a unique combination of protons and neutrons is called a nuclide. </a:t>
            </a: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 all combinations of numbers of protons and neutrons are possible, but a large number of specific nuclides with unique combinations of neutrons and protons have been identified. 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0056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F2D3D41-693E-C9A1-6073-20D7AAACFE14}"/>
              </a:ext>
            </a:extLst>
          </p:cNvPr>
          <p:cNvSpPr txBox="1"/>
          <p:nvPr/>
        </p:nvSpPr>
        <p:spPr>
          <a:xfrm>
            <a:off x="243840" y="257463"/>
            <a:ext cx="11704320" cy="3911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Isotopes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are nuclides that have the same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atomic number (same number of protons)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 are therefore the same element but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differ in the number of neutrons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Most elements have a few stable isotopes and several unstable (radioactive) isotopes.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For example, oxygen has three stable isotopes that can be found in nature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xygen-16, oxygen-17, and oxygen-18 and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eight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radioactive isotopes.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Another example is hydrogen, which has two stable isotopes (hydrogen-1 and hydrogen-2) and a single radioactive isotope (hydrogen-3). </a:t>
            </a:r>
            <a:endParaRPr lang="en-IN" sz="240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1D31B7F-C29E-407E-0705-FA8F455AEBE4}"/>
              </a:ext>
            </a:extLst>
          </p:cNvPr>
          <p:cNvGrpSpPr/>
          <p:nvPr/>
        </p:nvGrpSpPr>
        <p:grpSpPr>
          <a:xfrm>
            <a:off x="3299832" y="4202076"/>
            <a:ext cx="5356488" cy="2469820"/>
            <a:chOff x="3299832" y="4202076"/>
            <a:chExt cx="5356488" cy="246982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85618F28-2DA4-60EF-0CF8-D315C7DF97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99832" y="4202076"/>
              <a:ext cx="5356488" cy="2469820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66D712E-DCBE-7D4E-51DE-285E2DF10F32}"/>
                </a:ext>
              </a:extLst>
            </p:cNvPr>
            <p:cNvSpPr/>
            <p:nvPr/>
          </p:nvSpPr>
          <p:spPr>
            <a:xfrm>
              <a:off x="4673600" y="6370320"/>
              <a:ext cx="904240" cy="23021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</p:spTree>
    <p:extLst>
      <p:ext uri="{BB962C8B-B14F-4D97-AF65-F5344CB8AC3E}">
        <p14:creationId xmlns:p14="http://schemas.microsoft.com/office/powerpoint/2010/main" val="10876768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7A1CF29-708C-EDB0-03D8-6B9036F7C405}"/>
              </a:ext>
            </a:extLst>
          </p:cNvPr>
          <p:cNvSpPr txBox="1"/>
          <p:nvPr/>
        </p:nvSpPr>
        <p:spPr>
          <a:xfrm>
            <a:off x="233680" y="201129"/>
            <a:ext cx="11348720" cy="64557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Isobars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are nuclides with the same mass number (A), but different numbers of protons and neutrons (Z &amp; N). </a:t>
            </a: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Examples are </a:t>
            </a:r>
            <a:r>
              <a:rPr lang="en-US" sz="2800" kern="100" baseline="-25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18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US" sz="2800" kern="100" baseline="30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kern="100" baseline="-25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en-US" sz="2800" kern="100" baseline="30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n-US" sz="2800" kern="100" baseline="-25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</a:t>
            </a:r>
            <a:r>
              <a:rPr lang="en-US" sz="2800" kern="100" baseline="30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special case is when two isobars have proton and neutron numbers interchanged. </a:t>
            </a: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They are called 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mirror nuclides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e.g.,</a:t>
            </a:r>
            <a:r>
              <a:rPr lang="en-US" sz="28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n-US" sz="28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n-US" sz="28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IN" sz="28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8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PG" sz="2800" b="1" kern="1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sotones</a:t>
            </a:r>
            <a:r>
              <a:rPr lang="en-PG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are 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nuclides with</a:t>
            </a:r>
            <a:r>
              <a:rPr lang="en-PG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same number of neutrons (N), </a:t>
            </a:r>
            <a:endParaRPr lang="en-IN" sz="2800" kern="1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PG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 different numbers of protons and mass numbers (Z &amp; A)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2800" kern="100" baseline="-25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US" sz="2800" kern="100" baseline="30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36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kern="100" baseline="-25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17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</a:t>
            </a:r>
            <a:r>
              <a:rPr lang="en-US" sz="2800" kern="100" baseline="30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37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kern="100" baseline="-25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18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US" sz="2800" kern="100" baseline="30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38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kern="100" baseline="-25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en-US" sz="2800" kern="100" baseline="30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39 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</a:t>
            </a:r>
            <a:r>
              <a:rPr lang="en-US" sz="2800" kern="100" baseline="-25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</a:t>
            </a:r>
            <a:r>
              <a:rPr lang="en-US" sz="2800" kern="100" baseline="30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40 </a:t>
            </a:r>
            <a:r>
              <a:rPr lang="en-US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(20 neutrons each).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7108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0C428EE-BC6E-C107-4449-82022BE4EF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022" y="772160"/>
            <a:ext cx="11612421" cy="543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9184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4A193D1-F8F1-854C-98DD-31F1BED95AEB}"/>
              </a:ext>
            </a:extLst>
          </p:cNvPr>
          <p:cNvSpPr/>
          <p:nvPr/>
        </p:nvSpPr>
        <p:spPr>
          <a:xfrm>
            <a:off x="549981" y="153015"/>
            <a:ext cx="32688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Radius of nucleus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F80C172-F4D8-6E8E-83AC-5F75690462C1}"/>
                  </a:ext>
                </a:extLst>
              </p:cNvPr>
              <p:cNvSpPr txBox="1"/>
              <p:nvPr/>
            </p:nvSpPr>
            <p:spPr>
              <a:xfrm>
                <a:off x="157480" y="611971"/>
                <a:ext cx="11877039" cy="60968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457200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Experiments have shown that the nucleus has a </a:t>
                </a:r>
                <a:r>
                  <a:rPr lang="en-US" sz="2800" b="1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sphere-like shape 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with a </a:t>
                </a:r>
                <a:r>
                  <a:rPr lang="en-US" sz="2800" b="1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radius that depends on the atomic mass number 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of the atom. </a:t>
                </a:r>
              </a:p>
              <a:p>
                <a:pPr marL="457200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Nucleons do not seem to congregate near the center of the nucleus, but instead have a fairly constant distribution out to the surface. </a:t>
                </a:r>
              </a:p>
              <a:p>
                <a:pPr marL="457200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Thus, the number of nucleons per unit nuclear volume is roughly constant.</a:t>
                </a:r>
              </a:p>
              <a:p>
                <a:pPr marL="457200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Therefore, nuclear size is proportional to mass number A </a:t>
                </a:r>
              </a:p>
              <a:p>
                <a:pPr marL="457200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8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W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e may have V (= 4/3πR</a:t>
                </a:r>
                <a:r>
                  <a:rPr lang="en-US" sz="28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3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) proportional to A</a:t>
                </a:r>
              </a:p>
              <a:p>
                <a:pPr marL="457200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Therefore, R</a:t>
                </a:r>
                <a:r>
                  <a:rPr lang="en-US" sz="28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3</a:t>
                </a:r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proportional to A or R α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I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p>
                        <m:f>
                          <m:fPr>
                            <m:ctrlPr>
                              <a:rPr lang="en-IN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8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den>
                        </m:f>
                      </m:sup>
                    </m:sSup>
                    <m:r>
                      <a:rPr lang="en-US" sz="28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or 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8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>                                                                  </a:t>
                </a:r>
                <a:r>
                  <a:rPr lang="en-US" sz="2800" b="1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R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sz="28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𝐑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𝐨</m:t>
                        </m:r>
                      </m:sub>
                    </m:sSub>
                    <m:sSup>
                      <m:sSupPr>
                        <m:ctrlPr>
                          <a:rPr lang="en-IN" sz="28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𝐀</m:t>
                        </m:r>
                      </m:e>
                      <m:sup>
                        <m:r>
                          <a:rPr lang="en-US" sz="28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sz="2800" b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/</m:t>
                        </m:r>
                        <m:r>
                          <a:rPr lang="en-US" sz="2800" b="1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</m:oMath>
                </a14:m>
                <a:endParaRPr lang="en-IN" sz="28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F80C172-F4D8-6E8E-83AC-5F75690462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480" y="611971"/>
                <a:ext cx="11877039" cy="6096862"/>
              </a:xfrm>
              <a:prstGeom prst="rect">
                <a:avLst/>
              </a:prstGeom>
              <a:blipFill>
                <a:blip r:embed="rId2"/>
                <a:stretch>
                  <a:fillRect l="-924" r="-975" b="-1698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295729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EC3E282-0B36-C6A7-DA5B-FB6617F522D1}"/>
                  </a:ext>
                </a:extLst>
              </p:cNvPr>
              <p:cNvSpPr txBox="1"/>
              <p:nvPr/>
            </p:nvSpPr>
            <p:spPr>
              <a:xfrm>
                <a:off x="808905" y="737790"/>
                <a:ext cx="10668000" cy="59624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We have:   </a:t>
                </a:r>
                <a:r>
                  <a:rPr lang="en-US" sz="2800" b="1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𝐑</m:t>
                        </m:r>
                      </m:e>
                      <m:sub>
                        <m:r>
                          <a:rPr lang="en-US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𝐨</m:t>
                        </m:r>
                      </m:sub>
                    </m:sSub>
                    <m:sSup>
                      <m:sSupPr>
                        <m:ctrlPr>
                          <a:rPr lang="en-IN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𝐀</m:t>
                        </m:r>
                      </m:e>
                      <m:sup>
                        <m:r>
                          <a:rPr lang="en-US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sz="2800" b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/</m:t>
                        </m:r>
                        <m:r>
                          <a:rPr lang="en-US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en-US" sz="2800" b="1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Here R</a:t>
                </a:r>
                <a:r>
                  <a:rPr lang="en-US" sz="2800" kern="1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is constant 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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1.4 Fermi (1Fermi=10</a:t>
                </a:r>
                <a:r>
                  <a:rPr lang="en-US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-15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m). 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Therefore, the nuclear density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𝑁𝑢𝑐𝑙𝑒𝑎𝑟</m:t>
                        </m:r>
                        <m:r>
                          <a:rPr lang="en-US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𝑚𝑎𝑠𝑠</m:t>
                        </m:r>
                      </m:num>
                      <m:den>
                        <m:r>
                          <a:rPr lang="en-US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𝑛𝑢𝑐𝑙𝑒𝑎𝑟</m:t>
                        </m:r>
                        <m:r>
                          <a:rPr lang="en-US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𝑣𝑜𝑙𝑢𝑚𝑒</m:t>
                        </m:r>
                      </m:den>
                    </m:f>
                  </m:oMath>
                </a14:m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𝐴</m:t>
                        </m:r>
                      </m:num>
                      <m:den>
                        <m: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4/3</m:t>
                        </m:r>
                        <m:r>
                          <m:rPr>
                            <m:sty m:val="p"/>
                          </m:rP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π</m:t>
                        </m:r>
                        <m:sSup>
                          <m:sSupPr>
                            <m:ctrlPr>
                              <a:rPr lang="en-IN" sz="2800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</m:e>
                          <m:sup>
                            <m:r>
                              <a:rPr lang="en-US" sz="2800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                                            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                                         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𝐴</m:t>
                        </m:r>
                      </m:num>
                      <m:den>
                        <m: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4/3</m:t>
                        </m:r>
                        <m:r>
                          <m:rPr>
                            <m:sty m:val="p"/>
                          </m:rP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π</m:t>
                        </m:r>
                        <m:sSup>
                          <m:sSupPr>
                            <m:ctrlPr>
                              <a:rPr lang="en-IN" sz="2800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IN" sz="2800" i="1" kern="1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IN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𝑹</m:t>
                                    </m:r>
                                  </m:e>
                                  <m:sub>
                                    <m:r>
                                      <a:rPr lang="en-US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𝒐</m:t>
                                    </m:r>
                                  </m:sub>
                                </m:sSub>
                                <m:sSup>
                                  <m:sSupPr>
                                    <m:ctrlPr>
                                      <a:rPr lang="en-IN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𝑨</m:t>
                                    </m:r>
                                  </m:e>
                                  <m:sup>
                                    <m:r>
                                      <a:rPr lang="en-US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𝟏</m:t>
                                    </m:r>
                                    <m:r>
                                      <a:rPr lang="en-US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/</m:t>
                                    </m:r>
                                    <m:r>
                                      <a:rPr lang="en-US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DengXian" panose="02010600030101010101" pitchFamily="2" charset="-122"/>
                                        <a:cs typeface="Times New Roman" panose="02020603050405020304" pitchFamily="18" charset="0"/>
                                      </a:rPr>
                                      <m:t>𝟑</m:t>
                                    </m:r>
                                  </m:sup>
                                </m:sSup>
                              </m:e>
                            </m:d>
                          </m:e>
                          <m:sup>
                            <m:r>
                              <a:rPr lang="en-US" sz="2800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</a:t>
                </a: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                                            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𝐴</m:t>
                        </m:r>
                      </m:num>
                      <m:den>
                        <m: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4/3</m:t>
                        </m:r>
                        <m:r>
                          <m:rPr>
                            <m:sty m:val="p"/>
                          </m:rP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πA</m:t>
                        </m:r>
                        <m:sSup>
                          <m:sSupPr>
                            <m:ctrlPr>
                              <a:rPr lang="en-IN" sz="2800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IN" sz="2800" i="1" kern="1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IN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𝑹</m:t>
                                    </m:r>
                                  </m:e>
                                  <m:sub>
                                    <m:r>
                                      <a:rPr lang="en-US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𝒐</m:t>
                                    </m:r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en-US" sz="2800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</a:p>
              <a:p>
                <a:pPr algn="ctr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2800" b="1" kern="1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Therefore, the nuclear density </a:t>
                </a:r>
                <a:r>
                  <a:rPr lang="en-US" sz="2800" b="1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𝟒</m:t>
                        </m:r>
                        <m:r>
                          <a:rPr lang="en-US" sz="2800" b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/</m:t>
                        </m:r>
                        <m:r>
                          <a:rPr lang="en-US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  <m:r>
                          <a:rPr lang="en-US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𝛑</m:t>
                        </m:r>
                        <m:sSup>
                          <m:sSupPr>
                            <m:ctrlPr>
                              <a:rPr lang="en-IN" sz="2800" b="1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IN" sz="2800" b="1" i="1" kern="1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IN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𝑹</m:t>
                                    </m:r>
                                  </m:e>
                                  <m:sub>
                                    <m:r>
                                      <a:rPr lang="en-US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𝒐</m:t>
                                    </m:r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en-US" sz="2800" b="1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𝟑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800" b="1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is a constant.</a:t>
                </a:r>
                <a:endParaRPr lang="en-IN" sz="2800" b="1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EC3E282-0B36-C6A7-DA5B-FB6617F522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8905" y="737790"/>
                <a:ext cx="10668000" cy="5962401"/>
              </a:xfrm>
              <a:prstGeom prst="rect">
                <a:avLst/>
              </a:prstGeom>
              <a:blipFill>
                <a:blip r:embed="rId2"/>
                <a:stretch>
                  <a:fillRect l="-1200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7D28778B-3C62-BA02-A6F8-BE1D6AE8C3DB}"/>
              </a:ext>
            </a:extLst>
          </p:cNvPr>
          <p:cNvSpPr/>
          <p:nvPr/>
        </p:nvSpPr>
        <p:spPr>
          <a:xfrm>
            <a:off x="715095" y="153015"/>
            <a:ext cx="293862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Nuclear density</a:t>
            </a:r>
          </a:p>
        </p:txBody>
      </p:sp>
    </p:spTree>
    <p:extLst>
      <p:ext uri="{BB962C8B-B14F-4D97-AF65-F5344CB8AC3E}">
        <p14:creationId xmlns:p14="http://schemas.microsoft.com/office/powerpoint/2010/main" val="26133823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B8B6FCB-18C3-9225-FEA6-DA26BB93ECFD}"/>
                  </a:ext>
                </a:extLst>
              </p:cNvPr>
              <p:cNvSpPr txBox="1"/>
              <p:nvPr/>
            </p:nvSpPr>
            <p:spPr>
              <a:xfrm>
                <a:off x="355600" y="1095829"/>
                <a:ext cx="11714480" cy="466634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When we evaluate the density of nucleus</a:t>
                </a:r>
                <a:r>
                  <a:rPr lang="en-US" sz="2800" b="1" kern="1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sz="2800" b="1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𝟒</m:t>
                        </m:r>
                        <m:r>
                          <a:rPr lang="en-US" sz="2800" b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/</m:t>
                        </m:r>
                        <m:r>
                          <a:rPr lang="en-US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𝟑</m:t>
                        </m:r>
                        <m:r>
                          <a:rPr lang="en-US" sz="2800" b="1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𝛑</m:t>
                        </m:r>
                        <m:sSup>
                          <m:sSupPr>
                            <m:ctrlPr>
                              <a:rPr lang="en-IN" sz="2800" b="1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IN" sz="2800" b="1" i="1" kern="100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IN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𝑹</m:t>
                                    </m:r>
                                  </m:e>
                                  <m:sub>
                                    <m:r>
                                      <a:rPr lang="en-US" sz="2800" b="1" i="1" kern="10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  <a:cs typeface="Times New Roman" panose="02020603050405020304" pitchFamily="18" charset="0"/>
                                      </a:rPr>
                                      <m:t>𝒐</m:t>
                                    </m:r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en-US" sz="2800" b="1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𝟑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800" b="1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</a:t>
                </a:r>
                <a:r>
                  <a:rPr lang="en-US" sz="2800" b="1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 10</a:t>
                </a:r>
                <a:r>
                  <a:rPr lang="en-US" sz="2800" b="1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44</a:t>
                </a:r>
                <a:r>
                  <a:rPr lang="en-US" sz="2800" b="1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per meter cube</a:t>
                </a:r>
              </a:p>
              <a:p>
                <a:endParaRPr lang="en-US" sz="2800" kern="100" baseline="30000" dirty="0">
                  <a:solidFill>
                    <a:srgbClr val="000000"/>
                  </a:solidFill>
                  <a:latin typeface="Times New Roman" panose="02020603050405020304" pitchFamily="18" charset="0"/>
                  <a:ea typeface="DengXian" panose="02010600030101010101" pitchFamily="2" charset="-122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endParaRPr lang="en-US" sz="2800" kern="100" baseline="30000" dirty="0">
                  <a:solidFill>
                    <a:srgbClr val="000000"/>
                  </a:solidFill>
                  <a:latin typeface="Times New Roman" panose="02020603050405020304" pitchFamily="18" charset="0"/>
                  <a:ea typeface="DengXian" panose="02010600030101010101" pitchFamily="2" charset="-122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pPr marL="457200" indent="-457200">
                  <a:lnSpc>
                    <a:spcPct val="200000"/>
                  </a:lnSpc>
                  <a:buFont typeface="Wingdings" panose="05000000000000000000" pitchFamily="2" charset="2"/>
                  <a:buChar char="Ø"/>
                </a:pPr>
                <a:r>
                  <a:rPr lang="en-US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This indicate three major properties of nucleus</a:t>
                </a:r>
              </a:p>
              <a:p>
                <a:pPr>
                  <a:lnSpc>
                    <a:spcPct val="200000"/>
                  </a:lnSpc>
                </a:pPr>
                <a:r>
                  <a:rPr lang="en-US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      1. This tremendous density indicate a very strong force in the nucleus</a:t>
                </a:r>
              </a:p>
              <a:p>
                <a:pPr>
                  <a:lnSpc>
                    <a:spcPct val="200000"/>
                  </a:lnSpc>
                </a:pPr>
                <a:r>
                  <a:rPr lang="en-US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      2. Being the density constant, there is saturation for nuclear force</a:t>
                </a:r>
              </a:p>
              <a:p>
                <a:pPr>
                  <a:lnSpc>
                    <a:spcPct val="200000"/>
                  </a:lnSpc>
                </a:pPr>
                <a:r>
                  <a:rPr lang="en-US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      3. The nuclear force should be same for all nucleons in the nucleus </a:t>
                </a:r>
                <a:endParaRPr lang="en-IN" sz="28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B8B6FCB-18C3-9225-FEA6-DA26BB93EC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600" y="1095829"/>
                <a:ext cx="11714480" cy="4666342"/>
              </a:xfrm>
              <a:prstGeom prst="rect">
                <a:avLst/>
              </a:prstGeom>
              <a:blipFill>
                <a:blip r:embed="rId2"/>
                <a:stretch>
                  <a:fillRect l="-1041" b="-2614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872820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34068EE-5623-B21B-DB0E-C8D619C8BFAA}"/>
              </a:ext>
            </a:extLst>
          </p:cNvPr>
          <p:cNvSpPr txBox="1"/>
          <p:nvPr/>
        </p:nvSpPr>
        <p:spPr>
          <a:xfrm>
            <a:off x="457200" y="372795"/>
            <a:ext cx="11419840" cy="68658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It is known that a large number of nuclei, available in nature, are stable.</a:t>
            </a:r>
            <a:endParaRPr lang="en-IN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Except for hydrogen, all nuclei have more than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one proton – the 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positively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charged particle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in the atom. 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Therefore, there is a strong force 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 the nucleus 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that is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strong enough to overpower the coulomb 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repulsion and hold the nucleons together. 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forces which hold the nucleons together are commonly called nuclear forces and are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short-range. 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IN" sz="2800" dirty="0"/>
          </a:p>
        </p:txBody>
      </p:sp>
    </p:spTree>
    <p:extLst>
      <p:ext uri="{BB962C8B-B14F-4D97-AF65-F5344CB8AC3E}">
        <p14:creationId xmlns:p14="http://schemas.microsoft.com/office/powerpoint/2010/main" val="17449942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A34F0AC-0DFE-052C-0FBF-52EB3110F339}"/>
              </a:ext>
            </a:extLst>
          </p:cNvPr>
          <p:cNvSpPr txBox="1"/>
          <p:nvPr/>
        </p:nvSpPr>
        <p:spPr>
          <a:xfrm>
            <a:off x="152400" y="586867"/>
            <a:ext cx="11887200" cy="53591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Apart from the electrostatic Coulomb force, there are two types of nuclear forces acting in the nucleus.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Strong Nuclear Force and Weak Nuclear Force.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Strong nuclear force is responsible for holding the nuclei of atoms stable.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magnitude of Strong Nuclear Force is far greater than the electromagnetic and gravitational force. </a:t>
            </a:r>
          </a:p>
          <a:p>
            <a:pPr algn="ctr">
              <a:lnSpc>
                <a:spcPct val="150000"/>
              </a:lnSpc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Nuclear Force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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Electromagnetic 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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Gravitation</a:t>
            </a:r>
          </a:p>
          <a:p>
            <a:pPr algn="ctr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Nucleus                  Nature                Universe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1696251-C922-E3A0-4E44-2E6A9A2D25F2}"/>
              </a:ext>
            </a:extLst>
          </p:cNvPr>
          <p:cNvSpPr/>
          <p:nvPr/>
        </p:nvSpPr>
        <p:spPr>
          <a:xfrm>
            <a:off x="424638" y="153015"/>
            <a:ext cx="390562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</a:t>
            </a:r>
            <a:r>
              <a:rPr lang="en-US" sz="32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orces inside nucleus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EA1853-89C0-95F7-3A61-84DEB11353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7696" y="5309532"/>
            <a:ext cx="838695" cy="6364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DEAF61-A779-770B-F9DF-77240A399F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2141" y="5154890"/>
            <a:ext cx="945777" cy="9457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F7298F9-E46E-984C-A9C4-3FD65E6B07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8205" y="5240344"/>
            <a:ext cx="991938" cy="991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5747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2AB2140-1600-CC5C-F750-FB8148225B99}"/>
              </a:ext>
            </a:extLst>
          </p:cNvPr>
          <p:cNvSpPr txBox="1"/>
          <p:nvPr/>
        </p:nvSpPr>
        <p:spPr>
          <a:xfrm>
            <a:off x="55880" y="0"/>
            <a:ext cx="12080240" cy="2608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Weak nuclear force acts between the particles where radioactive decay occurs.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They change neutrons into protons in the process of nuclear decay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W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eak force is neither attractive nor repulsive.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exact nature of the forces 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 be detailed with 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quantum</a:t>
            </a:r>
            <a:r>
              <a:rPr lang="en-IN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PG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chromodynamics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en-IN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D3391F-3DF1-1982-B4C4-DF3217D53D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776" y="2784928"/>
            <a:ext cx="5130984" cy="40730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76109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EEAA340-A26B-FB86-8637-35AEF48B116A}"/>
              </a:ext>
            </a:extLst>
          </p:cNvPr>
          <p:cNvSpPr txBox="1"/>
          <p:nvPr/>
        </p:nvSpPr>
        <p:spPr>
          <a:xfrm>
            <a:off x="314960" y="497839"/>
            <a:ext cx="11572240" cy="55016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Following are the characteristics 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 nuclear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force: 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Nuclear force is strongest of all fundamental forces. 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nuclear force is short range. They are most effective only up to a distance of order of femtometre (</a:t>
            </a:r>
            <a:r>
              <a:rPr lang="en-PG" sz="2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fm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or less. Where 1fm = 10</a:t>
            </a:r>
            <a:r>
              <a:rPr lang="en-PG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−15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meter. Nuclear forces become negligible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beyond this distance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Th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distance is called nuclear range.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 all the particles are subjected to the nuclear force (a notable exception are electrons)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3545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F46A4EA-34D6-C7DB-2EF9-68AEF2BA42F2}"/>
              </a:ext>
            </a:extLst>
          </p:cNvPr>
          <p:cNvSpPr txBox="1"/>
          <p:nvPr/>
        </p:nvSpPr>
        <p:spPr>
          <a:xfrm>
            <a:off x="76200" y="629920"/>
            <a:ext cx="11892280" cy="49578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nuclear force </a:t>
            </a:r>
            <a:r>
              <a:rPr lang="en-PG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does not depend on the particle charge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(force is </a:t>
            </a:r>
            <a:r>
              <a:rPr lang="en-IN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same 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protons and neutrons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Nuclear force is 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attractive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 nature 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en-US" sz="28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separation is more than 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en-US" sz="2800" b="1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fm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repulsive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nature, that is it shows saturation. 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nuclear force </a:t>
            </a:r>
            <a:r>
              <a:rPr lang="en-PG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does depend on spin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 nucleons (as 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the case of the deuteron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PG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5607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DB2380-6FEA-A329-6742-4D47F356AA3F}"/>
              </a:ext>
            </a:extLst>
          </p:cNvPr>
          <p:cNvSpPr txBox="1"/>
          <p:nvPr/>
        </p:nvSpPr>
        <p:spPr>
          <a:xfrm>
            <a:off x="193040" y="416376"/>
            <a:ext cx="11998960" cy="21154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Nuclear force is caused by 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exchange of particles known as mesons. 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strong force between quarks, mediated by the exchange of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gluons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holds the quarks together inside a nucleon. </a:t>
            </a: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70DF703B-EFD0-03DF-D2EA-76C57E27B7B0}"/>
              </a:ext>
            </a:extLst>
          </p:cNvPr>
          <p:cNvSpPr/>
          <p:nvPr/>
        </p:nvSpPr>
        <p:spPr>
          <a:xfrm rot="8255814">
            <a:off x="1788024" y="2448049"/>
            <a:ext cx="2479723" cy="2652780"/>
          </a:xfrm>
          <a:prstGeom prst="arc">
            <a:avLst>
              <a:gd name="adj1" fmla="val 16178612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pSp>
        <p:nvGrpSpPr>
          <p:cNvPr id="84" name="Group 83">
            <a:extLst>
              <a:ext uri="{FF2B5EF4-FFF2-40B4-BE49-F238E27FC236}">
                <a16:creationId xmlns:a16="http://schemas.microsoft.com/office/drawing/2014/main" id="{344DEAE3-6DB0-999D-2A2C-6FE80DDACA94}"/>
              </a:ext>
            </a:extLst>
          </p:cNvPr>
          <p:cNvGrpSpPr/>
          <p:nvPr/>
        </p:nvGrpSpPr>
        <p:grpSpPr>
          <a:xfrm>
            <a:off x="440051" y="3248903"/>
            <a:ext cx="5237922" cy="3174271"/>
            <a:chOff x="440051" y="3248903"/>
            <a:chExt cx="5237922" cy="3174271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1B218EA5-5E0D-DF81-C515-132C4FC50720}"/>
                </a:ext>
              </a:extLst>
            </p:cNvPr>
            <p:cNvSpPr/>
            <p:nvPr/>
          </p:nvSpPr>
          <p:spPr>
            <a:xfrm>
              <a:off x="1137920" y="3609340"/>
              <a:ext cx="1137920" cy="1041400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E56D85D8-2E8E-A599-7150-684262799BAD}"/>
                </a:ext>
              </a:extLst>
            </p:cNvPr>
            <p:cNvSpPr/>
            <p:nvPr/>
          </p:nvSpPr>
          <p:spPr>
            <a:xfrm>
              <a:off x="3860800" y="3642360"/>
              <a:ext cx="1137920" cy="1041400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AE39A873-E04D-99CA-1BD4-C24A8B3F96A9}"/>
                </a:ext>
              </a:extLst>
            </p:cNvPr>
            <p:cNvCxnSpPr/>
            <p:nvPr/>
          </p:nvCxnSpPr>
          <p:spPr>
            <a:xfrm>
              <a:off x="2418080" y="3952240"/>
              <a:ext cx="130048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B913B4C4-6730-7FE6-0B5B-CEF2FF5624E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18080" y="4307840"/>
              <a:ext cx="128016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Sun 12">
              <a:extLst>
                <a:ext uri="{FF2B5EF4-FFF2-40B4-BE49-F238E27FC236}">
                  <a16:creationId xmlns:a16="http://schemas.microsoft.com/office/drawing/2014/main" id="{31D707DF-A79A-BB9A-1B1B-ED15890C3508}"/>
                </a:ext>
              </a:extLst>
            </p:cNvPr>
            <p:cNvSpPr/>
            <p:nvPr/>
          </p:nvSpPr>
          <p:spPr>
            <a:xfrm>
              <a:off x="3576320" y="4130040"/>
              <a:ext cx="284480" cy="355600"/>
            </a:xfrm>
            <a:prstGeom prst="su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4" name="Sun 13">
              <a:extLst>
                <a:ext uri="{FF2B5EF4-FFF2-40B4-BE49-F238E27FC236}">
                  <a16:creationId xmlns:a16="http://schemas.microsoft.com/office/drawing/2014/main" id="{5FBB2FE7-1C88-839A-8DDB-3B05F63B5272}"/>
                </a:ext>
              </a:extLst>
            </p:cNvPr>
            <p:cNvSpPr/>
            <p:nvPr/>
          </p:nvSpPr>
          <p:spPr>
            <a:xfrm>
              <a:off x="2397760" y="3774440"/>
              <a:ext cx="284480" cy="355600"/>
            </a:xfrm>
            <a:prstGeom prst="su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5" name="Arc 14">
              <a:extLst>
                <a:ext uri="{FF2B5EF4-FFF2-40B4-BE49-F238E27FC236}">
                  <a16:creationId xmlns:a16="http://schemas.microsoft.com/office/drawing/2014/main" id="{216D7C61-705C-7950-6C0A-BBFF9D9CFD6B}"/>
                </a:ext>
              </a:extLst>
            </p:cNvPr>
            <p:cNvSpPr/>
            <p:nvPr/>
          </p:nvSpPr>
          <p:spPr>
            <a:xfrm rot="18915219">
              <a:off x="1861504" y="3248903"/>
              <a:ext cx="2393311" cy="2641600"/>
            </a:xfrm>
            <a:prstGeom prst="arc">
              <a:avLst>
                <a:gd name="adj1" fmla="val 16178612"/>
                <a:gd name="adj2" fmla="val 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C4E3D3C4-0E9C-487B-E743-D81E9C18FCD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122542" y="3418840"/>
              <a:ext cx="275218" cy="20843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A9B7FB38-FCA5-5126-7165-89AF7CE4FF8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860800" y="4688314"/>
              <a:ext cx="190438" cy="10944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Sun 23">
              <a:extLst>
                <a:ext uri="{FF2B5EF4-FFF2-40B4-BE49-F238E27FC236}">
                  <a16:creationId xmlns:a16="http://schemas.microsoft.com/office/drawing/2014/main" id="{B23FD968-B431-A146-181C-90E595C4C7A3}"/>
                </a:ext>
              </a:extLst>
            </p:cNvPr>
            <p:cNvSpPr/>
            <p:nvPr/>
          </p:nvSpPr>
          <p:spPr>
            <a:xfrm>
              <a:off x="3671539" y="3530600"/>
              <a:ext cx="284480" cy="355600"/>
            </a:xfrm>
            <a:prstGeom prst="su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5" name="Sun 24">
              <a:extLst>
                <a:ext uri="{FF2B5EF4-FFF2-40B4-BE49-F238E27FC236}">
                  <a16:creationId xmlns:a16="http://schemas.microsoft.com/office/drawing/2014/main" id="{86AC2CCC-562A-D65D-50E5-A30CF07622C4}"/>
                </a:ext>
              </a:extLst>
            </p:cNvPr>
            <p:cNvSpPr/>
            <p:nvPr/>
          </p:nvSpPr>
          <p:spPr>
            <a:xfrm>
              <a:off x="2071788" y="4504401"/>
              <a:ext cx="284480" cy="355600"/>
            </a:xfrm>
            <a:prstGeom prst="su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8DFA52CD-259C-7ED9-5002-628300CFFA8E}"/>
                </a:ext>
              </a:extLst>
            </p:cNvPr>
            <p:cNvSpPr txBox="1"/>
            <p:nvPr/>
          </p:nvSpPr>
          <p:spPr>
            <a:xfrm>
              <a:off x="1707290" y="5383948"/>
              <a:ext cx="2641189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exchange of particles </a:t>
              </a:r>
            </a:p>
            <a:p>
              <a:pPr algn="ctr"/>
              <a:r>
                <a:rPr lang="en-US" sz="1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impart momentum</a:t>
              </a:r>
              <a:r>
                <a:rPr lang="en-US" sz="1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IN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CC86A34A-A3A3-4F54-265D-448640DAA0C5}"/>
                </a:ext>
              </a:extLst>
            </p:cNvPr>
            <p:cNvSpPr txBox="1"/>
            <p:nvPr/>
          </p:nvSpPr>
          <p:spPr>
            <a:xfrm>
              <a:off x="1706880" y="6053842"/>
              <a:ext cx="2641189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Causes repulsion</a:t>
              </a:r>
              <a:endParaRPr lang="en-IN" dirty="0"/>
            </a:p>
          </p:txBody>
        </p:sp>
        <p:sp>
          <p:nvSpPr>
            <p:cNvPr id="29" name="Arrow: Striped Right 28">
              <a:extLst>
                <a:ext uri="{FF2B5EF4-FFF2-40B4-BE49-F238E27FC236}">
                  <a16:creationId xmlns:a16="http://schemas.microsoft.com/office/drawing/2014/main" id="{02462CF8-6BD7-5E18-FB89-C22E162F595A}"/>
                </a:ext>
              </a:extLst>
            </p:cNvPr>
            <p:cNvSpPr/>
            <p:nvPr/>
          </p:nvSpPr>
          <p:spPr>
            <a:xfrm>
              <a:off x="5139082" y="4023360"/>
              <a:ext cx="538891" cy="386080"/>
            </a:xfrm>
            <a:prstGeom prst="stripedRightArrow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30" name="Arrow: Striped Right 29">
              <a:extLst>
                <a:ext uri="{FF2B5EF4-FFF2-40B4-BE49-F238E27FC236}">
                  <a16:creationId xmlns:a16="http://schemas.microsoft.com/office/drawing/2014/main" id="{C250C63A-86E5-A696-F1DB-29D66330BC62}"/>
                </a:ext>
              </a:extLst>
            </p:cNvPr>
            <p:cNvSpPr/>
            <p:nvPr/>
          </p:nvSpPr>
          <p:spPr>
            <a:xfrm rot="10800000">
              <a:off x="440051" y="3921760"/>
              <a:ext cx="538891" cy="386080"/>
            </a:xfrm>
            <a:prstGeom prst="stripedRightArrow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81" name="Sun 80">
              <a:extLst>
                <a:ext uri="{FF2B5EF4-FFF2-40B4-BE49-F238E27FC236}">
                  <a16:creationId xmlns:a16="http://schemas.microsoft.com/office/drawing/2014/main" id="{0F2E474B-D309-046D-FAE5-526CF654F4BE}"/>
                </a:ext>
              </a:extLst>
            </p:cNvPr>
            <p:cNvSpPr/>
            <p:nvPr/>
          </p:nvSpPr>
          <p:spPr>
            <a:xfrm>
              <a:off x="1706880" y="5394315"/>
              <a:ext cx="284480" cy="355600"/>
            </a:xfrm>
            <a:prstGeom prst="su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A3B6BCE2-236C-B762-F25E-B957A97B413E}"/>
              </a:ext>
            </a:extLst>
          </p:cNvPr>
          <p:cNvGrpSpPr/>
          <p:nvPr/>
        </p:nvGrpSpPr>
        <p:grpSpPr>
          <a:xfrm>
            <a:off x="6552951" y="3017519"/>
            <a:ext cx="4798703" cy="3517332"/>
            <a:chOff x="6552951" y="3017519"/>
            <a:chExt cx="4798703" cy="3517332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5ECAE24F-ABD7-7F76-F5FA-B3971DDDF574}"/>
                </a:ext>
              </a:extLst>
            </p:cNvPr>
            <p:cNvSpPr/>
            <p:nvPr/>
          </p:nvSpPr>
          <p:spPr>
            <a:xfrm>
              <a:off x="7386643" y="3627278"/>
              <a:ext cx="1137920" cy="1041400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1BA94BB5-6F27-455F-4E06-A4E53C3E45D2}"/>
                </a:ext>
              </a:extLst>
            </p:cNvPr>
            <p:cNvSpPr/>
            <p:nvPr/>
          </p:nvSpPr>
          <p:spPr>
            <a:xfrm>
              <a:off x="9622987" y="3617118"/>
              <a:ext cx="1137920" cy="1041400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33" name="Arrow: Striped Right 32">
              <a:extLst>
                <a:ext uri="{FF2B5EF4-FFF2-40B4-BE49-F238E27FC236}">
                  <a16:creationId xmlns:a16="http://schemas.microsoft.com/office/drawing/2014/main" id="{8C706C43-FACB-4344-86AE-222C3EFC3017}"/>
                </a:ext>
              </a:extLst>
            </p:cNvPr>
            <p:cNvSpPr/>
            <p:nvPr/>
          </p:nvSpPr>
          <p:spPr>
            <a:xfrm>
              <a:off x="8534883" y="3954938"/>
              <a:ext cx="497357" cy="371236"/>
            </a:xfrm>
            <a:prstGeom prst="stripedRightArrow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34" name="Arrow: Striped Right 33">
              <a:extLst>
                <a:ext uri="{FF2B5EF4-FFF2-40B4-BE49-F238E27FC236}">
                  <a16:creationId xmlns:a16="http://schemas.microsoft.com/office/drawing/2014/main" id="{0E6A5F58-F228-2021-F5A2-7E4A1D1E1BAC}"/>
                </a:ext>
              </a:extLst>
            </p:cNvPr>
            <p:cNvSpPr/>
            <p:nvPr/>
          </p:nvSpPr>
          <p:spPr>
            <a:xfrm rot="10800000">
              <a:off x="9204959" y="3954938"/>
              <a:ext cx="418027" cy="371236"/>
            </a:xfrm>
            <a:prstGeom prst="stripedRightArrow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5F7FED20-F13D-A02A-5B95-B0FC27670B25}"/>
                </a:ext>
              </a:extLst>
            </p:cNvPr>
            <p:cNvSpPr txBox="1"/>
            <p:nvPr/>
          </p:nvSpPr>
          <p:spPr>
            <a:xfrm>
              <a:off x="8012298" y="5431309"/>
              <a:ext cx="2641189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exchange of particles </a:t>
              </a:r>
            </a:p>
            <a:p>
              <a:pPr algn="ctr"/>
              <a:r>
                <a:rPr lang="en-US" sz="1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impart momentum</a:t>
              </a:r>
              <a:r>
                <a:rPr lang="en-US" sz="1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en-IN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4515B045-6463-8B33-02CE-94D80F7AE526}"/>
                </a:ext>
              </a:extLst>
            </p:cNvPr>
            <p:cNvSpPr txBox="1"/>
            <p:nvPr/>
          </p:nvSpPr>
          <p:spPr>
            <a:xfrm>
              <a:off x="7975923" y="6165519"/>
              <a:ext cx="2641189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Causes attraction</a:t>
              </a:r>
              <a:endParaRPr lang="en-IN" dirty="0"/>
            </a:p>
          </p:txBody>
        </p: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25E33AE4-A40B-C12E-94AA-141227C8D57B}"/>
                </a:ext>
              </a:extLst>
            </p:cNvPr>
            <p:cNvCxnSpPr>
              <a:cxnSpLocks/>
            </p:cNvCxnSpPr>
            <p:nvPr/>
          </p:nvCxnSpPr>
          <p:spPr>
            <a:xfrm>
              <a:off x="7242848" y="3017520"/>
              <a:ext cx="337426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F87CD768-BDBF-4062-1BC6-D0AE23252EC9}"/>
                </a:ext>
              </a:extLst>
            </p:cNvPr>
            <p:cNvCxnSpPr>
              <a:cxnSpLocks/>
            </p:cNvCxnSpPr>
            <p:nvPr/>
          </p:nvCxnSpPr>
          <p:spPr>
            <a:xfrm>
              <a:off x="7386643" y="3332480"/>
              <a:ext cx="323046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9E4A7DA5-03AC-A19C-E0C0-F683C08649C2}"/>
                </a:ext>
              </a:extLst>
            </p:cNvPr>
            <p:cNvCxnSpPr>
              <a:cxnSpLocks/>
            </p:cNvCxnSpPr>
            <p:nvPr/>
          </p:nvCxnSpPr>
          <p:spPr>
            <a:xfrm>
              <a:off x="7466367" y="5181600"/>
              <a:ext cx="337426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C9C28DFA-E7C7-8E81-9BA3-31903EC101FF}"/>
                </a:ext>
              </a:extLst>
            </p:cNvPr>
            <p:cNvCxnSpPr>
              <a:cxnSpLocks/>
            </p:cNvCxnSpPr>
            <p:nvPr/>
          </p:nvCxnSpPr>
          <p:spPr>
            <a:xfrm>
              <a:off x="7517827" y="4900641"/>
              <a:ext cx="337426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Arc 46">
              <a:extLst>
                <a:ext uri="{FF2B5EF4-FFF2-40B4-BE49-F238E27FC236}">
                  <a16:creationId xmlns:a16="http://schemas.microsoft.com/office/drawing/2014/main" id="{17FA4491-6760-5752-A03C-E3B6AE3DC58E}"/>
                </a:ext>
              </a:extLst>
            </p:cNvPr>
            <p:cNvSpPr/>
            <p:nvPr/>
          </p:nvSpPr>
          <p:spPr>
            <a:xfrm>
              <a:off x="9955320" y="3017519"/>
              <a:ext cx="1396334" cy="1082459"/>
            </a:xfrm>
            <a:prstGeom prst="arc">
              <a:avLst>
                <a:gd name="adj1" fmla="val 16200000"/>
                <a:gd name="adj2" fmla="val 4941823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48" name="Arc 47">
              <a:extLst>
                <a:ext uri="{FF2B5EF4-FFF2-40B4-BE49-F238E27FC236}">
                  <a16:creationId xmlns:a16="http://schemas.microsoft.com/office/drawing/2014/main" id="{FC881731-A89A-A238-1E22-0D84BB36F099}"/>
                </a:ext>
              </a:extLst>
            </p:cNvPr>
            <p:cNvSpPr/>
            <p:nvPr/>
          </p:nvSpPr>
          <p:spPr>
            <a:xfrm>
              <a:off x="10049299" y="4137660"/>
              <a:ext cx="1302355" cy="1041400"/>
            </a:xfrm>
            <a:prstGeom prst="arc">
              <a:avLst>
                <a:gd name="adj1" fmla="val 16200000"/>
                <a:gd name="adj2" fmla="val 4941823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49" name="Arc 48">
              <a:extLst>
                <a:ext uri="{FF2B5EF4-FFF2-40B4-BE49-F238E27FC236}">
                  <a16:creationId xmlns:a16="http://schemas.microsoft.com/office/drawing/2014/main" id="{1A995672-C458-5238-0D9D-35DE18340013}"/>
                </a:ext>
              </a:extLst>
            </p:cNvPr>
            <p:cNvSpPr/>
            <p:nvPr/>
          </p:nvSpPr>
          <p:spPr>
            <a:xfrm rot="10800000">
              <a:off x="6669562" y="3030374"/>
              <a:ext cx="1396334" cy="1082459"/>
            </a:xfrm>
            <a:prstGeom prst="arc">
              <a:avLst>
                <a:gd name="adj1" fmla="val 16200000"/>
                <a:gd name="adj2" fmla="val 4941823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0" name="Arc 49">
              <a:extLst>
                <a:ext uri="{FF2B5EF4-FFF2-40B4-BE49-F238E27FC236}">
                  <a16:creationId xmlns:a16="http://schemas.microsoft.com/office/drawing/2014/main" id="{9463A139-C076-F8DA-7ABD-DCBE9875866C}"/>
                </a:ext>
              </a:extLst>
            </p:cNvPr>
            <p:cNvSpPr/>
            <p:nvPr/>
          </p:nvSpPr>
          <p:spPr>
            <a:xfrm rot="10800000">
              <a:off x="6749940" y="4086288"/>
              <a:ext cx="1396334" cy="1082459"/>
            </a:xfrm>
            <a:prstGeom prst="arc">
              <a:avLst>
                <a:gd name="adj1" fmla="val 16200000"/>
                <a:gd name="adj2" fmla="val 4941823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52" name="Straight Arrow Connector 51">
              <a:extLst>
                <a:ext uri="{FF2B5EF4-FFF2-40B4-BE49-F238E27FC236}">
                  <a16:creationId xmlns:a16="http://schemas.microsoft.com/office/drawing/2014/main" id="{88D18E30-1822-7CE9-061B-488EEB99015A}"/>
                </a:ext>
              </a:extLst>
            </p:cNvPr>
            <p:cNvCxnSpPr>
              <a:cxnSpLocks/>
            </p:cNvCxnSpPr>
            <p:nvPr/>
          </p:nvCxnSpPr>
          <p:spPr>
            <a:xfrm>
              <a:off x="6795896" y="3886200"/>
              <a:ext cx="210146" cy="15594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FB19E1CD-0EFD-AC43-305F-25B14080A6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4093" y="3906520"/>
              <a:ext cx="205984" cy="13562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BD758229-71BA-C731-30A1-C67E8D9B2BB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95896" y="4231640"/>
              <a:ext cx="152400" cy="17780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>
              <a:extLst>
                <a:ext uri="{FF2B5EF4-FFF2-40B4-BE49-F238E27FC236}">
                  <a16:creationId xmlns:a16="http://schemas.microsoft.com/office/drawing/2014/main" id="{EA61C2BD-DB6D-1008-A915-E646783A327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858746" y="4163060"/>
              <a:ext cx="288976" cy="111043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Sun 63">
              <a:extLst>
                <a:ext uri="{FF2B5EF4-FFF2-40B4-BE49-F238E27FC236}">
                  <a16:creationId xmlns:a16="http://schemas.microsoft.com/office/drawing/2014/main" id="{90FE351B-4781-F1F0-BA75-77115C5C8586}"/>
                </a:ext>
              </a:extLst>
            </p:cNvPr>
            <p:cNvSpPr/>
            <p:nvPr/>
          </p:nvSpPr>
          <p:spPr>
            <a:xfrm>
              <a:off x="10960951" y="4387434"/>
              <a:ext cx="284480" cy="355600"/>
            </a:xfrm>
            <a:prstGeom prst="su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5" name="Sun 64">
              <a:extLst>
                <a:ext uri="{FF2B5EF4-FFF2-40B4-BE49-F238E27FC236}">
                  <a16:creationId xmlns:a16="http://schemas.microsoft.com/office/drawing/2014/main" id="{D6D53417-06AE-957E-9586-7F0F65C82BB1}"/>
                </a:ext>
              </a:extLst>
            </p:cNvPr>
            <p:cNvSpPr/>
            <p:nvPr/>
          </p:nvSpPr>
          <p:spPr>
            <a:xfrm>
              <a:off x="6602457" y="4485640"/>
              <a:ext cx="284480" cy="355600"/>
            </a:xfrm>
            <a:prstGeom prst="su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6" name="Sun 65">
              <a:extLst>
                <a:ext uri="{FF2B5EF4-FFF2-40B4-BE49-F238E27FC236}">
                  <a16:creationId xmlns:a16="http://schemas.microsoft.com/office/drawing/2014/main" id="{51D569EE-09DB-AE88-38B0-4299BE86C783}"/>
                </a:ext>
              </a:extLst>
            </p:cNvPr>
            <p:cNvSpPr/>
            <p:nvPr/>
          </p:nvSpPr>
          <p:spPr>
            <a:xfrm>
              <a:off x="6552951" y="3459127"/>
              <a:ext cx="284480" cy="355600"/>
            </a:xfrm>
            <a:prstGeom prst="su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F8A8E60A-BF57-2F99-1322-DC0C52A591E2}"/>
                </a:ext>
              </a:extLst>
            </p:cNvPr>
            <p:cNvSpPr/>
            <p:nvPr/>
          </p:nvSpPr>
          <p:spPr>
            <a:xfrm>
              <a:off x="10617200" y="3333231"/>
              <a:ext cx="366119" cy="578369"/>
            </a:xfrm>
            <a:custGeom>
              <a:avLst/>
              <a:gdLst>
                <a:gd name="connsiteX0" fmla="*/ 0 w 416815"/>
                <a:gd name="connsiteY0" fmla="*/ 30307 h 599267"/>
                <a:gd name="connsiteX1" fmla="*/ 314960 w 416815"/>
                <a:gd name="connsiteY1" fmla="*/ 30307 h 599267"/>
                <a:gd name="connsiteX2" fmla="*/ 416560 w 416815"/>
                <a:gd name="connsiteY2" fmla="*/ 345267 h 599267"/>
                <a:gd name="connsiteX3" fmla="*/ 335280 w 416815"/>
                <a:gd name="connsiteY3" fmla="*/ 517987 h 599267"/>
                <a:gd name="connsiteX4" fmla="*/ 91440 w 416815"/>
                <a:gd name="connsiteY4" fmla="*/ 599267 h 599267"/>
                <a:gd name="connsiteX0" fmla="*/ 0 w 418232"/>
                <a:gd name="connsiteY0" fmla="*/ 8965 h 577925"/>
                <a:gd name="connsiteX1" fmla="*/ 274320 w 418232"/>
                <a:gd name="connsiteY1" fmla="*/ 69925 h 577925"/>
                <a:gd name="connsiteX2" fmla="*/ 416560 w 418232"/>
                <a:gd name="connsiteY2" fmla="*/ 323925 h 577925"/>
                <a:gd name="connsiteX3" fmla="*/ 335280 w 418232"/>
                <a:gd name="connsiteY3" fmla="*/ 496645 h 577925"/>
                <a:gd name="connsiteX4" fmla="*/ 91440 w 418232"/>
                <a:gd name="connsiteY4" fmla="*/ 577925 h 577925"/>
                <a:gd name="connsiteX0" fmla="*/ 0 w 416676"/>
                <a:gd name="connsiteY0" fmla="*/ 8965 h 577925"/>
                <a:gd name="connsiteX1" fmla="*/ 274320 w 416676"/>
                <a:gd name="connsiteY1" fmla="*/ 69925 h 577925"/>
                <a:gd name="connsiteX2" fmla="*/ 416560 w 416676"/>
                <a:gd name="connsiteY2" fmla="*/ 323925 h 577925"/>
                <a:gd name="connsiteX3" fmla="*/ 294640 w 416676"/>
                <a:gd name="connsiteY3" fmla="*/ 486485 h 577925"/>
                <a:gd name="connsiteX4" fmla="*/ 91440 w 416676"/>
                <a:gd name="connsiteY4" fmla="*/ 577925 h 577925"/>
                <a:gd name="connsiteX0" fmla="*/ 0 w 366119"/>
                <a:gd name="connsiteY0" fmla="*/ 9409 h 578369"/>
                <a:gd name="connsiteX1" fmla="*/ 274320 w 366119"/>
                <a:gd name="connsiteY1" fmla="*/ 70369 h 578369"/>
                <a:gd name="connsiteX2" fmla="*/ 365760 w 366119"/>
                <a:gd name="connsiteY2" fmla="*/ 344689 h 578369"/>
                <a:gd name="connsiteX3" fmla="*/ 294640 w 366119"/>
                <a:gd name="connsiteY3" fmla="*/ 486929 h 578369"/>
                <a:gd name="connsiteX4" fmla="*/ 91440 w 366119"/>
                <a:gd name="connsiteY4" fmla="*/ 578369 h 578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6119" h="578369">
                  <a:moveTo>
                    <a:pt x="0" y="9409"/>
                  </a:moveTo>
                  <a:cubicBezTo>
                    <a:pt x="122766" y="-16838"/>
                    <a:pt x="213360" y="14489"/>
                    <a:pt x="274320" y="70369"/>
                  </a:cubicBezTo>
                  <a:cubicBezTo>
                    <a:pt x="335280" y="126249"/>
                    <a:pt x="362373" y="275262"/>
                    <a:pt x="365760" y="344689"/>
                  </a:cubicBezTo>
                  <a:cubicBezTo>
                    <a:pt x="369147" y="414116"/>
                    <a:pt x="348827" y="444596"/>
                    <a:pt x="294640" y="486929"/>
                  </a:cubicBezTo>
                  <a:cubicBezTo>
                    <a:pt x="240453" y="529262"/>
                    <a:pt x="186266" y="558895"/>
                    <a:pt x="91440" y="578369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76BB9EA1-AC58-47A3-AFED-BF3DC423D695}"/>
                </a:ext>
              </a:extLst>
            </p:cNvPr>
            <p:cNvSpPr/>
            <p:nvPr/>
          </p:nvSpPr>
          <p:spPr>
            <a:xfrm>
              <a:off x="10737072" y="4298187"/>
              <a:ext cx="366119" cy="578369"/>
            </a:xfrm>
            <a:custGeom>
              <a:avLst/>
              <a:gdLst>
                <a:gd name="connsiteX0" fmla="*/ 0 w 416815"/>
                <a:gd name="connsiteY0" fmla="*/ 30307 h 599267"/>
                <a:gd name="connsiteX1" fmla="*/ 314960 w 416815"/>
                <a:gd name="connsiteY1" fmla="*/ 30307 h 599267"/>
                <a:gd name="connsiteX2" fmla="*/ 416560 w 416815"/>
                <a:gd name="connsiteY2" fmla="*/ 345267 h 599267"/>
                <a:gd name="connsiteX3" fmla="*/ 335280 w 416815"/>
                <a:gd name="connsiteY3" fmla="*/ 517987 h 599267"/>
                <a:gd name="connsiteX4" fmla="*/ 91440 w 416815"/>
                <a:gd name="connsiteY4" fmla="*/ 599267 h 599267"/>
                <a:gd name="connsiteX0" fmla="*/ 0 w 418232"/>
                <a:gd name="connsiteY0" fmla="*/ 8965 h 577925"/>
                <a:gd name="connsiteX1" fmla="*/ 274320 w 418232"/>
                <a:gd name="connsiteY1" fmla="*/ 69925 h 577925"/>
                <a:gd name="connsiteX2" fmla="*/ 416560 w 418232"/>
                <a:gd name="connsiteY2" fmla="*/ 323925 h 577925"/>
                <a:gd name="connsiteX3" fmla="*/ 335280 w 418232"/>
                <a:gd name="connsiteY3" fmla="*/ 496645 h 577925"/>
                <a:gd name="connsiteX4" fmla="*/ 91440 w 418232"/>
                <a:gd name="connsiteY4" fmla="*/ 577925 h 577925"/>
                <a:gd name="connsiteX0" fmla="*/ 0 w 416676"/>
                <a:gd name="connsiteY0" fmla="*/ 8965 h 577925"/>
                <a:gd name="connsiteX1" fmla="*/ 274320 w 416676"/>
                <a:gd name="connsiteY1" fmla="*/ 69925 h 577925"/>
                <a:gd name="connsiteX2" fmla="*/ 416560 w 416676"/>
                <a:gd name="connsiteY2" fmla="*/ 323925 h 577925"/>
                <a:gd name="connsiteX3" fmla="*/ 294640 w 416676"/>
                <a:gd name="connsiteY3" fmla="*/ 486485 h 577925"/>
                <a:gd name="connsiteX4" fmla="*/ 91440 w 416676"/>
                <a:gd name="connsiteY4" fmla="*/ 577925 h 577925"/>
                <a:gd name="connsiteX0" fmla="*/ 0 w 366119"/>
                <a:gd name="connsiteY0" fmla="*/ 9409 h 578369"/>
                <a:gd name="connsiteX1" fmla="*/ 274320 w 366119"/>
                <a:gd name="connsiteY1" fmla="*/ 70369 h 578369"/>
                <a:gd name="connsiteX2" fmla="*/ 365760 w 366119"/>
                <a:gd name="connsiteY2" fmla="*/ 344689 h 578369"/>
                <a:gd name="connsiteX3" fmla="*/ 294640 w 366119"/>
                <a:gd name="connsiteY3" fmla="*/ 486929 h 578369"/>
                <a:gd name="connsiteX4" fmla="*/ 91440 w 366119"/>
                <a:gd name="connsiteY4" fmla="*/ 578369 h 578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6119" h="578369">
                  <a:moveTo>
                    <a:pt x="0" y="9409"/>
                  </a:moveTo>
                  <a:cubicBezTo>
                    <a:pt x="122766" y="-16838"/>
                    <a:pt x="213360" y="14489"/>
                    <a:pt x="274320" y="70369"/>
                  </a:cubicBezTo>
                  <a:cubicBezTo>
                    <a:pt x="335280" y="126249"/>
                    <a:pt x="362373" y="275262"/>
                    <a:pt x="365760" y="344689"/>
                  </a:cubicBezTo>
                  <a:cubicBezTo>
                    <a:pt x="369147" y="414116"/>
                    <a:pt x="348827" y="444596"/>
                    <a:pt x="294640" y="486929"/>
                  </a:cubicBezTo>
                  <a:cubicBezTo>
                    <a:pt x="240453" y="529262"/>
                    <a:pt x="186266" y="558895"/>
                    <a:pt x="91440" y="578369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5489BD6B-CB55-979B-08EE-27139F0B6A2F}"/>
                </a:ext>
              </a:extLst>
            </p:cNvPr>
            <p:cNvSpPr/>
            <p:nvPr/>
          </p:nvSpPr>
          <p:spPr>
            <a:xfrm rot="20730410" flipH="1">
              <a:off x="7371612" y="4408322"/>
              <a:ext cx="284480" cy="516247"/>
            </a:xfrm>
            <a:custGeom>
              <a:avLst/>
              <a:gdLst>
                <a:gd name="connsiteX0" fmla="*/ 0 w 416815"/>
                <a:gd name="connsiteY0" fmla="*/ 30307 h 599267"/>
                <a:gd name="connsiteX1" fmla="*/ 314960 w 416815"/>
                <a:gd name="connsiteY1" fmla="*/ 30307 h 599267"/>
                <a:gd name="connsiteX2" fmla="*/ 416560 w 416815"/>
                <a:gd name="connsiteY2" fmla="*/ 345267 h 599267"/>
                <a:gd name="connsiteX3" fmla="*/ 335280 w 416815"/>
                <a:gd name="connsiteY3" fmla="*/ 517987 h 599267"/>
                <a:gd name="connsiteX4" fmla="*/ 91440 w 416815"/>
                <a:gd name="connsiteY4" fmla="*/ 599267 h 599267"/>
                <a:gd name="connsiteX0" fmla="*/ 0 w 418232"/>
                <a:gd name="connsiteY0" fmla="*/ 8965 h 577925"/>
                <a:gd name="connsiteX1" fmla="*/ 274320 w 418232"/>
                <a:gd name="connsiteY1" fmla="*/ 69925 h 577925"/>
                <a:gd name="connsiteX2" fmla="*/ 416560 w 418232"/>
                <a:gd name="connsiteY2" fmla="*/ 323925 h 577925"/>
                <a:gd name="connsiteX3" fmla="*/ 335280 w 418232"/>
                <a:gd name="connsiteY3" fmla="*/ 496645 h 577925"/>
                <a:gd name="connsiteX4" fmla="*/ 91440 w 418232"/>
                <a:gd name="connsiteY4" fmla="*/ 577925 h 577925"/>
                <a:gd name="connsiteX0" fmla="*/ 0 w 416676"/>
                <a:gd name="connsiteY0" fmla="*/ 8965 h 577925"/>
                <a:gd name="connsiteX1" fmla="*/ 274320 w 416676"/>
                <a:gd name="connsiteY1" fmla="*/ 69925 h 577925"/>
                <a:gd name="connsiteX2" fmla="*/ 416560 w 416676"/>
                <a:gd name="connsiteY2" fmla="*/ 323925 h 577925"/>
                <a:gd name="connsiteX3" fmla="*/ 294640 w 416676"/>
                <a:gd name="connsiteY3" fmla="*/ 486485 h 577925"/>
                <a:gd name="connsiteX4" fmla="*/ 91440 w 416676"/>
                <a:gd name="connsiteY4" fmla="*/ 577925 h 577925"/>
                <a:gd name="connsiteX0" fmla="*/ 0 w 366119"/>
                <a:gd name="connsiteY0" fmla="*/ 9409 h 578369"/>
                <a:gd name="connsiteX1" fmla="*/ 274320 w 366119"/>
                <a:gd name="connsiteY1" fmla="*/ 70369 h 578369"/>
                <a:gd name="connsiteX2" fmla="*/ 365760 w 366119"/>
                <a:gd name="connsiteY2" fmla="*/ 344689 h 578369"/>
                <a:gd name="connsiteX3" fmla="*/ 294640 w 366119"/>
                <a:gd name="connsiteY3" fmla="*/ 486929 h 578369"/>
                <a:gd name="connsiteX4" fmla="*/ 91440 w 366119"/>
                <a:gd name="connsiteY4" fmla="*/ 578369 h 578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6119" h="578369">
                  <a:moveTo>
                    <a:pt x="0" y="9409"/>
                  </a:moveTo>
                  <a:cubicBezTo>
                    <a:pt x="122766" y="-16838"/>
                    <a:pt x="213360" y="14489"/>
                    <a:pt x="274320" y="70369"/>
                  </a:cubicBezTo>
                  <a:cubicBezTo>
                    <a:pt x="335280" y="126249"/>
                    <a:pt x="362373" y="275262"/>
                    <a:pt x="365760" y="344689"/>
                  </a:cubicBezTo>
                  <a:cubicBezTo>
                    <a:pt x="369147" y="414116"/>
                    <a:pt x="348827" y="444596"/>
                    <a:pt x="294640" y="486929"/>
                  </a:cubicBezTo>
                  <a:cubicBezTo>
                    <a:pt x="240453" y="529262"/>
                    <a:pt x="186266" y="558895"/>
                    <a:pt x="91440" y="578369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8FD28454-D3E6-220F-C977-430F6278D3E7}"/>
                </a:ext>
              </a:extLst>
            </p:cNvPr>
            <p:cNvSpPr/>
            <p:nvPr/>
          </p:nvSpPr>
          <p:spPr>
            <a:xfrm rot="20730410" flipH="1">
              <a:off x="7239112" y="3341304"/>
              <a:ext cx="284480" cy="516247"/>
            </a:xfrm>
            <a:custGeom>
              <a:avLst/>
              <a:gdLst>
                <a:gd name="connsiteX0" fmla="*/ 0 w 416815"/>
                <a:gd name="connsiteY0" fmla="*/ 30307 h 599267"/>
                <a:gd name="connsiteX1" fmla="*/ 314960 w 416815"/>
                <a:gd name="connsiteY1" fmla="*/ 30307 h 599267"/>
                <a:gd name="connsiteX2" fmla="*/ 416560 w 416815"/>
                <a:gd name="connsiteY2" fmla="*/ 345267 h 599267"/>
                <a:gd name="connsiteX3" fmla="*/ 335280 w 416815"/>
                <a:gd name="connsiteY3" fmla="*/ 517987 h 599267"/>
                <a:gd name="connsiteX4" fmla="*/ 91440 w 416815"/>
                <a:gd name="connsiteY4" fmla="*/ 599267 h 599267"/>
                <a:gd name="connsiteX0" fmla="*/ 0 w 418232"/>
                <a:gd name="connsiteY0" fmla="*/ 8965 h 577925"/>
                <a:gd name="connsiteX1" fmla="*/ 274320 w 418232"/>
                <a:gd name="connsiteY1" fmla="*/ 69925 h 577925"/>
                <a:gd name="connsiteX2" fmla="*/ 416560 w 418232"/>
                <a:gd name="connsiteY2" fmla="*/ 323925 h 577925"/>
                <a:gd name="connsiteX3" fmla="*/ 335280 w 418232"/>
                <a:gd name="connsiteY3" fmla="*/ 496645 h 577925"/>
                <a:gd name="connsiteX4" fmla="*/ 91440 w 418232"/>
                <a:gd name="connsiteY4" fmla="*/ 577925 h 577925"/>
                <a:gd name="connsiteX0" fmla="*/ 0 w 416676"/>
                <a:gd name="connsiteY0" fmla="*/ 8965 h 577925"/>
                <a:gd name="connsiteX1" fmla="*/ 274320 w 416676"/>
                <a:gd name="connsiteY1" fmla="*/ 69925 h 577925"/>
                <a:gd name="connsiteX2" fmla="*/ 416560 w 416676"/>
                <a:gd name="connsiteY2" fmla="*/ 323925 h 577925"/>
                <a:gd name="connsiteX3" fmla="*/ 294640 w 416676"/>
                <a:gd name="connsiteY3" fmla="*/ 486485 h 577925"/>
                <a:gd name="connsiteX4" fmla="*/ 91440 w 416676"/>
                <a:gd name="connsiteY4" fmla="*/ 577925 h 577925"/>
                <a:gd name="connsiteX0" fmla="*/ 0 w 366119"/>
                <a:gd name="connsiteY0" fmla="*/ 9409 h 578369"/>
                <a:gd name="connsiteX1" fmla="*/ 274320 w 366119"/>
                <a:gd name="connsiteY1" fmla="*/ 70369 h 578369"/>
                <a:gd name="connsiteX2" fmla="*/ 365760 w 366119"/>
                <a:gd name="connsiteY2" fmla="*/ 344689 h 578369"/>
                <a:gd name="connsiteX3" fmla="*/ 294640 w 366119"/>
                <a:gd name="connsiteY3" fmla="*/ 486929 h 578369"/>
                <a:gd name="connsiteX4" fmla="*/ 91440 w 366119"/>
                <a:gd name="connsiteY4" fmla="*/ 578369 h 578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6119" h="578369">
                  <a:moveTo>
                    <a:pt x="0" y="9409"/>
                  </a:moveTo>
                  <a:cubicBezTo>
                    <a:pt x="122766" y="-16838"/>
                    <a:pt x="213360" y="14489"/>
                    <a:pt x="274320" y="70369"/>
                  </a:cubicBezTo>
                  <a:cubicBezTo>
                    <a:pt x="335280" y="126249"/>
                    <a:pt x="362373" y="275262"/>
                    <a:pt x="365760" y="344689"/>
                  </a:cubicBezTo>
                  <a:cubicBezTo>
                    <a:pt x="369147" y="414116"/>
                    <a:pt x="348827" y="444596"/>
                    <a:pt x="294640" y="486929"/>
                  </a:cubicBezTo>
                  <a:cubicBezTo>
                    <a:pt x="240453" y="529262"/>
                    <a:pt x="186266" y="558895"/>
                    <a:pt x="91440" y="578369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76" name="Sun 75">
              <a:extLst>
                <a:ext uri="{FF2B5EF4-FFF2-40B4-BE49-F238E27FC236}">
                  <a16:creationId xmlns:a16="http://schemas.microsoft.com/office/drawing/2014/main" id="{DDBCAB1F-3FC1-9C67-504F-2562FF456385}"/>
                </a:ext>
              </a:extLst>
            </p:cNvPr>
            <p:cNvSpPr/>
            <p:nvPr/>
          </p:nvSpPr>
          <p:spPr>
            <a:xfrm>
              <a:off x="10841079" y="3413182"/>
              <a:ext cx="284480" cy="355600"/>
            </a:xfrm>
            <a:prstGeom prst="su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78" name="Straight Arrow Connector 77">
              <a:extLst>
                <a:ext uri="{FF2B5EF4-FFF2-40B4-BE49-F238E27FC236}">
                  <a16:creationId xmlns:a16="http://schemas.microsoft.com/office/drawing/2014/main" id="{631FAD8A-95DC-4489-4125-36CE695DEFA0}"/>
                </a:ext>
              </a:extLst>
            </p:cNvPr>
            <p:cNvCxnSpPr>
              <a:stCxn id="74" idx="2"/>
              <a:endCxn id="74" idx="1"/>
            </p:cNvCxnSpPr>
            <p:nvPr/>
          </p:nvCxnSpPr>
          <p:spPr>
            <a:xfrm flipV="1">
              <a:off x="7388807" y="4495095"/>
              <a:ext cx="7511" cy="254844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Arrow Connector 79">
              <a:extLst>
                <a:ext uri="{FF2B5EF4-FFF2-40B4-BE49-F238E27FC236}">
                  <a16:creationId xmlns:a16="http://schemas.microsoft.com/office/drawing/2014/main" id="{0CE9C189-66CF-6781-4CAF-C8A7C5C2A6A9}"/>
                </a:ext>
              </a:extLst>
            </p:cNvPr>
            <p:cNvCxnSpPr>
              <a:stCxn id="75" idx="1"/>
              <a:endCxn id="75" idx="2"/>
            </p:cNvCxnSpPr>
            <p:nvPr/>
          </p:nvCxnSpPr>
          <p:spPr>
            <a:xfrm flipH="1">
              <a:off x="7256307" y="3428077"/>
              <a:ext cx="7511" cy="25484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Sun 81">
              <a:extLst>
                <a:ext uri="{FF2B5EF4-FFF2-40B4-BE49-F238E27FC236}">
                  <a16:creationId xmlns:a16="http://schemas.microsoft.com/office/drawing/2014/main" id="{CDD3C01B-390A-3E09-94EB-52942575FAA6}"/>
                </a:ext>
              </a:extLst>
            </p:cNvPr>
            <p:cNvSpPr/>
            <p:nvPr/>
          </p:nvSpPr>
          <p:spPr>
            <a:xfrm>
              <a:off x="8022046" y="5465637"/>
              <a:ext cx="284480" cy="355600"/>
            </a:xfrm>
            <a:prstGeom prst="su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</p:spTree>
    <p:extLst>
      <p:ext uri="{BB962C8B-B14F-4D97-AF65-F5344CB8AC3E}">
        <p14:creationId xmlns:p14="http://schemas.microsoft.com/office/powerpoint/2010/main" val="5602015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57B9163-D69E-8AD9-F82B-8D226F877881}"/>
              </a:ext>
            </a:extLst>
          </p:cNvPr>
          <p:cNvSpPr/>
          <p:nvPr/>
        </p:nvSpPr>
        <p:spPr>
          <a:xfrm>
            <a:off x="449718" y="183495"/>
            <a:ext cx="253466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Nuclear mass</a:t>
            </a:r>
            <a:endParaRPr lang="en-US" sz="3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342C7D-1D37-8428-FCFC-BAE7F96FE138}"/>
              </a:ext>
            </a:extLst>
          </p:cNvPr>
          <p:cNvSpPr txBox="1"/>
          <p:nvPr/>
        </p:nvSpPr>
        <p:spPr>
          <a:xfrm>
            <a:off x="341699" y="844844"/>
            <a:ext cx="11508602" cy="5447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nucleus consists of mass of protons (Z) and neutrons (N).  </a:t>
            </a:r>
          </a:p>
          <a:p>
            <a:pPr marL="457200" indent="-457200">
              <a:lnSpc>
                <a:spcPct val="20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 we assume the nuclear mass to be a simple collection of Z protons and N neutrons, the mass of the nucleus M (Z, N) would be just the sum of the masses of these constituent nucleons. 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M (Z, N) =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2800" kern="100" baseline="-25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2800" kern="100" baseline="-25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Where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2800" kern="100" baseline="-25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 the mass of proton and </a:t>
            </a:r>
            <a:r>
              <a:rPr lang="en-US" sz="28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2800" kern="100" baseline="-25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 that of neutron. 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07458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94B65C4-C87E-60F2-CCD5-C3C6703A4DBB}"/>
              </a:ext>
            </a:extLst>
          </p:cNvPr>
          <p:cNvSpPr txBox="1"/>
          <p:nvPr/>
        </p:nvSpPr>
        <p:spPr>
          <a:xfrm>
            <a:off x="0" y="175841"/>
            <a:ext cx="12192000" cy="5604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According to nuclear particle experiments, the total mass of a nucleus M (Z, N) is 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less than the sum of the masses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 its constituent nucleons (protons and neutrons).</a:t>
            </a: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IN" sz="28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mass of an individual nucleus is often expressed in atomic mass units (amu or simply u), where u = 1.66054 × 10</a:t>
            </a:r>
            <a:r>
              <a:rPr lang="en-US" sz="28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−27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kg. </a:t>
            </a: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atomic mass units, the mass of a helium nucleus (A = 4) is approximately 4 u.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15438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8166AF3-5009-EE12-9DED-70193EC9A061}"/>
              </a:ext>
            </a:extLst>
          </p:cNvPr>
          <p:cNvSpPr/>
          <p:nvPr/>
        </p:nvSpPr>
        <p:spPr>
          <a:xfrm>
            <a:off x="0" y="244455"/>
            <a:ext cx="358463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Nuclear abundance</a:t>
            </a:r>
            <a:endParaRPr lang="en-US" sz="3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BE921A-32DD-1630-86AF-B360F2C6E613}"/>
              </a:ext>
            </a:extLst>
          </p:cNvPr>
          <p:cNvSpPr txBox="1"/>
          <p:nvPr/>
        </p:nvSpPr>
        <p:spPr>
          <a:xfrm>
            <a:off x="132080" y="950115"/>
            <a:ext cx="11633200" cy="2064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 know, Isotopes are nuclides having the same atomic number (same number of protons) and but differ in the number of neutrons in the nucleus. </a:t>
            </a: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Isotopes of a given element exist in different proportions. </a:t>
            </a:r>
            <a:endParaRPr lang="en-IN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7BB5CF-E73E-923E-D76C-C616A87A7736}"/>
              </a:ext>
            </a:extLst>
          </p:cNvPr>
          <p:cNvSpPr txBox="1"/>
          <p:nvPr/>
        </p:nvSpPr>
        <p:spPr>
          <a:xfrm>
            <a:off x="203200" y="3105835"/>
            <a:ext cx="11948160" cy="2554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Mercury, has seven naturally occurring isotopes: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800" baseline="-2500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80</a:t>
            </a:r>
            <a:r>
              <a:rPr lang="en-US" sz="280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Hg</a:t>
            </a:r>
            <a:r>
              <a:rPr lang="en-US" sz="2800" baseline="3000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196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baseline="-25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80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Hg</a:t>
            </a:r>
            <a:r>
              <a:rPr lang="en-US" sz="2800" baseline="30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198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baseline="-250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80</a:t>
            </a:r>
            <a:r>
              <a:rPr lang="en-US" sz="28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Hg</a:t>
            </a:r>
            <a:r>
              <a:rPr lang="en-US" sz="2800" baseline="300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199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b="1" baseline="-250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80</a:t>
            </a: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Hg</a:t>
            </a:r>
            <a:r>
              <a:rPr lang="en-US" sz="2800" b="1" baseline="300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200</a:t>
            </a: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aseline="-25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80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Hg</a:t>
            </a:r>
            <a:r>
              <a:rPr lang="en-US" sz="2800" baseline="30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201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b="1" baseline="-2500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80</a:t>
            </a:r>
            <a:r>
              <a:rPr lang="en-US" sz="28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Hg</a:t>
            </a:r>
            <a:r>
              <a:rPr lang="en-US" sz="2800" b="1" baseline="3000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202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baseline="-25000" dirty="0">
                <a:solidFill>
                  <a:srgbClr val="CC00C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80</a:t>
            </a:r>
            <a:r>
              <a:rPr lang="en-US" sz="2800" dirty="0">
                <a:solidFill>
                  <a:srgbClr val="CC00C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Hg</a:t>
            </a:r>
            <a:r>
              <a:rPr lang="en-US" sz="2800" baseline="30000" dirty="0">
                <a:solidFill>
                  <a:srgbClr val="CC00C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204</a:t>
            </a:r>
            <a:r>
              <a:rPr lang="en-US" sz="28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% natural abundances </a:t>
            </a:r>
            <a:r>
              <a:rPr lang="en-US" sz="280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0.146%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10.02%, </a:t>
            </a:r>
            <a:r>
              <a:rPr lang="en-US" sz="28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16.84%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23.13%</a:t>
            </a: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13.22%, </a:t>
            </a:r>
            <a:r>
              <a:rPr lang="en-US" sz="28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29.80%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>
                <a:solidFill>
                  <a:srgbClr val="CC00C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6.85%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respectively. </a:t>
            </a:r>
            <a:endParaRPr lang="en-IN" sz="2800" dirty="0"/>
          </a:p>
        </p:txBody>
      </p:sp>
    </p:spTree>
    <p:extLst>
      <p:ext uri="{BB962C8B-B14F-4D97-AF65-F5344CB8AC3E}">
        <p14:creationId xmlns:p14="http://schemas.microsoft.com/office/powerpoint/2010/main" val="30082749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933A76E-EEDB-056D-8FD3-57B8C54CF5E9}"/>
              </a:ext>
            </a:extLst>
          </p:cNvPr>
          <p:cNvSpPr txBox="1"/>
          <p:nvPr/>
        </p:nvSpPr>
        <p:spPr>
          <a:xfrm>
            <a:off x="650240" y="516124"/>
            <a:ext cx="10952480" cy="49583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32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Nuclear abundance for Helium 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32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3200" b="1" kern="100" baseline="-25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</a:t>
            </a:r>
            <a:r>
              <a:rPr lang="en-US" sz="3200" b="1" kern="100" baseline="30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3200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US" sz="3200" kern="100" dirty="0">
                <a:solidFill>
                  <a:srgbClr val="CC00C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and              </a:t>
            </a:r>
            <a:r>
              <a:rPr lang="en-US" sz="3200" kern="100" baseline="-250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3200" kern="1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</a:t>
            </a:r>
            <a:r>
              <a:rPr lang="en-US" sz="3200" kern="100" baseline="300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3200" kern="1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3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</a:t>
            </a:r>
            <a:r>
              <a:rPr lang="en-US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99.999866%        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         </a:t>
            </a:r>
            <a:r>
              <a:rPr lang="en-US" sz="3200" kern="1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0.000134%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3200" kern="1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Oxygen: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3200" b="1" kern="100" baseline="-25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8</a:t>
            </a:r>
            <a:r>
              <a:rPr lang="en-US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3200" b="1" kern="100" baseline="30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en-US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</a:t>
            </a:r>
            <a:r>
              <a:rPr lang="en-US" sz="32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32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17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</a:t>
            </a:r>
            <a:r>
              <a:rPr lang="en-US" sz="32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kern="100" baseline="-25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US" sz="3200" kern="1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3200" kern="100" baseline="30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18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3200" b="1" kern="100" baseline="30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</a:t>
            </a:r>
            <a:r>
              <a:rPr lang="en-US" sz="32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99.757 %</a:t>
            </a:r>
            <a:r>
              <a:rPr lang="en-US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0.038%            </a:t>
            </a:r>
            <a:r>
              <a:rPr lang="en-US" sz="3200" kern="1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0.205%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IN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6416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27F890D-3398-28E7-C58A-4EB832249897}"/>
              </a:ext>
            </a:extLst>
          </p:cNvPr>
          <p:cNvSpPr txBox="1"/>
          <p:nvPr/>
        </p:nvSpPr>
        <p:spPr>
          <a:xfrm>
            <a:off x="772160" y="645315"/>
            <a:ext cx="10830560" cy="5594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When we name a nuclide, we generally mean the most abundant isotope.</a:t>
            </a: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Therefore, Mercury means </a:t>
            </a:r>
            <a:r>
              <a:rPr lang="en-US" sz="32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80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Hg</a:t>
            </a:r>
            <a:r>
              <a:rPr lang="en-US" sz="32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202,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Helium means </a:t>
            </a:r>
            <a:r>
              <a:rPr lang="en-US" sz="32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</a:t>
            </a:r>
            <a:r>
              <a:rPr lang="en-US" sz="32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</a:p>
          <a:p>
            <a:pPr marL="457200" indent="-4572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Oxygen means </a:t>
            </a:r>
            <a:r>
              <a:rPr lang="en-US" sz="3200" kern="100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3200" kern="1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3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However, in certain cases, isotopic abundance ratios may vary with samples. </a:t>
            </a:r>
            <a:endParaRPr lang="en-IN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7353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D901A12-5603-356E-2AC8-8A1AD3DEA94A}"/>
              </a:ext>
            </a:extLst>
          </p:cNvPr>
          <p:cNvSpPr/>
          <p:nvPr/>
        </p:nvSpPr>
        <p:spPr>
          <a:xfrm>
            <a:off x="3094863" y="2967335"/>
            <a:ext cx="6002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Numerical Problems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44379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CA31887-DA2A-B143-36B0-96F279EAFB04}"/>
                  </a:ext>
                </a:extLst>
              </p:cNvPr>
              <p:cNvSpPr txBox="1"/>
              <p:nvPr/>
            </p:nvSpPr>
            <p:spPr>
              <a:xfrm>
                <a:off x="614934" y="440361"/>
                <a:ext cx="11162538" cy="468878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IN" sz="28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Problem 1</a:t>
                </a:r>
                <a:r>
                  <a:rPr lang="en-IN" sz="2800" b="1" kern="100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Calculate the Compton wavelength of a beam of x-rays of 0.1</a:t>
                </a:r>
                <a:r>
                  <a:rPr lang="en-IN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A at a scattering angle of 90</a:t>
                </a:r>
                <a:r>
                  <a:rPr lang="en-IN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.</a:t>
                </a:r>
                <a:endParaRPr lang="en-PG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The Compton Shift,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PG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IN" sz="28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</m:t>
                        </m:r>
                      </m:e>
                      <m:sup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- 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</a:t>
                </a:r>
                <a:r>
                  <a:rPr lang="en-IN" sz="28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PG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h</m:t>
                        </m:r>
                      </m:num>
                      <m:den>
                        <m:sSubSup>
                          <m:sSubSupPr>
                            <m:ctrlPr>
                              <a:rPr lang="en-PG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𝑜</m:t>
                            </m:r>
                          </m:sub>
                          <m:sup>
                            <m: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𝑐</m:t>
                        </m:r>
                      </m:den>
                    </m:f>
                  </m:oMath>
                </a14:m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[1-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IN" sz="2800" kern="100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cos</m:t>
                    </m:r>
                    <m:r>
                      <a:rPr lang="en-IN" sz="2800" kern="100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</m:t>
                    </m:r>
                    <m:r>
                      <a:rPr lang="en-IN" sz="2800" kern="100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]</m:t>
                    </m:r>
                  </m:oMath>
                </a14:m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IN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                                     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= 0.0242 (1- cos90) </a:t>
                </a: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IN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                                     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= 0.0242</a:t>
                </a:r>
                <a:r>
                  <a:rPr lang="en-IN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A </a:t>
                </a:r>
                <a:endParaRPr lang="en-PG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Therefore, the Compton wavelength of X-ray is, 0.1 + 0.0242 = 0.1242 </a:t>
                </a:r>
                <a:r>
                  <a:rPr lang="en-IN" sz="2800" kern="100" baseline="30000" dirty="0" err="1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IN" sz="2800" kern="100" dirty="0" err="1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A</a:t>
                </a:r>
                <a:endParaRPr lang="en-PG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CA31887-DA2A-B143-36B0-96F279EAFB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934" y="440361"/>
                <a:ext cx="11162538" cy="4688784"/>
              </a:xfrm>
              <a:prstGeom prst="rect">
                <a:avLst/>
              </a:prstGeom>
              <a:blipFill>
                <a:blip r:embed="rId2"/>
                <a:stretch>
                  <a:fillRect l="-1147" r="-1092" b="-2601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219188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B783F63-0FF6-31FE-7DEB-ACB156473E56}"/>
                  </a:ext>
                </a:extLst>
              </p:cNvPr>
              <p:cNvSpPr txBox="1"/>
              <p:nvPr/>
            </p:nvSpPr>
            <p:spPr>
              <a:xfrm>
                <a:off x="240030" y="378999"/>
                <a:ext cx="11647170" cy="61018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IN" sz="2800" b="1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Problem 2 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What is the percentage shift in the wavelength of x-rays (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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=0.1</a:t>
                </a:r>
                <a:r>
                  <a:rPr lang="en-IN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A) scattered at 60</a:t>
                </a:r>
                <a:r>
                  <a:rPr lang="en-IN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with the normal.</a:t>
                </a:r>
                <a:endParaRPr lang="en-PG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The Compton Shift,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PG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IN" sz="28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</m:t>
                        </m:r>
                      </m:e>
                      <m:sup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- </a:t>
                </a:r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</a:t>
                </a:r>
                <a:r>
                  <a:rPr lang="en-IN" sz="2800" b="1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PG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h</m:t>
                        </m:r>
                      </m:num>
                      <m:den>
                        <m:sSubSup>
                          <m:sSubSupPr>
                            <m:ctrlPr>
                              <a:rPr lang="en-PG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𝑜</m:t>
                            </m:r>
                          </m:sub>
                          <m:sup>
                            <m: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𝑐</m:t>
                        </m:r>
                      </m:den>
                    </m:f>
                  </m:oMath>
                </a14:m>
                <a:r>
                  <a:rPr lang="en-IN" sz="2800" kern="100" dirty="0"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[1-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IN" sz="2800" kern="100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cos</m:t>
                    </m:r>
                    <m:r>
                      <a:rPr lang="en-IN" sz="2800" kern="100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</m:t>
                    </m:r>
                    <m:r>
                      <a:rPr lang="en-IN" sz="2800" kern="100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Times New Roman" panose="02020603050405020304" pitchFamily="18" charset="0"/>
                      </a:rPr>
                      <m:t>]</m:t>
                    </m:r>
                  </m:oMath>
                </a14:m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IN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                                      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= 0.0242 (1- cos60)</a:t>
                </a:r>
                <a:endParaRPr lang="en-PG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                                      = 0.0242 (1- 0.5) = 0.0121</a:t>
                </a:r>
                <a:r>
                  <a:rPr lang="en-IN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o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A</a:t>
                </a:r>
                <a:endParaRPr lang="en-PG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Therefore, the percentage shift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PG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PG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IN" sz="2800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  <a:sym typeface="Symbol" panose="05050102010706020507" pitchFamily="18" charset="2"/>
                              </a:rPr>
                              <m:t></m:t>
                            </m:r>
                          </m:e>
                          <m:sup>
                            <m:r>
                              <a:rPr lang="en-IN" sz="2800" i="1" kern="100"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′</m:t>
                            </m:r>
                          </m:sup>
                        </m:sSup>
                        <m:r>
                          <a:rPr lang="en-IN" sz="28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IN" sz="2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IN" sz="28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IN" sz="28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</m:t>
                        </m:r>
                        <m:r>
                          <a:rPr lang="en-IN" sz="28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  </m:t>
                        </m:r>
                      </m:num>
                      <m:den>
                        <m:r>
                          <a:rPr lang="en-IN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</m:t>
                        </m:r>
                      </m:den>
                    </m:f>
                  </m:oMath>
                </a14:m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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100 </a:t>
                </a: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IN" sz="2800" kern="1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                                                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PG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IN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0.0121</m:t>
                        </m:r>
                      </m:num>
                      <m:den>
                        <m:r>
                          <a:rPr lang="en-IN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0.1</m:t>
                        </m:r>
                      </m:den>
                    </m:f>
                  </m:oMath>
                </a14:m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  <a:sym typeface="Symbol" panose="05050102010706020507" pitchFamily="18" charset="2"/>
                  </a:rPr>
                  <a:t></a:t>
                </a:r>
                <a:r>
                  <a:rPr lang="en-IN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100 = </a:t>
                </a:r>
                <a:r>
                  <a:rPr lang="en-IN" sz="2800" b="1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12.1%</a:t>
                </a:r>
                <a:endParaRPr lang="en-PG" sz="2800" b="1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B783F63-0FF6-31FE-7DEB-ACB156473E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030" y="378999"/>
                <a:ext cx="11647170" cy="6101863"/>
              </a:xfrm>
              <a:prstGeom prst="rect">
                <a:avLst/>
              </a:prstGeom>
              <a:blipFill>
                <a:blip r:embed="rId2"/>
                <a:stretch>
                  <a:fillRect l="-1047" r="-1047" b="-300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8041135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FAE303D-7764-4C08-4A4B-9DE9FDBBDF66}"/>
                  </a:ext>
                </a:extLst>
              </p:cNvPr>
              <p:cNvSpPr txBox="1"/>
              <p:nvPr/>
            </p:nvSpPr>
            <p:spPr>
              <a:xfrm>
                <a:off x="294640" y="487146"/>
                <a:ext cx="11358880" cy="61956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b="1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Problem 3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: Determine the radius, volume and density of </a:t>
                </a:r>
                <a:r>
                  <a:rPr lang="en-US" sz="2800" kern="1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26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Fe</a:t>
                </a:r>
                <a:r>
                  <a:rPr lang="en-US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56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nucleus? Compare it with those of </a:t>
                </a:r>
                <a:r>
                  <a:rPr lang="en-US" sz="2800" kern="1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92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U</a:t>
                </a:r>
                <a:r>
                  <a:rPr lang="en-US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238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nucleus? </a:t>
                </a: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Assume mass a nucleon = 1.6726×10</a:t>
                </a:r>
                <a:r>
                  <a:rPr lang="en-US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-27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kg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For, </a:t>
                </a:r>
                <a:r>
                  <a:rPr lang="en-US" sz="2800" kern="100" baseline="-25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26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Fe</a:t>
                </a:r>
                <a:r>
                  <a:rPr lang="en-US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56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nucleus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R</a:t>
                </a:r>
                <a:r>
                  <a:rPr lang="en-US" sz="2800" b="1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o</m:t>
                        </m:r>
                      </m:sub>
                    </m:sSub>
                    <m:sSup>
                      <m:sSupPr>
                        <m:ctrlPr>
                          <a:rPr lang="en-IN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A</m:t>
                        </m:r>
                      </m:e>
                      <m:sup>
                        <m: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1/3</m:t>
                        </m:r>
                      </m:sup>
                    </m:sSup>
                  </m:oMath>
                </a14:m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1.4 ×10</a:t>
                </a:r>
                <a:r>
                  <a:rPr lang="en-US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-15 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×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IN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56</m:t>
                        </m:r>
                      </m:e>
                      <m:sup>
                        <m: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1/3</m:t>
                        </m:r>
                      </m:sup>
                    </m:sSup>
                  </m:oMath>
                </a14:m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= 5.355 × 10</a:t>
                </a:r>
                <a:r>
                  <a:rPr lang="en-US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-15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m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Nuclear volume, V  = 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4/3πR</a:t>
                </a:r>
                <a:r>
                  <a:rPr lang="en-US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 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4/3π (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5.355 × 10</a:t>
                </a:r>
                <a:r>
                  <a:rPr lang="en-US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-15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)</a:t>
                </a:r>
                <a:r>
                  <a:rPr lang="en-US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643 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× 10</a:t>
                </a:r>
                <a:r>
                  <a:rPr lang="en-US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-45 </a:t>
                </a: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m</a:t>
                </a:r>
                <a:r>
                  <a:rPr lang="en-US" sz="2800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3</a:t>
                </a:r>
                <a:endParaRPr lang="en-IN" sz="28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Nuclear density, D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Nuclear</m:t>
                        </m:r>
                        <m: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mass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nuclear</m:t>
                        </m:r>
                        <m: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volume</m:t>
                        </m:r>
                      </m:den>
                    </m:f>
                  </m:oMath>
                </a14:m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IN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56×1.6726×</m:t>
                        </m:r>
                        <m:sSup>
                          <m:sSupPr>
                            <m:ctrlPr>
                              <a:rPr lang="en-IN" sz="2800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sz="2800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−27</m:t>
                            </m:r>
                          </m:sup>
                        </m:sSup>
                      </m:num>
                      <m:den>
                        <m:r>
                          <a:rPr lang="en-US" sz="28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643×</m:t>
                        </m:r>
                        <m:sSup>
                          <m:sSupPr>
                            <m:ctrlPr>
                              <a:rPr lang="en-IN" sz="2800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sz="2800" i="1" kern="1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−45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:r>
                  <a:rPr lang="en-US" sz="2800" b="1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0.1457×10</a:t>
                </a:r>
                <a:r>
                  <a:rPr lang="en-US" sz="2800" b="1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18</a:t>
                </a:r>
                <a:r>
                  <a:rPr lang="en-US" sz="2800" b="1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kg m</a:t>
                </a:r>
                <a:r>
                  <a:rPr lang="en-US" sz="2800" b="1" kern="100" baseline="300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-3</a:t>
                </a:r>
                <a:endParaRPr lang="en-IN" sz="2800" b="1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800"/>
                  </a:spcAft>
                </a:pPr>
                <a:r>
                  <a:rPr lang="en-US" sz="28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en-IN" sz="28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FAE303D-7764-4C08-4A4B-9DE9FDBBDF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640" y="487146"/>
                <a:ext cx="11358880" cy="6195607"/>
              </a:xfrm>
              <a:prstGeom prst="rect">
                <a:avLst/>
              </a:prstGeom>
              <a:blipFill>
                <a:blip r:embed="rId2"/>
                <a:stretch>
                  <a:fillRect l="-1073" r="-1073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768739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E126B42-4FFE-E18D-46C9-1BAE350AF54D}"/>
                  </a:ext>
                </a:extLst>
              </p:cNvPr>
              <p:cNvSpPr txBox="1"/>
              <p:nvPr/>
            </p:nvSpPr>
            <p:spPr>
              <a:xfrm>
                <a:off x="619760" y="174306"/>
                <a:ext cx="11490960" cy="609391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8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For, </a:t>
                </a:r>
                <a:r>
                  <a:rPr kumimoji="0" lang="en-US" sz="2800" b="0" i="0" u="none" strike="noStrike" kern="100" cap="none" spc="0" normalizeH="0" baseline="-2500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92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U</a:t>
                </a:r>
                <a:r>
                  <a:rPr kumimoji="0" lang="en-US" sz="2800" b="0" i="0" u="none" strike="noStrike" kern="100" cap="none" spc="0" normalizeH="0" baseline="3000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238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nucleus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R</a:t>
                </a:r>
                <a:r>
                  <a:rPr kumimoji="0" lang="en-US" sz="2800" b="1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0" lang="en-IN" sz="2800" b="0" i="1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kumimoji="0" lang="en-US" sz="2800" b="0" i="0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kumimoji="0" lang="en-US" sz="2800" b="0" i="0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o</m:t>
                        </m:r>
                      </m:sub>
                    </m:sSub>
                    <m:sSup>
                      <m:sSupPr>
                        <m:ctrlPr>
                          <a:rPr kumimoji="0" lang="en-IN" sz="2800" b="0" i="1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kumimoji="0" lang="en-US" sz="2800" b="0" i="0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A</m:t>
                        </m:r>
                      </m:e>
                      <m:sup>
                        <m:r>
                          <a:rPr kumimoji="0" lang="en-US" sz="2800" b="0" i="0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1/3</m:t>
                        </m:r>
                      </m:sup>
                    </m:sSup>
                  </m:oMath>
                </a14:m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1.4 ×10</a:t>
                </a:r>
                <a:r>
                  <a:rPr kumimoji="0" lang="en-US" sz="2800" b="0" i="0" u="none" strike="noStrike" kern="100" cap="none" spc="0" normalizeH="0" baseline="3000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-15 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×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en-IN" sz="2800" b="0" i="1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kumimoji="0" lang="en-US" sz="2800" b="0" i="0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238</m:t>
                        </m:r>
                      </m:e>
                      <m:sup>
                        <m:r>
                          <a:rPr kumimoji="0" lang="en-US" sz="2800" b="0" i="0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1/3</m:t>
                        </m:r>
                      </m:sup>
                    </m:sSup>
                  </m:oMath>
                </a14:m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 = 8.68 × 10</a:t>
                </a:r>
                <a:r>
                  <a:rPr kumimoji="0" lang="en-US" sz="2800" b="0" i="0" u="none" strike="noStrike" kern="100" cap="none" spc="0" normalizeH="0" baseline="3000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-15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m</a:t>
                </a:r>
                <a:endParaRPr kumimoji="0" lang="en-IN" sz="28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Nuclear volume,     V =  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4/3πR</a:t>
                </a:r>
                <a:r>
                  <a:rPr kumimoji="0" lang="en-US" sz="2800" b="0" i="0" u="none" strike="noStrike" kern="100" cap="none" spc="0" normalizeH="0" baseline="3000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4/3π (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8.68 × 10</a:t>
                </a:r>
                <a:r>
                  <a:rPr kumimoji="0" lang="en-US" sz="2800" b="0" i="0" u="none" strike="noStrike" kern="100" cap="none" spc="0" normalizeH="0" baseline="3000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-15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)</a:t>
                </a:r>
                <a:r>
                  <a:rPr kumimoji="0" lang="en-US" sz="2800" b="0" i="0" u="none" strike="noStrike" kern="100" cap="none" spc="0" normalizeH="0" baseline="3000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 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2731 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× 10</a:t>
                </a:r>
                <a:r>
                  <a:rPr kumimoji="0" lang="en-US" sz="2800" b="0" i="0" u="none" strike="noStrike" kern="100" cap="none" spc="0" normalizeH="0" baseline="3000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-45 </a:t>
                </a: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m</a:t>
                </a:r>
                <a:r>
                  <a:rPr kumimoji="0" lang="en-US" sz="2800" b="0" i="0" u="none" strike="noStrike" kern="100" cap="none" spc="0" normalizeH="0" baseline="3000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3</a:t>
                </a:r>
                <a:endParaRPr kumimoji="0" lang="en-IN" sz="28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Nuclear density, D =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IN" sz="2800" b="0" i="1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kumimoji="0" lang="en-US" sz="2800" b="0" i="0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Nuclear</m:t>
                        </m:r>
                        <m:r>
                          <a:rPr kumimoji="0" lang="en-US" sz="2800" b="0" i="0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kumimoji="0" lang="en-US" sz="2800" b="0" i="0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mass</m:t>
                        </m:r>
                      </m:num>
                      <m:den>
                        <m:r>
                          <m:rPr>
                            <m:sty m:val="p"/>
                          </m:rPr>
                          <a:rPr kumimoji="0" lang="en-US" sz="2800" b="0" i="0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nuclear</m:t>
                        </m:r>
                        <m:r>
                          <a:rPr kumimoji="0" lang="en-US" sz="2800" b="0" i="0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kumimoji="0" lang="en-US" sz="2800" b="0" i="0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volume</m:t>
                        </m:r>
                      </m:den>
                    </m:f>
                  </m:oMath>
                </a14:m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IN" sz="2800" b="0" i="1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kumimoji="0" lang="en-US" sz="2800" b="0" i="1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238×1.6726×</m:t>
                        </m:r>
                        <m:sSup>
                          <m:sSupPr>
                            <m:ctrlPr>
                              <a:rPr kumimoji="0" lang="en-IN" sz="2800" b="0" i="1" u="none" strike="noStrike" kern="1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kumimoji="0" lang="en-US" sz="2800" b="0" i="1" u="none" strike="noStrike" kern="1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kumimoji="0" lang="en-US" sz="2800" b="0" i="1" u="none" strike="noStrike" kern="1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−27</m:t>
                            </m:r>
                          </m:sup>
                        </m:sSup>
                      </m:num>
                      <m:den>
                        <m:r>
                          <a:rPr kumimoji="0" lang="en-US" sz="2800" b="0" i="1" u="none" strike="noStrike" kern="100" cap="none" spc="0" normalizeH="0" baseline="0" noProof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Times New Roman" panose="02020603050405020304" pitchFamily="18" charset="0"/>
                          </a:rPr>
                          <m:t>2731×</m:t>
                        </m:r>
                        <m:sSup>
                          <m:sSupPr>
                            <m:ctrlPr>
                              <a:rPr kumimoji="0" lang="en-IN" sz="2800" b="0" i="1" u="none" strike="noStrike" kern="1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kumimoji="0" lang="en-US" sz="2800" b="0" i="1" u="none" strike="noStrike" kern="1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kumimoji="0" lang="en-US" sz="2800" b="0" i="1" u="none" strike="noStrike" kern="100" cap="none" spc="0" normalizeH="0" baseline="0" noProof="0">
                                <a:ln>
                                  <a:noFill/>
                                </a:ln>
                                <a:solidFill>
                                  <a:srgbClr val="000000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DengXian" panose="02010600030101010101" pitchFamily="2" charset="-122"/>
                                <a:cs typeface="Times New Roman" panose="02020603050405020304" pitchFamily="18" charset="0"/>
                              </a:rPr>
                              <m:t>−45</m:t>
                            </m:r>
                          </m:sup>
                        </m:sSup>
                      </m:den>
                    </m:f>
                  </m:oMath>
                </a14:m>
                <a:r>
                  <a:rPr kumimoji="0" lang="en-US" sz="2800" b="0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:r>
                  <a:rPr kumimoji="0" lang="en-US" sz="2800" b="1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0.1431×10</a:t>
                </a:r>
                <a:r>
                  <a:rPr kumimoji="0" lang="en-US" sz="2800" b="1" i="0" u="none" strike="noStrike" kern="100" cap="none" spc="0" normalizeH="0" baseline="3000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18</a:t>
                </a:r>
                <a:r>
                  <a:rPr kumimoji="0" lang="en-US" sz="2800" b="1" i="0" u="none" strike="noStrike" kern="1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 kg m</a:t>
                </a:r>
                <a:r>
                  <a:rPr kumimoji="0" lang="en-US" sz="2800" b="1" i="0" u="none" strike="noStrike" kern="100" cap="none" spc="0" normalizeH="0" baseline="3000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Times New Roman" panose="02020603050405020304" pitchFamily="18" charset="0"/>
                  </a:rPr>
                  <a:t>-3</a:t>
                </a:r>
              </a:p>
              <a:p>
                <a:pPr marL="0" marR="0" lvl="0" indent="0" algn="just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800" b="0" i="0" u="none" strike="noStrike" kern="1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1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+mn-cs"/>
                  </a:rPr>
                  <a:t>Comments: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+mn-cs"/>
                  </a:rPr>
                  <a:t> Look at the size and mass of nucleus. So small. But the density is unimaginable and are </a:t>
                </a:r>
                <a:r>
                  <a:rPr kumimoji="0" lang="en-US" sz="2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+mn-cs"/>
                  </a:rPr>
                  <a:t>commparable. 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+mn-cs"/>
                  </a:rPr>
                  <a:t>Average density of earth is only 5520 kg m</a:t>
                </a:r>
                <a:r>
                  <a:rPr kumimoji="0" lang="en-US" sz="2800" b="0" i="0" u="none" strike="noStrike" kern="1200" cap="none" spc="0" normalizeH="0" baseline="3000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+mn-cs"/>
                  </a:rPr>
                  <a:t>-3 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+mn-cs"/>
                  </a:rPr>
                  <a:t>and that of sun is only 1402 kg m</a:t>
                </a:r>
                <a:r>
                  <a:rPr kumimoji="0" lang="en-US" sz="2800" b="0" i="0" u="none" strike="noStrike" kern="1200" cap="none" spc="0" normalizeH="0" baseline="3000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+mn-cs"/>
                  </a:rPr>
                  <a:t>-3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+mn-cs"/>
                  </a:rPr>
                  <a:t>.  Mass of earth is about 6× 10</a:t>
                </a:r>
                <a:r>
                  <a:rPr kumimoji="0" lang="en-US" sz="2800" b="0" i="0" u="none" strike="noStrike" kern="1200" cap="none" spc="0" normalizeH="0" baseline="3000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+mn-cs"/>
                  </a:rPr>
                  <a:t>24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DengXian" panose="02010600030101010101" pitchFamily="2" charset="-122"/>
                    <a:cs typeface="+mn-cs"/>
                  </a:rPr>
                  <a:t> kg.</a:t>
                </a:r>
                <a:endParaRPr kumimoji="0" lang="en-IN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E126B42-4FFE-E18D-46C9-1BAE350AF5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760" y="174306"/>
                <a:ext cx="11490960" cy="6093912"/>
              </a:xfrm>
              <a:prstGeom prst="rect">
                <a:avLst/>
              </a:prstGeom>
              <a:blipFill>
                <a:blip r:embed="rId2"/>
                <a:stretch>
                  <a:fillRect l="-1114" b="-1902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329007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1727</TotalTime>
  <Words>2683</Words>
  <Application>Microsoft Office PowerPoint</Application>
  <PresentationFormat>Widescreen</PresentationFormat>
  <Paragraphs>264</Paragraphs>
  <Slides>44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Arial</vt:lpstr>
      <vt:lpstr>Calibri</vt:lpstr>
      <vt:lpstr>Calibri Light</vt:lpstr>
      <vt:lpstr>Cambria Math</vt:lpstr>
      <vt:lpstr>Courier New</vt:lpstr>
      <vt:lpstr>Times New Roman</vt:lpstr>
      <vt:lpstr>Wingdings</vt:lpstr>
      <vt:lpstr>Office Theme</vt:lpstr>
      <vt:lpstr>PowerPoint Presentation</vt:lpstr>
      <vt:lpstr>Through the slides ….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Jojo Panakal</dc:creator>
  <cp:lastModifiedBy>Jojo Panakal</cp:lastModifiedBy>
  <cp:revision>74</cp:revision>
  <dcterms:created xsi:type="dcterms:W3CDTF">2023-06-02T02:37:30Z</dcterms:created>
  <dcterms:modified xsi:type="dcterms:W3CDTF">2023-10-02T07:13:54Z</dcterms:modified>
</cp:coreProperties>
</file>