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316" r:id="rId2"/>
    <p:sldId id="317" r:id="rId3"/>
    <p:sldId id="318" r:id="rId4"/>
    <p:sldId id="321" r:id="rId5"/>
    <p:sldId id="324" r:id="rId6"/>
    <p:sldId id="325" r:id="rId7"/>
    <p:sldId id="326" r:id="rId8"/>
    <p:sldId id="327" r:id="rId9"/>
    <p:sldId id="319" r:id="rId10"/>
    <p:sldId id="328" r:id="rId11"/>
    <p:sldId id="329" r:id="rId12"/>
    <p:sldId id="322" r:id="rId13"/>
    <p:sldId id="330" r:id="rId14"/>
    <p:sldId id="331" r:id="rId15"/>
    <p:sldId id="332" r:id="rId16"/>
    <p:sldId id="333" r:id="rId17"/>
    <p:sldId id="334" r:id="rId18"/>
    <p:sldId id="335" r:id="rId19"/>
    <p:sldId id="320" r:id="rId20"/>
    <p:sldId id="336" r:id="rId21"/>
    <p:sldId id="337" r:id="rId22"/>
    <p:sldId id="323" r:id="rId23"/>
    <p:sldId id="338" r:id="rId24"/>
    <p:sldId id="339" r:id="rId25"/>
    <p:sldId id="340" r:id="rId26"/>
    <p:sldId id="361" r:id="rId27"/>
    <p:sldId id="341" r:id="rId28"/>
    <p:sldId id="362" r:id="rId29"/>
    <p:sldId id="342" r:id="rId30"/>
    <p:sldId id="343" r:id="rId31"/>
    <p:sldId id="344" r:id="rId32"/>
    <p:sldId id="345" r:id="rId33"/>
    <p:sldId id="346" r:id="rId34"/>
    <p:sldId id="347" r:id="rId35"/>
    <p:sldId id="348" r:id="rId36"/>
    <p:sldId id="349" r:id="rId37"/>
    <p:sldId id="350" r:id="rId38"/>
    <p:sldId id="351" r:id="rId39"/>
    <p:sldId id="352" r:id="rId40"/>
    <p:sldId id="353" r:id="rId41"/>
    <p:sldId id="354" r:id="rId42"/>
    <p:sldId id="355" r:id="rId43"/>
    <p:sldId id="356" r:id="rId44"/>
    <p:sldId id="357" r:id="rId45"/>
    <p:sldId id="358" r:id="rId46"/>
    <p:sldId id="363" r:id="rId47"/>
    <p:sldId id="359" r:id="rId48"/>
    <p:sldId id="360" r:id="rId49"/>
    <p:sldId id="364" r:id="rId50"/>
    <p:sldId id="365" r:id="rId51"/>
  </p:sldIdLst>
  <p:sldSz cx="12192000" cy="6858000"/>
  <p:notesSz cx="6858000" cy="9144000"/>
  <p:defaultTextStyle>
    <a:defPPr>
      <a:defRPr lang="en-P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CC"/>
    <a:srgbClr val="FF66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4FDDBD-D4DB-4C41-9573-DC4478BC5B45}" type="datetimeFigureOut">
              <a:rPr lang="en-IN" smtClean="0"/>
              <a:t>02-10-2023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C5CE80-C0BC-421A-809B-30E2835FA84E}" type="slidenum">
              <a:rPr lang="en-IN" smtClean="0"/>
              <a:t>‹#›</a:t>
            </a:fld>
            <a:endParaRPr lang="en-IN"/>
          </a:p>
        </p:txBody>
      </p:sp>
    </p:spTree>
    <p:extLst>
      <p:ext uri="{BB962C8B-B14F-4D97-AF65-F5344CB8AC3E}">
        <p14:creationId xmlns:p14="http://schemas.microsoft.com/office/powerpoint/2010/main" val="2786868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816A4EDC-2C85-47BD-BD6A-1704B9C98876}" type="slidenum">
              <a:rPr lang="en-IN" smtClean="0"/>
              <a:t>1</a:t>
            </a:fld>
            <a:endParaRPr lang="en-IN"/>
          </a:p>
        </p:txBody>
      </p:sp>
    </p:spTree>
    <p:extLst>
      <p:ext uri="{BB962C8B-B14F-4D97-AF65-F5344CB8AC3E}">
        <p14:creationId xmlns:p14="http://schemas.microsoft.com/office/powerpoint/2010/main" val="1111833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B8AC1-9996-B97A-13F1-9789E9D91E3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G"/>
          </a:p>
        </p:txBody>
      </p:sp>
      <p:sp>
        <p:nvSpPr>
          <p:cNvPr id="3" name="Subtitle 2">
            <a:extLst>
              <a:ext uri="{FF2B5EF4-FFF2-40B4-BE49-F238E27FC236}">
                <a16:creationId xmlns:a16="http://schemas.microsoft.com/office/drawing/2014/main" id="{C4350463-BFC2-6D5F-E63F-BAA31481B6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G"/>
          </a:p>
        </p:txBody>
      </p:sp>
      <p:sp>
        <p:nvSpPr>
          <p:cNvPr id="4" name="Date Placeholder 3">
            <a:extLst>
              <a:ext uri="{FF2B5EF4-FFF2-40B4-BE49-F238E27FC236}">
                <a16:creationId xmlns:a16="http://schemas.microsoft.com/office/drawing/2014/main" id="{AFDB394B-D92E-EF1E-013D-2DBADE71BE1E}"/>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5" name="Footer Placeholder 4">
            <a:extLst>
              <a:ext uri="{FF2B5EF4-FFF2-40B4-BE49-F238E27FC236}">
                <a16:creationId xmlns:a16="http://schemas.microsoft.com/office/drawing/2014/main" id="{1240D664-536B-A7BD-49BA-CB75614934F4}"/>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9399B7B8-91F0-6F8F-9B61-64927E1FBF7D}"/>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4071739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4432A-1D86-EE61-76AE-7249D5BE7F6A}"/>
              </a:ext>
            </a:extLst>
          </p:cNvPr>
          <p:cNvSpPr>
            <a:spLocks noGrp="1"/>
          </p:cNvSpPr>
          <p:nvPr>
            <p:ph type="title"/>
          </p:nvPr>
        </p:nvSpPr>
        <p:spPr/>
        <p:txBody>
          <a:bodyPr/>
          <a:lstStyle/>
          <a:p>
            <a:r>
              <a:rPr lang="en-US"/>
              <a:t>Click to edit Master title style</a:t>
            </a:r>
            <a:endParaRPr lang="en-PG"/>
          </a:p>
        </p:txBody>
      </p:sp>
      <p:sp>
        <p:nvSpPr>
          <p:cNvPr id="3" name="Content Placeholder 2">
            <a:extLst>
              <a:ext uri="{FF2B5EF4-FFF2-40B4-BE49-F238E27FC236}">
                <a16:creationId xmlns:a16="http://schemas.microsoft.com/office/drawing/2014/main" id="{08D1D099-272F-2ADD-5806-3A8543EEE3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9ABD54E3-7BB7-CE8B-5EB6-5E59098BFD96}"/>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5" name="Footer Placeholder 4">
            <a:extLst>
              <a:ext uri="{FF2B5EF4-FFF2-40B4-BE49-F238E27FC236}">
                <a16:creationId xmlns:a16="http://schemas.microsoft.com/office/drawing/2014/main" id="{DFA62786-205E-ACE2-CF47-6F4F0B67E633}"/>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9C2EAEE1-916F-1307-FD5A-F979F5222A3C}"/>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5532792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70D61-A172-2CBF-FF60-A992ABAE22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G"/>
          </a:p>
        </p:txBody>
      </p:sp>
      <p:sp>
        <p:nvSpPr>
          <p:cNvPr id="3" name="Text Placeholder 2">
            <a:extLst>
              <a:ext uri="{FF2B5EF4-FFF2-40B4-BE49-F238E27FC236}">
                <a16:creationId xmlns:a16="http://schemas.microsoft.com/office/drawing/2014/main" id="{F5EF10EE-0CD9-7725-4EC2-4301F738F8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75287F-E19D-EC83-5743-7E774B79B1C2}"/>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5" name="Footer Placeholder 4">
            <a:extLst>
              <a:ext uri="{FF2B5EF4-FFF2-40B4-BE49-F238E27FC236}">
                <a16:creationId xmlns:a16="http://schemas.microsoft.com/office/drawing/2014/main" id="{B3C6CED4-7692-7829-A539-41B790776508}"/>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E162C5CD-D443-9AE3-86AD-0DAD8B1607C3}"/>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1082714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71C29-4483-1BEC-865B-56C4062FAEF4}"/>
              </a:ext>
            </a:extLst>
          </p:cNvPr>
          <p:cNvSpPr>
            <a:spLocks noGrp="1"/>
          </p:cNvSpPr>
          <p:nvPr>
            <p:ph type="title"/>
          </p:nvPr>
        </p:nvSpPr>
        <p:spPr/>
        <p:txBody>
          <a:bodyPr/>
          <a:lstStyle/>
          <a:p>
            <a:r>
              <a:rPr lang="en-US"/>
              <a:t>Click to edit Master title style</a:t>
            </a:r>
            <a:endParaRPr lang="en-PG"/>
          </a:p>
        </p:txBody>
      </p:sp>
      <p:sp>
        <p:nvSpPr>
          <p:cNvPr id="3" name="Content Placeholder 2">
            <a:extLst>
              <a:ext uri="{FF2B5EF4-FFF2-40B4-BE49-F238E27FC236}">
                <a16:creationId xmlns:a16="http://schemas.microsoft.com/office/drawing/2014/main" id="{92D64BEB-8119-B62A-C7F6-0A5E2B0009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Content Placeholder 3">
            <a:extLst>
              <a:ext uri="{FF2B5EF4-FFF2-40B4-BE49-F238E27FC236}">
                <a16:creationId xmlns:a16="http://schemas.microsoft.com/office/drawing/2014/main" id="{268B3B05-65A7-9DEE-94EA-0D7CA59C156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5" name="Date Placeholder 4">
            <a:extLst>
              <a:ext uri="{FF2B5EF4-FFF2-40B4-BE49-F238E27FC236}">
                <a16:creationId xmlns:a16="http://schemas.microsoft.com/office/drawing/2014/main" id="{8B1210B5-52F8-673A-36A5-7235350CB392}"/>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6" name="Footer Placeholder 5">
            <a:extLst>
              <a:ext uri="{FF2B5EF4-FFF2-40B4-BE49-F238E27FC236}">
                <a16:creationId xmlns:a16="http://schemas.microsoft.com/office/drawing/2014/main" id="{E0A4250B-528E-3011-696E-8D1512029D5C}"/>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9A37A194-C4DE-7532-0EC3-99E332C9FAF9}"/>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4081926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93346-E5DD-193C-E07D-2CF5FC7BB456}"/>
              </a:ext>
            </a:extLst>
          </p:cNvPr>
          <p:cNvSpPr>
            <a:spLocks noGrp="1"/>
          </p:cNvSpPr>
          <p:nvPr>
            <p:ph type="title"/>
          </p:nvPr>
        </p:nvSpPr>
        <p:spPr>
          <a:xfrm>
            <a:off x="839788" y="365125"/>
            <a:ext cx="10515600" cy="1325563"/>
          </a:xfrm>
        </p:spPr>
        <p:txBody>
          <a:bodyPr/>
          <a:lstStyle/>
          <a:p>
            <a:r>
              <a:rPr lang="en-US"/>
              <a:t>Click to edit Master title style</a:t>
            </a:r>
            <a:endParaRPr lang="en-PG"/>
          </a:p>
        </p:txBody>
      </p:sp>
      <p:sp>
        <p:nvSpPr>
          <p:cNvPr id="3" name="Text Placeholder 2">
            <a:extLst>
              <a:ext uri="{FF2B5EF4-FFF2-40B4-BE49-F238E27FC236}">
                <a16:creationId xmlns:a16="http://schemas.microsoft.com/office/drawing/2014/main" id="{D603EF4C-807B-85B6-527B-152E739750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D009AE-6B95-9299-F8FD-D4BF126D36A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5" name="Text Placeholder 4">
            <a:extLst>
              <a:ext uri="{FF2B5EF4-FFF2-40B4-BE49-F238E27FC236}">
                <a16:creationId xmlns:a16="http://schemas.microsoft.com/office/drawing/2014/main" id="{F5584B48-8B99-1BAE-006C-A361A4CC3D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91BE4A6-B728-A834-8519-6624B7D347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7" name="Date Placeholder 6">
            <a:extLst>
              <a:ext uri="{FF2B5EF4-FFF2-40B4-BE49-F238E27FC236}">
                <a16:creationId xmlns:a16="http://schemas.microsoft.com/office/drawing/2014/main" id="{4C27BBE9-75E4-D5C1-5561-69D0B776BDA3}"/>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8" name="Footer Placeholder 7">
            <a:extLst>
              <a:ext uri="{FF2B5EF4-FFF2-40B4-BE49-F238E27FC236}">
                <a16:creationId xmlns:a16="http://schemas.microsoft.com/office/drawing/2014/main" id="{994169DB-1819-3704-74D2-6D387571BED9}"/>
              </a:ext>
            </a:extLst>
          </p:cNvPr>
          <p:cNvSpPr>
            <a:spLocks noGrp="1"/>
          </p:cNvSpPr>
          <p:nvPr>
            <p:ph type="ftr" sz="quarter" idx="11"/>
          </p:nvPr>
        </p:nvSpPr>
        <p:spPr/>
        <p:txBody>
          <a:bodyPr/>
          <a:lstStyle/>
          <a:p>
            <a:endParaRPr lang="en-PG"/>
          </a:p>
        </p:txBody>
      </p:sp>
      <p:sp>
        <p:nvSpPr>
          <p:cNvPr id="9" name="Slide Number Placeholder 8">
            <a:extLst>
              <a:ext uri="{FF2B5EF4-FFF2-40B4-BE49-F238E27FC236}">
                <a16:creationId xmlns:a16="http://schemas.microsoft.com/office/drawing/2014/main" id="{CDEB93A8-FA38-60BB-38A9-ED9B0740A409}"/>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502763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6E76D-6BD7-3A5F-7FB0-E7F986E58D52}"/>
              </a:ext>
            </a:extLst>
          </p:cNvPr>
          <p:cNvSpPr>
            <a:spLocks noGrp="1"/>
          </p:cNvSpPr>
          <p:nvPr>
            <p:ph type="title"/>
          </p:nvPr>
        </p:nvSpPr>
        <p:spPr/>
        <p:txBody>
          <a:bodyPr/>
          <a:lstStyle/>
          <a:p>
            <a:r>
              <a:rPr lang="en-US"/>
              <a:t>Click to edit Master title style</a:t>
            </a:r>
            <a:endParaRPr lang="en-PG"/>
          </a:p>
        </p:txBody>
      </p:sp>
      <p:sp>
        <p:nvSpPr>
          <p:cNvPr id="3" name="Date Placeholder 2">
            <a:extLst>
              <a:ext uri="{FF2B5EF4-FFF2-40B4-BE49-F238E27FC236}">
                <a16:creationId xmlns:a16="http://schemas.microsoft.com/office/drawing/2014/main" id="{5E156800-B8E5-B2D6-EA6C-3FFAEDD7A8E9}"/>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4" name="Footer Placeholder 3">
            <a:extLst>
              <a:ext uri="{FF2B5EF4-FFF2-40B4-BE49-F238E27FC236}">
                <a16:creationId xmlns:a16="http://schemas.microsoft.com/office/drawing/2014/main" id="{F3370D96-07C5-37A3-3D9D-161288079756}"/>
              </a:ext>
            </a:extLst>
          </p:cNvPr>
          <p:cNvSpPr>
            <a:spLocks noGrp="1"/>
          </p:cNvSpPr>
          <p:nvPr>
            <p:ph type="ftr" sz="quarter" idx="11"/>
          </p:nvPr>
        </p:nvSpPr>
        <p:spPr/>
        <p:txBody>
          <a:bodyPr/>
          <a:lstStyle/>
          <a:p>
            <a:endParaRPr lang="en-PG"/>
          </a:p>
        </p:txBody>
      </p:sp>
      <p:sp>
        <p:nvSpPr>
          <p:cNvPr id="5" name="Slide Number Placeholder 4">
            <a:extLst>
              <a:ext uri="{FF2B5EF4-FFF2-40B4-BE49-F238E27FC236}">
                <a16:creationId xmlns:a16="http://schemas.microsoft.com/office/drawing/2014/main" id="{AD6A7974-5ADA-FED4-3B98-D91574214C17}"/>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1345771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22E565-FD0E-5AA6-0856-18664F369040}"/>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3" name="Footer Placeholder 2">
            <a:extLst>
              <a:ext uri="{FF2B5EF4-FFF2-40B4-BE49-F238E27FC236}">
                <a16:creationId xmlns:a16="http://schemas.microsoft.com/office/drawing/2014/main" id="{B66616AE-FAC3-BAE7-11F9-7260D6D56193}"/>
              </a:ext>
            </a:extLst>
          </p:cNvPr>
          <p:cNvSpPr>
            <a:spLocks noGrp="1"/>
          </p:cNvSpPr>
          <p:nvPr>
            <p:ph type="ftr" sz="quarter" idx="11"/>
          </p:nvPr>
        </p:nvSpPr>
        <p:spPr/>
        <p:txBody>
          <a:bodyPr/>
          <a:lstStyle/>
          <a:p>
            <a:endParaRPr lang="en-PG"/>
          </a:p>
        </p:txBody>
      </p:sp>
      <p:sp>
        <p:nvSpPr>
          <p:cNvPr id="4" name="Slide Number Placeholder 3">
            <a:extLst>
              <a:ext uri="{FF2B5EF4-FFF2-40B4-BE49-F238E27FC236}">
                <a16:creationId xmlns:a16="http://schemas.microsoft.com/office/drawing/2014/main" id="{C56F8A22-C2BC-A293-6BCA-4059E20FCE21}"/>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3600502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50BA0-45DA-C3AC-C885-086A350F0E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G"/>
          </a:p>
        </p:txBody>
      </p:sp>
      <p:sp>
        <p:nvSpPr>
          <p:cNvPr id="3" name="Content Placeholder 2">
            <a:extLst>
              <a:ext uri="{FF2B5EF4-FFF2-40B4-BE49-F238E27FC236}">
                <a16:creationId xmlns:a16="http://schemas.microsoft.com/office/drawing/2014/main" id="{24633063-78B2-0A1C-300B-996CCBF619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Text Placeholder 3">
            <a:extLst>
              <a:ext uri="{FF2B5EF4-FFF2-40B4-BE49-F238E27FC236}">
                <a16:creationId xmlns:a16="http://schemas.microsoft.com/office/drawing/2014/main" id="{72A2DA30-BE57-EDB6-9CC6-B412AA2E49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0950CD-3C15-8E0A-129F-351A1F0E5A1C}"/>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6" name="Footer Placeholder 5">
            <a:extLst>
              <a:ext uri="{FF2B5EF4-FFF2-40B4-BE49-F238E27FC236}">
                <a16:creationId xmlns:a16="http://schemas.microsoft.com/office/drawing/2014/main" id="{F031DF3A-7F71-7DDB-944F-7C0E55DE7E3F}"/>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ED6C35CC-D5CB-9031-A9EE-14DEE0D39CB6}"/>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1203522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41C48-EDFB-A3F9-ECC5-C9885E7089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G"/>
          </a:p>
        </p:txBody>
      </p:sp>
      <p:sp>
        <p:nvSpPr>
          <p:cNvPr id="3" name="Picture Placeholder 2">
            <a:extLst>
              <a:ext uri="{FF2B5EF4-FFF2-40B4-BE49-F238E27FC236}">
                <a16:creationId xmlns:a16="http://schemas.microsoft.com/office/drawing/2014/main" id="{4127BAF6-B82A-E800-6C91-E8DEF18273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G"/>
          </a:p>
        </p:txBody>
      </p:sp>
      <p:sp>
        <p:nvSpPr>
          <p:cNvPr id="4" name="Text Placeholder 3">
            <a:extLst>
              <a:ext uri="{FF2B5EF4-FFF2-40B4-BE49-F238E27FC236}">
                <a16:creationId xmlns:a16="http://schemas.microsoft.com/office/drawing/2014/main" id="{37044996-DCFD-9C34-AE83-B9EA5E9DF3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85EC5C-D52D-B3CE-A36A-B0019C4CAB54}"/>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6" name="Footer Placeholder 5">
            <a:extLst>
              <a:ext uri="{FF2B5EF4-FFF2-40B4-BE49-F238E27FC236}">
                <a16:creationId xmlns:a16="http://schemas.microsoft.com/office/drawing/2014/main" id="{EC935D8B-0763-927F-8E5B-4B0E7E03B764}"/>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1C514913-3068-1F09-95C5-3AE1B4197BB7}"/>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830681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8E3B6-91B0-A413-2A50-81817909A640}"/>
              </a:ext>
            </a:extLst>
          </p:cNvPr>
          <p:cNvSpPr>
            <a:spLocks noGrp="1"/>
          </p:cNvSpPr>
          <p:nvPr>
            <p:ph type="title"/>
          </p:nvPr>
        </p:nvSpPr>
        <p:spPr/>
        <p:txBody>
          <a:bodyPr/>
          <a:lstStyle/>
          <a:p>
            <a:r>
              <a:rPr lang="en-US"/>
              <a:t>Click to edit Master title style</a:t>
            </a:r>
            <a:endParaRPr lang="en-PG"/>
          </a:p>
        </p:txBody>
      </p:sp>
      <p:sp>
        <p:nvSpPr>
          <p:cNvPr id="3" name="Vertical Text Placeholder 2">
            <a:extLst>
              <a:ext uri="{FF2B5EF4-FFF2-40B4-BE49-F238E27FC236}">
                <a16:creationId xmlns:a16="http://schemas.microsoft.com/office/drawing/2014/main" id="{7B5642B1-2F68-4EF9-4B8B-38F02F0D6B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88CC3D2D-46A4-FCEE-F722-CC604F3CF20D}"/>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5" name="Footer Placeholder 4">
            <a:extLst>
              <a:ext uri="{FF2B5EF4-FFF2-40B4-BE49-F238E27FC236}">
                <a16:creationId xmlns:a16="http://schemas.microsoft.com/office/drawing/2014/main" id="{BD3164F8-BA45-B19A-2D18-0C46E8E6E819}"/>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8977F83D-6178-387D-4F3C-FDCC6B42F76D}"/>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3394568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3C17C6-4996-2F6F-CFA5-6617A3DF696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G"/>
          </a:p>
        </p:txBody>
      </p:sp>
      <p:sp>
        <p:nvSpPr>
          <p:cNvPr id="3" name="Vertical Text Placeholder 2">
            <a:extLst>
              <a:ext uri="{FF2B5EF4-FFF2-40B4-BE49-F238E27FC236}">
                <a16:creationId xmlns:a16="http://schemas.microsoft.com/office/drawing/2014/main" id="{525349B7-3BEE-17B1-8AD5-E91B0B1E62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0AAB9A50-20EA-373A-B003-A93A67840BC5}"/>
              </a:ext>
            </a:extLst>
          </p:cNvPr>
          <p:cNvSpPr>
            <a:spLocks noGrp="1"/>
          </p:cNvSpPr>
          <p:nvPr>
            <p:ph type="dt" sz="half" idx="10"/>
          </p:nvPr>
        </p:nvSpPr>
        <p:spPr/>
        <p:txBody>
          <a:bodyPr/>
          <a:lstStyle/>
          <a:p>
            <a:fld id="{73BF0E5F-857C-4912-80E3-93A98904FDCB}" type="datetimeFigureOut">
              <a:rPr lang="en-PG" smtClean="0"/>
              <a:t>02/10/2023</a:t>
            </a:fld>
            <a:endParaRPr lang="en-PG"/>
          </a:p>
        </p:txBody>
      </p:sp>
      <p:sp>
        <p:nvSpPr>
          <p:cNvPr id="5" name="Footer Placeholder 4">
            <a:extLst>
              <a:ext uri="{FF2B5EF4-FFF2-40B4-BE49-F238E27FC236}">
                <a16:creationId xmlns:a16="http://schemas.microsoft.com/office/drawing/2014/main" id="{E2919756-46B2-CBE0-495F-31B713DA538A}"/>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A102CB13-8D5A-6F0F-D144-1076D24B26AC}"/>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1681762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73AFCD-581C-208C-60AE-CC92CBCD60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G"/>
          </a:p>
        </p:txBody>
      </p:sp>
      <p:sp>
        <p:nvSpPr>
          <p:cNvPr id="3" name="Text Placeholder 2">
            <a:extLst>
              <a:ext uri="{FF2B5EF4-FFF2-40B4-BE49-F238E27FC236}">
                <a16:creationId xmlns:a16="http://schemas.microsoft.com/office/drawing/2014/main" id="{220945E2-8F42-7638-4AC3-D4B77864B9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458D18DB-7C66-E048-85E6-EB605E736C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BF0E5F-857C-4912-80E3-93A98904FDCB}" type="datetimeFigureOut">
              <a:rPr lang="en-PG" smtClean="0"/>
              <a:t>02/10/2023</a:t>
            </a:fld>
            <a:endParaRPr lang="en-PG"/>
          </a:p>
        </p:txBody>
      </p:sp>
      <p:sp>
        <p:nvSpPr>
          <p:cNvPr id="5" name="Footer Placeholder 4">
            <a:extLst>
              <a:ext uri="{FF2B5EF4-FFF2-40B4-BE49-F238E27FC236}">
                <a16:creationId xmlns:a16="http://schemas.microsoft.com/office/drawing/2014/main" id="{3EC014D5-E7BA-696D-3FD7-4F960EB7B5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G"/>
          </a:p>
        </p:txBody>
      </p:sp>
      <p:sp>
        <p:nvSpPr>
          <p:cNvPr id="6" name="Slide Number Placeholder 5">
            <a:extLst>
              <a:ext uri="{FF2B5EF4-FFF2-40B4-BE49-F238E27FC236}">
                <a16:creationId xmlns:a16="http://schemas.microsoft.com/office/drawing/2014/main" id="{A30C293D-093B-1F9C-058D-39AAC5E03E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1CF947-61F2-4A8E-8D5A-839D5A17F77C}" type="slidenum">
              <a:rPr lang="en-PG" smtClean="0"/>
              <a:t>‹#›</a:t>
            </a:fld>
            <a:endParaRPr lang="en-PG"/>
          </a:p>
        </p:txBody>
      </p:sp>
    </p:spTree>
    <p:extLst>
      <p:ext uri="{BB962C8B-B14F-4D97-AF65-F5344CB8AC3E}">
        <p14:creationId xmlns:p14="http://schemas.microsoft.com/office/powerpoint/2010/main" val="1529289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E85A60-1603-4DE9-2C3E-B31769166C4C}"/>
              </a:ext>
            </a:extLst>
          </p:cNvPr>
          <p:cNvSpPr txBox="1"/>
          <p:nvPr/>
        </p:nvSpPr>
        <p:spPr>
          <a:xfrm>
            <a:off x="141972" y="707651"/>
            <a:ext cx="11514222" cy="4841262"/>
          </a:xfrm>
          <a:prstGeom prst="rect">
            <a:avLst/>
          </a:prstGeom>
          <a:noFill/>
        </p:spPr>
        <p:txBody>
          <a:bodyPr wrap="square">
            <a:spAutoFit/>
          </a:bodyPr>
          <a:lstStyle/>
          <a:p>
            <a:pPr algn="ctr">
              <a:lnSpc>
                <a:spcPct val="107000"/>
              </a:lnSpc>
              <a:spcAft>
                <a:spcPts val="800"/>
              </a:spcAft>
            </a:pPr>
            <a:r>
              <a:rPr lang="en-US" sz="40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Atomic and Nuclear Physi</a:t>
            </a:r>
            <a:r>
              <a:rPr lang="en-US" sz="4000" b="1" kern="1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c</a:t>
            </a:r>
            <a:r>
              <a:rPr lang="en-US" sz="40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s</a:t>
            </a:r>
            <a:endParaRPr lang="en-IN" sz="4000"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endPar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Week #6</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4000" dirty="0">
                <a:solidFill>
                  <a:srgbClr val="FF0000"/>
                </a:solidFill>
                <a:latin typeface="Times New Roman" panose="02020603050405020304" pitchFamily="18" charset="0"/>
                <a:cs typeface="Times New Roman" panose="02020603050405020304" pitchFamily="18" charset="0"/>
              </a:rPr>
              <a:t>Mass defect, binding energy and liquid drop model</a:t>
            </a:r>
            <a:endParaRPr lang="en-US"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endPar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8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Lecturer: Jojo Panakal John</a:t>
            </a:r>
            <a:endParaRPr lang="en-US" sz="2800" b="1" kern="1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Professor of Applied Physics</a:t>
            </a:r>
          </a:p>
          <a:p>
            <a:pPr algn="ct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Papua New Guinea University of Technology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6262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B2BD6-D9CA-F42B-8DEA-CC7356AE0CF8}"/>
              </a:ext>
            </a:extLst>
          </p:cNvPr>
          <p:cNvSpPr>
            <a:spLocks noGrp="1"/>
          </p:cNvSpPr>
          <p:nvPr>
            <p:ph type="title"/>
          </p:nvPr>
        </p:nvSpPr>
        <p:spPr>
          <a:xfrm>
            <a:off x="391160" y="304166"/>
            <a:ext cx="10515600" cy="539114"/>
          </a:xfrm>
        </p:spPr>
        <p:txBody>
          <a:bodyPr>
            <a:normAutofit fontScale="90000"/>
          </a:bodyPr>
          <a:lstStyle/>
          <a:p>
            <a:r>
              <a:rPr lang="en-IN" dirty="0">
                <a:latin typeface="Cambria Math" panose="02040503050406030204" pitchFamily="18" charset="0"/>
                <a:ea typeface="Cambria Math" panose="02040503050406030204" pitchFamily="18" charset="0"/>
              </a:rPr>
              <a:t>Topics for this week</a:t>
            </a:r>
          </a:p>
        </p:txBody>
      </p:sp>
      <p:sp>
        <p:nvSpPr>
          <p:cNvPr id="3" name="Content Placeholder 2">
            <a:extLst>
              <a:ext uri="{FF2B5EF4-FFF2-40B4-BE49-F238E27FC236}">
                <a16:creationId xmlns:a16="http://schemas.microsoft.com/office/drawing/2014/main" id="{D5AF06C0-8E37-1E50-FEC3-078D444E157D}"/>
              </a:ext>
            </a:extLst>
          </p:cNvPr>
          <p:cNvSpPr>
            <a:spLocks noGrp="1"/>
          </p:cNvSpPr>
          <p:nvPr>
            <p:ph idx="1"/>
          </p:nvPr>
        </p:nvSpPr>
        <p:spPr>
          <a:xfrm>
            <a:off x="228600" y="1253331"/>
            <a:ext cx="10515600" cy="4351338"/>
          </a:xfrm>
        </p:spPr>
        <p:txBody>
          <a:bodyPr/>
          <a:lstStyle/>
          <a:p>
            <a:pPr marL="514350" indent="-514350">
              <a:lnSpc>
                <a:spcPct val="200000"/>
              </a:lnSpc>
              <a:buAutoNum type="arabicParenR"/>
            </a:pPr>
            <a:r>
              <a:rPr lang="en-IN" dirty="0">
                <a:latin typeface="Times New Roman" panose="02020603050405020304" pitchFamily="18" charset="0"/>
                <a:cs typeface="Times New Roman" panose="02020603050405020304" pitchFamily="18" charset="0"/>
              </a:rPr>
              <a:t>Mass defect of atomic nuclei</a:t>
            </a:r>
          </a:p>
          <a:p>
            <a:pPr marL="514350" indent="-514350">
              <a:lnSpc>
                <a:spcPct val="200000"/>
              </a:lnSpc>
              <a:buAutoNum type="arabicParenR"/>
            </a:pPr>
            <a:r>
              <a:rPr lang="en-IN" dirty="0">
                <a:latin typeface="Times New Roman" panose="02020603050405020304" pitchFamily="18" charset="0"/>
                <a:cs typeface="Times New Roman" panose="02020603050405020304" pitchFamily="18" charset="0"/>
              </a:rPr>
              <a:t>Binding energy of nuclei</a:t>
            </a:r>
          </a:p>
          <a:p>
            <a:pPr marL="514350" indent="-514350">
              <a:lnSpc>
                <a:spcPct val="200000"/>
              </a:lnSpc>
              <a:buAutoNum type="arabicParenR"/>
            </a:pPr>
            <a:r>
              <a:rPr lang="en-IN" dirty="0">
                <a:latin typeface="Times New Roman" panose="02020603050405020304" pitchFamily="18" charset="0"/>
                <a:cs typeface="Times New Roman" panose="02020603050405020304" pitchFamily="18" charset="0"/>
              </a:rPr>
              <a:t>Liquid drop model of nucleus</a:t>
            </a:r>
          </a:p>
          <a:p>
            <a:pPr marL="514350" indent="-514350">
              <a:lnSpc>
                <a:spcPct val="200000"/>
              </a:lnSpc>
              <a:buAutoNum type="arabicParenR"/>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090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80959-AAE0-F639-0F6A-EFC0CB1778BB}"/>
              </a:ext>
            </a:extLst>
          </p:cNvPr>
          <p:cNvSpPr>
            <a:spLocks noGrp="1"/>
          </p:cNvSpPr>
          <p:nvPr>
            <p:ph type="title"/>
          </p:nvPr>
        </p:nvSpPr>
        <p:spPr>
          <a:xfrm>
            <a:off x="208280" y="243205"/>
            <a:ext cx="10515600" cy="528955"/>
          </a:xfrm>
        </p:spPr>
        <p:txBody>
          <a:bodyPr>
            <a:normAutofit/>
          </a:bodyPr>
          <a:lstStyle/>
          <a:p>
            <a:r>
              <a:rPr lang="en-IN" sz="2800" b="1" dirty="0">
                <a:effectLst/>
                <a:latin typeface="Times New Roman" panose="02020603050405020304" pitchFamily="18" charset="0"/>
                <a:ea typeface="Calibri" panose="020F0502020204030204" pitchFamily="34" charset="0"/>
              </a:rPr>
              <a:t>1. </a:t>
            </a:r>
            <a:r>
              <a:rPr lang="en-PG" sz="2800" b="1" dirty="0">
                <a:effectLst/>
                <a:latin typeface="Times New Roman" panose="02020603050405020304" pitchFamily="18" charset="0"/>
                <a:ea typeface="Calibri" panose="020F0502020204030204" pitchFamily="34" charset="0"/>
              </a:rPr>
              <a:t>Mass defect</a:t>
            </a:r>
            <a:r>
              <a:rPr lang="en-IN" sz="2800" b="1" dirty="0">
                <a:effectLst/>
                <a:latin typeface="Times New Roman" panose="02020603050405020304" pitchFamily="18" charset="0"/>
                <a:ea typeface="Calibri" panose="020F0502020204030204" pitchFamily="34" charset="0"/>
              </a:rPr>
              <a:t> of atomic nuclei </a:t>
            </a:r>
            <a:endParaRPr lang="en-IN" sz="2800" dirty="0"/>
          </a:p>
        </p:txBody>
      </p:sp>
      <p:sp>
        <p:nvSpPr>
          <p:cNvPr id="5" name="TextBox 4">
            <a:extLst>
              <a:ext uri="{FF2B5EF4-FFF2-40B4-BE49-F238E27FC236}">
                <a16:creationId xmlns:a16="http://schemas.microsoft.com/office/drawing/2014/main" id="{E858B756-C3CD-F4AD-1A01-B5CB7593FDAF}"/>
              </a:ext>
            </a:extLst>
          </p:cNvPr>
          <p:cNvSpPr txBox="1"/>
          <p:nvPr/>
        </p:nvSpPr>
        <p:spPr>
          <a:xfrm>
            <a:off x="208280" y="772160"/>
            <a:ext cx="11617960" cy="5141407"/>
          </a:xfrm>
          <a:prstGeom prst="rect">
            <a:avLst/>
          </a:prstGeom>
          <a:noFill/>
        </p:spPr>
        <p:txBody>
          <a:bodyPr wrap="square">
            <a:spAutoFit/>
          </a:bodyPr>
          <a:lstStyle/>
          <a:p>
            <a:pPr marL="342900" indent="-342900" algn="just">
              <a:lnSpc>
                <a:spcPct val="150000"/>
              </a:lnSpc>
              <a:spcAft>
                <a:spcPts val="800"/>
              </a:spcAft>
              <a:buFont typeface="Wingdings" panose="05000000000000000000" pitchFamily="2" charset="2"/>
              <a:buChar char="Ø"/>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otal mass of a nucleus M (Z, N) is less than the sum of the masses of its constituent nucleons (protons and neutrons). </a:t>
            </a:r>
          </a:p>
          <a:p>
            <a:pPr marL="342900" indent="-342900" algn="just">
              <a:lnSpc>
                <a:spcPct val="150000"/>
              </a:lnSpc>
              <a:spcAft>
                <a:spcPts val="800"/>
              </a:spcAft>
              <a:buFont typeface="Wingdings" panose="05000000000000000000" pitchFamily="2" charset="2"/>
              <a:buChar char="Ø"/>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 general, if two or more nucleons interact to combine together, then the total mass of the system would be less than the sum of the masses of the individual particles.  </a:t>
            </a:r>
          </a:p>
          <a:p>
            <a:pPr marL="342900" indent="-342900" algn="just">
              <a:lnSpc>
                <a:spcPct val="150000"/>
              </a:lnSpc>
              <a:spcAft>
                <a:spcPts val="800"/>
              </a:spcAft>
              <a:buFont typeface="Wingdings" panose="05000000000000000000" pitchFamily="2" charset="2"/>
              <a:buChar char="Ø"/>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tronger interaction results in higher mass decrease.  </a:t>
            </a:r>
          </a:p>
          <a:p>
            <a:pPr marL="342900" indent="-342900" algn="just">
              <a:lnSpc>
                <a:spcPct val="150000"/>
              </a:lnSpc>
              <a:spcAft>
                <a:spcPts val="800"/>
              </a:spcAft>
              <a:buFont typeface="Wingdings" panose="05000000000000000000" pitchFamily="2" charset="2"/>
              <a:buChar char="Ø"/>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This decrease of the mass of the system is called the mass defect.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mass defect of a nucleus of proton number Z and neutron number N is defined by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800"/>
              </a:spcAft>
            </a:pP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M = [</a:t>
            </a: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Z</a:t>
            </a: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3200" b="1" kern="100" dirty="0" err="1">
                <a:effectLst/>
                <a:latin typeface="Times New Roman" panose="02020603050405020304" pitchFamily="18" charset="0"/>
                <a:ea typeface="Calibri" panose="020F0502020204030204" pitchFamily="34" charset="0"/>
                <a:cs typeface="Times New Roman" panose="02020603050405020304" pitchFamily="18" charset="0"/>
              </a:rPr>
              <a:t>M</a:t>
            </a:r>
            <a:r>
              <a:rPr lang="en-PG" sz="3200" b="1"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p</a:t>
            </a: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N</a:t>
            </a:r>
            <a:r>
              <a:rPr lang="en-IN" sz="3200" b="1" kern="1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M</a:t>
            </a:r>
            <a:r>
              <a:rPr lang="en-PG" sz="32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n</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32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Z</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M</a:t>
            </a:r>
            <a:r>
              <a:rPr lang="en-PG" sz="3200" b="1" kern="100" baseline="30000" dirty="0">
                <a:effectLst/>
                <a:latin typeface="Times New Roman" panose="02020603050405020304" pitchFamily="18" charset="0"/>
                <a:ea typeface="Calibri" panose="020F0502020204030204" pitchFamily="34" charset="0"/>
                <a:cs typeface="Times New Roman" panose="02020603050405020304" pitchFamily="18" charset="0"/>
              </a:rPr>
              <a:t>A</a:t>
            </a:r>
            <a:r>
              <a:rPr lang="en-PG"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32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44505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0B91662-881E-6CC5-A4A8-E440CCA96323}"/>
              </a:ext>
            </a:extLst>
          </p:cNvPr>
          <p:cNvSpPr txBox="1"/>
          <p:nvPr/>
        </p:nvSpPr>
        <p:spPr>
          <a:xfrm>
            <a:off x="254000" y="750908"/>
            <a:ext cx="11521440" cy="5775940"/>
          </a:xfrm>
          <a:prstGeom prst="rect">
            <a:avLst/>
          </a:prstGeom>
          <a:noFill/>
        </p:spPr>
        <p:txBody>
          <a:bodyPr wrap="square">
            <a:spAutoFit/>
          </a:bodyPr>
          <a:lstStyle/>
          <a:p>
            <a:pPr marL="457200" indent="-457200" algn="just">
              <a:lnSpc>
                <a:spcPct val="150000"/>
              </a:lnSpc>
              <a:spcAft>
                <a:spcPts val="800"/>
              </a:spcAft>
              <a:buFont typeface="Arial" panose="020B0604020202020204" pitchFamily="34" charset="0"/>
              <a:buChar char="•"/>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Binding Energy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of a nucleus can be defined as</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the energy required to separate all nucleons of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the</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nucleus. </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It is also equal to energy required to put them together. </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While forming a nucleus a fraction of the mass is found to be missing.</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Energy corresponding to this is taken as nuclear binding energy.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i.e.,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E</a:t>
            </a:r>
            <a:r>
              <a:rPr lang="en-PG" sz="28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Mc</a:t>
            </a:r>
            <a:r>
              <a:rPr lang="en-PG" sz="2800" b="1"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M = [</a:t>
            </a:r>
            <a:r>
              <a:rPr lang="en-PG" sz="2800" b="1" kern="100" dirty="0" err="1">
                <a:effectLst/>
                <a:latin typeface="Times New Roman" panose="02020603050405020304" pitchFamily="18" charset="0"/>
                <a:ea typeface="Calibri" panose="020F0502020204030204" pitchFamily="34" charset="0"/>
                <a:cs typeface="Times New Roman" panose="02020603050405020304" pitchFamily="18" charset="0"/>
              </a:rPr>
              <a:t>ZM</a:t>
            </a:r>
            <a:r>
              <a:rPr lang="en-PG" sz="2800" b="1"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p</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b="1" kern="100" dirty="0" err="1">
                <a:effectLst/>
                <a:latin typeface="Times New Roman" panose="02020603050405020304" pitchFamily="18" charset="0"/>
                <a:ea typeface="Calibri" panose="020F0502020204030204" pitchFamily="34" charset="0"/>
                <a:cs typeface="Times New Roman" panose="02020603050405020304" pitchFamily="18" charset="0"/>
              </a:rPr>
              <a:t>NM</a:t>
            </a:r>
            <a:r>
              <a:rPr lang="en-PG" sz="2800" b="1"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n</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Z</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M</a:t>
            </a:r>
            <a:r>
              <a:rPr lang="en-PG" sz="2800" b="1" kern="100" baseline="30000" dirty="0">
                <a:effectLst/>
                <a:latin typeface="Times New Roman" panose="02020603050405020304" pitchFamily="18" charset="0"/>
                <a:ea typeface="Calibri" panose="020F0502020204030204" pitchFamily="34" charset="0"/>
                <a:cs typeface="Times New Roman" panose="02020603050405020304" pitchFamily="18" charset="0"/>
              </a:rPr>
              <a:t>A</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2800" b="1"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2800" dirty="0">
                <a:effectLst/>
                <a:latin typeface="Times New Roman" panose="02020603050405020304" pitchFamily="18" charset="0"/>
                <a:ea typeface="Calibri" panose="020F0502020204030204" pitchFamily="34" charset="0"/>
              </a:rPr>
              <a:t>  </a:t>
            </a:r>
            <a:r>
              <a:rPr lang="en-PG" sz="2800" dirty="0">
                <a:effectLst/>
                <a:latin typeface="Times New Roman" panose="02020603050405020304" pitchFamily="18" charset="0"/>
                <a:ea typeface="Calibri" panose="020F0502020204030204" pitchFamily="34" charset="0"/>
              </a:rPr>
              <a:t>Whe</a:t>
            </a:r>
            <a:r>
              <a:rPr lang="en-IN" sz="2800" dirty="0">
                <a:effectLst/>
                <a:latin typeface="Times New Roman" panose="02020603050405020304" pitchFamily="18" charset="0"/>
                <a:ea typeface="Calibri" panose="020F0502020204030204" pitchFamily="34" charset="0"/>
              </a:rPr>
              <a:t>re </a:t>
            </a:r>
            <a:r>
              <a:rPr lang="en-PG" sz="2800" dirty="0">
                <a:effectLst/>
                <a:latin typeface="Times New Roman" panose="02020603050405020304" pitchFamily="18" charset="0"/>
                <a:ea typeface="Calibri" panose="020F0502020204030204" pitchFamily="34" charset="0"/>
              </a:rPr>
              <a:t> </a:t>
            </a:r>
            <a:r>
              <a:rPr lang="en-PG"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dirty="0">
                <a:effectLst/>
                <a:latin typeface="Times New Roman" panose="02020603050405020304" pitchFamily="18" charset="0"/>
                <a:ea typeface="Calibri" panose="020F0502020204030204" pitchFamily="34" charset="0"/>
              </a:rPr>
              <a:t>M is </a:t>
            </a:r>
            <a:r>
              <a:rPr lang="en-IN" sz="2800" dirty="0">
                <a:effectLst/>
                <a:latin typeface="Times New Roman" panose="02020603050405020304" pitchFamily="18" charset="0"/>
                <a:ea typeface="Calibri" panose="020F0502020204030204" pitchFamily="34" charset="0"/>
              </a:rPr>
              <a:t>represented </a:t>
            </a:r>
            <a:r>
              <a:rPr lang="en-PG" sz="2800" dirty="0">
                <a:effectLst/>
                <a:latin typeface="Times New Roman" panose="02020603050405020304" pitchFamily="18" charset="0"/>
                <a:ea typeface="Calibri" panose="020F0502020204030204" pitchFamily="34" charset="0"/>
              </a:rPr>
              <a:t>in amu, </a:t>
            </a:r>
            <a:endParaRPr lang="en-IN" sz="2800" dirty="0">
              <a:effectLst/>
              <a:latin typeface="Times New Roman" panose="02020603050405020304" pitchFamily="18" charset="0"/>
              <a:ea typeface="Calibri" panose="020F0502020204030204" pitchFamily="34" charset="0"/>
            </a:endParaRPr>
          </a:p>
          <a:p>
            <a:endParaRPr lang="en-IN" sz="2800" dirty="0">
              <a:latin typeface="Times New Roman" panose="02020603050405020304" pitchFamily="18" charset="0"/>
              <a:ea typeface="Calibri" panose="020F0502020204030204" pitchFamily="34" charset="0"/>
            </a:endParaRPr>
          </a:p>
          <a:p>
            <a:r>
              <a:rPr lang="en-IN" sz="2800" dirty="0">
                <a:effectLst/>
                <a:latin typeface="Times New Roman" panose="02020603050405020304" pitchFamily="18" charset="0"/>
                <a:ea typeface="Calibri" panose="020F0502020204030204" pitchFamily="34" charset="0"/>
              </a:rPr>
              <a:t>  </a:t>
            </a:r>
            <a:r>
              <a:rPr lang="en-PG" sz="2800" dirty="0">
                <a:effectLst/>
                <a:latin typeface="Times New Roman" panose="02020603050405020304" pitchFamily="18" charset="0"/>
                <a:ea typeface="Calibri" panose="020F0502020204030204" pitchFamily="34" charset="0"/>
              </a:rPr>
              <a:t>Binding Energy = </a:t>
            </a:r>
            <a:r>
              <a:rPr lang="en-PG"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dirty="0">
                <a:effectLst/>
                <a:latin typeface="Times New Roman" panose="02020603050405020304" pitchFamily="18" charset="0"/>
                <a:ea typeface="Calibri" panose="020F0502020204030204" pitchFamily="34" charset="0"/>
              </a:rPr>
              <a:t>M</a:t>
            </a:r>
            <a:r>
              <a:rPr lang="en-IN" sz="2800" dirty="0">
                <a:effectLst/>
                <a:latin typeface="Times New Roman" panose="02020603050405020304" pitchFamily="18" charset="0"/>
                <a:ea typeface="Calibri" panose="020F0502020204030204" pitchFamily="34" charset="0"/>
              </a:rPr>
              <a:t> </a:t>
            </a:r>
            <a:r>
              <a:rPr lang="en-PG" sz="2800" dirty="0">
                <a:effectLst/>
                <a:latin typeface="Times New Roman" panose="02020603050405020304" pitchFamily="18" charset="0"/>
                <a:ea typeface="Calibri" panose="020F0502020204030204" pitchFamily="34" charset="0"/>
                <a:sym typeface="Symbol" panose="05050102010706020507" pitchFamily="18" charset="2"/>
              </a:rPr>
              <a:t></a:t>
            </a:r>
            <a:r>
              <a:rPr lang="en-IN" sz="2800" dirty="0">
                <a:effectLst/>
                <a:latin typeface="Times New Roman" panose="02020603050405020304" pitchFamily="18" charset="0"/>
                <a:ea typeface="Calibri" panose="020F0502020204030204" pitchFamily="34" charset="0"/>
                <a:sym typeface="Symbol" panose="05050102010706020507" pitchFamily="18" charset="2"/>
              </a:rPr>
              <a:t> </a:t>
            </a:r>
            <a:r>
              <a:rPr lang="en-PG" sz="2800" dirty="0">
                <a:effectLst/>
                <a:latin typeface="Times New Roman" panose="02020603050405020304" pitchFamily="18" charset="0"/>
                <a:ea typeface="Calibri" panose="020F0502020204030204" pitchFamily="34" charset="0"/>
              </a:rPr>
              <a:t>931MeV. </a:t>
            </a:r>
            <a:endParaRPr lang="en-IN" sz="2800" dirty="0"/>
          </a:p>
        </p:txBody>
      </p:sp>
      <p:sp>
        <p:nvSpPr>
          <p:cNvPr id="4" name="Title 1">
            <a:extLst>
              <a:ext uri="{FF2B5EF4-FFF2-40B4-BE49-F238E27FC236}">
                <a16:creationId xmlns:a16="http://schemas.microsoft.com/office/drawing/2014/main" id="{92ED7993-EA9B-F3C5-597C-6359CD45C0C7}"/>
              </a:ext>
            </a:extLst>
          </p:cNvPr>
          <p:cNvSpPr txBox="1">
            <a:spLocks/>
          </p:cNvSpPr>
          <p:nvPr/>
        </p:nvSpPr>
        <p:spPr>
          <a:xfrm>
            <a:off x="838200" y="142240"/>
            <a:ext cx="10515600" cy="97535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2800" dirty="0">
                <a:latin typeface="Times New Roman" panose="02020603050405020304" pitchFamily="18" charset="0"/>
                <a:cs typeface="Times New Roman" panose="02020603050405020304" pitchFamily="18" charset="0"/>
              </a:rPr>
              <a:t>2. </a:t>
            </a:r>
            <a:r>
              <a:rPr lang="en-US" sz="2800" b="1" kern="100" dirty="0">
                <a:latin typeface="Times New Roman" panose="02020603050405020304" pitchFamily="18" charset="0"/>
                <a:ea typeface="Calibri" panose="020F0502020204030204" pitchFamily="34" charset="0"/>
                <a:cs typeface="Times New Roman" panose="02020603050405020304" pitchFamily="18" charset="0"/>
              </a:rPr>
              <a:t>Nuclear Binding Energy</a:t>
            </a:r>
            <a:br>
              <a:rPr lang="en-IN" sz="2800" kern="100" dirty="0">
                <a:latin typeface="Times New Roman" panose="02020603050405020304" pitchFamily="18" charset="0"/>
                <a:ea typeface="Calibri" panose="020F0502020204030204" pitchFamily="34" charset="0"/>
                <a:cs typeface="Times New Roman" panose="02020603050405020304" pitchFamily="18" charset="0"/>
              </a:rPr>
            </a:b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4969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E93B3B-8BC0-EC33-D56F-1299CA442BC8}"/>
              </a:ext>
            </a:extLst>
          </p:cNvPr>
          <p:cNvSpPr txBox="1"/>
          <p:nvPr/>
        </p:nvSpPr>
        <p:spPr>
          <a:xfrm>
            <a:off x="508000" y="623334"/>
            <a:ext cx="10962640" cy="5594417"/>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Ø"/>
            </a:pPr>
            <a:r>
              <a:rPr lang="en-PG" sz="3200" kern="100" dirty="0">
                <a:effectLst/>
                <a:latin typeface="Times New Roman" panose="02020603050405020304" pitchFamily="18" charset="0"/>
                <a:ea typeface="Calibri" panose="020F0502020204030204" pitchFamily="34" charset="0"/>
                <a:cs typeface="Times New Roman" panose="02020603050405020304" pitchFamily="18" charset="0"/>
              </a:rPr>
              <a:t>For very light nuclei and very heavy elements, the mass defect is positive. </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r>
              <a:rPr lang="en-PG" sz="3200" kern="100" dirty="0">
                <a:effectLst/>
                <a:latin typeface="Times New Roman" panose="02020603050405020304" pitchFamily="18" charset="0"/>
                <a:ea typeface="Calibri" panose="020F0502020204030204" pitchFamily="34" charset="0"/>
                <a:cs typeface="Times New Roman" panose="02020603050405020304" pitchFamily="18" charset="0"/>
              </a:rPr>
              <a:t>Nucleus with </a:t>
            </a:r>
            <a:r>
              <a:rPr lang="en-IN" sz="3200" kern="100" dirty="0">
                <a:effectLst/>
                <a:latin typeface="Times New Roman" panose="02020603050405020304" pitchFamily="18" charset="0"/>
                <a:ea typeface="Calibri" panose="020F0502020204030204" pitchFamily="34" charset="0"/>
                <a:cs typeface="Times New Roman" panose="02020603050405020304" pitchFamily="18" charset="0"/>
              </a:rPr>
              <a:t>higher</a:t>
            </a:r>
            <a:r>
              <a:rPr lang="en-PG" sz="3200" kern="100" dirty="0">
                <a:effectLst/>
                <a:latin typeface="Times New Roman" panose="02020603050405020304" pitchFamily="18" charset="0"/>
                <a:ea typeface="Calibri" panose="020F0502020204030204" pitchFamily="34" charset="0"/>
                <a:cs typeface="Times New Roman" panose="02020603050405020304" pitchFamily="18" charset="0"/>
              </a:rPr>
              <a:t> E</a:t>
            </a:r>
            <a:r>
              <a:rPr lang="en-PG" sz="32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PG" sz="3200" kern="100" dirty="0">
                <a:effectLst/>
                <a:latin typeface="Times New Roman" panose="02020603050405020304" pitchFamily="18" charset="0"/>
                <a:ea typeface="Calibri" panose="020F0502020204030204" pitchFamily="34" charset="0"/>
                <a:cs typeface="Times New Roman" panose="02020603050405020304" pitchFamily="18" charset="0"/>
              </a:rPr>
              <a:t> is more stable. </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r>
              <a:rPr lang="en-PG" sz="3200" kern="100" dirty="0">
                <a:effectLst/>
                <a:latin typeface="Times New Roman" panose="02020603050405020304" pitchFamily="18" charset="0"/>
                <a:ea typeface="Calibri" panose="020F0502020204030204" pitchFamily="34" charset="0"/>
                <a:cs typeface="Times New Roman" panose="02020603050405020304" pitchFamily="18" charset="0"/>
              </a:rPr>
              <a:t>If the Binding Energy is less than zero, the nucleus is unstable and will disintegrate by itself. </a:t>
            </a:r>
            <a:endParaRPr lang="en-IN" sz="3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06887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364500E-D520-502B-50CF-143AA79B2E4A}"/>
              </a:ext>
            </a:extLst>
          </p:cNvPr>
          <p:cNvSpPr txBox="1"/>
          <p:nvPr/>
        </p:nvSpPr>
        <p:spPr>
          <a:xfrm>
            <a:off x="548640" y="438444"/>
            <a:ext cx="10881360" cy="5706819"/>
          </a:xfrm>
          <a:prstGeom prst="rect">
            <a:avLst/>
          </a:prstGeom>
          <a:noFill/>
        </p:spPr>
        <p:txBody>
          <a:bodyPr wrap="square">
            <a:spAutoFit/>
          </a:bodyPr>
          <a:lstStyle/>
          <a:p>
            <a:pPr marL="457200" indent="-457200" algn="just">
              <a:lnSpc>
                <a:spcPct val="150000"/>
              </a:lnSpc>
              <a:spcAft>
                <a:spcPts val="800"/>
              </a:spcAft>
              <a:buFont typeface="Wingdings" panose="05000000000000000000" pitchFamily="2" charset="2"/>
              <a:buChar char="Ø"/>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The ratio of mass defect,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M to the mass number A is called the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Packing fraction</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(f). </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Ø"/>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Therefore,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f =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M/A </a:t>
            </a:r>
            <a:endParaRPr lang="en-IN" sz="2800" b="1"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b="1" kern="100" dirty="0">
                <a:latin typeface="Times New Roman" panose="02020603050405020304" pitchFamily="18" charset="0"/>
                <a:ea typeface="Calibri" panose="020F0502020204030204" pitchFamily="34" charset="0"/>
                <a:cs typeface="Times New Roman" panose="02020603050405020304" pitchFamily="18" charset="0"/>
              </a:rPr>
              <a:t>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f</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PG" sz="2800" b="1" kern="100" dirty="0" err="1">
                <a:effectLst/>
                <a:latin typeface="Times New Roman" panose="02020603050405020304" pitchFamily="18" charset="0"/>
                <a:ea typeface="Calibri" panose="020F0502020204030204" pitchFamily="34" charset="0"/>
                <a:cs typeface="Times New Roman" panose="02020603050405020304" pitchFamily="18" charset="0"/>
              </a:rPr>
              <a:t>ZMp</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b="1" kern="100" dirty="0" err="1">
                <a:effectLst/>
                <a:latin typeface="Times New Roman" panose="02020603050405020304" pitchFamily="18" charset="0"/>
                <a:ea typeface="Calibri" panose="020F0502020204030204" pitchFamily="34" charset="0"/>
                <a:cs typeface="Times New Roman" panose="02020603050405020304" pitchFamily="18" charset="0"/>
              </a:rPr>
              <a:t>NMn</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Z</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M</a:t>
            </a:r>
            <a:r>
              <a:rPr lang="en-PG" sz="2800" b="1" kern="100" baseline="30000" dirty="0">
                <a:effectLst/>
                <a:latin typeface="Times New Roman" panose="02020603050405020304" pitchFamily="18" charset="0"/>
                <a:ea typeface="Calibri" panose="020F0502020204030204" pitchFamily="34" charset="0"/>
                <a:cs typeface="Times New Roman" panose="02020603050405020304" pitchFamily="18" charset="0"/>
              </a:rPr>
              <a:t>A</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 A</a:t>
            </a:r>
            <a:endParaRPr lang="en-IN"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Ø"/>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The ratio of Binding Energy (E</a:t>
            </a:r>
            <a:r>
              <a:rPr lang="en-PG"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to the mass number A is called the </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Binding Fraction</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PG" sz="2800"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Ø"/>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Therefore, </a:t>
            </a:r>
            <a:r>
              <a:rPr lang="en-PG" sz="2800" b="1"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PG" sz="2800" b="1"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 E</a:t>
            </a:r>
            <a:r>
              <a:rPr lang="en-PG" sz="28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/A </a:t>
            </a:r>
            <a:endPar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kern="100" dirty="0">
                <a:latin typeface="Times New Roman" panose="02020603050405020304" pitchFamily="18" charset="0"/>
                <a:ea typeface="Calibri" panose="020F0502020204030204" pitchFamily="34" charset="0"/>
                <a:cs typeface="Times New Roman" panose="02020603050405020304" pitchFamily="18" charset="0"/>
              </a:rPr>
              <a:t>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b="1"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PG" sz="2800" b="1"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ZMp</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NMn</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Z</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M</a:t>
            </a:r>
            <a:r>
              <a:rPr lang="en-PG"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A</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]c</a:t>
            </a:r>
            <a:r>
              <a:rPr lang="en-PG"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 A</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7221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09FC174-469E-BC1E-EB6E-686EF49E2884}"/>
              </a:ext>
            </a:extLst>
          </p:cNvPr>
          <p:cNvSpPr txBox="1"/>
          <p:nvPr/>
        </p:nvSpPr>
        <p:spPr>
          <a:xfrm>
            <a:off x="193040" y="241608"/>
            <a:ext cx="11816080" cy="1315873"/>
          </a:xfrm>
          <a:prstGeom prst="rect">
            <a:avLst/>
          </a:prstGeom>
          <a:noFill/>
        </p:spPr>
        <p:txBody>
          <a:bodyPr wrap="square">
            <a:spAutoFit/>
          </a:bodyPr>
          <a:lstStyle/>
          <a:p>
            <a:pPr marL="457200" indent="-457200">
              <a:lnSpc>
                <a:spcPct val="150000"/>
              </a:lnSpc>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Binding fraction</a:t>
            </a:r>
            <a:r>
              <a:rPr lang="en-IN" sz="2800" dirty="0">
                <a:effectLst/>
                <a:latin typeface="Times New Roman" panose="02020603050405020304" pitchFamily="18" charset="0"/>
                <a:ea typeface="Calibri" panose="020F0502020204030204" pitchFamily="34" charset="0"/>
              </a:rPr>
              <a:t> </a:t>
            </a:r>
            <a:r>
              <a:rPr lang="en-PG" sz="2800" dirty="0">
                <a:effectLst/>
                <a:latin typeface="Times New Roman" panose="02020603050405020304" pitchFamily="18" charset="0"/>
                <a:ea typeface="Calibri" panose="020F0502020204030204" pitchFamily="34" charset="0"/>
              </a:rPr>
              <a:t>of different nuclei represent the relative strengths of their binding. </a:t>
            </a:r>
            <a:endParaRPr lang="en-IN" sz="2800" dirty="0"/>
          </a:p>
        </p:txBody>
      </p:sp>
      <p:sp>
        <p:nvSpPr>
          <p:cNvPr id="4" name="TextBox 3">
            <a:extLst>
              <a:ext uri="{FF2B5EF4-FFF2-40B4-BE49-F238E27FC236}">
                <a16:creationId xmlns:a16="http://schemas.microsoft.com/office/drawing/2014/main" id="{51AC3FA8-2FE5-14E7-5EB6-5B0D65C39CFD}"/>
              </a:ext>
            </a:extLst>
          </p:cNvPr>
          <p:cNvSpPr txBox="1"/>
          <p:nvPr/>
        </p:nvSpPr>
        <p:spPr>
          <a:xfrm>
            <a:off x="193040" y="1714808"/>
            <a:ext cx="11816080" cy="4539191"/>
          </a:xfrm>
          <a:prstGeom prst="rect">
            <a:avLst/>
          </a:prstGeom>
          <a:noFill/>
        </p:spPr>
        <p:txBody>
          <a:bodyPr wrap="square">
            <a:spAutoFit/>
          </a:bodyPr>
          <a:lstStyle/>
          <a:p>
            <a:pPr marL="457200" indent="-457200">
              <a:lnSpc>
                <a:spcPct val="150000"/>
              </a:lnSpc>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Binding fraction</a:t>
            </a:r>
            <a:r>
              <a:rPr lang="en-IN" sz="2800" dirty="0">
                <a:effectLst/>
                <a:latin typeface="Times New Roman" panose="02020603050405020304" pitchFamily="18" charset="0"/>
                <a:ea typeface="Calibri" panose="020F0502020204030204" pitchFamily="34" charset="0"/>
              </a:rPr>
              <a:t> is not a constant</a:t>
            </a:r>
          </a:p>
          <a:p>
            <a:pPr marL="457200" indent="-457200">
              <a:lnSpc>
                <a:spcPct val="150000"/>
              </a:lnSpc>
              <a:buFont typeface="Wingdings" panose="05000000000000000000" pitchFamily="2" charset="2"/>
              <a:buChar char="Ø"/>
            </a:pPr>
            <a:r>
              <a:rPr lang="en-IN" sz="2800" dirty="0">
                <a:latin typeface="Times New Roman" panose="02020603050405020304" pitchFamily="18" charset="0"/>
                <a:ea typeface="Calibri" panose="020F0502020204030204" pitchFamily="34" charset="0"/>
              </a:rPr>
              <a:t>It is found to vary with a typical nature</a:t>
            </a:r>
          </a:p>
          <a:p>
            <a:pPr marL="457200" indent="-457200">
              <a:lnSpc>
                <a:spcPct val="150000"/>
              </a:lnSpc>
              <a:buFont typeface="Wingdings" panose="05000000000000000000" pitchFamily="2" charset="2"/>
              <a:buChar char="Ø"/>
            </a:pPr>
            <a:r>
              <a:rPr lang="en-IN" sz="2800" dirty="0">
                <a:latin typeface="Times New Roman" panose="02020603050405020304" pitchFamily="18" charset="0"/>
                <a:ea typeface="Calibri" panose="020F0502020204030204" pitchFamily="34" charset="0"/>
              </a:rPr>
              <a:t>For certain nuclei, Binding fraction is unusually high with respect to their neighbouring elements</a:t>
            </a:r>
          </a:p>
          <a:p>
            <a:pPr marL="457200" indent="-457200">
              <a:lnSpc>
                <a:spcPct val="150000"/>
              </a:lnSpc>
              <a:buFont typeface="Wingdings" panose="05000000000000000000" pitchFamily="2" charset="2"/>
              <a:buChar char="Ø"/>
            </a:pPr>
            <a:r>
              <a:rPr lang="en-IN" sz="2800" dirty="0">
                <a:latin typeface="Times New Roman" panose="02020603050405020304" pitchFamily="18" charset="0"/>
                <a:ea typeface="Calibri" panose="020F0502020204030204" pitchFamily="34" charset="0"/>
              </a:rPr>
              <a:t> A graph representing the binding fraction for elements provides a lot of indications regarding the stability and nature of nuclear force. </a:t>
            </a:r>
          </a:p>
          <a:p>
            <a:pPr marL="457200" indent="-457200">
              <a:lnSpc>
                <a:spcPct val="150000"/>
              </a:lnSpc>
              <a:buFont typeface="Wingdings" panose="05000000000000000000" pitchFamily="2" charset="2"/>
              <a:buChar char="Ø"/>
            </a:pPr>
            <a:r>
              <a:rPr lang="en-IN" sz="2800" dirty="0">
                <a:latin typeface="Times New Roman" panose="02020603050405020304" pitchFamily="18" charset="0"/>
                <a:ea typeface="Calibri" panose="020F0502020204030204" pitchFamily="34" charset="0"/>
              </a:rPr>
              <a:t>It has thrown light into the formulation of shell model of atom</a:t>
            </a:r>
          </a:p>
        </p:txBody>
      </p:sp>
    </p:spTree>
    <p:extLst>
      <p:ext uri="{BB962C8B-B14F-4D97-AF65-F5344CB8AC3E}">
        <p14:creationId xmlns:p14="http://schemas.microsoft.com/office/powerpoint/2010/main" val="344864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C182847-1A0D-4467-9110-67EFD26C33F2}"/>
              </a:ext>
            </a:extLst>
          </p:cNvPr>
          <p:cNvGrpSpPr/>
          <p:nvPr/>
        </p:nvGrpSpPr>
        <p:grpSpPr>
          <a:xfrm>
            <a:off x="287587" y="199685"/>
            <a:ext cx="11314302" cy="6458630"/>
            <a:chOff x="338387" y="301492"/>
            <a:chExt cx="11314302" cy="6458630"/>
          </a:xfrm>
        </p:grpSpPr>
        <p:sp>
          <p:nvSpPr>
            <p:cNvPr id="3" name="TextBox 2">
              <a:extLst>
                <a:ext uri="{FF2B5EF4-FFF2-40B4-BE49-F238E27FC236}">
                  <a16:creationId xmlns:a16="http://schemas.microsoft.com/office/drawing/2014/main" id="{EC191933-FB76-7CF6-E737-F34CD60D020C}"/>
                </a:ext>
              </a:extLst>
            </p:cNvPr>
            <p:cNvSpPr txBox="1"/>
            <p:nvPr/>
          </p:nvSpPr>
          <p:spPr>
            <a:xfrm rot="16200000">
              <a:off x="-1305301" y="2897089"/>
              <a:ext cx="3749041" cy="461665"/>
            </a:xfrm>
            <a:prstGeom prst="rect">
              <a:avLst/>
            </a:prstGeom>
            <a:noFill/>
          </p:spPr>
          <p:txBody>
            <a:bodyPr wrap="square" rtlCol="0">
              <a:spAutoFit/>
            </a:bodyPr>
            <a:lstStyle/>
            <a:p>
              <a:r>
                <a:rPr lang="en-IN" sz="2400" dirty="0">
                  <a:latin typeface="Times New Roman" panose="02020603050405020304" pitchFamily="18" charset="0"/>
                  <a:cs typeface="Times New Roman" panose="02020603050405020304" pitchFamily="18" charset="0"/>
                </a:rPr>
                <a:t>Binding fraction, </a:t>
              </a:r>
              <a:r>
                <a:rPr lang="en-IN" sz="2400" i="1" dirty="0" err="1">
                  <a:latin typeface="Times New Roman" panose="02020603050405020304" pitchFamily="18" charset="0"/>
                  <a:cs typeface="Times New Roman" panose="02020603050405020304" pitchFamily="18" charset="0"/>
                </a:rPr>
                <a:t>f</a:t>
              </a:r>
              <a:r>
                <a:rPr lang="en-IN" sz="2400" i="1" baseline="-25000" dirty="0" err="1">
                  <a:latin typeface="Times New Roman" panose="02020603050405020304" pitchFamily="18" charset="0"/>
                  <a:cs typeface="Times New Roman" panose="02020603050405020304" pitchFamily="18" charset="0"/>
                </a:rPr>
                <a:t>B</a:t>
              </a:r>
              <a:r>
                <a:rPr lang="en-IN" sz="2400" i="1" baseline="-25000" dirty="0">
                  <a:latin typeface="Times New Roman" panose="02020603050405020304" pitchFamily="18" charset="0"/>
                  <a:cs typeface="Times New Roman" panose="02020603050405020304" pitchFamily="18" charset="0"/>
                </a:rPr>
                <a:t> </a:t>
              </a:r>
              <a:r>
                <a:rPr lang="en-IN" sz="2400" dirty="0">
                  <a:latin typeface="Times New Roman" panose="02020603050405020304" pitchFamily="18" charset="0"/>
                  <a:cs typeface="Times New Roman" panose="02020603050405020304" pitchFamily="18" charset="0"/>
                </a:rPr>
                <a:t>(MeV)</a:t>
              </a:r>
              <a:endParaRPr lang="en-IN" sz="2400" baseline="-25000" dirty="0">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884FB129-ABFE-4E3B-9CE9-231265BF9B33}"/>
                </a:ext>
              </a:extLst>
            </p:cNvPr>
            <p:cNvGrpSpPr/>
            <p:nvPr/>
          </p:nvGrpSpPr>
          <p:grpSpPr>
            <a:xfrm>
              <a:off x="539310" y="301492"/>
              <a:ext cx="11113379" cy="6458630"/>
              <a:chOff x="555382" y="352292"/>
              <a:chExt cx="11113379" cy="6458630"/>
            </a:xfrm>
          </p:grpSpPr>
          <p:sp>
            <p:nvSpPr>
              <p:cNvPr id="70" name="Rectangle 69">
                <a:extLst>
                  <a:ext uri="{FF2B5EF4-FFF2-40B4-BE49-F238E27FC236}">
                    <a16:creationId xmlns:a16="http://schemas.microsoft.com/office/drawing/2014/main" id="{2484E1FB-FF5E-669E-D322-A0F337C44B5A}"/>
                  </a:ext>
                </a:extLst>
              </p:cNvPr>
              <p:cNvSpPr/>
              <p:nvPr/>
            </p:nvSpPr>
            <p:spPr>
              <a:xfrm>
                <a:off x="1127760" y="507850"/>
                <a:ext cx="10200640" cy="5842300"/>
              </a:xfrm>
              <a:prstGeom prst="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71" name="Straight Connector 70">
                <a:extLst>
                  <a:ext uri="{FF2B5EF4-FFF2-40B4-BE49-F238E27FC236}">
                    <a16:creationId xmlns:a16="http://schemas.microsoft.com/office/drawing/2014/main" id="{F20E4254-E754-BC8A-411C-B21152D2DEEE}"/>
                  </a:ext>
                </a:extLst>
              </p:cNvPr>
              <p:cNvCxnSpPr/>
              <p:nvPr/>
            </p:nvCxnSpPr>
            <p:spPr>
              <a:xfrm>
                <a:off x="1127760" y="5679440"/>
                <a:ext cx="10220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CBCD454-5C2B-EDD8-6160-12414B133F61}"/>
                  </a:ext>
                </a:extLst>
              </p:cNvPr>
              <p:cNvCxnSpPr/>
              <p:nvPr/>
            </p:nvCxnSpPr>
            <p:spPr>
              <a:xfrm>
                <a:off x="1127760" y="5049520"/>
                <a:ext cx="10220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5F596093-A533-CAF5-F9A8-694085B011B5}"/>
                  </a:ext>
                </a:extLst>
              </p:cNvPr>
              <p:cNvCxnSpPr/>
              <p:nvPr/>
            </p:nvCxnSpPr>
            <p:spPr>
              <a:xfrm>
                <a:off x="1127760" y="4419600"/>
                <a:ext cx="10220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5C213B62-4473-7C19-45E6-569671EB1B0A}"/>
                  </a:ext>
                </a:extLst>
              </p:cNvPr>
              <p:cNvCxnSpPr/>
              <p:nvPr/>
            </p:nvCxnSpPr>
            <p:spPr>
              <a:xfrm>
                <a:off x="1107440" y="3779520"/>
                <a:ext cx="10220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23D3F20-135F-0DF2-3713-9453E42D4A75}"/>
                  </a:ext>
                </a:extLst>
              </p:cNvPr>
              <p:cNvCxnSpPr/>
              <p:nvPr/>
            </p:nvCxnSpPr>
            <p:spPr>
              <a:xfrm>
                <a:off x="1107440" y="3159760"/>
                <a:ext cx="10220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FFC43EE9-C137-0E7D-E5E5-83E225DA09C3}"/>
                  </a:ext>
                </a:extLst>
              </p:cNvPr>
              <p:cNvCxnSpPr/>
              <p:nvPr/>
            </p:nvCxnSpPr>
            <p:spPr>
              <a:xfrm>
                <a:off x="1127760" y="2473959"/>
                <a:ext cx="10220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5570106-615F-504F-FE7E-5D49D10101E5}"/>
                  </a:ext>
                </a:extLst>
              </p:cNvPr>
              <p:cNvCxnSpPr/>
              <p:nvPr/>
            </p:nvCxnSpPr>
            <p:spPr>
              <a:xfrm>
                <a:off x="1117600" y="1214119"/>
                <a:ext cx="10220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DAA05526-EB70-3DB6-8C7E-9A8CE7D98F8B}"/>
                  </a:ext>
                </a:extLst>
              </p:cNvPr>
              <p:cNvCxnSpPr/>
              <p:nvPr/>
            </p:nvCxnSpPr>
            <p:spPr>
              <a:xfrm>
                <a:off x="1127760" y="1854199"/>
                <a:ext cx="102209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6BEE7AC5-7F61-1AED-9111-27804E3B8DEA}"/>
                  </a:ext>
                </a:extLst>
              </p:cNvPr>
              <p:cNvCxnSpPr/>
              <p:nvPr/>
            </p:nvCxnSpPr>
            <p:spPr>
              <a:xfrm>
                <a:off x="10495280" y="50785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6E65123D-5162-2D23-9E5A-3E51413A332B}"/>
                  </a:ext>
                </a:extLst>
              </p:cNvPr>
              <p:cNvCxnSpPr/>
              <p:nvPr/>
            </p:nvCxnSpPr>
            <p:spPr>
              <a:xfrm>
                <a:off x="5516880" y="50785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5EF7D37B-ABB6-35FA-E979-BD013199A5E8}"/>
                  </a:ext>
                </a:extLst>
              </p:cNvPr>
              <p:cNvCxnSpPr/>
              <p:nvPr/>
            </p:nvCxnSpPr>
            <p:spPr>
              <a:xfrm>
                <a:off x="9682480" y="50785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5A828078-435E-5822-00E1-AA1C9BF1E0A9}"/>
                  </a:ext>
                </a:extLst>
              </p:cNvPr>
              <p:cNvCxnSpPr/>
              <p:nvPr/>
            </p:nvCxnSpPr>
            <p:spPr>
              <a:xfrm>
                <a:off x="8890000" y="59929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4549DBBF-0A0D-276C-98F3-9A24386AD4FC}"/>
                  </a:ext>
                </a:extLst>
              </p:cNvPr>
              <p:cNvCxnSpPr/>
              <p:nvPr/>
            </p:nvCxnSpPr>
            <p:spPr>
              <a:xfrm>
                <a:off x="8087360" y="54849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1ED2934D-22C4-2CA1-7106-1512D1F00E9C}"/>
                  </a:ext>
                </a:extLst>
              </p:cNvPr>
              <p:cNvCxnSpPr/>
              <p:nvPr/>
            </p:nvCxnSpPr>
            <p:spPr>
              <a:xfrm>
                <a:off x="7239829" y="50785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BB0C14C3-F03D-17D1-5948-B2A4765A06FD}"/>
                  </a:ext>
                </a:extLst>
              </p:cNvPr>
              <p:cNvCxnSpPr/>
              <p:nvPr/>
            </p:nvCxnSpPr>
            <p:spPr>
              <a:xfrm>
                <a:off x="6386389" y="50785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4DFD11BA-0741-B7D6-77C4-C58B5D669E4F}"/>
                  </a:ext>
                </a:extLst>
              </p:cNvPr>
              <p:cNvCxnSpPr/>
              <p:nvPr/>
            </p:nvCxnSpPr>
            <p:spPr>
              <a:xfrm>
                <a:off x="4618549" y="50785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2A3EA7D-D36C-850E-2B58-F6B214A1594F}"/>
                  </a:ext>
                </a:extLst>
              </p:cNvPr>
              <p:cNvCxnSpPr/>
              <p:nvPr/>
            </p:nvCxnSpPr>
            <p:spPr>
              <a:xfrm>
                <a:off x="3734629" y="59929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62ACCB59-28BB-75A5-8394-8A8F7F835347}"/>
                  </a:ext>
                </a:extLst>
              </p:cNvPr>
              <p:cNvCxnSpPr/>
              <p:nvPr/>
            </p:nvCxnSpPr>
            <p:spPr>
              <a:xfrm>
                <a:off x="2037909" y="507850"/>
                <a:ext cx="0" cy="5842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8DD3273C-57E6-01B6-CC6E-1E19190E1849}"/>
                  </a:ext>
                </a:extLst>
              </p:cNvPr>
              <p:cNvCxnSpPr/>
              <p:nvPr/>
            </p:nvCxnSpPr>
            <p:spPr>
              <a:xfrm>
                <a:off x="2871029" y="507850"/>
                <a:ext cx="0" cy="5842300"/>
              </a:xfrm>
              <a:prstGeom prst="line">
                <a:avLst/>
              </a:prstGeom>
            </p:spPr>
            <p:style>
              <a:lnRef idx="1">
                <a:schemeClr val="accent1"/>
              </a:lnRef>
              <a:fillRef idx="0">
                <a:schemeClr val="accent1"/>
              </a:fillRef>
              <a:effectRef idx="0">
                <a:schemeClr val="accent1"/>
              </a:effectRef>
              <a:fontRef idx="minor">
                <a:schemeClr val="tx1"/>
              </a:fontRef>
            </p:style>
          </p:cxnSp>
          <p:sp>
            <p:nvSpPr>
              <p:cNvPr id="90" name="TextBox 89">
                <a:extLst>
                  <a:ext uri="{FF2B5EF4-FFF2-40B4-BE49-F238E27FC236}">
                    <a16:creationId xmlns:a16="http://schemas.microsoft.com/office/drawing/2014/main" id="{31100059-95CB-7FA2-7678-B43AEBC510E7}"/>
                  </a:ext>
                </a:extLst>
              </p:cNvPr>
              <p:cNvSpPr txBox="1"/>
              <p:nvPr/>
            </p:nvSpPr>
            <p:spPr>
              <a:xfrm>
                <a:off x="1838960" y="6390790"/>
                <a:ext cx="487678"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20</a:t>
                </a:r>
              </a:p>
            </p:txBody>
          </p:sp>
          <p:sp>
            <p:nvSpPr>
              <p:cNvPr id="91" name="TextBox 90">
                <a:extLst>
                  <a:ext uri="{FF2B5EF4-FFF2-40B4-BE49-F238E27FC236}">
                    <a16:creationId xmlns:a16="http://schemas.microsoft.com/office/drawing/2014/main" id="{ECC420A3-FBAC-B1F0-65FC-0C42E1BB569D}"/>
                  </a:ext>
                </a:extLst>
              </p:cNvPr>
              <p:cNvSpPr txBox="1"/>
              <p:nvPr/>
            </p:nvSpPr>
            <p:spPr>
              <a:xfrm>
                <a:off x="3539930" y="6382137"/>
                <a:ext cx="487678"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60</a:t>
                </a:r>
              </a:p>
            </p:txBody>
          </p:sp>
          <p:sp>
            <p:nvSpPr>
              <p:cNvPr id="92" name="TextBox 91">
                <a:extLst>
                  <a:ext uri="{FF2B5EF4-FFF2-40B4-BE49-F238E27FC236}">
                    <a16:creationId xmlns:a16="http://schemas.microsoft.com/office/drawing/2014/main" id="{247A5A9F-E650-8CCC-E6C0-A7D466D157EE}"/>
                  </a:ext>
                </a:extLst>
              </p:cNvPr>
              <p:cNvSpPr txBox="1"/>
              <p:nvPr/>
            </p:nvSpPr>
            <p:spPr>
              <a:xfrm>
                <a:off x="5273040" y="6411735"/>
                <a:ext cx="55879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100</a:t>
                </a:r>
              </a:p>
            </p:txBody>
          </p:sp>
          <p:sp>
            <p:nvSpPr>
              <p:cNvPr id="93" name="TextBox 92">
                <a:extLst>
                  <a:ext uri="{FF2B5EF4-FFF2-40B4-BE49-F238E27FC236}">
                    <a16:creationId xmlns:a16="http://schemas.microsoft.com/office/drawing/2014/main" id="{59E86339-CAD6-F5CF-1478-0A27EE6E3912}"/>
                  </a:ext>
                </a:extLst>
              </p:cNvPr>
              <p:cNvSpPr txBox="1"/>
              <p:nvPr/>
            </p:nvSpPr>
            <p:spPr>
              <a:xfrm>
                <a:off x="7005321" y="6411735"/>
                <a:ext cx="55879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140</a:t>
                </a:r>
              </a:p>
            </p:txBody>
          </p:sp>
          <p:sp>
            <p:nvSpPr>
              <p:cNvPr id="94" name="TextBox 93">
                <a:extLst>
                  <a:ext uri="{FF2B5EF4-FFF2-40B4-BE49-F238E27FC236}">
                    <a16:creationId xmlns:a16="http://schemas.microsoft.com/office/drawing/2014/main" id="{D6F7FD8B-873B-221A-E1F9-3D75F3C672C9}"/>
                  </a:ext>
                </a:extLst>
              </p:cNvPr>
              <p:cNvSpPr txBox="1"/>
              <p:nvPr/>
            </p:nvSpPr>
            <p:spPr>
              <a:xfrm>
                <a:off x="8610600" y="6426071"/>
                <a:ext cx="55879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180</a:t>
                </a:r>
              </a:p>
            </p:txBody>
          </p:sp>
          <p:sp>
            <p:nvSpPr>
              <p:cNvPr id="95" name="TextBox 94">
                <a:extLst>
                  <a:ext uri="{FF2B5EF4-FFF2-40B4-BE49-F238E27FC236}">
                    <a16:creationId xmlns:a16="http://schemas.microsoft.com/office/drawing/2014/main" id="{A87136DA-D7A5-14B3-8F46-6D000B617F76}"/>
                  </a:ext>
                </a:extLst>
              </p:cNvPr>
              <p:cNvSpPr txBox="1"/>
              <p:nvPr/>
            </p:nvSpPr>
            <p:spPr>
              <a:xfrm>
                <a:off x="10215879" y="6441590"/>
                <a:ext cx="55879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220</a:t>
                </a:r>
              </a:p>
            </p:txBody>
          </p:sp>
          <p:sp>
            <p:nvSpPr>
              <p:cNvPr id="96" name="TextBox 95">
                <a:extLst>
                  <a:ext uri="{FF2B5EF4-FFF2-40B4-BE49-F238E27FC236}">
                    <a16:creationId xmlns:a16="http://schemas.microsoft.com/office/drawing/2014/main" id="{B436BEFD-76CB-E863-4F20-9746D59254F1}"/>
                  </a:ext>
                </a:extLst>
              </p:cNvPr>
              <p:cNvSpPr txBox="1"/>
              <p:nvPr/>
            </p:nvSpPr>
            <p:spPr>
              <a:xfrm>
                <a:off x="11109962" y="6350150"/>
                <a:ext cx="55879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A</a:t>
                </a:r>
              </a:p>
            </p:txBody>
          </p:sp>
          <p:sp>
            <p:nvSpPr>
              <p:cNvPr id="97" name="TextBox 96">
                <a:extLst>
                  <a:ext uri="{FF2B5EF4-FFF2-40B4-BE49-F238E27FC236}">
                    <a16:creationId xmlns:a16="http://schemas.microsoft.com/office/drawing/2014/main" id="{5F3B829C-D1A2-00D7-0034-025C36CECD0E}"/>
                  </a:ext>
                </a:extLst>
              </p:cNvPr>
              <p:cNvSpPr txBox="1"/>
              <p:nvPr/>
            </p:nvSpPr>
            <p:spPr>
              <a:xfrm>
                <a:off x="605350" y="4824065"/>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2</a:t>
                </a:r>
              </a:p>
            </p:txBody>
          </p:sp>
          <p:sp>
            <p:nvSpPr>
              <p:cNvPr id="98" name="TextBox 97">
                <a:extLst>
                  <a:ext uri="{FF2B5EF4-FFF2-40B4-BE49-F238E27FC236}">
                    <a16:creationId xmlns:a16="http://schemas.microsoft.com/office/drawing/2014/main" id="{BA40019A-B6BD-D2D3-88C5-3F9341D34D7B}"/>
                  </a:ext>
                </a:extLst>
              </p:cNvPr>
              <p:cNvSpPr txBox="1"/>
              <p:nvPr/>
            </p:nvSpPr>
            <p:spPr>
              <a:xfrm>
                <a:off x="584200" y="3594854"/>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4</a:t>
                </a:r>
              </a:p>
            </p:txBody>
          </p:sp>
          <p:sp>
            <p:nvSpPr>
              <p:cNvPr id="99" name="TextBox 98">
                <a:extLst>
                  <a:ext uri="{FF2B5EF4-FFF2-40B4-BE49-F238E27FC236}">
                    <a16:creationId xmlns:a16="http://schemas.microsoft.com/office/drawing/2014/main" id="{1B13C4E9-9674-3CB1-3F7C-E36DF541ED9C}"/>
                  </a:ext>
                </a:extLst>
              </p:cNvPr>
              <p:cNvSpPr txBox="1"/>
              <p:nvPr/>
            </p:nvSpPr>
            <p:spPr>
              <a:xfrm>
                <a:off x="585861" y="2283119"/>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6</a:t>
                </a:r>
              </a:p>
            </p:txBody>
          </p:sp>
          <p:sp>
            <p:nvSpPr>
              <p:cNvPr id="100" name="TextBox 99">
                <a:extLst>
                  <a:ext uri="{FF2B5EF4-FFF2-40B4-BE49-F238E27FC236}">
                    <a16:creationId xmlns:a16="http://schemas.microsoft.com/office/drawing/2014/main" id="{C72D6E8B-553A-C36E-16EF-27F80EDB48FA}"/>
                  </a:ext>
                </a:extLst>
              </p:cNvPr>
              <p:cNvSpPr txBox="1"/>
              <p:nvPr/>
            </p:nvSpPr>
            <p:spPr>
              <a:xfrm>
                <a:off x="556675" y="1028359"/>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8</a:t>
                </a:r>
              </a:p>
            </p:txBody>
          </p:sp>
          <p:sp>
            <p:nvSpPr>
              <p:cNvPr id="101" name="TextBox 100">
                <a:extLst>
                  <a:ext uri="{FF2B5EF4-FFF2-40B4-BE49-F238E27FC236}">
                    <a16:creationId xmlns:a16="http://schemas.microsoft.com/office/drawing/2014/main" id="{3F3462DB-B210-7F49-C3F0-3708A351D8A8}"/>
                  </a:ext>
                </a:extLst>
              </p:cNvPr>
              <p:cNvSpPr txBox="1"/>
              <p:nvPr/>
            </p:nvSpPr>
            <p:spPr>
              <a:xfrm>
                <a:off x="563880" y="5491630"/>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1</a:t>
                </a:r>
              </a:p>
            </p:txBody>
          </p:sp>
          <p:sp>
            <p:nvSpPr>
              <p:cNvPr id="102" name="TextBox 101">
                <a:extLst>
                  <a:ext uri="{FF2B5EF4-FFF2-40B4-BE49-F238E27FC236}">
                    <a16:creationId xmlns:a16="http://schemas.microsoft.com/office/drawing/2014/main" id="{B21B75DF-4102-F666-BA9F-BADBAE187A20}"/>
                  </a:ext>
                </a:extLst>
              </p:cNvPr>
              <p:cNvSpPr txBox="1"/>
              <p:nvPr/>
            </p:nvSpPr>
            <p:spPr>
              <a:xfrm>
                <a:off x="564711" y="4238807"/>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3</a:t>
                </a:r>
              </a:p>
            </p:txBody>
          </p:sp>
          <p:sp>
            <p:nvSpPr>
              <p:cNvPr id="103" name="TextBox 102">
                <a:extLst>
                  <a:ext uri="{FF2B5EF4-FFF2-40B4-BE49-F238E27FC236}">
                    <a16:creationId xmlns:a16="http://schemas.microsoft.com/office/drawing/2014/main" id="{162B11C7-E530-E39F-8425-5B81F7AA1FFD}"/>
                  </a:ext>
                </a:extLst>
              </p:cNvPr>
              <p:cNvSpPr txBox="1"/>
              <p:nvPr/>
            </p:nvSpPr>
            <p:spPr>
              <a:xfrm>
                <a:off x="555382" y="2942130"/>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5</a:t>
                </a:r>
              </a:p>
            </p:txBody>
          </p:sp>
          <p:sp>
            <p:nvSpPr>
              <p:cNvPr id="104" name="TextBox 103">
                <a:extLst>
                  <a:ext uri="{FF2B5EF4-FFF2-40B4-BE49-F238E27FC236}">
                    <a16:creationId xmlns:a16="http://schemas.microsoft.com/office/drawing/2014/main" id="{58733188-7EC2-7F8E-6BB8-D5F925DFAB82}"/>
                  </a:ext>
                </a:extLst>
              </p:cNvPr>
              <p:cNvSpPr txBox="1"/>
              <p:nvPr/>
            </p:nvSpPr>
            <p:spPr>
              <a:xfrm>
                <a:off x="584199" y="1663360"/>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7</a:t>
                </a:r>
              </a:p>
            </p:txBody>
          </p:sp>
          <p:sp>
            <p:nvSpPr>
              <p:cNvPr id="105" name="TextBox 104">
                <a:extLst>
                  <a:ext uri="{FF2B5EF4-FFF2-40B4-BE49-F238E27FC236}">
                    <a16:creationId xmlns:a16="http://schemas.microsoft.com/office/drawing/2014/main" id="{74501D1D-1557-38B2-2180-6D3ECDA20A0E}"/>
                  </a:ext>
                </a:extLst>
              </p:cNvPr>
              <p:cNvSpPr txBox="1"/>
              <p:nvPr/>
            </p:nvSpPr>
            <p:spPr>
              <a:xfrm>
                <a:off x="564928" y="352292"/>
                <a:ext cx="558799" cy="369332"/>
              </a:xfrm>
              <a:prstGeom prst="rect">
                <a:avLst/>
              </a:prstGeom>
              <a:noFill/>
            </p:spPr>
            <p:txBody>
              <a:bodyPr wrap="square" rtlCol="0">
                <a:spAutoFit/>
              </a:bodyPr>
              <a:lstStyle/>
              <a:p>
                <a:pPr algn="r"/>
                <a:r>
                  <a:rPr lang="en-IN" dirty="0">
                    <a:latin typeface="Times New Roman" panose="02020603050405020304" pitchFamily="18" charset="0"/>
                    <a:cs typeface="Times New Roman" panose="02020603050405020304" pitchFamily="18" charset="0"/>
                  </a:rPr>
                  <a:t>9</a:t>
                </a:r>
              </a:p>
            </p:txBody>
          </p:sp>
        </p:grpSp>
        <p:cxnSp>
          <p:nvCxnSpPr>
            <p:cNvPr id="5" name="Straight Connector 4">
              <a:extLst>
                <a:ext uri="{FF2B5EF4-FFF2-40B4-BE49-F238E27FC236}">
                  <a16:creationId xmlns:a16="http://schemas.microsoft.com/office/drawing/2014/main" id="{A99146A4-0243-062F-9894-81531D467FA2}"/>
                </a:ext>
              </a:extLst>
            </p:cNvPr>
            <p:cNvCxnSpPr/>
            <p:nvPr/>
          </p:nvCxnSpPr>
          <p:spPr>
            <a:xfrm flipV="1">
              <a:off x="1164149" y="1854199"/>
              <a:ext cx="136331" cy="372364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3BF5705-6B34-F101-0BCB-22BAE0D7B5A8}"/>
                </a:ext>
              </a:extLst>
            </p:cNvPr>
            <p:cNvCxnSpPr/>
            <p:nvPr/>
          </p:nvCxnSpPr>
          <p:spPr>
            <a:xfrm>
              <a:off x="1300480" y="1854199"/>
              <a:ext cx="71120" cy="1087931"/>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7" name="Straight Connector 6">
              <a:extLst>
                <a:ext uri="{FF2B5EF4-FFF2-40B4-BE49-F238E27FC236}">
                  <a16:creationId xmlns:a16="http://schemas.microsoft.com/office/drawing/2014/main" id="{549E8D48-340A-00AD-3AD1-90FF72D0709C}"/>
                </a:ext>
              </a:extLst>
            </p:cNvPr>
            <p:cNvCxnSpPr>
              <a:cxnSpLocks/>
            </p:cNvCxnSpPr>
            <p:nvPr/>
          </p:nvCxnSpPr>
          <p:spPr>
            <a:xfrm flipH="1">
              <a:off x="1371600" y="2283119"/>
              <a:ext cx="152400" cy="659011"/>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8" name="Straight Connector 7">
              <a:extLst>
                <a:ext uri="{FF2B5EF4-FFF2-40B4-BE49-F238E27FC236}">
                  <a16:creationId xmlns:a16="http://schemas.microsoft.com/office/drawing/2014/main" id="{D47B75DA-3E3B-27CB-D1E2-F06F932BA94D}"/>
                </a:ext>
              </a:extLst>
            </p:cNvPr>
            <p:cNvCxnSpPr>
              <a:cxnSpLocks/>
            </p:cNvCxnSpPr>
            <p:nvPr/>
          </p:nvCxnSpPr>
          <p:spPr>
            <a:xfrm flipH="1">
              <a:off x="1516332" y="1952709"/>
              <a:ext cx="96520" cy="393978"/>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9" name="Straight Connector 8">
              <a:extLst>
                <a:ext uri="{FF2B5EF4-FFF2-40B4-BE49-F238E27FC236}">
                  <a16:creationId xmlns:a16="http://schemas.microsoft.com/office/drawing/2014/main" id="{6B3A304D-F3F6-6A4E-D631-2AFF45FE498F}"/>
                </a:ext>
              </a:extLst>
            </p:cNvPr>
            <p:cNvCxnSpPr>
              <a:cxnSpLocks/>
            </p:cNvCxnSpPr>
            <p:nvPr/>
          </p:nvCxnSpPr>
          <p:spPr>
            <a:xfrm flipH="1">
              <a:off x="1629383" y="1396049"/>
              <a:ext cx="94861" cy="55666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
          <p:nvSpPr>
            <p:cNvPr id="10" name="Oval 9">
              <a:extLst>
                <a:ext uri="{FF2B5EF4-FFF2-40B4-BE49-F238E27FC236}">
                  <a16:creationId xmlns:a16="http://schemas.microsoft.com/office/drawing/2014/main" id="{5C7CFF92-B584-F2D0-FF53-012748FF057D}"/>
                </a:ext>
              </a:extLst>
            </p:cNvPr>
            <p:cNvSpPr/>
            <p:nvPr/>
          </p:nvSpPr>
          <p:spPr>
            <a:xfrm>
              <a:off x="1269583" y="1800189"/>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Oval 10">
              <a:extLst>
                <a:ext uri="{FF2B5EF4-FFF2-40B4-BE49-F238E27FC236}">
                  <a16:creationId xmlns:a16="http://schemas.microsoft.com/office/drawing/2014/main" id="{6E4FC276-95F3-A3E6-16C1-2668FEA6F622}"/>
                </a:ext>
              </a:extLst>
            </p:cNvPr>
            <p:cNvSpPr/>
            <p:nvPr/>
          </p:nvSpPr>
          <p:spPr>
            <a:xfrm>
              <a:off x="1350449" y="2866087"/>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Oval 11">
              <a:extLst>
                <a:ext uri="{FF2B5EF4-FFF2-40B4-BE49-F238E27FC236}">
                  <a16:creationId xmlns:a16="http://schemas.microsoft.com/office/drawing/2014/main" id="{D8D64F0C-4D1D-9BDD-715E-EDE628441B82}"/>
                </a:ext>
              </a:extLst>
            </p:cNvPr>
            <p:cNvSpPr/>
            <p:nvPr/>
          </p:nvSpPr>
          <p:spPr>
            <a:xfrm>
              <a:off x="1564867" y="1871951"/>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 name="Oval 12">
              <a:extLst>
                <a:ext uri="{FF2B5EF4-FFF2-40B4-BE49-F238E27FC236}">
                  <a16:creationId xmlns:a16="http://schemas.microsoft.com/office/drawing/2014/main" id="{3B4A9195-3CFA-D1D2-412B-5B018CAA51FC}"/>
                </a:ext>
              </a:extLst>
            </p:cNvPr>
            <p:cNvSpPr/>
            <p:nvPr/>
          </p:nvSpPr>
          <p:spPr>
            <a:xfrm>
              <a:off x="1501461" y="2164116"/>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 name="Oval 13">
              <a:extLst>
                <a:ext uri="{FF2B5EF4-FFF2-40B4-BE49-F238E27FC236}">
                  <a16:creationId xmlns:a16="http://schemas.microsoft.com/office/drawing/2014/main" id="{FFFAC808-7735-95E9-FD69-F5C707E8F51A}"/>
                </a:ext>
              </a:extLst>
            </p:cNvPr>
            <p:cNvSpPr/>
            <p:nvPr/>
          </p:nvSpPr>
          <p:spPr>
            <a:xfrm>
              <a:off x="1675984" y="1383893"/>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15" name="Straight Connector 14">
              <a:extLst>
                <a:ext uri="{FF2B5EF4-FFF2-40B4-BE49-F238E27FC236}">
                  <a16:creationId xmlns:a16="http://schemas.microsoft.com/office/drawing/2014/main" id="{3E5C6A90-5EEE-5B69-DAC0-A3BE80CA92F1}"/>
                </a:ext>
              </a:extLst>
            </p:cNvPr>
            <p:cNvCxnSpPr>
              <a:cxnSpLocks/>
            </p:cNvCxnSpPr>
            <p:nvPr/>
          </p:nvCxnSpPr>
          <p:spPr>
            <a:xfrm flipH="1">
              <a:off x="1767655" y="1351950"/>
              <a:ext cx="249934" cy="252824"/>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
          <p:nvSpPr>
            <p:cNvPr id="16" name="Oval 15">
              <a:extLst>
                <a:ext uri="{FF2B5EF4-FFF2-40B4-BE49-F238E27FC236}">
                  <a16:creationId xmlns:a16="http://schemas.microsoft.com/office/drawing/2014/main" id="{C999498E-2051-B9DC-BB9E-01BB1C039B03}"/>
                </a:ext>
              </a:extLst>
            </p:cNvPr>
            <p:cNvSpPr/>
            <p:nvPr/>
          </p:nvSpPr>
          <p:spPr>
            <a:xfrm>
              <a:off x="2295434" y="1056639"/>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7" name="Oval 16">
              <a:extLst>
                <a:ext uri="{FF2B5EF4-FFF2-40B4-BE49-F238E27FC236}">
                  <a16:creationId xmlns:a16="http://schemas.microsoft.com/office/drawing/2014/main" id="{F0E05D52-440B-ED4C-04A9-7A4AF23E3C1E}"/>
                </a:ext>
              </a:extLst>
            </p:cNvPr>
            <p:cNvSpPr/>
            <p:nvPr/>
          </p:nvSpPr>
          <p:spPr>
            <a:xfrm>
              <a:off x="2637349" y="762881"/>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8" name="Oval 17">
              <a:extLst>
                <a:ext uri="{FF2B5EF4-FFF2-40B4-BE49-F238E27FC236}">
                  <a16:creationId xmlns:a16="http://schemas.microsoft.com/office/drawing/2014/main" id="{A3420C15-32A7-0A80-8501-B706411349D4}"/>
                </a:ext>
              </a:extLst>
            </p:cNvPr>
            <p:cNvSpPr/>
            <p:nvPr/>
          </p:nvSpPr>
          <p:spPr>
            <a:xfrm>
              <a:off x="1990479" y="1128132"/>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9" name="Oval 18">
              <a:extLst>
                <a:ext uri="{FF2B5EF4-FFF2-40B4-BE49-F238E27FC236}">
                  <a16:creationId xmlns:a16="http://schemas.microsoft.com/office/drawing/2014/main" id="{D572BB88-395C-BF6F-2534-434F9C8C03B7}"/>
                </a:ext>
              </a:extLst>
            </p:cNvPr>
            <p:cNvSpPr/>
            <p:nvPr/>
          </p:nvSpPr>
          <p:spPr>
            <a:xfrm>
              <a:off x="1989649" y="1320816"/>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0" name="Oval 19">
              <a:extLst>
                <a:ext uri="{FF2B5EF4-FFF2-40B4-BE49-F238E27FC236}">
                  <a16:creationId xmlns:a16="http://schemas.microsoft.com/office/drawing/2014/main" id="{CB8089BC-57B2-20D7-9B66-D78F3A1344EC}"/>
                </a:ext>
              </a:extLst>
            </p:cNvPr>
            <p:cNvSpPr/>
            <p:nvPr/>
          </p:nvSpPr>
          <p:spPr>
            <a:xfrm>
              <a:off x="1725768" y="1504613"/>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21" name="Straight Connector 20">
              <a:extLst>
                <a:ext uri="{FF2B5EF4-FFF2-40B4-BE49-F238E27FC236}">
                  <a16:creationId xmlns:a16="http://schemas.microsoft.com/office/drawing/2014/main" id="{CB2013D8-7FC3-4074-2A28-6AD9FD9A3E44}"/>
                </a:ext>
              </a:extLst>
            </p:cNvPr>
            <p:cNvCxnSpPr>
              <a:cxnSpLocks/>
            </p:cNvCxnSpPr>
            <p:nvPr/>
          </p:nvCxnSpPr>
          <p:spPr>
            <a:xfrm flipH="1">
              <a:off x="2009553" y="1198533"/>
              <a:ext cx="12069" cy="190981"/>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FE41476B-DC3D-6C67-B521-72DD1D7A3BBB}"/>
                </a:ext>
              </a:extLst>
            </p:cNvPr>
            <p:cNvCxnSpPr>
              <a:cxnSpLocks/>
            </p:cNvCxnSpPr>
            <p:nvPr/>
          </p:nvCxnSpPr>
          <p:spPr>
            <a:xfrm flipH="1">
              <a:off x="2074299" y="1120740"/>
              <a:ext cx="256736" cy="65413"/>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40807470-D9C6-7E1F-C7FF-4C9F0CB81A98}"/>
                </a:ext>
              </a:extLst>
            </p:cNvPr>
            <p:cNvCxnSpPr>
              <a:cxnSpLocks/>
            </p:cNvCxnSpPr>
            <p:nvPr/>
          </p:nvCxnSpPr>
          <p:spPr>
            <a:xfrm flipH="1">
              <a:off x="2377255" y="852764"/>
              <a:ext cx="249934" cy="252824"/>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E403C82E-7B5C-9BDE-CFB7-57D0BD66E587}"/>
                </a:ext>
              </a:extLst>
            </p:cNvPr>
            <p:cNvCxnSpPr>
              <a:cxnSpLocks/>
            </p:cNvCxnSpPr>
            <p:nvPr/>
          </p:nvCxnSpPr>
          <p:spPr>
            <a:xfrm flipH="1">
              <a:off x="2715260" y="660400"/>
              <a:ext cx="800100" cy="166682"/>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D5B48ECE-5B31-AAD2-7B6D-242D3E9F0DEB}"/>
                </a:ext>
              </a:extLst>
            </p:cNvPr>
            <p:cNvCxnSpPr>
              <a:cxnSpLocks/>
            </p:cNvCxnSpPr>
            <p:nvPr/>
          </p:nvCxnSpPr>
          <p:spPr>
            <a:xfrm flipH="1">
              <a:off x="3575151" y="628050"/>
              <a:ext cx="336450" cy="3223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
          <p:nvSpPr>
            <p:cNvPr id="26" name="Oval 25">
              <a:extLst>
                <a:ext uri="{FF2B5EF4-FFF2-40B4-BE49-F238E27FC236}">
                  <a16:creationId xmlns:a16="http://schemas.microsoft.com/office/drawing/2014/main" id="{1B5CA507-EB28-E3F1-249B-792BF98DEAE7}"/>
                </a:ext>
              </a:extLst>
            </p:cNvPr>
            <p:cNvSpPr/>
            <p:nvPr/>
          </p:nvSpPr>
          <p:spPr>
            <a:xfrm>
              <a:off x="4408972" y="684210"/>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7" name="Oval 26">
              <a:extLst>
                <a:ext uri="{FF2B5EF4-FFF2-40B4-BE49-F238E27FC236}">
                  <a16:creationId xmlns:a16="http://schemas.microsoft.com/office/drawing/2014/main" id="{FEA38E85-1C13-F492-4F02-C269D3EE7831}"/>
                </a:ext>
              </a:extLst>
            </p:cNvPr>
            <p:cNvSpPr/>
            <p:nvPr/>
          </p:nvSpPr>
          <p:spPr>
            <a:xfrm>
              <a:off x="3869666" y="574040"/>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8" name="Oval 27">
              <a:extLst>
                <a:ext uri="{FF2B5EF4-FFF2-40B4-BE49-F238E27FC236}">
                  <a16:creationId xmlns:a16="http://schemas.microsoft.com/office/drawing/2014/main" id="{5D35DC6A-5E84-93F3-5395-34D354487589}"/>
                </a:ext>
              </a:extLst>
            </p:cNvPr>
            <p:cNvSpPr/>
            <p:nvPr/>
          </p:nvSpPr>
          <p:spPr>
            <a:xfrm>
              <a:off x="3521682" y="589794"/>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29" name="Straight Connector 28">
              <a:extLst>
                <a:ext uri="{FF2B5EF4-FFF2-40B4-BE49-F238E27FC236}">
                  <a16:creationId xmlns:a16="http://schemas.microsoft.com/office/drawing/2014/main" id="{87A5E376-6CED-02B3-01B0-9D418F623457}"/>
                </a:ext>
              </a:extLst>
            </p:cNvPr>
            <p:cNvCxnSpPr>
              <a:cxnSpLocks/>
            </p:cNvCxnSpPr>
            <p:nvPr/>
          </p:nvCxnSpPr>
          <p:spPr>
            <a:xfrm flipH="1" flipV="1">
              <a:off x="3986094" y="658530"/>
              <a:ext cx="437013" cy="75699"/>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695BC89A-3011-91D2-8BCD-24BD85AC3000}"/>
                </a:ext>
              </a:extLst>
            </p:cNvPr>
            <p:cNvCxnSpPr>
              <a:cxnSpLocks/>
            </p:cNvCxnSpPr>
            <p:nvPr/>
          </p:nvCxnSpPr>
          <p:spPr>
            <a:xfrm flipH="1" flipV="1">
              <a:off x="5957152" y="963096"/>
              <a:ext cx="604498" cy="90482"/>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5E31EE00-74B0-1FC9-DA56-FB2CA7D3B5B7}"/>
                </a:ext>
              </a:extLst>
            </p:cNvPr>
            <p:cNvCxnSpPr>
              <a:cxnSpLocks/>
            </p:cNvCxnSpPr>
            <p:nvPr/>
          </p:nvCxnSpPr>
          <p:spPr>
            <a:xfrm flipH="1" flipV="1">
              <a:off x="4523266" y="729508"/>
              <a:ext cx="1024704" cy="102004"/>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9A57F46E-4C12-7865-09AB-725542478DB1}"/>
                </a:ext>
              </a:extLst>
            </p:cNvPr>
            <p:cNvCxnSpPr>
              <a:cxnSpLocks/>
            </p:cNvCxnSpPr>
            <p:nvPr/>
          </p:nvCxnSpPr>
          <p:spPr>
            <a:xfrm flipH="1" flipV="1">
              <a:off x="5609569" y="852098"/>
              <a:ext cx="342065" cy="79411"/>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BB89A769-74E5-B39A-75F9-4E56875FDF1F}"/>
                </a:ext>
              </a:extLst>
            </p:cNvPr>
            <p:cNvCxnSpPr>
              <a:cxnSpLocks/>
            </p:cNvCxnSpPr>
            <p:nvPr/>
          </p:nvCxnSpPr>
          <p:spPr>
            <a:xfrm flipH="1" flipV="1">
              <a:off x="6571810" y="1056639"/>
              <a:ext cx="1495230" cy="152401"/>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0E6CACC6-085F-7098-D68E-D14CC8FF06E2}"/>
                </a:ext>
              </a:extLst>
            </p:cNvPr>
            <p:cNvCxnSpPr>
              <a:cxnSpLocks/>
            </p:cNvCxnSpPr>
            <p:nvPr/>
          </p:nvCxnSpPr>
          <p:spPr>
            <a:xfrm flipH="1" flipV="1">
              <a:off x="10074051" y="1350642"/>
              <a:ext cx="507589" cy="153971"/>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E02B0D85-9A7D-E4D4-96F3-91E92FFDE3D9}"/>
                </a:ext>
              </a:extLst>
            </p:cNvPr>
            <p:cNvCxnSpPr>
              <a:cxnSpLocks/>
            </p:cNvCxnSpPr>
            <p:nvPr/>
          </p:nvCxnSpPr>
          <p:spPr>
            <a:xfrm flipH="1" flipV="1">
              <a:off x="8028093" y="1176728"/>
              <a:ext cx="1617940" cy="130608"/>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77623132-9E7C-E822-3F50-F620B0A1A9A3}"/>
                </a:ext>
              </a:extLst>
            </p:cNvPr>
            <p:cNvCxnSpPr>
              <a:cxnSpLocks/>
            </p:cNvCxnSpPr>
            <p:nvPr/>
          </p:nvCxnSpPr>
          <p:spPr>
            <a:xfrm flipH="1" flipV="1">
              <a:off x="9676513" y="1307336"/>
              <a:ext cx="386530" cy="1348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39656106-22DC-E41D-EF74-1364838737EB}"/>
                </a:ext>
              </a:extLst>
            </p:cNvPr>
            <p:cNvCxnSpPr>
              <a:cxnSpLocks/>
            </p:cNvCxnSpPr>
            <p:nvPr/>
          </p:nvCxnSpPr>
          <p:spPr>
            <a:xfrm flipH="1" flipV="1">
              <a:off x="10663802" y="1520150"/>
              <a:ext cx="633265" cy="103726"/>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
          <p:nvSpPr>
            <p:cNvPr id="38" name="Oval 37">
              <a:extLst>
                <a:ext uri="{FF2B5EF4-FFF2-40B4-BE49-F238E27FC236}">
                  <a16:creationId xmlns:a16="http://schemas.microsoft.com/office/drawing/2014/main" id="{733BAC7A-A378-ADD5-6712-4EE9D9B117BA}"/>
                </a:ext>
              </a:extLst>
            </p:cNvPr>
            <p:cNvSpPr/>
            <p:nvPr/>
          </p:nvSpPr>
          <p:spPr>
            <a:xfrm>
              <a:off x="5487230" y="786850"/>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9" name="Oval 38">
              <a:extLst>
                <a:ext uri="{FF2B5EF4-FFF2-40B4-BE49-F238E27FC236}">
                  <a16:creationId xmlns:a16="http://schemas.microsoft.com/office/drawing/2014/main" id="{519BCDA6-B118-F569-3D00-CF895D761476}"/>
                </a:ext>
              </a:extLst>
            </p:cNvPr>
            <p:cNvSpPr/>
            <p:nvPr/>
          </p:nvSpPr>
          <p:spPr>
            <a:xfrm>
              <a:off x="5921148" y="907458"/>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0" name="Oval 39">
              <a:extLst>
                <a:ext uri="{FF2B5EF4-FFF2-40B4-BE49-F238E27FC236}">
                  <a16:creationId xmlns:a16="http://schemas.microsoft.com/office/drawing/2014/main" id="{94BC573B-A28B-B6F1-9EB7-C1A9B2E8326E}"/>
                </a:ext>
              </a:extLst>
            </p:cNvPr>
            <p:cNvSpPr/>
            <p:nvPr/>
          </p:nvSpPr>
          <p:spPr>
            <a:xfrm>
              <a:off x="6530341" y="980470"/>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1" name="Oval 40">
              <a:extLst>
                <a:ext uri="{FF2B5EF4-FFF2-40B4-BE49-F238E27FC236}">
                  <a16:creationId xmlns:a16="http://schemas.microsoft.com/office/drawing/2014/main" id="{0A173E90-4A61-CD79-7E82-9685BD59E8D5}"/>
                </a:ext>
              </a:extLst>
            </p:cNvPr>
            <p:cNvSpPr/>
            <p:nvPr/>
          </p:nvSpPr>
          <p:spPr>
            <a:xfrm>
              <a:off x="11244531" y="1598858"/>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2" name="Oval 41">
              <a:extLst>
                <a:ext uri="{FF2B5EF4-FFF2-40B4-BE49-F238E27FC236}">
                  <a16:creationId xmlns:a16="http://schemas.microsoft.com/office/drawing/2014/main" id="{F9C648B0-572B-F9AD-B4B3-46D5BDA17998}"/>
                </a:ext>
              </a:extLst>
            </p:cNvPr>
            <p:cNvSpPr/>
            <p:nvPr/>
          </p:nvSpPr>
          <p:spPr>
            <a:xfrm>
              <a:off x="10581640" y="1458223"/>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3" name="Oval 42">
              <a:extLst>
                <a:ext uri="{FF2B5EF4-FFF2-40B4-BE49-F238E27FC236}">
                  <a16:creationId xmlns:a16="http://schemas.microsoft.com/office/drawing/2014/main" id="{66AEA9E3-4D8F-5E27-61CA-2D07CF2138B5}"/>
                </a:ext>
              </a:extLst>
            </p:cNvPr>
            <p:cNvSpPr/>
            <p:nvPr/>
          </p:nvSpPr>
          <p:spPr>
            <a:xfrm>
              <a:off x="9994888" y="1293248"/>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4" name="Oval 43">
              <a:extLst>
                <a:ext uri="{FF2B5EF4-FFF2-40B4-BE49-F238E27FC236}">
                  <a16:creationId xmlns:a16="http://schemas.microsoft.com/office/drawing/2014/main" id="{4937C5B7-1E59-C246-7274-298525901BA6}"/>
                </a:ext>
              </a:extLst>
            </p:cNvPr>
            <p:cNvSpPr/>
            <p:nvPr/>
          </p:nvSpPr>
          <p:spPr>
            <a:xfrm>
              <a:off x="9559673" y="1235408"/>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5" name="Oval 44">
              <a:extLst>
                <a:ext uri="{FF2B5EF4-FFF2-40B4-BE49-F238E27FC236}">
                  <a16:creationId xmlns:a16="http://schemas.microsoft.com/office/drawing/2014/main" id="{454CACA2-DE3B-2DF9-5F10-FECD98E196D2}"/>
                </a:ext>
              </a:extLst>
            </p:cNvPr>
            <p:cNvSpPr/>
            <p:nvPr/>
          </p:nvSpPr>
          <p:spPr>
            <a:xfrm>
              <a:off x="7952741" y="1140169"/>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6" name="TextBox 45">
              <a:extLst>
                <a:ext uri="{FF2B5EF4-FFF2-40B4-BE49-F238E27FC236}">
                  <a16:creationId xmlns:a16="http://schemas.microsoft.com/office/drawing/2014/main" id="{53888A22-C665-FE00-ACDB-E37A3EA91177}"/>
                </a:ext>
              </a:extLst>
            </p:cNvPr>
            <p:cNvSpPr txBox="1"/>
            <p:nvPr/>
          </p:nvSpPr>
          <p:spPr>
            <a:xfrm>
              <a:off x="1179357" y="5367511"/>
              <a:ext cx="487678"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H</a:t>
              </a:r>
              <a:r>
                <a:rPr lang="en-IN" baseline="30000" dirty="0">
                  <a:latin typeface="Times New Roman" panose="02020603050405020304" pitchFamily="18" charset="0"/>
                  <a:cs typeface="Times New Roman" panose="02020603050405020304" pitchFamily="18" charset="0"/>
                </a:rPr>
                <a:t>2</a:t>
              </a:r>
            </a:p>
          </p:txBody>
        </p:sp>
        <p:sp>
          <p:nvSpPr>
            <p:cNvPr id="47" name="Oval 46">
              <a:extLst>
                <a:ext uri="{FF2B5EF4-FFF2-40B4-BE49-F238E27FC236}">
                  <a16:creationId xmlns:a16="http://schemas.microsoft.com/office/drawing/2014/main" id="{3C9DD328-82F9-FDB9-F11F-C132E0891F82}"/>
                </a:ext>
              </a:extLst>
            </p:cNvPr>
            <p:cNvSpPr/>
            <p:nvPr/>
          </p:nvSpPr>
          <p:spPr>
            <a:xfrm>
              <a:off x="1127130" y="5475211"/>
              <a:ext cx="96520" cy="133421"/>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8" name="TextBox 47">
              <a:extLst>
                <a:ext uri="{FF2B5EF4-FFF2-40B4-BE49-F238E27FC236}">
                  <a16:creationId xmlns:a16="http://schemas.microsoft.com/office/drawing/2014/main" id="{E18F728D-FBE4-8E9E-8222-CF0CF8D5261D}"/>
                </a:ext>
              </a:extLst>
            </p:cNvPr>
            <p:cNvSpPr txBox="1"/>
            <p:nvPr/>
          </p:nvSpPr>
          <p:spPr>
            <a:xfrm>
              <a:off x="1148083" y="1485183"/>
              <a:ext cx="632301"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He</a:t>
              </a:r>
              <a:r>
                <a:rPr lang="en-IN" baseline="30000" dirty="0">
                  <a:latin typeface="Times New Roman" panose="02020603050405020304" pitchFamily="18" charset="0"/>
                  <a:cs typeface="Times New Roman" panose="02020603050405020304" pitchFamily="18" charset="0"/>
                </a:rPr>
                <a:t>4</a:t>
              </a:r>
            </a:p>
          </p:txBody>
        </p:sp>
        <p:sp>
          <p:nvSpPr>
            <p:cNvPr id="49" name="TextBox 48">
              <a:extLst>
                <a:ext uri="{FF2B5EF4-FFF2-40B4-BE49-F238E27FC236}">
                  <a16:creationId xmlns:a16="http://schemas.microsoft.com/office/drawing/2014/main" id="{1A84F92E-E666-E7D2-AD1A-A4DCD4548FF8}"/>
                </a:ext>
              </a:extLst>
            </p:cNvPr>
            <p:cNvSpPr txBox="1"/>
            <p:nvPr/>
          </p:nvSpPr>
          <p:spPr>
            <a:xfrm>
              <a:off x="1238956" y="2956835"/>
              <a:ext cx="632301"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Li</a:t>
              </a:r>
              <a:r>
                <a:rPr lang="en-IN" baseline="30000" dirty="0">
                  <a:latin typeface="Times New Roman" panose="02020603050405020304" pitchFamily="18" charset="0"/>
                  <a:cs typeface="Times New Roman" panose="02020603050405020304" pitchFamily="18" charset="0"/>
                </a:rPr>
                <a:t>3</a:t>
              </a:r>
            </a:p>
          </p:txBody>
        </p:sp>
        <p:sp>
          <p:nvSpPr>
            <p:cNvPr id="50" name="TextBox 49">
              <a:extLst>
                <a:ext uri="{FF2B5EF4-FFF2-40B4-BE49-F238E27FC236}">
                  <a16:creationId xmlns:a16="http://schemas.microsoft.com/office/drawing/2014/main" id="{FAF63D04-D261-F1D9-FFAA-1DBA836E84A8}"/>
                </a:ext>
              </a:extLst>
            </p:cNvPr>
            <p:cNvSpPr txBox="1"/>
            <p:nvPr/>
          </p:nvSpPr>
          <p:spPr>
            <a:xfrm>
              <a:off x="1530634" y="2186358"/>
              <a:ext cx="632301"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Be</a:t>
              </a:r>
              <a:r>
                <a:rPr lang="en-IN" baseline="30000" dirty="0">
                  <a:latin typeface="Times New Roman" panose="02020603050405020304" pitchFamily="18" charset="0"/>
                  <a:cs typeface="Times New Roman" panose="02020603050405020304" pitchFamily="18" charset="0"/>
                </a:rPr>
                <a:t>9</a:t>
              </a:r>
            </a:p>
          </p:txBody>
        </p:sp>
        <p:sp>
          <p:nvSpPr>
            <p:cNvPr id="51" name="TextBox 50">
              <a:extLst>
                <a:ext uri="{FF2B5EF4-FFF2-40B4-BE49-F238E27FC236}">
                  <a16:creationId xmlns:a16="http://schemas.microsoft.com/office/drawing/2014/main" id="{0B3699D2-C895-4DB4-09D6-0AE30907DECE}"/>
                </a:ext>
              </a:extLst>
            </p:cNvPr>
            <p:cNvSpPr txBox="1"/>
            <p:nvPr/>
          </p:nvSpPr>
          <p:spPr>
            <a:xfrm>
              <a:off x="1631937" y="1770442"/>
              <a:ext cx="632301"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B</a:t>
              </a:r>
              <a:r>
                <a:rPr lang="en-IN" baseline="30000" dirty="0">
                  <a:latin typeface="Times New Roman" panose="02020603050405020304" pitchFamily="18" charset="0"/>
                  <a:cs typeface="Times New Roman" panose="02020603050405020304" pitchFamily="18" charset="0"/>
                </a:rPr>
                <a:t>11</a:t>
              </a:r>
            </a:p>
          </p:txBody>
        </p:sp>
        <p:sp>
          <p:nvSpPr>
            <p:cNvPr id="52" name="TextBox 51">
              <a:extLst>
                <a:ext uri="{FF2B5EF4-FFF2-40B4-BE49-F238E27FC236}">
                  <a16:creationId xmlns:a16="http://schemas.microsoft.com/office/drawing/2014/main" id="{2DB9CB23-6428-E1C7-B15B-2AC394EE356C}"/>
                </a:ext>
              </a:extLst>
            </p:cNvPr>
            <p:cNvSpPr txBox="1"/>
            <p:nvPr/>
          </p:nvSpPr>
          <p:spPr>
            <a:xfrm>
              <a:off x="1733677" y="1514991"/>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N</a:t>
              </a:r>
              <a:r>
                <a:rPr lang="en-IN" baseline="30000" dirty="0">
                  <a:latin typeface="Times New Roman" panose="02020603050405020304" pitchFamily="18" charset="0"/>
                  <a:cs typeface="Times New Roman" panose="02020603050405020304" pitchFamily="18" charset="0"/>
                </a:rPr>
                <a:t>14</a:t>
              </a:r>
            </a:p>
          </p:txBody>
        </p:sp>
        <p:sp>
          <p:nvSpPr>
            <p:cNvPr id="53" name="TextBox 52">
              <a:extLst>
                <a:ext uri="{FF2B5EF4-FFF2-40B4-BE49-F238E27FC236}">
                  <a16:creationId xmlns:a16="http://schemas.microsoft.com/office/drawing/2014/main" id="{EAB84EF3-984F-B576-DF03-3DB2BBAD66A2}"/>
                </a:ext>
              </a:extLst>
            </p:cNvPr>
            <p:cNvSpPr txBox="1"/>
            <p:nvPr/>
          </p:nvSpPr>
          <p:spPr>
            <a:xfrm>
              <a:off x="1479535" y="1107328"/>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C</a:t>
              </a:r>
              <a:r>
                <a:rPr lang="en-IN" baseline="30000" dirty="0">
                  <a:latin typeface="Times New Roman" panose="02020603050405020304" pitchFamily="18" charset="0"/>
                  <a:cs typeface="Times New Roman" panose="02020603050405020304" pitchFamily="18" charset="0"/>
                </a:rPr>
                <a:t>12</a:t>
              </a:r>
            </a:p>
          </p:txBody>
        </p:sp>
        <p:sp>
          <p:nvSpPr>
            <p:cNvPr id="54" name="TextBox 53">
              <a:extLst>
                <a:ext uri="{FF2B5EF4-FFF2-40B4-BE49-F238E27FC236}">
                  <a16:creationId xmlns:a16="http://schemas.microsoft.com/office/drawing/2014/main" id="{918C410F-8AFD-736D-4B82-A1EFA2E046D3}"/>
                </a:ext>
              </a:extLst>
            </p:cNvPr>
            <p:cNvSpPr txBox="1"/>
            <p:nvPr/>
          </p:nvSpPr>
          <p:spPr>
            <a:xfrm>
              <a:off x="2028365" y="1270508"/>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F</a:t>
              </a:r>
              <a:r>
                <a:rPr lang="en-IN" baseline="30000" dirty="0">
                  <a:latin typeface="Times New Roman" panose="02020603050405020304" pitchFamily="18" charset="0"/>
                  <a:cs typeface="Times New Roman" panose="02020603050405020304" pitchFamily="18" charset="0"/>
                </a:rPr>
                <a:t>19</a:t>
              </a:r>
            </a:p>
          </p:txBody>
        </p:sp>
        <p:sp>
          <p:nvSpPr>
            <p:cNvPr id="55" name="TextBox 54">
              <a:extLst>
                <a:ext uri="{FF2B5EF4-FFF2-40B4-BE49-F238E27FC236}">
                  <a16:creationId xmlns:a16="http://schemas.microsoft.com/office/drawing/2014/main" id="{DA7F9B3C-D183-A6CF-5019-64672D5F17C4}"/>
                </a:ext>
              </a:extLst>
            </p:cNvPr>
            <p:cNvSpPr txBox="1"/>
            <p:nvPr/>
          </p:nvSpPr>
          <p:spPr>
            <a:xfrm>
              <a:off x="1743238" y="802889"/>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Ne</a:t>
              </a:r>
              <a:r>
                <a:rPr lang="en-IN" baseline="30000" dirty="0">
                  <a:latin typeface="Times New Roman" panose="02020603050405020304" pitchFamily="18" charset="0"/>
                  <a:cs typeface="Times New Roman" panose="02020603050405020304" pitchFamily="18" charset="0"/>
                </a:rPr>
                <a:t>20</a:t>
              </a:r>
            </a:p>
          </p:txBody>
        </p:sp>
        <p:sp>
          <p:nvSpPr>
            <p:cNvPr id="56" name="TextBox 55">
              <a:extLst>
                <a:ext uri="{FF2B5EF4-FFF2-40B4-BE49-F238E27FC236}">
                  <a16:creationId xmlns:a16="http://schemas.microsoft.com/office/drawing/2014/main" id="{49CDF099-0792-67EC-78F2-64FA482A77FA}"/>
                </a:ext>
              </a:extLst>
            </p:cNvPr>
            <p:cNvSpPr txBox="1"/>
            <p:nvPr/>
          </p:nvSpPr>
          <p:spPr>
            <a:xfrm>
              <a:off x="2352857" y="1046821"/>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Na</a:t>
              </a:r>
              <a:r>
                <a:rPr lang="en-IN" baseline="30000" dirty="0">
                  <a:latin typeface="Times New Roman" panose="02020603050405020304" pitchFamily="18" charset="0"/>
                  <a:cs typeface="Times New Roman" panose="02020603050405020304" pitchFamily="18" charset="0"/>
                </a:rPr>
                <a:t>23</a:t>
              </a:r>
            </a:p>
          </p:txBody>
        </p:sp>
        <p:sp>
          <p:nvSpPr>
            <p:cNvPr id="57" name="TextBox 56">
              <a:extLst>
                <a:ext uri="{FF2B5EF4-FFF2-40B4-BE49-F238E27FC236}">
                  <a16:creationId xmlns:a16="http://schemas.microsoft.com/office/drawing/2014/main" id="{A6383E0A-F891-242D-84F9-81F9448810A2}"/>
                </a:ext>
              </a:extLst>
            </p:cNvPr>
            <p:cNvSpPr txBox="1"/>
            <p:nvPr/>
          </p:nvSpPr>
          <p:spPr>
            <a:xfrm>
              <a:off x="2648292" y="773983"/>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Cl</a:t>
              </a:r>
              <a:r>
                <a:rPr lang="en-IN" baseline="30000" dirty="0">
                  <a:latin typeface="Times New Roman" panose="02020603050405020304" pitchFamily="18" charset="0"/>
                  <a:cs typeface="Times New Roman" panose="02020603050405020304" pitchFamily="18" charset="0"/>
                </a:rPr>
                <a:t>35</a:t>
              </a:r>
            </a:p>
          </p:txBody>
        </p:sp>
        <p:sp>
          <p:nvSpPr>
            <p:cNvPr id="58" name="TextBox 57">
              <a:extLst>
                <a:ext uri="{FF2B5EF4-FFF2-40B4-BE49-F238E27FC236}">
                  <a16:creationId xmlns:a16="http://schemas.microsoft.com/office/drawing/2014/main" id="{4DFCBF2C-E221-A549-D4D0-BA320C35C7BA}"/>
                </a:ext>
              </a:extLst>
            </p:cNvPr>
            <p:cNvSpPr txBox="1"/>
            <p:nvPr/>
          </p:nvSpPr>
          <p:spPr>
            <a:xfrm>
              <a:off x="3267131" y="662208"/>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Fe</a:t>
              </a:r>
              <a:r>
                <a:rPr lang="en-IN" baseline="30000" dirty="0">
                  <a:latin typeface="Times New Roman" panose="02020603050405020304" pitchFamily="18" charset="0"/>
                  <a:cs typeface="Times New Roman" panose="02020603050405020304" pitchFamily="18" charset="0"/>
                </a:rPr>
                <a:t>56</a:t>
              </a:r>
            </a:p>
          </p:txBody>
        </p:sp>
        <p:sp>
          <p:nvSpPr>
            <p:cNvPr id="59" name="TextBox 58">
              <a:extLst>
                <a:ext uri="{FF2B5EF4-FFF2-40B4-BE49-F238E27FC236}">
                  <a16:creationId xmlns:a16="http://schemas.microsoft.com/office/drawing/2014/main" id="{48544D36-71A2-831D-A659-532FE038D368}"/>
                </a:ext>
              </a:extLst>
            </p:cNvPr>
            <p:cNvSpPr txBox="1"/>
            <p:nvPr/>
          </p:nvSpPr>
          <p:spPr>
            <a:xfrm>
              <a:off x="3745339" y="651687"/>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Ni</a:t>
              </a:r>
              <a:r>
                <a:rPr lang="en-IN" baseline="30000" dirty="0">
                  <a:latin typeface="Times New Roman" panose="02020603050405020304" pitchFamily="18" charset="0"/>
                  <a:cs typeface="Times New Roman" panose="02020603050405020304" pitchFamily="18" charset="0"/>
                </a:rPr>
                <a:t>62</a:t>
              </a:r>
            </a:p>
          </p:txBody>
        </p:sp>
        <p:sp>
          <p:nvSpPr>
            <p:cNvPr id="60" name="TextBox 59">
              <a:extLst>
                <a:ext uri="{FF2B5EF4-FFF2-40B4-BE49-F238E27FC236}">
                  <a16:creationId xmlns:a16="http://schemas.microsoft.com/office/drawing/2014/main" id="{A74D8868-158D-C655-3D1B-57FBD0FD2A71}"/>
                </a:ext>
              </a:extLst>
            </p:cNvPr>
            <p:cNvSpPr txBox="1"/>
            <p:nvPr/>
          </p:nvSpPr>
          <p:spPr>
            <a:xfrm>
              <a:off x="4303914" y="722491"/>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Ge</a:t>
              </a:r>
              <a:r>
                <a:rPr lang="en-IN" baseline="30000" dirty="0">
                  <a:latin typeface="Times New Roman" panose="02020603050405020304" pitchFamily="18" charset="0"/>
                  <a:cs typeface="Times New Roman" panose="02020603050405020304" pitchFamily="18" charset="0"/>
                </a:rPr>
                <a:t>72</a:t>
              </a:r>
            </a:p>
          </p:txBody>
        </p:sp>
        <p:sp>
          <p:nvSpPr>
            <p:cNvPr id="61" name="TextBox 60">
              <a:extLst>
                <a:ext uri="{FF2B5EF4-FFF2-40B4-BE49-F238E27FC236}">
                  <a16:creationId xmlns:a16="http://schemas.microsoft.com/office/drawing/2014/main" id="{D29A6B9E-88EE-E8D6-825C-91677716720D}"/>
                </a:ext>
              </a:extLst>
            </p:cNvPr>
            <p:cNvSpPr txBox="1"/>
            <p:nvPr/>
          </p:nvSpPr>
          <p:spPr>
            <a:xfrm>
              <a:off x="5198516" y="873794"/>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Mo</a:t>
              </a:r>
              <a:r>
                <a:rPr lang="en-IN" baseline="30000" dirty="0">
                  <a:latin typeface="Times New Roman" panose="02020603050405020304" pitchFamily="18" charset="0"/>
                  <a:cs typeface="Times New Roman" panose="02020603050405020304" pitchFamily="18" charset="0"/>
                </a:rPr>
                <a:t>98</a:t>
              </a:r>
            </a:p>
          </p:txBody>
        </p:sp>
        <p:sp>
          <p:nvSpPr>
            <p:cNvPr id="62" name="TextBox 61">
              <a:extLst>
                <a:ext uri="{FF2B5EF4-FFF2-40B4-BE49-F238E27FC236}">
                  <a16:creationId xmlns:a16="http://schemas.microsoft.com/office/drawing/2014/main" id="{868FE883-4C31-DCA2-CBB4-F2104163C4F2}"/>
                </a:ext>
              </a:extLst>
            </p:cNvPr>
            <p:cNvSpPr txBox="1"/>
            <p:nvPr/>
          </p:nvSpPr>
          <p:spPr>
            <a:xfrm>
              <a:off x="5838261" y="955114"/>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Ag</a:t>
              </a:r>
              <a:r>
                <a:rPr lang="en-IN" baseline="30000" dirty="0">
                  <a:latin typeface="Times New Roman" panose="02020603050405020304" pitchFamily="18" charset="0"/>
                  <a:cs typeface="Times New Roman" panose="02020603050405020304" pitchFamily="18" charset="0"/>
                </a:rPr>
                <a:t>107</a:t>
              </a:r>
            </a:p>
          </p:txBody>
        </p:sp>
        <p:sp>
          <p:nvSpPr>
            <p:cNvPr id="63" name="TextBox 62">
              <a:extLst>
                <a:ext uri="{FF2B5EF4-FFF2-40B4-BE49-F238E27FC236}">
                  <a16:creationId xmlns:a16="http://schemas.microsoft.com/office/drawing/2014/main" id="{A414B388-6C6F-7E61-A2E4-6A6A5CEF22C9}"/>
                </a:ext>
              </a:extLst>
            </p:cNvPr>
            <p:cNvSpPr txBox="1"/>
            <p:nvPr/>
          </p:nvSpPr>
          <p:spPr>
            <a:xfrm>
              <a:off x="6499762" y="670357"/>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I</a:t>
              </a:r>
              <a:r>
                <a:rPr lang="en-IN" baseline="30000" dirty="0">
                  <a:latin typeface="Times New Roman" panose="02020603050405020304" pitchFamily="18" charset="0"/>
                  <a:cs typeface="Times New Roman" panose="02020603050405020304" pitchFamily="18" charset="0"/>
                </a:rPr>
                <a:t>127</a:t>
              </a:r>
            </a:p>
          </p:txBody>
        </p:sp>
        <p:sp>
          <p:nvSpPr>
            <p:cNvPr id="64" name="TextBox 63">
              <a:extLst>
                <a:ext uri="{FF2B5EF4-FFF2-40B4-BE49-F238E27FC236}">
                  <a16:creationId xmlns:a16="http://schemas.microsoft.com/office/drawing/2014/main" id="{3CA407D6-263E-676D-F35C-0115913CDC32}"/>
                </a:ext>
              </a:extLst>
            </p:cNvPr>
            <p:cNvSpPr txBox="1"/>
            <p:nvPr/>
          </p:nvSpPr>
          <p:spPr>
            <a:xfrm>
              <a:off x="7725843" y="1249401"/>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Tb</a:t>
              </a:r>
              <a:r>
                <a:rPr lang="en-IN" baseline="30000" dirty="0">
                  <a:latin typeface="Times New Roman" panose="02020603050405020304" pitchFamily="18" charset="0"/>
                  <a:cs typeface="Times New Roman" panose="02020603050405020304" pitchFamily="18" charset="0"/>
                </a:rPr>
                <a:t>159</a:t>
              </a:r>
            </a:p>
          </p:txBody>
        </p:sp>
        <p:sp>
          <p:nvSpPr>
            <p:cNvPr id="65" name="TextBox 64">
              <a:extLst>
                <a:ext uri="{FF2B5EF4-FFF2-40B4-BE49-F238E27FC236}">
                  <a16:creationId xmlns:a16="http://schemas.microsoft.com/office/drawing/2014/main" id="{7E7B7D53-E000-E124-9736-F8AD3337C796}"/>
                </a:ext>
              </a:extLst>
            </p:cNvPr>
            <p:cNvSpPr txBox="1"/>
            <p:nvPr/>
          </p:nvSpPr>
          <p:spPr>
            <a:xfrm>
              <a:off x="9213449" y="1330325"/>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Au</a:t>
              </a:r>
              <a:r>
                <a:rPr lang="en-IN" baseline="30000" dirty="0">
                  <a:latin typeface="Times New Roman" panose="02020603050405020304" pitchFamily="18" charset="0"/>
                  <a:cs typeface="Times New Roman" panose="02020603050405020304" pitchFamily="18" charset="0"/>
                </a:rPr>
                <a:t>197</a:t>
              </a:r>
            </a:p>
          </p:txBody>
        </p:sp>
        <p:sp>
          <p:nvSpPr>
            <p:cNvPr id="66" name="TextBox 65">
              <a:extLst>
                <a:ext uri="{FF2B5EF4-FFF2-40B4-BE49-F238E27FC236}">
                  <a16:creationId xmlns:a16="http://schemas.microsoft.com/office/drawing/2014/main" id="{2CA540FB-7E12-EA87-7BBF-78E89799DA2B}"/>
                </a:ext>
              </a:extLst>
            </p:cNvPr>
            <p:cNvSpPr txBox="1"/>
            <p:nvPr/>
          </p:nvSpPr>
          <p:spPr>
            <a:xfrm>
              <a:off x="9731745" y="955114"/>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Pb</a:t>
              </a:r>
              <a:r>
                <a:rPr lang="en-IN" baseline="30000" dirty="0">
                  <a:latin typeface="Times New Roman" panose="02020603050405020304" pitchFamily="18" charset="0"/>
                  <a:cs typeface="Times New Roman" panose="02020603050405020304" pitchFamily="18" charset="0"/>
                </a:rPr>
                <a:t>208</a:t>
              </a:r>
            </a:p>
          </p:txBody>
        </p:sp>
        <p:sp>
          <p:nvSpPr>
            <p:cNvPr id="67" name="TextBox 66">
              <a:extLst>
                <a:ext uri="{FF2B5EF4-FFF2-40B4-BE49-F238E27FC236}">
                  <a16:creationId xmlns:a16="http://schemas.microsoft.com/office/drawing/2014/main" id="{1C72EA36-F15F-2DFE-69A0-5FD0F2D4FC94}"/>
                </a:ext>
              </a:extLst>
            </p:cNvPr>
            <p:cNvSpPr txBox="1"/>
            <p:nvPr/>
          </p:nvSpPr>
          <p:spPr>
            <a:xfrm>
              <a:off x="10369793" y="1169460"/>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Ra</a:t>
              </a:r>
              <a:r>
                <a:rPr lang="en-IN" baseline="30000" dirty="0">
                  <a:latin typeface="Times New Roman" panose="02020603050405020304" pitchFamily="18" charset="0"/>
                  <a:cs typeface="Times New Roman" panose="02020603050405020304" pitchFamily="18" charset="0"/>
                </a:rPr>
                <a:t>226</a:t>
              </a:r>
            </a:p>
          </p:txBody>
        </p:sp>
        <p:sp>
          <p:nvSpPr>
            <p:cNvPr id="68" name="TextBox 67">
              <a:extLst>
                <a:ext uri="{FF2B5EF4-FFF2-40B4-BE49-F238E27FC236}">
                  <a16:creationId xmlns:a16="http://schemas.microsoft.com/office/drawing/2014/main" id="{260D7D54-A0F3-12B9-B23A-F478A2A48460}"/>
                </a:ext>
              </a:extLst>
            </p:cNvPr>
            <p:cNvSpPr txBox="1"/>
            <p:nvPr/>
          </p:nvSpPr>
          <p:spPr>
            <a:xfrm>
              <a:off x="10740519" y="1715933"/>
              <a:ext cx="747319"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U</a:t>
              </a:r>
              <a:r>
                <a:rPr lang="en-IN" baseline="30000" dirty="0">
                  <a:latin typeface="Times New Roman" panose="02020603050405020304" pitchFamily="18" charset="0"/>
                  <a:cs typeface="Times New Roman" panose="02020603050405020304" pitchFamily="18" charset="0"/>
                </a:rPr>
                <a:t>238</a:t>
              </a:r>
            </a:p>
          </p:txBody>
        </p:sp>
        <p:sp>
          <p:nvSpPr>
            <p:cNvPr id="69" name="Rectangle 68">
              <a:extLst>
                <a:ext uri="{FF2B5EF4-FFF2-40B4-BE49-F238E27FC236}">
                  <a16:creationId xmlns:a16="http://schemas.microsoft.com/office/drawing/2014/main" id="{3A9A4889-D62B-CFE4-88F1-7E127F152B9A}"/>
                </a:ext>
              </a:extLst>
            </p:cNvPr>
            <p:cNvSpPr/>
            <p:nvPr/>
          </p:nvSpPr>
          <p:spPr>
            <a:xfrm>
              <a:off x="3567355" y="917589"/>
              <a:ext cx="474562" cy="5280651"/>
            </a:xfrm>
            <a:prstGeom prst="rect">
              <a:avLst/>
            </a:prstGeom>
            <a:solidFill>
              <a:schemeClr val="tx2">
                <a:lumMod val="20000"/>
                <a:lumOff val="80000"/>
              </a:schemeClr>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IN" dirty="0">
                  <a:solidFill>
                    <a:schemeClr val="tx1"/>
                  </a:solidFill>
                  <a:latin typeface="Times New Roman" panose="02020603050405020304" pitchFamily="18" charset="0"/>
                  <a:cs typeface="Times New Roman" panose="02020603050405020304" pitchFamily="18" charset="0"/>
                </a:rPr>
                <a:t>Region of great stability</a:t>
              </a:r>
            </a:p>
          </p:txBody>
        </p:sp>
      </p:grpSp>
    </p:spTree>
    <p:extLst>
      <p:ext uri="{BB962C8B-B14F-4D97-AF65-F5344CB8AC3E}">
        <p14:creationId xmlns:p14="http://schemas.microsoft.com/office/powerpoint/2010/main" val="1906017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246AC7A-E9EA-C2E7-15EF-D01641BD6974}"/>
              </a:ext>
            </a:extLst>
          </p:cNvPr>
          <p:cNvSpPr txBox="1"/>
          <p:nvPr/>
        </p:nvSpPr>
        <p:spPr>
          <a:xfrm>
            <a:off x="391160" y="716449"/>
            <a:ext cx="11409680" cy="5193858"/>
          </a:xfrm>
          <a:prstGeom prst="rect">
            <a:avLst/>
          </a:prstGeom>
          <a:noFill/>
        </p:spPr>
        <p:txBody>
          <a:bodyPr wrap="square">
            <a:spAutoFit/>
          </a:bodyPr>
          <a:lstStyle/>
          <a:p>
            <a:pPr marL="457200" indent="-457200">
              <a:lnSpc>
                <a:spcPct val="150000"/>
              </a:lnSpc>
              <a:buFont typeface="Wingdings" panose="05000000000000000000" pitchFamily="2" charset="2"/>
              <a:buChar char="Ø"/>
            </a:pPr>
            <a:r>
              <a:rPr lang="en-IN" sz="2800" dirty="0">
                <a:effectLst/>
                <a:latin typeface="Times New Roman" panose="02020603050405020304" pitchFamily="18" charset="0"/>
                <a:ea typeface="Calibri" panose="020F0502020204030204" pitchFamily="34" charset="0"/>
              </a:rPr>
              <a:t>It can be seen that the value of binding energy per nucleon rises as the mass number, A increases until it reaches a maximum value of </a:t>
            </a:r>
            <a:r>
              <a:rPr lang="en-IN" sz="2800" b="1" dirty="0">
                <a:effectLst/>
                <a:latin typeface="Times New Roman" panose="02020603050405020304" pitchFamily="18" charset="0"/>
                <a:ea typeface="Calibri" panose="020F0502020204030204" pitchFamily="34" charset="0"/>
              </a:rPr>
              <a:t>8.8 MeV for A = 56 (iron) </a:t>
            </a:r>
          </a:p>
          <a:p>
            <a:pPr marL="457200" indent="-457200">
              <a:lnSpc>
                <a:spcPct val="150000"/>
              </a:lnSpc>
              <a:buFont typeface="Wingdings" panose="05000000000000000000" pitchFamily="2" charset="2"/>
              <a:buChar char="Ø"/>
            </a:pPr>
            <a:r>
              <a:rPr lang="en-IN" sz="2800" dirty="0">
                <a:latin typeface="Times New Roman" panose="02020603050405020304" pitchFamily="18" charset="0"/>
                <a:ea typeface="Calibri" panose="020F0502020204030204" pitchFamily="34" charset="0"/>
              </a:rPr>
              <a:t>Then</a:t>
            </a:r>
            <a:r>
              <a:rPr lang="en-IN" sz="2800" dirty="0">
                <a:effectLst/>
                <a:latin typeface="Times New Roman" panose="02020603050405020304" pitchFamily="18" charset="0"/>
                <a:ea typeface="Calibri" panose="020F0502020204030204" pitchFamily="34" charset="0"/>
              </a:rPr>
              <a:t> the binding energy per nucleon slowly decreases. </a:t>
            </a:r>
          </a:p>
          <a:p>
            <a:pPr marL="457200" indent="-457200">
              <a:lnSpc>
                <a:spcPct val="150000"/>
              </a:lnSpc>
              <a:buFont typeface="Wingdings" panose="05000000000000000000" pitchFamily="2" charset="2"/>
              <a:buChar char="Ø"/>
            </a:pPr>
            <a:r>
              <a:rPr lang="en-IN" sz="2800" dirty="0">
                <a:effectLst/>
                <a:latin typeface="Times New Roman" panose="02020603050405020304" pitchFamily="18" charset="0"/>
                <a:ea typeface="Calibri" panose="020F0502020204030204" pitchFamily="34" charset="0"/>
              </a:rPr>
              <a:t>The average binding energy per nucleon is about 8.5 MeV for nuclei having mass number between A= 40 and 120. </a:t>
            </a:r>
          </a:p>
          <a:p>
            <a:pPr marL="457200" indent="-457200">
              <a:lnSpc>
                <a:spcPct val="150000"/>
              </a:lnSpc>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This means that the nuclei with intermediate masses </a:t>
            </a:r>
            <a:r>
              <a:rPr lang="en-IN" sz="2800" dirty="0">
                <a:effectLst/>
                <a:latin typeface="Times New Roman" panose="02020603050405020304" pitchFamily="18" charset="0"/>
                <a:ea typeface="Calibri" panose="020F0502020204030204" pitchFamily="34" charset="0"/>
              </a:rPr>
              <a:t>(A </a:t>
            </a:r>
            <a:r>
              <a:rPr lang="en-PG" sz="2800" dirty="0">
                <a:effectLst/>
                <a:latin typeface="Times New Roman" panose="02020603050405020304" pitchFamily="18" charset="0"/>
                <a:ea typeface="Calibri" panose="020F0502020204030204" pitchFamily="34" charset="0"/>
              </a:rPr>
              <a:t>~ </a:t>
            </a:r>
            <a:r>
              <a:rPr lang="en-IN" sz="2800" dirty="0">
                <a:effectLst/>
                <a:latin typeface="Times New Roman" panose="02020603050405020304" pitchFamily="18" charset="0"/>
                <a:ea typeface="Calibri" panose="020F0502020204030204" pitchFamily="34" charset="0"/>
              </a:rPr>
              <a:t>4</a:t>
            </a:r>
            <a:r>
              <a:rPr lang="en-PG" sz="2800" dirty="0">
                <a:effectLst/>
                <a:latin typeface="Times New Roman" panose="02020603050405020304" pitchFamily="18" charset="0"/>
                <a:ea typeface="Calibri" panose="020F0502020204030204" pitchFamily="34" charset="0"/>
              </a:rPr>
              <a:t>0 </a:t>
            </a:r>
            <a:r>
              <a:rPr lang="en-IN" sz="2800" dirty="0">
                <a:effectLst/>
                <a:latin typeface="Times New Roman" panose="02020603050405020304" pitchFamily="18" charset="0"/>
                <a:ea typeface="Calibri" panose="020F0502020204030204" pitchFamily="34" charset="0"/>
              </a:rPr>
              <a:t>to 120) </a:t>
            </a:r>
            <a:r>
              <a:rPr lang="en-PG" sz="2800" dirty="0">
                <a:effectLst/>
                <a:latin typeface="Times New Roman" panose="02020603050405020304" pitchFamily="18" charset="0"/>
                <a:ea typeface="Calibri" panose="020F0502020204030204" pitchFamily="34" charset="0"/>
              </a:rPr>
              <a:t>are the most stable compared with the light and heavy nuclei. </a:t>
            </a:r>
            <a:endParaRPr lang="en-IN" sz="2800" dirty="0"/>
          </a:p>
        </p:txBody>
      </p:sp>
    </p:spTree>
    <p:extLst>
      <p:ext uri="{BB962C8B-B14F-4D97-AF65-F5344CB8AC3E}">
        <p14:creationId xmlns:p14="http://schemas.microsoft.com/office/powerpoint/2010/main" val="1363838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8A8789E-5DC2-6FC8-6652-7940DC927A32}"/>
              </a:ext>
            </a:extLst>
          </p:cNvPr>
          <p:cNvSpPr txBox="1"/>
          <p:nvPr/>
        </p:nvSpPr>
        <p:spPr>
          <a:xfrm>
            <a:off x="304800" y="159159"/>
            <a:ext cx="11623040" cy="6045373"/>
          </a:xfrm>
          <a:prstGeom prst="rect">
            <a:avLst/>
          </a:prstGeom>
          <a:noFill/>
        </p:spPr>
        <p:txBody>
          <a:bodyPr wrap="square">
            <a:spAutoFit/>
          </a:bodyPr>
          <a:lstStyle/>
          <a:p>
            <a:pPr marL="457200" indent="-457200" algn="just">
              <a:lnSpc>
                <a:spcPct val="150000"/>
              </a:lnSpc>
              <a:spcAft>
                <a:spcPts val="800"/>
              </a:spcAft>
              <a:buFont typeface="Wingdings" panose="05000000000000000000" pitchFamily="2" charset="2"/>
              <a:buChar char="ü"/>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Th</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e</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figure suggests that we can convert mass to energy by combining lighter nuclei to make nuclei of intermediate size (fusion) or breaking apart heavy nuclei into nuclei of intermediate size (fission).</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indent="-457200" algn="just">
              <a:lnSpc>
                <a:spcPct val="150000"/>
              </a:lnSpc>
              <a:spcAft>
                <a:spcPts val="800"/>
              </a:spcAft>
              <a:buFont typeface="Wingdings" panose="05000000000000000000" pitchFamily="2" charset="2"/>
              <a:buChar char="ü"/>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That is, when two light nuclei combine to form a heavier nucleus (fusion) the product has a higher binding energy (means higher mass defect) releasing the energy. </a:t>
            </a:r>
          </a:p>
          <a:p>
            <a:pPr marL="457200" indent="-457200" algn="just">
              <a:lnSpc>
                <a:spcPct val="150000"/>
              </a:lnSpc>
              <a:spcAft>
                <a:spcPts val="800"/>
              </a:spcAft>
              <a:buFont typeface="Wingdings" panose="05000000000000000000" pitchFamily="2" charset="2"/>
              <a:buChar char="ü"/>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Similarly, when a heavy nucleus breaks into two lighter nucleus (fission) the product has a higher binding energy (means higher mass defect) releasing the energy corresponding to the mass defect.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4351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8C1D1C-D06A-0AE0-259C-A49F3D93558D}"/>
              </a:ext>
            </a:extLst>
          </p:cNvPr>
          <p:cNvSpPr txBox="1"/>
          <p:nvPr/>
        </p:nvSpPr>
        <p:spPr>
          <a:xfrm>
            <a:off x="233680" y="203200"/>
            <a:ext cx="11501120" cy="1962204"/>
          </a:xfrm>
          <a:prstGeom prst="rect">
            <a:avLst/>
          </a:prstGeom>
          <a:noFill/>
        </p:spPr>
        <p:txBody>
          <a:bodyPr wrap="square">
            <a:spAutoFit/>
          </a:bodyPr>
          <a:lstStyle/>
          <a:p>
            <a:pPr marL="457200" indent="-457200" algn="just">
              <a:lnSpc>
                <a:spcPct val="150000"/>
              </a:lnSpc>
              <a:spcAft>
                <a:spcPts val="800"/>
              </a:spcAft>
              <a:buFont typeface="Wingdings" panose="05000000000000000000" pitchFamily="2" charset="2"/>
              <a:buChar char="Ø"/>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For example, during the fusion reaction between deuteron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and triton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3</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to form helium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He</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4</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 rough calculation of energy release is as follows:                             The reaction is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3</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He</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4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0</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n</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1156743A-6BA2-E6DB-4837-9890FEF05691}"/>
              </a:ext>
            </a:extLst>
          </p:cNvPr>
          <p:cNvSpPr txBox="1"/>
          <p:nvPr/>
        </p:nvSpPr>
        <p:spPr>
          <a:xfrm>
            <a:off x="233680" y="2433320"/>
            <a:ext cx="11236960" cy="3901196"/>
          </a:xfrm>
          <a:prstGeom prst="rect">
            <a:avLst/>
          </a:prstGeom>
          <a:noFill/>
        </p:spPr>
        <p:txBody>
          <a:bodyPr wrap="square">
            <a:spAutoFit/>
          </a:bodyPr>
          <a:lstStyle/>
          <a:p>
            <a:pPr marL="457200" indent="-457200">
              <a:lnSpc>
                <a:spcPct val="150000"/>
              </a:lnSpc>
              <a:buFont typeface="Wingdings" panose="05000000000000000000" pitchFamily="2" charset="2"/>
              <a:buChar char="Ø"/>
            </a:pPr>
            <a:r>
              <a:rPr lang="en-IN" sz="2800" dirty="0">
                <a:effectLst/>
                <a:latin typeface="Times New Roman" panose="02020603050405020304" pitchFamily="18" charset="0"/>
                <a:ea typeface="Calibri" panose="020F0502020204030204" pitchFamily="34" charset="0"/>
              </a:rPr>
              <a:t>Binding fraction E</a:t>
            </a:r>
            <a:r>
              <a:rPr lang="en-IN" sz="2800" baseline="-25000" dirty="0">
                <a:effectLst/>
                <a:latin typeface="Times New Roman" panose="02020603050405020304" pitchFamily="18" charset="0"/>
                <a:ea typeface="Calibri" panose="020F0502020204030204" pitchFamily="34" charset="0"/>
              </a:rPr>
              <a:t>B</a:t>
            </a:r>
            <a:r>
              <a:rPr lang="en-IN" sz="2800" dirty="0">
                <a:effectLst/>
                <a:latin typeface="Times New Roman" panose="02020603050405020304" pitchFamily="18" charset="0"/>
                <a:ea typeface="Calibri" panose="020F0502020204030204" pitchFamily="34" charset="0"/>
              </a:rPr>
              <a:t> for hydrogen is approximately 1.1MeV and that for helium is about 7 MeV. </a:t>
            </a:r>
          </a:p>
          <a:p>
            <a:pPr marL="457200" indent="-457200">
              <a:lnSpc>
                <a:spcPct val="150000"/>
              </a:lnSpc>
              <a:buFont typeface="Wingdings" panose="05000000000000000000" pitchFamily="2" charset="2"/>
              <a:buChar char="Ø"/>
            </a:pPr>
            <a:r>
              <a:rPr lang="en-IN" sz="2800" dirty="0">
                <a:effectLst/>
                <a:latin typeface="Times New Roman" panose="02020603050405020304" pitchFamily="18" charset="0"/>
                <a:ea typeface="Calibri" panose="020F0502020204030204" pitchFamily="34" charset="0"/>
              </a:rPr>
              <a:t>Therefore, total binding energy of reactants is about 1.1</a:t>
            </a:r>
            <a:r>
              <a:rPr lang="en-IN"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dirty="0">
                <a:effectLst/>
                <a:latin typeface="Times New Roman" panose="02020603050405020304" pitchFamily="18" charset="0"/>
                <a:ea typeface="Calibri" panose="020F0502020204030204" pitchFamily="34" charset="0"/>
              </a:rPr>
              <a:t> 5 = 5.5 MeV.</a:t>
            </a:r>
          </a:p>
          <a:p>
            <a:pPr marL="457200" indent="-457200">
              <a:lnSpc>
                <a:spcPct val="150000"/>
              </a:lnSpc>
              <a:buFont typeface="Wingdings" panose="05000000000000000000" pitchFamily="2" charset="2"/>
              <a:buChar char="Ø"/>
            </a:pPr>
            <a:r>
              <a:rPr lang="en-IN" sz="2800" dirty="0">
                <a:effectLst/>
                <a:latin typeface="Times New Roman" panose="02020603050405020304" pitchFamily="18" charset="0"/>
                <a:ea typeface="Calibri" panose="020F0502020204030204" pitchFamily="34" charset="0"/>
              </a:rPr>
              <a:t>The product nucleus has binding energy nearly 7</a:t>
            </a:r>
            <a:r>
              <a:rPr lang="en-IN"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dirty="0">
                <a:effectLst/>
                <a:latin typeface="Times New Roman" panose="02020603050405020304" pitchFamily="18" charset="0"/>
                <a:ea typeface="Calibri" panose="020F0502020204030204" pitchFamily="34" charset="0"/>
              </a:rPr>
              <a:t> 4 = 28 MeV. </a:t>
            </a:r>
          </a:p>
          <a:p>
            <a:pPr marL="457200" indent="-457200">
              <a:lnSpc>
                <a:spcPct val="150000"/>
              </a:lnSpc>
              <a:buFont typeface="Wingdings" panose="05000000000000000000" pitchFamily="2" charset="2"/>
              <a:buChar char="Ø"/>
            </a:pPr>
            <a:r>
              <a:rPr lang="en-IN" sz="2800" dirty="0">
                <a:effectLst/>
                <a:latin typeface="Times New Roman" panose="02020603050405020304" pitchFamily="18" charset="0"/>
                <a:ea typeface="Calibri" panose="020F0502020204030204" pitchFamily="34" charset="0"/>
              </a:rPr>
              <a:t>Therefore, this rough estimate shows that 28 – 5.5 = 22 MeV of energy will be released in the process. </a:t>
            </a:r>
            <a:endParaRPr lang="en-IN" sz="2800" dirty="0"/>
          </a:p>
        </p:txBody>
      </p:sp>
    </p:spTree>
    <p:extLst>
      <p:ext uri="{BB962C8B-B14F-4D97-AF65-F5344CB8AC3E}">
        <p14:creationId xmlns:p14="http://schemas.microsoft.com/office/powerpoint/2010/main" val="320494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BCB809-6866-60FE-969B-7EA865B50176}"/>
              </a:ext>
            </a:extLst>
          </p:cNvPr>
          <p:cNvSpPr txBox="1"/>
          <p:nvPr/>
        </p:nvSpPr>
        <p:spPr>
          <a:xfrm>
            <a:off x="436880" y="283365"/>
            <a:ext cx="11389360" cy="6353149"/>
          </a:xfrm>
          <a:prstGeom prst="rect">
            <a:avLst/>
          </a:prstGeom>
          <a:noFill/>
        </p:spPr>
        <p:txBody>
          <a:bodyPr wrap="square">
            <a:spAutoFit/>
          </a:bodyPr>
          <a:lstStyle/>
          <a:p>
            <a:pPr marL="457200" indent="-457200" algn="just">
              <a:lnSpc>
                <a:spcPct val="150000"/>
              </a:lnSpc>
              <a:spcAft>
                <a:spcPts val="800"/>
              </a:spcAft>
              <a:buFont typeface="Wingdings" panose="05000000000000000000" pitchFamily="2" charset="2"/>
              <a:buChar char="Ø"/>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For  fission of uranium: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                       0</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n</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98</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235</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98</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236</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36</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Kr</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89</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56</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Ba</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144</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+ 3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0</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n</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Ø"/>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Binding fraction E</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for uranium is approximately 7.5MeV and that for Krypton is about 8.5 MeV and for Barium is about 8.3 MeV. </a:t>
            </a:r>
          </a:p>
          <a:p>
            <a:pPr marL="457200" indent="-457200" algn="just">
              <a:lnSpc>
                <a:spcPct val="150000"/>
              </a:lnSpc>
              <a:spcAft>
                <a:spcPts val="800"/>
              </a:spcAft>
              <a:buFont typeface="Wingdings" panose="05000000000000000000" pitchFamily="2" charset="2"/>
              <a:buChar char="Ø"/>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Therefore, total binding energy of reactant is about 7.5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235 = 1762 MeV.</a:t>
            </a:r>
          </a:p>
          <a:p>
            <a:pPr marL="457200" indent="-457200" algn="just">
              <a:lnSpc>
                <a:spcPct val="150000"/>
              </a:lnSpc>
              <a:spcAft>
                <a:spcPts val="800"/>
              </a:spcAft>
              <a:buFont typeface="Wingdings" panose="05000000000000000000" pitchFamily="2" charset="2"/>
              <a:buChar char="Ø"/>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The product nuclei have total binding energy 8.5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89 + 8.3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144 = 1951MeV. </a:t>
            </a:r>
          </a:p>
          <a:p>
            <a:pPr marL="457200" indent="-457200" algn="just">
              <a:lnSpc>
                <a:spcPct val="150000"/>
              </a:lnSpc>
              <a:spcAft>
                <a:spcPts val="800"/>
              </a:spcAft>
              <a:buFont typeface="Wingdings" panose="05000000000000000000" pitchFamily="2" charset="2"/>
              <a:buChar char="Ø"/>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Therefore, this rough estimate shows that 1951 – 1762 = 189 MeV of energy will be released in the process.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25353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4831B69-4238-C00E-68D0-BA26AC4C8337}"/>
              </a:ext>
            </a:extLst>
          </p:cNvPr>
          <p:cNvSpPr txBox="1"/>
          <p:nvPr/>
        </p:nvSpPr>
        <p:spPr>
          <a:xfrm>
            <a:off x="655320" y="910913"/>
            <a:ext cx="10881360" cy="2711127"/>
          </a:xfrm>
          <a:prstGeom prst="rect">
            <a:avLst/>
          </a:prstGeom>
          <a:noFill/>
        </p:spPr>
        <p:txBody>
          <a:bodyPr wrap="square">
            <a:spAutoFit/>
          </a:bodyPr>
          <a:lstStyle/>
          <a:p>
            <a:pPr marL="457200" indent="-457200" algn="just">
              <a:lnSpc>
                <a:spcPct val="150000"/>
              </a:lnSpc>
              <a:spcAft>
                <a:spcPts val="800"/>
              </a:spcAft>
              <a:buFont typeface="Wingdings" panose="05000000000000000000" pitchFamily="2" charset="2"/>
              <a:buChar char="ü"/>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Therefore, using binding energy curve, we can prove and estimate the amount of energy release both in fission and fusion</a:t>
            </a:r>
          </a:p>
          <a:p>
            <a:pPr marL="457200" indent="-457200" algn="just">
              <a:lnSpc>
                <a:spcPct val="150000"/>
              </a:lnSpc>
              <a:spcAft>
                <a:spcPts val="800"/>
              </a:spcAft>
              <a:buFont typeface="Wingdings" panose="05000000000000000000" pitchFamily="2" charset="2"/>
              <a:buChar char="ü"/>
            </a:pPr>
            <a:r>
              <a:rPr lang="en-IN" sz="2800" kern="100" dirty="0">
                <a:latin typeface="Times New Roman" panose="02020603050405020304" pitchFamily="18" charset="0"/>
                <a:ea typeface="Calibri" panose="020F0502020204030204" pitchFamily="34" charset="0"/>
                <a:cs typeface="Times New Roman" panose="02020603050405020304" pitchFamily="18" charset="0"/>
              </a:rPr>
              <a:t>Peaks in the curve corresponding to extra-ordinary binding energy is also a major finding from the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binding energy curve in nuclear physics.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0108352-DEFD-7F6C-D0C5-502F8B6D3DD5}"/>
              </a:ext>
            </a:extLst>
          </p:cNvPr>
          <p:cNvSpPr txBox="1"/>
          <p:nvPr/>
        </p:nvSpPr>
        <p:spPr>
          <a:xfrm>
            <a:off x="1005840" y="4445000"/>
            <a:ext cx="10688320" cy="669542"/>
          </a:xfrm>
          <a:prstGeom prst="rect">
            <a:avLst/>
          </a:prstGeom>
          <a:noFill/>
        </p:spPr>
        <p:txBody>
          <a:bodyPr wrap="square">
            <a:spAutoFit/>
          </a:bodyPr>
          <a:lstStyle/>
          <a:p>
            <a:pPr>
              <a:lnSpc>
                <a:spcPct val="150000"/>
              </a:lnSpc>
              <a:spcAft>
                <a:spcPts val="800"/>
              </a:spcAft>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 other observation from the binding fraction graph follows:</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59837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05D9EB-672B-430C-9B39-595B6ADF434C}"/>
              </a:ext>
            </a:extLst>
          </p:cNvPr>
          <p:cNvSpPr txBox="1"/>
          <p:nvPr/>
        </p:nvSpPr>
        <p:spPr>
          <a:xfrm>
            <a:off x="0" y="264160"/>
            <a:ext cx="12110720" cy="5840189"/>
          </a:xfrm>
          <a:prstGeom prst="rect">
            <a:avLst/>
          </a:prstGeom>
          <a:noFill/>
        </p:spPr>
        <p:txBody>
          <a:bodyPr wrap="square">
            <a:spAutoFit/>
          </a:bodyPr>
          <a:lstStyle/>
          <a:p>
            <a:pPr marL="342900" lvl="0" indent="-342900" algn="just">
              <a:lnSpc>
                <a:spcPct val="150000"/>
              </a:lnSpc>
              <a:buFont typeface="+mj-lt"/>
              <a:buAutoNum type="arabicPeriod"/>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binding energy per nucleon increases sharply with mass number A up to 20. It increases slowly after A = 20.</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A&lt; 20, there exists recurrence of peaks corresponding to those nuclei, whose mass numbers are multiples of four and they contain not only equal but also even number of protons and neutrons. Example: </a:t>
            </a:r>
            <a:r>
              <a:rPr lang="en-IN" sz="2800" kern="1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a:t>
            </a:r>
            <a:r>
              <a:rPr lang="en-IN" sz="2800" kern="1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a:t>
            </a:r>
            <a:r>
              <a:rPr lang="en-IN" sz="2800" kern="1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IN" sz="2800" kern="1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12</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IN" sz="2800" kern="1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16</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IN" sz="2800" kern="1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Ne</a:t>
            </a:r>
            <a:r>
              <a:rPr lang="en-IN" sz="2800" kern="1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curve becomes almost flat for mass number between 40 and 120. Beyond 120, it decreases slowly as A increases.</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binding energy per nucleon reaches a maximum of 8.9 MeV at A=56, corresponding to the iron nucleus (</a:t>
            </a:r>
            <a:r>
              <a:rPr lang="en-IN" sz="2800" kern="1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26</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a:t>
            </a:r>
            <a:r>
              <a:rPr lang="en-IN" sz="2800" kern="1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56</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Hence, iron nucleus is the most stable.</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0969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2635DE-715B-93E6-9A7C-18DBD1278C49}"/>
              </a:ext>
            </a:extLst>
          </p:cNvPr>
          <p:cNvSpPr txBox="1"/>
          <p:nvPr/>
        </p:nvSpPr>
        <p:spPr>
          <a:xfrm>
            <a:off x="548640" y="500396"/>
            <a:ext cx="11460480" cy="3254865"/>
          </a:xfrm>
          <a:prstGeom prst="rect">
            <a:avLst/>
          </a:prstGeom>
          <a:noFill/>
        </p:spPr>
        <p:txBody>
          <a:bodyPr wrap="square">
            <a:spAutoFit/>
          </a:bodyPr>
          <a:lstStyle/>
          <a:p>
            <a:pPr lvl="0" algn="just">
              <a:lnSpc>
                <a:spcPct val="150000"/>
              </a:lnSpc>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 The average binding energy per nucleon is about 8.5 MeV for nuclei having mass number ranging between 40 and 120. These elements are comparatively more stable and non-radioactive.</a:t>
            </a:r>
            <a:endParaRPr lang="en-IN" sz="2800" kern="1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50000"/>
              </a:lnSpc>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a:t>
            </a:r>
            <a:r>
              <a:rPr lang="en-IN" sz="2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higher mass numbers the curve drops slowly and the BE/A is about    7.6 MeV for uranium. Hence, they are unstable and radioactive.</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4E4DBB5-7404-658F-1FB0-7BC2DBDF7520}"/>
              </a:ext>
            </a:extLst>
          </p:cNvPr>
          <p:cNvSpPr txBox="1"/>
          <p:nvPr/>
        </p:nvSpPr>
        <p:spPr>
          <a:xfrm>
            <a:off x="375920" y="3916835"/>
            <a:ext cx="11379200" cy="2608535"/>
          </a:xfrm>
          <a:prstGeom prst="rect">
            <a:avLst/>
          </a:prstGeom>
          <a:noFill/>
        </p:spPr>
        <p:txBody>
          <a:bodyPr wrap="square">
            <a:spAutoFit/>
          </a:bodyPr>
          <a:lstStyle/>
          <a:p>
            <a:pPr lvl="0" algn="just">
              <a:lnSpc>
                <a:spcPct val="150000"/>
              </a:lnSpc>
              <a:spcAft>
                <a:spcPts val="800"/>
              </a:spcAft>
            </a:pPr>
            <a:r>
              <a:rPr lang="en-IN" sz="2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 The lesser amount of binding energy for lighter and heavier nuclei explains nuclear fusion and fission respectively. A large amount of energy will be liberated if lighter nuclei are fused to form heavier one (fusion) or if heavier nuclei are split into lighter ones (fission).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934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A99D8A-6E2C-FEC1-6E32-FA0CE37E7998}"/>
              </a:ext>
            </a:extLst>
          </p:cNvPr>
          <p:cNvSpPr txBox="1"/>
          <p:nvPr/>
        </p:nvSpPr>
        <p:spPr>
          <a:xfrm>
            <a:off x="269240" y="436261"/>
            <a:ext cx="11653520" cy="6147965"/>
          </a:xfrm>
          <a:prstGeom prst="rect">
            <a:avLst/>
          </a:prstGeom>
          <a:noFill/>
        </p:spPr>
        <p:txBody>
          <a:bodyPr wrap="square">
            <a:spAutoFit/>
          </a:bodyPr>
          <a:lstStyle/>
          <a:p>
            <a:pPr algn="just">
              <a:lnSpc>
                <a:spcPct val="150000"/>
              </a:lnSpc>
              <a:spcAft>
                <a:spcPts val="800"/>
              </a:spcAft>
            </a:pP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Magic Number</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s</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Ø"/>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From the binding energy curve,</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it was found that nuclei that have 2, 8, 20, 28, 50, 82 and 126 nucleons (protons or neutrons), called magic numbers, are more abundant than other nuclei. </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Ø"/>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The nuclei having any one of these magic numbers of protons or neutrons or both show more stability than the other nuclei. </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Wingdings" panose="05000000000000000000" pitchFamily="2" charset="2"/>
              <a:buChar char="Ø"/>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Nuclei which have both neutron number and proton number equal to one of the magic numbers can be called "doubly magic", and are found to be particularly stable.</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3734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72E020B-7DD2-0703-BE4F-46A0458B3297}"/>
              </a:ext>
            </a:extLst>
          </p:cNvPr>
          <p:cNvSpPr txBox="1"/>
          <p:nvPr/>
        </p:nvSpPr>
        <p:spPr>
          <a:xfrm>
            <a:off x="243840" y="210381"/>
            <a:ext cx="11775440" cy="6240298"/>
          </a:xfrm>
          <a:prstGeom prst="rect">
            <a:avLst/>
          </a:prstGeom>
          <a:noFill/>
        </p:spPr>
        <p:txBody>
          <a:bodyPr wrap="square">
            <a:spAutoFit/>
          </a:bodyPr>
          <a:lstStyle/>
          <a:p>
            <a:pPr marL="71755" marR="71755">
              <a:spcBef>
                <a:spcPts val="15"/>
              </a:spcBef>
              <a:spcAft>
                <a:spcPts val="120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Nuclear Models and Stability</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528955" marR="71755" indent="-457200" algn="just">
              <a:lnSpc>
                <a:spcPct val="150000"/>
              </a:lnSpc>
              <a:spcBef>
                <a:spcPts val="15"/>
              </a:spcBef>
              <a:spcAft>
                <a:spcPts val="1200"/>
              </a:spcAft>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Nucleus has a complex nature in terms of force, spin, stability, and the like.</a:t>
            </a:r>
          </a:p>
          <a:p>
            <a:pPr marL="528955" marR="71755" indent="-457200" algn="just">
              <a:lnSpc>
                <a:spcPct val="150000"/>
              </a:lnSpc>
              <a:spcBef>
                <a:spcPts val="15"/>
              </a:spcBef>
              <a:spcAft>
                <a:spcPts val="1200"/>
              </a:spcAft>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Generally, the nucleus is a many-body system and it is difficult to give a complete theoretical solution of the interactions among its constituents.</a:t>
            </a:r>
          </a:p>
          <a:p>
            <a:pPr marL="528955" marR="71755" indent="-457200" algn="just">
              <a:lnSpc>
                <a:spcPct val="150000"/>
              </a:lnSpc>
              <a:spcBef>
                <a:spcPts val="15"/>
              </a:spcBef>
              <a:spcAft>
                <a:spcPts val="1200"/>
              </a:spcAft>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Nuclear models are the theoretical concepts to explain nuclear properties in a semi-quantitative manner. </a:t>
            </a:r>
          </a:p>
          <a:p>
            <a:pPr marL="528955" marR="71755" indent="-457200" algn="just">
              <a:lnSpc>
                <a:spcPct val="150000"/>
              </a:lnSpc>
              <a:spcBef>
                <a:spcPts val="15"/>
              </a:spcBef>
              <a:spcAft>
                <a:spcPts val="1200"/>
              </a:spcAft>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Nuclear models are of two kinds. (1) Independent-particle models are based on the motion of a single nucleon studied in terms of a stable, average force field produced by all the other nucleons..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0766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2E577A-A6C8-B1FE-7F12-C41D04DEEDE5}"/>
              </a:ext>
            </a:extLst>
          </p:cNvPr>
          <p:cNvSpPr txBox="1"/>
          <p:nvPr/>
        </p:nvSpPr>
        <p:spPr>
          <a:xfrm>
            <a:off x="467360" y="336957"/>
            <a:ext cx="11724640" cy="6001771"/>
          </a:xfrm>
          <a:prstGeom prst="rect">
            <a:avLst/>
          </a:prstGeom>
          <a:noFill/>
        </p:spPr>
        <p:txBody>
          <a:bodyPr wrap="square">
            <a:spAutoFit/>
          </a:bodyPr>
          <a:lstStyle/>
          <a:p>
            <a:pPr marL="457200" indent="-457200">
              <a:lnSpc>
                <a:spcPct val="200000"/>
              </a:lnSpc>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 best-known independent-particle model is the shell model. </a:t>
            </a:r>
          </a:p>
          <a:p>
            <a:pPr marL="457200" indent="-457200">
              <a:lnSpc>
                <a:spcPct val="200000"/>
              </a:lnSpc>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It assumes nucleons to be in “shells" analogous to electrons in atomic structure. </a:t>
            </a:r>
          </a:p>
          <a:p>
            <a:pPr marL="457200" indent="-457200">
              <a:lnSpc>
                <a:spcPct val="200000"/>
              </a:lnSpc>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Collective models assume nucleons move collectively just as the molecules in a liquid drop. </a:t>
            </a:r>
          </a:p>
          <a:p>
            <a:pPr marL="457200" indent="-457200">
              <a:lnSpc>
                <a:spcPct val="200000"/>
              </a:lnSpc>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 best-known collective model is the liquid-drop model. </a:t>
            </a:r>
          </a:p>
          <a:p>
            <a:pPr marL="457200" indent="-457200">
              <a:lnSpc>
                <a:spcPct val="200000"/>
              </a:lnSpc>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It is based on analogies with the behavior of an ordinary drop of liquid</a:t>
            </a:r>
            <a:endParaRPr lang="en-IN" sz="2800" dirty="0"/>
          </a:p>
        </p:txBody>
      </p:sp>
    </p:spTree>
    <p:extLst>
      <p:ext uri="{BB962C8B-B14F-4D97-AF65-F5344CB8AC3E}">
        <p14:creationId xmlns:p14="http://schemas.microsoft.com/office/powerpoint/2010/main" val="248231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F1A1A-26B5-77EF-CE1B-1B88DDDF68BC}"/>
              </a:ext>
            </a:extLst>
          </p:cNvPr>
          <p:cNvSpPr>
            <a:spLocks noGrp="1"/>
          </p:cNvSpPr>
          <p:nvPr>
            <p:ph type="title"/>
          </p:nvPr>
        </p:nvSpPr>
        <p:spPr>
          <a:xfrm>
            <a:off x="360680" y="273685"/>
            <a:ext cx="10515600" cy="732155"/>
          </a:xfrm>
        </p:spPr>
        <p:txBody>
          <a:bodyPr>
            <a:normAutofit/>
          </a:bodyPr>
          <a:lstStyle/>
          <a:p>
            <a:r>
              <a:rPr lang="en-IN" sz="2800" dirty="0">
                <a:latin typeface="Times New Roman" panose="02020603050405020304" pitchFamily="18" charset="0"/>
                <a:cs typeface="Times New Roman" panose="02020603050405020304" pitchFamily="18" charset="0"/>
              </a:rPr>
              <a:t>3. </a:t>
            </a:r>
            <a:r>
              <a:rPr lang="en-IN" sz="2800" b="1" dirty="0">
                <a:latin typeface="Times New Roman" panose="02020603050405020304" pitchFamily="18" charset="0"/>
                <a:cs typeface="Times New Roman" panose="02020603050405020304" pitchFamily="18" charset="0"/>
              </a:rPr>
              <a:t>Liquid drop model of nucleus</a:t>
            </a:r>
          </a:p>
        </p:txBody>
      </p:sp>
      <p:sp>
        <p:nvSpPr>
          <p:cNvPr id="5" name="TextBox 4">
            <a:extLst>
              <a:ext uri="{FF2B5EF4-FFF2-40B4-BE49-F238E27FC236}">
                <a16:creationId xmlns:a16="http://schemas.microsoft.com/office/drawing/2014/main" id="{478F385D-58C4-14A4-99CC-0CD8E91E50BD}"/>
              </a:ext>
            </a:extLst>
          </p:cNvPr>
          <p:cNvSpPr txBox="1"/>
          <p:nvPr/>
        </p:nvSpPr>
        <p:spPr>
          <a:xfrm>
            <a:off x="360680" y="865134"/>
            <a:ext cx="11521440" cy="5326907"/>
          </a:xfrm>
          <a:prstGeom prst="rect">
            <a:avLst/>
          </a:prstGeom>
          <a:noFill/>
        </p:spPr>
        <p:txBody>
          <a:bodyPr wrap="square">
            <a:spAutoFit/>
          </a:bodyPr>
          <a:lstStyle/>
          <a:p>
            <a:pPr marL="342900" marR="71755" indent="-342900" algn="just">
              <a:lnSpc>
                <a:spcPct val="150000"/>
              </a:lnSpc>
              <a:spcBef>
                <a:spcPts val="15"/>
              </a:spcBef>
              <a:spcAft>
                <a:spcPts val="1200"/>
              </a:spcAft>
              <a:buFont typeface="Wingdings" panose="05000000000000000000" pitchFamily="2" charset="2"/>
              <a:buChar char="v"/>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liquid drop model of the nucleus was proposed in 1936 by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Frenkel and George Gamow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which was later elaborated by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Bohr and Wheeler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marR="71755" indent="-342900" algn="just">
              <a:lnSpc>
                <a:spcPct val="150000"/>
              </a:lnSpc>
              <a:spcBef>
                <a:spcPts val="15"/>
              </a:spcBef>
              <a:spcAft>
                <a:spcPts val="1200"/>
              </a:spcAft>
              <a:buFont typeface="Wingdings" panose="05000000000000000000" pitchFamily="2" charset="2"/>
              <a:buChar char="v"/>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It is based on the analogy between the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atomic nucleus and a charged liquid drop</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71755" indent="-342900" algn="just">
              <a:lnSpc>
                <a:spcPct val="150000"/>
              </a:lnSpc>
              <a:spcBef>
                <a:spcPts val="15"/>
              </a:spcBef>
              <a:spcAft>
                <a:spcPts val="0"/>
              </a:spcAft>
              <a:buFont typeface="Wingdings" panose="05000000000000000000" pitchFamily="2" charset="2"/>
              <a:buChar char="v"/>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liquid-drop model considers the nucleus of an atom as a liquid drop. </a:t>
            </a:r>
          </a:p>
          <a:p>
            <a:pPr marL="342900" marR="71755" indent="-342900" algn="just">
              <a:lnSpc>
                <a:spcPct val="150000"/>
              </a:lnSpc>
              <a:spcBef>
                <a:spcPts val="15"/>
              </a:spcBef>
              <a:spcAft>
                <a:spcPts val="0"/>
              </a:spcAft>
              <a:buFont typeface="Wingdings" panose="05000000000000000000" pitchFamily="2" charset="2"/>
              <a:buChar char="v"/>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Nuclear properties, like binding energy, are associated with a liquid drop such as volume energy, compressibility, and surface energy. </a:t>
            </a:r>
          </a:p>
          <a:p>
            <a:pPr marL="342900" marR="71755" indent="-342900" algn="just">
              <a:lnSpc>
                <a:spcPct val="150000"/>
              </a:lnSpc>
              <a:spcBef>
                <a:spcPts val="15"/>
              </a:spcBef>
              <a:spcAft>
                <a:spcPts val="0"/>
              </a:spcAft>
              <a:buFont typeface="Wingdings" panose="05000000000000000000" pitchFamily="2" charset="2"/>
              <a:buChar char="v"/>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model was also used to explain how a nucleus performs when it undergoes fission.</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71755" indent="-342900" algn="just">
              <a:lnSpc>
                <a:spcPct val="150000"/>
              </a:lnSpc>
              <a:spcBef>
                <a:spcPts val="15"/>
              </a:spcBef>
              <a:spcAft>
                <a:spcPts val="0"/>
              </a:spcAft>
              <a:buFont typeface="Wingdings" panose="05000000000000000000" pitchFamily="2" charset="2"/>
              <a:buChar char="v"/>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liquid drop model of the nucleus explains forces in atomic nuclei as if they were created by a tiny liquid drop (made up of nucleons - protons and neutrons).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269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6926DDF-B79C-C434-44E6-F5814F43307F}"/>
              </a:ext>
            </a:extLst>
          </p:cNvPr>
          <p:cNvSpPr txBox="1"/>
          <p:nvPr/>
        </p:nvSpPr>
        <p:spPr>
          <a:xfrm>
            <a:off x="325120" y="197719"/>
            <a:ext cx="11866880" cy="6127127"/>
          </a:xfrm>
          <a:prstGeom prst="rect">
            <a:avLst/>
          </a:prstGeom>
          <a:noFill/>
        </p:spPr>
        <p:txBody>
          <a:bodyPr wrap="square">
            <a:spAutoFit/>
          </a:bodyPr>
          <a:lstStyle/>
          <a:p>
            <a:pPr marR="71755" algn="just">
              <a:lnSpc>
                <a:spcPct val="150000"/>
              </a:lnSpc>
              <a:spcBef>
                <a:spcPts val="15"/>
              </a:spcBef>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Similarities between Liquid drop and a Nucleus:</a:t>
            </a:r>
            <a:endParaRPr lang="en-IN" sz="2400" b="1"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1. Nuclear forces are analogous to the surface tension of a liquid.</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2. The nucleons behave in a manner similar to that of molecules in a liquid drop.</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3. The density of the nuclear matter is almost independent of A, showing resemblance to liquid drop where the density of a liquid is independent of the size of the drop.</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4. The constant binding energy per nucleon is analogous to the latent heat of vaporization.</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5. The disintegration of nuclei by the emission of particles is analogous to the evaporation of molecules from the surface of liquid.</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6. The absorption of bombarding particles by a nucleus corresponds to the condensation of drops.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7. The energy of nuclei corresponds to internal thermal vibrations of drop molecules.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73410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4E31176-65C6-57FD-0CD4-DE780E7DDC7D}"/>
              </a:ext>
            </a:extLst>
          </p:cNvPr>
          <p:cNvSpPr txBox="1"/>
          <p:nvPr/>
        </p:nvSpPr>
        <p:spPr>
          <a:xfrm>
            <a:off x="365760" y="220718"/>
            <a:ext cx="11562080" cy="5573129"/>
          </a:xfrm>
          <a:prstGeom prst="rect">
            <a:avLst/>
          </a:prstGeom>
          <a:noFill/>
        </p:spPr>
        <p:txBody>
          <a:bodyPr wrap="square">
            <a:spAutoFit/>
          </a:bodyPr>
          <a:lstStyle/>
          <a:p>
            <a:pPr marL="342900" marR="71755" indent="-342900" algn="just">
              <a:lnSpc>
                <a:spcPct val="150000"/>
              </a:lnSpc>
              <a:spcBef>
                <a:spcPts val="15"/>
              </a:spcBef>
              <a:spcAft>
                <a:spcPts val="0"/>
              </a:spcAft>
              <a:buFont typeface="Wingdings" panose="05000000000000000000" pitchFamily="2" charset="2"/>
              <a:buChar char="ü"/>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Based on these similarities, Bohr and Wheeler developed liquid drop model. </a:t>
            </a:r>
          </a:p>
          <a:p>
            <a:pPr marL="342900" marR="71755" indent="-342900" algn="just">
              <a:lnSpc>
                <a:spcPct val="150000"/>
              </a:lnSpc>
              <a:spcBef>
                <a:spcPts val="15"/>
              </a:spcBef>
              <a:spcAft>
                <a:spcPts val="0"/>
              </a:spcAft>
              <a:buFont typeface="Wingdings" panose="05000000000000000000" pitchFamily="2" charset="2"/>
              <a:buChar char="ü"/>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They ignored the finer features of nuclear forces but strong internucleon attraction is stressed. </a:t>
            </a:r>
          </a:p>
          <a:p>
            <a:pPr marL="342900" marR="71755" indent="-342900" algn="just">
              <a:lnSpc>
                <a:spcPct val="150000"/>
              </a:lnSpc>
              <a:spcBef>
                <a:spcPts val="15"/>
              </a:spcBef>
              <a:spcAft>
                <a:spcPts val="0"/>
              </a:spcAft>
              <a:buFont typeface="Wingdings" panose="05000000000000000000" pitchFamily="2" charset="2"/>
              <a:buChar char="ü"/>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Assumptions of the Liquid Drop Model:</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1. The atomic nucleus consists of incompressible nuclear matter.</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2. The nuclear force is identical for every nucleon. That is the force is charge independent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3. The nuclear force saturates so that the density of the nucleus is constant. (Unlike gravitational force, the density of earth increases with depth)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4. In an equilibrium state, the nuclei of atom remain spherically symmetric under the action of strong attractive nuclear forces.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050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1DC790-6F23-0B51-A506-C2EF433D0E3E}"/>
              </a:ext>
            </a:extLst>
          </p:cNvPr>
          <p:cNvSpPr txBox="1"/>
          <p:nvPr/>
        </p:nvSpPr>
        <p:spPr>
          <a:xfrm>
            <a:off x="396240" y="426242"/>
            <a:ext cx="11399520" cy="5157630"/>
          </a:xfrm>
          <a:prstGeom prst="rect">
            <a:avLst/>
          </a:prstGeom>
          <a:noFill/>
        </p:spPr>
        <p:txBody>
          <a:bodyPr wrap="square">
            <a:spAutoFit/>
          </a:bodyPr>
          <a:lstStyle/>
          <a:p>
            <a:pPr marR="71755" algn="just">
              <a:lnSpc>
                <a:spcPct val="200000"/>
              </a:lnSpc>
              <a:spcBef>
                <a:spcPts val="15"/>
              </a:spcBef>
              <a:spcAft>
                <a:spcPts val="0"/>
              </a:spcAft>
            </a:pPr>
            <a:r>
              <a:rPr lang="en-US" sz="2400" b="1" i="1" dirty="0">
                <a:effectLst/>
                <a:latin typeface="Times New Roman" panose="02020603050405020304" pitchFamily="18" charset="0"/>
                <a:ea typeface="Times New Roman" panose="02020603050405020304" pitchFamily="18" charset="0"/>
                <a:cs typeface="Times New Roman" panose="02020603050405020304" pitchFamily="18" charset="0"/>
              </a:rPr>
              <a:t>Calculation of binding energy on the basis of the Liquid Drop Model:</a:t>
            </a:r>
            <a:endParaRPr lang="en-IN" sz="2400" b="1" dirty="0">
              <a:effectLst/>
              <a:latin typeface="Calibri" panose="020F0502020204030204" pitchFamily="34" charset="0"/>
              <a:ea typeface="Calibri" panose="020F0502020204030204" pitchFamily="34" charset="0"/>
              <a:cs typeface="Times New Roman" panose="02020603050405020304" pitchFamily="18" charset="0"/>
            </a:endParaRPr>
          </a:p>
          <a:p>
            <a:pPr marL="342900" marR="71755" indent="-342900" algn="just">
              <a:lnSpc>
                <a:spcPct val="200000"/>
              </a:lnSpc>
              <a:spcBef>
                <a:spcPts val="15"/>
              </a:spcBef>
              <a:spcAft>
                <a:spcPts val="0"/>
              </a:spcAft>
              <a:buFont typeface="Wingdings" panose="05000000000000000000" pitchFamily="2" charset="2"/>
              <a:buChar char="Ø"/>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We will treat the nucleus as an assembly of interacting particles similar in some way to a drop of liquid. </a:t>
            </a:r>
          </a:p>
          <a:p>
            <a:pPr marL="342900" marR="71755" indent="-342900">
              <a:lnSpc>
                <a:spcPct val="200000"/>
              </a:lnSpc>
              <a:spcBef>
                <a:spcPts val="15"/>
              </a:spcBef>
              <a:spcAft>
                <a:spcPts val="0"/>
              </a:spcAft>
              <a:buFont typeface="Wingdings" panose="05000000000000000000" pitchFamily="2" charset="2"/>
              <a:buChar char="Ø"/>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We also introduce :	</a:t>
            </a:r>
            <a:b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the presence of Coulomb forces </a:t>
            </a:r>
            <a:b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(ii) the effects of Pauli’s exclusion principle and </a:t>
            </a:r>
            <a:b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(iii) the quantum principle.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42624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D91276-27AF-8E57-016B-BDCC20E6AF62}"/>
              </a:ext>
            </a:extLst>
          </p:cNvPr>
          <p:cNvSpPr txBox="1"/>
          <p:nvPr/>
        </p:nvSpPr>
        <p:spPr>
          <a:xfrm>
            <a:off x="325120" y="0"/>
            <a:ext cx="11775440" cy="6001771"/>
          </a:xfrm>
          <a:prstGeom prst="rect">
            <a:avLst/>
          </a:prstGeom>
          <a:noFill/>
        </p:spPr>
        <p:txBody>
          <a:bodyPr wrap="square">
            <a:spAutoFit/>
          </a:bodyPr>
          <a:lstStyle/>
          <a:p>
            <a:pPr marL="457200" indent="-457200">
              <a:lnSpc>
                <a:spcPct val="200000"/>
              </a:lnSpc>
              <a:buFont typeface="Wingdings" panose="05000000000000000000" pitchFamily="2" charset="2"/>
              <a:buChar char="§"/>
            </a:pPr>
            <a:r>
              <a:rPr lang="en-PG" sz="2800" dirty="0">
                <a:effectLst/>
                <a:latin typeface="Times New Roman" panose="02020603050405020304" pitchFamily="18" charset="0"/>
                <a:ea typeface="Times New Roman" panose="02020603050405020304" pitchFamily="18" charset="0"/>
              </a:rPr>
              <a:t>The analogy between nucleus and liquid drop has been used to set up a semiempirical formula for the mass (or binding energy) of a nucleus in its ground state. </a:t>
            </a:r>
            <a:endParaRPr lang="en-IN" sz="2800" dirty="0">
              <a:effectLst/>
              <a:latin typeface="Times New Roman" panose="02020603050405020304" pitchFamily="18" charset="0"/>
              <a:ea typeface="Times New Roman" panose="02020603050405020304" pitchFamily="18" charset="0"/>
            </a:endParaRPr>
          </a:p>
          <a:p>
            <a:pPr marL="457200" indent="-457200">
              <a:lnSpc>
                <a:spcPct val="200000"/>
              </a:lnSpc>
              <a:buFont typeface="Wingdings" panose="05000000000000000000" pitchFamily="2" charset="2"/>
              <a:buChar char="§"/>
            </a:pPr>
            <a:r>
              <a:rPr lang="en-PG" sz="2800" dirty="0">
                <a:effectLst/>
                <a:latin typeface="Times New Roman" panose="02020603050405020304" pitchFamily="18" charset="0"/>
                <a:ea typeface="Times New Roman" panose="02020603050405020304" pitchFamily="18" charset="0"/>
              </a:rPr>
              <a:t>The formula has been obtained by considering different factors of the nucleus binding.</a:t>
            </a:r>
            <a:endParaRPr lang="en-IN" sz="2800" dirty="0">
              <a:effectLst/>
              <a:latin typeface="Times New Roman" panose="02020603050405020304" pitchFamily="18" charset="0"/>
              <a:ea typeface="Times New Roman" panose="02020603050405020304" pitchFamily="18" charset="0"/>
            </a:endParaRPr>
          </a:p>
          <a:p>
            <a:pPr marL="457200" indent="-457200">
              <a:lnSpc>
                <a:spcPct val="200000"/>
              </a:lnSpc>
              <a:buFont typeface="Wingdings" panose="05000000000000000000" pitchFamily="2" charset="2"/>
              <a:buChar char="§"/>
            </a:pPr>
            <a:r>
              <a:rPr lang="en-PG" sz="2800" dirty="0">
                <a:effectLst/>
                <a:latin typeface="Times New Roman" panose="02020603050405020304" pitchFamily="18" charset="0"/>
                <a:ea typeface="Times New Roman" panose="02020603050405020304" pitchFamily="18" charset="0"/>
              </a:rPr>
              <a:t>The mass of the nucleus can be expressed in terms of the total binding energy B and the masses of Z protons and N neutrons as:   </a:t>
            </a:r>
            <a:r>
              <a:rPr lang="en-PG" sz="2800" b="1" dirty="0">
                <a:effectLst/>
                <a:latin typeface="Times New Roman" panose="02020603050405020304" pitchFamily="18" charset="0"/>
                <a:ea typeface="Times New Roman" panose="02020603050405020304" pitchFamily="18" charset="0"/>
              </a:rPr>
              <a:t>M = Z </a:t>
            </a:r>
            <a:r>
              <a:rPr lang="en-PG" sz="2800" b="1" dirty="0" err="1">
                <a:effectLst/>
                <a:latin typeface="Times New Roman" panose="02020603050405020304" pitchFamily="18" charset="0"/>
                <a:ea typeface="Times New Roman" panose="02020603050405020304" pitchFamily="18" charset="0"/>
              </a:rPr>
              <a:t>M</a:t>
            </a:r>
            <a:r>
              <a:rPr lang="en-PG" sz="2800" b="1" baseline="-25000" dirty="0" err="1">
                <a:effectLst/>
                <a:latin typeface="Times New Roman" panose="02020603050405020304" pitchFamily="18" charset="0"/>
                <a:ea typeface="Times New Roman" panose="02020603050405020304" pitchFamily="18" charset="0"/>
              </a:rPr>
              <a:t>p</a:t>
            </a:r>
            <a:r>
              <a:rPr lang="en-PG" sz="2800" b="1" dirty="0">
                <a:effectLst/>
                <a:latin typeface="Times New Roman" panose="02020603050405020304" pitchFamily="18" charset="0"/>
                <a:ea typeface="Times New Roman" panose="02020603050405020304" pitchFamily="18" charset="0"/>
              </a:rPr>
              <a:t> + N M</a:t>
            </a:r>
            <a:r>
              <a:rPr lang="en-PG" sz="2800" b="1" baseline="-25000" dirty="0">
                <a:effectLst/>
                <a:latin typeface="Times New Roman" panose="02020603050405020304" pitchFamily="18" charset="0"/>
                <a:ea typeface="Times New Roman" panose="02020603050405020304" pitchFamily="18" charset="0"/>
              </a:rPr>
              <a:t>n</a:t>
            </a:r>
            <a:r>
              <a:rPr lang="en-PG" sz="2800" b="1" dirty="0">
                <a:effectLst/>
                <a:latin typeface="Times New Roman" panose="02020603050405020304" pitchFamily="18" charset="0"/>
                <a:ea typeface="Times New Roman" panose="02020603050405020304" pitchFamily="18" charset="0"/>
              </a:rPr>
              <a:t>- B</a:t>
            </a:r>
            <a:endParaRPr lang="en-IN" sz="2800" b="1" dirty="0"/>
          </a:p>
        </p:txBody>
      </p:sp>
    </p:spTree>
    <p:extLst>
      <p:ext uri="{BB962C8B-B14F-4D97-AF65-F5344CB8AC3E}">
        <p14:creationId xmlns:p14="http://schemas.microsoft.com/office/powerpoint/2010/main" val="1186663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19E99CA-44DC-81F0-2A16-2B2A89817DD4}"/>
              </a:ext>
            </a:extLst>
          </p:cNvPr>
          <p:cNvSpPr txBox="1"/>
          <p:nvPr/>
        </p:nvSpPr>
        <p:spPr>
          <a:xfrm>
            <a:off x="406400" y="412542"/>
            <a:ext cx="11196320" cy="5139997"/>
          </a:xfrm>
          <a:prstGeom prst="rect">
            <a:avLst/>
          </a:prstGeom>
          <a:noFill/>
        </p:spPr>
        <p:txBody>
          <a:bodyPr wrap="square">
            <a:spAutoFit/>
          </a:bodyPr>
          <a:lstStyle/>
          <a:p>
            <a:pPr marL="457200" indent="-457200">
              <a:lnSpc>
                <a:spcPct val="200000"/>
              </a:lnSpc>
              <a:buFont typeface="Wingdings" panose="05000000000000000000" pitchFamily="2" charset="2"/>
              <a:buChar char="Ø"/>
            </a:pPr>
            <a:r>
              <a:rPr lang="en-PG" sz="2800" dirty="0">
                <a:effectLst/>
                <a:latin typeface="Times New Roman" panose="02020603050405020304" pitchFamily="18" charset="0"/>
                <a:ea typeface="Times New Roman" panose="02020603050405020304" pitchFamily="18" charset="0"/>
              </a:rPr>
              <a:t>We can therefore treat the binding energy of a nucleus as a combination of many terms, </a:t>
            </a:r>
            <a:endParaRPr lang="en-IN" sz="2800" dirty="0">
              <a:effectLst/>
              <a:latin typeface="Times New Roman" panose="02020603050405020304" pitchFamily="18" charset="0"/>
              <a:ea typeface="Times New Roman" panose="02020603050405020304" pitchFamily="18" charset="0"/>
            </a:endParaRPr>
          </a:p>
          <a:p>
            <a:pPr>
              <a:lnSpc>
                <a:spcPct val="200000"/>
              </a:lnSpc>
            </a:pPr>
            <a:r>
              <a:rPr lang="en-IN" sz="2800" dirty="0">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i.e., B = E</a:t>
            </a:r>
            <a:r>
              <a:rPr lang="en-PG" sz="2800" baseline="-25000" dirty="0">
                <a:effectLst/>
                <a:latin typeface="Times New Roman" panose="02020603050405020304" pitchFamily="18" charset="0"/>
                <a:ea typeface="Times New Roman" panose="02020603050405020304" pitchFamily="18" charset="0"/>
              </a:rPr>
              <a:t>V</a:t>
            </a:r>
            <a:r>
              <a:rPr lang="en-PG" sz="2800" dirty="0">
                <a:effectLst/>
                <a:latin typeface="Times New Roman" panose="02020603050405020304" pitchFamily="18" charset="0"/>
                <a:ea typeface="Times New Roman" panose="02020603050405020304" pitchFamily="18" charset="0"/>
              </a:rPr>
              <a:t> - E</a:t>
            </a:r>
            <a:r>
              <a:rPr lang="en-PG" sz="2800" baseline="-25000" dirty="0">
                <a:effectLst/>
                <a:latin typeface="Times New Roman" panose="02020603050405020304" pitchFamily="18" charset="0"/>
                <a:ea typeface="Times New Roman" panose="02020603050405020304" pitchFamily="18" charset="0"/>
              </a:rPr>
              <a:t>S</a:t>
            </a:r>
            <a:r>
              <a:rPr lang="en-PG" sz="2800" dirty="0">
                <a:effectLst/>
                <a:latin typeface="Times New Roman" panose="02020603050405020304" pitchFamily="18" charset="0"/>
                <a:ea typeface="Times New Roman" panose="02020603050405020304" pitchFamily="18" charset="0"/>
              </a:rPr>
              <a:t> - E</a:t>
            </a:r>
            <a:r>
              <a:rPr lang="en-PG" sz="2800" baseline="-25000" dirty="0">
                <a:effectLst/>
                <a:latin typeface="Times New Roman" panose="02020603050405020304" pitchFamily="18" charset="0"/>
                <a:ea typeface="Times New Roman" panose="02020603050405020304" pitchFamily="18" charset="0"/>
              </a:rPr>
              <a:t>C</a:t>
            </a:r>
            <a:r>
              <a:rPr lang="en-PG" sz="2800" dirty="0">
                <a:effectLst/>
                <a:latin typeface="Times New Roman" panose="02020603050405020304" pitchFamily="18" charset="0"/>
                <a:ea typeface="Times New Roman" panose="02020603050405020304" pitchFamily="18" charset="0"/>
              </a:rPr>
              <a:t> - </a:t>
            </a:r>
            <a:r>
              <a:rPr lang="en-PG" sz="2800" dirty="0" err="1">
                <a:effectLst/>
                <a:latin typeface="Times New Roman" panose="02020603050405020304" pitchFamily="18" charset="0"/>
                <a:ea typeface="Times New Roman" panose="02020603050405020304" pitchFamily="18" charset="0"/>
              </a:rPr>
              <a:t>E</a:t>
            </a:r>
            <a:r>
              <a:rPr lang="en-PG" sz="2800" baseline="-25000" dirty="0" err="1">
                <a:effectLst/>
                <a:latin typeface="Times New Roman" panose="02020603050405020304" pitchFamily="18" charset="0"/>
                <a:ea typeface="Times New Roman" panose="02020603050405020304" pitchFamily="18" charset="0"/>
              </a:rPr>
              <a:t>Sym</a:t>
            </a:r>
            <a:r>
              <a:rPr lang="en-PG" sz="2800" dirty="0">
                <a:effectLst/>
                <a:latin typeface="Times New Roman" panose="02020603050405020304" pitchFamily="18" charset="0"/>
                <a:ea typeface="Times New Roman" panose="02020603050405020304" pitchFamily="18" charset="0"/>
              </a:rPr>
              <a:t> - E</a:t>
            </a:r>
            <a:r>
              <a:rPr lang="en-PG" sz="2800" baseline="-25000" dirty="0">
                <a:effectLst/>
                <a:latin typeface="Times New Roman" panose="02020603050405020304" pitchFamily="18" charset="0"/>
                <a:ea typeface="Times New Roman" panose="02020603050405020304" pitchFamily="18" charset="0"/>
              </a:rPr>
              <a:t>P</a:t>
            </a:r>
            <a:r>
              <a:rPr lang="en-PG" sz="2800" dirty="0">
                <a:effectLst/>
                <a:latin typeface="Times New Roman" panose="02020603050405020304" pitchFamily="18" charset="0"/>
                <a:ea typeface="Times New Roman" panose="02020603050405020304" pitchFamily="18" charset="0"/>
              </a:rPr>
              <a:t> </a:t>
            </a:r>
            <a:r>
              <a:rPr lang="en-IN" sz="2800" dirty="0">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where</a:t>
            </a:r>
            <a:r>
              <a:rPr lang="en-IN" sz="2800" dirty="0">
                <a:effectLst/>
                <a:latin typeface="Times New Roman" panose="02020603050405020304" pitchFamily="18" charset="0"/>
                <a:ea typeface="Times New Roman" panose="02020603050405020304" pitchFamily="18" charset="0"/>
              </a:rPr>
              <a:t>  </a:t>
            </a:r>
          </a:p>
          <a:p>
            <a:pPr marL="457200" indent="-457200">
              <a:lnSpc>
                <a:spcPct val="200000"/>
              </a:lnSpc>
              <a:buFont typeface="Wingdings" panose="05000000000000000000" pitchFamily="2" charset="2"/>
              <a:buChar char="§"/>
            </a:pPr>
            <a:r>
              <a:rPr lang="en-IN" sz="2800" dirty="0">
                <a:latin typeface="Times New Roman" panose="02020603050405020304" pitchFamily="18" charset="0"/>
                <a:ea typeface="Times New Roman" panose="02020603050405020304" pitchFamily="18" charset="0"/>
              </a:rPr>
              <a:t>    </a:t>
            </a:r>
            <a:r>
              <a:rPr lang="en-PG" sz="2800" dirty="0">
                <a:latin typeface="Times New Roman" panose="02020603050405020304" pitchFamily="18" charset="0"/>
                <a:ea typeface="Times New Roman" panose="02020603050405020304" pitchFamily="18" charset="0"/>
              </a:rPr>
              <a:t>E</a:t>
            </a:r>
            <a:r>
              <a:rPr lang="en-PG" sz="2800" baseline="-25000" dirty="0">
                <a:latin typeface="Times New Roman" panose="02020603050405020304" pitchFamily="18" charset="0"/>
                <a:ea typeface="Times New Roman" panose="02020603050405020304" pitchFamily="18" charset="0"/>
              </a:rPr>
              <a:t>V</a:t>
            </a:r>
            <a:r>
              <a:rPr lang="en-IN" sz="2800" baseline="-25000" dirty="0">
                <a:latin typeface="Times New Roman" panose="02020603050405020304" pitchFamily="18" charset="0"/>
                <a:ea typeface="Times New Roman" panose="02020603050405020304" pitchFamily="18" charset="0"/>
              </a:rPr>
              <a:t>  </a:t>
            </a:r>
            <a:r>
              <a:rPr lang="en-IN" sz="2800" dirty="0">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the volume, </a:t>
            </a:r>
            <a:r>
              <a:rPr lang="en-IN" sz="2800" dirty="0">
                <a:latin typeface="Times New Roman" panose="02020603050405020304" pitchFamily="18" charset="0"/>
                <a:ea typeface="Times New Roman" panose="02020603050405020304" pitchFamily="18" charset="0"/>
              </a:rPr>
              <a:t>      </a:t>
            </a:r>
            <a:r>
              <a:rPr lang="en-PG" sz="2800" dirty="0">
                <a:latin typeface="Times New Roman" panose="02020603050405020304" pitchFamily="18" charset="0"/>
                <a:ea typeface="Times New Roman" panose="02020603050405020304" pitchFamily="18" charset="0"/>
              </a:rPr>
              <a:t>E</a:t>
            </a:r>
            <a:r>
              <a:rPr lang="en-PG" sz="2800" baseline="-25000" dirty="0">
                <a:latin typeface="Times New Roman" panose="02020603050405020304" pitchFamily="18" charset="0"/>
                <a:ea typeface="Times New Roman" panose="02020603050405020304" pitchFamily="18" charset="0"/>
              </a:rPr>
              <a:t>S</a:t>
            </a:r>
            <a:r>
              <a:rPr lang="en-IN" sz="2800" baseline="-25000" dirty="0">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surface, </a:t>
            </a:r>
            <a:r>
              <a:rPr lang="en-IN" sz="2800" dirty="0">
                <a:effectLst/>
                <a:latin typeface="Times New Roman" panose="02020603050405020304" pitchFamily="18" charset="0"/>
                <a:ea typeface="Times New Roman" panose="02020603050405020304" pitchFamily="18" charset="0"/>
              </a:rPr>
              <a:t>               </a:t>
            </a:r>
            <a:r>
              <a:rPr lang="en-PG" sz="2800" dirty="0">
                <a:latin typeface="Times New Roman" panose="02020603050405020304" pitchFamily="18" charset="0"/>
                <a:ea typeface="Times New Roman" panose="02020603050405020304" pitchFamily="18" charset="0"/>
              </a:rPr>
              <a:t>E</a:t>
            </a:r>
            <a:r>
              <a:rPr lang="en-PG" sz="2800" baseline="-25000" dirty="0">
                <a:latin typeface="Times New Roman" panose="02020603050405020304" pitchFamily="18" charset="0"/>
                <a:ea typeface="Times New Roman" panose="02020603050405020304" pitchFamily="18" charset="0"/>
              </a:rPr>
              <a:t>C</a:t>
            </a:r>
            <a:r>
              <a:rPr lang="en-IN" sz="2800" baseline="-25000" dirty="0">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Coulomb, </a:t>
            </a:r>
            <a:endParaRPr lang="en-IN" sz="2800" dirty="0">
              <a:latin typeface="Times New Roman" panose="02020603050405020304" pitchFamily="18" charset="0"/>
              <a:ea typeface="Times New Roman" panose="02020603050405020304" pitchFamily="18" charset="0"/>
            </a:endParaRPr>
          </a:p>
          <a:p>
            <a:pPr>
              <a:lnSpc>
                <a:spcPct val="200000"/>
              </a:lnSpc>
            </a:pPr>
            <a:r>
              <a:rPr lang="en-IN" sz="2800" dirty="0">
                <a:latin typeface="Times New Roman" panose="02020603050405020304" pitchFamily="18" charset="0"/>
                <a:ea typeface="Times New Roman" panose="02020603050405020304" pitchFamily="18" charset="0"/>
              </a:rPr>
              <a:t>         </a:t>
            </a:r>
            <a:r>
              <a:rPr lang="en-PG" sz="2800" dirty="0">
                <a:latin typeface="Times New Roman" panose="02020603050405020304" pitchFamily="18" charset="0"/>
                <a:ea typeface="Times New Roman" panose="02020603050405020304" pitchFamily="18" charset="0"/>
              </a:rPr>
              <a:t>E</a:t>
            </a:r>
            <a:r>
              <a:rPr lang="en-IN" sz="2800" baseline="-25000" dirty="0">
                <a:latin typeface="Times New Roman" panose="02020603050405020304" pitchFamily="18" charset="0"/>
                <a:ea typeface="Times New Roman" panose="02020603050405020304" pitchFamily="18" charset="0"/>
              </a:rPr>
              <a:t>s</a:t>
            </a:r>
            <a:r>
              <a:rPr lang="en-PG" sz="2800" baseline="-25000" dirty="0" err="1">
                <a:latin typeface="Times New Roman" panose="02020603050405020304" pitchFamily="18" charset="0"/>
                <a:ea typeface="Times New Roman" panose="02020603050405020304" pitchFamily="18" charset="0"/>
              </a:rPr>
              <a:t>ym</a:t>
            </a:r>
            <a:r>
              <a:rPr lang="en-IN" sz="2800" baseline="-25000" dirty="0">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symmetry</a:t>
            </a:r>
            <a:r>
              <a:rPr lang="en-IN" sz="2800" dirty="0">
                <a:effectLst/>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 and </a:t>
            </a:r>
            <a:r>
              <a:rPr lang="en-IN" sz="2800" dirty="0">
                <a:effectLst/>
                <a:latin typeface="Times New Roman" panose="02020603050405020304" pitchFamily="18" charset="0"/>
                <a:ea typeface="Times New Roman" panose="02020603050405020304" pitchFamily="18" charset="0"/>
              </a:rPr>
              <a:t>  </a:t>
            </a:r>
            <a:r>
              <a:rPr lang="en-PG" sz="2800" dirty="0">
                <a:latin typeface="Times New Roman" panose="02020603050405020304" pitchFamily="18" charset="0"/>
                <a:ea typeface="Times New Roman" panose="02020603050405020304" pitchFamily="18" charset="0"/>
              </a:rPr>
              <a:t>E</a:t>
            </a:r>
            <a:r>
              <a:rPr lang="en-PG" sz="2800" baseline="-25000" dirty="0">
                <a:latin typeface="Times New Roman" panose="02020603050405020304" pitchFamily="18" charset="0"/>
                <a:ea typeface="Times New Roman" panose="02020603050405020304" pitchFamily="18" charset="0"/>
              </a:rPr>
              <a:t>P</a:t>
            </a:r>
            <a:r>
              <a:rPr lang="en-IN" sz="2800" baseline="-25000" dirty="0">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pairing term</a:t>
            </a:r>
            <a:r>
              <a:rPr lang="en-IN" sz="2800" dirty="0">
                <a:effectLst/>
                <a:latin typeface="Times New Roman" panose="02020603050405020304" pitchFamily="18" charset="0"/>
                <a:ea typeface="Times New Roman" panose="02020603050405020304" pitchFamily="18" charset="0"/>
              </a:rPr>
              <a:t>  </a:t>
            </a:r>
          </a:p>
          <a:p>
            <a:pPr>
              <a:lnSpc>
                <a:spcPct val="200000"/>
              </a:lnSpc>
            </a:pPr>
            <a:r>
              <a:rPr lang="en-IN" sz="2800" dirty="0">
                <a:latin typeface="Times New Roman" panose="02020603050405020304" pitchFamily="18" charset="0"/>
                <a:ea typeface="Times New Roman" panose="02020603050405020304" pitchFamily="18" charset="0"/>
              </a:rPr>
              <a:t>   </a:t>
            </a:r>
            <a:r>
              <a:rPr lang="en-PG" sz="2800" dirty="0">
                <a:effectLst/>
                <a:latin typeface="Times New Roman" panose="02020603050405020304" pitchFamily="18" charset="0"/>
                <a:ea typeface="Times New Roman" panose="02020603050405020304" pitchFamily="18" charset="0"/>
              </a:rPr>
              <a:t>Therefore, the total binding energy has contributions from all these. </a:t>
            </a:r>
            <a:endParaRPr lang="en-IN" sz="2800" dirty="0"/>
          </a:p>
        </p:txBody>
      </p:sp>
    </p:spTree>
    <p:extLst>
      <p:ext uri="{BB962C8B-B14F-4D97-AF65-F5344CB8AC3E}">
        <p14:creationId xmlns:p14="http://schemas.microsoft.com/office/powerpoint/2010/main" val="3946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3C449A-BC7B-F3EB-EF46-4F4F5E364A20}"/>
              </a:ext>
            </a:extLst>
          </p:cNvPr>
          <p:cNvSpPr txBox="1"/>
          <p:nvPr/>
        </p:nvSpPr>
        <p:spPr>
          <a:xfrm>
            <a:off x="142240" y="365436"/>
            <a:ext cx="11714480" cy="3911135"/>
          </a:xfrm>
          <a:prstGeom prst="rect">
            <a:avLst/>
          </a:prstGeom>
          <a:noFill/>
        </p:spPr>
        <p:txBody>
          <a:bodyPr wrap="square">
            <a:spAutoFit/>
          </a:bodyPr>
          <a:lstStyle/>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Volume term</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(E</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400" b="1"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volume term is equivalent to the binding energy of a liquid drop, i.e. the energy required to evaporate a liquid drop (called latent heat of evaporation). </a:t>
            </a: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This energy is directly proportional to the volume of the liquid drop. Similarly, the volume term of the nuclear binding energy is proportional to the volume of the nucleus which is also proportional to the mass number A.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Therefore,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where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is a proportionality constant</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6540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287AA2-1A66-F76E-1143-B7AEA137485A}"/>
              </a:ext>
            </a:extLst>
          </p:cNvPr>
          <p:cNvSpPr txBox="1"/>
          <p:nvPr/>
        </p:nvSpPr>
        <p:spPr>
          <a:xfrm>
            <a:off x="568960" y="476545"/>
            <a:ext cx="10363200" cy="5193858"/>
          </a:xfrm>
          <a:prstGeom prst="rect">
            <a:avLst/>
          </a:prstGeom>
          <a:noFill/>
        </p:spPr>
        <p:txBody>
          <a:bodyPr wrap="square">
            <a:spAutoFit/>
          </a:bodyPr>
          <a:lstStyle/>
          <a:p>
            <a:pPr marL="457200" marR="71755" indent="-457200" algn="just">
              <a:lnSpc>
                <a:spcPct val="15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Further,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this term reflects the short-range nature of the strong forces. </a:t>
            </a:r>
          </a:p>
          <a:p>
            <a:pPr marL="457200" marR="71755" indent="-457200" algn="just">
              <a:lnSpc>
                <a:spcPct val="150000"/>
              </a:lnSpc>
              <a:spcBef>
                <a:spcPts val="15"/>
              </a:spcBef>
              <a:spcAft>
                <a:spcPts val="0"/>
              </a:spcAft>
              <a:buFont typeface="Wingdings" panose="05000000000000000000" pitchFamily="2" charset="2"/>
              <a:buChar char="ü"/>
            </a:pP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71755" indent="-457200" algn="just">
              <a:lnSpc>
                <a:spcPct val="15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If a nucleon interacted with all other nucleons we would expect an energy term of proportional to A (A − 1). </a:t>
            </a:r>
          </a:p>
          <a:p>
            <a:pPr marL="457200" marR="71755" indent="-457200" algn="just">
              <a:lnSpc>
                <a:spcPct val="150000"/>
              </a:lnSpc>
              <a:spcBef>
                <a:spcPts val="15"/>
              </a:spcBef>
              <a:spcAft>
                <a:spcPts val="0"/>
              </a:spcAft>
              <a:buFont typeface="Wingdings" panose="05000000000000000000" pitchFamily="2" charset="2"/>
              <a:buChar char="ü"/>
            </a:pP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71755" indent="-457200" algn="just">
              <a:lnSpc>
                <a:spcPct val="15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But the fact that the binding energy is proportional to only A indicates that a nucleon only interacts with its nearest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neighbours</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2343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36B2C35-BF3E-4421-6343-29950DBE6F4E}"/>
              </a:ext>
            </a:extLst>
          </p:cNvPr>
          <p:cNvSpPr txBox="1"/>
          <p:nvPr/>
        </p:nvSpPr>
        <p:spPr>
          <a:xfrm>
            <a:off x="71120" y="805912"/>
            <a:ext cx="11602720" cy="4465133"/>
          </a:xfrm>
          <a:prstGeom prst="rect">
            <a:avLst/>
          </a:prstGeom>
          <a:noFill/>
        </p:spPr>
        <p:txBody>
          <a:bodyPr wrap="square">
            <a:spAutoFit/>
          </a:bodyPr>
          <a:lstStyle/>
          <a:p>
            <a:pPr marR="71755" algn="just">
              <a:lnSpc>
                <a:spcPct val="150000"/>
              </a:lnSpc>
              <a:spcBef>
                <a:spcPts val="15"/>
              </a:spcBef>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Surface term</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(E</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400" b="1" dirty="0">
              <a:effectLst/>
              <a:latin typeface="Calibri" panose="020F0502020204030204" pitchFamily="34" charset="0"/>
              <a:ea typeface="Calibri" panose="020F0502020204030204" pitchFamily="34" charset="0"/>
              <a:cs typeface="Times New Roman" panose="02020603050405020304" pitchFamily="18" charset="0"/>
            </a:endParaRPr>
          </a:p>
          <a:p>
            <a:pPr marL="342900" marR="71755" indent="-342900" algn="just">
              <a:lnSpc>
                <a:spcPct val="150000"/>
              </a:lnSpc>
              <a:spcBef>
                <a:spcPts val="15"/>
              </a:spcBef>
              <a:spcAft>
                <a:spcPts val="0"/>
              </a:spcAft>
              <a:buFont typeface="Wingdings" panose="05000000000000000000" pitchFamily="2" charset="2"/>
              <a:buChar char="Ø"/>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We can assume that every nucleon in the nucleus is surrounded by all sides by neighbouring nucleons. i.e., they all experience equal attraction. </a:t>
            </a:r>
          </a:p>
          <a:p>
            <a:pPr marL="342900" marR="71755" indent="-342900" algn="just">
              <a:lnSpc>
                <a:spcPct val="150000"/>
              </a:lnSpc>
              <a:spcBef>
                <a:spcPts val="15"/>
              </a:spcBef>
              <a:spcAft>
                <a:spcPts val="0"/>
              </a:spcAft>
              <a:buFont typeface="Wingdings" panose="05000000000000000000" pitchFamily="2" charset="2"/>
              <a:buChar char="Ø"/>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This is not true, those on the surface interact with fewer nucleons compared to those close to the center. </a:t>
            </a:r>
          </a:p>
          <a:p>
            <a:pPr marL="342900" marR="71755" indent="-342900" algn="just">
              <a:lnSpc>
                <a:spcPct val="150000"/>
              </a:lnSpc>
              <a:spcBef>
                <a:spcPts val="15"/>
              </a:spcBef>
              <a:spcAft>
                <a:spcPts val="0"/>
              </a:spcAft>
              <a:buFont typeface="Wingdings" panose="05000000000000000000" pitchFamily="2" charset="2"/>
              <a:buChar char="Ø"/>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Therefore, it can be said that the presence of a surface reduces the binding energy from what it would have been if the nucleus were to have no surface. </a:t>
            </a:r>
          </a:p>
          <a:p>
            <a:pPr marL="342900" marR="71755" indent="-342900" algn="just">
              <a:lnSpc>
                <a:spcPct val="150000"/>
              </a:lnSpc>
              <a:spcBef>
                <a:spcPts val="15"/>
              </a:spcBef>
              <a:spcAft>
                <a:spcPts val="0"/>
              </a:spcAft>
              <a:buFont typeface="Wingdings" panose="05000000000000000000" pitchFamily="2" charset="2"/>
              <a:buChar char="Ø"/>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5971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4471796-2416-715A-B3EB-BA9B2F1480B9}"/>
              </a:ext>
            </a:extLst>
          </p:cNvPr>
          <p:cNvSpPr txBox="1"/>
          <p:nvPr/>
        </p:nvSpPr>
        <p:spPr>
          <a:xfrm>
            <a:off x="289560" y="456225"/>
            <a:ext cx="11104880" cy="5301580"/>
          </a:xfrm>
          <a:prstGeom prst="rect">
            <a:avLst/>
          </a:prstGeom>
          <a:noFill/>
        </p:spPr>
        <p:txBody>
          <a:bodyPr wrap="square">
            <a:spAutoFit/>
          </a:bodyPr>
          <a:lstStyle/>
          <a:p>
            <a:pPr marL="342900" marR="71755" indent="-342900" algn="just">
              <a:lnSpc>
                <a:spcPct val="2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This surface energy term is related to the surface area, i.e.  E</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S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α R</a:t>
            </a:r>
            <a:r>
              <a:rPr lang="en-US" sz="2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(since the surface area is proportional to the square of the radius). </a:t>
            </a:r>
          </a:p>
          <a:p>
            <a:pPr marL="342900" marR="71755" indent="-342900" algn="just">
              <a:lnSpc>
                <a:spcPct val="2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Nuclear radius is proportional to A</a:t>
            </a:r>
            <a:r>
              <a:rPr lang="en-US" sz="2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1/3</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250000"/>
              </a:lnSpc>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Therefore, surface area E</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S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α R</a:t>
            </a:r>
            <a:r>
              <a:rPr lang="en-US" sz="2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α (A</a:t>
            </a:r>
            <a:r>
              <a:rPr lang="en-US" sz="2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1/3</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α A</a:t>
            </a:r>
            <a:r>
              <a:rPr lang="en-US" sz="2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2/3</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250000"/>
              </a:lnSpc>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Therefore, </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8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8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2800" b="1" baseline="30000" dirty="0">
                <a:effectLst/>
                <a:latin typeface="Times New Roman" panose="02020603050405020304" pitchFamily="18" charset="0"/>
                <a:ea typeface="Times New Roman" panose="02020603050405020304" pitchFamily="18" charset="0"/>
                <a:cs typeface="Times New Roman" panose="02020603050405020304" pitchFamily="18" charset="0"/>
              </a:rPr>
              <a:t>2/3</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where c</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is a proportionality constant</a:t>
            </a:r>
            <a:endParaRPr lang="en-IN" sz="2800" dirty="0"/>
          </a:p>
        </p:txBody>
      </p:sp>
    </p:spTree>
    <p:extLst>
      <p:ext uri="{BB962C8B-B14F-4D97-AF65-F5344CB8AC3E}">
        <p14:creationId xmlns:p14="http://schemas.microsoft.com/office/powerpoint/2010/main" val="2068275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FC138644-63DC-831D-C1ED-6FBECD4F5751}"/>
                  </a:ext>
                </a:extLst>
              </p:cNvPr>
              <p:cNvSpPr txBox="1"/>
              <p:nvPr/>
            </p:nvSpPr>
            <p:spPr>
              <a:xfrm>
                <a:off x="508000" y="426791"/>
                <a:ext cx="11216640" cy="4914487"/>
              </a:xfrm>
              <a:prstGeom prst="rect">
                <a:avLst/>
              </a:prstGeom>
              <a:noFill/>
            </p:spPr>
            <p:txBody>
              <a:bodyPr wrap="square">
                <a:spAutoFit/>
              </a:bodyPr>
              <a:lstStyle/>
              <a:p>
                <a:pPr marR="71755" algn="just">
                  <a:lnSpc>
                    <a:spcPct val="150000"/>
                  </a:lnSpc>
                  <a:spcBef>
                    <a:spcPts val="15"/>
                  </a:spcBef>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(iii) </a:t>
                </a: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Coulomb term</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(E</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400" b="1"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Certain energy is required to overcome the repulsive Coulomb forces in order to bind the nucleus. </a:t>
                </a: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Coulomb energy term is proportional to the square of the atomic number (Z), and can be written as :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3</m:t>
                        </m:r>
                      </m:num>
                      <m:den>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5</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4</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𝜋</m:t>
                        </m:r>
                        <m:sSub>
                          <m:sSub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𝜀</m:t>
                            </m:r>
                          </m:e>
                          <m:sub>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𝑜</m:t>
                            </m:r>
                          </m:sub>
                        </m:sSub>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1 )</m:t>
                        </m:r>
                        <m:sSup>
                          <m:sSup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𝑒</m:t>
                            </m:r>
                          </m:e>
                          <m:sup>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num>
                      <m:den>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𝑟</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3</m:t>
                        </m:r>
                      </m:num>
                      <m:den>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5</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4</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𝜋</m:t>
                        </m:r>
                        <m:sSub>
                          <m:sSub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𝜀</m:t>
                            </m:r>
                          </m:e>
                          <m:sub>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𝑜</m:t>
                            </m:r>
                          </m:sub>
                        </m:sSub>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1 )</m:t>
                        </m:r>
                        <m:sSup>
                          <m:sSup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𝑒</m:t>
                            </m:r>
                          </m:e>
                          <m:sup>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num>
                      <m:den>
                        <m:sSub>
                          <m:sSub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𝑅</m:t>
                            </m:r>
                          </m:e>
                          <m:sub>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𝑜</m:t>
                            </m:r>
                          </m:sub>
                        </m:sSub>
                        <m:sSup>
                          <m:sSup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𝐴</m:t>
                            </m:r>
                          </m:e>
                          <m:sup>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1/3</m:t>
                            </m:r>
                          </m:sup>
                        </m:sSup>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Taking all the constants together, c</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c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3</m:t>
                        </m:r>
                      </m:num>
                      <m:den>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5</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4</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𝜋</m:t>
                        </m:r>
                        <m:sSub>
                          <m:sSub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𝜀</m:t>
                            </m:r>
                          </m:e>
                          <m:sub>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𝑜</m:t>
                            </m:r>
                          </m:sub>
                        </m:sSub>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sSup>
                          <m:sSup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𝑒</m:t>
                            </m:r>
                          </m:e>
                          <m:sup>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num>
                      <m:den>
                        <m:sSub>
                          <m:sSub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𝑅</m:t>
                            </m:r>
                          </m:e>
                          <m:sub>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𝑜</m:t>
                            </m:r>
                          </m:sub>
                        </m:sSub>
                      </m:den>
                    </m:f>
                  </m:oMath>
                </a14:m>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b="1"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𝐙</m:t>
                        </m:r>
                        <m:r>
                          <a:rPr lang="en-US" sz="2400" b="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𝐙</m:t>
                        </m:r>
                        <m:r>
                          <a:rPr lang="en-US" sz="2400" b="1">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𝟏</m:t>
                        </m:r>
                        <m:r>
                          <a:rPr lang="en-US" sz="2400" b="1">
                            <a:effectLst/>
                            <a:latin typeface="Cambria Math" panose="02040503050406030204" pitchFamily="18" charset="0"/>
                            <a:ea typeface="Times New Roman" panose="02020603050405020304" pitchFamily="18" charset="0"/>
                            <a:cs typeface="Times New Roman" panose="02020603050405020304" pitchFamily="18" charset="0"/>
                          </a:rPr>
                          <m:t> )</m:t>
                        </m:r>
                      </m:num>
                      <m:den>
                        <m:sSup>
                          <m:sSupPr>
                            <m:ctrlPr>
                              <a:rPr lang="en-IN" sz="2400" b="1"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𝑨</m:t>
                            </m:r>
                          </m:e>
                          <m:sup>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𝟏</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𝟑</m:t>
                            </m:r>
                          </m:sup>
                        </m:sSup>
                      </m:den>
                    </m:f>
                  </m:oMath>
                </a14:m>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TextBox 2">
                <a:extLst>
                  <a:ext uri="{FF2B5EF4-FFF2-40B4-BE49-F238E27FC236}">
                    <a16:creationId xmlns:a16="http://schemas.microsoft.com/office/drawing/2014/main" id="{FC138644-63DC-831D-C1ED-6FBECD4F5751}"/>
                  </a:ext>
                </a:extLst>
              </p:cNvPr>
              <p:cNvSpPr txBox="1">
                <a:spLocks noRot="1" noChangeAspect="1" noMove="1" noResize="1" noEditPoints="1" noAdjustHandles="1" noChangeArrowheads="1" noChangeShapeType="1" noTextEdit="1"/>
              </p:cNvSpPr>
              <p:nvPr/>
            </p:nvSpPr>
            <p:spPr>
              <a:xfrm>
                <a:off x="508000" y="426791"/>
                <a:ext cx="11216640" cy="4914487"/>
              </a:xfrm>
              <a:prstGeom prst="rect">
                <a:avLst/>
              </a:prstGeom>
              <a:blipFill>
                <a:blip r:embed="rId2"/>
                <a:stretch>
                  <a:fillRect l="-815" r="-217" b="-248"/>
                </a:stretch>
              </a:blipFill>
            </p:spPr>
            <p:txBody>
              <a:bodyPr/>
              <a:lstStyle/>
              <a:p>
                <a:r>
                  <a:rPr lang="en-IN">
                    <a:noFill/>
                  </a:rPr>
                  <a:t> </a:t>
                </a:r>
              </a:p>
            </p:txBody>
          </p:sp>
        </mc:Fallback>
      </mc:AlternateContent>
    </p:spTree>
    <p:extLst>
      <p:ext uri="{BB962C8B-B14F-4D97-AF65-F5344CB8AC3E}">
        <p14:creationId xmlns:p14="http://schemas.microsoft.com/office/powerpoint/2010/main" val="2832800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EC11E4-692A-03D1-6B79-E743E4285274}"/>
              </a:ext>
            </a:extLst>
          </p:cNvPr>
          <p:cNvSpPr txBox="1"/>
          <p:nvPr/>
        </p:nvSpPr>
        <p:spPr>
          <a:xfrm>
            <a:off x="518160" y="451649"/>
            <a:ext cx="10728960" cy="4547527"/>
          </a:xfrm>
          <a:prstGeom prst="rect">
            <a:avLst/>
          </a:prstGeom>
          <a:noFill/>
        </p:spPr>
        <p:txBody>
          <a:bodyPr wrap="square">
            <a:spAutoFit/>
          </a:bodyPr>
          <a:lstStyle/>
          <a:p>
            <a:pPr marR="71755" algn="just">
              <a:lnSpc>
                <a:spcPct val="150000"/>
              </a:lnSpc>
              <a:spcBef>
                <a:spcPts val="15"/>
              </a:spcBef>
              <a:spcAft>
                <a:spcPts val="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(iv)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Symmetry or asymmetry term</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800" b="1"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800" b="1"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 inequality of the numbers of protons and neutrons in the nucleus gives rise to a decrease </a:t>
            </a:r>
            <a:r>
              <a:rPr lang="en-PG" sz="2800" dirty="0">
                <a:effectLst/>
                <a:latin typeface="Times New Roman" panose="02020603050405020304" pitchFamily="18" charset="0"/>
                <a:ea typeface="Times New Roman" panose="02020603050405020304" pitchFamily="18" charset="0"/>
              </a:rPr>
              <a:t>in the binding energy. </a:t>
            </a:r>
            <a:endParaRPr lang="en-IN" sz="2800" dirty="0">
              <a:effectLst/>
              <a:latin typeface="Times New Roman" panose="02020603050405020304" pitchFamily="18" charset="0"/>
              <a:ea typeface="Times New Roman" panose="02020603050405020304" pitchFamily="18" charset="0"/>
            </a:endParaRPr>
          </a:p>
          <a:p>
            <a:pPr marR="71755" algn="just">
              <a:lnSpc>
                <a:spcPct val="150000"/>
              </a:lnSpc>
              <a:spcBef>
                <a:spcPts val="15"/>
              </a:spcBef>
              <a:spcAft>
                <a:spcPts val="0"/>
              </a:spcAft>
            </a:pPr>
            <a:r>
              <a:rPr lang="en-PG" sz="2800" dirty="0">
                <a:effectLst/>
                <a:latin typeface="Times New Roman" panose="02020603050405020304" pitchFamily="18" charset="0"/>
                <a:ea typeface="Times New Roman" panose="02020603050405020304" pitchFamily="18" charset="0"/>
              </a:rPr>
              <a:t>Pauli’s exclusion principle makes it more expensive in energy for a nucleus to have more of one type of nucleon than the other. </a:t>
            </a:r>
            <a:endParaRPr lang="en-IN" sz="2800" dirty="0">
              <a:effectLst/>
              <a:latin typeface="Times New Roman" panose="02020603050405020304" pitchFamily="18" charset="0"/>
              <a:ea typeface="Times New Roman" panose="02020603050405020304" pitchFamily="18" charset="0"/>
            </a:endParaRPr>
          </a:p>
          <a:p>
            <a:pPr marR="71755" algn="just">
              <a:lnSpc>
                <a:spcPct val="150000"/>
              </a:lnSpc>
              <a:spcBef>
                <a:spcPts val="15"/>
              </a:spcBef>
              <a:spcAft>
                <a:spcPts val="0"/>
              </a:spcAft>
            </a:pPr>
            <a:r>
              <a:rPr lang="en-PG" sz="2800" dirty="0">
                <a:effectLst/>
                <a:latin typeface="Times New Roman" panose="02020603050405020304" pitchFamily="18" charset="0"/>
                <a:ea typeface="Times New Roman" panose="02020603050405020304" pitchFamily="18" charset="0"/>
              </a:rPr>
              <a:t>It explains the difference in stability between nuclei containing unequal numbers of protons and neutrons. </a:t>
            </a:r>
            <a:endParaRPr lang="en-IN" sz="2800" dirty="0"/>
          </a:p>
        </p:txBody>
      </p:sp>
    </p:spTree>
    <p:extLst>
      <p:ext uri="{BB962C8B-B14F-4D97-AF65-F5344CB8AC3E}">
        <p14:creationId xmlns:p14="http://schemas.microsoft.com/office/powerpoint/2010/main" val="189373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9D625CAB-C8DC-9A78-A301-E3714F2B096F}"/>
                  </a:ext>
                </a:extLst>
              </p:cNvPr>
              <p:cNvSpPr txBox="1"/>
              <p:nvPr/>
            </p:nvSpPr>
            <p:spPr>
              <a:xfrm>
                <a:off x="467360" y="251119"/>
                <a:ext cx="11724640" cy="6228052"/>
              </a:xfrm>
              <a:prstGeom prst="rect">
                <a:avLst/>
              </a:prstGeom>
              <a:noFill/>
            </p:spPr>
            <p:txBody>
              <a:bodyPr wrap="square">
                <a:spAutoFit/>
              </a:bodyPr>
              <a:lstStyle/>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Nuclear stability is directly related to energy, and the most stable system is one having the lowest energy, i.e., the most stable nuclei are found with the highest binding energy per nucleon and they contain equal numbers of protons and neutrons. The difference between N and Z is called neutron excess. </a:t>
                </a: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deficit in the binding energy resulting from the neutron excess is proportional to the neutron excess (N - Z) and to the neutron excess ratio =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N</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num>
                      <m:den>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A</m:t>
                        </m:r>
                      </m:den>
                    </m:f>
                  </m:oMath>
                </a14:m>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α (N - Z) and E</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α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N</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num>
                      <m:den>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A</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This means that,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α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N</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N</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num>
                      <m:den>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A</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But A = N+Z or N = A-Z</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Therefore,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α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A</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A</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num>
                      <m:den>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A</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α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sSup>
                          <m:sSup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𝐴</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−2</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𝑍</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e>
                          <m:sup>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num>
                      <m:den>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A</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800" b="1"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800" b="1"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8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800" b="1"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800" b="1" i="1">
                            <a:effectLst/>
                            <a:latin typeface="Cambria Math" panose="02040503050406030204" pitchFamily="18" charset="0"/>
                            <a:ea typeface="Times New Roman" panose="02020603050405020304" pitchFamily="18" charset="0"/>
                            <a:cs typeface="Times New Roman" panose="02020603050405020304" pitchFamily="18" charset="0"/>
                          </a:rPr>
                        </m:ctrlPr>
                      </m:fPr>
                      <m:num>
                        <m:sSup>
                          <m:sSupPr>
                            <m:ctrlPr>
                              <a:rPr lang="en-IN" sz="2800" b="1"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𝑨</m:t>
                            </m:r>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𝟐</m:t>
                            </m:r>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𝒁</m:t>
                            </m:r>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m:t>
                            </m:r>
                          </m:e>
                          <m:sup>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p>
                      </m:num>
                      <m:den>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𝑨</m:t>
                        </m:r>
                      </m:den>
                    </m:f>
                  </m:oMath>
                </a14:m>
                <a:endParaRPr lang="en-IN" sz="2800" b="1"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TextBox 2">
                <a:extLst>
                  <a:ext uri="{FF2B5EF4-FFF2-40B4-BE49-F238E27FC236}">
                    <a16:creationId xmlns:a16="http://schemas.microsoft.com/office/drawing/2014/main" id="{9D625CAB-C8DC-9A78-A301-E3714F2B096F}"/>
                  </a:ext>
                </a:extLst>
              </p:cNvPr>
              <p:cNvSpPr txBox="1">
                <a:spLocks noRot="1" noChangeAspect="1" noMove="1" noResize="1" noEditPoints="1" noAdjustHandles="1" noChangeArrowheads="1" noChangeShapeType="1" noTextEdit="1"/>
              </p:cNvSpPr>
              <p:nvPr/>
            </p:nvSpPr>
            <p:spPr>
              <a:xfrm>
                <a:off x="467360" y="251119"/>
                <a:ext cx="11724640" cy="6228052"/>
              </a:xfrm>
              <a:prstGeom prst="rect">
                <a:avLst/>
              </a:prstGeom>
              <a:blipFill>
                <a:blip r:embed="rId2"/>
                <a:stretch>
                  <a:fillRect l="-832" r="-156" b="-196"/>
                </a:stretch>
              </a:blipFill>
            </p:spPr>
            <p:txBody>
              <a:bodyPr/>
              <a:lstStyle/>
              <a:p>
                <a:r>
                  <a:rPr lang="en-IN">
                    <a:noFill/>
                  </a:rPr>
                  <a:t> </a:t>
                </a:r>
              </a:p>
            </p:txBody>
          </p:sp>
        </mc:Fallback>
      </mc:AlternateContent>
    </p:spTree>
    <p:extLst>
      <p:ext uri="{BB962C8B-B14F-4D97-AF65-F5344CB8AC3E}">
        <p14:creationId xmlns:p14="http://schemas.microsoft.com/office/powerpoint/2010/main" val="514796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5C288E-5C4B-1F75-56EA-2BB3BA4A8C48}"/>
              </a:ext>
            </a:extLst>
          </p:cNvPr>
          <p:cNvSpPr txBox="1"/>
          <p:nvPr/>
        </p:nvSpPr>
        <p:spPr>
          <a:xfrm>
            <a:off x="508000" y="227138"/>
            <a:ext cx="11226800" cy="5573129"/>
          </a:xfrm>
          <a:prstGeom prst="rect">
            <a:avLst/>
          </a:prstGeom>
          <a:noFill/>
        </p:spPr>
        <p:txBody>
          <a:bodyPr wrap="square">
            <a:spAutoFit/>
          </a:bodyPr>
          <a:lstStyle/>
          <a:p>
            <a:pPr marR="71755" algn="just">
              <a:lnSpc>
                <a:spcPct val="150000"/>
              </a:lnSpc>
              <a:spcBef>
                <a:spcPts val="15"/>
              </a:spcBef>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(v) </a:t>
            </a: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Pairing term</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(E</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400" b="1"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In the binding energy versus A curve, there are several discontinuities, particularly when N or Z becomes equal to 2, 4, 8, 20, 28, 50, 82 or 126. </a:t>
            </a: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These values correspond to shell closure for N or Z. </a:t>
            </a: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It is interesting to classify all the stable nuclei into four groups, first having even Z–even N, second even Z–odd N, third odd Z–even N and last having odd Z–odd N. </a:t>
            </a: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Interactions between nucleons depend on their relative spin orientation. </a:t>
            </a: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Stability of nucleus is maximum for nuclei containing an even number of protons and neutrons (i.e. even-even nuclei), and minimum for nuclei containing odd numbers of protons and neutrons, (i.e. odd-odd nuclei).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46622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F643CFA-1B91-C755-E347-5A730F94E6D0}"/>
              </a:ext>
            </a:extLst>
          </p:cNvPr>
          <p:cNvGraphicFramePr>
            <a:graphicFrameLocks noGrp="1"/>
          </p:cNvGraphicFramePr>
          <p:nvPr>
            <p:extLst>
              <p:ext uri="{D42A27DB-BD31-4B8C-83A1-F6EECF244321}">
                <p14:modId xmlns:p14="http://schemas.microsoft.com/office/powerpoint/2010/main" val="1332069811"/>
              </p:ext>
            </p:extLst>
          </p:nvPr>
        </p:nvGraphicFramePr>
        <p:xfrm>
          <a:off x="1333500" y="485934"/>
          <a:ext cx="9019540" cy="2560320"/>
        </p:xfrm>
        <a:graphic>
          <a:graphicData uri="http://schemas.openxmlformats.org/drawingml/2006/table">
            <a:tbl>
              <a:tblPr firstRow="1" firstCol="1" bandRow="1"/>
              <a:tblGrid>
                <a:gridCol w="3006180">
                  <a:extLst>
                    <a:ext uri="{9D8B030D-6E8A-4147-A177-3AD203B41FA5}">
                      <a16:colId xmlns:a16="http://schemas.microsoft.com/office/drawing/2014/main" val="3921516136"/>
                    </a:ext>
                  </a:extLst>
                </a:gridCol>
                <a:gridCol w="3006180">
                  <a:extLst>
                    <a:ext uri="{9D8B030D-6E8A-4147-A177-3AD203B41FA5}">
                      <a16:colId xmlns:a16="http://schemas.microsoft.com/office/drawing/2014/main" val="3980652115"/>
                    </a:ext>
                  </a:extLst>
                </a:gridCol>
                <a:gridCol w="3007180">
                  <a:extLst>
                    <a:ext uri="{9D8B030D-6E8A-4147-A177-3AD203B41FA5}">
                      <a16:colId xmlns:a16="http://schemas.microsoft.com/office/drawing/2014/main" val="1688166836"/>
                    </a:ext>
                  </a:extLst>
                </a:gridCol>
              </a:tblGrid>
              <a:tr h="0">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Z (No of Protons)</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N (No of Neutrons)</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No of stable nuclei</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3597903"/>
                  </a:ext>
                </a:extLst>
              </a:tr>
              <a:tr h="0">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Even</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Even</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165</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5610751"/>
                  </a:ext>
                </a:extLst>
              </a:tr>
              <a:tr h="0">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Even</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Odd</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55</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8714725"/>
                  </a:ext>
                </a:extLst>
              </a:tr>
              <a:tr h="0">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Odd</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Even</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8614773"/>
                  </a:ext>
                </a:extLst>
              </a:tr>
              <a:tr h="0">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Odd</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Odd</a:t>
                      </a:r>
                      <a:endParaRPr lang="en-IN"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71755" algn="ctr">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45402665"/>
                  </a:ext>
                </a:extLst>
              </a:tr>
            </a:tbl>
          </a:graphicData>
        </a:graphic>
      </p:graphicFrame>
      <p:sp>
        <p:nvSpPr>
          <p:cNvPr id="4" name="TextBox 3">
            <a:extLst>
              <a:ext uri="{FF2B5EF4-FFF2-40B4-BE49-F238E27FC236}">
                <a16:creationId xmlns:a16="http://schemas.microsoft.com/office/drawing/2014/main" id="{0C98AF55-E600-5BE9-70D8-7325B86E63D7}"/>
              </a:ext>
            </a:extLst>
          </p:cNvPr>
          <p:cNvSpPr txBox="1"/>
          <p:nvPr/>
        </p:nvSpPr>
        <p:spPr>
          <a:xfrm>
            <a:off x="670560" y="3247182"/>
            <a:ext cx="11379200" cy="3254865"/>
          </a:xfrm>
          <a:prstGeom prst="rect">
            <a:avLst/>
          </a:prstGeom>
          <a:noFill/>
        </p:spPr>
        <p:txBody>
          <a:bodyPr wrap="square">
            <a:spAutoFit/>
          </a:bodyPr>
          <a:lstStyle/>
          <a:p>
            <a:pPr>
              <a:lnSpc>
                <a:spcPct val="150000"/>
              </a:lnSpc>
            </a:pPr>
            <a:r>
              <a:rPr lang="en-PG" sz="2800" dirty="0">
                <a:effectLst/>
                <a:latin typeface="Times New Roman" panose="02020603050405020304" pitchFamily="18" charset="0"/>
                <a:ea typeface="Times New Roman" panose="02020603050405020304" pitchFamily="18" charset="0"/>
              </a:rPr>
              <a:t>It is clear that even Z–even N nuclei, being most stable, are most abundant. </a:t>
            </a:r>
            <a:endParaRPr lang="en-IN" sz="2800" dirty="0">
              <a:effectLst/>
              <a:latin typeface="Times New Roman" panose="02020603050405020304" pitchFamily="18" charset="0"/>
              <a:ea typeface="Times New Roman" panose="02020603050405020304" pitchFamily="18" charset="0"/>
            </a:endParaRPr>
          </a:p>
          <a:p>
            <a:pPr>
              <a:lnSpc>
                <a:spcPct val="150000"/>
              </a:lnSpc>
            </a:pPr>
            <a:r>
              <a:rPr lang="en-PG" sz="2800" dirty="0">
                <a:effectLst/>
                <a:latin typeface="Times New Roman" panose="02020603050405020304" pitchFamily="18" charset="0"/>
                <a:ea typeface="Times New Roman" panose="02020603050405020304" pitchFamily="18" charset="0"/>
              </a:rPr>
              <a:t>Accordingly, odd Z–odd N nuclei are least abundant and hence least stable. The remaining nuclei have intermediate stability. Therefore, the binding energy also depends upon whether the number of protons and neutrons are odd or even</a:t>
            </a:r>
            <a:endParaRPr lang="en-IN" sz="2800" dirty="0"/>
          </a:p>
        </p:txBody>
      </p:sp>
    </p:spTree>
    <p:extLst>
      <p:ext uri="{BB962C8B-B14F-4D97-AF65-F5344CB8AC3E}">
        <p14:creationId xmlns:p14="http://schemas.microsoft.com/office/powerpoint/2010/main" val="304564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3C87FD-CF89-756C-8CA5-693B7EB03165}"/>
              </a:ext>
            </a:extLst>
          </p:cNvPr>
          <p:cNvSpPr txBox="1"/>
          <p:nvPr/>
        </p:nvSpPr>
        <p:spPr>
          <a:xfrm>
            <a:off x="497840" y="453336"/>
            <a:ext cx="11043920" cy="5193858"/>
          </a:xfrm>
          <a:prstGeom prst="rect">
            <a:avLst/>
          </a:prstGeom>
          <a:noFill/>
        </p:spPr>
        <p:txBody>
          <a:bodyPr wrap="square">
            <a:spAutoFit/>
          </a:bodyPr>
          <a:lstStyle/>
          <a:p>
            <a:pPr marR="71755" algn="just">
              <a:lnSpc>
                <a:spcPct val="150000"/>
              </a:lnSpc>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This pairing effect was incorporated by putting the empirical relation for this component of the binding energy is given by Fermi as:</a:t>
            </a:r>
          </a:p>
          <a:p>
            <a:pPr marR="71755" algn="just">
              <a:lnSpc>
                <a:spcPct val="150000"/>
              </a:lnSpc>
              <a:spcBef>
                <a:spcPts val="15"/>
              </a:spcBef>
              <a:spcAft>
                <a:spcPts val="0"/>
              </a:spcAft>
            </a:pP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2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(-3/4)</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for even - even nuclei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2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(-3/4)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for odd - odd nuclei</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 0               for even - odd nuclei</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R="71755" algn="just">
              <a:lnSpc>
                <a:spcPct val="150000"/>
              </a:lnSpc>
              <a:spcBef>
                <a:spcPts val="15"/>
              </a:spcBef>
              <a:spcAft>
                <a:spcPts val="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Here c</a:t>
            </a:r>
            <a:r>
              <a:rPr lang="en-US" sz="2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 33 MeV.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7684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7CD42153-B49D-5673-D061-4275696548B2}"/>
                  </a:ext>
                </a:extLst>
              </p:cNvPr>
              <p:cNvSpPr txBox="1"/>
              <p:nvPr/>
            </p:nvSpPr>
            <p:spPr>
              <a:xfrm>
                <a:off x="447040" y="401362"/>
                <a:ext cx="11653520" cy="5652701"/>
              </a:xfrm>
              <a:prstGeom prst="rect">
                <a:avLst/>
              </a:prstGeom>
              <a:noFill/>
            </p:spPr>
            <p:txBody>
              <a:bodyPr wrap="square">
                <a:spAutoFit/>
              </a:bodyPr>
              <a:lstStyle/>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Therefore, the total binding energy can be written as the combination of the five terms: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B = E</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E</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E</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E</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B = c</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 - c</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24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2/3</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Z</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a:effectLst/>
                            <a:latin typeface="Cambria Math" panose="02040503050406030204" pitchFamily="18" charset="0"/>
                            <a:ea typeface="Times New Roman" panose="02020603050405020304" pitchFamily="18" charset="0"/>
                            <a:cs typeface="Times New Roman" panose="02020603050405020304" pitchFamily="18" charset="0"/>
                          </a:rPr>
                          <m:t>1 )</m:t>
                        </m:r>
                      </m:num>
                      <m:den>
                        <m:sSup>
                          <m:sSup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𝐴</m:t>
                            </m:r>
                          </m:e>
                          <m:sup>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1/3</m:t>
                            </m:r>
                          </m:sup>
                        </m:sSup>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sSup>
                          <m:sSupPr>
                            <m:ctrlPr>
                              <a:rPr lang="en-IN"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𝐴</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−2</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𝑍</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e>
                          <m:sup>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num>
                      <m:den>
                        <m:r>
                          <m:rPr>
                            <m:sty m:val="p"/>
                          </m:rPr>
                          <a:rPr lang="en-US" sz="2400">
                            <a:effectLst/>
                            <a:latin typeface="Cambria Math" panose="02040503050406030204" pitchFamily="18" charset="0"/>
                            <a:ea typeface="Times New Roman" panose="02020603050405020304" pitchFamily="18" charset="0"/>
                            <a:cs typeface="Times New Roman" panose="02020603050405020304" pitchFamily="18" charset="0"/>
                          </a:rPr>
                          <m:t>A</m:t>
                        </m:r>
                      </m:den>
                    </m:f>
                  </m:oMath>
                </a14:m>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24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(-3/4)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Therefore, the semi empirical mass formula can be written as: (M = Z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N M</a:t>
                </a:r>
                <a:r>
                  <a:rPr lang="en-US"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B)</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ctr">
                  <a:lnSpc>
                    <a:spcPct val="150000"/>
                  </a:lnSpc>
                  <a:spcBef>
                    <a:spcPts val="15"/>
                  </a:spcBef>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M(Z,A) = Z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400" b="1"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N M</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 +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2400" b="1" baseline="30000" dirty="0">
                    <a:effectLst/>
                    <a:latin typeface="Times New Roman" panose="02020603050405020304" pitchFamily="18" charset="0"/>
                    <a:ea typeface="Times New Roman" panose="02020603050405020304" pitchFamily="18" charset="0"/>
                    <a:cs typeface="Times New Roman" panose="02020603050405020304" pitchFamily="18" charset="0"/>
                  </a:rPr>
                  <a:t>2/3</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b="1"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𝐙</m:t>
                        </m:r>
                        <m:r>
                          <a:rPr lang="en-US" sz="2400" b="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𝐙</m:t>
                        </m:r>
                        <m:r>
                          <a:rPr lang="en-US" sz="2400" b="1">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𝟏</m:t>
                        </m:r>
                        <m:r>
                          <a:rPr lang="en-US" sz="2400" b="1">
                            <a:effectLst/>
                            <a:latin typeface="Cambria Math" panose="02040503050406030204" pitchFamily="18" charset="0"/>
                            <a:ea typeface="Times New Roman" panose="02020603050405020304" pitchFamily="18" charset="0"/>
                            <a:cs typeface="Times New Roman" panose="02020603050405020304" pitchFamily="18" charset="0"/>
                          </a:rPr>
                          <m:t> )</m:t>
                        </m:r>
                      </m:num>
                      <m:den>
                        <m:sSup>
                          <m:sSupPr>
                            <m:ctrlPr>
                              <a:rPr lang="en-IN" sz="2400" b="1"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𝑨</m:t>
                            </m:r>
                          </m:e>
                          <m:sup>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𝟏</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𝟑</m:t>
                            </m:r>
                          </m:sup>
                        </m:sSup>
                      </m:den>
                    </m:f>
                  </m:oMath>
                </a14:m>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IN" sz="2400" b="1" i="1">
                            <a:effectLst/>
                            <a:latin typeface="Cambria Math" panose="02040503050406030204" pitchFamily="18" charset="0"/>
                            <a:ea typeface="Times New Roman" panose="02020603050405020304" pitchFamily="18" charset="0"/>
                            <a:cs typeface="Times New Roman" panose="02020603050405020304" pitchFamily="18" charset="0"/>
                          </a:rPr>
                        </m:ctrlPr>
                      </m:fPr>
                      <m:num>
                        <m:sSup>
                          <m:sSupPr>
                            <m:ctrlPr>
                              <a:rPr lang="en-IN" sz="2400" b="1"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𝑨</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𝟐</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𝒁</m:t>
                            </m:r>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m:t>
                            </m:r>
                          </m:e>
                          <m:sup>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p>
                      </m:num>
                      <m:den>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𝐀</m:t>
                        </m:r>
                      </m:den>
                    </m:f>
                  </m:oMath>
                </a14:m>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a:t>
                </a:r>
                <a:r>
                  <a:rPr lang="en-US" sz="2400" b="1" baseline="30000" dirty="0">
                    <a:effectLst/>
                    <a:latin typeface="Times New Roman" panose="02020603050405020304" pitchFamily="18" charset="0"/>
                    <a:ea typeface="Times New Roman" panose="02020603050405020304" pitchFamily="18" charset="0"/>
                    <a:cs typeface="Times New Roman" panose="02020603050405020304" pitchFamily="18" charset="0"/>
                  </a:rPr>
                  <a:t>(-3/4)</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constants in the equation are: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indent="152400" algn="just">
                  <a:lnSpc>
                    <a:spcPct val="150000"/>
                  </a:lnSpc>
                  <a:spcBef>
                    <a:spcPts val="15"/>
                  </a:spcBef>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15.56 MeV;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=16.8 MeV;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0.697 MeV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400" b="1"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sym</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23 MeV      c</a:t>
                </a:r>
                <a:r>
                  <a:rPr lang="en-US"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33 MeV</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indent="152400" algn="just">
                  <a:lnSpc>
                    <a:spcPct val="150000"/>
                  </a:lnSpc>
                  <a:spcBef>
                    <a:spcPts val="15"/>
                  </a:spcBef>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7CD42153-B49D-5673-D061-4275696548B2}"/>
                  </a:ext>
                </a:extLst>
              </p:cNvPr>
              <p:cNvSpPr txBox="1">
                <a:spLocks noRot="1" noChangeAspect="1" noMove="1" noResize="1" noEditPoints="1" noAdjustHandles="1" noChangeArrowheads="1" noChangeShapeType="1" noTextEdit="1"/>
              </p:cNvSpPr>
              <p:nvPr/>
            </p:nvSpPr>
            <p:spPr>
              <a:xfrm>
                <a:off x="447040" y="401362"/>
                <a:ext cx="11653520" cy="5652701"/>
              </a:xfrm>
              <a:prstGeom prst="rect">
                <a:avLst/>
              </a:prstGeom>
              <a:blipFill>
                <a:blip r:embed="rId2"/>
                <a:stretch>
                  <a:fillRect l="-785"/>
                </a:stretch>
              </a:blipFill>
            </p:spPr>
            <p:txBody>
              <a:bodyPr/>
              <a:lstStyle/>
              <a:p>
                <a:r>
                  <a:rPr lang="en-IN">
                    <a:noFill/>
                  </a:rPr>
                  <a:t> </a:t>
                </a:r>
              </a:p>
            </p:txBody>
          </p:sp>
        </mc:Fallback>
      </mc:AlternateContent>
    </p:spTree>
    <p:extLst>
      <p:ext uri="{BB962C8B-B14F-4D97-AF65-F5344CB8AC3E}">
        <p14:creationId xmlns:p14="http://schemas.microsoft.com/office/powerpoint/2010/main" val="18573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8573E6-2372-EDC8-422E-230976C34046}"/>
              </a:ext>
            </a:extLst>
          </p:cNvPr>
          <p:cNvPicPr>
            <a:picLocks noChangeAspect="1"/>
          </p:cNvPicPr>
          <p:nvPr/>
        </p:nvPicPr>
        <p:blipFill>
          <a:blip r:embed="rId2"/>
          <a:stretch>
            <a:fillRect/>
          </a:stretch>
        </p:blipFill>
        <p:spPr>
          <a:xfrm>
            <a:off x="825659" y="221266"/>
            <a:ext cx="9750901" cy="6202430"/>
          </a:xfrm>
          <a:prstGeom prst="rect">
            <a:avLst/>
          </a:prstGeom>
        </p:spPr>
      </p:pic>
    </p:spTree>
    <p:extLst>
      <p:ext uri="{BB962C8B-B14F-4D97-AF65-F5344CB8AC3E}">
        <p14:creationId xmlns:p14="http://schemas.microsoft.com/office/powerpoint/2010/main" val="1057682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91BE5A-96B2-52F7-66EE-107B4B0A784B}"/>
              </a:ext>
            </a:extLst>
          </p:cNvPr>
          <p:cNvSpPr/>
          <p:nvPr/>
        </p:nvSpPr>
        <p:spPr>
          <a:xfrm>
            <a:off x="3016314" y="2967335"/>
            <a:ext cx="6159379"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Numerical Problems </a:t>
            </a:r>
          </a:p>
        </p:txBody>
      </p:sp>
    </p:spTree>
    <p:extLst>
      <p:ext uri="{BB962C8B-B14F-4D97-AF65-F5344CB8AC3E}">
        <p14:creationId xmlns:p14="http://schemas.microsoft.com/office/powerpoint/2010/main" val="3637152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CF9402-C1A7-90AD-02B5-41AC0F02E067}"/>
              </a:ext>
            </a:extLst>
          </p:cNvPr>
          <p:cNvSpPr txBox="1"/>
          <p:nvPr/>
        </p:nvSpPr>
        <p:spPr>
          <a:xfrm>
            <a:off x="365760" y="226792"/>
            <a:ext cx="11734800" cy="5573129"/>
          </a:xfrm>
          <a:prstGeom prst="rect">
            <a:avLst/>
          </a:prstGeom>
          <a:noFill/>
        </p:spPr>
        <p:txBody>
          <a:bodyPr wrap="square">
            <a:spAutoFit/>
          </a:bodyPr>
          <a:lstStyle/>
          <a:p>
            <a:pPr marR="71755" algn="just">
              <a:lnSpc>
                <a:spcPct val="150000"/>
              </a:lnSpc>
              <a:spcBef>
                <a:spcPts val="15"/>
              </a:spcBef>
              <a:spcAft>
                <a:spcPts val="0"/>
              </a:spcAft>
            </a:pPr>
            <a:r>
              <a:rPr lang="en-IN" sz="2400" b="1" dirty="0">
                <a:effectLst/>
                <a:latin typeface="Times New Roman" panose="02020603050405020304" pitchFamily="18" charset="0"/>
                <a:ea typeface="Times New Roman" panose="02020603050405020304" pitchFamily="18" charset="0"/>
                <a:cs typeface="Times New Roman" panose="02020603050405020304" pitchFamily="18" charset="0"/>
              </a:rPr>
              <a:t>Problem 1</a:t>
            </a:r>
            <a:r>
              <a:rPr lang="en-IN"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Estimate</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the binding energy per nucleon of </a:t>
            </a:r>
            <a:r>
              <a:rPr lang="en-PG" sz="2400" baseline="-25000" dirty="0">
                <a:effectLst/>
                <a:latin typeface="Times New Roman" panose="02020603050405020304" pitchFamily="18" charset="0"/>
                <a:ea typeface="Times New Roman" panose="02020603050405020304" pitchFamily="18" charset="0"/>
                <a:cs typeface="Times New Roman" panose="02020603050405020304" pitchFamily="18" charset="0"/>
              </a:rPr>
              <a:t>35</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Br</a:t>
            </a:r>
            <a:r>
              <a:rPr lang="en-IN" sz="2400" baseline="30000" dirty="0">
                <a:effectLst/>
                <a:latin typeface="Times New Roman" panose="02020603050405020304" pitchFamily="18" charset="0"/>
                <a:ea typeface="Times New Roman" panose="02020603050405020304" pitchFamily="18" charset="0"/>
                <a:cs typeface="Times New Roman" panose="02020603050405020304" pitchFamily="18" charset="0"/>
              </a:rPr>
              <a:t>80</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(Bromine)</a:t>
            </a:r>
            <a:r>
              <a:rPr lang="en-IN"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Volume term: (15.56 × 80) = 1244.8 MeV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Surface term: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16.8</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 (80)</a:t>
            </a:r>
            <a:r>
              <a:rPr lang="en-PG" sz="24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2/3</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 −319.9 MeV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Coulomb term: </a:t>
            </a:r>
            <a:r>
              <a:rPr lang="en-IN"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0.697 ×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35×</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34)) /</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(80)</a:t>
            </a:r>
            <a:r>
              <a:rPr lang="en-PG" sz="2400" baseline="30000" dirty="0">
                <a:effectLst/>
                <a:latin typeface="Times New Roman" panose="02020603050405020304" pitchFamily="18" charset="0"/>
                <a:ea typeface="Times New Roman" panose="02020603050405020304" pitchFamily="18" charset="0"/>
                <a:cs typeface="Times New Roman" panose="02020603050405020304" pitchFamily="18" charset="0"/>
              </a:rPr>
              <a:t>1/3</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 −198.2 MeV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Asymmetry term: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23 ×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80</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2×35</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PG" sz="24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80 = −29.1 MeV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Pairing term: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33</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.0 (80)</a:t>
            </a:r>
            <a:r>
              <a:rPr lang="en-US" sz="24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-3/4</a:t>
            </a: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 −1.3 MeV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Note that </a:t>
            </a:r>
            <a:r>
              <a:rPr lang="en-PG" sz="2400" i="1" dirty="0">
                <a:effectLst/>
                <a:latin typeface="Times New Roman" panose="02020603050405020304" pitchFamily="18" charset="0"/>
                <a:ea typeface="Times New Roman" panose="02020603050405020304" pitchFamily="18" charset="0"/>
                <a:cs typeface="Times New Roman" panose="02020603050405020304" pitchFamily="18" charset="0"/>
              </a:rPr>
              <a:t>we subtract the pairing term since both (A-Z) and Z are odd.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spcAft>
                <a:spcPts val="0"/>
              </a:spcAft>
            </a:pP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50000"/>
              </a:lnSpc>
              <a:spcBef>
                <a:spcPts val="15"/>
              </a:spcBef>
            </a:pPr>
            <a:r>
              <a:rPr lang="en-PG" sz="2400" dirty="0">
                <a:effectLst/>
                <a:latin typeface="Times New Roman" panose="02020603050405020304" pitchFamily="18" charset="0"/>
                <a:ea typeface="Times New Roman" panose="02020603050405020304" pitchFamily="18" charset="0"/>
                <a:cs typeface="Times New Roman" panose="02020603050405020304" pitchFamily="18" charset="0"/>
              </a:rPr>
              <a:t>This gives a total binding energy of 696.3 MeV. The measured value is 694.2 MeV.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2255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DB322D-AA5C-A2CC-548C-B0918AE0536E}"/>
              </a:ext>
            </a:extLst>
          </p:cNvPr>
          <p:cNvSpPr txBox="1"/>
          <p:nvPr/>
        </p:nvSpPr>
        <p:spPr>
          <a:xfrm>
            <a:off x="467360" y="275042"/>
            <a:ext cx="11297920" cy="6187463"/>
          </a:xfrm>
          <a:prstGeom prst="rect">
            <a:avLst/>
          </a:prstGeom>
          <a:noFill/>
        </p:spPr>
        <p:txBody>
          <a:bodyPr wrap="square">
            <a:spAutoFit/>
          </a:bodyPr>
          <a:lstStyle/>
          <a:p>
            <a:pPr algn="just">
              <a:lnSpc>
                <a:spcPct val="150000"/>
              </a:lnSpc>
              <a:spcAft>
                <a:spcPts val="800"/>
              </a:spcAft>
            </a:pPr>
            <a:r>
              <a:rPr lang="en-IN" sz="2400" b="1" kern="100" dirty="0">
                <a:effectLst/>
                <a:latin typeface="Times New Roman" panose="02020603050405020304" pitchFamily="18" charset="0"/>
                <a:ea typeface="Calibri" panose="020F0502020204030204" pitchFamily="34" charset="0"/>
                <a:cs typeface="Times New Roman" panose="02020603050405020304" pitchFamily="18" charset="0"/>
              </a:rPr>
              <a:t>Problem 2 </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Calculate the binding energy of deuterium (</a:t>
            </a:r>
            <a:r>
              <a:rPr lang="en-IN"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The deuterium nucleus consists of a proton and a neutron.  Binding energy can be calculated from the sum of the masses of the proton, neutron and the mass of the deuterium nucleus (deuteron)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endParaRPr>
          </a:p>
          <a:p>
            <a:pPr algn="just">
              <a:lnSpc>
                <a:spcPct val="150000"/>
              </a:lnSpc>
              <a:spcAft>
                <a:spcPts val="800"/>
              </a:spcAft>
            </a:pP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M = [</a:t>
            </a:r>
            <a:r>
              <a:rPr lang="en-PG" sz="2400" kern="100" dirty="0" err="1">
                <a:effectLst/>
                <a:latin typeface="Times New Roman" panose="02020603050405020304" pitchFamily="18" charset="0"/>
                <a:ea typeface="Calibri" panose="020F0502020204030204" pitchFamily="34" charset="0"/>
                <a:cs typeface="Times New Roman" panose="02020603050405020304" pitchFamily="18" charset="0"/>
              </a:rPr>
              <a:t>M</a:t>
            </a:r>
            <a:r>
              <a:rPr lang="en-PG" sz="2400"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p</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 M</a:t>
            </a:r>
            <a:r>
              <a:rPr lang="en-PG"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n</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–M</a:t>
            </a:r>
            <a:r>
              <a:rPr lang="en-IN"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d</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 = [ (1.007825 u +1.008665 u) – 2.014102 u] 	</a:t>
            </a:r>
            <a:b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                                      = (0.002388 u </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 931.49 MeV/c</a:t>
            </a:r>
            <a:r>
              <a:rPr lang="en-IN"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/u) = 2.224 MeV/c</a:t>
            </a:r>
            <a:r>
              <a:rPr lang="en-IN"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spcAft>
                <a:spcPts val="800"/>
              </a:spcAft>
            </a:pP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Therefore, binding energy of deuteron = E</a:t>
            </a:r>
            <a:r>
              <a:rPr lang="en-IN"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M </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c</a:t>
            </a:r>
            <a:r>
              <a:rPr lang="en-IN"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t> = 2.224 MeV</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5050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82DB6B-B42A-2C6F-6E53-523F6D7A22DF}"/>
              </a:ext>
            </a:extLst>
          </p:cNvPr>
          <p:cNvSpPr txBox="1"/>
          <p:nvPr/>
        </p:nvSpPr>
        <p:spPr>
          <a:xfrm>
            <a:off x="538480" y="313628"/>
            <a:ext cx="11226800" cy="5912003"/>
          </a:xfrm>
          <a:prstGeom prst="rect">
            <a:avLst/>
          </a:prstGeom>
          <a:noFill/>
        </p:spPr>
        <p:txBody>
          <a:bodyPr wrap="square">
            <a:spAutoFit/>
          </a:bodyPr>
          <a:lstStyle/>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Problem 3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Calculate the binding energy per nucleon of deuterium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spcAft>
                <a:spcPts val="800"/>
              </a:spcAft>
            </a:pP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Packing fraction</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(f)</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for deuteron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f =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M/A</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spcAft>
                <a:spcPts val="800"/>
              </a:spcAft>
            </a:pPr>
            <a:r>
              <a:rPr lang="en-IN" sz="2800" kern="100" dirty="0">
                <a:latin typeface="Times New Roman" panose="02020603050405020304" pitchFamily="18" charset="0"/>
                <a:ea typeface="Calibri" panose="020F0502020204030204" pitchFamily="34" charset="0"/>
                <a:cs typeface="Times New Roman" panose="02020603050405020304" pitchFamily="18" charset="0"/>
              </a:rPr>
              <a:t>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(1.007825 u +1.008665 u) – 2.014102 u]) / 2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0.002388 u / 2 = </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0.001694 u</a:t>
            </a:r>
            <a:endParaRPr lang="en-IN"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Binding Fraction</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PG" sz="2800"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Therefore, </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PG" sz="2800"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E</a:t>
            </a:r>
            <a:r>
              <a:rPr lang="en-PG"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/A</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E</a:t>
            </a:r>
            <a:r>
              <a:rPr lang="en-PG"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(0.002388 u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931.49 MeV/c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/u) = 2.224 MeV/c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PG" sz="2800"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E</a:t>
            </a:r>
            <a:r>
              <a:rPr lang="en-PG"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/A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(2.224 MeV) /2 = </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1.112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7663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D621CC-8F14-AD2C-897E-23F6A0EFB896}"/>
              </a:ext>
            </a:extLst>
          </p:cNvPr>
          <p:cNvSpPr txBox="1"/>
          <p:nvPr/>
        </p:nvSpPr>
        <p:spPr>
          <a:xfrm>
            <a:off x="284480" y="437106"/>
            <a:ext cx="11267440" cy="4957896"/>
          </a:xfrm>
          <a:prstGeom prst="rect">
            <a:avLst/>
          </a:prstGeom>
          <a:noFill/>
        </p:spPr>
        <p:txBody>
          <a:bodyPr wrap="square">
            <a:spAutoFit/>
          </a:bodyPr>
          <a:lstStyle/>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Problem 4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Determine the</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binding energy, Packing fraction and Binding fraction for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6</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M =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6</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M</a:t>
            </a:r>
            <a:r>
              <a:rPr lang="en-PG" sz="2800"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p</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6</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M</a:t>
            </a:r>
            <a:r>
              <a:rPr lang="en-PG"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n</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–M</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C</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 (6</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1.007825 u + 6</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1.008665 u) – 12 u] 	</a:t>
            </a:r>
            <a:b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(0.09894 u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931.49 MeV/c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/u) = 92.16 MeV/c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Therefore, binding energy of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6</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E</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M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92.16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Packing fraction</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(f)</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for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6</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f =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M/A</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(92.16 MeV/c</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12 = </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7.68 MeV/c</a:t>
            </a:r>
            <a:r>
              <a:rPr lang="en-IN" sz="2800" b="1"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b="1" kern="100" dirty="0">
                <a:effectLst/>
                <a:latin typeface="Times New Roman" panose="02020603050405020304" pitchFamily="18" charset="0"/>
                <a:ea typeface="Calibri" panose="020F0502020204030204" pitchFamily="34" charset="0"/>
                <a:cs typeface="Times New Roman" panose="02020603050405020304" pitchFamily="18" charset="0"/>
              </a:rPr>
              <a:t>Binding Fraction</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PG" sz="2800"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Therefore, </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PG" sz="2800"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E</a:t>
            </a:r>
            <a:r>
              <a:rPr lang="en-PG"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/A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(92.16 MeV) /12 = </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7.68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5663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752EC8-197D-076C-E3DB-60EBAC12420C}"/>
              </a:ext>
            </a:extLst>
          </p:cNvPr>
          <p:cNvSpPr txBox="1"/>
          <p:nvPr/>
        </p:nvSpPr>
        <p:spPr>
          <a:xfrm>
            <a:off x="518160" y="551292"/>
            <a:ext cx="11379200" cy="4311565"/>
          </a:xfrm>
          <a:prstGeom prst="rect">
            <a:avLst/>
          </a:prstGeom>
          <a:noFill/>
        </p:spPr>
        <p:txBody>
          <a:bodyPr wrap="square">
            <a:spAutoFit/>
          </a:bodyPr>
          <a:lstStyle/>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Problem 5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Determine the</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binding energy, Packing fraction and Binding fraction for</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Alpha particle: </a:t>
            </a:r>
            <a:r>
              <a:rPr lang="en-US" sz="28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He</a:t>
            </a:r>
            <a:r>
              <a:rPr lang="en-US" sz="2800" b="1" kern="100" baseline="30000" dirty="0">
                <a:effectLst/>
                <a:latin typeface="Times New Roman" panose="02020603050405020304" pitchFamily="18" charset="0"/>
                <a:ea typeface="Calibri" panose="020F0502020204030204" pitchFamily="34" charset="0"/>
                <a:cs typeface="Times New Roman" panose="02020603050405020304" pitchFamily="18" charset="0"/>
              </a:rPr>
              <a:t>4</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 Z=2, N=2</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E</a:t>
            </a:r>
            <a:r>
              <a:rPr lang="en-IN" sz="28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 2Mp +2Mn – M(</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 (2x1.007825 + 2x1.008665 – 4.002603) x 931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 28.3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US" sz="2800" b="1"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 28.3/4= 7.075 MeV/nucleon</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114184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8904B3-1660-C758-4372-A21C9C09EF72}"/>
              </a:ext>
            </a:extLst>
          </p:cNvPr>
          <p:cNvSpPr txBox="1"/>
          <p:nvPr/>
        </p:nvSpPr>
        <p:spPr>
          <a:xfrm>
            <a:off x="426720" y="477743"/>
            <a:ext cx="11155680" cy="4311565"/>
          </a:xfrm>
          <a:prstGeom prst="rect">
            <a:avLst/>
          </a:prstGeom>
          <a:noFill/>
        </p:spPr>
        <p:txBody>
          <a:bodyPr wrap="square">
            <a:spAutoFit/>
          </a:bodyPr>
          <a:lstStyle/>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Problem 6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Determine the</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binding energy, Packing fraction and Binding fraction for</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Oxygen </a:t>
            </a:r>
            <a:r>
              <a:rPr lang="en-US" sz="28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8</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2800" b="1" kern="100" baseline="30000" dirty="0">
                <a:effectLst/>
                <a:latin typeface="Times New Roman" panose="02020603050405020304" pitchFamily="18" charset="0"/>
                <a:ea typeface="Calibri" panose="020F0502020204030204" pitchFamily="34" charset="0"/>
                <a:cs typeface="Times New Roman" panose="02020603050405020304" pitchFamily="18" charset="0"/>
              </a:rPr>
              <a:t>16</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 Z=8, N=8</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E</a:t>
            </a:r>
            <a:r>
              <a:rPr lang="en-IN" sz="2800" b="1" kern="1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 8Mp +8Mn – M(O)</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(8x1.007825 + 8x1.008665 – 15.994915) x 931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 127.65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kern="1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US" sz="2800" b="1" kern="100" baseline="-25000" dirty="0" err="1">
                <a:effectLst/>
                <a:latin typeface="Times New Roman" panose="02020603050405020304" pitchFamily="18" charset="0"/>
                <a:ea typeface="Calibri" panose="020F0502020204030204" pitchFamily="34" charset="0"/>
                <a:cs typeface="Times New Roman" panose="02020603050405020304" pitchFamily="18" charset="0"/>
              </a:rPr>
              <a:t>B</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 127.65/16= 7.98 MeV/nucleon</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96821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0D8907-DFEB-ACCE-C9C9-B48459BF2A97}"/>
              </a:ext>
            </a:extLst>
          </p:cNvPr>
          <p:cNvSpPr txBox="1"/>
          <p:nvPr/>
        </p:nvSpPr>
        <p:spPr>
          <a:xfrm>
            <a:off x="233680" y="289208"/>
            <a:ext cx="11511280" cy="5808000"/>
          </a:xfrm>
          <a:prstGeom prst="rect">
            <a:avLst/>
          </a:prstGeom>
          <a:noFill/>
        </p:spPr>
        <p:txBody>
          <a:bodyPr wrap="square">
            <a:spAutoFit/>
          </a:bodyPr>
          <a:lstStyle/>
          <a:p>
            <a:pPr algn="just">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Problem 7 </a:t>
            </a:r>
          </a:p>
          <a:p>
            <a:pPr algn="just">
              <a:lnSpc>
                <a:spcPct val="150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Calculate the energy released in the fusion reaction of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3</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He</a:t>
            </a:r>
            <a:r>
              <a:rPr lang="en-US"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4</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o</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Given: m(</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 2.0135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u,		 m(</a:t>
            </a:r>
            <a:r>
              <a:rPr lang="en-IN"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IN"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3</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3.016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u, 	</a:t>
            </a:r>
            <a:b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He</a:t>
            </a:r>
            <a:r>
              <a:rPr lang="en-US"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4</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4.0026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u,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and m(n)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=1.008665 u.</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E</a:t>
            </a:r>
            <a:r>
              <a:rPr lang="en-PG" sz="2800" kern="100" dirty="0" err="1">
                <a:effectLst/>
                <a:latin typeface="Times New Roman" panose="02020603050405020304" pitchFamily="18" charset="0"/>
                <a:ea typeface="Calibri" panose="020F0502020204030204" pitchFamily="34" charset="0"/>
                <a:cs typeface="Times New Roman" panose="02020603050405020304" pitchFamily="18" charset="0"/>
              </a:rPr>
              <a:t>nergy</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 released</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mc</a:t>
            </a:r>
            <a:r>
              <a:rPr lang="en-US"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Mass of reactants = 2.0135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+ 3.016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 5.0295</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Mass of products = 4.0026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1.008665 u</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 5.011265 u</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Therefore,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m = (5.0295 - 5.011265) u = 0.018235 u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Therefore, energy release = 0.018235 × 931.5 MeV = </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16.99 MeV </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17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92809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FA4AEC-8070-98CD-99A8-B08FD60043AC}"/>
              </a:ext>
            </a:extLst>
          </p:cNvPr>
          <p:cNvSpPr txBox="1"/>
          <p:nvPr/>
        </p:nvSpPr>
        <p:spPr>
          <a:xfrm>
            <a:off x="132080" y="205400"/>
            <a:ext cx="12059920" cy="5634684"/>
          </a:xfrm>
          <a:prstGeom prst="rect">
            <a:avLst/>
          </a:prstGeom>
          <a:noFill/>
        </p:spPr>
        <p:txBody>
          <a:bodyPr wrap="square">
            <a:spAutoFit/>
          </a:bodyPr>
          <a:lstStyle/>
          <a:p>
            <a:pPr algn="just">
              <a:lnSpc>
                <a:spcPct val="150000"/>
              </a:lnSpc>
              <a:spcAft>
                <a:spcPts val="800"/>
              </a:spcAft>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Problem 8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Based on the above estimate, calculate the energy released by the fusion of a 1.00kg mixture of deuterium and tritium, which produces helium?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The atomic mass of deuterium (</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is 2.014102 u,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and</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that of tritium (</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3</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is 3.016049 u,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making a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total of 5.032151 u per reaction. </a:t>
            </a: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Therefore, one</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mole of reactants has a mass of 5.032151 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Then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in 1.00 kg there are (1000 g)/(5.03 g/mol)=198.8 mol of reactants.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The number of reactions that take place is therefore</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(198.8 mol)</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(6.02 × 10</a:t>
            </a:r>
            <a:r>
              <a:rPr lang="en-PG"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23</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mol</a:t>
            </a:r>
            <a:r>
              <a:rPr lang="en-PG"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1.20 × 10</a:t>
            </a:r>
            <a:r>
              <a:rPr lang="en-PG"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26</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reactions.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36308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CC64B29-E9B9-32ED-D086-B7060136DFB2}"/>
              </a:ext>
            </a:extLst>
          </p:cNvPr>
          <p:cNvSpPr txBox="1"/>
          <p:nvPr/>
        </p:nvSpPr>
        <p:spPr>
          <a:xfrm>
            <a:off x="497840" y="865167"/>
            <a:ext cx="11084560" cy="2455031"/>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Therefore, energy release = </a:t>
            </a:r>
            <a:r>
              <a:rPr kumimoji="0" lang="en-PG"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1.20 × 10</a:t>
            </a:r>
            <a:r>
              <a:rPr kumimoji="0" lang="en-PG" sz="2400" b="0" i="0" u="none" strike="noStrike" kern="100" cap="none" spc="0" normalizeH="0" baseline="3000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26</a:t>
            </a:r>
            <a:r>
              <a:rPr kumimoji="0" lang="en-PG"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17 MeV = 20.4 </a:t>
            </a:r>
            <a:r>
              <a:rPr kumimoji="0" lang="en-PG"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10</a:t>
            </a:r>
            <a:r>
              <a:rPr kumimoji="0" lang="en-PG" sz="2400" b="0" i="0" u="none" strike="noStrike" kern="100" cap="none" spc="0" normalizeH="0" baseline="3000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26</a:t>
            </a:r>
            <a:r>
              <a:rPr kumimoji="0" lang="en-PG"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MeV </a:t>
            </a:r>
            <a:endParaRPr kumimoji="0" lang="en-IN"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2400" b="1"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To represent the results in SI units: We know 1.6× 10</a:t>
            </a:r>
            <a:r>
              <a:rPr kumimoji="0" lang="en-US" sz="2400" b="0" i="0" u="none" strike="noStrike" kern="100" cap="none" spc="0" normalizeH="0" baseline="3000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-19</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J = 1eV or  1.6× 10</a:t>
            </a:r>
            <a:r>
              <a:rPr kumimoji="0" lang="en-US" sz="2400" b="0" i="0" u="none" strike="noStrike" kern="100" cap="none" spc="0" normalizeH="0" baseline="3000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-13</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J = 1 MeV]</a:t>
            </a:r>
            <a:endParaRPr kumimoji="0" lang="en-IN"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Therefore, energy release = 20.4 </a:t>
            </a:r>
            <a:r>
              <a:rPr kumimoji="0" lang="en-PG"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10</a:t>
            </a:r>
            <a:r>
              <a:rPr kumimoji="0" lang="en-PG" sz="2400" b="0" i="0" u="none" strike="noStrike" kern="100" cap="none" spc="0" normalizeH="0" baseline="3000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26</a:t>
            </a:r>
            <a:r>
              <a:rPr kumimoji="0" lang="en-PG"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MeV × </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1.6× 10</a:t>
            </a:r>
            <a:r>
              <a:rPr kumimoji="0" lang="en-US" sz="2400" b="0" i="0" u="none" strike="noStrike" kern="100" cap="none" spc="0" normalizeH="0" baseline="3000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-13 </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US" sz="2400" b="1"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32.64</a:t>
            </a:r>
            <a:r>
              <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US" sz="2400" b="1"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10</a:t>
            </a:r>
            <a:r>
              <a:rPr kumimoji="0" lang="en-US" sz="2400" b="1" i="0" u="none" strike="noStrike" kern="100" cap="none" spc="0" normalizeH="0" baseline="3000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13</a:t>
            </a:r>
            <a:r>
              <a:rPr kumimoji="0" lang="en-US" sz="2400" b="1"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J</a:t>
            </a:r>
            <a:endParaRPr kumimoji="0" lang="en-IN"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730176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A412D4-AE6D-DDDD-A769-37E0D52880D7}"/>
              </a:ext>
            </a:extLst>
          </p:cNvPr>
          <p:cNvSpPr txBox="1"/>
          <p:nvPr/>
        </p:nvSpPr>
        <p:spPr>
          <a:xfrm>
            <a:off x="243840" y="137489"/>
            <a:ext cx="11805920" cy="5737276"/>
          </a:xfrm>
          <a:prstGeom prst="rect">
            <a:avLst/>
          </a:prstGeom>
          <a:noFill/>
        </p:spPr>
        <p:txBody>
          <a:bodyPr wrap="square">
            <a:spAutoFit/>
          </a:bodyPr>
          <a:lstStyle/>
          <a:p>
            <a:pPr algn="just">
              <a:lnSpc>
                <a:spcPct val="150000"/>
              </a:lnSpc>
              <a:spcAft>
                <a:spcPts val="800"/>
              </a:spcAft>
            </a:pPr>
            <a:r>
              <a:rPr lang="en-IN" sz="2400" b="1" kern="100" dirty="0">
                <a:effectLst/>
                <a:latin typeface="Times New Roman" panose="02020603050405020304" pitchFamily="18" charset="0"/>
                <a:ea typeface="Calibri" panose="020F0502020204030204" pitchFamily="34" charset="0"/>
                <a:cs typeface="Times New Roman" panose="02020603050405020304" pitchFamily="18" charset="0"/>
              </a:rPr>
              <a:t>Problem 9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Calculate the energy released in the following spontaneous fission reaction: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92</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238</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38</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Sr</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95</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54</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Xe</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140</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+ 3 </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Given: m(</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92</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238</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238.050784 u,		 m(</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38</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Sr</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95</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 94.919388 u, 	</a:t>
            </a:r>
            <a:b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2400" kern="100" baseline="-25000" dirty="0">
                <a:effectLst/>
                <a:latin typeface="Times New Roman" panose="02020603050405020304" pitchFamily="18" charset="0"/>
                <a:ea typeface="Calibri" panose="020F0502020204030204" pitchFamily="34" charset="0"/>
                <a:cs typeface="Times New Roman" panose="02020603050405020304" pitchFamily="18" charset="0"/>
              </a:rPr>
              <a:t>54</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Xe</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140</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 139.921610 u,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and m(n)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=1.008665 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a:t>
            </a:r>
            <a:r>
              <a:rPr lang="en-PG" sz="2400" kern="100" dirty="0" err="1">
                <a:effectLst/>
                <a:latin typeface="Times New Roman" panose="02020603050405020304" pitchFamily="18" charset="0"/>
                <a:ea typeface="Calibri" panose="020F0502020204030204" pitchFamily="34" charset="0"/>
                <a:cs typeface="Times New Roman" panose="02020603050405020304" pitchFamily="18" charset="0"/>
              </a:rPr>
              <a:t>nergy</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 released</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mc</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Mass of reactant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238.050784</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Mass of products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94.919388 u</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139.921610 u</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+ 3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1.008665 u</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237.866993</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Therefore,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238.050784</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u - </a:t>
            </a:r>
            <a:r>
              <a:rPr lang="en-PG" sz="2400" kern="100" dirty="0">
                <a:effectLst/>
                <a:latin typeface="Times New Roman" panose="02020603050405020304" pitchFamily="18" charset="0"/>
                <a:ea typeface="Calibri" panose="020F0502020204030204" pitchFamily="34" charset="0"/>
                <a:cs typeface="Times New Roman" panose="02020603050405020304" pitchFamily="18" charset="0"/>
              </a:rPr>
              <a:t>237.866993</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u = 0.183791 u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Therefore, energy release = 0.183791u × 931.5 MeV =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171.2 MeV</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14064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B72B5B98-E45C-BD54-BC19-29E2F7FBBD51}"/>
                  </a:ext>
                </a:extLst>
              </p:cNvPr>
              <p:cNvSpPr txBox="1"/>
              <p:nvPr/>
            </p:nvSpPr>
            <p:spPr>
              <a:xfrm>
                <a:off x="91440" y="288295"/>
                <a:ext cx="12100560" cy="6069739"/>
              </a:xfrm>
              <a:prstGeom prst="rect">
                <a:avLst/>
              </a:prstGeom>
              <a:noFill/>
            </p:spPr>
            <p:txBody>
              <a:bodyPr wrap="square">
                <a:spAutoFit/>
              </a:bodyPr>
              <a:lstStyle/>
              <a:p>
                <a:pPr algn="just">
                  <a:lnSpc>
                    <a:spcPct val="150000"/>
                  </a:lnSpc>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Problem 10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Based on the previous solution </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calculate the amount of energy produced by the fission of 1.00 kg of </a:t>
                </a:r>
                <a:r>
                  <a:rPr lang="en-PG"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235</a:t>
                </a:r>
                <a:r>
                  <a:rPr lang="en-PG" sz="28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Energy release per fission is 171.2 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According to Avogadro’s principle, 235 grams of uranium will contain 6.02× 10</a:t>
                </a:r>
                <a:r>
                  <a:rPr lang="en-US"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23</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atoms. </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Number of </a:t>
                </a:r>
                <a:r>
                  <a:rPr lang="en-US" sz="2800" kern="100" baseline="-25000" dirty="0">
                    <a:effectLst/>
                    <a:latin typeface="Times New Roman" panose="02020603050405020304" pitchFamily="18" charset="0"/>
                    <a:ea typeface="Calibri" panose="020F0502020204030204" pitchFamily="34" charset="0"/>
                    <a:cs typeface="Times New Roman" panose="02020603050405020304" pitchFamily="18" charset="0"/>
                  </a:rPr>
                  <a:t>92</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2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235</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atoms in 1 kg uranium = </a:t>
                </a:r>
                <a14:m>
                  <m:oMath xmlns:m="http://schemas.openxmlformats.org/officeDocument/2006/math">
                    <m:f>
                      <m:fPr>
                        <m:ctrlPr>
                          <a:rPr lang="en-IN" sz="2800" i="1" kern="100">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kern="100">
                            <a:effectLst/>
                            <a:latin typeface="Cambria Math" panose="02040503050406030204" pitchFamily="18" charset="0"/>
                            <a:ea typeface="Calibri" panose="020F0502020204030204" pitchFamily="34" charset="0"/>
                            <a:cs typeface="Times New Roman" panose="02020603050405020304" pitchFamily="18" charset="0"/>
                          </a:rPr>
                          <m:t>1000×6.02×</m:t>
                        </m:r>
                        <m:sSup>
                          <m:sSupPr>
                            <m:ctrlPr>
                              <a:rPr lang="en-IN" sz="2800" i="1" kern="100">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kern="100">
                                <a:effectLst/>
                                <a:latin typeface="Cambria Math" panose="02040503050406030204" pitchFamily="18" charset="0"/>
                                <a:ea typeface="Calibri" panose="020F0502020204030204" pitchFamily="34" charset="0"/>
                                <a:cs typeface="Times New Roman" panose="02020603050405020304" pitchFamily="18" charset="0"/>
                              </a:rPr>
                              <m:t>10</m:t>
                            </m:r>
                          </m:e>
                          <m:sup>
                            <m:r>
                              <a:rPr lang="en-US" sz="2800" i="1" kern="100">
                                <a:effectLst/>
                                <a:latin typeface="Cambria Math" panose="02040503050406030204" pitchFamily="18" charset="0"/>
                                <a:ea typeface="Calibri" panose="020F0502020204030204" pitchFamily="34" charset="0"/>
                                <a:cs typeface="Times New Roman" panose="02020603050405020304" pitchFamily="18" charset="0"/>
                              </a:rPr>
                              <m:t>23</m:t>
                            </m:r>
                          </m:sup>
                        </m:sSup>
                      </m:num>
                      <m:den>
                        <m:r>
                          <a:rPr lang="en-US" sz="2800" i="1" kern="100">
                            <a:effectLst/>
                            <a:latin typeface="Cambria Math" panose="02040503050406030204" pitchFamily="18" charset="0"/>
                            <a:ea typeface="Calibri" panose="020F0502020204030204" pitchFamily="34" charset="0"/>
                            <a:cs typeface="Times New Roman" panose="02020603050405020304" pitchFamily="18" charset="0"/>
                          </a:rPr>
                          <m:t>235</m:t>
                        </m:r>
                      </m:den>
                    </m:f>
                  </m:oMath>
                </a14:m>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 0.025617 × 10</a:t>
                </a:r>
                <a:r>
                  <a:rPr lang="en-US" sz="2800" kern="100" baseline="30000" dirty="0">
                    <a:effectLst/>
                    <a:latin typeface="Times New Roman" panose="02020603050405020304" pitchFamily="18" charset="0"/>
                    <a:ea typeface="DengXian" panose="02010600030101010101" pitchFamily="2" charset="-122"/>
                    <a:cs typeface="Times New Roman" panose="02020603050405020304" pitchFamily="18" charset="0"/>
                  </a:rPr>
                  <a:t>26</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atoms</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Therefore, total energy release =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171.2 MeV × </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0.025617 × 10</a:t>
                </a:r>
                <a:r>
                  <a:rPr lang="en-US" sz="2800" kern="100" baseline="30000" dirty="0">
                    <a:effectLst/>
                    <a:latin typeface="Times New Roman" panose="02020603050405020304" pitchFamily="18" charset="0"/>
                    <a:ea typeface="DengXian" panose="02010600030101010101" pitchFamily="2" charset="-122"/>
                    <a:cs typeface="Times New Roman" panose="02020603050405020304" pitchFamily="18" charset="0"/>
                  </a:rPr>
                  <a:t>26</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atoms </a:t>
                </a:r>
              </a:p>
              <a:p>
                <a:pPr algn="just">
                  <a:lnSpc>
                    <a:spcPct val="150000"/>
                  </a:lnSpc>
                  <a:spcAft>
                    <a:spcPts val="800"/>
                  </a:spcAft>
                </a:pPr>
                <a:r>
                  <a:rPr lang="en-US" sz="2800" kern="100" dirty="0">
                    <a:latin typeface="Times New Roman" panose="02020603050405020304" pitchFamily="18" charset="0"/>
                    <a:ea typeface="DengXian" panose="02010600030101010101" pitchFamily="2" charset="-122"/>
                    <a:cs typeface="Times New Roman" panose="02020603050405020304" pitchFamily="18" charset="0"/>
                  </a:rPr>
                  <a:t>                                                  </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2800" b="1" kern="100" dirty="0">
                    <a:effectLst/>
                    <a:latin typeface="Times New Roman" panose="02020603050405020304" pitchFamily="18" charset="0"/>
                    <a:ea typeface="DengXian" panose="02010600030101010101" pitchFamily="2" charset="-122"/>
                    <a:cs typeface="Times New Roman" panose="02020603050405020304" pitchFamily="18" charset="0"/>
                  </a:rPr>
                  <a:t>4.386 × 10</a:t>
                </a:r>
                <a:r>
                  <a:rPr lang="en-US" sz="2800" b="1" kern="100" baseline="30000" dirty="0">
                    <a:effectLst/>
                    <a:latin typeface="Times New Roman" panose="02020603050405020304" pitchFamily="18" charset="0"/>
                    <a:ea typeface="DengXian" panose="02010600030101010101" pitchFamily="2" charset="-122"/>
                    <a:cs typeface="Times New Roman" panose="02020603050405020304" pitchFamily="18" charset="0"/>
                  </a:rPr>
                  <a:t>26 </a:t>
                </a:r>
                <a:r>
                  <a:rPr lang="en-US" sz="2800" b="1" kern="100" dirty="0">
                    <a:effectLst/>
                    <a:latin typeface="Times New Roman" panose="02020603050405020304" pitchFamily="18" charset="0"/>
                    <a:ea typeface="DengXian" panose="02010600030101010101" pitchFamily="2" charset="-122"/>
                    <a:cs typeface="Times New Roman" panose="02020603050405020304" pitchFamily="18" charset="0"/>
                  </a:rPr>
                  <a:t>MeV</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TextBox 2">
                <a:extLst>
                  <a:ext uri="{FF2B5EF4-FFF2-40B4-BE49-F238E27FC236}">
                    <a16:creationId xmlns:a16="http://schemas.microsoft.com/office/drawing/2014/main" id="{B72B5B98-E45C-BD54-BC19-29E2F7FBBD51}"/>
                  </a:ext>
                </a:extLst>
              </p:cNvPr>
              <p:cNvSpPr txBox="1">
                <a:spLocks noRot="1" noChangeAspect="1" noMove="1" noResize="1" noEditPoints="1" noAdjustHandles="1" noChangeArrowheads="1" noChangeShapeType="1" noTextEdit="1"/>
              </p:cNvSpPr>
              <p:nvPr/>
            </p:nvSpPr>
            <p:spPr>
              <a:xfrm>
                <a:off x="91440" y="288295"/>
                <a:ext cx="12100560" cy="6069739"/>
              </a:xfrm>
              <a:prstGeom prst="rect">
                <a:avLst/>
              </a:prstGeom>
              <a:blipFill>
                <a:blip r:embed="rId2"/>
                <a:stretch>
                  <a:fillRect l="-1008" r="-1008" b="-1807"/>
                </a:stretch>
              </a:blipFill>
            </p:spPr>
            <p:txBody>
              <a:bodyPr/>
              <a:lstStyle/>
              <a:p>
                <a:r>
                  <a:rPr lang="en-IN">
                    <a:noFill/>
                  </a:rPr>
                  <a:t> </a:t>
                </a:r>
              </a:p>
            </p:txBody>
          </p:sp>
        </mc:Fallback>
      </mc:AlternateContent>
    </p:spTree>
    <p:extLst>
      <p:ext uri="{BB962C8B-B14F-4D97-AF65-F5344CB8AC3E}">
        <p14:creationId xmlns:p14="http://schemas.microsoft.com/office/powerpoint/2010/main" val="12605204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8809B1-D951-DC07-71B3-5A8D10B402A4}"/>
              </a:ext>
            </a:extLst>
          </p:cNvPr>
          <p:cNvSpPr txBox="1"/>
          <p:nvPr/>
        </p:nvSpPr>
        <p:spPr>
          <a:xfrm>
            <a:off x="304800" y="635191"/>
            <a:ext cx="11379200" cy="5706819"/>
          </a:xfrm>
          <a:prstGeom prst="rect">
            <a:avLst/>
          </a:prstGeom>
          <a:noFill/>
        </p:spPr>
        <p:txBody>
          <a:bodyPr wrap="square">
            <a:spAutoFit/>
          </a:bodyPr>
          <a:lstStyle/>
          <a:p>
            <a:pPr algn="just">
              <a:lnSpc>
                <a:spcPct val="150000"/>
              </a:lnSpc>
              <a:spcAft>
                <a:spcPts val="800"/>
              </a:spcAft>
            </a:pP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Therefore, total energy release = 4.386 × 10</a:t>
            </a:r>
            <a:r>
              <a:rPr lang="en-US" sz="2800" kern="100" baseline="30000" dirty="0">
                <a:effectLst/>
                <a:latin typeface="Times New Roman" panose="02020603050405020304" pitchFamily="18" charset="0"/>
                <a:ea typeface="DengXian" panose="02010600030101010101" pitchFamily="2" charset="-122"/>
                <a:cs typeface="Times New Roman" panose="02020603050405020304" pitchFamily="18" charset="0"/>
              </a:rPr>
              <a:t>26 </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1.6× 10</a:t>
            </a:r>
            <a:r>
              <a:rPr lang="en-US" sz="2800" kern="100" baseline="30000" dirty="0">
                <a:effectLst/>
                <a:latin typeface="Times New Roman" panose="02020603050405020304" pitchFamily="18" charset="0"/>
                <a:ea typeface="DengXian" panose="02010600030101010101" pitchFamily="2" charset="-122"/>
                <a:cs typeface="Times New Roman" panose="02020603050405020304" pitchFamily="18" charset="0"/>
              </a:rPr>
              <a:t>-13 </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2800" b="1" kern="100" dirty="0">
                <a:effectLst/>
                <a:latin typeface="Times New Roman" panose="02020603050405020304" pitchFamily="18" charset="0"/>
                <a:ea typeface="DengXian" panose="02010600030101010101" pitchFamily="2" charset="-122"/>
                <a:cs typeface="Times New Roman" panose="02020603050405020304" pitchFamily="18" charset="0"/>
              </a:rPr>
              <a:t>8.21× 10</a:t>
            </a:r>
            <a:r>
              <a:rPr lang="en-US" sz="2800" b="1" kern="100" baseline="30000" dirty="0">
                <a:effectLst/>
                <a:latin typeface="Times New Roman" panose="02020603050405020304" pitchFamily="18" charset="0"/>
                <a:ea typeface="DengXian" panose="02010600030101010101" pitchFamily="2" charset="-122"/>
                <a:cs typeface="Times New Roman" panose="02020603050405020304" pitchFamily="18" charset="0"/>
              </a:rPr>
              <a:t>13</a:t>
            </a:r>
            <a:r>
              <a:rPr lang="en-US" sz="2800" b="1" kern="100" dirty="0">
                <a:effectLst/>
                <a:latin typeface="Times New Roman" panose="02020603050405020304" pitchFamily="18" charset="0"/>
                <a:ea typeface="DengXian" panose="02010600030101010101" pitchFamily="2" charset="-122"/>
                <a:cs typeface="Times New Roman" panose="02020603050405020304" pitchFamily="18" charset="0"/>
              </a:rPr>
              <a:t> J</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US" sz="2800" b="1"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algn="just">
              <a:lnSpc>
                <a:spcPct val="150000"/>
              </a:lnSpc>
              <a:spcAft>
                <a:spcPts val="800"/>
              </a:spcAft>
            </a:pPr>
            <a:r>
              <a:rPr lang="en-US" sz="2800" b="1" kern="100" dirty="0">
                <a:effectLst/>
                <a:latin typeface="Times New Roman" panose="02020603050405020304" pitchFamily="18" charset="0"/>
                <a:ea typeface="DengXian" panose="02010600030101010101" pitchFamily="2" charset="-122"/>
                <a:cs typeface="Times New Roman" panose="02020603050405020304" pitchFamily="18" charset="0"/>
              </a:rPr>
              <a:t>Note: T</a:t>
            </a:r>
            <a:r>
              <a:rPr lang="en-PG" sz="2800" kern="100" dirty="0">
                <a:effectLst/>
                <a:latin typeface="Times New Roman" panose="02020603050405020304" pitchFamily="18" charset="0"/>
                <a:ea typeface="DengXian" panose="02010600030101010101" pitchFamily="2" charset="-122"/>
                <a:cs typeface="Times New Roman" panose="02020603050405020304" pitchFamily="18" charset="0"/>
              </a:rPr>
              <a:t>his is an impressive</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result. </a:t>
            </a:r>
          </a:p>
          <a:p>
            <a:pPr algn="just">
              <a:lnSpc>
                <a:spcPct val="150000"/>
              </a:lnSpc>
              <a:spcAft>
                <a:spcPts val="800"/>
              </a:spcAft>
            </a:pP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This</a:t>
            </a:r>
            <a:r>
              <a:rPr lang="en-PG" sz="2800" kern="100" dirty="0">
                <a:effectLst/>
                <a:latin typeface="Times New Roman" panose="02020603050405020304" pitchFamily="18" charset="0"/>
                <a:ea typeface="DengXian" panose="02010600030101010101" pitchFamily="2" charset="-122"/>
                <a:cs typeface="Times New Roman" panose="02020603050405020304" pitchFamily="18" charset="0"/>
              </a:rPr>
              <a:t> large amount of energy</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is</a:t>
            </a:r>
            <a:r>
              <a:rPr lang="en-PG" sz="2800" kern="100" dirty="0">
                <a:effectLst/>
                <a:latin typeface="Times New Roman" panose="02020603050405020304" pitchFamily="18" charset="0"/>
                <a:ea typeface="DengXian" panose="02010600030101010101" pitchFamily="2" charset="-122"/>
                <a:cs typeface="Times New Roman" panose="02020603050405020304" pitchFamily="18" charset="0"/>
              </a:rPr>
              <a:t> equivalent to about 14,000 barrels of crude oil or 600,000 gallons of gasoline. </a:t>
            </a:r>
            <a:endParaRPr lang="en-IN" sz="2800"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algn="just">
              <a:lnSpc>
                <a:spcPct val="150000"/>
              </a:lnSpc>
              <a:spcAft>
                <a:spcPts val="800"/>
              </a:spcAft>
            </a:pP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PG" sz="2800" kern="100" dirty="0">
                <a:effectLst/>
                <a:latin typeface="Times New Roman" panose="02020603050405020304" pitchFamily="18" charset="0"/>
                <a:ea typeface="DengXian" panose="02010600030101010101" pitchFamily="2" charset="-122"/>
                <a:cs typeface="Times New Roman" panose="02020603050405020304" pitchFamily="18" charset="0"/>
              </a:rPr>
              <a:t>But, </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comparing with the fusion </a:t>
            </a:r>
            <a:r>
              <a:rPr lang="en-PG" sz="2800" kern="100" dirty="0">
                <a:effectLst/>
                <a:latin typeface="Times New Roman" panose="02020603050405020304" pitchFamily="18" charset="0"/>
                <a:ea typeface="DengXian" panose="02010600030101010101" pitchFamily="2" charset="-122"/>
                <a:cs typeface="Times New Roman" panose="02020603050405020304" pitchFamily="18" charset="0"/>
              </a:rPr>
              <a:t>of a kilogram mixture of deuterium and tritium</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 this</a:t>
            </a:r>
            <a:r>
              <a:rPr lang="en-PG" sz="2800" kern="100" dirty="0">
                <a:effectLst/>
                <a:latin typeface="Times New Roman" panose="02020603050405020304" pitchFamily="18" charset="0"/>
                <a:ea typeface="DengXian" panose="02010600030101010101" pitchFamily="2" charset="-122"/>
                <a:cs typeface="Times New Roman" panose="02020603050405020304" pitchFamily="18" charset="0"/>
              </a:rPr>
              <a:t> is only one-fourth the energy produced by the fusion</a:t>
            </a: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754037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78AAD9-577F-6732-9572-DFAD8A4DE479}"/>
              </a:ext>
            </a:extLst>
          </p:cNvPr>
          <p:cNvSpPr txBox="1"/>
          <p:nvPr/>
        </p:nvSpPr>
        <p:spPr>
          <a:xfrm>
            <a:off x="3200400" y="2895600"/>
            <a:ext cx="4876800" cy="830997"/>
          </a:xfrm>
          <a:prstGeom prst="rect">
            <a:avLst/>
          </a:prstGeom>
          <a:noFill/>
        </p:spPr>
        <p:txBody>
          <a:bodyPr wrap="square" rtlCol="0">
            <a:spAutoFit/>
          </a:bodyPr>
          <a:lstStyle/>
          <a:p>
            <a:r>
              <a:rPr lang="en-IN" sz="4800" dirty="0">
                <a:latin typeface="Algerian" panose="04020705040A02060702" pitchFamily="82" charset="0"/>
              </a:rPr>
              <a:t>Thank you</a:t>
            </a:r>
          </a:p>
        </p:txBody>
      </p:sp>
    </p:spTree>
    <p:extLst>
      <p:ext uri="{BB962C8B-B14F-4D97-AF65-F5344CB8AC3E}">
        <p14:creationId xmlns:p14="http://schemas.microsoft.com/office/powerpoint/2010/main" val="25405246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1406</TotalTime>
  <Words>4303</Words>
  <Application>Microsoft Office PowerPoint</Application>
  <PresentationFormat>Widescreen</PresentationFormat>
  <Paragraphs>312</Paragraphs>
  <Slides>50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Algerian</vt:lpstr>
      <vt:lpstr>Arial</vt:lpstr>
      <vt:lpstr>Calibri</vt:lpstr>
      <vt:lpstr>Calibri Light</vt:lpstr>
      <vt:lpstr>Cambria Math</vt:lpstr>
      <vt:lpstr>Times New Roman</vt:lpstr>
      <vt:lpstr>Wingdings</vt:lpstr>
      <vt:lpstr>Office Theme</vt:lpstr>
      <vt:lpstr>PowerPoint Presentation</vt:lpstr>
      <vt:lpstr>Topics for this week</vt:lpstr>
      <vt:lpstr>1. Mass defect of atomic nuclei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Liquid drop model of nucleus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Jojo Panakal</dc:creator>
  <cp:lastModifiedBy>Jojo Panakal</cp:lastModifiedBy>
  <cp:revision>75</cp:revision>
  <dcterms:created xsi:type="dcterms:W3CDTF">2023-06-02T02:37:30Z</dcterms:created>
  <dcterms:modified xsi:type="dcterms:W3CDTF">2023-10-02T10:23:35Z</dcterms:modified>
</cp:coreProperties>
</file>