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57"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Lst>
  <p:sldSz cy="5143500" cx="9144000"/>
  <p:notesSz cx="6858000" cy="9144000"/>
  <p:embeddedFontLst>
    <p:embeddedFont>
      <p:font typeface="Nunito"/>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font" Target="fonts/Nunito-bold.fntdata"/><Relationship Id="rId21" Type="http://schemas.openxmlformats.org/officeDocument/2006/relationships/slide" Target="slides/slide17.xml"/><Relationship Id="rId43" Type="http://schemas.openxmlformats.org/officeDocument/2006/relationships/font" Target="fonts/Nunito-regular.fntdata"/><Relationship Id="rId24" Type="http://schemas.openxmlformats.org/officeDocument/2006/relationships/slide" Target="slides/slide20.xml"/><Relationship Id="rId46" Type="http://schemas.openxmlformats.org/officeDocument/2006/relationships/font" Target="fonts/Nunito-boldItalic.fntdata"/><Relationship Id="rId23" Type="http://schemas.openxmlformats.org/officeDocument/2006/relationships/slide" Target="slides/slide19.xml"/><Relationship Id="rId45" Type="http://schemas.openxmlformats.org/officeDocument/2006/relationships/font" Target="fonts/Nunito-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35f391192_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35f391192_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35f391192_02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35f391192_0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28dfdb974f6_0_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28dfdb974f6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5f391192_0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35f391192_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35f391192_08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35f391192_0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28dfdb974f6_0_1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28dfdb974f6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28dfdb974f6_0_1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28dfdb974f6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5f391192_01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35f391192_0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28dfdb974f6_0_2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28dfdb974f6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5f391192_04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5f391192_0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28dfdb974f6_0_4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28dfdb974f6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5f391192_0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5f391192_0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28dfdb974f6_0_5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28dfdb974f6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35ed75ccf_02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35ed75ccf_0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28dfdb974f6_0_8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28dfdb974f6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28dfdb974f6_0_9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28dfdb974f6_0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28dfdb974f6_0_1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28dfdb974f6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28dfdb974f6_0_10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28dfdb974f6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5f391192_0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35f391192_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28dfdb974f6_0_1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28dfdb974f6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28dfdb974f6_0_11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28dfdb974f6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28dfdb974f6_0_12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28dfdb974f6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28dfdb974f6_0_13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28dfdb974f6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28dfdb974f6_0_13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28dfdb974f6_0_1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5ed75ccf_03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35ed75ccf_0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28dfdb974f6_0_14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28dfdb974f6_0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28dfdb974f6_0_15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28dfdb974f6_0_1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28dfdb974f6_0_1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28dfdb974f6_0_1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28dfdb974f6_0_16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28dfdb974f6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8dfdb974f6_0_16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28dfdb974f6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28dfdb974f6_0_17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28dfdb974f6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28dfdb974f6_0_17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28dfdb974f6_0_1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28dfdb974f6_0_18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28dfdb974f6_0_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28dfdb974f6_0_18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28dfdb974f6_0_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8dfdb974f6_0_19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28dfdb974f6_0_1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c0a1d8546e_0_88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c0a1d8546e_0_8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5ed75ccf_013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35ed75ccf_0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363425" y="1991825"/>
            <a:ext cx="5334600" cy="1159800"/>
          </a:xfrm>
          <a:prstGeom prst="rect">
            <a:avLst/>
          </a:prstGeom>
        </p:spPr>
        <p:txBody>
          <a:bodyPr anchorCtr="0" anchor="ctr" bIns="0" lIns="0" spcFirstLastPara="1" rIns="0" wrap="square" tIns="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p:txBody>
      </p:sp>
      <p:pic>
        <p:nvPicPr>
          <p:cNvPr id="11" name="Google Shape;11;p2"/>
          <p:cNvPicPr preferRelativeResize="0"/>
          <p:nvPr/>
        </p:nvPicPr>
        <p:blipFill rotWithShape="1">
          <a:blip r:embed="rId2">
            <a:alphaModFix/>
          </a:blip>
          <a:srcRect b="0" l="14524" r="-515" t="0"/>
          <a:stretch/>
        </p:blipFill>
        <p:spPr>
          <a:xfrm>
            <a:off x="0" y="645375"/>
            <a:ext cx="3087949" cy="385275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bg>
      <p:bgPr>
        <a:gradFill>
          <a:gsLst>
            <a:gs pos="0">
              <a:schemeClr val="accent3"/>
            </a:gs>
            <a:gs pos="100000">
              <a:schemeClr val="accent4"/>
            </a:gs>
          </a:gsLst>
          <a:path path="circle">
            <a:fillToRect l="100%" t="100%"/>
          </a:path>
          <a:tileRect b="-100%" r="-100%"/>
        </a:gradFill>
      </p:bgPr>
    </p:bg>
    <p:spTree>
      <p:nvGrpSpPr>
        <p:cNvPr id="12" name="Shape 12"/>
        <p:cNvGrpSpPr/>
        <p:nvPr/>
      </p:nvGrpSpPr>
      <p:grpSpPr>
        <a:xfrm>
          <a:off x="0" y="0"/>
          <a:ext cx="0" cy="0"/>
          <a:chOff x="0" y="0"/>
          <a:chExt cx="0" cy="0"/>
        </a:xfrm>
      </p:grpSpPr>
      <p:sp>
        <p:nvSpPr>
          <p:cNvPr id="13" name="Google Shape;13;p3"/>
          <p:cNvSpPr txBox="1"/>
          <p:nvPr>
            <p:ph type="ctrTitle"/>
          </p:nvPr>
        </p:nvSpPr>
        <p:spPr>
          <a:xfrm>
            <a:off x="3363425" y="1529498"/>
            <a:ext cx="5334600" cy="1227000"/>
          </a:xfrm>
          <a:prstGeom prst="rect">
            <a:avLst/>
          </a:prstGeom>
        </p:spPr>
        <p:txBody>
          <a:bodyPr anchorCtr="0" anchor="b" bIns="0" lIns="0" spcFirstLastPara="1" rIns="0" wrap="square" tIns="0">
            <a:noAutofit/>
          </a:bodyPr>
          <a:lstStyle>
            <a:lvl1pPr lvl="0" rtl="0">
              <a:spcBef>
                <a:spcPts val="0"/>
              </a:spcBef>
              <a:spcAft>
                <a:spcPts val="0"/>
              </a:spcAft>
              <a:buSzPts val="4400"/>
              <a:buNone/>
              <a:defRPr sz="4400"/>
            </a:lvl1pPr>
            <a:lvl2pPr lvl="1" rtl="0">
              <a:spcBef>
                <a:spcPts val="0"/>
              </a:spcBef>
              <a:spcAft>
                <a:spcPts val="0"/>
              </a:spcAft>
              <a:buSzPts val="4400"/>
              <a:buNone/>
              <a:defRPr sz="4400"/>
            </a:lvl2pPr>
            <a:lvl3pPr lvl="2" rtl="0">
              <a:spcBef>
                <a:spcPts val="0"/>
              </a:spcBef>
              <a:spcAft>
                <a:spcPts val="0"/>
              </a:spcAft>
              <a:buSzPts val="4400"/>
              <a:buNone/>
              <a:defRPr sz="4400"/>
            </a:lvl3pPr>
            <a:lvl4pPr lvl="3" rtl="0">
              <a:spcBef>
                <a:spcPts val="0"/>
              </a:spcBef>
              <a:spcAft>
                <a:spcPts val="0"/>
              </a:spcAft>
              <a:buSzPts val="4400"/>
              <a:buNone/>
              <a:defRPr sz="4400"/>
            </a:lvl4pPr>
            <a:lvl5pPr lvl="4" rtl="0">
              <a:spcBef>
                <a:spcPts val="0"/>
              </a:spcBef>
              <a:spcAft>
                <a:spcPts val="0"/>
              </a:spcAft>
              <a:buSzPts val="4400"/>
              <a:buNone/>
              <a:defRPr sz="4400"/>
            </a:lvl5pPr>
            <a:lvl6pPr lvl="5" rtl="0">
              <a:spcBef>
                <a:spcPts val="0"/>
              </a:spcBef>
              <a:spcAft>
                <a:spcPts val="0"/>
              </a:spcAft>
              <a:buSzPts val="4400"/>
              <a:buNone/>
              <a:defRPr sz="4400"/>
            </a:lvl6pPr>
            <a:lvl7pPr lvl="6" rtl="0">
              <a:spcBef>
                <a:spcPts val="0"/>
              </a:spcBef>
              <a:spcAft>
                <a:spcPts val="0"/>
              </a:spcAft>
              <a:buSzPts val="4400"/>
              <a:buNone/>
              <a:defRPr sz="4400"/>
            </a:lvl7pPr>
            <a:lvl8pPr lvl="7" rtl="0">
              <a:spcBef>
                <a:spcPts val="0"/>
              </a:spcBef>
              <a:spcAft>
                <a:spcPts val="0"/>
              </a:spcAft>
              <a:buSzPts val="4400"/>
              <a:buNone/>
              <a:defRPr sz="4400"/>
            </a:lvl8pPr>
            <a:lvl9pPr lvl="8" rtl="0">
              <a:spcBef>
                <a:spcPts val="0"/>
              </a:spcBef>
              <a:spcAft>
                <a:spcPts val="0"/>
              </a:spcAft>
              <a:buSzPts val="4400"/>
              <a:buNone/>
              <a:defRPr sz="4400"/>
            </a:lvl9pPr>
          </a:lstStyle>
          <a:p/>
        </p:txBody>
      </p:sp>
      <p:sp>
        <p:nvSpPr>
          <p:cNvPr id="14" name="Google Shape;14;p3"/>
          <p:cNvSpPr txBox="1"/>
          <p:nvPr>
            <p:ph idx="1" type="subTitle"/>
          </p:nvPr>
        </p:nvSpPr>
        <p:spPr>
          <a:xfrm>
            <a:off x="3363425" y="2805597"/>
            <a:ext cx="5334600" cy="303300"/>
          </a:xfrm>
          <a:prstGeom prst="rect">
            <a:avLst/>
          </a:prstGeom>
        </p:spPr>
        <p:txBody>
          <a:bodyPr anchorCtr="0" anchor="t" bIns="0" lIns="0" spcFirstLastPara="1" rIns="0" wrap="square" tIns="0">
            <a:noAutofit/>
          </a:bodyPr>
          <a:lstStyle>
            <a:lvl1pPr lvl="0" rtl="0">
              <a:spcBef>
                <a:spcPts val="0"/>
              </a:spcBef>
              <a:spcAft>
                <a:spcPts val="0"/>
              </a:spcAft>
              <a:buClr>
                <a:schemeClr val="accent5"/>
              </a:buClr>
              <a:buSzPts val="1800"/>
              <a:buNone/>
              <a:defRPr>
                <a:solidFill>
                  <a:schemeClr val="accent5"/>
                </a:solidFill>
              </a:defRPr>
            </a:lvl1pPr>
            <a:lvl2pPr lvl="1" rtl="0">
              <a:spcBef>
                <a:spcPts val="800"/>
              </a:spcBef>
              <a:spcAft>
                <a:spcPts val="0"/>
              </a:spcAft>
              <a:buClr>
                <a:schemeClr val="accent5"/>
              </a:buClr>
              <a:buSzPts val="3000"/>
              <a:buNone/>
              <a:defRPr sz="3000">
                <a:solidFill>
                  <a:schemeClr val="accent5"/>
                </a:solidFill>
              </a:defRPr>
            </a:lvl2pPr>
            <a:lvl3pPr lvl="2" rtl="0">
              <a:spcBef>
                <a:spcPts val="800"/>
              </a:spcBef>
              <a:spcAft>
                <a:spcPts val="0"/>
              </a:spcAft>
              <a:buClr>
                <a:schemeClr val="accent5"/>
              </a:buClr>
              <a:buSzPts val="3000"/>
              <a:buNone/>
              <a:defRPr sz="3000">
                <a:solidFill>
                  <a:schemeClr val="accent5"/>
                </a:solidFill>
              </a:defRPr>
            </a:lvl3pPr>
            <a:lvl4pPr lvl="3" rtl="0">
              <a:spcBef>
                <a:spcPts val="800"/>
              </a:spcBef>
              <a:spcAft>
                <a:spcPts val="0"/>
              </a:spcAft>
              <a:buClr>
                <a:schemeClr val="accent5"/>
              </a:buClr>
              <a:buSzPts val="3000"/>
              <a:buNone/>
              <a:defRPr sz="3000">
                <a:solidFill>
                  <a:schemeClr val="accent5"/>
                </a:solidFill>
              </a:defRPr>
            </a:lvl4pPr>
            <a:lvl5pPr lvl="4" rtl="0">
              <a:spcBef>
                <a:spcPts val="800"/>
              </a:spcBef>
              <a:spcAft>
                <a:spcPts val="0"/>
              </a:spcAft>
              <a:buClr>
                <a:schemeClr val="accent5"/>
              </a:buClr>
              <a:buSzPts val="3000"/>
              <a:buNone/>
              <a:defRPr sz="3000">
                <a:solidFill>
                  <a:schemeClr val="accent5"/>
                </a:solidFill>
              </a:defRPr>
            </a:lvl5pPr>
            <a:lvl6pPr lvl="5" rtl="0">
              <a:spcBef>
                <a:spcPts val="800"/>
              </a:spcBef>
              <a:spcAft>
                <a:spcPts val="0"/>
              </a:spcAft>
              <a:buClr>
                <a:schemeClr val="accent5"/>
              </a:buClr>
              <a:buSzPts val="3000"/>
              <a:buNone/>
              <a:defRPr sz="3000">
                <a:solidFill>
                  <a:schemeClr val="accent5"/>
                </a:solidFill>
              </a:defRPr>
            </a:lvl6pPr>
            <a:lvl7pPr lvl="6" rtl="0">
              <a:spcBef>
                <a:spcPts val="800"/>
              </a:spcBef>
              <a:spcAft>
                <a:spcPts val="0"/>
              </a:spcAft>
              <a:buClr>
                <a:schemeClr val="accent5"/>
              </a:buClr>
              <a:buSzPts val="3000"/>
              <a:buNone/>
              <a:defRPr sz="3000">
                <a:solidFill>
                  <a:schemeClr val="accent5"/>
                </a:solidFill>
              </a:defRPr>
            </a:lvl7pPr>
            <a:lvl8pPr lvl="7" rtl="0">
              <a:spcBef>
                <a:spcPts val="800"/>
              </a:spcBef>
              <a:spcAft>
                <a:spcPts val="0"/>
              </a:spcAft>
              <a:buClr>
                <a:schemeClr val="accent5"/>
              </a:buClr>
              <a:buSzPts val="3000"/>
              <a:buNone/>
              <a:defRPr sz="3000">
                <a:solidFill>
                  <a:schemeClr val="accent5"/>
                </a:solidFill>
              </a:defRPr>
            </a:lvl8pPr>
            <a:lvl9pPr lvl="8" rtl="0">
              <a:spcBef>
                <a:spcPts val="800"/>
              </a:spcBef>
              <a:spcAft>
                <a:spcPts val="800"/>
              </a:spcAft>
              <a:buClr>
                <a:schemeClr val="accent5"/>
              </a:buClr>
              <a:buSzPts val="3000"/>
              <a:buNone/>
              <a:defRPr sz="3000">
                <a:solidFill>
                  <a:schemeClr val="accent5"/>
                </a:solidFill>
              </a:defRPr>
            </a:lvl9pPr>
          </a:lstStyle>
          <a:p/>
        </p:txBody>
      </p:sp>
      <p:pic>
        <p:nvPicPr>
          <p:cNvPr id="15" name="Google Shape;15;p3"/>
          <p:cNvPicPr preferRelativeResize="0"/>
          <p:nvPr/>
        </p:nvPicPr>
        <p:blipFill rotWithShape="1">
          <a:blip r:embed="rId2">
            <a:alphaModFix/>
          </a:blip>
          <a:srcRect b="0" l="5944" r="0" t="0"/>
          <a:stretch/>
        </p:blipFill>
        <p:spPr>
          <a:xfrm>
            <a:off x="0" y="758976"/>
            <a:ext cx="3263074" cy="36255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bg>
      <p:bgPr>
        <a:gradFill>
          <a:gsLst>
            <a:gs pos="0">
              <a:schemeClr val="accent5"/>
            </a:gs>
            <a:gs pos="100000">
              <a:schemeClr val="accent6"/>
            </a:gs>
          </a:gsLst>
          <a:path path="circle">
            <a:fillToRect l="100%" t="100%"/>
          </a:path>
          <a:tileRect b="-100%" r="-100%"/>
        </a:gradFill>
      </p:bgPr>
    </p:bg>
    <p:spTree>
      <p:nvGrpSpPr>
        <p:cNvPr id="16" name="Shape 16"/>
        <p:cNvGrpSpPr/>
        <p:nvPr/>
      </p:nvGrpSpPr>
      <p:grpSpPr>
        <a:xfrm>
          <a:off x="0" y="0"/>
          <a:ext cx="0" cy="0"/>
          <a:chOff x="0" y="0"/>
          <a:chExt cx="0" cy="0"/>
        </a:xfrm>
      </p:grpSpPr>
      <p:pic>
        <p:nvPicPr>
          <p:cNvPr id="17" name="Google Shape;17;p4"/>
          <p:cNvPicPr preferRelativeResize="0"/>
          <p:nvPr/>
        </p:nvPicPr>
        <p:blipFill>
          <a:blip r:embed="rId2">
            <a:alphaModFix/>
          </a:blip>
          <a:stretch>
            <a:fillRect/>
          </a:stretch>
        </p:blipFill>
        <p:spPr>
          <a:xfrm>
            <a:off x="179175" y="884675"/>
            <a:ext cx="4197548" cy="4258776"/>
          </a:xfrm>
          <a:prstGeom prst="rect">
            <a:avLst/>
          </a:prstGeom>
          <a:noFill/>
          <a:ln>
            <a:noFill/>
          </a:ln>
        </p:spPr>
      </p:pic>
      <p:sp>
        <p:nvSpPr>
          <p:cNvPr id="18" name="Google Shape;18;p4"/>
          <p:cNvSpPr txBox="1"/>
          <p:nvPr>
            <p:ph idx="1" type="body"/>
          </p:nvPr>
        </p:nvSpPr>
        <p:spPr>
          <a:xfrm>
            <a:off x="4536625" y="1314775"/>
            <a:ext cx="3857100" cy="2797200"/>
          </a:xfrm>
          <a:prstGeom prst="rect">
            <a:avLst/>
          </a:prstGeom>
        </p:spPr>
        <p:txBody>
          <a:bodyPr anchorCtr="0" anchor="t" bIns="0" lIns="0" spcFirstLastPara="1" rIns="0" wrap="square" tIns="0">
            <a:noAutofit/>
          </a:bodyPr>
          <a:lstStyle>
            <a:lvl1pPr indent="-393700" lvl="0" marL="457200" rtl="0">
              <a:spcBef>
                <a:spcPts val="0"/>
              </a:spcBef>
              <a:spcAft>
                <a:spcPts val="0"/>
              </a:spcAft>
              <a:buClr>
                <a:schemeClr val="accent4"/>
              </a:buClr>
              <a:buSzPts val="2600"/>
              <a:buChar char="●"/>
              <a:defRPr i="1" sz="2600">
                <a:solidFill>
                  <a:schemeClr val="accent4"/>
                </a:solidFill>
              </a:defRPr>
            </a:lvl1pPr>
            <a:lvl2pPr indent="-393700" lvl="1" marL="914400" rtl="0">
              <a:spcBef>
                <a:spcPts val="800"/>
              </a:spcBef>
              <a:spcAft>
                <a:spcPts val="0"/>
              </a:spcAft>
              <a:buClr>
                <a:schemeClr val="accent4"/>
              </a:buClr>
              <a:buSzPts val="2600"/>
              <a:buChar char="○"/>
              <a:defRPr i="1" sz="2600">
                <a:solidFill>
                  <a:schemeClr val="accent4"/>
                </a:solidFill>
              </a:defRPr>
            </a:lvl2pPr>
            <a:lvl3pPr indent="-393700" lvl="2" marL="1371600" rtl="0">
              <a:spcBef>
                <a:spcPts val="800"/>
              </a:spcBef>
              <a:spcAft>
                <a:spcPts val="0"/>
              </a:spcAft>
              <a:buClr>
                <a:schemeClr val="accent4"/>
              </a:buClr>
              <a:buSzPts val="2600"/>
              <a:buChar char="■"/>
              <a:defRPr i="1" sz="2600">
                <a:solidFill>
                  <a:schemeClr val="accent4"/>
                </a:solidFill>
              </a:defRPr>
            </a:lvl3pPr>
            <a:lvl4pPr indent="-393700" lvl="3" marL="1828800" rtl="0">
              <a:spcBef>
                <a:spcPts val="800"/>
              </a:spcBef>
              <a:spcAft>
                <a:spcPts val="0"/>
              </a:spcAft>
              <a:buClr>
                <a:schemeClr val="accent4"/>
              </a:buClr>
              <a:buSzPts val="2600"/>
              <a:buChar char="●"/>
              <a:defRPr i="1" sz="2600">
                <a:solidFill>
                  <a:schemeClr val="accent4"/>
                </a:solidFill>
              </a:defRPr>
            </a:lvl4pPr>
            <a:lvl5pPr indent="-393700" lvl="4" marL="2286000" rtl="0">
              <a:spcBef>
                <a:spcPts val="800"/>
              </a:spcBef>
              <a:spcAft>
                <a:spcPts val="0"/>
              </a:spcAft>
              <a:buClr>
                <a:schemeClr val="accent4"/>
              </a:buClr>
              <a:buSzPts val="2600"/>
              <a:buChar char="○"/>
              <a:defRPr i="1" sz="2600">
                <a:solidFill>
                  <a:schemeClr val="accent4"/>
                </a:solidFill>
              </a:defRPr>
            </a:lvl5pPr>
            <a:lvl6pPr indent="-393700" lvl="5" marL="2743200" rtl="0">
              <a:spcBef>
                <a:spcPts val="800"/>
              </a:spcBef>
              <a:spcAft>
                <a:spcPts val="0"/>
              </a:spcAft>
              <a:buClr>
                <a:schemeClr val="accent4"/>
              </a:buClr>
              <a:buSzPts val="2600"/>
              <a:buChar char="■"/>
              <a:defRPr i="1" sz="2600">
                <a:solidFill>
                  <a:schemeClr val="accent4"/>
                </a:solidFill>
              </a:defRPr>
            </a:lvl6pPr>
            <a:lvl7pPr indent="-393700" lvl="6" marL="3200400" rtl="0">
              <a:spcBef>
                <a:spcPts val="800"/>
              </a:spcBef>
              <a:spcAft>
                <a:spcPts val="0"/>
              </a:spcAft>
              <a:buClr>
                <a:schemeClr val="accent4"/>
              </a:buClr>
              <a:buSzPts val="2600"/>
              <a:buChar char="●"/>
              <a:defRPr i="1" sz="2600">
                <a:solidFill>
                  <a:schemeClr val="accent4"/>
                </a:solidFill>
              </a:defRPr>
            </a:lvl7pPr>
            <a:lvl8pPr indent="-393700" lvl="7" marL="3657600" rtl="0">
              <a:spcBef>
                <a:spcPts val="800"/>
              </a:spcBef>
              <a:spcAft>
                <a:spcPts val="0"/>
              </a:spcAft>
              <a:buClr>
                <a:schemeClr val="accent4"/>
              </a:buClr>
              <a:buSzPts val="2600"/>
              <a:buChar char="○"/>
              <a:defRPr i="1" sz="2600">
                <a:solidFill>
                  <a:schemeClr val="accent4"/>
                </a:solidFill>
              </a:defRPr>
            </a:lvl8pPr>
            <a:lvl9pPr indent="-393700" lvl="8" marL="4114800" rtl="0">
              <a:spcBef>
                <a:spcPts val="800"/>
              </a:spcBef>
              <a:spcAft>
                <a:spcPts val="800"/>
              </a:spcAft>
              <a:buClr>
                <a:schemeClr val="accent4"/>
              </a:buClr>
              <a:buSzPts val="2600"/>
              <a:buChar char="■"/>
              <a:defRPr i="1" sz="2600">
                <a:solidFill>
                  <a:schemeClr val="accent4"/>
                </a:solidFill>
              </a:defRPr>
            </a:lvl9pPr>
          </a:lstStyle>
          <a:p/>
        </p:txBody>
      </p:sp>
      <p:sp>
        <p:nvSpPr>
          <p:cNvPr id="19" name="Google Shape;19;p4"/>
          <p:cNvSpPr txBox="1"/>
          <p:nvPr/>
        </p:nvSpPr>
        <p:spPr>
          <a:xfrm>
            <a:off x="3381070" y="1002876"/>
            <a:ext cx="1502400" cy="501900"/>
          </a:xfrm>
          <a:prstGeom prst="rect">
            <a:avLst/>
          </a:prstGeom>
          <a:noFill/>
          <a:ln>
            <a:noFill/>
          </a:ln>
          <a:effectLst>
            <a:outerShdw blurRad="85725" rotWithShape="0" algn="bl" dir="5400000" dist="9525">
              <a:srgbClr val="1F006E">
                <a:alpha val="40000"/>
              </a:srgbClr>
            </a:outerShdw>
          </a:effectLst>
        </p:spPr>
        <p:txBody>
          <a:bodyPr anchorCtr="0" anchor="t" bIns="0" lIns="0" spcFirstLastPara="1" rIns="0" wrap="square" tIns="0">
            <a:noAutofit/>
          </a:bodyPr>
          <a:lstStyle/>
          <a:p>
            <a:pPr indent="0" lvl="0" marL="0" rtl="0" algn="ctr">
              <a:spcBef>
                <a:spcPts val="0"/>
              </a:spcBef>
              <a:spcAft>
                <a:spcPts val="0"/>
              </a:spcAft>
              <a:buNone/>
            </a:pPr>
            <a:r>
              <a:rPr lang="en" sz="7200">
                <a:solidFill>
                  <a:schemeClr val="lt1"/>
                </a:solidFill>
                <a:latin typeface="Fredoka One"/>
                <a:ea typeface="Fredoka One"/>
                <a:cs typeface="Fredoka One"/>
                <a:sym typeface="Fredoka One"/>
              </a:rPr>
              <a:t>“</a:t>
            </a:r>
            <a:endParaRPr sz="7200">
              <a:solidFill>
                <a:schemeClr val="lt1"/>
              </a:solidFill>
              <a:latin typeface="Fredoka One"/>
              <a:ea typeface="Fredoka One"/>
              <a:cs typeface="Fredoka One"/>
              <a:sym typeface="Fredoka One"/>
            </a:endParaRPr>
          </a:p>
        </p:txBody>
      </p:sp>
      <p:sp>
        <p:nvSpPr>
          <p:cNvPr id="20" name="Google Shape;20;p4"/>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21" name="Shape 21"/>
        <p:cNvGrpSpPr/>
        <p:nvPr/>
      </p:nvGrpSpPr>
      <p:grpSpPr>
        <a:xfrm>
          <a:off x="0" y="0"/>
          <a:ext cx="0" cy="0"/>
          <a:chOff x="0" y="0"/>
          <a:chExt cx="0" cy="0"/>
        </a:xfrm>
      </p:grpSpPr>
      <p:sp>
        <p:nvSpPr>
          <p:cNvPr id="22" name="Google Shape;22;p5"/>
          <p:cNvSpPr txBox="1"/>
          <p:nvPr>
            <p:ph type="title"/>
          </p:nvPr>
        </p:nvSpPr>
        <p:spPr>
          <a:xfrm>
            <a:off x="3363425" y="1345638"/>
            <a:ext cx="5334600" cy="692700"/>
          </a:xfrm>
          <a:prstGeom prst="rect">
            <a:avLst/>
          </a:prstGeom>
        </p:spPr>
        <p:txBody>
          <a:bodyPr anchorCtr="0" anchor="b" bIns="0" lIns="0" spcFirstLastPara="1" rIns="0" wrap="square" tIns="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p:txBody>
      </p:sp>
      <p:sp>
        <p:nvSpPr>
          <p:cNvPr id="23" name="Google Shape;23;p5"/>
          <p:cNvSpPr txBox="1"/>
          <p:nvPr>
            <p:ph idx="1" type="body"/>
          </p:nvPr>
        </p:nvSpPr>
        <p:spPr>
          <a:xfrm>
            <a:off x="3363425" y="2236050"/>
            <a:ext cx="5334600" cy="1893600"/>
          </a:xfrm>
          <a:prstGeom prst="rect">
            <a:avLst/>
          </a:prstGeom>
        </p:spPr>
        <p:txBody>
          <a:bodyPr anchorCtr="0" anchor="t" bIns="0" lIns="0" spcFirstLastPara="1" rIns="0" wrap="square" tIns="0">
            <a:noAutofit/>
          </a:bodyPr>
          <a:lstStyle>
            <a:lvl1pPr indent="-342900" lvl="0" marL="457200" rtl="0">
              <a:spcBef>
                <a:spcPts val="0"/>
              </a:spcBef>
              <a:spcAft>
                <a:spcPts val="0"/>
              </a:spcAft>
              <a:buSzPts val="1800"/>
              <a:buChar char="●"/>
              <a:defRPr/>
            </a:lvl1pPr>
            <a:lvl2pPr indent="-342900" lvl="1" marL="914400" rtl="0">
              <a:spcBef>
                <a:spcPts val="800"/>
              </a:spcBef>
              <a:spcAft>
                <a:spcPts val="0"/>
              </a:spcAft>
              <a:buSzPts val="1800"/>
              <a:buChar char="○"/>
              <a:defRPr/>
            </a:lvl2pPr>
            <a:lvl3pPr indent="-342900" lvl="2" marL="1371600" rtl="0">
              <a:spcBef>
                <a:spcPts val="800"/>
              </a:spcBef>
              <a:spcAft>
                <a:spcPts val="0"/>
              </a:spcAft>
              <a:buSzPts val="1800"/>
              <a:buChar char="■"/>
              <a:defRPr/>
            </a:lvl3pPr>
            <a:lvl4pPr indent="-342900" lvl="3" marL="1828800" rtl="0">
              <a:spcBef>
                <a:spcPts val="800"/>
              </a:spcBef>
              <a:spcAft>
                <a:spcPts val="0"/>
              </a:spcAft>
              <a:buSzPts val="1800"/>
              <a:buChar char="●"/>
              <a:defRPr/>
            </a:lvl4pPr>
            <a:lvl5pPr indent="-342900" lvl="4" marL="2286000" rtl="0">
              <a:spcBef>
                <a:spcPts val="800"/>
              </a:spcBef>
              <a:spcAft>
                <a:spcPts val="0"/>
              </a:spcAft>
              <a:buSzPts val="1800"/>
              <a:buChar char="○"/>
              <a:defRPr/>
            </a:lvl5pPr>
            <a:lvl6pPr indent="-342900" lvl="5" marL="2743200" rtl="0">
              <a:spcBef>
                <a:spcPts val="800"/>
              </a:spcBef>
              <a:spcAft>
                <a:spcPts val="0"/>
              </a:spcAft>
              <a:buSzPts val="1800"/>
              <a:buChar char="■"/>
              <a:defRPr/>
            </a:lvl6pPr>
            <a:lvl7pPr indent="-342900" lvl="6" marL="3200400" rtl="0">
              <a:spcBef>
                <a:spcPts val="800"/>
              </a:spcBef>
              <a:spcAft>
                <a:spcPts val="0"/>
              </a:spcAft>
              <a:buSzPts val="1800"/>
              <a:buChar char="●"/>
              <a:defRPr/>
            </a:lvl7pPr>
            <a:lvl8pPr indent="-342900" lvl="7" marL="3657600" rtl="0">
              <a:spcBef>
                <a:spcPts val="800"/>
              </a:spcBef>
              <a:spcAft>
                <a:spcPts val="0"/>
              </a:spcAft>
              <a:buSzPts val="1800"/>
              <a:buChar char="○"/>
              <a:defRPr/>
            </a:lvl8pPr>
            <a:lvl9pPr indent="-342900" lvl="8" marL="4114800" rtl="0">
              <a:spcBef>
                <a:spcPts val="800"/>
              </a:spcBef>
              <a:spcAft>
                <a:spcPts val="800"/>
              </a:spcAft>
              <a:buSzPts val="1800"/>
              <a:buChar char="■"/>
              <a:defRPr/>
            </a:lvl9pPr>
          </a:lstStyle>
          <a:p/>
        </p:txBody>
      </p:sp>
      <p:sp>
        <p:nvSpPr>
          <p:cNvPr id="24" name="Google Shape;24;p5"/>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pic>
        <p:nvPicPr>
          <p:cNvPr id="25" name="Google Shape;25;p5"/>
          <p:cNvPicPr preferRelativeResize="0"/>
          <p:nvPr/>
        </p:nvPicPr>
        <p:blipFill rotWithShape="1">
          <a:blip r:embed="rId2">
            <a:alphaModFix/>
          </a:blip>
          <a:srcRect b="0" l="4607" r="0" t="0"/>
          <a:stretch/>
        </p:blipFill>
        <p:spPr>
          <a:xfrm>
            <a:off x="0" y="781850"/>
            <a:ext cx="3152199" cy="3579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26" name="Shape 26"/>
        <p:cNvGrpSpPr/>
        <p:nvPr/>
      </p:nvGrpSpPr>
      <p:grpSpPr>
        <a:xfrm>
          <a:off x="0" y="0"/>
          <a:ext cx="0" cy="0"/>
          <a:chOff x="0" y="0"/>
          <a:chExt cx="0" cy="0"/>
        </a:xfrm>
      </p:grpSpPr>
      <p:sp>
        <p:nvSpPr>
          <p:cNvPr id="27" name="Google Shape;27;p6"/>
          <p:cNvSpPr txBox="1"/>
          <p:nvPr>
            <p:ph type="title"/>
          </p:nvPr>
        </p:nvSpPr>
        <p:spPr>
          <a:xfrm>
            <a:off x="3363425" y="1345638"/>
            <a:ext cx="5334600" cy="692700"/>
          </a:xfrm>
          <a:prstGeom prst="rect">
            <a:avLst/>
          </a:prstGeom>
        </p:spPr>
        <p:txBody>
          <a:bodyPr anchorCtr="0" anchor="b" bIns="0" lIns="0" spcFirstLastPara="1" rIns="0" wrap="square" tIns="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p:txBody>
      </p:sp>
      <p:sp>
        <p:nvSpPr>
          <p:cNvPr id="28" name="Google Shape;28;p6"/>
          <p:cNvSpPr txBox="1"/>
          <p:nvPr>
            <p:ph idx="1" type="body"/>
          </p:nvPr>
        </p:nvSpPr>
        <p:spPr>
          <a:xfrm>
            <a:off x="3363425" y="2236050"/>
            <a:ext cx="2492400" cy="1893600"/>
          </a:xfrm>
          <a:prstGeom prst="rect">
            <a:avLst/>
          </a:prstGeom>
        </p:spPr>
        <p:txBody>
          <a:bodyPr anchorCtr="0" anchor="t" bIns="0" lIns="0" spcFirstLastPara="1" rIns="0" wrap="square" tIns="0">
            <a:noAutofit/>
          </a:bodyPr>
          <a:lstStyle>
            <a:lvl1pPr indent="-330200" lvl="0" marL="457200" rtl="0">
              <a:spcBef>
                <a:spcPts val="0"/>
              </a:spcBef>
              <a:spcAft>
                <a:spcPts val="0"/>
              </a:spcAft>
              <a:buSzPts val="1600"/>
              <a:buChar char="●"/>
              <a:defRPr sz="1600"/>
            </a:lvl1pPr>
            <a:lvl2pPr indent="-330200" lvl="1" marL="914400" rtl="0">
              <a:spcBef>
                <a:spcPts val="800"/>
              </a:spcBef>
              <a:spcAft>
                <a:spcPts val="0"/>
              </a:spcAft>
              <a:buSzPts val="1600"/>
              <a:buChar char="○"/>
              <a:defRPr sz="1600"/>
            </a:lvl2pPr>
            <a:lvl3pPr indent="-330200" lvl="2" marL="1371600" rtl="0">
              <a:spcBef>
                <a:spcPts val="800"/>
              </a:spcBef>
              <a:spcAft>
                <a:spcPts val="0"/>
              </a:spcAft>
              <a:buSzPts val="1600"/>
              <a:buChar char="■"/>
              <a:defRPr sz="1600"/>
            </a:lvl3pPr>
            <a:lvl4pPr indent="-330200" lvl="3" marL="1828800" rtl="0">
              <a:spcBef>
                <a:spcPts val="800"/>
              </a:spcBef>
              <a:spcAft>
                <a:spcPts val="0"/>
              </a:spcAft>
              <a:buSzPts val="1600"/>
              <a:buChar char="●"/>
              <a:defRPr sz="1600"/>
            </a:lvl4pPr>
            <a:lvl5pPr indent="-330200" lvl="4" marL="2286000" rtl="0">
              <a:spcBef>
                <a:spcPts val="800"/>
              </a:spcBef>
              <a:spcAft>
                <a:spcPts val="0"/>
              </a:spcAft>
              <a:buSzPts val="1600"/>
              <a:buChar char="○"/>
              <a:defRPr sz="1600"/>
            </a:lvl5pPr>
            <a:lvl6pPr indent="-330200" lvl="5" marL="2743200" rtl="0">
              <a:spcBef>
                <a:spcPts val="800"/>
              </a:spcBef>
              <a:spcAft>
                <a:spcPts val="0"/>
              </a:spcAft>
              <a:buSzPts val="1600"/>
              <a:buChar char="■"/>
              <a:defRPr sz="1600"/>
            </a:lvl6pPr>
            <a:lvl7pPr indent="-330200" lvl="6" marL="3200400" rtl="0">
              <a:spcBef>
                <a:spcPts val="800"/>
              </a:spcBef>
              <a:spcAft>
                <a:spcPts val="0"/>
              </a:spcAft>
              <a:buSzPts val="1600"/>
              <a:buChar char="●"/>
              <a:defRPr sz="1600"/>
            </a:lvl7pPr>
            <a:lvl8pPr indent="-330200" lvl="7" marL="3657600" rtl="0">
              <a:spcBef>
                <a:spcPts val="800"/>
              </a:spcBef>
              <a:spcAft>
                <a:spcPts val="0"/>
              </a:spcAft>
              <a:buSzPts val="1600"/>
              <a:buChar char="○"/>
              <a:defRPr sz="1600"/>
            </a:lvl8pPr>
            <a:lvl9pPr indent="-330200" lvl="8" marL="4114800" rtl="0">
              <a:spcBef>
                <a:spcPts val="800"/>
              </a:spcBef>
              <a:spcAft>
                <a:spcPts val="800"/>
              </a:spcAft>
              <a:buSzPts val="1600"/>
              <a:buChar char="■"/>
              <a:defRPr sz="1600"/>
            </a:lvl9pPr>
          </a:lstStyle>
          <a:p/>
        </p:txBody>
      </p:sp>
      <p:sp>
        <p:nvSpPr>
          <p:cNvPr id="29" name="Google Shape;29;p6"/>
          <p:cNvSpPr txBox="1"/>
          <p:nvPr>
            <p:ph idx="2" type="body"/>
          </p:nvPr>
        </p:nvSpPr>
        <p:spPr>
          <a:xfrm>
            <a:off x="6205504" y="2236050"/>
            <a:ext cx="2492400" cy="1893600"/>
          </a:xfrm>
          <a:prstGeom prst="rect">
            <a:avLst/>
          </a:prstGeom>
        </p:spPr>
        <p:txBody>
          <a:bodyPr anchorCtr="0" anchor="t" bIns="0" lIns="0" spcFirstLastPara="1" rIns="0" wrap="square" tIns="0">
            <a:noAutofit/>
          </a:bodyPr>
          <a:lstStyle>
            <a:lvl1pPr indent="-330200" lvl="0" marL="457200" rtl="0">
              <a:spcBef>
                <a:spcPts val="0"/>
              </a:spcBef>
              <a:spcAft>
                <a:spcPts val="0"/>
              </a:spcAft>
              <a:buSzPts val="1600"/>
              <a:buChar char="●"/>
              <a:defRPr sz="1600"/>
            </a:lvl1pPr>
            <a:lvl2pPr indent="-330200" lvl="1" marL="914400" rtl="0">
              <a:spcBef>
                <a:spcPts val="800"/>
              </a:spcBef>
              <a:spcAft>
                <a:spcPts val="0"/>
              </a:spcAft>
              <a:buSzPts val="1600"/>
              <a:buChar char="○"/>
              <a:defRPr sz="1600"/>
            </a:lvl2pPr>
            <a:lvl3pPr indent="-330200" lvl="2" marL="1371600" rtl="0">
              <a:spcBef>
                <a:spcPts val="800"/>
              </a:spcBef>
              <a:spcAft>
                <a:spcPts val="0"/>
              </a:spcAft>
              <a:buSzPts val="1600"/>
              <a:buChar char="■"/>
              <a:defRPr sz="1600"/>
            </a:lvl3pPr>
            <a:lvl4pPr indent="-330200" lvl="3" marL="1828800" rtl="0">
              <a:spcBef>
                <a:spcPts val="800"/>
              </a:spcBef>
              <a:spcAft>
                <a:spcPts val="0"/>
              </a:spcAft>
              <a:buSzPts val="1600"/>
              <a:buChar char="●"/>
              <a:defRPr sz="1600"/>
            </a:lvl4pPr>
            <a:lvl5pPr indent="-330200" lvl="4" marL="2286000" rtl="0">
              <a:spcBef>
                <a:spcPts val="800"/>
              </a:spcBef>
              <a:spcAft>
                <a:spcPts val="0"/>
              </a:spcAft>
              <a:buSzPts val="1600"/>
              <a:buChar char="○"/>
              <a:defRPr sz="1600"/>
            </a:lvl5pPr>
            <a:lvl6pPr indent="-330200" lvl="5" marL="2743200" rtl="0">
              <a:spcBef>
                <a:spcPts val="800"/>
              </a:spcBef>
              <a:spcAft>
                <a:spcPts val="0"/>
              </a:spcAft>
              <a:buSzPts val="1600"/>
              <a:buChar char="■"/>
              <a:defRPr sz="1600"/>
            </a:lvl6pPr>
            <a:lvl7pPr indent="-330200" lvl="6" marL="3200400" rtl="0">
              <a:spcBef>
                <a:spcPts val="800"/>
              </a:spcBef>
              <a:spcAft>
                <a:spcPts val="0"/>
              </a:spcAft>
              <a:buSzPts val="1600"/>
              <a:buChar char="●"/>
              <a:defRPr sz="1600"/>
            </a:lvl7pPr>
            <a:lvl8pPr indent="-330200" lvl="7" marL="3657600" rtl="0">
              <a:spcBef>
                <a:spcPts val="800"/>
              </a:spcBef>
              <a:spcAft>
                <a:spcPts val="0"/>
              </a:spcAft>
              <a:buSzPts val="1600"/>
              <a:buChar char="○"/>
              <a:defRPr sz="1600"/>
            </a:lvl8pPr>
            <a:lvl9pPr indent="-330200" lvl="8" marL="4114800" rtl="0">
              <a:spcBef>
                <a:spcPts val="800"/>
              </a:spcBef>
              <a:spcAft>
                <a:spcPts val="800"/>
              </a:spcAft>
              <a:buSzPts val="1600"/>
              <a:buChar char="■"/>
              <a:defRPr sz="1600"/>
            </a:lvl9pPr>
          </a:lstStyle>
          <a:p/>
        </p:txBody>
      </p:sp>
      <p:sp>
        <p:nvSpPr>
          <p:cNvPr id="30" name="Google Shape;30;p6"/>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pic>
        <p:nvPicPr>
          <p:cNvPr id="31" name="Google Shape;31;p6"/>
          <p:cNvPicPr preferRelativeResize="0"/>
          <p:nvPr/>
        </p:nvPicPr>
        <p:blipFill>
          <a:blip r:embed="rId2">
            <a:alphaModFix/>
          </a:blip>
          <a:stretch>
            <a:fillRect/>
          </a:stretch>
        </p:blipFill>
        <p:spPr>
          <a:xfrm>
            <a:off x="293075" y="702987"/>
            <a:ext cx="2849300" cy="373752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32" name="Shape 32"/>
        <p:cNvGrpSpPr/>
        <p:nvPr/>
      </p:nvGrpSpPr>
      <p:grpSpPr>
        <a:xfrm>
          <a:off x="0" y="0"/>
          <a:ext cx="0" cy="0"/>
          <a:chOff x="0" y="0"/>
          <a:chExt cx="0" cy="0"/>
        </a:xfrm>
      </p:grpSpPr>
      <p:sp>
        <p:nvSpPr>
          <p:cNvPr id="33" name="Google Shape;33;p7"/>
          <p:cNvSpPr txBox="1"/>
          <p:nvPr>
            <p:ph type="title"/>
          </p:nvPr>
        </p:nvSpPr>
        <p:spPr>
          <a:xfrm>
            <a:off x="3363425" y="1345638"/>
            <a:ext cx="5334600" cy="692700"/>
          </a:xfrm>
          <a:prstGeom prst="rect">
            <a:avLst/>
          </a:prstGeom>
        </p:spPr>
        <p:txBody>
          <a:bodyPr anchorCtr="0" anchor="b" bIns="0" lIns="0" spcFirstLastPara="1" rIns="0" wrap="square" tIns="0">
            <a:noAutofit/>
          </a:bodyPr>
          <a:lstStyle>
            <a:lvl1pPr lvl="0" rtl="0">
              <a:spcBef>
                <a:spcPts val="0"/>
              </a:spcBef>
              <a:spcAft>
                <a:spcPts val="0"/>
              </a:spcAft>
              <a:buSzPts val="4800"/>
              <a:buNone/>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p:txBody>
      </p:sp>
      <p:sp>
        <p:nvSpPr>
          <p:cNvPr id="34" name="Google Shape;34;p7"/>
          <p:cNvSpPr txBox="1"/>
          <p:nvPr>
            <p:ph idx="1" type="body"/>
          </p:nvPr>
        </p:nvSpPr>
        <p:spPr>
          <a:xfrm>
            <a:off x="3363425" y="2236050"/>
            <a:ext cx="1662000" cy="1893600"/>
          </a:xfrm>
          <a:prstGeom prst="rect">
            <a:avLst/>
          </a:prstGeom>
        </p:spPr>
        <p:txBody>
          <a:bodyPr anchorCtr="0" anchor="t" bIns="0" lIns="0" spcFirstLastPara="1" rIns="0" wrap="square" tIns="0">
            <a:noAutofit/>
          </a:bodyPr>
          <a:lstStyle>
            <a:lvl1pPr indent="-317500" lvl="0" marL="457200" rtl="0">
              <a:spcBef>
                <a:spcPts val="0"/>
              </a:spcBef>
              <a:spcAft>
                <a:spcPts val="0"/>
              </a:spcAft>
              <a:buSzPts val="1400"/>
              <a:buChar char="●"/>
              <a:defRPr sz="1400"/>
            </a:lvl1pPr>
            <a:lvl2pPr indent="-317500" lvl="1" marL="914400" rtl="0">
              <a:spcBef>
                <a:spcPts val="800"/>
              </a:spcBef>
              <a:spcAft>
                <a:spcPts val="0"/>
              </a:spcAft>
              <a:buSzPts val="1400"/>
              <a:buChar char="○"/>
              <a:defRPr sz="1400"/>
            </a:lvl2pPr>
            <a:lvl3pPr indent="-317500" lvl="2" marL="1371600" rtl="0">
              <a:spcBef>
                <a:spcPts val="800"/>
              </a:spcBef>
              <a:spcAft>
                <a:spcPts val="0"/>
              </a:spcAft>
              <a:buSzPts val="1400"/>
              <a:buChar char="■"/>
              <a:defRPr sz="1400"/>
            </a:lvl3pPr>
            <a:lvl4pPr indent="-317500" lvl="3" marL="1828800" rtl="0">
              <a:spcBef>
                <a:spcPts val="800"/>
              </a:spcBef>
              <a:spcAft>
                <a:spcPts val="0"/>
              </a:spcAft>
              <a:buSzPts val="1400"/>
              <a:buChar char="●"/>
              <a:defRPr sz="1400"/>
            </a:lvl4pPr>
            <a:lvl5pPr indent="-317500" lvl="4" marL="2286000" rtl="0">
              <a:spcBef>
                <a:spcPts val="800"/>
              </a:spcBef>
              <a:spcAft>
                <a:spcPts val="0"/>
              </a:spcAft>
              <a:buSzPts val="1400"/>
              <a:buChar char="○"/>
              <a:defRPr sz="1400"/>
            </a:lvl5pPr>
            <a:lvl6pPr indent="-317500" lvl="5" marL="2743200" rtl="0">
              <a:spcBef>
                <a:spcPts val="800"/>
              </a:spcBef>
              <a:spcAft>
                <a:spcPts val="0"/>
              </a:spcAft>
              <a:buSzPts val="1400"/>
              <a:buChar char="■"/>
              <a:defRPr sz="1400"/>
            </a:lvl6pPr>
            <a:lvl7pPr indent="-317500" lvl="6" marL="3200400" rtl="0">
              <a:spcBef>
                <a:spcPts val="800"/>
              </a:spcBef>
              <a:spcAft>
                <a:spcPts val="0"/>
              </a:spcAft>
              <a:buSzPts val="1400"/>
              <a:buChar char="●"/>
              <a:defRPr sz="1400"/>
            </a:lvl7pPr>
            <a:lvl8pPr indent="-317500" lvl="7" marL="3657600" rtl="0">
              <a:spcBef>
                <a:spcPts val="800"/>
              </a:spcBef>
              <a:spcAft>
                <a:spcPts val="0"/>
              </a:spcAft>
              <a:buSzPts val="1400"/>
              <a:buChar char="○"/>
              <a:defRPr sz="1400"/>
            </a:lvl8pPr>
            <a:lvl9pPr indent="-317500" lvl="8" marL="4114800" rtl="0">
              <a:spcBef>
                <a:spcPts val="800"/>
              </a:spcBef>
              <a:spcAft>
                <a:spcPts val="800"/>
              </a:spcAft>
              <a:buSzPts val="1400"/>
              <a:buChar char="■"/>
              <a:defRPr sz="1400"/>
            </a:lvl9pPr>
          </a:lstStyle>
          <a:p/>
        </p:txBody>
      </p:sp>
      <p:sp>
        <p:nvSpPr>
          <p:cNvPr id="35" name="Google Shape;35;p7"/>
          <p:cNvSpPr txBox="1"/>
          <p:nvPr>
            <p:ph idx="2" type="body"/>
          </p:nvPr>
        </p:nvSpPr>
        <p:spPr>
          <a:xfrm>
            <a:off x="5199751" y="2236050"/>
            <a:ext cx="1662000" cy="1893600"/>
          </a:xfrm>
          <a:prstGeom prst="rect">
            <a:avLst/>
          </a:prstGeom>
        </p:spPr>
        <p:txBody>
          <a:bodyPr anchorCtr="0" anchor="t" bIns="0" lIns="0" spcFirstLastPara="1" rIns="0" wrap="square" tIns="0">
            <a:noAutofit/>
          </a:bodyPr>
          <a:lstStyle>
            <a:lvl1pPr indent="-317500" lvl="0" marL="457200" rtl="0">
              <a:spcBef>
                <a:spcPts val="0"/>
              </a:spcBef>
              <a:spcAft>
                <a:spcPts val="0"/>
              </a:spcAft>
              <a:buSzPts val="1400"/>
              <a:buChar char="●"/>
              <a:defRPr sz="1400"/>
            </a:lvl1pPr>
            <a:lvl2pPr indent="-317500" lvl="1" marL="914400" rtl="0">
              <a:spcBef>
                <a:spcPts val="800"/>
              </a:spcBef>
              <a:spcAft>
                <a:spcPts val="0"/>
              </a:spcAft>
              <a:buSzPts val="1400"/>
              <a:buChar char="○"/>
              <a:defRPr sz="1400"/>
            </a:lvl2pPr>
            <a:lvl3pPr indent="-317500" lvl="2" marL="1371600" rtl="0">
              <a:spcBef>
                <a:spcPts val="800"/>
              </a:spcBef>
              <a:spcAft>
                <a:spcPts val="0"/>
              </a:spcAft>
              <a:buSzPts val="1400"/>
              <a:buChar char="■"/>
              <a:defRPr sz="1400"/>
            </a:lvl3pPr>
            <a:lvl4pPr indent="-317500" lvl="3" marL="1828800" rtl="0">
              <a:spcBef>
                <a:spcPts val="800"/>
              </a:spcBef>
              <a:spcAft>
                <a:spcPts val="0"/>
              </a:spcAft>
              <a:buSzPts val="1400"/>
              <a:buChar char="●"/>
              <a:defRPr sz="1400"/>
            </a:lvl4pPr>
            <a:lvl5pPr indent="-317500" lvl="4" marL="2286000" rtl="0">
              <a:spcBef>
                <a:spcPts val="800"/>
              </a:spcBef>
              <a:spcAft>
                <a:spcPts val="0"/>
              </a:spcAft>
              <a:buSzPts val="1400"/>
              <a:buChar char="○"/>
              <a:defRPr sz="1400"/>
            </a:lvl5pPr>
            <a:lvl6pPr indent="-317500" lvl="5" marL="2743200" rtl="0">
              <a:spcBef>
                <a:spcPts val="800"/>
              </a:spcBef>
              <a:spcAft>
                <a:spcPts val="0"/>
              </a:spcAft>
              <a:buSzPts val="1400"/>
              <a:buChar char="■"/>
              <a:defRPr sz="1400"/>
            </a:lvl6pPr>
            <a:lvl7pPr indent="-317500" lvl="6" marL="3200400" rtl="0">
              <a:spcBef>
                <a:spcPts val="800"/>
              </a:spcBef>
              <a:spcAft>
                <a:spcPts val="0"/>
              </a:spcAft>
              <a:buSzPts val="1400"/>
              <a:buChar char="●"/>
              <a:defRPr sz="1400"/>
            </a:lvl7pPr>
            <a:lvl8pPr indent="-317500" lvl="7" marL="3657600" rtl="0">
              <a:spcBef>
                <a:spcPts val="800"/>
              </a:spcBef>
              <a:spcAft>
                <a:spcPts val="0"/>
              </a:spcAft>
              <a:buSzPts val="1400"/>
              <a:buChar char="○"/>
              <a:defRPr sz="1400"/>
            </a:lvl8pPr>
            <a:lvl9pPr indent="-317500" lvl="8" marL="4114800" rtl="0">
              <a:spcBef>
                <a:spcPts val="800"/>
              </a:spcBef>
              <a:spcAft>
                <a:spcPts val="800"/>
              </a:spcAft>
              <a:buSzPts val="1400"/>
              <a:buChar char="■"/>
              <a:defRPr sz="1400"/>
            </a:lvl9pPr>
          </a:lstStyle>
          <a:p/>
        </p:txBody>
      </p:sp>
      <p:sp>
        <p:nvSpPr>
          <p:cNvPr id="36" name="Google Shape;36;p7"/>
          <p:cNvSpPr txBox="1"/>
          <p:nvPr>
            <p:ph idx="3" type="body"/>
          </p:nvPr>
        </p:nvSpPr>
        <p:spPr>
          <a:xfrm>
            <a:off x="7036076" y="2236050"/>
            <a:ext cx="1662000" cy="1893600"/>
          </a:xfrm>
          <a:prstGeom prst="rect">
            <a:avLst/>
          </a:prstGeom>
        </p:spPr>
        <p:txBody>
          <a:bodyPr anchorCtr="0" anchor="t" bIns="0" lIns="0" spcFirstLastPara="1" rIns="0" wrap="square" tIns="0">
            <a:noAutofit/>
          </a:bodyPr>
          <a:lstStyle>
            <a:lvl1pPr indent="-317500" lvl="0" marL="457200" rtl="0">
              <a:spcBef>
                <a:spcPts val="0"/>
              </a:spcBef>
              <a:spcAft>
                <a:spcPts val="0"/>
              </a:spcAft>
              <a:buSzPts val="1400"/>
              <a:buChar char="●"/>
              <a:defRPr sz="1400"/>
            </a:lvl1pPr>
            <a:lvl2pPr indent="-317500" lvl="1" marL="914400" rtl="0">
              <a:spcBef>
                <a:spcPts val="800"/>
              </a:spcBef>
              <a:spcAft>
                <a:spcPts val="0"/>
              </a:spcAft>
              <a:buSzPts val="1400"/>
              <a:buChar char="○"/>
              <a:defRPr sz="1400"/>
            </a:lvl2pPr>
            <a:lvl3pPr indent="-317500" lvl="2" marL="1371600" rtl="0">
              <a:spcBef>
                <a:spcPts val="800"/>
              </a:spcBef>
              <a:spcAft>
                <a:spcPts val="0"/>
              </a:spcAft>
              <a:buSzPts val="1400"/>
              <a:buChar char="■"/>
              <a:defRPr sz="1400"/>
            </a:lvl3pPr>
            <a:lvl4pPr indent="-317500" lvl="3" marL="1828800" rtl="0">
              <a:spcBef>
                <a:spcPts val="800"/>
              </a:spcBef>
              <a:spcAft>
                <a:spcPts val="0"/>
              </a:spcAft>
              <a:buSzPts val="1400"/>
              <a:buChar char="●"/>
              <a:defRPr sz="1400"/>
            </a:lvl4pPr>
            <a:lvl5pPr indent="-317500" lvl="4" marL="2286000" rtl="0">
              <a:spcBef>
                <a:spcPts val="800"/>
              </a:spcBef>
              <a:spcAft>
                <a:spcPts val="0"/>
              </a:spcAft>
              <a:buSzPts val="1400"/>
              <a:buChar char="○"/>
              <a:defRPr sz="1400"/>
            </a:lvl5pPr>
            <a:lvl6pPr indent="-317500" lvl="5" marL="2743200" rtl="0">
              <a:spcBef>
                <a:spcPts val="800"/>
              </a:spcBef>
              <a:spcAft>
                <a:spcPts val="0"/>
              </a:spcAft>
              <a:buSzPts val="1400"/>
              <a:buChar char="■"/>
              <a:defRPr sz="1400"/>
            </a:lvl6pPr>
            <a:lvl7pPr indent="-317500" lvl="6" marL="3200400" rtl="0">
              <a:spcBef>
                <a:spcPts val="800"/>
              </a:spcBef>
              <a:spcAft>
                <a:spcPts val="0"/>
              </a:spcAft>
              <a:buSzPts val="1400"/>
              <a:buChar char="●"/>
              <a:defRPr sz="1400"/>
            </a:lvl7pPr>
            <a:lvl8pPr indent="-317500" lvl="7" marL="3657600" rtl="0">
              <a:spcBef>
                <a:spcPts val="800"/>
              </a:spcBef>
              <a:spcAft>
                <a:spcPts val="0"/>
              </a:spcAft>
              <a:buSzPts val="1400"/>
              <a:buChar char="○"/>
              <a:defRPr sz="1400"/>
            </a:lvl8pPr>
            <a:lvl9pPr indent="-317500" lvl="8" marL="4114800" rtl="0">
              <a:spcBef>
                <a:spcPts val="800"/>
              </a:spcBef>
              <a:spcAft>
                <a:spcPts val="800"/>
              </a:spcAft>
              <a:buSzPts val="1400"/>
              <a:buChar char="■"/>
              <a:defRPr sz="1400"/>
            </a:lvl9pPr>
          </a:lstStyle>
          <a:p/>
        </p:txBody>
      </p:sp>
      <p:sp>
        <p:nvSpPr>
          <p:cNvPr id="37" name="Google Shape;37;p7"/>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pic>
        <p:nvPicPr>
          <p:cNvPr id="38" name="Google Shape;38;p7"/>
          <p:cNvPicPr preferRelativeResize="0"/>
          <p:nvPr/>
        </p:nvPicPr>
        <p:blipFill>
          <a:blip r:embed="rId2">
            <a:alphaModFix/>
          </a:blip>
          <a:stretch>
            <a:fillRect/>
          </a:stretch>
        </p:blipFill>
        <p:spPr>
          <a:xfrm>
            <a:off x="707750" y="1345650"/>
            <a:ext cx="1858535" cy="3797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9" name="Shape 39"/>
        <p:cNvGrpSpPr/>
        <p:nvPr/>
      </p:nvGrpSpPr>
      <p:grpSpPr>
        <a:xfrm>
          <a:off x="0" y="0"/>
          <a:ext cx="0" cy="0"/>
          <a:chOff x="0" y="0"/>
          <a:chExt cx="0" cy="0"/>
        </a:xfrm>
      </p:grpSpPr>
      <p:sp>
        <p:nvSpPr>
          <p:cNvPr id="40" name="Google Shape;40;p8"/>
          <p:cNvSpPr txBox="1"/>
          <p:nvPr>
            <p:ph type="title"/>
          </p:nvPr>
        </p:nvSpPr>
        <p:spPr>
          <a:xfrm>
            <a:off x="799750" y="375100"/>
            <a:ext cx="7898100" cy="563400"/>
          </a:xfrm>
          <a:prstGeom prst="rect">
            <a:avLst/>
          </a:prstGeom>
        </p:spPr>
        <p:txBody>
          <a:bodyPr anchorCtr="0" anchor="b" bIns="0" lIns="0" spcFirstLastPara="1" rIns="0" wrap="square" tIns="0">
            <a:noAutofit/>
          </a:bodyPr>
          <a:lstStyle>
            <a:lvl1pPr lvl="0" rtl="0">
              <a:spcBef>
                <a:spcPts val="0"/>
              </a:spcBef>
              <a:spcAft>
                <a:spcPts val="0"/>
              </a:spcAft>
              <a:buSzPts val="3600"/>
              <a:buNone/>
              <a:defRPr sz="36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sp>
        <p:nvSpPr>
          <p:cNvPr id="41" name="Google Shape;41;p8"/>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pic>
        <p:nvPicPr>
          <p:cNvPr id="42" name="Google Shape;42;p8"/>
          <p:cNvPicPr preferRelativeResize="0"/>
          <p:nvPr/>
        </p:nvPicPr>
        <p:blipFill rotWithShape="1">
          <a:blip r:embed="rId2">
            <a:alphaModFix/>
          </a:blip>
          <a:srcRect b="0" l="9828" r="0" t="0"/>
          <a:stretch/>
        </p:blipFill>
        <p:spPr>
          <a:xfrm>
            <a:off x="0" y="375175"/>
            <a:ext cx="656125" cy="563400"/>
          </a:xfrm>
          <a:prstGeom prst="rect">
            <a:avLst/>
          </a:prstGeom>
          <a:noFill/>
          <a:ln>
            <a:noFill/>
          </a:ln>
        </p:spPr>
      </p:pic>
      <p:pic>
        <p:nvPicPr>
          <p:cNvPr id="43" name="Google Shape;43;p8"/>
          <p:cNvPicPr preferRelativeResize="0"/>
          <p:nvPr/>
        </p:nvPicPr>
        <p:blipFill>
          <a:blip r:embed="rId3">
            <a:alphaModFix/>
          </a:blip>
          <a:stretch>
            <a:fillRect/>
          </a:stretch>
        </p:blipFill>
        <p:spPr>
          <a:xfrm>
            <a:off x="7112778" y="3409225"/>
            <a:ext cx="1831348" cy="153605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gradFill>
          <a:gsLst>
            <a:gs pos="0">
              <a:srgbClr val="D3D1E7"/>
            </a:gs>
            <a:gs pos="100000">
              <a:srgbClr val="9D93B1"/>
            </a:gs>
          </a:gsLst>
          <a:path path="circle">
            <a:fillToRect l="100%" t="100%"/>
          </a:path>
          <a:tileRect b="-100%" r="-100%"/>
        </a:gradFill>
      </p:bgPr>
    </p:bg>
    <p:spTree>
      <p:nvGrpSpPr>
        <p:cNvPr id="44" name="Shape 44"/>
        <p:cNvGrpSpPr/>
        <p:nvPr/>
      </p:nvGrpSpPr>
      <p:grpSpPr>
        <a:xfrm>
          <a:off x="0" y="0"/>
          <a:ext cx="0" cy="0"/>
          <a:chOff x="0" y="0"/>
          <a:chExt cx="0" cy="0"/>
        </a:xfrm>
      </p:grpSpPr>
      <p:sp>
        <p:nvSpPr>
          <p:cNvPr id="45" name="Google Shape;45;p9"/>
          <p:cNvSpPr txBox="1"/>
          <p:nvPr>
            <p:ph idx="1" type="body"/>
          </p:nvPr>
        </p:nvSpPr>
        <p:spPr>
          <a:xfrm>
            <a:off x="3363425" y="4406300"/>
            <a:ext cx="5334600" cy="519600"/>
          </a:xfrm>
          <a:prstGeom prst="rect">
            <a:avLst/>
          </a:prstGeom>
        </p:spPr>
        <p:txBody>
          <a:bodyPr anchorCtr="0" anchor="t" bIns="0" lIns="0" spcFirstLastPara="1" rIns="0" wrap="square" tIns="0">
            <a:noAutofit/>
          </a:bodyPr>
          <a:lstStyle>
            <a:lvl1pPr indent="-228600" lvl="0" marL="457200" rtl="0">
              <a:spcBef>
                <a:spcPts val="0"/>
              </a:spcBef>
              <a:spcAft>
                <a:spcPts val="800"/>
              </a:spcAft>
              <a:buSzPts val="1800"/>
              <a:buNone/>
              <a:defRPr sz="1800"/>
            </a:lvl1pPr>
          </a:lstStyle>
          <a:p/>
        </p:txBody>
      </p:sp>
      <p:sp>
        <p:nvSpPr>
          <p:cNvPr id="46" name="Google Shape;46;p9"/>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pic>
        <p:nvPicPr>
          <p:cNvPr id="47" name="Google Shape;47;p9"/>
          <p:cNvPicPr preferRelativeResize="0"/>
          <p:nvPr/>
        </p:nvPicPr>
        <p:blipFill>
          <a:blip r:embed="rId2">
            <a:alphaModFix/>
          </a:blip>
          <a:stretch>
            <a:fillRect/>
          </a:stretch>
        </p:blipFill>
        <p:spPr>
          <a:xfrm flipH="1">
            <a:off x="389193" y="731302"/>
            <a:ext cx="2454275" cy="441215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gradFill>
          <a:gsLst>
            <a:gs pos="0">
              <a:schemeClr val="accent3"/>
            </a:gs>
            <a:gs pos="100000">
              <a:schemeClr val="accent4"/>
            </a:gs>
          </a:gsLst>
          <a:path path="circle">
            <a:fillToRect l="100%" t="100%"/>
          </a:path>
          <a:tileRect b="-100%" r="-100%"/>
        </a:gradFill>
      </p:bgPr>
    </p:bg>
    <p:spTree>
      <p:nvGrpSpPr>
        <p:cNvPr id="48" name="Shape 48"/>
        <p:cNvGrpSpPr/>
        <p:nvPr/>
      </p:nvGrpSpPr>
      <p:grpSpPr>
        <a:xfrm>
          <a:off x="0" y="0"/>
          <a:ext cx="0" cy="0"/>
          <a:chOff x="0" y="0"/>
          <a:chExt cx="0" cy="0"/>
        </a:xfrm>
      </p:grpSpPr>
      <p:sp>
        <p:nvSpPr>
          <p:cNvPr id="49" name="Google Shape;49;p10"/>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gradFill>
          <a:gsLst>
            <a:gs pos="0">
              <a:schemeClr val="accent1"/>
            </a:gs>
            <a:gs pos="100000">
              <a:schemeClr val="accent2"/>
            </a:gs>
          </a:gsLst>
          <a:path path="circle">
            <a:fillToRect l="100%" t="100%"/>
          </a:path>
          <a:tileRect b="-100%" r="-10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363425" y="1345638"/>
            <a:ext cx="5334600" cy="692700"/>
          </a:xfrm>
          <a:prstGeom prst="rect">
            <a:avLst/>
          </a:prstGeom>
          <a:noFill/>
          <a:ln>
            <a:noFill/>
          </a:ln>
          <a:effectLst>
            <a:outerShdw blurRad="85725" rotWithShape="0" algn="bl" dir="5400000" dist="19050">
              <a:srgbClr val="1F006E">
                <a:alpha val="40000"/>
              </a:srgbClr>
            </a:outerShdw>
          </a:effectLst>
        </p:spPr>
        <p:txBody>
          <a:bodyPr anchorCtr="0" anchor="b" bIns="0" lIns="0" spcFirstLastPara="1" rIns="0" wrap="square" tIns="0">
            <a:noAutofit/>
          </a:bodyPr>
          <a:lstStyle>
            <a:lvl1pPr lvl="0"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1pPr>
            <a:lvl2pPr lvl="1"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2pPr>
            <a:lvl3pPr lvl="2"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3pPr>
            <a:lvl4pPr lvl="3"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4pPr>
            <a:lvl5pPr lvl="4"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5pPr>
            <a:lvl6pPr lvl="5"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6pPr>
            <a:lvl7pPr lvl="6"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7pPr>
            <a:lvl8pPr lvl="7"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8pPr>
            <a:lvl9pPr lvl="8" rtl="0">
              <a:lnSpc>
                <a:spcPct val="90000"/>
              </a:lnSpc>
              <a:spcBef>
                <a:spcPts val="0"/>
              </a:spcBef>
              <a:spcAft>
                <a:spcPts val="0"/>
              </a:spcAft>
              <a:buClr>
                <a:schemeClr val="lt1"/>
              </a:buClr>
              <a:buSzPts val="4800"/>
              <a:buFont typeface="Fredoka One"/>
              <a:buNone/>
              <a:defRPr sz="4800">
                <a:solidFill>
                  <a:schemeClr val="lt1"/>
                </a:solidFill>
                <a:latin typeface="Fredoka One"/>
                <a:ea typeface="Fredoka One"/>
                <a:cs typeface="Fredoka One"/>
                <a:sym typeface="Fredoka One"/>
              </a:defRPr>
            </a:lvl9pPr>
          </a:lstStyle>
          <a:p/>
        </p:txBody>
      </p:sp>
      <p:sp>
        <p:nvSpPr>
          <p:cNvPr id="7" name="Google Shape;7;p1"/>
          <p:cNvSpPr txBox="1"/>
          <p:nvPr>
            <p:ph idx="1" type="body"/>
          </p:nvPr>
        </p:nvSpPr>
        <p:spPr>
          <a:xfrm>
            <a:off x="3363425" y="2236050"/>
            <a:ext cx="5334600" cy="1893600"/>
          </a:xfrm>
          <a:prstGeom prst="rect">
            <a:avLst/>
          </a:prstGeom>
          <a:noFill/>
          <a:ln>
            <a:noFill/>
          </a:ln>
        </p:spPr>
        <p:txBody>
          <a:bodyPr anchorCtr="0" anchor="t" bIns="0" lIns="0" spcFirstLastPara="1" rIns="0" wrap="square" tIns="0">
            <a:noAutofit/>
          </a:bodyPr>
          <a:lstStyle>
            <a:lvl1pPr indent="-342900" lvl="0" marL="457200" rtl="0">
              <a:lnSpc>
                <a:spcPct val="115000"/>
              </a:lnSpc>
              <a:spcBef>
                <a:spcPts val="0"/>
              </a:spcBef>
              <a:spcAft>
                <a:spcPts val="0"/>
              </a:spcAft>
              <a:buClr>
                <a:schemeClr val="accent1"/>
              </a:buClr>
              <a:buSzPts val="1800"/>
              <a:buFont typeface="Nunito"/>
              <a:buChar char="●"/>
              <a:defRPr sz="1800">
                <a:solidFill>
                  <a:schemeClr val="dk1"/>
                </a:solidFill>
                <a:latin typeface="Nunito"/>
                <a:ea typeface="Nunito"/>
                <a:cs typeface="Nunito"/>
                <a:sym typeface="Nunito"/>
              </a:defRPr>
            </a:lvl1pPr>
            <a:lvl2pPr indent="-342900" lvl="1" marL="914400" rtl="0">
              <a:lnSpc>
                <a:spcPct val="115000"/>
              </a:lnSpc>
              <a:spcBef>
                <a:spcPts val="800"/>
              </a:spcBef>
              <a:spcAft>
                <a:spcPts val="0"/>
              </a:spcAft>
              <a:buClr>
                <a:schemeClr val="accent1"/>
              </a:buClr>
              <a:buSzPts val="1800"/>
              <a:buFont typeface="Nunito"/>
              <a:buChar char="○"/>
              <a:defRPr sz="1800">
                <a:solidFill>
                  <a:schemeClr val="dk1"/>
                </a:solidFill>
                <a:latin typeface="Nunito"/>
                <a:ea typeface="Nunito"/>
                <a:cs typeface="Nunito"/>
                <a:sym typeface="Nunito"/>
              </a:defRPr>
            </a:lvl2pPr>
            <a:lvl3pPr indent="-342900" lvl="2" marL="1371600" rtl="0">
              <a:lnSpc>
                <a:spcPct val="115000"/>
              </a:lnSpc>
              <a:spcBef>
                <a:spcPts val="800"/>
              </a:spcBef>
              <a:spcAft>
                <a:spcPts val="0"/>
              </a:spcAft>
              <a:buClr>
                <a:schemeClr val="accent1"/>
              </a:buClr>
              <a:buSzPts val="1800"/>
              <a:buFont typeface="Nunito"/>
              <a:buChar char="■"/>
              <a:defRPr sz="1800">
                <a:solidFill>
                  <a:schemeClr val="dk1"/>
                </a:solidFill>
                <a:latin typeface="Nunito"/>
                <a:ea typeface="Nunito"/>
                <a:cs typeface="Nunito"/>
                <a:sym typeface="Nunito"/>
              </a:defRPr>
            </a:lvl3pPr>
            <a:lvl4pPr indent="-342900" lvl="3" marL="18288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4pPr>
            <a:lvl5pPr indent="-342900" lvl="4" marL="22860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5pPr>
            <a:lvl6pPr indent="-342900" lvl="5" marL="27432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6pPr>
            <a:lvl7pPr indent="-342900" lvl="6" marL="32004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7pPr>
            <a:lvl8pPr indent="-342900" lvl="7" marL="3657600" rtl="0">
              <a:lnSpc>
                <a:spcPct val="115000"/>
              </a:lnSpc>
              <a:spcBef>
                <a:spcPts val="800"/>
              </a:spcBef>
              <a:spcAft>
                <a:spcPts val="0"/>
              </a:spcAft>
              <a:buClr>
                <a:schemeClr val="dk1"/>
              </a:buClr>
              <a:buSzPts val="1800"/>
              <a:buFont typeface="Nunito"/>
              <a:buChar char="○"/>
              <a:defRPr sz="1800">
                <a:solidFill>
                  <a:schemeClr val="dk1"/>
                </a:solidFill>
                <a:latin typeface="Nunito"/>
                <a:ea typeface="Nunito"/>
                <a:cs typeface="Nunito"/>
                <a:sym typeface="Nunito"/>
              </a:defRPr>
            </a:lvl8pPr>
            <a:lvl9pPr indent="-342900" lvl="8" marL="4114800" rtl="0">
              <a:lnSpc>
                <a:spcPct val="115000"/>
              </a:lnSpc>
              <a:spcBef>
                <a:spcPts val="800"/>
              </a:spcBef>
              <a:spcAft>
                <a:spcPts val="800"/>
              </a:spcAft>
              <a:buClr>
                <a:schemeClr val="dk1"/>
              </a:buClr>
              <a:buSzPts val="1800"/>
              <a:buFont typeface="Nunito"/>
              <a:buChar char="■"/>
              <a:defRPr sz="1800">
                <a:solidFill>
                  <a:schemeClr val="dk1"/>
                </a:solidFill>
                <a:latin typeface="Nunito"/>
                <a:ea typeface="Nunito"/>
                <a:cs typeface="Nunito"/>
                <a:sym typeface="Nunito"/>
              </a:defRPr>
            </a:lvl9pPr>
          </a:lstStyle>
          <a:p/>
        </p:txBody>
      </p:sp>
      <p:sp>
        <p:nvSpPr>
          <p:cNvPr id="8" name="Google Shape;8;p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lvl="0" rtl="0" algn="r">
              <a:buNone/>
              <a:defRPr sz="1300">
                <a:solidFill>
                  <a:schemeClr val="lt1"/>
                </a:solidFill>
                <a:latin typeface="Fredoka One"/>
                <a:ea typeface="Fredoka One"/>
                <a:cs typeface="Fredoka One"/>
                <a:sym typeface="Fredoka One"/>
              </a:defRPr>
            </a:lvl1pPr>
            <a:lvl2pPr lvl="1" rtl="0" algn="r">
              <a:buNone/>
              <a:defRPr sz="1300">
                <a:solidFill>
                  <a:schemeClr val="lt1"/>
                </a:solidFill>
                <a:latin typeface="Fredoka One"/>
                <a:ea typeface="Fredoka One"/>
                <a:cs typeface="Fredoka One"/>
                <a:sym typeface="Fredoka One"/>
              </a:defRPr>
            </a:lvl2pPr>
            <a:lvl3pPr lvl="2" rtl="0" algn="r">
              <a:buNone/>
              <a:defRPr sz="1300">
                <a:solidFill>
                  <a:schemeClr val="lt1"/>
                </a:solidFill>
                <a:latin typeface="Fredoka One"/>
                <a:ea typeface="Fredoka One"/>
                <a:cs typeface="Fredoka One"/>
                <a:sym typeface="Fredoka One"/>
              </a:defRPr>
            </a:lvl3pPr>
            <a:lvl4pPr lvl="3" rtl="0" algn="r">
              <a:buNone/>
              <a:defRPr sz="1300">
                <a:solidFill>
                  <a:schemeClr val="lt1"/>
                </a:solidFill>
                <a:latin typeface="Fredoka One"/>
                <a:ea typeface="Fredoka One"/>
                <a:cs typeface="Fredoka One"/>
                <a:sym typeface="Fredoka One"/>
              </a:defRPr>
            </a:lvl4pPr>
            <a:lvl5pPr lvl="4" rtl="0" algn="r">
              <a:buNone/>
              <a:defRPr sz="1300">
                <a:solidFill>
                  <a:schemeClr val="lt1"/>
                </a:solidFill>
                <a:latin typeface="Fredoka One"/>
                <a:ea typeface="Fredoka One"/>
                <a:cs typeface="Fredoka One"/>
                <a:sym typeface="Fredoka One"/>
              </a:defRPr>
            </a:lvl5pPr>
            <a:lvl6pPr lvl="5" rtl="0" algn="r">
              <a:buNone/>
              <a:defRPr sz="1300">
                <a:solidFill>
                  <a:schemeClr val="lt1"/>
                </a:solidFill>
                <a:latin typeface="Fredoka One"/>
                <a:ea typeface="Fredoka One"/>
                <a:cs typeface="Fredoka One"/>
                <a:sym typeface="Fredoka One"/>
              </a:defRPr>
            </a:lvl6pPr>
            <a:lvl7pPr lvl="6" rtl="0" algn="r">
              <a:buNone/>
              <a:defRPr sz="1300">
                <a:solidFill>
                  <a:schemeClr val="lt1"/>
                </a:solidFill>
                <a:latin typeface="Fredoka One"/>
                <a:ea typeface="Fredoka One"/>
                <a:cs typeface="Fredoka One"/>
                <a:sym typeface="Fredoka One"/>
              </a:defRPr>
            </a:lvl7pPr>
            <a:lvl8pPr lvl="7" rtl="0" algn="r">
              <a:buNone/>
              <a:defRPr sz="1300">
                <a:solidFill>
                  <a:schemeClr val="lt1"/>
                </a:solidFill>
                <a:latin typeface="Fredoka One"/>
                <a:ea typeface="Fredoka One"/>
                <a:cs typeface="Fredoka One"/>
                <a:sym typeface="Fredoka One"/>
              </a:defRPr>
            </a:lvl8pPr>
            <a:lvl9pPr lvl="8" rtl="0" algn="r">
              <a:buNone/>
              <a:defRPr sz="1300">
                <a:solidFill>
                  <a:schemeClr val="lt1"/>
                </a:solidFill>
                <a:latin typeface="Fredoka One"/>
                <a:ea typeface="Fredoka One"/>
                <a:cs typeface="Fredoka One"/>
                <a:sym typeface="Fredoka One"/>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6.xml"/><Relationship Id="rId3" Type="http://schemas.openxmlformats.org/officeDocument/2006/relationships/image" Target="../media/image1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7.xml"/><Relationship Id="rId3"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8.xml"/><Relationship Id="rId3" Type="http://schemas.openxmlformats.org/officeDocument/2006/relationships/image" Target="../media/image1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9.xml"/><Relationship Id="rId3" Type="http://schemas.openxmlformats.org/officeDocument/2006/relationships/image" Target="../media/image1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7.xml"/><Relationship Id="rId3" Type="http://schemas.openxmlformats.org/officeDocument/2006/relationships/image" Target="../media/image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 Id="rId3" Type="http://schemas.openxmlformats.org/officeDocument/2006/relationships/hyperlink" Target="https://dribbble.com/alzea" TargetMode="External"/><Relationship Id="rId4" Type="http://schemas.openxmlformats.org/officeDocument/2006/relationships/hyperlink" Target="http://www.slidescarnival.com/?utm_source=template" TargetMode="External"/><Relationship Id="rId5" Type="http://schemas.openxmlformats.org/officeDocument/2006/relationships/hyperlink" Target="http://unsplash.com/&amp;utm_source=slidescarniva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1"/>
          <p:cNvSpPr txBox="1"/>
          <p:nvPr>
            <p:ph type="ctrTitle"/>
          </p:nvPr>
        </p:nvSpPr>
        <p:spPr>
          <a:xfrm>
            <a:off x="3031350" y="166225"/>
            <a:ext cx="6013800" cy="4742700"/>
          </a:xfrm>
          <a:prstGeom prst="rect">
            <a:avLst/>
          </a:prstGeom>
        </p:spPr>
        <p:txBody>
          <a:bodyPr anchorCtr="0" anchor="ctr" bIns="0" lIns="0" spcFirstLastPara="1" rIns="0" wrap="square" tIns="0">
            <a:noAutofit/>
          </a:bodyPr>
          <a:lstStyle/>
          <a:p>
            <a:pPr indent="0" lvl="0" marL="0" rtl="0" algn="l">
              <a:lnSpc>
                <a:spcPct val="115000"/>
              </a:lnSpc>
              <a:spcBef>
                <a:spcPts val="1200"/>
              </a:spcBef>
              <a:spcAft>
                <a:spcPts val="0"/>
              </a:spcAft>
              <a:buNone/>
            </a:pPr>
            <a:r>
              <a:rPr lang="en" sz="1100">
                <a:solidFill>
                  <a:srgbClr val="000000"/>
                </a:solidFill>
                <a:latin typeface="Arial"/>
                <a:ea typeface="Arial"/>
                <a:cs typeface="Arial"/>
                <a:sym typeface="Arial"/>
              </a:rPr>
              <a:t> </a:t>
            </a:r>
            <a:endParaRPr b="1" sz="2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1600">
                <a:solidFill>
                  <a:srgbClr val="000000"/>
                </a:solidFill>
                <a:latin typeface="Arial"/>
                <a:ea typeface="Arial"/>
                <a:cs typeface="Arial"/>
                <a:sym typeface="Arial"/>
              </a:rPr>
              <a:t> </a:t>
            </a:r>
            <a:r>
              <a:rPr b="1" lang="en" sz="2000">
                <a:solidFill>
                  <a:srgbClr val="000000"/>
                </a:solidFill>
                <a:latin typeface="Arial"/>
                <a:ea typeface="Arial"/>
                <a:cs typeface="Arial"/>
                <a:sym typeface="Arial"/>
              </a:rPr>
              <a:t>Feasibility Study</a:t>
            </a:r>
            <a:endParaRPr b="1" sz="2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1600">
                <a:solidFill>
                  <a:srgbClr val="000000"/>
                </a:solidFill>
                <a:latin typeface="Arial"/>
                <a:ea typeface="Arial"/>
                <a:cs typeface="Arial"/>
                <a:sym typeface="Arial"/>
              </a:rPr>
              <a:t>  </a:t>
            </a:r>
            <a:endParaRPr b="1" sz="16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1600">
                <a:solidFill>
                  <a:srgbClr val="000000"/>
                </a:solidFill>
                <a:latin typeface="Arial"/>
                <a:ea typeface="Arial"/>
                <a:cs typeface="Arial"/>
                <a:sym typeface="Arial"/>
              </a:rPr>
              <a:t>Lecture 7:  Technical, Manufacturing (Production), or Operations Study Part 1 </a:t>
            </a:r>
            <a:endParaRPr b="1" sz="16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ctr">
              <a:lnSpc>
                <a:spcPct val="115000"/>
              </a:lnSpc>
              <a:spcBef>
                <a:spcPts val="0"/>
              </a:spcBef>
              <a:spcAft>
                <a:spcPts val="0"/>
              </a:spcAft>
              <a:buNone/>
            </a:pPr>
            <a:r>
              <a:rPr b="1" lang="en" sz="2000">
                <a:solidFill>
                  <a:srgbClr val="000000"/>
                </a:solidFill>
                <a:latin typeface="Arial"/>
                <a:ea typeface="Arial"/>
                <a:cs typeface="Arial"/>
                <a:sym typeface="Arial"/>
              </a:rPr>
              <a:t>Lecturer:  Fidela R. Balajadia</a:t>
            </a:r>
            <a:endParaRPr b="1" sz="2000">
              <a:solidFill>
                <a:srgbClr val="000000"/>
              </a:solidFill>
              <a:latin typeface="Arial"/>
              <a:ea typeface="Arial"/>
              <a:cs typeface="Arial"/>
              <a:sym typeface="Arial"/>
            </a:endParaRPr>
          </a:p>
          <a:p>
            <a:pPr indent="0" lvl="0" marL="0" rtl="0" algn="ctr">
              <a:lnSpc>
                <a:spcPct val="115000"/>
              </a:lnSpc>
              <a:spcBef>
                <a:spcPts val="0"/>
              </a:spcBef>
              <a:spcAft>
                <a:spcPts val="0"/>
              </a:spcAft>
              <a:buNone/>
            </a:pPr>
            <a:r>
              <a:rPr b="1" lang="en" sz="1600">
                <a:solidFill>
                  <a:srgbClr val="000000"/>
                </a:solidFill>
                <a:latin typeface="Arial"/>
                <a:ea typeface="Arial"/>
                <a:cs typeface="Arial"/>
                <a:sym typeface="Arial"/>
              </a:rPr>
              <a:t>Associate Professor 2</a:t>
            </a:r>
            <a:endParaRPr b="1" sz="1600">
              <a:solidFill>
                <a:srgbClr val="000000"/>
              </a:solidFill>
              <a:latin typeface="Arial"/>
              <a:ea typeface="Arial"/>
              <a:cs typeface="Arial"/>
              <a:sym typeface="Arial"/>
            </a:endParaRPr>
          </a:p>
          <a:p>
            <a:pPr indent="0" lvl="0" marL="0" rtl="0" algn="ctr">
              <a:lnSpc>
                <a:spcPct val="115000"/>
              </a:lnSpc>
              <a:spcBef>
                <a:spcPts val="0"/>
              </a:spcBef>
              <a:spcAft>
                <a:spcPts val="0"/>
              </a:spcAft>
              <a:buNone/>
            </a:pPr>
            <a:r>
              <a:rPr b="1" lang="en" sz="1600">
                <a:solidFill>
                  <a:srgbClr val="000000"/>
                </a:solidFill>
                <a:latin typeface="Arial"/>
                <a:ea typeface="Arial"/>
                <a:cs typeface="Arial"/>
                <a:sym typeface="Arial"/>
              </a:rPr>
              <a:t>University of the Assumption, Philippines</a:t>
            </a:r>
            <a:endParaRPr b="1" sz="16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l">
              <a:spcBef>
                <a:spcPts val="1200"/>
              </a:spcBef>
              <a:spcAft>
                <a:spcPts val="0"/>
              </a:spcAft>
              <a:buNone/>
            </a:pPr>
            <a:r>
              <a:t/>
            </a:r>
            <a:endParaRPr sz="24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2"/>
          <p:cNvSpPr txBox="1"/>
          <p:nvPr>
            <p:ph type="ctrTitle"/>
          </p:nvPr>
        </p:nvSpPr>
        <p:spPr>
          <a:xfrm>
            <a:off x="3197575" y="176025"/>
            <a:ext cx="5837700" cy="4889400"/>
          </a:xfrm>
          <a:prstGeom prst="rect">
            <a:avLst/>
          </a:prstGeom>
        </p:spPr>
        <p:txBody>
          <a:bodyPr anchorCtr="0" anchor="b" bIns="0" lIns="0" spcFirstLastPara="1" rIns="0" wrap="square" tIns="0">
            <a:noAutofit/>
          </a:bodyPr>
          <a:lstStyle/>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Lecture Learning Objectives:</a:t>
            </a:r>
            <a:endParaRPr b="1" sz="18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1600">
                <a:solidFill>
                  <a:srgbClr val="000000"/>
                </a:solidFill>
                <a:latin typeface="Arial"/>
                <a:ea typeface="Arial"/>
                <a:cs typeface="Arial"/>
                <a:sym typeface="Arial"/>
              </a:rPr>
              <a:t>At the end of the lecture, you will be able to:</a:t>
            </a:r>
            <a:endParaRPr sz="16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600">
                <a:solidFill>
                  <a:srgbClr val="000000"/>
                </a:solidFill>
                <a:latin typeface="Arial"/>
                <a:ea typeface="Arial"/>
                <a:cs typeface="Arial"/>
                <a:sym typeface="Arial"/>
              </a:rPr>
              <a:t>1. Discuss the nature of a technical or production study</a:t>
            </a:r>
            <a:endParaRPr sz="16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1600">
                <a:solidFill>
                  <a:srgbClr val="000000"/>
                </a:solidFill>
                <a:latin typeface="Arial"/>
                <a:ea typeface="Arial"/>
                <a:cs typeface="Arial"/>
                <a:sym typeface="Arial"/>
              </a:rPr>
              <a:t>2. Discuss the three (3) major processes in a technical or  </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600">
                <a:solidFill>
                  <a:srgbClr val="000000"/>
                </a:solidFill>
                <a:latin typeface="Arial"/>
                <a:ea typeface="Arial"/>
                <a:cs typeface="Arial"/>
                <a:sym typeface="Arial"/>
              </a:rPr>
              <a:t>    production study</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600">
                <a:solidFill>
                  <a:srgbClr val="000000"/>
                </a:solidFill>
                <a:latin typeface="Arial"/>
                <a:ea typeface="Arial"/>
                <a:cs typeface="Arial"/>
                <a:sym typeface="Arial"/>
              </a:rPr>
              <a:t>3. Determine the different sections of a technical or production </a:t>
            </a:r>
            <a:endParaRPr sz="16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sz="1600">
                <a:solidFill>
                  <a:srgbClr val="000000"/>
                </a:solidFill>
                <a:latin typeface="Arial"/>
                <a:ea typeface="Arial"/>
                <a:cs typeface="Arial"/>
                <a:sym typeface="Arial"/>
              </a:rPr>
              <a:t>    study</a:t>
            </a:r>
            <a:endParaRPr sz="16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600">
                <a:solidFill>
                  <a:srgbClr val="000000"/>
                </a:solidFill>
                <a:latin typeface="Arial"/>
                <a:ea typeface="Arial"/>
                <a:cs typeface="Arial"/>
                <a:sym typeface="Arial"/>
              </a:rPr>
              <a:t>4. Identify the specific items included in a technical or production </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600">
                <a:solidFill>
                  <a:srgbClr val="000000"/>
                </a:solidFill>
                <a:latin typeface="Arial"/>
                <a:ea typeface="Arial"/>
                <a:cs typeface="Arial"/>
                <a:sym typeface="Arial"/>
              </a:rPr>
              <a:t>    study       	</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600">
                <a:solidFill>
                  <a:srgbClr val="000000"/>
                </a:solidFill>
                <a:latin typeface="Arial"/>
                <a:ea typeface="Arial"/>
                <a:cs typeface="Arial"/>
                <a:sym typeface="Arial"/>
              </a:rPr>
              <a:t>5. Describe the interdependent relationship </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600">
                <a:solidFill>
                  <a:srgbClr val="000000"/>
                </a:solidFill>
                <a:latin typeface="Arial"/>
                <a:ea typeface="Arial"/>
                <a:cs typeface="Arial"/>
                <a:sym typeface="Arial"/>
              </a:rPr>
              <a:t>    of the different items in a technical or </a:t>
            </a:r>
            <a:endParaRPr sz="16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600">
                <a:solidFill>
                  <a:srgbClr val="000000"/>
                </a:solidFill>
                <a:latin typeface="Arial"/>
                <a:ea typeface="Arial"/>
                <a:cs typeface="Arial"/>
                <a:sym typeface="Arial"/>
              </a:rPr>
              <a:t>    production study</a:t>
            </a:r>
            <a:endParaRPr sz="1600">
              <a:solidFill>
                <a:srgbClr val="000000"/>
              </a:solidFill>
              <a:latin typeface="Arial"/>
              <a:ea typeface="Arial"/>
              <a:cs typeface="Arial"/>
              <a:sym typeface="Arial"/>
            </a:endParaRPr>
          </a:p>
          <a:p>
            <a:pPr indent="0" lvl="0" marL="0" rtl="0" algn="l">
              <a:spcBef>
                <a:spcPts val="0"/>
              </a:spcBef>
              <a:spcAft>
                <a:spcPts val="0"/>
              </a:spcAft>
              <a:buNone/>
            </a:pPr>
            <a:r>
              <a:t/>
            </a:r>
            <a:endParaRPr sz="4300">
              <a:solidFill>
                <a:schemeClr val="accent5"/>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3"/>
          <p:cNvSpPr txBox="1"/>
          <p:nvPr>
            <p:ph idx="1" type="body"/>
          </p:nvPr>
        </p:nvSpPr>
        <p:spPr>
          <a:xfrm>
            <a:off x="2894450" y="58675"/>
            <a:ext cx="6134700" cy="50067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rPr b="1" lang="en" sz="2000">
                <a:solidFill>
                  <a:srgbClr val="000000"/>
                </a:solidFill>
                <a:latin typeface="Arial"/>
                <a:ea typeface="Arial"/>
                <a:cs typeface="Arial"/>
                <a:sym typeface="Arial"/>
              </a:rPr>
              <a:t>Nature and Concept </a:t>
            </a:r>
            <a:endParaRPr sz="1600" u="sng">
              <a:solidFill>
                <a:srgbClr val="000000"/>
              </a:solidFill>
              <a:latin typeface="Arial"/>
              <a:ea typeface="Arial"/>
              <a:cs typeface="Arial"/>
              <a:sym typeface="Arial"/>
            </a:endParaRPr>
          </a:p>
          <a:p>
            <a:pPr indent="12700" lvl="0" marL="0" rtl="0" algn="just">
              <a:spcBef>
                <a:spcPts val="1200"/>
              </a:spcBef>
              <a:spcAft>
                <a:spcPts val="0"/>
              </a:spcAft>
              <a:buNone/>
            </a:pPr>
            <a:r>
              <a:rPr lang="en" sz="1900" u="sng">
                <a:solidFill>
                  <a:srgbClr val="000000"/>
                </a:solidFill>
                <a:latin typeface="Arial"/>
                <a:ea typeface="Arial"/>
                <a:cs typeface="Arial"/>
                <a:sym typeface="Arial"/>
              </a:rPr>
              <a:t>The technical study aims to determine:</a:t>
            </a:r>
            <a:endParaRPr sz="1900" u="sng">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1.</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manufacturing processes to be adopted</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2.</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plant capacity and design</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3.</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production schedule</a:t>
            </a:r>
            <a:endParaRPr sz="19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1900">
                <a:solidFill>
                  <a:srgbClr val="000000"/>
                </a:solidFill>
                <a:latin typeface="Arial"/>
                <a:ea typeface="Arial"/>
                <a:cs typeface="Arial"/>
                <a:sym typeface="Arial"/>
              </a:rPr>
              <a:t>4.</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Product composition, physical appearance, and</a:t>
            </a:r>
            <a:endParaRPr sz="19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900">
                <a:solidFill>
                  <a:srgbClr val="000000"/>
                </a:solidFill>
                <a:latin typeface="Arial"/>
                <a:ea typeface="Arial"/>
                <a:cs typeface="Arial"/>
                <a:sym typeface="Arial"/>
              </a:rPr>
              <a:t>       chemical properties</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5.</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available suppliers of machinery</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0" rtl="0" algn="l">
              <a:spcBef>
                <a:spcPts val="1200"/>
              </a:spcBef>
              <a:spcAft>
                <a:spcPts val="8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4"/>
          <p:cNvSpPr txBox="1"/>
          <p:nvPr>
            <p:ph idx="1" type="body"/>
          </p:nvPr>
        </p:nvSpPr>
        <p:spPr>
          <a:xfrm>
            <a:off x="2894450" y="58675"/>
            <a:ext cx="6134700" cy="50067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t/>
            </a:r>
            <a:endParaRPr sz="1900" u="sng">
              <a:solidFill>
                <a:srgbClr val="000000"/>
              </a:solidFill>
              <a:latin typeface="Arial"/>
              <a:ea typeface="Arial"/>
              <a:cs typeface="Arial"/>
              <a:sym typeface="Arial"/>
            </a:endParaRPr>
          </a:p>
          <a:p>
            <a:pPr indent="0" lvl="0" marL="0" rtl="0" algn="just">
              <a:spcBef>
                <a:spcPts val="1200"/>
              </a:spcBef>
              <a:spcAft>
                <a:spcPts val="0"/>
              </a:spcAft>
              <a:buNone/>
            </a:pPr>
            <a:r>
              <a:rPr lang="en" sz="1900" u="sng">
                <a:solidFill>
                  <a:srgbClr val="000000"/>
                </a:solidFill>
                <a:latin typeface="Arial"/>
                <a:ea typeface="Arial"/>
                <a:cs typeface="Arial"/>
                <a:sym typeface="Arial"/>
              </a:rPr>
              <a:t>The technical study aims to determine:</a:t>
            </a:r>
            <a:endParaRPr sz="1900" u="sng">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1900">
                <a:solidFill>
                  <a:srgbClr val="000000"/>
                </a:solidFill>
                <a:latin typeface="Arial"/>
                <a:ea typeface="Arial"/>
                <a:cs typeface="Arial"/>
                <a:sym typeface="Arial"/>
              </a:rPr>
              <a:t>6.</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Machinery specifications, capacity, prices, and</a:t>
            </a:r>
            <a:endParaRPr sz="19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900">
                <a:solidFill>
                  <a:srgbClr val="000000"/>
                </a:solidFill>
                <a:latin typeface="Arial"/>
                <a:ea typeface="Arial"/>
                <a:cs typeface="Arial"/>
                <a:sym typeface="Arial"/>
              </a:rPr>
              <a:t>       auxiliary   equipment</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7.</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sources of raw materials, labor, and utilities</a:t>
            </a:r>
            <a:endParaRPr sz="19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1900">
                <a:solidFill>
                  <a:srgbClr val="000000"/>
                </a:solidFill>
                <a:latin typeface="Arial"/>
                <a:ea typeface="Arial"/>
                <a:cs typeface="Arial"/>
                <a:sym typeface="Arial"/>
              </a:rPr>
              <a:t>8.</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plant layout, including plant location and</a:t>
            </a:r>
            <a:endParaRPr sz="19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900">
                <a:solidFill>
                  <a:srgbClr val="000000"/>
                </a:solidFill>
                <a:latin typeface="Arial"/>
                <a:ea typeface="Arial"/>
                <a:cs typeface="Arial"/>
                <a:sym typeface="Arial"/>
              </a:rPr>
              <a:t>      specifications</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9.</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The specifications and requirements of utilities</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10.</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Provisions for waste disposal</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900">
              <a:solidFill>
                <a:srgbClr val="000000"/>
              </a:solidFill>
              <a:latin typeface="Arial"/>
              <a:ea typeface="Arial"/>
              <a:cs typeface="Arial"/>
              <a:sym typeface="Arial"/>
            </a:endParaRPr>
          </a:p>
          <a:p>
            <a:pPr indent="0" lvl="0" marL="0" rtl="0" algn="l">
              <a:spcBef>
                <a:spcPts val="1200"/>
              </a:spcBef>
              <a:spcAft>
                <a:spcPts val="80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5"/>
          <p:cNvSpPr txBox="1"/>
          <p:nvPr>
            <p:ph idx="4294967295" type="ctrTitle"/>
          </p:nvPr>
        </p:nvSpPr>
        <p:spPr>
          <a:xfrm>
            <a:off x="1359900" y="215125"/>
            <a:ext cx="7616700" cy="3745200"/>
          </a:xfrm>
          <a:prstGeom prst="rect">
            <a:avLst/>
          </a:prstGeom>
        </p:spPr>
        <p:txBody>
          <a:bodyPr anchorCtr="0" anchor="b" bIns="0" lIns="0" spcFirstLastPara="1" rIns="0" wrap="square" tIns="0">
            <a:noAutofit/>
          </a:bodyPr>
          <a:lstStyle/>
          <a:p>
            <a:pPr indent="0" lvl="0" marL="0" rtl="0" algn="just">
              <a:lnSpc>
                <a:spcPct val="115000"/>
              </a:lnSpc>
              <a:spcBef>
                <a:spcPts val="0"/>
              </a:spcBef>
              <a:spcAft>
                <a:spcPts val="0"/>
              </a:spcAft>
              <a:buNone/>
            </a:pPr>
            <a:r>
              <a:rPr lang="en" sz="2200">
                <a:solidFill>
                  <a:srgbClr val="000000"/>
                </a:solidFill>
                <a:latin typeface="Arial"/>
                <a:ea typeface="Arial"/>
                <a:cs typeface="Arial"/>
                <a:sym typeface="Arial"/>
              </a:rPr>
              <a:t>There are </a:t>
            </a:r>
            <a:r>
              <a:rPr b="1" lang="en" sz="2200">
                <a:solidFill>
                  <a:srgbClr val="000000"/>
                </a:solidFill>
                <a:latin typeface="Arial"/>
                <a:ea typeface="Arial"/>
                <a:cs typeface="Arial"/>
                <a:sym typeface="Arial"/>
              </a:rPr>
              <a:t>three major interrelated activities</a:t>
            </a:r>
            <a:r>
              <a:rPr lang="en" sz="2200">
                <a:solidFill>
                  <a:srgbClr val="000000"/>
                </a:solidFill>
                <a:latin typeface="Arial"/>
                <a:ea typeface="Arial"/>
                <a:cs typeface="Arial"/>
                <a:sym typeface="Arial"/>
              </a:rPr>
              <a:t> comprising the whole technical study.  These are the:    </a:t>
            </a:r>
            <a:endParaRPr sz="2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200">
                <a:solidFill>
                  <a:srgbClr val="000000"/>
                </a:solidFill>
                <a:latin typeface="Arial"/>
                <a:ea typeface="Arial"/>
                <a:cs typeface="Arial"/>
                <a:sym typeface="Arial"/>
              </a:rPr>
              <a:t>1.</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Selection process</a:t>
            </a:r>
            <a:endParaRPr sz="2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200">
                <a:solidFill>
                  <a:srgbClr val="000000"/>
                </a:solidFill>
                <a:latin typeface="Arial"/>
                <a:ea typeface="Arial"/>
                <a:cs typeface="Arial"/>
                <a:sym typeface="Arial"/>
              </a:rPr>
              <a:t>2.</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Determination process</a:t>
            </a:r>
            <a:endParaRPr sz="2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200">
                <a:solidFill>
                  <a:srgbClr val="000000"/>
                </a:solidFill>
                <a:latin typeface="Arial"/>
                <a:ea typeface="Arial"/>
                <a:cs typeface="Arial"/>
                <a:sym typeface="Arial"/>
              </a:rPr>
              <a:t>3.</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Projection process</a:t>
            </a:r>
            <a:endParaRPr sz="2200">
              <a:solidFill>
                <a:srgbClr val="000000"/>
              </a:solidFill>
              <a:latin typeface="Arial"/>
              <a:ea typeface="Arial"/>
              <a:cs typeface="Arial"/>
              <a:sym typeface="Arial"/>
            </a:endParaRPr>
          </a:p>
          <a:p>
            <a:pPr indent="0" lvl="0" marL="0" rtl="0" algn="ctr">
              <a:spcBef>
                <a:spcPts val="1200"/>
              </a:spcBef>
              <a:spcAft>
                <a:spcPts val="0"/>
              </a:spcAft>
              <a:buNone/>
            </a:pPr>
            <a:r>
              <a:t/>
            </a:r>
            <a:endParaRPr sz="6000">
              <a:solidFill>
                <a:schemeClr val="accent5"/>
              </a:solidFill>
            </a:endParaRPr>
          </a:p>
        </p:txBody>
      </p:sp>
      <p:pic>
        <p:nvPicPr>
          <p:cNvPr id="75" name="Google Shape;75;p15"/>
          <p:cNvPicPr preferRelativeResize="0"/>
          <p:nvPr/>
        </p:nvPicPr>
        <p:blipFill>
          <a:blip r:embed="rId3">
            <a:alphaModFix/>
          </a:blip>
          <a:stretch>
            <a:fillRect/>
          </a:stretch>
        </p:blipFill>
        <p:spPr>
          <a:xfrm>
            <a:off x="264025" y="2948650"/>
            <a:ext cx="3402924" cy="21948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5"/>
            </a:gs>
            <a:gs pos="100000">
              <a:schemeClr val="accent6"/>
            </a:gs>
          </a:gsLst>
          <a:path path="circle">
            <a:fillToRect l="100%" t="100%"/>
          </a:path>
          <a:tileRect b="-100%" r="-100%"/>
        </a:gradFill>
      </p:bgPr>
    </p:bg>
    <p:spTree>
      <p:nvGrpSpPr>
        <p:cNvPr id="79" name="Shape 79"/>
        <p:cNvGrpSpPr/>
        <p:nvPr/>
      </p:nvGrpSpPr>
      <p:grpSpPr>
        <a:xfrm>
          <a:off x="0" y="0"/>
          <a:ext cx="0" cy="0"/>
          <a:chOff x="0" y="0"/>
          <a:chExt cx="0" cy="0"/>
        </a:xfrm>
      </p:grpSpPr>
      <p:sp>
        <p:nvSpPr>
          <p:cNvPr id="80" name="Google Shape;80;p16"/>
          <p:cNvSpPr txBox="1"/>
          <p:nvPr>
            <p:ph type="title"/>
          </p:nvPr>
        </p:nvSpPr>
        <p:spPr>
          <a:xfrm>
            <a:off x="293350" y="1192975"/>
            <a:ext cx="8790900" cy="36378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Selection process</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The selection process is a major area tackled in a technical study.  Selection is done in the following major technical actions: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The manufacturing process to be adopted as influenced by the type of raw</a:t>
            </a:r>
            <a:endParaRPr sz="18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1800">
                <a:solidFill>
                  <a:srgbClr val="000000"/>
                </a:solidFill>
                <a:latin typeface="Arial"/>
                <a:ea typeface="Arial"/>
                <a:cs typeface="Arial"/>
                <a:sym typeface="Arial"/>
              </a:rPr>
              <a:t>      materials, chemical content, type and capacity of manufacturing plant and other</a:t>
            </a:r>
            <a:endParaRPr sz="18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1800">
                <a:solidFill>
                  <a:srgbClr val="000000"/>
                </a:solidFill>
                <a:latin typeface="Arial"/>
                <a:ea typeface="Arial"/>
                <a:cs typeface="Arial"/>
                <a:sym typeface="Arial"/>
              </a:rPr>
              <a:t>      related factors affecting the choice of manufacturing process</a:t>
            </a:r>
            <a:endParaRPr sz="18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The plant and machinery capacity to be used, including the specific design an</a:t>
            </a:r>
            <a:r>
              <a:rPr lang="en" sz="1800">
                <a:solidFill>
                  <a:srgbClr val="000000"/>
                </a:solidFill>
                <a:latin typeface="Arial"/>
                <a:ea typeface="Arial"/>
                <a:cs typeface="Arial"/>
                <a:sym typeface="Arial"/>
              </a:rPr>
              <a:t>d</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rgbClr val="000000"/>
                </a:solidFill>
                <a:latin typeface="Arial"/>
                <a:ea typeface="Arial"/>
                <a:cs typeface="Arial"/>
                <a:sym typeface="Arial"/>
              </a:rPr>
              <a:t>       l</a:t>
            </a:r>
            <a:r>
              <a:rPr lang="en" sz="1800">
                <a:solidFill>
                  <a:srgbClr val="000000"/>
                </a:solidFill>
                <a:latin typeface="Arial"/>
                <a:ea typeface="Arial"/>
                <a:cs typeface="Arial"/>
                <a:sym typeface="Arial"/>
              </a:rPr>
              <a:t>ayout</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1800">
                <a:solidFill>
                  <a:srgbClr val="000000"/>
                </a:solidFill>
                <a:latin typeface="Arial"/>
                <a:ea typeface="Arial"/>
                <a:cs typeface="Arial"/>
                <a:sym typeface="Arial"/>
              </a:rPr>
              <a:t>3.</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The physical appearance of the product, including its </a:t>
            </a:r>
            <a:endParaRPr sz="18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1800">
                <a:solidFill>
                  <a:srgbClr val="000000"/>
                </a:solidFill>
                <a:latin typeface="Arial"/>
                <a:ea typeface="Arial"/>
                <a:cs typeface="Arial"/>
                <a:sym typeface="Arial"/>
              </a:rPr>
              <a:t>       mechanical components and</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4.</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The suppliers of machinery and auxiliary equipment</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5"/>
            </a:gs>
            <a:gs pos="100000">
              <a:schemeClr val="accent6"/>
            </a:gs>
          </a:gsLst>
          <a:path path="circle">
            <a:fillToRect l="100%" t="100%"/>
          </a:path>
          <a:tileRect b="-100%" r="-100%"/>
        </a:gradFill>
      </p:bgPr>
    </p:bg>
    <p:spTree>
      <p:nvGrpSpPr>
        <p:cNvPr id="84" name="Shape 84"/>
        <p:cNvGrpSpPr/>
        <p:nvPr/>
      </p:nvGrpSpPr>
      <p:grpSpPr>
        <a:xfrm>
          <a:off x="0" y="0"/>
          <a:ext cx="0" cy="0"/>
          <a:chOff x="0" y="0"/>
          <a:chExt cx="0" cy="0"/>
        </a:xfrm>
      </p:grpSpPr>
      <p:sp>
        <p:nvSpPr>
          <p:cNvPr id="85" name="Google Shape;85;p17"/>
          <p:cNvSpPr txBox="1"/>
          <p:nvPr>
            <p:ph type="title"/>
          </p:nvPr>
        </p:nvSpPr>
        <p:spPr>
          <a:xfrm>
            <a:off x="293350" y="88000"/>
            <a:ext cx="8790900" cy="38331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rPr b="1" lang="en" sz="2600">
                <a:solidFill>
                  <a:srgbClr val="000000"/>
                </a:solidFill>
                <a:latin typeface="Arial"/>
                <a:ea typeface="Arial"/>
                <a:cs typeface="Arial"/>
                <a:sym typeface="Arial"/>
              </a:rPr>
              <a:t>Determination process</a:t>
            </a:r>
            <a:endParaRPr b="1" sz="2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        	Following the selection process is the determination process.  Once the preferred processing method has been selected, the study should next determine the requirements for raw materials in terms of quantity and quality, the required labor, and the overhead expenses.  </a:t>
            </a:r>
            <a:r>
              <a:rPr lang="en" sz="2400" u="sng">
                <a:solidFill>
                  <a:srgbClr val="000000"/>
                </a:solidFill>
                <a:latin typeface="Arial"/>
                <a:ea typeface="Arial"/>
                <a:cs typeface="Arial"/>
                <a:sym typeface="Arial"/>
              </a:rPr>
              <a:t> </a:t>
            </a:r>
            <a:endParaRPr sz="2400" u="sng">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5"/>
            </a:gs>
            <a:gs pos="100000">
              <a:schemeClr val="accent6"/>
            </a:gs>
          </a:gsLst>
          <a:path path="circle">
            <a:fillToRect l="100%" t="100%"/>
          </a:path>
          <a:tileRect b="-100%" r="-100%"/>
        </a:gradFill>
      </p:bgPr>
    </p:bg>
    <p:spTree>
      <p:nvGrpSpPr>
        <p:cNvPr id="89" name="Shape 89"/>
        <p:cNvGrpSpPr/>
        <p:nvPr/>
      </p:nvGrpSpPr>
      <p:grpSpPr>
        <a:xfrm>
          <a:off x="0" y="0"/>
          <a:ext cx="0" cy="0"/>
          <a:chOff x="0" y="0"/>
          <a:chExt cx="0" cy="0"/>
        </a:xfrm>
      </p:grpSpPr>
      <p:sp>
        <p:nvSpPr>
          <p:cNvPr id="90" name="Google Shape;90;p18"/>
          <p:cNvSpPr txBox="1"/>
          <p:nvPr>
            <p:ph type="title"/>
          </p:nvPr>
        </p:nvSpPr>
        <p:spPr>
          <a:xfrm>
            <a:off x="293350" y="1760125"/>
            <a:ext cx="8790900" cy="29433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400">
                <a:solidFill>
                  <a:srgbClr val="000000"/>
                </a:solidFill>
                <a:latin typeface="Arial"/>
                <a:ea typeface="Arial"/>
                <a:cs typeface="Arial"/>
                <a:sym typeface="Arial"/>
              </a:rPr>
              <a:t>Projection process</a:t>
            </a:r>
            <a:endParaRPr b="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        	</a:t>
            </a:r>
            <a:r>
              <a:rPr b="1" lang="en" sz="2100">
                <a:solidFill>
                  <a:srgbClr val="000000"/>
                </a:solidFill>
                <a:latin typeface="Arial"/>
                <a:ea typeface="Arial"/>
                <a:cs typeface="Arial"/>
                <a:sym typeface="Arial"/>
              </a:rPr>
              <a:t>Projection is done under the following instances</a:t>
            </a:r>
            <a:r>
              <a:rPr lang="en" sz="2100">
                <a:solidFill>
                  <a:srgbClr val="000000"/>
                </a:solidFill>
                <a:latin typeface="Arial"/>
                <a:ea typeface="Arial"/>
                <a:cs typeface="Arial"/>
                <a:sym typeface="Arial"/>
              </a:rPr>
              <a:t>:</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When demand study is conducted</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When supply study is made and</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When technical study is performed</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5"/>
            </a:gs>
            <a:gs pos="100000">
              <a:schemeClr val="accent6"/>
            </a:gs>
          </a:gsLst>
          <a:path path="circle">
            <a:fillToRect l="100%" t="100%"/>
          </a:path>
          <a:tileRect b="-100%" r="-100%"/>
        </a:gradFill>
      </p:bgPr>
    </p:bg>
    <p:spTree>
      <p:nvGrpSpPr>
        <p:cNvPr id="94" name="Shape 94"/>
        <p:cNvGrpSpPr/>
        <p:nvPr/>
      </p:nvGrpSpPr>
      <p:grpSpPr>
        <a:xfrm>
          <a:off x="0" y="0"/>
          <a:ext cx="0" cy="0"/>
          <a:chOff x="0" y="0"/>
          <a:chExt cx="0" cy="0"/>
        </a:xfrm>
      </p:grpSpPr>
      <p:sp>
        <p:nvSpPr>
          <p:cNvPr id="95" name="Google Shape;95;p19"/>
          <p:cNvSpPr txBox="1"/>
          <p:nvPr>
            <p:ph type="title"/>
          </p:nvPr>
        </p:nvSpPr>
        <p:spPr>
          <a:xfrm>
            <a:off x="2923775" y="48900"/>
            <a:ext cx="6043200" cy="47916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Specific Items Considered In A Technical Study</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The following elements need to be selected, determined, and projected in a technical study:</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Product or service</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Manufacturing/production process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3.</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Plant capacity</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4.</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Production schedule</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5.</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Plant location and layout</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6.</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Machinery, equipment and tools</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5"/>
            </a:gs>
            <a:gs pos="100000">
              <a:schemeClr val="accent6"/>
            </a:gs>
          </a:gsLst>
          <a:path path="circle">
            <a:fillToRect l="100%" t="100%"/>
          </a:path>
          <a:tileRect b="-100%" r="-100%"/>
        </a:gradFill>
      </p:bgPr>
    </p:bg>
    <p:spTree>
      <p:nvGrpSpPr>
        <p:cNvPr id="99" name="Shape 99"/>
        <p:cNvGrpSpPr/>
        <p:nvPr/>
      </p:nvGrpSpPr>
      <p:grpSpPr>
        <a:xfrm>
          <a:off x="0" y="0"/>
          <a:ext cx="0" cy="0"/>
          <a:chOff x="0" y="0"/>
          <a:chExt cx="0" cy="0"/>
        </a:xfrm>
      </p:grpSpPr>
      <p:sp>
        <p:nvSpPr>
          <p:cNvPr id="100" name="Google Shape;100;p20"/>
          <p:cNvSpPr txBox="1"/>
          <p:nvPr>
            <p:ph type="title"/>
          </p:nvPr>
        </p:nvSpPr>
        <p:spPr>
          <a:xfrm>
            <a:off x="2923775" y="1378775"/>
            <a:ext cx="6043200" cy="3461700"/>
          </a:xfrm>
          <a:prstGeom prst="rect">
            <a:avLst/>
          </a:prstGeom>
        </p:spPr>
        <p:txBody>
          <a:bodyPr anchorCtr="0" anchor="b" bIns="0" lIns="0" spcFirstLastPara="1" rIns="0" wrap="square" tIns="0">
            <a:noAutofit/>
          </a:bodyPr>
          <a:lstStyle/>
          <a:p>
            <a:pPr indent="0" lvl="0" marL="68580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Specific Items Considered In A Technical Study</a:t>
            </a:r>
            <a:endParaRPr b="1" sz="20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7.</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Building structures and other facilities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8.</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Raw materials requirement</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9.</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Direct labor requirement</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10.</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Utilities and other overhead requirements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11.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Waste disposal system</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12.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Total Production Costs</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13.</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System and Forms Design</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1"/>
          <p:cNvSpPr txBox="1"/>
          <p:nvPr>
            <p:ph type="title"/>
          </p:nvPr>
        </p:nvSpPr>
        <p:spPr>
          <a:xfrm>
            <a:off x="2571750" y="312925"/>
            <a:ext cx="6395100" cy="44493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rPr b="1" lang="en" sz="1200">
                <a:solidFill>
                  <a:srgbClr val="000000"/>
                </a:solidFill>
                <a:latin typeface="Arial"/>
                <a:ea typeface="Arial"/>
                <a:cs typeface="Arial"/>
                <a:sym typeface="Arial"/>
              </a:rPr>
              <a:t>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200">
                <a:solidFill>
                  <a:srgbClr val="000000"/>
                </a:solidFill>
                <a:latin typeface="Arial"/>
                <a:ea typeface="Arial"/>
                <a:cs typeface="Arial"/>
                <a:sym typeface="Arial"/>
              </a:rPr>
              <a:t>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3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3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Product or service Description</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        	</a:t>
            </a:r>
            <a:r>
              <a:rPr lang="en" sz="1900">
                <a:solidFill>
                  <a:srgbClr val="000000"/>
                </a:solidFill>
                <a:latin typeface="Arial"/>
                <a:ea typeface="Arial"/>
                <a:cs typeface="Arial"/>
                <a:sym typeface="Arial"/>
              </a:rPr>
              <a:t>A </a:t>
            </a:r>
            <a:r>
              <a:rPr b="1" lang="en" sz="1900">
                <a:solidFill>
                  <a:srgbClr val="000000"/>
                </a:solidFill>
                <a:latin typeface="Arial"/>
                <a:ea typeface="Arial"/>
                <a:cs typeface="Arial"/>
                <a:sym typeface="Arial"/>
              </a:rPr>
              <a:t>product or service</a:t>
            </a:r>
            <a:r>
              <a:rPr lang="en" sz="1900">
                <a:solidFill>
                  <a:srgbClr val="000000"/>
                </a:solidFill>
                <a:latin typeface="Arial"/>
                <a:ea typeface="Arial"/>
                <a:cs typeface="Arial"/>
                <a:sym typeface="Arial"/>
              </a:rPr>
              <a:t> is what the business provides to the consumers.  It is the final output of all the processes in the technical study.  The </a:t>
            </a:r>
            <a:r>
              <a:rPr b="1" lang="en" sz="1900">
                <a:solidFill>
                  <a:srgbClr val="000000"/>
                </a:solidFill>
                <a:latin typeface="Arial"/>
                <a:ea typeface="Arial"/>
                <a:cs typeface="Arial"/>
                <a:sym typeface="Arial"/>
              </a:rPr>
              <a:t>technical study</a:t>
            </a:r>
            <a:r>
              <a:rPr lang="en" sz="1900">
                <a:solidFill>
                  <a:srgbClr val="000000"/>
                </a:solidFill>
                <a:latin typeface="Arial"/>
                <a:ea typeface="Arial"/>
                <a:cs typeface="Arial"/>
                <a:sym typeface="Arial"/>
              </a:rPr>
              <a:t> should give preferential attention to the proposed product since the image of the company will depend on the type of goods that it will produce.  Consumers judge a business enterprise through the quality of goods it produces.</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2"/>
          <p:cNvSpPr txBox="1"/>
          <p:nvPr>
            <p:ph type="title"/>
          </p:nvPr>
        </p:nvSpPr>
        <p:spPr>
          <a:xfrm>
            <a:off x="2571750" y="4586125"/>
            <a:ext cx="6395100" cy="6456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rPr b="1" lang="en" sz="1200">
                <a:solidFill>
                  <a:srgbClr val="000000"/>
                </a:solidFill>
                <a:latin typeface="Arial"/>
                <a:ea typeface="Arial"/>
                <a:cs typeface="Arial"/>
                <a:sym typeface="Arial"/>
              </a:rPr>
              <a:t>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200">
                <a:solidFill>
                  <a:srgbClr val="000000"/>
                </a:solidFill>
                <a:latin typeface="Arial"/>
                <a:ea typeface="Arial"/>
                <a:cs typeface="Arial"/>
                <a:sym typeface="Arial"/>
              </a:rPr>
              <a:t>	</a:t>
            </a:r>
            <a:endParaRPr b="1" sz="1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3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3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sz="16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1.</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What is the physical appearance of the product?</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2.</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What are the mechanical parts of the product?</a:t>
            </a:r>
            <a:endParaRPr sz="1700">
              <a:solidFill>
                <a:srgbClr val="000000"/>
              </a:solidFill>
              <a:latin typeface="Arial"/>
              <a:ea typeface="Arial"/>
              <a:cs typeface="Arial"/>
              <a:sym typeface="Arial"/>
            </a:endParaRPr>
          </a:p>
          <a:p>
            <a:pPr indent="0" lvl="0" marL="685800" rtl="0" algn="just">
              <a:lnSpc>
                <a:spcPct val="100000"/>
              </a:lnSpc>
              <a:spcBef>
                <a:spcPts val="1200"/>
              </a:spcBef>
              <a:spcAft>
                <a:spcPts val="0"/>
              </a:spcAft>
              <a:buNone/>
            </a:pPr>
            <a:r>
              <a:rPr lang="en" sz="1700">
                <a:solidFill>
                  <a:srgbClr val="000000"/>
                </a:solidFill>
                <a:latin typeface="Arial"/>
                <a:ea typeface="Arial"/>
                <a:cs typeface="Arial"/>
                <a:sym typeface="Arial"/>
              </a:rPr>
              <a:t>3.</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What are the chemical contents or properties of the</a:t>
            </a:r>
            <a:endParaRPr sz="1700">
              <a:solidFill>
                <a:srgbClr val="000000"/>
              </a:solidFill>
              <a:latin typeface="Arial"/>
              <a:ea typeface="Arial"/>
              <a:cs typeface="Arial"/>
              <a:sym typeface="Arial"/>
            </a:endParaRPr>
          </a:p>
          <a:p>
            <a:pPr indent="0" lvl="0" marL="685800" rtl="0" algn="just">
              <a:lnSpc>
                <a:spcPct val="100000"/>
              </a:lnSpc>
              <a:spcBef>
                <a:spcPts val="0"/>
              </a:spcBef>
              <a:spcAft>
                <a:spcPts val="0"/>
              </a:spcAft>
              <a:buNone/>
            </a:pPr>
            <a:r>
              <a:rPr lang="en" sz="1700">
                <a:solidFill>
                  <a:srgbClr val="000000"/>
                </a:solidFill>
                <a:latin typeface="Arial"/>
                <a:ea typeface="Arial"/>
                <a:cs typeface="Arial"/>
                <a:sym typeface="Arial"/>
              </a:rPr>
              <a:t>       product?</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4.</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Is the product a consumer or industrial product?</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5.</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What is the quantitative measurement of the product?</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6.</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Is the product perishable or not?</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7.</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What is the appearance of a similar competing product?</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8.</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What benefits does the product offer?</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9.</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What type of service is rendered?</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b="1" sz="1700">
              <a:solidFill>
                <a:srgbClr val="000000"/>
              </a:solidFill>
              <a:latin typeface="Arial"/>
              <a:ea typeface="Arial"/>
              <a:cs typeface="Arial"/>
              <a:sym typeface="Arial"/>
            </a:endParaRPr>
          </a:p>
          <a:p>
            <a:pPr indent="0" lvl="0" marL="0" rtl="0" algn="l">
              <a:spcBef>
                <a:spcPts val="1200"/>
              </a:spcBef>
              <a:spcAft>
                <a:spcPts val="0"/>
              </a:spcAft>
              <a:buNone/>
            </a:pPr>
            <a:r>
              <a:t/>
            </a:r>
            <a:endParaRPr sz="17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3"/>
            </a:gs>
            <a:gs pos="100000">
              <a:schemeClr val="accent4"/>
            </a:gs>
          </a:gsLst>
          <a:path path="circle">
            <a:fillToRect l="100%" t="100%"/>
          </a:path>
          <a:tileRect b="-100%" r="-100%"/>
        </a:gradFill>
      </p:bgPr>
    </p:bg>
    <p:spTree>
      <p:nvGrpSpPr>
        <p:cNvPr id="114" name="Shape 114"/>
        <p:cNvGrpSpPr/>
        <p:nvPr/>
      </p:nvGrpSpPr>
      <p:grpSpPr>
        <a:xfrm>
          <a:off x="0" y="0"/>
          <a:ext cx="0" cy="0"/>
          <a:chOff x="0" y="0"/>
          <a:chExt cx="0" cy="0"/>
        </a:xfrm>
      </p:grpSpPr>
      <p:sp>
        <p:nvSpPr>
          <p:cNvPr id="115" name="Google Shape;115;p23"/>
          <p:cNvSpPr txBox="1"/>
          <p:nvPr>
            <p:ph idx="1" type="body"/>
          </p:nvPr>
        </p:nvSpPr>
        <p:spPr>
          <a:xfrm>
            <a:off x="3383375" y="107575"/>
            <a:ext cx="5525100" cy="4469100"/>
          </a:xfrm>
          <a:prstGeom prst="rect">
            <a:avLst/>
          </a:prstGeom>
        </p:spPr>
        <p:txBody>
          <a:bodyPr anchorCtr="0" anchor="t" bIns="0" lIns="0" spcFirstLastPara="1" rIns="0" wrap="square" tIns="0">
            <a:noAutofit/>
          </a:bodyPr>
          <a:lstStyle/>
          <a:p>
            <a:pPr indent="0" lvl="0" marL="0" rtl="0" algn="just">
              <a:lnSpc>
                <a:spcPct val="150000"/>
              </a:lnSpc>
              <a:spcBef>
                <a:spcPts val="1200"/>
              </a:spcBef>
              <a:spcAft>
                <a:spcPts val="0"/>
              </a:spcAft>
              <a:buNone/>
            </a:pPr>
            <a:r>
              <a:rPr b="1" lang="en" sz="2100" u="sng">
                <a:solidFill>
                  <a:srgbClr val="000000"/>
                </a:solidFill>
                <a:latin typeface="Arial"/>
                <a:ea typeface="Arial"/>
                <a:cs typeface="Arial"/>
                <a:sym typeface="Arial"/>
              </a:rPr>
              <a:t>Manufacturing/production process</a:t>
            </a:r>
            <a:endParaRPr b="1" sz="2100" u="sng">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900">
                <a:solidFill>
                  <a:srgbClr val="000000"/>
                </a:solidFill>
                <a:latin typeface="Arial"/>
                <a:ea typeface="Arial"/>
                <a:cs typeface="Arial"/>
                <a:sym typeface="Arial"/>
              </a:rPr>
              <a:t>        	The manufacturing process should only be included in the technical study if the nature of the proposed project is manufacturing.  Conversion takes place in manufacturing where the inputs are transformed into finished products.  But this does not happen in merchandising or service-oriented ventures.</a:t>
            </a:r>
            <a:endParaRPr sz="1900">
              <a:solidFill>
                <a:srgbClr val="000000"/>
              </a:solidFill>
              <a:latin typeface="Arial"/>
              <a:ea typeface="Arial"/>
              <a:cs typeface="Arial"/>
              <a:sym typeface="Arial"/>
            </a:endParaRPr>
          </a:p>
          <a:p>
            <a:pPr indent="0" lvl="0" marL="0" rtl="0" algn="l">
              <a:spcBef>
                <a:spcPts val="0"/>
              </a:spcBef>
              <a:spcAft>
                <a:spcPts val="800"/>
              </a:spcAft>
              <a:buNone/>
            </a:pPr>
            <a:r>
              <a:t/>
            </a:r>
            <a:endParaRPr sz="1400">
              <a:solidFill>
                <a:schemeClr val="lt1"/>
              </a:solidFill>
            </a:endParaRPr>
          </a:p>
        </p:txBody>
      </p:sp>
      <p:pic>
        <p:nvPicPr>
          <p:cNvPr id="116" name="Google Shape;116;p23"/>
          <p:cNvPicPr preferRelativeResize="0"/>
          <p:nvPr/>
        </p:nvPicPr>
        <p:blipFill rotWithShape="1">
          <a:blip r:embed="rId3">
            <a:alphaModFix/>
          </a:blip>
          <a:srcRect b="0" l="38324" r="15535" t="0"/>
          <a:stretch/>
        </p:blipFill>
        <p:spPr>
          <a:xfrm>
            <a:off x="0" y="0"/>
            <a:ext cx="3164250" cy="5143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3"/>
            </a:gs>
            <a:gs pos="100000">
              <a:schemeClr val="accent4"/>
            </a:gs>
          </a:gsLst>
          <a:path path="circle">
            <a:fillToRect l="100%" t="100%"/>
          </a:path>
          <a:tileRect b="-100%" r="-100%"/>
        </a:gradFill>
      </p:bgPr>
    </p:bg>
    <p:spTree>
      <p:nvGrpSpPr>
        <p:cNvPr id="120" name="Shape 120"/>
        <p:cNvGrpSpPr/>
        <p:nvPr/>
      </p:nvGrpSpPr>
      <p:grpSpPr>
        <a:xfrm>
          <a:off x="0" y="0"/>
          <a:ext cx="0" cy="0"/>
          <a:chOff x="0" y="0"/>
          <a:chExt cx="0" cy="0"/>
        </a:xfrm>
      </p:grpSpPr>
      <p:sp>
        <p:nvSpPr>
          <p:cNvPr id="121" name="Google Shape;121;p24"/>
          <p:cNvSpPr txBox="1"/>
          <p:nvPr>
            <p:ph idx="1" type="body"/>
          </p:nvPr>
        </p:nvSpPr>
        <p:spPr>
          <a:xfrm>
            <a:off x="3383375" y="156450"/>
            <a:ext cx="5525100" cy="4420200"/>
          </a:xfrm>
          <a:prstGeom prst="rect">
            <a:avLst/>
          </a:prstGeom>
        </p:spPr>
        <p:txBody>
          <a:bodyPr anchorCtr="0" anchor="t" bIns="0" lIns="0" spcFirstLastPara="1" rIns="0" wrap="square" tIns="0">
            <a:noAutofit/>
          </a:bodyPr>
          <a:lstStyle/>
          <a:p>
            <a:pPr indent="0" lvl="0" marL="0" rtl="0" algn="just">
              <a:lnSpc>
                <a:spcPct val="150000"/>
              </a:lnSpc>
              <a:spcBef>
                <a:spcPts val="1200"/>
              </a:spcBef>
              <a:spcAft>
                <a:spcPts val="0"/>
              </a:spcAft>
              <a:buNone/>
            </a:pPr>
            <a:r>
              <a:rPr b="1" lang="en" sz="1900">
                <a:solidFill>
                  <a:srgbClr val="000000"/>
                </a:solidFill>
                <a:latin typeface="Arial"/>
                <a:ea typeface="Arial"/>
                <a:cs typeface="Arial"/>
                <a:sym typeface="Arial"/>
              </a:rPr>
              <a:t>Types of Manufacturing Processes:</a:t>
            </a:r>
            <a:endParaRPr b="1" sz="1900">
              <a:solidFill>
                <a:srgbClr val="000000"/>
              </a:solidFill>
              <a:latin typeface="Arial"/>
              <a:ea typeface="Arial"/>
              <a:cs typeface="Arial"/>
              <a:sym typeface="Arial"/>
            </a:endParaRPr>
          </a:p>
          <a:p>
            <a:pPr indent="0" lvl="0" marL="0" rtl="0" algn="just">
              <a:spcBef>
                <a:spcPts val="1200"/>
              </a:spcBef>
              <a:spcAft>
                <a:spcPts val="0"/>
              </a:spcAft>
              <a:buNone/>
            </a:pPr>
            <a:r>
              <a:rPr lang="en">
                <a:solidFill>
                  <a:srgbClr val="000000"/>
                </a:solidFill>
                <a:latin typeface="Arial"/>
                <a:ea typeface="Arial"/>
                <a:cs typeface="Arial"/>
                <a:sym typeface="Arial"/>
              </a:rPr>
              <a:t>1.</a:t>
            </a:r>
            <a:r>
              <a:rPr lang="en">
                <a:solidFill>
                  <a:srgbClr val="000000"/>
                </a:solidFill>
                <a:latin typeface="Times New Roman"/>
                <a:ea typeface="Times New Roman"/>
                <a:cs typeface="Times New Roman"/>
                <a:sym typeface="Times New Roman"/>
              </a:rPr>
              <a:t> </a:t>
            </a:r>
            <a:r>
              <a:rPr b="1" lang="en">
                <a:solidFill>
                  <a:srgbClr val="000000"/>
                </a:solidFill>
                <a:latin typeface="Arial"/>
                <a:ea typeface="Arial"/>
                <a:cs typeface="Arial"/>
                <a:sym typeface="Arial"/>
              </a:rPr>
              <a:t>Intermittent Manufacturing</a:t>
            </a:r>
            <a:r>
              <a:rPr lang="en">
                <a:solidFill>
                  <a:srgbClr val="000000"/>
                </a:solidFill>
                <a:latin typeface="Arial"/>
                <a:ea typeface="Arial"/>
                <a:cs typeface="Arial"/>
                <a:sym typeface="Arial"/>
              </a:rPr>
              <a:t>.  The type of production where one produces a product for only a limited period of time and which product will reappear in the schedule after some time.   </a:t>
            </a:r>
            <a:endParaRPr>
              <a:solidFill>
                <a:srgbClr val="000000"/>
              </a:solidFill>
              <a:latin typeface="Arial"/>
              <a:ea typeface="Arial"/>
              <a:cs typeface="Arial"/>
              <a:sym typeface="Arial"/>
            </a:endParaRPr>
          </a:p>
          <a:p>
            <a:pPr indent="0" lvl="0" marL="0" rtl="0" algn="just">
              <a:spcBef>
                <a:spcPts val="1200"/>
              </a:spcBef>
              <a:spcAft>
                <a:spcPts val="0"/>
              </a:spcAft>
              <a:buNone/>
            </a:pPr>
            <a:r>
              <a:rPr b="1" lang="en">
                <a:solidFill>
                  <a:srgbClr val="000000"/>
                </a:solidFill>
                <a:latin typeface="Arial"/>
                <a:ea typeface="Arial"/>
                <a:cs typeface="Arial"/>
                <a:sym typeface="Arial"/>
              </a:rPr>
              <a:t>2.</a:t>
            </a:r>
            <a:r>
              <a:rPr lang="en">
                <a:solidFill>
                  <a:srgbClr val="000000"/>
                </a:solidFill>
                <a:latin typeface="Times New Roman"/>
                <a:ea typeface="Times New Roman"/>
                <a:cs typeface="Times New Roman"/>
                <a:sym typeface="Times New Roman"/>
              </a:rPr>
              <a:t>   </a:t>
            </a:r>
            <a:r>
              <a:rPr b="1" lang="en">
                <a:solidFill>
                  <a:srgbClr val="000000"/>
                </a:solidFill>
                <a:latin typeface="Arial"/>
                <a:ea typeface="Arial"/>
                <a:cs typeface="Arial"/>
                <a:sym typeface="Arial"/>
              </a:rPr>
              <a:t>Continuous Manufacturing.</a:t>
            </a:r>
            <a:r>
              <a:rPr lang="en">
                <a:solidFill>
                  <a:srgbClr val="000000"/>
                </a:solidFill>
                <a:latin typeface="Arial"/>
                <a:ea typeface="Arial"/>
                <a:cs typeface="Arial"/>
                <a:sym typeface="Arial"/>
              </a:rPr>
              <a:t>  This is the type of production where a product is produced continuously, or for a specified long period of time.  Companies that use this type of manufacturing process </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are those that “mass produce” </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their products in quantity </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(volume outputs).</a:t>
            </a:r>
            <a:endParaRPr>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b="1" sz="2000" u="sng">
              <a:solidFill>
                <a:srgbClr val="000000"/>
              </a:solidFill>
              <a:latin typeface="Arial"/>
              <a:ea typeface="Arial"/>
              <a:cs typeface="Arial"/>
              <a:sym typeface="Arial"/>
            </a:endParaRPr>
          </a:p>
          <a:p>
            <a:pPr indent="0" lvl="0" marL="0" rtl="0" algn="l">
              <a:spcBef>
                <a:spcPts val="0"/>
              </a:spcBef>
              <a:spcAft>
                <a:spcPts val="800"/>
              </a:spcAft>
              <a:buNone/>
            </a:pPr>
            <a:r>
              <a:t/>
            </a:r>
            <a:endParaRPr sz="1300">
              <a:solidFill>
                <a:schemeClr val="lt1"/>
              </a:solidFill>
            </a:endParaRPr>
          </a:p>
        </p:txBody>
      </p:sp>
      <p:pic>
        <p:nvPicPr>
          <p:cNvPr id="122" name="Google Shape;122;p24"/>
          <p:cNvPicPr preferRelativeResize="0"/>
          <p:nvPr/>
        </p:nvPicPr>
        <p:blipFill rotWithShape="1">
          <a:blip r:embed="rId3">
            <a:alphaModFix/>
          </a:blip>
          <a:srcRect b="0" l="38324" r="15535" t="0"/>
          <a:stretch/>
        </p:blipFill>
        <p:spPr>
          <a:xfrm>
            <a:off x="0" y="0"/>
            <a:ext cx="3164250" cy="5143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pic>
        <p:nvPicPr>
          <p:cNvPr id="127" name="Google Shape;127;p25"/>
          <p:cNvPicPr preferRelativeResize="0"/>
          <p:nvPr/>
        </p:nvPicPr>
        <p:blipFill rotWithShape="1">
          <a:blip r:embed="rId3">
            <a:alphaModFix/>
          </a:blip>
          <a:srcRect b="0" l="14524" r="-515" t="0"/>
          <a:stretch/>
        </p:blipFill>
        <p:spPr>
          <a:xfrm>
            <a:off x="0" y="645375"/>
            <a:ext cx="1603674" cy="3852751"/>
          </a:xfrm>
          <a:prstGeom prst="rect">
            <a:avLst/>
          </a:prstGeom>
          <a:noFill/>
          <a:ln>
            <a:noFill/>
          </a:ln>
        </p:spPr>
      </p:pic>
      <p:pic>
        <p:nvPicPr>
          <p:cNvPr id="128" name="Google Shape;128;p25"/>
          <p:cNvPicPr preferRelativeResize="0"/>
          <p:nvPr/>
        </p:nvPicPr>
        <p:blipFill>
          <a:blip r:embed="rId4">
            <a:alphaModFix/>
          </a:blip>
          <a:stretch>
            <a:fillRect/>
          </a:stretch>
        </p:blipFill>
        <p:spPr>
          <a:xfrm>
            <a:off x="2112950" y="494031"/>
            <a:ext cx="6267450" cy="32511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pic>
        <p:nvPicPr>
          <p:cNvPr id="133" name="Google Shape;133;p26"/>
          <p:cNvPicPr preferRelativeResize="0"/>
          <p:nvPr/>
        </p:nvPicPr>
        <p:blipFill rotWithShape="1">
          <a:blip r:embed="rId3">
            <a:alphaModFix/>
          </a:blip>
          <a:srcRect b="0" l="14524" r="-515" t="0"/>
          <a:stretch/>
        </p:blipFill>
        <p:spPr>
          <a:xfrm>
            <a:off x="0" y="645375"/>
            <a:ext cx="2620649" cy="3852751"/>
          </a:xfrm>
          <a:prstGeom prst="rect">
            <a:avLst/>
          </a:prstGeom>
          <a:noFill/>
          <a:ln>
            <a:noFill/>
          </a:ln>
        </p:spPr>
      </p:pic>
      <p:sp>
        <p:nvSpPr>
          <p:cNvPr id="134" name="Google Shape;134;p26"/>
          <p:cNvSpPr txBox="1"/>
          <p:nvPr/>
        </p:nvSpPr>
        <p:spPr>
          <a:xfrm>
            <a:off x="2845550" y="234675"/>
            <a:ext cx="6141000" cy="40542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rPr lang="en" sz="2300"/>
              <a:t>The selection of the manufacturing process to be followed is highly influenced by:</a:t>
            </a:r>
            <a:endParaRPr sz="2300"/>
          </a:p>
          <a:p>
            <a:pPr indent="0" lvl="0" marL="0" rtl="0" algn="just">
              <a:lnSpc>
                <a:spcPct val="115000"/>
              </a:lnSpc>
              <a:spcBef>
                <a:spcPts val="1200"/>
              </a:spcBef>
              <a:spcAft>
                <a:spcPts val="0"/>
              </a:spcAft>
              <a:buNone/>
            </a:pPr>
            <a:r>
              <a:rPr lang="en" sz="2300"/>
              <a:t> </a:t>
            </a:r>
            <a:endParaRPr sz="2300"/>
          </a:p>
          <a:p>
            <a:pPr indent="0" lvl="0" marL="0" rtl="0" algn="just">
              <a:lnSpc>
                <a:spcPct val="115000"/>
              </a:lnSpc>
              <a:spcBef>
                <a:spcPts val="1200"/>
              </a:spcBef>
              <a:spcAft>
                <a:spcPts val="0"/>
              </a:spcAft>
              <a:buNone/>
            </a:pPr>
            <a:r>
              <a:rPr lang="en" sz="2300"/>
              <a:t>1.</a:t>
            </a:r>
            <a:r>
              <a:rPr lang="en" sz="2300">
                <a:latin typeface="Times New Roman"/>
                <a:ea typeface="Times New Roman"/>
                <a:cs typeface="Times New Roman"/>
                <a:sym typeface="Times New Roman"/>
              </a:rPr>
              <a:t>    </a:t>
            </a:r>
            <a:r>
              <a:rPr lang="en" sz="2300"/>
              <a:t>The type of product</a:t>
            </a:r>
            <a:endParaRPr sz="2300"/>
          </a:p>
          <a:p>
            <a:pPr indent="0" lvl="0" marL="0" rtl="0" algn="just">
              <a:lnSpc>
                <a:spcPct val="115000"/>
              </a:lnSpc>
              <a:spcBef>
                <a:spcPts val="1200"/>
              </a:spcBef>
              <a:spcAft>
                <a:spcPts val="0"/>
              </a:spcAft>
              <a:buNone/>
            </a:pPr>
            <a:r>
              <a:rPr lang="en" sz="2300"/>
              <a:t>2.</a:t>
            </a:r>
            <a:r>
              <a:rPr lang="en" sz="2300">
                <a:latin typeface="Times New Roman"/>
                <a:ea typeface="Times New Roman"/>
                <a:cs typeface="Times New Roman"/>
                <a:sym typeface="Times New Roman"/>
              </a:rPr>
              <a:t>    </a:t>
            </a:r>
            <a:r>
              <a:rPr lang="en" sz="2300"/>
              <a:t>The characteristics of raw materials and</a:t>
            </a:r>
            <a:endParaRPr sz="2300"/>
          </a:p>
          <a:p>
            <a:pPr indent="0" lvl="0" marL="0" rtl="0" algn="just">
              <a:lnSpc>
                <a:spcPct val="115000"/>
              </a:lnSpc>
              <a:spcBef>
                <a:spcPts val="1200"/>
              </a:spcBef>
              <a:spcAft>
                <a:spcPts val="0"/>
              </a:spcAft>
              <a:buNone/>
            </a:pPr>
            <a:r>
              <a:rPr lang="en" sz="2300"/>
              <a:t>3.</a:t>
            </a:r>
            <a:r>
              <a:rPr lang="en" sz="2300">
                <a:latin typeface="Times New Roman"/>
                <a:ea typeface="Times New Roman"/>
                <a:cs typeface="Times New Roman"/>
                <a:sym typeface="Times New Roman"/>
              </a:rPr>
              <a:t>    </a:t>
            </a:r>
            <a:r>
              <a:rPr lang="en" sz="2300"/>
              <a:t>The expected quality</a:t>
            </a:r>
            <a:endParaRPr sz="2300"/>
          </a:p>
          <a:p>
            <a:pPr indent="0" lvl="0" marL="0" rtl="0" algn="just">
              <a:lnSpc>
                <a:spcPct val="115000"/>
              </a:lnSpc>
              <a:spcBef>
                <a:spcPts val="1200"/>
              </a:spcBef>
              <a:spcAft>
                <a:spcPts val="0"/>
              </a:spcAft>
              <a:buNone/>
            </a:pPr>
            <a:r>
              <a:rPr lang="en" sz="1800"/>
              <a:t> </a:t>
            </a:r>
            <a:endParaRPr sz="1800"/>
          </a:p>
          <a:p>
            <a:pPr indent="0" lvl="0" marL="0" rtl="0" algn="just">
              <a:lnSpc>
                <a:spcPct val="115000"/>
              </a:lnSpc>
              <a:spcBef>
                <a:spcPts val="1200"/>
              </a:spcBef>
              <a:spcAft>
                <a:spcPts val="0"/>
              </a:spcAft>
              <a:buNone/>
            </a:pPr>
            <a:r>
              <a:t/>
            </a:r>
            <a:endParaRPr b="1" sz="1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pic>
        <p:nvPicPr>
          <p:cNvPr id="139" name="Google Shape;139;p27"/>
          <p:cNvPicPr preferRelativeResize="0"/>
          <p:nvPr/>
        </p:nvPicPr>
        <p:blipFill rotWithShape="1">
          <a:blip r:embed="rId3">
            <a:alphaModFix/>
          </a:blip>
          <a:srcRect b="0" l="14524" r="-515" t="0"/>
          <a:stretch/>
        </p:blipFill>
        <p:spPr>
          <a:xfrm>
            <a:off x="0" y="645375"/>
            <a:ext cx="2620649" cy="3852751"/>
          </a:xfrm>
          <a:prstGeom prst="rect">
            <a:avLst/>
          </a:prstGeom>
          <a:noFill/>
          <a:ln>
            <a:noFill/>
          </a:ln>
        </p:spPr>
      </p:pic>
      <p:sp>
        <p:nvSpPr>
          <p:cNvPr id="140" name="Google Shape;140;p27"/>
          <p:cNvSpPr txBox="1"/>
          <p:nvPr/>
        </p:nvSpPr>
        <p:spPr>
          <a:xfrm>
            <a:off x="2845550" y="645375"/>
            <a:ext cx="6141000" cy="45654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rPr b="1" lang="en" sz="2400"/>
              <a:t>The type of product</a:t>
            </a:r>
            <a:endParaRPr b="1" sz="2400"/>
          </a:p>
          <a:p>
            <a:pPr indent="0" lvl="0" marL="0" rtl="0" algn="just">
              <a:lnSpc>
                <a:spcPct val="115000"/>
              </a:lnSpc>
              <a:spcBef>
                <a:spcPts val="1200"/>
              </a:spcBef>
              <a:spcAft>
                <a:spcPts val="0"/>
              </a:spcAft>
              <a:buNone/>
            </a:pPr>
            <a:r>
              <a:rPr b="1" lang="en" sz="2100"/>
              <a:t> </a:t>
            </a:r>
            <a:endParaRPr b="1" sz="2100"/>
          </a:p>
          <a:p>
            <a:pPr indent="0" lvl="0" marL="0" rtl="0" algn="just">
              <a:lnSpc>
                <a:spcPct val="150000"/>
              </a:lnSpc>
              <a:spcBef>
                <a:spcPts val="1200"/>
              </a:spcBef>
              <a:spcAft>
                <a:spcPts val="0"/>
              </a:spcAft>
              <a:buNone/>
            </a:pPr>
            <a:r>
              <a:rPr b="1" lang="en" sz="2100"/>
              <a:t>        	</a:t>
            </a:r>
            <a:r>
              <a:rPr lang="en" sz="2100"/>
              <a:t>The type of product influences the choice of the manufacturing operation to be followed.  Different products require different manufacturing operations and procedural steps.  </a:t>
            </a:r>
            <a:endParaRPr sz="2100"/>
          </a:p>
          <a:p>
            <a:pPr indent="0" lvl="0" marL="0" rtl="0" algn="just">
              <a:lnSpc>
                <a:spcPct val="115000"/>
              </a:lnSpc>
              <a:spcBef>
                <a:spcPts val="1200"/>
              </a:spcBef>
              <a:spcAft>
                <a:spcPts val="0"/>
              </a:spcAft>
              <a:buNone/>
            </a:pPr>
            <a:r>
              <a:t/>
            </a:r>
            <a:endParaRPr sz="2100"/>
          </a:p>
          <a:p>
            <a:pPr indent="0" lvl="0" marL="0" rtl="0" algn="just">
              <a:lnSpc>
                <a:spcPct val="115000"/>
              </a:lnSpc>
              <a:spcBef>
                <a:spcPts val="1200"/>
              </a:spcBef>
              <a:spcAft>
                <a:spcPts val="0"/>
              </a:spcAft>
              <a:buNone/>
            </a:pPr>
            <a:r>
              <a:rPr lang="en" sz="1800"/>
              <a:t> </a:t>
            </a:r>
            <a:endParaRPr sz="1800"/>
          </a:p>
          <a:p>
            <a:pPr indent="0" lvl="0" marL="0" rtl="0" algn="just">
              <a:lnSpc>
                <a:spcPct val="115000"/>
              </a:lnSpc>
              <a:spcBef>
                <a:spcPts val="1200"/>
              </a:spcBef>
              <a:spcAft>
                <a:spcPts val="0"/>
              </a:spcAft>
              <a:buNone/>
            </a:pPr>
            <a:r>
              <a:t/>
            </a:r>
            <a:endParaRPr b="1" sz="12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id="145" name="Google Shape;145;p28"/>
          <p:cNvPicPr preferRelativeResize="0"/>
          <p:nvPr/>
        </p:nvPicPr>
        <p:blipFill rotWithShape="1">
          <a:blip r:embed="rId3">
            <a:alphaModFix/>
          </a:blip>
          <a:srcRect b="0" l="14524" r="-515" t="0"/>
          <a:stretch/>
        </p:blipFill>
        <p:spPr>
          <a:xfrm>
            <a:off x="0" y="645375"/>
            <a:ext cx="2620649" cy="3852751"/>
          </a:xfrm>
          <a:prstGeom prst="rect">
            <a:avLst/>
          </a:prstGeom>
          <a:noFill/>
          <a:ln>
            <a:noFill/>
          </a:ln>
        </p:spPr>
      </p:pic>
      <p:sp>
        <p:nvSpPr>
          <p:cNvPr id="146" name="Google Shape;146;p28"/>
          <p:cNvSpPr txBox="1"/>
          <p:nvPr/>
        </p:nvSpPr>
        <p:spPr>
          <a:xfrm>
            <a:off x="2845550" y="645375"/>
            <a:ext cx="6141000" cy="57813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rPr b="1" lang="en" sz="2300"/>
              <a:t>The characteristics of raw materials</a:t>
            </a:r>
            <a:r>
              <a:rPr b="1" lang="en" sz="2100"/>
              <a:t> </a:t>
            </a:r>
            <a:endParaRPr b="1" sz="2100"/>
          </a:p>
          <a:p>
            <a:pPr indent="0" lvl="0" marL="0" rtl="0" algn="just">
              <a:lnSpc>
                <a:spcPct val="115000"/>
              </a:lnSpc>
              <a:spcBef>
                <a:spcPts val="1200"/>
              </a:spcBef>
              <a:spcAft>
                <a:spcPts val="0"/>
              </a:spcAft>
              <a:buNone/>
            </a:pPr>
            <a:r>
              <a:rPr b="1" lang="en" sz="2100"/>
              <a:t> </a:t>
            </a:r>
            <a:endParaRPr b="1" sz="2100"/>
          </a:p>
          <a:p>
            <a:pPr indent="0" lvl="0" marL="0" rtl="0" algn="just">
              <a:lnSpc>
                <a:spcPct val="150000"/>
              </a:lnSpc>
              <a:spcBef>
                <a:spcPts val="1200"/>
              </a:spcBef>
              <a:spcAft>
                <a:spcPts val="0"/>
              </a:spcAft>
              <a:buNone/>
            </a:pPr>
            <a:r>
              <a:rPr b="1" lang="en" sz="2100"/>
              <a:t>        	</a:t>
            </a:r>
            <a:r>
              <a:rPr lang="en" sz="2100"/>
              <a:t>The kind of raw materials to be used also influence the choice of manufacturing process to be followed, especially if some raw materials are extracted from natural resources. </a:t>
            </a:r>
            <a:endParaRPr sz="2100"/>
          </a:p>
          <a:p>
            <a:pPr indent="0" lvl="0" marL="0" rtl="0" algn="just">
              <a:lnSpc>
                <a:spcPct val="115000"/>
              </a:lnSpc>
              <a:spcBef>
                <a:spcPts val="1200"/>
              </a:spcBef>
              <a:spcAft>
                <a:spcPts val="0"/>
              </a:spcAft>
              <a:buNone/>
            </a:pPr>
            <a:r>
              <a:rPr b="1" lang="en" sz="2100"/>
              <a:t> </a:t>
            </a:r>
            <a:endParaRPr b="1" sz="2100"/>
          </a:p>
          <a:p>
            <a:pPr indent="0" lvl="0" marL="0" rtl="0" algn="just">
              <a:lnSpc>
                <a:spcPct val="150000"/>
              </a:lnSpc>
              <a:spcBef>
                <a:spcPts val="1200"/>
              </a:spcBef>
              <a:spcAft>
                <a:spcPts val="0"/>
              </a:spcAft>
              <a:buNone/>
            </a:pPr>
            <a:r>
              <a:t/>
            </a:r>
            <a:endParaRPr b="1" sz="2400"/>
          </a:p>
          <a:p>
            <a:pPr indent="0" lvl="0" marL="0" rtl="0" algn="just">
              <a:lnSpc>
                <a:spcPct val="115000"/>
              </a:lnSpc>
              <a:spcBef>
                <a:spcPts val="1200"/>
              </a:spcBef>
              <a:spcAft>
                <a:spcPts val="0"/>
              </a:spcAft>
              <a:buNone/>
            </a:pPr>
            <a:r>
              <a:t/>
            </a:r>
            <a:endParaRPr sz="2100"/>
          </a:p>
          <a:p>
            <a:pPr indent="0" lvl="0" marL="0" rtl="0" algn="just">
              <a:lnSpc>
                <a:spcPct val="115000"/>
              </a:lnSpc>
              <a:spcBef>
                <a:spcPts val="1200"/>
              </a:spcBef>
              <a:spcAft>
                <a:spcPts val="0"/>
              </a:spcAft>
              <a:buNone/>
            </a:pPr>
            <a:r>
              <a:rPr lang="en" sz="1800"/>
              <a:t> </a:t>
            </a:r>
            <a:endParaRPr sz="1800"/>
          </a:p>
          <a:p>
            <a:pPr indent="0" lvl="0" marL="0" rtl="0" algn="just">
              <a:lnSpc>
                <a:spcPct val="115000"/>
              </a:lnSpc>
              <a:spcBef>
                <a:spcPts val="1200"/>
              </a:spcBef>
              <a:spcAft>
                <a:spcPts val="0"/>
              </a:spcAft>
              <a:buNone/>
            </a:pPr>
            <a:r>
              <a:t/>
            </a:r>
            <a:endParaRPr b="1" sz="1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29"/>
          <p:cNvPicPr preferRelativeResize="0"/>
          <p:nvPr/>
        </p:nvPicPr>
        <p:blipFill rotWithShape="1">
          <a:blip r:embed="rId3">
            <a:alphaModFix/>
          </a:blip>
          <a:srcRect b="0" l="14524" r="-515" t="0"/>
          <a:stretch/>
        </p:blipFill>
        <p:spPr>
          <a:xfrm>
            <a:off x="0" y="645375"/>
            <a:ext cx="2620649" cy="3852751"/>
          </a:xfrm>
          <a:prstGeom prst="rect">
            <a:avLst/>
          </a:prstGeom>
          <a:noFill/>
          <a:ln>
            <a:noFill/>
          </a:ln>
        </p:spPr>
      </p:pic>
      <p:sp>
        <p:nvSpPr>
          <p:cNvPr id="152" name="Google Shape;152;p29"/>
          <p:cNvSpPr txBox="1"/>
          <p:nvPr/>
        </p:nvSpPr>
        <p:spPr>
          <a:xfrm>
            <a:off x="2845550" y="645375"/>
            <a:ext cx="6141000" cy="64032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rPr b="1" lang="en" sz="2400"/>
              <a:t>The expected quality</a:t>
            </a:r>
            <a:endParaRPr b="1" sz="2400"/>
          </a:p>
          <a:p>
            <a:pPr indent="0" lvl="0" marL="0" rtl="0" algn="just">
              <a:lnSpc>
                <a:spcPct val="115000"/>
              </a:lnSpc>
              <a:spcBef>
                <a:spcPts val="1200"/>
              </a:spcBef>
              <a:spcAft>
                <a:spcPts val="0"/>
              </a:spcAft>
              <a:buNone/>
            </a:pPr>
            <a:r>
              <a:rPr b="1" lang="en" sz="2200"/>
              <a:t> </a:t>
            </a:r>
            <a:endParaRPr b="1" sz="2200"/>
          </a:p>
          <a:p>
            <a:pPr indent="0" lvl="0" marL="0" rtl="0" algn="just">
              <a:lnSpc>
                <a:spcPct val="115000"/>
              </a:lnSpc>
              <a:spcBef>
                <a:spcPts val="1200"/>
              </a:spcBef>
              <a:spcAft>
                <a:spcPts val="0"/>
              </a:spcAft>
              <a:buNone/>
            </a:pPr>
            <a:r>
              <a:rPr b="1" lang="en" sz="2200"/>
              <a:t>        	</a:t>
            </a:r>
            <a:r>
              <a:rPr lang="en" sz="2200"/>
              <a:t>Another factor that significantly influences the type of manufacturing operation is the expected quality of the final output, which is directly related to the kind of raw materials used to produce it.</a:t>
            </a:r>
            <a:endParaRPr sz="2200"/>
          </a:p>
          <a:p>
            <a:pPr indent="0" lvl="0" marL="0" rtl="0" algn="just">
              <a:lnSpc>
                <a:spcPct val="115000"/>
              </a:lnSpc>
              <a:spcBef>
                <a:spcPts val="1200"/>
              </a:spcBef>
              <a:spcAft>
                <a:spcPts val="0"/>
              </a:spcAft>
              <a:buNone/>
            </a:pPr>
            <a:r>
              <a:rPr lang="en" sz="2200"/>
              <a:t> </a:t>
            </a:r>
            <a:endParaRPr sz="2200"/>
          </a:p>
          <a:p>
            <a:pPr indent="0" lvl="0" marL="0" rtl="0" algn="just">
              <a:lnSpc>
                <a:spcPct val="115000"/>
              </a:lnSpc>
              <a:spcBef>
                <a:spcPts val="1200"/>
              </a:spcBef>
              <a:spcAft>
                <a:spcPts val="0"/>
              </a:spcAft>
              <a:buNone/>
            </a:pPr>
            <a:r>
              <a:t/>
            </a:r>
            <a:endParaRPr b="1" sz="2300"/>
          </a:p>
          <a:p>
            <a:pPr indent="0" lvl="0" marL="0" rtl="0" algn="just">
              <a:lnSpc>
                <a:spcPct val="150000"/>
              </a:lnSpc>
              <a:spcBef>
                <a:spcPts val="1200"/>
              </a:spcBef>
              <a:spcAft>
                <a:spcPts val="0"/>
              </a:spcAft>
              <a:buNone/>
            </a:pPr>
            <a:r>
              <a:t/>
            </a:r>
            <a:endParaRPr b="1" sz="2400"/>
          </a:p>
          <a:p>
            <a:pPr indent="0" lvl="0" marL="0" rtl="0" algn="just">
              <a:lnSpc>
                <a:spcPct val="115000"/>
              </a:lnSpc>
              <a:spcBef>
                <a:spcPts val="1200"/>
              </a:spcBef>
              <a:spcAft>
                <a:spcPts val="0"/>
              </a:spcAft>
              <a:buNone/>
            </a:pPr>
            <a:r>
              <a:t/>
            </a:r>
            <a:endParaRPr sz="2100"/>
          </a:p>
          <a:p>
            <a:pPr indent="0" lvl="0" marL="0" rtl="0" algn="just">
              <a:lnSpc>
                <a:spcPct val="115000"/>
              </a:lnSpc>
              <a:spcBef>
                <a:spcPts val="1200"/>
              </a:spcBef>
              <a:spcAft>
                <a:spcPts val="0"/>
              </a:spcAft>
              <a:buNone/>
            </a:pPr>
            <a:r>
              <a:rPr lang="en" sz="1800"/>
              <a:t> </a:t>
            </a:r>
            <a:endParaRPr sz="1800"/>
          </a:p>
          <a:p>
            <a:pPr indent="0" lvl="0" marL="0" rtl="0" algn="just">
              <a:lnSpc>
                <a:spcPct val="115000"/>
              </a:lnSpc>
              <a:spcBef>
                <a:spcPts val="1200"/>
              </a:spcBef>
              <a:spcAft>
                <a:spcPts val="0"/>
              </a:spcAft>
              <a:buNone/>
            </a:pPr>
            <a:r>
              <a:t/>
            </a:r>
            <a:endParaRPr b="1" sz="12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0"/>
          <p:cNvSpPr txBox="1"/>
          <p:nvPr>
            <p:ph idx="1" type="body"/>
          </p:nvPr>
        </p:nvSpPr>
        <p:spPr>
          <a:xfrm>
            <a:off x="4536625" y="303125"/>
            <a:ext cx="4469400" cy="46839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rPr b="1" i="0" lang="en" sz="2200">
                <a:solidFill>
                  <a:srgbClr val="000000"/>
                </a:solidFill>
                <a:latin typeface="Arial"/>
                <a:ea typeface="Arial"/>
                <a:cs typeface="Arial"/>
                <a:sym typeface="Arial"/>
              </a:rPr>
              <a:t>Plant capacity</a:t>
            </a:r>
            <a:endParaRPr b="1" i="0" sz="1800">
              <a:solidFill>
                <a:srgbClr val="000000"/>
              </a:solidFill>
              <a:latin typeface="Arial"/>
              <a:ea typeface="Arial"/>
              <a:cs typeface="Arial"/>
              <a:sym typeface="Arial"/>
            </a:endParaRPr>
          </a:p>
          <a:p>
            <a:pPr indent="0" lvl="0" marL="0" rtl="0" algn="just">
              <a:spcBef>
                <a:spcPts val="1200"/>
              </a:spcBef>
              <a:spcAft>
                <a:spcPts val="0"/>
              </a:spcAft>
              <a:buNone/>
            </a:pPr>
            <a:r>
              <a:rPr b="1" i="0" lang="en" sz="1800">
                <a:solidFill>
                  <a:srgbClr val="000000"/>
                </a:solidFill>
                <a:latin typeface="Arial"/>
                <a:ea typeface="Arial"/>
                <a:cs typeface="Arial"/>
                <a:sym typeface="Arial"/>
              </a:rPr>
              <a:t>        	</a:t>
            </a:r>
            <a:r>
              <a:rPr i="0" lang="en" sz="1800">
                <a:solidFill>
                  <a:srgbClr val="000000"/>
                </a:solidFill>
                <a:latin typeface="Arial"/>
                <a:ea typeface="Arial"/>
                <a:cs typeface="Arial"/>
                <a:sym typeface="Arial"/>
              </a:rPr>
              <a:t>Once the manufacturing process has been selected, the next step is to determine and select the size and capacity of the plant.  </a:t>
            </a:r>
            <a:r>
              <a:rPr b="1" i="0" lang="en" sz="1800">
                <a:solidFill>
                  <a:srgbClr val="000000"/>
                </a:solidFill>
                <a:latin typeface="Arial"/>
                <a:ea typeface="Arial"/>
                <a:cs typeface="Arial"/>
                <a:sym typeface="Arial"/>
              </a:rPr>
              <a:t>Plant capacity</a:t>
            </a:r>
            <a:r>
              <a:rPr i="0" lang="en" sz="1800">
                <a:solidFill>
                  <a:srgbClr val="000000"/>
                </a:solidFill>
                <a:latin typeface="Arial"/>
                <a:ea typeface="Arial"/>
                <a:cs typeface="Arial"/>
                <a:sym typeface="Arial"/>
              </a:rPr>
              <a:t> refers to the maximum level of production that a machine may actually produce during a particular period.  Sometimes, the actual capacity of a machine is equated with its rated capacity. </a:t>
            </a:r>
            <a:endParaRPr i="0" sz="1800">
              <a:solidFill>
                <a:srgbClr val="000000"/>
              </a:solidFill>
              <a:latin typeface="Arial"/>
              <a:ea typeface="Arial"/>
              <a:cs typeface="Arial"/>
              <a:sym typeface="Arial"/>
            </a:endParaRPr>
          </a:p>
          <a:p>
            <a:pPr indent="0" lvl="0" marL="0" rtl="0" algn="l">
              <a:spcBef>
                <a:spcPts val="1200"/>
              </a:spcBef>
              <a:spcAft>
                <a:spcPts val="800"/>
              </a:spcAft>
              <a:buNone/>
            </a:pPr>
            <a:r>
              <a:t/>
            </a:r>
            <a:endParaRPr sz="18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31"/>
          <p:cNvSpPr txBox="1"/>
          <p:nvPr>
            <p:ph idx="1" type="body"/>
          </p:nvPr>
        </p:nvSpPr>
        <p:spPr>
          <a:xfrm>
            <a:off x="4536625" y="127125"/>
            <a:ext cx="4469400" cy="4860000"/>
          </a:xfrm>
          <a:prstGeom prst="rect">
            <a:avLst/>
          </a:prstGeom>
        </p:spPr>
        <p:txBody>
          <a:bodyPr anchorCtr="0" anchor="t" bIns="0" lIns="0" spcFirstLastPara="1" rIns="0" wrap="square" tIns="0">
            <a:noAutofit/>
          </a:bodyPr>
          <a:lstStyle/>
          <a:p>
            <a:pPr indent="0" lvl="0" marL="0" rtl="0" algn="just">
              <a:lnSpc>
                <a:spcPct val="100000"/>
              </a:lnSpc>
              <a:spcBef>
                <a:spcPts val="1200"/>
              </a:spcBef>
              <a:spcAft>
                <a:spcPts val="0"/>
              </a:spcAft>
              <a:buNone/>
            </a:pPr>
            <a:r>
              <a:rPr b="1" i="0" lang="en" sz="1700">
                <a:solidFill>
                  <a:srgbClr val="000000"/>
                </a:solidFill>
                <a:latin typeface="Arial"/>
                <a:ea typeface="Arial"/>
                <a:cs typeface="Arial"/>
                <a:sym typeface="Arial"/>
              </a:rPr>
              <a:t>The following questions should be answered in this section of the technical study:</a:t>
            </a:r>
            <a:endParaRPr b="1" i="0" sz="17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i="0" lang="en" sz="1700">
                <a:solidFill>
                  <a:srgbClr val="000000"/>
                </a:solidFill>
                <a:latin typeface="Arial"/>
                <a:ea typeface="Arial"/>
                <a:cs typeface="Arial"/>
                <a:sym typeface="Arial"/>
              </a:rPr>
              <a:t>1.</a:t>
            </a:r>
            <a:r>
              <a:rPr i="0" lang="en" sz="1700">
                <a:solidFill>
                  <a:srgbClr val="000000"/>
                </a:solidFill>
                <a:latin typeface="Times New Roman"/>
                <a:ea typeface="Times New Roman"/>
                <a:cs typeface="Times New Roman"/>
                <a:sym typeface="Times New Roman"/>
              </a:rPr>
              <a:t> </a:t>
            </a:r>
            <a:r>
              <a:rPr i="0" lang="en" sz="1700">
                <a:solidFill>
                  <a:srgbClr val="000000"/>
                </a:solidFill>
                <a:latin typeface="Arial"/>
                <a:ea typeface="Arial"/>
                <a:cs typeface="Arial"/>
                <a:sym typeface="Arial"/>
              </a:rPr>
              <a:t>Who is the supplier of the machinery and  equipment?</a:t>
            </a:r>
            <a:endParaRPr i="0"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i="0" lang="en" sz="1700">
                <a:solidFill>
                  <a:srgbClr val="000000"/>
                </a:solidFill>
                <a:latin typeface="Arial"/>
                <a:ea typeface="Arial"/>
                <a:cs typeface="Arial"/>
                <a:sym typeface="Arial"/>
              </a:rPr>
              <a:t>2.</a:t>
            </a:r>
            <a:r>
              <a:rPr i="0" lang="en" sz="1700">
                <a:solidFill>
                  <a:srgbClr val="000000"/>
                </a:solidFill>
                <a:latin typeface="Times New Roman"/>
                <a:ea typeface="Times New Roman"/>
                <a:cs typeface="Times New Roman"/>
                <a:sym typeface="Times New Roman"/>
              </a:rPr>
              <a:t>   </a:t>
            </a:r>
            <a:r>
              <a:rPr i="0" lang="en" sz="1700">
                <a:solidFill>
                  <a:srgbClr val="000000"/>
                </a:solidFill>
                <a:latin typeface="Arial"/>
                <a:ea typeface="Arial"/>
                <a:cs typeface="Arial"/>
                <a:sym typeface="Arial"/>
              </a:rPr>
              <a:t>What other equipment are needed?</a:t>
            </a:r>
            <a:endParaRPr i="0"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i="0" lang="en" sz="1700">
                <a:solidFill>
                  <a:srgbClr val="000000"/>
                </a:solidFill>
                <a:latin typeface="Arial"/>
                <a:ea typeface="Arial"/>
                <a:cs typeface="Arial"/>
                <a:sym typeface="Arial"/>
              </a:rPr>
              <a:t>3.</a:t>
            </a:r>
            <a:r>
              <a:rPr i="0" lang="en" sz="1700">
                <a:solidFill>
                  <a:srgbClr val="000000"/>
                </a:solidFill>
                <a:latin typeface="Times New Roman"/>
                <a:ea typeface="Times New Roman"/>
                <a:cs typeface="Times New Roman"/>
                <a:sym typeface="Times New Roman"/>
              </a:rPr>
              <a:t>   </a:t>
            </a:r>
            <a:r>
              <a:rPr i="0" lang="en" sz="1700">
                <a:solidFill>
                  <a:srgbClr val="000000"/>
                </a:solidFill>
                <a:latin typeface="Arial"/>
                <a:ea typeface="Arial"/>
                <a:cs typeface="Arial"/>
                <a:sym typeface="Arial"/>
              </a:rPr>
              <a:t>What is the design of the plant?</a:t>
            </a:r>
            <a:endParaRPr i="0" sz="17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i="0" lang="en" sz="1700">
                <a:solidFill>
                  <a:srgbClr val="000000"/>
                </a:solidFill>
                <a:latin typeface="Arial"/>
                <a:ea typeface="Arial"/>
                <a:cs typeface="Arial"/>
                <a:sym typeface="Arial"/>
              </a:rPr>
              <a:t>4.</a:t>
            </a:r>
            <a:r>
              <a:rPr i="0" lang="en" sz="1700">
                <a:solidFill>
                  <a:srgbClr val="000000"/>
                </a:solidFill>
                <a:latin typeface="Times New Roman"/>
                <a:ea typeface="Times New Roman"/>
                <a:cs typeface="Times New Roman"/>
                <a:sym typeface="Times New Roman"/>
              </a:rPr>
              <a:t> </a:t>
            </a:r>
            <a:r>
              <a:rPr i="0" lang="en" sz="1700">
                <a:solidFill>
                  <a:srgbClr val="000000"/>
                </a:solidFill>
                <a:latin typeface="Arial"/>
                <a:ea typeface="Arial"/>
                <a:cs typeface="Arial"/>
                <a:sym typeface="Arial"/>
              </a:rPr>
              <a:t>Is there a stand-by unit in case of emergency?</a:t>
            </a:r>
            <a:endParaRPr i="0"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t/>
            </a:r>
            <a:endParaRPr i="0"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i="0" lang="en" sz="1700">
                <a:solidFill>
                  <a:srgbClr val="000000"/>
                </a:solidFill>
                <a:latin typeface="Arial"/>
                <a:ea typeface="Arial"/>
                <a:cs typeface="Arial"/>
                <a:sym typeface="Arial"/>
              </a:rPr>
              <a:t>5.</a:t>
            </a:r>
            <a:r>
              <a:rPr i="0" lang="en" sz="1700">
                <a:solidFill>
                  <a:srgbClr val="000000"/>
                </a:solidFill>
                <a:latin typeface="Times New Roman"/>
                <a:ea typeface="Times New Roman"/>
                <a:cs typeface="Times New Roman"/>
                <a:sym typeface="Times New Roman"/>
              </a:rPr>
              <a:t> </a:t>
            </a:r>
            <a:r>
              <a:rPr i="0" lang="en" sz="1700">
                <a:solidFill>
                  <a:srgbClr val="000000"/>
                </a:solidFill>
                <a:latin typeface="Arial"/>
                <a:ea typeface="Arial"/>
                <a:cs typeface="Arial"/>
                <a:sym typeface="Arial"/>
              </a:rPr>
              <a:t>What is the expected life span </a:t>
            </a:r>
            <a:endParaRPr i="0"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i="0" lang="en" sz="1700">
                <a:solidFill>
                  <a:srgbClr val="000000"/>
                </a:solidFill>
                <a:latin typeface="Arial"/>
                <a:ea typeface="Arial"/>
                <a:cs typeface="Arial"/>
                <a:sym typeface="Arial"/>
              </a:rPr>
              <a:t>of the processing plant?</a:t>
            </a:r>
            <a:endParaRPr i="0"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t/>
            </a:r>
            <a:endParaRPr i="0"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i="0" lang="en" sz="1700">
                <a:solidFill>
                  <a:srgbClr val="000000"/>
                </a:solidFill>
                <a:latin typeface="Arial"/>
                <a:ea typeface="Arial"/>
                <a:cs typeface="Arial"/>
                <a:sym typeface="Arial"/>
              </a:rPr>
              <a:t>6.</a:t>
            </a:r>
            <a:r>
              <a:rPr i="0" lang="en" sz="1700">
                <a:solidFill>
                  <a:srgbClr val="000000"/>
                </a:solidFill>
                <a:latin typeface="Times New Roman"/>
                <a:ea typeface="Times New Roman"/>
                <a:cs typeface="Times New Roman"/>
                <a:sym typeface="Times New Roman"/>
              </a:rPr>
              <a:t>    </a:t>
            </a:r>
            <a:r>
              <a:rPr i="0" lang="en" sz="1700">
                <a:solidFill>
                  <a:srgbClr val="000000"/>
                </a:solidFill>
                <a:latin typeface="Arial"/>
                <a:ea typeface="Arial"/>
                <a:cs typeface="Arial"/>
                <a:sym typeface="Arial"/>
              </a:rPr>
              <a:t>What are the auxiliary </a:t>
            </a:r>
            <a:endParaRPr i="0"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i="0" lang="en" sz="1700">
                <a:solidFill>
                  <a:srgbClr val="000000"/>
                </a:solidFill>
                <a:latin typeface="Arial"/>
                <a:ea typeface="Arial"/>
                <a:cs typeface="Arial"/>
                <a:sym typeface="Arial"/>
              </a:rPr>
              <a:t>equipment?</a:t>
            </a:r>
            <a:endParaRPr i="0" sz="1700">
              <a:solidFill>
                <a:srgbClr val="000000"/>
              </a:solidFill>
              <a:latin typeface="Arial"/>
              <a:ea typeface="Arial"/>
              <a:cs typeface="Arial"/>
              <a:sym typeface="Arial"/>
            </a:endParaRPr>
          </a:p>
          <a:p>
            <a:pPr indent="0" lvl="0" marL="0" rtl="0" algn="just">
              <a:spcBef>
                <a:spcPts val="1200"/>
              </a:spcBef>
              <a:spcAft>
                <a:spcPts val="0"/>
              </a:spcAft>
              <a:buNone/>
            </a:pPr>
            <a:r>
              <a:t/>
            </a:r>
            <a:endParaRPr b="1" i="0" sz="2200">
              <a:solidFill>
                <a:srgbClr val="000000"/>
              </a:solidFill>
              <a:latin typeface="Arial"/>
              <a:ea typeface="Arial"/>
              <a:cs typeface="Arial"/>
              <a:sym typeface="Arial"/>
            </a:endParaRPr>
          </a:p>
          <a:p>
            <a:pPr indent="0" lvl="0" marL="0" rtl="0" algn="l">
              <a:spcBef>
                <a:spcPts val="1200"/>
              </a:spcBef>
              <a:spcAft>
                <a:spcPts val="800"/>
              </a:spcAft>
              <a:buNone/>
            </a:pPr>
            <a:r>
              <a:t/>
            </a:r>
            <a:endParaRPr sz="18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32"/>
          <p:cNvSpPr txBox="1"/>
          <p:nvPr>
            <p:ph idx="1" type="body"/>
          </p:nvPr>
        </p:nvSpPr>
        <p:spPr>
          <a:xfrm>
            <a:off x="4536625" y="127125"/>
            <a:ext cx="4469400" cy="4860000"/>
          </a:xfrm>
          <a:prstGeom prst="rect">
            <a:avLst/>
          </a:prstGeom>
        </p:spPr>
        <p:txBody>
          <a:bodyPr anchorCtr="0" anchor="t" bIns="0" lIns="0" spcFirstLastPara="1" rIns="0" wrap="square" tIns="0">
            <a:noAutofit/>
          </a:bodyPr>
          <a:lstStyle/>
          <a:p>
            <a:pPr indent="0" lvl="0" marL="0" rtl="0" algn="just">
              <a:lnSpc>
                <a:spcPct val="115000"/>
              </a:lnSpc>
              <a:spcBef>
                <a:spcPts val="1200"/>
              </a:spcBef>
              <a:spcAft>
                <a:spcPts val="0"/>
              </a:spcAft>
              <a:buNone/>
            </a:pPr>
            <a:r>
              <a:rPr i="0" lang="en" sz="1900">
                <a:solidFill>
                  <a:srgbClr val="000000"/>
                </a:solidFill>
                <a:latin typeface="Arial"/>
                <a:ea typeface="Arial"/>
                <a:cs typeface="Arial"/>
                <a:sym typeface="Arial"/>
              </a:rPr>
              <a:t>Basically, this section of the technical study </a:t>
            </a:r>
            <a:r>
              <a:rPr b="1" i="0" lang="en" sz="1900">
                <a:solidFill>
                  <a:srgbClr val="000000"/>
                </a:solidFill>
                <a:latin typeface="Arial"/>
                <a:ea typeface="Arial"/>
                <a:cs typeface="Arial"/>
                <a:sym typeface="Arial"/>
              </a:rPr>
              <a:t>presents the following information</a:t>
            </a:r>
            <a:r>
              <a:rPr i="0" lang="en" sz="1900">
                <a:solidFill>
                  <a:srgbClr val="000000"/>
                </a:solidFill>
                <a:latin typeface="Arial"/>
                <a:ea typeface="Arial"/>
                <a:cs typeface="Arial"/>
                <a:sym typeface="Arial"/>
              </a:rPr>
              <a:t>:</a:t>
            </a:r>
            <a:endParaRPr i="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i="0" lang="en" sz="1900">
                <a:solidFill>
                  <a:srgbClr val="000000"/>
                </a:solidFill>
                <a:latin typeface="Arial"/>
                <a:ea typeface="Arial"/>
                <a:cs typeface="Arial"/>
                <a:sym typeface="Arial"/>
              </a:rPr>
              <a:t>1.</a:t>
            </a:r>
            <a:r>
              <a:rPr i="0" lang="en" sz="1900">
                <a:solidFill>
                  <a:srgbClr val="000000"/>
                </a:solidFill>
                <a:latin typeface="Times New Roman"/>
                <a:ea typeface="Times New Roman"/>
                <a:cs typeface="Times New Roman"/>
                <a:sym typeface="Times New Roman"/>
              </a:rPr>
              <a:t>   </a:t>
            </a:r>
            <a:r>
              <a:rPr i="0" lang="en" sz="1900">
                <a:solidFill>
                  <a:srgbClr val="000000"/>
                </a:solidFill>
                <a:latin typeface="Arial"/>
                <a:ea typeface="Arial"/>
                <a:cs typeface="Arial"/>
                <a:sym typeface="Arial"/>
              </a:rPr>
              <a:t>Schematic or perspective diagram of the processing plant</a:t>
            </a:r>
            <a:endParaRPr i="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i="0" lang="en" sz="1900">
                <a:solidFill>
                  <a:srgbClr val="000000"/>
                </a:solidFill>
                <a:latin typeface="Arial"/>
                <a:ea typeface="Arial"/>
                <a:cs typeface="Arial"/>
                <a:sym typeface="Arial"/>
              </a:rPr>
              <a:t>2.</a:t>
            </a:r>
            <a:r>
              <a:rPr i="0" lang="en" sz="1900">
                <a:solidFill>
                  <a:srgbClr val="000000"/>
                </a:solidFill>
                <a:latin typeface="Times New Roman"/>
                <a:ea typeface="Times New Roman"/>
                <a:cs typeface="Times New Roman"/>
                <a:sym typeface="Times New Roman"/>
              </a:rPr>
              <a:t>   </a:t>
            </a:r>
            <a:r>
              <a:rPr i="0" lang="en" sz="1900">
                <a:solidFill>
                  <a:srgbClr val="000000"/>
                </a:solidFill>
                <a:latin typeface="Arial"/>
                <a:ea typeface="Arial"/>
                <a:cs typeface="Arial"/>
                <a:sym typeface="Arial"/>
              </a:rPr>
              <a:t>Proper description of the machinery that has the required capacity</a:t>
            </a:r>
            <a:endParaRPr i="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i="0" lang="en" sz="1900">
                <a:solidFill>
                  <a:srgbClr val="000000"/>
                </a:solidFill>
                <a:latin typeface="Arial"/>
                <a:ea typeface="Arial"/>
                <a:cs typeface="Arial"/>
                <a:sym typeface="Arial"/>
              </a:rPr>
              <a:t>3.</a:t>
            </a:r>
            <a:r>
              <a:rPr i="0" lang="en" sz="1900">
                <a:solidFill>
                  <a:srgbClr val="000000"/>
                </a:solidFill>
                <a:latin typeface="Times New Roman"/>
                <a:ea typeface="Times New Roman"/>
                <a:cs typeface="Times New Roman"/>
                <a:sym typeface="Times New Roman"/>
              </a:rPr>
              <a:t>    </a:t>
            </a:r>
            <a:r>
              <a:rPr i="0" lang="en" sz="1900">
                <a:solidFill>
                  <a:srgbClr val="000000"/>
                </a:solidFill>
                <a:latin typeface="Arial"/>
                <a:ea typeface="Arial"/>
                <a:cs typeface="Arial"/>
                <a:sym typeface="Arial"/>
              </a:rPr>
              <a:t>Suppliers of the machinery</a:t>
            </a:r>
            <a:endParaRPr i="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i="0" lang="en" sz="1900">
                <a:solidFill>
                  <a:srgbClr val="000000"/>
                </a:solidFill>
                <a:latin typeface="Arial"/>
                <a:ea typeface="Arial"/>
                <a:cs typeface="Arial"/>
                <a:sym typeface="Arial"/>
              </a:rPr>
              <a:t>4.</a:t>
            </a:r>
            <a:r>
              <a:rPr i="0" lang="en" sz="1900">
                <a:solidFill>
                  <a:srgbClr val="000000"/>
                </a:solidFill>
                <a:latin typeface="Times New Roman"/>
                <a:ea typeface="Times New Roman"/>
                <a:cs typeface="Times New Roman"/>
                <a:sym typeface="Times New Roman"/>
              </a:rPr>
              <a:t>    </a:t>
            </a:r>
            <a:r>
              <a:rPr i="0" lang="en" sz="1900">
                <a:solidFill>
                  <a:srgbClr val="000000"/>
                </a:solidFill>
                <a:latin typeface="Arial"/>
                <a:ea typeface="Arial"/>
                <a:cs typeface="Arial"/>
                <a:sym typeface="Arial"/>
              </a:rPr>
              <a:t>Auxiliary equipment and</a:t>
            </a:r>
            <a:endParaRPr i="0"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i="0" lang="en" sz="1900">
                <a:solidFill>
                  <a:srgbClr val="000000"/>
                </a:solidFill>
                <a:latin typeface="Arial"/>
                <a:ea typeface="Arial"/>
                <a:cs typeface="Arial"/>
                <a:sym typeface="Arial"/>
              </a:rPr>
              <a:t>5.</a:t>
            </a:r>
            <a:r>
              <a:rPr i="0" lang="en" sz="1900">
                <a:solidFill>
                  <a:srgbClr val="000000"/>
                </a:solidFill>
                <a:latin typeface="Times New Roman"/>
                <a:ea typeface="Times New Roman"/>
                <a:cs typeface="Times New Roman"/>
                <a:sym typeface="Times New Roman"/>
              </a:rPr>
              <a:t>    </a:t>
            </a:r>
            <a:r>
              <a:rPr i="0" lang="en" sz="1900">
                <a:solidFill>
                  <a:srgbClr val="000000"/>
                </a:solidFill>
                <a:latin typeface="Arial"/>
                <a:ea typeface="Arial"/>
                <a:cs typeface="Arial"/>
                <a:sym typeface="Arial"/>
              </a:rPr>
              <a:t>Estimated cost</a:t>
            </a:r>
            <a:endParaRPr i="0" sz="1900">
              <a:solidFill>
                <a:srgbClr val="000000"/>
              </a:solidFill>
              <a:latin typeface="Arial"/>
              <a:ea typeface="Arial"/>
              <a:cs typeface="Arial"/>
              <a:sym typeface="Arial"/>
            </a:endParaRPr>
          </a:p>
          <a:p>
            <a:pPr indent="0" lvl="0" marL="0" rtl="0" algn="just">
              <a:spcBef>
                <a:spcPts val="1200"/>
              </a:spcBef>
              <a:spcAft>
                <a:spcPts val="0"/>
              </a:spcAft>
              <a:buNone/>
            </a:pPr>
            <a:r>
              <a:t/>
            </a:r>
            <a:endParaRPr b="1" i="0" sz="1700">
              <a:solidFill>
                <a:srgbClr val="000000"/>
              </a:solidFill>
              <a:latin typeface="Arial"/>
              <a:ea typeface="Arial"/>
              <a:cs typeface="Arial"/>
              <a:sym typeface="Arial"/>
            </a:endParaRPr>
          </a:p>
          <a:p>
            <a:pPr indent="0" lvl="0" marL="0" rtl="0" algn="l">
              <a:spcBef>
                <a:spcPts val="1200"/>
              </a:spcBef>
              <a:spcAft>
                <a:spcPts val="800"/>
              </a:spcAft>
              <a:buNone/>
            </a:pPr>
            <a:r>
              <a:t/>
            </a:r>
            <a:endParaRPr sz="18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3D1E7"/>
            </a:gs>
            <a:gs pos="100000">
              <a:srgbClr val="9D93B1"/>
            </a:gs>
          </a:gsLst>
          <a:path path="circle">
            <a:fillToRect l="100%" t="100%"/>
          </a:path>
          <a:tileRect b="-100%" r="-100%"/>
        </a:gradFill>
      </p:bgPr>
    </p:bg>
    <p:spTree>
      <p:nvGrpSpPr>
        <p:cNvPr id="171" name="Shape 171"/>
        <p:cNvGrpSpPr/>
        <p:nvPr/>
      </p:nvGrpSpPr>
      <p:grpSpPr>
        <a:xfrm>
          <a:off x="0" y="0"/>
          <a:ext cx="0" cy="0"/>
          <a:chOff x="0" y="0"/>
          <a:chExt cx="0" cy="0"/>
        </a:xfrm>
      </p:grpSpPr>
      <p:sp>
        <p:nvSpPr>
          <p:cNvPr id="172" name="Google Shape;172;p33"/>
          <p:cNvSpPr txBox="1"/>
          <p:nvPr>
            <p:ph type="title"/>
          </p:nvPr>
        </p:nvSpPr>
        <p:spPr>
          <a:xfrm>
            <a:off x="3363425" y="1345638"/>
            <a:ext cx="5334600" cy="6927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173" name="Google Shape;173;p33"/>
          <p:cNvSpPr txBox="1"/>
          <p:nvPr>
            <p:ph idx="2" type="body"/>
          </p:nvPr>
        </p:nvSpPr>
        <p:spPr>
          <a:xfrm>
            <a:off x="2786875" y="117350"/>
            <a:ext cx="6199500" cy="47034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rPr b="1" lang="en" sz="1900">
                <a:solidFill>
                  <a:srgbClr val="000000"/>
                </a:solidFill>
                <a:latin typeface="Arial"/>
                <a:ea typeface="Arial"/>
                <a:cs typeface="Arial"/>
                <a:sym typeface="Arial"/>
              </a:rPr>
              <a:t>Production schedule</a:t>
            </a:r>
            <a:endParaRPr b="1" sz="17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1500">
                <a:solidFill>
                  <a:srgbClr val="000000"/>
                </a:solidFill>
                <a:latin typeface="Arial"/>
                <a:ea typeface="Arial"/>
                <a:cs typeface="Arial"/>
                <a:sym typeface="Arial"/>
              </a:rPr>
              <a:t>        </a:t>
            </a:r>
            <a:r>
              <a:rPr b="1" lang="en">
                <a:solidFill>
                  <a:srgbClr val="000000"/>
                </a:solidFill>
                <a:latin typeface="Arial"/>
                <a:ea typeface="Arial"/>
                <a:cs typeface="Arial"/>
                <a:sym typeface="Arial"/>
              </a:rPr>
              <a:t>	</a:t>
            </a:r>
            <a:r>
              <a:rPr lang="en" sz="1700">
                <a:solidFill>
                  <a:srgbClr val="000000"/>
                </a:solidFill>
                <a:latin typeface="Arial"/>
                <a:ea typeface="Arial"/>
                <a:cs typeface="Arial"/>
                <a:sym typeface="Arial"/>
              </a:rPr>
              <a:t>Another important section of the technical study is the production schedule.  </a:t>
            </a:r>
            <a:r>
              <a:rPr b="1" lang="en" sz="1700">
                <a:solidFill>
                  <a:srgbClr val="000000"/>
                </a:solidFill>
                <a:latin typeface="Arial"/>
                <a:ea typeface="Arial"/>
                <a:cs typeface="Arial"/>
                <a:sym typeface="Arial"/>
              </a:rPr>
              <a:t>Production schedule</a:t>
            </a:r>
            <a:r>
              <a:rPr lang="en" sz="1700">
                <a:solidFill>
                  <a:srgbClr val="000000"/>
                </a:solidFill>
                <a:latin typeface="Arial"/>
                <a:ea typeface="Arial"/>
                <a:cs typeface="Arial"/>
                <a:sym typeface="Arial"/>
              </a:rPr>
              <a:t> is a manufacturing planning tool that aims to maximize the production capacity of the plant or to maximize production efficiency by minimizing operation costs.</a:t>
            </a:r>
            <a:endParaRPr sz="17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1700">
                <a:solidFill>
                  <a:srgbClr val="000000"/>
                </a:solidFill>
                <a:latin typeface="Arial"/>
                <a:ea typeface="Arial"/>
                <a:cs typeface="Arial"/>
                <a:sym typeface="Arial"/>
              </a:rPr>
              <a:t>        	In maximizing the production capacity of the plant, the study may propose either a forward or backward scheduling plan.  In </a:t>
            </a:r>
            <a:r>
              <a:rPr b="1" lang="en" sz="1700">
                <a:solidFill>
                  <a:srgbClr val="000000"/>
                </a:solidFill>
                <a:latin typeface="Arial"/>
                <a:ea typeface="Arial"/>
                <a:cs typeface="Arial"/>
                <a:sym typeface="Arial"/>
              </a:rPr>
              <a:t>forward scheduling</a:t>
            </a:r>
            <a:r>
              <a:rPr lang="en" sz="1700">
                <a:solidFill>
                  <a:srgbClr val="000000"/>
                </a:solidFill>
                <a:latin typeface="Arial"/>
                <a:ea typeface="Arial"/>
                <a:cs typeface="Arial"/>
                <a:sym typeface="Arial"/>
              </a:rPr>
              <a:t>, a production plan is prepared when the various tasks and required resources are scheduled to determine the due date or shipping date of the goods.  On the other hand, in </a:t>
            </a:r>
            <a:r>
              <a:rPr b="1" lang="en" sz="1700">
                <a:solidFill>
                  <a:srgbClr val="000000"/>
                </a:solidFill>
                <a:latin typeface="Arial"/>
                <a:ea typeface="Arial"/>
                <a:cs typeface="Arial"/>
                <a:sym typeface="Arial"/>
              </a:rPr>
              <a:t>backward scheduling</a:t>
            </a:r>
            <a:r>
              <a:rPr lang="en" sz="1700">
                <a:solidFill>
                  <a:srgbClr val="000000"/>
                </a:solidFill>
                <a:latin typeface="Arial"/>
                <a:ea typeface="Arial"/>
                <a:cs typeface="Arial"/>
                <a:sym typeface="Arial"/>
              </a:rPr>
              <a:t>, the date of </a:t>
            </a:r>
            <a:endParaRPr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700">
                <a:solidFill>
                  <a:srgbClr val="000000"/>
                </a:solidFill>
                <a:latin typeface="Arial"/>
                <a:ea typeface="Arial"/>
                <a:cs typeface="Arial"/>
                <a:sym typeface="Arial"/>
              </a:rPr>
              <a:t>shipment or delivery is the primary </a:t>
            </a:r>
            <a:endParaRPr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700">
                <a:solidFill>
                  <a:srgbClr val="000000"/>
                </a:solidFill>
                <a:latin typeface="Arial"/>
                <a:ea typeface="Arial"/>
                <a:cs typeface="Arial"/>
                <a:sym typeface="Arial"/>
              </a:rPr>
              <a:t>factor that determines </a:t>
            </a:r>
            <a:endParaRPr sz="17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700">
                <a:solidFill>
                  <a:srgbClr val="000000"/>
                </a:solidFill>
                <a:latin typeface="Arial"/>
                <a:ea typeface="Arial"/>
                <a:cs typeface="Arial"/>
                <a:sym typeface="Arial"/>
              </a:rPr>
              <a:t>the date to start production.</a:t>
            </a:r>
            <a:endParaRPr sz="17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b="1" sz="400">
              <a:solidFill>
                <a:schemeClr val="accent4"/>
              </a:solidFill>
            </a:endParaRPr>
          </a:p>
          <a:p>
            <a:pPr indent="0" lvl="0" marL="0" rtl="0" algn="l">
              <a:spcBef>
                <a:spcPts val="0"/>
              </a:spcBef>
              <a:spcAft>
                <a:spcPts val="0"/>
              </a:spcAft>
              <a:buNone/>
            </a:pPr>
            <a:r>
              <a:t/>
            </a:r>
            <a:endParaRPr sz="400">
              <a:solidFill>
                <a:schemeClr val="accent4"/>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3D1E7"/>
            </a:gs>
            <a:gs pos="100000">
              <a:srgbClr val="9D93B1"/>
            </a:gs>
          </a:gsLst>
          <a:path path="circle">
            <a:fillToRect l="100%" t="100%"/>
          </a:path>
          <a:tileRect b="-100%" r="-100%"/>
        </a:gradFill>
      </p:bgPr>
    </p:bg>
    <p:spTree>
      <p:nvGrpSpPr>
        <p:cNvPr id="177" name="Shape 177"/>
        <p:cNvGrpSpPr/>
        <p:nvPr/>
      </p:nvGrpSpPr>
      <p:grpSpPr>
        <a:xfrm>
          <a:off x="0" y="0"/>
          <a:ext cx="0" cy="0"/>
          <a:chOff x="0" y="0"/>
          <a:chExt cx="0" cy="0"/>
        </a:xfrm>
      </p:grpSpPr>
      <p:sp>
        <p:nvSpPr>
          <p:cNvPr id="178" name="Google Shape;178;p34"/>
          <p:cNvSpPr txBox="1"/>
          <p:nvPr>
            <p:ph type="title"/>
          </p:nvPr>
        </p:nvSpPr>
        <p:spPr>
          <a:xfrm>
            <a:off x="3363425" y="1345638"/>
            <a:ext cx="5334600" cy="6927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179" name="Google Shape;179;p34"/>
          <p:cNvSpPr txBox="1"/>
          <p:nvPr>
            <p:ph idx="2" type="body"/>
          </p:nvPr>
        </p:nvSpPr>
        <p:spPr>
          <a:xfrm>
            <a:off x="2786875" y="117350"/>
            <a:ext cx="6199500" cy="4703400"/>
          </a:xfrm>
          <a:prstGeom prst="rect">
            <a:avLst/>
          </a:prstGeom>
        </p:spPr>
        <p:txBody>
          <a:bodyPr anchorCtr="0" anchor="t" bIns="0" lIns="0" spcFirstLastPara="1" rIns="0" wrap="square" tIns="0">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Among </a:t>
            </a:r>
            <a:r>
              <a:rPr b="1" lang="en" sz="2000">
                <a:solidFill>
                  <a:srgbClr val="000000"/>
                </a:solidFill>
                <a:latin typeface="Arial"/>
                <a:ea typeface="Arial"/>
                <a:cs typeface="Arial"/>
                <a:sym typeface="Arial"/>
              </a:rPr>
              <a:t>the benefits that the business may derive from proper production scheduling</a:t>
            </a:r>
            <a:r>
              <a:rPr lang="en" sz="2000">
                <a:solidFill>
                  <a:srgbClr val="000000"/>
                </a:solidFill>
                <a:latin typeface="Arial"/>
                <a:ea typeface="Arial"/>
                <a:cs typeface="Arial"/>
                <a:sym typeface="Arial"/>
              </a:rPr>
              <a:t> are:</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Increased production efficiency</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b.</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Exact delivery dates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c.</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Reduction of inventory</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d.</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Reduced production costs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e.</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Optimized workload in various stages and</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f.</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Maximized production time</a:t>
            </a:r>
            <a:endParaRPr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b="1" sz="400">
              <a:solidFill>
                <a:schemeClr val="accent4"/>
              </a:solidFill>
            </a:endParaRPr>
          </a:p>
          <a:p>
            <a:pPr indent="0" lvl="0" marL="0" rtl="0" algn="l">
              <a:spcBef>
                <a:spcPts val="0"/>
              </a:spcBef>
              <a:spcAft>
                <a:spcPts val="0"/>
              </a:spcAft>
              <a:buNone/>
            </a:pPr>
            <a:r>
              <a:t/>
            </a:r>
            <a:endParaRPr sz="400">
              <a:solidFill>
                <a:schemeClr val="accent4"/>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3D1E7"/>
            </a:gs>
            <a:gs pos="100000">
              <a:srgbClr val="9D93B1"/>
            </a:gs>
          </a:gsLst>
          <a:path path="circle">
            <a:fillToRect l="100%" t="100%"/>
          </a:path>
          <a:tileRect b="-100%" r="-100%"/>
        </a:gradFill>
      </p:bgPr>
    </p:bg>
    <p:spTree>
      <p:nvGrpSpPr>
        <p:cNvPr id="183" name="Shape 183"/>
        <p:cNvGrpSpPr/>
        <p:nvPr/>
      </p:nvGrpSpPr>
      <p:grpSpPr>
        <a:xfrm>
          <a:off x="0" y="0"/>
          <a:ext cx="0" cy="0"/>
          <a:chOff x="0" y="0"/>
          <a:chExt cx="0" cy="0"/>
        </a:xfrm>
      </p:grpSpPr>
      <p:sp>
        <p:nvSpPr>
          <p:cNvPr id="184" name="Google Shape;184;p35"/>
          <p:cNvSpPr txBox="1"/>
          <p:nvPr>
            <p:ph type="title"/>
          </p:nvPr>
        </p:nvSpPr>
        <p:spPr>
          <a:xfrm>
            <a:off x="3363425" y="1345638"/>
            <a:ext cx="5334600" cy="6927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185" name="Google Shape;185;p35"/>
          <p:cNvSpPr txBox="1"/>
          <p:nvPr>
            <p:ph idx="2" type="body"/>
          </p:nvPr>
        </p:nvSpPr>
        <p:spPr>
          <a:xfrm>
            <a:off x="2786875" y="117350"/>
            <a:ext cx="6199500" cy="47034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rPr b="1" lang="en" sz="2000">
                <a:solidFill>
                  <a:srgbClr val="000000"/>
                </a:solidFill>
                <a:latin typeface="Arial"/>
                <a:ea typeface="Arial"/>
                <a:cs typeface="Arial"/>
                <a:sym typeface="Arial"/>
              </a:rPr>
              <a:t>The different schedules that maybe prepared include:</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Schedule for raw materials to be purchased</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Schedule for direct labor (number of laborers and labor cost per hour)</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3.</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Schedule for other manufacturing costs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4.</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Schedule for finished goods and delivery time and</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5.</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Schedule for inventory level</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b="1" sz="400">
              <a:solidFill>
                <a:schemeClr val="accent4"/>
              </a:solidFill>
            </a:endParaRPr>
          </a:p>
          <a:p>
            <a:pPr indent="0" lvl="0" marL="0" rtl="0" algn="l">
              <a:spcBef>
                <a:spcPts val="0"/>
              </a:spcBef>
              <a:spcAft>
                <a:spcPts val="0"/>
              </a:spcAft>
              <a:buNone/>
            </a:pPr>
            <a:r>
              <a:t/>
            </a:r>
            <a:endParaRPr sz="400">
              <a:solidFill>
                <a:schemeClr val="accent4"/>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36"/>
          <p:cNvSpPr txBox="1"/>
          <p:nvPr>
            <p:ph idx="4294967295" type="ctrTitle"/>
          </p:nvPr>
        </p:nvSpPr>
        <p:spPr>
          <a:xfrm>
            <a:off x="2659750" y="782275"/>
            <a:ext cx="6258300" cy="35301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rPr b="1" lang="en" sz="2300">
                <a:solidFill>
                  <a:srgbClr val="000000"/>
                </a:solidFill>
                <a:latin typeface="Arial"/>
                <a:ea typeface="Arial"/>
                <a:cs typeface="Arial"/>
                <a:sym typeface="Arial"/>
              </a:rPr>
              <a:t>Plant location and layout</a:t>
            </a:r>
            <a:endParaRPr b="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        	</a:t>
            </a:r>
            <a:r>
              <a:rPr lang="en" sz="2100">
                <a:solidFill>
                  <a:srgbClr val="000000"/>
                </a:solidFill>
                <a:latin typeface="Arial"/>
                <a:ea typeface="Arial"/>
                <a:cs typeface="Arial"/>
                <a:sym typeface="Arial"/>
              </a:rPr>
              <a:t>The selection and determination processes are very crucial in deciding on plant location and layout.</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        	This subsection of the technical study answers </a:t>
            </a:r>
            <a:r>
              <a:rPr b="1" lang="en" sz="2100">
                <a:solidFill>
                  <a:srgbClr val="000000"/>
                </a:solidFill>
                <a:latin typeface="Arial"/>
                <a:ea typeface="Arial"/>
                <a:cs typeface="Arial"/>
                <a:sym typeface="Arial"/>
              </a:rPr>
              <a:t>two basic questions</a:t>
            </a:r>
            <a:r>
              <a:rPr lang="en" sz="2100">
                <a:solidFill>
                  <a:srgbClr val="000000"/>
                </a:solidFill>
                <a:latin typeface="Arial"/>
                <a:ea typeface="Arial"/>
                <a:cs typeface="Arial"/>
                <a:sym typeface="Arial"/>
              </a:rPr>
              <a:t>:</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a:t>
            </a:r>
            <a:r>
              <a:rPr lang="en" sz="2100">
                <a:solidFill>
                  <a:srgbClr val="000000"/>
                </a:solidFill>
                <a:latin typeface="Times New Roman"/>
                <a:ea typeface="Times New Roman"/>
                <a:cs typeface="Times New Roman"/>
                <a:sym typeface="Times New Roman"/>
              </a:rPr>
              <a:t>   </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Where shall the production plant be located?</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900">
                <a:solidFill>
                  <a:srgbClr val="000000"/>
                </a:solidFill>
                <a:latin typeface="Arial"/>
                <a:ea typeface="Arial"/>
                <a:cs typeface="Arial"/>
                <a:sym typeface="Arial"/>
              </a:rPr>
              <a:t>b.</a:t>
            </a:r>
            <a:r>
              <a:rPr lang="en" sz="1900">
                <a:solidFill>
                  <a:srgbClr val="000000"/>
                </a:solidFill>
                <a:latin typeface="Times New Roman"/>
                <a:ea typeface="Times New Roman"/>
                <a:cs typeface="Times New Roman"/>
                <a:sym typeface="Times New Roman"/>
              </a:rPr>
              <a:t>    </a:t>
            </a:r>
            <a:r>
              <a:rPr lang="en" sz="1900">
                <a:solidFill>
                  <a:srgbClr val="000000"/>
                </a:solidFill>
                <a:latin typeface="Arial"/>
                <a:ea typeface="Arial"/>
                <a:cs typeface="Arial"/>
                <a:sym typeface="Arial"/>
              </a:rPr>
              <a:t>What will be the physical layout of the plant?</a:t>
            </a:r>
            <a:endParaRPr sz="1900">
              <a:solidFill>
                <a:srgbClr val="000000"/>
              </a:solidFill>
              <a:latin typeface="Arial"/>
              <a:ea typeface="Arial"/>
              <a:cs typeface="Arial"/>
              <a:sym typeface="Arial"/>
            </a:endParaRPr>
          </a:p>
          <a:p>
            <a:pPr indent="0" lvl="0" marL="0" rtl="0" algn="l">
              <a:spcBef>
                <a:spcPts val="1200"/>
              </a:spcBef>
              <a:spcAft>
                <a:spcPts val="0"/>
              </a:spcAft>
              <a:buNone/>
            </a:pPr>
            <a:r>
              <a:t/>
            </a:r>
            <a:endParaRPr sz="3600"/>
          </a:p>
        </p:txBody>
      </p:sp>
      <p:pic>
        <p:nvPicPr>
          <p:cNvPr id="191" name="Google Shape;191;p36"/>
          <p:cNvPicPr preferRelativeResize="0"/>
          <p:nvPr/>
        </p:nvPicPr>
        <p:blipFill>
          <a:blip r:embed="rId3">
            <a:alphaModFix/>
          </a:blip>
          <a:stretch>
            <a:fillRect/>
          </a:stretch>
        </p:blipFill>
        <p:spPr>
          <a:xfrm>
            <a:off x="316297" y="1219850"/>
            <a:ext cx="2275000" cy="27038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37"/>
          <p:cNvSpPr txBox="1"/>
          <p:nvPr>
            <p:ph idx="4294967295" type="ctrTitle"/>
          </p:nvPr>
        </p:nvSpPr>
        <p:spPr>
          <a:xfrm>
            <a:off x="2659750" y="264025"/>
            <a:ext cx="6258300" cy="47427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Plant Location. </a:t>
            </a:r>
            <a:r>
              <a:rPr lang="en" sz="1800">
                <a:solidFill>
                  <a:srgbClr val="000000"/>
                </a:solidFill>
                <a:latin typeface="Arial"/>
                <a:ea typeface="Arial"/>
                <a:cs typeface="Arial"/>
                <a:sym typeface="Arial"/>
              </a:rPr>
              <a:t>Selection of the plant location, therefore, entails a detailed and careful study.  The business may experience the following possible consequences for wrong selection of plant location:</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Continuous incurrence of higher production and marketing costs which ultimately affect the pricing policy and competitiveness of the business and</a:t>
            </a:r>
            <a:endParaRPr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Incurrence of additional substantial cost when the processing plant is transferred to another </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rgbClr val="000000"/>
                </a:solidFill>
                <a:latin typeface="Arial"/>
                <a:ea typeface="Arial"/>
                <a:cs typeface="Arial"/>
                <a:sym typeface="Arial"/>
              </a:rPr>
              <a:t>location which can later affect the </a:t>
            </a:r>
            <a:endParaRPr sz="18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1800">
                <a:solidFill>
                  <a:srgbClr val="000000"/>
                </a:solidFill>
                <a:latin typeface="Arial"/>
                <a:ea typeface="Arial"/>
                <a:cs typeface="Arial"/>
                <a:sym typeface="Arial"/>
              </a:rPr>
              <a:t>rate of return of investment</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l">
              <a:spcBef>
                <a:spcPts val="1200"/>
              </a:spcBef>
              <a:spcAft>
                <a:spcPts val="0"/>
              </a:spcAft>
              <a:buNone/>
            </a:pPr>
            <a:r>
              <a:t/>
            </a:r>
            <a:endParaRPr sz="1400"/>
          </a:p>
        </p:txBody>
      </p:sp>
      <p:pic>
        <p:nvPicPr>
          <p:cNvPr id="197" name="Google Shape;197;p37"/>
          <p:cNvPicPr preferRelativeResize="0"/>
          <p:nvPr/>
        </p:nvPicPr>
        <p:blipFill>
          <a:blip r:embed="rId3">
            <a:alphaModFix/>
          </a:blip>
          <a:stretch>
            <a:fillRect/>
          </a:stretch>
        </p:blipFill>
        <p:spPr>
          <a:xfrm>
            <a:off x="316297" y="1219850"/>
            <a:ext cx="2275000" cy="27038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38"/>
          <p:cNvSpPr txBox="1"/>
          <p:nvPr>
            <p:ph idx="4294967295" type="ctrTitle"/>
          </p:nvPr>
        </p:nvSpPr>
        <p:spPr>
          <a:xfrm>
            <a:off x="2425075" y="264025"/>
            <a:ext cx="6492900" cy="40581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In selecting the location of the processing plant, </a:t>
            </a:r>
            <a:r>
              <a:rPr b="1" lang="en" sz="1800">
                <a:solidFill>
                  <a:srgbClr val="000000"/>
                </a:solidFill>
                <a:latin typeface="Arial"/>
                <a:ea typeface="Arial"/>
                <a:cs typeface="Arial"/>
                <a:sym typeface="Arial"/>
              </a:rPr>
              <a:t>the following factors should be given high consideration:</a:t>
            </a:r>
            <a:endParaRPr b="1"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Distance of sources of raw materials</a:t>
            </a:r>
            <a:endParaRPr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Proximity to the market</a:t>
            </a:r>
            <a:endParaRPr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3.</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Availability of utilities</a:t>
            </a:r>
            <a:endParaRPr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4.</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Availability of labor or skilled work force</a:t>
            </a:r>
            <a:endParaRPr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5.</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Transportation facilities</a:t>
            </a:r>
            <a:endParaRPr sz="1800">
              <a:solidFill>
                <a:srgbClr val="000000"/>
              </a:solidFill>
              <a:latin typeface="Arial"/>
              <a:ea typeface="Arial"/>
              <a:cs typeface="Arial"/>
              <a:sym typeface="Arial"/>
            </a:endParaRPr>
          </a:p>
          <a:p>
            <a:pPr indent="0" lvl="0" marL="1143000" rtl="0" algn="just">
              <a:lnSpc>
                <a:spcPct val="100000"/>
              </a:lnSpc>
              <a:spcBef>
                <a:spcPts val="1200"/>
              </a:spcBef>
              <a:spcAft>
                <a:spcPts val="0"/>
              </a:spcAft>
              <a:buNone/>
            </a:pPr>
            <a:r>
              <a:rPr lang="en" sz="1800">
                <a:solidFill>
                  <a:srgbClr val="000000"/>
                </a:solidFill>
                <a:latin typeface="Arial"/>
                <a:ea typeface="Arial"/>
                <a:cs typeface="Arial"/>
                <a:sym typeface="Arial"/>
              </a:rPr>
              <a:t>6.</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Infrastructure facilities including </a:t>
            </a:r>
            <a:endParaRPr sz="1800">
              <a:solidFill>
                <a:srgbClr val="000000"/>
              </a:solidFill>
              <a:latin typeface="Arial"/>
              <a:ea typeface="Arial"/>
              <a:cs typeface="Arial"/>
              <a:sym typeface="Arial"/>
            </a:endParaRPr>
          </a:p>
          <a:p>
            <a:pPr indent="0" lvl="0" marL="1143000" rtl="0" algn="just">
              <a:lnSpc>
                <a:spcPct val="100000"/>
              </a:lnSpc>
              <a:spcBef>
                <a:spcPts val="0"/>
              </a:spcBef>
              <a:spcAft>
                <a:spcPts val="0"/>
              </a:spcAft>
              <a:buNone/>
            </a:pPr>
            <a:r>
              <a:rPr lang="en" sz="1800">
                <a:solidFill>
                  <a:srgbClr val="000000"/>
                </a:solidFill>
                <a:latin typeface="Arial"/>
                <a:ea typeface="Arial"/>
                <a:cs typeface="Arial"/>
                <a:sym typeface="Arial"/>
              </a:rPr>
              <a:t>roads, airports, and shipping dock</a:t>
            </a:r>
            <a:endParaRPr sz="1800">
              <a:solidFill>
                <a:srgbClr val="000000"/>
              </a:solidFill>
              <a:latin typeface="Arial"/>
              <a:ea typeface="Arial"/>
              <a:cs typeface="Arial"/>
              <a:sym typeface="Arial"/>
            </a:endParaRPr>
          </a:p>
          <a:p>
            <a:pPr indent="0" lvl="0" marL="0" rtl="0" algn="l">
              <a:spcBef>
                <a:spcPts val="0"/>
              </a:spcBef>
              <a:spcAft>
                <a:spcPts val="0"/>
              </a:spcAft>
              <a:buNone/>
            </a:pPr>
            <a:r>
              <a:t/>
            </a:r>
            <a:endParaRPr b="1" sz="1800">
              <a:solidFill>
                <a:srgbClr val="000000"/>
              </a:solidFill>
              <a:latin typeface="Arial"/>
              <a:ea typeface="Arial"/>
              <a:cs typeface="Arial"/>
              <a:sym typeface="Arial"/>
            </a:endParaRPr>
          </a:p>
        </p:txBody>
      </p:sp>
      <p:pic>
        <p:nvPicPr>
          <p:cNvPr id="203" name="Google Shape;203;p38"/>
          <p:cNvPicPr preferRelativeResize="0"/>
          <p:nvPr/>
        </p:nvPicPr>
        <p:blipFill>
          <a:blip r:embed="rId3">
            <a:alphaModFix/>
          </a:blip>
          <a:stretch>
            <a:fillRect/>
          </a:stretch>
        </p:blipFill>
        <p:spPr>
          <a:xfrm>
            <a:off x="316300" y="1219850"/>
            <a:ext cx="2020776" cy="27038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39"/>
          <p:cNvSpPr txBox="1"/>
          <p:nvPr>
            <p:ph idx="4294967295" type="ctrTitle"/>
          </p:nvPr>
        </p:nvSpPr>
        <p:spPr>
          <a:xfrm>
            <a:off x="2464175" y="136900"/>
            <a:ext cx="6453900" cy="45078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In selecting the location of the processing plant, </a:t>
            </a:r>
            <a:r>
              <a:rPr b="1" lang="en" sz="1800">
                <a:solidFill>
                  <a:srgbClr val="000000"/>
                </a:solidFill>
                <a:latin typeface="Arial"/>
                <a:ea typeface="Arial"/>
                <a:cs typeface="Arial"/>
                <a:sym typeface="Arial"/>
              </a:rPr>
              <a:t>the following factors should be given high consideration:</a:t>
            </a:r>
            <a:endParaRPr b="1"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7.</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Waste disposal; system and/or problems</a:t>
            </a:r>
            <a:endParaRPr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8.</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Local taxation and legislation</a:t>
            </a:r>
            <a:endParaRPr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9.</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Peace and order situation</a:t>
            </a:r>
            <a:endParaRPr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10.</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Physical conditions and terrain of the land</a:t>
            </a:r>
            <a:endParaRPr sz="1800">
              <a:solidFill>
                <a:srgbClr val="000000"/>
              </a:solidFill>
              <a:latin typeface="Arial"/>
              <a:ea typeface="Arial"/>
              <a:cs typeface="Arial"/>
              <a:sym typeface="Arial"/>
            </a:endParaRPr>
          </a:p>
          <a:p>
            <a:pPr indent="0" lvl="0" marL="1143000" rtl="0" algn="just">
              <a:lnSpc>
                <a:spcPct val="115000"/>
              </a:lnSpc>
              <a:spcBef>
                <a:spcPts val="1200"/>
              </a:spcBef>
              <a:spcAft>
                <a:spcPts val="0"/>
              </a:spcAft>
              <a:buNone/>
            </a:pPr>
            <a:r>
              <a:rPr lang="en" sz="1800">
                <a:solidFill>
                  <a:srgbClr val="000000"/>
                </a:solidFill>
                <a:latin typeface="Arial"/>
                <a:ea typeface="Arial"/>
                <a:cs typeface="Arial"/>
                <a:sym typeface="Arial"/>
              </a:rPr>
              <a:t>11.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Prevalent weather condition in the area</a:t>
            </a:r>
            <a:endParaRPr sz="1800">
              <a:solidFill>
                <a:srgbClr val="000000"/>
              </a:solidFill>
              <a:latin typeface="Arial"/>
              <a:ea typeface="Arial"/>
              <a:cs typeface="Arial"/>
              <a:sym typeface="Arial"/>
            </a:endParaRPr>
          </a:p>
          <a:p>
            <a:pPr indent="0" lvl="0" marL="1143000" rtl="0" algn="just">
              <a:lnSpc>
                <a:spcPct val="100000"/>
              </a:lnSpc>
              <a:spcBef>
                <a:spcPts val="1200"/>
              </a:spcBef>
              <a:spcAft>
                <a:spcPts val="0"/>
              </a:spcAft>
              <a:buNone/>
            </a:pPr>
            <a:r>
              <a:rPr lang="en" sz="1800">
                <a:solidFill>
                  <a:srgbClr val="000000"/>
                </a:solidFill>
                <a:latin typeface="Arial"/>
                <a:ea typeface="Arial"/>
                <a:cs typeface="Arial"/>
                <a:sym typeface="Arial"/>
              </a:rPr>
              <a:t>12.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Attitude, customs, and </a:t>
            </a:r>
            <a:endParaRPr sz="1800">
              <a:solidFill>
                <a:srgbClr val="000000"/>
              </a:solidFill>
              <a:latin typeface="Arial"/>
              <a:ea typeface="Arial"/>
              <a:cs typeface="Arial"/>
              <a:sym typeface="Arial"/>
            </a:endParaRPr>
          </a:p>
          <a:p>
            <a:pPr indent="0" lvl="0" marL="1143000" rtl="0" algn="just">
              <a:lnSpc>
                <a:spcPct val="100000"/>
              </a:lnSpc>
              <a:spcBef>
                <a:spcPts val="0"/>
              </a:spcBef>
              <a:spcAft>
                <a:spcPts val="0"/>
              </a:spcAft>
              <a:buNone/>
            </a:pPr>
            <a:r>
              <a:rPr lang="en" sz="1800">
                <a:solidFill>
                  <a:srgbClr val="000000"/>
                </a:solidFill>
                <a:latin typeface="Arial"/>
                <a:ea typeface="Arial"/>
                <a:cs typeface="Arial"/>
                <a:sym typeface="Arial"/>
              </a:rPr>
              <a:t>practices of the community</a:t>
            </a:r>
            <a:endParaRPr sz="1800">
              <a:solidFill>
                <a:srgbClr val="000000"/>
              </a:solidFill>
              <a:latin typeface="Arial"/>
              <a:ea typeface="Arial"/>
              <a:cs typeface="Arial"/>
              <a:sym typeface="Arial"/>
            </a:endParaRPr>
          </a:p>
          <a:p>
            <a:pPr indent="0" lvl="0" marL="0" rtl="0" algn="l">
              <a:spcBef>
                <a:spcPts val="0"/>
              </a:spcBef>
              <a:spcAft>
                <a:spcPts val="0"/>
              </a:spcAft>
              <a:buNone/>
            </a:pPr>
            <a:r>
              <a:t/>
            </a:r>
            <a:endParaRPr b="1" sz="1800">
              <a:solidFill>
                <a:srgbClr val="000000"/>
              </a:solidFill>
              <a:latin typeface="Arial"/>
              <a:ea typeface="Arial"/>
              <a:cs typeface="Arial"/>
              <a:sym typeface="Arial"/>
            </a:endParaRPr>
          </a:p>
        </p:txBody>
      </p:sp>
      <p:pic>
        <p:nvPicPr>
          <p:cNvPr id="209" name="Google Shape;209;p39"/>
          <p:cNvPicPr preferRelativeResize="0"/>
          <p:nvPr/>
        </p:nvPicPr>
        <p:blipFill>
          <a:blip r:embed="rId3">
            <a:alphaModFix/>
          </a:blip>
          <a:stretch>
            <a:fillRect/>
          </a:stretch>
        </p:blipFill>
        <p:spPr>
          <a:xfrm>
            <a:off x="316297" y="1219850"/>
            <a:ext cx="2275000" cy="27038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40"/>
          <p:cNvSpPr txBox="1"/>
          <p:nvPr>
            <p:ph type="title"/>
          </p:nvPr>
        </p:nvSpPr>
        <p:spPr>
          <a:xfrm>
            <a:off x="2561975" y="1320100"/>
            <a:ext cx="6463500" cy="30705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b="1" lang="en" sz="1900">
                <a:solidFill>
                  <a:srgbClr val="000000"/>
                </a:solidFill>
                <a:latin typeface="Arial"/>
                <a:ea typeface="Arial"/>
                <a:cs typeface="Arial"/>
                <a:sym typeface="Arial"/>
              </a:rPr>
              <a:t>b.</a:t>
            </a:r>
            <a:r>
              <a:rPr lang="en" sz="1900">
                <a:solidFill>
                  <a:srgbClr val="000000"/>
                </a:solidFill>
                <a:latin typeface="Times New Roman"/>
                <a:ea typeface="Times New Roman"/>
                <a:cs typeface="Times New Roman"/>
                <a:sym typeface="Times New Roman"/>
              </a:rPr>
              <a:t>	</a:t>
            </a:r>
            <a:r>
              <a:rPr b="1" lang="en" sz="1900">
                <a:solidFill>
                  <a:srgbClr val="000000"/>
                </a:solidFill>
                <a:latin typeface="Arial"/>
                <a:ea typeface="Arial"/>
                <a:cs typeface="Arial"/>
                <a:sym typeface="Arial"/>
              </a:rPr>
              <a:t>Plant Layout. Plant layout </a:t>
            </a:r>
            <a:r>
              <a:rPr lang="en" sz="1900">
                <a:solidFill>
                  <a:srgbClr val="000000"/>
                </a:solidFill>
                <a:latin typeface="Arial"/>
                <a:ea typeface="Arial"/>
                <a:cs typeface="Arial"/>
                <a:sym typeface="Arial"/>
              </a:rPr>
              <a:t>refers to the physical arrangement or configuration of machines, furniture, equipment, and tools used in producing goods.  The concept should also include ground layout or the arrangement of buildings, parking lots, receiving, and shipping warehouses, road network, drainage system and other infrastructure facilities of the whole manufacturing operations.  The discussion in this text, however, focuses on the principles of plant layout only.</a:t>
            </a:r>
            <a:endParaRPr sz="1900">
              <a:solidFill>
                <a:srgbClr val="000000"/>
              </a:solidFill>
              <a:latin typeface="Arial"/>
              <a:ea typeface="Arial"/>
              <a:cs typeface="Arial"/>
              <a:sym typeface="Arial"/>
            </a:endParaRPr>
          </a:p>
          <a:p>
            <a:pPr indent="0" lvl="0" marL="0" rtl="0" algn="l">
              <a:spcBef>
                <a:spcPts val="1200"/>
              </a:spcBef>
              <a:spcAft>
                <a:spcPts val="0"/>
              </a:spcAft>
              <a:buNone/>
            </a:pPr>
            <a:r>
              <a:t/>
            </a:r>
            <a:endParaRPr sz="1100">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41"/>
          <p:cNvSpPr txBox="1"/>
          <p:nvPr>
            <p:ph type="title"/>
          </p:nvPr>
        </p:nvSpPr>
        <p:spPr>
          <a:xfrm>
            <a:off x="2200175" y="2601075"/>
            <a:ext cx="6825300" cy="25425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The design should:</a:t>
            </a:r>
            <a:endParaRPr b="1" sz="19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a.</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Be economically and technically feasible</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b.</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Properly and efficiently utilize available floor space</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c.</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Provide smooth, easy, and uninterrupted transport and flow of raw materials, goods in process, finished goods and industrial waste</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d.</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Properly and fully utilize production capacity</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600">
                <a:solidFill>
                  <a:srgbClr val="000000"/>
                </a:solidFill>
                <a:latin typeface="Arial"/>
                <a:ea typeface="Arial"/>
                <a:cs typeface="Arial"/>
                <a:sym typeface="Arial"/>
              </a:rPr>
              <a:t>e.</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Provide a conducive working condition which includes well ventilated rooms where employees can safely work well</a:t>
            </a:r>
            <a:endParaRPr sz="1600">
              <a:solidFill>
                <a:srgbClr val="000000"/>
              </a:solidFill>
              <a:latin typeface="Arial"/>
              <a:ea typeface="Arial"/>
              <a:cs typeface="Arial"/>
              <a:sym typeface="Arial"/>
            </a:endParaRPr>
          </a:p>
          <a:p>
            <a:pPr indent="0" lvl="0" marL="685800" rtl="0" algn="just">
              <a:lnSpc>
                <a:spcPct val="100000"/>
              </a:lnSpc>
              <a:spcBef>
                <a:spcPts val="1200"/>
              </a:spcBef>
              <a:spcAft>
                <a:spcPts val="0"/>
              </a:spcAft>
              <a:buNone/>
            </a:pPr>
            <a:r>
              <a:rPr lang="en" sz="1600">
                <a:solidFill>
                  <a:srgbClr val="000000"/>
                </a:solidFill>
                <a:latin typeface="Arial"/>
                <a:ea typeface="Arial"/>
                <a:cs typeface="Arial"/>
                <a:sym typeface="Arial"/>
              </a:rPr>
              <a:t>f.</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Have a feature that will enhance easy supervision </a:t>
            </a:r>
            <a:endParaRPr sz="1600">
              <a:solidFill>
                <a:srgbClr val="000000"/>
              </a:solidFill>
              <a:latin typeface="Arial"/>
              <a:ea typeface="Arial"/>
              <a:cs typeface="Arial"/>
              <a:sym typeface="Arial"/>
            </a:endParaRPr>
          </a:p>
          <a:p>
            <a:pPr indent="0" lvl="0" marL="685800" rtl="0" algn="just">
              <a:lnSpc>
                <a:spcPct val="100000"/>
              </a:lnSpc>
              <a:spcBef>
                <a:spcPts val="0"/>
              </a:spcBef>
              <a:spcAft>
                <a:spcPts val="0"/>
              </a:spcAft>
              <a:buNone/>
            </a:pPr>
            <a:r>
              <a:rPr lang="en" sz="1600">
                <a:solidFill>
                  <a:srgbClr val="000000"/>
                </a:solidFill>
                <a:latin typeface="Arial"/>
                <a:ea typeface="Arial"/>
                <a:cs typeface="Arial"/>
                <a:sym typeface="Arial"/>
              </a:rPr>
              <a:t>and control as well as maintenance of machinery </a:t>
            </a:r>
            <a:endParaRPr sz="1600">
              <a:solidFill>
                <a:srgbClr val="000000"/>
              </a:solidFill>
              <a:latin typeface="Arial"/>
              <a:ea typeface="Arial"/>
              <a:cs typeface="Arial"/>
              <a:sym typeface="Arial"/>
            </a:endParaRPr>
          </a:p>
          <a:p>
            <a:pPr indent="0" lvl="0" marL="685800" rtl="0" algn="just">
              <a:lnSpc>
                <a:spcPct val="100000"/>
              </a:lnSpc>
              <a:spcBef>
                <a:spcPts val="0"/>
              </a:spcBef>
              <a:spcAft>
                <a:spcPts val="0"/>
              </a:spcAft>
              <a:buNone/>
            </a:pPr>
            <a:r>
              <a:rPr lang="en" sz="1600">
                <a:solidFill>
                  <a:srgbClr val="000000"/>
                </a:solidFill>
                <a:latin typeface="Arial"/>
                <a:ea typeface="Arial"/>
                <a:cs typeface="Arial"/>
                <a:sym typeface="Arial"/>
              </a:rPr>
              <a:t>and equipment</a:t>
            </a:r>
            <a:endParaRPr sz="16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l">
              <a:spcBef>
                <a:spcPts val="1200"/>
              </a:spcBef>
              <a:spcAft>
                <a:spcPts val="0"/>
              </a:spcAft>
              <a:buNone/>
            </a:pPr>
            <a:r>
              <a:t/>
            </a:r>
            <a:endParaRPr sz="1100">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42"/>
          <p:cNvSpPr txBox="1"/>
          <p:nvPr>
            <p:ph type="title"/>
          </p:nvPr>
        </p:nvSpPr>
        <p:spPr>
          <a:xfrm>
            <a:off x="2200175" y="2601075"/>
            <a:ext cx="6825300" cy="16527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b="1" lang="en" sz="2400">
                <a:solidFill>
                  <a:srgbClr val="000000"/>
                </a:solidFill>
                <a:latin typeface="Arial"/>
                <a:ea typeface="Arial"/>
                <a:cs typeface="Arial"/>
                <a:sym typeface="Arial"/>
              </a:rPr>
              <a:t>A plant layout can either be :</a:t>
            </a:r>
            <a:endParaRPr b="1" sz="24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2400">
                <a:solidFill>
                  <a:srgbClr val="000000"/>
                </a:solidFill>
                <a:latin typeface="Arial"/>
                <a:ea typeface="Arial"/>
                <a:cs typeface="Arial"/>
                <a:sym typeface="Arial"/>
              </a:rPr>
              <a:t>1.</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Product or line layout</a:t>
            </a:r>
            <a:endParaRPr sz="24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2400">
                <a:solidFill>
                  <a:srgbClr val="000000"/>
                </a:solidFill>
                <a:latin typeface="Arial"/>
                <a:ea typeface="Arial"/>
                <a:cs typeface="Arial"/>
                <a:sym typeface="Arial"/>
              </a:rPr>
              <a:t>2.</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Process or functional layout</a:t>
            </a:r>
            <a:endParaRPr sz="24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2400">
                <a:solidFill>
                  <a:srgbClr val="000000"/>
                </a:solidFill>
                <a:latin typeface="Arial"/>
                <a:ea typeface="Arial"/>
                <a:cs typeface="Arial"/>
                <a:sym typeface="Arial"/>
              </a:rPr>
              <a:t>3.</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Fixed position or location by layout and</a:t>
            </a:r>
            <a:endParaRPr sz="24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2400">
                <a:solidFill>
                  <a:srgbClr val="000000"/>
                </a:solidFill>
                <a:latin typeface="Arial"/>
                <a:ea typeface="Arial"/>
                <a:cs typeface="Arial"/>
                <a:sym typeface="Arial"/>
              </a:rPr>
              <a:t>4.</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Combined or group layout</a:t>
            </a:r>
            <a:endParaRPr sz="24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l">
              <a:spcBef>
                <a:spcPts val="1200"/>
              </a:spcBef>
              <a:spcAft>
                <a:spcPts val="0"/>
              </a:spcAft>
              <a:buNone/>
            </a:pPr>
            <a:r>
              <a:t/>
            </a:r>
            <a:endParaRPr sz="1100">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43"/>
          <p:cNvSpPr txBox="1"/>
          <p:nvPr>
            <p:ph type="title"/>
          </p:nvPr>
        </p:nvSpPr>
        <p:spPr>
          <a:xfrm>
            <a:off x="2689100" y="2601075"/>
            <a:ext cx="6336300" cy="14571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1.</a:t>
            </a:r>
            <a:r>
              <a:rPr lang="en" sz="1900">
                <a:solidFill>
                  <a:srgbClr val="000000"/>
                </a:solidFill>
                <a:latin typeface="Times New Roman"/>
                <a:ea typeface="Times New Roman"/>
                <a:cs typeface="Times New Roman"/>
                <a:sym typeface="Times New Roman"/>
              </a:rPr>
              <a:t>    </a:t>
            </a:r>
            <a:r>
              <a:rPr b="1" lang="en" sz="1900">
                <a:solidFill>
                  <a:srgbClr val="000000"/>
                </a:solidFill>
                <a:latin typeface="Arial"/>
                <a:ea typeface="Arial"/>
                <a:cs typeface="Arial"/>
                <a:sym typeface="Arial"/>
              </a:rPr>
              <a:t>Product or line layout – </a:t>
            </a:r>
            <a:r>
              <a:rPr lang="en" sz="1900">
                <a:solidFill>
                  <a:srgbClr val="000000"/>
                </a:solidFill>
                <a:latin typeface="Arial"/>
                <a:ea typeface="Arial"/>
                <a:cs typeface="Arial"/>
                <a:sym typeface="Arial"/>
              </a:rPr>
              <a:t>is preferred when the material moves sequentially from one machine to another.  The machines, therefore, are arranged according to the sequence of operation in producing the goods.  This is used when products are standardized and produced in great quantities.  There is continuity of workflow and the output of one machine becomes the input of the next machine.  The absence of backtracking in product layout reduces the cost of handling materials which finally reduces manufacturing cost per unit.</a:t>
            </a:r>
            <a:endParaRPr b="1" sz="2000">
              <a:solidFill>
                <a:srgbClr val="000000"/>
              </a:solidFill>
              <a:latin typeface="Arial"/>
              <a:ea typeface="Arial"/>
              <a:cs typeface="Arial"/>
              <a:sym typeface="Arial"/>
            </a:endParaRPr>
          </a:p>
          <a:p>
            <a:pPr indent="0" lvl="0" marL="0" rtl="0" algn="l">
              <a:spcBef>
                <a:spcPts val="0"/>
              </a:spcBef>
              <a:spcAft>
                <a:spcPts val="0"/>
              </a:spcAft>
              <a:buNone/>
            </a:pPr>
            <a:r>
              <a:t/>
            </a:r>
            <a:endParaRPr sz="1200">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44"/>
          <p:cNvSpPr txBox="1"/>
          <p:nvPr>
            <p:ph type="title"/>
          </p:nvPr>
        </p:nvSpPr>
        <p:spPr>
          <a:xfrm>
            <a:off x="2689100" y="2601075"/>
            <a:ext cx="6336300" cy="13299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b="1"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b="1" lang="en" sz="2100">
                <a:solidFill>
                  <a:srgbClr val="000000"/>
                </a:solidFill>
                <a:latin typeface="Arial"/>
                <a:ea typeface="Arial"/>
                <a:cs typeface="Arial"/>
                <a:sym typeface="Arial"/>
              </a:rPr>
              <a:t>Process or functional layout – </a:t>
            </a:r>
            <a:r>
              <a:rPr lang="en" sz="2100">
                <a:solidFill>
                  <a:srgbClr val="000000"/>
                </a:solidFill>
                <a:latin typeface="Arial"/>
                <a:ea typeface="Arial"/>
                <a:cs typeface="Arial"/>
                <a:sym typeface="Arial"/>
              </a:rPr>
              <a:t>is used when the product is not standardized and produced in small quantities.  Machines with similar functions and operations are arranged together in one place.</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0"/>
              </a:spcBef>
              <a:spcAft>
                <a:spcPts val="0"/>
              </a:spcAft>
              <a:buNone/>
            </a:pPr>
            <a:r>
              <a:t/>
            </a:r>
            <a:endParaRPr sz="1100">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45"/>
          <p:cNvSpPr txBox="1"/>
          <p:nvPr>
            <p:ph type="title"/>
          </p:nvPr>
        </p:nvSpPr>
        <p:spPr>
          <a:xfrm>
            <a:off x="2689100" y="2943325"/>
            <a:ext cx="6336300" cy="12711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3.</a:t>
            </a:r>
            <a:r>
              <a:rPr lang="en" sz="2200">
                <a:solidFill>
                  <a:srgbClr val="000000"/>
                </a:solidFill>
                <a:latin typeface="Times New Roman"/>
                <a:ea typeface="Times New Roman"/>
                <a:cs typeface="Times New Roman"/>
                <a:sym typeface="Times New Roman"/>
              </a:rPr>
              <a:t>	</a:t>
            </a:r>
            <a:r>
              <a:rPr b="1" lang="en" sz="2200">
                <a:solidFill>
                  <a:srgbClr val="000000"/>
                </a:solidFill>
                <a:latin typeface="Arial"/>
                <a:ea typeface="Arial"/>
                <a:cs typeface="Arial"/>
                <a:sym typeface="Arial"/>
              </a:rPr>
              <a:t>Fixed position or location layout – </a:t>
            </a:r>
            <a:r>
              <a:rPr lang="en" sz="2200">
                <a:solidFill>
                  <a:srgbClr val="000000"/>
                </a:solidFill>
                <a:latin typeface="Arial"/>
                <a:ea typeface="Arial"/>
                <a:cs typeface="Arial"/>
                <a:sym typeface="Arial"/>
              </a:rPr>
              <a:t>maybe adopted when the product remains fixed or stationary and it is the human workforce and the machines that go to the product.  It implies that it is practical, advisable and less costly if the workers and the machines go to the product that remains fixed.</a:t>
            </a:r>
            <a:endParaRPr sz="2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0" lvl="0" marL="0" rtl="0" algn="l">
              <a:spcBef>
                <a:spcPts val="0"/>
              </a:spcBef>
              <a:spcAft>
                <a:spcPts val="0"/>
              </a:spcAft>
              <a:buNone/>
            </a:pPr>
            <a:r>
              <a:t/>
            </a:r>
            <a:endParaRPr sz="1100">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46"/>
          <p:cNvSpPr txBox="1"/>
          <p:nvPr>
            <p:ph type="title"/>
          </p:nvPr>
        </p:nvSpPr>
        <p:spPr>
          <a:xfrm>
            <a:off x="2689100" y="2884675"/>
            <a:ext cx="6336300" cy="1320000"/>
          </a:xfrm>
          <a:prstGeom prst="rect">
            <a:avLst/>
          </a:prstGeom>
        </p:spPr>
        <p:txBody>
          <a:bodyPr anchorCtr="0" anchor="b" bIns="0" lIns="0" spcFirstLastPara="1" rIns="0" wrap="square" tIns="0">
            <a:noAutofit/>
          </a:bodyPr>
          <a:lstStyle/>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b="1"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b="1" lang="en" sz="2100">
                <a:solidFill>
                  <a:srgbClr val="000000"/>
                </a:solidFill>
                <a:latin typeface="Arial"/>
                <a:ea typeface="Arial"/>
                <a:cs typeface="Arial"/>
                <a:sym typeface="Arial"/>
              </a:rPr>
              <a:t>Combined or group layout – </a:t>
            </a:r>
            <a:r>
              <a:rPr lang="en" sz="2100">
                <a:solidFill>
                  <a:srgbClr val="000000"/>
                </a:solidFill>
                <a:latin typeface="Arial"/>
                <a:ea typeface="Arial"/>
                <a:cs typeface="Arial"/>
                <a:sym typeface="Arial"/>
              </a:rPr>
              <a:t>is used when the product requires both the  process and product layout.  The physical arrangement of machines and equipment is combined when the manufacturing operations produce several products in repeated numbers but there is absence of continuous production. </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0" lvl="0" marL="0" rtl="0" algn="l">
              <a:spcBef>
                <a:spcPts val="0"/>
              </a:spcBef>
              <a:spcAft>
                <a:spcPts val="0"/>
              </a:spcAft>
              <a:buNone/>
            </a:pPr>
            <a:r>
              <a:t/>
            </a:r>
            <a:endParaRPr sz="1100">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1"/>
            </a:gs>
            <a:gs pos="100000">
              <a:schemeClr val="accent2"/>
            </a:gs>
          </a:gsLst>
          <a:path path="circle">
            <a:fillToRect l="100%" t="100%"/>
          </a:path>
          <a:tileRect b="-100%" r="-100%"/>
        </a:gradFill>
      </p:bgPr>
    </p:bg>
    <p:spTree>
      <p:nvGrpSpPr>
        <p:cNvPr id="248" name="Shape 248"/>
        <p:cNvGrpSpPr/>
        <p:nvPr/>
      </p:nvGrpSpPr>
      <p:grpSpPr>
        <a:xfrm>
          <a:off x="0" y="0"/>
          <a:ext cx="0" cy="0"/>
          <a:chOff x="0" y="0"/>
          <a:chExt cx="0" cy="0"/>
        </a:xfrm>
      </p:grpSpPr>
      <p:sp>
        <p:nvSpPr>
          <p:cNvPr id="249" name="Google Shape;249;p47"/>
          <p:cNvSpPr txBox="1"/>
          <p:nvPr>
            <p:ph idx="4294967295" type="subTitle"/>
          </p:nvPr>
        </p:nvSpPr>
        <p:spPr>
          <a:xfrm>
            <a:off x="127125" y="-58675"/>
            <a:ext cx="8937600" cy="26934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rPr b="1" lang="en" sz="1400">
                <a:solidFill>
                  <a:srgbClr val="000000"/>
                </a:solidFill>
                <a:latin typeface="Arial"/>
                <a:ea typeface="Arial"/>
                <a:cs typeface="Arial"/>
                <a:sym typeface="Arial"/>
              </a:rPr>
              <a:t>T</a:t>
            </a:r>
            <a:r>
              <a:rPr b="1" lang="en" sz="1400">
                <a:solidFill>
                  <a:srgbClr val="000000"/>
                </a:solidFill>
                <a:latin typeface="Arial"/>
                <a:ea typeface="Arial"/>
                <a:cs typeface="Arial"/>
                <a:sym typeface="Arial"/>
              </a:rPr>
              <a:t>e</a:t>
            </a:r>
            <a:r>
              <a:rPr b="1" lang="en" sz="1400">
                <a:solidFill>
                  <a:srgbClr val="000000"/>
                </a:solidFill>
                <a:latin typeface="Arial"/>
                <a:ea typeface="Arial"/>
                <a:cs typeface="Arial"/>
                <a:sym typeface="Arial"/>
              </a:rPr>
              <a:t>xtbooks:</a:t>
            </a:r>
            <a:endParaRPr b="1" sz="1400">
              <a:solidFill>
                <a:srgbClr val="000000"/>
              </a:solidFill>
              <a:latin typeface="Arial"/>
              <a:ea typeface="Arial"/>
              <a:cs typeface="Arial"/>
              <a:sym typeface="Arial"/>
            </a:endParaRPr>
          </a:p>
          <a:p>
            <a:pPr indent="0" lvl="0" marL="0" rtl="0" algn="just">
              <a:spcBef>
                <a:spcPts val="1200"/>
              </a:spcBef>
              <a:spcAft>
                <a:spcPts val="0"/>
              </a:spcAft>
              <a:buNone/>
            </a:pPr>
            <a:r>
              <a:rPr b="1" lang="en" sz="1400">
                <a:solidFill>
                  <a:srgbClr val="000000"/>
                </a:solidFill>
                <a:latin typeface="Arial"/>
                <a:ea typeface="Arial"/>
                <a:cs typeface="Arial"/>
                <a:sym typeface="Arial"/>
              </a:rPr>
              <a:t> </a:t>
            </a:r>
            <a:endParaRPr b="1" sz="1400">
              <a:solidFill>
                <a:srgbClr val="000000"/>
              </a:solidFill>
              <a:latin typeface="Arial"/>
              <a:ea typeface="Arial"/>
              <a:cs typeface="Arial"/>
              <a:sym typeface="Arial"/>
            </a:endParaRPr>
          </a:p>
          <a:p>
            <a:pPr indent="12700" lvl="0" marL="0" rtl="0" algn="l">
              <a:spcBef>
                <a:spcPts val="1200"/>
              </a:spcBef>
              <a:spcAft>
                <a:spcPts val="0"/>
              </a:spcAft>
              <a:buNone/>
            </a:pPr>
            <a:r>
              <a:rPr lang="en" sz="1400">
                <a:solidFill>
                  <a:srgbClr val="000000"/>
                </a:solidFill>
                <a:latin typeface="Arial"/>
                <a:ea typeface="Arial"/>
                <a:cs typeface="Arial"/>
                <a:sym typeface="Arial"/>
              </a:rPr>
              <a:t>A feasibility study guidebook for Students and Entrepreneurs, Jorge H. Cuyugan, Bright Concepts Printing House, 2020</a:t>
            </a:r>
            <a:endParaRPr sz="1400">
              <a:solidFill>
                <a:srgbClr val="000000"/>
              </a:solidFill>
              <a:latin typeface="Arial"/>
              <a:ea typeface="Arial"/>
              <a:cs typeface="Arial"/>
              <a:sym typeface="Arial"/>
            </a:endParaRPr>
          </a:p>
          <a:p>
            <a:pPr indent="12700" lvl="0" marL="0" rtl="0" algn="l">
              <a:spcBef>
                <a:spcPts val="1200"/>
              </a:spcBef>
              <a:spcAft>
                <a:spcPts val="0"/>
              </a:spcAft>
              <a:buNone/>
            </a:pPr>
            <a:r>
              <a:rPr lang="en" sz="1400">
                <a:solidFill>
                  <a:srgbClr val="000000"/>
                </a:solidFill>
                <a:latin typeface="Arial"/>
                <a:ea typeface="Arial"/>
                <a:cs typeface="Arial"/>
                <a:sym typeface="Arial"/>
              </a:rPr>
              <a:t> </a:t>
            </a:r>
            <a:endParaRPr sz="1400">
              <a:solidFill>
                <a:srgbClr val="000000"/>
              </a:solidFill>
              <a:latin typeface="Arial"/>
              <a:ea typeface="Arial"/>
              <a:cs typeface="Arial"/>
              <a:sym typeface="Arial"/>
            </a:endParaRPr>
          </a:p>
          <a:p>
            <a:pPr indent="12700" lvl="0" marL="0" rtl="0" algn="l">
              <a:spcBef>
                <a:spcPts val="1200"/>
              </a:spcBef>
              <a:spcAft>
                <a:spcPts val="0"/>
              </a:spcAft>
              <a:buNone/>
            </a:pPr>
            <a:r>
              <a:rPr lang="en" sz="1400">
                <a:solidFill>
                  <a:srgbClr val="000000"/>
                </a:solidFill>
                <a:latin typeface="Arial"/>
                <a:ea typeface="Arial"/>
                <a:cs typeface="Arial"/>
                <a:sym typeface="Arial"/>
              </a:rPr>
              <a:t>Manual of standards for research, Balajadia, R. and Pangilinan, D. University of the Assumption 2016</a:t>
            </a:r>
            <a:endParaRPr sz="1400">
              <a:solidFill>
                <a:srgbClr val="000000"/>
              </a:solidFill>
              <a:latin typeface="Arial"/>
              <a:ea typeface="Arial"/>
              <a:cs typeface="Arial"/>
              <a:sym typeface="Arial"/>
            </a:endParaRPr>
          </a:p>
          <a:p>
            <a:pPr indent="12700" lvl="0" marL="0" rtl="0" algn="l">
              <a:spcBef>
                <a:spcPts val="1200"/>
              </a:spcBef>
              <a:spcAft>
                <a:spcPts val="0"/>
              </a:spcAft>
              <a:buNone/>
            </a:pPr>
            <a:r>
              <a:rPr lang="en" sz="1400">
                <a:solidFill>
                  <a:srgbClr val="000000"/>
                </a:solidFill>
                <a:latin typeface="Arial"/>
                <a:ea typeface="Arial"/>
                <a:cs typeface="Arial"/>
                <a:sym typeface="Arial"/>
              </a:rPr>
              <a:t> </a:t>
            </a:r>
            <a:endParaRPr sz="1400">
              <a:solidFill>
                <a:srgbClr val="000000"/>
              </a:solidFill>
              <a:latin typeface="Arial"/>
              <a:ea typeface="Arial"/>
              <a:cs typeface="Arial"/>
              <a:sym typeface="Arial"/>
            </a:endParaRPr>
          </a:p>
          <a:p>
            <a:pPr indent="12700" lvl="0" marL="0" rtl="0" algn="l">
              <a:spcBef>
                <a:spcPts val="1200"/>
              </a:spcBef>
              <a:spcAft>
                <a:spcPts val="0"/>
              </a:spcAft>
              <a:buNone/>
            </a:pPr>
            <a:r>
              <a:rPr lang="en" sz="1400">
                <a:solidFill>
                  <a:srgbClr val="000000"/>
                </a:solidFill>
                <a:latin typeface="Arial"/>
                <a:ea typeface="Arial"/>
                <a:cs typeface="Arial"/>
                <a:sym typeface="Arial"/>
              </a:rPr>
              <a:t>Writing Project Feasibility Study, Nick L. Aduana, C &amp; E Publishing, Inc. 2021</a:t>
            </a:r>
            <a:endParaRPr sz="1400">
              <a:solidFill>
                <a:srgbClr val="000000"/>
              </a:solidFill>
              <a:latin typeface="Arial"/>
              <a:ea typeface="Arial"/>
              <a:cs typeface="Arial"/>
              <a:sym typeface="Arial"/>
            </a:endParaRPr>
          </a:p>
          <a:p>
            <a:pPr indent="0" lvl="0" marL="0" rtl="0" algn="ctr">
              <a:spcBef>
                <a:spcPts val="1200"/>
              </a:spcBef>
              <a:spcAft>
                <a:spcPts val="0"/>
              </a:spcAft>
              <a:buNone/>
            </a:pPr>
            <a:r>
              <a:t/>
            </a:r>
            <a:endParaRPr b="1">
              <a:solidFill>
                <a:schemeClr val="lt1"/>
              </a:solidFill>
            </a:endParaRPr>
          </a:p>
          <a:p>
            <a:pPr indent="0" lvl="0" marL="0" rtl="0" algn="ctr">
              <a:spcBef>
                <a:spcPts val="800"/>
              </a:spcBef>
              <a:spcAft>
                <a:spcPts val="0"/>
              </a:spcAft>
              <a:buNone/>
            </a:pPr>
            <a:r>
              <a:t/>
            </a:r>
            <a:endParaRPr>
              <a:solidFill>
                <a:schemeClr val="lt1"/>
              </a:solidFill>
            </a:endParaRPr>
          </a:p>
          <a:p>
            <a:pPr indent="0" lvl="0" marL="0" rtl="0" algn="ctr">
              <a:spcBef>
                <a:spcPts val="800"/>
              </a:spcBef>
              <a:spcAft>
                <a:spcPts val="800"/>
              </a:spcAft>
              <a:buClr>
                <a:schemeClr val="dk1"/>
              </a:buClr>
              <a:buSzPts val="1100"/>
              <a:buFont typeface="Arial"/>
              <a:buNone/>
            </a:pPr>
            <a:r>
              <a:t/>
            </a:r>
            <a:endParaRPr>
              <a:solidFill>
                <a:schemeClr val="lt1"/>
              </a:solidFill>
            </a:endParaRPr>
          </a:p>
        </p:txBody>
      </p:sp>
      <p:pic>
        <p:nvPicPr>
          <p:cNvPr id="250" name="Google Shape;250;p47"/>
          <p:cNvPicPr preferRelativeResize="0"/>
          <p:nvPr/>
        </p:nvPicPr>
        <p:blipFill>
          <a:blip r:embed="rId3">
            <a:alphaModFix/>
          </a:blip>
          <a:stretch>
            <a:fillRect/>
          </a:stretch>
        </p:blipFill>
        <p:spPr>
          <a:xfrm>
            <a:off x="2012400" y="3217125"/>
            <a:ext cx="5119200" cy="19263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3D1E7"/>
            </a:gs>
            <a:gs pos="100000">
              <a:srgbClr val="9D93B1"/>
            </a:gs>
          </a:gsLst>
          <a:path path="circle">
            <a:fillToRect l="100%" t="100%"/>
          </a:path>
          <a:tileRect b="-100%" r="-100%"/>
        </a:gradFill>
      </p:bgPr>
    </p:bg>
    <p:spTree>
      <p:nvGrpSpPr>
        <p:cNvPr id="254" name="Shape 254"/>
        <p:cNvGrpSpPr/>
        <p:nvPr/>
      </p:nvGrpSpPr>
      <p:grpSpPr>
        <a:xfrm>
          <a:off x="0" y="0"/>
          <a:ext cx="0" cy="0"/>
          <a:chOff x="0" y="0"/>
          <a:chExt cx="0" cy="0"/>
        </a:xfrm>
      </p:grpSpPr>
      <p:sp>
        <p:nvSpPr>
          <p:cNvPr id="255" name="Google Shape;255;p48"/>
          <p:cNvSpPr txBox="1"/>
          <p:nvPr>
            <p:ph type="title"/>
          </p:nvPr>
        </p:nvSpPr>
        <p:spPr>
          <a:xfrm>
            <a:off x="3363425" y="1345638"/>
            <a:ext cx="5334600" cy="6927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Credits</a:t>
            </a:r>
            <a:endParaRPr/>
          </a:p>
        </p:txBody>
      </p:sp>
      <p:sp>
        <p:nvSpPr>
          <p:cNvPr id="256" name="Google Shape;256;p48"/>
          <p:cNvSpPr txBox="1"/>
          <p:nvPr>
            <p:ph idx="1" type="body"/>
          </p:nvPr>
        </p:nvSpPr>
        <p:spPr>
          <a:xfrm>
            <a:off x="3363425" y="2236050"/>
            <a:ext cx="5334600" cy="18936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Special thanks to all the people who made and released these awesome resources for free:</a:t>
            </a:r>
            <a:endParaRPr/>
          </a:p>
          <a:p>
            <a:pPr indent="-342900" lvl="0" marL="457200" rtl="0" algn="l">
              <a:spcBef>
                <a:spcPts val="800"/>
              </a:spcBef>
              <a:spcAft>
                <a:spcPts val="0"/>
              </a:spcAft>
              <a:buSzPts val="1800"/>
              <a:buChar char="●"/>
            </a:pPr>
            <a:r>
              <a:rPr lang="en"/>
              <a:t>3D illustrations by </a:t>
            </a:r>
            <a:r>
              <a:rPr lang="en" u="sng">
                <a:solidFill>
                  <a:schemeClr val="accent4"/>
                </a:solidFill>
                <a:hlinkClick r:id="rId3">
                  <a:extLst>
                    <a:ext uri="{A12FA001-AC4F-418D-AE19-62706E023703}">
                      <ahyp:hlinkClr val="tx"/>
                    </a:ext>
                  </a:extLst>
                </a:hlinkClick>
              </a:rPr>
              <a:t>Alzea Arafat</a:t>
            </a:r>
            <a:endParaRPr/>
          </a:p>
          <a:p>
            <a:pPr indent="-342900" lvl="0" marL="457200" rtl="0" algn="l">
              <a:lnSpc>
                <a:spcPct val="115000"/>
              </a:lnSpc>
              <a:spcBef>
                <a:spcPts val="0"/>
              </a:spcBef>
              <a:spcAft>
                <a:spcPts val="0"/>
              </a:spcAft>
              <a:buSzPts val="1800"/>
              <a:buChar char="●"/>
            </a:pPr>
            <a:r>
              <a:rPr lang="en"/>
              <a:t>Presentation template by </a:t>
            </a:r>
            <a:r>
              <a:rPr lang="en" u="sng">
                <a:solidFill>
                  <a:schemeClr val="hlink"/>
                </a:solidFill>
                <a:hlinkClick r:id="rId4"/>
              </a:rPr>
              <a:t>SlidesCarnival</a:t>
            </a:r>
            <a:endParaRPr/>
          </a:p>
          <a:p>
            <a:pPr indent="-342900" lvl="0" marL="457200" rtl="0" algn="l">
              <a:lnSpc>
                <a:spcPct val="115000"/>
              </a:lnSpc>
              <a:spcBef>
                <a:spcPts val="0"/>
              </a:spcBef>
              <a:spcAft>
                <a:spcPts val="0"/>
              </a:spcAft>
              <a:buSzPts val="1800"/>
              <a:buChar char="●"/>
            </a:pPr>
            <a:r>
              <a:rPr lang="en"/>
              <a:t>Photographs by </a:t>
            </a:r>
            <a:r>
              <a:rPr lang="en" u="sng">
                <a:solidFill>
                  <a:schemeClr val="hlink"/>
                </a:solidFill>
                <a:hlinkClick r:id="rId5"/>
              </a:rPr>
              <a:t>Unsplash</a:t>
            </a:r>
            <a:endParaRPr/>
          </a:p>
        </p:txBody>
      </p:sp>
      <p:sp>
        <p:nvSpPr>
          <p:cNvPr id="257" name="Google Shape;257;p48"/>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Sandys template">
  <a:themeElements>
    <a:clrScheme name="Custom 347">
      <a:dk1>
        <a:srgbClr val="353149"/>
      </a:dk1>
      <a:lt1>
        <a:srgbClr val="FFFFFF"/>
      </a:lt1>
      <a:dk2>
        <a:srgbClr val="9B8D99"/>
      </a:dk2>
      <a:lt2>
        <a:srgbClr val="E6E5EF"/>
      </a:lt2>
      <a:accent1>
        <a:srgbClr val="FC8172"/>
      </a:accent1>
      <a:accent2>
        <a:srgbClr val="DF4584"/>
      </a:accent2>
      <a:accent3>
        <a:srgbClr val="8579E1"/>
      </a:accent3>
      <a:accent4>
        <a:srgbClr val="432581"/>
      </a:accent4>
      <a:accent5>
        <a:srgbClr val="E5C771"/>
      </a:accent5>
      <a:accent6>
        <a:srgbClr val="DB951D"/>
      </a:accent6>
      <a:hlink>
        <a:srgbClr val="432581"/>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