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Lst>
  <p:sldSz cy="5143500" cx="9144000"/>
  <p:notesSz cx="6858000" cy="9144000"/>
  <p:embeddedFontLst>
    <p:embeddedFont>
      <p:font typeface="Bellota Text Light"/>
      <p:regular r:id="rId47"/>
      <p:bold r:id="rId48"/>
      <p:italic r:id="rId49"/>
      <p:boldItalic r:id="rId50"/>
    </p:embeddedFont>
    <p:embeddedFont>
      <p:font typeface="Parisienne"/>
      <p:regular r:id="rId51"/>
    </p:embeddedFont>
    <p:embeddedFont>
      <p:font typeface="Poppins"/>
      <p:regular r:id="rId52"/>
      <p:bold r:id="rId53"/>
      <p:italic r:id="rId54"/>
      <p:boldItalic r:id="rId55"/>
    </p:embeddedFont>
    <p:embeddedFont>
      <p:font typeface="Alice"/>
      <p:regular r:id="rId56"/>
    </p:embeddedFont>
    <p:embeddedFont>
      <p:font typeface="Vidaloka"/>
      <p:regular r:id="rId5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BellotaTextLight-bold.fntdata"/><Relationship Id="rId47" Type="http://schemas.openxmlformats.org/officeDocument/2006/relationships/font" Target="fonts/BellotaTextLight-regular.fntdata"/><Relationship Id="rId49" Type="http://schemas.openxmlformats.org/officeDocument/2006/relationships/font" Target="fonts/BellotaTextLight-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Parisienne-regular.fntdata"/><Relationship Id="rId50" Type="http://schemas.openxmlformats.org/officeDocument/2006/relationships/font" Target="fonts/BellotaTextLight-boldItalic.fntdata"/><Relationship Id="rId53" Type="http://schemas.openxmlformats.org/officeDocument/2006/relationships/font" Target="fonts/Poppins-bold.fntdata"/><Relationship Id="rId52" Type="http://schemas.openxmlformats.org/officeDocument/2006/relationships/font" Target="fonts/Poppins-regular.fntdata"/><Relationship Id="rId11" Type="http://schemas.openxmlformats.org/officeDocument/2006/relationships/slide" Target="slides/slide7.xml"/><Relationship Id="rId55" Type="http://schemas.openxmlformats.org/officeDocument/2006/relationships/font" Target="fonts/Poppins-boldItalic.fntdata"/><Relationship Id="rId10" Type="http://schemas.openxmlformats.org/officeDocument/2006/relationships/slide" Target="slides/slide6.xml"/><Relationship Id="rId54" Type="http://schemas.openxmlformats.org/officeDocument/2006/relationships/font" Target="fonts/Poppins-italic.fntdata"/><Relationship Id="rId13" Type="http://schemas.openxmlformats.org/officeDocument/2006/relationships/slide" Target="slides/slide9.xml"/><Relationship Id="rId57" Type="http://schemas.openxmlformats.org/officeDocument/2006/relationships/font" Target="fonts/Vidaloka-regular.fntdata"/><Relationship Id="rId12" Type="http://schemas.openxmlformats.org/officeDocument/2006/relationships/slide" Target="slides/slide8.xml"/><Relationship Id="rId56" Type="http://schemas.openxmlformats.org/officeDocument/2006/relationships/font" Target="fonts/Alice-regular.fntdata"/><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35f391192_0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35f391192_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35ed75ccf_02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35ed75ccf_0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35f391192_02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35f391192_0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5f391192_0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5f391192_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35f391192_01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35f391192_0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35f391192_04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35f391192_0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35f391192_05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35f391192_0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25d1a9ef914_0_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25d1a9ef914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35ed75ccf_04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35ed75ccf_0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35f391192_08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35f391192_0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25d1a9ef914_0_1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25d1a9ef914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25d1a9ef914_0_2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25d1a9ef914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25d1a9ef914_0_2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25d1a9ef914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25d1a9ef914_0_3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74" name="Google Shape;174;g25d1a9ef914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25d1a9ef914_0_3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25d1a9ef914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25d1a9ef914_0_4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25d1a9ef914_0_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35ed75ccf_01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89" name="Google Shape;189;g35ed75ccf_0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25d1a9ef914_0_4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25d1a9ef914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25d1a9ef914_0_6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25d1a9ef914_0_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25d1a9ef914_0_8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40" name="Google Shape;240;g25d1a9ef914_0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25d1a9ef914_0_9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25d1a9ef914_0_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g25d1a9ef914_0_11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74" name="Google Shape;274;g25d1a9ef914_0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g35ed75ccf_08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91" name="Google Shape;291;g35ed75ccf_0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g25d1a9ef914_0_13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01" name="Google Shape;301;g25d1a9ef914_0_1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g25d1a9ef914_0_14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11" name="Google Shape;311;g25d1a9ef914_0_1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g25d1a9ef914_0_15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21" name="Google Shape;321;g25d1a9ef914_0_1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g25d1a9ef914_0_16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31" name="Google Shape;331;g25d1a9ef914_0_1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g35ed75ccf_011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41" name="Google Shape;341;g35ed75ccf_0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g25d1a9ef914_0_17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51" name="Google Shape;351;g25d1a9ef914_0_1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g25d1a9ef914_0_18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61" name="Google Shape;361;g25d1a9ef914_0_1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35ed75ccf_010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71" name="Google Shape;371;g35ed75ccf_0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g25d1a9ef914_0_20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82" name="Google Shape;382;g25d1a9ef914_0_2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g25d1a9ef914_0_21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93" name="Google Shape;393;g25d1a9ef914_0_2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g25d1a9ef914_0_22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04" name="Google Shape;404;g25d1a9ef914_0_2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g25d1a9ef914_0_23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15" name="Google Shape;415;g25d1a9ef914_0_2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g35ed75ccf_07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25" name="Google Shape;425;g35ed75ccf_0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g25d1a9ef914_0_25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30" name="Google Shape;430;g25d1a9ef914_0_2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 name="Shape 433"/>
        <p:cNvGrpSpPr/>
        <p:nvPr/>
      </p:nvGrpSpPr>
      <p:grpSpPr>
        <a:xfrm>
          <a:off x="0" y="0"/>
          <a:ext cx="0" cy="0"/>
          <a:chOff x="0" y="0"/>
          <a:chExt cx="0" cy="0"/>
        </a:xfrm>
      </p:grpSpPr>
      <p:sp>
        <p:nvSpPr>
          <p:cNvPr id="434" name="Google Shape;434;g35ed75ccf_05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35" name="Google Shape;435;g35ed75ccf_0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g3606f1c2d_3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40" name="Google Shape;440;g3606f1c2d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g35ed75ccf_013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45" name="Google Shape;445;g35ed75ccf_01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g35ed75ccf_014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50" name="Google Shape;450;g35ed75ccf_01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 Id="rId3"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 Id="rId3" Type="http://schemas.openxmlformats.org/officeDocument/2006/relationships/image" Target="../media/image8.png"/><Relationship Id="rId4" Type="http://schemas.openxmlformats.org/officeDocument/2006/relationships/image" Target="../media/image1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 Id="rId3" Type="http://schemas.openxmlformats.org/officeDocument/2006/relationships/image" Target="../media/image8.png"/><Relationship Id="rId4" Type="http://schemas.openxmlformats.org/officeDocument/2006/relationships/image" Target="../media/image12.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9" name="Shape 9"/>
        <p:cNvGrpSpPr/>
        <p:nvPr/>
      </p:nvGrpSpPr>
      <p:grpSpPr>
        <a:xfrm>
          <a:off x="0" y="0"/>
          <a:ext cx="0" cy="0"/>
          <a:chOff x="0" y="0"/>
          <a:chExt cx="0" cy="0"/>
        </a:xfrm>
      </p:grpSpPr>
      <p:pic>
        <p:nvPicPr>
          <p:cNvPr id="10" name="Google Shape;10;p2"/>
          <p:cNvPicPr preferRelativeResize="0"/>
          <p:nvPr/>
        </p:nvPicPr>
        <p:blipFill>
          <a:blip r:embed="rId2">
            <a:alphaModFix/>
          </a:blip>
          <a:stretch>
            <a:fillRect/>
          </a:stretch>
        </p:blipFill>
        <p:spPr>
          <a:xfrm>
            <a:off x="0" y="2547725"/>
            <a:ext cx="2595750" cy="2595775"/>
          </a:xfrm>
          <a:prstGeom prst="rect">
            <a:avLst/>
          </a:prstGeom>
          <a:noFill/>
          <a:ln>
            <a:noFill/>
          </a:ln>
        </p:spPr>
      </p:pic>
      <p:sp>
        <p:nvSpPr>
          <p:cNvPr id="11" name="Google Shape;11;p2"/>
          <p:cNvSpPr/>
          <p:nvPr/>
        </p:nvSpPr>
        <p:spPr>
          <a:xfrm>
            <a:off x="548700" y="548700"/>
            <a:ext cx="8046600" cy="4046100"/>
          </a:xfrm>
          <a:prstGeom prst="frame">
            <a:avLst>
              <a:gd fmla="val 637" name="adj1"/>
            </a:avLst>
          </a:prstGeom>
          <a:gradFill>
            <a:gsLst>
              <a:gs pos="0">
                <a:schemeClr val="accent5"/>
              </a:gs>
              <a:gs pos="31000">
                <a:schemeClr val="accent6"/>
              </a:gs>
              <a:gs pos="69000">
                <a:schemeClr val="accent5"/>
              </a:gs>
              <a:gs pos="100000">
                <a:schemeClr val="accent6"/>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2" name="Google Shape;12;p2"/>
          <p:cNvPicPr preferRelativeResize="0"/>
          <p:nvPr/>
        </p:nvPicPr>
        <p:blipFill>
          <a:blip r:embed="rId3">
            <a:alphaModFix/>
          </a:blip>
          <a:stretch>
            <a:fillRect/>
          </a:stretch>
        </p:blipFill>
        <p:spPr>
          <a:xfrm>
            <a:off x="5218425" y="-25"/>
            <a:ext cx="3925575" cy="4932726"/>
          </a:xfrm>
          <a:prstGeom prst="rect">
            <a:avLst/>
          </a:prstGeom>
          <a:noFill/>
          <a:ln>
            <a:noFill/>
          </a:ln>
        </p:spPr>
      </p:pic>
      <p:sp>
        <p:nvSpPr>
          <p:cNvPr id="13" name="Google Shape;13;p2"/>
          <p:cNvSpPr txBox="1"/>
          <p:nvPr>
            <p:ph type="ctrTitle"/>
          </p:nvPr>
        </p:nvSpPr>
        <p:spPr>
          <a:xfrm>
            <a:off x="994975" y="1003175"/>
            <a:ext cx="4781700" cy="1710000"/>
          </a:xfrm>
          <a:prstGeom prst="rect">
            <a:avLst/>
          </a:prstGeom>
        </p:spPr>
        <p:txBody>
          <a:bodyPr anchorCtr="0" anchor="t" bIns="0" lIns="0" spcFirstLastPara="1" rIns="0" wrap="square" tIns="0">
            <a:noAutofit/>
          </a:bodyPr>
          <a:lstStyle>
            <a:lvl1pPr lvl="0" rtl="0">
              <a:lnSpc>
                <a:spcPct val="80000"/>
              </a:lnSpc>
              <a:spcBef>
                <a:spcPts val="0"/>
              </a:spcBef>
              <a:spcAft>
                <a:spcPts val="0"/>
              </a:spcAft>
              <a:buSzPts val="6000"/>
              <a:buNone/>
              <a:defRPr sz="6000"/>
            </a:lvl1pPr>
            <a:lvl2pPr lvl="1" rtl="0">
              <a:lnSpc>
                <a:spcPct val="80000"/>
              </a:lnSpc>
              <a:spcBef>
                <a:spcPts val="0"/>
              </a:spcBef>
              <a:spcAft>
                <a:spcPts val="0"/>
              </a:spcAft>
              <a:buSzPts val="6000"/>
              <a:buNone/>
              <a:defRPr sz="6000"/>
            </a:lvl2pPr>
            <a:lvl3pPr lvl="2" rtl="0">
              <a:lnSpc>
                <a:spcPct val="80000"/>
              </a:lnSpc>
              <a:spcBef>
                <a:spcPts val="0"/>
              </a:spcBef>
              <a:spcAft>
                <a:spcPts val="0"/>
              </a:spcAft>
              <a:buSzPts val="6000"/>
              <a:buNone/>
              <a:defRPr sz="6000"/>
            </a:lvl3pPr>
            <a:lvl4pPr lvl="3" rtl="0">
              <a:lnSpc>
                <a:spcPct val="80000"/>
              </a:lnSpc>
              <a:spcBef>
                <a:spcPts val="0"/>
              </a:spcBef>
              <a:spcAft>
                <a:spcPts val="0"/>
              </a:spcAft>
              <a:buSzPts val="6000"/>
              <a:buNone/>
              <a:defRPr sz="6000"/>
            </a:lvl4pPr>
            <a:lvl5pPr lvl="4" rtl="0">
              <a:lnSpc>
                <a:spcPct val="80000"/>
              </a:lnSpc>
              <a:spcBef>
                <a:spcPts val="0"/>
              </a:spcBef>
              <a:spcAft>
                <a:spcPts val="0"/>
              </a:spcAft>
              <a:buSzPts val="6000"/>
              <a:buNone/>
              <a:defRPr sz="6000"/>
            </a:lvl5pPr>
            <a:lvl6pPr lvl="5" rtl="0">
              <a:lnSpc>
                <a:spcPct val="80000"/>
              </a:lnSpc>
              <a:spcBef>
                <a:spcPts val="0"/>
              </a:spcBef>
              <a:spcAft>
                <a:spcPts val="0"/>
              </a:spcAft>
              <a:buSzPts val="6000"/>
              <a:buNone/>
              <a:defRPr sz="6000"/>
            </a:lvl6pPr>
            <a:lvl7pPr lvl="6" rtl="0">
              <a:lnSpc>
                <a:spcPct val="80000"/>
              </a:lnSpc>
              <a:spcBef>
                <a:spcPts val="0"/>
              </a:spcBef>
              <a:spcAft>
                <a:spcPts val="0"/>
              </a:spcAft>
              <a:buSzPts val="6000"/>
              <a:buNone/>
              <a:defRPr sz="6000"/>
            </a:lvl7pPr>
            <a:lvl8pPr lvl="7" rtl="0">
              <a:lnSpc>
                <a:spcPct val="80000"/>
              </a:lnSpc>
              <a:spcBef>
                <a:spcPts val="0"/>
              </a:spcBef>
              <a:spcAft>
                <a:spcPts val="0"/>
              </a:spcAft>
              <a:buSzPts val="6000"/>
              <a:buNone/>
              <a:defRPr sz="6000"/>
            </a:lvl8pPr>
            <a:lvl9pPr lvl="8" rtl="0">
              <a:lnSpc>
                <a:spcPct val="80000"/>
              </a:lnSpc>
              <a:spcBef>
                <a:spcPts val="0"/>
              </a:spcBef>
              <a:spcAft>
                <a:spcPts val="0"/>
              </a:spcAft>
              <a:buSzPts val="6000"/>
              <a:buNone/>
              <a:defRPr sz="60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14" name="Shape 14"/>
        <p:cNvGrpSpPr/>
        <p:nvPr/>
      </p:nvGrpSpPr>
      <p:grpSpPr>
        <a:xfrm>
          <a:off x="0" y="0"/>
          <a:ext cx="0" cy="0"/>
          <a:chOff x="0" y="0"/>
          <a:chExt cx="0" cy="0"/>
        </a:xfrm>
      </p:grpSpPr>
      <p:pic>
        <p:nvPicPr>
          <p:cNvPr id="15" name="Google Shape;15;p3"/>
          <p:cNvPicPr preferRelativeResize="0"/>
          <p:nvPr/>
        </p:nvPicPr>
        <p:blipFill>
          <a:blip r:embed="rId2">
            <a:alphaModFix/>
          </a:blip>
          <a:stretch>
            <a:fillRect/>
          </a:stretch>
        </p:blipFill>
        <p:spPr>
          <a:xfrm rot="10800000">
            <a:off x="0" y="3103500"/>
            <a:ext cx="2633050" cy="2040000"/>
          </a:xfrm>
          <a:prstGeom prst="rect">
            <a:avLst/>
          </a:prstGeom>
          <a:noFill/>
          <a:ln>
            <a:noFill/>
          </a:ln>
        </p:spPr>
      </p:pic>
      <p:sp>
        <p:nvSpPr>
          <p:cNvPr id="16" name="Google Shape;16;p3"/>
          <p:cNvSpPr/>
          <p:nvPr/>
        </p:nvSpPr>
        <p:spPr>
          <a:xfrm>
            <a:off x="548700" y="548700"/>
            <a:ext cx="8046600" cy="4046100"/>
          </a:xfrm>
          <a:prstGeom prst="frame">
            <a:avLst>
              <a:gd fmla="val 637" name="adj1"/>
            </a:avLst>
          </a:prstGeom>
          <a:gradFill>
            <a:gsLst>
              <a:gs pos="0">
                <a:schemeClr val="accent5"/>
              </a:gs>
              <a:gs pos="31000">
                <a:schemeClr val="accent6"/>
              </a:gs>
              <a:gs pos="69000">
                <a:schemeClr val="accent5"/>
              </a:gs>
              <a:gs pos="100000">
                <a:schemeClr val="accent6"/>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7" name="Google Shape;17;p3"/>
          <p:cNvPicPr preferRelativeResize="0"/>
          <p:nvPr/>
        </p:nvPicPr>
        <p:blipFill>
          <a:blip r:embed="rId3">
            <a:alphaModFix/>
          </a:blip>
          <a:stretch>
            <a:fillRect/>
          </a:stretch>
        </p:blipFill>
        <p:spPr>
          <a:xfrm>
            <a:off x="6499750" y="-25"/>
            <a:ext cx="2644250" cy="3322676"/>
          </a:xfrm>
          <a:prstGeom prst="rect">
            <a:avLst/>
          </a:prstGeom>
          <a:noFill/>
          <a:ln>
            <a:noFill/>
          </a:ln>
        </p:spPr>
      </p:pic>
      <p:sp>
        <p:nvSpPr>
          <p:cNvPr id="18" name="Google Shape;18;p3"/>
          <p:cNvSpPr txBox="1"/>
          <p:nvPr>
            <p:ph type="ctrTitle"/>
          </p:nvPr>
        </p:nvSpPr>
        <p:spPr>
          <a:xfrm>
            <a:off x="994975" y="2043325"/>
            <a:ext cx="6241500" cy="611700"/>
          </a:xfrm>
          <a:prstGeom prst="rect">
            <a:avLst/>
          </a:prstGeom>
        </p:spPr>
        <p:txBody>
          <a:bodyPr anchorCtr="0" anchor="b" bIns="0" lIns="0" spcFirstLastPara="1" rIns="0" wrap="square" tIns="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19" name="Google Shape;19;p3"/>
          <p:cNvSpPr txBox="1"/>
          <p:nvPr>
            <p:ph idx="1" type="subTitle"/>
          </p:nvPr>
        </p:nvSpPr>
        <p:spPr>
          <a:xfrm>
            <a:off x="994975" y="2751876"/>
            <a:ext cx="6241500" cy="348300"/>
          </a:xfrm>
          <a:prstGeom prst="rect">
            <a:avLst/>
          </a:prstGeom>
        </p:spPr>
        <p:txBody>
          <a:bodyPr anchorCtr="0" anchor="t" bIns="0" lIns="0" spcFirstLastPara="1" rIns="0" wrap="square" tIns="0">
            <a:noAutofit/>
          </a:bodyPr>
          <a:lstStyle>
            <a:lvl1pPr lvl="0" rtl="0">
              <a:spcBef>
                <a:spcPts val="0"/>
              </a:spcBef>
              <a:spcAft>
                <a:spcPts val="0"/>
              </a:spcAft>
              <a:buClr>
                <a:schemeClr val="accent6"/>
              </a:buClr>
              <a:buSzPts val="2400"/>
              <a:buNone/>
              <a:defRPr>
                <a:solidFill>
                  <a:schemeClr val="accent6"/>
                </a:solidFill>
              </a:defRPr>
            </a:lvl1pPr>
            <a:lvl2pPr lvl="1" rtl="0">
              <a:spcBef>
                <a:spcPts val="0"/>
              </a:spcBef>
              <a:spcAft>
                <a:spcPts val="0"/>
              </a:spcAft>
              <a:buClr>
                <a:schemeClr val="accent6"/>
              </a:buClr>
              <a:buSzPts val="3000"/>
              <a:buNone/>
              <a:defRPr sz="3000">
                <a:solidFill>
                  <a:schemeClr val="accent6"/>
                </a:solidFill>
              </a:defRPr>
            </a:lvl2pPr>
            <a:lvl3pPr lvl="2" rtl="0">
              <a:spcBef>
                <a:spcPts val="0"/>
              </a:spcBef>
              <a:spcAft>
                <a:spcPts val="0"/>
              </a:spcAft>
              <a:buClr>
                <a:schemeClr val="accent6"/>
              </a:buClr>
              <a:buSzPts val="3000"/>
              <a:buNone/>
              <a:defRPr sz="3000">
                <a:solidFill>
                  <a:schemeClr val="accent6"/>
                </a:solidFill>
              </a:defRPr>
            </a:lvl3pPr>
            <a:lvl4pPr lvl="3" rtl="0">
              <a:spcBef>
                <a:spcPts val="0"/>
              </a:spcBef>
              <a:spcAft>
                <a:spcPts val="0"/>
              </a:spcAft>
              <a:buClr>
                <a:schemeClr val="accent6"/>
              </a:buClr>
              <a:buSzPts val="3000"/>
              <a:buNone/>
              <a:defRPr sz="3000">
                <a:solidFill>
                  <a:schemeClr val="accent6"/>
                </a:solidFill>
              </a:defRPr>
            </a:lvl4pPr>
            <a:lvl5pPr lvl="4" rtl="0">
              <a:spcBef>
                <a:spcPts val="0"/>
              </a:spcBef>
              <a:spcAft>
                <a:spcPts val="0"/>
              </a:spcAft>
              <a:buClr>
                <a:schemeClr val="accent6"/>
              </a:buClr>
              <a:buSzPts val="3000"/>
              <a:buNone/>
              <a:defRPr sz="3000">
                <a:solidFill>
                  <a:schemeClr val="accent6"/>
                </a:solidFill>
              </a:defRPr>
            </a:lvl5pPr>
            <a:lvl6pPr lvl="5" rtl="0">
              <a:spcBef>
                <a:spcPts val="0"/>
              </a:spcBef>
              <a:spcAft>
                <a:spcPts val="0"/>
              </a:spcAft>
              <a:buClr>
                <a:schemeClr val="accent6"/>
              </a:buClr>
              <a:buSzPts val="3000"/>
              <a:buNone/>
              <a:defRPr sz="3000">
                <a:solidFill>
                  <a:schemeClr val="accent6"/>
                </a:solidFill>
              </a:defRPr>
            </a:lvl6pPr>
            <a:lvl7pPr lvl="6" rtl="0">
              <a:spcBef>
                <a:spcPts val="0"/>
              </a:spcBef>
              <a:spcAft>
                <a:spcPts val="0"/>
              </a:spcAft>
              <a:buClr>
                <a:schemeClr val="accent6"/>
              </a:buClr>
              <a:buSzPts val="3000"/>
              <a:buNone/>
              <a:defRPr sz="3000">
                <a:solidFill>
                  <a:schemeClr val="accent6"/>
                </a:solidFill>
              </a:defRPr>
            </a:lvl7pPr>
            <a:lvl8pPr lvl="7" rtl="0">
              <a:spcBef>
                <a:spcPts val="0"/>
              </a:spcBef>
              <a:spcAft>
                <a:spcPts val="0"/>
              </a:spcAft>
              <a:buClr>
                <a:schemeClr val="accent6"/>
              </a:buClr>
              <a:buSzPts val="3000"/>
              <a:buNone/>
              <a:defRPr sz="3000">
                <a:solidFill>
                  <a:schemeClr val="accent6"/>
                </a:solidFill>
              </a:defRPr>
            </a:lvl8pPr>
            <a:lvl9pPr lvl="8" rtl="0">
              <a:spcBef>
                <a:spcPts val="0"/>
              </a:spcBef>
              <a:spcAft>
                <a:spcPts val="0"/>
              </a:spcAft>
              <a:buClr>
                <a:schemeClr val="accent6"/>
              </a:buClr>
              <a:buSzPts val="3000"/>
              <a:buNone/>
              <a:defRPr sz="3000">
                <a:solidFill>
                  <a:schemeClr val="accent6"/>
                </a:solidFil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spTree>
      <p:nvGrpSpPr>
        <p:cNvPr id="20" name="Shape 20"/>
        <p:cNvGrpSpPr/>
        <p:nvPr/>
      </p:nvGrpSpPr>
      <p:grpSpPr>
        <a:xfrm>
          <a:off x="0" y="0"/>
          <a:ext cx="0" cy="0"/>
          <a:chOff x="0" y="0"/>
          <a:chExt cx="0" cy="0"/>
        </a:xfrm>
      </p:grpSpPr>
      <p:pic>
        <p:nvPicPr>
          <p:cNvPr id="21" name="Google Shape;21;p4"/>
          <p:cNvPicPr preferRelativeResize="0"/>
          <p:nvPr/>
        </p:nvPicPr>
        <p:blipFill rotWithShape="1">
          <a:blip r:embed="rId2">
            <a:alphaModFix/>
          </a:blip>
          <a:srcRect b="6171" l="0" r="0" t="6162"/>
          <a:stretch/>
        </p:blipFill>
        <p:spPr>
          <a:xfrm>
            <a:off x="1575575" y="0"/>
            <a:ext cx="5992849" cy="5143501"/>
          </a:xfrm>
          <a:prstGeom prst="rect">
            <a:avLst/>
          </a:prstGeom>
          <a:noFill/>
          <a:ln>
            <a:noFill/>
          </a:ln>
        </p:spPr>
      </p:pic>
      <p:sp>
        <p:nvSpPr>
          <p:cNvPr id="22" name="Google Shape;22;p4"/>
          <p:cNvSpPr txBox="1"/>
          <p:nvPr>
            <p:ph idx="12" type="sldNum"/>
          </p:nvPr>
        </p:nvSpPr>
        <p:spPr>
          <a:xfrm>
            <a:off x="4297659" y="4292651"/>
            <a:ext cx="548700" cy="3936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
              <a:t>‹#›</a:t>
            </a:fld>
            <a:endParaRPr/>
          </a:p>
        </p:txBody>
      </p:sp>
      <p:grpSp>
        <p:nvGrpSpPr>
          <p:cNvPr id="23" name="Google Shape;23;p4"/>
          <p:cNvGrpSpPr/>
          <p:nvPr/>
        </p:nvGrpSpPr>
        <p:grpSpPr>
          <a:xfrm>
            <a:off x="548700" y="548650"/>
            <a:ext cx="1922400" cy="4045300"/>
            <a:chOff x="548700" y="548650"/>
            <a:chExt cx="1922400" cy="4045300"/>
          </a:xfrm>
        </p:grpSpPr>
        <p:sp>
          <p:nvSpPr>
            <p:cNvPr id="24" name="Google Shape;24;p4"/>
            <p:cNvSpPr/>
            <p:nvPr/>
          </p:nvSpPr>
          <p:spPr>
            <a:xfrm>
              <a:off x="548700" y="2569250"/>
              <a:ext cx="1735500" cy="2024700"/>
            </a:xfrm>
            <a:prstGeom prst="corner">
              <a:avLst>
                <a:gd fmla="val 1210" name="adj1"/>
                <a:gd fmla="val 1233" name="adj2"/>
              </a:avLst>
            </a:prstGeom>
            <a:gradFill>
              <a:gsLst>
                <a:gs pos="0">
                  <a:schemeClr val="accent5"/>
                </a:gs>
                <a:gs pos="31000">
                  <a:schemeClr val="accent6"/>
                </a:gs>
                <a:gs pos="69000">
                  <a:schemeClr val="accent5"/>
                </a:gs>
                <a:gs pos="100000">
                  <a:schemeClr val="accent6"/>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4"/>
            <p:cNvSpPr/>
            <p:nvPr/>
          </p:nvSpPr>
          <p:spPr>
            <a:xfrm flipH="1" rot="10800000">
              <a:off x="548700" y="548650"/>
              <a:ext cx="1922400" cy="2024700"/>
            </a:xfrm>
            <a:prstGeom prst="corner">
              <a:avLst>
                <a:gd fmla="val 1210" name="adj1"/>
                <a:gd fmla="val 1123" name="adj2"/>
              </a:avLst>
            </a:prstGeom>
            <a:gradFill>
              <a:gsLst>
                <a:gs pos="0">
                  <a:schemeClr val="accent5"/>
                </a:gs>
                <a:gs pos="31000">
                  <a:schemeClr val="accent6"/>
                </a:gs>
                <a:gs pos="69000">
                  <a:schemeClr val="accent5"/>
                </a:gs>
                <a:gs pos="100000">
                  <a:schemeClr val="accent6"/>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 name="Google Shape;26;p4"/>
          <p:cNvGrpSpPr/>
          <p:nvPr/>
        </p:nvGrpSpPr>
        <p:grpSpPr>
          <a:xfrm>
            <a:off x="6700500" y="548650"/>
            <a:ext cx="1894800" cy="4045300"/>
            <a:chOff x="6700500" y="548650"/>
            <a:chExt cx="1894800" cy="4045300"/>
          </a:xfrm>
        </p:grpSpPr>
        <p:sp>
          <p:nvSpPr>
            <p:cNvPr id="27" name="Google Shape;27;p4"/>
            <p:cNvSpPr/>
            <p:nvPr/>
          </p:nvSpPr>
          <p:spPr>
            <a:xfrm flipH="1">
              <a:off x="6700500" y="2569250"/>
              <a:ext cx="1894800" cy="2024700"/>
            </a:xfrm>
            <a:prstGeom prst="corner">
              <a:avLst>
                <a:gd fmla="val 1210" name="adj1"/>
                <a:gd fmla="val 1045" name="adj2"/>
              </a:avLst>
            </a:prstGeom>
            <a:gradFill>
              <a:gsLst>
                <a:gs pos="0">
                  <a:schemeClr val="accent5"/>
                </a:gs>
                <a:gs pos="31000">
                  <a:schemeClr val="accent6"/>
                </a:gs>
                <a:gs pos="69000">
                  <a:schemeClr val="accent5"/>
                </a:gs>
                <a:gs pos="100000">
                  <a:schemeClr val="accent6"/>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4"/>
            <p:cNvSpPr/>
            <p:nvPr/>
          </p:nvSpPr>
          <p:spPr>
            <a:xfrm rot="10800000">
              <a:off x="6956700" y="548650"/>
              <a:ext cx="1638600" cy="2024700"/>
            </a:xfrm>
            <a:prstGeom prst="corner">
              <a:avLst>
                <a:gd fmla="val 1210" name="adj1"/>
                <a:gd fmla="val 1233" name="adj2"/>
              </a:avLst>
            </a:prstGeom>
            <a:gradFill>
              <a:gsLst>
                <a:gs pos="0">
                  <a:schemeClr val="accent5"/>
                </a:gs>
                <a:gs pos="31000">
                  <a:schemeClr val="accent6"/>
                </a:gs>
                <a:gs pos="69000">
                  <a:schemeClr val="accent5"/>
                </a:gs>
                <a:gs pos="100000">
                  <a:schemeClr val="accent6"/>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 name="Google Shape;29;p4"/>
          <p:cNvSpPr txBox="1"/>
          <p:nvPr>
            <p:ph idx="1" type="body"/>
          </p:nvPr>
        </p:nvSpPr>
        <p:spPr>
          <a:xfrm>
            <a:off x="2907200" y="1280575"/>
            <a:ext cx="3329700" cy="2582400"/>
          </a:xfrm>
          <a:prstGeom prst="rect">
            <a:avLst/>
          </a:prstGeom>
        </p:spPr>
        <p:txBody>
          <a:bodyPr anchorCtr="0" anchor="ctr" bIns="0" lIns="0" spcFirstLastPara="1" rIns="0" wrap="square" tIns="0">
            <a:noAutofit/>
          </a:bodyPr>
          <a:lstStyle>
            <a:lvl1pPr indent="-381000" lvl="0" marL="457200" rtl="0" algn="ctr">
              <a:spcBef>
                <a:spcPts val="600"/>
              </a:spcBef>
              <a:spcAft>
                <a:spcPts val="0"/>
              </a:spcAft>
              <a:buSzPts val="2400"/>
              <a:buChar char="⊳"/>
              <a:defRPr i="1"/>
            </a:lvl1pPr>
            <a:lvl2pPr indent="-381000" lvl="1" marL="914400" rtl="0" algn="ctr">
              <a:spcBef>
                <a:spcPts val="0"/>
              </a:spcBef>
              <a:spcAft>
                <a:spcPts val="0"/>
              </a:spcAft>
              <a:buSzPts val="2400"/>
              <a:buChar char="○"/>
              <a:defRPr i="1"/>
            </a:lvl2pPr>
            <a:lvl3pPr indent="-381000" lvl="2" marL="1371600" rtl="0" algn="ctr">
              <a:spcBef>
                <a:spcPts val="0"/>
              </a:spcBef>
              <a:spcAft>
                <a:spcPts val="0"/>
              </a:spcAft>
              <a:buSzPts val="2400"/>
              <a:buChar char="■"/>
              <a:defRPr i="1"/>
            </a:lvl3pPr>
            <a:lvl4pPr indent="-381000" lvl="3" marL="1828800" rtl="0" algn="ctr">
              <a:spcBef>
                <a:spcPts val="0"/>
              </a:spcBef>
              <a:spcAft>
                <a:spcPts val="0"/>
              </a:spcAft>
              <a:buSzPts val="2400"/>
              <a:buChar char="●"/>
              <a:defRPr i="1"/>
            </a:lvl4pPr>
            <a:lvl5pPr indent="-381000" lvl="4" marL="2286000" rtl="0" algn="ctr">
              <a:spcBef>
                <a:spcPts val="0"/>
              </a:spcBef>
              <a:spcAft>
                <a:spcPts val="0"/>
              </a:spcAft>
              <a:buSzPts val="2400"/>
              <a:buChar char="○"/>
              <a:defRPr i="1"/>
            </a:lvl5pPr>
            <a:lvl6pPr indent="-381000" lvl="5" marL="2743200" rtl="0" algn="ctr">
              <a:spcBef>
                <a:spcPts val="0"/>
              </a:spcBef>
              <a:spcAft>
                <a:spcPts val="0"/>
              </a:spcAft>
              <a:buSzPts val="2400"/>
              <a:buChar char="■"/>
              <a:defRPr i="1"/>
            </a:lvl6pPr>
            <a:lvl7pPr indent="-381000" lvl="6" marL="3200400" rtl="0" algn="ctr">
              <a:spcBef>
                <a:spcPts val="0"/>
              </a:spcBef>
              <a:spcAft>
                <a:spcPts val="0"/>
              </a:spcAft>
              <a:buSzPts val="2400"/>
              <a:buChar char="●"/>
              <a:defRPr i="1"/>
            </a:lvl7pPr>
            <a:lvl8pPr indent="-381000" lvl="7" marL="3657600" rtl="0" algn="ctr">
              <a:spcBef>
                <a:spcPts val="0"/>
              </a:spcBef>
              <a:spcAft>
                <a:spcPts val="0"/>
              </a:spcAft>
              <a:buSzPts val="2400"/>
              <a:buChar char="○"/>
              <a:defRPr i="1"/>
            </a:lvl8pPr>
            <a:lvl9pPr indent="-381000" lvl="8" marL="4114800" rtl="0" algn="ctr">
              <a:spcBef>
                <a:spcPts val="0"/>
              </a:spcBef>
              <a:spcAft>
                <a:spcPts val="0"/>
              </a:spcAft>
              <a:buSzPts val="2400"/>
              <a:buChar char="■"/>
              <a:defRPr i="1"/>
            </a:lvl9pPr>
          </a:lstStyle>
          <a:p/>
        </p:txBody>
      </p:sp>
      <p:sp>
        <p:nvSpPr>
          <p:cNvPr id="30" name="Google Shape;30;p4"/>
          <p:cNvSpPr/>
          <p:nvPr/>
        </p:nvSpPr>
        <p:spPr>
          <a:xfrm>
            <a:off x="4351735" y="554671"/>
            <a:ext cx="440525" cy="309757"/>
          </a:xfrm>
          <a:prstGeom prst="rect">
            <a:avLst/>
          </a:prstGeom>
        </p:spPr>
        <p:txBody>
          <a:bodyPr>
            <a:prstTxWarp prst="textPlain"/>
          </a:bodyPr>
          <a:lstStyle/>
          <a:p>
            <a:pPr lvl="0" algn="ctr"/>
            <a:r>
              <a:rPr b="0" i="0">
                <a:ln>
                  <a:noFill/>
                </a:ln>
                <a:gradFill>
                  <a:gsLst>
                    <a:gs pos="0">
                      <a:schemeClr val="accent5"/>
                    </a:gs>
                    <a:gs pos="31000">
                      <a:schemeClr val="accent6"/>
                    </a:gs>
                    <a:gs pos="69000">
                      <a:schemeClr val="accent5"/>
                    </a:gs>
                    <a:gs pos="100000">
                      <a:schemeClr val="accent6"/>
                    </a:gs>
                  </a:gsLst>
                  <a:lin ang="5400012" scaled="0"/>
                </a:gradFill>
                <a:latin typeface="Parisienne"/>
              </a:rPr>
              <a:t>“</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31" name="Shape 31"/>
        <p:cNvGrpSpPr/>
        <p:nvPr/>
      </p:nvGrpSpPr>
      <p:grpSpPr>
        <a:xfrm>
          <a:off x="0" y="0"/>
          <a:ext cx="0" cy="0"/>
          <a:chOff x="0" y="0"/>
          <a:chExt cx="0" cy="0"/>
        </a:xfrm>
      </p:grpSpPr>
      <p:pic>
        <p:nvPicPr>
          <p:cNvPr id="32" name="Google Shape;32;p5"/>
          <p:cNvPicPr preferRelativeResize="0"/>
          <p:nvPr/>
        </p:nvPicPr>
        <p:blipFill>
          <a:blip r:embed="rId2">
            <a:alphaModFix/>
          </a:blip>
          <a:stretch>
            <a:fillRect/>
          </a:stretch>
        </p:blipFill>
        <p:spPr>
          <a:xfrm>
            <a:off x="0" y="2616525"/>
            <a:ext cx="1540475" cy="2526975"/>
          </a:xfrm>
          <a:prstGeom prst="rect">
            <a:avLst/>
          </a:prstGeom>
          <a:noFill/>
          <a:ln>
            <a:noFill/>
          </a:ln>
        </p:spPr>
      </p:pic>
      <p:sp>
        <p:nvSpPr>
          <p:cNvPr id="33" name="Google Shape;33;p5"/>
          <p:cNvSpPr/>
          <p:nvPr/>
        </p:nvSpPr>
        <p:spPr>
          <a:xfrm>
            <a:off x="548700" y="548700"/>
            <a:ext cx="8046600" cy="4046100"/>
          </a:xfrm>
          <a:prstGeom prst="frame">
            <a:avLst>
              <a:gd fmla="val 637" name="adj1"/>
            </a:avLst>
          </a:prstGeom>
          <a:gradFill>
            <a:gsLst>
              <a:gs pos="0">
                <a:schemeClr val="accent5"/>
              </a:gs>
              <a:gs pos="31000">
                <a:schemeClr val="accent6"/>
              </a:gs>
              <a:gs pos="69000">
                <a:schemeClr val="accent5"/>
              </a:gs>
              <a:gs pos="100000">
                <a:schemeClr val="accent6"/>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5"/>
          <p:cNvSpPr txBox="1"/>
          <p:nvPr>
            <p:ph type="title"/>
          </p:nvPr>
        </p:nvSpPr>
        <p:spPr>
          <a:xfrm>
            <a:off x="994975" y="984265"/>
            <a:ext cx="7154100" cy="393600"/>
          </a:xfrm>
          <a:prstGeom prst="rect">
            <a:avLst/>
          </a:prstGeom>
        </p:spPr>
        <p:txBody>
          <a:bodyPr anchorCtr="0" anchor="t" bIns="0" lIns="0" spcFirstLastPara="1" rIns="0" wrap="square" tIns="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35" name="Google Shape;35;p5"/>
          <p:cNvSpPr txBox="1"/>
          <p:nvPr>
            <p:ph idx="1" type="body"/>
          </p:nvPr>
        </p:nvSpPr>
        <p:spPr>
          <a:xfrm>
            <a:off x="994975" y="1524837"/>
            <a:ext cx="7154100" cy="2805600"/>
          </a:xfrm>
          <a:prstGeom prst="rect">
            <a:avLst/>
          </a:prstGeom>
        </p:spPr>
        <p:txBody>
          <a:bodyPr anchorCtr="0" anchor="t" bIns="0" lIns="0" spcFirstLastPara="1" rIns="0" wrap="square" tIns="0">
            <a:noAutofit/>
          </a:bodyPr>
          <a:lstStyle>
            <a:lvl1pPr indent="-381000" lvl="0" marL="457200" rtl="0">
              <a:spcBef>
                <a:spcPts val="600"/>
              </a:spcBef>
              <a:spcAft>
                <a:spcPts val="0"/>
              </a:spcAft>
              <a:buSzPts val="2400"/>
              <a:buChar char="⊳"/>
              <a:defRPr/>
            </a:lvl1pPr>
            <a:lvl2pPr indent="-381000" lvl="1" marL="914400" rtl="0">
              <a:spcBef>
                <a:spcPts val="0"/>
              </a:spcBef>
              <a:spcAft>
                <a:spcPts val="0"/>
              </a:spcAft>
              <a:buSzPts val="2400"/>
              <a:buChar char="○"/>
              <a:defRPr/>
            </a:lvl2pPr>
            <a:lvl3pPr indent="-381000" lvl="2" marL="1371600" rtl="0">
              <a:spcBef>
                <a:spcPts val="0"/>
              </a:spcBef>
              <a:spcAft>
                <a:spcPts val="0"/>
              </a:spcAft>
              <a:buSzPts val="2400"/>
              <a:buChar char="■"/>
              <a:defRPr/>
            </a:lvl3pPr>
            <a:lvl4pPr indent="-381000" lvl="3" marL="1828800" rtl="0">
              <a:spcBef>
                <a:spcPts val="0"/>
              </a:spcBef>
              <a:spcAft>
                <a:spcPts val="0"/>
              </a:spcAft>
              <a:buSzPts val="2400"/>
              <a:buChar char="●"/>
              <a:defRPr/>
            </a:lvl4pPr>
            <a:lvl5pPr indent="-381000" lvl="4" marL="2286000" rtl="0">
              <a:spcBef>
                <a:spcPts val="0"/>
              </a:spcBef>
              <a:spcAft>
                <a:spcPts val="0"/>
              </a:spcAft>
              <a:buSzPts val="2400"/>
              <a:buChar char="○"/>
              <a:defRPr/>
            </a:lvl5pPr>
            <a:lvl6pPr indent="-381000" lvl="5" marL="2743200" rtl="0">
              <a:spcBef>
                <a:spcPts val="0"/>
              </a:spcBef>
              <a:spcAft>
                <a:spcPts val="0"/>
              </a:spcAft>
              <a:buSzPts val="2400"/>
              <a:buChar char="■"/>
              <a:defRPr/>
            </a:lvl6pPr>
            <a:lvl7pPr indent="-381000" lvl="6" marL="3200400" rtl="0">
              <a:spcBef>
                <a:spcPts val="0"/>
              </a:spcBef>
              <a:spcAft>
                <a:spcPts val="0"/>
              </a:spcAft>
              <a:buSzPts val="2400"/>
              <a:buChar char="●"/>
              <a:defRPr/>
            </a:lvl7pPr>
            <a:lvl8pPr indent="-381000" lvl="7" marL="3657600" rtl="0">
              <a:spcBef>
                <a:spcPts val="0"/>
              </a:spcBef>
              <a:spcAft>
                <a:spcPts val="0"/>
              </a:spcAft>
              <a:buSzPts val="2400"/>
              <a:buChar char="○"/>
              <a:defRPr/>
            </a:lvl8pPr>
            <a:lvl9pPr indent="-381000" lvl="8" marL="4114800" rtl="0">
              <a:spcBef>
                <a:spcPts val="0"/>
              </a:spcBef>
              <a:spcAft>
                <a:spcPts val="0"/>
              </a:spcAft>
              <a:buSzPts val="2400"/>
              <a:buChar char="■"/>
              <a:defRPr/>
            </a:lvl9pPr>
          </a:lstStyle>
          <a:p/>
        </p:txBody>
      </p:sp>
      <p:sp>
        <p:nvSpPr>
          <p:cNvPr id="36" name="Google Shape;36;p5"/>
          <p:cNvSpPr txBox="1"/>
          <p:nvPr>
            <p:ph idx="12" type="sldNum"/>
          </p:nvPr>
        </p:nvSpPr>
        <p:spPr>
          <a:xfrm>
            <a:off x="4297650" y="4594800"/>
            <a:ext cx="548700" cy="5487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
              <a:t>‹#›</a:t>
            </a:fld>
            <a:endParaRPr/>
          </a:p>
        </p:txBody>
      </p:sp>
      <p:pic>
        <p:nvPicPr>
          <p:cNvPr id="37" name="Google Shape;37;p5"/>
          <p:cNvPicPr preferRelativeResize="0"/>
          <p:nvPr/>
        </p:nvPicPr>
        <p:blipFill>
          <a:blip r:embed="rId3">
            <a:alphaModFix/>
          </a:blip>
          <a:stretch>
            <a:fillRect/>
          </a:stretch>
        </p:blipFill>
        <p:spPr>
          <a:xfrm>
            <a:off x="5961300" y="0"/>
            <a:ext cx="3182701" cy="23258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38" name="Shape 38"/>
        <p:cNvGrpSpPr/>
        <p:nvPr/>
      </p:nvGrpSpPr>
      <p:grpSpPr>
        <a:xfrm>
          <a:off x="0" y="0"/>
          <a:ext cx="0" cy="0"/>
          <a:chOff x="0" y="0"/>
          <a:chExt cx="0" cy="0"/>
        </a:xfrm>
      </p:grpSpPr>
      <p:pic>
        <p:nvPicPr>
          <p:cNvPr id="39" name="Google Shape;39;p6"/>
          <p:cNvPicPr preferRelativeResize="0"/>
          <p:nvPr/>
        </p:nvPicPr>
        <p:blipFill>
          <a:blip r:embed="rId2">
            <a:alphaModFix/>
          </a:blip>
          <a:stretch>
            <a:fillRect/>
          </a:stretch>
        </p:blipFill>
        <p:spPr>
          <a:xfrm>
            <a:off x="0" y="2616525"/>
            <a:ext cx="1540475" cy="2526975"/>
          </a:xfrm>
          <a:prstGeom prst="rect">
            <a:avLst/>
          </a:prstGeom>
          <a:noFill/>
          <a:ln>
            <a:noFill/>
          </a:ln>
        </p:spPr>
      </p:pic>
      <p:sp>
        <p:nvSpPr>
          <p:cNvPr id="40" name="Google Shape;40;p6"/>
          <p:cNvSpPr/>
          <p:nvPr/>
        </p:nvSpPr>
        <p:spPr>
          <a:xfrm>
            <a:off x="548700" y="548700"/>
            <a:ext cx="8046600" cy="4046100"/>
          </a:xfrm>
          <a:prstGeom prst="frame">
            <a:avLst>
              <a:gd fmla="val 637" name="adj1"/>
            </a:avLst>
          </a:prstGeom>
          <a:gradFill>
            <a:gsLst>
              <a:gs pos="0">
                <a:schemeClr val="accent5"/>
              </a:gs>
              <a:gs pos="31000">
                <a:schemeClr val="accent6"/>
              </a:gs>
              <a:gs pos="69000">
                <a:schemeClr val="accent5"/>
              </a:gs>
              <a:gs pos="100000">
                <a:schemeClr val="accent6"/>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6"/>
          <p:cNvSpPr txBox="1"/>
          <p:nvPr>
            <p:ph type="title"/>
          </p:nvPr>
        </p:nvSpPr>
        <p:spPr>
          <a:xfrm>
            <a:off x="994975" y="984265"/>
            <a:ext cx="7154100" cy="393600"/>
          </a:xfrm>
          <a:prstGeom prst="rect">
            <a:avLst/>
          </a:prstGeom>
        </p:spPr>
        <p:txBody>
          <a:bodyPr anchorCtr="0" anchor="t" bIns="0" lIns="0" spcFirstLastPara="1" rIns="0" wrap="square" tIns="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2" name="Google Shape;42;p6"/>
          <p:cNvSpPr txBox="1"/>
          <p:nvPr>
            <p:ph idx="1" type="body"/>
          </p:nvPr>
        </p:nvSpPr>
        <p:spPr>
          <a:xfrm>
            <a:off x="994975" y="1524825"/>
            <a:ext cx="3342600" cy="2697600"/>
          </a:xfrm>
          <a:prstGeom prst="rect">
            <a:avLst/>
          </a:prstGeom>
        </p:spPr>
        <p:txBody>
          <a:bodyPr anchorCtr="0" anchor="t" bIns="0" lIns="0" spcFirstLastPara="1" rIns="0" wrap="square" tIns="0">
            <a:noAutofit/>
          </a:bodyPr>
          <a:lstStyle>
            <a:lvl1pPr indent="-355600" lvl="0" marL="457200" rtl="0">
              <a:spcBef>
                <a:spcPts val="600"/>
              </a:spcBef>
              <a:spcAft>
                <a:spcPts val="0"/>
              </a:spcAft>
              <a:buSzPts val="2000"/>
              <a:buChar char="⊳"/>
              <a:defRPr sz="2000"/>
            </a:lvl1pPr>
            <a:lvl2pPr indent="-355600" lvl="1" marL="914400" rtl="0">
              <a:spcBef>
                <a:spcPts val="0"/>
              </a:spcBef>
              <a:spcAft>
                <a:spcPts val="0"/>
              </a:spcAft>
              <a:buSzPts val="2000"/>
              <a:buChar char="○"/>
              <a:defRPr sz="2000"/>
            </a:lvl2pPr>
            <a:lvl3pPr indent="-355600" lvl="2" marL="1371600" rtl="0">
              <a:spcBef>
                <a:spcPts val="0"/>
              </a:spcBef>
              <a:spcAft>
                <a:spcPts val="0"/>
              </a:spcAft>
              <a:buSzPts val="2000"/>
              <a:buChar char="■"/>
              <a:defRPr sz="2000"/>
            </a:lvl3pPr>
            <a:lvl4pPr indent="-355600" lvl="3" marL="1828800" rtl="0">
              <a:spcBef>
                <a:spcPts val="0"/>
              </a:spcBef>
              <a:spcAft>
                <a:spcPts val="0"/>
              </a:spcAft>
              <a:buSzPts val="2000"/>
              <a:buChar char="●"/>
              <a:defRPr sz="2000"/>
            </a:lvl4pPr>
            <a:lvl5pPr indent="-355600" lvl="4" marL="2286000" rtl="0">
              <a:spcBef>
                <a:spcPts val="0"/>
              </a:spcBef>
              <a:spcAft>
                <a:spcPts val="0"/>
              </a:spcAft>
              <a:buSzPts val="2000"/>
              <a:buChar char="○"/>
              <a:defRPr sz="2000"/>
            </a:lvl5pPr>
            <a:lvl6pPr indent="-355600" lvl="5" marL="2743200" rtl="0">
              <a:spcBef>
                <a:spcPts val="0"/>
              </a:spcBef>
              <a:spcAft>
                <a:spcPts val="0"/>
              </a:spcAft>
              <a:buSzPts val="2000"/>
              <a:buChar char="■"/>
              <a:defRPr sz="2000"/>
            </a:lvl6pPr>
            <a:lvl7pPr indent="-355600" lvl="6" marL="3200400" rtl="0">
              <a:spcBef>
                <a:spcPts val="0"/>
              </a:spcBef>
              <a:spcAft>
                <a:spcPts val="0"/>
              </a:spcAft>
              <a:buSzPts val="2000"/>
              <a:buChar char="●"/>
              <a:defRPr sz="2000"/>
            </a:lvl7pPr>
            <a:lvl8pPr indent="-355600" lvl="7" marL="3657600" rtl="0">
              <a:spcBef>
                <a:spcPts val="0"/>
              </a:spcBef>
              <a:spcAft>
                <a:spcPts val="0"/>
              </a:spcAft>
              <a:buSzPts val="2000"/>
              <a:buChar char="○"/>
              <a:defRPr sz="2000"/>
            </a:lvl8pPr>
            <a:lvl9pPr indent="-355600" lvl="8" marL="4114800" rtl="0">
              <a:spcBef>
                <a:spcPts val="0"/>
              </a:spcBef>
              <a:spcAft>
                <a:spcPts val="0"/>
              </a:spcAft>
              <a:buSzPts val="2000"/>
              <a:buChar char="■"/>
              <a:defRPr sz="2000"/>
            </a:lvl9pPr>
          </a:lstStyle>
          <a:p/>
        </p:txBody>
      </p:sp>
      <p:sp>
        <p:nvSpPr>
          <p:cNvPr id="43" name="Google Shape;43;p6"/>
          <p:cNvSpPr txBox="1"/>
          <p:nvPr>
            <p:ph idx="2" type="body"/>
          </p:nvPr>
        </p:nvSpPr>
        <p:spPr>
          <a:xfrm>
            <a:off x="4806447" y="1524825"/>
            <a:ext cx="3342600" cy="2697600"/>
          </a:xfrm>
          <a:prstGeom prst="rect">
            <a:avLst/>
          </a:prstGeom>
        </p:spPr>
        <p:txBody>
          <a:bodyPr anchorCtr="0" anchor="t" bIns="0" lIns="0" spcFirstLastPara="1" rIns="0" wrap="square" tIns="0">
            <a:noAutofit/>
          </a:bodyPr>
          <a:lstStyle>
            <a:lvl1pPr indent="-355600" lvl="0" marL="457200" rtl="0">
              <a:spcBef>
                <a:spcPts val="600"/>
              </a:spcBef>
              <a:spcAft>
                <a:spcPts val="0"/>
              </a:spcAft>
              <a:buSzPts val="2000"/>
              <a:buChar char="⊳"/>
              <a:defRPr sz="2000"/>
            </a:lvl1pPr>
            <a:lvl2pPr indent="-355600" lvl="1" marL="914400" rtl="0">
              <a:spcBef>
                <a:spcPts val="0"/>
              </a:spcBef>
              <a:spcAft>
                <a:spcPts val="0"/>
              </a:spcAft>
              <a:buSzPts val="2000"/>
              <a:buChar char="○"/>
              <a:defRPr sz="2000"/>
            </a:lvl2pPr>
            <a:lvl3pPr indent="-355600" lvl="2" marL="1371600" rtl="0">
              <a:spcBef>
                <a:spcPts val="0"/>
              </a:spcBef>
              <a:spcAft>
                <a:spcPts val="0"/>
              </a:spcAft>
              <a:buSzPts val="2000"/>
              <a:buChar char="■"/>
              <a:defRPr sz="2000"/>
            </a:lvl3pPr>
            <a:lvl4pPr indent="-355600" lvl="3" marL="1828800" rtl="0">
              <a:spcBef>
                <a:spcPts val="0"/>
              </a:spcBef>
              <a:spcAft>
                <a:spcPts val="0"/>
              </a:spcAft>
              <a:buSzPts val="2000"/>
              <a:buChar char="●"/>
              <a:defRPr sz="2000"/>
            </a:lvl4pPr>
            <a:lvl5pPr indent="-355600" lvl="4" marL="2286000" rtl="0">
              <a:spcBef>
                <a:spcPts val="0"/>
              </a:spcBef>
              <a:spcAft>
                <a:spcPts val="0"/>
              </a:spcAft>
              <a:buSzPts val="2000"/>
              <a:buChar char="○"/>
              <a:defRPr sz="2000"/>
            </a:lvl5pPr>
            <a:lvl6pPr indent="-355600" lvl="5" marL="2743200" rtl="0">
              <a:spcBef>
                <a:spcPts val="0"/>
              </a:spcBef>
              <a:spcAft>
                <a:spcPts val="0"/>
              </a:spcAft>
              <a:buSzPts val="2000"/>
              <a:buChar char="■"/>
              <a:defRPr sz="2000"/>
            </a:lvl6pPr>
            <a:lvl7pPr indent="-355600" lvl="6" marL="3200400" rtl="0">
              <a:spcBef>
                <a:spcPts val="0"/>
              </a:spcBef>
              <a:spcAft>
                <a:spcPts val="0"/>
              </a:spcAft>
              <a:buSzPts val="2000"/>
              <a:buChar char="●"/>
              <a:defRPr sz="2000"/>
            </a:lvl7pPr>
            <a:lvl8pPr indent="-355600" lvl="7" marL="3657600" rtl="0">
              <a:spcBef>
                <a:spcPts val="0"/>
              </a:spcBef>
              <a:spcAft>
                <a:spcPts val="0"/>
              </a:spcAft>
              <a:buSzPts val="2000"/>
              <a:buChar char="○"/>
              <a:defRPr sz="2000"/>
            </a:lvl8pPr>
            <a:lvl9pPr indent="-355600" lvl="8" marL="4114800" rtl="0">
              <a:spcBef>
                <a:spcPts val="0"/>
              </a:spcBef>
              <a:spcAft>
                <a:spcPts val="0"/>
              </a:spcAft>
              <a:buSzPts val="2000"/>
              <a:buChar char="■"/>
              <a:defRPr sz="2000"/>
            </a:lvl9pPr>
          </a:lstStyle>
          <a:p/>
        </p:txBody>
      </p:sp>
      <p:sp>
        <p:nvSpPr>
          <p:cNvPr id="44" name="Google Shape;44;p6"/>
          <p:cNvSpPr txBox="1"/>
          <p:nvPr>
            <p:ph idx="12" type="sldNum"/>
          </p:nvPr>
        </p:nvSpPr>
        <p:spPr>
          <a:xfrm>
            <a:off x="4297650" y="4594800"/>
            <a:ext cx="548700" cy="5487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
              <a:t>‹#›</a:t>
            </a:fld>
            <a:endParaRPr/>
          </a:p>
        </p:txBody>
      </p:sp>
      <p:pic>
        <p:nvPicPr>
          <p:cNvPr id="45" name="Google Shape;45;p6"/>
          <p:cNvPicPr preferRelativeResize="0"/>
          <p:nvPr/>
        </p:nvPicPr>
        <p:blipFill>
          <a:blip r:embed="rId3">
            <a:alphaModFix/>
          </a:blip>
          <a:stretch>
            <a:fillRect/>
          </a:stretch>
        </p:blipFill>
        <p:spPr>
          <a:xfrm>
            <a:off x="5982550" y="0"/>
            <a:ext cx="3161451" cy="198395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spTree>
      <p:nvGrpSpPr>
        <p:cNvPr id="46" name="Shape 46"/>
        <p:cNvGrpSpPr/>
        <p:nvPr/>
      </p:nvGrpSpPr>
      <p:grpSpPr>
        <a:xfrm>
          <a:off x="0" y="0"/>
          <a:ext cx="0" cy="0"/>
          <a:chOff x="0" y="0"/>
          <a:chExt cx="0" cy="0"/>
        </a:xfrm>
      </p:grpSpPr>
      <p:pic>
        <p:nvPicPr>
          <p:cNvPr id="47" name="Google Shape;47;p7"/>
          <p:cNvPicPr preferRelativeResize="0"/>
          <p:nvPr/>
        </p:nvPicPr>
        <p:blipFill rotWithShape="1">
          <a:blip r:embed="rId2">
            <a:alphaModFix/>
          </a:blip>
          <a:srcRect b="0" l="11150" r="0" t="0"/>
          <a:stretch/>
        </p:blipFill>
        <p:spPr>
          <a:xfrm>
            <a:off x="0" y="3274125"/>
            <a:ext cx="1214025" cy="1869375"/>
          </a:xfrm>
          <a:prstGeom prst="rect">
            <a:avLst/>
          </a:prstGeom>
          <a:noFill/>
          <a:ln>
            <a:noFill/>
          </a:ln>
        </p:spPr>
      </p:pic>
      <p:sp>
        <p:nvSpPr>
          <p:cNvPr id="48" name="Google Shape;48;p7"/>
          <p:cNvSpPr/>
          <p:nvPr/>
        </p:nvSpPr>
        <p:spPr>
          <a:xfrm>
            <a:off x="548700" y="548700"/>
            <a:ext cx="8046600" cy="4046100"/>
          </a:xfrm>
          <a:prstGeom prst="frame">
            <a:avLst>
              <a:gd fmla="val 637" name="adj1"/>
            </a:avLst>
          </a:prstGeom>
          <a:gradFill>
            <a:gsLst>
              <a:gs pos="0">
                <a:schemeClr val="accent5"/>
              </a:gs>
              <a:gs pos="31000">
                <a:schemeClr val="accent6"/>
              </a:gs>
              <a:gs pos="69000">
                <a:schemeClr val="accent5"/>
              </a:gs>
              <a:gs pos="100000">
                <a:schemeClr val="accent6"/>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7"/>
          <p:cNvSpPr txBox="1"/>
          <p:nvPr>
            <p:ph type="title"/>
          </p:nvPr>
        </p:nvSpPr>
        <p:spPr>
          <a:xfrm>
            <a:off x="994975" y="984265"/>
            <a:ext cx="7154100" cy="393600"/>
          </a:xfrm>
          <a:prstGeom prst="rect">
            <a:avLst/>
          </a:prstGeom>
        </p:spPr>
        <p:txBody>
          <a:bodyPr anchorCtr="0" anchor="t" bIns="0" lIns="0" spcFirstLastPara="1" rIns="0" wrap="square" tIns="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50" name="Google Shape;50;p7"/>
          <p:cNvSpPr txBox="1"/>
          <p:nvPr>
            <p:ph idx="1" type="body"/>
          </p:nvPr>
        </p:nvSpPr>
        <p:spPr>
          <a:xfrm>
            <a:off x="994975" y="1524825"/>
            <a:ext cx="2218500" cy="2739300"/>
          </a:xfrm>
          <a:prstGeom prst="rect">
            <a:avLst/>
          </a:prstGeom>
        </p:spPr>
        <p:txBody>
          <a:bodyPr anchorCtr="0" anchor="t" bIns="0" lIns="0" spcFirstLastPara="1" rIns="0" wrap="square" tIns="0">
            <a:noAutofit/>
          </a:bodyPr>
          <a:lstStyle>
            <a:lvl1pPr indent="-342900" lvl="0" marL="457200" rtl="0">
              <a:spcBef>
                <a:spcPts val="600"/>
              </a:spcBef>
              <a:spcAft>
                <a:spcPts val="0"/>
              </a:spcAft>
              <a:buSzPts val="1800"/>
              <a:buChar char="⊳"/>
              <a:defRPr sz="1800"/>
            </a:lvl1pPr>
            <a:lvl2pPr indent="-342900" lvl="1" marL="914400" rtl="0">
              <a:spcBef>
                <a:spcPts val="0"/>
              </a:spcBef>
              <a:spcAft>
                <a:spcPts val="0"/>
              </a:spcAft>
              <a:buSzPts val="1800"/>
              <a:buChar char="○"/>
              <a:defRPr sz="1800"/>
            </a:lvl2pPr>
            <a:lvl3pPr indent="-342900" lvl="2" marL="1371600" rtl="0">
              <a:spcBef>
                <a:spcPts val="0"/>
              </a:spcBef>
              <a:spcAft>
                <a:spcPts val="0"/>
              </a:spcAft>
              <a:buSzPts val="1800"/>
              <a:buChar char="■"/>
              <a:defRPr sz="1800"/>
            </a:lvl3pPr>
            <a:lvl4pPr indent="-342900" lvl="3" marL="1828800" rtl="0">
              <a:spcBef>
                <a:spcPts val="0"/>
              </a:spcBef>
              <a:spcAft>
                <a:spcPts val="0"/>
              </a:spcAft>
              <a:buSzPts val="1800"/>
              <a:buChar char="●"/>
              <a:defRPr sz="1800"/>
            </a:lvl4pPr>
            <a:lvl5pPr indent="-342900" lvl="4" marL="2286000" rtl="0">
              <a:spcBef>
                <a:spcPts val="0"/>
              </a:spcBef>
              <a:spcAft>
                <a:spcPts val="0"/>
              </a:spcAft>
              <a:buSzPts val="1800"/>
              <a:buChar char="○"/>
              <a:defRPr sz="1800"/>
            </a:lvl5pPr>
            <a:lvl6pPr indent="-342900" lvl="5" marL="2743200" rtl="0">
              <a:spcBef>
                <a:spcPts val="0"/>
              </a:spcBef>
              <a:spcAft>
                <a:spcPts val="0"/>
              </a:spcAft>
              <a:buSzPts val="1800"/>
              <a:buChar char="■"/>
              <a:defRPr sz="1800"/>
            </a:lvl6pPr>
            <a:lvl7pPr indent="-342900" lvl="6" marL="3200400" rtl="0">
              <a:spcBef>
                <a:spcPts val="0"/>
              </a:spcBef>
              <a:spcAft>
                <a:spcPts val="0"/>
              </a:spcAft>
              <a:buSzPts val="1800"/>
              <a:buChar char="●"/>
              <a:defRPr sz="1800"/>
            </a:lvl7pPr>
            <a:lvl8pPr indent="-342900" lvl="7" marL="3657600" rtl="0">
              <a:spcBef>
                <a:spcPts val="0"/>
              </a:spcBef>
              <a:spcAft>
                <a:spcPts val="0"/>
              </a:spcAft>
              <a:buSzPts val="1800"/>
              <a:buChar char="○"/>
              <a:defRPr sz="1800"/>
            </a:lvl8pPr>
            <a:lvl9pPr indent="-342900" lvl="8" marL="4114800" rtl="0">
              <a:spcBef>
                <a:spcPts val="0"/>
              </a:spcBef>
              <a:spcAft>
                <a:spcPts val="0"/>
              </a:spcAft>
              <a:buSzPts val="1800"/>
              <a:buChar char="■"/>
              <a:defRPr sz="1800"/>
            </a:lvl9pPr>
          </a:lstStyle>
          <a:p/>
        </p:txBody>
      </p:sp>
      <p:sp>
        <p:nvSpPr>
          <p:cNvPr id="51" name="Google Shape;51;p7"/>
          <p:cNvSpPr txBox="1"/>
          <p:nvPr>
            <p:ph idx="2" type="body"/>
          </p:nvPr>
        </p:nvSpPr>
        <p:spPr>
          <a:xfrm>
            <a:off x="3446663" y="1524825"/>
            <a:ext cx="2218500" cy="2739300"/>
          </a:xfrm>
          <a:prstGeom prst="rect">
            <a:avLst/>
          </a:prstGeom>
        </p:spPr>
        <p:txBody>
          <a:bodyPr anchorCtr="0" anchor="t" bIns="0" lIns="0" spcFirstLastPara="1" rIns="0" wrap="square" tIns="0">
            <a:noAutofit/>
          </a:bodyPr>
          <a:lstStyle>
            <a:lvl1pPr indent="-342900" lvl="0" marL="457200" rtl="0">
              <a:spcBef>
                <a:spcPts val="600"/>
              </a:spcBef>
              <a:spcAft>
                <a:spcPts val="0"/>
              </a:spcAft>
              <a:buSzPts val="1800"/>
              <a:buChar char="⊳"/>
              <a:defRPr sz="1800"/>
            </a:lvl1pPr>
            <a:lvl2pPr indent="-342900" lvl="1" marL="914400" rtl="0">
              <a:spcBef>
                <a:spcPts val="0"/>
              </a:spcBef>
              <a:spcAft>
                <a:spcPts val="0"/>
              </a:spcAft>
              <a:buSzPts val="1800"/>
              <a:buChar char="○"/>
              <a:defRPr sz="1800"/>
            </a:lvl2pPr>
            <a:lvl3pPr indent="-342900" lvl="2" marL="1371600" rtl="0">
              <a:spcBef>
                <a:spcPts val="0"/>
              </a:spcBef>
              <a:spcAft>
                <a:spcPts val="0"/>
              </a:spcAft>
              <a:buSzPts val="1800"/>
              <a:buChar char="■"/>
              <a:defRPr sz="1800"/>
            </a:lvl3pPr>
            <a:lvl4pPr indent="-342900" lvl="3" marL="1828800" rtl="0">
              <a:spcBef>
                <a:spcPts val="0"/>
              </a:spcBef>
              <a:spcAft>
                <a:spcPts val="0"/>
              </a:spcAft>
              <a:buSzPts val="1800"/>
              <a:buChar char="●"/>
              <a:defRPr sz="1800"/>
            </a:lvl4pPr>
            <a:lvl5pPr indent="-342900" lvl="4" marL="2286000" rtl="0">
              <a:spcBef>
                <a:spcPts val="0"/>
              </a:spcBef>
              <a:spcAft>
                <a:spcPts val="0"/>
              </a:spcAft>
              <a:buSzPts val="1800"/>
              <a:buChar char="○"/>
              <a:defRPr sz="1800"/>
            </a:lvl5pPr>
            <a:lvl6pPr indent="-342900" lvl="5" marL="2743200" rtl="0">
              <a:spcBef>
                <a:spcPts val="0"/>
              </a:spcBef>
              <a:spcAft>
                <a:spcPts val="0"/>
              </a:spcAft>
              <a:buSzPts val="1800"/>
              <a:buChar char="■"/>
              <a:defRPr sz="1800"/>
            </a:lvl6pPr>
            <a:lvl7pPr indent="-342900" lvl="6" marL="3200400" rtl="0">
              <a:spcBef>
                <a:spcPts val="0"/>
              </a:spcBef>
              <a:spcAft>
                <a:spcPts val="0"/>
              </a:spcAft>
              <a:buSzPts val="1800"/>
              <a:buChar char="●"/>
              <a:defRPr sz="1800"/>
            </a:lvl7pPr>
            <a:lvl8pPr indent="-342900" lvl="7" marL="3657600" rtl="0">
              <a:spcBef>
                <a:spcPts val="0"/>
              </a:spcBef>
              <a:spcAft>
                <a:spcPts val="0"/>
              </a:spcAft>
              <a:buSzPts val="1800"/>
              <a:buChar char="○"/>
              <a:defRPr sz="1800"/>
            </a:lvl8pPr>
            <a:lvl9pPr indent="-342900" lvl="8" marL="4114800" rtl="0">
              <a:spcBef>
                <a:spcPts val="0"/>
              </a:spcBef>
              <a:spcAft>
                <a:spcPts val="0"/>
              </a:spcAft>
              <a:buSzPts val="1800"/>
              <a:buChar char="■"/>
              <a:defRPr sz="1800"/>
            </a:lvl9pPr>
          </a:lstStyle>
          <a:p/>
        </p:txBody>
      </p:sp>
      <p:sp>
        <p:nvSpPr>
          <p:cNvPr id="52" name="Google Shape;52;p7"/>
          <p:cNvSpPr txBox="1"/>
          <p:nvPr>
            <p:ph idx="3" type="body"/>
          </p:nvPr>
        </p:nvSpPr>
        <p:spPr>
          <a:xfrm>
            <a:off x="5898352" y="1524825"/>
            <a:ext cx="2218500" cy="2739300"/>
          </a:xfrm>
          <a:prstGeom prst="rect">
            <a:avLst/>
          </a:prstGeom>
        </p:spPr>
        <p:txBody>
          <a:bodyPr anchorCtr="0" anchor="t" bIns="0" lIns="0" spcFirstLastPara="1" rIns="0" wrap="square" tIns="0">
            <a:noAutofit/>
          </a:bodyPr>
          <a:lstStyle>
            <a:lvl1pPr indent="-342900" lvl="0" marL="457200" rtl="0">
              <a:spcBef>
                <a:spcPts val="600"/>
              </a:spcBef>
              <a:spcAft>
                <a:spcPts val="0"/>
              </a:spcAft>
              <a:buSzPts val="1800"/>
              <a:buChar char="⊳"/>
              <a:defRPr sz="1800"/>
            </a:lvl1pPr>
            <a:lvl2pPr indent="-342900" lvl="1" marL="914400" rtl="0">
              <a:spcBef>
                <a:spcPts val="0"/>
              </a:spcBef>
              <a:spcAft>
                <a:spcPts val="0"/>
              </a:spcAft>
              <a:buSzPts val="1800"/>
              <a:buChar char="○"/>
              <a:defRPr sz="1800"/>
            </a:lvl2pPr>
            <a:lvl3pPr indent="-342900" lvl="2" marL="1371600" rtl="0">
              <a:spcBef>
                <a:spcPts val="0"/>
              </a:spcBef>
              <a:spcAft>
                <a:spcPts val="0"/>
              </a:spcAft>
              <a:buSzPts val="1800"/>
              <a:buChar char="■"/>
              <a:defRPr sz="1800"/>
            </a:lvl3pPr>
            <a:lvl4pPr indent="-342900" lvl="3" marL="1828800" rtl="0">
              <a:spcBef>
                <a:spcPts val="0"/>
              </a:spcBef>
              <a:spcAft>
                <a:spcPts val="0"/>
              </a:spcAft>
              <a:buSzPts val="1800"/>
              <a:buChar char="●"/>
              <a:defRPr sz="1800"/>
            </a:lvl4pPr>
            <a:lvl5pPr indent="-342900" lvl="4" marL="2286000" rtl="0">
              <a:spcBef>
                <a:spcPts val="0"/>
              </a:spcBef>
              <a:spcAft>
                <a:spcPts val="0"/>
              </a:spcAft>
              <a:buSzPts val="1800"/>
              <a:buChar char="○"/>
              <a:defRPr sz="1800"/>
            </a:lvl5pPr>
            <a:lvl6pPr indent="-342900" lvl="5" marL="2743200" rtl="0">
              <a:spcBef>
                <a:spcPts val="0"/>
              </a:spcBef>
              <a:spcAft>
                <a:spcPts val="0"/>
              </a:spcAft>
              <a:buSzPts val="1800"/>
              <a:buChar char="■"/>
              <a:defRPr sz="1800"/>
            </a:lvl6pPr>
            <a:lvl7pPr indent="-342900" lvl="6" marL="3200400" rtl="0">
              <a:spcBef>
                <a:spcPts val="0"/>
              </a:spcBef>
              <a:spcAft>
                <a:spcPts val="0"/>
              </a:spcAft>
              <a:buSzPts val="1800"/>
              <a:buChar char="●"/>
              <a:defRPr sz="1800"/>
            </a:lvl7pPr>
            <a:lvl8pPr indent="-342900" lvl="7" marL="3657600" rtl="0">
              <a:spcBef>
                <a:spcPts val="0"/>
              </a:spcBef>
              <a:spcAft>
                <a:spcPts val="0"/>
              </a:spcAft>
              <a:buSzPts val="1800"/>
              <a:buChar char="○"/>
              <a:defRPr sz="1800"/>
            </a:lvl8pPr>
            <a:lvl9pPr indent="-342900" lvl="8" marL="4114800" rtl="0">
              <a:spcBef>
                <a:spcPts val="0"/>
              </a:spcBef>
              <a:spcAft>
                <a:spcPts val="0"/>
              </a:spcAft>
              <a:buSzPts val="1800"/>
              <a:buChar char="■"/>
              <a:defRPr sz="1800"/>
            </a:lvl9pPr>
          </a:lstStyle>
          <a:p/>
        </p:txBody>
      </p:sp>
      <p:sp>
        <p:nvSpPr>
          <p:cNvPr id="53" name="Google Shape;53;p7"/>
          <p:cNvSpPr txBox="1"/>
          <p:nvPr>
            <p:ph idx="12" type="sldNum"/>
          </p:nvPr>
        </p:nvSpPr>
        <p:spPr>
          <a:xfrm>
            <a:off x="4297650" y="4594800"/>
            <a:ext cx="548700" cy="5487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
              <a:t>‹#›</a:t>
            </a:fld>
            <a:endParaRPr/>
          </a:p>
        </p:txBody>
      </p:sp>
      <p:pic>
        <p:nvPicPr>
          <p:cNvPr id="54" name="Google Shape;54;p7"/>
          <p:cNvPicPr preferRelativeResize="0"/>
          <p:nvPr/>
        </p:nvPicPr>
        <p:blipFill>
          <a:blip r:embed="rId3">
            <a:alphaModFix/>
          </a:blip>
          <a:stretch>
            <a:fillRect/>
          </a:stretch>
        </p:blipFill>
        <p:spPr>
          <a:xfrm>
            <a:off x="5961300" y="0"/>
            <a:ext cx="3182701" cy="2325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5" name="Shape 55"/>
        <p:cNvGrpSpPr/>
        <p:nvPr/>
      </p:nvGrpSpPr>
      <p:grpSpPr>
        <a:xfrm>
          <a:off x="0" y="0"/>
          <a:ext cx="0" cy="0"/>
          <a:chOff x="0" y="0"/>
          <a:chExt cx="0" cy="0"/>
        </a:xfrm>
      </p:grpSpPr>
      <p:pic>
        <p:nvPicPr>
          <p:cNvPr id="56" name="Google Shape;56;p8"/>
          <p:cNvPicPr preferRelativeResize="0"/>
          <p:nvPr/>
        </p:nvPicPr>
        <p:blipFill>
          <a:blip r:embed="rId2">
            <a:alphaModFix/>
          </a:blip>
          <a:stretch>
            <a:fillRect/>
          </a:stretch>
        </p:blipFill>
        <p:spPr>
          <a:xfrm>
            <a:off x="0" y="3116650"/>
            <a:ext cx="1481525" cy="2026850"/>
          </a:xfrm>
          <a:prstGeom prst="rect">
            <a:avLst/>
          </a:prstGeom>
          <a:noFill/>
          <a:ln>
            <a:noFill/>
          </a:ln>
        </p:spPr>
      </p:pic>
      <p:sp>
        <p:nvSpPr>
          <p:cNvPr id="57" name="Google Shape;57;p8"/>
          <p:cNvSpPr/>
          <p:nvPr/>
        </p:nvSpPr>
        <p:spPr>
          <a:xfrm>
            <a:off x="548700" y="548700"/>
            <a:ext cx="8046600" cy="4046100"/>
          </a:xfrm>
          <a:prstGeom prst="frame">
            <a:avLst>
              <a:gd fmla="val 637" name="adj1"/>
            </a:avLst>
          </a:prstGeom>
          <a:gradFill>
            <a:gsLst>
              <a:gs pos="0">
                <a:schemeClr val="accent5"/>
              </a:gs>
              <a:gs pos="31000">
                <a:schemeClr val="accent6"/>
              </a:gs>
              <a:gs pos="69000">
                <a:schemeClr val="accent5"/>
              </a:gs>
              <a:gs pos="100000">
                <a:schemeClr val="accent6"/>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8"/>
          <p:cNvSpPr txBox="1"/>
          <p:nvPr>
            <p:ph type="title"/>
          </p:nvPr>
        </p:nvSpPr>
        <p:spPr>
          <a:xfrm>
            <a:off x="994975" y="984265"/>
            <a:ext cx="7154100" cy="393600"/>
          </a:xfrm>
          <a:prstGeom prst="rect">
            <a:avLst/>
          </a:prstGeom>
        </p:spPr>
        <p:txBody>
          <a:bodyPr anchorCtr="0" anchor="t" bIns="0" lIns="0" spcFirstLastPara="1" rIns="0" wrap="square" tIns="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59" name="Google Shape;59;p8"/>
          <p:cNvSpPr txBox="1"/>
          <p:nvPr>
            <p:ph idx="12" type="sldNum"/>
          </p:nvPr>
        </p:nvSpPr>
        <p:spPr>
          <a:xfrm>
            <a:off x="4297650" y="4594800"/>
            <a:ext cx="548700" cy="5487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
              <a:t>‹#›</a:t>
            </a:fld>
            <a:endParaRPr/>
          </a:p>
        </p:txBody>
      </p:sp>
      <p:pic>
        <p:nvPicPr>
          <p:cNvPr id="60" name="Google Shape;60;p8"/>
          <p:cNvPicPr preferRelativeResize="0"/>
          <p:nvPr/>
        </p:nvPicPr>
        <p:blipFill>
          <a:blip r:embed="rId3">
            <a:alphaModFix/>
          </a:blip>
          <a:stretch>
            <a:fillRect/>
          </a:stretch>
        </p:blipFill>
        <p:spPr>
          <a:xfrm>
            <a:off x="5409375" y="0"/>
            <a:ext cx="3734625" cy="2343625"/>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1" name="Shape 61"/>
        <p:cNvGrpSpPr/>
        <p:nvPr/>
      </p:nvGrpSpPr>
      <p:grpSpPr>
        <a:xfrm>
          <a:off x="0" y="0"/>
          <a:ext cx="0" cy="0"/>
          <a:chOff x="0" y="0"/>
          <a:chExt cx="0" cy="0"/>
        </a:xfrm>
      </p:grpSpPr>
      <p:pic>
        <p:nvPicPr>
          <p:cNvPr id="62" name="Google Shape;62;p9"/>
          <p:cNvPicPr preferRelativeResize="0"/>
          <p:nvPr/>
        </p:nvPicPr>
        <p:blipFill>
          <a:blip r:embed="rId2">
            <a:alphaModFix/>
          </a:blip>
          <a:stretch>
            <a:fillRect/>
          </a:stretch>
        </p:blipFill>
        <p:spPr>
          <a:xfrm>
            <a:off x="6915100" y="0"/>
            <a:ext cx="2228899" cy="1726875"/>
          </a:xfrm>
          <a:prstGeom prst="rect">
            <a:avLst/>
          </a:prstGeom>
          <a:noFill/>
          <a:ln>
            <a:noFill/>
          </a:ln>
        </p:spPr>
      </p:pic>
      <p:sp>
        <p:nvSpPr>
          <p:cNvPr id="63" name="Google Shape;63;p9"/>
          <p:cNvSpPr/>
          <p:nvPr/>
        </p:nvSpPr>
        <p:spPr>
          <a:xfrm>
            <a:off x="548700" y="548700"/>
            <a:ext cx="8046600" cy="4046100"/>
          </a:xfrm>
          <a:prstGeom prst="frame">
            <a:avLst>
              <a:gd fmla="val 637" name="adj1"/>
            </a:avLst>
          </a:prstGeom>
          <a:gradFill>
            <a:gsLst>
              <a:gs pos="0">
                <a:schemeClr val="accent5"/>
              </a:gs>
              <a:gs pos="31000">
                <a:schemeClr val="accent6"/>
              </a:gs>
              <a:gs pos="69000">
                <a:schemeClr val="accent5"/>
              </a:gs>
              <a:gs pos="100000">
                <a:schemeClr val="accent6"/>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9"/>
          <p:cNvSpPr txBox="1"/>
          <p:nvPr>
            <p:ph idx="1" type="body"/>
          </p:nvPr>
        </p:nvSpPr>
        <p:spPr>
          <a:xfrm>
            <a:off x="994975" y="4025300"/>
            <a:ext cx="7154100" cy="411300"/>
          </a:xfrm>
          <a:prstGeom prst="rect">
            <a:avLst/>
          </a:prstGeom>
        </p:spPr>
        <p:txBody>
          <a:bodyPr anchorCtr="0" anchor="t" bIns="0" lIns="0" spcFirstLastPara="1" rIns="0" wrap="square" tIns="0">
            <a:noAutofit/>
          </a:bodyPr>
          <a:lstStyle>
            <a:lvl1pPr indent="-228600" lvl="0" marL="457200" rtl="0" algn="ctr">
              <a:spcBef>
                <a:spcPts val="360"/>
              </a:spcBef>
              <a:spcAft>
                <a:spcPts val="0"/>
              </a:spcAft>
              <a:buSzPts val="1800"/>
              <a:buNone/>
              <a:defRPr sz="1800"/>
            </a:lvl1pPr>
          </a:lstStyle>
          <a:p/>
        </p:txBody>
      </p:sp>
      <p:sp>
        <p:nvSpPr>
          <p:cNvPr id="65" name="Google Shape;65;p9"/>
          <p:cNvSpPr txBox="1"/>
          <p:nvPr>
            <p:ph idx="12" type="sldNum"/>
          </p:nvPr>
        </p:nvSpPr>
        <p:spPr>
          <a:xfrm>
            <a:off x="4297650" y="4594800"/>
            <a:ext cx="548700" cy="5487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
              <a:t>‹#›</a:t>
            </a:fld>
            <a:endParaRPr/>
          </a:p>
        </p:txBody>
      </p:sp>
      <p:pic>
        <p:nvPicPr>
          <p:cNvPr id="66" name="Google Shape;66;p9"/>
          <p:cNvPicPr preferRelativeResize="0"/>
          <p:nvPr/>
        </p:nvPicPr>
        <p:blipFill>
          <a:blip r:embed="rId3">
            <a:alphaModFix/>
          </a:blip>
          <a:stretch>
            <a:fillRect/>
          </a:stretch>
        </p:blipFill>
        <p:spPr>
          <a:xfrm>
            <a:off x="0" y="3059525"/>
            <a:ext cx="2083950" cy="2083975"/>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7" name="Shape 67"/>
        <p:cNvGrpSpPr/>
        <p:nvPr/>
      </p:nvGrpSpPr>
      <p:grpSpPr>
        <a:xfrm>
          <a:off x="0" y="0"/>
          <a:ext cx="0" cy="0"/>
          <a:chOff x="0" y="0"/>
          <a:chExt cx="0" cy="0"/>
        </a:xfrm>
      </p:grpSpPr>
      <p:sp>
        <p:nvSpPr>
          <p:cNvPr id="68" name="Google Shape;68;p10"/>
          <p:cNvSpPr/>
          <p:nvPr/>
        </p:nvSpPr>
        <p:spPr>
          <a:xfrm>
            <a:off x="548700" y="548700"/>
            <a:ext cx="8046600" cy="4046100"/>
          </a:xfrm>
          <a:prstGeom prst="frame">
            <a:avLst>
              <a:gd fmla="val 637" name="adj1"/>
            </a:avLst>
          </a:prstGeom>
          <a:gradFill>
            <a:gsLst>
              <a:gs pos="0">
                <a:schemeClr val="accent5"/>
              </a:gs>
              <a:gs pos="31000">
                <a:schemeClr val="accent6"/>
              </a:gs>
              <a:gs pos="69000">
                <a:schemeClr val="accent5"/>
              </a:gs>
              <a:gs pos="100000">
                <a:schemeClr val="accent6"/>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10"/>
          <p:cNvSpPr txBox="1"/>
          <p:nvPr>
            <p:ph idx="12" type="sldNum"/>
          </p:nvPr>
        </p:nvSpPr>
        <p:spPr>
          <a:xfrm>
            <a:off x="4297650" y="4594800"/>
            <a:ext cx="548700" cy="548700"/>
          </a:xfrm>
          <a:prstGeom prst="rect">
            <a:avLst/>
          </a:prstGeom>
        </p:spPr>
        <p:txBody>
          <a:bodyPr anchorCtr="0" anchor="ctr" bIns="0" lIns="0" spcFirstLastPara="1" rIns="0" wrap="square" tIns="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 Green Watercolor">
  <p:cSld name="BLANK_2">
    <p:bg>
      <p:bgPr>
        <a:blipFill>
          <a:blip r:embed="rId2">
            <a:alphaModFix/>
          </a:blip>
          <a:stretch>
            <a:fillRect/>
          </a:stretch>
        </a:blipFill>
      </p:bgPr>
    </p:bg>
    <p:spTree>
      <p:nvGrpSpPr>
        <p:cNvPr id="70" name="Shape 70"/>
        <p:cNvGrpSpPr/>
        <p:nvPr/>
      </p:nvGrpSpPr>
      <p:grpSpPr>
        <a:xfrm>
          <a:off x="0" y="0"/>
          <a:ext cx="0" cy="0"/>
          <a:chOff x="0" y="0"/>
          <a:chExt cx="0" cy="0"/>
        </a:xfrm>
      </p:grpSpPr>
      <p:sp>
        <p:nvSpPr>
          <p:cNvPr id="71" name="Google Shape;71;p11"/>
          <p:cNvSpPr/>
          <p:nvPr/>
        </p:nvSpPr>
        <p:spPr>
          <a:xfrm>
            <a:off x="548700" y="548700"/>
            <a:ext cx="8046600" cy="4046100"/>
          </a:xfrm>
          <a:prstGeom prst="frame">
            <a:avLst>
              <a:gd fmla="val 637" name="adj1"/>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11"/>
          <p:cNvSpPr txBox="1"/>
          <p:nvPr>
            <p:ph idx="12" type="sldNum"/>
          </p:nvPr>
        </p:nvSpPr>
        <p:spPr>
          <a:xfrm>
            <a:off x="4297650" y="4594800"/>
            <a:ext cx="548700" cy="548700"/>
          </a:xfrm>
          <a:prstGeom prst="rect">
            <a:avLst/>
          </a:prstGeom>
        </p:spPr>
        <p:txBody>
          <a:bodyPr anchorCtr="0" anchor="ctr" bIns="0" lIns="0" spcFirstLastPara="1" rIns="0" wrap="square" tIns="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ctr">
              <a:spcBef>
                <a:spcPts val="0"/>
              </a:spcBef>
              <a:spcAft>
                <a:spcPts val="0"/>
              </a:spcAft>
              <a:buNone/>
            </a:pPr>
            <a:fld id="{00000000-1234-1234-1234-123412341234}" type="slidenum">
              <a:rPr lang="en"/>
              <a:t>‹#›</a:t>
            </a:fld>
            <a:endParaRPr/>
          </a:p>
        </p:txBody>
      </p:sp>
      <p:pic>
        <p:nvPicPr>
          <p:cNvPr id="73" name="Google Shape;73;p11"/>
          <p:cNvPicPr preferRelativeResize="0"/>
          <p:nvPr/>
        </p:nvPicPr>
        <p:blipFill>
          <a:blip r:embed="rId3">
            <a:alphaModFix/>
          </a:blip>
          <a:stretch>
            <a:fillRect/>
          </a:stretch>
        </p:blipFill>
        <p:spPr>
          <a:xfrm>
            <a:off x="6915100" y="0"/>
            <a:ext cx="2228899" cy="1726875"/>
          </a:xfrm>
          <a:prstGeom prst="rect">
            <a:avLst/>
          </a:prstGeom>
          <a:noFill/>
          <a:ln>
            <a:noFill/>
          </a:ln>
        </p:spPr>
      </p:pic>
      <p:pic>
        <p:nvPicPr>
          <p:cNvPr id="74" name="Google Shape;74;p11"/>
          <p:cNvPicPr preferRelativeResize="0"/>
          <p:nvPr/>
        </p:nvPicPr>
        <p:blipFill>
          <a:blip r:embed="rId4">
            <a:alphaModFix/>
          </a:blip>
          <a:stretch>
            <a:fillRect/>
          </a:stretch>
        </p:blipFill>
        <p:spPr>
          <a:xfrm>
            <a:off x="0" y="3059525"/>
            <a:ext cx="2083950" cy="2083975"/>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 Blue Watercolor">
  <p:cSld name="BLANK_2_1">
    <p:bg>
      <p:bgPr>
        <a:blipFill>
          <a:blip r:embed="rId2">
            <a:alphaModFix/>
          </a:blip>
          <a:stretch>
            <a:fillRect/>
          </a:stretch>
        </a:blipFill>
      </p:bgPr>
    </p:bg>
    <p:spTree>
      <p:nvGrpSpPr>
        <p:cNvPr id="75" name="Shape 75"/>
        <p:cNvGrpSpPr/>
        <p:nvPr/>
      </p:nvGrpSpPr>
      <p:grpSpPr>
        <a:xfrm>
          <a:off x="0" y="0"/>
          <a:ext cx="0" cy="0"/>
          <a:chOff x="0" y="0"/>
          <a:chExt cx="0" cy="0"/>
        </a:xfrm>
      </p:grpSpPr>
      <p:pic>
        <p:nvPicPr>
          <p:cNvPr id="76" name="Google Shape;76;p12"/>
          <p:cNvPicPr preferRelativeResize="0"/>
          <p:nvPr/>
        </p:nvPicPr>
        <p:blipFill>
          <a:blip r:embed="rId3">
            <a:alphaModFix/>
          </a:blip>
          <a:stretch>
            <a:fillRect/>
          </a:stretch>
        </p:blipFill>
        <p:spPr>
          <a:xfrm>
            <a:off x="6915100" y="0"/>
            <a:ext cx="2228899" cy="1726875"/>
          </a:xfrm>
          <a:prstGeom prst="rect">
            <a:avLst/>
          </a:prstGeom>
          <a:noFill/>
          <a:ln>
            <a:noFill/>
          </a:ln>
        </p:spPr>
      </p:pic>
      <p:sp>
        <p:nvSpPr>
          <p:cNvPr id="77" name="Google Shape;77;p12"/>
          <p:cNvSpPr/>
          <p:nvPr/>
        </p:nvSpPr>
        <p:spPr>
          <a:xfrm>
            <a:off x="548700" y="548700"/>
            <a:ext cx="8046600" cy="4046100"/>
          </a:xfrm>
          <a:prstGeom prst="frame">
            <a:avLst>
              <a:gd fmla="val 637" name="adj1"/>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12"/>
          <p:cNvSpPr txBox="1"/>
          <p:nvPr>
            <p:ph idx="12" type="sldNum"/>
          </p:nvPr>
        </p:nvSpPr>
        <p:spPr>
          <a:xfrm>
            <a:off x="4297650" y="4594800"/>
            <a:ext cx="548700" cy="548700"/>
          </a:xfrm>
          <a:prstGeom prst="rect">
            <a:avLst/>
          </a:prstGeom>
        </p:spPr>
        <p:txBody>
          <a:bodyPr anchorCtr="0" anchor="ctr" bIns="0" lIns="0" spcFirstLastPara="1" rIns="0" wrap="square" tIns="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ctr">
              <a:spcBef>
                <a:spcPts val="0"/>
              </a:spcBef>
              <a:spcAft>
                <a:spcPts val="0"/>
              </a:spcAft>
              <a:buNone/>
            </a:pPr>
            <a:fld id="{00000000-1234-1234-1234-123412341234}" type="slidenum">
              <a:rPr lang="en"/>
              <a:t>‹#›</a:t>
            </a:fld>
            <a:endParaRPr/>
          </a:p>
        </p:txBody>
      </p:sp>
      <p:pic>
        <p:nvPicPr>
          <p:cNvPr id="79" name="Google Shape;79;p12"/>
          <p:cNvPicPr preferRelativeResize="0"/>
          <p:nvPr/>
        </p:nvPicPr>
        <p:blipFill>
          <a:blip r:embed="rId4">
            <a:alphaModFix/>
          </a:blip>
          <a:stretch>
            <a:fillRect/>
          </a:stretch>
        </p:blipFill>
        <p:spPr>
          <a:xfrm>
            <a:off x="0" y="3059525"/>
            <a:ext cx="2083950" cy="2083975"/>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994975" y="984265"/>
            <a:ext cx="7154100" cy="393600"/>
          </a:xfrm>
          <a:prstGeom prst="rect">
            <a:avLst/>
          </a:prstGeom>
          <a:noFill/>
          <a:ln>
            <a:noFill/>
          </a:ln>
        </p:spPr>
        <p:txBody>
          <a:bodyPr anchorCtr="0" anchor="t" bIns="0" lIns="0" spcFirstLastPara="1" rIns="0" wrap="square" tIns="0">
            <a:noAutofit/>
          </a:bodyPr>
          <a:lstStyle>
            <a:lvl1pPr lvl="0" rtl="0">
              <a:lnSpc>
                <a:spcPct val="90000"/>
              </a:lnSpc>
              <a:spcBef>
                <a:spcPts val="0"/>
              </a:spcBef>
              <a:spcAft>
                <a:spcPts val="0"/>
              </a:spcAft>
              <a:buClr>
                <a:schemeClr val="dk2"/>
              </a:buClr>
              <a:buSzPts val="3000"/>
              <a:buFont typeface="Vidaloka"/>
              <a:buNone/>
              <a:defRPr sz="3000">
                <a:solidFill>
                  <a:schemeClr val="dk2"/>
                </a:solidFill>
                <a:latin typeface="Vidaloka"/>
                <a:ea typeface="Vidaloka"/>
                <a:cs typeface="Vidaloka"/>
                <a:sym typeface="Vidaloka"/>
              </a:defRPr>
            </a:lvl1pPr>
            <a:lvl2pPr lvl="1" rtl="0">
              <a:lnSpc>
                <a:spcPct val="90000"/>
              </a:lnSpc>
              <a:spcBef>
                <a:spcPts val="0"/>
              </a:spcBef>
              <a:spcAft>
                <a:spcPts val="0"/>
              </a:spcAft>
              <a:buClr>
                <a:schemeClr val="dk2"/>
              </a:buClr>
              <a:buSzPts val="3000"/>
              <a:buFont typeface="Vidaloka"/>
              <a:buNone/>
              <a:defRPr sz="3000">
                <a:solidFill>
                  <a:schemeClr val="dk2"/>
                </a:solidFill>
                <a:latin typeface="Vidaloka"/>
                <a:ea typeface="Vidaloka"/>
                <a:cs typeface="Vidaloka"/>
                <a:sym typeface="Vidaloka"/>
              </a:defRPr>
            </a:lvl2pPr>
            <a:lvl3pPr lvl="2" rtl="0">
              <a:lnSpc>
                <a:spcPct val="90000"/>
              </a:lnSpc>
              <a:spcBef>
                <a:spcPts val="0"/>
              </a:spcBef>
              <a:spcAft>
                <a:spcPts val="0"/>
              </a:spcAft>
              <a:buClr>
                <a:schemeClr val="dk2"/>
              </a:buClr>
              <a:buSzPts val="3000"/>
              <a:buFont typeface="Vidaloka"/>
              <a:buNone/>
              <a:defRPr sz="3000">
                <a:solidFill>
                  <a:schemeClr val="dk2"/>
                </a:solidFill>
                <a:latin typeface="Vidaloka"/>
                <a:ea typeface="Vidaloka"/>
                <a:cs typeface="Vidaloka"/>
                <a:sym typeface="Vidaloka"/>
              </a:defRPr>
            </a:lvl3pPr>
            <a:lvl4pPr lvl="3" rtl="0">
              <a:lnSpc>
                <a:spcPct val="90000"/>
              </a:lnSpc>
              <a:spcBef>
                <a:spcPts val="0"/>
              </a:spcBef>
              <a:spcAft>
                <a:spcPts val="0"/>
              </a:spcAft>
              <a:buClr>
                <a:schemeClr val="dk2"/>
              </a:buClr>
              <a:buSzPts val="3000"/>
              <a:buFont typeface="Vidaloka"/>
              <a:buNone/>
              <a:defRPr sz="3000">
                <a:solidFill>
                  <a:schemeClr val="dk2"/>
                </a:solidFill>
                <a:latin typeface="Vidaloka"/>
                <a:ea typeface="Vidaloka"/>
                <a:cs typeface="Vidaloka"/>
                <a:sym typeface="Vidaloka"/>
              </a:defRPr>
            </a:lvl4pPr>
            <a:lvl5pPr lvl="4" rtl="0">
              <a:lnSpc>
                <a:spcPct val="90000"/>
              </a:lnSpc>
              <a:spcBef>
                <a:spcPts val="0"/>
              </a:spcBef>
              <a:spcAft>
                <a:spcPts val="0"/>
              </a:spcAft>
              <a:buClr>
                <a:schemeClr val="dk2"/>
              </a:buClr>
              <a:buSzPts val="3000"/>
              <a:buFont typeface="Vidaloka"/>
              <a:buNone/>
              <a:defRPr sz="3000">
                <a:solidFill>
                  <a:schemeClr val="dk2"/>
                </a:solidFill>
                <a:latin typeface="Vidaloka"/>
                <a:ea typeface="Vidaloka"/>
                <a:cs typeface="Vidaloka"/>
                <a:sym typeface="Vidaloka"/>
              </a:defRPr>
            </a:lvl5pPr>
            <a:lvl6pPr lvl="5" rtl="0">
              <a:lnSpc>
                <a:spcPct val="90000"/>
              </a:lnSpc>
              <a:spcBef>
                <a:spcPts val="0"/>
              </a:spcBef>
              <a:spcAft>
                <a:spcPts val="0"/>
              </a:spcAft>
              <a:buClr>
                <a:schemeClr val="dk2"/>
              </a:buClr>
              <a:buSzPts val="3000"/>
              <a:buFont typeface="Vidaloka"/>
              <a:buNone/>
              <a:defRPr sz="3000">
                <a:solidFill>
                  <a:schemeClr val="dk2"/>
                </a:solidFill>
                <a:latin typeface="Vidaloka"/>
                <a:ea typeface="Vidaloka"/>
                <a:cs typeface="Vidaloka"/>
                <a:sym typeface="Vidaloka"/>
              </a:defRPr>
            </a:lvl6pPr>
            <a:lvl7pPr lvl="6" rtl="0">
              <a:lnSpc>
                <a:spcPct val="90000"/>
              </a:lnSpc>
              <a:spcBef>
                <a:spcPts val="0"/>
              </a:spcBef>
              <a:spcAft>
                <a:spcPts val="0"/>
              </a:spcAft>
              <a:buClr>
                <a:schemeClr val="dk2"/>
              </a:buClr>
              <a:buSzPts val="3000"/>
              <a:buFont typeface="Vidaloka"/>
              <a:buNone/>
              <a:defRPr sz="3000">
                <a:solidFill>
                  <a:schemeClr val="dk2"/>
                </a:solidFill>
                <a:latin typeface="Vidaloka"/>
                <a:ea typeface="Vidaloka"/>
                <a:cs typeface="Vidaloka"/>
                <a:sym typeface="Vidaloka"/>
              </a:defRPr>
            </a:lvl7pPr>
            <a:lvl8pPr lvl="7" rtl="0">
              <a:lnSpc>
                <a:spcPct val="90000"/>
              </a:lnSpc>
              <a:spcBef>
                <a:spcPts val="0"/>
              </a:spcBef>
              <a:spcAft>
                <a:spcPts val="0"/>
              </a:spcAft>
              <a:buClr>
                <a:schemeClr val="dk2"/>
              </a:buClr>
              <a:buSzPts val="3000"/>
              <a:buFont typeface="Vidaloka"/>
              <a:buNone/>
              <a:defRPr sz="3000">
                <a:solidFill>
                  <a:schemeClr val="dk2"/>
                </a:solidFill>
                <a:latin typeface="Vidaloka"/>
                <a:ea typeface="Vidaloka"/>
                <a:cs typeface="Vidaloka"/>
                <a:sym typeface="Vidaloka"/>
              </a:defRPr>
            </a:lvl8pPr>
            <a:lvl9pPr lvl="8" rtl="0">
              <a:lnSpc>
                <a:spcPct val="90000"/>
              </a:lnSpc>
              <a:spcBef>
                <a:spcPts val="0"/>
              </a:spcBef>
              <a:spcAft>
                <a:spcPts val="0"/>
              </a:spcAft>
              <a:buClr>
                <a:schemeClr val="dk2"/>
              </a:buClr>
              <a:buSzPts val="3000"/>
              <a:buFont typeface="Vidaloka"/>
              <a:buNone/>
              <a:defRPr sz="3000">
                <a:solidFill>
                  <a:schemeClr val="dk2"/>
                </a:solidFill>
                <a:latin typeface="Vidaloka"/>
                <a:ea typeface="Vidaloka"/>
                <a:cs typeface="Vidaloka"/>
                <a:sym typeface="Vidaloka"/>
              </a:defRPr>
            </a:lvl9pPr>
          </a:lstStyle>
          <a:p/>
        </p:txBody>
      </p:sp>
      <p:sp>
        <p:nvSpPr>
          <p:cNvPr id="7" name="Google Shape;7;p1"/>
          <p:cNvSpPr txBox="1"/>
          <p:nvPr>
            <p:ph idx="1" type="body"/>
          </p:nvPr>
        </p:nvSpPr>
        <p:spPr>
          <a:xfrm>
            <a:off x="994975" y="1524837"/>
            <a:ext cx="7154100" cy="2805600"/>
          </a:xfrm>
          <a:prstGeom prst="rect">
            <a:avLst/>
          </a:prstGeom>
          <a:noFill/>
          <a:ln>
            <a:noFill/>
          </a:ln>
        </p:spPr>
        <p:txBody>
          <a:bodyPr anchorCtr="0" anchor="t" bIns="0" lIns="0" spcFirstLastPara="1" rIns="0" wrap="square" tIns="0">
            <a:noAutofit/>
          </a:bodyPr>
          <a:lstStyle>
            <a:lvl1pPr indent="-381000" lvl="0" marL="457200" rtl="0">
              <a:lnSpc>
                <a:spcPct val="115000"/>
              </a:lnSpc>
              <a:spcBef>
                <a:spcPts val="600"/>
              </a:spcBef>
              <a:spcAft>
                <a:spcPts val="0"/>
              </a:spcAft>
              <a:buClr>
                <a:schemeClr val="accent3"/>
              </a:buClr>
              <a:buSzPts val="2400"/>
              <a:buFont typeface="Bellota Text Light"/>
              <a:buChar char="⊳"/>
              <a:defRPr sz="2400">
                <a:solidFill>
                  <a:schemeClr val="dk1"/>
                </a:solidFill>
                <a:latin typeface="Bellota Text Light"/>
                <a:ea typeface="Bellota Text Light"/>
                <a:cs typeface="Bellota Text Light"/>
                <a:sym typeface="Bellota Text Light"/>
              </a:defRPr>
            </a:lvl1pPr>
            <a:lvl2pPr indent="-381000" lvl="1" marL="914400" rtl="0">
              <a:lnSpc>
                <a:spcPct val="115000"/>
              </a:lnSpc>
              <a:spcBef>
                <a:spcPts val="0"/>
              </a:spcBef>
              <a:spcAft>
                <a:spcPts val="0"/>
              </a:spcAft>
              <a:buClr>
                <a:schemeClr val="accent3"/>
              </a:buClr>
              <a:buSzPts val="2400"/>
              <a:buFont typeface="Bellota Text Light"/>
              <a:buChar char="○"/>
              <a:defRPr sz="2400">
                <a:solidFill>
                  <a:schemeClr val="dk1"/>
                </a:solidFill>
                <a:latin typeface="Bellota Text Light"/>
                <a:ea typeface="Bellota Text Light"/>
                <a:cs typeface="Bellota Text Light"/>
                <a:sym typeface="Bellota Text Light"/>
              </a:defRPr>
            </a:lvl2pPr>
            <a:lvl3pPr indent="-381000" lvl="2" marL="1371600" rtl="0">
              <a:lnSpc>
                <a:spcPct val="115000"/>
              </a:lnSpc>
              <a:spcBef>
                <a:spcPts val="0"/>
              </a:spcBef>
              <a:spcAft>
                <a:spcPts val="0"/>
              </a:spcAft>
              <a:buClr>
                <a:schemeClr val="accent3"/>
              </a:buClr>
              <a:buSzPts val="2400"/>
              <a:buFont typeface="Bellota Text Light"/>
              <a:buChar char="■"/>
              <a:defRPr sz="2400">
                <a:solidFill>
                  <a:schemeClr val="dk1"/>
                </a:solidFill>
                <a:latin typeface="Bellota Text Light"/>
                <a:ea typeface="Bellota Text Light"/>
                <a:cs typeface="Bellota Text Light"/>
                <a:sym typeface="Bellota Text Light"/>
              </a:defRPr>
            </a:lvl3pPr>
            <a:lvl4pPr indent="-381000" lvl="3" marL="1828800" rtl="0">
              <a:lnSpc>
                <a:spcPct val="115000"/>
              </a:lnSpc>
              <a:spcBef>
                <a:spcPts val="0"/>
              </a:spcBef>
              <a:spcAft>
                <a:spcPts val="0"/>
              </a:spcAft>
              <a:buClr>
                <a:schemeClr val="dk1"/>
              </a:buClr>
              <a:buSzPts val="2400"/>
              <a:buFont typeface="Bellota Text Light"/>
              <a:buChar char="●"/>
              <a:defRPr sz="2400">
                <a:solidFill>
                  <a:schemeClr val="dk1"/>
                </a:solidFill>
                <a:latin typeface="Bellota Text Light"/>
                <a:ea typeface="Bellota Text Light"/>
                <a:cs typeface="Bellota Text Light"/>
                <a:sym typeface="Bellota Text Light"/>
              </a:defRPr>
            </a:lvl4pPr>
            <a:lvl5pPr indent="-381000" lvl="4" marL="2286000" rtl="0">
              <a:lnSpc>
                <a:spcPct val="115000"/>
              </a:lnSpc>
              <a:spcBef>
                <a:spcPts val="0"/>
              </a:spcBef>
              <a:spcAft>
                <a:spcPts val="0"/>
              </a:spcAft>
              <a:buClr>
                <a:schemeClr val="dk1"/>
              </a:buClr>
              <a:buSzPts val="2400"/>
              <a:buFont typeface="Bellota Text Light"/>
              <a:buChar char="○"/>
              <a:defRPr sz="2400">
                <a:solidFill>
                  <a:schemeClr val="dk1"/>
                </a:solidFill>
                <a:latin typeface="Bellota Text Light"/>
                <a:ea typeface="Bellota Text Light"/>
                <a:cs typeface="Bellota Text Light"/>
                <a:sym typeface="Bellota Text Light"/>
              </a:defRPr>
            </a:lvl5pPr>
            <a:lvl6pPr indent="-381000" lvl="5" marL="2743200" rtl="0">
              <a:lnSpc>
                <a:spcPct val="115000"/>
              </a:lnSpc>
              <a:spcBef>
                <a:spcPts val="0"/>
              </a:spcBef>
              <a:spcAft>
                <a:spcPts val="0"/>
              </a:spcAft>
              <a:buClr>
                <a:schemeClr val="dk1"/>
              </a:buClr>
              <a:buSzPts val="2400"/>
              <a:buFont typeface="Bellota Text Light"/>
              <a:buChar char="■"/>
              <a:defRPr sz="2400">
                <a:solidFill>
                  <a:schemeClr val="dk1"/>
                </a:solidFill>
                <a:latin typeface="Bellota Text Light"/>
                <a:ea typeface="Bellota Text Light"/>
                <a:cs typeface="Bellota Text Light"/>
                <a:sym typeface="Bellota Text Light"/>
              </a:defRPr>
            </a:lvl6pPr>
            <a:lvl7pPr indent="-381000" lvl="6" marL="3200400" rtl="0">
              <a:lnSpc>
                <a:spcPct val="115000"/>
              </a:lnSpc>
              <a:spcBef>
                <a:spcPts val="0"/>
              </a:spcBef>
              <a:spcAft>
                <a:spcPts val="0"/>
              </a:spcAft>
              <a:buClr>
                <a:schemeClr val="dk1"/>
              </a:buClr>
              <a:buSzPts val="2400"/>
              <a:buFont typeface="Bellota Text Light"/>
              <a:buChar char="●"/>
              <a:defRPr sz="2400">
                <a:solidFill>
                  <a:schemeClr val="dk1"/>
                </a:solidFill>
                <a:latin typeface="Bellota Text Light"/>
                <a:ea typeface="Bellota Text Light"/>
                <a:cs typeface="Bellota Text Light"/>
                <a:sym typeface="Bellota Text Light"/>
              </a:defRPr>
            </a:lvl7pPr>
            <a:lvl8pPr indent="-381000" lvl="7" marL="3657600" rtl="0">
              <a:lnSpc>
                <a:spcPct val="115000"/>
              </a:lnSpc>
              <a:spcBef>
                <a:spcPts val="0"/>
              </a:spcBef>
              <a:spcAft>
                <a:spcPts val="0"/>
              </a:spcAft>
              <a:buClr>
                <a:schemeClr val="dk1"/>
              </a:buClr>
              <a:buSzPts val="2400"/>
              <a:buFont typeface="Bellota Text Light"/>
              <a:buChar char="○"/>
              <a:defRPr sz="2400">
                <a:solidFill>
                  <a:schemeClr val="dk1"/>
                </a:solidFill>
                <a:latin typeface="Bellota Text Light"/>
                <a:ea typeface="Bellota Text Light"/>
                <a:cs typeface="Bellota Text Light"/>
                <a:sym typeface="Bellota Text Light"/>
              </a:defRPr>
            </a:lvl8pPr>
            <a:lvl9pPr indent="-381000" lvl="8" marL="4114800" rtl="0">
              <a:lnSpc>
                <a:spcPct val="115000"/>
              </a:lnSpc>
              <a:spcBef>
                <a:spcPts val="0"/>
              </a:spcBef>
              <a:spcAft>
                <a:spcPts val="0"/>
              </a:spcAft>
              <a:buClr>
                <a:schemeClr val="dk1"/>
              </a:buClr>
              <a:buSzPts val="2400"/>
              <a:buFont typeface="Bellota Text Light"/>
              <a:buChar char="■"/>
              <a:defRPr sz="2400">
                <a:solidFill>
                  <a:schemeClr val="dk1"/>
                </a:solidFill>
                <a:latin typeface="Bellota Text Light"/>
                <a:ea typeface="Bellota Text Light"/>
                <a:cs typeface="Bellota Text Light"/>
                <a:sym typeface="Bellota Text Light"/>
              </a:defRPr>
            </a:lvl9pPr>
          </a:lstStyle>
          <a:p/>
        </p:txBody>
      </p:sp>
      <p:sp>
        <p:nvSpPr>
          <p:cNvPr id="8" name="Google Shape;8;p1"/>
          <p:cNvSpPr txBox="1"/>
          <p:nvPr>
            <p:ph idx="12" type="sldNum"/>
          </p:nvPr>
        </p:nvSpPr>
        <p:spPr>
          <a:xfrm>
            <a:off x="4297650" y="4594800"/>
            <a:ext cx="548700" cy="548700"/>
          </a:xfrm>
          <a:prstGeom prst="rect">
            <a:avLst/>
          </a:prstGeom>
          <a:noFill/>
          <a:ln>
            <a:noFill/>
          </a:ln>
        </p:spPr>
        <p:txBody>
          <a:bodyPr anchorCtr="0" anchor="ctr" bIns="0" lIns="0" spcFirstLastPara="1" rIns="0" wrap="square" tIns="0">
            <a:noAutofit/>
          </a:bodyPr>
          <a:lstStyle>
            <a:lvl1pPr lvl="0" rtl="0" algn="ctr">
              <a:buNone/>
              <a:defRPr sz="1300">
                <a:solidFill>
                  <a:schemeClr val="accent6"/>
                </a:solidFill>
                <a:latin typeface="Parisienne"/>
                <a:ea typeface="Parisienne"/>
                <a:cs typeface="Parisienne"/>
                <a:sym typeface="Parisienne"/>
              </a:defRPr>
            </a:lvl1pPr>
            <a:lvl2pPr lvl="1" rtl="0" algn="ctr">
              <a:buNone/>
              <a:defRPr sz="1300">
                <a:solidFill>
                  <a:schemeClr val="accent6"/>
                </a:solidFill>
                <a:latin typeface="Parisienne"/>
                <a:ea typeface="Parisienne"/>
                <a:cs typeface="Parisienne"/>
                <a:sym typeface="Parisienne"/>
              </a:defRPr>
            </a:lvl2pPr>
            <a:lvl3pPr lvl="2" rtl="0" algn="ctr">
              <a:buNone/>
              <a:defRPr sz="1300">
                <a:solidFill>
                  <a:schemeClr val="accent6"/>
                </a:solidFill>
                <a:latin typeface="Parisienne"/>
                <a:ea typeface="Parisienne"/>
                <a:cs typeface="Parisienne"/>
                <a:sym typeface="Parisienne"/>
              </a:defRPr>
            </a:lvl3pPr>
            <a:lvl4pPr lvl="3" rtl="0" algn="ctr">
              <a:buNone/>
              <a:defRPr sz="1300">
                <a:solidFill>
                  <a:schemeClr val="accent6"/>
                </a:solidFill>
                <a:latin typeface="Parisienne"/>
                <a:ea typeface="Parisienne"/>
                <a:cs typeface="Parisienne"/>
                <a:sym typeface="Parisienne"/>
              </a:defRPr>
            </a:lvl4pPr>
            <a:lvl5pPr lvl="4" rtl="0" algn="ctr">
              <a:buNone/>
              <a:defRPr sz="1300">
                <a:solidFill>
                  <a:schemeClr val="accent6"/>
                </a:solidFill>
                <a:latin typeface="Parisienne"/>
                <a:ea typeface="Parisienne"/>
                <a:cs typeface="Parisienne"/>
                <a:sym typeface="Parisienne"/>
              </a:defRPr>
            </a:lvl5pPr>
            <a:lvl6pPr lvl="5" rtl="0" algn="ctr">
              <a:buNone/>
              <a:defRPr sz="1300">
                <a:solidFill>
                  <a:schemeClr val="accent6"/>
                </a:solidFill>
                <a:latin typeface="Parisienne"/>
                <a:ea typeface="Parisienne"/>
                <a:cs typeface="Parisienne"/>
                <a:sym typeface="Parisienne"/>
              </a:defRPr>
            </a:lvl6pPr>
            <a:lvl7pPr lvl="6" rtl="0" algn="ctr">
              <a:buNone/>
              <a:defRPr sz="1300">
                <a:solidFill>
                  <a:schemeClr val="accent6"/>
                </a:solidFill>
                <a:latin typeface="Parisienne"/>
                <a:ea typeface="Parisienne"/>
                <a:cs typeface="Parisienne"/>
                <a:sym typeface="Parisienne"/>
              </a:defRPr>
            </a:lvl7pPr>
            <a:lvl8pPr lvl="7" rtl="0" algn="ctr">
              <a:buNone/>
              <a:defRPr sz="1300">
                <a:solidFill>
                  <a:schemeClr val="accent6"/>
                </a:solidFill>
                <a:latin typeface="Parisienne"/>
                <a:ea typeface="Parisienne"/>
                <a:cs typeface="Parisienne"/>
                <a:sym typeface="Parisienne"/>
              </a:defRPr>
            </a:lvl8pPr>
            <a:lvl9pPr lvl="8" rtl="0" algn="ctr">
              <a:buNone/>
              <a:defRPr sz="1300">
                <a:solidFill>
                  <a:schemeClr val="accent6"/>
                </a:solidFill>
                <a:latin typeface="Parisienne"/>
                <a:ea typeface="Parisienne"/>
                <a:cs typeface="Parisienne"/>
                <a:sym typeface="Parisienne"/>
              </a:defRPr>
            </a:lvl9pPr>
          </a:lstStyle>
          <a:p>
            <a:pPr indent="0" lvl="0" marL="0" rtl="0" algn="ct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ransition>
    <p:fade thruBlk="1"/>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8.xml"/><Relationship Id="rId3" Type="http://schemas.openxmlformats.org/officeDocument/2006/relationships/image" Target="../media/image13.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9.xml"/><Relationship Id="rId3" Type="http://schemas.openxmlformats.org/officeDocument/2006/relationships/image" Target="../media/image13.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2.xml"/><Relationship Id="rId3" Type="http://schemas.openxmlformats.org/officeDocument/2006/relationships/hyperlink" Target="https://www.fontsquirrel.com/fonts/vidaloka" TargetMode="External"/><Relationship Id="rId4" Type="http://schemas.openxmlformats.org/officeDocument/2006/relationships/hyperlink" Target="https://www.fontsquirrel.com/fonts/bellota" TargetMode="External"/><Relationship Id="rId5" Type="http://schemas.openxmlformats.org/officeDocument/2006/relationships/hyperlink" Target="http://www.slidescarnival.com/?utm_source=template" TargetMode="External"/><Relationship Id="rId6" Type="http://schemas.openxmlformats.org/officeDocument/2006/relationships/hyperlink" Target="http://unsplash.com/&amp;utm_source=slidescarnival"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ph type="ctrTitle"/>
          </p:nvPr>
        </p:nvSpPr>
        <p:spPr>
          <a:xfrm>
            <a:off x="994975" y="586700"/>
            <a:ext cx="6407400" cy="3745200"/>
          </a:xfrm>
          <a:prstGeom prst="rect">
            <a:avLst/>
          </a:prstGeom>
        </p:spPr>
        <p:txBody>
          <a:bodyPr anchorCtr="0" anchor="t" bIns="0" lIns="0" spcFirstLastPara="1" rIns="0" wrap="square" tIns="0">
            <a:noAutofit/>
          </a:bodyPr>
          <a:lstStyle/>
          <a:p>
            <a:pPr indent="0" lvl="0" marL="0" rtl="0" algn="ctr">
              <a:lnSpc>
                <a:spcPct val="115000"/>
              </a:lnSpc>
              <a:spcBef>
                <a:spcPts val="1200"/>
              </a:spcBef>
              <a:spcAft>
                <a:spcPts val="0"/>
              </a:spcAft>
              <a:buNone/>
            </a:pPr>
            <a:r>
              <a:rPr b="1" lang="en" sz="1900">
                <a:solidFill>
                  <a:srgbClr val="000000"/>
                </a:solidFill>
                <a:latin typeface="Arial"/>
                <a:ea typeface="Arial"/>
                <a:cs typeface="Arial"/>
                <a:sym typeface="Arial"/>
              </a:rPr>
              <a:t>Feasibility Study</a:t>
            </a:r>
            <a:endParaRPr b="1" sz="19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b="1" sz="19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b="1" sz="19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b="1" lang="en" sz="1900">
                <a:solidFill>
                  <a:srgbClr val="000000"/>
                </a:solidFill>
                <a:latin typeface="Arial"/>
                <a:ea typeface="Arial"/>
                <a:cs typeface="Arial"/>
                <a:sym typeface="Arial"/>
              </a:rPr>
              <a:t>Lecture 10:  Financial Study Part 1</a:t>
            </a:r>
            <a:endParaRPr b="1" sz="19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t/>
            </a:r>
            <a:endParaRPr b="1" sz="19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b="1" lang="en" sz="1900">
                <a:solidFill>
                  <a:srgbClr val="000000"/>
                </a:solidFill>
                <a:latin typeface="Arial"/>
                <a:ea typeface="Arial"/>
                <a:cs typeface="Arial"/>
                <a:sym typeface="Arial"/>
              </a:rPr>
              <a:t>  </a:t>
            </a:r>
            <a:endParaRPr b="1" sz="1900">
              <a:solidFill>
                <a:srgbClr val="000000"/>
              </a:solidFill>
              <a:latin typeface="Arial"/>
              <a:ea typeface="Arial"/>
              <a:cs typeface="Arial"/>
              <a:sym typeface="Arial"/>
            </a:endParaRPr>
          </a:p>
          <a:p>
            <a:pPr indent="0" lvl="0" marL="0" rtl="0" algn="ctr">
              <a:lnSpc>
                <a:spcPct val="100000"/>
              </a:lnSpc>
              <a:spcBef>
                <a:spcPts val="1200"/>
              </a:spcBef>
              <a:spcAft>
                <a:spcPts val="0"/>
              </a:spcAft>
              <a:buNone/>
            </a:pPr>
            <a:r>
              <a:rPr b="1" lang="en" sz="1900">
                <a:solidFill>
                  <a:srgbClr val="000000"/>
                </a:solidFill>
                <a:latin typeface="Arial"/>
                <a:ea typeface="Arial"/>
                <a:cs typeface="Arial"/>
                <a:sym typeface="Arial"/>
              </a:rPr>
              <a:t>Lecturer:  Fidela R. Balajadia</a:t>
            </a:r>
            <a:endParaRPr b="1" sz="19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1900">
                <a:solidFill>
                  <a:srgbClr val="000000"/>
                </a:solidFill>
                <a:latin typeface="Arial"/>
                <a:ea typeface="Arial"/>
                <a:cs typeface="Arial"/>
                <a:sym typeface="Arial"/>
              </a:rPr>
              <a:t>Associate Professor 2</a:t>
            </a:r>
            <a:endParaRPr b="1" sz="19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1900">
                <a:solidFill>
                  <a:srgbClr val="000000"/>
                </a:solidFill>
                <a:latin typeface="Arial"/>
                <a:ea typeface="Arial"/>
                <a:cs typeface="Arial"/>
                <a:sym typeface="Arial"/>
              </a:rPr>
              <a:t>University of the Assumption, Philippines</a:t>
            </a:r>
            <a:endParaRPr b="1" sz="19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1200">
                <a:solidFill>
                  <a:srgbClr val="000000"/>
                </a:solidFill>
                <a:latin typeface="Arial"/>
                <a:ea typeface="Arial"/>
                <a:cs typeface="Arial"/>
                <a:sym typeface="Arial"/>
              </a:rPr>
              <a:t> </a:t>
            </a:r>
            <a:endParaRPr sz="12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l">
              <a:spcBef>
                <a:spcPts val="1200"/>
              </a:spcBef>
              <a:spcAft>
                <a:spcPts val="0"/>
              </a:spcAft>
              <a:buNone/>
            </a:pPr>
            <a:r>
              <a:t/>
            </a:r>
            <a:endParaRPr b="1" sz="1200">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4"/>
          <p:cNvSpPr txBox="1"/>
          <p:nvPr>
            <p:ph idx="4294967295" type="subTitle"/>
          </p:nvPr>
        </p:nvSpPr>
        <p:spPr>
          <a:xfrm>
            <a:off x="342250" y="0"/>
            <a:ext cx="7806900" cy="4594800"/>
          </a:xfrm>
          <a:prstGeom prst="rect">
            <a:avLst/>
          </a:prstGeom>
        </p:spPr>
        <p:txBody>
          <a:bodyPr anchorCtr="0" anchor="t" bIns="0" lIns="0" spcFirstLastPara="1" rIns="0" wrap="square" tIns="0">
            <a:noAutofit/>
          </a:bodyPr>
          <a:lstStyle/>
          <a:p>
            <a:pPr indent="0" lvl="0" marL="0" rtl="0" algn="l">
              <a:spcBef>
                <a:spcPts val="1200"/>
              </a:spcBef>
              <a:spcAft>
                <a:spcPts val="0"/>
              </a:spcAft>
              <a:buNone/>
            </a:pPr>
            <a:r>
              <a:rPr b="1" lang="en" sz="2200">
                <a:solidFill>
                  <a:srgbClr val="000000"/>
                </a:solidFill>
                <a:latin typeface="Arial"/>
                <a:ea typeface="Arial"/>
                <a:cs typeface="Arial"/>
                <a:sym typeface="Arial"/>
              </a:rPr>
              <a:t>Lecture Learning Objectives:</a:t>
            </a:r>
            <a:endParaRPr b="1" sz="2200">
              <a:solidFill>
                <a:srgbClr val="000000"/>
              </a:solidFill>
              <a:latin typeface="Arial"/>
              <a:ea typeface="Arial"/>
              <a:cs typeface="Arial"/>
              <a:sym typeface="Arial"/>
            </a:endParaRPr>
          </a:p>
          <a:p>
            <a:pPr indent="12700" lvl="0" marL="0" rtl="0" algn="l">
              <a:spcBef>
                <a:spcPts val="1200"/>
              </a:spcBef>
              <a:spcAft>
                <a:spcPts val="0"/>
              </a:spcAft>
              <a:buNone/>
            </a:pPr>
            <a:r>
              <a:rPr lang="en" sz="2000">
                <a:solidFill>
                  <a:srgbClr val="000000"/>
                </a:solidFill>
                <a:latin typeface="Arial"/>
                <a:ea typeface="Arial"/>
                <a:cs typeface="Arial"/>
                <a:sym typeface="Arial"/>
              </a:rPr>
              <a:t>At the end of the lecture, you will be able to:</a:t>
            </a:r>
            <a:endParaRPr sz="2000">
              <a:solidFill>
                <a:srgbClr val="000000"/>
              </a:solidFill>
              <a:latin typeface="Arial"/>
              <a:ea typeface="Arial"/>
              <a:cs typeface="Arial"/>
              <a:sym typeface="Arial"/>
            </a:endParaRPr>
          </a:p>
          <a:p>
            <a:pPr indent="0" lvl="0" marL="0" rtl="0" algn="l">
              <a:spcBef>
                <a:spcPts val="1200"/>
              </a:spcBef>
              <a:spcAft>
                <a:spcPts val="0"/>
              </a:spcAft>
              <a:buNone/>
            </a:pPr>
            <a:r>
              <a:rPr lang="en" sz="2000">
                <a:solidFill>
                  <a:srgbClr val="000000"/>
                </a:solidFill>
                <a:latin typeface="Arial"/>
                <a:ea typeface="Arial"/>
                <a:cs typeface="Arial"/>
                <a:sym typeface="Arial"/>
              </a:rPr>
              <a:t>1.</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Discuss the nature of a financial study.</a:t>
            </a:r>
            <a:endParaRPr sz="2000">
              <a:solidFill>
                <a:srgbClr val="000000"/>
              </a:solidFill>
              <a:latin typeface="Arial"/>
              <a:ea typeface="Arial"/>
              <a:cs typeface="Arial"/>
              <a:sym typeface="Arial"/>
            </a:endParaRPr>
          </a:p>
          <a:p>
            <a:pPr indent="0" lvl="0" marL="0" rtl="0" algn="l">
              <a:spcBef>
                <a:spcPts val="1200"/>
              </a:spcBef>
              <a:spcAft>
                <a:spcPts val="0"/>
              </a:spcAft>
              <a:buNone/>
            </a:pPr>
            <a:r>
              <a:rPr lang="en" sz="2000">
                <a:solidFill>
                  <a:srgbClr val="000000"/>
                </a:solidFill>
                <a:latin typeface="Arial"/>
                <a:ea typeface="Arial"/>
                <a:cs typeface="Arial"/>
                <a:sym typeface="Arial"/>
              </a:rPr>
              <a:t>2.</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Identify the major sections of a financial study.</a:t>
            </a:r>
            <a:endParaRPr sz="2000">
              <a:solidFill>
                <a:srgbClr val="000000"/>
              </a:solidFill>
              <a:latin typeface="Arial"/>
              <a:ea typeface="Arial"/>
              <a:cs typeface="Arial"/>
              <a:sym typeface="Arial"/>
            </a:endParaRPr>
          </a:p>
          <a:p>
            <a:pPr indent="0" lvl="0" marL="0" rtl="0" algn="l">
              <a:spcBef>
                <a:spcPts val="1200"/>
              </a:spcBef>
              <a:spcAft>
                <a:spcPts val="0"/>
              </a:spcAft>
              <a:buNone/>
            </a:pPr>
            <a:r>
              <a:rPr lang="en" sz="2000">
                <a:solidFill>
                  <a:srgbClr val="000000"/>
                </a:solidFill>
                <a:latin typeface="Arial"/>
                <a:ea typeface="Arial"/>
                <a:cs typeface="Arial"/>
                <a:sym typeface="Arial"/>
              </a:rPr>
              <a:t>3.</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Describe the procedural steps in conducting a financial study.</a:t>
            </a:r>
            <a:endParaRPr sz="2000">
              <a:solidFill>
                <a:srgbClr val="000000"/>
              </a:solidFill>
              <a:latin typeface="Arial"/>
              <a:ea typeface="Arial"/>
              <a:cs typeface="Arial"/>
              <a:sym typeface="Arial"/>
            </a:endParaRPr>
          </a:p>
          <a:p>
            <a:pPr indent="0" lvl="0" marL="0" rtl="0" algn="l">
              <a:spcBef>
                <a:spcPts val="1200"/>
              </a:spcBef>
              <a:spcAft>
                <a:spcPts val="0"/>
              </a:spcAft>
              <a:buNone/>
            </a:pPr>
            <a:r>
              <a:rPr lang="en" sz="2000">
                <a:solidFill>
                  <a:srgbClr val="000000"/>
                </a:solidFill>
                <a:latin typeface="Arial"/>
                <a:ea typeface="Arial"/>
                <a:cs typeface="Arial"/>
                <a:sym typeface="Arial"/>
              </a:rPr>
              <a:t>4.</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Discuss the importance of assumptions in a financial study.</a:t>
            </a:r>
            <a:endParaRPr sz="2000">
              <a:solidFill>
                <a:srgbClr val="000000"/>
              </a:solidFill>
              <a:latin typeface="Arial"/>
              <a:ea typeface="Arial"/>
              <a:cs typeface="Arial"/>
              <a:sym typeface="Arial"/>
            </a:endParaRPr>
          </a:p>
          <a:p>
            <a:pPr indent="0" lvl="0" marL="0" rtl="0" algn="l">
              <a:spcBef>
                <a:spcPts val="1200"/>
              </a:spcBef>
              <a:spcAft>
                <a:spcPts val="0"/>
              </a:spcAft>
              <a:buNone/>
            </a:pPr>
            <a:r>
              <a:rPr lang="en" sz="2000">
                <a:solidFill>
                  <a:srgbClr val="000000"/>
                </a:solidFill>
                <a:latin typeface="Arial"/>
                <a:ea typeface="Arial"/>
                <a:cs typeface="Arial"/>
                <a:sym typeface="Arial"/>
              </a:rPr>
              <a:t>5.</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Describe the various sources of financing.</a:t>
            </a:r>
            <a:endParaRPr sz="2000">
              <a:solidFill>
                <a:srgbClr val="000000"/>
              </a:solidFill>
              <a:latin typeface="Arial"/>
              <a:ea typeface="Arial"/>
              <a:cs typeface="Arial"/>
              <a:sym typeface="Arial"/>
            </a:endParaRPr>
          </a:p>
          <a:p>
            <a:pPr indent="0" lvl="0" marL="0" rtl="0" algn="l">
              <a:spcBef>
                <a:spcPts val="1200"/>
              </a:spcBef>
              <a:spcAft>
                <a:spcPts val="0"/>
              </a:spcAft>
              <a:buNone/>
            </a:pPr>
            <a:r>
              <a:rPr lang="en" sz="2000">
                <a:solidFill>
                  <a:srgbClr val="000000"/>
                </a:solidFill>
                <a:latin typeface="Arial"/>
                <a:ea typeface="Arial"/>
                <a:cs typeface="Arial"/>
                <a:sym typeface="Arial"/>
              </a:rPr>
              <a:t>6.</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Prepare projected financial statements; and</a:t>
            </a:r>
            <a:endParaRPr sz="2000">
              <a:solidFill>
                <a:srgbClr val="000000"/>
              </a:solidFill>
              <a:latin typeface="Arial"/>
              <a:ea typeface="Arial"/>
              <a:cs typeface="Arial"/>
              <a:sym typeface="Arial"/>
            </a:endParaRPr>
          </a:p>
          <a:p>
            <a:pPr indent="0" lvl="0" marL="0" rtl="0" algn="l">
              <a:spcBef>
                <a:spcPts val="1200"/>
              </a:spcBef>
              <a:spcAft>
                <a:spcPts val="0"/>
              </a:spcAft>
              <a:buNone/>
            </a:pPr>
            <a:r>
              <a:rPr lang="en" sz="2000">
                <a:solidFill>
                  <a:srgbClr val="000000"/>
                </a:solidFill>
                <a:latin typeface="Arial"/>
                <a:ea typeface="Arial"/>
                <a:cs typeface="Arial"/>
                <a:sym typeface="Arial"/>
              </a:rPr>
              <a:t>7.</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Analyze financial statements.</a:t>
            </a:r>
            <a:endParaRPr sz="2000">
              <a:solidFill>
                <a:srgbClr val="000000"/>
              </a:solidFill>
              <a:latin typeface="Arial"/>
              <a:ea typeface="Arial"/>
              <a:cs typeface="Arial"/>
              <a:sym typeface="Arial"/>
            </a:endParaRPr>
          </a:p>
          <a:p>
            <a:pPr indent="0" lvl="0" marL="228600" rtl="0" algn="l">
              <a:spcBef>
                <a:spcPts val="1200"/>
              </a:spcBef>
              <a:spcAft>
                <a:spcPts val="0"/>
              </a:spcAft>
              <a:buNone/>
            </a:pPr>
            <a:r>
              <a:t/>
            </a:r>
            <a:endParaRPr b="1" sz="12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5"/>
          <p:cNvSpPr txBox="1"/>
          <p:nvPr>
            <p:ph idx="1" type="body"/>
          </p:nvPr>
        </p:nvSpPr>
        <p:spPr>
          <a:xfrm>
            <a:off x="342250" y="283575"/>
            <a:ext cx="8243100" cy="4046700"/>
          </a:xfrm>
          <a:prstGeom prst="rect">
            <a:avLst/>
          </a:prstGeom>
        </p:spPr>
        <p:txBody>
          <a:bodyPr anchorCtr="0" anchor="t" bIns="0" lIns="0" spcFirstLastPara="1" rIns="0" wrap="square" tIns="0">
            <a:noAutofit/>
          </a:bodyPr>
          <a:lstStyle/>
          <a:p>
            <a:pPr indent="0" lvl="0" marL="228600" rtl="0" algn="l">
              <a:spcBef>
                <a:spcPts val="1200"/>
              </a:spcBef>
              <a:spcAft>
                <a:spcPts val="0"/>
              </a:spcAft>
              <a:buNone/>
            </a:pPr>
            <a:r>
              <a:rPr b="1" lang="en" sz="2300">
                <a:solidFill>
                  <a:srgbClr val="000000"/>
                </a:solidFill>
                <a:latin typeface="Arial"/>
                <a:ea typeface="Arial"/>
                <a:cs typeface="Arial"/>
                <a:sym typeface="Arial"/>
              </a:rPr>
              <a:t>Nature and Concept</a:t>
            </a:r>
            <a:endParaRPr b="1" sz="2300">
              <a:solidFill>
                <a:srgbClr val="000000"/>
              </a:solidFill>
              <a:latin typeface="Arial"/>
              <a:ea typeface="Arial"/>
              <a:cs typeface="Arial"/>
              <a:sym typeface="Arial"/>
            </a:endParaRPr>
          </a:p>
          <a:p>
            <a:pPr indent="0" lvl="0" marL="228600" rtl="0" algn="just">
              <a:lnSpc>
                <a:spcPct val="100000"/>
              </a:lnSpc>
              <a:spcBef>
                <a:spcPts val="1200"/>
              </a:spcBef>
              <a:spcAft>
                <a:spcPts val="0"/>
              </a:spcAft>
              <a:buNone/>
            </a:pPr>
            <a:r>
              <a:rPr lang="en" sz="2100">
                <a:solidFill>
                  <a:srgbClr val="000000"/>
                </a:solidFill>
                <a:latin typeface="Arial"/>
                <a:ea typeface="Arial"/>
                <a:cs typeface="Arial"/>
                <a:sym typeface="Arial"/>
              </a:rPr>
              <a:t>    	</a:t>
            </a:r>
            <a:r>
              <a:rPr b="1" lang="en" sz="2100">
                <a:solidFill>
                  <a:srgbClr val="000000"/>
                </a:solidFill>
                <a:latin typeface="Arial"/>
                <a:ea typeface="Arial"/>
                <a:cs typeface="Arial"/>
                <a:sym typeface="Arial"/>
              </a:rPr>
              <a:t>Financial study</a:t>
            </a:r>
            <a:r>
              <a:rPr lang="en" sz="2100">
                <a:solidFill>
                  <a:srgbClr val="000000"/>
                </a:solidFill>
                <a:latin typeface="Arial"/>
                <a:ea typeface="Arial"/>
                <a:cs typeface="Arial"/>
                <a:sym typeface="Arial"/>
              </a:rPr>
              <a:t> is the fifth section of a feasibility study.  It deals with the cost of the projects, the expected revenue to be realized, the estimated operating expenses to be incurred, and the projected profitability of the business endeavor.  All financial information shown in the various financial statements are not historical amounts.  They are projected financial data based on various assumptions used in the study.  By its very nature, therefore, the feasibility study is purely a forecast of </a:t>
            </a:r>
            <a:endParaRPr sz="2100">
              <a:solidFill>
                <a:srgbClr val="000000"/>
              </a:solidFill>
              <a:latin typeface="Arial"/>
              <a:ea typeface="Arial"/>
              <a:cs typeface="Arial"/>
              <a:sym typeface="Arial"/>
            </a:endParaRPr>
          </a:p>
          <a:p>
            <a:pPr indent="0" lvl="0" marL="228600" rtl="0" algn="just">
              <a:lnSpc>
                <a:spcPct val="100000"/>
              </a:lnSpc>
              <a:spcBef>
                <a:spcPts val="0"/>
              </a:spcBef>
              <a:spcAft>
                <a:spcPts val="0"/>
              </a:spcAft>
              <a:buNone/>
            </a:pPr>
            <a:r>
              <a:rPr lang="en" sz="2100">
                <a:solidFill>
                  <a:srgbClr val="000000"/>
                </a:solidFill>
                <a:latin typeface="Arial"/>
                <a:ea typeface="Arial"/>
                <a:cs typeface="Arial"/>
                <a:sym typeface="Arial"/>
              </a:rPr>
              <a:t>expected events.</a:t>
            </a:r>
            <a:endParaRPr sz="2100">
              <a:solidFill>
                <a:srgbClr val="000000"/>
              </a:solidFill>
              <a:latin typeface="Arial"/>
              <a:ea typeface="Arial"/>
              <a:cs typeface="Arial"/>
              <a:sym typeface="Arial"/>
            </a:endParaRPr>
          </a:p>
          <a:p>
            <a:pPr indent="0" lvl="0" marL="0" rtl="0" algn="l">
              <a:spcBef>
                <a:spcPts val="600"/>
              </a:spcBef>
              <a:spcAft>
                <a:spcPts val="0"/>
              </a:spcAft>
              <a:buNone/>
            </a:pPr>
            <a:r>
              <a:t/>
            </a:r>
            <a:endParaRPr/>
          </a:p>
        </p:txBody>
      </p:sp>
      <p:sp>
        <p:nvSpPr>
          <p:cNvPr id="95" name="Google Shape;95;p15"/>
          <p:cNvSpPr txBox="1"/>
          <p:nvPr>
            <p:ph idx="12" type="sldNum"/>
          </p:nvPr>
        </p:nvSpPr>
        <p:spPr>
          <a:xfrm>
            <a:off x="4297650" y="4594800"/>
            <a:ext cx="548700" cy="548700"/>
          </a:xfrm>
          <a:prstGeom prst="rect">
            <a:avLst/>
          </a:prstGeom>
        </p:spPr>
        <p:txBody>
          <a:bodyPr anchorCtr="0" anchor="ctr" bIns="0" lIns="0" spcFirstLastPara="1" rIns="0" wrap="square" tIns="0">
            <a:noAutofit/>
          </a:body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6"/>
          <p:cNvSpPr txBox="1"/>
          <p:nvPr>
            <p:ph idx="1" type="subTitle"/>
          </p:nvPr>
        </p:nvSpPr>
        <p:spPr>
          <a:xfrm>
            <a:off x="322700" y="117350"/>
            <a:ext cx="6943200" cy="4498200"/>
          </a:xfrm>
          <a:prstGeom prst="rect">
            <a:avLst/>
          </a:prstGeom>
        </p:spPr>
        <p:txBody>
          <a:bodyPr anchorCtr="0" anchor="t" bIns="0" lIns="0" spcFirstLastPara="1" rIns="0" wrap="square" tIns="0">
            <a:noAutofit/>
          </a:bodyPr>
          <a:lstStyle/>
          <a:p>
            <a:pPr indent="0" lvl="0" marL="228600" rtl="0" algn="just">
              <a:lnSpc>
                <a:spcPct val="100000"/>
              </a:lnSpc>
              <a:spcBef>
                <a:spcPts val="1200"/>
              </a:spcBef>
              <a:spcAft>
                <a:spcPts val="0"/>
              </a:spcAft>
              <a:buNone/>
            </a:pPr>
            <a:r>
              <a:rPr lang="en" sz="2100">
                <a:solidFill>
                  <a:srgbClr val="000000"/>
                </a:solidFill>
                <a:latin typeface="Arial"/>
                <a:ea typeface="Arial"/>
                <a:cs typeface="Arial"/>
                <a:sym typeface="Arial"/>
              </a:rPr>
              <a:t>In resolving the fundamental question, however, there is a need to answer the following corollary questions:</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Does profitability mean financial feasibility?</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Does liquidity of the business denote financial feasibility?</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3.</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Do readily available financing sources imply feasibility?</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4.</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Does a rate of return on investments that is higher than the cost of capital mean profitability? </a:t>
            </a:r>
            <a:endParaRPr sz="21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17"/>
          <p:cNvSpPr txBox="1"/>
          <p:nvPr>
            <p:ph idx="1" type="body"/>
          </p:nvPr>
        </p:nvSpPr>
        <p:spPr>
          <a:xfrm>
            <a:off x="488925" y="420475"/>
            <a:ext cx="8155200" cy="4615500"/>
          </a:xfrm>
          <a:prstGeom prst="rect">
            <a:avLst/>
          </a:prstGeom>
        </p:spPr>
        <p:txBody>
          <a:bodyPr anchorCtr="0" anchor="ctr" bIns="0" lIns="0" spcFirstLastPara="1" rIns="0" wrap="square" tIns="0">
            <a:noAutofit/>
          </a:bodyPr>
          <a:lstStyle/>
          <a:p>
            <a:pPr indent="0" lvl="0" marL="0" rtl="0" algn="just">
              <a:spcBef>
                <a:spcPts val="1200"/>
              </a:spcBef>
              <a:spcAft>
                <a:spcPts val="0"/>
              </a:spcAft>
              <a:buNone/>
            </a:pPr>
            <a:r>
              <a:rPr i="0" lang="en" sz="2200">
                <a:solidFill>
                  <a:srgbClr val="000000"/>
                </a:solidFill>
                <a:latin typeface="Arial"/>
                <a:ea typeface="Arial"/>
                <a:cs typeface="Arial"/>
                <a:sym typeface="Arial"/>
              </a:rPr>
              <a:t>This section seeks to accomplish the following objectives:</a:t>
            </a:r>
            <a:endParaRPr i="0" sz="2200">
              <a:solidFill>
                <a:srgbClr val="000000"/>
              </a:solidFill>
              <a:latin typeface="Arial"/>
              <a:ea typeface="Arial"/>
              <a:cs typeface="Arial"/>
              <a:sym typeface="Arial"/>
            </a:endParaRPr>
          </a:p>
          <a:p>
            <a:pPr indent="0" lvl="0" marL="0" rtl="0" algn="just">
              <a:spcBef>
                <a:spcPts val="1200"/>
              </a:spcBef>
              <a:spcAft>
                <a:spcPts val="0"/>
              </a:spcAft>
              <a:buNone/>
            </a:pPr>
            <a:r>
              <a:rPr i="0" lang="en" sz="2200">
                <a:solidFill>
                  <a:srgbClr val="000000"/>
                </a:solidFill>
                <a:latin typeface="Arial"/>
                <a:ea typeface="Arial"/>
                <a:cs typeface="Arial"/>
                <a:sym typeface="Arial"/>
              </a:rPr>
              <a:t>1.</a:t>
            </a:r>
            <a:r>
              <a:rPr i="0" lang="en" sz="2200">
                <a:solidFill>
                  <a:srgbClr val="000000"/>
                </a:solidFill>
                <a:latin typeface="Times New Roman"/>
                <a:ea typeface="Times New Roman"/>
                <a:cs typeface="Times New Roman"/>
                <a:sym typeface="Times New Roman"/>
              </a:rPr>
              <a:t>	</a:t>
            </a:r>
            <a:r>
              <a:rPr i="0" lang="en" sz="2200">
                <a:solidFill>
                  <a:srgbClr val="000000"/>
                </a:solidFill>
                <a:latin typeface="Arial"/>
                <a:ea typeface="Arial"/>
                <a:cs typeface="Arial"/>
                <a:sym typeface="Arial"/>
              </a:rPr>
              <a:t>To exhaustively evaluate the profitability of the business and its level of profitability;</a:t>
            </a:r>
            <a:endParaRPr i="0" sz="2200">
              <a:solidFill>
                <a:srgbClr val="000000"/>
              </a:solidFill>
              <a:latin typeface="Arial"/>
              <a:ea typeface="Arial"/>
              <a:cs typeface="Arial"/>
              <a:sym typeface="Arial"/>
            </a:endParaRPr>
          </a:p>
          <a:p>
            <a:pPr indent="0" lvl="0" marL="0" rtl="0" algn="just">
              <a:spcBef>
                <a:spcPts val="1200"/>
              </a:spcBef>
              <a:spcAft>
                <a:spcPts val="0"/>
              </a:spcAft>
              <a:buNone/>
            </a:pPr>
            <a:r>
              <a:rPr i="0" lang="en" sz="2200">
                <a:solidFill>
                  <a:srgbClr val="000000"/>
                </a:solidFill>
                <a:latin typeface="Arial"/>
                <a:ea typeface="Arial"/>
                <a:cs typeface="Arial"/>
                <a:sym typeface="Arial"/>
              </a:rPr>
              <a:t>2.</a:t>
            </a:r>
            <a:r>
              <a:rPr i="0" lang="en" sz="2200">
                <a:solidFill>
                  <a:srgbClr val="000000"/>
                </a:solidFill>
                <a:latin typeface="Times New Roman"/>
                <a:ea typeface="Times New Roman"/>
                <a:cs typeface="Times New Roman"/>
                <a:sym typeface="Times New Roman"/>
              </a:rPr>
              <a:t>	</a:t>
            </a:r>
            <a:r>
              <a:rPr i="0" lang="en" sz="2200">
                <a:solidFill>
                  <a:srgbClr val="000000"/>
                </a:solidFill>
                <a:latin typeface="Arial"/>
                <a:ea typeface="Arial"/>
                <a:cs typeface="Arial"/>
                <a:sym typeface="Arial"/>
              </a:rPr>
              <a:t>To determine the ability of the business to generate cash from operating activities;</a:t>
            </a:r>
            <a:endParaRPr i="0" sz="2200">
              <a:solidFill>
                <a:srgbClr val="000000"/>
              </a:solidFill>
              <a:latin typeface="Arial"/>
              <a:ea typeface="Arial"/>
              <a:cs typeface="Arial"/>
              <a:sym typeface="Arial"/>
            </a:endParaRPr>
          </a:p>
          <a:p>
            <a:pPr indent="0" lvl="0" marL="0" rtl="0" algn="just">
              <a:spcBef>
                <a:spcPts val="1200"/>
              </a:spcBef>
              <a:spcAft>
                <a:spcPts val="0"/>
              </a:spcAft>
              <a:buNone/>
            </a:pPr>
            <a:r>
              <a:rPr i="0" lang="en" sz="2200">
                <a:solidFill>
                  <a:srgbClr val="000000"/>
                </a:solidFill>
                <a:latin typeface="Arial"/>
                <a:ea typeface="Arial"/>
                <a:cs typeface="Arial"/>
                <a:sym typeface="Arial"/>
              </a:rPr>
              <a:t>3.</a:t>
            </a:r>
            <a:r>
              <a:rPr i="0" lang="en" sz="2200">
                <a:solidFill>
                  <a:srgbClr val="000000"/>
                </a:solidFill>
                <a:latin typeface="Times New Roman"/>
                <a:ea typeface="Times New Roman"/>
                <a:cs typeface="Times New Roman"/>
                <a:sym typeface="Times New Roman"/>
              </a:rPr>
              <a:t>	</a:t>
            </a:r>
            <a:r>
              <a:rPr i="0" lang="en" sz="2200">
                <a:solidFill>
                  <a:srgbClr val="000000"/>
                </a:solidFill>
                <a:latin typeface="Arial"/>
                <a:ea typeface="Arial"/>
                <a:cs typeface="Arial"/>
                <a:sym typeface="Arial"/>
              </a:rPr>
              <a:t>To evaluate the liquidity and solvency status of the business;</a:t>
            </a:r>
            <a:endParaRPr i="0" sz="2200">
              <a:solidFill>
                <a:srgbClr val="000000"/>
              </a:solidFill>
              <a:latin typeface="Arial"/>
              <a:ea typeface="Arial"/>
              <a:cs typeface="Arial"/>
              <a:sym typeface="Arial"/>
            </a:endParaRPr>
          </a:p>
          <a:p>
            <a:pPr indent="0" lvl="0" marL="0" rtl="0" algn="just">
              <a:spcBef>
                <a:spcPts val="1200"/>
              </a:spcBef>
              <a:spcAft>
                <a:spcPts val="0"/>
              </a:spcAft>
              <a:buNone/>
            </a:pPr>
            <a:r>
              <a:rPr i="0" lang="en" sz="2200">
                <a:solidFill>
                  <a:srgbClr val="000000"/>
                </a:solidFill>
                <a:latin typeface="Arial"/>
                <a:ea typeface="Arial"/>
                <a:cs typeface="Arial"/>
                <a:sym typeface="Arial"/>
              </a:rPr>
              <a:t>4.</a:t>
            </a:r>
            <a:r>
              <a:rPr i="0" lang="en" sz="2200">
                <a:solidFill>
                  <a:srgbClr val="000000"/>
                </a:solidFill>
                <a:latin typeface="Times New Roman"/>
                <a:ea typeface="Times New Roman"/>
                <a:cs typeface="Times New Roman"/>
                <a:sym typeface="Times New Roman"/>
              </a:rPr>
              <a:t>	</a:t>
            </a:r>
            <a:r>
              <a:rPr i="0" lang="en" sz="2200">
                <a:solidFill>
                  <a:srgbClr val="000000"/>
                </a:solidFill>
                <a:latin typeface="Arial"/>
                <a:ea typeface="Arial"/>
                <a:cs typeface="Arial"/>
                <a:sym typeface="Arial"/>
              </a:rPr>
              <a:t>To determine the sources of financing; and</a:t>
            </a:r>
            <a:endParaRPr i="0" sz="2200">
              <a:solidFill>
                <a:srgbClr val="000000"/>
              </a:solidFill>
              <a:latin typeface="Arial"/>
              <a:ea typeface="Arial"/>
              <a:cs typeface="Arial"/>
              <a:sym typeface="Arial"/>
            </a:endParaRPr>
          </a:p>
          <a:p>
            <a:pPr indent="0" lvl="0" marL="0" rtl="0" algn="just">
              <a:spcBef>
                <a:spcPts val="1200"/>
              </a:spcBef>
              <a:spcAft>
                <a:spcPts val="0"/>
              </a:spcAft>
              <a:buNone/>
            </a:pPr>
            <a:r>
              <a:rPr i="0" lang="en" sz="2200">
                <a:solidFill>
                  <a:srgbClr val="000000"/>
                </a:solidFill>
                <a:latin typeface="Arial"/>
                <a:ea typeface="Arial"/>
                <a:cs typeface="Arial"/>
                <a:sym typeface="Arial"/>
              </a:rPr>
              <a:t>5.</a:t>
            </a:r>
            <a:r>
              <a:rPr i="0" lang="en" sz="2200">
                <a:solidFill>
                  <a:srgbClr val="000000"/>
                </a:solidFill>
                <a:latin typeface="Times New Roman"/>
                <a:ea typeface="Times New Roman"/>
                <a:cs typeface="Times New Roman"/>
                <a:sym typeface="Times New Roman"/>
              </a:rPr>
              <a:t>	</a:t>
            </a:r>
            <a:r>
              <a:rPr i="0" lang="en" sz="2200">
                <a:solidFill>
                  <a:srgbClr val="000000"/>
                </a:solidFill>
                <a:latin typeface="Arial"/>
                <a:ea typeface="Arial"/>
                <a:cs typeface="Arial"/>
                <a:sym typeface="Arial"/>
              </a:rPr>
              <a:t>To assess the rate of return on investment</a:t>
            </a:r>
            <a:endParaRPr i="0" sz="22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8"/>
          <p:cNvSpPr txBox="1"/>
          <p:nvPr>
            <p:ph idx="2" type="body"/>
          </p:nvPr>
        </p:nvSpPr>
        <p:spPr>
          <a:xfrm>
            <a:off x="576925" y="176025"/>
            <a:ext cx="7572000" cy="4046400"/>
          </a:xfrm>
          <a:prstGeom prst="rect">
            <a:avLst/>
          </a:prstGeom>
        </p:spPr>
        <p:txBody>
          <a:bodyPr anchorCtr="0" anchor="t" bIns="0" lIns="0" spcFirstLastPara="1" rIns="0" wrap="square" tIns="0">
            <a:noAutofit/>
          </a:bodyPr>
          <a:lstStyle/>
          <a:p>
            <a:pPr indent="0" lvl="0" marL="228600" rtl="0" algn="just">
              <a:spcBef>
                <a:spcPts val="1200"/>
              </a:spcBef>
              <a:spcAft>
                <a:spcPts val="0"/>
              </a:spcAft>
              <a:buNone/>
            </a:pPr>
            <a:r>
              <a:rPr b="1" lang="en" sz="2100">
                <a:solidFill>
                  <a:srgbClr val="000000"/>
                </a:solidFill>
                <a:latin typeface="Arial"/>
                <a:ea typeface="Arial"/>
                <a:cs typeface="Arial"/>
                <a:sym typeface="Arial"/>
              </a:rPr>
              <a:t>Procedural Steps in Conducting A Financial Study</a:t>
            </a:r>
            <a:endParaRPr b="1" sz="2100">
              <a:solidFill>
                <a:srgbClr val="000000"/>
              </a:solidFill>
              <a:latin typeface="Arial"/>
              <a:ea typeface="Arial"/>
              <a:cs typeface="Arial"/>
              <a:sym typeface="Arial"/>
            </a:endParaRPr>
          </a:p>
          <a:p>
            <a:pPr indent="0" lvl="0" marL="0" rtl="0" algn="just">
              <a:spcBef>
                <a:spcPts val="1200"/>
              </a:spcBef>
              <a:spcAft>
                <a:spcPts val="0"/>
              </a:spcAft>
              <a:buNone/>
            </a:pPr>
            <a:r>
              <a:rPr b="1" lang="en">
                <a:solidFill>
                  <a:srgbClr val="000000"/>
                </a:solidFill>
                <a:latin typeface="Arial"/>
                <a:ea typeface="Arial"/>
                <a:cs typeface="Arial"/>
                <a:sym typeface="Arial"/>
              </a:rPr>
              <a:t>        	</a:t>
            </a:r>
            <a:r>
              <a:rPr lang="en">
                <a:solidFill>
                  <a:srgbClr val="000000"/>
                </a:solidFill>
                <a:latin typeface="Arial"/>
                <a:ea typeface="Arial"/>
                <a:cs typeface="Arial"/>
                <a:sym typeface="Arial"/>
              </a:rPr>
              <a:t>Following are the procedural steps in conducting a financial study:</a:t>
            </a:r>
            <a:endParaRPr>
              <a:solidFill>
                <a:srgbClr val="000000"/>
              </a:solidFill>
              <a:latin typeface="Arial"/>
              <a:ea typeface="Arial"/>
              <a:cs typeface="Arial"/>
              <a:sym typeface="Arial"/>
            </a:endParaRPr>
          </a:p>
          <a:p>
            <a:pPr indent="0" lvl="0" marL="0" rtl="0" algn="just">
              <a:spcBef>
                <a:spcPts val="1200"/>
              </a:spcBef>
              <a:spcAft>
                <a:spcPts val="0"/>
              </a:spcAft>
              <a:buNone/>
            </a:pPr>
            <a:r>
              <a:rPr b="1" lang="en">
                <a:solidFill>
                  <a:srgbClr val="000000"/>
                </a:solidFill>
                <a:latin typeface="Arial"/>
                <a:ea typeface="Arial"/>
                <a:cs typeface="Arial"/>
                <a:sym typeface="Arial"/>
              </a:rPr>
              <a:t>1.</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Clearly set the assumptions and its basis</a:t>
            </a:r>
            <a:endParaRPr>
              <a:solidFill>
                <a:srgbClr val="000000"/>
              </a:solidFill>
              <a:latin typeface="Arial"/>
              <a:ea typeface="Arial"/>
              <a:cs typeface="Arial"/>
              <a:sym typeface="Arial"/>
            </a:endParaRPr>
          </a:p>
          <a:p>
            <a:pPr indent="0" lvl="0" marL="0" rtl="0" algn="just">
              <a:spcBef>
                <a:spcPts val="1200"/>
              </a:spcBef>
              <a:spcAft>
                <a:spcPts val="0"/>
              </a:spcAft>
              <a:buNone/>
            </a:pPr>
            <a:r>
              <a:rPr b="1" lang="en">
                <a:solidFill>
                  <a:srgbClr val="000000"/>
                </a:solidFill>
                <a:latin typeface="Arial"/>
                <a:ea typeface="Arial"/>
                <a:cs typeface="Arial"/>
                <a:sym typeface="Arial"/>
              </a:rPr>
              <a:t>2.</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Determine the total cost of the proposed project</a:t>
            </a:r>
            <a:endParaRPr>
              <a:solidFill>
                <a:srgbClr val="000000"/>
              </a:solidFill>
              <a:latin typeface="Arial"/>
              <a:ea typeface="Arial"/>
              <a:cs typeface="Arial"/>
              <a:sym typeface="Arial"/>
            </a:endParaRPr>
          </a:p>
          <a:p>
            <a:pPr indent="0" lvl="0" marL="0" rtl="0" algn="just">
              <a:spcBef>
                <a:spcPts val="1200"/>
              </a:spcBef>
              <a:spcAft>
                <a:spcPts val="0"/>
              </a:spcAft>
              <a:buNone/>
            </a:pPr>
            <a:r>
              <a:rPr b="1" lang="en">
                <a:solidFill>
                  <a:srgbClr val="000000"/>
                </a:solidFill>
                <a:latin typeface="Arial"/>
                <a:ea typeface="Arial"/>
                <a:cs typeface="Arial"/>
                <a:sym typeface="Arial"/>
              </a:rPr>
              <a:t>3.</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Identify the sources of financing</a:t>
            </a:r>
            <a:endParaRPr>
              <a:solidFill>
                <a:srgbClr val="000000"/>
              </a:solidFill>
              <a:latin typeface="Arial"/>
              <a:ea typeface="Arial"/>
              <a:cs typeface="Arial"/>
              <a:sym typeface="Arial"/>
            </a:endParaRPr>
          </a:p>
          <a:p>
            <a:pPr indent="0" lvl="0" marL="0" rtl="0" algn="just">
              <a:spcBef>
                <a:spcPts val="1200"/>
              </a:spcBef>
              <a:spcAft>
                <a:spcPts val="0"/>
              </a:spcAft>
              <a:buNone/>
            </a:pPr>
            <a:r>
              <a:rPr b="1" lang="en">
                <a:solidFill>
                  <a:srgbClr val="000000"/>
                </a:solidFill>
                <a:latin typeface="Arial"/>
                <a:ea typeface="Arial"/>
                <a:cs typeface="Arial"/>
                <a:sym typeface="Arial"/>
              </a:rPr>
              <a:t>4.</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Prepare the projected financial statements</a:t>
            </a:r>
            <a:endParaRPr>
              <a:solidFill>
                <a:srgbClr val="000000"/>
              </a:solidFill>
              <a:latin typeface="Arial"/>
              <a:ea typeface="Arial"/>
              <a:cs typeface="Arial"/>
              <a:sym typeface="Arial"/>
            </a:endParaRPr>
          </a:p>
          <a:p>
            <a:pPr indent="0" lvl="0" marL="0" rtl="0" algn="just">
              <a:spcBef>
                <a:spcPts val="1200"/>
              </a:spcBef>
              <a:spcAft>
                <a:spcPts val="0"/>
              </a:spcAft>
              <a:buNone/>
            </a:pPr>
            <a:r>
              <a:rPr b="1" lang="en">
                <a:solidFill>
                  <a:srgbClr val="000000"/>
                </a:solidFill>
                <a:latin typeface="Arial"/>
                <a:ea typeface="Arial"/>
                <a:cs typeface="Arial"/>
                <a:sym typeface="Arial"/>
              </a:rPr>
              <a:t>5.</a:t>
            </a:r>
            <a:r>
              <a:rPr lang="en">
                <a:solidFill>
                  <a:srgbClr val="000000"/>
                </a:solidFill>
                <a:latin typeface="Times New Roman"/>
                <a:ea typeface="Times New Roman"/>
                <a:cs typeface="Times New Roman"/>
                <a:sym typeface="Times New Roman"/>
              </a:rPr>
              <a:t>	</a:t>
            </a:r>
            <a:r>
              <a:rPr lang="en">
                <a:solidFill>
                  <a:srgbClr val="000000"/>
                </a:solidFill>
                <a:latin typeface="Arial"/>
                <a:ea typeface="Arial"/>
                <a:cs typeface="Arial"/>
                <a:sym typeface="Arial"/>
              </a:rPr>
              <a:t>Perform financial statement analysis</a:t>
            </a:r>
            <a:endParaRPr>
              <a:solidFill>
                <a:srgbClr val="000000"/>
              </a:solidFill>
              <a:latin typeface="Arial"/>
              <a:ea typeface="Arial"/>
              <a:cs typeface="Arial"/>
              <a:sym typeface="Arial"/>
            </a:endParaRPr>
          </a:p>
          <a:p>
            <a:pPr indent="0" lvl="0" marL="0" rtl="0" algn="just">
              <a:spcBef>
                <a:spcPts val="1200"/>
              </a:spcBef>
              <a:spcAft>
                <a:spcPts val="0"/>
              </a:spcAft>
              <a:buNone/>
            </a:pPr>
            <a:r>
              <a:rPr b="1" lang="en" sz="1200">
                <a:solidFill>
                  <a:srgbClr val="000000"/>
                </a:solidFill>
                <a:latin typeface="Arial"/>
                <a:ea typeface="Arial"/>
                <a:cs typeface="Arial"/>
                <a:sym typeface="Arial"/>
              </a:rPr>
              <a:t> </a:t>
            </a:r>
            <a:endParaRPr b="1" sz="1200">
              <a:solidFill>
                <a:srgbClr val="000000"/>
              </a:solidFill>
              <a:latin typeface="Arial"/>
              <a:ea typeface="Arial"/>
              <a:cs typeface="Arial"/>
              <a:sym typeface="Arial"/>
            </a:endParaRPr>
          </a:p>
          <a:p>
            <a:pPr indent="0" lvl="0" marL="0" rtl="0" algn="l">
              <a:spcBef>
                <a:spcPts val="1200"/>
              </a:spcBef>
              <a:spcAft>
                <a:spcPts val="0"/>
              </a:spcAft>
              <a:buClr>
                <a:schemeClr val="dk1"/>
              </a:buClr>
              <a:buSzPts val="1100"/>
              <a:buFont typeface="Arial"/>
              <a:buNone/>
            </a:pPr>
            <a:r>
              <a:t/>
            </a:r>
            <a:endParaRPr b="1"/>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19"/>
          <p:cNvSpPr txBox="1"/>
          <p:nvPr>
            <p:ph idx="3" type="body"/>
          </p:nvPr>
        </p:nvSpPr>
        <p:spPr>
          <a:xfrm>
            <a:off x="537825" y="88000"/>
            <a:ext cx="7284900" cy="4537200"/>
          </a:xfrm>
          <a:prstGeom prst="rect">
            <a:avLst/>
          </a:prstGeom>
        </p:spPr>
        <p:txBody>
          <a:bodyPr anchorCtr="0" anchor="t" bIns="0" lIns="0" spcFirstLastPara="1" rIns="0" wrap="square" tIns="0">
            <a:noAutofit/>
          </a:bodyPr>
          <a:lstStyle/>
          <a:p>
            <a:pPr indent="0" lvl="0" marL="228600" rtl="0" algn="just">
              <a:spcBef>
                <a:spcPts val="1200"/>
              </a:spcBef>
              <a:spcAft>
                <a:spcPts val="0"/>
              </a:spcAft>
              <a:buNone/>
            </a:pPr>
            <a:r>
              <a:rPr b="1" lang="en" sz="2000">
                <a:solidFill>
                  <a:srgbClr val="000000"/>
                </a:solidFill>
                <a:latin typeface="Arial"/>
                <a:ea typeface="Arial"/>
                <a:cs typeface="Arial"/>
                <a:sym typeface="Arial"/>
              </a:rPr>
              <a:t>Major Assumptions</a:t>
            </a:r>
            <a:endParaRPr b="1" sz="2000">
              <a:solidFill>
                <a:srgbClr val="000000"/>
              </a:solidFill>
              <a:latin typeface="Arial"/>
              <a:ea typeface="Arial"/>
              <a:cs typeface="Arial"/>
              <a:sym typeface="Arial"/>
            </a:endParaRPr>
          </a:p>
          <a:p>
            <a:pPr indent="0" lvl="0" marL="228600" rtl="0" algn="just">
              <a:lnSpc>
                <a:spcPct val="100000"/>
              </a:lnSpc>
              <a:spcBef>
                <a:spcPts val="1200"/>
              </a:spcBef>
              <a:spcAft>
                <a:spcPts val="0"/>
              </a:spcAft>
              <a:buNone/>
            </a:pPr>
            <a:r>
              <a:rPr b="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The first section of  a financial study lists down the various assumptions adopted by the proponent. It is highly emphasized, however, that </a:t>
            </a:r>
            <a:r>
              <a:rPr b="1" lang="en" sz="2000">
                <a:solidFill>
                  <a:srgbClr val="000000"/>
                </a:solidFill>
                <a:latin typeface="Arial"/>
                <a:ea typeface="Arial"/>
                <a:cs typeface="Arial"/>
                <a:sym typeface="Arial"/>
              </a:rPr>
              <a:t>assumptions</a:t>
            </a:r>
            <a:r>
              <a:rPr lang="en" sz="2000">
                <a:solidFill>
                  <a:srgbClr val="000000"/>
                </a:solidFill>
                <a:latin typeface="Arial"/>
                <a:ea typeface="Arial"/>
                <a:cs typeface="Arial"/>
                <a:sym typeface="Arial"/>
              </a:rPr>
              <a:t> are not wild guesses without any logical basis.  Rather, </a:t>
            </a:r>
            <a:r>
              <a:rPr b="1" lang="en" sz="2000">
                <a:solidFill>
                  <a:srgbClr val="000000"/>
                </a:solidFill>
                <a:latin typeface="Arial"/>
                <a:ea typeface="Arial"/>
                <a:cs typeface="Arial"/>
                <a:sym typeface="Arial"/>
              </a:rPr>
              <a:t>assumptions </a:t>
            </a:r>
            <a:r>
              <a:rPr lang="en" sz="2000">
                <a:solidFill>
                  <a:srgbClr val="000000"/>
                </a:solidFill>
                <a:latin typeface="Arial"/>
                <a:ea typeface="Arial"/>
                <a:cs typeface="Arial"/>
                <a:sym typeface="Arial"/>
              </a:rPr>
              <a:t>are elements that are expected to happen based on past or historical events after a thorough critical review and evaluation.  </a:t>
            </a:r>
            <a:r>
              <a:rPr b="1" lang="en" sz="2000">
                <a:solidFill>
                  <a:srgbClr val="000000"/>
                </a:solidFill>
                <a:latin typeface="Arial"/>
                <a:ea typeface="Arial"/>
                <a:cs typeface="Arial"/>
                <a:sym typeface="Arial"/>
              </a:rPr>
              <a:t>Assumptions</a:t>
            </a:r>
            <a:r>
              <a:rPr lang="en" sz="2000">
                <a:solidFill>
                  <a:srgbClr val="000000"/>
                </a:solidFill>
                <a:latin typeface="Arial"/>
                <a:ea typeface="Arial"/>
                <a:cs typeface="Arial"/>
                <a:sym typeface="Arial"/>
              </a:rPr>
              <a:t> without solid basis cannot be classified as assumptions in a feasibility study and cannot be used as ground for </a:t>
            </a:r>
            <a:endParaRPr sz="2000">
              <a:solidFill>
                <a:srgbClr val="000000"/>
              </a:solidFill>
              <a:latin typeface="Arial"/>
              <a:ea typeface="Arial"/>
              <a:cs typeface="Arial"/>
              <a:sym typeface="Arial"/>
            </a:endParaRPr>
          </a:p>
          <a:p>
            <a:pPr indent="0" lvl="0" marL="228600" rtl="0" algn="just">
              <a:lnSpc>
                <a:spcPct val="100000"/>
              </a:lnSpc>
              <a:spcBef>
                <a:spcPts val="0"/>
              </a:spcBef>
              <a:spcAft>
                <a:spcPts val="0"/>
              </a:spcAft>
              <a:buNone/>
            </a:pPr>
            <a:r>
              <a:rPr lang="en" sz="2000">
                <a:solidFill>
                  <a:srgbClr val="000000"/>
                </a:solidFill>
                <a:latin typeface="Arial"/>
                <a:ea typeface="Arial"/>
                <a:cs typeface="Arial"/>
                <a:sym typeface="Arial"/>
              </a:rPr>
              <a:t>decision making.  </a:t>
            </a:r>
            <a:r>
              <a:rPr b="1" lang="en" sz="2000">
                <a:solidFill>
                  <a:srgbClr val="000000"/>
                </a:solidFill>
                <a:latin typeface="Arial"/>
                <a:ea typeface="Arial"/>
                <a:cs typeface="Arial"/>
                <a:sym typeface="Arial"/>
              </a:rPr>
              <a:t>Assumptions</a:t>
            </a:r>
            <a:r>
              <a:rPr lang="en" sz="2000">
                <a:solidFill>
                  <a:srgbClr val="000000"/>
                </a:solidFill>
                <a:latin typeface="Arial"/>
                <a:ea typeface="Arial"/>
                <a:cs typeface="Arial"/>
                <a:sym typeface="Arial"/>
              </a:rPr>
              <a:t> are not the results </a:t>
            </a:r>
            <a:endParaRPr sz="2000">
              <a:solidFill>
                <a:srgbClr val="000000"/>
              </a:solidFill>
              <a:latin typeface="Arial"/>
              <a:ea typeface="Arial"/>
              <a:cs typeface="Arial"/>
              <a:sym typeface="Arial"/>
            </a:endParaRPr>
          </a:p>
          <a:p>
            <a:pPr indent="0" lvl="0" marL="228600" rtl="0" algn="just">
              <a:lnSpc>
                <a:spcPct val="100000"/>
              </a:lnSpc>
              <a:spcBef>
                <a:spcPts val="0"/>
              </a:spcBef>
              <a:spcAft>
                <a:spcPts val="0"/>
              </a:spcAft>
              <a:buNone/>
            </a:pPr>
            <a:r>
              <a:rPr lang="en" sz="2000">
                <a:solidFill>
                  <a:srgbClr val="000000"/>
                </a:solidFill>
                <a:latin typeface="Arial"/>
                <a:ea typeface="Arial"/>
                <a:cs typeface="Arial"/>
                <a:sym typeface="Arial"/>
              </a:rPr>
              <a:t>of illogical thinking, but the fruit of critical review </a:t>
            </a:r>
            <a:endParaRPr sz="2000">
              <a:solidFill>
                <a:srgbClr val="000000"/>
              </a:solidFill>
              <a:latin typeface="Arial"/>
              <a:ea typeface="Arial"/>
              <a:cs typeface="Arial"/>
              <a:sym typeface="Arial"/>
            </a:endParaRPr>
          </a:p>
          <a:p>
            <a:pPr indent="0" lvl="0" marL="228600" rtl="0" algn="just">
              <a:lnSpc>
                <a:spcPct val="100000"/>
              </a:lnSpc>
              <a:spcBef>
                <a:spcPts val="0"/>
              </a:spcBef>
              <a:spcAft>
                <a:spcPts val="0"/>
              </a:spcAft>
              <a:buNone/>
            </a:pPr>
            <a:r>
              <a:rPr lang="en" sz="2000">
                <a:solidFill>
                  <a:srgbClr val="000000"/>
                </a:solidFill>
                <a:latin typeface="Arial"/>
                <a:ea typeface="Arial"/>
                <a:cs typeface="Arial"/>
                <a:sym typeface="Arial"/>
              </a:rPr>
              <a:t>based on reliable facts.</a:t>
            </a:r>
            <a:endParaRPr sz="2000">
              <a:solidFill>
                <a:srgbClr val="000000"/>
              </a:solidFill>
              <a:latin typeface="Arial"/>
              <a:ea typeface="Arial"/>
              <a:cs typeface="Arial"/>
              <a:sym typeface="Arial"/>
            </a:endParaRPr>
          </a:p>
          <a:p>
            <a:pPr indent="0" lvl="0" marL="0" rtl="0" algn="l">
              <a:spcBef>
                <a:spcPts val="600"/>
              </a:spcBef>
              <a:spcAft>
                <a:spcPts val="0"/>
              </a:spcAft>
              <a:buNone/>
            </a:pPr>
            <a:r>
              <a:t/>
            </a:r>
            <a:endParaRPr b="1"/>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20"/>
          <p:cNvSpPr txBox="1"/>
          <p:nvPr>
            <p:ph idx="4294967295" type="body"/>
          </p:nvPr>
        </p:nvSpPr>
        <p:spPr>
          <a:xfrm>
            <a:off x="586700" y="574500"/>
            <a:ext cx="5603100" cy="3282900"/>
          </a:xfrm>
          <a:prstGeom prst="rect">
            <a:avLst/>
          </a:prstGeom>
        </p:spPr>
        <p:txBody>
          <a:bodyPr anchorCtr="0" anchor="t" bIns="0" lIns="0" spcFirstLastPara="1" rIns="0" wrap="square" tIns="0">
            <a:noAutofit/>
          </a:bodyPr>
          <a:lstStyle/>
          <a:p>
            <a:pPr indent="0" lvl="0" marL="228600" rtl="0" algn="just">
              <a:lnSpc>
                <a:spcPct val="100000"/>
              </a:lnSpc>
              <a:spcBef>
                <a:spcPts val="1200"/>
              </a:spcBef>
              <a:spcAft>
                <a:spcPts val="0"/>
              </a:spcAft>
              <a:buNone/>
            </a:pPr>
            <a:r>
              <a:rPr lang="en" sz="2100">
                <a:solidFill>
                  <a:srgbClr val="000000"/>
                </a:solidFill>
                <a:latin typeface="Arial"/>
                <a:ea typeface="Arial"/>
                <a:cs typeface="Arial"/>
                <a:sym typeface="Arial"/>
              </a:rPr>
              <a:t>As a minimum requirement, </a:t>
            </a:r>
            <a:r>
              <a:rPr b="1" lang="en" sz="2100">
                <a:solidFill>
                  <a:srgbClr val="000000"/>
                </a:solidFill>
                <a:latin typeface="Arial"/>
                <a:ea typeface="Arial"/>
                <a:cs typeface="Arial"/>
                <a:sym typeface="Arial"/>
              </a:rPr>
              <a:t>assumptions must be made on the following items.	</a:t>
            </a:r>
            <a:endParaRPr b="1"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Market share</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Selling price</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3.</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Sales volume</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4.</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Plant capacity</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5.</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Manufacturing costs</a:t>
            </a:r>
            <a:endParaRPr sz="21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pic>
        <p:nvPicPr>
          <p:cNvPr id="121" name="Google Shape;121;p20"/>
          <p:cNvPicPr preferRelativeResize="0"/>
          <p:nvPr/>
        </p:nvPicPr>
        <p:blipFill rotWithShape="1">
          <a:blip r:embed="rId3">
            <a:alphaModFix/>
          </a:blip>
          <a:srcRect b="4911" l="7106" r="0" t="33157"/>
          <a:stretch/>
        </p:blipFill>
        <p:spPr>
          <a:xfrm>
            <a:off x="6140900" y="574500"/>
            <a:ext cx="2923776" cy="3994425"/>
          </a:xfrm>
          <a:prstGeom prst="rect">
            <a:avLst/>
          </a:prstGeom>
          <a:noFill/>
          <a:ln>
            <a:noFill/>
          </a:ln>
        </p:spPr>
      </p:pic>
      <p:pic>
        <p:nvPicPr>
          <p:cNvPr id="122" name="Google Shape;122;p20"/>
          <p:cNvPicPr preferRelativeResize="0"/>
          <p:nvPr/>
        </p:nvPicPr>
        <p:blipFill>
          <a:blip r:embed="rId4">
            <a:alphaModFix/>
          </a:blip>
          <a:stretch>
            <a:fillRect/>
          </a:stretch>
        </p:blipFill>
        <p:spPr>
          <a:xfrm>
            <a:off x="5961300" y="0"/>
            <a:ext cx="3182701" cy="23258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1"/>
          <p:cNvSpPr txBox="1"/>
          <p:nvPr>
            <p:ph idx="4294967295" type="body"/>
          </p:nvPr>
        </p:nvSpPr>
        <p:spPr>
          <a:xfrm>
            <a:off x="586700" y="176025"/>
            <a:ext cx="5603100" cy="3681600"/>
          </a:xfrm>
          <a:prstGeom prst="rect">
            <a:avLst/>
          </a:prstGeom>
        </p:spPr>
        <p:txBody>
          <a:bodyPr anchorCtr="0" anchor="t" bIns="0" lIns="0" spcFirstLastPara="1" rIns="0" wrap="square" tIns="0">
            <a:noAutofit/>
          </a:bodyPr>
          <a:lstStyle/>
          <a:p>
            <a:pPr indent="0" lvl="0" marL="228600" rtl="0" algn="just">
              <a:lnSpc>
                <a:spcPct val="100000"/>
              </a:lnSpc>
              <a:spcBef>
                <a:spcPts val="1200"/>
              </a:spcBef>
              <a:spcAft>
                <a:spcPts val="0"/>
              </a:spcAft>
              <a:buNone/>
            </a:pPr>
            <a:r>
              <a:rPr lang="en" sz="1800">
                <a:solidFill>
                  <a:srgbClr val="000000"/>
                </a:solidFill>
                <a:latin typeface="Arial"/>
                <a:ea typeface="Arial"/>
                <a:cs typeface="Arial"/>
                <a:sym typeface="Arial"/>
              </a:rPr>
              <a:t>As a minimum requirement, </a:t>
            </a:r>
            <a:r>
              <a:rPr b="1" lang="en" sz="1800">
                <a:solidFill>
                  <a:srgbClr val="000000"/>
                </a:solidFill>
                <a:latin typeface="Arial"/>
                <a:ea typeface="Arial"/>
                <a:cs typeface="Arial"/>
                <a:sym typeface="Arial"/>
              </a:rPr>
              <a:t>assumptions must be made on the following items.	</a:t>
            </a:r>
            <a:endParaRPr b="1" sz="18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6.</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Availability of raw materials</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7.</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Plant location</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8.</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Tax rates</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9.</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Price changes</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10.</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Operating expenses</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11.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Utility consumption</a:t>
            </a:r>
            <a:endParaRPr sz="21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pic>
        <p:nvPicPr>
          <p:cNvPr id="128" name="Google Shape;128;p21"/>
          <p:cNvPicPr preferRelativeResize="0"/>
          <p:nvPr/>
        </p:nvPicPr>
        <p:blipFill rotWithShape="1">
          <a:blip r:embed="rId3">
            <a:alphaModFix/>
          </a:blip>
          <a:srcRect b="4911" l="7106" r="0" t="33157"/>
          <a:stretch/>
        </p:blipFill>
        <p:spPr>
          <a:xfrm>
            <a:off x="6140900" y="574500"/>
            <a:ext cx="2923776" cy="3994425"/>
          </a:xfrm>
          <a:prstGeom prst="rect">
            <a:avLst/>
          </a:prstGeom>
          <a:noFill/>
          <a:ln>
            <a:noFill/>
          </a:ln>
        </p:spPr>
      </p:pic>
      <p:pic>
        <p:nvPicPr>
          <p:cNvPr id="129" name="Google Shape;129;p21"/>
          <p:cNvPicPr preferRelativeResize="0"/>
          <p:nvPr/>
        </p:nvPicPr>
        <p:blipFill>
          <a:blip r:embed="rId4">
            <a:alphaModFix/>
          </a:blip>
          <a:stretch>
            <a:fillRect/>
          </a:stretch>
        </p:blipFill>
        <p:spPr>
          <a:xfrm>
            <a:off x="5961300" y="0"/>
            <a:ext cx="3182701" cy="23258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22"/>
          <p:cNvSpPr txBox="1"/>
          <p:nvPr>
            <p:ph type="title"/>
          </p:nvPr>
        </p:nvSpPr>
        <p:spPr>
          <a:xfrm>
            <a:off x="449800" y="984350"/>
            <a:ext cx="8136000" cy="3474600"/>
          </a:xfrm>
          <a:prstGeom prst="rect">
            <a:avLst/>
          </a:prstGeom>
        </p:spPr>
        <p:txBody>
          <a:bodyPr anchorCtr="0" anchor="t" bIns="0" lIns="0" spcFirstLastPara="1" rIns="0" wrap="square" tIns="0">
            <a:noAutofit/>
          </a:bodyPr>
          <a:lstStyle/>
          <a:p>
            <a:pPr indent="0" lvl="0" marL="228600" rtl="0" algn="just">
              <a:lnSpc>
                <a:spcPct val="115000"/>
              </a:lnSpc>
              <a:spcBef>
                <a:spcPts val="1200"/>
              </a:spcBef>
              <a:spcAft>
                <a:spcPts val="0"/>
              </a:spcAft>
              <a:buNone/>
            </a:pPr>
            <a:r>
              <a:rPr b="1" lang="en" sz="2200">
                <a:solidFill>
                  <a:srgbClr val="000000"/>
                </a:solidFill>
                <a:latin typeface="Arial"/>
                <a:ea typeface="Arial"/>
                <a:cs typeface="Arial"/>
                <a:sym typeface="Arial"/>
              </a:rPr>
              <a:t>Total Project Cost</a:t>
            </a:r>
            <a:endParaRPr b="1" sz="2200">
              <a:solidFill>
                <a:srgbClr val="000000"/>
              </a:solidFill>
              <a:latin typeface="Arial"/>
              <a:ea typeface="Arial"/>
              <a:cs typeface="Arial"/>
              <a:sym typeface="Arial"/>
            </a:endParaRPr>
          </a:p>
          <a:p>
            <a:pPr indent="0" lvl="0" marL="228600" rtl="0" algn="just">
              <a:lnSpc>
                <a:spcPct val="115000"/>
              </a:lnSpc>
              <a:spcBef>
                <a:spcPts val="1200"/>
              </a:spcBef>
              <a:spcAft>
                <a:spcPts val="0"/>
              </a:spcAft>
              <a:buNone/>
            </a:pPr>
            <a:r>
              <a:rPr b="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The second section of a financial study, the </a:t>
            </a:r>
            <a:r>
              <a:rPr b="1" lang="en" sz="2000">
                <a:solidFill>
                  <a:srgbClr val="000000"/>
                </a:solidFill>
                <a:latin typeface="Arial"/>
                <a:ea typeface="Arial"/>
                <a:cs typeface="Arial"/>
                <a:sym typeface="Arial"/>
              </a:rPr>
              <a:t>total project cost,</a:t>
            </a:r>
            <a:r>
              <a:rPr lang="en" sz="2000">
                <a:solidFill>
                  <a:srgbClr val="000000"/>
                </a:solidFill>
                <a:latin typeface="Arial"/>
                <a:ea typeface="Arial"/>
                <a:cs typeface="Arial"/>
                <a:sym typeface="Arial"/>
              </a:rPr>
              <a:t> simply refers to the estimated initial funding requirements of the proposed project.  The term “initial” in this context is emphatically underscored to highlight the difference between start-up cost and future operating cost. </a:t>
            </a:r>
            <a:endParaRPr sz="2000">
              <a:solidFill>
                <a:srgbClr val="000000"/>
              </a:solidFill>
              <a:latin typeface="Arial"/>
              <a:ea typeface="Arial"/>
              <a:cs typeface="Arial"/>
              <a:sym typeface="Arial"/>
            </a:endParaRPr>
          </a:p>
          <a:p>
            <a:pPr indent="0" lvl="0" marL="0" rtl="0" algn="l">
              <a:spcBef>
                <a:spcPts val="0"/>
              </a:spcBef>
              <a:spcAft>
                <a:spcPts val="0"/>
              </a:spcAft>
              <a:buNone/>
            </a:pPr>
            <a:r>
              <a:t/>
            </a:r>
            <a:endParaRPr sz="2000"/>
          </a:p>
        </p:txBody>
      </p:sp>
      <p:cxnSp>
        <p:nvCxnSpPr>
          <p:cNvPr id="135" name="Google Shape;135;p22"/>
          <p:cNvCxnSpPr/>
          <p:nvPr/>
        </p:nvCxnSpPr>
        <p:spPr>
          <a:xfrm>
            <a:off x="5123972" y="2361713"/>
            <a:ext cx="1114025" cy="0"/>
          </a:xfrm>
          <a:prstGeom prst="straightConnector1">
            <a:avLst/>
          </a:prstGeom>
          <a:noFill/>
          <a:ln cap="flat" cmpd="sng" w="9525">
            <a:solidFill>
              <a:schemeClr val="accent2"/>
            </a:solidFill>
            <a:prstDash val="solid"/>
            <a:round/>
            <a:headEnd len="sm" w="sm" type="none"/>
            <a:tailEnd len="med" w="med" type="oval"/>
          </a:ln>
        </p:spPr>
      </p:cxnSp>
      <p:grpSp>
        <p:nvGrpSpPr>
          <p:cNvPr id="136" name="Google Shape;136;p22"/>
          <p:cNvGrpSpPr/>
          <p:nvPr/>
        </p:nvGrpSpPr>
        <p:grpSpPr>
          <a:xfrm flipH="1">
            <a:off x="1355065" y="3442075"/>
            <a:ext cx="1539286" cy="1127323"/>
            <a:chOff x="2662213" y="676344"/>
            <a:chExt cx="3814835" cy="3790597"/>
          </a:xfrm>
        </p:grpSpPr>
        <p:sp>
          <p:nvSpPr>
            <p:cNvPr id="137" name="Google Shape;137;p22"/>
            <p:cNvSpPr/>
            <p:nvPr/>
          </p:nvSpPr>
          <p:spPr>
            <a:xfrm rot="3600185">
              <a:off x="3169983" y="1184511"/>
              <a:ext cx="2774659" cy="2774659"/>
            </a:xfrm>
            <a:prstGeom prst="blockArc">
              <a:avLst>
                <a:gd fmla="val 12622480" name="adj1"/>
                <a:gd fmla="val 19781569" name="adj2"/>
                <a:gd fmla="val 20773" name="adj3"/>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22"/>
            <p:cNvSpPr/>
            <p:nvPr/>
          </p:nvSpPr>
          <p:spPr>
            <a:xfrm rot="10800000">
              <a:off x="3183490" y="1163229"/>
              <a:ext cx="2774700" cy="2774700"/>
            </a:xfrm>
            <a:prstGeom prst="blockArc">
              <a:avLst>
                <a:gd fmla="val 12622480" name="adj1"/>
                <a:gd fmla="val 19662822" name="adj2"/>
                <a:gd fmla="val 20729" name="adj3"/>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22"/>
            <p:cNvSpPr/>
            <p:nvPr/>
          </p:nvSpPr>
          <p:spPr>
            <a:xfrm rot="-3600185">
              <a:off x="3194618" y="1184114"/>
              <a:ext cx="2774659" cy="2774659"/>
            </a:xfrm>
            <a:prstGeom prst="blockArc">
              <a:avLst>
                <a:gd fmla="val 12622480" name="adj1"/>
                <a:gd fmla="val 19703271" name="adj2"/>
                <a:gd fmla="val 20851" name="adj3"/>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0" name="Google Shape;140;p22"/>
            <p:cNvGrpSpPr/>
            <p:nvPr/>
          </p:nvGrpSpPr>
          <p:grpSpPr>
            <a:xfrm rot="-7200165">
              <a:off x="3337679" y="2826785"/>
              <a:ext cx="585011" cy="585536"/>
              <a:chOff x="1967628" y="812211"/>
              <a:chExt cx="588000" cy="588000"/>
            </a:xfrm>
          </p:grpSpPr>
          <p:sp>
            <p:nvSpPr>
              <p:cNvPr id="141" name="Google Shape;141;p22"/>
              <p:cNvSpPr/>
              <p:nvPr/>
            </p:nvSpPr>
            <p:spPr>
              <a:xfrm rot="39023">
                <a:off x="1970909" y="815492"/>
                <a:ext cx="581437" cy="581437"/>
              </a:xfrm>
              <a:prstGeom prst="pie">
                <a:avLst>
                  <a:gd fmla="val 6190354" name="adj1"/>
                  <a:gd fmla="val 14996165" name="adj2"/>
                </a:avLst>
              </a:prstGeom>
              <a:solidFill>
                <a:schemeClr val="accent3"/>
              </a:solidFill>
              <a:ln>
                <a:noFill/>
              </a:ln>
              <a:effectLst>
                <a:outerShdw blurRad="142875" rotWithShape="0" algn="bl">
                  <a:srgbClr val="000000">
                    <a:alpha val="43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22"/>
              <p:cNvSpPr/>
              <p:nvPr/>
            </p:nvSpPr>
            <p:spPr>
              <a:xfrm rot="10800000">
                <a:off x="1970875" y="815525"/>
                <a:ext cx="581400" cy="581400"/>
              </a:xfrm>
              <a:prstGeom prst="pie">
                <a:avLst>
                  <a:gd fmla="val 4028252" name="adj1"/>
                  <a:gd fmla="val 17183677"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3" name="Google Shape;143;p22"/>
            <p:cNvGrpSpPr/>
            <p:nvPr/>
          </p:nvGrpSpPr>
          <p:grpSpPr>
            <a:xfrm>
              <a:off x="4264097" y="1180331"/>
              <a:ext cx="585001" cy="585530"/>
              <a:chOff x="1970048" y="811613"/>
              <a:chExt cx="588000" cy="588000"/>
            </a:xfrm>
          </p:grpSpPr>
          <p:sp>
            <p:nvSpPr>
              <p:cNvPr id="144" name="Google Shape;144;p22"/>
              <p:cNvSpPr/>
              <p:nvPr/>
            </p:nvSpPr>
            <p:spPr>
              <a:xfrm rot="39023">
                <a:off x="1973329" y="814894"/>
                <a:ext cx="581437" cy="581437"/>
              </a:xfrm>
              <a:prstGeom prst="pie">
                <a:avLst>
                  <a:gd fmla="val 6190354" name="adj1"/>
                  <a:gd fmla="val 14996165" name="adj2"/>
                </a:avLst>
              </a:prstGeom>
              <a:solidFill>
                <a:schemeClr val="accent2"/>
              </a:solidFill>
              <a:ln>
                <a:noFill/>
              </a:ln>
              <a:effectLst>
                <a:outerShdw blurRad="142875" rotWithShape="0" algn="bl">
                  <a:srgbClr val="000000">
                    <a:alpha val="43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22"/>
              <p:cNvSpPr/>
              <p:nvPr/>
            </p:nvSpPr>
            <p:spPr>
              <a:xfrm rot="10800000">
                <a:off x="1973295" y="814927"/>
                <a:ext cx="581400" cy="581400"/>
              </a:xfrm>
              <a:prstGeom prst="pie">
                <a:avLst>
                  <a:gd fmla="val 4028252" name="adj1"/>
                  <a:gd fmla="val 17183677"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6" name="Google Shape;146;p22"/>
            <p:cNvGrpSpPr/>
            <p:nvPr/>
          </p:nvGrpSpPr>
          <p:grpSpPr>
            <a:xfrm rot="7200165">
              <a:off x="5229930" y="2804716"/>
              <a:ext cx="585011" cy="585536"/>
              <a:chOff x="1977085" y="811649"/>
              <a:chExt cx="588000" cy="588000"/>
            </a:xfrm>
          </p:grpSpPr>
          <p:sp>
            <p:nvSpPr>
              <p:cNvPr id="147" name="Google Shape;147;p22"/>
              <p:cNvSpPr/>
              <p:nvPr/>
            </p:nvSpPr>
            <p:spPr>
              <a:xfrm rot="39023">
                <a:off x="1980366" y="814930"/>
                <a:ext cx="581437" cy="581437"/>
              </a:xfrm>
              <a:prstGeom prst="pie">
                <a:avLst>
                  <a:gd fmla="val 6190354" name="adj1"/>
                  <a:gd fmla="val 14996165" name="adj2"/>
                </a:avLst>
              </a:prstGeom>
              <a:solidFill>
                <a:schemeClr val="accent4"/>
              </a:solidFill>
              <a:ln>
                <a:noFill/>
              </a:ln>
              <a:effectLst>
                <a:outerShdw blurRad="142875" rotWithShape="0" algn="bl">
                  <a:srgbClr val="000000">
                    <a:alpha val="43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22"/>
              <p:cNvSpPr/>
              <p:nvPr/>
            </p:nvSpPr>
            <p:spPr>
              <a:xfrm rot="10800000">
                <a:off x="1980332" y="814963"/>
                <a:ext cx="581400" cy="581400"/>
              </a:xfrm>
              <a:prstGeom prst="pie">
                <a:avLst>
                  <a:gd fmla="val 4028252" name="adj1"/>
                  <a:gd fmla="val 17183677" name="adj2"/>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9" name="Google Shape;149;p22"/>
            <p:cNvSpPr txBox="1"/>
            <p:nvPr/>
          </p:nvSpPr>
          <p:spPr>
            <a:xfrm rot="-9189590">
              <a:off x="4323614" y="1259010"/>
              <a:ext cx="530893" cy="259737"/>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600">
                  <a:solidFill>
                    <a:schemeClr val="lt1"/>
                  </a:solidFill>
                  <a:latin typeface="Vidaloka"/>
                  <a:ea typeface="Vidaloka"/>
                  <a:cs typeface="Vidaloka"/>
                  <a:sym typeface="Vidaloka"/>
                </a:rPr>
                <a:t>03 </a:t>
              </a:r>
              <a:endParaRPr sz="1600">
                <a:solidFill>
                  <a:schemeClr val="lt1"/>
                </a:solidFill>
                <a:latin typeface="Vidaloka"/>
                <a:ea typeface="Vidaloka"/>
                <a:cs typeface="Vidaloka"/>
                <a:sym typeface="Vidaloka"/>
              </a:endParaRPr>
            </a:p>
          </p:txBody>
        </p:sp>
        <p:sp>
          <p:nvSpPr>
            <p:cNvPr id="150" name="Google Shape;150;p22"/>
            <p:cNvSpPr txBox="1"/>
            <p:nvPr/>
          </p:nvSpPr>
          <p:spPr>
            <a:xfrm>
              <a:off x="3375648" y="2887440"/>
              <a:ext cx="509100" cy="267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600">
                  <a:solidFill>
                    <a:schemeClr val="lt1"/>
                  </a:solidFill>
                  <a:latin typeface="Vidaloka"/>
                  <a:ea typeface="Vidaloka"/>
                  <a:cs typeface="Vidaloka"/>
                  <a:sym typeface="Vidaloka"/>
                </a:rPr>
                <a:t>01 </a:t>
              </a:r>
              <a:endParaRPr sz="1600">
                <a:solidFill>
                  <a:schemeClr val="lt1"/>
                </a:solidFill>
                <a:latin typeface="Vidaloka"/>
                <a:ea typeface="Vidaloka"/>
                <a:cs typeface="Vidaloka"/>
                <a:sym typeface="Vidaloka"/>
              </a:endParaRPr>
            </a:p>
          </p:txBody>
        </p:sp>
        <p:sp>
          <p:nvSpPr>
            <p:cNvPr id="151" name="Google Shape;151;p22"/>
            <p:cNvSpPr txBox="1"/>
            <p:nvPr/>
          </p:nvSpPr>
          <p:spPr>
            <a:xfrm>
              <a:off x="5281877" y="2857865"/>
              <a:ext cx="509100" cy="267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600">
                  <a:solidFill>
                    <a:schemeClr val="lt1"/>
                  </a:solidFill>
                  <a:latin typeface="Vidaloka"/>
                  <a:ea typeface="Vidaloka"/>
                  <a:cs typeface="Vidaloka"/>
                  <a:sym typeface="Vidaloka"/>
                </a:rPr>
                <a:t>02 </a:t>
              </a:r>
              <a:endParaRPr sz="1600">
                <a:solidFill>
                  <a:schemeClr val="lt1"/>
                </a:solidFill>
                <a:latin typeface="Vidaloka"/>
                <a:ea typeface="Vidaloka"/>
                <a:cs typeface="Vidaloka"/>
                <a:sym typeface="Vidaloka"/>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3"/>
          <p:cNvSpPr txBox="1"/>
          <p:nvPr>
            <p:ph type="title"/>
          </p:nvPr>
        </p:nvSpPr>
        <p:spPr>
          <a:xfrm>
            <a:off x="547600" y="97775"/>
            <a:ext cx="7601400" cy="4497000"/>
          </a:xfrm>
          <a:prstGeom prst="rect">
            <a:avLst/>
          </a:prstGeom>
        </p:spPr>
        <p:txBody>
          <a:bodyPr anchorCtr="0" anchor="t" bIns="0" lIns="0" spcFirstLastPara="1" rIns="0" wrap="square" tIns="0">
            <a:noAutofit/>
          </a:bodyPr>
          <a:lstStyle/>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Total project cost is the sum of the following:</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1.</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Cost of the land</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2.</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Cost of the building</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3.</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Cost of machinery</a:t>
            </a:r>
            <a:endParaRPr sz="20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lang="en" sz="2000">
                <a:solidFill>
                  <a:srgbClr val="000000"/>
                </a:solidFill>
                <a:latin typeface="Arial"/>
                <a:ea typeface="Arial"/>
                <a:cs typeface="Arial"/>
                <a:sym typeface="Arial"/>
              </a:rPr>
              <a:t>4.</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Other infrastructure cost (equipment, parking lot, drainage</a:t>
            </a:r>
            <a:endParaRPr sz="20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2000">
                <a:solidFill>
                  <a:srgbClr val="000000"/>
                </a:solidFill>
                <a:latin typeface="Arial"/>
                <a:ea typeface="Arial"/>
                <a:cs typeface="Arial"/>
                <a:sym typeface="Arial"/>
              </a:rPr>
              <a:t>       system, pollution system, storage facilities)</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5.</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Working capital requirement</a:t>
            </a:r>
            <a:endParaRPr sz="20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lang="en" sz="2000">
                <a:solidFill>
                  <a:srgbClr val="000000"/>
                </a:solidFill>
                <a:latin typeface="Arial"/>
                <a:ea typeface="Arial"/>
                <a:cs typeface="Arial"/>
                <a:sym typeface="Arial"/>
              </a:rPr>
              <a:t>6.</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Professional fees to lawyers, accountants, </a:t>
            </a:r>
            <a:endParaRPr sz="20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engineers, economists, financial analysts</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7.</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Processing fees and business permit</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24"/>
          <p:cNvSpPr txBox="1"/>
          <p:nvPr>
            <p:ph type="title"/>
          </p:nvPr>
        </p:nvSpPr>
        <p:spPr>
          <a:xfrm>
            <a:off x="195575" y="97775"/>
            <a:ext cx="8429100" cy="4497000"/>
          </a:xfrm>
          <a:prstGeom prst="rect">
            <a:avLst/>
          </a:prstGeom>
        </p:spPr>
        <p:txBody>
          <a:bodyPr anchorCtr="0" anchor="t" bIns="0" lIns="0" spcFirstLastPara="1" rIns="0" wrap="square" tIns="0">
            <a:noAutofit/>
          </a:bodyPr>
          <a:lstStyle/>
          <a:p>
            <a:pPr indent="457200" lvl="0" marL="4572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457200" lvl="0" marL="457200" rtl="0" algn="just">
              <a:lnSpc>
                <a:spcPct val="115000"/>
              </a:lnSpc>
              <a:spcBef>
                <a:spcPts val="1200"/>
              </a:spcBef>
              <a:spcAft>
                <a:spcPts val="0"/>
              </a:spcAft>
              <a:buNone/>
            </a:pPr>
            <a:r>
              <a:rPr lang="en" sz="2100">
                <a:solidFill>
                  <a:srgbClr val="000000"/>
                </a:solidFill>
                <a:latin typeface="Arial"/>
                <a:ea typeface="Arial"/>
                <a:cs typeface="Arial"/>
                <a:sym typeface="Arial"/>
              </a:rPr>
              <a:t>All the amounts that comprise the total project cost, except the working capital requirement, are taken from the technical aspect of the study.</a:t>
            </a:r>
            <a:endParaRPr sz="21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rPr lang="en" sz="2100">
                <a:solidFill>
                  <a:srgbClr val="000000"/>
                </a:solidFill>
                <a:latin typeface="Arial"/>
                <a:ea typeface="Arial"/>
                <a:cs typeface="Arial"/>
                <a:sym typeface="Arial"/>
              </a:rPr>
              <a:t>  	Relative to the working requirement, the fundamental concern is:</a:t>
            </a:r>
            <a:endParaRPr sz="21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rPr lang="en" sz="2100">
                <a:solidFill>
                  <a:srgbClr val="000000"/>
                </a:solidFill>
                <a:latin typeface="Arial"/>
                <a:ea typeface="Arial"/>
                <a:cs typeface="Arial"/>
                <a:sym typeface="Arial"/>
              </a:rPr>
              <a:t>    How much should be the working capital requirement of the proposed project, and how should the total amount be allocated to the different specific accounts?</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5"/>
          <p:cNvSpPr txBox="1"/>
          <p:nvPr>
            <p:ph type="title"/>
          </p:nvPr>
        </p:nvSpPr>
        <p:spPr>
          <a:xfrm>
            <a:off x="156450" y="97775"/>
            <a:ext cx="8468100" cy="4497000"/>
          </a:xfrm>
          <a:prstGeom prst="rect">
            <a:avLst/>
          </a:prstGeom>
        </p:spPr>
        <p:txBody>
          <a:bodyPr anchorCtr="0" anchor="t" bIns="0" lIns="0" spcFirstLastPara="1" rIns="0" wrap="square" tIns="0">
            <a:noAutofit/>
          </a:bodyPr>
          <a:lstStyle/>
          <a:p>
            <a:pPr indent="457200" lvl="0" marL="4572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457200" lvl="0" marL="457200" rtl="0" algn="just">
              <a:lnSpc>
                <a:spcPct val="115000"/>
              </a:lnSpc>
              <a:spcBef>
                <a:spcPts val="1200"/>
              </a:spcBef>
              <a:spcAft>
                <a:spcPts val="0"/>
              </a:spcAft>
              <a:buNone/>
            </a:pPr>
            <a:r>
              <a:rPr lang="en" sz="2100">
                <a:solidFill>
                  <a:srgbClr val="000000"/>
                </a:solidFill>
                <a:latin typeface="Arial"/>
                <a:ea typeface="Arial"/>
                <a:cs typeface="Arial"/>
                <a:sym typeface="Arial"/>
              </a:rPr>
              <a:t>In other words, the primary concern is to determine the amount of working capital needed by the project in order to produce and sell the goods to the consumers and be able to pay the maturing financial obligations.  The term </a:t>
            </a:r>
            <a:r>
              <a:rPr b="1" lang="en" sz="2100">
                <a:solidFill>
                  <a:srgbClr val="000000"/>
                </a:solidFill>
                <a:latin typeface="Arial"/>
                <a:ea typeface="Arial"/>
                <a:cs typeface="Arial"/>
                <a:sym typeface="Arial"/>
              </a:rPr>
              <a:t>working capital</a:t>
            </a:r>
            <a:r>
              <a:rPr lang="en" sz="2100">
                <a:solidFill>
                  <a:srgbClr val="000000"/>
                </a:solidFill>
                <a:latin typeface="Arial"/>
                <a:ea typeface="Arial"/>
                <a:cs typeface="Arial"/>
                <a:sym typeface="Arial"/>
              </a:rPr>
              <a:t> in this context refers to the amount of current assets, particularly cash or highly liquid short-term securities, needed to carry out the day-to-day operation of the business</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26"/>
          <p:cNvSpPr txBox="1"/>
          <p:nvPr>
            <p:ph type="title"/>
          </p:nvPr>
        </p:nvSpPr>
        <p:spPr>
          <a:xfrm>
            <a:off x="156450" y="97775"/>
            <a:ext cx="8468100" cy="4497000"/>
          </a:xfrm>
          <a:prstGeom prst="rect">
            <a:avLst/>
          </a:prstGeom>
        </p:spPr>
        <p:txBody>
          <a:bodyPr anchorCtr="0" anchor="t" bIns="0" lIns="0" spcFirstLastPara="1" rIns="0" wrap="square" tIns="0">
            <a:noAutofit/>
          </a:bodyPr>
          <a:lstStyle/>
          <a:p>
            <a:pPr indent="457200" lvl="0" marL="4572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457200" lvl="0" marL="457200" rtl="0" algn="just">
              <a:lnSpc>
                <a:spcPct val="115000"/>
              </a:lnSpc>
              <a:spcBef>
                <a:spcPts val="1200"/>
              </a:spcBef>
              <a:spcAft>
                <a:spcPts val="0"/>
              </a:spcAft>
              <a:buNone/>
            </a:pPr>
            <a:r>
              <a:rPr lang="en" sz="2100">
                <a:solidFill>
                  <a:srgbClr val="000000"/>
                </a:solidFill>
                <a:latin typeface="Arial"/>
                <a:ea typeface="Arial"/>
                <a:cs typeface="Arial"/>
                <a:sym typeface="Arial"/>
              </a:rPr>
              <a:t>The amount or level of working capital is very important to the business operation since it will be regularly used to pay current obligations of the business-like salaries, utilities expense and obligations to trade creditors.  There is no fixed rule as to the level of capital that should be maintained by the business.  It is highly dependent on the type of financial management that the proposed project may employ.  The most important consideration is that the level of capital should be sufficient to pay for </a:t>
            </a:r>
            <a:br>
              <a:rPr lang="en" sz="2100">
                <a:solidFill>
                  <a:srgbClr val="000000"/>
                </a:solidFill>
                <a:latin typeface="Arial"/>
                <a:ea typeface="Arial"/>
                <a:cs typeface="Arial"/>
                <a:sym typeface="Arial"/>
              </a:rPr>
            </a:br>
            <a:r>
              <a:rPr lang="en" sz="2100">
                <a:solidFill>
                  <a:srgbClr val="000000"/>
                </a:solidFill>
                <a:latin typeface="Arial"/>
                <a:ea typeface="Arial"/>
                <a:cs typeface="Arial"/>
                <a:sym typeface="Arial"/>
              </a:rPr>
              <a:t>the daily cash requirements of the business.</a:t>
            </a:r>
            <a:endParaRPr sz="2100">
              <a:solidFill>
                <a:srgbClr val="000000"/>
              </a:solidFill>
              <a:latin typeface="Arial"/>
              <a:ea typeface="Arial"/>
              <a:cs typeface="Arial"/>
              <a:sym typeface="Arial"/>
            </a:endParaRPr>
          </a:p>
          <a:p>
            <a:pPr indent="457200" lvl="0" marL="4572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27"/>
          <p:cNvSpPr txBox="1"/>
          <p:nvPr>
            <p:ph type="title"/>
          </p:nvPr>
        </p:nvSpPr>
        <p:spPr>
          <a:xfrm>
            <a:off x="156450" y="97775"/>
            <a:ext cx="8468100" cy="4497000"/>
          </a:xfrm>
          <a:prstGeom prst="rect">
            <a:avLst/>
          </a:prstGeom>
        </p:spPr>
        <p:txBody>
          <a:bodyPr anchorCtr="0" anchor="t" bIns="0" lIns="0" spcFirstLastPara="1" rIns="0" wrap="square" tIns="0">
            <a:noAutofit/>
          </a:bodyPr>
          <a:lstStyle/>
          <a:p>
            <a:pPr indent="457200" lvl="0" marL="4572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rPr lang="en" sz="2100">
                <a:solidFill>
                  <a:srgbClr val="000000"/>
                </a:solidFill>
                <a:latin typeface="Arial"/>
                <a:ea typeface="Arial"/>
                <a:cs typeface="Arial"/>
                <a:sym typeface="Arial"/>
              </a:rPr>
              <a:t>In determining the level of working capital requirement, the </a:t>
            </a:r>
            <a:r>
              <a:rPr b="1" lang="en" sz="2100">
                <a:solidFill>
                  <a:srgbClr val="000000"/>
                </a:solidFill>
                <a:latin typeface="Arial"/>
                <a:ea typeface="Arial"/>
                <a:cs typeface="Arial"/>
                <a:sym typeface="Arial"/>
              </a:rPr>
              <a:t>following factors should be considered.</a:t>
            </a:r>
            <a:endParaRPr b="1" sz="21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2100">
                <a:solidFill>
                  <a:srgbClr val="000000"/>
                </a:solidFill>
                <a:latin typeface="Arial"/>
                <a:ea typeface="Arial"/>
                <a:cs typeface="Arial"/>
                <a:sym typeface="Arial"/>
              </a:rPr>
              <a:t>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Prevailing practice in the industry</a:t>
            </a:r>
            <a:endParaRPr sz="21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Length of the manufacturing process</a:t>
            </a:r>
            <a:endParaRPr sz="21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2100">
                <a:solidFill>
                  <a:srgbClr val="000000"/>
                </a:solidFill>
                <a:latin typeface="Arial"/>
                <a:ea typeface="Arial"/>
                <a:cs typeface="Arial"/>
                <a:sym typeface="Arial"/>
              </a:rPr>
              <a:t>3.</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Nature of the industry</a:t>
            </a:r>
            <a:endParaRPr sz="21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2100">
                <a:solidFill>
                  <a:srgbClr val="000000"/>
                </a:solidFill>
                <a:latin typeface="Arial"/>
                <a:ea typeface="Arial"/>
                <a:cs typeface="Arial"/>
                <a:sym typeface="Arial"/>
              </a:rPr>
              <a:t>4.</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Pattern in sales and purchases</a:t>
            </a:r>
            <a:endParaRPr sz="2100">
              <a:solidFill>
                <a:srgbClr val="000000"/>
              </a:solidFill>
              <a:latin typeface="Arial"/>
              <a:ea typeface="Arial"/>
              <a:cs typeface="Arial"/>
              <a:sym typeface="Arial"/>
            </a:endParaRPr>
          </a:p>
          <a:p>
            <a:pPr indent="457200" lvl="0" marL="4572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457200" lvl="0" marL="4572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8"/>
          <p:cNvSpPr txBox="1"/>
          <p:nvPr>
            <p:ph type="title"/>
          </p:nvPr>
        </p:nvSpPr>
        <p:spPr>
          <a:xfrm>
            <a:off x="704050" y="97775"/>
            <a:ext cx="7715100" cy="4497000"/>
          </a:xfrm>
          <a:prstGeom prst="rect">
            <a:avLst/>
          </a:prstGeom>
        </p:spPr>
        <p:txBody>
          <a:bodyPr anchorCtr="0" anchor="t" bIns="0" lIns="0" spcFirstLastPara="1" rIns="0" wrap="square" tIns="0">
            <a:noAutofit/>
          </a:bodyPr>
          <a:lstStyle/>
          <a:p>
            <a:pPr indent="457200" lvl="0" marL="4572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457200" lvl="0" marL="914400" rtl="0" algn="just">
              <a:lnSpc>
                <a:spcPct val="115000"/>
              </a:lnSpc>
              <a:spcBef>
                <a:spcPts val="1200"/>
              </a:spcBef>
              <a:spcAft>
                <a:spcPts val="0"/>
              </a:spcAft>
              <a:buNone/>
            </a:pPr>
            <a:r>
              <a:rPr lang="en" sz="2100">
                <a:solidFill>
                  <a:srgbClr val="000000"/>
                </a:solidFill>
                <a:latin typeface="Arial"/>
                <a:ea typeface="Arial"/>
                <a:cs typeface="Arial"/>
                <a:sym typeface="Arial"/>
              </a:rPr>
              <a:t>A business entity with an adequate working capital</a:t>
            </a:r>
            <a:endParaRPr sz="2100">
              <a:solidFill>
                <a:srgbClr val="000000"/>
              </a:solidFill>
              <a:latin typeface="Arial"/>
              <a:ea typeface="Arial"/>
              <a:cs typeface="Arial"/>
              <a:sym typeface="Arial"/>
            </a:endParaRPr>
          </a:p>
          <a:p>
            <a:pPr indent="0" lvl="0" marL="0" rtl="0" algn="just">
              <a:lnSpc>
                <a:spcPct val="115000"/>
              </a:lnSpc>
              <a:spcBef>
                <a:spcPts val="0"/>
              </a:spcBef>
              <a:spcAft>
                <a:spcPts val="0"/>
              </a:spcAft>
              <a:buNone/>
            </a:pPr>
            <a:r>
              <a:rPr lang="en" sz="2100">
                <a:solidFill>
                  <a:srgbClr val="000000"/>
                </a:solidFill>
                <a:latin typeface="Arial"/>
                <a:ea typeface="Arial"/>
                <a:cs typeface="Arial"/>
                <a:sym typeface="Arial"/>
              </a:rPr>
              <a:t>can immediately take profitable opportunities, settle currently maturing obligations, provide credit facilities to customers, and properly manage inventories.  Based on the evaluation, the proponent is expected to recommend the level of working capital that must be adopted by the business and should cite the underlying reasons for such a recommendation.</a:t>
            </a:r>
            <a:endParaRPr sz="21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457200" lvl="0" marL="4572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457200" lvl="0" marL="4572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29"/>
          <p:cNvSpPr txBox="1"/>
          <p:nvPr>
            <p:ph type="title"/>
          </p:nvPr>
        </p:nvSpPr>
        <p:spPr>
          <a:xfrm>
            <a:off x="704050" y="97775"/>
            <a:ext cx="7715100" cy="4497000"/>
          </a:xfrm>
          <a:prstGeom prst="rect">
            <a:avLst/>
          </a:prstGeom>
        </p:spPr>
        <p:txBody>
          <a:bodyPr anchorCtr="0" anchor="t" bIns="0" lIns="0" spcFirstLastPara="1" rIns="0" wrap="square" tIns="0">
            <a:noAutofit/>
          </a:bodyPr>
          <a:lstStyle/>
          <a:p>
            <a:pPr indent="457200" lvl="0" marL="4572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12700" lvl="0" marL="914400" rtl="0" algn="just">
              <a:lnSpc>
                <a:spcPct val="115000"/>
              </a:lnSpc>
              <a:spcBef>
                <a:spcPts val="0"/>
              </a:spcBef>
              <a:spcAft>
                <a:spcPts val="0"/>
              </a:spcAft>
              <a:buNone/>
            </a:pPr>
            <a:r>
              <a:t/>
            </a:r>
            <a:endParaRPr sz="2100">
              <a:solidFill>
                <a:srgbClr val="000000"/>
              </a:solidFill>
              <a:latin typeface="Arial"/>
              <a:ea typeface="Arial"/>
              <a:cs typeface="Arial"/>
              <a:sym typeface="Arial"/>
            </a:endParaRPr>
          </a:p>
          <a:p>
            <a:pPr indent="0" lvl="0" marL="914400" rtl="0" algn="just">
              <a:lnSpc>
                <a:spcPct val="115000"/>
              </a:lnSpc>
              <a:spcBef>
                <a:spcPts val="0"/>
              </a:spcBef>
              <a:spcAft>
                <a:spcPts val="0"/>
              </a:spcAft>
              <a:buNone/>
            </a:pPr>
            <a:r>
              <a:rPr lang="en" sz="2100">
                <a:solidFill>
                  <a:srgbClr val="000000"/>
                </a:solidFill>
                <a:latin typeface="Arial"/>
                <a:ea typeface="Arial"/>
                <a:cs typeface="Arial"/>
                <a:sym typeface="Arial"/>
              </a:rPr>
              <a:t>Data on the estimated total project cost will be used in</a:t>
            </a:r>
            <a:endParaRPr sz="2100">
              <a:solidFill>
                <a:srgbClr val="000000"/>
              </a:solidFill>
              <a:latin typeface="Arial"/>
              <a:ea typeface="Arial"/>
              <a:cs typeface="Arial"/>
              <a:sym typeface="Arial"/>
            </a:endParaRPr>
          </a:p>
          <a:p>
            <a:pPr indent="0" lvl="0" marL="0" rtl="0" algn="just">
              <a:lnSpc>
                <a:spcPct val="115000"/>
              </a:lnSpc>
              <a:spcBef>
                <a:spcPts val="0"/>
              </a:spcBef>
              <a:spcAft>
                <a:spcPts val="0"/>
              </a:spcAft>
              <a:buNone/>
            </a:pPr>
            <a:r>
              <a:rPr lang="en" sz="2100">
                <a:solidFill>
                  <a:srgbClr val="000000"/>
                </a:solidFill>
                <a:latin typeface="Arial"/>
                <a:ea typeface="Arial"/>
                <a:cs typeface="Arial"/>
                <a:sym typeface="Arial"/>
              </a:rPr>
              <a:t>the preparation of projected financial statements, the computation of the rate of return on investment and in screening the attractiveness of the investment proposal.</a:t>
            </a:r>
            <a:endParaRPr sz="2100">
              <a:solidFill>
                <a:srgbClr val="000000"/>
              </a:solidFill>
              <a:latin typeface="Arial"/>
              <a:ea typeface="Arial"/>
              <a:cs typeface="Arial"/>
              <a:sym typeface="Arial"/>
            </a:endParaRPr>
          </a:p>
          <a:p>
            <a:pPr indent="0" lvl="0" marL="0" rtl="0" algn="just">
              <a:lnSpc>
                <a:spcPct val="115000"/>
              </a:lnSpc>
              <a:spcBef>
                <a:spcPts val="0"/>
              </a:spcBef>
              <a:spcAft>
                <a:spcPts val="0"/>
              </a:spcAft>
              <a:buNone/>
            </a:pPr>
            <a:r>
              <a:t/>
            </a:r>
            <a:endParaRPr sz="21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457200" lvl="0" marL="4572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457200" lvl="0" marL="45720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30"/>
          <p:cNvSpPr txBox="1"/>
          <p:nvPr>
            <p:ph idx="4294967295" type="subTitle"/>
          </p:nvPr>
        </p:nvSpPr>
        <p:spPr>
          <a:xfrm>
            <a:off x="293350" y="557375"/>
            <a:ext cx="7656600" cy="4107000"/>
          </a:xfrm>
          <a:prstGeom prst="rect">
            <a:avLst/>
          </a:prstGeom>
        </p:spPr>
        <p:txBody>
          <a:bodyPr anchorCtr="0" anchor="t" bIns="0" lIns="0" spcFirstLastPara="1" rIns="0" wrap="square" tIns="0">
            <a:noAutofit/>
          </a:bodyPr>
          <a:lstStyle/>
          <a:p>
            <a:pPr indent="0" lvl="0" marL="457200" rtl="0" algn="just">
              <a:spcBef>
                <a:spcPts val="1200"/>
              </a:spcBef>
              <a:spcAft>
                <a:spcPts val="0"/>
              </a:spcAft>
              <a:buNone/>
            </a:pPr>
            <a:r>
              <a:rPr b="1" lang="en" sz="2300">
                <a:solidFill>
                  <a:srgbClr val="000000"/>
                </a:solidFill>
                <a:latin typeface="Arial"/>
                <a:ea typeface="Arial"/>
                <a:cs typeface="Arial"/>
                <a:sym typeface="Arial"/>
              </a:rPr>
              <a:t>Sources of Financing</a:t>
            </a:r>
            <a:endParaRPr b="1" sz="2300">
              <a:solidFill>
                <a:srgbClr val="000000"/>
              </a:solidFill>
              <a:latin typeface="Arial"/>
              <a:ea typeface="Arial"/>
              <a:cs typeface="Arial"/>
              <a:sym typeface="Arial"/>
            </a:endParaRPr>
          </a:p>
          <a:p>
            <a:pPr indent="457200" lvl="0" marL="457200" rtl="0" algn="just">
              <a:spcBef>
                <a:spcPts val="1200"/>
              </a:spcBef>
              <a:spcAft>
                <a:spcPts val="0"/>
              </a:spcAft>
              <a:buNone/>
            </a:pPr>
            <a:r>
              <a:rPr lang="en" sz="2100">
                <a:solidFill>
                  <a:srgbClr val="000000"/>
                </a:solidFill>
                <a:latin typeface="Arial"/>
                <a:ea typeface="Arial"/>
                <a:cs typeface="Arial"/>
                <a:sym typeface="Arial"/>
              </a:rPr>
              <a:t>The source of financing is the third section of a financial study.  After the level of capital requirement has been determined; the next step is to determine the sources of financing for the capital.  This section should explicitly define the possible sources of funds to finance the initial funding requirements of the proposed project.  Alternative ways of financing the project should be presented </a:t>
            </a:r>
            <a:br>
              <a:rPr lang="en" sz="2100">
                <a:solidFill>
                  <a:srgbClr val="000000"/>
                </a:solidFill>
                <a:latin typeface="Arial"/>
                <a:ea typeface="Arial"/>
                <a:cs typeface="Arial"/>
                <a:sym typeface="Arial"/>
              </a:rPr>
            </a:br>
            <a:r>
              <a:rPr lang="en" sz="2100">
                <a:solidFill>
                  <a:srgbClr val="000000"/>
                </a:solidFill>
                <a:latin typeface="Arial"/>
                <a:ea typeface="Arial"/>
                <a:cs typeface="Arial"/>
                <a:sym typeface="Arial"/>
              </a:rPr>
              <a:t>to the prospective investors.</a:t>
            </a:r>
            <a:endParaRPr sz="2100">
              <a:solidFill>
                <a:srgbClr val="000000"/>
              </a:solidFill>
              <a:latin typeface="Arial"/>
              <a:ea typeface="Arial"/>
              <a:cs typeface="Arial"/>
              <a:sym typeface="Arial"/>
            </a:endParaRPr>
          </a:p>
          <a:p>
            <a:pPr indent="0" lvl="0" marL="0" rtl="0" algn="l">
              <a:spcBef>
                <a:spcPts val="600"/>
              </a:spcBef>
              <a:spcAft>
                <a:spcPts val="0"/>
              </a:spcAft>
              <a:buNone/>
            </a:pPr>
            <a:r>
              <a:t/>
            </a:r>
            <a:endParaRPr sz="2100"/>
          </a:p>
        </p:txBody>
      </p:sp>
      <p:grpSp>
        <p:nvGrpSpPr>
          <p:cNvPr id="192" name="Google Shape;192;p30"/>
          <p:cNvGrpSpPr/>
          <p:nvPr/>
        </p:nvGrpSpPr>
        <p:grpSpPr>
          <a:xfrm>
            <a:off x="5705130" y="351804"/>
            <a:ext cx="1757163" cy="834717"/>
            <a:chOff x="6643075" y="3664250"/>
            <a:chExt cx="407950" cy="407975"/>
          </a:xfrm>
        </p:grpSpPr>
        <p:sp>
          <p:nvSpPr>
            <p:cNvPr id="193" name="Google Shape;193;p30"/>
            <p:cNvSpPr/>
            <p:nvPr/>
          </p:nvSpPr>
          <p:spPr>
            <a:xfrm>
              <a:off x="6794075" y="3815250"/>
              <a:ext cx="211300" cy="211300"/>
            </a:xfrm>
            <a:custGeom>
              <a:rect b="b" l="l" r="r" t="t"/>
              <a:pathLst>
                <a:path extrusionOk="0" fill="none" h="8452" w="8452">
                  <a:moveTo>
                    <a:pt x="0" y="8135"/>
                  </a:moveTo>
                  <a:lnTo>
                    <a:pt x="0" y="8135"/>
                  </a:lnTo>
                  <a:lnTo>
                    <a:pt x="438" y="8257"/>
                  </a:lnTo>
                  <a:lnTo>
                    <a:pt x="852" y="8354"/>
                  </a:lnTo>
                  <a:lnTo>
                    <a:pt x="1291" y="8403"/>
                  </a:lnTo>
                  <a:lnTo>
                    <a:pt x="1729" y="8452"/>
                  </a:lnTo>
                  <a:lnTo>
                    <a:pt x="2168" y="8452"/>
                  </a:lnTo>
                  <a:lnTo>
                    <a:pt x="2606" y="8427"/>
                  </a:lnTo>
                  <a:lnTo>
                    <a:pt x="3020" y="8378"/>
                  </a:lnTo>
                  <a:lnTo>
                    <a:pt x="3458" y="8281"/>
                  </a:lnTo>
                  <a:lnTo>
                    <a:pt x="3872" y="8184"/>
                  </a:lnTo>
                  <a:lnTo>
                    <a:pt x="4311" y="8037"/>
                  </a:lnTo>
                  <a:lnTo>
                    <a:pt x="4701" y="7867"/>
                  </a:lnTo>
                  <a:lnTo>
                    <a:pt x="5115" y="7672"/>
                  </a:lnTo>
                  <a:lnTo>
                    <a:pt x="5504" y="7429"/>
                  </a:lnTo>
                  <a:lnTo>
                    <a:pt x="5870" y="7185"/>
                  </a:lnTo>
                  <a:lnTo>
                    <a:pt x="6235" y="6893"/>
                  </a:lnTo>
                  <a:lnTo>
                    <a:pt x="6576" y="6576"/>
                  </a:lnTo>
                  <a:lnTo>
                    <a:pt x="6576" y="6576"/>
                  </a:lnTo>
                  <a:lnTo>
                    <a:pt x="6892" y="6235"/>
                  </a:lnTo>
                  <a:lnTo>
                    <a:pt x="7185" y="5870"/>
                  </a:lnTo>
                  <a:lnTo>
                    <a:pt x="7428" y="5505"/>
                  </a:lnTo>
                  <a:lnTo>
                    <a:pt x="7672" y="5115"/>
                  </a:lnTo>
                  <a:lnTo>
                    <a:pt x="7867" y="4701"/>
                  </a:lnTo>
                  <a:lnTo>
                    <a:pt x="8037" y="4311"/>
                  </a:lnTo>
                  <a:lnTo>
                    <a:pt x="8183" y="3873"/>
                  </a:lnTo>
                  <a:lnTo>
                    <a:pt x="8281" y="3459"/>
                  </a:lnTo>
                  <a:lnTo>
                    <a:pt x="8378" y="3020"/>
                  </a:lnTo>
                  <a:lnTo>
                    <a:pt x="8427" y="2606"/>
                  </a:lnTo>
                  <a:lnTo>
                    <a:pt x="8451" y="2168"/>
                  </a:lnTo>
                  <a:lnTo>
                    <a:pt x="8451" y="1730"/>
                  </a:lnTo>
                  <a:lnTo>
                    <a:pt x="8402" y="1291"/>
                  </a:lnTo>
                  <a:lnTo>
                    <a:pt x="8354" y="853"/>
                  </a:lnTo>
                  <a:lnTo>
                    <a:pt x="8256" y="439"/>
                  </a:lnTo>
                  <a:lnTo>
                    <a:pt x="8135" y="0"/>
                  </a:lnTo>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30"/>
            <p:cNvSpPr/>
            <p:nvPr/>
          </p:nvSpPr>
          <p:spPr>
            <a:xfrm>
              <a:off x="6643075" y="3664250"/>
              <a:ext cx="407950" cy="407975"/>
            </a:xfrm>
            <a:custGeom>
              <a:rect b="b" l="l" r="r" t="t"/>
              <a:pathLst>
                <a:path extrusionOk="0" fill="none" h="16319" w="16318">
                  <a:moveTo>
                    <a:pt x="16074" y="244"/>
                  </a:moveTo>
                  <a:lnTo>
                    <a:pt x="16074" y="244"/>
                  </a:lnTo>
                  <a:lnTo>
                    <a:pt x="15928" y="122"/>
                  </a:lnTo>
                  <a:lnTo>
                    <a:pt x="15758" y="49"/>
                  </a:lnTo>
                  <a:lnTo>
                    <a:pt x="15538" y="0"/>
                  </a:lnTo>
                  <a:lnTo>
                    <a:pt x="15319" y="0"/>
                  </a:lnTo>
                  <a:lnTo>
                    <a:pt x="15051" y="25"/>
                  </a:lnTo>
                  <a:lnTo>
                    <a:pt x="14759" y="73"/>
                  </a:lnTo>
                  <a:lnTo>
                    <a:pt x="14442" y="171"/>
                  </a:lnTo>
                  <a:lnTo>
                    <a:pt x="14102" y="293"/>
                  </a:lnTo>
                  <a:lnTo>
                    <a:pt x="13736" y="439"/>
                  </a:lnTo>
                  <a:lnTo>
                    <a:pt x="13347" y="609"/>
                  </a:lnTo>
                  <a:lnTo>
                    <a:pt x="12957" y="828"/>
                  </a:lnTo>
                  <a:lnTo>
                    <a:pt x="12543" y="1048"/>
                  </a:lnTo>
                  <a:lnTo>
                    <a:pt x="11666" y="1608"/>
                  </a:lnTo>
                  <a:lnTo>
                    <a:pt x="10716" y="2265"/>
                  </a:lnTo>
                  <a:lnTo>
                    <a:pt x="10716" y="2265"/>
                  </a:lnTo>
                  <a:lnTo>
                    <a:pt x="10278" y="2095"/>
                  </a:lnTo>
                  <a:lnTo>
                    <a:pt x="9815" y="1949"/>
                  </a:lnTo>
                  <a:lnTo>
                    <a:pt x="9352" y="1851"/>
                  </a:lnTo>
                  <a:lnTo>
                    <a:pt x="8890" y="1778"/>
                  </a:lnTo>
                  <a:lnTo>
                    <a:pt x="8427" y="1730"/>
                  </a:lnTo>
                  <a:lnTo>
                    <a:pt x="7940" y="1730"/>
                  </a:lnTo>
                  <a:lnTo>
                    <a:pt x="7477" y="1778"/>
                  </a:lnTo>
                  <a:lnTo>
                    <a:pt x="7014" y="1827"/>
                  </a:lnTo>
                  <a:lnTo>
                    <a:pt x="6551" y="1924"/>
                  </a:lnTo>
                  <a:lnTo>
                    <a:pt x="6089" y="2070"/>
                  </a:lnTo>
                  <a:lnTo>
                    <a:pt x="5650" y="2241"/>
                  </a:lnTo>
                  <a:lnTo>
                    <a:pt x="5212" y="2436"/>
                  </a:lnTo>
                  <a:lnTo>
                    <a:pt x="4774" y="2679"/>
                  </a:lnTo>
                  <a:lnTo>
                    <a:pt x="4384" y="2972"/>
                  </a:lnTo>
                  <a:lnTo>
                    <a:pt x="3994" y="3264"/>
                  </a:lnTo>
                  <a:lnTo>
                    <a:pt x="3605" y="3605"/>
                  </a:lnTo>
                  <a:lnTo>
                    <a:pt x="3605" y="3605"/>
                  </a:lnTo>
                  <a:lnTo>
                    <a:pt x="3264" y="3995"/>
                  </a:lnTo>
                  <a:lnTo>
                    <a:pt x="2971" y="4384"/>
                  </a:lnTo>
                  <a:lnTo>
                    <a:pt x="2679" y="4774"/>
                  </a:lnTo>
                  <a:lnTo>
                    <a:pt x="2436" y="5212"/>
                  </a:lnTo>
                  <a:lnTo>
                    <a:pt x="2241" y="5651"/>
                  </a:lnTo>
                  <a:lnTo>
                    <a:pt x="2070" y="6089"/>
                  </a:lnTo>
                  <a:lnTo>
                    <a:pt x="1924" y="6552"/>
                  </a:lnTo>
                  <a:lnTo>
                    <a:pt x="1827" y="7015"/>
                  </a:lnTo>
                  <a:lnTo>
                    <a:pt x="1778" y="7477"/>
                  </a:lnTo>
                  <a:lnTo>
                    <a:pt x="1729" y="7940"/>
                  </a:lnTo>
                  <a:lnTo>
                    <a:pt x="1729" y="8427"/>
                  </a:lnTo>
                  <a:lnTo>
                    <a:pt x="1778" y="8890"/>
                  </a:lnTo>
                  <a:lnTo>
                    <a:pt x="1851" y="9353"/>
                  </a:lnTo>
                  <a:lnTo>
                    <a:pt x="1948" y="9815"/>
                  </a:lnTo>
                  <a:lnTo>
                    <a:pt x="2095" y="10278"/>
                  </a:lnTo>
                  <a:lnTo>
                    <a:pt x="2265" y="10716"/>
                  </a:lnTo>
                  <a:lnTo>
                    <a:pt x="2265" y="10716"/>
                  </a:lnTo>
                  <a:lnTo>
                    <a:pt x="1607" y="11666"/>
                  </a:lnTo>
                  <a:lnTo>
                    <a:pt x="1047" y="12543"/>
                  </a:lnTo>
                  <a:lnTo>
                    <a:pt x="828" y="12957"/>
                  </a:lnTo>
                  <a:lnTo>
                    <a:pt x="609" y="13347"/>
                  </a:lnTo>
                  <a:lnTo>
                    <a:pt x="438" y="13737"/>
                  </a:lnTo>
                  <a:lnTo>
                    <a:pt x="292" y="14102"/>
                  </a:lnTo>
                  <a:lnTo>
                    <a:pt x="170" y="14443"/>
                  </a:lnTo>
                  <a:lnTo>
                    <a:pt x="73" y="14759"/>
                  </a:lnTo>
                  <a:lnTo>
                    <a:pt x="24" y="15052"/>
                  </a:lnTo>
                  <a:lnTo>
                    <a:pt x="0" y="15320"/>
                  </a:lnTo>
                  <a:lnTo>
                    <a:pt x="0" y="15539"/>
                  </a:lnTo>
                  <a:lnTo>
                    <a:pt x="49" y="15758"/>
                  </a:lnTo>
                  <a:lnTo>
                    <a:pt x="122" y="15928"/>
                  </a:lnTo>
                  <a:lnTo>
                    <a:pt x="244" y="16075"/>
                  </a:lnTo>
                  <a:lnTo>
                    <a:pt x="244" y="16075"/>
                  </a:lnTo>
                  <a:lnTo>
                    <a:pt x="341" y="16172"/>
                  </a:lnTo>
                  <a:lnTo>
                    <a:pt x="487" y="16245"/>
                  </a:lnTo>
                  <a:lnTo>
                    <a:pt x="633" y="16294"/>
                  </a:lnTo>
                  <a:lnTo>
                    <a:pt x="804" y="16318"/>
                  </a:lnTo>
                  <a:lnTo>
                    <a:pt x="974" y="16318"/>
                  </a:lnTo>
                  <a:lnTo>
                    <a:pt x="1169" y="16318"/>
                  </a:lnTo>
                  <a:lnTo>
                    <a:pt x="1388" y="16269"/>
                  </a:lnTo>
                  <a:lnTo>
                    <a:pt x="1632" y="16221"/>
                  </a:lnTo>
                  <a:lnTo>
                    <a:pt x="2143" y="16075"/>
                  </a:lnTo>
                  <a:lnTo>
                    <a:pt x="2703" y="15831"/>
                  </a:lnTo>
                  <a:lnTo>
                    <a:pt x="3312" y="15539"/>
                  </a:lnTo>
                  <a:lnTo>
                    <a:pt x="3946" y="15149"/>
                  </a:lnTo>
                  <a:lnTo>
                    <a:pt x="4652" y="14711"/>
                  </a:lnTo>
                  <a:lnTo>
                    <a:pt x="5358" y="14224"/>
                  </a:lnTo>
                  <a:lnTo>
                    <a:pt x="6113" y="13663"/>
                  </a:lnTo>
                  <a:lnTo>
                    <a:pt x="6892" y="13055"/>
                  </a:lnTo>
                  <a:lnTo>
                    <a:pt x="7696" y="12397"/>
                  </a:lnTo>
                  <a:lnTo>
                    <a:pt x="8500" y="11691"/>
                  </a:lnTo>
                  <a:lnTo>
                    <a:pt x="9304" y="10936"/>
                  </a:lnTo>
                  <a:lnTo>
                    <a:pt x="10132" y="10132"/>
                  </a:lnTo>
                  <a:lnTo>
                    <a:pt x="10132" y="10132"/>
                  </a:lnTo>
                  <a:lnTo>
                    <a:pt x="10935" y="9304"/>
                  </a:lnTo>
                  <a:lnTo>
                    <a:pt x="11690" y="8500"/>
                  </a:lnTo>
                  <a:lnTo>
                    <a:pt x="12397" y="7696"/>
                  </a:lnTo>
                  <a:lnTo>
                    <a:pt x="13054" y="6893"/>
                  </a:lnTo>
                  <a:lnTo>
                    <a:pt x="13663" y="6113"/>
                  </a:lnTo>
                  <a:lnTo>
                    <a:pt x="14223" y="5358"/>
                  </a:lnTo>
                  <a:lnTo>
                    <a:pt x="14710" y="4652"/>
                  </a:lnTo>
                  <a:lnTo>
                    <a:pt x="15149" y="3946"/>
                  </a:lnTo>
                  <a:lnTo>
                    <a:pt x="15538" y="3313"/>
                  </a:lnTo>
                  <a:lnTo>
                    <a:pt x="15831" y="2704"/>
                  </a:lnTo>
                  <a:lnTo>
                    <a:pt x="16074" y="2144"/>
                  </a:lnTo>
                  <a:lnTo>
                    <a:pt x="16220" y="1632"/>
                  </a:lnTo>
                  <a:lnTo>
                    <a:pt x="16269" y="1389"/>
                  </a:lnTo>
                  <a:lnTo>
                    <a:pt x="16318" y="1169"/>
                  </a:lnTo>
                  <a:lnTo>
                    <a:pt x="16318" y="975"/>
                  </a:lnTo>
                  <a:lnTo>
                    <a:pt x="16318" y="804"/>
                  </a:lnTo>
                  <a:lnTo>
                    <a:pt x="16293" y="634"/>
                  </a:lnTo>
                  <a:lnTo>
                    <a:pt x="16245" y="487"/>
                  </a:lnTo>
                  <a:lnTo>
                    <a:pt x="16172" y="341"/>
                  </a:lnTo>
                  <a:lnTo>
                    <a:pt x="16074" y="244"/>
                  </a:lnTo>
                  <a:lnTo>
                    <a:pt x="16074" y="244"/>
                  </a:lnTo>
                  <a:close/>
                  <a:moveTo>
                    <a:pt x="1827" y="13810"/>
                  </a:moveTo>
                  <a:lnTo>
                    <a:pt x="1827" y="13810"/>
                  </a:lnTo>
                  <a:lnTo>
                    <a:pt x="1754" y="13737"/>
                  </a:lnTo>
                  <a:lnTo>
                    <a:pt x="1729" y="13639"/>
                  </a:lnTo>
                  <a:lnTo>
                    <a:pt x="1681" y="13542"/>
                  </a:lnTo>
                  <a:lnTo>
                    <a:pt x="1681" y="13444"/>
                  </a:lnTo>
                  <a:lnTo>
                    <a:pt x="1681" y="13176"/>
                  </a:lnTo>
                  <a:lnTo>
                    <a:pt x="1754" y="12884"/>
                  </a:lnTo>
                  <a:lnTo>
                    <a:pt x="1875" y="12519"/>
                  </a:lnTo>
                  <a:lnTo>
                    <a:pt x="2046" y="12153"/>
                  </a:lnTo>
                  <a:lnTo>
                    <a:pt x="2265" y="11715"/>
                  </a:lnTo>
                  <a:lnTo>
                    <a:pt x="2533" y="11277"/>
                  </a:lnTo>
                  <a:lnTo>
                    <a:pt x="2533" y="11277"/>
                  </a:lnTo>
                  <a:lnTo>
                    <a:pt x="2752" y="11642"/>
                  </a:lnTo>
                  <a:lnTo>
                    <a:pt x="3020" y="12007"/>
                  </a:lnTo>
                  <a:lnTo>
                    <a:pt x="3288" y="12373"/>
                  </a:lnTo>
                  <a:lnTo>
                    <a:pt x="3605" y="12714"/>
                  </a:lnTo>
                  <a:lnTo>
                    <a:pt x="3605" y="12714"/>
                  </a:lnTo>
                  <a:lnTo>
                    <a:pt x="3897" y="12957"/>
                  </a:lnTo>
                  <a:lnTo>
                    <a:pt x="4165" y="13201"/>
                  </a:lnTo>
                  <a:lnTo>
                    <a:pt x="4165" y="13201"/>
                  </a:lnTo>
                  <a:lnTo>
                    <a:pt x="3751" y="13444"/>
                  </a:lnTo>
                  <a:lnTo>
                    <a:pt x="3361" y="13639"/>
                  </a:lnTo>
                  <a:lnTo>
                    <a:pt x="3020" y="13785"/>
                  </a:lnTo>
                  <a:lnTo>
                    <a:pt x="2679" y="13883"/>
                  </a:lnTo>
                  <a:lnTo>
                    <a:pt x="2411" y="13956"/>
                  </a:lnTo>
                  <a:lnTo>
                    <a:pt x="2168" y="13956"/>
                  </a:lnTo>
                  <a:lnTo>
                    <a:pt x="2070" y="13931"/>
                  </a:lnTo>
                  <a:lnTo>
                    <a:pt x="1973" y="13907"/>
                  </a:lnTo>
                  <a:lnTo>
                    <a:pt x="1900" y="13858"/>
                  </a:lnTo>
                  <a:lnTo>
                    <a:pt x="1827" y="13810"/>
                  </a:lnTo>
                  <a:lnTo>
                    <a:pt x="1827" y="13810"/>
                  </a:lnTo>
                  <a:close/>
                  <a:moveTo>
                    <a:pt x="8159" y="4482"/>
                  </a:moveTo>
                  <a:lnTo>
                    <a:pt x="8159" y="4482"/>
                  </a:lnTo>
                  <a:lnTo>
                    <a:pt x="8037" y="4482"/>
                  </a:lnTo>
                  <a:lnTo>
                    <a:pt x="7940" y="4433"/>
                  </a:lnTo>
                  <a:lnTo>
                    <a:pt x="7842" y="4384"/>
                  </a:lnTo>
                  <a:lnTo>
                    <a:pt x="7745" y="4311"/>
                  </a:lnTo>
                  <a:lnTo>
                    <a:pt x="7672" y="4238"/>
                  </a:lnTo>
                  <a:lnTo>
                    <a:pt x="7623" y="4141"/>
                  </a:lnTo>
                  <a:lnTo>
                    <a:pt x="7574" y="4019"/>
                  </a:lnTo>
                  <a:lnTo>
                    <a:pt x="7574" y="3897"/>
                  </a:lnTo>
                  <a:lnTo>
                    <a:pt x="7574" y="3897"/>
                  </a:lnTo>
                  <a:lnTo>
                    <a:pt x="7574" y="3775"/>
                  </a:lnTo>
                  <a:lnTo>
                    <a:pt x="7623" y="3678"/>
                  </a:lnTo>
                  <a:lnTo>
                    <a:pt x="7672" y="3580"/>
                  </a:lnTo>
                  <a:lnTo>
                    <a:pt x="7745" y="3483"/>
                  </a:lnTo>
                  <a:lnTo>
                    <a:pt x="7842" y="3410"/>
                  </a:lnTo>
                  <a:lnTo>
                    <a:pt x="7940" y="3361"/>
                  </a:lnTo>
                  <a:lnTo>
                    <a:pt x="8037" y="3337"/>
                  </a:lnTo>
                  <a:lnTo>
                    <a:pt x="8159" y="3313"/>
                  </a:lnTo>
                  <a:lnTo>
                    <a:pt x="8159" y="3313"/>
                  </a:lnTo>
                  <a:lnTo>
                    <a:pt x="8281" y="3337"/>
                  </a:lnTo>
                  <a:lnTo>
                    <a:pt x="8378" y="3361"/>
                  </a:lnTo>
                  <a:lnTo>
                    <a:pt x="8476" y="3410"/>
                  </a:lnTo>
                  <a:lnTo>
                    <a:pt x="8573" y="3483"/>
                  </a:lnTo>
                  <a:lnTo>
                    <a:pt x="8646" y="3580"/>
                  </a:lnTo>
                  <a:lnTo>
                    <a:pt x="8695" y="3678"/>
                  </a:lnTo>
                  <a:lnTo>
                    <a:pt x="8743" y="3775"/>
                  </a:lnTo>
                  <a:lnTo>
                    <a:pt x="8743" y="3897"/>
                  </a:lnTo>
                  <a:lnTo>
                    <a:pt x="8743" y="3897"/>
                  </a:lnTo>
                  <a:lnTo>
                    <a:pt x="8743" y="4019"/>
                  </a:lnTo>
                  <a:lnTo>
                    <a:pt x="8695" y="4141"/>
                  </a:lnTo>
                  <a:lnTo>
                    <a:pt x="8646" y="4238"/>
                  </a:lnTo>
                  <a:lnTo>
                    <a:pt x="8573" y="4311"/>
                  </a:lnTo>
                  <a:lnTo>
                    <a:pt x="8476" y="4384"/>
                  </a:lnTo>
                  <a:lnTo>
                    <a:pt x="8378" y="4433"/>
                  </a:lnTo>
                  <a:lnTo>
                    <a:pt x="8281" y="4482"/>
                  </a:lnTo>
                  <a:lnTo>
                    <a:pt x="8159" y="4482"/>
                  </a:lnTo>
                  <a:lnTo>
                    <a:pt x="8159" y="4482"/>
                  </a:lnTo>
                  <a:close/>
                  <a:moveTo>
                    <a:pt x="9133" y="5943"/>
                  </a:moveTo>
                  <a:lnTo>
                    <a:pt x="9133" y="5943"/>
                  </a:lnTo>
                  <a:lnTo>
                    <a:pt x="9036" y="5943"/>
                  </a:lnTo>
                  <a:lnTo>
                    <a:pt x="8963" y="5919"/>
                  </a:lnTo>
                  <a:lnTo>
                    <a:pt x="8841" y="5846"/>
                  </a:lnTo>
                  <a:lnTo>
                    <a:pt x="8768" y="5724"/>
                  </a:lnTo>
                  <a:lnTo>
                    <a:pt x="8743" y="5651"/>
                  </a:lnTo>
                  <a:lnTo>
                    <a:pt x="8743" y="5553"/>
                  </a:lnTo>
                  <a:lnTo>
                    <a:pt x="8743" y="5553"/>
                  </a:lnTo>
                  <a:lnTo>
                    <a:pt x="8743" y="5480"/>
                  </a:lnTo>
                  <a:lnTo>
                    <a:pt x="8768" y="5407"/>
                  </a:lnTo>
                  <a:lnTo>
                    <a:pt x="8841" y="5285"/>
                  </a:lnTo>
                  <a:lnTo>
                    <a:pt x="8963" y="5212"/>
                  </a:lnTo>
                  <a:lnTo>
                    <a:pt x="9036" y="5188"/>
                  </a:lnTo>
                  <a:lnTo>
                    <a:pt x="9133" y="5164"/>
                  </a:lnTo>
                  <a:lnTo>
                    <a:pt x="9133" y="5164"/>
                  </a:lnTo>
                  <a:lnTo>
                    <a:pt x="9206" y="5188"/>
                  </a:lnTo>
                  <a:lnTo>
                    <a:pt x="9279" y="5212"/>
                  </a:lnTo>
                  <a:lnTo>
                    <a:pt x="9401" y="5285"/>
                  </a:lnTo>
                  <a:lnTo>
                    <a:pt x="9474" y="5407"/>
                  </a:lnTo>
                  <a:lnTo>
                    <a:pt x="9498" y="5480"/>
                  </a:lnTo>
                  <a:lnTo>
                    <a:pt x="9523" y="5553"/>
                  </a:lnTo>
                  <a:lnTo>
                    <a:pt x="9523" y="5553"/>
                  </a:lnTo>
                  <a:lnTo>
                    <a:pt x="9498" y="5651"/>
                  </a:lnTo>
                  <a:lnTo>
                    <a:pt x="9474" y="5724"/>
                  </a:lnTo>
                  <a:lnTo>
                    <a:pt x="9401" y="5846"/>
                  </a:lnTo>
                  <a:lnTo>
                    <a:pt x="9279" y="5919"/>
                  </a:lnTo>
                  <a:lnTo>
                    <a:pt x="9206" y="5943"/>
                  </a:lnTo>
                  <a:lnTo>
                    <a:pt x="9133" y="5943"/>
                  </a:lnTo>
                  <a:lnTo>
                    <a:pt x="9133" y="5943"/>
                  </a:lnTo>
                  <a:close/>
                  <a:moveTo>
                    <a:pt x="9986" y="4409"/>
                  </a:moveTo>
                  <a:lnTo>
                    <a:pt x="9986" y="4409"/>
                  </a:lnTo>
                  <a:lnTo>
                    <a:pt x="9888" y="4409"/>
                  </a:lnTo>
                  <a:lnTo>
                    <a:pt x="9815" y="4384"/>
                  </a:lnTo>
                  <a:lnTo>
                    <a:pt x="9693" y="4287"/>
                  </a:lnTo>
                  <a:lnTo>
                    <a:pt x="9620" y="4165"/>
                  </a:lnTo>
                  <a:lnTo>
                    <a:pt x="9596" y="4092"/>
                  </a:lnTo>
                  <a:lnTo>
                    <a:pt x="9596" y="4019"/>
                  </a:lnTo>
                  <a:lnTo>
                    <a:pt x="9596" y="4019"/>
                  </a:lnTo>
                  <a:lnTo>
                    <a:pt x="9596" y="3946"/>
                  </a:lnTo>
                  <a:lnTo>
                    <a:pt x="9620" y="3873"/>
                  </a:lnTo>
                  <a:lnTo>
                    <a:pt x="9693" y="3751"/>
                  </a:lnTo>
                  <a:lnTo>
                    <a:pt x="9815" y="3654"/>
                  </a:lnTo>
                  <a:lnTo>
                    <a:pt x="9888" y="3629"/>
                  </a:lnTo>
                  <a:lnTo>
                    <a:pt x="9986" y="3629"/>
                  </a:lnTo>
                  <a:lnTo>
                    <a:pt x="9986" y="3629"/>
                  </a:lnTo>
                  <a:lnTo>
                    <a:pt x="10059" y="3629"/>
                  </a:lnTo>
                  <a:lnTo>
                    <a:pt x="10132" y="3654"/>
                  </a:lnTo>
                  <a:lnTo>
                    <a:pt x="10253" y="3751"/>
                  </a:lnTo>
                  <a:lnTo>
                    <a:pt x="10327" y="3873"/>
                  </a:lnTo>
                  <a:lnTo>
                    <a:pt x="10351" y="3946"/>
                  </a:lnTo>
                  <a:lnTo>
                    <a:pt x="10375" y="4019"/>
                  </a:lnTo>
                  <a:lnTo>
                    <a:pt x="10375" y="4019"/>
                  </a:lnTo>
                  <a:lnTo>
                    <a:pt x="10351" y="4092"/>
                  </a:lnTo>
                  <a:lnTo>
                    <a:pt x="10327" y="4165"/>
                  </a:lnTo>
                  <a:lnTo>
                    <a:pt x="10253" y="4287"/>
                  </a:lnTo>
                  <a:lnTo>
                    <a:pt x="10132" y="4384"/>
                  </a:lnTo>
                  <a:lnTo>
                    <a:pt x="10059" y="4409"/>
                  </a:lnTo>
                  <a:lnTo>
                    <a:pt x="9986" y="4409"/>
                  </a:lnTo>
                  <a:lnTo>
                    <a:pt x="9986" y="4409"/>
                  </a:lnTo>
                  <a:close/>
                  <a:moveTo>
                    <a:pt x="13200" y="4165"/>
                  </a:moveTo>
                  <a:lnTo>
                    <a:pt x="13200" y="4165"/>
                  </a:lnTo>
                  <a:lnTo>
                    <a:pt x="12957" y="3897"/>
                  </a:lnTo>
                  <a:lnTo>
                    <a:pt x="12713" y="3605"/>
                  </a:lnTo>
                  <a:lnTo>
                    <a:pt x="12713" y="3605"/>
                  </a:lnTo>
                  <a:lnTo>
                    <a:pt x="12372" y="3288"/>
                  </a:lnTo>
                  <a:lnTo>
                    <a:pt x="12007" y="3020"/>
                  </a:lnTo>
                  <a:lnTo>
                    <a:pt x="11642" y="2752"/>
                  </a:lnTo>
                  <a:lnTo>
                    <a:pt x="11276" y="2533"/>
                  </a:lnTo>
                  <a:lnTo>
                    <a:pt x="11276" y="2533"/>
                  </a:lnTo>
                  <a:lnTo>
                    <a:pt x="11715" y="2265"/>
                  </a:lnTo>
                  <a:lnTo>
                    <a:pt x="12153" y="2046"/>
                  </a:lnTo>
                  <a:lnTo>
                    <a:pt x="12518" y="1876"/>
                  </a:lnTo>
                  <a:lnTo>
                    <a:pt x="12884" y="1754"/>
                  </a:lnTo>
                  <a:lnTo>
                    <a:pt x="13176" y="1681"/>
                  </a:lnTo>
                  <a:lnTo>
                    <a:pt x="13444" y="1681"/>
                  </a:lnTo>
                  <a:lnTo>
                    <a:pt x="13541" y="1681"/>
                  </a:lnTo>
                  <a:lnTo>
                    <a:pt x="13639" y="1730"/>
                  </a:lnTo>
                  <a:lnTo>
                    <a:pt x="13736" y="1754"/>
                  </a:lnTo>
                  <a:lnTo>
                    <a:pt x="13809" y="1827"/>
                  </a:lnTo>
                  <a:lnTo>
                    <a:pt x="13809" y="1827"/>
                  </a:lnTo>
                  <a:lnTo>
                    <a:pt x="13858" y="1900"/>
                  </a:lnTo>
                  <a:lnTo>
                    <a:pt x="13907" y="1973"/>
                  </a:lnTo>
                  <a:lnTo>
                    <a:pt x="13931" y="2070"/>
                  </a:lnTo>
                  <a:lnTo>
                    <a:pt x="13955" y="2168"/>
                  </a:lnTo>
                  <a:lnTo>
                    <a:pt x="13955" y="2411"/>
                  </a:lnTo>
                  <a:lnTo>
                    <a:pt x="13882" y="2679"/>
                  </a:lnTo>
                  <a:lnTo>
                    <a:pt x="13785" y="3020"/>
                  </a:lnTo>
                  <a:lnTo>
                    <a:pt x="13639" y="3361"/>
                  </a:lnTo>
                  <a:lnTo>
                    <a:pt x="13444" y="3751"/>
                  </a:lnTo>
                  <a:lnTo>
                    <a:pt x="13200" y="4165"/>
                  </a:lnTo>
                  <a:lnTo>
                    <a:pt x="13200" y="4165"/>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5" name="Google Shape;195;p30"/>
          <p:cNvGrpSpPr/>
          <p:nvPr/>
        </p:nvGrpSpPr>
        <p:grpSpPr>
          <a:xfrm rot="-622199">
            <a:off x="5285398" y="3987746"/>
            <a:ext cx="723514" cy="715411"/>
            <a:chOff x="576250" y="4319400"/>
            <a:chExt cx="442075" cy="442050"/>
          </a:xfrm>
        </p:grpSpPr>
        <p:sp>
          <p:nvSpPr>
            <p:cNvPr id="196" name="Google Shape;196;p30"/>
            <p:cNvSpPr/>
            <p:nvPr/>
          </p:nvSpPr>
          <p:spPr>
            <a:xfrm>
              <a:off x="576250" y="4319400"/>
              <a:ext cx="442075" cy="442050"/>
            </a:xfrm>
            <a:custGeom>
              <a:rect b="b" l="l" r="r" t="t"/>
              <a:pathLst>
                <a:path extrusionOk="0" fill="none" h="17682" w="17683">
                  <a:moveTo>
                    <a:pt x="11472" y="17292"/>
                  </a:moveTo>
                  <a:lnTo>
                    <a:pt x="11472" y="12153"/>
                  </a:lnTo>
                  <a:lnTo>
                    <a:pt x="16416" y="7209"/>
                  </a:lnTo>
                  <a:lnTo>
                    <a:pt x="16416" y="7209"/>
                  </a:lnTo>
                  <a:lnTo>
                    <a:pt x="16562" y="7063"/>
                  </a:lnTo>
                  <a:lnTo>
                    <a:pt x="16684" y="6868"/>
                  </a:lnTo>
                  <a:lnTo>
                    <a:pt x="16830" y="6674"/>
                  </a:lnTo>
                  <a:lnTo>
                    <a:pt x="16927" y="6479"/>
                  </a:lnTo>
                  <a:lnTo>
                    <a:pt x="17146" y="6040"/>
                  </a:lnTo>
                  <a:lnTo>
                    <a:pt x="17317" y="5553"/>
                  </a:lnTo>
                  <a:lnTo>
                    <a:pt x="17439" y="5042"/>
                  </a:lnTo>
                  <a:lnTo>
                    <a:pt x="17560" y="4506"/>
                  </a:lnTo>
                  <a:lnTo>
                    <a:pt x="17633" y="3970"/>
                  </a:lnTo>
                  <a:lnTo>
                    <a:pt x="17658" y="3434"/>
                  </a:lnTo>
                  <a:lnTo>
                    <a:pt x="17682" y="2898"/>
                  </a:lnTo>
                  <a:lnTo>
                    <a:pt x="17682" y="2411"/>
                  </a:lnTo>
                  <a:lnTo>
                    <a:pt x="17658" y="1949"/>
                  </a:lnTo>
                  <a:lnTo>
                    <a:pt x="17609" y="1510"/>
                  </a:lnTo>
                  <a:lnTo>
                    <a:pt x="17536" y="1145"/>
                  </a:lnTo>
                  <a:lnTo>
                    <a:pt x="17463" y="828"/>
                  </a:lnTo>
                  <a:lnTo>
                    <a:pt x="17366" y="585"/>
                  </a:lnTo>
                  <a:lnTo>
                    <a:pt x="17292" y="487"/>
                  </a:lnTo>
                  <a:lnTo>
                    <a:pt x="17244" y="439"/>
                  </a:lnTo>
                  <a:lnTo>
                    <a:pt x="17244" y="439"/>
                  </a:lnTo>
                  <a:lnTo>
                    <a:pt x="17195" y="390"/>
                  </a:lnTo>
                  <a:lnTo>
                    <a:pt x="17098" y="317"/>
                  </a:lnTo>
                  <a:lnTo>
                    <a:pt x="16854" y="219"/>
                  </a:lnTo>
                  <a:lnTo>
                    <a:pt x="16537" y="146"/>
                  </a:lnTo>
                  <a:lnTo>
                    <a:pt x="16172" y="73"/>
                  </a:lnTo>
                  <a:lnTo>
                    <a:pt x="15734" y="25"/>
                  </a:lnTo>
                  <a:lnTo>
                    <a:pt x="15271" y="0"/>
                  </a:lnTo>
                  <a:lnTo>
                    <a:pt x="14784" y="0"/>
                  </a:lnTo>
                  <a:lnTo>
                    <a:pt x="14248" y="25"/>
                  </a:lnTo>
                  <a:lnTo>
                    <a:pt x="13712" y="49"/>
                  </a:lnTo>
                  <a:lnTo>
                    <a:pt x="13176" y="122"/>
                  </a:lnTo>
                  <a:lnTo>
                    <a:pt x="12641" y="244"/>
                  </a:lnTo>
                  <a:lnTo>
                    <a:pt x="12129" y="366"/>
                  </a:lnTo>
                  <a:lnTo>
                    <a:pt x="11642" y="536"/>
                  </a:lnTo>
                  <a:lnTo>
                    <a:pt x="11204" y="755"/>
                  </a:lnTo>
                  <a:lnTo>
                    <a:pt x="10985" y="853"/>
                  </a:lnTo>
                  <a:lnTo>
                    <a:pt x="10814" y="999"/>
                  </a:lnTo>
                  <a:lnTo>
                    <a:pt x="10619" y="1121"/>
                  </a:lnTo>
                  <a:lnTo>
                    <a:pt x="10473" y="1267"/>
                  </a:lnTo>
                  <a:lnTo>
                    <a:pt x="5529" y="6211"/>
                  </a:lnTo>
                  <a:lnTo>
                    <a:pt x="390" y="6211"/>
                  </a:lnTo>
                  <a:lnTo>
                    <a:pt x="390" y="6211"/>
                  </a:lnTo>
                  <a:lnTo>
                    <a:pt x="244" y="6235"/>
                  </a:lnTo>
                  <a:lnTo>
                    <a:pt x="147" y="6259"/>
                  </a:lnTo>
                  <a:lnTo>
                    <a:pt x="49" y="6308"/>
                  </a:lnTo>
                  <a:lnTo>
                    <a:pt x="0" y="6381"/>
                  </a:lnTo>
                  <a:lnTo>
                    <a:pt x="0" y="6454"/>
                  </a:lnTo>
                  <a:lnTo>
                    <a:pt x="25" y="6552"/>
                  </a:lnTo>
                  <a:lnTo>
                    <a:pt x="74" y="6649"/>
                  </a:lnTo>
                  <a:lnTo>
                    <a:pt x="171" y="6771"/>
                  </a:lnTo>
                  <a:lnTo>
                    <a:pt x="2582" y="9158"/>
                  </a:lnTo>
                  <a:lnTo>
                    <a:pt x="2265" y="9474"/>
                  </a:lnTo>
                  <a:lnTo>
                    <a:pt x="950" y="9718"/>
                  </a:lnTo>
                  <a:lnTo>
                    <a:pt x="950" y="9718"/>
                  </a:lnTo>
                  <a:lnTo>
                    <a:pt x="804" y="9767"/>
                  </a:lnTo>
                  <a:lnTo>
                    <a:pt x="682" y="9815"/>
                  </a:lnTo>
                  <a:lnTo>
                    <a:pt x="609" y="9913"/>
                  </a:lnTo>
                  <a:lnTo>
                    <a:pt x="561" y="9986"/>
                  </a:lnTo>
                  <a:lnTo>
                    <a:pt x="561" y="10083"/>
                  </a:lnTo>
                  <a:lnTo>
                    <a:pt x="585" y="10205"/>
                  </a:lnTo>
                  <a:lnTo>
                    <a:pt x="634" y="10302"/>
                  </a:lnTo>
                  <a:lnTo>
                    <a:pt x="731" y="10424"/>
                  </a:lnTo>
                  <a:lnTo>
                    <a:pt x="7258" y="16951"/>
                  </a:lnTo>
                  <a:lnTo>
                    <a:pt x="7258" y="16951"/>
                  </a:lnTo>
                  <a:lnTo>
                    <a:pt x="7380" y="17049"/>
                  </a:lnTo>
                  <a:lnTo>
                    <a:pt x="7477" y="17097"/>
                  </a:lnTo>
                  <a:lnTo>
                    <a:pt x="7599" y="17122"/>
                  </a:lnTo>
                  <a:lnTo>
                    <a:pt x="7697" y="17122"/>
                  </a:lnTo>
                  <a:lnTo>
                    <a:pt x="7770" y="17073"/>
                  </a:lnTo>
                  <a:lnTo>
                    <a:pt x="7867" y="17000"/>
                  </a:lnTo>
                  <a:lnTo>
                    <a:pt x="7916" y="16878"/>
                  </a:lnTo>
                  <a:lnTo>
                    <a:pt x="7965" y="16732"/>
                  </a:lnTo>
                  <a:lnTo>
                    <a:pt x="8208" y="15417"/>
                  </a:lnTo>
                  <a:lnTo>
                    <a:pt x="8525" y="15100"/>
                  </a:lnTo>
                  <a:lnTo>
                    <a:pt x="10911" y="17511"/>
                  </a:lnTo>
                  <a:lnTo>
                    <a:pt x="10911" y="17511"/>
                  </a:lnTo>
                  <a:lnTo>
                    <a:pt x="11033" y="17609"/>
                  </a:lnTo>
                  <a:lnTo>
                    <a:pt x="11131" y="17658"/>
                  </a:lnTo>
                  <a:lnTo>
                    <a:pt x="11228" y="17682"/>
                  </a:lnTo>
                  <a:lnTo>
                    <a:pt x="11301" y="17682"/>
                  </a:lnTo>
                  <a:lnTo>
                    <a:pt x="11374" y="17633"/>
                  </a:lnTo>
                  <a:lnTo>
                    <a:pt x="11423" y="17536"/>
                  </a:lnTo>
                  <a:lnTo>
                    <a:pt x="11447" y="17438"/>
                  </a:lnTo>
                  <a:lnTo>
                    <a:pt x="11472" y="17292"/>
                  </a:lnTo>
                  <a:lnTo>
                    <a:pt x="11472" y="17292"/>
                  </a:lnTo>
                  <a:close/>
                  <a:moveTo>
                    <a:pt x="6162" y="12202"/>
                  </a:moveTo>
                  <a:lnTo>
                    <a:pt x="6162" y="12202"/>
                  </a:lnTo>
                  <a:lnTo>
                    <a:pt x="6089" y="12275"/>
                  </a:lnTo>
                  <a:lnTo>
                    <a:pt x="6016" y="12324"/>
                  </a:lnTo>
                  <a:lnTo>
                    <a:pt x="5919" y="12348"/>
                  </a:lnTo>
                  <a:lnTo>
                    <a:pt x="5821" y="12348"/>
                  </a:lnTo>
                  <a:lnTo>
                    <a:pt x="5724" y="12348"/>
                  </a:lnTo>
                  <a:lnTo>
                    <a:pt x="5626" y="12324"/>
                  </a:lnTo>
                  <a:lnTo>
                    <a:pt x="5553" y="12275"/>
                  </a:lnTo>
                  <a:lnTo>
                    <a:pt x="5480" y="12202"/>
                  </a:lnTo>
                  <a:lnTo>
                    <a:pt x="5480" y="12202"/>
                  </a:lnTo>
                  <a:lnTo>
                    <a:pt x="5407" y="12129"/>
                  </a:lnTo>
                  <a:lnTo>
                    <a:pt x="5359" y="12056"/>
                  </a:lnTo>
                  <a:lnTo>
                    <a:pt x="5334" y="11959"/>
                  </a:lnTo>
                  <a:lnTo>
                    <a:pt x="5334" y="11861"/>
                  </a:lnTo>
                  <a:lnTo>
                    <a:pt x="5334" y="11764"/>
                  </a:lnTo>
                  <a:lnTo>
                    <a:pt x="5359" y="11666"/>
                  </a:lnTo>
                  <a:lnTo>
                    <a:pt x="5407" y="11593"/>
                  </a:lnTo>
                  <a:lnTo>
                    <a:pt x="5480" y="11520"/>
                  </a:lnTo>
                  <a:lnTo>
                    <a:pt x="8013" y="8987"/>
                  </a:lnTo>
                  <a:lnTo>
                    <a:pt x="8013" y="8987"/>
                  </a:lnTo>
                  <a:lnTo>
                    <a:pt x="8086" y="8939"/>
                  </a:lnTo>
                  <a:lnTo>
                    <a:pt x="8159" y="8890"/>
                  </a:lnTo>
                  <a:lnTo>
                    <a:pt x="8257" y="8865"/>
                  </a:lnTo>
                  <a:lnTo>
                    <a:pt x="8354" y="8841"/>
                  </a:lnTo>
                  <a:lnTo>
                    <a:pt x="8452" y="8865"/>
                  </a:lnTo>
                  <a:lnTo>
                    <a:pt x="8525" y="8890"/>
                  </a:lnTo>
                  <a:lnTo>
                    <a:pt x="8622" y="8939"/>
                  </a:lnTo>
                  <a:lnTo>
                    <a:pt x="8695" y="8987"/>
                  </a:lnTo>
                  <a:lnTo>
                    <a:pt x="8695" y="8987"/>
                  </a:lnTo>
                  <a:lnTo>
                    <a:pt x="8744" y="9060"/>
                  </a:lnTo>
                  <a:lnTo>
                    <a:pt x="8793" y="9158"/>
                  </a:lnTo>
                  <a:lnTo>
                    <a:pt x="8817" y="9231"/>
                  </a:lnTo>
                  <a:lnTo>
                    <a:pt x="8841" y="9328"/>
                  </a:lnTo>
                  <a:lnTo>
                    <a:pt x="8817" y="9426"/>
                  </a:lnTo>
                  <a:lnTo>
                    <a:pt x="8793" y="9523"/>
                  </a:lnTo>
                  <a:lnTo>
                    <a:pt x="8744" y="9596"/>
                  </a:lnTo>
                  <a:lnTo>
                    <a:pt x="8695" y="9669"/>
                  </a:lnTo>
                  <a:lnTo>
                    <a:pt x="6162" y="12202"/>
                  </a:lnTo>
                  <a:close/>
                  <a:moveTo>
                    <a:pt x="13396" y="7307"/>
                  </a:moveTo>
                  <a:lnTo>
                    <a:pt x="13396" y="7307"/>
                  </a:lnTo>
                  <a:lnTo>
                    <a:pt x="13274" y="7404"/>
                  </a:lnTo>
                  <a:lnTo>
                    <a:pt x="13152" y="7477"/>
                  </a:lnTo>
                  <a:lnTo>
                    <a:pt x="13006" y="7526"/>
                  </a:lnTo>
                  <a:lnTo>
                    <a:pt x="12836" y="7550"/>
                  </a:lnTo>
                  <a:lnTo>
                    <a:pt x="12689" y="7526"/>
                  </a:lnTo>
                  <a:lnTo>
                    <a:pt x="12543" y="7477"/>
                  </a:lnTo>
                  <a:lnTo>
                    <a:pt x="12421" y="7404"/>
                  </a:lnTo>
                  <a:lnTo>
                    <a:pt x="12300" y="7307"/>
                  </a:lnTo>
                  <a:lnTo>
                    <a:pt x="10376" y="5383"/>
                  </a:lnTo>
                  <a:lnTo>
                    <a:pt x="10376" y="5383"/>
                  </a:lnTo>
                  <a:lnTo>
                    <a:pt x="10278" y="5261"/>
                  </a:lnTo>
                  <a:lnTo>
                    <a:pt x="10205" y="5139"/>
                  </a:lnTo>
                  <a:lnTo>
                    <a:pt x="10156" y="4993"/>
                  </a:lnTo>
                  <a:lnTo>
                    <a:pt x="10132" y="4847"/>
                  </a:lnTo>
                  <a:lnTo>
                    <a:pt x="10156" y="4676"/>
                  </a:lnTo>
                  <a:lnTo>
                    <a:pt x="10205" y="4530"/>
                  </a:lnTo>
                  <a:lnTo>
                    <a:pt x="10278" y="4408"/>
                  </a:lnTo>
                  <a:lnTo>
                    <a:pt x="10376" y="4287"/>
                  </a:lnTo>
                  <a:lnTo>
                    <a:pt x="10376" y="4287"/>
                  </a:lnTo>
                  <a:lnTo>
                    <a:pt x="11326" y="3313"/>
                  </a:lnTo>
                  <a:lnTo>
                    <a:pt x="11326" y="3313"/>
                  </a:lnTo>
                  <a:lnTo>
                    <a:pt x="11496" y="3166"/>
                  </a:lnTo>
                  <a:lnTo>
                    <a:pt x="11666" y="3045"/>
                  </a:lnTo>
                  <a:lnTo>
                    <a:pt x="11861" y="2947"/>
                  </a:lnTo>
                  <a:lnTo>
                    <a:pt x="12032" y="2850"/>
                  </a:lnTo>
                  <a:lnTo>
                    <a:pt x="12227" y="2777"/>
                  </a:lnTo>
                  <a:lnTo>
                    <a:pt x="12446" y="2728"/>
                  </a:lnTo>
                  <a:lnTo>
                    <a:pt x="12641" y="2704"/>
                  </a:lnTo>
                  <a:lnTo>
                    <a:pt x="12836" y="2704"/>
                  </a:lnTo>
                  <a:lnTo>
                    <a:pt x="13055" y="2704"/>
                  </a:lnTo>
                  <a:lnTo>
                    <a:pt x="13250" y="2728"/>
                  </a:lnTo>
                  <a:lnTo>
                    <a:pt x="13469" y="2777"/>
                  </a:lnTo>
                  <a:lnTo>
                    <a:pt x="13664" y="2850"/>
                  </a:lnTo>
                  <a:lnTo>
                    <a:pt x="13834" y="2947"/>
                  </a:lnTo>
                  <a:lnTo>
                    <a:pt x="14029" y="3045"/>
                  </a:lnTo>
                  <a:lnTo>
                    <a:pt x="14199" y="3166"/>
                  </a:lnTo>
                  <a:lnTo>
                    <a:pt x="14370" y="3313"/>
                  </a:lnTo>
                  <a:lnTo>
                    <a:pt x="14370" y="3313"/>
                  </a:lnTo>
                  <a:lnTo>
                    <a:pt x="14516" y="3483"/>
                  </a:lnTo>
                  <a:lnTo>
                    <a:pt x="14638" y="3653"/>
                  </a:lnTo>
                  <a:lnTo>
                    <a:pt x="14735" y="3848"/>
                  </a:lnTo>
                  <a:lnTo>
                    <a:pt x="14833" y="4019"/>
                  </a:lnTo>
                  <a:lnTo>
                    <a:pt x="14906" y="4214"/>
                  </a:lnTo>
                  <a:lnTo>
                    <a:pt x="14954" y="4433"/>
                  </a:lnTo>
                  <a:lnTo>
                    <a:pt x="14979" y="4628"/>
                  </a:lnTo>
                  <a:lnTo>
                    <a:pt x="14979" y="4847"/>
                  </a:lnTo>
                  <a:lnTo>
                    <a:pt x="14979" y="5042"/>
                  </a:lnTo>
                  <a:lnTo>
                    <a:pt x="14954" y="5237"/>
                  </a:lnTo>
                  <a:lnTo>
                    <a:pt x="14906" y="5456"/>
                  </a:lnTo>
                  <a:lnTo>
                    <a:pt x="14833" y="5651"/>
                  </a:lnTo>
                  <a:lnTo>
                    <a:pt x="14735" y="5821"/>
                  </a:lnTo>
                  <a:lnTo>
                    <a:pt x="14638" y="6016"/>
                  </a:lnTo>
                  <a:lnTo>
                    <a:pt x="14516" y="6186"/>
                  </a:lnTo>
                  <a:lnTo>
                    <a:pt x="14370" y="6357"/>
                  </a:lnTo>
                  <a:lnTo>
                    <a:pt x="14370" y="6357"/>
                  </a:lnTo>
                  <a:lnTo>
                    <a:pt x="13396" y="7307"/>
                  </a:lnTo>
                  <a:lnTo>
                    <a:pt x="13396" y="7307"/>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30"/>
            <p:cNvSpPr/>
            <p:nvPr/>
          </p:nvSpPr>
          <p:spPr>
            <a:xfrm>
              <a:off x="595725" y="4668875"/>
              <a:ext cx="73100" cy="73100"/>
            </a:xfrm>
            <a:custGeom>
              <a:rect b="b" l="l" r="r" t="t"/>
              <a:pathLst>
                <a:path extrusionOk="0" fill="none" h="2924" w="2924">
                  <a:moveTo>
                    <a:pt x="2656" y="269"/>
                  </a:moveTo>
                  <a:lnTo>
                    <a:pt x="2656" y="269"/>
                  </a:lnTo>
                  <a:lnTo>
                    <a:pt x="2509" y="147"/>
                  </a:lnTo>
                  <a:lnTo>
                    <a:pt x="2363" y="74"/>
                  </a:lnTo>
                  <a:lnTo>
                    <a:pt x="2193" y="25"/>
                  </a:lnTo>
                  <a:lnTo>
                    <a:pt x="2022" y="1"/>
                  </a:lnTo>
                  <a:lnTo>
                    <a:pt x="1852" y="25"/>
                  </a:lnTo>
                  <a:lnTo>
                    <a:pt x="1681" y="74"/>
                  </a:lnTo>
                  <a:lnTo>
                    <a:pt x="1511" y="147"/>
                  </a:lnTo>
                  <a:lnTo>
                    <a:pt x="1365" y="269"/>
                  </a:lnTo>
                  <a:lnTo>
                    <a:pt x="1365" y="269"/>
                  </a:lnTo>
                  <a:lnTo>
                    <a:pt x="1219" y="488"/>
                  </a:lnTo>
                  <a:lnTo>
                    <a:pt x="999" y="829"/>
                  </a:lnTo>
                  <a:lnTo>
                    <a:pt x="561" y="1730"/>
                  </a:lnTo>
                  <a:lnTo>
                    <a:pt x="171" y="2558"/>
                  </a:lnTo>
                  <a:lnTo>
                    <a:pt x="1" y="2924"/>
                  </a:lnTo>
                  <a:lnTo>
                    <a:pt x="1" y="2924"/>
                  </a:lnTo>
                  <a:lnTo>
                    <a:pt x="366" y="2753"/>
                  </a:lnTo>
                  <a:lnTo>
                    <a:pt x="1194" y="2363"/>
                  </a:lnTo>
                  <a:lnTo>
                    <a:pt x="2095" y="1925"/>
                  </a:lnTo>
                  <a:lnTo>
                    <a:pt x="2436" y="1706"/>
                  </a:lnTo>
                  <a:lnTo>
                    <a:pt x="2656" y="1560"/>
                  </a:lnTo>
                  <a:lnTo>
                    <a:pt x="2656" y="1560"/>
                  </a:lnTo>
                  <a:lnTo>
                    <a:pt x="2777" y="1414"/>
                  </a:lnTo>
                  <a:lnTo>
                    <a:pt x="2850" y="1243"/>
                  </a:lnTo>
                  <a:lnTo>
                    <a:pt x="2899" y="1073"/>
                  </a:lnTo>
                  <a:lnTo>
                    <a:pt x="2923" y="902"/>
                  </a:lnTo>
                  <a:lnTo>
                    <a:pt x="2899" y="732"/>
                  </a:lnTo>
                  <a:lnTo>
                    <a:pt x="2850" y="561"/>
                  </a:lnTo>
                  <a:lnTo>
                    <a:pt x="2777" y="415"/>
                  </a:lnTo>
                  <a:lnTo>
                    <a:pt x="2656" y="269"/>
                  </a:lnTo>
                  <a:lnTo>
                    <a:pt x="2656" y="269"/>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30"/>
            <p:cNvSpPr/>
            <p:nvPr/>
          </p:nvSpPr>
          <p:spPr>
            <a:xfrm>
              <a:off x="652350" y="4711500"/>
              <a:ext cx="46925" cy="46925"/>
            </a:xfrm>
            <a:custGeom>
              <a:rect b="b" l="l" r="r" t="t"/>
              <a:pathLst>
                <a:path extrusionOk="0" fill="none" h="1877" w="1877">
                  <a:moveTo>
                    <a:pt x="1657" y="244"/>
                  </a:moveTo>
                  <a:lnTo>
                    <a:pt x="1657" y="244"/>
                  </a:lnTo>
                  <a:lnTo>
                    <a:pt x="1535" y="147"/>
                  </a:lnTo>
                  <a:lnTo>
                    <a:pt x="1413" y="74"/>
                  </a:lnTo>
                  <a:lnTo>
                    <a:pt x="1267" y="25"/>
                  </a:lnTo>
                  <a:lnTo>
                    <a:pt x="1121" y="1"/>
                  </a:lnTo>
                  <a:lnTo>
                    <a:pt x="975" y="25"/>
                  </a:lnTo>
                  <a:lnTo>
                    <a:pt x="829" y="74"/>
                  </a:lnTo>
                  <a:lnTo>
                    <a:pt x="707" y="147"/>
                  </a:lnTo>
                  <a:lnTo>
                    <a:pt x="585" y="244"/>
                  </a:lnTo>
                  <a:lnTo>
                    <a:pt x="585" y="244"/>
                  </a:lnTo>
                  <a:lnTo>
                    <a:pt x="464" y="391"/>
                  </a:lnTo>
                  <a:lnTo>
                    <a:pt x="366" y="610"/>
                  </a:lnTo>
                  <a:lnTo>
                    <a:pt x="269" y="878"/>
                  </a:lnTo>
                  <a:lnTo>
                    <a:pt x="171" y="1170"/>
                  </a:lnTo>
                  <a:lnTo>
                    <a:pt x="50" y="1681"/>
                  </a:lnTo>
                  <a:lnTo>
                    <a:pt x="1" y="1876"/>
                  </a:lnTo>
                  <a:lnTo>
                    <a:pt x="1" y="1876"/>
                  </a:lnTo>
                  <a:lnTo>
                    <a:pt x="220" y="1852"/>
                  </a:lnTo>
                  <a:lnTo>
                    <a:pt x="731" y="1706"/>
                  </a:lnTo>
                  <a:lnTo>
                    <a:pt x="999" y="1633"/>
                  </a:lnTo>
                  <a:lnTo>
                    <a:pt x="1267" y="1535"/>
                  </a:lnTo>
                  <a:lnTo>
                    <a:pt x="1511" y="1413"/>
                  </a:lnTo>
                  <a:lnTo>
                    <a:pt x="1657" y="1316"/>
                  </a:lnTo>
                  <a:lnTo>
                    <a:pt x="1657" y="1316"/>
                  </a:lnTo>
                  <a:lnTo>
                    <a:pt x="1754" y="1194"/>
                  </a:lnTo>
                  <a:lnTo>
                    <a:pt x="1827" y="1048"/>
                  </a:lnTo>
                  <a:lnTo>
                    <a:pt x="1876" y="926"/>
                  </a:lnTo>
                  <a:lnTo>
                    <a:pt x="1876" y="780"/>
                  </a:lnTo>
                  <a:lnTo>
                    <a:pt x="1876" y="634"/>
                  </a:lnTo>
                  <a:lnTo>
                    <a:pt x="1827" y="488"/>
                  </a:lnTo>
                  <a:lnTo>
                    <a:pt x="1754" y="366"/>
                  </a:lnTo>
                  <a:lnTo>
                    <a:pt x="1657" y="244"/>
                  </a:lnTo>
                  <a:lnTo>
                    <a:pt x="1657" y="244"/>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30"/>
            <p:cNvSpPr/>
            <p:nvPr/>
          </p:nvSpPr>
          <p:spPr>
            <a:xfrm>
              <a:off x="579300" y="4638450"/>
              <a:ext cx="46900" cy="46900"/>
            </a:xfrm>
            <a:custGeom>
              <a:rect b="b" l="l" r="r" t="t"/>
              <a:pathLst>
                <a:path extrusionOk="0" fill="none" h="1876" w="1876">
                  <a:moveTo>
                    <a:pt x="1632" y="219"/>
                  </a:moveTo>
                  <a:lnTo>
                    <a:pt x="1632" y="219"/>
                  </a:lnTo>
                  <a:lnTo>
                    <a:pt x="1510" y="122"/>
                  </a:lnTo>
                  <a:lnTo>
                    <a:pt x="1388" y="49"/>
                  </a:lnTo>
                  <a:lnTo>
                    <a:pt x="1242" y="0"/>
                  </a:lnTo>
                  <a:lnTo>
                    <a:pt x="1096" y="0"/>
                  </a:lnTo>
                  <a:lnTo>
                    <a:pt x="950" y="0"/>
                  </a:lnTo>
                  <a:lnTo>
                    <a:pt x="828" y="49"/>
                  </a:lnTo>
                  <a:lnTo>
                    <a:pt x="682" y="122"/>
                  </a:lnTo>
                  <a:lnTo>
                    <a:pt x="560" y="219"/>
                  </a:lnTo>
                  <a:lnTo>
                    <a:pt x="560" y="219"/>
                  </a:lnTo>
                  <a:lnTo>
                    <a:pt x="463" y="366"/>
                  </a:lnTo>
                  <a:lnTo>
                    <a:pt x="341" y="609"/>
                  </a:lnTo>
                  <a:lnTo>
                    <a:pt x="244" y="877"/>
                  </a:lnTo>
                  <a:lnTo>
                    <a:pt x="171" y="1145"/>
                  </a:lnTo>
                  <a:lnTo>
                    <a:pt x="25" y="1656"/>
                  </a:lnTo>
                  <a:lnTo>
                    <a:pt x="0" y="1876"/>
                  </a:lnTo>
                  <a:lnTo>
                    <a:pt x="0" y="1876"/>
                  </a:lnTo>
                  <a:lnTo>
                    <a:pt x="195" y="1827"/>
                  </a:lnTo>
                  <a:lnTo>
                    <a:pt x="707" y="1705"/>
                  </a:lnTo>
                  <a:lnTo>
                    <a:pt x="999" y="1608"/>
                  </a:lnTo>
                  <a:lnTo>
                    <a:pt x="1267" y="1510"/>
                  </a:lnTo>
                  <a:lnTo>
                    <a:pt x="1486" y="1413"/>
                  </a:lnTo>
                  <a:lnTo>
                    <a:pt x="1632" y="1291"/>
                  </a:lnTo>
                  <a:lnTo>
                    <a:pt x="1632" y="1291"/>
                  </a:lnTo>
                  <a:lnTo>
                    <a:pt x="1729" y="1169"/>
                  </a:lnTo>
                  <a:lnTo>
                    <a:pt x="1802" y="1048"/>
                  </a:lnTo>
                  <a:lnTo>
                    <a:pt x="1851" y="901"/>
                  </a:lnTo>
                  <a:lnTo>
                    <a:pt x="1876" y="755"/>
                  </a:lnTo>
                  <a:lnTo>
                    <a:pt x="1851" y="609"/>
                  </a:lnTo>
                  <a:lnTo>
                    <a:pt x="1802" y="463"/>
                  </a:lnTo>
                  <a:lnTo>
                    <a:pt x="1729" y="341"/>
                  </a:lnTo>
                  <a:lnTo>
                    <a:pt x="1632" y="219"/>
                  </a:lnTo>
                  <a:lnTo>
                    <a:pt x="1632" y="219"/>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0" name="Google Shape;200;p30"/>
          <p:cNvSpPr/>
          <p:nvPr/>
        </p:nvSpPr>
        <p:spPr>
          <a:xfrm>
            <a:off x="4640096" y="729057"/>
            <a:ext cx="274649" cy="262246"/>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30"/>
          <p:cNvSpPr/>
          <p:nvPr/>
        </p:nvSpPr>
        <p:spPr>
          <a:xfrm rot="2697359">
            <a:off x="8131977" y="1748993"/>
            <a:ext cx="416923" cy="398094"/>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30"/>
          <p:cNvSpPr/>
          <p:nvPr/>
        </p:nvSpPr>
        <p:spPr>
          <a:xfrm>
            <a:off x="8197811" y="2732702"/>
            <a:ext cx="167017" cy="159510"/>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30"/>
          <p:cNvSpPr/>
          <p:nvPr/>
        </p:nvSpPr>
        <p:spPr>
          <a:xfrm rot="1279940">
            <a:off x="5095205" y="2380602"/>
            <a:ext cx="166981" cy="159499"/>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31"/>
          <p:cNvSpPr txBox="1"/>
          <p:nvPr>
            <p:ph idx="4294967295" type="subTitle"/>
          </p:nvPr>
        </p:nvSpPr>
        <p:spPr>
          <a:xfrm>
            <a:off x="342250" y="330650"/>
            <a:ext cx="7656600" cy="4107000"/>
          </a:xfrm>
          <a:prstGeom prst="rect">
            <a:avLst/>
          </a:prstGeom>
        </p:spPr>
        <p:txBody>
          <a:bodyPr anchorCtr="0" anchor="t" bIns="0" lIns="0" spcFirstLastPara="1" rIns="0" wrap="square" tIns="0">
            <a:noAutofit/>
          </a:bodyPr>
          <a:lstStyle/>
          <a:p>
            <a:pPr indent="457200" lvl="0" marL="0" rtl="0" algn="just">
              <a:spcBef>
                <a:spcPts val="1200"/>
              </a:spcBef>
              <a:spcAft>
                <a:spcPts val="0"/>
              </a:spcAft>
              <a:buNone/>
            </a:pPr>
            <a:r>
              <a:t/>
            </a:r>
            <a:endParaRPr b="1" sz="2300">
              <a:solidFill>
                <a:srgbClr val="000000"/>
              </a:solidFill>
              <a:latin typeface="Arial"/>
              <a:ea typeface="Arial"/>
              <a:cs typeface="Arial"/>
              <a:sym typeface="Arial"/>
            </a:endParaRPr>
          </a:p>
          <a:p>
            <a:pPr indent="457200" lvl="0" marL="0" rtl="0" algn="just">
              <a:spcBef>
                <a:spcPts val="1200"/>
              </a:spcBef>
              <a:spcAft>
                <a:spcPts val="0"/>
              </a:spcAft>
              <a:buNone/>
            </a:pPr>
            <a:r>
              <a:rPr b="1" lang="en" sz="2300">
                <a:solidFill>
                  <a:srgbClr val="000000"/>
                </a:solidFill>
                <a:latin typeface="Arial"/>
                <a:ea typeface="Arial"/>
                <a:cs typeface="Arial"/>
                <a:sym typeface="Arial"/>
              </a:rPr>
              <a:t>This section must answer the basic question:</a:t>
            </a:r>
            <a:endParaRPr b="1" sz="23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1" lang="en" sz="2300">
                <a:solidFill>
                  <a:srgbClr val="000000"/>
                </a:solidFill>
                <a:latin typeface="Arial"/>
                <a:ea typeface="Arial"/>
                <a:cs typeface="Arial"/>
                <a:sym typeface="Arial"/>
              </a:rPr>
              <a:t>              What is the source of funds to finance the total</a:t>
            </a:r>
            <a:endParaRPr b="1" sz="23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b="1" lang="en" sz="2300">
                <a:solidFill>
                  <a:srgbClr val="000000"/>
                </a:solidFill>
                <a:latin typeface="Arial"/>
                <a:ea typeface="Arial"/>
                <a:cs typeface="Arial"/>
                <a:sym typeface="Arial"/>
              </a:rPr>
              <a:t>      project cost requirement?</a:t>
            </a:r>
            <a:endParaRPr b="1" sz="2300">
              <a:solidFill>
                <a:srgbClr val="000000"/>
              </a:solidFill>
              <a:latin typeface="Arial"/>
              <a:ea typeface="Arial"/>
              <a:cs typeface="Arial"/>
              <a:sym typeface="Arial"/>
            </a:endParaRPr>
          </a:p>
          <a:p>
            <a:pPr indent="0" lvl="0" marL="457200" rtl="0" algn="just">
              <a:spcBef>
                <a:spcPts val="1200"/>
              </a:spcBef>
              <a:spcAft>
                <a:spcPts val="0"/>
              </a:spcAft>
              <a:buNone/>
            </a:pPr>
            <a:r>
              <a:rPr b="1" lang="en" sz="2300">
                <a:solidFill>
                  <a:srgbClr val="000000"/>
                </a:solidFill>
                <a:latin typeface="Arial"/>
                <a:ea typeface="Arial"/>
                <a:cs typeface="Arial"/>
                <a:sym typeface="Arial"/>
              </a:rPr>
              <a:t>      For example, it has been determined that the initial estimated project cost is P300 million.  How can this amount be raised?</a:t>
            </a:r>
            <a:endParaRPr b="1" sz="2300">
              <a:solidFill>
                <a:srgbClr val="000000"/>
              </a:solidFill>
              <a:latin typeface="Arial"/>
              <a:ea typeface="Arial"/>
              <a:cs typeface="Arial"/>
              <a:sym typeface="Arial"/>
            </a:endParaRPr>
          </a:p>
          <a:p>
            <a:pPr indent="457200" lvl="0" marL="457200" rtl="0" algn="just">
              <a:spcBef>
                <a:spcPts val="1200"/>
              </a:spcBef>
              <a:spcAft>
                <a:spcPts val="0"/>
              </a:spcAft>
              <a:buNone/>
            </a:pPr>
            <a:r>
              <a:t/>
            </a:r>
            <a:endParaRPr b="1" sz="2300">
              <a:solidFill>
                <a:srgbClr val="000000"/>
              </a:solidFill>
              <a:latin typeface="Arial"/>
              <a:ea typeface="Arial"/>
              <a:cs typeface="Arial"/>
              <a:sym typeface="Arial"/>
            </a:endParaRPr>
          </a:p>
          <a:p>
            <a:pPr indent="0" lvl="0" marL="0" rtl="0" algn="l">
              <a:spcBef>
                <a:spcPts val="600"/>
              </a:spcBef>
              <a:spcAft>
                <a:spcPts val="0"/>
              </a:spcAft>
              <a:buNone/>
            </a:pPr>
            <a:r>
              <a:t/>
            </a:r>
            <a:endParaRPr sz="2100"/>
          </a:p>
        </p:txBody>
      </p:sp>
      <p:grpSp>
        <p:nvGrpSpPr>
          <p:cNvPr id="209" name="Google Shape;209;p31"/>
          <p:cNvGrpSpPr/>
          <p:nvPr/>
        </p:nvGrpSpPr>
        <p:grpSpPr>
          <a:xfrm>
            <a:off x="5705130" y="351804"/>
            <a:ext cx="1757163" cy="834717"/>
            <a:chOff x="6643075" y="3664250"/>
            <a:chExt cx="407950" cy="407975"/>
          </a:xfrm>
        </p:grpSpPr>
        <p:sp>
          <p:nvSpPr>
            <p:cNvPr id="210" name="Google Shape;210;p31"/>
            <p:cNvSpPr/>
            <p:nvPr/>
          </p:nvSpPr>
          <p:spPr>
            <a:xfrm>
              <a:off x="6794075" y="3815250"/>
              <a:ext cx="211300" cy="211300"/>
            </a:xfrm>
            <a:custGeom>
              <a:rect b="b" l="l" r="r" t="t"/>
              <a:pathLst>
                <a:path extrusionOk="0" fill="none" h="8452" w="8452">
                  <a:moveTo>
                    <a:pt x="0" y="8135"/>
                  </a:moveTo>
                  <a:lnTo>
                    <a:pt x="0" y="8135"/>
                  </a:lnTo>
                  <a:lnTo>
                    <a:pt x="438" y="8257"/>
                  </a:lnTo>
                  <a:lnTo>
                    <a:pt x="852" y="8354"/>
                  </a:lnTo>
                  <a:lnTo>
                    <a:pt x="1291" y="8403"/>
                  </a:lnTo>
                  <a:lnTo>
                    <a:pt x="1729" y="8452"/>
                  </a:lnTo>
                  <a:lnTo>
                    <a:pt x="2168" y="8452"/>
                  </a:lnTo>
                  <a:lnTo>
                    <a:pt x="2606" y="8427"/>
                  </a:lnTo>
                  <a:lnTo>
                    <a:pt x="3020" y="8378"/>
                  </a:lnTo>
                  <a:lnTo>
                    <a:pt x="3458" y="8281"/>
                  </a:lnTo>
                  <a:lnTo>
                    <a:pt x="3872" y="8184"/>
                  </a:lnTo>
                  <a:lnTo>
                    <a:pt x="4311" y="8037"/>
                  </a:lnTo>
                  <a:lnTo>
                    <a:pt x="4701" y="7867"/>
                  </a:lnTo>
                  <a:lnTo>
                    <a:pt x="5115" y="7672"/>
                  </a:lnTo>
                  <a:lnTo>
                    <a:pt x="5504" y="7429"/>
                  </a:lnTo>
                  <a:lnTo>
                    <a:pt x="5870" y="7185"/>
                  </a:lnTo>
                  <a:lnTo>
                    <a:pt x="6235" y="6893"/>
                  </a:lnTo>
                  <a:lnTo>
                    <a:pt x="6576" y="6576"/>
                  </a:lnTo>
                  <a:lnTo>
                    <a:pt x="6576" y="6576"/>
                  </a:lnTo>
                  <a:lnTo>
                    <a:pt x="6892" y="6235"/>
                  </a:lnTo>
                  <a:lnTo>
                    <a:pt x="7185" y="5870"/>
                  </a:lnTo>
                  <a:lnTo>
                    <a:pt x="7428" y="5505"/>
                  </a:lnTo>
                  <a:lnTo>
                    <a:pt x="7672" y="5115"/>
                  </a:lnTo>
                  <a:lnTo>
                    <a:pt x="7867" y="4701"/>
                  </a:lnTo>
                  <a:lnTo>
                    <a:pt x="8037" y="4311"/>
                  </a:lnTo>
                  <a:lnTo>
                    <a:pt x="8183" y="3873"/>
                  </a:lnTo>
                  <a:lnTo>
                    <a:pt x="8281" y="3459"/>
                  </a:lnTo>
                  <a:lnTo>
                    <a:pt x="8378" y="3020"/>
                  </a:lnTo>
                  <a:lnTo>
                    <a:pt x="8427" y="2606"/>
                  </a:lnTo>
                  <a:lnTo>
                    <a:pt x="8451" y="2168"/>
                  </a:lnTo>
                  <a:lnTo>
                    <a:pt x="8451" y="1730"/>
                  </a:lnTo>
                  <a:lnTo>
                    <a:pt x="8402" y="1291"/>
                  </a:lnTo>
                  <a:lnTo>
                    <a:pt x="8354" y="853"/>
                  </a:lnTo>
                  <a:lnTo>
                    <a:pt x="8256" y="439"/>
                  </a:lnTo>
                  <a:lnTo>
                    <a:pt x="8135" y="0"/>
                  </a:lnTo>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31"/>
            <p:cNvSpPr/>
            <p:nvPr/>
          </p:nvSpPr>
          <p:spPr>
            <a:xfrm>
              <a:off x="6643075" y="3664250"/>
              <a:ext cx="407950" cy="407975"/>
            </a:xfrm>
            <a:custGeom>
              <a:rect b="b" l="l" r="r" t="t"/>
              <a:pathLst>
                <a:path extrusionOk="0" fill="none" h="16319" w="16318">
                  <a:moveTo>
                    <a:pt x="16074" y="244"/>
                  </a:moveTo>
                  <a:lnTo>
                    <a:pt x="16074" y="244"/>
                  </a:lnTo>
                  <a:lnTo>
                    <a:pt x="15928" y="122"/>
                  </a:lnTo>
                  <a:lnTo>
                    <a:pt x="15758" y="49"/>
                  </a:lnTo>
                  <a:lnTo>
                    <a:pt x="15538" y="0"/>
                  </a:lnTo>
                  <a:lnTo>
                    <a:pt x="15319" y="0"/>
                  </a:lnTo>
                  <a:lnTo>
                    <a:pt x="15051" y="25"/>
                  </a:lnTo>
                  <a:lnTo>
                    <a:pt x="14759" y="73"/>
                  </a:lnTo>
                  <a:lnTo>
                    <a:pt x="14442" y="171"/>
                  </a:lnTo>
                  <a:lnTo>
                    <a:pt x="14102" y="293"/>
                  </a:lnTo>
                  <a:lnTo>
                    <a:pt x="13736" y="439"/>
                  </a:lnTo>
                  <a:lnTo>
                    <a:pt x="13347" y="609"/>
                  </a:lnTo>
                  <a:lnTo>
                    <a:pt x="12957" y="828"/>
                  </a:lnTo>
                  <a:lnTo>
                    <a:pt x="12543" y="1048"/>
                  </a:lnTo>
                  <a:lnTo>
                    <a:pt x="11666" y="1608"/>
                  </a:lnTo>
                  <a:lnTo>
                    <a:pt x="10716" y="2265"/>
                  </a:lnTo>
                  <a:lnTo>
                    <a:pt x="10716" y="2265"/>
                  </a:lnTo>
                  <a:lnTo>
                    <a:pt x="10278" y="2095"/>
                  </a:lnTo>
                  <a:lnTo>
                    <a:pt x="9815" y="1949"/>
                  </a:lnTo>
                  <a:lnTo>
                    <a:pt x="9352" y="1851"/>
                  </a:lnTo>
                  <a:lnTo>
                    <a:pt x="8890" y="1778"/>
                  </a:lnTo>
                  <a:lnTo>
                    <a:pt x="8427" y="1730"/>
                  </a:lnTo>
                  <a:lnTo>
                    <a:pt x="7940" y="1730"/>
                  </a:lnTo>
                  <a:lnTo>
                    <a:pt x="7477" y="1778"/>
                  </a:lnTo>
                  <a:lnTo>
                    <a:pt x="7014" y="1827"/>
                  </a:lnTo>
                  <a:lnTo>
                    <a:pt x="6551" y="1924"/>
                  </a:lnTo>
                  <a:lnTo>
                    <a:pt x="6089" y="2070"/>
                  </a:lnTo>
                  <a:lnTo>
                    <a:pt x="5650" y="2241"/>
                  </a:lnTo>
                  <a:lnTo>
                    <a:pt x="5212" y="2436"/>
                  </a:lnTo>
                  <a:lnTo>
                    <a:pt x="4774" y="2679"/>
                  </a:lnTo>
                  <a:lnTo>
                    <a:pt x="4384" y="2972"/>
                  </a:lnTo>
                  <a:lnTo>
                    <a:pt x="3994" y="3264"/>
                  </a:lnTo>
                  <a:lnTo>
                    <a:pt x="3605" y="3605"/>
                  </a:lnTo>
                  <a:lnTo>
                    <a:pt x="3605" y="3605"/>
                  </a:lnTo>
                  <a:lnTo>
                    <a:pt x="3264" y="3995"/>
                  </a:lnTo>
                  <a:lnTo>
                    <a:pt x="2971" y="4384"/>
                  </a:lnTo>
                  <a:lnTo>
                    <a:pt x="2679" y="4774"/>
                  </a:lnTo>
                  <a:lnTo>
                    <a:pt x="2436" y="5212"/>
                  </a:lnTo>
                  <a:lnTo>
                    <a:pt x="2241" y="5651"/>
                  </a:lnTo>
                  <a:lnTo>
                    <a:pt x="2070" y="6089"/>
                  </a:lnTo>
                  <a:lnTo>
                    <a:pt x="1924" y="6552"/>
                  </a:lnTo>
                  <a:lnTo>
                    <a:pt x="1827" y="7015"/>
                  </a:lnTo>
                  <a:lnTo>
                    <a:pt x="1778" y="7477"/>
                  </a:lnTo>
                  <a:lnTo>
                    <a:pt x="1729" y="7940"/>
                  </a:lnTo>
                  <a:lnTo>
                    <a:pt x="1729" y="8427"/>
                  </a:lnTo>
                  <a:lnTo>
                    <a:pt x="1778" y="8890"/>
                  </a:lnTo>
                  <a:lnTo>
                    <a:pt x="1851" y="9353"/>
                  </a:lnTo>
                  <a:lnTo>
                    <a:pt x="1948" y="9815"/>
                  </a:lnTo>
                  <a:lnTo>
                    <a:pt x="2095" y="10278"/>
                  </a:lnTo>
                  <a:lnTo>
                    <a:pt x="2265" y="10716"/>
                  </a:lnTo>
                  <a:lnTo>
                    <a:pt x="2265" y="10716"/>
                  </a:lnTo>
                  <a:lnTo>
                    <a:pt x="1607" y="11666"/>
                  </a:lnTo>
                  <a:lnTo>
                    <a:pt x="1047" y="12543"/>
                  </a:lnTo>
                  <a:lnTo>
                    <a:pt x="828" y="12957"/>
                  </a:lnTo>
                  <a:lnTo>
                    <a:pt x="609" y="13347"/>
                  </a:lnTo>
                  <a:lnTo>
                    <a:pt x="438" y="13737"/>
                  </a:lnTo>
                  <a:lnTo>
                    <a:pt x="292" y="14102"/>
                  </a:lnTo>
                  <a:lnTo>
                    <a:pt x="170" y="14443"/>
                  </a:lnTo>
                  <a:lnTo>
                    <a:pt x="73" y="14759"/>
                  </a:lnTo>
                  <a:lnTo>
                    <a:pt x="24" y="15052"/>
                  </a:lnTo>
                  <a:lnTo>
                    <a:pt x="0" y="15320"/>
                  </a:lnTo>
                  <a:lnTo>
                    <a:pt x="0" y="15539"/>
                  </a:lnTo>
                  <a:lnTo>
                    <a:pt x="49" y="15758"/>
                  </a:lnTo>
                  <a:lnTo>
                    <a:pt x="122" y="15928"/>
                  </a:lnTo>
                  <a:lnTo>
                    <a:pt x="244" y="16075"/>
                  </a:lnTo>
                  <a:lnTo>
                    <a:pt x="244" y="16075"/>
                  </a:lnTo>
                  <a:lnTo>
                    <a:pt x="341" y="16172"/>
                  </a:lnTo>
                  <a:lnTo>
                    <a:pt x="487" y="16245"/>
                  </a:lnTo>
                  <a:lnTo>
                    <a:pt x="633" y="16294"/>
                  </a:lnTo>
                  <a:lnTo>
                    <a:pt x="804" y="16318"/>
                  </a:lnTo>
                  <a:lnTo>
                    <a:pt x="974" y="16318"/>
                  </a:lnTo>
                  <a:lnTo>
                    <a:pt x="1169" y="16318"/>
                  </a:lnTo>
                  <a:lnTo>
                    <a:pt x="1388" y="16269"/>
                  </a:lnTo>
                  <a:lnTo>
                    <a:pt x="1632" y="16221"/>
                  </a:lnTo>
                  <a:lnTo>
                    <a:pt x="2143" y="16075"/>
                  </a:lnTo>
                  <a:lnTo>
                    <a:pt x="2703" y="15831"/>
                  </a:lnTo>
                  <a:lnTo>
                    <a:pt x="3312" y="15539"/>
                  </a:lnTo>
                  <a:lnTo>
                    <a:pt x="3946" y="15149"/>
                  </a:lnTo>
                  <a:lnTo>
                    <a:pt x="4652" y="14711"/>
                  </a:lnTo>
                  <a:lnTo>
                    <a:pt x="5358" y="14224"/>
                  </a:lnTo>
                  <a:lnTo>
                    <a:pt x="6113" y="13663"/>
                  </a:lnTo>
                  <a:lnTo>
                    <a:pt x="6892" y="13055"/>
                  </a:lnTo>
                  <a:lnTo>
                    <a:pt x="7696" y="12397"/>
                  </a:lnTo>
                  <a:lnTo>
                    <a:pt x="8500" y="11691"/>
                  </a:lnTo>
                  <a:lnTo>
                    <a:pt x="9304" y="10936"/>
                  </a:lnTo>
                  <a:lnTo>
                    <a:pt x="10132" y="10132"/>
                  </a:lnTo>
                  <a:lnTo>
                    <a:pt x="10132" y="10132"/>
                  </a:lnTo>
                  <a:lnTo>
                    <a:pt x="10935" y="9304"/>
                  </a:lnTo>
                  <a:lnTo>
                    <a:pt x="11690" y="8500"/>
                  </a:lnTo>
                  <a:lnTo>
                    <a:pt x="12397" y="7696"/>
                  </a:lnTo>
                  <a:lnTo>
                    <a:pt x="13054" y="6893"/>
                  </a:lnTo>
                  <a:lnTo>
                    <a:pt x="13663" y="6113"/>
                  </a:lnTo>
                  <a:lnTo>
                    <a:pt x="14223" y="5358"/>
                  </a:lnTo>
                  <a:lnTo>
                    <a:pt x="14710" y="4652"/>
                  </a:lnTo>
                  <a:lnTo>
                    <a:pt x="15149" y="3946"/>
                  </a:lnTo>
                  <a:lnTo>
                    <a:pt x="15538" y="3313"/>
                  </a:lnTo>
                  <a:lnTo>
                    <a:pt x="15831" y="2704"/>
                  </a:lnTo>
                  <a:lnTo>
                    <a:pt x="16074" y="2144"/>
                  </a:lnTo>
                  <a:lnTo>
                    <a:pt x="16220" y="1632"/>
                  </a:lnTo>
                  <a:lnTo>
                    <a:pt x="16269" y="1389"/>
                  </a:lnTo>
                  <a:lnTo>
                    <a:pt x="16318" y="1169"/>
                  </a:lnTo>
                  <a:lnTo>
                    <a:pt x="16318" y="975"/>
                  </a:lnTo>
                  <a:lnTo>
                    <a:pt x="16318" y="804"/>
                  </a:lnTo>
                  <a:lnTo>
                    <a:pt x="16293" y="634"/>
                  </a:lnTo>
                  <a:lnTo>
                    <a:pt x="16245" y="487"/>
                  </a:lnTo>
                  <a:lnTo>
                    <a:pt x="16172" y="341"/>
                  </a:lnTo>
                  <a:lnTo>
                    <a:pt x="16074" y="244"/>
                  </a:lnTo>
                  <a:lnTo>
                    <a:pt x="16074" y="244"/>
                  </a:lnTo>
                  <a:close/>
                  <a:moveTo>
                    <a:pt x="1827" y="13810"/>
                  </a:moveTo>
                  <a:lnTo>
                    <a:pt x="1827" y="13810"/>
                  </a:lnTo>
                  <a:lnTo>
                    <a:pt x="1754" y="13737"/>
                  </a:lnTo>
                  <a:lnTo>
                    <a:pt x="1729" y="13639"/>
                  </a:lnTo>
                  <a:lnTo>
                    <a:pt x="1681" y="13542"/>
                  </a:lnTo>
                  <a:lnTo>
                    <a:pt x="1681" y="13444"/>
                  </a:lnTo>
                  <a:lnTo>
                    <a:pt x="1681" y="13176"/>
                  </a:lnTo>
                  <a:lnTo>
                    <a:pt x="1754" y="12884"/>
                  </a:lnTo>
                  <a:lnTo>
                    <a:pt x="1875" y="12519"/>
                  </a:lnTo>
                  <a:lnTo>
                    <a:pt x="2046" y="12153"/>
                  </a:lnTo>
                  <a:lnTo>
                    <a:pt x="2265" y="11715"/>
                  </a:lnTo>
                  <a:lnTo>
                    <a:pt x="2533" y="11277"/>
                  </a:lnTo>
                  <a:lnTo>
                    <a:pt x="2533" y="11277"/>
                  </a:lnTo>
                  <a:lnTo>
                    <a:pt x="2752" y="11642"/>
                  </a:lnTo>
                  <a:lnTo>
                    <a:pt x="3020" y="12007"/>
                  </a:lnTo>
                  <a:lnTo>
                    <a:pt x="3288" y="12373"/>
                  </a:lnTo>
                  <a:lnTo>
                    <a:pt x="3605" y="12714"/>
                  </a:lnTo>
                  <a:lnTo>
                    <a:pt x="3605" y="12714"/>
                  </a:lnTo>
                  <a:lnTo>
                    <a:pt x="3897" y="12957"/>
                  </a:lnTo>
                  <a:lnTo>
                    <a:pt x="4165" y="13201"/>
                  </a:lnTo>
                  <a:lnTo>
                    <a:pt x="4165" y="13201"/>
                  </a:lnTo>
                  <a:lnTo>
                    <a:pt x="3751" y="13444"/>
                  </a:lnTo>
                  <a:lnTo>
                    <a:pt x="3361" y="13639"/>
                  </a:lnTo>
                  <a:lnTo>
                    <a:pt x="3020" y="13785"/>
                  </a:lnTo>
                  <a:lnTo>
                    <a:pt x="2679" y="13883"/>
                  </a:lnTo>
                  <a:lnTo>
                    <a:pt x="2411" y="13956"/>
                  </a:lnTo>
                  <a:lnTo>
                    <a:pt x="2168" y="13956"/>
                  </a:lnTo>
                  <a:lnTo>
                    <a:pt x="2070" y="13931"/>
                  </a:lnTo>
                  <a:lnTo>
                    <a:pt x="1973" y="13907"/>
                  </a:lnTo>
                  <a:lnTo>
                    <a:pt x="1900" y="13858"/>
                  </a:lnTo>
                  <a:lnTo>
                    <a:pt x="1827" y="13810"/>
                  </a:lnTo>
                  <a:lnTo>
                    <a:pt x="1827" y="13810"/>
                  </a:lnTo>
                  <a:close/>
                  <a:moveTo>
                    <a:pt x="8159" y="4482"/>
                  </a:moveTo>
                  <a:lnTo>
                    <a:pt x="8159" y="4482"/>
                  </a:lnTo>
                  <a:lnTo>
                    <a:pt x="8037" y="4482"/>
                  </a:lnTo>
                  <a:lnTo>
                    <a:pt x="7940" y="4433"/>
                  </a:lnTo>
                  <a:lnTo>
                    <a:pt x="7842" y="4384"/>
                  </a:lnTo>
                  <a:lnTo>
                    <a:pt x="7745" y="4311"/>
                  </a:lnTo>
                  <a:lnTo>
                    <a:pt x="7672" y="4238"/>
                  </a:lnTo>
                  <a:lnTo>
                    <a:pt x="7623" y="4141"/>
                  </a:lnTo>
                  <a:lnTo>
                    <a:pt x="7574" y="4019"/>
                  </a:lnTo>
                  <a:lnTo>
                    <a:pt x="7574" y="3897"/>
                  </a:lnTo>
                  <a:lnTo>
                    <a:pt x="7574" y="3897"/>
                  </a:lnTo>
                  <a:lnTo>
                    <a:pt x="7574" y="3775"/>
                  </a:lnTo>
                  <a:lnTo>
                    <a:pt x="7623" y="3678"/>
                  </a:lnTo>
                  <a:lnTo>
                    <a:pt x="7672" y="3580"/>
                  </a:lnTo>
                  <a:lnTo>
                    <a:pt x="7745" y="3483"/>
                  </a:lnTo>
                  <a:lnTo>
                    <a:pt x="7842" y="3410"/>
                  </a:lnTo>
                  <a:lnTo>
                    <a:pt x="7940" y="3361"/>
                  </a:lnTo>
                  <a:lnTo>
                    <a:pt x="8037" y="3337"/>
                  </a:lnTo>
                  <a:lnTo>
                    <a:pt x="8159" y="3313"/>
                  </a:lnTo>
                  <a:lnTo>
                    <a:pt x="8159" y="3313"/>
                  </a:lnTo>
                  <a:lnTo>
                    <a:pt x="8281" y="3337"/>
                  </a:lnTo>
                  <a:lnTo>
                    <a:pt x="8378" y="3361"/>
                  </a:lnTo>
                  <a:lnTo>
                    <a:pt x="8476" y="3410"/>
                  </a:lnTo>
                  <a:lnTo>
                    <a:pt x="8573" y="3483"/>
                  </a:lnTo>
                  <a:lnTo>
                    <a:pt x="8646" y="3580"/>
                  </a:lnTo>
                  <a:lnTo>
                    <a:pt x="8695" y="3678"/>
                  </a:lnTo>
                  <a:lnTo>
                    <a:pt x="8743" y="3775"/>
                  </a:lnTo>
                  <a:lnTo>
                    <a:pt x="8743" y="3897"/>
                  </a:lnTo>
                  <a:lnTo>
                    <a:pt x="8743" y="3897"/>
                  </a:lnTo>
                  <a:lnTo>
                    <a:pt x="8743" y="4019"/>
                  </a:lnTo>
                  <a:lnTo>
                    <a:pt x="8695" y="4141"/>
                  </a:lnTo>
                  <a:lnTo>
                    <a:pt x="8646" y="4238"/>
                  </a:lnTo>
                  <a:lnTo>
                    <a:pt x="8573" y="4311"/>
                  </a:lnTo>
                  <a:lnTo>
                    <a:pt x="8476" y="4384"/>
                  </a:lnTo>
                  <a:lnTo>
                    <a:pt x="8378" y="4433"/>
                  </a:lnTo>
                  <a:lnTo>
                    <a:pt x="8281" y="4482"/>
                  </a:lnTo>
                  <a:lnTo>
                    <a:pt x="8159" y="4482"/>
                  </a:lnTo>
                  <a:lnTo>
                    <a:pt x="8159" y="4482"/>
                  </a:lnTo>
                  <a:close/>
                  <a:moveTo>
                    <a:pt x="9133" y="5943"/>
                  </a:moveTo>
                  <a:lnTo>
                    <a:pt x="9133" y="5943"/>
                  </a:lnTo>
                  <a:lnTo>
                    <a:pt x="9036" y="5943"/>
                  </a:lnTo>
                  <a:lnTo>
                    <a:pt x="8963" y="5919"/>
                  </a:lnTo>
                  <a:lnTo>
                    <a:pt x="8841" y="5846"/>
                  </a:lnTo>
                  <a:lnTo>
                    <a:pt x="8768" y="5724"/>
                  </a:lnTo>
                  <a:lnTo>
                    <a:pt x="8743" y="5651"/>
                  </a:lnTo>
                  <a:lnTo>
                    <a:pt x="8743" y="5553"/>
                  </a:lnTo>
                  <a:lnTo>
                    <a:pt x="8743" y="5553"/>
                  </a:lnTo>
                  <a:lnTo>
                    <a:pt x="8743" y="5480"/>
                  </a:lnTo>
                  <a:lnTo>
                    <a:pt x="8768" y="5407"/>
                  </a:lnTo>
                  <a:lnTo>
                    <a:pt x="8841" y="5285"/>
                  </a:lnTo>
                  <a:lnTo>
                    <a:pt x="8963" y="5212"/>
                  </a:lnTo>
                  <a:lnTo>
                    <a:pt x="9036" y="5188"/>
                  </a:lnTo>
                  <a:lnTo>
                    <a:pt x="9133" y="5164"/>
                  </a:lnTo>
                  <a:lnTo>
                    <a:pt x="9133" y="5164"/>
                  </a:lnTo>
                  <a:lnTo>
                    <a:pt x="9206" y="5188"/>
                  </a:lnTo>
                  <a:lnTo>
                    <a:pt x="9279" y="5212"/>
                  </a:lnTo>
                  <a:lnTo>
                    <a:pt x="9401" y="5285"/>
                  </a:lnTo>
                  <a:lnTo>
                    <a:pt x="9474" y="5407"/>
                  </a:lnTo>
                  <a:lnTo>
                    <a:pt x="9498" y="5480"/>
                  </a:lnTo>
                  <a:lnTo>
                    <a:pt x="9523" y="5553"/>
                  </a:lnTo>
                  <a:lnTo>
                    <a:pt x="9523" y="5553"/>
                  </a:lnTo>
                  <a:lnTo>
                    <a:pt x="9498" y="5651"/>
                  </a:lnTo>
                  <a:lnTo>
                    <a:pt x="9474" y="5724"/>
                  </a:lnTo>
                  <a:lnTo>
                    <a:pt x="9401" y="5846"/>
                  </a:lnTo>
                  <a:lnTo>
                    <a:pt x="9279" y="5919"/>
                  </a:lnTo>
                  <a:lnTo>
                    <a:pt x="9206" y="5943"/>
                  </a:lnTo>
                  <a:lnTo>
                    <a:pt x="9133" y="5943"/>
                  </a:lnTo>
                  <a:lnTo>
                    <a:pt x="9133" y="5943"/>
                  </a:lnTo>
                  <a:close/>
                  <a:moveTo>
                    <a:pt x="9986" y="4409"/>
                  </a:moveTo>
                  <a:lnTo>
                    <a:pt x="9986" y="4409"/>
                  </a:lnTo>
                  <a:lnTo>
                    <a:pt x="9888" y="4409"/>
                  </a:lnTo>
                  <a:lnTo>
                    <a:pt x="9815" y="4384"/>
                  </a:lnTo>
                  <a:lnTo>
                    <a:pt x="9693" y="4287"/>
                  </a:lnTo>
                  <a:lnTo>
                    <a:pt x="9620" y="4165"/>
                  </a:lnTo>
                  <a:lnTo>
                    <a:pt x="9596" y="4092"/>
                  </a:lnTo>
                  <a:lnTo>
                    <a:pt x="9596" y="4019"/>
                  </a:lnTo>
                  <a:lnTo>
                    <a:pt x="9596" y="4019"/>
                  </a:lnTo>
                  <a:lnTo>
                    <a:pt x="9596" y="3946"/>
                  </a:lnTo>
                  <a:lnTo>
                    <a:pt x="9620" y="3873"/>
                  </a:lnTo>
                  <a:lnTo>
                    <a:pt x="9693" y="3751"/>
                  </a:lnTo>
                  <a:lnTo>
                    <a:pt x="9815" y="3654"/>
                  </a:lnTo>
                  <a:lnTo>
                    <a:pt x="9888" y="3629"/>
                  </a:lnTo>
                  <a:lnTo>
                    <a:pt x="9986" y="3629"/>
                  </a:lnTo>
                  <a:lnTo>
                    <a:pt x="9986" y="3629"/>
                  </a:lnTo>
                  <a:lnTo>
                    <a:pt x="10059" y="3629"/>
                  </a:lnTo>
                  <a:lnTo>
                    <a:pt x="10132" y="3654"/>
                  </a:lnTo>
                  <a:lnTo>
                    <a:pt x="10253" y="3751"/>
                  </a:lnTo>
                  <a:lnTo>
                    <a:pt x="10327" y="3873"/>
                  </a:lnTo>
                  <a:lnTo>
                    <a:pt x="10351" y="3946"/>
                  </a:lnTo>
                  <a:lnTo>
                    <a:pt x="10375" y="4019"/>
                  </a:lnTo>
                  <a:lnTo>
                    <a:pt x="10375" y="4019"/>
                  </a:lnTo>
                  <a:lnTo>
                    <a:pt x="10351" y="4092"/>
                  </a:lnTo>
                  <a:lnTo>
                    <a:pt x="10327" y="4165"/>
                  </a:lnTo>
                  <a:lnTo>
                    <a:pt x="10253" y="4287"/>
                  </a:lnTo>
                  <a:lnTo>
                    <a:pt x="10132" y="4384"/>
                  </a:lnTo>
                  <a:lnTo>
                    <a:pt x="10059" y="4409"/>
                  </a:lnTo>
                  <a:lnTo>
                    <a:pt x="9986" y="4409"/>
                  </a:lnTo>
                  <a:lnTo>
                    <a:pt x="9986" y="4409"/>
                  </a:lnTo>
                  <a:close/>
                  <a:moveTo>
                    <a:pt x="13200" y="4165"/>
                  </a:moveTo>
                  <a:lnTo>
                    <a:pt x="13200" y="4165"/>
                  </a:lnTo>
                  <a:lnTo>
                    <a:pt x="12957" y="3897"/>
                  </a:lnTo>
                  <a:lnTo>
                    <a:pt x="12713" y="3605"/>
                  </a:lnTo>
                  <a:lnTo>
                    <a:pt x="12713" y="3605"/>
                  </a:lnTo>
                  <a:lnTo>
                    <a:pt x="12372" y="3288"/>
                  </a:lnTo>
                  <a:lnTo>
                    <a:pt x="12007" y="3020"/>
                  </a:lnTo>
                  <a:lnTo>
                    <a:pt x="11642" y="2752"/>
                  </a:lnTo>
                  <a:lnTo>
                    <a:pt x="11276" y="2533"/>
                  </a:lnTo>
                  <a:lnTo>
                    <a:pt x="11276" y="2533"/>
                  </a:lnTo>
                  <a:lnTo>
                    <a:pt x="11715" y="2265"/>
                  </a:lnTo>
                  <a:lnTo>
                    <a:pt x="12153" y="2046"/>
                  </a:lnTo>
                  <a:lnTo>
                    <a:pt x="12518" y="1876"/>
                  </a:lnTo>
                  <a:lnTo>
                    <a:pt x="12884" y="1754"/>
                  </a:lnTo>
                  <a:lnTo>
                    <a:pt x="13176" y="1681"/>
                  </a:lnTo>
                  <a:lnTo>
                    <a:pt x="13444" y="1681"/>
                  </a:lnTo>
                  <a:lnTo>
                    <a:pt x="13541" y="1681"/>
                  </a:lnTo>
                  <a:lnTo>
                    <a:pt x="13639" y="1730"/>
                  </a:lnTo>
                  <a:lnTo>
                    <a:pt x="13736" y="1754"/>
                  </a:lnTo>
                  <a:lnTo>
                    <a:pt x="13809" y="1827"/>
                  </a:lnTo>
                  <a:lnTo>
                    <a:pt x="13809" y="1827"/>
                  </a:lnTo>
                  <a:lnTo>
                    <a:pt x="13858" y="1900"/>
                  </a:lnTo>
                  <a:lnTo>
                    <a:pt x="13907" y="1973"/>
                  </a:lnTo>
                  <a:lnTo>
                    <a:pt x="13931" y="2070"/>
                  </a:lnTo>
                  <a:lnTo>
                    <a:pt x="13955" y="2168"/>
                  </a:lnTo>
                  <a:lnTo>
                    <a:pt x="13955" y="2411"/>
                  </a:lnTo>
                  <a:lnTo>
                    <a:pt x="13882" y="2679"/>
                  </a:lnTo>
                  <a:lnTo>
                    <a:pt x="13785" y="3020"/>
                  </a:lnTo>
                  <a:lnTo>
                    <a:pt x="13639" y="3361"/>
                  </a:lnTo>
                  <a:lnTo>
                    <a:pt x="13444" y="3751"/>
                  </a:lnTo>
                  <a:lnTo>
                    <a:pt x="13200" y="4165"/>
                  </a:lnTo>
                  <a:lnTo>
                    <a:pt x="13200" y="4165"/>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2" name="Google Shape;212;p31"/>
          <p:cNvGrpSpPr/>
          <p:nvPr/>
        </p:nvGrpSpPr>
        <p:grpSpPr>
          <a:xfrm rot="-622199">
            <a:off x="5285398" y="3987746"/>
            <a:ext cx="723514" cy="715411"/>
            <a:chOff x="576250" y="4319400"/>
            <a:chExt cx="442075" cy="442050"/>
          </a:xfrm>
        </p:grpSpPr>
        <p:sp>
          <p:nvSpPr>
            <p:cNvPr id="213" name="Google Shape;213;p31"/>
            <p:cNvSpPr/>
            <p:nvPr/>
          </p:nvSpPr>
          <p:spPr>
            <a:xfrm>
              <a:off x="576250" y="4319400"/>
              <a:ext cx="442075" cy="442050"/>
            </a:xfrm>
            <a:custGeom>
              <a:rect b="b" l="l" r="r" t="t"/>
              <a:pathLst>
                <a:path extrusionOk="0" fill="none" h="17682" w="17683">
                  <a:moveTo>
                    <a:pt x="11472" y="17292"/>
                  </a:moveTo>
                  <a:lnTo>
                    <a:pt x="11472" y="12153"/>
                  </a:lnTo>
                  <a:lnTo>
                    <a:pt x="16416" y="7209"/>
                  </a:lnTo>
                  <a:lnTo>
                    <a:pt x="16416" y="7209"/>
                  </a:lnTo>
                  <a:lnTo>
                    <a:pt x="16562" y="7063"/>
                  </a:lnTo>
                  <a:lnTo>
                    <a:pt x="16684" y="6868"/>
                  </a:lnTo>
                  <a:lnTo>
                    <a:pt x="16830" y="6674"/>
                  </a:lnTo>
                  <a:lnTo>
                    <a:pt x="16927" y="6479"/>
                  </a:lnTo>
                  <a:lnTo>
                    <a:pt x="17146" y="6040"/>
                  </a:lnTo>
                  <a:lnTo>
                    <a:pt x="17317" y="5553"/>
                  </a:lnTo>
                  <a:lnTo>
                    <a:pt x="17439" y="5042"/>
                  </a:lnTo>
                  <a:lnTo>
                    <a:pt x="17560" y="4506"/>
                  </a:lnTo>
                  <a:lnTo>
                    <a:pt x="17633" y="3970"/>
                  </a:lnTo>
                  <a:lnTo>
                    <a:pt x="17658" y="3434"/>
                  </a:lnTo>
                  <a:lnTo>
                    <a:pt x="17682" y="2898"/>
                  </a:lnTo>
                  <a:lnTo>
                    <a:pt x="17682" y="2411"/>
                  </a:lnTo>
                  <a:lnTo>
                    <a:pt x="17658" y="1949"/>
                  </a:lnTo>
                  <a:lnTo>
                    <a:pt x="17609" y="1510"/>
                  </a:lnTo>
                  <a:lnTo>
                    <a:pt x="17536" y="1145"/>
                  </a:lnTo>
                  <a:lnTo>
                    <a:pt x="17463" y="828"/>
                  </a:lnTo>
                  <a:lnTo>
                    <a:pt x="17366" y="585"/>
                  </a:lnTo>
                  <a:lnTo>
                    <a:pt x="17292" y="487"/>
                  </a:lnTo>
                  <a:lnTo>
                    <a:pt x="17244" y="439"/>
                  </a:lnTo>
                  <a:lnTo>
                    <a:pt x="17244" y="439"/>
                  </a:lnTo>
                  <a:lnTo>
                    <a:pt x="17195" y="390"/>
                  </a:lnTo>
                  <a:lnTo>
                    <a:pt x="17098" y="317"/>
                  </a:lnTo>
                  <a:lnTo>
                    <a:pt x="16854" y="219"/>
                  </a:lnTo>
                  <a:lnTo>
                    <a:pt x="16537" y="146"/>
                  </a:lnTo>
                  <a:lnTo>
                    <a:pt x="16172" y="73"/>
                  </a:lnTo>
                  <a:lnTo>
                    <a:pt x="15734" y="25"/>
                  </a:lnTo>
                  <a:lnTo>
                    <a:pt x="15271" y="0"/>
                  </a:lnTo>
                  <a:lnTo>
                    <a:pt x="14784" y="0"/>
                  </a:lnTo>
                  <a:lnTo>
                    <a:pt x="14248" y="25"/>
                  </a:lnTo>
                  <a:lnTo>
                    <a:pt x="13712" y="49"/>
                  </a:lnTo>
                  <a:lnTo>
                    <a:pt x="13176" y="122"/>
                  </a:lnTo>
                  <a:lnTo>
                    <a:pt x="12641" y="244"/>
                  </a:lnTo>
                  <a:lnTo>
                    <a:pt x="12129" y="366"/>
                  </a:lnTo>
                  <a:lnTo>
                    <a:pt x="11642" y="536"/>
                  </a:lnTo>
                  <a:lnTo>
                    <a:pt x="11204" y="755"/>
                  </a:lnTo>
                  <a:lnTo>
                    <a:pt x="10985" y="853"/>
                  </a:lnTo>
                  <a:lnTo>
                    <a:pt x="10814" y="999"/>
                  </a:lnTo>
                  <a:lnTo>
                    <a:pt x="10619" y="1121"/>
                  </a:lnTo>
                  <a:lnTo>
                    <a:pt x="10473" y="1267"/>
                  </a:lnTo>
                  <a:lnTo>
                    <a:pt x="5529" y="6211"/>
                  </a:lnTo>
                  <a:lnTo>
                    <a:pt x="390" y="6211"/>
                  </a:lnTo>
                  <a:lnTo>
                    <a:pt x="390" y="6211"/>
                  </a:lnTo>
                  <a:lnTo>
                    <a:pt x="244" y="6235"/>
                  </a:lnTo>
                  <a:lnTo>
                    <a:pt x="147" y="6259"/>
                  </a:lnTo>
                  <a:lnTo>
                    <a:pt x="49" y="6308"/>
                  </a:lnTo>
                  <a:lnTo>
                    <a:pt x="0" y="6381"/>
                  </a:lnTo>
                  <a:lnTo>
                    <a:pt x="0" y="6454"/>
                  </a:lnTo>
                  <a:lnTo>
                    <a:pt x="25" y="6552"/>
                  </a:lnTo>
                  <a:lnTo>
                    <a:pt x="74" y="6649"/>
                  </a:lnTo>
                  <a:lnTo>
                    <a:pt x="171" y="6771"/>
                  </a:lnTo>
                  <a:lnTo>
                    <a:pt x="2582" y="9158"/>
                  </a:lnTo>
                  <a:lnTo>
                    <a:pt x="2265" y="9474"/>
                  </a:lnTo>
                  <a:lnTo>
                    <a:pt x="950" y="9718"/>
                  </a:lnTo>
                  <a:lnTo>
                    <a:pt x="950" y="9718"/>
                  </a:lnTo>
                  <a:lnTo>
                    <a:pt x="804" y="9767"/>
                  </a:lnTo>
                  <a:lnTo>
                    <a:pt x="682" y="9815"/>
                  </a:lnTo>
                  <a:lnTo>
                    <a:pt x="609" y="9913"/>
                  </a:lnTo>
                  <a:lnTo>
                    <a:pt x="561" y="9986"/>
                  </a:lnTo>
                  <a:lnTo>
                    <a:pt x="561" y="10083"/>
                  </a:lnTo>
                  <a:lnTo>
                    <a:pt x="585" y="10205"/>
                  </a:lnTo>
                  <a:lnTo>
                    <a:pt x="634" y="10302"/>
                  </a:lnTo>
                  <a:lnTo>
                    <a:pt x="731" y="10424"/>
                  </a:lnTo>
                  <a:lnTo>
                    <a:pt x="7258" y="16951"/>
                  </a:lnTo>
                  <a:lnTo>
                    <a:pt x="7258" y="16951"/>
                  </a:lnTo>
                  <a:lnTo>
                    <a:pt x="7380" y="17049"/>
                  </a:lnTo>
                  <a:lnTo>
                    <a:pt x="7477" y="17097"/>
                  </a:lnTo>
                  <a:lnTo>
                    <a:pt x="7599" y="17122"/>
                  </a:lnTo>
                  <a:lnTo>
                    <a:pt x="7697" y="17122"/>
                  </a:lnTo>
                  <a:lnTo>
                    <a:pt x="7770" y="17073"/>
                  </a:lnTo>
                  <a:lnTo>
                    <a:pt x="7867" y="17000"/>
                  </a:lnTo>
                  <a:lnTo>
                    <a:pt x="7916" y="16878"/>
                  </a:lnTo>
                  <a:lnTo>
                    <a:pt x="7965" y="16732"/>
                  </a:lnTo>
                  <a:lnTo>
                    <a:pt x="8208" y="15417"/>
                  </a:lnTo>
                  <a:lnTo>
                    <a:pt x="8525" y="15100"/>
                  </a:lnTo>
                  <a:lnTo>
                    <a:pt x="10911" y="17511"/>
                  </a:lnTo>
                  <a:lnTo>
                    <a:pt x="10911" y="17511"/>
                  </a:lnTo>
                  <a:lnTo>
                    <a:pt x="11033" y="17609"/>
                  </a:lnTo>
                  <a:lnTo>
                    <a:pt x="11131" y="17658"/>
                  </a:lnTo>
                  <a:lnTo>
                    <a:pt x="11228" y="17682"/>
                  </a:lnTo>
                  <a:lnTo>
                    <a:pt x="11301" y="17682"/>
                  </a:lnTo>
                  <a:lnTo>
                    <a:pt x="11374" y="17633"/>
                  </a:lnTo>
                  <a:lnTo>
                    <a:pt x="11423" y="17536"/>
                  </a:lnTo>
                  <a:lnTo>
                    <a:pt x="11447" y="17438"/>
                  </a:lnTo>
                  <a:lnTo>
                    <a:pt x="11472" y="17292"/>
                  </a:lnTo>
                  <a:lnTo>
                    <a:pt x="11472" y="17292"/>
                  </a:lnTo>
                  <a:close/>
                  <a:moveTo>
                    <a:pt x="6162" y="12202"/>
                  </a:moveTo>
                  <a:lnTo>
                    <a:pt x="6162" y="12202"/>
                  </a:lnTo>
                  <a:lnTo>
                    <a:pt x="6089" y="12275"/>
                  </a:lnTo>
                  <a:lnTo>
                    <a:pt x="6016" y="12324"/>
                  </a:lnTo>
                  <a:lnTo>
                    <a:pt x="5919" y="12348"/>
                  </a:lnTo>
                  <a:lnTo>
                    <a:pt x="5821" y="12348"/>
                  </a:lnTo>
                  <a:lnTo>
                    <a:pt x="5724" y="12348"/>
                  </a:lnTo>
                  <a:lnTo>
                    <a:pt x="5626" y="12324"/>
                  </a:lnTo>
                  <a:lnTo>
                    <a:pt x="5553" y="12275"/>
                  </a:lnTo>
                  <a:lnTo>
                    <a:pt x="5480" y="12202"/>
                  </a:lnTo>
                  <a:lnTo>
                    <a:pt x="5480" y="12202"/>
                  </a:lnTo>
                  <a:lnTo>
                    <a:pt x="5407" y="12129"/>
                  </a:lnTo>
                  <a:lnTo>
                    <a:pt x="5359" y="12056"/>
                  </a:lnTo>
                  <a:lnTo>
                    <a:pt x="5334" y="11959"/>
                  </a:lnTo>
                  <a:lnTo>
                    <a:pt x="5334" y="11861"/>
                  </a:lnTo>
                  <a:lnTo>
                    <a:pt x="5334" y="11764"/>
                  </a:lnTo>
                  <a:lnTo>
                    <a:pt x="5359" y="11666"/>
                  </a:lnTo>
                  <a:lnTo>
                    <a:pt x="5407" y="11593"/>
                  </a:lnTo>
                  <a:lnTo>
                    <a:pt x="5480" y="11520"/>
                  </a:lnTo>
                  <a:lnTo>
                    <a:pt x="8013" y="8987"/>
                  </a:lnTo>
                  <a:lnTo>
                    <a:pt x="8013" y="8987"/>
                  </a:lnTo>
                  <a:lnTo>
                    <a:pt x="8086" y="8939"/>
                  </a:lnTo>
                  <a:lnTo>
                    <a:pt x="8159" y="8890"/>
                  </a:lnTo>
                  <a:lnTo>
                    <a:pt x="8257" y="8865"/>
                  </a:lnTo>
                  <a:lnTo>
                    <a:pt x="8354" y="8841"/>
                  </a:lnTo>
                  <a:lnTo>
                    <a:pt x="8452" y="8865"/>
                  </a:lnTo>
                  <a:lnTo>
                    <a:pt x="8525" y="8890"/>
                  </a:lnTo>
                  <a:lnTo>
                    <a:pt x="8622" y="8939"/>
                  </a:lnTo>
                  <a:lnTo>
                    <a:pt x="8695" y="8987"/>
                  </a:lnTo>
                  <a:lnTo>
                    <a:pt x="8695" y="8987"/>
                  </a:lnTo>
                  <a:lnTo>
                    <a:pt x="8744" y="9060"/>
                  </a:lnTo>
                  <a:lnTo>
                    <a:pt x="8793" y="9158"/>
                  </a:lnTo>
                  <a:lnTo>
                    <a:pt x="8817" y="9231"/>
                  </a:lnTo>
                  <a:lnTo>
                    <a:pt x="8841" y="9328"/>
                  </a:lnTo>
                  <a:lnTo>
                    <a:pt x="8817" y="9426"/>
                  </a:lnTo>
                  <a:lnTo>
                    <a:pt x="8793" y="9523"/>
                  </a:lnTo>
                  <a:lnTo>
                    <a:pt x="8744" y="9596"/>
                  </a:lnTo>
                  <a:lnTo>
                    <a:pt x="8695" y="9669"/>
                  </a:lnTo>
                  <a:lnTo>
                    <a:pt x="6162" y="12202"/>
                  </a:lnTo>
                  <a:close/>
                  <a:moveTo>
                    <a:pt x="13396" y="7307"/>
                  </a:moveTo>
                  <a:lnTo>
                    <a:pt x="13396" y="7307"/>
                  </a:lnTo>
                  <a:lnTo>
                    <a:pt x="13274" y="7404"/>
                  </a:lnTo>
                  <a:lnTo>
                    <a:pt x="13152" y="7477"/>
                  </a:lnTo>
                  <a:lnTo>
                    <a:pt x="13006" y="7526"/>
                  </a:lnTo>
                  <a:lnTo>
                    <a:pt x="12836" y="7550"/>
                  </a:lnTo>
                  <a:lnTo>
                    <a:pt x="12689" y="7526"/>
                  </a:lnTo>
                  <a:lnTo>
                    <a:pt x="12543" y="7477"/>
                  </a:lnTo>
                  <a:lnTo>
                    <a:pt x="12421" y="7404"/>
                  </a:lnTo>
                  <a:lnTo>
                    <a:pt x="12300" y="7307"/>
                  </a:lnTo>
                  <a:lnTo>
                    <a:pt x="10376" y="5383"/>
                  </a:lnTo>
                  <a:lnTo>
                    <a:pt x="10376" y="5383"/>
                  </a:lnTo>
                  <a:lnTo>
                    <a:pt x="10278" y="5261"/>
                  </a:lnTo>
                  <a:lnTo>
                    <a:pt x="10205" y="5139"/>
                  </a:lnTo>
                  <a:lnTo>
                    <a:pt x="10156" y="4993"/>
                  </a:lnTo>
                  <a:lnTo>
                    <a:pt x="10132" y="4847"/>
                  </a:lnTo>
                  <a:lnTo>
                    <a:pt x="10156" y="4676"/>
                  </a:lnTo>
                  <a:lnTo>
                    <a:pt x="10205" y="4530"/>
                  </a:lnTo>
                  <a:lnTo>
                    <a:pt x="10278" y="4408"/>
                  </a:lnTo>
                  <a:lnTo>
                    <a:pt x="10376" y="4287"/>
                  </a:lnTo>
                  <a:lnTo>
                    <a:pt x="10376" y="4287"/>
                  </a:lnTo>
                  <a:lnTo>
                    <a:pt x="11326" y="3313"/>
                  </a:lnTo>
                  <a:lnTo>
                    <a:pt x="11326" y="3313"/>
                  </a:lnTo>
                  <a:lnTo>
                    <a:pt x="11496" y="3166"/>
                  </a:lnTo>
                  <a:lnTo>
                    <a:pt x="11666" y="3045"/>
                  </a:lnTo>
                  <a:lnTo>
                    <a:pt x="11861" y="2947"/>
                  </a:lnTo>
                  <a:lnTo>
                    <a:pt x="12032" y="2850"/>
                  </a:lnTo>
                  <a:lnTo>
                    <a:pt x="12227" y="2777"/>
                  </a:lnTo>
                  <a:lnTo>
                    <a:pt x="12446" y="2728"/>
                  </a:lnTo>
                  <a:lnTo>
                    <a:pt x="12641" y="2704"/>
                  </a:lnTo>
                  <a:lnTo>
                    <a:pt x="12836" y="2704"/>
                  </a:lnTo>
                  <a:lnTo>
                    <a:pt x="13055" y="2704"/>
                  </a:lnTo>
                  <a:lnTo>
                    <a:pt x="13250" y="2728"/>
                  </a:lnTo>
                  <a:lnTo>
                    <a:pt x="13469" y="2777"/>
                  </a:lnTo>
                  <a:lnTo>
                    <a:pt x="13664" y="2850"/>
                  </a:lnTo>
                  <a:lnTo>
                    <a:pt x="13834" y="2947"/>
                  </a:lnTo>
                  <a:lnTo>
                    <a:pt x="14029" y="3045"/>
                  </a:lnTo>
                  <a:lnTo>
                    <a:pt x="14199" y="3166"/>
                  </a:lnTo>
                  <a:lnTo>
                    <a:pt x="14370" y="3313"/>
                  </a:lnTo>
                  <a:lnTo>
                    <a:pt x="14370" y="3313"/>
                  </a:lnTo>
                  <a:lnTo>
                    <a:pt x="14516" y="3483"/>
                  </a:lnTo>
                  <a:lnTo>
                    <a:pt x="14638" y="3653"/>
                  </a:lnTo>
                  <a:lnTo>
                    <a:pt x="14735" y="3848"/>
                  </a:lnTo>
                  <a:lnTo>
                    <a:pt x="14833" y="4019"/>
                  </a:lnTo>
                  <a:lnTo>
                    <a:pt x="14906" y="4214"/>
                  </a:lnTo>
                  <a:lnTo>
                    <a:pt x="14954" y="4433"/>
                  </a:lnTo>
                  <a:lnTo>
                    <a:pt x="14979" y="4628"/>
                  </a:lnTo>
                  <a:lnTo>
                    <a:pt x="14979" y="4847"/>
                  </a:lnTo>
                  <a:lnTo>
                    <a:pt x="14979" y="5042"/>
                  </a:lnTo>
                  <a:lnTo>
                    <a:pt x="14954" y="5237"/>
                  </a:lnTo>
                  <a:lnTo>
                    <a:pt x="14906" y="5456"/>
                  </a:lnTo>
                  <a:lnTo>
                    <a:pt x="14833" y="5651"/>
                  </a:lnTo>
                  <a:lnTo>
                    <a:pt x="14735" y="5821"/>
                  </a:lnTo>
                  <a:lnTo>
                    <a:pt x="14638" y="6016"/>
                  </a:lnTo>
                  <a:lnTo>
                    <a:pt x="14516" y="6186"/>
                  </a:lnTo>
                  <a:lnTo>
                    <a:pt x="14370" y="6357"/>
                  </a:lnTo>
                  <a:lnTo>
                    <a:pt x="14370" y="6357"/>
                  </a:lnTo>
                  <a:lnTo>
                    <a:pt x="13396" y="7307"/>
                  </a:lnTo>
                  <a:lnTo>
                    <a:pt x="13396" y="7307"/>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31"/>
            <p:cNvSpPr/>
            <p:nvPr/>
          </p:nvSpPr>
          <p:spPr>
            <a:xfrm>
              <a:off x="595725" y="4668875"/>
              <a:ext cx="73100" cy="73100"/>
            </a:xfrm>
            <a:custGeom>
              <a:rect b="b" l="l" r="r" t="t"/>
              <a:pathLst>
                <a:path extrusionOk="0" fill="none" h="2924" w="2924">
                  <a:moveTo>
                    <a:pt x="2656" y="269"/>
                  </a:moveTo>
                  <a:lnTo>
                    <a:pt x="2656" y="269"/>
                  </a:lnTo>
                  <a:lnTo>
                    <a:pt x="2509" y="147"/>
                  </a:lnTo>
                  <a:lnTo>
                    <a:pt x="2363" y="74"/>
                  </a:lnTo>
                  <a:lnTo>
                    <a:pt x="2193" y="25"/>
                  </a:lnTo>
                  <a:lnTo>
                    <a:pt x="2022" y="1"/>
                  </a:lnTo>
                  <a:lnTo>
                    <a:pt x="1852" y="25"/>
                  </a:lnTo>
                  <a:lnTo>
                    <a:pt x="1681" y="74"/>
                  </a:lnTo>
                  <a:lnTo>
                    <a:pt x="1511" y="147"/>
                  </a:lnTo>
                  <a:lnTo>
                    <a:pt x="1365" y="269"/>
                  </a:lnTo>
                  <a:lnTo>
                    <a:pt x="1365" y="269"/>
                  </a:lnTo>
                  <a:lnTo>
                    <a:pt x="1219" y="488"/>
                  </a:lnTo>
                  <a:lnTo>
                    <a:pt x="999" y="829"/>
                  </a:lnTo>
                  <a:lnTo>
                    <a:pt x="561" y="1730"/>
                  </a:lnTo>
                  <a:lnTo>
                    <a:pt x="171" y="2558"/>
                  </a:lnTo>
                  <a:lnTo>
                    <a:pt x="1" y="2924"/>
                  </a:lnTo>
                  <a:lnTo>
                    <a:pt x="1" y="2924"/>
                  </a:lnTo>
                  <a:lnTo>
                    <a:pt x="366" y="2753"/>
                  </a:lnTo>
                  <a:lnTo>
                    <a:pt x="1194" y="2363"/>
                  </a:lnTo>
                  <a:lnTo>
                    <a:pt x="2095" y="1925"/>
                  </a:lnTo>
                  <a:lnTo>
                    <a:pt x="2436" y="1706"/>
                  </a:lnTo>
                  <a:lnTo>
                    <a:pt x="2656" y="1560"/>
                  </a:lnTo>
                  <a:lnTo>
                    <a:pt x="2656" y="1560"/>
                  </a:lnTo>
                  <a:lnTo>
                    <a:pt x="2777" y="1414"/>
                  </a:lnTo>
                  <a:lnTo>
                    <a:pt x="2850" y="1243"/>
                  </a:lnTo>
                  <a:lnTo>
                    <a:pt x="2899" y="1073"/>
                  </a:lnTo>
                  <a:lnTo>
                    <a:pt x="2923" y="902"/>
                  </a:lnTo>
                  <a:lnTo>
                    <a:pt x="2899" y="732"/>
                  </a:lnTo>
                  <a:lnTo>
                    <a:pt x="2850" y="561"/>
                  </a:lnTo>
                  <a:lnTo>
                    <a:pt x="2777" y="415"/>
                  </a:lnTo>
                  <a:lnTo>
                    <a:pt x="2656" y="269"/>
                  </a:lnTo>
                  <a:lnTo>
                    <a:pt x="2656" y="269"/>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31"/>
            <p:cNvSpPr/>
            <p:nvPr/>
          </p:nvSpPr>
          <p:spPr>
            <a:xfrm>
              <a:off x="652350" y="4711500"/>
              <a:ext cx="46925" cy="46925"/>
            </a:xfrm>
            <a:custGeom>
              <a:rect b="b" l="l" r="r" t="t"/>
              <a:pathLst>
                <a:path extrusionOk="0" fill="none" h="1877" w="1877">
                  <a:moveTo>
                    <a:pt x="1657" y="244"/>
                  </a:moveTo>
                  <a:lnTo>
                    <a:pt x="1657" y="244"/>
                  </a:lnTo>
                  <a:lnTo>
                    <a:pt x="1535" y="147"/>
                  </a:lnTo>
                  <a:lnTo>
                    <a:pt x="1413" y="74"/>
                  </a:lnTo>
                  <a:lnTo>
                    <a:pt x="1267" y="25"/>
                  </a:lnTo>
                  <a:lnTo>
                    <a:pt x="1121" y="1"/>
                  </a:lnTo>
                  <a:lnTo>
                    <a:pt x="975" y="25"/>
                  </a:lnTo>
                  <a:lnTo>
                    <a:pt x="829" y="74"/>
                  </a:lnTo>
                  <a:lnTo>
                    <a:pt x="707" y="147"/>
                  </a:lnTo>
                  <a:lnTo>
                    <a:pt x="585" y="244"/>
                  </a:lnTo>
                  <a:lnTo>
                    <a:pt x="585" y="244"/>
                  </a:lnTo>
                  <a:lnTo>
                    <a:pt x="464" y="391"/>
                  </a:lnTo>
                  <a:lnTo>
                    <a:pt x="366" y="610"/>
                  </a:lnTo>
                  <a:lnTo>
                    <a:pt x="269" y="878"/>
                  </a:lnTo>
                  <a:lnTo>
                    <a:pt x="171" y="1170"/>
                  </a:lnTo>
                  <a:lnTo>
                    <a:pt x="50" y="1681"/>
                  </a:lnTo>
                  <a:lnTo>
                    <a:pt x="1" y="1876"/>
                  </a:lnTo>
                  <a:lnTo>
                    <a:pt x="1" y="1876"/>
                  </a:lnTo>
                  <a:lnTo>
                    <a:pt x="220" y="1852"/>
                  </a:lnTo>
                  <a:lnTo>
                    <a:pt x="731" y="1706"/>
                  </a:lnTo>
                  <a:lnTo>
                    <a:pt x="999" y="1633"/>
                  </a:lnTo>
                  <a:lnTo>
                    <a:pt x="1267" y="1535"/>
                  </a:lnTo>
                  <a:lnTo>
                    <a:pt x="1511" y="1413"/>
                  </a:lnTo>
                  <a:lnTo>
                    <a:pt x="1657" y="1316"/>
                  </a:lnTo>
                  <a:lnTo>
                    <a:pt x="1657" y="1316"/>
                  </a:lnTo>
                  <a:lnTo>
                    <a:pt x="1754" y="1194"/>
                  </a:lnTo>
                  <a:lnTo>
                    <a:pt x="1827" y="1048"/>
                  </a:lnTo>
                  <a:lnTo>
                    <a:pt x="1876" y="926"/>
                  </a:lnTo>
                  <a:lnTo>
                    <a:pt x="1876" y="780"/>
                  </a:lnTo>
                  <a:lnTo>
                    <a:pt x="1876" y="634"/>
                  </a:lnTo>
                  <a:lnTo>
                    <a:pt x="1827" y="488"/>
                  </a:lnTo>
                  <a:lnTo>
                    <a:pt x="1754" y="366"/>
                  </a:lnTo>
                  <a:lnTo>
                    <a:pt x="1657" y="244"/>
                  </a:lnTo>
                  <a:lnTo>
                    <a:pt x="1657" y="244"/>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31"/>
            <p:cNvSpPr/>
            <p:nvPr/>
          </p:nvSpPr>
          <p:spPr>
            <a:xfrm>
              <a:off x="579300" y="4638450"/>
              <a:ext cx="46900" cy="46900"/>
            </a:xfrm>
            <a:custGeom>
              <a:rect b="b" l="l" r="r" t="t"/>
              <a:pathLst>
                <a:path extrusionOk="0" fill="none" h="1876" w="1876">
                  <a:moveTo>
                    <a:pt x="1632" y="219"/>
                  </a:moveTo>
                  <a:lnTo>
                    <a:pt x="1632" y="219"/>
                  </a:lnTo>
                  <a:lnTo>
                    <a:pt x="1510" y="122"/>
                  </a:lnTo>
                  <a:lnTo>
                    <a:pt x="1388" y="49"/>
                  </a:lnTo>
                  <a:lnTo>
                    <a:pt x="1242" y="0"/>
                  </a:lnTo>
                  <a:lnTo>
                    <a:pt x="1096" y="0"/>
                  </a:lnTo>
                  <a:lnTo>
                    <a:pt x="950" y="0"/>
                  </a:lnTo>
                  <a:lnTo>
                    <a:pt x="828" y="49"/>
                  </a:lnTo>
                  <a:lnTo>
                    <a:pt x="682" y="122"/>
                  </a:lnTo>
                  <a:lnTo>
                    <a:pt x="560" y="219"/>
                  </a:lnTo>
                  <a:lnTo>
                    <a:pt x="560" y="219"/>
                  </a:lnTo>
                  <a:lnTo>
                    <a:pt x="463" y="366"/>
                  </a:lnTo>
                  <a:lnTo>
                    <a:pt x="341" y="609"/>
                  </a:lnTo>
                  <a:lnTo>
                    <a:pt x="244" y="877"/>
                  </a:lnTo>
                  <a:lnTo>
                    <a:pt x="171" y="1145"/>
                  </a:lnTo>
                  <a:lnTo>
                    <a:pt x="25" y="1656"/>
                  </a:lnTo>
                  <a:lnTo>
                    <a:pt x="0" y="1876"/>
                  </a:lnTo>
                  <a:lnTo>
                    <a:pt x="0" y="1876"/>
                  </a:lnTo>
                  <a:lnTo>
                    <a:pt x="195" y="1827"/>
                  </a:lnTo>
                  <a:lnTo>
                    <a:pt x="707" y="1705"/>
                  </a:lnTo>
                  <a:lnTo>
                    <a:pt x="999" y="1608"/>
                  </a:lnTo>
                  <a:lnTo>
                    <a:pt x="1267" y="1510"/>
                  </a:lnTo>
                  <a:lnTo>
                    <a:pt x="1486" y="1413"/>
                  </a:lnTo>
                  <a:lnTo>
                    <a:pt x="1632" y="1291"/>
                  </a:lnTo>
                  <a:lnTo>
                    <a:pt x="1632" y="1291"/>
                  </a:lnTo>
                  <a:lnTo>
                    <a:pt x="1729" y="1169"/>
                  </a:lnTo>
                  <a:lnTo>
                    <a:pt x="1802" y="1048"/>
                  </a:lnTo>
                  <a:lnTo>
                    <a:pt x="1851" y="901"/>
                  </a:lnTo>
                  <a:lnTo>
                    <a:pt x="1876" y="755"/>
                  </a:lnTo>
                  <a:lnTo>
                    <a:pt x="1851" y="609"/>
                  </a:lnTo>
                  <a:lnTo>
                    <a:pt x="1802" y="463"/>
                  </a:lnTo>
                  <a:lnTo>
                    <a:pt x="1729" y="341"/>
                  </a:lnTo>
                  <a:lnTo>
                    <a:pt x="1632" y="219"/>
                  </a:lnTo>
                  <a:lnTo>
                    <a:pt x="1632" y="219"/>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7" name="Google Shape;217;p31"/>
          <p:cNvSpPr/>
          <p:nvPr/>
        </p:nvSpPr>
        <p:spPr>
          <a:xfrm>
            <a:off x="4640096" y="729057"/>
            <a:ext cx="274649" cy="262246"/>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31"/>
          <p:cNvSpPr/>
          <p:nvPr/>
        </p:nvSpPr>
        <p:spPr>
          <a:xfrm rot="2697359">
            <a:off x="8131977" y="1748993"/>
            <a:ext cx="416923" cy="398094"/>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31"/>
          <p:cNvSpPr/>
          <p:nvPr/>
        </p:nvSpPr>
        <p:spPr>
          <a:xfrm>
            <a:off x="8197811" y="2732702"/>
            <a:ext cx="167017" cy="159510"/>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31"/>
          <p:cNvSpPr/>
          <p:nvPr/>
        </p:nvSpPr>
        <p:spPr>
          <a:xfrm rot="1279940">
            <a:off x="5095205" y="2380602"/>
            <a:ext cx="166981" cy="159499"/>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32"/>
          <p:cNvSpPr txBox="1"/>
          <p:nvPr>
            <p:ph idx="4294967295" type="subTitle"/>
          </p:nvPr>
        </p:nvSpPr>
        <p:spPr>
          <a:xfrm>
            <a:off x="586700" y="205350"/>
            <a:ext cx="7539300" cy="4185300"/>
          </a:xfrm>
          <a:prstGeom prst="rect">
            <a:avLst/>
          </a:prstGeom>
        </p:spPr>
        <p:txBody>
          <a:bodyPr anchorCtr="0" anchor="t" bIns="0" lIns="0" spcFirstLastPara="1" rIns="0" wrap="square" tIns="0">
            <a:noAutofit/>
          </a:bodyPr>
          <a:lstStyle/>
          <a:p>
            <a:pPr indent="0" lvl="0" marL="0" rtl="0" algn="just">
              <a:spcBef>
                <a:spcPts val="1200"/>
              </a:spcBef>
              <a:spcAft>
                <a:spcPts val="0"/>
              </a:spcAft>
              <a:buNone/>
            </a:pPr>
            <a:r>
              <a:t/>
            </a:r>
            <a:endParaRPr b="1" sz="23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The corollary </a:t>
            </a:r>
            <a:r>
              <a:rPr b="1" lang="en" sz="2100">
                <a:solidFill>
                  <a:srgbClr val="000000"/>
                </a:solidFill>
                <a:latin typeface="Arial"/>
                <a:ea typeface="Arial"/>
                <a:cs typeface="Arial"/>
                <a:sym typeface="Arial"/>
              </a:rPr>
              <a:t>questions that require specific answers are:</a:t>
            </a:r>
            <a:endParaRPr b="1"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Who will finance the project?</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What financial benefits can be derived from a particular fund source?</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3.</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What financing scheme should be adopted?</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4.</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What are the terms of the financing scheme?</a:t>
            </a:r>
            <a:endParaRPr sz="2100">
              <a:solidFill>
                <a:srgbClr val="000000"/>
              </a:solidFill>
              <a:latin typeface="Arial"/>
              <a:ea typeface="Arial"/>
              <a:cs typeface="Arial"/>
              <a:sym typeface="Arial"/>
            </a:endParaRPr>
          </a:p>
          <a:p>
            <a:pPr indent="0" lvl="0" marL="0" rtl="0" algn="just">
              <a:spcBef>
                <a:spcPts val="1200"/>
              </a:spcBef>
              <a:spcAft>
                <a:spcPts val="0"/>
              </a:spcAft>
              <a:buNone/>
            </a:pPr>
            <a:r>
              <a:rPr lang="en" sz="2100">
                <a:solidFill>
                  <a:srgbClr val="000000"/>
                </a:solidFill>
                <a:latin typeface="Arial"/>
                <a:ea typeface="Arial"/>
                <a:cs typeface="Arial"/>
                <a:sym typeface="Arial"/>
              </a:rPr>
              <a:t>5.</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Are the terms financially beneficial to the project? </a:t>
            </a:r>
            <a:endParaRPr sz="2100">
              <a:solidFill>
                <a:srgbClr val="000000"/>
              </a:solidFill>
              <a:latin typeface="Arial"/>
              <a:ea typeface="Arial"/>
              <a:cs typeface="Arial"/>
              <a:sym typeface="Arial"/>
            </a:endParaRPr>
          </a:p>
          <a:p>
            <a:pPr indent="0" lvl="0" marL="457200" rtl="0" algn="just">
              <a:spcBef>
                <a:spcPts val="1200"/>
              </a:spcBef>
              <a:spcAft>
                <a:spcPts val="0"/>
              </a:spcAft>
              <a:buNone/>
            </a:pPr>
            <a:r>
              <a:t/>
            </a:r>
            <a:endParaRPr b="1" sz="2300">
              <a:solidFill>
                <a:srgbClr val="000000"/>
              </a:solidFill>
              <a:latin typeface="Arial"/>
              <a:ea typeface="Arial"/>
              <a:cs typeface="Arial"/>
              <a:sym typeface="Arial"/>
            </a:endParaRPr>
          </a:p>
          <a:p>
            <a:pPr indent="457200" lvl="0" marL="457200" rtl="0" algn="just">
              <a:spcBef>
                <a:spcPts val="1200"/>
              </a:spcBef>
              <a:spcAft>
                <a:spcPts val="0"/>
              </a:spcAft>
              <a:buNone/>
            </a:pPr>
            <a:r>
              <a:t/>
            </a:r>
            <a:endParaRPr b="1" sz="2300">
              <a:solidFill>
                <a:srgbClr val="000000"/>
              </a:solidFill>
              <a:latin typeface="Arial"/>
              <a:ea typeface="Arial"/>
              <a:cs typeface="Arial"/>
              <a:sym typeface="Arial"/>
            </a:endParaRPr>
          </a:p>
          <a:p>
            <a:pPr indent="0" lvl="0" marL="0" rtl="0" algn="l">
              <a:spcBef>
                <a:spcPts val="600"/>
              </a:spcBef>
              <a:spcAft>
                <a:spcPts val="0"/>
              </a:spcAft>
              <a:buNone/>
            </a:pPr>
            <a:r>
              <a:t/>
            </a:r>
            <a:endParaRPr sz="2100"/>
          </a:p>
        </p:txBody>
      </p:sp>
      <p:grpSp>
        <p:nvGrpSpPr>
          <p:cNvPr id="226" name="Google Shape;226;p32"/>
          <p:cNvGrpSpPr/>
          <p:nvPr/>
        </p:nvGrpSpPr>
        <p:grpSpPr>
          <a:xfrm>
            <a:off x="5367905" y="351561"/>
            <a:ext cx="2093885" cy="575857"/>
            <a:chOff x="6643075" y="3664250"/>
            <a:chExt cx="407950" cy="407975"/>
          </a:xfrm>
        </p:grpSpPr>
        <p:sp>
          <p:nvSpPr>
            <p:cNvPr id="227" name="Google Shape;227;p32"/>
            <p:cNvSpPr/>
            <p:nvPr/>
          </p:nvSpPr>
          <p:spPr>
            <a:xfrm>
              <a:off x="6794075" y="3815250"/>
              <a:ext cx="211300" cy="211300"/>
            </a:xfrm>
            <a:custGeom>
              <a:rect b="b" l="l" r="r" t="t"/>
              <a:pathLst>
                <a:path extrusionOk="0" fill="none" h="8452" w="8452">
                  <a:moveTo>
                    <a:pt x="0" y="8135"/>
                  </a:moveTo>
                  <a:lnTo>
                    <a:pt x="0" y="8135"/>
                  </a:lnTo>
                  <a:lnTo>
                    <a:pt x="438" y="8257"/>
                  </a:lnTo>
                  <a:lnTo>
                    <a:pt x="852" y="8354"/>
                  </a:lnTo>
                  <a:lnTo>
                    <a:pt x="1291" y="8403"/>
                  </a:lnTo>
                  <a:lnTo>
                    <a:pt x="1729" y="8452"/>
                  </a:lnTo>
                  <a:lnTo>
                    <a:pt x="2168" y="8452"/>
                  </a:lnTo>
                  <a:lnTo>
                    <a:pt x="2606" y="8427"/>
                  </a:lnTo>
                  <a:lnTo>
                    <a:pt x="3020" y="8378"/>
                  </a:lnTo>
                  <a:lnTo>
                    <a:pt x="3458" y="8281"/>
                  </a:lnTo>
                  <a:lnTo>
                    <a:pt x="3872" y="8184"/>
                  </a:lnTo>
                  <a:lnTo>
                    <a:pt x="4311" y="8037"/>
                  </a:lnTo>
                  <a:lnTo>
                    <a:pt x="4701" y="7867"/>
                  </a:lnTo>
                  <a:lnTo>
                    <a:pt x="5115" y="7672"/>
                  </a:lnTo>
                  <a:lnTo>
                    <a:pt x="5504" y="7429"/>
                  </a:lnTo>
                  <a:lnTo>
                    <a:pt x="5870" y="7185"/>
                  </a:lnTo>
                  <a:lnTo>
                    <a:pt x="6235" y="6893"/>
                  </a:lnTo>
                  <a:lnTo>
                    <a:pt x="6576" y="6576"/>
                  </a:lnTo>
                  <a:lnTo>
                    <a:pt x="6576" y="6576"/>
                  </a:lnTo>
                  <a:lnTo>
                    <a:pt x="6892" y="6235"/>
                  </a:lnTo>
                  <a:lnTo>
                    <a:pt x="7185" y="5870"/>
                  </a:lnTo>
                  <a:lnTo>
                    <a:pt x="7428" y="5505"/>
                  </a:lnTo>
                  <a:lnTo>
                    <a:pt x="7672" y="5115"/>
                  </a:lnTo>
                  <a:lnTo>
                    <a:pt x="7867" y="4701"/>
                  </a:lnTo>
                  <a:lnTo>
                    <a:pt x="8037" y="4311"/>
                  </a:lnTo>
                  <a:lnTo>
                    <a:pt x="8183" y="3873"/>
                  </a:lnTo>
                  <a:lnTo>
                    <a:pt x="8281" y="3459"/>
                  </a:lnTo>
                  <a:lnTo>
                    <a:pt x="8378" y="3020"/>
                  </a:lnTo>
                  <a:lnTo>
                    <a:pt x="8427" y="2606"/>
                  </a:lnTo>
                  <a:lnTo>
                    <a:pt x="8451" y="2168"/>
                  </a:lnTo>
                  <a:lnTo>
                    <a:pt x="8451" y="1730"/>
                  </a:lnTo>
                  <a:lnTo>
                    <a:pt x="8402" y="1291"/>
                  </a:lnTo>
                  <a:lnTo>
                    <a:pt x="8354" y="853"/>
                  </a:lnTo>
                  <a:lnTo>
                    <a:pt x="8256" y="439"/>
                  </a:lnTo>
                  <a:lnTo>
                    <a:pt x="8135" y="0"/>
                  </a:lnTo>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32"/>
            <p:cNvSpPr/>
            <p:nvPr/>
          </p:nvSpPr>
          <p:spPr>
            <a:xfrm>
              <a:off x="6643075" y="3664250"/>
              <a:ext cx="407950" cy="407975"/>
            </a:xfrm>
            <a:custGeom>
              <a:rect b="b" l="l" r="r" t="t"/>
              <a:pathLst>
                <a:path extrusionOk="0" fill="none" h="16319" w="16318">
                  <a:moveTo>
                    <a:pt x="16074" y="244"/>
                  </a:moveTo>
                  <a:lnTo>
                    <a:pt x="16074" y="244"/>
                  </a:lnTo>
                  <a:lnTo>
                    <a:pt x="15928" y="122"/>
                  </a:lnTo>
                  <a:lnTo>
                    <a:pt x="15758" y="49"/>
                  </a:lnTo>
                  <a:lnTo>
                    <a:pt x="15538" y="0"/>
                  </a:lnTo>
                  <a:lnTo>
                    <a:pt x="15319" y="0"/>
                  </a:lnTo>
                  <a:lnTo>
                    <a:pt x="15051" y="25"/>
                  </a:lnTo>
                  <a:lnTo>
                    <a:pt x="14759" y="73"/>
                  </a:lnTo>
                  <a:lnTo>
                    <a:pt x="14442" y="171"/>
                  </a:lnTo>
                  <a:lnTo>
                    <a:pt x="14102" y="293"/>
                  </a:lnTo>
                  <a:lnTo>
                    <a:pt x="13736" y="439"/>
                  </a:lnTo>
                  <a:lnTo>
                    <a:pt x="13347" y="609"/>
                  </a:lnTo>
                  <a:lnTo>
                    <a:pt x="12957" y="828"/>
                  </a:lnTo>
                  <a:lnTo>
                    <a:pt x="12543" y="1048"/>
                  </a:lnTo>
                  <a:lnTo>
                    <a:pt x="11666" y="1608"/>
                  </a:lnTo>
                  <a:lnTo>
                    <a:pt x="10716" y="2265"/>
                  </a:lnTo>
                  <a:lnTo>
                    <a:pt x="10716" y="2265"/>
                  </a:lnTo>
                  <a:lnTo>
                    <a:pt x="10278" y="2095"/>
                  </a:lnTo>
                  <a:lnTo>
                    <a:pt x="9815" y="1949"/>
                  </a:lnTo>
                  <a:lnTo>
                    <a:pt x="9352" y="1851"/>
                  </a:lnTo>
                  <a:lnTo>
                    <a:pt x="8890" y="1778"/>
                  </a:lnTo>
                  <a:lnTo>
                    <a:pt x="8427" y="1730"/>
                  </a:lnTo>
                  <a:lnTo>
                    <a:pt x="7940" y="1730"/>
                  </a:lnTo>
                  <a:lnTo>
                    <a:pt x="7477" y="1778"/>
                  </a:lnTo>
                  <a:lnTo>
                    <a:pt x="7014" y="1827"/>
                  </a:lnTo>
                  <a:lnTo>
                    <a:pt x="6551" y="1924"/>
                  </a:lnTo>
                  <a:lnTo>
                    <a:pt x="6089" y="2070"/>
                  </a:lnTo>
                  <a:lnTo>
                    <a:pt x="5650" y="2241"/>
                  </a:lnTo>
                  <a:lnTo>
                    <a:pt x="5212" y="2436"/>
                  </a:lnTo>
                  <a:lnTo>
                    <a:pt x="4774" y="2679"/>
                  </a:lnTo>
                  <a:lnTo>
                    <a:pt x="4384" y="2972"/>
                  </a:lnTo>
                  <a:lnTo>
                    <a:pt x="3994" y="3264"/>
                  </a:lnTo>
                  <a:lnTo>
                    <a:pt x="3605" y="3605"/>
                  </a:lnTo>
                  <a:lnTo>
                    <a:pt x="3605" y="3605"/>
                  </a:lnTo>
                  <a:lnTo>
                    <a:pt x="3264" y="3995"/>
                  </a:lnTo>
                  <a:lnTo>
                    <a:pt x="2971" y="4384"/>
                  </a:lnTo>
                  <a:lnTo>
                    <a:pt x="2679" y="4774"/>
                  </a:lnTo>
                  <a:lnTo>
                    <a:pt x="2436" y="5212"/>
                  </a:lnTo>
                  <a:lnTo>
                    <a:pt x="2241" y="5651"/>
                  </a:lnTo>
                  <a:lnTo>
                    <a:pt x="2070" y="6089"/>
                  </a:lnTo>
                  <a:lnTo>
                    <a:pt x="1924" y="6552"/>
                  </a:lnTo>
                  <a:lnTo>
                    <a:pt x="1827" y="7015"/>
                  </a:lnTo>
                  <a:lnTo>
                    <a:pt x="1778" y="7477"/>
                  </a:lnTo>
                  <a:lnTo>
                    <a:pt x="1729" y="7940"/>
                  </a:lnTo>
                  <a:lnTo>
                    <a:pt x="1729" y="8427"/>
                  </a:lnTo>
                  <a:lnTo>
                    <a:pt x="1778" y="8890"/>
                  </a:lnTo>
                  <a:lnTo>
                    <a:pt x="1851" y="9353"/>
                  </a:lnTo>
                  <a:lnTo>
                    <a:pt x="1948" y="9815"/>
                  </a:lnTo>
                  <a:lnTo>
                    <a:pt x="2095" y="10278"/>
                  </a:lnTo>
                  <a:lnTo>
                    <a:pt x="2265" y="10716"/>
                  </a:lnTo>
                  <a:lnTo>
                    <a:pt x="2265" y="10716"/>
                  </a:lnTo>
                  <a:lnTo>
                    <a:pt x="1607" y="11666"/>
                  </a:lnTo>
                  <a:lnTo>
                    <a:pt x="1047" y="12543"/>
                  </a:lnTo>
                  <a:lnTo>
                    <a:pt x="828" y="12957"/>
                  </a:lnTo>
                  <a:lnTo>
                    <a:pt x="609" y="13347"/>
                  </a:lnTo>
                  <a:lnTo>
                    <a:pt x="438" y="13737"/>
                  </a:lnTo>
                  <a:lnTo>
                    <a:pt x="292" y="14102"/>
                  </a:lnTo>
                  <a:lnTo>
                    <a:pt x="170" y="14443"/>
                  </a:lnTo>
                  <a:lnTo>
                    <a:pt x="73" y="14759"/>
                  </a:lnTo>
                  <a:lnTo>
                    <a:pt x="24" y="15052"/>
                  </a:lnTo>
                  <a:lnTo>
                    <a:pt x="0" y="15320"/>
                  </a:lnTo>
                  <a:lnTo>
                    <a:pt x="0" y="15539"/>
                  </a:lnTo>
                  <a:lnTo>
                    <a:pt x="49" y="15758"/>
                  </a:lnTo>
                  <a:lnTo>
                    <a:pt x="122" y="15928"/>
                  </a:lnTo>
                  <a:lnTo>
                    <a:pt x="244" y="16075"/>
                  </a:lnTo>
                  <a:lnTo>
                    <a:pt x="244" y="16075"/>
                  </a:lnTo>
                  <a:lnTo>
                    <a:pt x="341" y="16172"/>
                  </a:lnTo>
                  <a:lnTo>
                    <a:pt x="487" y="16245"/>
                  </a:lnTo>
                  <a:lnTo>
                    <a:pt x="633" y="16294"/>
                  </a:lnTo>
                  <a:lnTo>
                    <a:pt x="804" y="16318"/>
                  </a:lnTo>
                  <a:lnTo>
                    <a:pt x="974" y="16318"/>
                  </a:lnTo>
                  <a:lnTo>
                    <a:pt x="1169" y="16318"/>
                  </a:lnTo>
                  <a:lnTo>
                    <a:pt x="1388" y="16269"/>
                  </a:lnTo>
                  <a:lnTo>
                    <a:pt x="1632" y="16221"/>
                  </a:lnTo>
                  <a:lnTo>
                    <a:pt x="2143" y="16075"/>
                  </a:lnTo>
                  <a:lnTo>
                    <a:pt x="2703" y="15831"/>
                  </a:lnTo>
                  <a:lnTo>
                    <a:pt x="3312" y="15539"/>
                  </a:lnTo>
                  <a:lnTo>
                    <a:pt x="3946" y="15149"/>
                  </a:lnTo>
                  <a:lnTo>
                    <a:pt x="4652" y="14711"/>
                  </a:lnTo>
                  <a:lnTo>
                    <a:pt x="5358" y="14224"/>
                  </a:lnTo>
                  <a:lnTo>
                    <a:pt x="6113" y="13663"/>
                  </a:lnTo>
                  <a:lnTo>
                    <a:pt x="6892" y="13055"/>
                  </a:lnTo>
                  <a:lnTo>
                    <a:pt x="7696" y="12397"/>
                  </a:lnTo>
                  <a:lnTo>
                    <a:pt x="8500" y="11691"/>
                  </a:lnTo>
                  <a:lnTo>
                    <a:pt x="9304" y="10936"/>
                  </a:lnTo>
                  <a:lnTo>
                    <a:pt x="10132" y="10132"/>
                  </a:lnTo>
                  <a:lnTo>
                    <a:pt x="10132" y="10132"/>
                  </a:lnTo>
                  <a:lnTo>
                    <a:pt x="10935" y="9304"/>
                  </a:lnTo>
                  <a:lnTo>
                    <a:pt x="11690" y="8500"/>
                  </a:lnTo>
                  <a:lnTo>
                    <a:pt x="12397" y="7696"/>
                  </a:lnTo>
                  <a:lnTo>
                    <a:pt x="13054" y="6893"/>
                  </a:lnTo>
                  <a:lnTo>
                    <a:pt x="13663" y="6113"/>
                  </a:lnTo>
                  <a:lnTo>
                    <a:pt x="14223" y="5358"/>
                  </a:lnTo>
                  <a:lnTo>
                    <a:pt x="14710" y="4652"/>
                  </a:lnTo>
                  <a:lnTo>
                    <a:pt x="15149" y="3946"/>
                  </a:lnTo>
                  <a:lnTo>
                    <a:pt x="15538" y="3313"/>
                  </a:lnTo>
                  <a:lnTo>
                    <a:pt x="15831" y="2704"/>
                  </a:lnTo>
                  <a:lnTo>
                    <a:pt x="16074" y="2144"/>
                  </a:lnTo>
                  <a:lnTo>
                    <a:pt x="16220" y="1632"/>
                  </a:lnTo>
                  <a:lnTo>
                    <a:pt x="16269" y="1389"/>
                  </a:lnTo>
                  <a:lnTo>
                    <a:pt x="16318" y="1169"/>
                  </a:lnTo>
                  <a:lnTo>
                    <a:pt x="16318" y="975"/>
                  </a:lnTo>
                  <a:lnTo>
                    <a:pt x="16318" y="804"/>
                  </a:lnTo>
                  <a:lnTo>
                    <a:pt x="16293" y="634"/>
                  </a:lnTo>
                  <a:lnTo>
                    <a:pt x="16245" y="487"/>
                  </a:lnTo>
                  <a:lnTo>
                    <a:pt x="16172" y="341"/>
                  </a:lnTo>
                  <a:lnTo>
                    <a:pt x="16074" y="244"/>
                  </a:lnTo>
                  <a:lnTo>
                    <a:pt x="16074" y="244"/>
                  </a:lnTo>
                  <a:close/>
                  <a:moveTo>
                    <a:pt x="1827" y="13810"/>
                  </a:moveTo>
                  <a:lnTo>
                    <a:pt x="1827" y="13810"/>
                  </a:lnTo>
                  <a:lnTo>
                    <a:pt x="1754" y="13737"/>
                  </a:lnTo>
                  <a:lnTo>
                    <a:pt x="1729" y="13639"/>
                  </a:lnTo>
                  <a:lnTo>
                    <a:pt x="1681" y="13542"/>
                  </a:lnTo>
                  <a:lnTo>
                    <a:pt x="1681" y="13444"/>
                  </a:lnTo>
                  <a:lnTo>
                    <a:pt x="1681" y="13176"/>
                  </a:lnTo>
                  <a:lnTo>
                    <a:pt x="1754" y="12884"/>
                  </a:lnTo>
                  <a:lnTo>
                    <a:pt x="1875" y="12519"/>
                  </a:lnTo>
                  <a:lnTo>
                    <a:pt x="2046" y="12153"/>
                  </a:lnTo>
                  <a:lnTo>
                    <a:pt x="2265" y="11715"/>
                  </a:lnTo>
                  <a:lnTo>
                    <a:pt x="2533" y="11277"/>
                  </a:lnTo>
                  <a:lnTo>
                    <a:pt x="2533" y="11277"/>
                  </a:lnTo>
                  <a:lnTo>
                    <a:pt x="2752" y="11642"/>
                  </a:lnTo>
                  <a:lnTo>
                    <a:pt x="3020" y="12007"/>
                  </a:lnTo>
                  <a:lnTo>
                    <a:pt x="3288" y="12373"/>
                  </a:lnTo>
                  <a:lnTo>
                    <a:pt x="3605" y="12714"/>
                  </a:lnTo>
                  <a:lnTo>
                    <a:pt x="3605" y="12714"/>
                  </a:lnTo>
                  <a:lnTo>
                    <a:pt x="3897" y="12957"/>
                  </a:lnTo>
                  <a:lnTo>
                    <a:pt x="4165" y="13201"/>
                  </a:lnTo>
                  <a:lnTo>
                    <a:pt x="4165" y="13201"/>
                  </a:lnTo>
                  <a:lnTo>
                    <a:pt x="3751" y="13444"/>
                  </a:lnTo>
                  <a:lnTo>
                    <a:pt x="3361" y="13639"/>
                  </a:lnTo>
                  <a:lnTo>
                    <a:pt x="3020" y="13785"/>
                  </a:lnTo>
                  <a:lnTo>
                    <a:pt x="2679" y="13883"/>
                  </a:lnTo>
                  <a:lnTo>
                    <a:pt x="2411" y="13956"/>
                  </a:lnTo>
                  <a:lnTo>
                    <a:pt x="2168" y="13956"/>
                  </a:lnTo>
                  <a:lnTo>
                    <a:pt x="2070" y="13931"/>
                  </a:lnTo>
                  <a:lnTo>
                    <a:pt x="1973" y="13907"/>
                  </a:lnTo>
                  <a:lnTo>
                    <a:pt x="1900" y="13858"/>
                  </a:lnTo>
                  <a:lnTo>
                    <a:pt x="1827" y="13810"/>
                  </a:lnTo>
                  <a:lnTo>
                    <a:pt x="1827" y="13810"/>
                  </a:lnTo>
                  <a:close/>
                  <a:moveTo>
                    <a:pt x="8159" y="4482"/>
                  </a:moveTo>
                  <a:lnTo>
                    <a:pt x="8159" y="4482"/>
                  </a:lnTo>
                  <a:lnTo>
                    <a:pt x="8037" y="4482"/>
                  </a:lnTo>
                  <a:lnTo>
                    <a:pt x="7940" y="4433"/>
                  </a:lnTo>
                  <a:lnTo>
                    <a:pt x="7842" y="4384"/>
                  </a:lnTo>
                  <a:lnTo>
                    <a:pt x="7745" y="4311"/>
                  </a:lnTo>
                  <a:lnTo>
                    <a:pt x="7672" y="4238"/>
                  </a:lnTo>
                  <a:lnTo>
                    <a:pt x="7623" y="4141"/>
                  </a:lnTo>
                  <a:lnTo>
                    <a:pt x="7574" y="4019"/>
                  </a:lnTo>
                  <a:lnTo>
                    <a:pt x="7574" y="3897"/>
                  </a:lnTo>
                  <a:lnTo>
                    <a:pt x="7574" y="3897"/>
                  </a:lnTo>
                  <a:lnTo>
                    <a:pt x="7574" y="3775"/>
                  </a:lnTo>
                  <a:lnTo>
                    <a:pt x="7623" y="3678"/>
                  </a:lnTo>
                  <a:lnTo>
                    <a:pt x="7672" y="3580"/>
                  </a:lnTo>
                  <a:lnTo>
                    <a:pt x="7745" y="3483"/>
                  </a:lnTo>
                  <a:lnTo>
                    <a:pt x="7842" y="3410"/>
                  </a:lnTo>
                  <a:lnTo>
                    <a:pt x="7940" y="3361"/>
                  </a:lnTo>
                  <a:lnTo>
                    <a:pt x="8037" y="3337"/>
                  </a:lnTo>
                  <a:lnTo>
                    <a:pt x="8159" y="3313"/>
                  </a:lnTo>
                  <a:lnTo>
                    <a:pt x="8159" y="3313"/>
                  </a:lnTo>
                  <a:lnTo>
                    <a:pt x="8281" y="3337"/>
                  </a:lnTo>
                  <a:lnTo>
                    <a:pt x="8378" y="3361"/>
                  </a:lnTo>
                  <a:lnTo>
                    <a:pt x="8476" y="3410"/>
                  </a:lnTo>
                  <a:lnTo>
                    <a:pt x="8573" y="3483"/>
                  </a:lnTo>
                  <a:lnTo>
                    <a:pt x="8646" y="3580"/>
                  </a:lnTo>
                  <a:lnTo>
                    <a:pt x="8695" y="3678"/>
                  </a:lnTo>
                  <a:lnTo>
                    <a:pt x="8743" y="3775"/>
                  </a:lnTo>
                  <a:lnTo>
                    <a:pt x="8743" y="3897"/>
                  </a:lnTo>
                  <a:lnTo>
                    <a:pt x="8743" y="3897"/>
                  </a:lnTo>
                  <a:lnTo>
                    <a:pt x="8743" y="4019"/>
                  </a:lnTo>
                  <a:lnTo>
                    <a:pt x="8695" y="4141"/>
                  </a:lnTo>
                  <a:lnTo>
                    <a:pt x="8646" y="4238"/>
                  </a:lnTo>
                  <a:lnTo>
                    <a:pt x="8573" y="4311"/>
                  </a:lnTo>
                  <a:lnTo>
                    <a:pt x="8476" y="4384"/>
                  </a:lnTo>
                  <a:lnTo>
                    <a:pt x="8378" y="4433"/>
                  </a:lnTo>
                  <a:lnTo>
                    <a:pt x="8281" y="4482"/>
                  </a:lnTo>
                  <a:lnTo>
                    <a:pt x="8159" y="4482"/>
                  </a:lnTo>
                  <a:lnTo>
                    <a:pt x="8159" y="4482"/>
                  </a:lnTo>
                  <a:close/>
                  <a:moveTo>
                    <a:pt x="9133" y="5943"/>
                  </a:moveTo>
                  <a:lnTo>
                    <a:pt x="9133" y="5943"/>
                  </a:lnTo>
                  <a:lnTo>
                    <a:pt x="9036" y="5943"/>
                  </a:lnTo>
                  <a:lnTo>
                    <a:pt x="8963" y="5919"/>
                  </a:lnTo>
                  <a:lnTo>
                    <a:pt x="8841" y="5846"/>
                  </a:lnTo>
                  <a:lnTo>
                    <a:pt x="8768" y="5724"/>
                  </a:lnTo>
                  <a:lnTo>
                    <a:pt x="8743" y="5651"/>
                  </a:lnTo>
                  <a:lnTo>
                    <a:pt x="8743" y="5553"/>
                  </a:lnTo>
                  <a:lnTo>
                    <a:pt x="8743" y="5553"/>
                  </a:lnTo>
                  <a:lnTo>
                    <a:pt x="8743" y="5480"/>
                  </a:lnTo>
                  <a:lnTo>
                    <a:pt x="8768" y="5407"/>
                  </a:lnTo>
                  <a:lnTo>
                    <a:pt x="8841" y="5285"/>
                  </a:lnTo>
                  <a:lnTo>
                    <a:pt x="8963" y="5212"/>
                  </a:lnTo>
                  <a:lnTo>
                    <a:pt x="9036" y="5188"/>
                  </a:lnTo>
                  <a:lnTo>
                    <a:pt x="9133" y="5164"/>
                  </a:lnTo>
                  <a:lnTo>
                    <a:pt x="9133" y="5164"/>
                  </a:lnTo>
                  <a:lnTo>
                    <a:pt x="9206" y="5188"/>
                  </a:lnTo>
                  <a:lnTo>
                    <a:pt x="9279" y="5212"/>
                  </a:lnTo>
                  <a:lnTo>
                    <a:pt x="9401" y="5285"/>
                  </a:lnTo>
                  <a:lnTo>
                    <a:pt x="9474" y="5407"/>
                  </a:lnTo>
                  <a:lnTo>
                    <a:pt x="9498" y="5480"/>
                  </a:lnTo>
                  <a:lnTo>
                    <a:pt x="9523" y="5553"/>
                  </a:lnTo>
                  <a:lnTo>
                    <a:pt x="9523" y="5553"/>
                  </a:lnTo>
                  <a:lnTo>
                    <a:pt x="9498" y="5651"/>
                  </a:lnTo>
                  <a:lnTo>
                    <a:pt x="9474" y="5724"/>
                  </a:lnTo>
                  <a:lnTo>
                    <a:pt x="9401" y="5846"/>
                  </a:lnTo>
                  <a:lnTo>
                    <a:pt x="9279" y="5919"/>
                  </a:lnTo>
                  <a:lnTo>
                    <a:pt x="9206" y="5943"/>
                  </a:lnTo>
                  <a:lnTo>
                    <a:pt x="9133" y="5943"/>
                  </a:lnTo>
                  <a:lnTo>
                    <a:pt x="9133" y="5943"/>
                  </a:lnTo>
                  <a:close/>
                  <a:moveTo>
                    <a:pt x="9986" y="4409"/>
                  </a:moveTo>
                  <a:lnTo>
                    <a:pt x="9986" y="4409"/>
                  </a:lnTo>
                  <a:lnTo>
                    <a:pt x="9888" y="4409"/>
                  </a:lnTo>
                  <a:lnTo>
                    <a:pt x="9815" y="4384"/>
                  </a:lnTo>
                  <a:lnTo>
                    <a:pt x="9693" y="4287"/>
                  </a:lnTo>
                  <a:lnTo>
                    <a:pt x="9620" y="4165"/>
                  </a:lnTo>
                  <a:lnTo>
                    <a:pt x="9596" y="4092"/>
                  </a:lnTo>
                  <a:lnTo>
                    <a:pt x="9596" y="4019"/>
                  </a:lnTo>
                  <a:lnTo>
                    <a:pt x="9596" y="4019"/>
                  </a:lnTo>
                  <a:lnTo>
                    <a:pt x="9596" y="3946"/>
                  </a:lnTo>
                  <a:lnTo>
                    <a:pt x="9620" y="3873"/>
                  </a:lnTo>
                  <a:lnTo>
                    <a:pt x="9693" y="3751"/>
                  </a:lnTo>
                  <a:lnTo>
                    <a:pt x="9815" y="3654"/>
                  </a:lnTo>
                  <a:lnTo>
                    <a:pt x="9888" y="3629"/>
                  </a:lnTo>
                  <a:lnTo>
                    <a:pt x="9986" y="3629"/>
                  </a:lnTo>
                  <a:lnTo>
                    <a:pt x="9986" y="3629"/>
                  </a:lnTo>
                  <a:lnTo>
                    <a:pt x="10059" y="3629"/>
                  </a:lnTo>
                  <a:lnTo>
                    <a:pt x="10132" y="3654"/>
                  </a:lnTo>
                  <a:lnTo>
                    <a:pt x="10253" y="3751"/>
                  </a:lnTo>
                  <a:lnTo>
                    <a:pt x="10327" y="3873"/>
                  </a:lnTo>
                  <a:lnTo>
                    <a:pt x="10351" y="3946"/>
                  </a:lnTo>
                  <a:lnTo>
                    <a:pt x="10375" y="4019"/>
                  </a:lnTo>
                  <a:lnTo>
                    <a:pt x="10375" y="4019"/>
                  </a:lnTo>
                  <a:lnTo>
                    <a:pt x="10351" y="4092"/>
                  </a:lnTo>
                  <a:lnTo>
                    <a:pt x="10327" y="4165"/>
                  </a:lnTo>
                  <a:lnTo>
                    <a:pt x="10253" y="4287"/>
                  </a:lnTo>
                  <a:lnTo>
                    <a:pt x="10132" y="4384"/>
                  </a:lnTo>
                  <a:lnTo>
                    <a:pt x="10059" y="4409"/>
                  </a:lnTo>
                  <a:lnTo>
                    <a:pt x="9986" y="4409"/>
                  </a:lnTo>
                  <a:lnTo>
                    <a:pt x="9986" y="4409"/>
                  </a:lnTo>
                  <a:close/>
                  <a:moveTo>
                    <a:pt x="13200" y="4165"/>
                  </a:moveTo>
                  <a:lnTo>
                    <a:pt x="13200" y="4165"/>
                  </a:lnTo>
                  <a:lnTo>
                    <a:pt x="12957" y="3897"/>
                  </a:lnTo>
                  <a:lnTo>
                    <a:pt x="12713" y="3605"/>
                  </a:lnTo>
                  <a:lnTo>
                    <a:pt x="12713" y="3605"/>
                  </a:lnTo>
                  <a:lnTo>
                    <a:pt x="12372" y="3288"/>
                  </a:lnTo>
                  <a:lnTo>
                    <a:pt x="12007" y="3020"/>
                  </a:lnTo>
                  <a:lnTo>
                    <a:pt x="11642" y="2752"/>
                  </a:lnTo>
                  <a:lnTo>
                    <a:pt x="11276" y="2533"/>
                  </a:lnTo>
                  <a:lnTo>
                    <a:pt x="11276" y="2533"/>
                  </a:lnTo>
                  <a:lnTo>
                    <a:pt x="11715" y="2265"/>
                  </a:lnTo>
                  <a:lnTo>
                    <a:pt x="12153" y="2046"/>
                  </a:lnTo>
                  <a:lnTo>
                    <a:pt x="12518" y="1876"/>
                  </a:lnTo>
                  <a:lnTo>
                    <a:pt x="12884" y="1754"/>
                  </a:lnTo>
                  <a:lnTo>
                    <a:pt x="13176" y="1681"/>
                  </a:lnTo>
                  <a:lnTo>
                    <a:pt x="13444" y="1681"/>
                  </a:lnTo>
                  <a:lnTo>
                    <a:pt x="13541" y="1681"/>
                  </a:lnTo>
                  <a:lnTo>
                    <a:pt x="13639" y="1730"/>
                  </a:lnTo>
                  <a:lnTo>
                    <a:pt x="13736" y="1754"/>
                  </a:lnTo>
                  <a:lnTo>
                    <a:pt x="13809" y="1827"/>
                  </a:lnTo>
                  <a:lnTo>
                    <a:pt x="13809" y="1827"/>
                  </a:lnTo>
                  <a:lnTo>
                    <a:pt x="13858" y="1900"/>
                  </a:lnTo>
                  <a:lnTo>
                    <a:pt x="13907" y="1973"/>
                  </a:lnTo>
                  <a:lnTo>
                    <a:pt x="13931" y="2070"/>
                  </a:lnTo>
                  <a:lnTo>
                    <a:pt x="13955" y="2168"/>
                  </a:lnTo>
                  <a:lnTo>
                    <a:pt x="13955" y="2411"/>
                  </a:lnTo>
                  <a:lnTo>
                    <a:pt x="13882" y="2679"/>
                  </a:lnTo>
                  <a:lnTo>
                    <a:pt x="13785" y="3020"/>
                  </a:lnTo>
                  <a:lnTo>
                    <a:pt x="13639" y="3361"/>
                  </a:lnTo>
                  <a:lnTo>
                    <a:pt x="13444" y="3751"/>
                  </a:lnTo>
                  <a:lnTo>
                    <a:pt x="13200" y="4165"/>
                  </a:lnTo>
                  <a:lnTo>
                    <a:pt x="13200" y="4165"/>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9" name="Google Shape;229;p32"/>
          <p:cNvGrpSpPr/>
          <p:nvPr/>
        </p:nvGrpSpPr>
        <p:grpSpPr>
          <a:xfrm rot="-605351">
            <a:off x="5317344" y="4192684"/>
            <a:ext cx="722740" cy="719380"/>
            <a:chOff x="576250" y="4319400"/>
            <a:chExt cx="442075" cy="442050"/>
          </a:xfrm>
        </p:grpSpPr>
        <p:sp>
          <p:nvSpPr>
            <p:cNvPr id="230" name="Google Shape;230;p32"/>
            <p:cNvSpPr/>
            <p:nvPr/>
          </p:nvSpPr>
          <p:spPr>
            <a:xfrm>
              <a:off x="576250" y="4319400"/>
              <a:ext cx="442075" cy="442050"/>
            </a:xfrm>
            <a:custGeom>
              <a:rect b="b" l="l" r="r" t="t"/>
              <a:pathLst>
                <a:path extrusionOk="0" fill="none" h="17682" w="17683">
                  <a:moveTo>
                    <a:pt x="11472" y="17292"/>
                  </a:moveTo>
                  <a:lnTo>
                    <a:pt x="11472" y="12153"/>
                  </a:lnTo>
                  <a:lnTo>
                    <a:pt x="16416" y="7209"/>
                  </a:lnTo>
                  <a:lnTo>
                    <a:pt x="16416" y="7209"/>
                  </a:lnTo>
                  <a:lnTo>
                    <a:pt x="16562" y="7063"/>
                  </a:lnTo>
                  <a:lnTo>
                    <a:pt x="16684" y="6868"/>
                  </a:lnTo>
                  <a:lnTo>
                    <a:pt x="16830" y="6674"/>
                  </a:lnTo>
                  <a:lnTo>
                    <a:pt x="16927" y="6479"/>
                  </a:lnTo>
                  <a:lnTo>
                    <a:pt x="17146" y="6040"/>
                  </a:lnTo>
                  <a:lnTo>
                    <a:pt x="17317" y="5553"/>
                  </a:lnTo>
                  <a:lnTo>
                    <a:pt x="17439" y="5042"/>
                  </a:lnTo>
                  <a:lnTo>
                    <a:pt x="17560" y="4506"/>
                  </a:lnTo>
                  <a:lnTo>
                    <a:pt x="17633" y="3970"/>
                  </a:lnTo>
                  <a:lnTo>
                    <a:pt x="17658" y="3434"/>
                  </a:lnTo>
                  <a:lnTo>
                    <a:pt x="17682" y="2898"/>
                  </a:lnTo>
                  <a:lnTo>
                    <a:pt x="17682" y="2411"/>
                  </a:lnTo>
                  <a:lnTo>
                    <a:pt x="17658" y="1949"/>
                  </a:lnTo>
                  <a:lnTo>
                    <a:pt x="17609" y="1510"/>
                  </a:lnTo>
                  <a:lnTo>
                    <a:pt x="17536" y="1145"/>
                  </a:lnTo>
                  <a:lnTo>
                    <a:pt x="17463" y="828"/>
                  </a:lnTo>
                  <a:lnTo>
                    <a:pt x="17366" y="585"/>
                  </a:lnTo>
                  <a:lnTo>
                    <a:pt x="17292" y="487"/>
                  </a:lnTo>
                  <a:lnTo>
                    <a:pt x="17244" y="439"/>
                  </a:lnTo>
                  <a:lnTo>
                    <a:pt x="17244" y="439"/>
                  </a:lnTo>
                  <a:lnTo>
                    <a:pt x="17195" y="390"/>
                  </a:lnTo>
                  <a:lnTo>
                    <a:pt x="17098" y="317"/>
                  </a:lnTo>
                  <a:lnTo>
                    <a:pt x="16854" y="219"/>
                  </a:lnTo>
                  <a:lnTo>
                    <a:pt x="16537" y="146"/>
                  </a:lnTo>
                  <a:lnTo>
                    <a:pt x="16172" y="73"/>
                  </a:lnTo>
                  <a:lnTo>
                    <a:pt x="15734" y="25"/>
                  </a:lnTo>
                  <a:lnTo>
                    <a:pt x="15271" y="0"/>
                  </a:lnTo>
                  <a:lnTo>
                    <a:pt x="14784" y="0"/>
                  </a:lnTo>
                  <a:lnTo>
                    <a:pt x="14248" y="25"/>
                  </a:lnTo>
                  <a:lnTo>
                    <a:pt x="13712" y="49"/>
                  </a:lnTo>
                  <a:lnTo>
                    <a:pt x="13176" y="122"/>
                  </a:lnTo>
                  <a:lnTo>
                    <a:pt x="12641" y="244"/>
                  </a:lnTo>
                  <a:lnTo>
                    <a:pt x="12129" y="366"/>
                  </a:lnTo>
                  <a:lnTo>
                    <a:pt x="11642" y="536"/>
                  </a:lnTo>
                  <a:lnTo>
                    <a:pt x="11204" y="755"/>
                  </a:lnTo>
                  <a:lnTo>
                    <a:pt x="10985" y="853"/>
                  </a:lnTo>
                  <a:lnTo>
                    <a:pt x="10814" y="999"/>
                  </a:lnTo>
                  <a:lnTo>
                    <a:pt x="10619" y="1121"/>
                  </a:lnTo>
                  <a:lnTo>
                    <a:pt x="10473" y="1267"/>
                  </a:lnTo>
                  <a:lnTo>
                    <a:pt x="5529" y="6211"/>
                  </a:lnTo>
                  <a:lnTo>
                    <a:pt x="390" y="6211"/>
                  </a:lnTo>
                  <a:lnTo>
                    <a:pt x="390" y="6211"/>
                  </a:lnTo>
                  <a:lnTo>
                    <a:pt x="244" y="6235"/>
                  </a:lnTo>
                  <a:lnTo>
                    <a:pt x="147" y="6259"/>
                  </a:lnTo>
                  <a:lnTo>
                    <a:pt x="49" y="6308"/>
                  </a:lnTo>
                  <a:lnTo>
                    <a:pt x="0" y="6381"/>
                  </a:lnTo>
                  <a:lnTo>
                    <a:pt x="0" y="6454"/>
                  </a:lnTo>
                  <a:lnTo>
                    <a:pt x="25" y="6552"/>
                  </a:lnTo>
                  <a:lnTo>
                    <a:pt x="74" y="6649"/>
                  </a:lnTo>
                  <a:lnTo>
                    <a:pt x="171" y="6771"/>
                  </a:lnTo>
                  <a:lnTo>
                    <a:pt x="2582" y="9158"/>
                  </a:lnTo>
                  <a:lnTo>
                    <a:pt x="2265" y="9474"/>
                  </a:lnTo>
                  <a:lnTo>
                    <a:pt x="950" y="9718"/>
                  </a:lnTo>
                  <a:lnTo>
                    <a:pt x="950" y="9718"/>
                  </a:lnTo>
                  <a:lnTo>
                    <a:pt x="804" y="9767"/>
                  </a:lnTo>
                  <a:lnTo>
                    <a:pt x="682" y="9815"/>
                  </a:lnTo>
                  <a:lnTo>
                    <a:pt x="609" y="9913"/>
                  </a:lnTo>
                  <a:lnTo>
                    <a:pt x="561" y="9986"/>
                  </a:lnTo>
                  <a:lnTo>
                    <a:pt x="561" y="10083"/>
                  </a:lnTo>
                  <a:lnTo>
                    <a:pt x="585" y="10205"/>
                  </a:lnTo>
                  <a:lnTo>
                    <a:pt x="634" y="10302"/>
                  </a:lnTo>
                  <a:lnTo>
                    <a:pt x="731" y="10424"/>
                  </a:lnTo>
                  <a:lnTo>
                    <a:pt x="7258" y="16951"/>
                  </a:lnTo>
                  <a:lnTo>
                    <a:pt x="7258" y="16951"/>
                  </a:lnTo>
                  <a:lnTo>
                    <a:pt x="7380" y="17049"/>
                  </a:lnTo>
                  <a:lnTo>
                    <a:pt x="7477" y="17097"/>
                  </a:lnTo>
                  <a:lnTo>
                    <a:pt x="7599" y="17122"/>
                  </a:lnTo>
                  <a:lnTo>
                    <a:pt x="7697" y="17122"/>
                  </a:lnTo>
                  <a:lnTo>
                    <a:pt x="7770" y="17073"/>
                  </a:lnTo>
                  <a:lnTo>
                    <a:pt x="7867" y="17000"/>
                  </a:lnTo>
                  <a:lnTo>
                    <a:pt x="7916" y="16878"/>
                  </a:lnTo>
                  <a:lnTo>
                    <a:pt x="7965" y="16732"/>
                  </a:lnTo>
                  <a:lnTo>
                    <a:pt x="8208" y="15417"/>
                  </a:lnTo>
                  <a:lnTo>
                    <a:pt x="8525" y="15100"/>
                  </a:lnTo>
                  <a:lnTo>
                    <a:pt x="10911" y="17511"/>
                  </a:lnTo>
                  <a:lnTo>
                    <a:pt x="10911" y="17511"/>
                  </a:lnTo>
                  <a:lnTo>
                    <a:pt x="11033" y="17609"/>
                  </a:lnTo>
                  <a:lnTo>
                    <a:pt x="11131" y="17658"/>
                  </a:lnTo>
                  <a:lnTo>
                    <a:pt x="11228" y="17682"/>
                  </a:lnTo>
                  <a:lnTo>
                    <a:pt x="11301" y="17682"/>
                  </a:lnTo>
                  <a:lnTo>
                    <a:pt x="11374" y="17633"/>
                  </a:lnTo>
                  <a:lnTo>
                    <a:pt x="11423" y="17536"/>
                  </a:lnTo>
                  <a:lnTo>
                    <a:pt x="11447" y="17438"/>
                  </a:lnTo>
                  <a:lnTo>
                    <a:pt x="11472" y="17292"/>
                  </a:lnTo>
                  <a:lnTo>
                    <a:pt x="11472" y="17292"/>
                  </a:lnTo>
                  <a:close/>
                  <a:moveTo>
                    <a:pt x="6162" y="12202"/>
                  </a:moveTo>
                  <a:lnTo>
                    <a:pt x="6162" y="12202"/>
                  </a:lnTo>
                  <a:lnTo>
                    <a:pt x="6089" y="12275"/>
                  </a:lnTo>
                  <a:lnTo>
                    <a:pt x="6016" y="12324"/>
                  </a:lnTo>
                  <a:lnTo>
                    <a:pt x="5919" y="12348"/>
                  </a:lnTo>
                  <a:lnTo>
                    <a:pt x="5821" y="12348"/>
                  </a:lnTo>
                  <a:lnTo>
                    <a:pt x="5724" y="12348"/>
                  </a:lnTo>
                  <a:lnTo>
                    <a:pt x="5626" y="12324"/>
                  </a:lnTo>
                  <a:lnTo>
                    <a:pt x="5553" y="12275"/>
                  </a:lnTo>
                  <a:lnTo>
                    <a:pt x="5480" y="12202"/>
                  </a:lnTo>
                  <a:lnTo>
                    <a:pt x="5480" y="12202"/>
                  </a:lnTo>
                  <a:lnTo>
                    <a:pt x="5407" y="12129"/>
                  </a:lnTo>
                  <a:lnTo>
                    <a:pt x="5359" y="12056"/>
                  </a:lnTo>
                  <a:lnTo>
                    <a:pt x="5334" y="11959"/>
                  </a:lnTo>
                  <a:lnTo>
                    <a:pt x="5334" y="11861"/>
                  </a:lnTo>
                  <a:lnTo>
                    <a:pt x="5334" y="11764"/>
                  </a:lnTo>
                  <a:lnTo>
                    <a:pt x="5359" y="11666"/>
                  </a:lnTo>
                  <a:lnTo>
                    <a:pt x="5407" y="11593"/>
                  </a:lnTo>
                  <a:lnTo>
                    <a:pt x="5480" y="11520"/>
                  </a:lnTo>
                  <a:lnTo>
                    <a:pt x="8013" y="8987"/>
                  </a:lnTo>
                  <a:lnTo>
                    <a:pt x="8013" y="8987"/>
                  </a:lnTo>
                  <a:lnTo>
                    <a:pt x="8086" y="8939"/>
                  </a:lnTo>
                  <a:lnTo>
                    <a:pt x="8159" y="8890"/>
                  </a:lnTo>
                  <a:lnTo>
                    <a:pt x="8257" y="8865"/>
                  </a:lnTo>
                  <a:lnTo>
                    <a:pt x="8354" y="8841"/>
                  </a:lnTo>
                  <a:lnTo>
                    <a:pt x="8452" y="8865"/>
                  </a:lnTo>
                  <a:lnTo>
                    <a:pt x="8525" y="8890"/>
                  </a:lnTo>
                  <a:lnTo>
                    <a:pt x="8622" y="8939"/>
                  </a:lnTo>
                  <a:lnTo>
                    <a:pt x="8695" y="8987"/>
                  </a:lnTo>
                  <a:lnTo>
                    <a:pt x="8695" y="8987"/>
                  </a:lnTo>
                  <a:lnTo>
                    <a:pt x="8744" y="9060"/>
                  </a:lnTo>
                  <a:lnTo>
                    <a:pt x="8793" y="9158"/>
                  </a:lnTo>
                  <a:lnTo>
                    <a:pt x="8817" y="9231"/>
                  </a:lnTo>
                  <a:lnTo>
                    <a:pt x="8841" y="9328"/>
                  </a:lnTo>
                  <a:lnTo>
                    <a:pt x="8817" y="9426"/>
                  </a:lnTo>
                  <a:lnTo>
                    <a:pt x="8793" y="9523"/>
                  </a:lnTo>
                  <a:lnTo>
                    <a:pt x="8744" y="9596"/>
                  </a:lnTo>
                  <a:lnTo>
                    <a:pt x="8695" y="9669"/>
                  </a:lnTo>
                  <a:lnTo>
                    <a:pt x="6162" y="12202"/>
                  </a:lnTo>
                  <a:close/>
                  <a:moveTo>
                    <a:pt x="13396" y="7307"/>
                  </a:moveTo>
                  <a:lnTo>
                    <a:pt x="13396" y="7307"/>
                  </a:lnTo>
                  <a:lnTo>
                    <a:pt x="13274" y="7404"/>
                  </a:lnTo>
                  <a:lnTo>
                    <a:pt x="13152" y="7477"/>
                  </a:lnTo>
                  <a:lnTo>
                    <a:pt x="13006" y="7526"/>
                  </a:lnTo>
                  <a:lnTo>
                    <a:pt x="12836" y="7550"/>
                  </a:lnTo>
                  <a:lnTo>
                    <a:pt x="12689" y="7526"/>
                  </a:lnTo>
                  <a:lnTo>
                    <a:pt x="12543" y="7477"/>
                  </a:lnTo>
                  <a:lnTo>
                    <a:pt x="12421" y="7404"/>
                  </a:lnTo>
                  <a:lnTo>
                    <a:pt x="12300" y="7307"/>
                  </a:lnTo>
                  <a:lnTo>
                    <a:pt x="10376" y="5383"/>
                  </a:lnTo>
                  <a:lnTo>
                    <a:pt x="10376" y="5383"/>
                  </a:lnTo>
                  <a:lnTo>
                    <a:pt x="10278" y="5261"/>
                  </a:lnTo>
                  <a:lnTo>
                    <a:pt x="10205" y="5139"/>
                  </a:lnTo>
                  <a:lnTo>
                    <a:pt x="10156" y="4993"/>
                  </a:lnTo>
                  <a:lnTo>
                    <a:pt x="10132" y="4847"/>
                  </a:lnTo>
                  <a:lnTo>
                    <a:pt x="10156" y="4676"/>
                  </a:lnTo>
                  <a:lnTo>
                    <a:pt x="10205" y="4530"/>
                  </a:lnTo>
                  <a:lnTo>
                    <a:pt x="10278" y="4408"/>
                  </a:lnTo>
                  <a:lnTo>
                    <a:pt x="10376" y="4287"/>
                  </a:lnTo>
                  <a:lnTo>
                    <a:pt x="10376" y="4287"/>
                  </a:lnTo>
                  <a:lnTo>
                    <a:pt x="11326" y="3313"/>
                  </a:lnTo>
                  <a:lnTo>
                    <a:pt x="11326" y="3313"/>
                  </a:lnTo>
                  <a:lnTo>
                    <a:pt x="11496" y="3166"/>
                  </a:lnTo>
                  <a:lnTo>
                    <a:pt x="11666" y="3045"/>
                  </a:lnTo>
                  <a:lnTo>
                    <a:pt x="11861" y="2947"/>
                  </a:lnTo>
                  <a:lnTo>
                    <a:pt x="12032" y="2850"/>
                  </a:lnTo>
                  <a:lnTo>
                    <a:pt x="12227" y="2777"/>
                  </a:lnTo>
                  <a:lnTo>
                    <a:pt x="12446" y="2728"/>
                  </a:lnTo>
                  <a:lnTo>
                    <a:pt x="12641" y="2704"/>
                  </a:lnTo>
                  <a:lnTo>
                    <a:pt x="12836" y="2704"/>
                  </a:lnTo>
                  <a:lnTo>
                    <a:pt x="13055" y="2704"/>
                  </a:lnTo>
                  <a:lnTo>
                    <a:pt x="13250" y="2728"/>
                  </a:lnTo>
                  <a:lnTo>
                    <a:pt x="13469" y="2777"/>
                  </a:lnTo>
                  <a:lnTo>
                    <a:pt x="13664" y="2850"/>
                  </a:lnTo>
                  <a:lnTo>
                    <a:pt x="13834" y="2947"/>
                  </a:lnTo>
                  <a:lnTo>
                    <a:pt x="14029" y="3045"/>
                  </a:lnTo>
                  <a:lnTo>
                    <a:pt x="14199" y="3166"/>
                  </a:lnTo>
                  <a:lnTo>
                    <a:pt x="14370" y="3313"/>
                  </a:lnTo>
                  <a:lnTo>
                    <a:pt x="14370" y="3313"/>
                  </a:lnTo>
                  <a:lnTo>
                    <a:pt x="14516" y="3483"/>
                  </a:lnTo>
                  <a:lnTo>
                    <a:pt x="14638" y="3653"/>
                  </a:lnTo>
                  <a:lnTo>
                    <a:pt x="14735" y="3848"/>
                  </a:lnTo>
                  <a:lnTo>
                    <a:pt x="14833" y="4019"/>
                  </a:lnTo>
                  <a:lnTo>
                    <a:pt x="14906" y="4214"/>
                  </a:lnTo>
                  <a:lnTo>
                    <a:pt x="14954" y="4433"/>
                  </a:lnTo>
                  <a:lnTo>
                    <a:pt x="14979" y="4628"/>
                  </a:lnTo>
                  <a:lnTo>
                    <a:pt x="14979" y="4847"/>
                  </a:lnTo>
                  <a:lnTo>
                    <a:pt x="14979" y="5042"/>
                  </a:lnTo>
                  <a:lnTo>
                    <a:pt x="14954" y="5237"/>
                  </a:lnTo>
                  <a:lnTo>
                    <a:pt x="14906" y="5456"/>
                  </a:lnTo>
                  <a:lnTo>
                    <a:pt x="14833" y="5651"/>
                  </a:lnTo>
                  <a:lnTo>
                    <a:pt x="14735" y="5821"/>
                  </a:lnTo>
                  <a:lnTo>
                    <a:pt x="14638" y="6016"/>
                  </a:lnTo>
                  <a:lnTo>
                    <a:pt x="14516" y="6186"/>
                  </a:lnTo>
                  <a:lnTo>
                    <a:pt x="14370" y="6357"/>
                  </a:lnTo>
                  <a:lnTo>
                    <a:pt x="14370" y="6357"/>
                  </a:lnTo>
                  <a:lnTo>
                    <a:pt x="13396" y="7307"/>
                  </a:lnTo>
                  <a:lnTo>
                    <a:pt x="13396" y="7307"/>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32"/>
            <p:cNvSpPr/>
            <p:nvPr/>
          </p:nvSpPr>
          <p:spPr>
            <a:xfrm>
              <a:off x="595725" y="4668875"/>
              <a:ext cx="73100" cy="73100"/>
            </a:xfrm>
            <a:custGeom>
              <a:rect b="b" l="l" r="r" t="t"/>
              <a:pathLst>
                <a:path extrusionOk="0" fill="none" h="2924" w="2924">
                  <a:moveTo>
                    <a:pt x="2656" y="269"/>
                  </a:moveTo>
                  <a:lnTo>
                    <a:pt x="2656" y="269"/>
                  </a:lnTo>
                  <a:lnTo>
                    <a:pt x="2509" y="147"/>
                  </a:lnTo>
                  <a:lnTo>
                    <a:pt x="2363" y="74"/>
                  </a:lnTo>
                  <a:lnTo>
                    <a:pt x="2193" y="25"/>
                  </a:lnTo>
                  <a:lnTo>
                    <a:pt x="2022" y="1"/>
                  </a:lnTo>
                  <a:lnTo>
                    <a:pt x="1852" y="25"/>
                  </a:lnTo>
                  <a:lnTo>
                    <a:pt x="1681" y="74"/>
                  </a:lnTo>
                  <a:lnTo>
                    <a:pt x="1511" y="147"/>
                  </a:lnTo>
                  <a:lnTo>
                    <a:pt x="1365" y="269"/>
                  </a:lnTo>
                  <a:lnTo>
                    <a:pt x="1365" y="269"/>
                  </a:lnTo>
                  <a:lnTo>
                    <a:pt x="1219" y="488"/>
                  </a:lnTo>
                  <a:lnTo>
                    <a:pt x="999" y="829"/>
                  </a:lnTo>
                  <a:lnTo>
                    <a:pt x="561" y="1730"/>
                  </a:lnTo>
                  <a:lnTo>
                    <a:pt x="171" y="2558"/>
                  </a:lnTo>
                  <a:lnTo>
                    <a:pt x="1" y="2924"/>
                  </a:lnTo>
                  <a:lnTo>
                    <a:pt x="1" y="2924"/>
                  </a:lnTo>
                  <a:lnTo>
                    <a:pt x="366" y="2753"/>
                  </a:lnTo>
                  <a:lnTo>
                    <a:pt x="1194" y="2363"/>
                  </a:lnTo>
                  <a:lnTo>
                    <a:pt x="2095" y="1925"/>
                  </a:lnTo>
                  <a:lnTo>
                    <a:pt x="2436" y="1706"/>
                  </a:lnTo>
                  <a:lnTo>
                    <a:pt x="2656" y="1560"/>
                  </a:lnTo>
                  <a:lnTo>
                    <a:pt x="2656" y="1560"/>
                  </a:lnTo>
                  <a:lnTo>
                    <a:pt x="2777" y="1414"/>
                  </a:lnTo>
                  <a:lnTo>
                    <a:pt x="2850" y="1243"/>
                  </a:lnTo>
                  <a:lnTo>
                    <a:pt x="2899" y="1073"/>
                  </a:lnTo>
                  <a:lnTo>
                    <a:pt x="2923" y="902"/>
                  </a:lnTo>
                  <a:lnTo>
                    <a:pt x="2899" y="732"/>
                  </a:lnTo>
                  <a:lnTo>
                    <a:pt x="2850" y="561"/>
                  </a:lnTo>
                  <a:lnTo>
                    <a:pt x="2777" y="415"/>
                  </a:lnTo>
                  <a:lnTo>
                    <a:pt x="2656" y="269"/>
                  </a:lnTo>
                  <a:lnTo>
                    <a:pt x="2656" y="269"/>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32"/>
            <p:cNvSpPr/>
            <p:nvPr/>
          </p:nvSpPr>
          <p:spPr>
            <a:xfrm>
              <a:off x="652350" y="4711500"/>
              <a:ext cx="46925" cy="46925"/>
            </a:xfrm>
            <a:custGeom>
              <a:rect b="b" l="l" r="r" t="t"/>
              <a:pathLst>
                <a:path extrusionOk="0" fill="none" h="1877" w="1877">
                  <a:moveTo>
                    <a:pt x="1657" y="244"/>
                  </a:moveTo>
                  <a:lnTo>
                    <a:pt x="1657" y="244"/>
                  </a:lnTo>
                  <a:lnTo>
                    <a:pt x="1535" y="147"/>
                  </a:lnTo>
                  <a:lnTo>
                    <a:pt x="1413" y="74"/>
                  </a:lnTo>
                  <a:lnTo>
                    <a:pt x="1267" y="25"/>
                  </a:lnTo>
                  <a:lnTo>
                    <a:pt x="1121" y="1"/>
                  </a:lnTo>
                  <a:lnTo>
                    <a:pt x="975" y="25"/>
                  </a:lnTo>
                  <a:lnTo>
                    <a:pt x="829" y="74"/>
                  </a:lnTo>
                  <a:lnTo>
                    <a:pt x="707" y="147"/>
                  </a:lnTo>
                  <a:lnTo>
                    <a:pt x="585" y="244"/>
                  </a:lnTo>
                  <a:lnTo>
                    <a:pt x="585" y="244"/>
                  </a:lnTo>
                  <a:lnTo>
                    <a:pt x="464" y="391"/>
                  </a:lnTo>
                  <a:lnTo>
                    <a:pt x="366" y="610"/>
                  </a:lnTo>
                  <a:lnTo>
                    <a:pt x="269" y="878"/>
                  </a:lnTo>
                  <a:lnTo>
                    <a:pt x="171" y="1170"/>
                  </a:lnTo>
                  <a:lnTo>
                    <a:pt x="50" y="1681"/>
                  </a:lnTo>
                  <a:lnTo>
                    <a:pt x="1" y="1876"/>
                  </a:lnTo>
                  <a:lnTo>
                    <a:pt x="1" y="1876"/>
                  </a:lnTo>
                  <a:lnTo>
                    <a:pt x="220" y="1852"/>
                  </a:lnTo>
                  <a:lnTo>
                    <a:pt x="731" y="1706"/>
                  </a:lnTo>
                  <a:lnTo>
                    <a:pt x="999" y="1633"/>
                  </a:lnTo>
                  <a:lnTo>
                    <a:pt x="1267" y="1535"/>
                  </a:lnTo>
                  <a:lnTo>
                    <a:pt x="1511" y="1413"/>
                  </a:lnTo>
                  <a:lnTo>
                    <a:pt x="1657" y="1316"/>
                  </a:lnTo>
                  <a:lnTo>
                    <a:pt x="1657" y="1316"/>
                  </a:lnTo>
                  <a:lnTo>
                    <a:pt x="1754" y="1194"/>
                  </a:lnTo>
                  <a:lnTo>
                    <a:pt x="1827" y="1048"/>
                  </a:lnTo>
                  <a:lnTo>
                    <a:pt x="1876" y="926"/>
                  </a:lnTo>
                  <a:lnTo>
                    <a:pt x="1876" y="780"/>
                  </a:lnTo>
                  <a:lnTo>
                    <a:pt x="1876" y="634"/>
                  </a:lnTo>
                  <a:lnTo>
                    <a:pt x="1827" y="488"/>
                  </a:lnTo>
                  <a:lnTo>
                    <a:pt x="1754" y="366"/>
                  </a:lnTo>
                  <a:lnTo>
                    <a:pt x="1657" y="244"/>
                  </a:lnTo>
                  <a:lnTo>
                    <a:pt x="1657" y="244"/>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32"/>
            <p:cNvSpPr/>
            <p:nvPr/>
          </p:nvSpPr>
          <p:spPr>
            <a:xfrm>
              <a:off x="579300" y="4638450"/>
              <a:ext cx="46900" cy="46900"/>
            </a:xfrm>
            <a:custGeom>
              <a:rect b="b" l="l" r="r" t="t"/>
              <a:pathLst>
                <a:path extrusionOk="0" fill="none" h="1876" w="1876">
                  <a:moveTo>
                    <a:pt x="1632" y="219"/>
                  </a:moveTo>
                  <a:lnTo>
                    <a:pt x="1632" y="219"/>
                  </a:lnTo>
                  <a:lnTo>
                    <a:pt x="1510" y="122"/>
                  </a:lnTo>
                  <a:lnTo>
                    <a:pt x="1388" y="49"/>
                  </a:lnTo>
                  <a:lnTo>
                    <a:pt x="1242" y="0"/>
                  </a:lnTo>
                  <a:lnTo>
                    <a:pt x="1096" y="0"/>
                  </a:lnTo>
                  <a:lnTo>
                    <a:pt x="950" y="0"/>
                  </a:lnTo>
                  <a:lnTo>
                    <a:pt x="828" y="49"/>
                  </a:lnTo>
                  <a:lnTo>
                    <a:pt x="682" y="122"/>
                  </a:lnTo>
                  <a:lnTo>
                    <a:pt x="560" y="219"/>
                  </a:lnTo>
                  <a:lnTo>
                    <a:pt x="560" y="219"/>
                  </a:lnTo>
                  <a:lnTo>
                    <a:pt x="463" y="366"/>
                  </a:lnTo>
                  <a:lnTo>
                    <a:pt x="341" y="609"/>
                  </a:lnTo>
                  <a:lnTo>
                    <a:pt x="244" y="877"/>
                  </a:lnTo>
                  <a:lnTo>
                    <a:pt x="171" y="1145"/>
                  </a:lnTo>
                  <a:lnTo>
                    <a:pt x="25" y="1656"/>
                  </a:lnTo>
                  <a:lnTo>
                    <a:pt x="0" y="1876"/>
                  </a:lnTo>
                  <a:lnTo>
                    <a:pt x="0" y="1876"/>
                  </a:lnTo>
                  <a:lnTo>
                    <a:pt x="195" y="1827"/>
                  </a:lnTo>
                  <a:lnTo>
                    <a:pt x="707" y="1705"/>
                  </a:lnTo>
                  <a:lnTo>
                    <a:pt x="999" y="1608"/>
                  </a:lnTo>
                  <a:lnTo>
                    <a:pt x="1267" y="1510"/>
                  </a:lnTo>
                  <a:lnTo>
                    <a:pt x="1486" y="1413"/>
                  </a:lnTo>
                  <a:lnTo>
                    <a:pt x="1632" y="1291"/>
                  </a:lnTo>
                  <a:lnTo>
                    <a:pt x="1632" y="1291"/>
                  </a:lnTo>
                  <a:lnTo>
                    <a:pt x="1729" y="1169"/>
                  </a:lnTo>
                  <a:lnTo>
                    <a:pt x="1802" y="1048"/>
                  </a:lnTo>
                  <a:lnTo>
                    <a:pt x="1851" y="901"/>
                  </a:lnTo>
                  <a:lnTo>
                    <a:pt x="1876" y="755"/>
                  </a:lnTo>
                  <a:lnTo>
                    <a:pt x="1851" y="609"/>
                  </a:lnTo>
                  <a:lnTo>
                    <a:pt x="1802" y="463"/>
                  </a:lnTo>
                  <a:lnTo>
                    <a:pt x="1729" y="341"/>
                  </a:lnTo>
                  <a:lnTo>
                    <a:pt x="1632" y="219"/>
                  </a:lnTo>
                  <a:lnTo>
                    <a:pt x="1632" y="219"/>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4" name="Google Shape;234;p32"/>
          <p:cNvSpPr/>
          <p:nvPr/>
        </p:nvSpPr>
        <p:spPr>
          <a:xfrm>
            <a:off x="4640096" y="729057"/>
            <a:ext cx="274649" cy="262246"/>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32"/>
          <p:cNvSpPr/>
          <p:nvPr/>
        </p:nvSpPr>
        <p:spPr>
          <a:xfrm rot="2697359">
            <a:off x="8131977" y="1748993"/>
            <a:ext cx="416923" cy="398094"/>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32"/>
          <p:cNvSpPr/>
          <p:nvPr/>
        </p:nvSpPr>
        <p:spPr>
          <a:xfrm>
            <a:off x="8197811" y="2732702"/>
            <a:ext cx="167017" cy="159510"/>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32"/>
          <p:cNvSpPr/>
          <p:nvPr/>
        </p:nvSpPr>
        <p:spPr>
          <a:xfrm rot="1279940">
            <a:off x="5095205" y="2380602"/>
            <a:ext cx="166981" cy="159499"/>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33"/>
          <p:cNvSpPr txBox="1"/>
          <p:nvPr>
            <p:ph idx="4294967295" type="subTitle"/>
          </p:nvPr>
        </p:nvSpPr>
        <p:spPr>
          <a:xfrm>
            <a:off x="586700" y="205350"/>
            <a:ext cx="7539300" cy="4185300"/>
          </a:xfrm>
          <a:prstGeom prst="rect">
            <a:avLst/>
          </a:prstGeom>
        </p:spPr>
        <p:txBody>
          <a:bodyPr anchorCtr="0" anchor="t" bIns="0" lIns="0" spcFirstLastPara="1" rIns="0" wrap="square" tIns="0">
            <a:noAutofit/>
          </a:bodyPr>
          <a:lstStyle/>
          <a:p>
            <a:pPr indent="0" lvl="0" marL="0" rtl="0" algn="just">
              <a:spcBef>
                <a:spcPts val="1200"/>
              </a:spcBef>
              <a:spcAft>
                <a:spcPts val="0"/>
              </a:spcAft>
              <a:buNone/>
            </a:pPr>
            <a:r>
              <a:t/>
            </a:r>
            <a:endParaRPr b="1" sz="2300">
              <a:solidFill>
                <a:srgbClr val="000000"/>
              </a:solidFill>
              <a:latin typeface="Arial"/>
              <a:ea typeface="Arial"/>
              <a:cs typeface="Arial"/>
              <a:sym typeface="Arial"/>
            </a:endParaRPr>
          </a:p>
          <a:p>
            <a:pPr indent="12700" lvl="0" marL="914400" rtl="0" algn="just">
              <a:lnSpc>
                <a:spcPct val="150000"/>
              </a:lnSpc>
              <a:spcBef>
                <a:spcPts val="1200"/>
              </a:spcBef>
              <a:spcAft>
                <a:spcPts val="0"/>
              </a:spcAft>
              <a:buNone/>
            </a:pPr>
            <a:r>
              <a:rPr lang="en" sz="2300">
                <a:solidFill>
                  <a:srgbClr val="000000"/>
                </a:solidFill>
                <a:latin typeface="Arial"/>
                <a:ea typeface="Arial"/>
                <a:cs typeface="Arial"/>
                <a:sym typeface="Arial"/>
              </a:rPr>
              <a:t>Capital, however, is not free.  It has a</a:t>
            </a:r>
            <a:endParaRPr sz="2300">
              <a:solidFill>
                <a:srgbClr val="000000"/>
              </a:solidFill>
              <a:latin typeface="Arial"/>
              <a:ea typeface="Arial"/>
              <a:cs typeface="Arial"/>
              <a:sym typeface="Arial"/>
            </a:endParaRPr>
          </a:p>
          <a:p>
            <a:pPr indent="0" lvl="0" marL="0" rtl="0" algn="just">
              <a:lnSpc>
                <a:spcPct val="150000"/>
              </a:lnSpc>
              <a:spcBef>
                <a:spcPts val="0"/>
              </a:spcBef>
              <a:spcAft>
                <a:spcPts val="0"/>
              </a:spcAft>
              <a:buNone/>
            </a:pPr>
            <a:r>
              <a:rPr lang="en" sz="2300">
                <a:solidFill>
                  <a:srgbClr val="000000"/>
                </a:solidFill>
                <a:latin typeface="Arial"/>
                <a:ea typeface="Arial"/>
                <a:cs typeface="Arial"/>
                <a:sym typeface="Arial"/>
              </a:rPr>
              <a:t>corresponding cost.  The cost of capital is a very important factor in selecting the sources of financing.  At this point, it must be resolved whether the needed funds will be sourced from stockholders through the issuance of stock, or from outside creditors through loans </a:t>
            </a:r>
            <a:br>
              <a:rPr lang="en" sz="2300">
                <a:solidFill>
                  <a:srgbClr val="000000"/>
                </a:solidFill>
                <a:latin typeface="Arial"/>
                <a:ea typeface="Arial"/>
                <a:cs typeface="Arial"/>
                <a:sym typeface="Arial"/>
              </a:rPr>
            </a:br>
            <a:r>
              <a:rPr lang="en" sz="2300">
                <a:solidFill>
                  <a:srgbClr val="000000"/>
                </a:solidFill>
                <a:latin typeface="Arial"/>
                <a:ea typeface="Arial"/>
                <a:cs typeface="Arial"/>
                <a:sym typeface="Arial"/>
              </a:rPr>
              <a:t>or issuance of bonds.</a:t>
            </a:r>
            <a:endParaRPr sz="2300">
              <a:solidFill>
                <a:srgbClr val="000000"/>
              </a:solidFill>
              <a:latin typeface="Arial"/>
              <a:ea typeface="Arial"/>
              <a:cs typeface="Arial"/>
              <a:sym typeface="Arial"/>
            </a:endParaRPr>
          </a:p>
          <a:p>
            <a:pPr indent="0" lvl="0" marL="0" rtl="0" algn="just">
              <a:spcBef>
                <a:spcPts val="1200"/>
              </a:spcBef>
              <a:spcAft>
                <a:spcPts val="0"/>
              </a:spcAft>
              <a:buNone/>
            </a:pPr>
            <a:r>
              <a:t/>
            </a:r>
            <a:endParaRPr sz="2100">
              <a:solidFill>
                <a:srgbClr val="000000"/>
              </a:solidFill>
              <a:latin typeface="Arial"/>
              <a:ea typeface="Arial"/>
              <a:cs typeface="Arial"/>
              <a:sym typeface="Arial"/>
            </a:endParaRPr>
          </a:p>
          <a:p>
            <a:pPr indent="0" lvl="0" marL="457200" rtl="0" algn="just">
              <a:spcBef>
                <a:spcPts val="1200"/>
              </a:spcBef>
              <a:spcAft>
                <a:spcPts val="0"/>
              </a:spcAft>
              <a:buNone/>
            </a:pPr>
            <a:r>
              <a:t/>
            </a:r>
            <a:endParaRPr b="1" sz="2300">
              <a:solidFill>
                <a:srgbClr val="000000"/>
              </a:solidFill>
              <a:latin typeface="Arial"/>
              <a:ea typeface="Arial"/>
              <a:cs typeface="Arial"/>
              <a:sym typeface="Arial"/>
            </a:endParaRPr>
          </a:p>
          <a:p>
            <a:pPr indent="457200" lvl="0" marL="457200" rtl="0" algn="just">
              <a:spcBef>
                <a:spcPts val="1200"/>
              </a:spcBef>
              <a:spcAft>
                <a:spcPts val="0"/>
              </a:spcAft>
              <a:buNone/>
            </a:pPr>
            <a:r>
              <a:t/>
            </a:r>
            <a:endParaRPr b="1" sz="2300">
              <a:solidFill>
                <a:srgbClr val="000000"/>
              </a:solidFill>
              <a:latin typeface="Arial"/>
              <a:ea typeface="Arial"/>
              <a:cs typeface="Arial"/>
              <a:sym typeface="Arial"/>
            </a:endParaRPr>
          </a:p>
          <a:p>
            <a:pPr indent="0" lvl="0" marL="0" rtl="0" algn="l">
              <a:spcBef>
                <a:spcPts val="600"/>
              </a:spcBef>
              <a:spcAft>
                <a:spcPts val="0"/>
              </a:spcAft>
              <a:buNone/>
            </a:pPr>
            <a:r>
              <a:t/>
            </a:r>
            <a:endParaRPr sz="2100"/>
          </a:p>
        </p:txBody>
      </p:sp>
      <p:grpSp>
        <p:nvGrpSpPr>
          <p:cNvPr id="243" name="Google Shape;243;p33"/>
          <p:cNvGrpSpPr/>
          <p:nvPr/>
        </p:nvGrpSpPr>
        <p:grpSpPr>
          <a:xfrm>
            <a:off x="5367905" y="427761"/>
            <a:ext cx="2093885" cy="575857"/>
            <a:chOff x="6643075" y="3664250"/>
            <a:chExt cx="407950" cy="407975"/>
          </a:xfrm>
        </p:grpSpPr>
        <p:sp>
          <p:nvSpPr>
            <p:cNvPr id="244" name="Google Shape;244;p33"/>
            <p:cNvSpPr/>
            <p:nvPr/>
          </p:nvSpPr>
          <p:spPr>
            <a:xfrm>
              <a:off x="6794075" y="3815250"/>
              <a:ext cx="211300" cy="211300"/>
            </a:xfrm>
            <a:custGeom>
              <a:rect b="b" l="l" r="r" t="t"/>
              <a:pathLst>
                <a:path extrusionOk="0" fill="none" h="8452" w="8452">
                  <a:moveTo>
                    <a:pt x="0" y="8135"/>
                  </a:moveTo>
                  <a:lnTo>
                    <a:pt x="0" y="8135"/>
                  </a:lnTo>
                  <a:lnTo>
                    <a:pt x="438" y="8257"/>
                  </a:lnTo>
                  <a:lnTo>
                    <a:pt x="852" y="8354"/>
                  </a:lnTo>
                  <a:lnTo>
                    <a:pt x="1291" y="8403"/>
                  </a:lnTo>
                  <a:lnTo>
                    <a:pt x="1729" y="8452"/>
                  </a:lnTo>
                  <a:lnTo>
                    <a:pt x="2168" y="8452"/>
                  </a:lnTo>
                  <a:lnTo>
                    <a:pt x="2606" y="8427"/>
                  </a:lnTo>
                  <a:lnTo>
                    <a:pt x="3020" y="8378"/>
                  </a:lnTo>
                  <a:lnTo>
                    <a:pt x="3458" y="8281"/>
                  </a:lnTo>
                  <a:lnTo>
                    <a:pt x="3872" y="8184"/>
                  </a:lnTo>
                  <a:lnTo>
                    <a:pt x="4311" y="8037"/>
                  </a:lnTo>
                  <a:lnTo>
                    <a:pt x="4701" y="7867"/>
                  </a:lnTo>
                  <a:lnTo>
                    <a:pt x="5115" y="7672"/>
                  </a:lnTo>
                  <a:lnTo>
                    <a:pt x="5504" y="7429"/>
                  </a:lnTo>
                  <a:lnTo>
                    <a:pt x="5870" y="7185"/>
                  </a:lnTo>
                  <a:lnTo>
                    <a:pt x="6235" y="6893"/>
                  </a:lnTo>
                  <a:lnTo>
                    <a:pt x="6576" y="6576"/>
                  </a:lnTo>
                  <a:lnTo>
                    <a:pt x="6576" y="6576"/>
                  </a:lnTo>
                  <a:lnTo>
                    <a:pt x="6892" y="6235"/>
                  </a:lnTo>
                  <a:lnTo>
                    <a:pt x="7185" y="5870"/>
                  </a:lnTo>
                  <a:lnTo>
                    <a:pt x="7428" y="5505"/>
                  </a:lnTo>
                  <a:lnTo>
                    <a:pt x="7672" y="5115"/>
                  </a:lnTo>
                  <a:lnTo>
                    <a:pt x="7867" y="4701"/>
                  </a:lnTo>
                  <a:lnTo>
                    <a:pt x="8037" y="4311"/>
                  </a:lnTo>
                  <a:lnTo>
                    <a:pt x="8183" y="3873"/>
                  </a:lnTo>
                  <a:lnTo>
                    <a:pt x="8281" y="3459"/>
                  </a:lnTo>
                  <a:lnTo>
                    <a:pt x="8378" y="3020"/>
                  </a:lnTo>
                  <a:lnTo>
                    <a:pt x="8427" y="2606"/>
                  </a:lnTo>
                  <a:lnTo>
                    <a:pt x="8451" y="2168"/>
                  </a:lnTo>
                  <a:lnTo>
                    <a:pt x="8451" y="1730"/>
                  </a:lnTo>
                  <a:lnTo>
                    <a:pt x="8402" y="1291"/>
                  </a:lnTo>
                  <a:lnTo>
                    <a:pt x="8354" y="853"/>
                  </a:lnTo>
                  <a:lnTo>
                    <a:pt x="8256" y="439"/>
                  </a:lnTo>
                  <a:lnTo>
                    <a:pt x="8135" y="0"/>
                  </a:lnTo>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33"/>
            <p:cNvSpPr/>
            <p:nvPr/>
          </p:nvSpPr>
          <p:spPr>
            <a:xfrm>
              <a:off x="6643075" y="3664250"/>
              <a:ext cx="407950" cy="407975"/>
            </a:xfrm>
            <a:custGeom>
              <a:rect b="b" l="l" r="r" t="t"/>
              <a:pathLst>
                <a:path extrusionOk="0" fill="none" h="16319" w="16318">
                  <a:moveTo>
                    <a:pt x="16074" y="244"/>
                  </a:moveTo>
                  <a:lnTo>
                    <a:pt x="16074" y="244"/>
                  </a:lnTo>
                  <a:lnTo>
                    <a:pt x="15928" y="122"/>
                  </a:lnTo>
                  <a:lnTo>
                    <a:pt x="15758" y="49"/>
                  </a:lnTo>
                  <a:lnTo>
                    <a:pt x="15538" y="0"/>
                  </a:lnTo>
                  <a:lnTo>
                    <a:pt x="15319" y="0"/>
                  </a:lnTo>
                  <a:lnTo>
                    <a:pt x="15051" y="25"/>
                  </a:lnTo>
                  <a:lnTo>
                    <a:pt x="14759" y="73"/>
                  </a:lnTo>
                  <a:lnTo>
                    <a:pt x="14442" y="171"/>
                  </a:lnTo>
                  <a:lnTo>
                    <a:pt x="14102" y="293"/>
                  </a:lnTo>
                  <a:lnTo>
                    <a:pt x="13736" y="439"/>
                  </a:lnTo>
                  <a:lnTo>
                    <a:pt x="13347" y="609"/>
                  </a:lnTo>
                  <a:lnTo>
                    <a:pt x="12957" y="828"/>
                  </a:lnTo>
                  <a:lnTo>
                    <a:pt x="12543" y="1048"/>
                  </a:lnTo>
                  <a:lnTo>
                    <a:pt x="11666" y="1608"/>
                  </a:lnTo>
                  <a:lnTo>
                    <a:pt x="10716" y="2265"/>
                  </a:lnTo>
                  <a:lnTo>
                    <a:pt x="10716" y="2265"/>
                  </a:lnTo>
                  <a:lnTo>
                    <a:pt x="10278" y="2095"/>
                  </a:lnTo>
                  <a:lnTo>
                    <a:pt x="9815" y="1949"/>
                  </a:lnTo>
                  <a:lnTo>
                    <a:pt x="9352" y="1851"/>
                  </a:lnTo>
                  <a:lnTo>
                    <a:pt x="8890" y="1778"/>
                  </a:lnTo>
                  <a:lnTo>
                    <a:pt x="8427" y="1730"/>
                  </a:lnTo>
                  <a:lnTo>
                    <a:pt x="7940" y="1730"/>
                  </a:lnTo>
                  <a:lnTo>
                    <a:pt x="7477" y="1778"/>
                  </a:lnTo>
                  <a:lnTo>
                    <a:pt x="7014" y="1827"/>
                  </a:lnTo>
                  <a:lnTo>
                    <a:pt x="6551" y="1924"/>
                  </a:lnTo>
                  <a:lnTo>
                    <a:pt x="6089" y="2070"/>
                  </a:lnTo>
                  <a:lnTo>
                    <a:pt x="5650" y="2241"/>
                  </a:lnTo>
                  <a:lnTo>
                    <a:pt x="5212" y="2436"/>
                  </a:lnTo>
                  <a:lnTo>
                    <a:pt x="4774" y="2679"/>
                  </a:lnTo>
                  <a:lnTo>
                    <a:pt x="4384" y="2972"/>
                  </a:lnTo>
                  <a:lnTo>
                    <a:pt x="3994" y="3264"/>
                  </a:lnTo>
                  <a:lnTo>
                    <a:pt x="3605" y="3605"/>
                  </a:lnTo>
                  <a:lnTo>
                    <a:pt x="3605" y="3605"/>
                  </a:lnTo>
                  <a:lnTo>
                    <a:pt x="3264" y="3995"/>
                  </a:lnTo>
                  <a:lnTo>
                    <a:pt x="2971" y="4384"/>
                  </a:lnTo>
                  <a:lnTo>
                    <a:pt x="2679" y="4774"/>
                  </a:lnTo>
                  <a:lnTo>
                    <a:pt x="2436" y="5212"/>
                  </a:lnTo>
                  <a:lnTo>
                    <a:pt x="2241" y="5651"/>
                  </a:lnTo>
                  <a:lnTo>
                    <a:pt x="2070" y="6089"/>
                  </a:lnTo>
                  <a:lnTo>
                    <a:pt x="1924" y="6552"/>
                  </a:lnTo>
                  <a:lnTo>
                    <a:pt x="1827" y="7015"/>
                  </a:lnTo>
                  <a:lnTo>
                    <a:pt x="1778" y="7477"/>
                  </a:lnTo>
                  <a:lnTo>
                    <a:pt x="1729" y="7940"/>
                  </a:lnTo>
                  <a:lnTo>
                    <a:pt x="1729" y="8427"/>
                  </a:lnTo>
                  <a:lnTo>
                    <a:pt x="1778" y="8890"/>
                  </a:lnTo>
                  <a:lnTo>
                    <a:pt x="1851" y="9353"/>
                  </a:lnTo>
                  <a:lnTo>
                    <a:pt x="1948" y="9815"/>
                  </a:lnTo>
                  <a:lnTo>
                    <a:pt x="2095" y="10278"/>
                  </a:lnTo>
                  <a:lnTo>
                    <a:pt x="2265" y="10716"/>
                  </a:lnTo>
                  <a:lnTo>
                    <a:pt x="2265" y="10716"/>
                  </a:lnTo>
                  <a:lnTo>
                    <a:pt x="1607" y="11666"/>
                  </a:lnTo>
                  <a:lnTo>
                    <a:pt x="1047" y="12543"/>
                  </a:lnTo>
                  <a:lnTo>
                    <a:pt x="828" y="12957"/>
                  </a:lnTo>
                  <a:lnTo>
                    <a:pt x="609" y="13347"/>
                  </a:lnTo>
                  <a:lnTo>
                    <a:pt x="438" y="13737"/>
                  </a:lnTo>
                  <a:lnTo>
                    <a:pt x="292" y="14102"/>
                  </a:lnTo>
                  <a:lnTo>
                    <a:pt x="170" y="14443"/>
                  </a:lnTo>
                  <a:lnTo>
                    <a:pt x="73" y="14759"/>
                  </a:lnTo>
                  <a:lnTo>
                    <a:pt x="24" y="15052"/>
                  </a:lnTo>
                  <a:lnTo>
                    <a:pt x="0" y="15320"/>
                  </a:lnTo>
                  <a:lnTo>
                    <a:pt x="0" y="15539"/>
                  </a:lnTo>
                  <a:lnTo>
                    <a:pt x="49" y="15758"/>
                  </a:lnTo>
                  <a:lnTo>
                    <a:pt x="122" y="15928"/>
                  </a:lnTo>
                  <a:lnTo>
                    <a:pt x="244" y="16075"/>
                  </a:lnTo>
                  <a:lnTo>
                    <a:pt x="244" y="16075"/>
                  </a:lnTo>
                  <a:lnTo>
                    <a:pt x="341" y="16172"/>
                  </a:lnTo>
                  <a:lnTo>
                    <a:pt x="487" y="16245"/>
                  </a:lnTo>
                  <a:lnTo>
                    <a:pt x="633" y="16294"/>
                  </a:lnTo>
                  <a:lnTo>
                    <a:pt x="804" y="16318"/>
                  </a:lnTo>
                  <a:lnTo>
                    <a:pt x="974" y="16318"/>
                  </a:lnTo>
                  <a:lnTo>
                    <a:pt x="1169" y="16318"/>
                  </a:lnTo>
                  <a:lnTo>
                    <a:pt x="1388" y="16269"/>
                  </a:lnTo>
                  <a:lnTo>
                    <a:pt x="1632" y="16221"/>
                  </a:lnTo>
                  <a:lnTo>
                    <a:pt x="2143" y="16075"/>
                  </a:lnTo>
                  <a:lnTo>
                    <a:pt x="2703" y="15831"/>
                  </a:lnTo>
                  <a:lnTo>
                    <a:pt x="3312" y="15539"/>
                  </a:lnTo>
                  <a:lnTo>
                    <a:pt x="3946" y="15149"/>
                  </a:lnTo>
                  <a:lnTo>
                    <a:pt x="4652" y="14711"/>
                  </a:lnTo>
                  <a:lnTo>
                    <a:pt x="5358" y="14224"/>
                  </a:lnTo>
                  <a:lnTo>
                    <a:pt x="6113" y="13663"/>
                  </a:lnTo>
                  <a:lnTo>
                    <a:pt x="6892" y="13055"/>
                  </a:lnTo>
                  <a:lnTo>
                    <a:pt x="7696" y="12397"/>
                  </a:lnTo>
                  <a:lnTo>
                    <a:pt x="8500" y="11691"/>
                  </a:lnTo>
                  <a:lnTo>
                    <a:pt x="9304" y="10936"/>
                  </a:lnTo>
                  <a:lnTo>
                    <a:pt x="10132" y="10132"/>
                  </a:lnTo>
                  <a:lnTo>
                    <a:pt x="10132" y="10132"/>
                  </a:lnTo>
                  <a:lnTo>
                    <a:pt x="10935" y="9304"/>
                  </a:lnTo>
                  <a:lnTo>
                    <a:pt x="11690" y="8500"/>
                  </a:lnTo>
                  <a:lnTo>
                    <a:pt x="12397" y="7696"/>
                  </a:lnTo>
                  <a:lnTo>
                    <a:pt x="13054" y="6893"/>
                  </a:lnTo>
                  <a:lnTo>
                    <a:pt x="13663" y="6113"/>
                  </a:lnTo>
                  <a:lnTo>
                    <a:pt x="14223" y="5358"/>
                  </a:lnTo>
                  <a:lnTo>
                    <a:pt x="14710" y="4652"/>
                  </a:lnTo>
                  <a:lnTo>
                    <a:pt x="15149" y="3946"/>
                  </a:lnTo>
                  <a:lnTo>
                    <a:pt x="15538" y="3313"/>
                  </a:lnTo>
                  <a:lnTo>
                    <a:pt x="15831" y="2704"/>
                  </a:lnTo>
                  <a:lnTo>
                    <a:pt x="16074" y="2144"/>
                  </a:lnTo>
                  <a:lnTo>
                    <a:pt x="16220" y="1632"/>
                  </a:lnTo>
                  <a:lnTo>
                    <a:pt x="16269" y="1389"/>
                  </a:lnTo>
                  <a:lnTo>
                    <a:pt x="16318" y="1169"/>
                  </a:lnTo>
                  <a:lnTo>
                    <a:pt x="16318" y="975"/>
                  </a:lnTo>
                  <a:lnTo>
                    <a:pt x="16318" y="804"/>
                  </a:lnTo>
                  <a:lnTo>
                    <a:pt x="16293" y="634"/>
                  </a:lnTo>
                  <a:lnTo>
                    <a:pt x="16245" y="487"/>
                  </a:lnTo>
                  <a:lnTo>
                    <a:pt x="16172" y="341"/>
                  </a:lnTo>
                  <a:lnTo>
                    <a:pt x="16074" y="244"/>
                  </a:lnTo>
                  <a:lnTo>
                    <a:pt x="16074" y="244"/>
                  </a:lnTo>
                  <a:close/>
                  <a:moveTo>
                    <a:pt x="1827" y="13810"/>
                  </a:moveTo>
                  <a:lnTo>
                    <a:pt x="1827" y="13810"/>
                  </a:lnTo>
                  <a:lnTo>
                    <a:pt x="1754" y="13737"/>
                  </a:lnTo>
                  <a:lnTo>
                    <a:pt x="1729" y="13639"/>
                  </a:lnTo>
                  <a:lnTo>
                    <a:pt x="1681" y="13542"/>
                  </a:lnTo>
                  <a:lnTo>
                    <a:pt x="1681" y="13444"/>
                  </a:lnTo>
                  <a:lnTo>
                    <a:pt x="1681" y="13176"/>
                  </a:lnTo>
                  <a:lnTo>
                    <a:pt x="1754" y="12884"/>
                  </a:lnTo>
                  <a:lnTo>
                    <a:pt x="1875" y="12519"/>
                  </a:lnTo>
                  <a:lnTo>
                    <a:pt x="2046" y="12153"/>
                  </a:lnTo>
                  <a:lnTo>
                    <a:pt x="2265" y="11715"/>
                  </a:lnTo>
                  <a:lnTo>
                    <a:pt x="2533" y="11277"/>
                  </a:lnTo>
                  <a:lnTo>
                    <a:pt x="2533" y="11277"/>
                  </a:lnTo>
                  <a:lnTo>
                    <a:pt x="2752" y="11642"/>
                  </a:lnTo>
                  <a:lnTo>
                    <a:pt x="3020" y="12007"/>
                  </a:lnTo>
                  <a:lnTo>
                    <a:pt x="3288" y="12373"/>
                  </a:lnTo>
                  <a:lnTo>
                    <a:pt x="3605" y="12714"/>
                  </a:lnTo>
                  <a:lnTo>
                    <a:pt x="3605" y="12714"/>
                  </a:lnTo>
                  <a:lnTo>
                    <a:pt x="3897" y="12957"/>
                  </a:lnTo>
                  <a:lnTo>
                    <a:pt x="4165" y="13201"/>
                  </a:lnTo>
                  <a:lnTo>
                    <a:pt x="4165" y="13201"/>
                  </a:lnTo>
                  <a:lnTo>
                    <a:pt x="3751" y="13444"/>
                  </a:lnTo>
                  <a:lnTo>
                    <a:pt x="3361" y="13639"/>
                  </a:lnTo>
                  <a:lnTo>
                    <a:pt x="3020" y="13785"/>
                  </a:lnTo>
                  <a:lnTo>
                    <a:pt x="2679" y="13883"/>
                  </a:lnTo>
                  <a:lnTo>
                    <a:pt x="2411" y="13956"/>
                  </a:lnTo>
                  <a:lnTo>
                    <a:pt x="2168" y="13956"/>
                  </a:lnTo>
                  <a:lnTo>
                    <a:pt x="2070" y="13931"/>
                  </a:lnTo>
                  <a:lnTo>
                    <a:pt x="1973" y="13907"/>
                  </a:lnTo>
                  <a:lnTo>
                    <a:pt x="1900" y="13858"/>
                  </a:lnTo>
                  <a:lnTo>
                    <a:pt x="1827" y="13810"/>
                  </a:lnTo>
                  <a:lnTo>
                    <a:pt x="1827" y="13810"/>
                  </a:lnTo>
                  <a:close/>
                  <a:moveTo>
                    <a:pt x="8159" y="4482"/>
                  </a:moveTo>
                  <a:lnTo>
                    <a:pt x="8159" y="4482"/>
                  </a:lnTo>
                  <a:lnTo>
                    <a:pt x="8037" y="4482"/>
                  </a:lnTo>
                  <a:lnTo>
                    <a:pt x="7940" y="4433"/>
                  </a:lnTo>
                  <a:lnTo>
                    <a:pt x="7842" y="4384"/>
                  </a:lnTo>
                  <a:lnTo>
                    <a:pt x="7745" y="4311"/>
                  </a:lnTo>
                  <a:lnTo>
                    <a:pt x="7672" y="4238"/>
                  </a:lnTo>
                  <a:lnTo>
                    <a:pt x="7623" y="4141"/>
                  </a:lnTo>
                  <a:lnTo>
                    <a:pt x="7574" y="4019"/>
                  </a:lnTo>
                  <a:lnTo>
                    <a:pt x="7574" y="3897"/>
                  </a:lnTo>
                  <a:lnTo>
                    <a:pt x="7574" y="3897"/>
                  </a:lnTo>
                  <a:lnTo>
                    <a:pt x="7574" y="3775"/>
                  </a:lnTo>
                  <a:lnTo>
                    <a:pt x="7623" y="3678"/>
                  </a:lnTo>
                  <a:lnTo>
                    <a:pt x="7672" y="3580"/>
                  </a:lnTo>
                  <a:lnTo>
                    <a:pt x="7745" y="3483"/>
                  </a:lnTo>
                  <a:lnTo>
                    <a:pt x="7842" y="3410"/>
                  </a:lnTo>
                  <a:lnTo>
                    <a:pt x="7940" y="3361"/>
                  </a:lnTo>
                  <a:lnTo>
                    <a:pt x="8037" y="3337"/>
                  </a:lnTo>
                  <a:lnTo>
                    <a:pt x="8159" y="3313"/>
                  </a:lnTo>
                  <a:lnTo>
                    <a:pt x="8159" y="3313"/>
                  </a:lnTo>
                  <a:lnTo>
                    <a:pt x="8281" y="3337"/>
                  </a:lnTo>
                  <a:lnTo>
                    <a:pt x="8378" y="3361"/>
                  </a:lnTo>
                  <a:lnTo>
                    <a:pt x="8476" y="3410"/>
                  </a:lnTo>
                  <a:lnTo>
                    <a:pt x="8573" y="3483"/>
                  </a:lnTo>
                  <a:lnTo>
                    <a:pt x="8646" y="3580"/>
                  </a:lnTo>
                  <a:lnTo>
                    <a:pt x="8695" y="3678"/>
                  </a:lnTo>
                  <a:lnTo>
                    <a:pt x="8743" y="3775"/>
                  </a:lnTo>
                  <a:lnTo>
                    <a:pt x="8743" y="3897"/>
                  </a:lnTo>
                  <a:lnTo>
                    <a:pt x="8743" y="3897"/>
                  </a:lnTo>
                  <a:lnTo>
                    <a:pt x="8743" y="4019"/>
                  </a:lnTo>
                  <a:lnTo>
                    <a:pt x="8695" y="4141"/>
                  </a:lnTo>
                  <a:lnTo>
                    <a:pt x="8646" y="4238"/>
                  </a:lnTo>
                  <a:lnTo>
                    <a:pt x="8573" y="4311"/>
                  </a:lnTo>
                  <a:lnTo>
                    <a:pt x="8476" y="4384"/>
                  </a:lnTo>
                  <a:lnTo>
                    <a:pt x="8378" y="4433"/>
                  </a:lnTo>
                  <a:lnTo>
                    <a:pt x="8281" y="4482"/>
                  </a:lnTo>
                  <a:lnTo>
                    <a:pt x="8159" y="4482"/>
                  </a:lnTo>
                  <a:lnTo>
                    <a:pt x="8159" y="4482"/>
                  </a:lnTo>
                  <a:close/>
                  <a:moveTo>
                    <a:pt x="9133" y="5943"/>
                  </a:moveTo>
                  <a:lnTo>
                    <a:pt x="9133" y="5943"/>
                  </a:lnTo>
                  <a:lnTo>
                    <a:pt x="9036" y="5943"/>
                  </a:lnTo>
                  <a:lnTo>
                    <a:pt x="8963" y="5919"/>
                  </a:lnTo>
                  <a:lnTo>
                    <a:pt x="8841" y="5846"/>
                  </a:lnTo>
                  <a:lnTo>
                    <a:pt x="8768" y="5724"/>
                  </a:lnTo>
                  <a:lnTo>
                    <a:pt x="8743" y="5651"/>
                  </a:lnTo>
                  <a:lnTo>
                    <a:pt x="8743" y="5553"/>
                  </a:lnTo>
                  <a:lnTo>
                    <a:pt x="8743" y="5553"/>
                  </a:lnTo>
                  <a:lnTo>
                    <a:pt x="8743" y="5480"/>
                  </a:lnTo>
                  <a:lnTo>
                    <a:pt x="8768" y="5407"/>
                  </a:lnTo>
                  <a:lnTo>
                    <a:pt x="8841" y="5285"/>
                  </a:lnTo>
                  <a:lnTo>
                    <a:pt x="8963" y="5212"/>
                  </a:lnTo>
                  <a:lnTo>
                    <a:pt x="9036" y="5188"/>
                  </a:lnTo>
                  <a:lnTo>
                    <a:pt x="9133" y="5164"/>
                  </a:lnTo>
                  <a:lnTo>
                    <a:pt x="9133" y="5164"/>
                  </a:lnTo>
                  <a:lnTo>
                    <a:pt x="9206" y="5188"/>
                  </a:lnTo>
                  <a:lnTo>
                    <a:pt x="9279" y="5212"/>
                  </a:lnTo>
                  <a:lnTo>
                    <a:pt x="9401" y="5285"/>
                  </a:lnTo>
                  <a:lnTo>
                    <a:pt x="9474" y="5407"/>
                  </a:lnTo>
                  <a:lnTo>
                    <a:pt x="9498" y="5480"/>
                  </a:lnTo>
                  <a:lnTo>
                    <a:pt x="9523" y="5553"/>
                  </a:lnTo>
                  <a:lnTo>
                    <a:pt x="9523" y="5553"/>
                  </a:lnTo>
                  <a:lnTo>
                    <a:pt x="9498" y="5651"/>
                  </a:lnTo>
                  <a:lnTo>
                    <a:pt x="9474" y="5724"/>
                  </a:lnTo>
                  <a:lnTo>
                    <a:pt x="9401" y="5846"/>
                  </a:lnTo>
                  <a:lnTo>
                    <a:pt x="9279" y="5919"/>
                  </a:lnTo>
                  <a:lnTo>
                    <a:pt x="9206" y="5943"/>
                  </a:lnTo>
                  <a:lnTo>
                    <a:pt x="9133" y="5943"/>
                  </a:lnTo>
                  <a:lnTo>
                    <a:pt x="9133" y="5943"/>
                  </a:lnTo>
                  <a:close/>
                  <a:moveTo>
                    <a:pt x="9986" y="4409"/>
                  </a:moveTo>
                  <a:lnTo>
                    <a:pt x="9986" y="4409"/>
                  </a:lnTo>
                  <a:lnTo>
                    <a:pt x="9888" y="4409"/>
                  </a:lnTo>
                  <a:lnTo>
                    <a:pt x="9815" y="4384"/>
                  </a:lnTo>
                  <a:lnTo>
                    <a:pt x="9693" y="4287"/>
                  </a:lnTo>
                  <a:lnTo>
                    <a:pt x="9620" y="4165"/>
                  </a:lnTo>
                  <a:lnTo>
                    <a:pt x="9596" y="4092"/>
                  </a:lnTo>
                  <a:lnTo>
                    <a:pt x="9596" y="4019"/>
                  </a:lnTo>
                  <a:lnTo>
                    <a:pt x="9596" y="4019"/>
                  </a:lnTo>
                  <a:lnTo>
                    <a:pt x="9596" y="3946"/>
                  </a:lnTo>
                  <a:lnTo>
                    <a:pt x="9620" y="3873"/>
                  </a:lnTo>
                  <a:lnTo>
                    <a:pt x="9693" y="3751"/>
                  </a:lnTo>
                  <a:lnTo>
                    <a:pt x="9815" y="3654"/>
                  </a:lnTo>
                  <a:lnTo>
                    <a:pt x="9888" y="3629"/>
                  </a:lnTo>
                  <a:lnTo>
                    <a:pt x="9986" y="3629"/>
                  </a:lnTo>
                  <a:lnTo>
                    <a:pt x="9986" y="3629"/>
                  </a:lnTo>
                  <a:lnTo>
                    <a:pt x="10059" y="3629"/>
                  </a:lnTo>
                  <a:lnTo>
                    <a:pt x="10132" y="3654"/>
                  </a:lnTo>
                  <a:lnTo>
                    <a:pt x="10253" y="3751"/>
                  </a:lnTo>
                  <a:lnTo>
                    <a:pt x="10327" y="3873"/>
                  </a:lnTo>
                  <a:lnTo>
                    <a:pt x="10351" y="3946"/>
                  </a:lnTo>
                  <a:lnTo>
                    <a:pt x="10375" y="4019"/>
                  </a:lnTo>
                  <a:lnTo>
                    <a:pt x="10375" y="4019"/>
                  </a:lnTo>
                  <a:lnTo>
                    <a:pt x="10351" y="4092"/>
                  </a:lnTo>
                  <a:lnTo>
                    <a:pt x="10327" y="4165"/>
                  </a:lnTo>
                  <a:lnTo>
                    <a:pt x="10253" y="4287"/>
                  </a:lnTo>
                  <a:lnTo>
                    <a:pt x="10132" y="4384"/>
                  </a:lnTo>
                  <a:lnTo>
                    <a:pt x="10059" y="4409"/>
                  </a:lnTo>
                  <a:lnTo>
                    <a:pt x="9986" y="4409"/>
                  </a:lnTo>
                  <a:lnTo>
                    <a:pt x="9986" y="4409"/>
                  </a:lnTo>
                  <a:close/>
                  <a:moveTo>
                    <a:pt x="13200" y="4165"/>
                  </a:moveTo>
                  <a:lnTo>
                    <a:pt x="13200" y="4165"/>
                  </a:lnTo>
                  <a:lnTo>
                    <a:pt x="12957" y="3897"/>
                  </a:lnTo>
                  <a:lnTo>
                    <a:pt x="12713" y="3605"/>
                  </a:lnTo>
                  <a:lnTo>
                    <a:pt x="12713" y="3605"/>
                  </a:lnTo>
                  <a:lnTo>
                    <a:pt x="12372" y="3288"/>
                  </a:lnTo>
                  <a:lnTo>
                    <a:pt x="12007" y="3020"/>
                  </a:lnTo>
                  <a:lnTo>
                    <a:pt x="11642" y="2752"/>
                  </a:lnTo>
                  <a:lnTo>
                    <a:pt x="11276" y="2533"/>
                  </a:lnTo>
                  <a:lnTo>
                    <a:pt x="11276" y="2533"/>
                  </a:lnTo>
                  <a:lnTo>
                    <a:pt x="11715" y="2265"/>
                  </a:lnTo>
                  <a:lnTo>
                    <a:pt x="12153" y="2046"/>
                  </a:lnTo>
                  <a:lnTo>
                    <a:pt x="12518" y="1876"/>
                  </a:lnTo>
                  <a:lnTo>
                    <a:pt x="12884" y="1754"/>
                  </a:lnTo>
                  <a:lnTo>
                    <a:pt x="13176" y="1681"/>
                  </a:lnTo>
                  <a:lnTo>
                    <a:pt x="13444" y="1681"/>
                  </a:lnTo>
                  <a:lnTo>
                    <a:pt x="13541" y="1681"/>
                  </a:lnTo>
                  <a:lnTo>
                    <a:pt x="13639" y="1730"/>
                  </a:lnTo>
                  <a:lnTo>
                    <a:pt x="13736" y="1754"/>
                  </a:lnTo>
                  <a:lnTo>
                    <a:pt x="13809" y="1827"/>
                  </a:lnTo>
                  <a:lnTo>
                    <a:pt x="13809" y="1827"/>
                  </a:lnTo>
                  <a:lnTo>
                    <a:pt x="13858" y="1900"/>
                  </a:lnTo>
                  <a:lnTo>
                    <a:pt x="13907" y="1973"/>
                  </a:lnTo>
                  <a:lnTo>
                    <a:pt x="13931" y="2070"/>
                  </a:lnTo>
                  <a:lnTo>
                    <a:pt x="13955" y="2168"/>
                  </a:lnTo>
                  <a:lnTo>
                    <a:pt x="13955" y="2411"/>
                  </a:lnTo>
                  <a:lnTo>
                    <a:pt x="13882" y="2679"/>
                  </a:lnTo>
                  <a:lnTo>
                    <a:pt x="13785" y="3020"/>
                  </a:lnTo>
                  <a:lnTo>
                    <a:pt x="13639" y="3361"/>
                  </a:lnTo>
                  <a:lnTo>
                    <a:pt x="13444" y="3751"/>
                  </a:lnTo>
                  <a:lnTo>
                    <a:pt x="13200" y="4165"/>
                  </a:lnTo>
                  <a:lnTo>
                    <a:pt x="13200" y="4165"/>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6" name="Google Shape;246;p33"/>
          <p:cNvGrpSpPr/>
          <p:nvPr/>
        </p:nvGrpSpPr>
        <p:grpSpPr>
          <a:xfrm rot="-605351">
            <a:off x="5317344" y="4192684"/>
            <a:ext cx="722740" cy="719380"/>
            <a:chOff x="576250" y="4319400"/>
            <a:chExt cx="442075" cy="442050"/>
          </a:xfrm>
        </p:grpSpPr>
        <p:sp>
          <p:nvSpPr>
            <p:cNvPr id="247" name="Google Shape;247;p33"/>
            <p:cNvSpPr/>
            <p:nvPr/>
          </p:nvSpPr>
          <p:spPr>
            <a:xfrm>
              <a:off x="576250" y="4319400"/>
              <a:ext cx="442075" cy="442050"/>
            </a:xfrm>
            <a:custGeom>
              <a:rect b="b" l="l" r="r" t="t"/>
              <a:pathLst>
                <a:path extrusionOk="0" fill="none" h="17682" w="17683">
                  <a:moveTo>
                    <a:pt x="11472" y="17292"/>
                  </a:moveTo>
                  <a:lnTo>
                    <a:pt x="11472" y="12153"/>
                  </a:lnTo>
                  <a:lnTo>
                    <a:pt x="16416" y="7209"/>
                  </a:lnTo>
                  <a:lnTo>
                    <a:pt x="16416" y="7209"/>
                  </a:lnTo>
                  <a:lnTo>
                    <a:pt x="16562" y="7063"/>
                  </a:lnTo>
                  <a:lnTo>
                    <a:pt x="16684" y="6868"/>
                  </a:lnTo>
                  <a:lnTo>
                    <a:pt x="16830" y="6674"/>
                  </a:lnTo>
                  <a:lnTo>
                    <a:pt x="16927" y="6479"/>
                  </a:lnTo>
                  <a:lnTo>
                    <a:pt x="17146" y="6040"/>
                  </a:lnTo>
                  <a:lnTo>
                    <a:pt x="17317" y="5553"/>
                  </a:lnTo>
                  <a:lnTo>
                    <a:pt x="17439" y="5042"/>
                  </a:lnTo>
                  <a:lnTo>
                    <a:pt x="17560" y="4506"/>
                  </a:lnTo>
                  <a:lnTo>
                    <a:pt x="17633" y="3970"/>
                  </a:lnTo>
                  <a:lnTo>
                    <a:pt x="17658" y="3434"/>
                  </a:lnTo>
                  <a:lnTo>
                    <a:pt x="17682" y="2898"/>
                  </a:lnTo>
                  <a:lnTo>
                    <a:pt x="17682" y="2411"/>
                  </a:lnTo>
                  <a:lnTo>
                    <a:pt x="17658" y="1949"/>
                  </a:lnTo>
                  <a:lnTo>
                    <a:pt x="17609" y="1510"/>
                  </a:lnTo>
                  <a:lnTo>
                    <a:pt x="17536" y="1145"/>
                  </a:lnTo>
                  <a:lnTo>
                    <a:pt x="17463" y="828"/>
                  </a:lnTo>
                  <a:lnTo>
                    <a:pt x="17366" y="585"/>
                  </a:lnTo>
                  <a:lnTo>
                    <a:pt x="17292" y="487"/>
                  </a:lnTo>
                  <a:lnTo>
                    <a:pt x="17244" y="439"/>
                  </a:lnTo>
                  <a:lnTo>
                    <a:pt x="17244" y="439"/>
                  </a:lnTo>
                  <a:lnTo>
                    <a:pt x="17195" y="390"/>
                  </a:lnTo>
                  <a:lnTo>
                    <a:pt x="17098" y="317"/>
                  </a:lnTo>
                  <a:lnTo>
                    <a:pt x="16854" y="219"/>
                  </a:lnTo>
                  <a:lnTo>
                    <a:pt x="16537" y="146"/>
                  </a:lnTo>
                  <a:lnTo>
                    <a:pt x="16172" y="73"/>
                  </a:lnTo>
                  <a:lnTo>
                    <a:pt x="15734" y="25"/>
                  </a:lnTo>
                  <a:lnTo>
                    <a:pt x="15271" y="0"/>
                  </a:lnTo>
                  <a:lnTo>
                    <a:pt x="14784" y="0"/>
                  </a:lnTo>
                  <a:lnTo>
                    <a:pt x="14248" y="25"/>
                  </a:lnTo>
                  <a:lnTo>
                    <a:pt x="13712" y="49"/>
                  </a:lnTo>
                  <a:lnTo>
                    <a:pt x="13176" y="122"/>
                  </a:lnTo>
                  <a:lnTo>
                    <a:pt x="12641" y="244"/>
                  </a:lnTo>
                  <a:lnTo>
                    <a:pt x="12129" y="366"/>
                  </a:lnTo>
                  <a:lnTo>
                    <a:pt x="11642" y="536"/>
                  </a:lnTo>
                  <a:lnTo>
                    <a:pt x="11204" y="755"/>
                  </a:lnTo>
                  <a:lnTo>
                    <a:pt x="10985" y="853"/>
                  </a:lnTo>
                  <a:lnTo>
                    <a:pt x="10814" y="999"/>
                  </a:lnTo>
                  <a:lnTo>
                    <a:pt x="10619" y="1121"/>
                  </a:lnTo>
                  <a:lnTo>
                    <a:pt x="10473" y="1267"/>
                  </a:lnTo>
                  <a:lnTo>
                    <a:pt x="5529" y="6211"/>
                  </a:lnTo>
                  <a:lnTo>
                    <a:pt x="390" y="6211"/>
                  </a:lnTo>
                  <a:lnTo>
                    <a:pt x="390" y="6211"/>
                  </a:lnTo>
                  <a:lnTo>
                    <a:pt x="244" y="6235"/>
                  </a:lnTo>
                  <a:lnTo>
                    <a:pt x="147" y="6259"/>
                  </a:lnTo>
                  <a:lnTo>
                    <a:pt x="49" y="6308"/>
                  </a:lnTo>
                  <a:lnTo>
                    <a:pt x="0" y="6381"/>
                  </a:lnTo>
                  <a:lnTo>
                    <a:pt x="0" y="6454"/>
                  </a:lnTo>
                  <a:lnTo>
                    <a:pt x="25" y="6552"/>
                  </a:lnTo>
                  <a:lnTo>
                    <a:pt x="74" y="6649"/>
                  </a:lnTo>
                  <a:lnTo>
                    <a:pt x="171" y="6771"/>
                  </a:lnTo>
                  <a:lnTo>
                    <a:pt x="2582" y="9158"/>
                  </a:lnTo>
                  <a:lnTo>
                    <a:pt x="2265" y="9474"/>
                  </a:lnTo>
                  <a:lnTo>
                    <a:pt x="950" y="9718"/>
                  </a:lnTo>
                  <a:lnTo>
                    <a:pt x="950" y="9718"/>
                  </a:lnTo>
                  <a:lnTo>
                    <a:pt x="804" y="9767"/>
                  </a:lnTo>
                  <a:lnTo>
                    <a:pt x="682" y="9815"/>
                  </a:lnTo>
                  <a:lnTo>
                    <a:pt x="609" y="9913"/>
                  </a:lnTo>
                  <a:lnTo>
                    <a:pt x="561" y="9986"/>
                  </a:lnTo>
                  <a:lnTo>
                    <a:pt x="561" y="10083"/>
                  </a:lnTo>
                  <a:lnTo>
                    <a:pt x="585" y="10205"/>
                  </a:lnTo>
                  <a:lnTo>
                    <a:pt x="634" y="10302"/>
                  </a:lnTo>
                  <a:lnTo>
                    <a:pt x="731" y="10424"/>
                  </a:lnTo>
                  <a:lnTo>
                    <a:pt x="7258" y="16951"/>
                  </a:lnTo>
                  <a:lnTo>
                    <a:pt x="7258" y="16951"/>
                  </a:lnTo>
                  <a:lnTo>
                    <a:pt x="7380" y="17049"/>
                  </a:lnTo>
                  <a:lnTo>
                    <a:pt x="7477" y="17097"/>
                  </a:lnTo>
                  <a:lnTo>
                    <a:pt x="7599" y="17122"/>
                  </a:lnTo>
                  <a:lnTo>
                    <a:pt x="7697" y="17122"/>
                  </a:lnTo>
                  <a:lnTo>
                    <a:pt x="7770" y="17073"/>
                  </a:lnTo>
                  <a:lnTo>
                    <a:pt x="7867" y="17000"/>
                  </a:lnTo>
                  <a:lnTo>
                    <a:pt x="7916" y="16878"/>
                  </a:lnTo>
                  <a:lnTo>
                    <a:pt x="7965" y="16732"/>
                  </a:lnTo>
                  <a:lnTo>
                    <a:pt x="8208" y="15417"/>
                  </a:lnTo>
                  <a:lnTo>
                    <a:pt x="8525" y="15100"/>
                  </a:lnTo>
                  <a:lnTo>
                    <a:pt x="10911" y="17511"/>
                  </a:lnTo>
                  <a:lnTo>
                    <a:pt x="10911" y="17511"/>
                  </a:lnTo>
                  <a:lnTo>
                    <a:pt x="11033" y="17609"/>
                  </a:lnTo>
                  <a:lnTo>
                    <a:pt x="11131" y="17658"/>
                  </a:lnTo>
                  <a:lnTo>
                    <a:pt x="11228" y="17682"/>
                  </a:lnTo>
                  <a:lnTo>
                    <a:pt x="11301" y="17682"/>
                  </a:lnTo>
                  <a:lnTo>
                    <a:pt x="11374" y="17633"/>
                  </a:lnTo>
                  <a:lnTo>
                    <a:pt x="11423" y="17536"/>
                  </a:lnTo>
                  <a:lnTo>
                    <a:pt x="11447" y="17438"/>
                  </a:lnTo>
                  <a:lnTo>
                    <a:pt x="11472" y="17292"/>
                  </a:lnTo>
                  <a:lnTo>
                    <a:pt x="11472" y="17292"/>
                  </a:lnTo>
                  <a:close/>
                  <a:moveTo>
                    <a:pt x="6162" y="12202"/>
                  </a:moveTo>
                  <a:lnTo>
                    <a:pt x="6162" y="12202"/>
                  </a:lnTo>
                  <a:lnTo>
                    <a:pt x="6089" y="12275"/>
                  </a:lnTo>
                  <a:lnTo>
                    <a:pt x="6016" y="12324"/>
                  </a:lnTo>
                  <a:lnTo>
                    <a:pt x="5919" y="12348"/>
                  </a:lnTo>
                  <a:lnTo>
                    <a:pt x="5821" y="12348"/>
                  </a:lnTo>
                  <a:lnTo>
                    <a:pt x="5724" y="12348"/>
                  </a:lnTo>
                  <a:lnTo>
                    <a:pt x="5626" y="12324"/>
                  </a:lnTo>
                  <a:lnTo>
                    <a:pt x="5553" y="12275"/>
                  </a:lnTo>
                  <a:lnTo>
                    <a:pt x="5480" y="12202"/>
                  </a:lnTo>
                  <a:lnTo>
                    <a:pt x="5480" y="12202"/>
                  </a:lnTo>
                  <a:lnTo>
                    <a:pt x="5407" y="12129"/>
                  </a:lnTo>
                  <a:lnTo>
                    <a:pt x="5359" y="12056"/>
                  </a:lnTo>
                  <a:lnTo>
                    <a:pt x="5334" y="11959"/>
                  </a:lnTo>
                  <a:lnTo>
                    <a:pt x="5334" y="11861"/>
                  </a:lnTo>
                  <a:lnTo>
                    <a:pt x="5334" y="11764"/>
                  </a:lnTo>
                  <a:lnTo>
                    <a:pt x="5359" y="11666"/>
                  </a:lnTo>
                  <a:lnTo>
                    <a:pt x="5407" y="11593"/>
                  </a:lnTo>
                  <a:lnTo>
                    <a:pt x="5480" y="11520"/>
                  </a:lnTo>
                  <a:lnTo>
                    <a:pt x="8013" y="8987"/>
                  </a:lnTo>
                  <a:lnTo>
                    <a:pt x="8013" y="8987"/>
                  </a:lnTo>
                  <a:lnTo>
                    <a:pt x="8086" y="8939"/>
                  </a:lnTo>
                  <a:lnTo>
                    <a:pt x="8159" y="8890"/>
                  </a:lnTo>
                  <a:lnTo>
                    <a:pt x="8257" y="8865"/>
                  </a:lnTo>
                  <a:lnTo>
                    <a:pt x="8354" y="8841"/>
                  </a:lnTo>
                  <a:lnTo>
                    <a:pt x="8452" y="8865"/>
                  </a:lnTo>
                  <a:lnTo>
                    <a:pt x="8525" y="8890"/>
                  </a:lnTo>
                  <a:lnTo>
                    <a:pt x="8622" y="8939"/>
                  </a:lnTo>
                  <a:lnTo>
                    <a:pt x="8695" y="8987"/>
                  </a:lnTo>
                  <a:lnTo>
                    <a:pt x="8695" y="8987"/>
                  </a:lnTo>
                  <a:lnTo>
                    <a:pt x="8744" y="9060"/>
                  </a:lnTo>
                  <a:lnTo>
                    <a:pt x="8793" y="9158"/>
                  </a:lnTo>
                  <a:lnTo>
                    <a:pt x="8817" y="9231"/>
                  </a:lnTo>
                  <a:lnTo>
                    <a:pt x="8841" y="9328"/>
                  </a:lnTo>
                  <a:lnTo>
                    <a:pt x="8817" y="9426"/>
                  </a:lnTo>
                  <a:lnTo>
                    <a:pt x="8793" y="9523"/>
                  </a:lnTo>
                  <a:lnTo>
                    <a:pt x="8744" y="9596"/>
                  </a:lnTo>
                  <a:lnTo>
                    <a:pt x="8695" y="9669"/>
                  </a:lnTo>
                  <a:lnTo>
                    <a:pt x="6162" y="12202"/>
                  </a:lnTo>
                  <a:close/>
                  <a:moveTo>
                    <a:pt x="13396" y="7307"/>
                  </a:moveTo>
                  <a:lnTo>
                    <a:pt x="13396" y="7307"/>
                  </a:lnTo>
                  <a:lnTo>
                    <a:pt x="13274" y="7404"/>
                  </a:lnTo>
                  <a:lnTo>
                    <a:pt x="13152" y="7477"/>
                  </a:lnTo>
                  <a:lnTo>
                    <a:pt x="13006" y="7526"/>
                  </a:lnTo>
                  <a:lnTo>
                    <a:pt x="12836" y="7550"/>
                  </a:lnTo>
                  <a:lnTo>
                    <a:pt x="12689" y="7526"/>
                  </a:lnTo>
                  <a:lnTo>
                    <a:pt x="12543" y="7477"/>
                  </a:lnTo>
                  <a:lnTo>
                    <a:pt x="12421" y="7404"/>
                  </a:lnTo>
                  <a:lnTo>
                    <a:pt x="12300" y="7307"/>
                  </a:lnTo>
                  <a:lnTo>
                    <a:pt x="10376" y="5383"/>
                  </a:lnTo>
                  <a:lnTo>
                    <a:pt x="10376" y="5383"/>
                  </a:lnTo>
                  <a:lnTo>
                    <a:pt x="10278" y="5261"/>
                  </a:lnTo>
                  <a:lnTo>
                    <a:pt x="10205" y="5139"/>
                  </a:lnTo>
                  <a:lnTo>
                    <a:pt x="10156" y="4993"/>
                  </a:lnTo>
                  <a:lnTo>
                    <a:pt x="10132" y="4847"/>
                  </a:lnTo>
                  <a:lnTo>
                    <a:pt x="10156" y="4676"/>
                  </a:lnTo>
                  <a:lnTo>
                    <a:pt x="10205" y="4530"/>
                  </a:lnTo>
                  <a:lnTo>
                    <a:pt x="10278" y="4408"/>
                  </a:lnTo>
                  <a:lnTo>
                    <a:pt x="10376" y="4287"/>
                  </a:lnTo>
                  <a:lnTo>
                    <a:pt x="10376" y="4287"/>
                  </a:lnTo>
                  <a:lnTo>
                    <a:pt x="11326" y="3313"/>
                  </a:lnTo>
                  <a:lnTo>
                    <a:pt x="11326" y="3313"/>
                  </a:lnTo>
                  <a:lnTo>
                    <a:pt x="11496" y="3166"/>
                  </a:lnTo>
                  <a:lnTo>
                    <a:pt x="11666" y="3045"/>
                  </a:lnTo>
                  <a:lnTo>
                    <a:pt x="11861" y="2947"/>
                  </a:lnTo>
                  <a:lnTo>
                    <a:pt x="12032" y="2850"/>
                  </a:lnTo>
                  <a:lnTo>
                    <a:pt x="12227" y="2777"/>
                  </a:lnTo>
                  <a:lnTo>
                    <a:pt x="12446" y="2728"/>
                  </a:lnTo>
                  <a:lnTo>
                    <a:pt x="12641" y="2704"/>
                  </a:lnTo>
                  <a:lnTo>
                    <a:pt x="12836" y="2704"/>
                  </a:lnTo>
                  <a:lnTo>
                    <a:pt x="13055" y="2704"/>
                  </a:lnTo>
                  <a:lnTo>
                    <a:pt x="13250" y="2728"/>
                  </a:lnTo>
                  <a:lnTo>
                    <a:pt x="13469" y="2777"/>
                  </a:lnTo>
                  <a:lnTo>
                    <a:pt x="13664" y="2850"/>
                  </a:lnTo>
                  <a:lnTo>
                    <a:pt x="13834" y="2947"/>
                  </a:lnTo>
                  <a:lnTo>
                    <a:pt x="14029" y="3045"/>
                  </a:lnTo>
                  <a:lnTo>
                    <a:pt x="14199" y="3166"/>
                  </a:lnTo>
                  <a:lnTo>
                    <a:pt x="14370" y="3313"/>
                  </a:lnTo>
                  <a:lnTo>
                    <a:pt x="14370" y="3313"/>
                  </a:lnTo>
                  <a:lnTo>
                    <a:pt x="14516" y="3483"/>
                  </a:lnTo>
                  <a:lnTo>
                    <a:pt x="14638" y="3653"/>
                  </a:lnTo>
                  <a:lnTo>
                    <a:pt x="14735" y="3848"/>
                  </a:lnTo>
                  <a:lnTo>
                    <a:pt x="14833" y="4019"/>
                  </a:lnTo>
                  <a:lnTo>
                    <a:pt x="14906" y="4214"/>
                  </a:lnTo>
                  <a:lnTo>
                    <a:pt x="14954" y="4433"/>
                  </a:lnTo>
                  <a:lnTo>
                    <a:pt x="14979" y="4628"/>
                  </a:lnTo>
                  <a:lnTo>
                    <a:pt x="14979" y="4847"/>
                  </a:lnTo>
                  <a:lnTo>
                    <a:pt x="14979" y="5042"/>
                  </a:lnTo>
                  <a:lnTo>
                    <a:pt x="14954" y="5237"/>
                  </a:lnTo>
                  <a:lnTo>
                    <a:pt x="14906" y="5456"/>
                  </a:lnTo>
                  <a:lnTo>
                    <a:pt x="14833" y="5651"/>
                  </a:lnTo>
                  <a:lnTo>
                    <a:pt x="14735" y="5821"/>
                  </a:lnTo>
                  <a:lnTo>
                    <a:pt x="14638" y="6016"/>
                  </a:lnTo>
                  <a:lnTo>
                    <a:pt x="14516" y="6186"/>
                  </a:lnTo>
                  <a:lnTo>
                    <a:pt x="14370" y="6357"/>
                  </a:lnTo>
                  <a:lnTo>
                    <a:pt x="14370" y="6357"/>
                  </a:lnTo>
                  <a:lnTo>
                    <a:pt x="13396" y="7307"/>
                  </a:lnTo>
                  <a:lnTo>
                    <a:pt x="13396" y="7307"/>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33"/>
            <p:cNvSpPr/>
            <p:nvPr/>
          </p:nvSpPr>
          <p:spPr>
            <a:xfrm>
              <a:off x="595725" y="4668875"/>
              <a:ext cx="73100" cy="73100"/>
            </a:xfrm>
            <a:custGeom>
              <a:rect b="b" l="l" r="r" t="t"/>
              <a:pathLst>
                <a:path extrusionOk="0" fill="none" h="2924" w="2924">
                  <a:moveTo>
                    <a:pt x="2656" y="269"/>
                  </a:moveTo>
                  <a:lnTo>
                    <a:pt x="2656" y="269"/>
                  </a:lnTo>
                  <a:lnTo>
                    <a:pt x="2509" y="147"/>
                  </a:lnTo>
                  <a:lnTo>
                    <a:pt x="2363" y="74"/>
                  </a:lnTo>
                  <a:lnTo>
                    <a:pt x="2193" y="25"/>
                  </a:lnTo>
                  <a:lnTo>
                    <a:pt x="2022" y="1"/>
                  </a:lnTo>
                  <a:lnTo>
                    <a:pt x="1852" y="25"/>
                  </a:lnTo>
                  <a:lnTo>
                    <a:pt x="1681" y="74"/>
                  </a:lnTo>
                  <a:lnTo>
                    <a:pt x="1511" y="147"/>
                  </a:lnTo>
                  <a:lnTo>
                    <a:pt x="1365" y="269"/>
                  </a:lnTo>
                  <a:lnTo>
                    <a:pt x="1365" y="269"/>
                  </a:lnTo>
                  <a:lnTo>
                    <a:pt x="1219" y="488"/>
                  </a:lnTo>
                  <a:lnTo>
                    <a:pt x="999" y="829"/>
                  </a:lnTo>
                  <a:lnTo>
                    <a:pt x="561" y="1730"/>
                  </a:lnTo>
                  <a:lnTo>
                    <a:pt x="171" y="2558"/>
                  </a:lnTo>
                  <a:lnTo>
                    <a:pt x="1" y="2924"/>
                  </a:lnTo>
                  <a:lnTo>
                    <a:pt x="1" y="2924"/>
                  </a:lnTo>
                  <a:lnTo>
                    <a:pt x="366" y="2753"/>
                  </a:lnTo>
                  <a:lnTo>
                    <a:pt x="1194" y="2363"/>
                  </a:lnTo>
                  <a:lnTo>
                    <a:pt x="2095" y="1925"/>
                  </a:lnTo>
                  <a:lnTo>
                    <a:pt x="2436" y="1706"/>
                  </a:lnTo>
                  <a:lnTo>
                    <a:pt x="2656" y="1560"/>
                  </a:lnTo>
                  <a:lnTo>
                    <a:pt x="2656" y="1560"/>
                  </a:lnTo>
                  <a:lnTo>
                    <a:pt x="2777" y="1414"/>
                  </a:lnTo>
                  <a:lnTo>
                    <a:pt x="2850" y="1243"/>
                  </a:lnTo>
                  <a:lnTo>
                    <a:pt x="2899" y="1073"/>
                  </a:lnTo>
                  <a:lnTo>
                    <a:pt x="2923" y="902"/>
                  </a:lnTo>
                  <a:lnTo>
                    <a:pt x="2899" y="732"/>
                  </a:lnTo>
                  <a:lnTo>
                    <a:pt x="2850" y="561"/>
                  </a:lnTo>
                  <a:lnTo>
                    <a:pt x="2777" y="415"/>
                  </a:lnTo>
                  <a:lnTo>
                    <a:pt x="2656" y="269"/>
                  </a:lnTo>
                  <a:lnTo>
                    <a:pt x="2656" y="269"/>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33"/>
            <p:cNvSpPr/>
            <p:nvPr/>
          </p:nvSpPr>
          <p:spPr>
            <a:xfrm>
              <a:off x="652350" y="4711500"/>
              <a:ext cx="46925" cy="46925"/>
            </a:xfrm>
            <a:custGeom>
              <a:rect b="b" l="l" r="r" t="t"/>
              <a:pathLst>
                <a:path extrusionOk="0" fill="none" h="1877" w="1877">
                  <a:moveTo>
                    <a:pt x="1657" y="244"/>
                  </a:moveTo>
                  <a:lnTo>
                    <a:pt x="1657" y="244"/>
                  </a:lnTo>
                  <a:lnTo>
                    <a:pt x="1535" y="147"/>
                  </a:lnTo>
                  <a:lnTo>
                    <a:pt x="1413" y="74"/>
                  </a:lnTo>
                  <a:lnTo>
                    <a:pt x="1267" y="25"/>
                  </a:lnTo>
                  <a:lnTo>
                    <a:pt x="1121" y="1"/>
                  </a:lnTo>
                  <a:lnTo>
                    <a:pt x="975" y="25"/>
                  </a:lnTo>
                  <a:lnTo>
                    <a:pt x="829" y="74"/>
                  </a:lnTo>
                  <a:lnTo>
                    <a:pt x="707" y="147"/>
                  </a:lnTo>
                  <a:lnTo>
                    <a:pt x="585" y="244"/>
                  </a:lnTo>
                  <a:lnTo>
                    <a:pt x="585" y="244"/>
                  </a:lnTo>
                  <a:lnTo>
                    <a:pt x="464" y="391"/>
                  </a:lnTo>
                  <a:lnTo>
                    <a:pt x="366" y="610"/>
                  </a:lnTo>
                  <a:lnTo>
                    <a:pt x="269" y="878"/>
                  </a:lnTo>
                  <a:lnTo>
                    <a:pt x="171" y="1170"/>
                  </a:lnTo>
                  <a:lnTo>
                    <a:pt x="50" y="1681"/>
                  </a:lnTo>
                  <a:lnTo>
                    <a:pt x="1" y="1876"/>
                  </a:lnTo>
                  <a:lnTo>
                    <a:pt x="1" y="1876"/>
                  </a:lnTo>
                  <a:lnTo>
                    <a:pt x="220" y="1852"/>
                  </a:lnTo>
                  <a:lnTo>
                    <a:pt x="731" y="1706"/>
                  </a:lnTo>
                  <a:lnTo>
                    <a:pt x="999" y="1633"/>
                  </a:lnTo>
                  <a:lnTo>
                    <a:pt x="1267" y="1535"/>
                  </a:lnTo>
                  <a:lnTo>
                    <a:pt x="1511" y="1413"/>
                  </a:lnTo>
                  <a:lnTo>
                    <a:pt x="1657" y="1316"/>
                  </a:lnTo>
                  <a:lnTo>
                    <a:pt x="1657" y="1316"/>
                  </a:lnTo>
                  <a:lnTo>
                    <a:pt x="1754" y="1194"/>
                  </a:lnTo>
                  <a:lnTo>
                    <a:pt x="1827" y="1048"/>
                  </a:lnTo>
                  <a:lnTo>
                    <a:pt x="1876" y="926"/>
                  </a:lnTo>
                  <a:lnTo>
                    <a:pt x="1876" y="780"/>
                  </a:lnTo>
                  <a:lnTo>
                    <a:pt x="1876" y="634"/>
                  </a:lnTo>
                  <a:lnTo>
                    <a:pt x="1827" y="488"/>
                  </a:lnTo>
                  <a:lnTo>
                    <a:pt x="1754" y="366"/>
                  </a:lnTo>
                  <a:lnTo>
                    <a:pt x="1657" y="244"/>
                  </a:lnTo>
                  <a:lnTo>
                    <a:pt x="1657" y="244"/>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33"/>
            <p:cNvSpPr/>
            <p:nvPr/>
          </p:nvSpPr>
          <p:spPr>
            <a:xfrm>
              <a:off x="579300" y="4638450"/>
              <a:ext cx="46900" cy="46900"/>
            </a:xfrm>
            <a:custGeom>
              <a:rect b="b" l="l" r="r" t="t"/>
              <a:pathLst>
                <a:path extrusionOk="0" fill="none" h="1876" w="1876">
                  <a:moveTo>
                    <a:pt x="1632" y="219"/>
                  </a:moveTo>
                  <a:lnTo>
                    <a:pt x="1632" y="219"/>
                  </a:lnTo>
                  <a:lnTo>
                    <a:pt x="1510" y="122"/>
                  </a:lnTo>
                  <a:lnTo>
                    <a:pt x="1388" y="49"/>
                  </a:lnTo>
                  <a:lnTo>
                    <a:pt x="1242" y="0"/>
                  </a:lnTo>
                  <a:lnTo>
                    <a:pt x="1096" y="0"/>
                  </a:lnTo>
                  <a:lnTo>
                    <a:pt x="950" y="0"/>
                  </a:lnTo>
                  <a:lnTo>
                    <a:pt x="828" y="49"/>
                  </a:lnTo>
                  <a:lnTo>
                    <a:pt x="682" y="122"/>
                  </a:lnTo>
                  <a:lnTo>
                    <a:pt x="560" y="219"/>
                  </a:lnTo>
                  <a:lnTo>
                    <a:pt x="560" y="219"/>
                  </a:lnTo>
                  <a:lnTo>
                    <a:pt x="463" y="366"/>
                  </a:lnTo>
                  <a:lnTo>
                    <a:pt x="341" y="609"/>
                  </a:lnTo>
                  <a:lnTo>
                    <a:pt x="244" y="877"/>
                  </a:lnTo>
                  <a:lnTo>
                    <a:pt x="171" y="1145"/>
                  </a:lnTo>
                  <a:lnTo>
                    <a:pt x="25" y="1656"/>
                  </a:lnTo>
                  <a:lnTo>
                    <a:pt x="0" y="1876"/>
                  </a:lnTo>
                  <a:lnTo>
                    <a:pt x="0" y="1876"/>
                  </a:lnTo>
                  <a:lnTo>
                    <a:pt x="195" y="1827"/>
                  </a:lnTo>
                  <a:lnTo>
                    <a:pt x="707" y="1705"/>
                  </a:lnTo>
                  <a:lnTo>
                    <a:pt x="999" y="1608"/>
                  </a:lnTo>
                  <a:lnTo>
                    <a:pt x="1267" y="1510"/>
                  </a:lnTo>
                  <a:lnTo>
                    <a:pt x="1486" y="1413"/>
                  </a:lnTo>
                  <a:lnTo>
                    <a:pt x="1632" y="1291"/>
                  </a:lnTo>
                  <a:lnTo>
                    <a:pt x="1632" y="1291"/>
                  </a:lnTo>
                  <a:lnTo>
                    <a:pt x="1729" y="1169"/>
                  </a:lnTo>
                  <a:lnTo>
                    <a:pt x="1802" y="1048"/>
                  </a:lnTo>
                  <a:lnTo>
                    <a:pt x="1851" y="901"/>
                  </a:lnTo>
                  <a:lnTo>
                    <a:pt x="1876" y="755"/>
                  </a:lnTo>
                  <a:lnTo>
                    <a:pt x="1851" y="609"/>
                  </a:lnTo>
                  <a:lnTo>
                    <a:pt x="1802" y="463"/>
                  </a:lnTo>
                  <a:lnTo>
                    <a:pt x="1729" y="341"/>
                  </a:lnTo>
                  <a:lnTo>
                    <a:pt x="1632" y="219"/>
                  </a:lnTo>
                  <a:lnTo>
                    <a:pt x="1632" y="219"/>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1" name="Google Shape;251;p33"/>
          <p:cNvSpPr/>
          <p:nvPr/>
        </p:nvSpPr>
        <p:spPr>
          <a:xfrm>
            <a:off x="4640096" y="729057"/>
            <a:ext cx="274649" cy="262246"/>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33"/>
          <p:cNvSpPr/>
          <p:nvPr/>
        </p:nvSpPr>
        <p:spPr>
          <a:xfrm rot="2697359">
            <a:off x="8131977" y="1748993"/>
            <a:ext cx="416923" cy="398094"/>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33"/>
          <p:cNvSpPr/>
          <p:nvPr/>
        </p:nvSpPr>
        <p:spPr>
          <a:xfrm>
            <a:off x="8197811" y="2732702"/>
            <a:ext cx="167017" cy="159510"/>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33"/>
          <p:cNvSpPr/>
          <p:nvPr/>
        </p:nvSpPr>
        <p:spPr>
          <a:xfrm rot="1279940">
            <a:off x="4117355" y="3319352"/>
            <a:ext cx="166981" cy="159499"/>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34"/>
          <p:cNvSpPr txBox="1"/>
          <p:nvPr>
            <p:ph idx="4294967295" type="subTitle"/>
          </p:nvPr>
        </p:nvSpPr>
        <p:spPr>
          <a:xfrm>
            <a:off x="586700" y="205350"/>
            <a:ext cx="7539300" cy="4185300"/>
          </a:xfrm>
          <a:prstGeom prst="rect">
            <a:avLst/>
          </a:prstGeom>
        </p:spPr>
        <p:txBody>
          <a:bodyPr anchorCtr="0" anchor="t" bIns="0" lIns="0" spcFirstLastPara="1" rIns="0" wrap="square" tIns="0">
            <a:noAutofit/>
          </a:bodyPr>
          <a:lstStyle/>
          <a:p>
            <a:pPr indent="0" lvl="0" marL="0" rtl="0" algn="just">
              <a:spcBef>
                <a:spcPts val="1200"/>
              </a:spcBef>
              <a:spcAft>
                <a:spcPts val="0"/>
              </a:spcAft>
              <a:buNone/>
            </a:pPr>
            <a:r>
              <a:t/>
            </a:r>
            <a:endParaRPr b="1" sz="2300">
              <a:solidFill>
                <a:srgbClr val="000000"/>
              </a:solidFill>
              <a:latin typeface="Arial"/>
              <a:ea typeface="Arial"/>
              <a:cs typeface="Arial"/>
              <a:sym typeface="Arial"/>
            </a:endParaRPr>
          </a:p>
          <a:p>
            <a:pPr indent="12700" lvl="0" marL="914400" rtl="0" algn="just">
              <a:lnSpc>
                <a:spcPct val="100000"/>
              </a:lnSpc>
              <a:spcBef>
                <a:spcPts val="1200"/>
              </a:spcBef>
              <a:spcAft>
                <a:spcPts val="0"/>
              </a:spcAft>
              <a:buNone/>
            </a:pPr>
            <a:r>
              <a:rPr lang="en" sz="2300">
                <a:solidFill>
                  <a:srgbClr val="000000"/>
                </a:solidFill>
                <a:latin typeface="Arial"/>
                <a:ea typeface="Arial"/>
                <a:cs typeface="Arial"/>
                <a:sym typeface="Arial"/>
              </a:rPr>
              <a:t>The cost of capital serves as the benchmark in</a:t>
            </a:r>
            <a:endParaRPr sz="23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2300">
                <a:solidFill>
                  <a:srgbClr val="000000"/>
                </a:solidFill>
                <a:latin typeface="Arial"/>
                <a:ea typeface="Arial"/>
                <a:cs typeface="Arial"/>
                <a:sym typeface="Arial"/>
              </a:rPr>
              <a:t>evaluating investment proposals.  It is the threshold with which the rate of return on investment is compared.  The basic rule is that “an investment with a rate of return that is higher than the cost of capital” is favorable.</a:t>
            </a:r>
            <a:endParaRPr sz="2300">
              <a:solidFill>
                <a:srgbClr val="000000"/>
              </a:solidFill>
              <a:latin typeface="Arial"/>
              <a:ea typeface="Arial"/>
              <a:cs typeface="Arial"/>
              <a:sym typeface="Arial"/>
            </a:endParaRPr>
          </a:p>
          <a:p>
            <a:pPr indent="0" lvl="0" marL="0" rtl="0" algn="just">
              <a:spcBef>
                <a:spcPts val="1200"/>
              </a:spcBef>
              <a:spcAft>
                <a:spcPts val="0"/>
              </a:spcAft>
              <a:buNone/>
            </a:pPr>
            <a:r>
              <a:t/>
            </a:r>
            <a:endParaRPr sz="2300">
              <a:solidFill>
                <a:srgbClr val="000000"/>
              </a:solidFill>
              <a:latin typeface="Arial"/>
              <a:ea typeface="Arial"/>
              <a:cs typeface="Arial"/>
              <a:sym typeface="Arial"/>
            </a:endParaRPr>
          </a:p>
          <a:p>
            <a:pPr indent="0" lvl="0" marL="457200" rtl="0" algn="just">
              <a:spcBef>
                <a:spcPts val="1200"/>
              </a:spcBef>
              <a:spcAft>
                <a:spcPts val="0"/>
              </a:spcAft>
              <a:buNone/>
            </a:pPr>
            <a:r>
              <a:t/>
            </a:r>
            <a:endParaRPr b="1" sz="2300">
              <a:solidFill>
                <a:srgbClr val="000000"/>
              </a:solidFill>
              <a:latin typeface="Arial"/>
              <a:ea typeface="Arial"/>
              <a:cs typeface="Arial"/>
              <a:sym typeface="Arial"/>
            </a:endParaRPr>
          </a:p>
          <a:p>
            <a:pPr indent="457200" lvl="0" marL="457200" rtl="0" algn="just">
              <a:spcBef>
                <a:spcPts val="1200"/>
              </a:spcBef>
              <a:spcAft>
                <a:spcPts val="0"/>
              </a:spcAft>
              <a:buNone/>
            </a:pPr>
            <a:r>
              <a:t/>
            </a:r>
            <a:endParaRPr b="1" sz="2300">
              <a:solidFill>
                <a:srgbClr val="000000"/>
              </a:solidFill>
              <a:latin typeface="Arial"/>
              <a:ea typeface="Arial"/>
              <a:cs typeface="Arial"/>
              <a:sym typeface="Arial"/>
            </a:endParaRPr>
          </a:p>
          <a:p>
            <a:pPr indent="0" lvl="0" marL="0" rtl="0" algn="l">
              <a:spcBef>
                <a:spcPts val="600"/>
              </a:spcBef>
              <a:spcAft>
                <a:spcPts val="0"/>
              </a:spcAft>
              <a:buNone/>
            </a:pPr>
            <a:r>
              <a:t/>
            </a:r>
            <a:endParaRPr sz="2100"/>
          </a:p>
        </p:txBody>
      </p:sp>
      <p:grpSp>
        <p:nvGrpSpPr>
          <p:cNvPr id="260" name="Google Shape;260;p34"/>
          <p:cNvGrpSpPr/>
          <p:nvPr/>
        </p:nvGrpSpPr>
        <p:grpSpPr>
          <a:xfrm>
            <a:off x="5367905" y="351561"/>
            <a:ext cx="2093885" cy="575857"/>
            <a:chOff x="6643075" y="3664250"/>
            <a:chExt cx="407950" cy="407975"/>
          </a:xfrm>
        </p:grpSpPr>
        <p:sp>
          <p:nvSpPr>
            <p:cNvPr id="261" name="Google Shape;261;p34"/>
            <p:cNvSpPr/>
            <p:nvPr/>
          </p:nvSpPr>
          <p:spPr>
            <a:xfrm>
              <a:off x="6794075" y="3815250"/>
              <a:ext cx="211300" cy="211300"/>
            </a:xfrm>
            <a:custGeom>
              <a:rect b="b" l="l" r="r" t="t"/>
              <a:pathLst>
                <a:path extrusionOk="0" fill="none" h="8452" w="8452">
                  <a:moveTo>
                    <a:pt x="0" y="8135"/>
                  </a:moveTo>
                  <a:lnTo>
                    <a:pt x="0" y="8135"/>
                  </a:lnTo>
                  <a:lnTo>
                    <a:pt x="438" y="8257"/>
                  </a:lnTo>
                  <a:lnTo>
                    <a:pt x="852" y="8354"/>
                  </a:lnTo>
                  <a:lnTo>
                    <a:pt x="1291" y="8403"/>
                  </a:lnTo>
                  <a:lnTo>
                    <a:pt x="1729" y="8452"/>
                  </a:lnTo>
                  <a:lnTo>
                    <a:pt x="2168" y="8452"/>
                  </a:lnTo>
                  <a:lnTo>
                    <a:pt x="2606" y="8427"/>
                  </a:lnTo>
                  <a:lnTo>
                    <a:pt x="3020" y="8378"/>
                  </a:lnTo>
                  <a:lnTo>
                    <a:pt x="3458" y="8281"/>
                  </a:lnTo>
                  <a:lnTo>
                    <a:pt x="3872" y="8184"/>
                  </a:lnTo>
                  <a:lnTo>
                    <a:pt x="4311" y="8037"/>
                  </a:lnTo>
                  <a:lnTo>
                    <a:pt x="4701" y="7867"/>
                  </a:lnTo>
                  <a:lnTo>
                    <a:pt x="5115" y="7672"/>
                  </a:lnTo>
                  <a:lnTo>
                    <a:pt x="5504" y="7429"/>
                  </a:lnTo>
                  <a:lnTo>
                    <a:pt x="5870" y="7185"/>
                  </a:lnTo>
                  <a:lnTo>
                    <a:pt x="6235" y="6893"/>
                  </a:lnTo>
                  <a:lnTo>
                    <a:pt x="6576" y="6576"/>
                  </a:lnTo>
                  <a:lnTo>
                    <a:pt x="6576" y="6576"/>
                  </a:lnTo>
                  <a:lnTo>
                    <a:pt x="6892" y="6235"/>
                  </a:lnTo>
                  <a:lnTo>
                    <a:pt x="7185" y="5870"/>
                  </a:lnTo>
                  <a:lnTo>
                    <a:pt x="7428" y="5505"/>
                  </a:lnTo>
                  <a:lnTo>
                    <a:pt x="7672" y="5115"/>
                  </a:lnTo>
                  <a:lnTo>
                    <a:pt x="7867" y="4701"/>
                  </a:lnTo>
                  <a:lnTo>
                    <a:pt x="8037" y="4311"/>
                  </a:lnTo>
                  <a:lnTo>
                    <a:pt x="8183" y="3873"/>
                  </a:lnTo>
                  <a:lnTo>
                    <a:pt x="8281" y="3459"/>
                  </a:lnTo>
                  <a:lnTo>
                    <a:pt x="8378" y="3020"/>
                  </a:lnTo>
                  <a:lnTo>
                    <a:pt x="8427" y="2606"/>
                  </a:lnTo>
                  <a:lnTo>
                    <a:pt x="8451" y="2168"/>
                  </a:lnTo>
                  <a:lnTo>
                    <a:pt x="8451" y="1730"/>
                  </a:lnTo>
                  <a:lnTo>
                    <a:pt x="8402" y="1291"/>
                  </a:lnTo>
                  <a:lnTo>
                    <a:pt x="8354" y="853"/>
                  </a:lnTo>
                  <a:lnTo>
                    <a:pt x="8256" y="439"/>
                  </a:lnTo>
                  <a:lnTo>
                    <a:pt x="8135" y="0"/>
                  </a:lnTo>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34"/>
            <p:cNvSpPr/>
            <p:nvPr/>
          </p:nvSpPr>
          <p:spPr>
            <a:xfrm>
              <a:off x="6643075" y="3664250"/>
              <a:ext cx="407950" cy="407975"/>
            </a:xfrm>
            <a:custGeom>
              <a:rect b="b" l="l" r="r" t="t"/>
              <a:pathLst>
                <a:path extrusionOk="0" fill="none" h="16319" w="16318">
                  <a:moveTo>
                    <a:pt x="16074" y="244"/>
                  </a:moveTo>
                  <a:lnTo>
                    <a:pt x="16074" y="244"/>
                  </a:lnTo>
                  <a:lnTo>
                    <a:pt x="15928" y="122"/>
                  </a:lnTo>
                  <a:lnTo>
                    <a:pt x="15758" y="49"/>
                  </a:lnTo>
                  <a:lnTo>
                    <a:pt x="15538" y="0"/>
                  </a:lnTo>
                  <a:lnTo>
                    <a:pt x="15319" y="0"/>
                  </a:lnTo>
                  <a:lnTo>
                    <a:pt x="15051" y="25"/>
                  </a:lnTo>
                  <a:lnTo>
                    <a:pt x="14759" y="73"/>
                  </a:lnTo>
                  <a:lnTo>
                    <a:pt x="14442" y="171"/>
                  </a:lnTo>
                  <a:lnTo>
                    <a:pt x="14102" y="293"/>
                  </a:lnTo>
                  <a:lnTo>
                    <a:pt x="13736" y="439"/>
                  </a:lnTo>
                  <a:lnTo>
                    <a:pt x="13347" y="609"/>
                  </a:lnTo>
                  <a:lnTo>
                    <a:pt x="12957" y="828"/>
                  </a:lnTo>
                  <a:lnTo>
                    <a:pt x="12543" y="1048"/>
                  </a:lnTo>
                  <a:lnTo>
                    <a:pt x="11666" y="1608"/>
                  </a:lnTo>
                  <a:lnTo>
                    <a:pt x="10716" y="2265"/>
                  </a:lnTo>
                  <a:lnTo>
                    <a:pt x="10716" y="2265"/>
                  </a:lnTo>
                  <a:lnTo>
                    <a:pt x="10278" y="2095"/>
                  </a:lnTo>
                  <a:lnTo>
                    <a:pt x="9815" y="1949"/>
                  </a:lnTo>
                  <a:lnTo>
                    <a:pt x="9352" y="1851"/>
                  </a:lnTo>
                  <a:lnTo>
                    <a:pt x="8890" y="1778"/>
                  </a:lnTo>
                  <a:lnTo>
                    <a:pt x="8427" y="1730"/>
                  </a:lnTo>
                  <a:lnTo>
                    <a:pt x="7940" y="1730"/>
                  </a:lnTo>
                  <a:lnTo>
                    <a:pt x="7477" y="1778"/>
                  </a:lnTo>
                  <a:lnTo>
                    <a:pt x="7014" y="1827"/>
                  </a:lnTo>
                  <a:lnTo>
                    <a:pt x="6551" y="1924"/>
                  </a:lnTo>
                  <a:lnTo>
                    <a:pt x="6089" y="2070"/>
                  </a:lnTo>
                  <a:lnTo>
                    <a:pt x="5650" y="2241"/>
                  </a:lnTo>
                  <a:lnTo>
                    <a:pt x="5212" y="2436"/>
                  </a:lnTo>
                  <a:lnTo>
                    <a:pt x="4774" y="2679"/>
                  </a:lnTo>
                  <a:lnTo>
                    <a:pt x="4384" y="2972"/>
                  </a:lnTo>
                  <a:lnTo>
                    <a:pt x="3994" y="3264"/>
                  </a:lnTo>
                  <a:lnTo>
                    <a:pt x="3605" y="3605"/>
                  </a:lnTo>
                  <a:lnTo>
                    <a:pt x="3605" y="3605"/>
                  </a:lnTo>
                  <a:lnTo>
                    <a:pt x="3264" y="3995"/>
                  </a:lnTo>
                  <a:lnTo>
                    <a:pt x="2971" y="4384"/>
                  </a:lnTo>
                  <a:lnTo>
                    <a:pt x="2679" y="4774"/>
                  </a:lnTo>
                  <a:lnTo>
                    <a:pt x="2436" y="5212"/>
                  </a:lnTo>
                  <a:lnTo>
                    <a:pt x="2241" y="5651"/>
                  </a:lnTo>
                  <a:lnTo>
                    <a:pt x="2070" y="6089"/>
                  </a:lnTo>
                  <a:lnTo>
                    <a:pt x="1924" y="6552"/>
                  </a:lnTo>
                  <a:lnTo>
                    <a:pt x="1827" y="7015"/>
                  </a:lnTo>
                  <a:lnTo>
                    <a:pt x="1778" y="7477"/>
                  </a:lnTo>
                  <a:lnTo>
                    <a:pt x="1729" y="7940"/>
                  </a:lnTo>
                  <a:lnTo>
                    <a:pt x="1729" y="8427"/>
                  </a:lnTo>
                  <a:lnTo>
                    <a:pt x="1778" y="8890"/>
                  </a:lnTo>
                  <a:lnTo>
                    <a:pt x="1851" y="9353"/>
                  </a:lnTo>
                  <a:lnTo>
                    <a:pt x="1948" y="9815"/>
                  </a:lnTo>
                  <a:lnTo>
                    <a:pt x="2095" y="10278"/>
                  </a:lnTo>
                  <a:lnTo>
                    <a:pt x="2265" y="10716"/>
                  </a:lnTo>
                  <a:lnTo>
                    <a:pt x="2265" y="10716"/>
                  </a:lnTo>
                  <a:lnTo>
                    <a:pt x="1607" y="11666"/>
                  </a:lnTo>
                  <a:lnTo>
                    <a:pt x="1047" y="12543"/>
                  </a:lnTo>
                  <a:lnTo>
                    <a:pt x="828" y="12957"/>
                  </a:lnTo>
                  <a:lnTo>
                    <a:pt x="609" y="13347"/>
                  </a:lnTo>
                  <a:lnTo>
                    <a:pt x="438" y="13737"/>
                  </a:lnTo>
                  <a:lnTo>
                    <a:pt x="292" y="14102"/>
                  </a:lnTo>
                  <a:lnTo>
                    <a:pt x="170" y="14443"/>
                  </a:lnTo>
                  <a:lnTo>
                    <a:pt x="73" y="14759"/>
                  </a:lnTo>
                  <a:lnTo>
                    <a:pt x="24" y="15052"/>
                  </a:lnTo>
                  <a:lnTo>
                    <a:pt x="0" y="15320"/>
                  </a:lnTo>
                  <a:lnTo>
                    <a:pt x="0" y="15539"/>
                  </a:lnTo>
                  <a:lnTo>
                    <a:pt x="49" y="15758"/>
                  </a:lnTo>
                  <a:lnTo>
                    <a:pt x="122" y="15928"/>
                  </a:lnTo>
                  <a:lnTo>
                    <a:pt x="244" y="16075"/>
                  </a:lnTo>
                  <a:lnTo>
                    <a:pt x="244" y="16075"/>
                  </a:lnTo>
                  <a:lnTo>
                    <a:pt x="341" y="16172"/>
                  </a:lnTo>
                  <a:lnTo>
                    <a:pt x="487" y="16245"/>
                  </a:lnTo>
                  <a:lnTo>
                    <a:pt x="633" y="16294"/>
                  </a:lnTo>
                  <a:lnTo>
                    <a:pt x="804" y="16318"/>
                  </a:lnTo>
                  <a:lnTo>
                    <a:pt x="974" y="16318"/>
                  </a:lnTo>
                  <a:lnTo>
                    <a:pt x="1169" y="16318"/>
                  </a:lnTo>
                  <a:lnTo>
                    <a:pt x="1388" y="16269"/>
                  </a:lnTo>
                  <a:lnTo>
                    <a:pt x="1632" y="16221"/>
                  </a:lnTo>
                  <a:lnTo>
                    <a:pt x="2143" y="16075"/>
                  </a:lnTo>
                  <a:lnTo>
                    <a:pt x="2703" y="15831"/>
                  </a:lnTo>
                  <a:lnTo>
                    <a:pt x="3312" y="15539"/>
                  </a:lnTo>
                  <a:lnTo>
                    <a:pt x="3946" y="15149"/>
                  </a:lnTo>
                  <a:lnTo>
                    <a:pt x="4652" y="14711"/>
                  </a:lnTo>
                  <a:lnTo>
                    <a:pt x="5358" y="14224"/>
                  </a:lnTo>
                  <a:lnTo>
                    <a:pt x="6113" y="13663"/>
                  </a:lnTo>
                  <a:lnTo>
                    <a:pt x="6892" y="13055"/>
                  </a:lnTo>
                  <a:lnTo>
                    <a:pt x="7696" y="12397"/>
                  </a:lnTo>
                  <a:lnTo>
                    <a:pt x="8500" y="11691"/>
                  </a:lnTo>
                  <a:lnTo>
                    <a:pt x="9304" y="10936"/>
                  </a:lnTo>
                  <a:lnTo>
                    <a:pt x="10132" y="10132"/>
                  </a:lnTo>
                  <a:lnTo>
                    <a:pt x="10132" y="10132"/>
                  </a:lnTo>
                  <a:lnTo>
                    <a:pt x="10935" y="9304"/>
                  </a:lnTo>
                  <a:lnTo>
                    <a:pt x="11690" y="8500"/>
                  </a:lnTo>
                  <a:lnTo>
                    <a:pt x="12397" y="7696"/>
                  </a:lnTo>
                  <a:lnTo>
                    <a:pt x="13054" y="6893"/>
                  </a:lnTo>
                  <a:lnTo>
                    <a:pt x="13663" y="6113"/>
                  </a:lnTo>
                  <a:lnTo>
                    <a:pt x="14223" y="5358"/>
                  </a:lnTo>
                  <a:lnTo>
                    <a:pt x="14710" y="4652"/>
                  </a:lnTo>
                  <a:lnTo>
                    <a:pt x="15149" y="3946"/>
                  </a:lnTo>
                  <a:lnTo>
                    <a:pt x="15538" y="3313"/>
                  </a:lnTo>
                  <a:lnTo>
                    <a:pt x="15831" y="2704"/>
                  </a:lnTo>
                  <a:lnTo>
                    <a:pt x="16074" y="2144"/>
                  </a:lnTo>
                  <a:lnTo>
                    <a:pt x="16220" y="1632"/>
                  </a:lnTo>
                  <a:lnTo>
                    <a:pt x="16269" y="1389"/>
                  </a:lnTo>
                  <a:lnTo>
                    <a:pt x="16318" y="1169"/>
                  </a:lnTo>
                  <a:lnTo>
                    <a:pt x="16318" y="975"/>
                  </a:lnTo>
                  <a:lnTo>
                    <a:pt x="16318" y="804"/>
                  </a:lnTo>
                  <a:lnTo>
                    <a:pt x="16293" y="634"/>
                  </a:lnTo>
                  <a:lnTo>
                    <a:pt x="16245" y="487"/>
                  </a:lnTo>
                  <a:lnTo>
                    <a:pt x="16172" y="341"/>
                  </a:lnTo>
                  <a:lnTo>
                    <a:pt x="16074" y="244"/>
                  </a:lnTo>
                  <a:lnTo>
                    <a:pt x="16074" y="244"/>
                  </a:lnTo>
                  <a:close/>
                  <a:moveTo>
                    <a:pt x="1827" y="13810"/>
                  </a:moveTo>
                  <a:lnTo>
                    <a:pt x="1827" y="13810"/>
                  </a:lnTo>
                  <a:lnTo>
                    <a:pt x="1754" y="13737"/>
                  </a:lnTo>
                  <a:lnTo>
                    <a:pt x="1729" y="13639"/>
                  </a:lnTo>
                  <a:lnTo>
                    <a:pt x="1681" y="13542"/>
                  </a:lnTo>
                  <a:lnTo>
                    <a:pt x="1681" y="13444"/>
                  </a:lnTo>
                  <a:lnTo>
                    <a:pt x="1681" y="13176"/>
                  </a:lnTo>
                  <a:lnTo>
                    <a:pt x="1754" y="12884"/>
                  </a:lnTo>
                  <a:lnTo>
                    <a:pt x="1875" y="12519"/>
                  </a:lnTo>
                  <a:lnTo>
                    <a:pt x="2046" y="12153"/>
                  </a:lnTo>
                  <a:lnTo>
                    <a:pt x="2265" y="11715"/>
                  </a:lnTo>
                  <a:lnTo>
                    <a:pt x="2533" y="11277"/>
                  </a:lnTo>
                  <a:lnTo>
                    <a:pt x="2533" y="11277"/>
                  </a:lnTo>
                  <a:lnTo>
                    <a:pt x="2752" y="11642"/>
                  </a:lnTo>
                  <a:lnTo>
                    <a:pt x="3020" y="12007"/>
                  </a:lnTo>
                  <a:lnTo>
                    <a:pt x="3288" y="12373"/>
                  </a:lnTo>
                  <a:lnTo>
                    <a:pt x="3605" y="12714"/>
                  </a:lnTo>
                  <a:lnTo>
                    <a:pt x="3605" y="12714"/>
                  </a:lnTo>
                  <a:lnTo>
                    <a:pt x="3897" y="12957"/>
                  </a:lnTo>
                  <a:lnTo>
                    <a:pt x="4165" y="13201"/>
                  </a:lnTo>
                  <a:lnTo>
                    <a:pt x="4165" y="13201"/>
                  </a:lnTo>
                  <a:lnTo>
                    <a:pt x="3751" y="13444"/>
                  </a:lnTo>
                  <a:lnTo>
                    <a:pt x="3361" y="13639"/>
                  </a:lnTo>
                  <a:lnTo>
                    <a:pt x="3020" y="13785"/>
                  </a:lnTo>
                  <a:lnTo>
                    <a:pt x="2679" y="13883"/>
                  </a:lnTo>
                  <a:lnTo>
                    <a:pt x="2411" y="13956"/>
                  </a:lnTo>
                  <a:lnTo>
                    <a:pt x="2168" y="13956"/>
                  </a:lnTo>
                  <a:lnTo>
                    <a:pt x="2070" y="13931"/>
                  </a:lnTo>
                  <a:lnTo>
                    <a:pt x="1973" y="13907"/>
                  </a:lnTo>
                  <a:lnTo>
                    <a:pt x="1900" y="13858"/>
                  </a:lnTo>
                  <a:lnTo>
                    <a:pt x="1827" y="13810"/>
                  </a:lnTo>
                  <a:lnTo>
                    <a:pt x="1827" y="13810"/>
                  </a:lnTo>
                  <a:close/>
                  <a:moveTo>
                    <a:pt x="8159" y="4482"/>
                  </a:moveTo>
                  <a:lnTo>
                    <a:pt x="8159" y="4482"/>
                  </a:lnTo>
                  <a:lnTo>
                    <a:pt x="8037" y="4482"/>
                  </a:lnTo>
                  <a:lnTo>
                    <a:pt x="7940" y="4433"/>
                  </a:lnTo>
                  <a:lnTo>
                    <a:pt x="7842" y="4384"/>
                  </a:lnTo>
                  <a:lnTo>
                    <a:pt x="7745" y="4311"/>
                  </a:lnTo>
                  <a:lnTo>
                    <a:pt x="7672" y="4238"/>
                  </a:lnTo>
                  <a:lnTo>
                    <a:pt x="7623" y="4141"/>
                  </a:lnTo>
                  <a:lnTo>
                    <a:pt x="7574" y="4019"/>
                  </a:lnTo>
                  <a:lnTo>
                    <a:pt x="7574" y="3897"/>
                  </a:lnTo>
                  <a:lnTo>
                    <a:pt x="7574" y="3897"/>
                  </a:lnTo>
                  <a:lnTo>
                    <a:pt x="7574" y="3775"/>
                  </a:lnTo>
                  <a:lnTo>
                    <a:pt x="7623" y="3678"/>
                  </a:lnTo>
                  <a:lnTo>
                    <a:pt x="7672" y="3580"/>
                  </a:lnTo>
                  <a:lnTo>
                    <a:pt x="7745" y="3483"/>
                  </a:lnTo>
                  <a:lnTo>
                    <a:pt x="7842" y="3410"/>
                  </a:lnTo>
                  <a:lnTo>
                    <a:pt x="7940" y="3361"/>
                  </a:lnTo>
                  <a:lnTo>
                    <a:pt x="8037" y="3337"/>
                  </a:lnTo>
                  <a:lnTo>
                    <a:pt x="8159" y="3313"/>
                  </a:lnTo>
                  <a:lnTo>
                    <a:pt x="8159" y="3313"/>
                  </a:lnTo>
                  <a:lnTo>
                    <a:pt x="8281" y="3337"/>
                  </a:lnTo>
                  <a:lnTo>
                    <a:pt x="8378" y="3361"/>
                  </a:lnTo>
                  <a:lnTo>
                    <a:pt x="8476" y="3410"/>
                  </a:lnTo>
                  <a:lnTo>
                    <a:pt x="8573" y="3483"/>
                  </a:lnTo>
                  <a:lnTo>
                    <a:pt x="8646" y="3580"/>
                  </a:lnTo>
                  <a:lnTo>
                    <a:pt x="8695" y="3678"/>
                  </a:lnTo>
                  <a:lnTo>
                    <a:pt x="8743" y="3775"/>
                  </a:lnTo>
                  <a:lnTo>
                    <a:pt x="8743" y="3897"/>
                  </a:lnTo>
                  <a:lnTo>
                    <a:pt x="8743" y="3897"/>
                  </a:lnTo>
                  <a:lnTo>
                    <a:pt x="8743" y="4019"/>
                  </a:lnTo>
                  <a:lnTo>
                    <a:pt x="8695" y="4141"/>
                  </a:lnTo>
                  <a:lnTo>
                    <a:pt x="8646" y="4238"/>
                  </a:lnTo>
                  <a:lnTo>
                    <a:pt x="8573" y="4311"/>
                  </a:lnTo>
                  <a:lnTo>
                    <a:pt x="8476" y="4384"/>
                  </a:lnTo>
                  <a:lnTo>
                    <a:pt x="8378" y="4433"/>
                  </a:lnTo>
                  <a:lnTo>
                    <a:pt x="8281" y="4482"/>
                  </a:lnTo>
                  <a:lnTo>
                    <a:pt x="8159" y="4482"/>
                  </a:lnTo>
                  <a:lnTo>
                    <a:pt x="8159" y="4482"/>
                  </a:lnTo>
                  <a:close/>
                  <a:moveTo>
                    <a:pt x="9133" y="5943"/>
                  </a:moveTo>
                  <a:lnTo>
                    <a:pt x="9133" y="5943"/>
                  </a:lnTo>
                  <a:lnTo>
                    <a:pt x="9036" y="5943"/>
                  </a:lnTo>
                  <a:lnTo>
                    <a:pt x="8963" y="5919"/>
                  </a:lnTo>
                  <a:lnTo>
                    <a:pt x="8841" y="5846"/>
                  </a:lnTo>
                  <a:lnTo>
                    <a:pt x="8768" y="5724"/>
                  </a:lnTo>
                  <a:lnTo>
                    <a:pt x="8743" y="5651"/>
                  </a:lnTo>
                  <a:lnTo>
                    <a:pt x="8743" y="5553"/>
                  </a:lnTo>
                  <a:lnTo>
                    <a:pt x="8743" y="5553"/>
                  </a:lnTo>
                  <a:lnTo>
                    <a:pt x="8743" y="5480"/>
                  </a:lnTo>
                  <a:lnTo>
                    <a:pt x="8768" y="5407"/>
                  </a:lnTo>
                  <a:lnTo>
                    <a:pt x="8841" y="5285"/>
                  </a:lnTo>
                  <a:lnTo>
                    <a:pt x="8963" y="5212"/>
                  </a:lnTo>
                  <a:lnTo>
                    <a:pt x="9036" y="5188"/>
                  </a:lnTo>
                  <a:lnTo>
                    <a:pt x="9133" y="5164"/>
                  </a:lnTo>
                  <a:lnTo>
                    <a:pt x="9133" y="5164"/>
                  </a:lnTo>
                  <a:lnTo>
                    <a:pt x="9206" y="5188"/>
                  </a:lnTo>
                  <a:lnTo>
                    <a:pt x="9279" y="5212"/>
                  </a:lnTo>
                  <a:lnTo>
                    <a:pt x="9401" y="5285"/>
                  </a:lnTo>
                  <a:lnTo>
                    <a:pt x="9474" y="5407"/>
                  </a:lnTo>
                  <a:lnTo>
                    <a:pt x="9498" y="5480"/>
                  </a:lnTo>
                  <a:lnTo>
                    <a:pt x="9523" y="5553"/>
                  </a:lnTo>
                  <a:lnTo>
                    <a:pt x="9523" y="5553"/>
                  </a:lnTo>
                  <a:lnTo>
                    <a:pt x="9498" y="5651"/>
                  </a:lnTo>
                  <a:lnTo>
                    <a:pt x="9474" y="5724"/>
                  </a:lnTo>
                  <a:lnTo>
                    <a:pt x="9401" y="5846"/>
                  </a:lnTo>
                  <a:lnTo>
                    <a:pt x="9279" y="5919"/>
                  </a:lnTo>
                  <a:lnTo>
                    <a:pt x="9206" y="5943"/>
                  </a:lnTo>
                  <a:lnTo>
                    <a:pt x="9133" y="5943"/>
                  </a:lnTo>
                  <a:lnTo>
                    <a:pt x="9133" y="5943"/>
                  </a:lnTo>
                  <a:close/>
                  <a:moveTo>
                    <a:pt x="9986" y="4409"/>
                  </a:moveTo>
                  <a:lnTo>
                    <a:pt x="9986" y="4409"/>
                  </a:lnTo>
                  <a:lnTo>
                    <a:pt x="9888" y="4409"/>
                  </a:lnTo>
                  <a:lnTo>
                    <a:pt x="9815" y="4384"/>
                  </a:lnTo>
                  <a:lnTo>
                    <a:pt x="9693" y="4287"/>
                  </a:lnTo>
                  <a:lnTo>
                    <a:pt x="9620" y="4165"/>
                  </a:lnTo>
                  <a:lnTo>
                    <a:pt x="9596" y="4092"/>
                  </a:lnTo>
                  <a:lnTo>
                    <a:pt x="9596" y="4019"/>
                  </a:lnTo>
                  <a:lnTo>
                    <a:pt x="9596" y="4019"/>
                  </a:lnTo>
                  <a:lnTo>
                    <a:pt x="9596" y="3946"/>
                  </a:lnTo>
                  <a:lnTo>
                    <a:pt x="9620" y="3873"/>
                  </a:lnTo>
                  <a:lnTo>
                    <a:pt x="9693" y="3751"/>
                  </a:lnTo>
                  <a:lnTo>
                    <a:pt x="9815" y="3654"/>
                  </a:lnTo>
                  <a:lnTo>
                    <a:pt x="9888" y="3629"/>
                  </a:lnTo>
                  <a:lnTo>
                    <a:pt x="9986" y="3629"/>
                  </a:lnTo>
                  <a:lnTo>
                    <a:pt x="9986" y="3629"/>
                  </a:lnTo>
                  <a:lnTo>
                    <a:pt x="10059" y="3629"/>
                  </a:lnTo>
                  <a:lnTo>
                    <a:pt x="10132" y="3654"/>
                  </a:lnTo>
                  <a:lnTo>
                    <a:pt x="10253" y="3751"/>
                  </a:lnTo>
                  <a:lnTo>
                    <a:pt x="10327" y="3873"/>
                  </a:lnTo>
                  <a:lnTo>
                    <a:pt x="10351" y="3946"/>
                  </a:lnTo>
                  <a:lnTo>
                    <a:pt x="10375" y="4019"/>
                  </a:lnTo>
                  <a:lnTo>
                    <a:pt x="10375" y="4019"/>
                  </a:lnTo>
                  <a:lnTo>
                    <a:pt x="10351" y="4092"/>
                  </a:lnTo>
                  <a:lnTo>
                    <a:pt x="10327" y="4165"/>
                  </a:lnTo>
                  <a:lnTo>
                    <a:pt x="10253" y="4287"/>
                  </a:lnTo>
                  <a:lnTo>
                    <a:pt x="10132" y="4384"/>
                  </a:lnTo>
                  <a:lnTo>
                    <a:pt x="10059" y="4409"/>
                  </a:lnTo>
                  <a:lnTo>
                    <a:pt x="9986" y="4409"/>
                  </a:lnTo>
                  <a:lnTo>
                    <a:pt x="9986" y="4409"/>
                  </a:lnTo>
                  <a:close/>
                  <a:moveTo>
                    <a:pt x="13200" y="4165"/>
                  </a:moveTo>
                  <a:lnTo>
                    <a:pt x="13200" y="4165"/>
                  </a:lnTo>
                  <a:lnTo>
                    <a:pt x="12957" y="3897"/>
                  </a:lnTo>
                  <a:lnTo>
                    <a:pt x="12713" y="3605"/>
                  </a:lnTo>
                  <a:lnTo>
                    <a:pt x="12713" y="3605"/>
                  </a:lnTo>
                  <a:lnTo>
                    <a:pt x="12372" y="3288"/>
                  </a:lnTo>
                  <a:lnTo>
                    <a:pt x="12007" y="3020"/>
                  </a:lnTo>
                  <a:lnTo>
                    <a:pt x="11642" y="2752"/>
                  </a:lnTo>
                  <a:lnTo>
                    <a:pt x="11276" y="2533"/>
                  </a:lnTo>
                  <a:lnTo>
                    <a:pt x="11276" y="2533"/>
                  </a:lnTo>
                  <a:lnTo>
                    <a:pt x="11715" y="2265"/>
                  </a:lnTo>
                  <a:lnTo>
                    <a:pt x="12153" y="2046"/>
                  </a:lnTo>
                  <a:lnTo>
                    <a:pt x="12518" y="1876"/>
                  </a:lnTo>
                  <a:lnTo>
                    <a:pt x="12884" y="1754"/>
                  </a:lnTo>
                  <a:lnTo>
                    <a:pt x="13176" y="1681"/>
                  </a:lnTo>
                  <a:lnTo>
                    <a:pt x="13444" y="1681"/>
                  </a:lnTo>
                  <a:lnTo>
                    <a:pt x="13541" y="1681"/>
                  </a:lnTo>
                  <a:lnTo>
                    <a:pt x="13639" y="1730"/>
                  </a:lnTo>
                  <a:lnTo>
                    <a:pt x="13736" y="1754"/>
                  </a:lnTo>
                  <a:lnTo>
                    <a:pt x="13809" y="1827"/>
                  </a:lnTo>
                  <a:lnTo>
                    <a:pt x="13809" y="1827"/>
                  </a:lnTo>
                  <a:lnTo>
                    <a:pt x="13858" y="1900"/>
                  </a:lnTo>
                  <a:lnTo>
                    <a:pt x="13907" y="1973"/>
                  </a:lnTo>
                  <a:lnTo>
                    <a:pt x="13931" y="2070"/>
                  </a:lnTo>
                  <a:lnTo>
                    <a:pt x="13955" y="2168"/>
                  </a:lnTo>
                  <a:lnTo>
                    <a:pt x="13955" y="2411"/>
                  </a:lnTo>
                  <a:lnTo>
                    <a:pt x="13882" y="2679"/>
                  </a:lnTo>
                  <a:lnTo>
                    <a:pt x="13785" y="3020"/>
                  </a:lnTo>
                  <a:lnTo>
                    <a:pt x="13639" y="3361"/>
                  </a:lnTo>
                  <a:lnTo>
                    <a:pt x="13444" y="3751"/>
                  </a:lnTo>
                  <a:lnTo>
                    <a:pt x="13200" y="4165"/>
                  </a:lnTo>
                  <a:lnTo>
                    <a:pt x="13200" y="4165"/>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3" name="Google Shape;263;p34"/>
          <p:cNvGrpSpPr/>
          <p:nvPr/>
        </p:nvGrpSpPr>
        <p:grpSpPr>
          <a:xfrm rot="-605351">
            <a:off x="5317344" y="4192684"/>
            <a:ext cx="722740" cy="719380"/>
            <a:chOff x="576250" y="4319400"/>
            <a:chExt cx="442075" cy="442050"/>
          </a:xfrm>
        </p:grpSpPr>
        <p:sp>
          <p:nvSpPr>
            <p:cNvPr id="264" name="Google Shape;264;p34"/>
            <p:cNvSpPr/>
            <p:nvPr/>
          </p:nvSpPr>
          <p:spPr>
            <a:xfrm>
              <a:off x="576250" y="4319400"/>
              <a:ext cx="442075" cy="442050"/>
            </a:xfrm>
            <a:custGeom>
              <a:rect b="b" l="l" r="r" t="t"/>
              <a:pathLst>
                <a:path extrusionOk="0" fill="none" h="17682" w="17683">
                  <a:moveTo>
                    <a:pt x="11472" y="17292"/>
                  </a:moveTo>
                  <a:lnTo>
                    <a:pt x="11472" y="12153"/>
                  </a:lnTo>
                  <a:lnTo>
                    <a:pt x="16416" y="7209"/>
                  </a:lnTo>
                  <a:lnTo>
                    <a:pt x="16416" y="7209"/>
                  </a:lnTo>
                  <a:lnTo>
                    <a:pt x="16562" y="7063"/>
                  </a:lnTo>
                  <a:lnTo>
                    <a:pt x="16684" y="6868"/>
                  </a:lnTo>
                  <a:lnTo>
                    <a:pt x="16830" y="6674"/>
                  </a:lnTo>
                  <a:lnTo>
                    <a:pt x="16927" y="6479"/>
                  </a:lnTo>
                  <a:lnTo>
                    <a:pt x="17146" y="6040"/>
                  </a:lnTo>
                  <a:lnTo>
                    <a:pt x="17317" y="5553"/>
                  </a:lnTo>
                  <a:lnTo>
                    <a:pt x="17439" y="5042"/>
                  </a:lnTo>
                  <a:lnTo>
                    <a:pt x="17560" y="4506"/>
                  </a:lnTo>
                  <a:lnTo>
                    <a:pt x="17633" y="3970"/>
                  </a:lnTo>
                  <a:lnTo>
                    <a:pt x="17658" y="3434"/>
                  </a:lnTo>
                  <a:lnTo>
                    <a:pt x="17682" y="2898"/>
                  </a:lnTo>
                  <a:lnTo>
                    <a:pt x="17682" y="2411"/>
                  </a:lnTo>
                  <a:lnTo>
                    <a:pt x="17658" y="1949"/>
                  </a:lnTo>
                  <a:lnTo>
                    <a:pt x="17609" y="1510"/>
                  </a:lnTo>
                  <a:lnTo>
                    <a:pt x="17536" y="1145"/>
                  </a:lnTo>
                  <a:lnTo>
                    <a:pt x="17463" y="828"/>
                  </a:lnTo>
                  <a:lnTo>
                    <a:pt x="17366" y="585"/>
                  </a:lnTo>
                  <a:lnTo>
                    <a:pt x="17292" y="487"/>
                  </a:lnTo>
                  <a:lnTo>
                    <a:pt x="17244" y="439"/>
                  </a:lnTo>
                  <a:lnTo>
                    <a:pt x="17244" y="439"/>
                  </a:lnTo>
                  <a:lnTo>
                    <a:pt x="17195" y="390"/>
                  </a:lnTo>
                  <a:lnTo>
                    <a:pt x="17098" y="317"/>
                  </a:lnTo>
                  <a:lnTo>
                    <a:pt x="16854" y="219"/>
                  </a:lnTo>
                  <a:lnTo>
                    <a:pt x="16537" y="146"/>
                  </a:lnTo>
                  <a:lnTo>
                    <a:pt x="16172" y="73"/>
                  </a:lnTo>
                  <a:lnTo>
                    <a:pt x="15734" y="25"/>
                  </a:lnTo>
                  <a:lnTo>
                    <a:pt x="15271" y="0"/>
                  </a:lnTo>
                  <a:lnTo>
                    <a:pt x="14784" y="0"/>
                  </a:lnTo>
                  <a:lnTo>
                    <a:pt x="14248" y="25"/>
                  </a:lnTo>
                  <a:lnTo>
                    <a:pt x="13712" y="49"/>
                  </a:lnTo>
                  <a:lnTo>
                    <a:pt x="13176" y="122"/>
                  </a:lnTo>
                  <a:lnTo>
                    <a:pt x="12641" y="244"/>
                  </a:lnTo>
                  <a:lnTo>
                    <a:pt x="12129" y="366"/>
                  </a:lnTo>
                  <a:lnTo>
                    <a:pt x="11642" y="536"/>
                  </a:lnTo>
                  <a:lnTo>
                    <a:pt x="11204" y="755"/>
                  </a:lnTo>
                  <a:lnTo>
                    <a:pt x="10985" y="853"/>
                  </a:lnTo>
                  <a:lnTo>
                    <a:pt x="10814" y="999"/>
                  </a:lnTo>
                  <a:lnTo>
                    <a:pt x="10619" y="1121"/>
                  </a:lnTo>
                  <a:lnTo>
                    <a:pt x="10473" y="1267"/>
                  </a:lnTo>
                  <a:lnTo>
                    <a:pt x="5529" y="6211"/>
                  </a:lnTo>
                  <a:lnTo>
                    <a:pt x="390" y="6211"/>
                  </a:lnTo>
                  <a:lnTo>
                    <a:pt x="390" y="6211"/>
                  </a:lnTo>
                  <a:lnTo>
                    <a:pt x="244" y="6235"/>
                  </a:lnTo>
                  <a:lnTo>
                    <a:pt x="147" y="6259"/>
                  </a:lnTo>
                  <a:lnTo>
                    <a:pt x="49" y="6308"/>
                  </a:lnTo>
                  <a:lnTo>
                    <a:pt x="0" y="6381"/>
                  </a:lnTo>
                  <a:lnTo>
                    <a:pt x="0" y="6454"/>
                  </a:lnTo>
                  <a:lnTo>
                    <a:pt x="25" y="6552"/>
                  </a:lnTo>
                  <a:lnTo>
                    <a:pt x="74" y="6649"/>
                  </a:lnTo>
                  <a:lnTo>
                    <a:pt x="171" y="6771"/>
                  </a:lnTo>
                  <a:lnTo>
                    <a:pt x="2582" y="9158"/>
                  </a:lnTo>
                  <a:lnTo>
                    <a:pt x="2265" y="9474"/>
                  </a:lnTo>
                  <a:lnTo>
                    <a:pt x="950" y="9718"/>
                  </a:lnTo>
                  <a:lnTo>
                    <a:pt x="950" y="9718"/>
                  </a:lnTo>
                  <a:lnTo>
                    <a:pt x="804" y="9767"/>
                  </a:lnTo>
                  <a:lnTo>
                    <a:pt x="682" y="9815"/>
                  </a:lnTo>
                  <a:lnTo>
                    <a:pt x="609" y="9913"/>
                  </a:lnTo>
                  <a:lnTo>
                    <a:pt x="561" y="9986"/>
                  </a:lnTo>
                  <a:lnTo>
                    <a:pt x="561" y="10083"/>
                  </a:lnTo>
                  <a:lnTo>
                    <a:pt x="585" y="10205"/>
                  </a:lnTo>
                  <a:lnTo>
                    <a:pt x="634" y="10302"/>
                  </a:lnTo>
                  <a:lnTo>
                    <a:pt x="731" y="10424"/>
                  </a:lnTo>
                  <a:lnTo>
                    <a:pt x="7258" y="16951"/>
                  </a:lnTo>
                  <a:lnTo>
                    <a:pt x="7258" y="16951"/>
                  </a:lnTo>
                  <a:lnTo>
                    <a:pt x="7380" y="17049"/>
                  </a:lnTo>
                  <a:lnTo>
                    <a:pt x="7477" y="17097"/>
                  </a:lnTo>
                  <a:lnTo>
                    <a:pt x="7599" y="17122"/>
                  </a:lnTo>
                  <a:lnTo>
                    <a:pt x="7697" y="17122"/>
                  </a:lnTo>
                  <a:lnTo>
                    <a:pt x="7770" y="17073"/>
                  </a:lnTo>
                  <a:lnTo>
                    <a:pt x="7867" y="17000"/>
                  </a:lnTo>
                  <a:lnTo>
                    <a:pt x="7916" y="16878"/>
                  </a:lnTo>
                  <a:lnTo>
                    <a:pt x="7965" y="16732"/>
                  </a:lnTo>
                  <a:lnTo>
                    <a:pt x="8208" y="15417"/>
                  </a:lnTo>
                  <a:lnTo>
                    <a:pt x="8525" y="15100"/>
                  </a:lnTo>
                  <a:lnTo>
                    <a:pt x="10911" y="17511"/>
                  </a:lnTo>
                  <a:lnTo>
                    <a:pt x="10911" y="17511"/>
                  </a:lnTo>
                  <a:lnTo>
                    <a:pt x="11033" y="17609"/>
                  </a:lnTo>
                  <a:lnTo>
                    <a:pt x="11131" y="17658"/>
                  </a:lnTo>
                  <a:lnTo>
                    <a:pt x="11228" y="17682"/>
                  </a:lnTo>
                  <a:lnTo>
                    <a:pt x="11301" y="17682"/>
                  </a:lnTo>
                  <a:lnTo>
                    <a:pt x="11374" y="17633"/>
                  </a:lnTo>
                  <a:lnTo>
                    <a:pt x="11423" y="17536"/>
                  </a:lnTo>
                  <a:lnTo>
                    <a:pt x="11447" y="17438"/>
                  </a:lnTo>
                  <a:lnTo>
                    <a:pt x="11472" y="17292"/>
                  </a:lnTo>
                  <a:lnTo>
                    <a:pt x="11472" y="17292"/>
                  </a:lnTo>
                  <a:close/>
                  <a:moveTo>
                    <a:pt x="6162" y="12202"/>
                  </a:moveTo>
                  <a:lnTo>
                    <a:pt x="6162" y="12202"/>
                  </a:lnTo>
                  <a:lnTo>
                    <a:pt x="6089" y="12275"/>
                  </a:lnTo>
                  <a:lnTo>
                    <a:pt x="6016" y="12324"/>
                  </a:lnTo>
                  <a:lnTo>
                    <a:pt x="5919" y="12348"/>
                  </a:lnTo>
                  <a:lnTo>
                    <a:pt x="5821" y="12348"/>
                  </a:lnTo>
                  <a:lnTo>
                    <a:pt x="5724" y="12348"/>
                  </a:lnTo>
                  <a:lnTo>
                    <a:pt x="5626" y="12324"/>
                  </a:lnTo>
                  <a:lnTo>
                    <a:pt x="5553" y="12275"/>
                  </a:lnTo>
                  <a:lnTo>
                    <a:pt x="5480" y="12202"/>
                  </a:lnTo>
                  <a:lnTo>
                    <a:pt x="5480" y="12202"/>
                  </a:lnTo>
                  <a:lnTo>
                    <a:pt x="5407" y="12129"/>
                  </a:lnTo>
                  <a:lnTo>
                    <a:pt x="5359" y="12056"/>
                  </a:lnTo>
                  <a:lnTo>
                    <a:pt x="5334" y="11959"/>
                  </a:lnTo>
                  <a:lnTo>
                    <a:pt x="5334" y="11861"/>
                  </a:lnTo>
                  <a:lnTo>
                    <a:pt x="5334" y="11764"/>
                  </a:lnTo>
                  <a:lnTo>
                    <a:pt x="5359" y="11666"/>
                  </a:lnTo>
                  <a:lnTo>
                    <a:pt x="5407" y="11593"/>
                  </a:lnTo>
                  <a:lnTo>
                    <a:pt x="5480" y="11520"/>
                  </a:lnTo>
                  <a:lnTo>
                    <a:pt x="8013" y="8987"/>
                  </a:lnTo>
                  <a:lnTo>
                    <a:pt x="8013" y="8987"/>
                  </a:lnTo>
                  <a:lnTo>
                    <a:pt x="8086" y="8939"/>
                  </a:lnTo>
                  <a:lnTo>
                    <a:pt x="8159" y="8890"/>
                  </a:lnTo>
                  <a:lnTo>
                    <a:pt x="8257" y="8865"/>
                  </a:lnTo>
                  <a:lnTo>
                    <a:pt x="8354" y="8841"/>
                  </a:lnTo>
                  <a:lnTo>
                    <a:pt x="8452" y="8865"/>
                  </a:lnTo>
                  <a:lnTo>
                    <a:pt x="8525" y="8890"/>
                  </a:lnTo>
                  <a:lnTo>
                    <a:pt x="8622" y="8939"/>
                  </a:lnTo>
                  <a:lnTo>
                    <a:pt x="8695" y="8987"/>
                  </a:lnTo>
                  <a:lnTo>
                    <a:pt x="8695" y="8987"/>
                  </a:lnTo>
                  <a:lnTo>
                    <a:pt x="8744" y="9060"/>
                  </a:lnTo>
                  <a:lnTo>
                    <a:pt x="8793" y="9158"/>
                  </a:lnTo>
                  <a:lnTo>
                    <a:pt x="8817" y="9231"/>
                  </a:lnTo>
                  <a:lnTo>
                    <a:pt x="8841" y="9328"/>
                  </a:lnTo>
                  <a:lnTo>
                    <a:pt x="8817" y="9426"/>
                  </a:lnTo>
                  <a:lnTo>
                    <a:pt x="8793" y="9523"/>
                  </a:lnTo>
                  <a:lnTo>
                    <a:pt x="8744" y="9596"/>
                  </a:lnTo>
                  <a:lnTo>
                    <a:pt x="8695" y="9669"/>
                  </a:lnTo>
                  <a:lnTo>
                    <a:pt x="6162" y="12202"/>
                  </a:lnTo>
                  <a:close/>
                  <a:moveTo>
                    <a:pt x="13396" y="7307"/>
                  </a:moveTo>
                  <a:lnTo>
                    <a:pt x="13396" y="7307"/>
                  </a:lnTo>
                  <a:lnTo>
                    <a:pt x="13274" y="7404"/>
                  </a:lnTo>
                  <a:lnTo>
                    <a:pt x="13152" y="7477"/>
                  </a:lnTo>
                  <a:lnTo>
                    <a:pt x="13006" y="7526"/>
                  </a:lnTo>
                  <a:lnTo>
                    <a:pt x="12836" y="7550"/>
                  </a:lnTo>
                  <a:lnTo>
                    <a:pt x="12689" y="7526"/>
                  </a:lnTo>
                  <a:lnTo>
                    <a:pt x="12543" y="7477"/>
                  </a:lnTo>
                  <a:lnTo>
                    <a:pt x="12421" y="7404"/>
                  </a:lnTo>
                  <a:lnTo>
                    <a:pt x="12300" y="7307"/>
                  </a:lnTo>
                  <a:lnTo>
                    <a:pt x="10376" y="5383"/>
                  </a:lnTo>
                  <a:lnTo>
                    <a:pt x="10376" y="5383"/>
                  </a:lnTo>
                  <a:lnTo>
                    <a:pt x="10278" y="5261"/>
                  </a:lnTo>
                  <a:lnTo>
                    <a:pt x="10205" y="5139"/>
                  </a:lnTo>
                  <a:lnTo>
                    <a:pt x="10156" y="4993"/>
                  </a:lnTo>
                  <a:lnTo>
                    <a:pt x="10132" y="4847"/>
                  </a:lnTo>
                  <a:lnTo>
                    <a:pt x="10156" y="4676"/>
                  </a:lnTo>
                  <a:lnTo>
                    <a:pt x="10205" y="4530"/>
                  </a:lnTo>
                  <a:lnTo>
                    <a:pt x="10278" y="4408"/>
                  </a:lnTo>
                  <a:lnTo>
                    <a:pt x="10376" y="4287"/>
                  </a:lnTo>
                  <a:lnTo>
                    <a:pt x="10376" y="4287"/>
                  </a:lnTo>
                  <a:lnTo>
                    <a:pt x="11326" y="3313"/>
                  </a:lnTo>
                  <a:lnTo>
                    <a:pt x="11326" y="3313"/>
                  </a:lnTo>
                  <a:lnTo>
                    <a:pt x="11496" y="3166"/>
                  </a:lnTo>
                  <a:lnTo>
                    <a:pt x="11666" y="3045"/>
                  </a:lnTo>
                  <a:lnTo>
                    <a:pt x="11861" y="2947"/>
                  </a:lnTo>
                  <a:lnTo>
                    <a:pt x="12032" y="2850"/>
                  </a:lnTo>
                  <a:lnTo>
                    <a:pt x="12227" y="2777"/>
                  </a:lnTo>
                  <a:lnTo>
                    <a:pt x="12446" y="2728"/>
                  </a:lnTo>
                  <a:lnTo>
                    <a:pt x="12641" y="2704"/>
                  </a:lnTo>
                  <a:lnTo>
                    <a:pt x="12836" y="2704"/>
                  </a:lnTo>
                  <a:lnTo>
                    <a:pt x="13055" y="2704"/>
                  </a:lnTo>
                  <a:lnTo>
                    <a:pt x="13250" y="2728"/>
                  </a:lnTo>
                  <a:lnTo>
                    <a:pt x="13469" y="2777"/>
                  </a:lnTo>
                  <a:lnTo>
                    <a:pt x="13664" y="2850"/>
                  </a:lnTo>
                  <a:lnTo>
                    <a:pt x="13834" y="2947"/>
                  </a:lnTo>
                  <a:lnTo>
                    <a:pt x="14029" y="3045"/>
                  </a:lnTo>
                  <a:lnTo>
                    <a:pt x="14199" y="3166"/>
                  </a:lnTo>
                  <a:lnTo>
                    <a:pt x="14370" y="3313"/>
                  </a:lnTo>
                  <a:lnTo>
                    <a:pt x="14370" y="3313"/>
                  </a:lnTo>
                  <a:lnTo>
                    <a:pt x="14516" y="3483"/>
                  </a:lnTo>
                  <a:lnTo>
                    <a:pt x="14638" y="3653"/>
                  </a:lnTo>
                  <a:lnTo>
                    <a:pt x="14735" y="3848"/>
                  </a:lnTo>
                  <a:lnTo>
                    <a:pt x="14833" y="4019"/>
                  </a:lnTo>
                  <a:lnTo>
                    <a:pt x="14906" y="4214"/>
                  </a:lnTo>
                  <a:lnTo>
                    <a:pt x="14954" y="4433"/>
                  </a:lnTo>
                  <a:lnTo>
                    <a:pt x="14979" y="4628"/>
                  </a:lnTo>
                  <a:lnTo>
                    <a:pt x="14979" y="4847"/>
                  </a:lnTo>
                  <a:lnTo>
                    <a:pt x="14979" y="5042"/>
                  </a:lnTo>
                  <a:lnTo>
                    <a:pt x="14954" y="5237"/>
                  </a:lnTo>
                  <a:lnTo>
                    <a:pt x="14906" y="5456"/>
                  </a:lnTo>
                  <a:lnTo>
                    <a:pt x="14833" y="5651"/>
                  </a:lnTo>
                  <a:lnTo>
                    <a:pt x="14735" y="5821"/>
                  </a:lnTo>
                  <a:lnTo>
                    <a:pt x="14638" y="6016"/>
                  </a:lnTo>
                  <a:lnTo>
                    <a:pt x="14516" y="6186"/>
                  </a:lnTo>
                  <a:lnTo>
                    <a:pt x="14370" y="6357"/>
                  </a:lnTo>
                  <a:lnTo>
                    <a:pt x="14370" y="6357"/>
                  </a:lnTo>
                  <a:lnTo>
                    <a:pt x="13396" y="7307"/>
                  </a:lnTo>
                  <a:lnTo>
                    <a:pt x="13396" y="7307"/>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34"/>
            <p:cNvSpPr/>
            <p:nvPr/>
          </p:nvSpPr>
          <p:spPr>
            <a:xfrm>
              <a:off x="595725" y="4668875"/>
              <a:ext cx="73100" cy="73100"/>
            </a:xfrm>
            <a:custGeom>
              <a:rect b="b" l="l" r="r" t="t"/>
              <a:pathLst>
                <a:path extrusionOk="0" fill="none" h="2924" w="2924">
                  <a:moveTo>
                    <a:pt x="2656" y="269"/>
                  </a:moveTo>
                  <a:lnTo>
                    <a:pt x="2656" y="269"/>
                  </a:lnTo>
                  <a:lnTo>
                    <a:pt x="2509" y="147"/>
                  </a:lnTo>
                  <a:lnTo>
                    <a:pt x="2363" y="74"/>
                  </a:lnTo>
                  <a:lnTo>
                    <a:pt x="2193" y="25"/>
                  </a:lnTo>
                  <a:lnTo>
                    <a:pt x="2022" y="1"/>
                  </a:lnTo>
                  <a:lnTo>
                    <a:pt x="1852" y="25"/>
                  </a:lnTo>
                  <a:lnTo>
                    <a:pt x="1681" y="74"/>
                  </a:lnTo>
                  <a:lnTo>
                    <a:pt x="1511" y="147"/>
                  </a:lnTo>
                  <a:lnTo>
                    <a:pt x="1365" y="269"/>
                  </a:lnTo>
                  <a:lnTo>
                    <a:pt x="1365" y="269"/>
                  </a:lnTo>
                  <a:lnTo>
                    <a:pt x="1219" y="488"/>
                  </a:lnTo>
                  <a:lnTo>
                    <a:pt x="999" y="829"/>
                  </a:lnTo>
                  <a:lnTo>
                    <a:pt x="561" y="1730"/>
                  </a:lnTo>
                  <a:lnTo>
                    <a:pt x="171" y="2558"/>
                  </a:lnTo>
                  <a:lnTo>
                    <a:pt x="1" y="2924"/>
                  </a:lnTo>
                  <a:lnTo>
                    <a:pt x="1" y="2924"/>
                  </a:lnTo>
                  <a:lnTo>
                    <a:pt x="366" y="2753"/>
                  </a:lnTo>
                  <a:lnTo>
                    <a:pt x="1194" y="2363"/>
                  </a:lnTo>
                  <a:lnTo>
                    <a:pt x="2095" y="1925"/>
                  </a:lnTo>
                  <a:lnTo>
                    <a:pt x="2436" y="1706"/>
                  </a:lnTo>
                  <a:lnTo>
                    <a:pt x="2656" y="1560"/>
                  </a:lnTo>
                  <a:lnTo>
                    <a:pt x="2656" y="1560"/>
                  </a:lnTo>
                  <a:lnTo>
                    <a:pt x="2777" y="1414"/>
                  </a:lnTo>
                  <a:lnTo>
                    <a:pt x="2850" y="1243"/>
                  </a:lnTo>
                  <a:lnTo>
                    <a:pt x="2899" y="1073"/>
                  </a:lnTo>
                  <a:lnTo>
                    <a:pt x="2923" y="902"/>
                  </a:lnTo>
                  <a:lnTo>
                    <a:pt x="2899" y="732"/>
                  </a:lnTo>
                  <a:lnTo>
                    <a:pt x="2850" y="561"/>
                  </a:lnTo>
                  <a:lnTo>
                    <a:pt x="2777" y="415"/>
                  </a:lnTo>
                  <a:lnTo>
                    <a:pt x="2656" y="269"/>
                  </a:lnTo>
                  <a:lnTo>
                    <a:pt x="2656" y="269"/>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34"/>
            <p:cNvSpPr/>
            <p:nvPr/>
          </p:nvSpPr>
          <p:spPr>
            <a:xfrm>
              <a:off x="652350" y="4711500"/>
              <a:ext cx="46925" cy="46925"/>
            </a:xfrm>
            <a:custGeom>
              <a:rect b="b" l="l" r="r" t="t"/>
              <a:pathLst>
                <a:path extrusionOk="0" fill="none" h="1877" w="1877">
                  <a:moveTo>
                    <a:pt x="1657" y="244"/>
                  </a:moveTo>
                  <a:lnTo>
                    <a:pt x="1657" y="244"/>
                  </a:lnTo>
                  <a:lnTo>
                    <a:pt x="1535" y="147"/>
                  </a:lnTo>
                  <a:lnTo>
                    <a:pt x="1413" y="74"/>
                  </a:lnTo>
                  <a:lnTo>
                    <a:pt x="1267" y="25"/>
                  </a:lnTo>
                  <a:lnTo>
                    <a:pt x="1121" y="1"/>
                  </a:lnTo>
                  <a:lnTo>
                    <a:pt x="975" y="25"/>
                  </a:lnTo>
                  <a:lnTo>
                    <a:pt x="829" y="74"/>
                  </a:lnTo>
                  <a:lnTo>
                    <a:pt x="707" y="147"/>
                  </a:lnTo>
                  <a:lnTo>
                    <a:pt x="585" y="244"/>
                  </a:lnTo>
                  <a:lnTo>
                    <a:pt x="585" y="244"/>
                  </a:lnTo>
                  <a:lnTo>
                    <a:pt x="464" y="391"/>
                  </a:lnTo>
                  <a:lnTo>
                    <a:pt x="366" y="610"/>
                  </a:lnTo>
                  <a:lnTo>
                    <a:pt x="269" y="878"/>
                  </a:lnTo>
                  <a:lnTo>
                    <a:pt x="171" y="1170"/>
                  </a:lnTo>
                  <a:lnTo>
                    <a:pt x="50" y="1681"/>
                  </a:lnTo>
                  <a:lnTo>
                    <a:pt x="1" y="1876"/>
                  </a:lnTo>
                  <a:lnTo>
                    <a:pt x="1" y="1876"/>
                  </a:lnTo>
                  <a:lnTo>
                    <a:pt x="220" y="1852"/>
                  </a:lnTo>
                  <a:lnTo>
                    <a:pt x="731" y="1706"/>
                  </a:lnTo>
                  <a:lnTo>
                    <a:pt x="999" y="1633"/>
                  </a:lnTo>
                  <a:lnTo>
                    <a:pt x="1267" y="1535"/>
                  </a:lnTo>
                  <a:lnTo>
                    <a:pt x="1511" y="1413"/>
                  </a:lnTo>
                  <a:lnTo>
                    <a:pt x="1657" y="1316"/>
                  </a:lnTo>
                  <a:lnTo>
                    <a:pt x="1657" y="1316"/>
                  </a:lnTo>
                  <a:lnTo>
                    <a:pt x="1754" y="1194"/>
                  </a:lnTo>
                  <a:lnTo>
                    <a:pt x="1827" y="1048"/>
                  </a:lnTo>
                  <a:lnTo>
                    <a:pt x="1876" y="926"/>
                  </a:lnTo>
                  <a:lnTo>
                    <a:pt x="1876" y="780"/>
                  </a:lnTo>
                  <a:lnTo>
                    <a:pt x="1876" y="634"/>
                  </a:lnTo>
                  <a:lnTo>
                    <a:pt x="1827" y="488"/>
                  </a:lnTo>
                  <a:lnTo>
                    <a:pt x="1754" y="366"/>
                  </a:lnTo>
                  <a:lnTo>
                    <a:pt x="1657" y="244"/>
                  </a:lnTo>
                  <a:lnTo>
                    <a:pt x="1657" y="244"/>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34"/>
            <p:cNvSpPr/>
            <p:nvPr/>
          </p:nvSpPr>
          <p:spPr>
            <a:xfrm>
              <a:off x="579300" y="4638450"/>
              <a:ext cx="46900" cy="46900"/>
            </a:xfrm>
            <a:custGeom>
              <a:rect b="b" l="l" r="r" t="t"/>
              <a:pathLst>
                <a:path extrusionOk="0" fill="none" h="1876" w="1876">
                  <a:moveTo>
                    <a:pt x="1632" y="219"/>
                  </a:moveTo>
                  <a:lnTo>
                    <a:pt x="1632" y="219"/>
                  </a:lnTo>
                  <a:lnTo>
                    <a:pt x="1510" y="122"/>
                  </a:lnTo>
                  <a:lnTo>
                    <a:pt x="1388" y="49"/>
                  </a:lnTo>
                  <a:lnTo>
                    <a:pt x="1242" y="0"/>
                  </a:lnTo>
                  <a:lnTo>
                    <a:pt x="1096" y="0"/>
                  </a:lnTo>
                  <a:lnTo>
                    <a:pt x="950" y="0"/>
                  </a:lnTo>
                  <a:lnTo>
                    <a:pt x="828" y="49"/>
                  </a:lnTo>
                  <a:lnTo>
                    <a:pt x="682" y="122"/>
                  </a:lnTo>
                  <a:lnTo>
                    <a:pt x="560" y="219"/>
                  </a:lnTo>
                  <a:lnTo>
                    <a:pt x="560" y="219"/>
                  </a:lnTo>
                  <a:lnTo>
                    <a:pt x="463" y="366"/>
                  </a:lnTo>
                  <a:lnTo>
                    <a:pt x="341" y="609"/>
                  </a:lnTo>
                  <a:lnTo>
                    <a:pt x="244" y="877"/>
                  </a:lnTo>
                  <a:lnTo>
                    <a:pt x="171" y="1145"/>
                  </a:lnTo>
                  <a:lnTo>
                    <a:pt x="25" y="1656"/>
                  </a:lnTo>
                  <a:lnTo>
                    <a:pt x="0" y="1876"/>
                  </a:lnTo>
                  <a:lnTo>
                    <a:pt x="0" y="1876"/>
                  </a:lnTo>
                  <a:lnTo>
                    <a:pt x="195" y="1827"/>
                  </a:lnTo>
                  <a:lnTo>
                    <a:pt x="707" y="1705"/>
                  </a:lnTo>
                  <a:lnTo>
                    <a:pt x="999" y="1608"/>
                  </a:lnTo>
                  <a:lnTo>
                    <a:pt x="1267" y="1510"/>
                  </a:lnTo>
                  <a:lnTo>
                    <a:pt x="1486" y="1413"/>
                  </a:lnTo>
                  <a:lnTo>
                    <a:pt x="1632" y="1291"/>
                  </a:lnTo>
                  <a:lnTo>
                    <a:pt x="1632" y="1291"/>
                  </a:lnTo>
                  <a:lnTo>
                    <a:pt x="1729" y="1169"/>
                  </a:lnTo>
                  <a:lnTo>
                    <a:pt x="1802" y="1048"/>
                  </a:lnTo>
                  <a:lnTo>
                    <a:pt x="1851" y="901"/>
                  </a:lnTo>
                  <a:lnTo>
                    <a:pt x="1876" y="755"/>
                  </a:lnTo>
                  <a:lnTo>
                    <a:pt x="1851" y="609"/>
                  </a:lnTo>
                  <a:lnTo>
                    <a:pt x="1802" y="463"/>
                  </a:lnTo>
                  <a:lnTo>
                    <a:pt x="1729" y="341"/>
                  </a:lnTo>
                  <a:lnTo>
                    <a:pt x="1632" y="219"/>
                  </a:lnTo>
                  <a:lnTo>
                    <a:pt x="1632" y="219"/>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8" name="Google Shape;268;p34"/>
          <p:cNvSpPr/>
          <p:nvPr/>
        </p:nvSpPr>
        <p:spPr>
          <a:xfrm>
            <a:off x="4640096" y="729057"/>
            <a:ext cx="274649" cy="262246"/>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34"/>
          <p:cNvSpPr/>
          <p:nvPr/>
        </p:nvSpPr>
        <p:spPr>
          <a:xfrm rot="2697359">
            <a:off x="8131977" y="1748993"/>
            <a:ext cx="416923" cy="398094"/>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34"/>
          <p:cNvSpPr/>
          <p:nvPr/>
        </p:nvSpPr>
        <p:spPr>
          <a:xfrm>
            <a:off x="8197811" y="2732702"/>
            <a:ext cx="167017" cy="159510"/>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34"/>
          <p:cNvSpPr/>
          <p:nvPr/>
        </p:nvSpPr>
        <p:spPr>
          <a:xfrm rot="1279940">
            <a:off x="5095205" y="2380602"/>
            <a:ext cx="166981" cy="159499"/>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35"/>
          <p:cNvSpPr txBox="1"/>
          <p:nvPr>
            <p:ph idx="4294967295" type="subTitle"/>
          </p:nvPr>
        </p:nvSpPr>
        <p:spPr>
          <a:xfrm>
            <a:off x="586700" y="205350"/>
            <a:ext cx="7539300" cy="4185300"/>
          </a:xfrm>
          <a:prstGeom prst="rect">
            <a:avLst/>
          </a:prstGeom>
        </p:spPr>
        <p:txBody>
          <a:bodyPr anchorCtr="0" anchor="t" bIns="0" lIns="0" spcFirstLastPara="1" rIns="0" wrap="square" tIns="0">
            <a:noAutofit/>
          </a:bodyPr>
          <a:lstStyle/>
          <a:p>
            <a:pPr indent="0" lvl="0" marL="0" rtl="0" algn="just">
              <a:spcBef>
                <a:spcPts val="1200"/>
              </a:spcBef>
              <a:spcAft>
                <a:spcPts val="0"/>
              </a:spcAft>
              <a:buNone/>
            </a:pPr>
            <a:r>
              <a:t/>
            </a:r>
            <a:endParaRPr b="1" sz="2300">
              <a:solidFill>
                <a:srgbClr val="000000"/>
              </a:solidFill>
              <a:latin typeface="Arial"/>
              <a:ea typeface="Arial"/>
              <a:cs typeface="Arial"/>
              <a:sym typeface="Arial"/>
            </a:endParaRPr>
          </a:p>
          <a:p>
            <a:pPr indent="12700" lvl="0" marL="457200" rtl="0" algn="just">
              <a:spcBef>
                <a:spcPts val="1200"/>
              </a:spcBef>
              <a:spcAft>
                <a:spcPts val="0"/>
              </a:spcAft>
              <a:buNone/>
            </a:pPr>
            <a:r>
              <a:rPr lang="en" sz="2200">
                <a:solidFill>
                  <a:srgbClr val="000000"/>
                </a:solidFill>
                <a:latin typeface="Arial"/>
                <a:ea typeface="Arial"/>
                <a:cs typeface="Arial"/>
                <a:sym typeface="Arial"/>
              </a:rPr>
              <a:t>The sources of capital may be presented as follows:</a:t>
            </a:r>
            <a:endParaRPr sz="2200">
              <a:solidFill>
                <a:srgbClr val="000000"/>
              </a:solidFill>
              <a:latin typeface="Arial"/>
              <a:ea typeface="Arial"/>
              <a:cs typeface="Arial"/>
              <a:sym typeface="Arial"/>
            </a:endParaRPr>
          </a:p>
          <a:p>
            <a:pPr indent="12700" lvl="0" marL="457200" rtl="0" algn="just">
              <a:spcBef>
                <a:spcPts val="1200"/>
              </a:spcBef>
              <a:spcAft>
                <a:spcPts val="0"/>
              </a:spcAft>
              <a:buNone/>
            </a:pPr>
            <a:r>
              <a:rPr lang="en" sz="2200">
                <a:solidFill>
                  <a:srgbClr val="000000"/>
                </a:solidFill>
                <a:latin typeface="Arial"/>
                <a:ea typeface="Arial"/>
                <a:cs typeface="Arial"/>
                <a:sym typeface="Arial"/>
              </a:rPr>
              <a:t>        	10% loan from Metrobank  	xxxxxx</a:t>
            </a:r>
            <a:endParaRPr sz="2200">
              <a:solidFill>
                <a:srgbClr val="000000"/>
              </a:solidFill>
              <a:latin typeface="Arial"/>
              <a:ea typeface="Arial"/>
              <a:cs typeface="Arial"/>
              <a:sym typeface="Arial"/>
            </a:endParaRPr>
          </a:p>
          <a:p>
            <a:pPr indent="12700" lvl="0" marL="457200" rtl="0" algn="just">
              <a:spcBef>
                <a:spcPts val="1200"/>
              </a:spcBef>
              <a:spcAft>
                <a:spcPts val="0"/>
              </a:spcAft>
              <a:buNone/>
            </a:pPr>
            <a:r>
              <a:rPr lang="en" sz="2200">
                <a:solidFill>
                  <a:srgbClr val="000000"/>
                </a:solidFill>
                <a:latin typeface="Arial"/>
                <a:ea typeface="Arial"/>
                <a:cs typeface="Arial"/>
                <a:sym typeface="Arial"/>
              </a:rPr>
              <a:t>        	5% preference shares        	xxxxxx</a:t>
            </a:r>
            <a:endParaRPr sz="2200">
              <a:solidFill>
                <a:srgbClr val="000000"/>
              </a:solidFill>
              <a:latin typeface="Arial"/>
              <a:ea typeface="Arial"/>
              <a:cs typeface="Arial"/>
              <a:sym typeface="Arial"/>
            </a:endParaRPr>
          </a:p>
          <a:p>
            <a:pPr indent="12700" lvl="0" marL="457200" rtl="0" algn="just">
              <a:spcBef>
                <a:spcPts val="1200"/>
              </a:spcBef>
              <a:spcAft>
                <a:spcPts val="0"/>
              </a:spcAft>
              <a:buNone/>
            </a:pPr>
            <a:r>
              <a:rPr lang="en" sz="2200">
                <a:solidFill>
                  <a:srgbClr val="000000"/>
                </a:solidFill>
                <a:latin typeface="Arial"/>
                <a:ea typeface="Arial"/>
                <a:cs typeface="Arial"/>
                <a:sym typeface="Arial"/>
              </a:rPr>
              <a:t>        	Ordinary shares                  	</a:t>
            </a:r>
            <a:r>
              <a:rPr lang="en" sz="2200" u="sng">
                <a:solidFill>
                  <a:srgbClr val="000000"/>
                </a:solidFill>
                <a:latin typeface="Arial"/>
                <a:ea typeface="Arial"/>
                <a:cs typeface="Arial"/>
                <a:sym typeface="Arial"/>
              </a:rPr>
              <a:t>xxxxxx</a:t>
            </a:r>
            <a:endParaRPr sz="2200" u="sng">
              <a:solidFill>
                <a:srgbClr val="000000"/>
              </a:solidFill>
              <a:latin typeface="Arial"/>
              <a:ea typeface="Arial"/>
              <a:cs typeface="Arial"/>
              <a:sym typeface="Arial"/>
            </a:endParaRPr>
          </a:p>
          <a:p>
            <a:pPr indent="12700" lvl="0" marL="457200" rtl="0" algn="just">
              <a:lnSpc>
                <a:spcPct val="150000"/>
              </a:lnSpc>
              <a:spcBef>
                <a:spcPts val="1200"/>
              </a:spcBef>
              <a:spcAft>
                <a:spcPts val="0"/>
              </a:spcAft>
              <a:buNone/>
            </a:pPr>
            <a:r>
              <a:rPr lang="en" sz="2200">
                <a:solidFill>
                  <a:srgbClr val="000000"/>
                </a:solidFill>
                <a:latin typeface="Arial"/>
                <a:ea typeface="Arial"/>
                <a:cs typeface="Arial"/>
                <a:sym typeface="Arial"/>
              </a:rPr>
              <a:t>        	Total capital requirement     	</a:t>
            </a:r>
            <a:r>
              <a:rPr b="1" lang="en" sz="2200" u="sng">
                <a:solidFill>
                  <a:srgbClr val="000000"/>
                </a:solidFill>
                <a:latin typeface="Arial"/>
                <a:ea typeface="Arial"/>
                <a:cs typeface="Arial"/>
                <a:sym typeface="Arial"/>
              </a:rPr>
              <a:t>xxxxxx</a:t>
            </a:r>
            <a:endParaRPr b="1" sz="2200" u="sng">
              <a:solidFill>
                <a:srgbClr val="000000"/>
              </a:solidFill>
              <a:latin typeface="Arial"/>
              <a:ea typeface="Arial"/>
              <a:cs typeface="Arial"/>
              <a:sym typeface="Arial"/>
            </a:endParaRPr>
          </a:p>
          <a:p>
            <a:pPr indent="0" lvl="0" marL="0" rtl="0" algn="just">
              <a:spcBef>
                <a:spcPts val="1200"/>
              </a:spcBef>
              <a:spcAft>
                <a:spcPts val="0"/>
              </a:spcAft>
              <a:buNone/>
            </a:pPr>
            <a:r>
              <a:t/>
            </a:r>
            <a:endParaRPr sz="2300">
              <a:solidFill>
                <a:srgbClr val="000000"/>
              </a:solidFill>
              <a:latin typeface="Arial"/>
              <a:ea typeface="Arial"/>
              <a:cs typeface="Arial"/>
              <a:sym typeface="Arial"/>
            </a:endParaRPr>
          </a:p>
          <a:p>
            <a:pPr indent="0" lvl="0" marL="457200" rtl="0" algn="just">
              <a:spcBef>
                <a:spcPts val="1200"/>
              </a:spcBef>
              <a:spcAft>
                <a:spcPts val="0"/>
              </a:spcAft>
              <a:buNone/>
            </a:pPr>
            <a:r>
              <a:t/>
            </a:r>
            <a:endParaRPr b="1" sz="2300">
              <a:solidFill>
                <a:srgbClr val="000000"/>
              </a:solidFill>
              <a:latin typeface="Arial"/>
              <a:ea typeface="Arial"/>
              <a:cs typeface="Arial"/>
              <a:sym typeface="Arial"/>
            </a:endParaRPr>
          </a:p>
          <a:p>
            <a:pPr indent="457200" lvl="0" marL="457200" rtl="0" algn="just">
              <a:spcBef>
                <a:spcPts val="1200"/>
              </a:spcBef>
              <a:spcAft>
                <a:spcPts val="0"/>
              </a:spcAft>
              <a:buNone/>
            </a:pPr>
            <a:r>
              <a:t/>
            </a:r>
            <a:endParaRPr b="1" sz="2300">
              <a:solidFill>
                <a:srgbClr val="000000"/>
              </a:solidFill>
              <a:latin typeface="Arial"/>
              <a:ea typeface="Arial"/>
              <a:cs typeface="Arial"/>
              <a:sym typeface="Arial"/>
            </a:endParaRPr>
          </a:p>
          <a:p>
            <a:pPr indent="0" lvl="0" marL="0" rtl="0" algn="l">
              <a:spcBef>
                <a:spcPts val="600"/>
              </a:spcBef>
              <a:spcAft>
                <a:spcPts val="0"/>
              </a:spcAft>
              <a:buNone/>
            </a:pPr>
            <a:r>
              <a:t/>
            </a:r>
            <a:endParaRPr sz="2100"/>
          </a:p>
        </p:txBody>
      </p:sp>
      <p:grpSp>
        <p:nvGrpSpPr>
          <p:cNvPr id="277" name="Google Shape;277;p35"/>
          <p:cNvGrpSpPr/>
          <p:nvPr/>
        </p:nvGrpSpPr>
        <p:grpSpPr>
          <a:xfrm>
            <a:off x="5367905" y="351561"/>
            <a:ext cx="2093885" cy="575857"/>
            <a:chOff x="6643075" y="3664250"/>
            <a:chExt cx="407950" cy="407975"/>
          </a:xfrm>
        </p:grpSpPr>
        <p:sp>
          <p:nvSpPr>
            <p:cNvPr id="278" name="Google Shape;278;p35"/>
            <p:cNvSpPr/>
            <p:nvPr/>
          </p:nvSpPr>
          <p:spPr>
            <a:xfrm>
              <a:off x="6794075" y="3815250"/>
              <a:ext cx="211300" cy="211300"/>
            </a:xfrm>
            <a:custGeom>
              <a:rect b="b" l="l" r="r" t="t"/>
              <a:pathLst>
                <a:path extrusionOk="0" fill="none" h="8452" w="8452">
                  <a:moveTo>
                    <a:pt x="0" y="8135"/>
                  </a:moveTo>
                  <a:lnTo>
                    <a:pt x="0" y="8135"/>
                  </a:lnTo>
                  <a:lnTo>
                    <a:pt x="438" y="8257"/>
                  </a:lnTo>
                  <a:lnTo>
                    <a:pt x="852" y="8354"/>
                  </a:lnTo>
                  <a:lnTo>
                    <a:pt x="1291" y="8403"/>
                  </a:lnTo>
                  <a:lnTo>
                    <a:pt x="1729" y="8452"/>
                  </a:lnTo>
                  <a:lnTo>
                    <a:pt x="2168" y="8452"/>
                  </a:lnTo>
                  <a:lnTo>
                    <a:pt x="2606" y="8427"/>
                  </a:lnTo>
                  <a:lnTo>
                    <a:pt x="3020" y="8378"/>
                  </a:lnTo>
                  <a:lnTo>
                    <a:pt x="3458" y="8281"/>
                  </a:lnTo>
                  <a:lnTo>
                    <a:pt x="3872" y="8184"/>
                  </a:lnTo>
                  <a:lnTo>
                    <a:pt x="4311" y="8037"/>
                  </a:lnTo>
                  <a:lnTo>
                    <a:pt x="4701" y="7867"/>
                  </a:lnTo>
                  <a:lnTo>
                    <a:pt x="5115" y="7672"/>
                  </a:lnTo>
                  <a:lnTo>
                    <a:pt x="5504" y="7429"/>
                  </a:lnTo>
                  <a:lnTo>
                    <a:pt x="5870" y="7185"/>
                  </a:lnTo>
                  <a:lnTo>
                    <a:pt x="6235" y="6893"/>
                  </a:lnTo>
                  <a:lnTo>
                    <a:pt x="6576" y="6576"/>
                  </a:lnTo>
                  <a:lnTo>
                    <a:pt x="6576" y="6576"/>
                  </a:lnTo>
                  <a:lnTo>
                    <a:pt x="6892" y="6235"/>
                  </a:lnTo>
                  <a:lnTo>
                    <a:pt x="7185" y="5870"/>
                  </a:lnTo>
                  <a:lnTo>
                    <a:pt x="7428" y="5505"/>
                  </a:lnTo>
                  <a:lnTo>
                    <a:pt x="7672" y="5115"/>
                  </a:lnTo>
                  <a:lnTo>
                    <a:pt x="7867" y="4701"/>
                  </a:lnTo>
                  <a:lnTo>
                    <a:pt x="8037" y="4311"/>
                  </a:lnTo>
                  <a:lnTo>
                    <a:pt x="8183" y="3873"/>
                  </a:lnTo>
                  <a:lnTo>
                    <a:pt x="8281" y="3459"/>
                  </a:lnTo>
                  <a:lnTo>
                    <a:pt x="8378" y="3020"/>
                  </a:lnTo>
                  <a:lnTo>
                    <a:pt x="8427" y="2606"/>
                  </a:lnTo>
                  <a:lnTo>
                    <a:pt x="8451" y="2168"/>
                  </a:lnTo>
                  <a:lnTo>
                    <a:pt x="8451" y="1730"/>
                  </a:lnTo>
                  <a:lnTo>
                    <a:pt x="8402" y="1291"/>
                  </a:lnTo>
                  <a:lnTo>
                    <a:pt x="8354" y="853"/>
                  </a:lnTo>
                  <a:lnTo>
                    <a:pt x="8256" y="439"/>
                  </a:lnTo>
                  <a:lnTo>
                    <a:pt x="8135" y="0"/>
                  </a:lnTo>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35"/>
            <p:cNvSpPr/>
            <p:nvPr/>
          </p:nvSpPr>
          <p:spPr>
            <a:xfrm>
              <a:off x="6643075" y="3664250"/>
              <a:ext cx="407950" cy="407975"/>
            </a:xfrm>
            <a:custGeom>
              <a:rect b="b" l="l" r="r" t="t"/>
              <a:pathLst>
                <a:path extrusionOk="0" fill="none" h="16319" w="16318">
                  <a:moveTo>
                    <a:pt x="16074" y="244"/>
                  </a:moveTo>
                  <a:lnTo>
                    <a:pt x="16074" y="244"/>
                  </a:lnTo>
                  <a:lnTo>
                    <a:pt x="15928" y="122"/>
                  </a:lnTo>
                  <a:lnTo>
                    <a:pt x="15758" y="49"/>
                  </a:lnTo>
                  <a:lnTo>
                    <a:pt x="15538" y="0"/>
                  </a:lnTo>
                  <a:lnTo>
                    <a:pt x="15319" y="0"/>
                  </a:lnTo>
                  <a:lnTo>
                    <a:pt x="15051" y="25"/>
                  </a:lnTo>
                  <a:lnTo>
                    <a:pt x="14759" y="73"/>
                  </a:lnTo>
                  <a:lnTo>
                    <a:pt x="14442" y="171"/>
                  </a:lnTo>
                  <a:lnTo>
                    <a:pt x="14102" y="293"/>
                  </a:lnTo>
                  <a:lnTo>
                    <a:pt x="13736" y="439"/>
                  </a:lnTo>
                  <a:lnTo>
                    <a:pt x="13347" y="609"/>
                  </a:lnTo>
                  <a:lnTo>
                    <a:pt x="12957" y="828"/>
                  </a:lnTo>
                  <a:lnTo>
                    <a:pt x="12543" y="1048"/>
                  </a:lnTo>
                  <a:lnTo>
                    <a:pt x="11666" y="1608"/>
                  </a:lnTo>
                  <a:lnTo>
                    <a:pt x="10716" y="2265"/>
                  </a:lnTo>
                  <a:lnTo>
                    <a:pt x="10716" y="2265"/>
                  </a:lnTo>
                  <a:lnTo>
                    <a:pt x="10278" y="2095"/>
                  </a:lnTo>
                  <a:lnTo>
                    <a:pt x="9815" y="1949"/>
                  </a:lnTo>
                  <a:lnTo>
                    <a:pt x="9352" y="1851"/>
                  </a:lnTo>
                  <a:lnTo>
                    <a:pt x="8890" y="1778"/>
                  </a:lnTo>
                  <a:lnTo>
                    <a:pt x="8427" y="1730"/>
                  </a:lnTo>
                  <a:lnTo>
                    <a:pt x="7940" y="1730"/>
                  </a:lnTo>
                  <a:lnTo>
                    <a:pt x="7477" y="1778"/>
                  </a:lnTo>
                  <a:lnTo>
                    <a:pt x="7014" y="1827"/>
                  </a:lnTo>
                  <a:lnTo>
                    <a:pt x="6551" y="1924"/>
                  </a:lnTo>
                  <a:lnTo>
                    <a:pt x="6089" y="2070"/>
                  </a:lnTo>
                  <a:lnTo>
                    <a:pt x="5650" y="2241"/>
                  </a:lnTo>
                  <a:lnTo>
                    <a:pt x="5212" y="2436"/>
                  </a:lnTo>
                  <a:lnTo>
                    <a:pt x="4774" y="2679"/>
                  </a:lnTo>
                  <a:lnTo>
                    <a:pt x="4384" y="2972"/>
                  </a:lnTo>
                  <a:lnTo>
                    <a:pt x="3994" y="3264"/>
                  </a:lnTo>
                  <a:lnTo>
                    <a:pt x="3605" y="3605"/>
                  </a:lnTo>
                  <a:lnTo>
                    <a:pt x="3605" y="3605"/>
                  </a:lnTo>
                  <a:lnTo>
                    <a:pt x="3264" y="3995"/>
                  </a:lnTo>
                  <a:lnTo>
                    <a:pt x="2971" y="4384"/>
                  </a:lnTo>
                  <a:lnTo>
                    <a:pt x="2679" y="4774"/>
                  </a:lnTo>
                  <a:lnTo>
                    <a:pt x="2436" y="5212"/>
                  </a:lnTo>
                  <a:lnTo>
                    <a:pt x="2241" y="5651"/>
                  </a:lnTo>
                  <a:lnTo>
                    <a:pt x="2070" y="6089"/>
                  </a:lnTo>
                  <a:lnTo>
                    <a:pt x="1924" y="6552"/>
                  </a:lnTo>
                  <a:lnTo>
                    <a:pt x="1827" y="7015"/>
                  </a:lnTo>
                  <a:lnTo>
                    <a:pt x="1778" y="7477"/>
                  </a:lnTo>
                  <a:lnTo>
                    <a:pt x="1729" y="7940"/>
                  </a:lnTo>
                  <a:lnTo>
                    <a:pt x="1729" y="8427"/>
                  </a:lnTo>
                  <a:lnTo>
                    <a:pt x="1778" y="8890"/>
                  </a:lnTo>
                  <a:lnTo>
                    <a:pt x="1851" y="9353"/>
                  </a:lnTo>
                  <a:lnTo>
                    <a:pt x="1948" y="9815"/>
                  </a:lnTo>
                  <a:lnTo>
                    <a:pt x="2095" y="10278"/>
                  </a:lnTo>
                  <a:lnTo>
                    <a:pt x="2265" y="10716"/>
                  </a:lnTo>
                  <a:lnTo>
                    <a:pt x="2265" y="10716"/>
                  </a:lnTo>
                  <a:lnTo>
                    <a:pt x="1607" y="11666"/>
                  </a:lnTo>
                  <a:lnTo>
                    <a:pt x="1047" y="12543"/>
                  </a:lnTo>
                  <a:lnTo>
                    <a:pt x="828" y="12957"/>
                  </a:lnTo>
                  <a:lnTo>
                    <a:pt x="609" y="13347"/>
                  </a:lnTo>
                  <a:lnTo>
                    <a:pt x="438" y="13737"/>
                  </a:lnTo>
                  <a:lnTo>
                    <a:pt x="292" y="14102"/>
                  </a:lnTo>
                  <a:lnTo>
                    <a:pt x="170" y="14443"/>
                  </a:lnTo>
                  <a:lnTo>
                    <a:pt x="73" y="14759"/>
                  </a:lnTo>
                  <a:lnTo>
                    <a:pt x="24" y="15052"/>
                  </a:lnTo>
                  <a:lnTo>
                    <a:pt x="0" y="15320"/>
                  </a:lnTo>
                  <a:lnTo>
                    <a:pt x="0" y="15539"/>
                  </a:lnTo>
                  <a:lnTo>
                    <a:pt x="49" y="15758"/>
                  </a:lnTo>
                  <a:lnTo>
                    <a:pt x="122" y="15928"/>
                  </a:lnTo>
                  <a:lnTo>
                    <a:pt x="244" y="16075"/>
                  </a:lnTo>
                  <a:lnTo>
                    <a:pt x="244" y="16075"/>
                  </a:lnTo>
                  <a:lnTo>
                    <a:pt x="341" y="16172"/>
                  </a:lnTo>
                  <a:lnTo>
                    <a:pt x="487" y="16245"/>
                  </a:lnTo>
                  <a:lnTo>
                    <a:pt x="633" y="16294"/>
                  </a:lnTo>
                  <a:lnTo>
                    <a:pt x="804" y="16318"/>
                  </a:lnTo>
                  <a:lnTo>
                    <a:pt x="974" y="16318"/>
                  </a:lnTo>
                  <a:lnTo>
                    <a:pt x="1169" y="16318"/>
                  </a:lnTo>
                  <a:lnTo>
                    <a:pt x="1388" y="16269"/>
                  </a:lnTo>
                  <a:lnTo>
                    <a:pt x="1632" y="16221"/>
                  </a:lnTo>
                  <a:lnTo>
                    <a:pt x="2143" y="16075"/>
                  </a:lnTo>
                  <a:lnTo>
                    <a:pt x="2703" y="15831"/>
                  </a:lnTo>
                  <a:lnTo>
                    <a:pt x="3312" y="15539"/>
                  </a:lnTo>
                  <a:lnTo>
                    <a:pt x="3946" y="15149"/>
                  </a:lnTo>
                  <a:lnTo>
                    <a:pt x="4652" y="14711"/>
                  </a:lnTo>
                  <a:lnTo>
                    <a:pt x="5358" y="14224"/>
                  </a:lnTo>
                  <a:lnTo>
                    <a:pt x="6113" y="13663"/>
                  </a:lnTo>
                  <a:lnTo>
                    <a:pt x="6892" y="13055"/>
                  </a:lnTo>
                  <a:lnTo>
                    <a:pt x="7696" y="12397"/>
                  </a:lnTo>
                  <a:lnTo>
                    <a:pt x="8500" y="11691"/>
                  </a:lnTo>
                  <a:lnTo>
                    <a:pt x="9304" y="10936"/>
                  </a:lnTo>
                  <a:lnTo>
                    <a:pt x="10132" y="10132"/>
                  </a:lnTo>
                  <a:lnTo>
                    <a:pt x="10132" y="10132"/>
                  </a:lnTo>
                  <a:lnTo>
                    <a:pt x="10935" y="9304"/>
                  </a:lnTo>
                  <a:lnTo>
                    <a:pt x="11690" y="8500"/>
                  </a:lnTo>
                  <a:lnTo>
                    <a:pt x="12397" y="7696"/>
                  </a:lnTo>
                  <a:lnTo>
                    <a:pt x="13054" y="6893"/>
                  </a:lnTo>
                  <a:lnTo>
                    <a:pt x="13663" y="6113"/>
                  </a:lnTo>
                  <a:lnTo>
                    <a:pt x="14223" y="5358"/>
                  </a:lnTo>
                  <a:lnTo>
                    <a:pt x="14710" y="4652"/>
                  </a:lnTo>
                  <a:lnTo>
                    <a:pt x="15149" y="3946"/>
                  </a:lnTo>
                  <a:lnTo>
                    <a:pt x="15538" y="3313"/>
                  </a:lnTo>
                  <a:lnTo>
                    <a:pt x="15831" y="2704"/>
                  </a:lnTo>
                  <a:lnTo>
                    <a:pt x="16074" y="2144"/>
                  </a:lnTo>
                  <a:lnTo>
                    <a:pt x="16220" y="1632"/>
                  </a:lnTo>
                  <a:lnTo>
                    <a:pt x="16269" y="1389"/>
                  </a:lnTo>
                  <a:lnTo>
                    <a:pt x="16318" y="1169"/>
                  </a:lnTo>
                  <a:lnTo>
                    <a:pt x="16318" y="975"/>
                  </a:lnTo>
                  <a:lnTo>
                    <a:pt x="16318" y="804"/>
                  </a:lnTo>
                  <a:lnTo>
                    <a:pt x="16293" y="634"/>
                  </a:lnTo>
                  <a:lnTo>
                    <a:pt x="16245" y="487"/>
                  </a:lnTo>
                  <a:lnTo>
                    <a:pt x="16172" y="341"/>
                  </a:lnTo>
                  <a:lnTo>
                    <a:pt x="16074" y="244"/>
                  </a:lnTo>
                  <a:lnTo>
                    <a:pt x="16074" y="244"/>
                  </a:lnTo>
                  <a:close/>
                  <a:moveTo>
                    <a:pt x="1827" y="13810"/>
                  </a:moveTo>
                  <a:lnTo>
                    <a:pt x="1827" y="13810"/>
                  </a:lnTo>
                  <a:lnTo>
                    <a:pt x="1754" y="13737"/>
                  </a:lnTo>
                  <a:lnTo>
                    <a:pt x="1729" y="13639"/>
                  </a:lnTo>
                  <a:lnTo>
                    <a:pt x="1681" y="13542"/>
                  </a:lnTo>
                  <a:lnTo>
                    <a:pt x="1681" y="13444"/>
                  </a:lnTo>
                  <a:lnTo>
                    <a:pt x="1681" y="13176"/>
                  </a:lnTo>
                  <a:lnTo>
                    <a:pt x="1754" y="12884"/>
                  </a:lnTo>
                  <a:lnTo>
                    <a:pt x="1875" y="12519"/>
                  </a:lnTo>
                  <a:lnTo>
                    <a:pt x="2046" y="12153"/>
                  </a:lnTo>
                  <a:lnTo>
                    <a:pt x="2265" y="11715"/>
                  </a:lnTo>
                  <a:lnTo>
                    <a:pt x="2533" y="11277"/>
                  </a:lnTo>
                  <a:lnTo>
                    <a:pt x="2533" y="11277"/>
                  </a:lnTo>
                  <a:lnTo>
                    <a:pt x="2752" y="11642"/>
                  </a:lnTo>
                  <a:lnTo>
                    <a:pt x="3020" y="12007"/>
                  </a:lnTo>
                  <a:lnTo>
                    <a:pt x="3288" y="12373"/>
                  </a:lnTo>
                  <a:lnTo>
                    <a:pt x="3605" y="12714"/>
                  </a:lnTo>
                  <a:lnTo>
                    <a:pt x="3605" y="12714"/>
                  </a:lnTo>
                  <a:lnTo>
                    <a:pt x="3897" y="12957"/>
                  </a:lnTo>
                  <a:lnTo>
                    <a:pt x="4165" y="13201"/>
                  </a:lnTo>
                  <a:lnTo>
                    <a:pt x="4165" y="13201"/>
                  </a:lnTo>
                  <a:lnTo>
                    <a:pt x="3751" y="13444"/>
                  </a:lnTo>
                  <a:lnTo>
                    <a:pt x="3361" y="13639"/>
                  </a:lnTo>
                  <a:lnTo>
                    <a:pt x="3020" y="13785"/>
                  </a:lnTo>
                  <a:lnTo>
                    <a:pt x="2679" y="13883"/>
                  </a:lnTo>
                  <a:lnTo>
                    <a:pt x="2411" y="13956"/>
                  </a:lnTo>
                  <a:lnTo>
                    <a:pt x="2168" y="13956"/>
                  </a:lnTo>
                  <a:lnTo>
                    <a:pt x="2070" y="13931"/>
                  </a:lnTo>
                  <a:lnTo>
                    <a:pt x="1973" y="13907"/>
                  </a:lnTo>
                  <a:lnTo>
                    <a:pt x="1900" y="13858"/>
                  </a:lnTo>
                  <a:lnTo>
                    <a:pt x="1827" y="13810"/>
                  </a:lnTo>
                  <a:lnTo>
                    <a:pt x="1827" y="13810"/>
                  </a:lnTo>
                  <a:close/>
                  <a:moveTo>
                    <a:pt x="8159" y="4482"/>
                  </a:moveTo>
                  <a:lnTo>
                    <a:pt x="8159" y="4482"/>
                  </a:lnTo>
                  <a:lnTo>
                    <a:pt x="8037" y="4482"/>
                  </a:lnTo>
                  <a:lnTo>
                    <a:pt x="7940" y="4433"/>
                  </a:lnTo>
                  <a:lnTo>
                    <a:pt x="7842" y="4384"/>
                  </a:lnTo>
                  <a:lnTo>
                    <a:pt x="7745" y="4311"/>
                  </a:lnTo>
                  <a:lnTo>
                    <a:pt x="7672" y="4238"/>
                  </a:lnTo>
                  <a:lnTo>
                    <a:pt x="7623" y="4141"/>
                  </a:lnTo>
                  <a:lnTo>
                    <a:pt x="7574" y="4019"/>
                  </a:lnTo>
                  <a:lnTo>
                    <a:pt x="7574" y="3897"/>
                  </a:lnTo>
                  <a:lnTo>
                    <a:pt x="7574" y="3897"/>
                  </a:lnTo>
                  <a:lnTo>
                    <a:pt x="7574" y="3775"/>
                  </a:lnTo>
                  <a:lnTo>
                    <a:pt x="7623" y="3678"/>
                  </a:lnTo>
                  <a:lnTo>
                    <a:pt x="7672" y="3580"/>
                  </a:lnTo>
                  <a:lnTo>
                    <a:pt x="7745" y="3483"/>
                  </a:lnTo>
                  <a:lnTo>
                    <a:pt x="7842" y="3410"/>
                  </a:lnTo>
                  <a:lnTo>
                    <a:pt x="7940" y="3361"/>
                  </a:lnTo>
                  <a:lnTo>
                    <a:pt x="8037" y="3337"/>
                  </a:lnTo>
                  <a:lnTo>
                    <a:pt x="8159" y="3313"/>
                  </a:lnTo>
                  <a:lnTo>
                    <a:pt x="8159" y="3313"/>
                  </a:lnTo>
                  <a:lnTo>
                    <a:pt x="8281" y="3337"/>
                  </a:lnTo>
                  <a:lnTo>
                    <a:pt x="8378" y="3361"/>
                  </a:lnTo>
                  <a:lnTo>
                    <a:pt x="8476" y="3410"/>
                  </a:lnTo>
                  <a:lnTo>
                    <a:pt x="8573" y="3483"/>
                  </a:lnTo>
                  <a:lnTo>
                    <a:pt x="8646" y="3580"/>
                  </a:lnTo>
                  <a:lnTo>
                    <a:pt x="8695" y="3678"/>
                  </a:lnTo>
                  <a:lnTo>
                    <a:pt x="8743" y="3775"/>
                  </a:lnTo>
                  <a:lnTo>
                    <a:pt x="8743" y="3897"/>
                  </a:lnTo>
                  <a:lnTo>
                    <a:pt x="8743" y="3897"/>
                  </a:lnTo>
                  <a:lnTo>
                    <a:pt x="8743" y="4019"/>
                  </a:lnTo>
                  <a:lnTo>
                    <a:pt x="8695" y="4141"/>
                  </a:lnTo>
                  <a:lnTo>
                    <a:pt x="8646" y="4238"/>
                  </a:lnTo>
                  <a:lnTo>
                    <a:pt x="8573" y="4311"/>
                  </a:lnTo>
                  <a:lnTo>
                    <a:pt x="8476" y="4384"/>
                  </a:lnTo>
                  <a:lnTo>
                    <a:pt x="8378" y="4433"/>
                  </a:lnTo>
                  <a:lnTo>
                    <a:pt x="8281" y="4482"/>
                  </a:lnTo>
                  <a:lnTo>
                    <a:pt x="8159" y="4482"/>
                  </a:lnTo>
                  <a:lnTo>
                    <a:pt x="8159" y="4482"/>
                  </a:lnTo>
                  <a:close/>
                  <a:moveTo>
                    <a:pt x="9133" y="5943"/>
                  </a:moveTo>
                  <a:lnTo>
                    <a:pt x="9133" y="5943"/>
                  </a:lnTo>
                  <a:lnTo>
                    <a:pt x="9036" y="5943"/>
                  </a:lnTo>
                  <a:lnTo>
                    <a:pt x="8963" y="5919"/>
                  </a:lnTo>
                  <a:lnTo>
                    <a:pt x="8841" y="5846"/>
                  </a:lnTo>
                  <a:lnTo>
                    <a:pt x="8768" y="5724"/>
                  </a:lnTo>
                  <a:lnTo>
                    <a:pt x="8743" y="5651"/>
                  </a:lnTo>
                  <a:lnTo>
                    <a:pt x="8743" y="5553"/>
                  </a:lnTo>
                  <a:lnTo>
                    <a:pt x="8743" y="5553"/>
                  </a:lnTo>
                  <a:lnTo>
                    <a:pt x="8743" y="5480"/>
                  </a:lnTo>
                  <a:lnTo>
                    <a:pt x="8768" y="5407"/>
                  </a:lnTo>
                  <a:lnTo>
                    <a:pt x="8841" y="5285"/>
                  </a:lnTo>
                  <a:lnTo>
                    <a:pt x="8963" y="5212"/>
                  </a:lnTo>
                  <a:lnTo>
                    <a:pt x="9036" y="5188"/>
                  </a:lnTo>
                  <a:lnTo>
                    <a:pt x="9133" y="5164"/>
                  </a:lnTo>
                  <a:lnTo>
                    <a:pt x="9133" y="5164"/>
                  </a:lnTo>
                  <a:lnTo>
                    <a:pt x="9206" y="5188"/>
                  </a:lnTo>
                  <a:lnTo>
                    <a:pt x="9279" y="5212"/>
                  </a:lnTo>
                  <a:lnTo>
                    <a:pt x="9401" y="5285"/>
                  </a:lnTo>
                  <a:lnTo>
                    <a:pt x="9474" y="5407"/>
                  </a:lnTo>
                  <a:lnTo>
                    <a:pt x="9498" y="5480"/>
                  </a:lnTo>
                  <a:lnTo>
                    <a:pt x="9523" y="5553"/>
                  </a:lnTo>
                  <a:lnTo>
                    <a:pt x="9523" y="5553"/>
                  </a:lnTo>
                  <a:lnTo>
                    <a:pt x="9498" y="5651"/>
                  </a:lnTo>
                  <a:lnTo>
                    <a:pt x="9474" y="5724"/>
                  </a:lnTo>
                  <a:lnTo>
                    <a:pt x="9401" y="5846"/>
                  </a:lnTo>
                  <a:lnTo>
                    <a:pt x="9279" y="5919"/>
                  </a:lnTo>
                  <a:lnTo>
                    <a:pt x="9206" y="5943"/>
                  </a:lnTo>
                  <a:lnTo>
                    <a:pt x="9133" y="5943"/>
                  </a:lnTo>
                  <a:lnTo>
                    <a:pt x="9133" y="5943"/>
                  </a:lnTo>
                  <a:close/>
                  <a:moveTo>
                    <a:pt x="9986" y="4409"/>
                  </a:moveTo>
                  <a:lnTo>
                    <a:pt x="9986" y="4409"/>
                  </a:lnTo>
                  <a:lnTo>
                    <a:pt x="9888" y="4409"/>
                  </a:lnTo>
                  <a:lnTo>
                    <a:pt x="9815" y="4384"/>
                  </a:lnTo>
                  <a:lnTo>
                    <a:pt x="9693" y="4287"/>
                  </a:lnTo>
                  <a:lnTo>
                    <a:pt x="9620" y="4165"/>
                  </a:lnTo>
                  <a:lnTo>
                    <a:pt x="9596" y="4092"/>
                  </a:lnTo>
                  <a:lnTo>
                    <a:pt x="9596" y="4019"/>
                  </a:lnTo>
                  <a:lnTo>
                    <a:pt x="9596" y="4019"/>
                  </a:lnTo>
                  <a:lnTo>
                    <a:pt x="9596" y="3946"/>
                  </a:lnTo>
                  <a:lnTo>
                    <a:pt x="9620" y="3873"/>
                  </a:lnTo>
                  <a:lnTo>
                    <a:pt x="9693" y="3751"/>
                  </a:lnTo>
                  <a:lnTo>
                    <a:pt x="9815" y="3654"/>
                  </a:lnTo>
                  <a:lnTo>
                    <a:pt x="9888" y="3629"/>
                  </a:lnTo>
                  <a:lnTo>
                    <a:pt x="9986" y="3629"/>
                  </a:lnTo>
                  <a:lnTo>
                    <a:pt x="9986" y="3629"/>
                  </a:lnTo>
                  <a:lnTo>
                    <a:pt x="10059" y="3629"/>
                  </a:lnTo>
                  <a:lnTo>
                    <a:pt x="10132" y="3654"/>
                  </a:lnTo>
                  <a:lnTo>
                    <a:pt x="10253" y="3751"/>
                  </a:lnTo>
                  <a:lnTo>
                    <a:pt x="10327" y="3873"/>
                  </a:lnTo>
                  <a:lnTo>
                    <a:pt x="10351" y="3946"/>
                  </a:lnTo>
                  <a:lnTo>
                    <a:pt x="10375" y="4019"/>
                  </a:lnTo>
                  <a:lnTo>
                    <a:pt x="10375" y="4019"/>
                  </a:lnTo>
                  <a:lnTo>
                    <a:pt x="10351" y="4092"/>
                  </a:lnTo>
                  <a:lnTo>
                    <a:pt x="10327" y="4165"/>
                  </a:lnTo>
                  <a:lnTo>
                    <a:pt x="10253" y="4287"/>
                  </a:lnTo>
                  <a:lnTo>
                    <a:pt x="10132" y="4384"/>
                  </a:lnTo>
                  <a:lnTo>
                    <a:pt x="10059" y="4409"/>
                  </a:lnTo>
                  <a:lnTo>
                    <a:pt x="9986" y="4409"/>
                  </a:lnTo>
                  <a:lnTo>
                    <a:pt x="9986" y="4409"/>
                  </a:lnTo>
                  <a:close/>
                  <a:moveTo>
                    <a:pt x="13200" y="4165"/>
                  </a:moveTo>
                  <a:lnTo>
                    <a:pt x="13200" y="4165"/>
                  </a:lnTo>
                  <a:lnTo>
                    <a:pt x="12957" y="3897"/>
                  </a:lnTo>
                  <a:lnTo>
                    <a:pt x="12713" y="3605"/>
                  </a:lnTo>
                  <a:lnTo>
                    <a:pt x="12713" y="3605"/>
                  </a:lnTo>
                  <a:lnTo>
                    <a:pt x="12372" y="3288"/>
                  </a:lnTo>
                  <a:lnTo>
                    <a:pt x="12007" y="3020"/>
                  </a:lnTo>
                  <a:lnTo>
                    <a:pt x="11642" y="2752"/>
                  </a:lnTo>
                  <a:lnTo>
                    <a:pt x="11276" y="2533"/>
                  </a:lnTo>
                  <a:lnTo>
                    <a:pt x="11276" y="2533"/>
                  </a:lnTo>
                  <a:lnTo>
                    <a:pt x="11715" y="2265"/>
                  </a:lnTo>
                  <a:lnTo>
                    <a:pt x="12153" y="2046"/>
                  </a:lnTo>
                  <a:lnTo>
                    <a:pt x="12518" y="1876"/>
                  </a:lnTo>
                  <a:lnTo>
                    <a:pt x="12884" y="1754"/>
                  </a:lnTo>
                  <a:lnTo>
                    <a:pt x="13176" y="1681"/>
                  </a:lnTo>
                  <a:lnTo>
                    <a:pt x="13444" y="1681"/>
                  </a:lnTo>
                  <a:lnTo>
                    <a:pt x="13541" y="1681"/>
                  </a:lnTo>
                  <a:lnTo>
                    <a:pt x="13639" y="1730"/>
                  </a:lnTo>
                  <a:lnTo>
                    <a:pt x="13736" y="1754"/>
                  </a:lnTo>
                  <a:lnTo>
                    <a:pt x="13809" y="1827"/>
                  </a:lnTo>
                  <a:lnTo>
                    <a:pt x="13809" y="1827"/>
                  </a:lnTo>
                  <a:lnTo>
                    <a:pt x="13858" y="1900"/>
                  </a:lnTo>
                  <a:lnTo>
                    <a:pt x="13907" y="1973"/>
                  </a:lnTo>
                  <a:lnTo>
                    <a:pt x="13931" y="2070"/>
                  </a:lnTo>
                  <a:lnTo>
                    <a:pt x="13955" y="2168"/>
                  </a:lnTo>
                  <a:lnTo>
                    <a:pt x="13955" y="2411"/>
                  </a:lnTo>
                  <a:lnTo>
                    <a:pt x="13882" y="2679"/>
                  </a:lnTo>
                  <a:lnTo>
                    <a:pt x="13785" y="3020"/>
                  </a:lnTo>
                  <a:lnTo>
                    <a:pt x="13639" y="3361"/>
                  </a:lnTo>
                  <a:lnTo>
                    <a:pt x="13444" y="3751"/>
                  </a:lnTo>
                  <a:lnTo>
                    <a:pt x="13200" y="4165"/>
                  </a:lnTo>
                  <a:lnTo>
                    <a:pt x="13200" y="4165"/>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0" name="Google Shape;280;p35"/>
          <p:cNvGrpSpPr/>
          <p:nvPr/>
        </p:nvGrpSpPr>
        <p:grpSpPr>
          <a:xfrm rot="-605351">
            <a:off x="5317344" y="4192684"/>
            <a:ext cx="722740" cy="719380"/>
            <a:chOff x="576250" y="4319400"/>
            <a:chExt cx="442075" cy="442050"/>
          </a:xfrm>
        </p:grpSpPr>
        <p:sp>
          <p:nvSpPr>
            <p:cNvPr id="281" name="Google Shape;281;p35"/>
            <p:cNvSpPr/>
            <p:nvPr/>
          </p:nvSpPr>
          <p:spPr>
            <a:xfrm>
              <a:off x="576250" y="4319400"/>
              <a:ext cx="442075" cy="442050"/>
            </a:xfrm>
            <a:custGeom>
              <a:rect b="b" l="l" r="r" t="t"/>
              <a:pathLst>
                <a:path extrusionOk="0" fill="none" h="17682" w="17683">
                  <a:moveTo>
                    <a:pt x="11472" y="17292"/>
                  </a:moveTo>
                  <a:lnTo>
                    <a:pt x="11472" y="12153"/>
                  </a:lnTo>
                  <a:lnTo>
                    <a:pt x="16416" y="7209"/>
                  </a:lnTo>
                  <a:lnTo>
                    <a:pt x="16416" y="7209"/>
                  </a:lnTo>
                  <a:lnTo>
                    <a:pt x="16562" y="7063"/>
                  </a:lnTo>
                  <a:lnTo>
                    <a:pt x="16684" y="6868"/>
                  </a:lnTo>
                  <a:lnTo>
                    <a:pt x="16830" y="6674"/>
                  </a:lnTo>
                  <a:lnTo>
                    <a:pt x="16927" y="6479"/>
                  </a:lnTo>
                  <a:lnTo>
                    <a:pt x="17146" y="6040"/>
                  </a:lnTo>
                  <a:lnTo>
                    <a:pt x="17317" y="5553"/>
                  </a:lnTo>
                  <a:lnTo>
                    <a:pt x="17439" y="5042"/>
                  </a:lnTo>
                  <a:lnTo>
                    <a:pt x="17560" y="4506"/>
                  </a:lnTo>
                  <a:lnTo>
                    <a:pt x="17633" y="3970"/>
                  </a:lnTo>
                  <a:lnTo>
                    <a:pt x="17658" y="3434"/>
                  </a:lnTo>
                  <a:lnTo>
                    <a:pt x="17682" y="2898"/>
                  </a:lnTo>
                  <a:lnTo>
                    <a:pt x="17682" y="2411"/>
                  </a:lnTo>
                  <a:lnTo>
                    <a:pt x="17658" y="1949"/>
                  </a:lnTo>
                  <a:lnTo>
                    <a:pt x="17609" y="1510"/>
                  </a:lnTo>
                  <a:lnTo>
                    <a:pt x="17536" y="1145"/>
                  </a:lnTo>
                  <a:lnTo>
                    <a:pt x="17463" y="828"/>
                  </a:lnTo>
                  <a:lnTo>
                    <a:pt x="17366" y="585"/>
                  </a:lnTo>
                  <a:lnTo>
                    <a:pt x="17292" y="487"/>
                  </a:lnTo>
                  <a:lnTo>
                    <a:pt x="17244" y="439"/>
                  </a:lnTo>
                  <a:lnTo>
                    <a:pt x="17244" y="439"/>
                  </a:lnTo>
                  <a:lnTo>
                    <a:pt x="17195" y="390"/>
                  </a:lnTo>
                  <a:lnTo>
                    <a:pt x="17098" y="317"/>
                  </a:lnTo>
                  <a:lnTo>
                    <a:pt x="16854" y="219"/>
                  </a:lnTo>
                  <a:lnTo>
                    <a:pt x="16537" y="146"/>
                  </a:lnTo>
                  <a:lnTo>
                    <a:pt x="16172" y="73"/>
                  </a:lnTo>
                  <a:lnTo>
                    <a:pt x="15734" y="25"/>
                  </a:lnTo>
                  <a:lnTo>
                    <a:pt x="15271" y="0"/>
                  </a:lnTo>
                  <a:lnTo>
                    <a:pt x="14784" y="0"/>
                  </a:lnTo>
                  <a:lnTo>
                    <a:pt x="14248" y="25"/>
                  </a:lnTo>
                  <a:lnTo>
                    <a:pt x="13712" y="49"/>
                  </a:lnTo>
                  <a:lnTo>
                    <a:pt x="13176" y="122"/>
                  </a:lnTo>
                  <a:lnTo>
                    <a:pt x="12641" y="244"/>
                  </a:lnTo>
                  <a:lnTo>
                    <a:pt x="12129" y="366"/>
                  </a:lnTo>
                  <a:lnTo>
                    <a:pt x="11642" y="536"/>
                  </a:lnTo>
                  <a:lnTo>
                    <a:pt x="11204" y="755"/>
                  </a:lnTo>
                  <a:lnTo>
                    <a:pt x="10985" y="853"/>
                  </a:lnTo>
                  <a:lnTo>
                    <a:pt x="10814" y="999"/>
                  </a:lnTo>
                  <a:lnTo>
                    <a:pt x="10619" y="1121"/>
                  </a:lnTo>
                  <a:lnTo>
                    <a:pt x="10473" y="1267"/>
                  </a:lnTo>
                  <a:lnTo>
                    <a:pt x="5529" y="6211"/>
                  </a:lnTo>
                  <a:lnTo>
                    <a:pt x="390" y="6211"/>
                  </a:lnTo>
                  <a:lnTo>
                    <a:pt x="390" y="6211"/>
                  </a:lnTo>
                  <a:lnTo>
                    <a:pt x="244" y="6235"/>
                  </a:lnTo>
                  <a:lnTo>
                    <a:pt x="147" y="6259"/>
                  </a:lnTo>
                  <a:lnTo>
                    <a:pt x="49" y="6308"/>
                  </a:lnTo>
                  <a:lnTo>
                    <a:pt x="0" y="6381"/>
                  </a:lnTo>
                  <a:lnTo>
                    <a:pt x="0" y="6454"/>
                  </a:lnTo>
                  <a:lnTo>
                    <a:pt x="25" y="6552"/>
                  </a:lnTo>
                  <a:lnTo>
                    <a:pt x="74" y="6649"/>
                  </a:lnTo>
                  <a:lnTo>
                    <a:pt x="171" y="6771"/>
                  </a:lnTo>
                  <a:lnTo>
                    <a:pt x="2582" y="9158"/>
                  </a:lnTo>
                  <a:lnTo>
                    <a:pt x="2265" y="9474"/>
                  </a:lnTo>
                  <a:lnTo>
                    <a:pt x="950" y="9718"/>
                  </a:lnTo>
                  <a:lnTo>
                    <a:pt x="950" y="9718"/>
                  </a:lnTo>
                  <a:lnTo>
                    <a:pt x="804" y="9767"/>
                  </a:lnTo>
                  <a:lnTo>
                    <a:pt x="682" y="9815"/>
                  </a:lnTo>
                  <a:lnTo>
                    <a:pt x="609" y="9913"/>
                  </a:lnTo>
                  <a:lnTo>
                    <a:pt x="561" y="9986"/>
                  </a:lnTo>
                  <a:lnTo>
                    <a:pt x="561" y="10083"/>
                  </a:lnTo>
                  <a:lnTo>
                    <a:pt x="585" y="10205"/>
                  </a:lnTo>
                  <a:lnTo>
                    <a:pt x="634" y="10302"/>
                  </a:lnTo>
                  <a:lnTo>
                    <a:pt x="731" y="10424"/>
                  </a:lnTo>
                  <a:lnTo>
                    <a:pt x="7258" y="16951"/>
                  </a:lnTo>
                  <a:lnTo>
                    <a:pt x="7258" y="16951"/>
                  </a:lnTo>
                  <a:lnTo>
                    <a:pt x="7380" y="17049"/>
                  </a:lnTo>
                  <a:lnTo>
                    <a:pt x="7477" y="17097"/>
                  </a:lnTo>
                  <a:lnTo>
                    <a:pt x="7599" y="17122"/>
                  </a:lnTo>
                  <a:lnTo>
                    <a:pt x="7697" y="17122"/>
                  </a:lnTo>
                  <a:lnTo>
                    <a:pt x="7770" y="17073"/>
                  </a:lnTo>
                  <a:lnTo>
                    <a:pt x="7867" y="17000"/>
                  </a:lnTo>
                  <a:lnTo>
                    <a:pt x="7916" y="16878"/>
                  </a:lnTo>
                  <a:lnTo>
                    <a:pt x="7965" y="16732"/>
                  </a:lnTo>
                  <a:lnTo>
                    <a:pt x="8208" y="15417"/>
                  </a:lnTo>
                  <a:lnTo>
                    <a:pt x="8525" y="15100"/>
                  </a:lnTo>
                  <a:lnTo>
                    <a:pt x="10911" y="17511"/>
                  </a:lnTo>
                  <a:lnTo>
                    <a:pt x="10911" y="17511"/>
                  </a:lnTo>
                  <a:lnTo>
                    <a:pt x="11033" y="17609"/>
                  </a:lnTo>
                  <a:lnTo>
                    <a:pt x="11131" y="17658"/>
                  </a:lnTo>
                  <a:lnTo>
                    <a:pt x="11228" y="17682"/>
                  </a:lnTo>
                  <a:lnTo>
                    <a:pt x="11301" y="17682"/>
                  </a:lnTo>
                  <a:lnTo>
                    <a:pt x="11374" y="17633"/>
                  </a:lnTo>
                  <a:lnTo>
                    <a:pt x="11423" y="17536"/>
                  </a:lnTo>
                  <a:lnTo>
                    <a:pt x="11447" y="17438"/>
                  </a:lnTo>
                  <a:lnTo>
                    <a:pt x="11472" y="17292"/>
                  </a:lnTo>
                  <a:lnTo>
                    <a:pt x="11472" y="17292"/>
                  </a:lnTo>
                  <a:close/>
                  <a:moveTo>
                    <a:pt x="6162" y="12202"/>
                  </a:moveTo>
                  <a:lnTo>
                    <a:pt x="6162" y="12202"/>
                  </a:lnTo>
                  <a:lnTo>
                    <a:pt x="6089" y="12275"/>
                  </a:lnTo>
                  <a:lnTo>
                    <a:pt x="6016" y="12324"/>
                  </a:lnTo>
                  <a:lnTo>
                    <a:pt x="5919" y="12348"/>
                  </a:lnTo>
                  <a:lnTo>
                    <a:pt x="5821" y="12348"/>
                  </a:lnTo>
                  <a:lnTo>
                    <a:pt x="5724" y="12348"/>
                  </a:lnTo>
                  <a:lnTo>
                    <a:pt x="5626" y="12324"/>
                  </a:lnTo>
                  <a:lnTo>
                    <a:pt x="5553" y="12275"/>
                  </a:lnTo>
                  <a:lnTo>
                    <a:pt x="5480" y="12202"/>
                  </a:lnTo>
                  <a:lnTo>
                    <a:pt x="5480" y="12202"/>
                  </a:lnTo>
                  <a:lnTo>
                    <a:pt x="5407" y="12129"/>
                  </a:lnTo>
                  <a:lnTo>
                    <a:pt x="5359" y="12056"/>
                  </a:lnTo>
                  <a:lnTo>
                    <a:pt x="5334" y="11959"/>
                  </a:lnTo>
                  <a:lnTo>
                    <a:pt x="5334" y="11861"/>
                  </a:lnTo>
                  <a:lnTo>
                    <a:pt x="5334" y="11764"/>
                  </a:lnTo>
                  <a:lnTo>
                    <a:pt x="5359" y="11666"/>
                  </a:lnTo>
                  <a:lnTo>
                    <a:pt x="5407" y="11593"/>
                  </a:lnTo>
                  <a:lnTo>
                    <a:pt x="5480" y="11520"/>
                  </a:lnTo>
                  <a:lnTo>
                    <a:pt x="8013" y="8987"/>
                  </a:lnTo>
                  <a:lnTo>
                    <a:pt x="8013" y="8987"/>
                  </a:lnTo>
                  <a:lnTo>
                    <a:pt x="8086" y="8939"/>
                  </a:lnTo>
                  <a:lnTo>
                    <a:pt x="8159" y="8890"/>
                  </a:lnTo>
                  <a:lnTo>
                    <a:pt x="8257" y="8865"/>
                  </a:lnTo>
                  <a:lnTo>
                    <a:pt x="8354" y="8841"/>
                  </a:lnTo>
                  <a:lnTo>
                    <a:pt x="8452" y="8865"/>
                  </a:lnTo>
                  <a:lnTo>
                    <a:pt x="8525" y="8890"/>
                  </a:lnTo>
                  <a:lnTo>
                    <a:pt x="8622" y="8939"/>
                  </a:lnTo>
                  <a:lnTo>
                    <a:pt x="8695" y="8987"/>
                  </a:lnTo>
                  <a:lnTo>
                    <a:pt x="8695" y="8987"/>
                  </a:lnTo>
                  <a:lnTo>
                    <a:pt x="8744" y="9060"/>
                  </a:lnTo>
                  <a:lnTo>
                    <a:pt x="8793" y="9158"/>
                  </a:lnTo>
                  <a:lnTo>
                    <a:pt x="8817" y="9231"/>
                  </a:lnTo>
                  <a:lnTo>
                    <a:pt x="8841" y="9328"/>
                  </a:lnTo>
                  <a:lnTo>
                    <a:pt x="8817" y="9426"/>
                  </a:lnTo>
                  <a:lnTo>
                    <a:pt x="8793" y="9523"/>
                  </a:lnTo>
                  <a:lnTo>
                    <a:pt x="8744" y="9596"/>
                  </a:lnTo>
                  <a:lnTo>
                    <a:pt x="8695" y="9669"/>
                  </a:lnTo>
                  <a:lnTo>
                    <a:pt x="6162" y="12202"/>
                  </a:lnTo>
                  <a:close/>
                  <a:moveTo>
                    <a:pt x="13396" y="7307"/>
                  </a:moveTo>
                  <a:lnTo>
                    <a:pt x="13396" y="7307"/>
                  </a:lnTo>
                  <a:lnTo>
                    <a:pt x="13274" y="7404"/>
                  </a:lnTo>
                  <a:lnTo>
                    <a:pt x="13152" y="7477"/>
                  </a:lnTo>
                  <a:lnTo>
                    <a:pt x="13006" y="7526"/>
                  </a:lnTo>
                  <a:lnTo>
                    <a:pt x="12836" y="7550"/>
                  </a:lnTo>
                  <a:lnTo>
                    <a:pt x="12689" y="7526"/>
                  </a:lnTo>
                  <a:lnTo>
                    <a:pt x="12543" y="7477"/>
                  </a:lnTo>
                  <a:lnTo>
                    <a:pt x="12421" y="7404"/>
                  </a:lnTo>
                  <a:lnTo>
                    <a:pt x="12300" y="7307"/>
                  </a:lnTo>
                  <a:lnTo>
                    <a:pt x="10376" y="5383"/>
                  </a:lnTo>
                  <a:lnTo>
                    <a:pt x="10376" y="5383"/>
                  </a:lnTo>
                  <a:lnTo>
                    <a:pt x="10278" y="5261"/>
                  </a:lnTo>
                  <a:lnTo>
                    <a:pt x="10205" y="5139"/>
                  </a:lnTo>
                  <a:lnTo>
                    <a:pt x="10156" y="4993"/>
                  </a:lnTo>
                  <a:lnTo>
                    <a:pt x="10132" y="4847"/>
                  </a:lnTo>
                  <a:lnTo>
                    <a:pt x="10156" y="4676"/>
                  </a:lnTo>
                  <a:lnTo>
                    <a:pt x="10205" y="4530"/>
                  </a:lnTo>
                  <a:lnTo>
                    <a:pt x="10278" y="4408"/>
                  </a:lnTo>
                  <a:lnTo>
                    <a:pt x="10376" y="4287"/>
                  </a:lnTo>
                  <a:lnTo>
                    <a:pt x="10376" y="4287"/>
                  </a:lnTo>
                  <a:lnTo>
                    <a:pt x="11326" y="3313"/>
                  </a:lnTo>
                  <a:lnTo>
                    <a:pt x="11326" y="3313"/>
                  </a:lnTo>
                  <a:lnTo>
                    <a:pt x="11496" y="3166"/>
                  </a:lnTo>
                  <a:lnTo>
                    <a:pt x="11666" y="3045"/>
                  </a:lnTo>
                  <a:lnTo>
                    <a:pt x="11861" y="2947"/>
                  </a:lnTo>
                  <a:lnTo>
                    <a:pt x="12032" y="2850"/>
                  </a:lnTo>
                  <a:lnTo>
                    <a:pt x="12227" y="2777"/>
                  </a:lnTo>
                  <a:lnTo>
                    <a:pt x="12446" y="2728"/>
                  </a:lnTo>
                  <a:lnTo>
                    <a:pt x="12641" y="2704"/>
                  </a:lnTo>
                  <a:lnTo>
                    <a:pt x="12836" y="2704"/>
                  </a:lnTo>
                  <a:lnTo>
                    <a:pt x="13055" y="2704"/>
                  </a:lnTo>
                  <a:lnTo>
                    <a:pt x="13250" y="2728"/>
                  </a:lnTo>
                  <a:lnTo>
                    <a:pt x="13469" y="2777"/>
                  </a:lnTo>
                  <a:lnTo>
                    <a:pt x="13664" y="2850"/>
                  </a:lnTo>
                  <a:lnTo>
                    <a:pt x="13834" y="2947"/>
                  </a:lnTo>
                  <a:lnTo>
                    <a:pt x="14029" y="3045"/>
                  </a:lnTo>
                  <a:lnTo>
                    <a:pt x="14199" y="3166"/>
                  </a:lnTo>
                  <a:lnTo>
                    <a:pt x="14370" y="3313"/>
                  </a:lnTo>
                  <a:lnTo>
                    <a:pt x="14370" y="3313"/>
                  </a:lnTo>
                  <a:lnTo>
                    <a:pt x="14516" y="3483"/>
                  </a:lnTo>
                  <a:lnTo>
                    <a:pt x="14638" y="3653"/>
                  </a:lnTo>
                  <a:lnTo>
                    <a:pt x="14735" y="3848"/>
                  </a:lnTo>
                  <a:lnTo>
                    <a:pt x="14833" y="4019"/>
                  </a:lnTo>
                  <a:lnTo>
                    <a:pt x="14906" y="4214"/>
                  </a:lnTo>
                  <a:lnTo>
                    <a:pt x="14954" y="4433"/>
                  </a:lnTo>
                  <a:lnTo>
                    <a:pt x="14979" y="4628"/>
                  </a:lnTo>
                  <a:lnTo>
                    <a:pt x="14979" y="4847"/>
                  </a:lnTo>
                  <a:lnTo>
                    <a:pt x="14979" y="5042"/>
                  </a:lnTo>
                  <a:lnTo>
                    <a:pt x="14954" y="5237"/>
                  </a:lnTo>
                  <a:lnTo>
                    <a:pt x="14906" y="5456"/>
                  </a:lnTo>
                  <a:lnTo>
                    <a:pt x="14833" y="5651"/>
                  </a:lnTo>
                  <a:lnTo>
                    <a:pt x="14735" y="5821"/>
                  </a:lnTo>
                  <a:lnTo>
                    <a:pt x="14638" y="6016"/>
                  </a:lnTo>
                  <a:lnTo>
                    <a:pt x="14516" y="6186"/>
                  </a:lnTo>
                  <a:lnTo>
                    <a:pt x="14370" y="6357"/>
                  </a:lnTo>
                  <a:lnTo>
                    <a:pt x="14370" y="6357"/>
                  </a:lnTo>
                  <a:lnTo>
                    <a:pt x="13396" y="7307"/>
                  </a:lnTo>
                  <a:lnTo>
                    <a:pt x="13396" y="7307"/>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35"/>
            <p:cNvSpPr/>
            <p:nvPr/>
          </p:nvSpPr>
          <p:spPr>
            <a:xfrm>
              <a:off x="595725" y="4668875"/>
              <a:ext cx="73100" cy="73100"/>
            </a:xfrm>
            <a:custGeom>
              <a:rect b="b" l="l" r="r" t="t"/>
              <a:pathLst>
                <a:path extrusionOk="0" fill="none" h="2924" w="2924">
                  <a:moveTo>
                    <a:pt x="2656" y="269"/>
                  </a:moveTo>
                  <a:lnTo>
                    <a:pt x="2656" y="269"/>
                  </a:lnTo>
                  <a:lnTo>
                    <a:pt x="2509" y="147"/>
                  </a:lnTo>
                  <a:lnTo>
                    <a:pt x="2363" y="74"/>
                  </a:lnTo>
                  <a:lnTo>
                    <a:pt x="2193" y="25"/>
                  </a:lnTo>
                  <a:lnTo>
                    <a:pt x="2022" y="1"/>
                  </a:lnTo>
                  <a:lnTo>
                    <a:pt x="1852" y="25"/>
                  </a:lnTo>
                  <a:lnTo>
                    <a:pt x="1681" y="74"/>
                  </a:lnTo>
                  <a:lnTo>
                    <a:pt x="1511" y="147"/>
                  </a:lnTo>
                  <a:lnTo>
                    <a:pt x="1365" y="269"/>
                  </a:lnTo>
                  <a:lnTo>
                    <a:pt x="1365" y="269"/>
                  </a:lnTo>
                  <a:lnTo>
                    <a:pt x="1219" y="488"/>
                  </a:lnTo>
                  <a:lnTo>
                    <a:pt x="999" y="829"/>
                  </a:lnTo>
                  <a:lnTo>
                    <a:pt x="561" y="1730"/>
                  </a:lnTo>
                  <a:lnTo>
                    <a:pt x="171" y="2558"/>
                  </a:lnTo>
                  <a:lnTo>
                    <a:pt x="1" y="2924"/>
                  </a:lnTo>
                  <a:lnTo>
                    <a:pt x="1" y="2924"/>
                  </a:lnTo>
                  <a:lnTo>
                    <a:pt x="366" y="2753"/>
                  </a:lnTo>
                  <a:lnTo>
                    <a:pt x="1194" y="2363"/>
                  </a:lnTo>
                  <a:lnTo>
                    <a:pt x="2095" y="1925"/>
                  </a:lnTo>
                  <a:lnTo>
                    <a:pt x="2436" y="1706"/>
                  </a:lnTo>
                  <a:lnTo>
                    <a:pt x="2656" y="1560"/>
                  </a:lnTo>
                  <a:lnTo>
                    <a:pt x="2656" y="1560"/>
                  </a:lnTo>
                  <a:lnTo>
                    <a:pt x="2777" y="1414"/>
                  </a:lnTo>
                  <a:lnTo>
                    <a:pt x="2850" y="1243"/>
                  </a:lnTo>
                  <a:lnTo>
                    <a:pt x="2899" y="1073"/>
                  </a:lnTo>
                  <a:lnTo>
                    <a:pt x="2923" y="902"/>
                  </a:lnTo>
                  <a:lnTo>
                    <a:pt x="2899" y="732"/>
                  </a:lnTo>
                  <a:lnTo>
                    <a:pt x="2850" y="561"/>
                  </a:lnTo>
                  <a:lnTo>
                    <a:pt x="2777" y="415"/>
                  </a:lnTo>
                  <a:lnTo>
                    <a:pt x="2656" y="269"/>
                  </a:lnTo>
                  <a:lnTo>
                    <a:pt x="2656" y="269"/>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35"/>
            <p:cNvSpPr/>
            <p:nvPr/>
          </p:nvSpPr>
          <p:spPr>
            <a:xfrm>
              <a:off x="652350" y="4711500"/>
              <a:ext cx="46925" cy="46925"/>
            </a:xfrm>
            <a:custGeom>
              <a:rect b="b" l="l" r="r" t="t"/>
              <a:pathLst>
                <a:path extrusionOk="0" fill="none" h="1877" w="1877">
                  <a:moveTo>
                    <a:pt x="1657" y="244"/>
                  </a:moveTo>
                  <a:lnTo>
                    <a:pt x="1657" y="244"/>
                  </a:lnTo>
                  <a:lnTo>
                    <a:pt x="1535" y="147"/>
                  </a:lnTo>
                  <a:lnTo>
                    <a:pt x="1413" y="74"/>
                  </a:lnTo>
                  <a:lnTo>
                    <a:pt x="1267" y="25"/>
                  </a:lnTo>
                  <a:lnTo>
                    <a:pt x="1121" y="1"/>
                  </a:lnTo>
                  <a:lnTo>
                    <a:pt x="975" y="25"/>
                  </a:lnTo>
                  <a:lnTo>
                    <a:pt x="829" y="74"/>
                  </a:lnTo>
                  <a:lnTo>
                    <a:pt x="707" y="147"/>
                  </a:lnTo>
                  <a:lnTo>
                    <a:pt x="585" y="244"/>
                  </a:lnTo>
                  <a:lnTo>
                    <a:pt x="585" y="244"/>
                  </a:lnTo>
                  <a:lnTo>
                    <a:pt x="464" y="391"/>
                  </a:lnTo>
                  <a:lnTo>
                    <a:pt x="366" y="610"/>
                  </a:lnTo>
                  <a:lnTo>
                    <a:pt x="269" y="878"/>
                  </a:lnTo>
                  <a:lnTo>
                    <a:pt x="171" y="1170"/>
                  </a:lnTo>
                  <a:lnTo>
                    <a:pt x="50" y="1681"/>
                  </a:lnTo>
                  <a:lnTo>
                    <a:pt x="1" y="1876"/>
                  </a:lnTo>
                  <a:lnTo>
                    <a:pt x="1" y="1876"/>
                  </a:lnTo>
                  <a:lnTo>
                    <a:pt x="220" y="1852"/>
                  </a:lnTo>
                  <a:lnTo>
                    <a:pt x="731" y="1706"/>
                  </a:lnTo>
                  <a:lnTo>
                    <a:pt x="999" y="1633"/>
                  </a:lnTo>
                  <a:lnTo>
                    <a:pt x="1267" y="1535"/>
                  </a:lnTo>
                  <a:lnTo>
                    <a:pt x="1511" y="1413"/>
                  </a:lnTo>
                  <a:lnTo>
                    <a:pt x="1657" y="1316"/>
                  </a:lnTo>
                  <a:lnTo>
                    <a:pt x="1657" y="1316"/>
                  </a:lnTo>
                  <a:lnTo>
                    <a:pt x="1754" y="1194"/>
                  </a:lnTo>
                  <a:lnTo>
                    <a:pt x="1827" y="1048"/>
                  </a:lnTo>
                  <a:lnTo>
                    <a:pt x="1876" y="926"/>
                  </a:lnTo>
                  <a:lnTo>
                    <a:pt x="1876" y="780"/>
                  </a:lnTo>
                  <a:lnTo>
                    <a:pt x="1876" y="634"/>
                  </a:lnTo>
                  <a:lnTo>
                    <a:pt x="1827" y="488"/>
                  </a:lnTo>
                  <a:lnTo>
                    <a:pt x="1754" y="366"/>
                  </a:lnTo>
                  <a:lnTo>
                    <a:pt x="1657" y="244"/>
                  </a:lnTo>
                  <a:lnTo>
                    <a:pt x="1657" y="244"/>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5"/>
            <p:cNvSpPr/>
            <p:nvPr/>
          </p:nvSpPr>
          <p:spPr>
            <a:xfrm>
              <a:off x="579300" y="4638450"/>
              <a:ext cx="46900" cy="46900"/>
            </a:xfrm>
            <a:custGeom>
              <a:rect b="b" l="l" r="r" t="t"/>
              <a:pathLst>
                <a:path extrusionOk="0" fill="none" h="1876" w="1876">
                  <a:moveTo>
                    <a:pt x="1632" y="219"/>
                  </a:moveTo>
                  <a:lnTo>
                    <a:pt x="1632" y="219"/>
                  </a:lnTo>
                  <a:lnTo>
                    <a:pt x="1510" y="122"/>
                  </a:lnTo>
                  <a:lnTo>
                    <a:pt x="1388" y="49"/>
                  </a:lnTo>
                  <a:lnTo>
                    <a:pt x="1242" y="0"/>
                  </a:lnTo>
                  <a:lnTo>
                    <a:pt x="1096" y="0"/>
                  </a:lnTo>
                  <a:lnTo>
                    <a:pt x="950" y="0"/>
                  </a:lnTo>
                  <a:lnTo>
                    <a:pt x="828" y="49"/>
                  </a:lnTo>
                  <a:lnTo>
                    <a:pt x="682" y="122"/>
                  </a:lnTo>
                  <a:lnTo>
                    <a:pt x="560" y="219"/>
                  </a:lnTo>
                  <a:lnTo>
                    <a:pt x="560" y="219"/>
                  </a:lnTo>
                  <a:lnTo>
                    <a:pt x="463" y="366"/>
                  </a:lnTo>
                  <a:lnTo>
                    <a:pt x="341" y="609"/>
                  </a:lnTo>
                  <a:lnTo>
                    <a:pt x="244" y="877"/>
                  </a:lnTo>
                  <a:lnTo>
                    <a:pt x="171" y="1145"/>
                  </a:lnTo>
                  <a:lnTo>
                    <a:pt x="25" y="1656"/>
                  </a:lnTo>
                  <a:lnTo>
                    <a:pt x="0" y="1876"/>
                  </a:lnTo>
                  <a:lnTo>
                    <a:pt x="0" y="1876"/>
                  </a:lnTo>
                  <a:lnTo>
                    <a:pt x="195" y="1827"/>
                  </a:lnTo>
                  <a:lnTo>
                    <a:pt x="707" y="1705"/>
                  </a:lnTo>
                  <a:lnTo>
                    <a:pt x="999" y="1608"/>
                  </a:lnTo>
                  <a:lnTo>
                    <a:pt x="1267" y="1510"/>
                  </a:lnTo>
                  <a:lnTo>
                    <a:pt x="1486" y="1413"/>
                  </a:lnTo>
                  <a:lnTo>
                    <a:pt x="1632" y="1291"/>
                  </a:lnTo>
                  <a:lnTo>
                    <a:pt x="1632" y="1291"/>
                  </a:lnTo>
                  <a:lnTo>
                    <a:pt x="1729" y="1169"/>
                  </a:lnTo>
                  <a:lnTo>
                    <a:pt x="1802" y="1048"/>
                  </a:lnTo>
                  <a:lnTo>
                    <a:pt x="1851" y="901"/>
                  </a:lnTo>
                  <a:lnTo>
                    <a:pt x="1876" y="755"/>
                  </a:lnTo>
                  <a:lnTo>
                    <a:pt x="1851" y="609"/>
                  </a:lnTo>
                  <a:lnTo>
                    <a:pt x="1802" y="463"/>
                  </a:lnTo>
                  <a:lnTo>
                    <a:pt x="1729" y="341"/>
                  </a:lnTo>
                  <a:lnTo>
                    <a:pt x="1632" y="219"/>
                  </a:lnTo>
                  <a:lnTo>
                    <a:pt x="1632" y="219"/>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5" name="Google Shape;285;p35"/>
          <p:cNvSpPr/>
          <p:nvPr/>
        </p:nvSpPr>
        <p:spPr>
          <a:xfrm>
            <a:off x="4640096" y="729057"/>
            <a:ext cx="274649" cy="262246"/>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35"/>
          <p:cNvSpPr/>
          <p:nvPr/>
        </p:nvSpPr>
        <p:spPr>
          <a:xfrm rot="2697359">
            <a:off x="8131977" y="1748993"/>
            <a:ext cx="416923" cy="398094"/>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35"/>
          <p:cNvSpPr/>
          <p:nvPr/>
        </p:nvSpPr>
        <p:spPr>
          <a:xfrm>
            <a:off x="8197811" y="2732702"/>
            <a:ext cx="167017" cy="159510"/>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35"/>
          <p:cNvSpPr/>
          <p:nvPr/>
        </p:nvSpPr>
        <p:spPr>
          <a:xfrm rot="1279940">
            <a:off x="5095205" y="2380602"/>
            <a:ext cx="166981" cy="159499"/>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grpSp>
        <p:nvGrpSpPr>
          <p:cNvPr id="293" name="Google Shape;293;p36"/>
          <p:cNvGrpSpPr/>
          <p:nvPr/>
        </p:nvGrpSpPr>
        <p:grpSpPr>
          <a:xfrm>
            <a:off x="3719837" y="804064"/>
            <a:ext cx="1704325" cy="3535109"/>
            <a:chOff x="2547150" y="238125"/>
            <a:chExt cx="2525675" cy="5238750"/>
          </a:xfrm>
        </p:grpSpPr>
        <p:sp>
          <p:nvSpPr>
            <p:cNvPr id="294" name="Google Shape;294;p36"/>
            <p:cNvSpPr/>
            <p:nvPr/>
          </p:nvSpPr>
          <p:spPr>
            <a:xfrm>
              <a:off x="2547150" y="238125"/>
              <a:ext cx="2525675" cy="5238750"/>
            </a:xfrm>
            <a:custGeom>
              <a:rect b="b" l="l" r="r" t="t"/>
              <a:pathLst>
                <a:path extrusionOk="0" h="209550" w="101027">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36"/>
            <p:cNvSpPr/>
            <p:nvPr/>
          </p:nvSpPr>
          <p:spPr>
            <a:xfrm>
              <a:off x="3557025" y="5147100"/>
              <a:ext cx="504050" cy="179900"/>
            </a:xfrm>
            <a:custGeom>
              <a:rect b="b" l="l" r="r" t="t"/>
              <a:pathLst>
                <a:path extrusionOk="0" h="7196" w="20162">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36"/>
            <p:cNvSpPr/>
            <p:nvPr/>
          </p:nvSpPr>
          <p:spPr>
            <a:xfrm>
              <a:off x="3008050" y="423600"/>
              <a:ext cx="99325" cy="99325"/>
            </a:xfrm>
            <a:custGeom>
              <a:rect b="b" l="l" r="r" t="t"/>
              <a:pathLst>
                <a:path extrusionOk="0" h="3973" w="3973">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36"/>
            <p:cNvSpPr/>
            <p:nvPr/>
          </p:nvSpPr>
          <p:spPr>
            <a:xfrm>
              <a:off x="3566400" y="434850"/>
              <a:ext cx="487175" cy="76850"/>
            </a:xfrm>
            <a:custGeom>
              <a:rect b="b" l="l" r="r" t="t"/>
              <a:pathLst>
                <a:path extrusionOk="0" h="3074" w="19487">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8" name="Google Shape;298;p36"/>
          <p:cNvSpPr txBox="1"/>
          <p:nvPr>
            <p:ph idx="4294967295" type="body"/>
          </p:nvPr>
        </p:nvSpPr>
        <p:spPr>
          <a:xfrm>
            <a:off x="616047" y="580725"/>
            <a:ext cx="7539300" cy="3981900"/>
          </a:xfrm>
          <a:prstGeom prst="rect">
            <a:avLst/>
          </a:prstGeom>
        </p:spPr>
        <p:txBody>
          <a:bodyPr anchorCtr="0" anchor="ctr" bIns="0" lIns="0" spcFirstLastPara="1" rIns="0" wrap="square" tIns="0">
            <a:noAutofit/>
          </a:bodyPr>
          <a:lstStyle/>
          <a:p>
            <a:pPr indent="0" lvl="0" marL="0" rtl="0" algn="just">
              <a:spcBef>
                <a:spcPts val="1200"/>
              </a:spcBef>
              <a:spcAft>
                <a:spcPts val="0"/>
              </a:spcAft>
              <a:buNone/>
            </a:pPr>
            <a:r>
              <a:rPr b="1" lang="en">
                <a:solidFill>
                  <a:srgbClr val="000000"/>
                </a:solidFill>
                <a:latin typeface="Arial"/>
                <a:ea typeface="Arial"/>
                <a:cs typeface="Arial"/>
                <a:sym typeface="Arial"/>
              </a:rPr>
              <a:t>Projected Financial Statements</a:t>
            </a:r>
            <a:endParaRPr b="1">
              <a:solidFill>
                <a:srgbClr val="000000"/>
              </a:solidFill>
              <a:latin typeface="Arial"/>
              <a:ea typeface="Arial"/>
              <a:cs typeface="Arial"/>
              <a:sym typeface="Arial"/>
            </a:endParaRPr>
          </a:p>
          <a:p>
            <a:pPr indent="0" lvl="0" marL="457200" rtl="0" algn="just">
              <a:spcBef>
                <a:spcPts val="1200"/>
              </a:spcBef>
              <a:spcAft>
                <a:spcPts val="0"/>
              </a:spcAft>
              <a:buNone/>
            </a:pPr>
            <a:r>
              <a:rPr lang="en" sz="2200">
                <a:solidFill>
                  <a:srgbClr val="000000"/>
                </a:solidFill>
                <a:latin typeface="Arial"/>
                <a:ea typeface="Arial"/>
                <a:cs typeface="Arial"/>
                <a:sym typeface="Arial"/>
              </a:rPr>
              <a:t>                 The preparation of projected financial statements is the fourth section of a financial study.  </a:t>
            </a:r>
            <a:r>
              <a:rPr b="1" lang="en" sz="2200">
                <a:solidFill>
                  <a:srgbClr val="000000"/>
                </a:solidFill>
                <a:latin typeface="Arial"/>
                <a:ea typeface="Arial"/>
                <a:cs typeface="Arial"/>
                <a:sym typeface="Arial"/>
              </a:rPr>
              <a:t>Financial statements</a:t>
            </a:r>
            <a:r>
              <a:rPr lang="en" sz="2200">
                <a:solidFill>
                  <a:srgbClr val="000000"/>
                </a:solidFill>
                <a:latin typeface="Arial"/>
                <a:ea typeface="Arial"/>
                <a:cs typeface="Arial"/>
                <a:sym typeface="Arial"/>
              </a:rPr>
              <a:t> are  means by which the business communicates all the information about its financial performance.</a:t>
            </a:r>
            <a:endParaRPr sz="22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grpSp>
        <p:nvGrpSpPr>
          <p:cNvPr id="303" name="Google Shape;303;p37"/>
          <p:cNvGrpSpPr/>
          <p:nvPr/>
        </p:nvGrpSpPr>
        <p:grpSpPr>
          <a:xfrm>
            <a:off x="3719837" y="804064"/>
            <a:ext cx="1704325" cy="3535109"/>
            <a:chOff x="2547150" y="238125"/>
            <a:chExt cx="2525675" cy="5238750"/>
          </a:xfrm>
        </p:grpSpPr>
        <p:sp>
          <p:nvSpPr>
            <p:cNvPr id="304" name="Google Shape;304;p37"/>
            <p:cNvSpPr/>
            <p:nvPr/>
          </p:nvSpPr>
          <p:spPr>
            <a:xfrm>
              <a:off x="2547150" y="238125"/>
              <a:ext cx="2525675" cy="5238750"/>
            </a:xfrm>
            <a:custGeom>
              <a:rect b="b" l="l" r="r" t="t"/>
              <a:pathLst>
                <a:path extrusionOk="0" h="209550" w="101027">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37"/>
            <p:cNvSpPr/>
            <p:nvPr/>
          </p:nvSpPr>
          <p:spPr>
            <a:xfrm>
              <a:off x="3557025" y="5147100"/>
              <a:ext cx="504050" cy="179900"/>
            </a:xfrm>
            <a:custGeom>
              <a:rect b="b" l="l" r="r" t="t"/>
              <a:pathLst>
                <a:path extrusionOk="0" h="7196" w="20162">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37"/>
            <p:cNvSpPr/>
            <p:nvPr/>
          </p:nvSpPr>
          <p:spPr>
            <a:xfrm>
              <a:off x="3008050" y="423600"/>
              <a:ext cx="99325" cy="99325"/>
            </a:xfrm>
            <a:custGeom>
              <a:rect b="b" l="l" r="r" t="t"/>
              <a:pathLst>
                <a:path extrusionOk="0" h="3973" w="3973">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37"/>
            <p:cNvSpPr/>
            <p:nvPr/>
          </p:nvSpPr>
          <p:spPr>
            <a:xfrm>
              <a:off x="3566400" y="434850"/>
              <a:ext cx="487175" cy="76850"/>
            </a:xfrm>
            <a:custGeom>
              <a:rect b="b" l="l" r="r" t="t"/>
              <a:pathLst>
                <a:path extrusionOk="0" h="3074" w="19487">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8" name="Google Shape;308;p37"/>
          <p:cNvSpPr txBox="1"/>
          <p:nvPr>
            <p:ph idx="4294967295" type="body"/>
          </p:nvPr>
        </p:nvSpPr>
        <p:spPr>
          <a:xfrm>
            <a:off x="616047" y="580725"/>
            <a:ext cx="7539300" cy="3981900"/>
          </a:xfrm>
          <a:prstGeom prst="rect">
            <a:avLst/>
          </a:prstGeom>
        </p:spPr>
        <p:txBody>
          <a:bodyPr anchorCtr="0" anchor="ctr" bIns="0" lIns="0" spcFirstLastPara="1" rIns="0" wrap="square" tIns="0">
            <a:noAutofit/>
          </a:bodyPr>
          <a:lstStyle/>
          <a:p>
            <a:pPr indent="0" lvl="0" marL="0" rtl="0" algn="just">
              <a:spcBef>
                <a:spcPts val="1200"/>
              </a:spcBef>
              <a:spcAft>
                <a:spcPts val="0"/>
              </a:spcAft>
              <a:buNone/>
            </a:pPr>
            <a:r>
              <a:rPr b="1" lang="en" sz="2100">
                <a:solidFill>
                  <a:srgbClr val="000000"/>
                </a:solidFill>
                <a:latin typeface="Arial"/>
                <a:ea typeface="Arial"/>
                <a:cs typeface="Arial"/>
                <a:sym typeface="Arial"/>
              </a:rPr>
              <a:t>The information to be disclosed in financial statements includes:</a:t>
            </a:r>
            <a:endParaRPr b="1" sz="2100">
              <a:solidFill>
                <a:srgbClr val="000000"/>
              </a:solidFill>
              <a:latin typeface="Arial"/>
              <a:ea typeface="Arial"/>
              <a:cs typeface="Arial"/>
              <a:sym typeface="Arial"/>
            </a:endParaRPr>
          </a:p>
          <a:p>
            <a:pPr indent="0" lvl="0" marL="685800" rtl="0" algn="just">
              <a:spcBef>
                <a:spcPts val="1200"/>
              </a:spcBef>
              <a:spcAft>
                <a:spcPts val="0"/>
              </a:spcAft>
              <a:buNone/>
            </a:pPr>
            <a:r>
              <a:rPr lang="en" sz="2100">
                <a:solidFill>
                  <a:srgbClr val="000000"/>
                </a:solidFill>
                <a:latin typeface="Arial"/>
                <a:ea typeface="Arial"/>
                <a:cs typeface="Arial"/>
                <a:sym typeface="Arial"/>
              </a:rPr>
              <a:t>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Profitability of the operating activities</a:t>
            </a:r>
            <a:endParaRPr sz="2100">
              <a:solidFill>
                <a:srgbClr val="000000"/>
              </a:solidFill>
              <a:latin typeface="Arial"/>
              <a:ea typeface="Arial"/>
              <a:cs typeface="Arial"/>
              <a:sym typeface="Arial"/>
            </a:endParaRPr>
          </a:p>
          <a:p>
            <a:pPr indent="0" lvl="0" marL="685800" rtl="0" algn="just">
              <a:spcBef>
                <a:spcPts val="1200"/>
              </a:spcBef>
              <a:spcAft>
                <a:spcPts val="0"/>
              </a:spcAft>
              <a:buNone/>
            </a:pPr>
            <a:r>
              <a:rPr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Liquidity condition</a:t>
            </a:r>
            <a:endParaRPr sz="2100">
              <a:solidFill>
                <a:srgbClr val="000000"/>
              </a:solidFill>
              <a:latin typeface="Arial"/>
              <a:ea typeface="Arial"/>
              <a:cs typeface="Arial"/>
              <a:sym typeface="Arial"/>
            </a:endParaRPr>
          </a:p>
          <a:p>
            <a:pPr indent="0" lvl="0" marL="685800" rtl="0" algn="just">
              <a:spcBef>
                <a:spcPts val="1200"/>
              </a:spcBef>
              <a:spcAft>
                <a:spcPts val="0"/>
              </a:spcAft>
              <a:buNone/>
            </a:pPr>
            <a:r>
              <a:rPr lang="en" sz="2100">
                <a:solidFill>
                  <a:srgbClr val="000000"/>
                </a:solidFill>
                <a:latin typeface="Arial"/>
                <a:ea typeface="Arial"/>
                <a:cs typeface="Arial"/>
                <a:sym typeface="Arial"/>
              </a:rPr>
              <a:t>3.</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Solvency status</a:t>
            </a:r>
            <a:endParaRPr sz="2100">
              <a:solidFill>
                <a:srgbClr val="000000"/>
              </a:solidFill>
              <a:latin typeface="Arial"/>
              <a:ea typeface="Arial"/>
              <a:cs typeface="Arial"/>
              <a:sym typeface="Arial"/>
            </a:endParaRPr>
          </a:p>
          <a:p>
            <a:pPr indent="0" lvl="0" marL="685800" rtl="0" algn="just">
              <a:spcBef>
                <a:spcPts val="1200"/>
              </a:spcBef>
              <a:spcAft>
                <a:spcPts val="0"/>
              </a:spcAft>
              <a:buNone/>
            </a:pPr>
            <a:r>
              <a:rPr lang="en" sz="2100">
                <a:solidFill>
                  <a:srgbClr val="000000"/>
                </a:solidFill>
                <a:latin typeface="Arial"/>
                <a:ea typeface="Arial"/>
                <a:cs typeface="Arial"/>
                <a:sym typeface="Arial"/>
              </a:rPr>
              <a:t>4.</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Management efficiency in handling resources, and</a:t>
            </a:r>
            <a:endParaRPr sz="2100">
              <a:solidFill>
                <a:srgbClr val="000000"/>
              </a:solidFill>
              <a:latin typeface="Arial"/>
              <a:ea typeface="Arial"/>
              <a:cs typeface="Arial"/>
              <a:sym typeface="Arial"/>
            </a:endParaRPr>
          </a:p>
          <a:p>
            <a:pPr indent="0" lvl="0" marL="685800" rtl="0" algn="just">
              <a:spcBef>
                <a:spcPts val="1200"/>
              </a:spcBef>
              <a:spcAft>
                <a:spcPts val="0"/>
              </a:spcAft>
              <a:buNone/>
            </a:pPr>
            <a:r>
              <a:rPr lang="en" sz="2100">
                <a:solidFill>
                  <a:srgbClr val="000000"/>
                </a:solidFill>
                <a:latin typeface="Arial"/>
                <a:ea typeface="Arial"/>
                <a:cs typeface="Arial"/>
                <a:sym typeface="Arial"/>
              </a:rPr>
              <a:t>5.</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Adaptability performance</a:t>
            </a:r>
            <a:endParaRPr sz="2100">
              <a:solidFill>
                <a:srgbClr val="000000"/>
              </a:solidFill>
              <a:latin typeface="Arial"/>
              <a:ea typeface="Arial"/>
              <a:cs typeface="Arial"/>
              <a:sym typeface="Arial"/>
            </a:endParaRPr>
          </a:p>
          <a:p>
            <a:pPr indent="0" lvl="0" marL="0" rtl="0" algn="l">
              <a:spcBef>
                <a:spcPts val="1200"/>
              </a:spcBef>
              <a:spcAft>
                <a:spcPts val="0"/>
              </a:spcAft>
              <a:buNone/>
            </a:pPr>
            <a:r>
              <a:t/>
            </a:r>
            <a:endParaRPr b="1">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grpSp>
        <p:nvGrpSpPr>
          <p:cNvPr id="313" name="Google Shape;313;p38"/>
          <p:cNvGrpSpPr/>
          <p:nvPr/>
        </p:nvGrpSpPr>
        <p:grpSpPr>
          <a:xfrm>
            <a:off x="3719837" y="804064"/>
            <a:ext cx="1704325" cy="3535109"/>
            <a:chOff x="2547150" y="238125"/>
            <a:chExt cx="2525675" cy="5238750"/>
          </a:xfrm>
        </p:grpSpPr>
        <p:sp>
          <p:nvSpPr>
            <p:cNvPr id="314" name="Google Shape;314;p38"/>
            <p:cNvSpPr/>
            <p:nvPr/>
          </p:nvSpPr>
          <p:spPr>
            <a:xfrm>
              <a:off x="2547150" y="238125"/>
              <a:ext cx="2525675" cy="5238750"/>
            </a:xfrm>
            <a:custGeom>
              <a:rect b="b" l="l" r="r" t="t"/>
              <a:pathLst>
                <a:path extrusionOk="0" h="209550" w="101027">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38"/>
            <p:cNvSpPr/>
            <p:nvPr/>
          </p:nvSpPr>
          <p:spPr>
            <a:xfrm>
              <a:off x="3557025" y="5147100"/>
              <a:ext cx="504050" cy="179900"/>
            </a:xfrm>
            <a:custGeom>
              <a:rect b="b" l="l" r="r" t="t"/>
              <a:pathLst>
                <a:path extrusionOk="0" h="7196" w="20162">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38"/>
            <p:cNvSpPr/>
            <p:nvPr/>
          </p:nvSpPr>
          <p:spPr>
            <a:xfrm>
              <a:off x="3008050" y="423600"/>
              <a:ext cx="99325" cy="99325"/>
            </a:xfrm>
            <a:custGeom>
              <a:rect b="b" l="l" r="r" t="t"/>
              <a:pathLst>
                <a:path extrusionOk="0" h="3973" w="3973">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38"/>
            <p:cNvSpPr/>
            <p:nvPr/>
          </p:nvSpPr>
          <p:spPr>
            <a:xfrm>
              <a:off x="3566400" y="434850"/>
              <a:ext cx="487175" cy="76850"/>
            </a:xfrm>
            <a:custGeom>
              <a:rect b="b" l="l" r="r" t="t"/>
              <a:pathLst>
                <a:path extrusionOk="0" h="3074" w="19487">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8" name="Google Shape;318;p38"/>
          <p:cNvSpPr txBox="1"/>
          <p:nvPr>
            <p:ph idx="4294967295" type="body"/>
          </p:nvPr>
        </p:nvSpPr>
        <p:spPr>
          <a:xfrm>
            <a:off x="616047" y="580725"/>
            <a:ext cx="7539300" cy="3981900"/>
          </a:xfrm>
          <a:prstGeom prst="rect">
            <a:avLst/>
          </a:prstGeom>
        </p:spPr>
        <p:txBody>
          <a:bodyPr anchorCtr="0" anchor="ctr" bIns="0" lIns="0" spcFirstLastPara="1" rIns="0" wrap="square" tIns="0">
            <a:noAutofit/>
          </a:bodyPr>
          <a:lstStyle/>
          <a:p>
            <a:pPr indent="0" lvl="0" marL="0" rtl="0" algn="l">
              <a:spcBef>
                <a:spcPts val="1200"/>
              </a:spcBef>
              <a:spcAft>
                <a:spcPts val="0"/>
              </a:spcAft>
              <a:buNone/>
            </a:pPr>
            <a:r>
              <a:rPr lang="en" sz="2200">
                <a:solidFill>
                  <a:srgbClr val="000000"/>
                </a:solidFill>
                <a:latin typeface="Arial"/>
                <a:ea typeface="Arial"/>
                <a:cs typeface="Arial"/>
                <a:sym typeface="Arial"/>
              </a:rPr>
              <a:t>The common financial statements included in the study are:</a:t>
            </a:r>
            <a:endParaRPr sz="2200">
              <a:solidFill>
                <a:srgbClr val="000000"/>
              </a:solidFill>
              <a:latin typeface="Arial"/>
              <a:ea typeface="Arial"/>
              <a:cs typeface="Arial"/>
              <a:sym typeface="Arial"/>
            </a:endParaRPr>
          </a:p>
          <a:p>
            <a:pPr indent="0" lvl="0" marL="685800" rtl="0" algn="l">
              <a:spcBef>
                <a:spcPts val="1200"/>
              </a:spcBef>
              <a:spcAft>
                <a:spcPts val="0"/>
              </a:spcAft>
              <a:buNone/>
            </a:pPr>
            <a:r>
              <a:rPr lang="en" sz="2200">
                <a:solidFill>
                  <a:srgbClr val="000000"/>
                </a:solidFill>
                <a:latin typeface="Arial"/>
                <a:ea typeface="Arial"/>
                <a:cs typeface="Arial"/>
                <a:sym typeface="Arial"/>
              </a:rPr>
              <a:t>1.</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Statement of comprehensive income</a:t>
            </a:r>
            <a:endParaRPr sz="2200">
              <a:solidFill>
                <a:srgbClr val="000000"/>
              </a:solidFill>
              <a:latin typeface="Arial"/>
              <a:ea typeface="Arial"/>
              <a:cs typeface="Arial"/>
              <a:sym typeface="Arial"/>
            </a:endParaRPr>
          </a:p>
          <a:p>
            <a:pPr indent="0" lvl="0" marL="685800" rtl="0" algn="l">
              <a:spcBef>
                <a:spcPts val="1200"/>
              </a:spcBef>
              <a:spcAft>
                <a:spcPts val="0"/>
              </a:spcAft>
              <a:buNone/>
            </a:pPr>
            <a:r>
              <a:rPr lang="en" sz="2200">
                <a:solidFill>
                  <a:srgbClr val="000000"/>
                </a:solidFill>
                <a:latin typeface="Arial"/>
                <a:ea typeface="Arial"/>
                <a:cs typeface="Arial"/>
                <a:sym typeface="Arial"/>
              </a:rPr>
              <a:t>2.</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Statement of financial position, and</a:t>
            </a:r>
            <a:endParaRPr sz="2200">
              <a:solidFill>
                <a:srgbClr val="000000"/>
              </a:solidFill>
              <a:latin typeface="Arial"/>
              <a:ea typeface="Arial"/>
              <a:cs typeface="Arial"/>
              <a:sym typeface="Arial"/>
            </a:endParaRPr>
          </a:p>
          <a:p>
            <a:pPr indent="0" lvl="0" marL="685800" rtl="0" algn="l">
              <a:spcBef>
                <a:spcPts val="1200"/>
              </a:spcBef>
              <a:spcAft>
                <a:spcPts val="0"/>
              </a:spcAft>
              <a:buNone/>
            </a:pPr>
            <a:r>
              <a:rPr lang="en" sz="2200">
                <a:solidFill>
                  <a:srgbClr val="000000"/>
                </a:solidFill>
                <a:latin typeface="Arial"/>
                <a:ea typeface="Arial"/>
                <a:cs typeface="Arial"/>
                <a:sym typeface="Arial"/>
              </a:rPr>
              <a:t>3.</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Statement of cash flows</a:t>
            </a:r>
            <a:endParaRPr sz="2200">
              <a:solidFill>
                <a:srgbClr val="000000"/>
              </a:solidFill>
              <a:latin typeface="Arial"/>
              <a:ea typeface="Arial"/>
              <a:cs typeface="Arial"/>
              <a:sym typeface="Arial"/>
            </a:endParaRPr>
          </a:p>
          <a:p>
            <a:pPr indent="0" lvl="0" marL="685800" rtl="0" algn="just">
              <a:spcBef>
                <a:spcPts val="1200"/>
              </a:spcBef>
              <a:spcAft>
                <a:spcPts val="0"/>
              </a:spcAft>
              <a:buNone/>
            </a:pPr>
            <a:r>
              <a:t/>
            </a:r>
            <a:endParaRPr b="1" sz="2100">
              <a:solidFill>
                <a:srgbClr val="000000"/>
              </a:solidFill>
              <a:latin typeface="Arial"/>
              <a:ea typeface="Arial"/>
              <a:cs typeface="Arial"/>
              <a:sym typeface="Arial"/>
            </a:endParaRPr>
          </a:p>
          <a:p>
            <a:pPr indent="0" lvl="0" marL="0" rtl="0" algn="l">
              <a:spcBef>
                <a:spcPts val="1200"/>
              </a:spcBef>
              <a:spcAft>
                <a:spcPts val="0"/>
              </a:spcAft>
              <a:buNone/>
            </a:pPr>
            <a:r>
              <a:t/>
            </a:r>
            <a:endParaRPr b="1">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grpSp>
        <p:nvGrpSpPr>
          <p:cNvPr id="323" name="Google Shape;323;p39"/>
          <p:cNvGrpSpPr/>
          <p:nvPr/>
        </p:nvGrpSpPr>
        <p:grpSpPr>
          <a:xfrm>
            <a:off x="3719837" y="804064"/>
            <a:ext cx="1704325" cy="3535109"/>
            <a:chOff x="2547150" y="238125"/>
            <a:chExt cx="2525675" cy="5238750"/>
          </a:xfrm>
        </p:grpSpPr>
        <p:sp>
          <p:nvSpPr>
            <p:cNvPr id="324" name="Google Shape;324;p39"/>
            <p:cNvSpPr/>
            <p:nvPr/>
          </p:nvSpPr>
          <p:spPr>
            <a:xfrm>
              <a:off x="2547150" y="238125"/>
              <a:ext cx="2525675" cy="5238750"/>
            </a:xfrm>
            <a:custGeom>
              <a:rect b="b" l="l" r="r" t="t"/>
              <a:pathLst>
                <a:path extrusionOk="0" h="209550" w="101027">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39"/>
            <p:cNvSpPr/>
            <p:nvPr/>
          </p:nvSpPr>
          <p:spPr>
            <a:xfrm>
              <a:off x="3557025" y="5147100"/>
              <a:ext cx="504050" cy="179900"/>
            </a:xfrm>
            <a:custGeom>
              <a:rect b="b" l="l" r="r" t="t"/>
              <a:pathLst>
                <a:path extrusionOk="0" h="7196" w="20162">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9"/>
            <p:cNvSpPr/>
            <p:nvPr/>
          </p:nvSpPr>
          <p:spPr>
            <a:xfrm>
              <a:off x="3008050" y="423600"/>
              <a:ext cx="99325" cy="99325"/>
            </a:xfrm>
            <a:custGeom>
              <a:rect b="b" l="l" r="r" t="t"/>
              <a:pathLst>
                <a:path extrusionOk="0" h="3973" w="3973">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39"/>
            <p:cNvSpPr/>
            <p:nvPr/>
          </p:nvSpPr>
          <p:spPr>
            <a:xfrm>
              <a:off x="3566400" y="434850"/>
              <a:ext cx="487175" cy="76850"/>
            </a:xfrm>
            <a:custGeom>
              <a:rect b="b" l="l" r="r" t="t"/>
              <a:pathLst>
                <a:path extrusionOk="0" h="3074" w="19487">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8" name="Google Shape;328;p39"/>
          <p:cNvSpPr txBox="1"/>
          <p:nvPr>
            <p:ph idx="4294967295" type="body"/>
          </p:nvPr>
        </p:nvSpPr>
        <p:spPr>
          <a:xfrm>
            <a:off x="870300" y="580725"/>
            <a:ext cx="7285200" cy="3981900"/>
          </a:xfrm>
          <a:prstGeom prst="rect">
            <a:avLst/>
          </a:prstGeom>
        </p:spPr>
        <p:txBody>
          <a:bodyPr anchorCtr="0" anchor="ctr" bIns="0" lIns="0" spcFirstLastPara="1" rIns="0" wrap="square" tIns="0">
            <a:noAutofit/>
          </a:bodyPr>
          <a:lstStyle/>
          <a:p>
            <a:pPr indent="0" lvl="0" marL="685800" rtl="0" algn="l">
              <a:lnSpc>
                <a:spcPct val="150000"/>
              </a:lnSpc>
              <a:spcBef>
                <a:spcPts val="0"/>
              </a:spcBef>
              <a:spcAft>
                <a:spcPts val="0"/>
              </a:spcAft>
              <a:buNone/>
            </a:pPr>
            <a:r>
              <a:t/>
            </a:r>
            <a:endParaRPr sz="2200">
              <a:solidFill>
                <a:srgbClr val="000000"/>
              </a:solidFill>
              <a:latin typeface="Arial"/>
              <a:ea typeface="Arial"/>
              <a:cs typeface="Arial"/>
              <a:sym typeface="Arial"/>
            </a:endParaRPr>
          </a:p>
          <a:p>
            <a:pPr indent="0" lvl="0" marL="685800" rtl="0" algn="l">
              <a:lnSpc>
                <a:spcPct val="150000"/>
              </a:lnSpc>
              <a:spcBef>
                <a:spcPts val="0"/>
              </a:spcBef>
              <a:spcAft>
                <a:spcPts val="0"/>
              </a:spcAft>
              <a:buNone/>
            </a:pPr>
            <a:r>
              <a:rPr lang="en" sz="2200">
                <a:solidFill>
                  <a:srgbClr val="000000"/>
                </a:solidFill>
                <a:latin typeface="Arial"/>
                <a:ea typeface="Arial"/>
                <a:cs typeface="Arial"/>
                <a:sym typeface="Arial"/>
              </a:rPr>
              <a:t>The statement of changes in equity and the </a:t>
            </a:r>
            <a:endParaRPr sz="2200">
              <a:solidFill>
                <a:srgbClr val="000000"/>
              </a:solidFill>
              <a:latin typeface="Arial"/>
              <a:ea typeface="Arial"/>
              <a:cs typeface="Arial"/>
              <a:sym typeface="Arial"/>
            </a:endParaRPr>
          </a:p>
          <a:p>
            <a:pPr indent="0" lvl="0" marL="0" rtl="0" algn="l">
              <a:lnSpc>
                <a:spcPct val="150000"/>
              </a:lnSpc>
              <a:spcBef>
                <a:spcPts val="0"/>
              </a:spcBef>
              <a:spcAft>
                <a:spcPts val="0"/>
              </a:spcAft>
              <a:buNone/>
            </a:pPr>
            <a:r>
              <a:rPr lang="en" sz="2200">
                <a:solidFill>
                  <a:srgbClr val="000000"/>
                </a:solidFill>
                <a:latin typeface="Arial"/>
                <a:ea typeface="Arial"/>
                <a:cs typeface="Arial"/>
                <a:sym typeface="Arial"/>
              </a:rPr>
              <a:t>accompanying notes to the financial statements are not usually included in the study.  However, in addition to the required financial statements, different schedules should also be prepared.  Supporting schedules may include:</a:t>
            </a:r>
            <a:endParaRPr sz="2200">
              <a:solidFill>
                <a:srgbClr val="000000"/>
              </a:solidFill>
              <a:latin typeface="Arial"/>
              <a:ea typeface="Arial"/>
              <a:cs typeface="Arial"/>
              <a:sym typeface="Arial"/>
            </a:endParaRPr>
          </a:p>
          <a:p>
            <a:pPr indent="0" lvl="0" marL="685800" rtl="0" algn="l">
              <a:spcBef>
                <a:spcPts val="1200"/>
              </a:spcBef>
              <a:spcAft>
                <a:spcPts val="0"/>
              </a:spcAft>
              <a:buNone/>
            </a:pPr>
            <a:r>
              <a:t/>
            </a:r>
            <a:endParaRPr sz="2200">
              <a:solidFill>
                <a:srgbClr val="000000"/>
              </a:solidFill>
              <a:latin typeface="Arial"/>
              <a:ea typeface="Arial"/>
              <a:cs typeface="Arial"/>
              <a:sym typeface="Arial"/>
            </a:endParaRPr>
          </a:p>
          <a:p>
            <a:pPr indent="0" lvl="0" marL="685800" rtl="0" algn="just">
              <a:spcBef>
                <a:spcPts val="1200"/>
              </a:spcBef>
              <a:spcAft>
                <a:spcPts val="0"/>
              </a:spcAft>
              <a:buNone/>
            </a:pPr>
            <a:r>
              <a:t/>
            </a:r>
            <a:endParaRPr b="1" sz="2100">
              <a:solidFill>
                <a:srgbClr val="000000"/>
              </a:solidFill>
              <a:latin typeface="Arial"/>
              <a:ea typeface="Arial"/>
              <a:cs typeface="Arial"/>
              <a:sym typeface="Arial"/>
            </a:endParaRPr>
          </a:p>
          <a:p>
            <a:pPr indent="0" lvl="0" marL="0" rtl="0" algn="l">
              <a:spcBef>
                <a:spcPts val="1200"/>
              </a:spcBef>
              <a:spcAft>
                <a:spcPts val="0"/>
              </a:spcAft>
              <a:buNone/>
            </a:pPr>
            <a:r>
              <a:t/>
            </a:r>
            <a:endParaRPr b="1">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grpSp>
        <p:nvGrpSpPr>
          <p:cNvPr id="333" name="Google Shape;333;p40"/>
          <p:cNvGrpSpPr/>
          <p:nvPr/>
        </p:nvGrpSpPr>
        <p:grpSpPr>
          <a:xfrm>
            <a:off x="3719837" y="804064"/>
            <a:ext cx="1704325" cy="3535109"/>
            <a:chOff x="2547150" y="238125"/>
            <a:chExt cx="2525675" cy="5238750"/>
          </a:xfrm>
        </p:grpSpPr>
        <p:sp>
          <p:nvSpPr>
            <p:cNvPr id="334" name="Google Shape;334;p40"/>
            <p:cNvSpPr/>
            <p:nvPr/>
          </p:nvSpPr>
          <p:spPr>
            <a:xfrm>
              <a:off x="2547150" y="238125"/>
              <a:ext cx="2525675" cy="5238750"/>
            </a:xfrm>
            <a:custGeom>
              <a:rect b="b" l="l" r="r" t="t"/>
              <a:pathLst>
                <a:path extrusionOk="0" h="209550" w="101027">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40"/>
            <p:cNvSpPr/>
            <p:nvPr/>
          </p:nvSpPr>
          <p:spPr>
            <a:xfrm>
              <a:off x="3557025" y="5147100"/>
              <a:ext cx="504050" cy="179900"/>
            </a:xfrm>
            <a:custGeom>
              <a:rect b="b" l="l" r="r" t="t"/>
              <a:pathLst>
                <a:path extrusionOk="0" h="7196" w="20162">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40"/>
            <p:cNvSpPr/>
            <p:nvPr/>
          </p:nvSpPr>
          <p:spPr>
            <a:xfrm>
              <a:off x="3008050" y="423600"/>
              <a:ext cx="99325" cy="99325"/>
            </a:xfrm>
            <a:custGeom>
              <a:rect b="b" l="l" r="r" t="t"/>
              <a:pathLst>
                <a:path extrusionOk="0" h="3973" w="3973">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40"/>
            <p:cNvSpPr/>
            <p:nvPr/>
          </p:nvSpPr>
          <p:spPr>
            <a:xfrm>
              <a:off x="3566400" y="434850"/>
              <a:ext cx="487175" cy="76850"/>
            </a:xfrm>
            <a:custGeom>
              <a:rect b="b" l="l" r="r" t="t"/>
              <a:pathLst>
                <a:path extrusionOk="0" h="3074" w="19487">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8" name="Google Shape;338;p40"/>
          <p:cNvSpPr txBox="1"/>
          <p:nvPr>
            <p:ph idx="4294967295" type="body"/>
          </p:nvPr>
        </p:nvSpPr>
        <p:spPr>
          <a:xfrm>
            <a:off x="870300" y="1975250"/>
            <a:ext cx="7285200" cy="2587500"/>
          </a:xfrm>
          <a:prstGeom prst="rect">
            <a:avLst/>
          </a:prstGeom>
        </p:spPr>
        <p:txBody>
          <a:bodyPr anchorCtr="0" anchor="ctr" bIns="0" lIns="0" spcFirstLastPara="1" rIns="0" wrap="square" tIns="0">
            <a:noAutofit/>
          </a:bodyPr>
          <a:lstStyle/>
          <a:p>
            <a:pPr indent="0" lvl="0" marL="685800" rtl="0" algn="l">
              <a:spcBef>
                <a:spcPts val="1200"/>
              </a:spcBef>
              <a:spcAft>
                <a:spcPts val="0"/>
              </a:spcAft>
              <a:buNone/>
            </a:pPr>
            <a:r>
              <a:rPr b="1" lang="en" sz="2100">
                <a:solidFill>
                  <a:srgbClr val="000000"/>
                </a:solidFill>
                <a:latin typeface="Arial"/>
                <a:ea typeface="Arial"/>
                <a:cs typeface="Arial"/>
                <a:sym typeface="Arial"/>
              </a:rPr>
              <a:t>Supporting schedules may include:</a:t>
            </a:r>
            <a:endParaRPr b="1" sz="2100">
              <a:solidFill>
                <a:srgbClr val="000000"/>
              </a:solidFill>
              <a:latin typeface="Arial"/>
              <a:ea typeface="Arial"/>
              <a:cs typeface="Arial"/>
              <a:sym typeface="Arial"/>
            </a:endParaRPr>
          </a:p>
          <a:p>
            <a:pPr indent="0" lvl="0" marL="1143000" rtl="0" algn="l">
              <a:spcBef>
                <a:spcPts val="1200"/>
              </a:spcBef>
              <a:spcAft>
                <a:spcPts val="0"/>
              </a:spcAft>
              <a:buNone/>
            </a:pPr>
            <a:r>
              <a:rPr lang="en" sz="2100">
                <a:solidFill>
                  <a:srgbClr val="000000"/>
                </a:solidFill>
                <a:latin typeface="Arial"/>
                <a:ea typeface="Arial"/>
                <a:cs typeface="Arial"/>
                <a:sym typeface="Arial"/>
              </a:rPr>
              <a:t>1.</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Quantity of raw materials to be purchased.</a:t>
            </a:r>
            <a:endParaRPr sz="2100">
              <a:solidFill>
                <a:srgbClr val="000000"/>
              </a:solidFill>
              <a:latin typeface="Arial"/>
              <a:ea typeface="Arial"/>
              <a:cs typeface="Arial"/>
              <a:sym typeface="Arial"/>
            </a:endParaRPr>
          </a:p>
          <a:p>
            <a:pPr indent="0" lvl="0" marL="1143000" rtl="0" algn="l">
              <a:spcBef>
                <a:spcPts val="1200"/>
              </a:spcBef>
              <a:spcAft>
                <a:spcPts val="0"/>
              </a:spcAft>
              <a:buNone/>
            </a:pPr>
            <a:r>
              <a:rPr lang="en" sz="2100">
                <a:solidFill>
                  <a:srgbClr val="000000"/>
                </a:solidFill>
                <a:latin typeface="Arial"/>
                <a:ea typeface="Arial"/>
                <a:cs typeface="Arial"/>
                <a:sym typeface="Arial"/>
              </a:rPr>
              <a:t>2.</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Required number of units to be produced during the period</a:t>
            </a:r>
            <a:endParaRPr sz="2100">
              <a:solidFill>
                <a:srgbClr val="000000"/>
              </a:solidFill>
              <a:latin typeface="Arial"/>
              <a:ea typeface="Arial"/>
              <a:cs typeface="Arial"/>
              <a:sym typeface="Arial"/>
            </a:endParaRPr>
          </a:p>
          <a:p>
            <a:pPr indent="0" lvl="0" marL="1143000" rtl="0" algn="l">
              <a:spcBef>
                <a:spcPts val="1200"/>
              </a:spcBef>
              <a:spcAft>
                <a:spcPts val="0"/>
              </a:spcAft>
              <a:buNone/>
            </a:pPr>
            <a:r>
              <a:rPr lang="en" sz="2100">
                <a:solidFill>
                  <a:srgbClr val="000000"/>
                </a:solidFill>
                <a:latin typeface="Arial"/>
                <a:ea typeface="Arial"/>
                <a:cs typeface="Arial"/>
                <a:sym typeface="Arial"/>
              </a:rPr>
              <a:t>3.</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Manufacturing cost per unit (materials, direct labor and overhead cost)</a:t>
            </a:r>
            <a:endParaRPr sz="2100">
              <a:solidFill>
                <a:srgbClr val="000000"/>
              </a:solidFill>
              <a:latin typeface="Arial"/>
              <a:ea typeface="Arial"/>
              <a:cs typeface="Arial"/>
              <a:sym typeface="Arial"/>
            </a:endParaRPr>
          </a:p>
          <a:p>
            <a:pPr indent="0" lvl="0" marL="1143000" rtl="0" algn="l">
              <a:spcBef>
                <a:spcPts val="1200"/>
              </a:spcBef>
              <a:spcAft>
                <a:spcPts val="0"/>
              </a:spcAft>
              <a:buNone/>
            </a:pPr>
            <a:r>
              <a:rPr lang="en" sz="2100">
                <a:solidFill>
                  <a:srgbClr val="000000"/>
                </a:solidFill>
                <a:latin typeface="Arial"/>
                <a:ea typeface="Arial"/>
                <a:cs typeface="Arial"/>
                <a:sym typeface="Arial"/>
              </a:rPr>
              <a:t>4.</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Estimated cash collection and payment during the period</a:t>
            </a:r>
            <a:endParaRPr sz="2100">
              <a:solidFill>
                <a:srgbClr val="000000"/>
              </a:solidFill>
              <a:latin typeface="Arial"/>
              <a:ea typeface="Arial"/>
              <a:cs typeface="Arial"/>
              <a:sym typeface="Arial"/>
            </a:endParaRPr>
          </a:p>
          <a:p>
            <a:pPr indent="0" lvl="0" marL="1143000" rtl="0" algn="l">
              <a:spcBef>
                <a:spcPts val="1200"/>
              </a:spcBef>
              <a:spcAft>
                <a:spcPts val="0"/>
              </a:spcAft>
              <a:buNone/>
            </a:pPr>
            <a:r>
              <a:rPr lang="en" sz="2100">
                <a:solidFill>
                  <a:srgbClr val="000000"/>
                </a:solidFill>
                <a:latin typeface="Arial"/>
                <a:ea typeface="Arial"/>
                <a:cs typeface="Arial"/>
                <a:sym typeface="Arial"/>
              </a:rPr>
              <a:t>5.</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Lapsing  (depreciation) schedule</a:t>
            </a:r>
            <a:endParaRPr sz="2100">
              <a:solidFill>
                <a:srgbClr val="000000"/>
              </a:solidFill>
              <a:latin typeface="Arial"/>
              <a:ea typeface="Arial"/>
              <a:cs typeface="Arial"/>
              <a:sym typeface="Arial"/>
            </a:endParaRPr>
          </a:p>
          <a:p>
            <a:pPr indent="0" lvl="0" marL="1143000" rtl="0" algn="l">
              <a:spcBef>
                <a:spcPts val="1200"/>
              </a:spcBef>
              <a:spcAft>
                <a:spcPts val="0"/>
              </a:spcAft>
              <a:buNone/>
            </a:pPr>
            <a:r>
              <a:rPr lang="en" sz="2100">
                <a:solidFill>
                  <a:srgbClr val="000000"/>
                </a:solidFill>
                <a:latin typeface="Arial"/>
                <a:ea typeface="Arial"/>
                <a:cs typeface="Arial"/>
                <a:sym typeface="Arial"/>
              </a:rPr>
              <a:t>6.</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Compensation costs, and</a:t>
            </a:r>
            <a:endParaRPr sz="2100">
              <a:solidFill>
                <a:srgbClr val="000000"/>
              </a:solidFill>
              <a:latin typeface="Arial"/>
              <a:ea typeface="Arial"/>
              <a:cs typeface="Arial"/>
              <a:sym typeface="Arial"/>
            </a:endParaRPr>
          </a:p>
          <a:p>
            <a:pPr indent="0" lvl="0" marL="1143000" rtl="0" algn="l">
              <a:spcBef>
                <a:spcPts val="1200"/>
              </a:spcBef>
              <a:spcAft>
                <a:spcPts val="0"/>
              </a:spcAft>
              <a:buNone/>
            </a:pPr>
            <a:r>
              <a:rPr lang="en" sz="2100">
                <a:solidFill>
                  <a:srgbClr val="000000"/>
                </a:solidFill>
                <a:latin typeface="Arial"/>
                <a:ea typeface="Arial"/>
                <a:cs typeface="Arial"/>
                <a:sym typeface="Arial"/>
              </a:rPr>
              <a:t>7.</a:t>
            </a:r>
            <a:r>
              <a:rPr lang="en" sz="2100">
                <a:solidFill>
                  <a:srgbClr val="000000"/>
                </a:solidFill>
                <a:latin typeface="Times New Roman"/>
                <a:ea typeface="Times New Roman"/>
                <a:cs typeface="Times New Roman"/>
                <a:sym typeface="Times New Roman"/>
              </a:rPr>
              <a:t>    </a:t>
            </a:r>
            <a:r>
              <a:rPr lang="en" sz="2100">
                <a:solidFill>
                  <a:srgbClr val="000000"/>
                </a:solidFill>
                <a:latin typeface="Arial"/>
                <a:ea typeface="Arial"/>
                <a:cs typeface="Arial"/>
                <a:sym typeface="Arial"/>
              </a:rPr>
              <a:t>Amortization schedule</a:t>
            </a:r>
            <a:endParaRPr sz="2100">
              <a:solidFill>
                <a:srgbClr val="000000"/>
              </a:solidFill>
              <a:latin typeface="Arial"/>
              <a:ea typeface="Arial"/>
              <a:cs typeface="Arial"/>
              <a:sym typeface="Arial"/>
            </a:endParaRPr>
          </a:p>
          <a:p>
            <a:pPr indent="0" lvl="0" marL="685800" rtl="0" algn="l">
              <a:spcBef>
                <a:spcPts val="1200"/>
              </a:spcBef>
              <a:spcAft>
                <a:spcPts val="0"/>
              </a:spcAft>
              <a:buNone/>
            </a:pPr>
            <a:r>
              <a:t/>
            </a:r>
            <a:endParaRPr sz="2200">
              <a:solidFill>
                <a:srgbClr val="000000"/>
              </a:solidFill>
              <a:latin typeface="Arial"/>
              <a:ea typeface="Arial"/>
              <a:cs typeface="Arial"/>
              <a:sym typeface="Arial"/>
            </a:endParaRPr>
          </a:p>
          <a:p>
            <a:pPr indent="0" lvl="0" marL="685800" rtl="0" algn="just">
              <a:spcBef>
                <a:spcPts val="1200"/>
              </a:spcBef>
              <a:spcAft>
                <a:spcPts val="0"/>
              </a:spcAft>
              <a:buNone/>
            </a:pPr>
            <a:r>
              <a:t/>
            </a:r>
            <a:endParaRPr b="1" sz="2100">
              <a:solidFill>
                <a:srgbClr val="000000"/>
              </a:solidFill>
              <a:latin typeface="Arial"/>
              <a:ea typeface="Arial"/>
              <a:cs typeface="Arial"/>
              <a:sym typeface="Arial"/>
            </a:endParaRPr>
          </a:p>
          <a:p>
            <a:pPr indent="0" lvl="0" marL="0" rtl="0" algn="l">
              <a:spcBef>
                <a:spcPts val="1200"/>
              </a:spcBef>
              <a:spcAft>
                <a:spcPts val="0"/>
              </a:spcAft>
              <a:buNone/>
            </a:pPr>
            <a:r>
              <a:t/>
            </a:r>
            <a:endParaRPr b="1">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grpSp>
        <p:nvGrpSpPr>
          <p:cNvPr id="343" name="Google Shape;343;p41"/>
          <p:cNvGrpSpPr/>
          <p:nvPr/>
        </p:nvGrpSpPr>
        <p:grpSpPr>
          <a:xfrm>
            <a:off x="2488773" y="1351194"/>
            <a:ext cx="4166260" cy="2440962"/>
            <a:chOff x="1177450" y="241631"/>
            <a:chExt cx="6173152" cy="3616776"/>
          </a:xfrm>
        </p:grpSpPr>
        <p:sp>
          <p:nvSpPr>
            <p:cNvPr id="344" name="Google Shape;344;p41"/>
            <p:cNvSpPr/>
            <p:nvPr/>
          </p:nvSpPr>
          <p:spPr>
            <a:xfrm>
              <a:off x="1682275" y="241631"/>
              <a:ext cx="5161606" cy="3454973"/>
            </a:xfrm>
            <a:custGeom>
              <a:rect b="b" l="l" r="r" t="t"/>
              <a:pathLst>
                <a:path extrusionOk="0" h="3454973" w="5161606">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45" name="Google Shape;345;p41"/>
            <p:cNvSpPr/>
            <p:nvPr/>
          </p:nvSpPr>
          <p:spPr>
            <a:xfrm>
              <a:off x="1177450" y="3763229"/>
              <a:ext cx="6173152" cy="95178"/>
            </a:xfrm>
            <a:custGeom>
              <a:rect b="b" l="l" r="r" t="t"/>
              <a:pathLst>
                <a:path extrusionOk="0" h="95178" w="6173152">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46" name="Google Shape;346;p41"/>
            <p:cNvSpPr/>
            <p:nvPr/>
          </p:nvSpPr>
          <p:spPr>
            <a:xfrm>
              <a:off x="1177450" y="3687086"/>
              <a:ext cx="6172200" cy="76142"/>
            </a:xfrm>
            <a:custGeom>
              <a:rect b="b" l="l" r="r" t="t"/>
              <a:pathLst>
                <a:path extrusionOk="0" h="76142" w="6172200">
                  <a:moveTo>
                    <a:pt x="0" y="76143"/>
                  </a:moveTo>
                  <a:lnTo>
                    <a:pt x="6172200" y="76143"/>
                  </a:lnTo>
                  <a:lnTo>
                    <a:pt x="6172200" y="0"/>
                  </a:lnTo>
                  <a:lnTo>
                    <a:pt x="0" y="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47" name="Google Shape;347;p41"/>
            <p:cNvSpPr/>
            <p:nvPr/>
          </p:nvSpPr>
          <p:spPr>
            <a:xfrm>
              <a:off x="3806350" y="3687086"/>
              <a:ext cx="903922" cy="47589"/>
            </a:xfrm>
            <a:custGeom>
              <a:rect b="b" l="l" r="r" t="t"/>
              <a:pathLst>
                <a:path extrusionOk="0" h="47589" w="903922">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348" name="Google Shape;348;p41"/>
          <p:cNvSpPr txBox="1"/>
          <p:nvPr>
            <p:ph idx="4294967295" type="body"/>
          </p:nvPr>
        </p:nvSpPr>
        <p:spPr>
          <a:xfrm>
            <a:off x="669925" y="580725"/>
            <a:ext cx="7231200" cy="3981900"/>
          </a:xfrm>
          <a:prstGeom prst="rect">
            <a:avLst/>
          </a:prstGeom>
        </p:spPr>
        <p:txBody>
          <a:bodyPr anchorCtr="0" anchor="ctr" bIns="0" lIns="0" spcFirstLastPara="1" rIns="0" wrap="square" tIns="0">
            <a:noAutofit/>
          </a:bodyPr>
          <a:lstStyle/>
          <a:p>
            <a:pPr indent="0" lvl="0" marL="1143000" rtl="0" algn="l">
              <a:spcBef>
                <a:spcPts val="0"/>
              </a:spcBef>
              <a:spcAft>
                <a:spcPts val="0"/>
              </a:spcAft>
              <a:buNone/>
            </a:pPr>
            <a:r>
              <a:rPr lang="en" sz="2100">
                <a:solidFill>
                  <a:srgbClr val="000000"/>
                </a:solidFill>
                <a:latin typeface="Arial"/>
                <a:ea typeface="Arial"/>
                <a:cs typeface="Arial"/>
                <a:sym typeface="Arial"/>
              </a:rPr>
              <a:t>Each financial statement presents a different type</a:t>
            </a:r>
            <a:endParaRPr sz="2100">
              <a:solidFill>
                <a:srgbClr val="000000"/>
              </a:solidFill>
              <a:latin typeface="Arial"/>
              <a:ea typeface="Arial"/>
              <a:cs typeface="Arial"/>
              <a:sym typeface="Arial"/>
            </a:endParaRPr>
          </a:p>
          <a:p>
            <a:pPr indent="0" lvl="0" marL="0" rtl="0" algn="l">
              <a:spcBef>
                <a:spcPts val="0"/>
              </a:spcBef>
              <a:spcAft>
                <a:spcPts val="0"/>
              </a:spcAft>
              <a:buNone/>
            </a:pPr>
            <a:r>
              <a:rPr lang="en" sz="2100">
                <a:solidFill>
                  <a:srgbClr val="000000"/>
                </a:solidFill>
                <a:latin typeface="Arial"/>
                <a:ea typeface="Arial"/>
                <a:cs typeface="Arial"/>
                <a:sym typeface="Arial"/>
              </a:rPr>
              <a:t>of information.  The </a:t>
            </a:r>
            <a:r>
              <a:rPr b="1" lang="en" sz="2100">
                <a:solidFill>
                  <a:srgbClr val="000000"/>
                </a:solidFill>
                <a:latin typeface="Arial"/>
                <a:ea typeface="Arial"/>
                <a:cs typeface="Arial"/>
                <a:sym typeface="Arial"/>
              </a:rPr>
              <a:t>statement of comprehensive income</a:t>
            </a:r>
            <a:r>
              <a:rPr lang="en" sz="2100">
                <a:solidFill>
                  <a:srgbClr val="000000"/>
                </a:solidFill>
                <a:latin typeface="Arial"/>
                <a:ea typeface="Arial"/>
                <a:cs typeface="Arial"/>
                <a:sym typeface="Arial"/>
              </a:rPr>
              <a:t>, also known as </a:t>
            </a:r>
            <a:r>
              <a:rPr lang="en" sz="2100" u="sng">
                <a:solidFill>
                  <a:srgbClr val="000000"/>
                </a:solidFill>
                <a:latin typeface="Arial"/>
                <a:ea typeface="Arial"/>
                <a:cs typeface="Arial"/>
                <a:sym typeface="Arial"/>
              </a:rPr>
              <a:t>the income statement</a:t>
            </a:r>
            <a:r>
              <a:rPr lang="en" sz="2100">
                <a:solidFill>
                  <a:srgbClr val="000000"/>
                </a:solidFill>
                <a:latin typeface="Arial"/>
                <a:ea typeface="Arial"/>
                <a:cs typeface="Arial"/>
                <a:sym typeface="Arial"/>
              </a:rPr>
              <a:t>, presents the amount of income realized during the period measured in accordance with the accrual method of accounting.  In other words, it reflects the profitability of the business.  However, it does not convey the level of profitability, which is another concern of the investors.  </a:t>
            </a:r>
            <a:endParaRPr sz="2100">
              <a:solidFill>
                <a:srgbClr val="000000"/>
              </a:solidFill>
              <a:latin typeface="Arial"/>
              <a:ea typeface="Arial"/>
              <a:cs typeface="Arial"/>
              <a:sym typeface="Arial"/>
            </a:endParaRPr>
          </a:p>
          <a:p>
            <a:pPr indent="0" lvl="0" marL="0" rtl="0" algn="r">
              <a:lnSpc>
                <a:spcPct val="90000"/>
              </a:lnSpc>
              <a:spcBef>
                <a:spcPts val="600"/>
              </a:spcBef>
              <a:spcAft>
                <a:spcPts val="0"/>
              </a:spcAft>
              <a:buNone/>
            </a:pPr>
            <a:r>
              <a:t/>
            </a:r>
            <a:endParaRPr sz="3000">
              <a:latin typeface="Vidaloka"/>
              <a:ea typeface="Vidaloka"/>
              <a:cs typeface="Vidaloka"/>
              <a:sym typeface="Vidaloka"/>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grpSp>
        <p:nvGrpSpPr>
          <p:cNvPr id="353" name="Google Shape;353;p42"/>
          <p:cNvGrpSpPr/>
          <p:nvPr/>
        </p:nvGrpSpPr>
        <p:grpSpPr>
          <a:xfrm>
            <a:off x="2488773" y="1351194"/>
            <a:ext cx="4166260" cy="2440962"/>
            <a:chOff x="1177450" y="241631"/>
            <a:chExt cx="6173152" cy="3616776"/>
          </a:xfrm>
        </p:grpSpPr>
        <p:sp>
          <p:nvSpPr>
            <p:cNvPr id="354" name="Google Shape;354;p42"/>
            <p:cNvSpPr/>
            <p:nvPr/>
          </p:nvSpPr>
          <p:spPr>
            <a:xfrm>
              <a:off x="1682275" y="241631"/>
              <a:ext cx="5161606" cy="3454973"/>
            </a:xfrm>
            <a:custGeom>
              <a:rect b="b" l="l" r="r" t="t"/>
              <a:pathLst>
                <a:path extrusionOk="0" h="3454973" w="5161606">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5" name="Google Shape;355;p42"/>
            <p:cNvSpPr/>
            <p:nvPr/>
          </p:nvSpPr>
          <p:spPr>
            <a:xfrm>
              <a:off x="1177450" y="3763229"/>
              <a:ext cx="6173152" cy="95178"/>
            </a:xfrm>
            <a:custGeom>
              <a:rect b="b" l="l" r="r" t="t"/>
              <a:pathLst>
                <a:path extrusionOk="0" h="95178" w="6173152">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6" name="Google Shape;356;p42"/>
            <p:cNvSpPr/>
            <p:nvPr/>
          </p:nvSpPr>
          <p:spPr>
            <a:xfrm>
              <a:off x="1177450" y="3687086"/>
              <a:ext cx="6172200" cy="76142"/>
            </a:xfrm>
            <a:custGeom>
              <a:rect b="b" l="l" r="r" t="t"/>
              <a:pathLst>
                <a:path extrusionOk="0" h="76142" w="6172200">
                  <a:moveTo>
                    <a:pt x="0" y="76143"/>
                  </a:moveTo>
                  <a:lnTo>
                    <a:pt x="6172200" y="76143"/>
                  </a:lnTo>
                  <a:lnTo>
                    <a:pt x="6172200" y="0"/>
                  </a:lnTo>
                  <a:lnTo>
                    <a:pt x="0" y="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7" name="Google Shape;357;p42"/>
            <p:cNvSpPr/>
            <p:nvPr/>
          </p:nvSpPr>
          <p:spPr>
            <a:xfrm>
              <a:off x="3806350" y="3687086"/>
              <a:ext cx="903922" cy="47589"/>
            </a:xfrm>
            <a:custGeom>
              <a:rect b="b" l="l" r="r" t="t"/>
              <a:pathLst>
                <a:path extrusionOk="0" h="47589" w="903922">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358" name="Google Shape;358;p42"/>
          <p:cNvSpPr txBox="1"/>
          <p:nvPr>
            <p:ph idx="4294967295" type="body"/>
          </p:nvPr>
        </p:nvSpPr>
        <p:spPr>
          <a:xfrm>
            <a:off x="669925" y="580725"/>
            <a:ext cx="7231200" cy="3981900"/>
          </a:xfrm>
          <a:prstGeom prst="rect">
            <a:avLst/>
          </a:prstGeom>
        </p:spPr>
        <p:txBody>
          <a:bodyPr anchorCtr="0" anchor="ctr" bIns="0" lIns="0" spcFirstLastPara="1" rIns="0" wrap="square" tIns="0">
            <a:noAutofit/>
          </a:bodyPr>
          <a:lstStyle/>
          <a:p>
            <a:pPr indent="0" lvl="0" marL="1143000" rtl="0" algn="l">
              <a:spcBef>
                <a:spcPts val="0"/>
              </a:spcBef>
              <a:spcAft>
                <a:spcPts val="0"/>
              </a:spcAft>
              <a:buNone/>
            </a:pPr>
            <a:r>
              <a:rPr lang="en" sz="2200">
                <a:solidFill>
                  <a:srgbClr val="000000"/>
                </a:solidFill>
                <a:latin typeface="Arial"/>
                <a:ea typeface="Arial"/>
                <a:cs typeface="Arial"/>
                <a:sym typeface="Arial"/>
              </a:rPr>
              <a:t>The </a:t>
            </a:r>
            <a:r>
              <a:rPr b="1" lang="en" sz="2200">
                <a:solidFill>
                  <a:srgbClr val="000000"/>
                </a:solidFill>
                <a:latin typeface="Arial"/>
                <a:ea typeface="Arial"/>
                <a:cs typeface="Arial"/>
                <a:sym typeface="Arial"/>
              </a:rPr>
              <a:t>statement of financial positions</a:t>
            </a:r>
            <a:r>
              <a:rPr lang="en" sz="2200">
                <a:solidFill>
                  <a:srgbClr val="000000"/>
                </a:solidFill>
                <a:latin typeface="Arial"/>
                <a:ea typeface="Arial"/>
                <a:cs typeface="Arial"/>
                <a:sym typeface="Arial"/>
              </a:rPr>
              <a:t>, also </a:t>
            </a:r>
            <a:endParaRPr sz="2200">
              <a:solidFill>
                <a:srgbClr val="000000"/>
              </a:solidFill>
              <a:latin typeface="Arial"/>
              <a:ea typeface="Arial"/>
              <a:cs typeface="Arial"/>
              <a:sym typeface="Arial"/>
            </a:endParaRPr>
          </a:p>
          <a:p>
            <a:pPr indent="0" lvl="0" marL="0" rtl="0" algn="l">
              <a:spcBef>
                <a:spcPts val="0"/>
              </a:spcBef>
              <a:spcAft>
                <a:spcPts val="0"/>
              </a:spcAft>
              <a:buNone/>
            </a:pPr>
            <a:r>
              <a:rPr lang="en" sz="2200">
                <a:solidFill>
                  <a:srgbClr val="000000"/>
                </a:solidFill>
                <a:latin typeface="Arial"/>
                <a:ea typeface="Arial"/>
                <a:cs typeface="Arial"/>
                <a:sym typeface="Arial"/>
              </a:rPr>
              <a:t>known as the </a:t>
            </a:r>
            <a:r>
              <a:rPr lang="en" sz="2200" u="sng">
                <a:solidFill>
                  <a:srgbClr val="000000"/>
                </a:solidFill>
                <a:latin typeface="Arial"/>
                <a:ea typeface="Arial"/>
                <a:cs typeface="Arial"/>
                <a:sym typeface="Arial"/>
              </a:rPr>
              <a:t>balance sheet, </a:t>
            </a:r>
            <a:r>
              <a:rPr lang="en" sz="2200">
                <a:solidFill>
                  <a:srgbClr val="000000"/>
                </a:solidFill>
                <a:latin typeface="Arial"/>
                <a:ea typeface="Arial"/>
                <a:cs typeface="Arial"/>
                <a:sym typeface="Arial"/>
              </a:rPr>
              <a:t>presents the financial condition of the business in terms of liquidity and solvency status.  The total resources and equity, both of the creditors and owners, are shown in this statement. </a:t>
            </a:r>
            <a:endParaRPr sz="2200">
              <a:solidFill>
                <a:srgbClr val="000000"/>
              </a:solidFill>
              <a:latin typeface="Arial"/>
              <a:ea typeface="Arial"/>
              <a:cs typeface="Arial"/>
              <a:sym typeface="Arial"/>
            </a:endParaRPr>
          </a:p>
          <a:p>
            <a:pPr indent="0" lvl="0" marL="0" rtl="0" algn="l">
              <a:spcBef>
                <a:spcPts val="0"/>
              </a:spcBef>
              <a:spcAft>
                <a:spcPts val="0"/>
              </a:spcAft>
              <a:buNone/>
            </a:pPr>
            <a:r>
              <a:t/>
            </a:r>
            <a:endParaRPr sz="2200">
              <a:solidFill>
                <a:srgbClr val="000000"/>
              </a:solidFill>
              <a:latin typeface="Arial"/>
              <a:ea typeface="Arial"/>
              <a:cs typeface="Arial"/>
              <a:sym typeface="Arial"/>
            </a:endParaRPr>
          </a:p>
          <a:p>
            <a:pPr indent="0" lvl="0" marL="0" rtl="0" algn="r">
              <a:lnSpc>
                <a:spcPct val="90000"/>
              </a:lnSpc>
              <a:spcBef>
                <a:spcPts val="600"/>
              </a:spcBef>
              <a:spcAft>
                <a:spcPts val="0"/>
              </a:spcAft>
              <a:buNone/>
            </a:pPr>
            <a:r>
              <a:t/>
            </a:r>
            <a:endParaRPr sz="3000">
              <a:latin typeface="Vidaloka"/>
              <a:ea typeface="Vidaloka"/>
              <a:cs typeface="Vidaloka"/>
              <a:sym typeface="Vidaloka"/>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grpSp>
        <p:nvGrpSpPr>
          <p:cNvPr id="363" name="Google Shape;363;p43"/>
          <p:cNvGrpSpPr/>
          <p:nvPr/>
        </p:nvGrpSpPr>
        <p:grpSpPr>
          <a:xfrm>
            <a:off x="2488773" y="1351194"/>
            <a:ext cx="4166260" cy="2440962"/>
            <a:chOff x="1177450" y="241631"/>
            <a:chExt cx="6173152" cy="3616776"/>
          </a:xfrm>
        </p:grpSpPr>
        <p:sp>
          <p:nvSpPr>
            <p:cNvPr id="364" name="Google Shape;364;p43"/>
            <p:cNvSpPr/>
            <p:nvPr/>
          </p:nvSpPr>
          <p:spPr>
            <a:xfrm>
              <a:off x="1682275" y="241631"/>
              <a:ext cx="5161606" cy="3454973"/>
            </a:xfrm>
            <a:custGeom>
              <a:rect b="b" l="l" r="r" t="t"/>
              <a:pathLst>
                <a:path extrusionOk="0" h="3454973" w="5161606">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65" name="Google Shape;365;p43"/>
            <p:cNvSpPr/>
            <p:nvPr/>
          </p:nvSpPr>
          <p:spPr>
            <a:xfrm>
              <a:off x="1177450" y="3763229"/>
              <a:ext cx="6173152" cy="95178"/>
            </a:xfrm>
            <a:custGeom>
              <a:rect b="b" l="l" r="r" t="t"/>
              <a:pathLst>
                <a:path extrusionOk="0" h="95178" w="6173152">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lt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66" name="Google Shape;366;p43"/>
            <p:cNvSpPr/>
            <p:nvPr/>
          </p:nvSpPr>
          <p:spPr>
            <a:xfrm>
              <a:off x="1177450" y="3687086"/>
              <a:ext cx="6172200" cy="76142"/>
            </a:xfrm>
            <a:custGeom>
              <a:rect b="b" l="l" r="r" t="t"/>
              <a:pathLst>
                <a:path extrusionOk="0" h="76142" w="6172200">
                  <a:moveTo>
                    <a:pt x="0" y="76143"/>
                  </a:moveTo>
                  <a:lnTo>
                    <a:pt x="6172200" y="76143"/>
                  </a:lnTo>
                  <a:lnTo>
                    <a:pt x="6172200" y="0"/>
                  </a:lnTo>
                  <a:lnTo>
                    <a:pt x="0" y="0"/>
                  </a:lnTo>
                  <a:close/>
                </a:path>
              </a:pathLst>
            </a:custGeom>
            <a:solidFill>
              <a:schemeClr val="l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67" name="Google Shape;367;p43"/>
            <p:cNvSpPr/>
            <p:nvPr/>
          </p:nvSpPr>
          <p:spPr>
            <a:xfrm>
              <a:off x="3806350" y="3687086"/>
              <a:ext cx="903922" cy="47589"/>
            </a:xfrm>
            <a:custGeom>
              <a:rect b="b" l="l" r="r" t="t"/>
              <a:pathLst>
                <a:path extrusionOk="0" h="47589" w="903922">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368" name="Google Shape;368;p43"/>
          <p:cNvSpPr txBox="1"/>
          <p:nvPr>
            <p:ph idx="4294967295" type="body"/>
          </p:nvPr>
        </p:nvSpPr>
        <p:spPr>
          <a:xfrm>
            <a:off x="669925" y="580725"/>
            <a:ext cx="7231200" cy="3981900"/>
          </a:xfrm>
          <a:prstGeom prst="rect">
            <a:avLst/>
          </a:prstGeom>
        </p:spPr>
        <p:txBody>
          <a:bodyPr anchorCtr="0" anchor="ctr" bIns="0" lIns="0" spcFirstLastPara="1" rIns="0" wrap="square" tIns="0">
            <a:noAutofit/>
          </a:bodyPr>
          <a:lstStyle/>
          <a:p>
            <a:pPr indent="0" lvl="0" marL="1143000" rtl="0" algn="l">
              <a:spcBef>
                <a:spcPts val="0"/>
              </a:spcBef>
              <a:spcAft>
                <a:spcPts val="0"/>
              </a:spcAft>
              <a:buNone/>
            </a:pPr>
            <a:r>
              <a:rPr lang="en" sz="2200">
                <a:solidFill>
                  <a:srgbClr val="000000"/>
                </a:solidFill>
                <a:latin typeface="Arial"/>
                <a:ea typeface="Arial"/>
                <a:cs typeface="Arial"/>
                <a:sym typeface="Arial"/>
              </a:rPr>
              <a:t>The </a:t>
            </a:r>
            <a:r>
              <a:rPr b="1" lang="en" sz="2200">
                <a:solidFill>
                  <a:srgbClr val="000000"/>
                </a:solidFill>
                <a:latin typeface="Arial"/>
                <a:ea typeface="Arial"/>
                <a:cs typeface="Arial"/>
                <a:sym typeface="Arial"/>
              </a:rPr>
              <a:t>statement of cash flows</a:t>
            </a:r>
            <a:r>
              <a:rPr lang="en" sz="2200">
                <a:solidFill>
                  <a:srgbClr val="000000"/>
                </a:solidFill>
                <a:latin typeface="Arial"/>
                <a:ea typeface="Arial"/>
                <a:cs typeface="Arial"/>
                <a:sym typeface="Arial"/>
              </a:rPr>
              <a:t> shows the amount </a:t>
            </a:r>
            <a:endParaRPr sz="2200">
              <a:solidFill>
                <a:srgbClr val="000000"/>
              </a:solidFill>
              <a:latin typeface="Arial"/>
              <a:ea typeface="Arial"/>
              <a:cs typeface="Arial"/>
              <a:sym typeface="Arial"/>
            </a:endParaRPr>
          </a:p>
          <a:p>
            <a:pPr indent="0" lvl="0" marL="0" rtl="0" algn="l">
              <a:spcBef>
                <a:spcPts val="0"/>
              </a:spcBef>
              <a:spcAft>
                <a:spcPts val="0"/>
              </a:spcAft>
              <a:buNone/>
            </a:pPr>
            <a:r>
              <a:rPr lang="en" sz="2200">
                <a:solidFill>
                  <a:srgbClr val="000000"/>
                </a:solidFill>
                <a:latin typeface="Arial"/>
                <a:ea typeface="Arial"/>
                <a:cs typeface="Arial"/>
                <a:sym typeface="Arial"/>
              </a:rPr>
              <a:t>of cash generated and disbursed during a certain period.  The sources of cash inflows and outflows should be properly identified in the statement.</a:t>
            </a:r>
            <a:endParaRPr sz="2200">
              <a:solidFill>
                <a:srgbClr val="000000"/>
              </a:solidFill>
              <a:latin typeface="Arial"/>
              <a:ea typeface="Arial"/>
              <a:cs typeface="Arial"/>
              <a:sym typeface="Arial"/>
            </a:endParaRPr>
          </a:p>
          <a:p>
            <a:pPr indent="0" lvl="0" marL="0" rtl="0" algn="r">
              <a:lnSpc>
                <a:spcPct val="90000"/>
              </a:lnSpc>
              <a:spcBef>
                <a:spcPts val="600"/>
              </a:spcBef>
              <a:spcAft>
                <a:spcPts val="0"/>
              </a:spcAft>
              <a:buNone/>
            </a:pPr>
            <a:r>
              <a:t/>
            </a:r>
            <a:endParaRPr sz="2200">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44"/>
          <p:cNvSpPr txBox="1"/>
          <p:nvPr>
            <p:ph idx="12" type="sldNum"/>
          </p:nvPr>
        </p:nvSpPr>
        <p:spPr>
          <a:xfrm>
            <a:off x="4297650" y="4594800"/>
            <a:ext cx="548700" cy="548700"/>
          </a:xfrm>
          <a:prstGeom prst="rect">
            <a:avLst/>
          </a:prstGeom>
        </p:spPr>
        <p:txBody>
          <a:bodyPr anchorCtr="0" anchor="ctr" bIns="0" lIns="0" spcFirstLastPara="1" rIns="0" wrap="square" tIns="0">
            <a:noAutofit/>
          </a:bodyPr>
          <a:lstStyle/>
          <a:p>
            <a:pPr indent="0" lvl="0" marL="0" rtl="0" algn="ctr">
              <a:spcBef>
                <a:spcPts val="0"/>
              </a:spcBef>
              <a:spcAft>
                <a:spcPts val="0"/>
              </a:spcAft>
              <a:buNone/>
            </a:pPr>
            <a:fld id="{00000000-1234-1234-1234-123412341234}" type="slidenum">
              <a:rPr lang="en">
                <a:solidFill>
                  <a:schemeClr val="lt1"/>
                </a:solidFill>
              </a:rPr>
              <a:t>‹#›</a:t>
            </a:fld>
            <a:endParaRPr>
              <a:solidFill>
                <a:schemeClr val="lt1"/>
              </a:solidFill>
            </a:endParaRPr>
          </a:p>
        </p:txBody>
      </p:sp>
      <p:grpSp>
        <p:nvGrpSpPr>
          <p:cNvPr id="374" name="Google Shape;374;p44"/>
          <p:cNvGrpSpPr/>
          <p:nvPr/>
        </p:nvGrpSpPr>
        <p:grpSpPr>
          <a:xfrm>
            <a:off x="3468353" y="874271"/>
            <a:ext cx="2207122" cy="3405711"/>
            <a:chOff x="2112475" y="238125"/>
            <a:chExt cx="3395050" cy="5238750"/>
          </a:xfrm>
        </p:grpSpPr>
        <p:sp>
          <p:nvSpPr>
            <p:cNvPr id="375" name="Google Shape;375;p44"/>
            <p:cNvSpPr/>
            <p:nvPr/>
          </p:nvSpPr>
          <p:spPr>
            <a:xfrm>
              <a:off x="2112475" y="238125"/>
              <a:ext cx="3395050" cy="5238750"/>
            </a:xfrm>
            <a:custGeom>
              <a:rect b="b" l="l" r="r" t="t"/>
              <a:pathLst>
                <a:path extrusionOk="0" h="209550" w="135802">
                  <a:moveTo>
                    <a:pt x="132205" y="18886"/>
                  </a:moveTo>
                  <a:lnTo>
                    <a:pt x="132205" y="190364"/>
                  </a:lnTo>
                  <a:lnTo>
                    <a:pt x="3597" y="190364"/>
                  </a:lnTo>
                  <a:lnTo>
                    <a:pt x="3597" y="18886"/>
                  </a:lnTo>
                  <a:close/>
                  <a:moveTo>
                    <a:pt x="8019" y="0"/>
                  </a:moveTo>
                  <a:lnTo>
                    <a:pt x="7270" y="75"/>
                  </a:lnTo>
                  <a:lnTo>
                    <a:pt x="6445" y="150"/>
                  </a:lnTo>
                  <a:lnTo>
                    <a:pt x="5696" y="375"/>
                  </a:lnTo>
                  <a:lnTo>
                    <a:pt x="4946" y="600"/>
                  </a:lnTo>
                  <a:lnTo>
                    <a:pt x="4197" y="974"/>
                  </a:lnTo>
                  <a:lnTo>
                    <a:pt x="3522" y="1349"/>
                  </a:lnTo>
                  <a:lnTo>
                    <a:pt x="2923" y="1874"/>
                  </a:lnTo>
                  <a:lnTo>
                    <a:pt x="2323" y="2323"/>
                  </a:lnTo>
                  <a:lnTo>
                    <a:pt x="1874" y="2923"/>
                  </a:lnTo>
                  <a:lnTo>
                    <a:pt x="1349" y="3522"/>
                  </a:lnTo>
                  <a:lnTo>
                    <a:pt x="974" y="4197"/>
                  </a:lnTo>
                  <a:lnTo>
                    <a:pt x="600" y="4946"/>
                  </a:lnTo>
                  <a:lnTo>
                    <a:pt x="375" y="5696"/>
                  </a:lnTo>
                  <a:lnTo>
                    <a:pt x="150" y="6445"/>
                  </a:lnTo>
                  <a:lnTo>
                    <a:pt x="75" y="7270"/>
                  </a:lnTo>
                  <a:lnTo>
                    <a:pt x="0" y="8019"/>
                  </a:lnTo>
                  <a:lnTo>
                    <a:pt x="0" y="201531"/>
                  </a:lnTo>
                  <a:lnTo>
                    <a:pt x="75" y="202280"/>
                  </a:lnTo>
                  <a:lnTo>
                    <a:pt x="150" y="203105"/>
                  </a:lnTo>
                  <a:lnTo>
                    <a:pt x="375" y="203854"/>
                  </a:lnTo>
                  <a:lnTo>
                    <a:pt x="600" y="204604"/>
                  </a:lnTo>
                  <a:lnTo>
                    <a:pt x="974" y="205353"/>
                  </a:lnTo>
                  <a:lnTo>
                    <a:pt x="1349" y="206028"/>
                  </a:lnTo>
                  <a:lnTo>
                    <a:pt x="1874" y="206627"/>
                  </a:lnTo>
                  <a:lnTo>
                    <a:pt x="2323" y="207227"/>
                  </a:lnTo>
                  <a:lnTo>
                    <a:pt x="2923" y="207676"/>
                  </a:lnTo>
                  <a:lnTo>
                    <a:pt x="3522" y="208201"/>
                  </a:lnTo>
                  <a:lnTo>
                    <a:pt x="4197" y="208576"/>
                  </a:lnTo>
                  <a:lnTo>
                    <a:pt x="4946" y="208950"/>
                  </a:lnTo>
                  <a:lnTo>
                    <a:pt x="5696" y="209175"/>
                  </a:lnTo>
                  <a:lnTo>
                    <a:pt x="6445" y="209400"/>
                  </a:lnTo>
                  <a:lnTo>
                    <a:pt x="7270" y="209475"/>
                  </a:lnTo>
                  <a:lnTo>
                    <a:pt x="8019" y="209550"/>
                  </a:lnTo>
                  <a:lnTo>
                    <a:pt x="127783" y="209550"/>
                  </a:lnTo>
                  <a:lnTo>
                    <a:pt x="128532" y="209475"/>
                  </a:lnTo>
                  <a:lnTo>
                    <a:pt x="129357" y="209400"/>
                  </a:lnTo>
                  <a:lnTo>
                    <a:pt x="130106" y="209175"/>
                  </a:lnTo>
                  <a:lnTo>
                    <a:pt x="130856" y="208950"/>
                  </a:lnTo>
                  <a:lnTo>
                    <a:pt x="131605" y="208576"/>
                  </a:lnTo>
                  <a:lnTo>
                    <a:pt x="132280" y="208201"/>
                  </a:lnTo>
                  <a:lnTo>
                    <a:pt x="132879" y="207676"/>
                  </a:lnTo>
                  <a:lnTo>
                    <a:pt x="133479" y="207227"/>
                  </a:lnTo>
                  <a:lnTo>
                    <a:pt x="133928" y="206627"/>
                  </a:lnTo>
                  <a:lnTo>
                    <a:pt x="134453" y="206028"/>
                  </a:lnTo>
                  <a:lnTo>
                    <a:pt x="134828" y="205353"/>
                  </a:lnTo>
                  <a:lnTo>
                    <a:pt x="135202" y="204604"/>
                  </a:lnTo>
                  <a:lnTo>
                    <a:pt x="135427" y="203854"/>
                  </a:lnTo>
                  <a:lnTo>
                    <a:pt x="135652" y="203105"/>
                  </a:lnTo>
                  <a:lnTo>
                    <a:pt x="135727" y="202280"/>
                  </a:lnTo>
                  <a:lnTo>
                    <a:pt x="135802" y="201531"/>
                  </a:lnTo>
                  <a:lnTo>
                    <a:pt x="135802" y="8019"/>
                  </a:lnTo>
                  <a:lnTo>
                    <a:pt x="135727" y="7270"/>
                  </a:lnTo>
                  <a:lnTo>
                    <a:pt x="135652" y="6445"/>
                  </a:lnTo>
                  <a:lnTo>
                    <a:pt x="135427" y="5696"/>
                  </a:lnTo>
                  <a:lnTo>
                    <a:pt x="135202" y="4946"/>
                  </a:lnTo>
                  <a:lnTo>
                    <a:pt x="134828" y="4197"/>
                  </a:lnTo>
                  <a:lnTo>
                    <a:pt x="134453" y="3522"/>
                  </a:lnTo>
                  <a:lnTo>
                    <a:pt x="133928" y="2923"/>
                  </a:lnTo>
                  <a:lnTo>
                    <a:pt x="133479" y="2323"/>
                  </a:lnTo>
                  <a:lnTo>
                    <a:pt x="132879" y="1874"/>
                  </a:lnTo>
                  <a:lnTo>
                    <a:pt x="132280" y="1349"/>
                  </a:lnTo>
                  <a:lnTo>
                    <a:pt x="131605" y="974"/>
                  </a:lnTo>
                  <a:lnTo>
                    <a:pt x="130856" y="600"/>
                  </a:lnTo>
                  <a:lnTo>
                    <a:pt x="130106" y="375"/>
                  </a:lnTo>
                  <a:lnTo>
                    <a:pt x="129357" y="150"/>
                  </a:lnTo>
                  <a:lnTo>
                    <a:pt x="128532" y="75"/>
                  </a:lnTo>
                  <a:lnTo>
                    <a:pt x="127783"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44"/>
            <p:cNvSpPr/>
            <p:nvPr/>
          </p:nvSpPr>
          <p:spPr>
            <a:xfrm>
              <a:off x="3671350" y="5147100"/>
              <a:ext cx="279175" cy="179900"/>
            </a:xfrm>
            <a:custGeom>
              <a:rect b="b" l="l" r="r" t="t"/>
              <a:pathLst>
                <a:path extrusionOk="0" h="7196" w="11167">
                  <a:moveTo>
                    <a:pt x="3597" y="0"/>
                  </a:moveTo>
                  <a:lnTo>
                    <a:pt x="2848" y="75"/>
                  </a:lnTo>
                  <a:lnTo>
                    <a:pt x="2173" y="300"/>
                  </a:lnTo>
                  <a:lnTo>
                    <a:pt x="1574" y="600"/>
                  </a:lnTo>
                  <a:lnTo>
                    <a:pt x="1049" y="1050"/>
                  </a:lnTo>
                  <a:lnTo>
                    <a:pt x="600" y="1574"/>
                  </a:lnTo>
                  <a:lnTo>
                    <a:pt x="300" y="2174"/>
                  </a:lnTo>
                  <a:lnTo>
                    <a:pt x="75" y="2848"/>
                  </a:lnTo>
                  <a:lnTo>
                    <a:pt x="0" y="3598"/>
                  </a:lnTo>
                  <a:lnTo>
                    <a:pt x="75" y="4347"/>
                  </a:lnTo>
                  <a:lnTo>
                    <a:pt x="300" y="5022"/>
                  </a:lnTo>
                  <a:lnTo>
                    <a:pt x="600" y="5621"/>
                  </a:lnTo>
                  <a:lnTo>
                    <a:pt x="1049" y="6146"/>
                  </a:lnTo>
                  <a:lnTo>
                    <a:pt x="1574" y="6596"/>
                  </a:lnTo>
                  <a:lnTo>
                    <a:pt x="2173" y="6896"/>
                  </a:lnTo>
                  <a:lnTo>
                    <a:pt x="2848" y="7120"/>
                  </a:lnTo>
                  <a:lnTo>
                    <a:pt x="3597" y="7195"/>
                  </a:lnTo>
                  <a:lnTo>
                    <a:pt x="7644" y="7195"/>
                  </a:lnTo>
                  <a:lnTo>
                    <a:pt x="8319" y="7120"/>
                  </a:lnTo>
                  <a:lnTo>
                    <a:pt x="8994" y="6896"/>
                  </a:lnTo>
                  <a:lnTo>
                    <a:pt x="9593" y="6596"/>
                  </a:lnTo>
                  <a:lnTo>
                    <a:pt x="10118" y="6146"/>
                  </a:lnTo>
                  <a:lnTo>
                    <a:pt x="10567" y="5621"/>
                  </a:lnTo>
                  <a:lnTo>
                    <a:pt x="10867" y="5022"/>
                  </a:lnTo>
                  <a:lnTo>
                    <a:pt x="11092" y="4347"/>
                  </a:lnTo>
                  <a:lnTo>
                    <a:pt x="11167" y="3598"/>
                  </a:lnTo>
                  <a:lnTo>
                    <a:pt x="11092" y="2848"/>
                  </a:lnTo>
                  <a:lnTo>
                    <a:pt x="10867" y="2174"/>
                  </a:lnTo>
                  <a:lnTo>
                    <a:pt x="10567" y="1574"/>
                  </a:lnTo>
                  <a:lnTo>
                    <a:pt x="10118" y="1050"/>
                  </a:lnTo>
                  <a:lnTo>
                    <a:pt x="9593" y="600"/>
                  </a:lnTo>
                  <a:lnTo>
                    <a:pt x="8994" y="300"/>
                  </a:lnTo>
                  <a:lnTo>
                    <a:pt x="8319" y="75"/>
                  </a:lnTo>
                  <a:lnTo>
                    <a:pt x="764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44"/>
            <p:cNvSpPr/>
            <p:nvPr/>
          </p:nvSpPr>
          <p:spPr>
            <a:xfrm>
              <a:off x="3650725" y="446100"/>
              <a:ext cx="54375" cy="54350"/>
            </a:xfrm>
            <a:custGeom>
              <a:rect b="b" l="l" r="r" t="t"/>
              <a:pathLst>
                <a:path extrusionOk="0" h="2174" w="2175">
                  <a:moveTo>
                    <a:pt x="1125" y="0"/>
                  </a:moveTo>
                  <a:lnTo>
                    <a:pt x="825" y="75"/>
                  </a:lnTo>
                  <a:lnTo>
                    <a:pt x="675" y="75"/>
                  </a:lnTo>
                  <a:lnTo>
                    <a:pt x="450" y="225"/>
                  </a:lnTo>
                  <a:lnTo>
                    <a:pt x="300" y="300"/>
                  </a:lnTo>
                  <a:lnTo>
                    <a:pt x="225" y="525"/>
                  </a:lnTo>
                  <a:lnTo>
                    <a:pt x="76" y="675"/>
                  </a:lnTo>
                  <a:lnTo>
                    <a:pt x="1" y="824"/>
                  </a:lnTo>
                  <a:lnTo>
                    <a:pt x="1" y="1124"/>
                  </a:lnTo>
                  <a:lnTo>
                    <a:pt x="1" y="1349"/>
                  </a:lnTo>
                  <a:lnTo>
                    <a:pt x="76" y="1499"/>
                  </a:lnTo>
                  <a:lnTo>
                    <a:pt x="225" y="1649"/>
                  </a:lnTo>
                  <a:lnTo>
                    <a:pt x="300" y="1874"/>
                  </a:lnTo>
                  <a:lnTo>
                    <a:pt x="450" y="2024"/>
                  </a:lnTo>
                  <a:lnTo>
                    <a:pt x="675" y="2099"/>
                  </a:lnTo>
                  <a:lnTo>
                    <a:pt x="825" y="2173"/>
                  </a:lnTo>
                  <a:lnTo>
                    <a:pt x="1275" y="2173"/>
                  </a:lnTo>
                  <a:lnTo>
                    <a:pt x="1500" y="2099"/>
                  </a:lnTo>
                  <a:lnTo>
                    <a:pt x="1649" y="2024"/>
                  </a:lnTo>
                  <a:lnTo>
                    <a:pt x="1799" y="1874"/>
                  </a:lnTo>
                  <a:lnTo>
                    <a:pt x="1949" y="1649"/>
                  </a:lnTo>
                  <a:lnTo>
                    <a:pt x="2099" y="1499"/>
                  </a:lnTo>
                  <a:lnTo>
                    <a:pt x="2099" y="1349"/>
                  </a:lnTo>
                  <a:lnTo>
                    <a:pt x="2174" y="1124"/>
                  </a:lnTo>
                  <a:lnTo>
                    <a:pt x="2099" y="824"/>
                  </a:lnTo>
                  <a:lnTo>
                    <a:pt x="2099" y="675"/>
                  </a:lnTo>
                  <a:lnTo>
                    <a:pt x="1949" y="525"/>
                  </a:lnTo>
                  <a:lnTo>
                    <a:pt x="1799" y="300"/>
                  </a:lnTo>
                  <a:lnTo>
                    <a:pt x="1649" y="225"/>
                  </a:lnTo>
                  <a:lnTo>
                    <a:pt x="1500" y="75"/>
                  </a:lnTo>
                  <a:lnTo>
                    <a:pt x="1275" y="75"/>
                  </a:lnTo>
                  <a:lnTo>
                    <a:pt x="1125"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44"/>
            <p:cNvSpPr/>
            <p:nvPr/>
          </p:nvSpPr>
          <p:spPr>
            <a:xfrm>
              <a:off x="3761275" y="423600"/>
              <a:ext cx="99325" cy="99325"/>
            </a:xfrm>
            <a:custGeom>
              <a:rect b="b" l="l" r="r" t="t"/>
              <a:pathLst>
                <a:path extrusionOk="0" h="3973" w="3973">
                  <a:moveTo>
                    <a:pt x="2024" y="1"/>
                  </a:moveTo>
                  <a:lnTo>
                    <a:pt x="1574" y="76"/>
                  </a:lnTo>
                  <a:lnTo>
                    <a:pt x="1200" y="151"/>
                  </a:lnTo>
                  <a:lnTo>
                    <a:pt x="900" y="375"/>
                  </a:lnTo>
                  <a:lnTo>
                    <a:pt x="600" y="600"/>
                  </a:lnTo>
                  <a:lnTo>
                    <a:pt x="375" y="900"/>
                  </a:lnTo>
                  <a:lnTo>
                    <a:pt x="150" y="1200"/>
                  </a:lnTo>
                  <a:lnTo>
                    <a:pt x="75" y="1575"/>
                  </a:lnTo>
                  <a:lnTo>
                    <a:pt x="0" y="2024"/>
                  </a:lnTo>
                  <a:lnTo>
                    <a:pt x="75" y="2399"/>
                  </a:lnTo>
                  <a:lnTo>
                    <a:pt x="150" y="2774"/>
                  </a:lnTo>
                  <a:lnTo>
                    <a:pt x="375" y="3073"/>
                  </a:lnTo>
                  <a:lnTo>
                    <a:pt x="600" y="3373"/>
                  </a:lnTo>
                  <a:lnTo>
                    <a:pt x="900" y="3673"/>
                  </a:lnTo>
                  <a:lnTo>
                    <a:pt x="1200" y="3823"/>
                  </a:lnTo>
                  <a:lnTo>
                    <a:pt x="1574" y="3973"/>
                  </a:lnTo>
                  <a:lnTo>
                    <a:pt x="2399" y="3973"/>
                  </a:lnTo>
                  <a:lnTo>
                    <a:pt x="2773"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3" y="151"/>
                  </a:lnTo>
                  <a:lnTo>
                    <a:pt x="2399" y="76"/>
                  </a:lnTo>
                  <a:lnTo>
                    <a:pt x="202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79" name="Google Shape;379;p44"/>
          <p:cNvSpPr txBox="1"/>
          <p:nvPr>
            <p:ph idx="4294967295" type="body"/>
          </p:nvPr>
        </p:nvSpPr>
        <p:spPr>
          <a:xfrm>
            <a:off x="759800" y="580725"/>
            <a:ext cx="7894200" cy="3981900"/>
          </a:xfrm>
          <a:prstGeom prst="rect">
            <a:avLst/>
          </a:prstGeom>
        </p:spPr>
        <p:txBody>
          <a:bodyPr anchorCtr="0" anchor="ctr" bIns="0" lIns="0" spcFirstLastPara="1" rIns="0" wrap="square" tIns="0">
            <a:noAutofit/>
          </a:bodyPr>
          <a:lstStyle/>
          <a:p>
            <a:pPr indent="0" lvl="0" marL="1143000" rtl="0" algn="l">
              <a:spcBef>
                <a:spcPts val="1200"/>
              </a:spcBef>
              <a:spcAft>
                <a:spcPts val="0"/>
              </a:spcAft>
              <a:buNone/>
            </a:pPr>
            <a:r>
              <a:rPr b="1" lang="en" sz="2100">
                <a:solidFill>
                  <a:srgbClr val="000000"/>
                </a:solidFill>
                <a:latin typeface="Arial"/>
                <a:ea typeface="Arial"/>
                <a:cs typeface="Arial"/>
                <a:sym typeface="Arial"/>
              </a:rPr>
              <a:t>Following are the procedures in preparing projected financial statements:</a:t>
            </a:r>
            <a:endParaRPr b="1" sz="2100">
              <a:solidFill>
                <a:srgbClr val="000000"/>
              </a:solidFill>
              <a:latin typeface="Arial"/>
              <a:ea typeface="Arial"/>
              <a:cs typeface="Arial"/>
              <a:sym typeface="Arial"/>
            </a:endParaRPr>
          </a:p>
          <a:p>
            <a:pPr indent="0" lvl="0" marL="457200" rtl="0" algn="l">
              <a:spcBef>
                <a:spcPts val="1200"/>
              </a:spcBef>
              <a:spcAft>
                <a:spcPts val="0"/>
              </a:spcAft>
              <a:buNone/>
            </a:pPr>
            <a:r>
              <a:rPr b="1" lang="en" sz="2100">
                <a:solidFill>
                  <a:srgbClr val="000000"/>
                </a:solidFill>
                <a:latin typeface="Arial"/>
                <a:ea typeface="Arial"/>
                <a:cs typeface="Arial"/>
                <a:sym typeface="Arial"/>
              </a:rPr>
              <a:t>STEP 1</a:t>
            </a:r>
            <a:r>
              <a:rPr lang="en" sz="2100">
                <a:solidFill>
                  <a:srgbClr val="000000"/>
                </a:solidFill>
                <a:latin typeface="Arial"/>
                <a:ea typeface="Arial"/>
                <a:cs typeface="Arial"/>
                <a:sym typeface="Arial"/>
              </a:rPr>
              <a:t>:   Prepare the opening balance sheet where only the investments of the owners and creditors are reflected.  This statement presents the initial total project cost.</a:t>
            </a:r>
            <a:endParaRPr sz="2100">
              <a:solidFill>
                <a:srgbClr val="000000"/>
              </a:solidFill>
              <a:latin typeface="Arial"/>
              <a:ea typeface="Arial"/>
              <a:cs typeface="Arial"/>
              <a:sym typeface="Arial"/>
            </a:endParaRPr>
          </a:p>
          <a:p>
            <a:pPr indent="0" lvl="0" marL="0" rtl="0" algn="r">
              <a:lnSpc>
                <a:spcPct val="90000"/>
              </a:lnSpc>
              <a:spcBef>
                <a:spcPts val="1200"/>
              </a:spcBef>
              <a:spcAft>
                <a:spcPts val="0"/>
              </a:spcAft>
              <a:buNone/>
            </a:pPr>
            <a:r>
              <a:t/>
            </a:r>
            <a:endParaRPr sz="3000">
              <a:latin typeface="Vidaloka"/>
              <a:ea typeface="Vidaloka"/>
              <a:cs typeface="Vidaloka"/>
              <a:sym typeface="Vidaloka"/>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45"/>
          <p:cNvSpPr txBox="1"/>
          <p:nvPr>
            <p:ph idx="12" type="sldNum"/>
          </p:nvPr>
        </p:nvSpPr>
        <p:spPr>
          <a:xfrm>
            <a:off x="4297650" y="4594800"/>
            <a:ext cx="548700" cy="548700"/>
          </a:xfrm>
          <a:prstGeom prst="rect">
            <a:avLst/>
          </a:prstGeom>
        </p:spPr>
        <p:txBody>
          <a:bodyPr anchorCtr="0" anchor="ctr" bIns="0" lIns="0" spcFirstLastPara="1" rIns="0" wrap="square" tIns="0">
            <a:noAutofit/>
          </a:bodyPr>
          <a:lstStyle/>
          <a:p>
            <a:pPr indent="0" lvl="0" marL="0" rtl="0" algn="ctr">
              <a:spcBef>
                <a:spcPts val="0"/>
              </a:spcBef>
              <a:spcAft>
                <a:spcPts val="0"/>
              </a:spcAft>
              <a:buNone/>
            </a:pPr>
            <a:fld id="{00000000-1234-1234-1234-123412341234}" type="slidenum">
              <a:rPr lang="en">
                <a:solidFill>
                  <a:schemeClr val="lt1"/>
                </a:solidFill>
              </a:rPr>
              <a:t>‹#›</a:t>
            </a:fld>
            <a:endParaRPr>
              <a:solidFill>
                <a:schemeClr val="lt1"/>
              </a:solidFill>
            </a:endParaRPr>
          </a:p>
        </p:txBody>
      </p:sp>
      <p:grpSp>
        <p:nvGrpSpPr>
          <p:cNvPr id="385" name="Google Shape;385;p45"/>
          <p:cNvGrpSpPr/>
          <p:nvPr/>
        </p:nvGrpSpPr>
        <p:grpSpPr>
          <a:xfrm>
            <a:off x="3468353" y="874271"/>
            <a:ext cx="2207122" cy="3405711"/>
            <a:chOff x="2112475" y="238125"/>
            <a:chExt cx="3395050" cy="5238750"/>
          </a:xfrm>
        </p:grpSpPr>
        <p:sp>
          <p:nvSpPr>
            <p:cNvPr id="386" name="Google Shape;386;p45"/>
            <p:cNvSpPr/>
            <p:nvPr/>
          </p:nvSpPr>
          <p:spPr>
            <a:xfrm>
              <a:off x="2112475" y="238125"/>
              <a:ext cx="3395050" cy="5238750"/>
            </a:xfrm>
            <a:custGeom>
              <a:rect b="b" l="l" r="r" t="t"/>
              <a:pathLst>
                <a:path extrusionOk="0" h="209550" w="135802">
                  <a:moveTo>
                    <a:pt x="132205" y="18886"/>
                  </a:moveTo>
                  <a:lnTo>
                    <a:pt x="132205" y="190364"/>
                  </a:lnTo>
                  <a:lnTo>
                    <a:pt x="3597" y="190364"/>
                  </a:lnTo>
                  <a:lnTo>
                    <a:pt x="3597" y="18886"/>
                  </a:lnTo>
                  <a:close/>
                  <a:moveTo>
                    <a:pt x="8019" y="0"/>
                  </a:moveTo>
                  <a:lnTo>
                    <a:pt x="7270" y="75"/>
                  </a:lnTo>
                  <a:lnTo>
                    <a:pt x="6445" y="150"/>
                  </a:lnTo>
                  <a:lnTo>
                    <a:pt x="5696" y="375"/>
                  </a:lnTo>
                  <a:lnTo>
                    <a:pt x="4946" y="600"/>
                  </a:lnTo>
                  <a:lnTo>
                    <a:pt x="4197" y="974"/>
                  </a:lnTo>
                  <a:lnTo>
                    <a:pt x="3522" y="1349"/>
                  </a:lnTo>
                  <a:lnTo>
                    <a:pt x="2923" y="1874"/>
                  </a:lnTo>
                  <a:lnTo>
                    <a:pt x="2323" y="2323"/>
                  </a:lnTo>
                  <a:lnTo>
                    <a:pt x="1874" y="2923"/>
                  </a:lnTo>
                  <a:lnTo>
                    <a:pt x="1349" y="3522"/>
                  </a:lnTo>
                  <a:lnTo>
                    <a:pt x="974" y="4197"/>
                  </a:lnTo>
                  <a:lnTo>
                    <a:pt x="600" y="4946"/>
                  </a:lnTo>
                  <a:lnTo>
                    <a:pt x="375" y="5696"/>
                  </a:lnTo>
                  <a:lnTo>
                    <a:pt x="150" y="6445"/>
                  </a:lnTo>
                  <a:lnTo>
                    <a:pt x="75" y="7270"/>
                  </a:lnTo>
                  <a:lnTo>
                    <a:pt x="0" y="8019"/>
                  </a:lnTo>
                  <a:lnTo>
                    <a:pt x="0" y="201531"/>
                  </a:lnTo>
                  <a:lnTo>
                    <a:pt x="75" y="202280"/>
                  </a:lnTo>
                  <a:lnTo>
                    <a:pt x="150" y="203105"/>
                  </a:lnTo>
                  <a:lnTo>
                    <a:pt x="375" y="203854"/>
                  </a:lnTo>
                  <a:lnTo>
                    <a:pt x="600" y="204604"/>
                  </a:lnTo>
                  <a:lnTo>
                    <a:pt x="974" y="205353"/>
                  </a:lnTo>
                  <a:lnTo>
                    <a:pt x="1349" y="206028"/>
                  </a:lnTo>
                  <a:lnTo>
                    <a:pt x="1874" y="206627"/>
                  </a:lnTo>
                  <a:lnTo>
                    <a:pt x="2323" y="207227"/>
                  </a:lnTo>
                  <a:lnTo>
                    <a:pt x="2923" y="207676"/>
                  </a:lnTo>
                  <a:lnTo>
                    <a:pt x="3522" y="208201"/>
                  </a:lnTo>
                  <a:lnTo>
                    <a:pt x="4197" y="208576"/>
                  </a:lnTo>
                  <a:lnTo>
                    <a:pt x="4946" y="208950"/>
                  </a:lnTo>
                  <a:lnTo>
                    <a:pt x="5696" y="209175"/>
                  </a:lnTo>
                  <a:lnTo>
                    <a:pt x="6445" y="209400"/>
                  </a:lnTo>
                  <a:lnTo>
                    <a:pt x="7270" y="209475"/>
                  </a:lnTo>
                  <a:lnTo>
                    <a:pt x="8019" y="209550"/>
                  </a:lnTo>
                  <a:lnTo>
                    <a:pt x="127783" y="209550"/>
                  </a:lnTo>
                  <a:lnTo>
                    <a:pt x="128532" y="209475"/>
                  </a:lnTo>
                  <a:lnTo>
                    <a:pt x="129357" y="209400"/>
                  </a:lnTo>
                  <a:lnTo>
                    <a:pt x="130106" y="209175"/>
                  </a:lnTo>
                  <a:lnTo>
                    <a:pt x="130856" y="208950"/>
                  </a:lnTo>
                  <a:lnTo>
                    <a:pt x="131605" y="208576"/>
                  </a:lnTo>
                  <a:lnTo>
                    <a:pt x="132280" y="208201"/>
                  </a:lnTo>
                  <a:lnTo>
                    <a:pt x="132879" y="207676"/>
                  </a:lnTo>
                  <a:lnTo>
                    <a:pt x="133479" y="207227"/>
                  </a:lnTo>
                  <a:lnTo>
                    <a:pt x="133928" y="206627"/>
                  </a:lnTo>
                  <a:lnTo>
                    <a:pt x="134453" y="206028"/>
                  </a:lnTo>
                  <a:lnTo>
                    <a:pt x="134828" y="205353"/>
                  </a:lnTo>
                  <a:lnTo>
                    <a:pt x="135202" y="204604"/>
                  </a:lnTo>
                  <a:lnTo>
                    <a:pt x="135427" y="203854"/>
                  </a:lnTo>
                  <a:lnTo>
                    <a:pt x="135652" y="203105"/>
                  </a:lnTo>
                  <a:lnTo>
                    <a:pt x="135727" y="202280"/>
                  </a:lnTo>
                  <a:lnTo>
                    <a:pt x="135802" y="201531"/>
                  </a:lnTo>
                  <a:lnTo>
                    <a:pt x="135802" y="8019"/>
                  </a:lnTo>
                  <a:lnTo>
                    <a:pt x="135727" y="7270"/>
                  </a:lnTo>
                  <a:lnTo>
                    <a:pt x="135652" y="6445"/>
                  </a:lnTo>
                  <a:lnTo>
                    <a:pt x="135427" y="5696"/>
                  </a:lnTo>
                  <a:lnTo>
                    <a:pt x="135202" y="4946"/>
                  </a:lnTo>
                  <a:lnTo>
                    <a:pt x="134828" y="4197"/>
                  </a:lnTo>
                  <a:lnTo>
                    <a:pt x="134453" y="3522"/>
                  </a:lnTo>
                  <a:lnTo>
                    <a:pt x="133928" y="2923"/>
                  </a:lnTo>
                  <a:lnTo>
                    <a:pt x="133479" y="2323"/>
                  </a:lnTo>
                  <a:lnTo>
                    <a:pt x="132879" y="1874"/>
                  </a:lnTo>
                  <a:lnTo>
                    <a:pt x="132280" y="1349"/>
                  </a:lnTo>
                  <a:lnTo>
                    <a:pt x="131605" y="974"/>
                  </a:lnTo>
                  <a:lnTo>
                    <a:pt x="130856" y="600"/>
                  </a:lnTo>
                  <a:lnTo>
                    <a:pt x="130106" y="375"/>
                  </a:lnTo>
                  <a:lnTo>
                    <a:pt x="129357" y="150"/>
                  </a:lnTo>
                  <a:lnTo>
                    <a:pt x="128532" y="75"/>
                  </a:lnTo>
                  <a:lnTo>
                    <a:pt x="127783"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45"/>
            <p:cNvSpPr/>
            <p:nvPr/>
          </p:nvSpPr>
          <p:spPr>
            <a:xfrm>
              <a:off x="3671350" y="5147100"/>
              <a:ext cx="279175" cy="179900"/>
            </a:xfrm>
            <a:custGeom>
              <a:rect b="b" l="l" r="r" t="t"/>
              <a:pathLst>
                <a:path extrusionOk="0" h="7196" w="11167">
                  <a:moveTo>
                    <a:pt x="3597" y="0"/>
                  </a:moveTo>
                  <a:lnTo>
                    <a:pt x="2848" y="75"/>
                  </a:lnTo>
                  <a:lnTo>
                    <a:pt x="2173" y="300"/>
                  </a:lnTo>
                  <a:lnTo>
                    <a:pt x="1574" y="600"/>
                  </a:lnTo>
                  <a:lnTo>
                    <a:pt x="1049" y="1050"/>
                  </a:lnTo>
                  <a:lnTo>
                    <a:pt x="600" y="1574"/>
                  </a:lnTo>
                  <a:lnTo>
                    <a:pt x="300" y="2174"/>
                  </a:lnTo>
                  <a:lnTo>
                    <a:pt x="75" y="2848"/>
                  </a:lnTo>
                  <a:lnTo>
                    <a:pt x="0" y="3598"/>
                  </a:lnTo>
                  <a:lnTo>
                    <a:pt x="75" y="4347"/>
                  </a:lnTo>
                  <a:lnTo>
                    <a:pt x="300" y="5022"/>
                  </a:lnTo>
                  <a:lnTo>
                    <a:pt x="600" y="5621"/>
                  </a:lnTo>
                  <a:lnTo>
                    <a:pt x="1049" y="6146"/>
                  </a:lnTo>
                  <a:lnTo>
                    <a:pt x="1574" y="6596"/>
                  </a:lnTo>
                  <a:lnTo>
                    <a:pt x="2173" y="6896"/>
                  </a:lnTo>
                  <a:lnTo>
                    <a:pt x="2848" y="7120"/>
                  </a:lnTo>
                  <a:lnTo>
                    <a:pt x="3597" y="7195"/>
                  </a:lnTo>
                  <a:lnTo>
                    <a:pt x="7644" y="7195"/>
                  </a:lnTo>
                  <a:lnTo>
                    <a:pt x="8319" y="7120"/>
                  </a:lnTo>
                  <a:lnTo>
                    <a:pt x="8994" y="6896"/>
                  </a:lnTo>
                  <a:lnTo>
                    <a:pt x="9593" y="6596"/>
                  </a:lnTo>
                  <a:lnTo>
                    <a:pt x="10118" y="6146"/>
                  </a:lnTo>
                  <a:lnTo>
                    <a:pt x="10567" y="5621"/>
                  </a:lnTo>
                  <a:lnTo>
                    <a:pt x="10867" y="5022"/>
                  </a:lnTo>
                  <a:lnTo>
                    <a:pt x="11092" y="4347"/>
                  </a:lnTo>
                  <a:lnTo>
                    <a:pt x="11167" y="3598"/>
                  </a:lnTo>
                  <a:lnTo>
                    <a:pt x="11092" y="2848"/>
                  </a:lnTo>
                  <a:lnTo>
                    <a:pt x="10867" y="2174"/>
                  </a:lnTo>
                  <a:lnTo>
                    <a:pt x="10567" y="1574"/>
                  </a:lnTo>
                  <a:lnTo>
                    <a:pt x="10118" y="1050"/>
                  </a:lnTo>
                  <a:lnTo>
                    <a:pt x="9593" y="600"/>
                  </a:lnTo>
                  <a:lnTo>
                    <a:pt x="8994" y="300"/>
                  </a:lnTo>
                  <a:lnTo>
                    <a:pt x="8319" y="75"/>
                  </a:lnTo>
                  <a:lnTo>
                    <a:pt x="764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45"/>
            <p:cNvSpPr/>
            <p:nvPr/>
          </p:nvSpPr>
          <p:spPr>
            <a:xfrm>
              <a:off x="3650725" y="446100"/>
              <a:ext cx="54375" cy="54350"/>
            </a:xfrm>
            <a:custGeom>
              <a:rect b="b" l="l" r="r" t="t"/>
              <a:pathLst>
                <a:path extrusionOk="0" h="2174" w="2175">
                  <a:moveTo>
                    <a:pt x="1125" y="0"/>
                  </a:moveTo>
                  <a:lnTo>
                    <a:pt x="825" y="75"/>
                  </a:lnTo>
                  <a:lnTo>
                    <a:pt x="675" y="75"/>
                  </a:lnTo>
                  <a:lnTo>
                    <a:pt x="450" y="225"/>
                  </a:lnTo>
                  <a:lnTo>
                    <a:pt x="300" y="300"/>
                  </a:lnTo>
                  <a:lnTo>
                    <a:pt x="225" y="525"/>
                  </a:lnTo>
                  <a:lnTo>
                    <a:pt x="76" y="675"/>
                  </a:lnTo>
                  <a:lnTo>
                    <a:pt x="1" y="824"/>
                  </a:lnTo>
                  <a:lnTo>
                    <a:pt x="1" y="1124"/>
                  </a:lnTo>
                  <a:lnTo>
                    <a:pt x="1" y="1349"/>
                  </a:lnTo>
                  <a:lnTo>
                    <a:pt x="76" y="1499"/>
                  </a:lnTo>
                  <a:lnTo>
                    <a:pt x="225" y="1649"/>
                  </a:lnTo>
                  <a:lnTo>
                    <a:pt x="300" y="1874"/>
                  </a:lnTo>
                  <a:lnTo>
                    <a:pt x="450" y="2024"/>
                  </a:lnTo>
                  <a:lnTo>
                    <a:pt x="675" y="2099"/>
                  </a:lnTo>
                  <a:lnTo>
                    <a:pt x="825" y="2173"/>
                  </a:lnTo>
                  <a:lnTo>
                    <a:pt x="1275" y="2173"/>
                  </a:lnTo>
                  <a:lnTo>
                    <a:pt x="1500" y="2099"/>
                  </a:lnTo>
                  <a:lnTo>
                    <a:pt x="1649" y="2024"/>
                  </a:lnTo>
                  <a:lnTo>
                    <a:pt x="1799" y="1874"/>
                  </a:lnTo>
                  <a:lnTo>
                    <a:pt x="1949" y="1649"/>
                  </a:lnTo>
                  <a:lnTo>
                    <a:pt x="2099" y="1499"/>
                  </a:lnTo>
                  <a:lnTo>
                    <a:pt x="2099" y="1349"/>
                  </a:lnTo>
                  <a:lnTo>
                    <a:pt x="2174" y="1124"/>
                  </a:lnTo>
                  <a:lnTo>
                    <a:pt x="2099" y="824"/>
                  </a:lnTo>
                  <a:lnTo>
                    <a:pt x="2099" y="675"/>
                  </a:lnTo>
                  <a:lnTo>
                    <a:pt x="1949" y="525"/>
                  </a:lnTo>
                  <a:lnTo>
                    <a:pt x="1799" y="300"/>
                  </a:lnTo>
                  <a:lnTo>
                    <a:pt x="1649" y="225"/>
                  </a:lnTo>
                  <a:lnTo>
                    <a:pt x="1500" y="75"/>
                  </a:lnTo>
                  <a:lnTo>
                    <a:pt x="1275" y="75"/>
                  </a:lnTo>
                  <a:lnTo>
                    <a:pt x="1125"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45"/>
            <p:cNvSpPr/>
            <p:nvPr/>
          </p:nvSpPr>
          <p:spPr>
            <a:xfrm>
              <a:off x="3761275" y="423600"/>
              <a:ext cx="99325" cy="99325"/>
            </a:xfrm>
            <a:custGeom>
              <a:rect b="b" l="l" r="r" t="t"/>
              <a:pathLst>
                <a:path extrusionOk="0" h="3973" w="3973">
                  <a:moveTo>
                    <a:pt x="2024" y="1"/>
                  </a:moveTo>
                  <a:lnTo>
                    <a:pt x="1574" y="76"/>
                  </a:lnTo>
                  <a:lnTo>
                    <a:pt x="1200" y="151"/>
                  </a:lnTo>
                  <a:lnTo>
                    <a:pt x="900" y="375"/>
                  </a:lnTo>
                  <a:lnTo>
                    <a:pt x="600" y="600"/>
                  </a:lnTo>
                  <a:lnTo>
                    <a:pt x="375" y="900"/>
                  </a:lnTo>
                  <a:lnTo>
                    <a:pt x="150" y="1200"/>
                  </a:lnTo>
                  <a:lnTo>
                    <a:pt x="75" y="1575"/>
                  </a:lnTo>
                  <a:lnTo>
                    <a:pt x="0" y="2024"/>
                  </a:lnTo>
                  <a:lnTo>
                    <a:pt x="75" y="2399"/>
                  </a:lnTo>
                  <a:lnTo>
                    <a:pt x="150" y="2774"/>
                  </a:lnTo>
                  <a:lnTo>
                    <a:pt x="375" y="3073"/>
                  </a:lnTo>
                  <a:lnTo>
                    <a:pt x="600" y="3373"/>
                  </a:lnTo>
                  <a:lnTo>
                    <a:pt x="900" y="3673"/>
                  </a:lnTo>
                  <a:lnTo>
                    <a:pt x="1200" y="3823"/>
                  </a:lnTo>
                  <a:lnTo>
                    <a:pt x="1574" y="3973"/>
                  </a:lnTo>
                  <a:lnTo>
                    <a:pt x="2399" y="3973"/>
                  </a:lnTo>
                  <a:lnTo>
                    <a:pt x="2773"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3" y="151"/>
                  </a:lnTo>
                  <a:lnTo>
                    <a:pt x="2399" y="76"/>
                  </a:lnTo>
                  <a:lnTo>
                    <a:pt x="202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0" name="Google Shape;390;p45"/>
          <p:cNvSpPr txBox="1"/>
          <p:nvPr>
            <p:ph idx="4294967295" type="body"/>
          </p:nvPr>
        </p:nvSpPr>
        <p:spPr>
          <a:xfrm>
            <a:off x="759800" y="580725"/>
            <a:ext cx="7894200" cy="4680000"/>
          </a:xfrm>
          <a:prstGeom prst="rect">
            <a:avLst/>
          </a:prstGeom>
        </p:spPr>
        <p:txBody>
          <a:bodyPr anchorCtr="0" anchor="ctr" bIns="0" lIns="0" spcFirstLastPara="1" rIns="0" wrap="square" tIns="0">
            <a:noAutofit/>
          </a:bodyPr>
          <a:lstStyle/>
          <a:p>
            <a:pPr indent="0" lvl="0" marL="0" rtl="0" algn="l">
              <a:spcBef>
                <a:spcPts val="1200"/>
              </a:spcBef>
              <a:spcAft>
                <a:spcPts val="0"/>
              </a:spcAft>
              <a:buNone/>
            </a:pPr>
            <a:r>
              <a:rPr b="1" lang="en" sz="2000">
                <a:solidFill>
                  <a:srgbClr val="000000"/>
                </a:solidFill>
                <a:latin typeface="Arial"/>
                <a:ea typeface="Arial"/>
                <a:cs typeface="Arial"/>
                <a:sym typeface="Arial"/>
              </a:rPr>
              <a:t>STEP 2</a:t>
            </a:r>
            <a:r>
              <a:rPr lang="en" sz="2000">
                <a:solidFill>
                  <a:srgbClr val="000000"/>
                </a:solidFill>
                <a:latin typeface="Arial"/>
                <a:ea typeface="Arial"/>
                <a:cs typeface="Arial"/>
                <a:sym typeface="Arial"/>
              </a:rPr>
              <a:t>:   Prepare the following schedules based on assumptions:</a:t>
            </a:r>
            <a:endParaRPr sz="2000">
              <a:solidFill>
                <a:srgbClr val="000000"/>
              </a:solidFill>
              <a:latin typeface="Arial"/>
              <a:ea typeface="Arial"/>
              <a:cs typeface="Arial"/>
              <a:sym typeface="Arial"/>
            </a:endParaRPr>
          </a:p>
          <a:p>
            <a:pPr indent="0" lvl="0" marL="1600200" rtl="0" algn="l">
              <a:spcBef>
                <a:spcPts val="1200"/>
              </a:spcBef>
              <a:spcAft>
                <a:spcPts val="0"/>
              </a:spcAft>
              <a:buNone/>
            </a:pPr>
            <a:r>
              <a:rPr lang="en" sz="2000">
                <a:solidFill>
                  <a:srgbClr val="000000"/>
                </a:solidFill>
                <a:latin typeface="Arial"/>
                <a:ea typeface="Arial"/>
                <a:cs typeface="Arial"/>
                <a:sym typeface="Arial"/>
              </a:rPr>
              <a:t>1.</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Number of units to be produced</a:t>
            </a:r>
            <a:endParaRPr sz="2000">
              <a:solidFill>
                <a:srgbClr val="000000"/>
              </a:solidFill>
              <a:latin typeface="Arial"/>
              <a:ea typeface="Arial"/>
              <a:cs typeface="Arial"/>
              <a:sym typeface="Arial"/>
            </a:endParaRPr>
          </a:p>
          <a:p>
            <a:pPr indent="0" lvl="0" marL="1600200" rtl="0" algn="l">
              <a:spcBef>
                <a:spcPts val="1200"/>
              </a:spcBef>
              <a:spcAft>
                <a:spcPts val="0"/>
              </a:spcAft>
              <a:buNone/>
            </a:pPr>
            <a:r>
              <a:rPr lang="en" sz="2000">
                <a:solidFill>
                  <a:srgbClr val="000000"/>
                </a:solidFill>
                <a:latin typeface="Arial"/>
                <a:ea typeface="Arial"/>
                <a:cs typeface="Arial"/>
                <a:sym typeface="Arial"/>
              </a:rPr>
              <a:t>2.</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Raw materials to purchase</a:t>
            </a:r>
            <a:endParaRPr sz="2000">
              <a:solidFill>
                <a:srgbClr val="000000"/>
              </a:solidFill>
              <a:latin typeface="Arial"/>
              <a:ea typeface="Arial"/>
              <a:cs typeface="Arial"/>
              <a:sym typeface="Arial"/>
            </a:endParaRPr>
          </a:p>
          <a:p>
            <a:pPr indent="0" lvl="0" marL="1600200" rtl="0" algn="l">
              <a:spcBef>
                <a:spcPts val="1200"/>
              </a:spcBef>
              <a:spcAft>
                <a:spcPts val="0"/>
              </a:spcAft>
              <a:buNone/>
            </a:pPr>
            <a:r>
              <a:rPr lang="en" sz="2000">
                <a:solidFill>
                  <a:srgbClr val="000000"/>
                </a:solidFill>
                <a:latin typeface="Arial"/>
                <a:ea typeface="Arial"/>
                <a:cs typeface="Arial"/>
                <a:sym typeface="Arial"/>
              </a:rPr>
              <a:t>3.</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Overhead costs</a:t>
            </a:r>
            <a:endParaRPr sz="2000">
              <a:solidFill>
                <a:srgbClr val="000000"/>
              </a:solidFill>
              <a:latin typeface="Arial"/>
              <a:ea typeface="Arial"/>
              <a:cs typeface="Arial"/>
              <a:sym typeface="Arial"/>
            </a:endParaRPr>
          </a:p>
          <a:p>
            <a:pPr indent="0" lvl="0" marL="1600200" rtl="0" algn="l">
              <a:spcBef>
                <a:spcPts val="1200"/>
              </a:spcBef>
              <a:spcAft>
                <a:spcPts val="0"/>
              </a:spcAft>
              <a:buNone/>
            </a:pPr>
            <a:r>
              <a:rPr lang="en" sz="2000">
                <a:solidFill>
                  <a:srgbClr val="000000"/>
                </a:solidFill>
                <a:latin typeface="Arial"/>
                <a:ea typeface="Arial"/>
                <a:cs typeface="Arial"/>
                <a:sym typeface="Arial"/>
              </a:rPr>
              <a:t>4.</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Total manufacturing costs</a:t>
            </a:r>
            <a:endParaRPr sz="2000">
              <a:solidFill>
                <a:srgbClr val="000000"/>
              </a:solidFill>
              <a:latin typeface="Arial"/>
              <a:ea typeface="Arial"/>
              <a:cs typeface="Arial"/>
              <a:sym typeface="Arial"/>
            </a:endParaRPr>
          </a:p>
          <a:p>
            <a:pPr indent="0" lvl="0" marL="1600200" rtl="0" algn="l">
              <a:spcBef>
                <a:spcPts val="1200"/>
              </a:spcBef>
              <a:spcAft>
                <a:spcPts val="0"/>
              </a:spcAft>
              <a:buNone/>
            </a:pPr>
            <a:r>
              <a:rPr lang="en" sz="2000">
                <a:solidFill>
                  <a:srgbClr val="000000"/>
                </a:solidFill>
                <a:latin typeface="Arial"/>
                <a:ea typeface="Arial"/>
                <a:cs typeface="Arial"/>
                <a:sym typeface="Arial"/>
              </a:rPr>
              <a:t>5.</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Number of units to sell</a:t>
            </a:r>
            <a:endParaRPr sz="2000">
              <a:solidFill>
                <a:srgbClr val="000000"/>
              </a:solidFill>
              <a:latin typeface="Arial"/>
              <a:ea typeface="Arial"/>
              <a:cs typeface="Arial"/>
              <a:sym typeface="Arial"/>
            </a:endParaRPr>
          </a:p>
          <a:p>
            <a:pPr indent="0" lvl="0" marL="1600200" rtl="0" algn="l">
              <a:spcBef>
                <a:spcPts val="1200"/>
              </a:spcBef>
              <a:spcAft>
                <a:spcPts val="0"/>
              </a:spcAft>
              <a:buNone/>
            </a:pPr>
            <a:r>
              <a:rPr lang="en" sz="2000">
                <a:solidFill>
                  <a:srgbClr val="000000"/>
                </a:solidFill>
                <a:latin typeface="Arial"/>
                <a:ea typeface="Arial"/>
                <a:cs typeface="Arial"/>
                <a:sym typeface="Arial"/>
              </a:rPr>
              <a:t>6.</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Amortization schedule</a:t>
            </a:r>
            <a:endParaRPr sz="2000">
              <a:solidFill>
                <a:srgbClr val="000000"/>
              </a:solidFill>
              <a:latin typeface="Arial"/>
              <a:ea typeface="Arial"/>
              <a:cs typeface="Arial"/>
              <a:sym typeface="Arial"/>
            </a:endParaRPr>
          </a:p>
          <a:p>
            <a:pPr indent="0" lvl="0" marL="1600200" rtl="0" algn="l">
              <a:spcBef>
                <a:spcPts val="1200"/>
              </a:spcBef>
              <a:spcAft>
                <a:spcPts val="0"/>
              </a:spcAft>
              <a:buNone/>
            </a:pPr>
            <a:r>
              <a:rPr lang="en" sz="2000">
                <a:solidFill>
                  <a:srgbClr val="000000"/>
                </a:solidFill>
                <a:latin typeface="Arial"/>
                <a:ea typeface="Arial"/>
                <a:cs typeface="Arial"/>
                <a:sym typeface="Arial"/>
              </a:rPr>
              <a:t>7.</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Depreciation schedule</a:t>
            </a:r>
            <a:endParaRPr sz="2000">
              <a:solidFill>
                <a:srgbClr val="000000"/>
              </a:solidFill>
              <a:latin typeface="Arial"/>
              <a:ea typeface="Arial"/>
              <a:cs typeface="Arial"/>
              <a:sym typeface="Arial"/>
            </a:endParaRPr>
          </a:p>
          <a:p>
            <a:pPr indent="0" lvl="0" marL="1600200" rtl="0" algn="l">
              <a:spcBef>
                <a:spcPts val="1200"/>
              </a:spcBef>
              <a:spcAft>
                <a:spcPts val="0"/>
              </a:spcAft>
              <a:buNone/>
            </a:pPr>
            <a:r>
              <a:rPr lang="en" sz="2000">
                <a:solidFill>
                  <a:srgbClr val="000000"/>
                </a:solidFill>
                <a:latin typeface="Arial"/>
                <a:ea typeface="Arial"/>
                <a:cs typeface="Arial"/>
                <a:sym typeface="Arial"/>
              </a:rPr>
              <a:t>8.</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Compensation cost</a:t>
            </a:r>
            <a:endParaRPr sz="2000">
              <a:solidFill>
                <a:srgbClr val="000000"/>
              </a:solidFill>
              <a:latin typeface="Arial"/>
              <a:ea typeface="Arial"/>
              <a:cs typeface="Arial"/>
              <a:sym typeface="Arial"/>
            </a:endParaRPr>
          </a:p>
          <a:p>
            <a:pPr indent="0" lvl="0" marL="1600200" rtl="0" algn="l">
              <a:spcBef>
                <a:spcPts val="1200"/>
              </a:spcBef>
              <a:spcAft>
                <a:spcPts val="0"/>
              </a:spcAft>
              <a:buNone/>
            </a:pPr>
            <a:r>
              <a:rPr lang="en" sz="2000">
                <a:solidFill>
                  <a:srgbClr val="000000"/>
                </a:solidFill>
                <a:latin typeface="Arial"/>
                <a:ea typeface="Arial"/>
                <a:cs typeface="Arial"/>
                <a:sym typeface="Arial"/>
              </a:rPr>
              <a:t>9.</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Utility costs (light, water and gas)</a:t>
            </a:r>
            <a:endParaRPr sz="2000">
              <a:solidFill>
                <a:srgbClr val="000000"/>
              </a:solidFill>
              <a:latin typeface="Arial"/>
              <a:ea typeface="Arial"/>
              <a:cs typeface="Arial"/>
              <a:sym typeface="Arial"/>
            </a:endParaRPr>
          </a:p>
          <a:p>
            <a:pPr indent="0" lvl="0" marL="457200" rtl="0" algn="l">
              <a:spcBef>
                <a:spcPts val="1200"/>
              </a:spcBef>
              <a:spcAft>
                <a:spcPts val="0"/>
              </a:spcAft>
              <a:buNone/>
            </a:pPr>
            <a:r>
              <a:t/>
            </a:r>
            <a:endParaRPr b="1" sz="2100">
              <a:solidFill>
                <a:srgbClr val="000000"/>
              </a:solidFill>
              <a:latin typeface="Arial"/>
              <a:ea typeface="Arial"/>
              <a:cs typeface="Arial"/>
              <a:sym typeface="Arial"/>
            </a:endParaRPr>
          </a:p>
          <a:p>
            <a:pPr indent="0" lvl="0" marL="0" rtl="0" algn="r">
              <a:lnSpc>
                <a:spcPct val="90000"/>
              </a:lnSpc>
              <a:spcBef>
                <a:spcPts val="1200"/>
              </a:spcBef>
              <a:spcAft>
                <a:spcPts val="0"/>
              </a:spcAft>
              <a:buNone/>
            </a:pPr>
            <a:r>
              <a:t/>
            </a:r>
            <a:endParaRPr sz="3000">
              <a:latin typeface="Vidaloka"/>
              <a:ea typeface="Vidaloka"/>
              <a:cs typeface="Vidaloka"/>
              <a:sym typeface="Vidaloka"/>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46"/>
          <p:cNvSpPr txBox="1"/>
          <p:nvPr>
            <p:ph idx="12" type="sldNum"/>
          </p:nvPr>
        </p:nvSpPr>
        <p:spPr>
          <a:xfrm>
            <a:off x="4297650" y="4594800"/>
            <a:ext cx="548700" cy="548700"/>
          </a:xfrm>
          <a:prstGeom prst="rect">
            <a:avLst/>
          </a:prstGeom>
        </p:spPr>
        <p:txBody>
          <a:bodyPr anchorCtr="0" anchor="ctr" bIns="0" lIns="0" spcFirstLastPara="1" rIns="0" wrap="square" tIns="0">
            <a:noAutofit/>
          </a:bodyPr>
          <a:lstStyle/>
          <a:p>
            <a:pPr indent="0" lvl="0" marL="0" rtl="0" algn="ctr">
              <a:spcBef>
                <a:spcPts val="0"/>
              </a:spcBef>
              <a:spcAft>
                <a:spcPts val="0"/>
              </a:spcAft>
              <a:buNone/>
            </a:pPr>
            <a:fld id="{00000000-1234-1234-1234-123412341234}" type="slidenum">
              <a:rPr lang="en">
                <a:solidFill>
                  <a:schemeClr val="lt1"/>
                </a:solidFill>
              </a:rPr>
              <a:t>‹#›</a:t>
            </a:fld>
            <a:endParaRPr>
              <a:solidFill>
                <a:schemeClr val="lt1"/>
              </a:solidFill>
            </a:endParaRPr>
          </a:p>
        </p:txBody>
      </p:sp>
      <p:grpSp>
        <p:nvGrpSpPr>
          <p:cNvPr id="396" name="Google Shape;396;p46"/>
          <p:cNvGrpSpPr/>
          <p:nvPr/>
        </p:nvGrpSpPr>
        <p:grpSpPr>
          <a:xfrm>
            <a:off x="3468353" y="874271"/>
            <a:ext cx="2207122" cy="3405711"/>
            <a:chOff x="2112475" y="238125"/>
            <a:chExt cx="3395050" cy="5238750"/>
          </a:xfrm>
        </p:grpSpPr>
        <p:sp>
          <p:nvSpPr>
            <p:cNvPr id="397" name="Google Shape;397;p46"/>
            <p:cNvSpPr/>
            <p:nvPr/>
          </p:nvSpPr>
          <p:spPr>
            <a:xfrm>
              <a:off x="2112475" y="238125"/>
              <a:ext cx="3395050" cy="5238750"/>
            </a:xfrm>
            <a:custGeom>
              <a:rect b="b" l="l" r="r" t="t"/>
              <a:pathLst>
                <a:path extrusionOk="0" h="209550" w="135802">
                  <a:moveTo>
                    <a:pt x="132205" y="18886"/>
                  </a:moveTo>
                  <a:lnTo>
                    <a:pt x="132205" y="190364"/>
                  </a:lnTo>
                  <a:lnTo>
                    <a:pt x="3597" y="190364"/>
                  </a:lnTo>
                  <a:lnTo>
                    <a:pt x="3597" y="18886"/>
                  </a:lnTo>
                  <a:close/>
                  <a:moveTo>
                    <a:pt x="8019" y="0"/>
                  </a:moveTo>
                  <a:lnTo>
                    <a:pt x="7270" y="75"/>
                  </a:lnTo>
                  <a:lnTo>
                    <a:pt x="6445" y="150"/>
                  </a:lnTo>
                  <a:lnTo>
                    <a:pt x="5696" y="375"/>
                  </a:lnTo>
                  <a:lnTo>
                    <a:pt x="4946" y="600"/>
                  </a:lnTo>
                  <a:lnTo>
                    <a:pt x="4197" y="974"/>
                  </a:lnTo>
                  <a:lnTo>
                    <a:pt x="3522" y="1349"/>
                  </a:lnTo>
                  <a:lnTo>
                    <a:pt x="2923" y="1874"/>
                  </a:lnTo>
                  <a:lnTo>
                    <a:pt x="2323" y="2323"/>
                  </a:lnTo>
                  <a:lnTo>
                    <a:pt x="1874" y="2923"/>
                  </a:lnTo>
                  <a:lnTo>
                    <a:pt x="1349" y="3522"/>
                  </a:lnTo>
                  <a:lnTo>
                    <a:pt x="974" y="4197"/>
                  </a:lnTo>
                  <a:lnTo>
                    <a:pt x="600" y="4946"/>
                  </a:lnTo>
                  <a:lnTo>
                    <a:pt x="375" y="5696"/>
                  </a:lnTo>
                  <a:lnTo>
                    <a:pt x="150" y="6445"/>
                  </a:lnTo>
                  <a:lnTo>
                    <a:pt x="75" y="7270"/>
                  </a:lnTo>
                  <a:lnTo>
                    <a:pt x="0" y="8019"/>
                  </a:lnTo>
                  <a:lnTo>
                    <a:pt x="0" y="201531"/>
                  </a:lnTo>
                  <a:lnTo>
                    <a:pt x="75" y="202280"/>
                  </a:lnTo>
                  <a:lnTo>
                    <a:pt x="150" y="203105"/>
                  </a:lnTo>
                  <a:lnTo>
                    <a:pt x="375" y="203854"/>
                  </a:lnTo>
                  <a:lnTo>
                    <a:pt x="600" y="204604"/>
                  </a:lnTo>
                  <a:lnTo>
                    <a:pt x="974" y="205353"/>
                  </a:lnTo>
                  <a:lnTo>
                    <a:pt x="1349" y="206028"/>
                  </a:lnTo>
                  <a:lnTo>
                    <a:pt x="1874" y="206627"/>
                  </a:lnTo>
                  <a:lnTo>
                    <a:pt x="2323" y="207227"/>
                  </a:lnTo>
                  <a:lnTo>
                    <a:pt x="2923" y="207676"/>
                  </a:lnTo>
                  <a:lnTo>
                    <a:pt x="3522" y="208201"/>
                  </a:lnTo>
                  <a:lnTo>
                    <a:pt x="4197" y="208576"/>
                  </a:lnTo>
                  <a:lnTo>
                    <a:pt x="4946" y="208950"/>
                  </a:lnTo>
                  <a:lnTo>
                    <a:pt x="5696" y="209175"/>
                  </a:lnTo>
                  <a:lnTo>
                    <a:pt x="6445" y="209400"/>
                  </a:lnTo>
                  <a:lnTo>
                    <a:pt x="7270" y="209475"/>
                  </a:lnTo>
                  <a:lnTo>
                    <a:pt x="8019" y="209550"/>
                  </a:lnTo>
                  <a:lnTo>
                    <a:pt x="127783" y="209550"/>
                  </a:lnTo>
                  <a:lnTo>
                    <a:pt x="128532" y="209475"/>
                  </a:lnTo>
                  <a:lnTo>
                    <a:pt x="129357" y="209400"/>
                  </a:lnTo>
                  <a:lnTo>
                    <a:pt x="130106" y="209175"/>
                  </a:lnTo>
                  <a:lnTo>
                    <a:pt x="130856" y="208950"/>
                  </a:lnTo>
                  <a:lnTo>
                    <a:pt x="131605" y="208576"/>
                  </a:lnTo>
                  <a:lnTo>
                    <a:pt x="132280" y="208201"/>
                  </a:lnTo>
                  <a:lnTo>
                    <a:pt x="132879" y="207676"/>
                  </a:lnTo>
                  <a:lnTo>
                    <a:pt x="133479" y="207227"/>
                  </a:lnTo>
                  <a:lnTo>
                    <a:pt x="133928" y="206627"/>
                  </a:lnTo>
                  <a:lnTo>
                    <a:pt x="134453" y="206028"/>
                  </a:lnTo>
                  <a:lnTo>
                    <a:pt x="134828" y="205353"/>
                  </a:lnTo>
                  <a:lnTo>
                    <a:pt x="135202" y="204604"/>
                  </a:lnTo>
                  <a:lnTo>
                    <a:pt x="135427" y="203854"/>
                  </a:lnTo>
                  <a:lnTo>
                    <a:pt x="135652" y="203105"/>
                  </a:lnTo>
                  <a:lnTo>
                    <a:pt x="135727" y="202280"/>
                  </a:lnTo>
                  <a:lnTo>
                    <a:pt x="135802" y="201531"/>
                  </a:lnTo>
                  <a:lnTo>
                    <a:pt x="135802" y="8019"/>
                  </a:lnTo>
                  <a:lnTo>
                    <a:pt x="135727" y="7270"/>
                  </a:lnTo>
                  <a:lnTo>
                    <a:pt x="135652" y="6445"/>
                  </a:lnTo>
                  <a:lnTo>
                    <a:pt x="135427" y="5696"/>
                  </a:lnTo>
                  <a:lnTo>
                    <a:pt x="135202" y="4946"/>
                  </a:lnTo>
                  <a:lnTo>
                    <a:pt x="134828" y="4197"/>
                  </a:lnTo>
                  <a:lnTo>
                    <a:pt x="134453" y="3522"/>
                  </a:lnTo>
                  <a:lnTo>
                    <a:pt x="133928" y="2923"/>
                  </a:lnTo>
                  <a:lnTo>
                    <a:pt x="133479" y="2323"/>
                  </a:lnTo>
                  <a:lnTo>
                    <a:pt x="132879" y="1874"/>
                  </a:lnTo>
                  <a:lnTo>
                    <a:pt x="132280" y="1349"/>
                  </a:lnTo>
                  <a:lnTo>
                    <a:pt x="131605" y="974"/>
                  </a:lnTo>
                  <a:lnTo>
                    <a:pt x="130856" y="600"/>
                  </a:lnTo>
                  <a:lnTo>
                    <a:pt x="130106" y="375"/>
                  </a:lnTo>
                  <a:lnTo>
                    <a:pt x="129357" y="150"/>
                  </a:lnTo>
                  <a:lnTo>
                    <a:pt x="128532" y="75"/>
                  </a:lnTo>
                  <a:lnTo>
                    <a:pt x="127783"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46"/>
            <p:cNvSpPr/>
            <p:nvPr/>
          </p:nvSpPr>
          <p:spPr>
            <a:xfrm>
              <a:off x="3671350" y="5147100"/>
              <a:ext cx="279175" cy="179900"/>
            </a:xfrm>
            <a:custGeom>
              <a:rect b="b" l="l" r="r" t="t"/>
              <a:pathLst>
                <a:path extrusionOk="0" h="7196" w="11167">
                  <a:moveTo>
                    <a:pt x="3597" y="0"/>
                  </a:moveTo>
                  <a:lnTo>
                    <a:pt x="2848" y="75"/>
                  </a:lnTo>
                  <a:lnTo>
                    <a:pt x="2173" y="300"/>
                  </a:lnTo>
                  <a:lnTo>
                    <a:pt x="1574" y="600"/>
                  </a:lnTo>
                  <a:lnTo>
                    <a:pt x="1049" y="1050"/>
                  </a:lnTo>
                  <a:lnTo>
                    <a:pt x="600" y="1574"/>
                  </a:lnTo>
                  <a:lnTo>
                    <a:pt x="300" y="2174"/>
                  </a:lnTo>
                  <a:lnTo>
                    <a:pt x="75" y="2848"/>
                  </a:lnTo>
                  <a:lnTo>
                    <a:pt x="0" y="3598"/>
                  </a:lnTo>
                  <a:lnTo>
                    <a:pt x="75" y="4347"/>
                  </a:lnTo>
                  <a:lnTo>
                    <a:pt x="300" y="5022"/>
                  </a:lnTo>
                  <a:lnTo>
                    <a:pt x="600" y="5621"/>
                  </a:lnTo>
                  <a:lnTo>
                    <a:pt x="1049" y="6146"/>
                  </a:lnTo>
                  <a:lnTo>
                    <a:pt x="1574" y="6596"/>
                  </a:lnTo>
                  <a:lnTo>
                    <a:pt x="2173" y="6896"/>
                  </a:lnTo>
                  <a:lnTo>
                    <a:pt x="2848" y="7120"/>
                  </a:lnTo>
                  <a:lnTo>
                    <a:pt x="3597" y="7195"/>
                  </a:lnTo>
                  <a:lnTo>
                    <a:pt x="7644" y="7195"/>
                  </a:lnTo>
                  <a:lnTo>
                    <a:pt x="8319" y="7120"/>
                  </a:lnTo>
                  <a:lnTo>
                    <a:pt x="8994" y="6896"/>
                  </a:lnTo>
                  <a:lnTo>
                    <a:pt x="9593" y="6596"/>
                  </a:lnTo>
                  <a:lnTo>
                    <a:pt x="10118" y="6146"/>
                  </a:lnTo>
                  <a:lnTo>
                    <a:pt x="10567" y="5621"/>
                  </a:lnTo>
                  <a:lnTo>
                    <a:pt x="10867" y="5022"/>
                  </a:lnTo>
                  <a:lnTo>
                    <a:pt x="11092" y="4347"/>
                  </a:lnTo>
                  <a:lnTo>
                    <a:pt x="11167" y="3598"/>
                  </a:lnTo>
                  <a:lnTo>
                    <a:pt x="11092" y="2848"/>
                  </a:lnTo>
                  <a:lnTo>
                    <a:pt x="10867" y="2174"/>
                  </a:lnTo>
                  <a:lnTo>
                    <a:pt x="10567" y="1574"/>
                  </a:lnTo>
                  <a:lnTo>
                    <a:pt x="10118" y="1050"/>
                  </a:lnTo>
                  <a:lnTo>
                    <a:pt x="9593" y="600"/>
                  </a:lnTo>
                  <a:lnTo>
                    <a:pt x="8994" y="300"/>
                  </a:lnTo>
                  <a:lnTo>
                    <a:pt x="8319" y="75"/>
                  </a:lnTo>
                  <a:lnTo>
                    <a:pt x="764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46"/>
            <p:cNvSpPr/>
            <p:nvPr/>
          </p:nvSpPr>
          <p:spPr>
            <a:xfrm>
              <a:off x="3650725" y="446100"/>
              <a:ext cx="54375" cy="54350"/>
            </a:xfrm>
            <a:custGeom>
              <a:rect b="b" l="l" r="r" t="t"/>
              <a:pathLst>
                <a:path extrusionOk="0" h="2174" w="2175">
                  <a:moveTo>
                    <a:pt x="1125" y="0"/>
                  </a:moveTo>
                  <a:lnTo>
                    <a:pt x="825" y="75"/>
                  </a:lnTo>
                  <a:lnTo>
                    <a:pt x="675" y="75"/>
                  </a:lnTo>
                  <a:lnTo>
                    <a:pt x="450" y="225"/>
                  </a:lnTo>
                  <a:lnTo>
                    <a:pt x="300" y="300"/>
                  </a:lnTo>
                  <a:lnTo>
                    <a:pt x="225" y="525"/>
                  </a:lnTo>
                  <a:lnTo>
                    <a:pt x="76" y="675"/>
                  </a:lnTo>
                  <a:lnTo>
                    <a:pt x="1" y="824"/>
                  </a:lnTo>
                  <a:lnTo>
                    <a:pt x="1" y="1124"/>
                  </a:lnTo>
                  <a:lnTo>
                    <a:pt x="1" y="1349"/>
                  </a:lnTo>
                  <a:lnTo>
                    <a:pt x="76" y="1499"/>
                  </a:lnTo>
                  <a:lnTo>
                    <a:pt x="225" y="1649"/>
                  </a:lnTo>
                  <a:lnTo>
                    <a:pt x="300" y="1874"/>
                  </a:lnTo>
                  <a:lnTo>
                    <a:pt x="450" y="2024"/>
                  </a:lnTo>
                  <a:lnTo>
                    <a:pt x="675" y="2099"/>
                  </a:lnTo>
                  <a:lnTo>
                    <a:pt x="825" y="2173"/>
                  </a:lnTo>
                  <a:lnTo>
                    <a:pt x="1275" y="2173"/>
                  </a:lnTo>
                  <a:lnTo>
                    <a:pt x="1500" y="2099"/>
                  </a:lnTo>
                  <a:lnTo>
                    <a:pt x="1649" y="2024"/>
                  </a:lnTo>
                  <a:lnTo>
                    <a:pt x="1799" y="1874"/>
                  </a:lnTo>
                  <a:lnTo>
                    <a:pt x="1949" y="1649"/>
                  </a:lnTo>
                  <a:lnTo>
                    <a:pt x="2099" y="1499"/>
                  </a:lnTo>
                  <a:lnTo>
                    <a:pt x="2099" y="1349"/>
                  </a:lnTo>
                  <a:lnTo>
                    <a:pt x="2174" y="1124"/>
                  </a:lnTo>
                  <a:lnTo>
                    <a:pt x="2099" y="824"/>
                  </a:lnTo>
                  <a:lnTo>
                    <a:pt x="2099" y="675"/>
                  </a:lnTo>
                  <a:lnTo>
                    <a:pt x="1949" y="525"/>
                  </a:lnTo>
                  <a:lnTo>
                    <a:pt x="1799" y="300"/>
                  </a:lnTo>
                  <a:lnTo>
                    <a:pt x="1649" y="225"/>
                  </a:lnTo>
                  <a:lnTo>
                    <a:pt x="1500" y="75"/>
                  </a:lnTo>
                  <a:lnTo>
                    <a:pt x="1275" y="75"/>
                  </a:lnTo>
                  <a:lnTo>
                    <a:pt x="1125"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46"/>
            <p:cNvSpPr/>
            <p:nvPr/>
          </p:nvSpPr>
          <p:spPr>
            <a:xfrm>
              <a:off x="3761275" y="423600"/>
              <a:ext cx="99325" cy="99325"/>
            </a:xfrm>
            <a:custGeom>
              <a:rect b="b" l="l" r="r" t="t"/>
              <a:pathLst>
                <a:path extrusionOk="0" h="3973" w="3973">
                  <a:moveTo>
                    <a:pt x="2024" y="1"/>
                  </a:moveTo>
                  <a:lnTo>
                    <a:pt x="1574" y="76"/>
                  </a:lnTo>
                  <a:lnTo>
                    <a:pt x="1200" y="151"/>
                  </a:lnTo>
                  <a:lnTo>
                    <a:pt x="900" y="375"/>
                  </a:lnTo>
                  <a:lnTo>
                    <a:pt x="600" y="600"/>
                  </a:lnTo>
                  <a:lnTo>
                    <a:pt x="375" y="900"/>
                  </a:lnTo>
                  <a:lnTo>
                    <a:pt x="150" y="1200"/>
                  </a:lnTo>
                  <a:lnTo>
                    <a:pt x="75" y="1575"/>
                  </a:lnTo>
                  <a:lnTo>
                    <a:pt x="0" y="2024"/>
                  </a:lnTo>
                  <a:lnTo>
                    <a:pt x="75" y="2399"/>
                  </a:lnTo>
                  <a:lnTo>
                    <a:pt x="150" y="2774"/>
                  </a:lnTo>
                  <a:lnTo>
                    <a:pt x="375" y="3073"/>
                  </a:lnTo>
                  <a:lnTo>
                    <a:pt x="600" y="3373"/>
                  </a:lnTo>
                  <a:lnTo>
                    <a:pt x="900" y="3673"/>
                  </a:lnTo>
                  <a:lnTo>
                    <a:pt x="1200" y="3823"/>
                  </a:lnTo>
                  <a:lnTo>
                    <a:pt x="1574" y="3973"/>
                  </a:lnTo>
                  <a:lnTo>
                    <a:pt x="2399" y="3973"/>
                  </a:lnTo>
                  <a:lnTo>
                    <a:pt x="2773"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3" y="151"/>
                  </a:lnTo>
                  <a:lnTo>
                    <a:pt x="2399" y="76"/>
                  </a:lnTo>
                  <a:lnTo>
                    <a:pt x="202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1" name="Google Shape;401;p46"/>
          <p:cNvSpPr txBox="1"/>
          <p:nvPr>
            <p:ph idx="4294967295" type="body"/>
          </p:nvPr>
        </p:nvSpPr>
        <p:spPr>
          <a:xfrm>
            <a:off x="759800" y="580725"/>
            <a:ext cx="7894200" cy="4680000"/>
          </a:xfrm>
          <a:prstGeom prst="rect">
            <a:avLst/>
          </a:prstGeom>
        </p:spPr>
        <p:txBody>
          <a:bodyPr anchorCtr="0" anchor="ctr" bIns="0" lIns="0" spcFirstLastPara="1" rIns="0" wrap="square" tIns="0">
            <a:noAutofit/>
          </a:bodyPr>
          <a:lstStyle/>
          <a:p>
            <a:pPr indent="0" lvl="0" marL="457200" rtl="0" algn="l">
              <a:spcBef>
                <a:spcPts val="1200"/>
              </a:spcBef>
              <a:spcAft>
                <a:spcPts val="0"/>
              </a:spcAft>
              <a:buNone/>
            </a:pPr>
            <a:r>
              <a:t/>
            </a:r>
            <a:endParaRPr b="1" sz="2200">
              <a:solidFill>
                <a:srgbClr val="000000"/>
              </a:solidFill>
              <a:latin typeface="Arial"/>
              <a:ea typeface="Arial"/>
              <a:cs typeface="Arial"/>
              <a:sym typeface="Arial"/>
            </a:endParaRPr>
          </a:p>
          <a:p>
            <a:pPr indent="0" lvl="0" marL="457200" rtl="0" algn="l">
              <a:spcBef>
                <a:spcPts val="1200"/>
              </a:spcBef>
              <a:spcAft>
                <a:spcPts val="0"/>
              </a:spcAft>
              <a:buNone/>
            </a:pPr>
            <a:r>
              <a:rPr b="1" lang="en" sz="2200">
                <a:solidFill>
                  <a:srgbClr val="000000"/>
                </a:solidFill>
                <a:latin typeface="Arial"/>
                <a:ea typeface="Arial"/>
                <a:cs typeface="Arial"/>
                <a:sym typeface="Arial"/>
              </a:rPr>
              <a:t>STEP 3</a:t>
            </a:r>
            <a:r>
              <a:rPr lang="en" sz="2200">
                <a:solidFill>
                  <a:srgbClr val="000000"/>
                </a:solidFill>
                <a:latin typeface="Arial"/>
                <a:ea typeface="Arial"/>
                <a:cs typeface="Arial"/>
                <a:sym typeface="Arial"/>
              </a:rPr>
              <a:t>:	Prepare the projected income statement covering at least five years with sensitivity analysis and supporting schedules on the following:</a:t>
            </a:r>
            <a:endParaRPr sz="2200">
              <a:solidFill>
                <a:srgbClr val="000000"/>
              </a:solidFill>
              <a:latin typeface="Arial"/>
              <a:ea typeface="Arial"/>
              <a:cs typeface="Arial"/>
              <a:sym typeface="Arial"/>
            </a:endParaRPr>
          </a:p>
          <a:p>
            <a:pPr indent="0" lvl="0" marL="1600200" rtl="0" algn="l">
              <a:spcBef>
                <a:spcPts val="1200"/>
              </a:spcBef>
              <a:spcAft>
                <a:spcPts val="0"/>
              </a:spcAft>
              <a:buNone/>
            </a:pPr>
            <a:r>
              <a:rPr lang="en" sz="2200">
                <a:solidFill>
                  <a:srgbClr val="000000"/>
                </a:solidFill>
                <a:latin typeface="Arial"/>
                <a:ea typeface="Arial"/>
                <a:cs typeface="Arial"/>
                <a:sym typeface="Arial"/>
              </a:rPr>
              <a:t>1.</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Sales</a:t>
            </a:r>
            <a:endParaRPr sz="2200">
              <a:solidFill>
                <a:srgbClr val="000000"/>
              </a:solidFill>
              <a:latin typeface="Arial"/>
              <a:ea typeface="Arial"/>
              <a:cs typeface="Arial"/>
              <a:sym typeface="Arial"/>
            </a:endParaRPr>
          </a:p>
          <a:p>
            <a:pPr indent="0" lvl="0" marL="1600200" rtl="0" algn="l">
              <a:spcBef>
                <a:spcPts val="1200"/>
              </a:spcBef>
              <a:spcAft>
                <a:spcPts val="0"/>
              </a:spcAft>
              <a:buNone/>
            </a:pPr>
            <a:r>
              <a:rPr lang="en" sz="2200">
                <a:solidFill>
                  <a:srgbClr val="000000"/>
                </a:solidFill>
                <a:latin typeface="Arial"/>
                <a:ea typeface="Arial"/>
                <a:cs typeface="Arial"/>
                <a:sym typeface="Arial"/>
              </a:rPr>
              <a:t>2.</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Cost of goods manufactured</a:t>
            </a:r>
            <a:endParaRPr sz="2200">
              <a:solidFill>
                <a:srgbClr val="000000"/>
              </a:solidFill>
              <a:latin typeface="Arial"/>
              <a:ea typeface="Arial"/>
              <a:cs typeface="Arial"/>
              <a:sym typeface="Arial"/>
            </a:endParaRPr>
          </a:p>
          <a:p>
            <a:pPr indent="0" lvl="0" marL="1600200" rtl="0" algn="l">
              <a:spcBef>
                <a:spcPts val="1200"/>
              </a:spcBef>
              <a:spcAft>
                <a:spcPts val="0"/>
              </a:spcAft>
              <a:buNone/>
            </a:pPr>
            <a:r>
              <a:rPr lang="en" sz="2200">
                <a:solidFill>
                  <a:srgbClr val="000000"/>
                </a:solidFill>
                <a:latin typeface="Arial"/>
                <a:ea typeface="Arial"/>
                <a:cs typeface="Arial"/>
                <a:sym typeface="Arial"/>
              </a:rPr>
              <a:t>3.</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Cost of good sold</a:t>
            </a:r>
            <a:endParaRPr sz="2200">
              <a:solidFill>
                <a:srgbClr val="000000"/>
              </a:solidFill>
              <a:latin typeface="Arial"/>
              <a:ea typeface="Arial"/>
              <a:cs typeface="Arial"/>
              <a:sym typeface="Arial"/>
            </a:endParaRPr>
          </a:p>
          <a:p>
            <a:pPr indent="0" lvl="0" marL="1600200" rtl="0" algn="l">
              <a:spcBef>
                <a:spcPts val="1200"/>
              </a:spcBef>
              <a:spcAft>
                <a:spcPts val="0"/>
              </a:spcAft>
              <a:buNone/>
            </a:pPr>
            <a:r>
              <a:rPr lang="en" sz="2200">
                <a:solidFill>
                  <a:srgbClr val="000000"/>
                </a:solidFill>
                <a:latin typeface="Arial"/>
                <a:ea typeface="Arial"/>
                <a:cs typeface="Arial"/>
                <a:sym typeface="Arial"/>
              </a:rPr>
              <a:t>4.</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Operating expenses</a:t>
            </a:r>
            <a:endParaRPr sz="2200">
              <a:solidFill>
                <a:srgbClr val="000000"/>
              </a:solidFill>
              <a:latin typeface="Arial"/>
              <a:ea typeface="Arial"/>
              <a:cs typeface="Arial"/>
              <a:sym typeface="Arial"/>
            </a:endParaRPr>
          </a:p>
          <a:p>
            <a:pPr indent="0" lvl="0" marL="1600200" rtl="0" algn="l">
              <a:spcBef>
                <a:spcPts val="1200"/>
              </a:spcBef>
              <a:spcAft>
                <a:spcPts val="0"/>
              </a:spcAft>
              <a:buNone/>
            </a:pPr>
            <a:r>
              <a:t/>
            </a:r>
            <a:endParaRPr b="1" sz="2000">
              <a:solidFill>
                <a:srgbClr val="000000"/>
              </a:solidFill>
              <a:latin typeface="Arial"/>
              <a:ea typeface="Arial"/>
              <a:cs typeface="Arial"/>
              <a:sym typeface="Arial"/>
            </a:endParaRPr>
          </a:p>
          <a:p>
            <a:pPr indent="0" lvl="0" marL="457200" rtl="0" algn="l">
              <a:spcBef>
                <a:spcPts val="1200"/>
              </a:spcBef>
              <a:spcAft>
                <a:spcPts val="0"/>
              </a:spcAft>
              <a:buNone/>
            </a:pPr>
            <a:r>
              <a:t/>
            </a:r>
            <a:endParaRPr b="1" sz="2100">
              <a:solidFill>
                <a:srgbClr val="000000"/>
              </a:solidFill>
              <a:latin typeface="Arial"/>
              <a:ea typeface="Arial"/>
              <a:cs typeface="Arial"/>
              <a:sym typeface="Arial"/>
            </a:endParaRPr>
          </a:p>
          <a:p>
            <a:pPr indent="0" lvl="0" marL="0" rtl="0" algn="r">
              <a:lnSpc>
                <a:spcPct val="90000"/>
              </a:lnSpc>
              <a:spcBef>
                <a:spcPts val="1200"/>
              </a:spcBef>
              <a:spcAft>
                <a:spcPts val="0"/>
              </a:spcAft>
              <a:buNone/>
            </a:pPr>
            <a:r>
              <a:t/>
            </a:r>
            <a:endParaRPr sz="3000">
              <a:latin typeface="Vidaloka"/>
              <a:ea typeface="Vidaloka"/>
              <a:cs typeface="Vidaloka"/>
              <a:sym typeface="Vidaloka"/>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47"/>
          <p:cNvSpPr txBox="1"/>
          <p:nvPr>
            <p:ph idx="12" type="sldNum"/>
          </p:nvPr>
        </p:nvSpPr>
        <p:spPr>
          <a:xfrm>
            <a:off x="4297650" y="4594800"/>
            <a:ext cx="548700" cy="548700"/>
          </a:xfrm>
          <a:prstGeom prst="rect">
            <a:avLst/>
          </a:prstGeom>
        </p:spPr>
        <p:txBody>
          <a:bodyPr anchorCtr="0" anchor="ctr" bIns="0" lIns="0" spcFirstLastPara="1" rIns="0" wrap="square" tIns="0">
            <a:noAutofit/>
          </a:bodyPr>
          <a:lstStyle/>
          <a:p>
            <a:pPr indent="0" lvl="0" marL="0" rtl="0" algn="ctr">
              <a:spcBef>
                <a:spcPts val="0"/>
              </a:spcBef>
              <a:spcAft>
                <a:spcPts val="0"/>
              </a:spcAft>
              <a:buNone/>
            </a:pPr>
            <a:fld id="{00000000-1234-1234-1234-123412341234}" type="slidenum">
              <a:rPr lang="en">
                <a:solidFill>
                  <a:schemeClr val="lt1"/>
                </a:solidFill>
              </a:rPr>
              <a:t>‹#›</a:t>
            </a:fld>
            <a:endParaRPr>
              <a:solidFill>
                <a:schemeClr val="lt1"/>
              </a:solidFill>
            </a:endParaRPr>
          </a:p>
        </p:txBody>
      </p:sp>
      <p:grpSp>
        <p:nvGrpSpPr>
          <p:cNvPr id="407" name="Google Shape;407;p47"/>
          <p:cNvGrpSpPr/>
          <p:nvPr/>
        </p:nvGrpSpPr>
        <p:grpSpPr>
          <a:xfrm>
            <a:off x="3468353" y="874271"/>
            <a:ext cx="2207122" cy="3405711"/>
            <a:chOff x="2112475" y="238125"/>
            <a:chExt cx="3395050" cy="5238750"/>
          </a:xfrm>
        </p:grpSpPr>
        <p:sp>
          <p:nvSpPr>
            <p:cNvPr id="408" name="Google Shape;408;p47"/>
            <p:cNvSpPr/>
            <p:nvPr/>
          </p:nvSpPr>
          <p:spPr>
            <a:xfrm>
              <a:off x="2112475" y="238125"/>
              <a:ext cx="3395050" cy="5238750"/>
            </a:xfrm>
            <a:custGeom>
              <a:rect b="b" l="l" r="r" t="t"/>
              <a:pathLst>
                <a:path extrusionOk="0" h="209550" w="135802">
                  <a:moveTo>
                    <a:pt x="132205" y="18886"/>
                  </a:moveTo>
                  <a:lnTo>
                    <a:pt x="132205" y="190364"/>
                  </a:lnTo>
                  <a:lnTo>
                    <a:pt x="3597" y="190364"/>
                  </a:lnTo>
                  <a:lnTo>
                    <a:pt x="3597" y="18886"/>
                  </a:lnTo>
                  <a:close/>
                  <a:moveTo>
                    <a:pt x="8019" y="0"/>
                  </a:moveTo>
                  <a:lnTo>
                    <a:pt x="7270" y="75"/>
                  </a:lnTo>
                  <a:lnTo>
                    <a:pt x="6445" y="150"/>
                  </a:lnTo>
                  <a:lnTo>
                    <a:pt x="5696" y="375"/>
                  </a:lnTo>
                  <a:lnTo>
                    <a:pt x="4946" y="600"/>
                  </a:lnTo>
                  <a:lnTo>
                    <a:pt x="4197" y="974"/>
                  </a:lnTo>
                  <a:lnTo>
                    <a:pt x="3522" y="1349"/>
                  </a:lnTo>
                  <a:lnTo>
                    <a:pt x="2923" y="1874"/>
                  </a:lnTo>
                  <a:lnTo>
                    <a:pt x="2323" y="2323"/>
                  </a:lnTo>
                  <a:lnTo>
                    <a:pt x="1874" y="2923"/>
                  </a:lnTo>
                  <a:lnTo>
                    <a:pt x="1349" y="3522"/>
                  </a:lnTo>
                  <a:lnTo>
                    <a:pt x="974" y="4197"/>
                  </a:lnTo>
                  <a:lnTo>
                    <a:pt x="600" y="4946"/>
                  </a:lnTo>
                  <a:lnTo>
                    <a:pt x="375" y="5696"/>
                  </a:lnTo>
                  <a:lnTo>
                    <a:pt x="150" y="6445"/>
                  </a:lnTo>
                  <a:lnTo>
                    <a:pt x="75" y="7270"/>
                  </a:lnTo>
                  <a:lnTo>
                    <a:pt x="0" y="8019"/>
                  </a:lnTo>
                  <a:lnTo>
                    <a:pt x="0" y="201531"/>
                  </a:lnTo>
                  <a:lnTo>
                    <a:pt x="75" y="202280"/>
                  </a:lnTo>
                  <a:lnTo>
                    <a:pt x="150" y="203105"/>
                  </a:lnTo>
                  <a:lnTo>
                    <a:pt x="375" y="203854"/>
                  </a:lnTo>
                  <a:lnTo>
                    <a:pt x="600" y="204604"/>
                  </a:lnTo>
                  <a:lnTo>
                    <a:pt x="974" y="205353"/>
                  </a:lnTo>
                  <a:lnTo>
                    <a:pt x="1349" y="206028"/>
                  </a:lnTo>
                  <a:lnTo>
                    <a:pt x="1874" y="206627"/>
                  </a:lnTo>
                  <a:lnTo>
                    <a:pt x="2323" y="207227"/>
                  </a:lnTo>
                  <a:lnTo>
                    <a:pt x="2923" y="207676"/>
                  </a:lnTo>
                  <a:lnTo>
                    <a:pt x="3522" y="208201"/>
                  </a:lnTo>
                  <a:lnTo>
                    <a:pt x="4197" y="208576"/>
                  </a:lnTo>
                  <a:lnTo>
                    <a:pt x="4946" y="208950"/>
                  </a:lnTo>
                  <a:lnTo>
                    <a:pt x="5696" y="209175"/>
                  </a:lnTo>
                  <a:lnTo>
                    <a:pt x="6445" y="209400"/>
                  </a:lnTo>
                  <a:lnTo>
                    <a:pt x="7270" y="209475"/>
                  </a:lnTo>
                  <a:lnTo>
                    <a:pt x="8019" y="209550"/>
                  </a:lnTo>
                  <a:lnTo>
                    <a:pt x="127783" y="209550"/>
                  </a:lnTo>
                  <a:lnTo>
                    <a:pt x="128532" y="209475"/>
                  </a:lnTo>
                  <a:lnTo>
                    <a:pt x="129357" y="209400"/>
                  </a:lnTo>
                  <a:lnTo>
                    <a:pt x="130106" y="209175"/>
                  </a:lnTo>
                  <a:lnTo>
                    <a:pt x="130856" y="208950"/>
                  </a:lnTo>
                  <a:lnTo>
                    <a:pt x="131605" y="208576"/>
                  </a:lnTo>
                  <a:lnTo>
                    <a:pt x="132280" y="208201"/>
                  </a:lnTo>
                  <a:lnTo>
                    <a:pt x="132879" y="207676"/>
                  </a:lnTo>
                  <a:lnTo>
                    <a:pt x="133479" y="207227"/>
                  </a:lnTo>
                  <a:lnTo>
                    <a:pt x="133928" y="206627"/>
                  </a:lnTo>
                  <a:lnTo>
                    <a:pt x="134453" y="206028"/>
                  </a:lnTo>
                  <a:lnTo>
                    <a:pt x="134828" y="205353"/>
                  </a:lnTo>
                  <a:lnTo>
                    <a:pt x="135202" y="204604"/>
                  </a:lnTo>
                  <a:lnTo>
                    <a:pt x="135427" y="203854"/>
                  </a:lnTo>
                  <a:lnTo>
                    <a:pt x="135652" y="203105"/>
                  </a:lnTo>
                  <a:lnTo>
                    <a:pt x="135727" y="202280"/>
                  </a:lnTo>
                  <a:lnTo>
                    <a:pt x="135802" y="201531"/>
                  </a:lnTo>
                  <a:lnTo>
                    <a:pt x="135802" y="8019"/>
                  </a:lnTo>
                  <a:lnTo>
                    <a:pt x="135727" y="7270"/>
                  </a:lnTo>
                  <a:lnTo>
                    <a:pt x="135652" y="6445"/>
                  </a:lnTo>
                  <a:lnTo>
                    <a:pt x="135427" y="5696"/>
                  </a:lnTo>
                  <a:lnTo>
                    <a:pt x="135202" y="4946"/>
                  </a:lnTo>
                  <a:lnTo>
                    <a:pt x="134828" y="4197"/>
                  </a:lnTo>
                  <a:lnTo>
                    <a:pt x="134453" y="3522"/>
                  </a:lnTo>
                  <a:lnTo>
                    <a:pt x="133928" y="2923"/>
                  </a:lnTo>
                  <a:lnTo>
                    <a:pt x="133479" y="2323"/>
                  </a:lnTo>
                  <a:lnTo>
                    <a:pt x="132879" y="1874"/>
                  </a:lnTo>
                  <a:lnTo>
                    <a:pt x="132280" y="1349"/>
                  </a:lnTo>
                  <a:lnTo>
                    <a:pt x="131605" y="974"/>
                  </a:lnTo>
                  <a:lnTo>
                    <a:pt x="130856" y="600"/>
                  </a:lnTo>
                  <a:lnTo>
                    <a:pt x="130106" y="375"/>
                  </a:lnTo>
                  <a:lnTo>
                    <a:pt x="129357" y="150"/>
                  </a:lnTo>
                  <a:lnTo>
                    <a:pt x="128532" y="75"/>
                  </a:lnTo>
                  <a:lnTo>
                    <a:pt x="127783"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47"/>
            <p:cNvSpPr/>
            <p:nvPr/>
          </p:nvSpPr>
          <p:spPr>
            <a:xfrm>
              <a:off x="3671350" y="5147100"/>
              <a:ext cx="279175" cy="179900"/>
            </a:xfrm>
            <a:custGeom>
              <a:rect b="b" l="l" r="r" t="t"/>
              <a:pathLst>
                <a:path extrusionOk="0" h="7196" w="11167">
                  <a:moveTo>
                    <a:pt x="3597" y="0"/>
                  </a:moveTo>
                  <a:lnTo>
                    <a:pt x="2848" y="75"/>
                  </a:lnTo>
                  <a:lnTo>
                    <a:pt x="2173" y="300"/>
                  </a:lnTo>
                  <a:lnTo>
                    <a:pt x="1574" y="600"/>
                  </a:lnTo>
                  <a:lnTo>
                    <a:pt x="1049" y="1050"/>
                  </a:lnTo>
                  <a:lnTo>
                    <a:pt x="600" y="1574"/>
                  </a:lnTo>
                  <a:lnTo>
                    <a:pt x="300" y="2174"/>
                  </a:lnTo>
                  <a:lnTo>
                    <a:pt x="75" y="2848"/>
                  </a:lnTo>
                  <a:lnTo>
                    <a:pt x="0" y="3598"/>
                  </a:lnTo>
                  <a:lnTo>
                    <a:pt x="75" y="4347"/>
                  </a:lnTo>
                  <a:lnTo>
                    <a:pt x="300" y="5022"/>
                  </a:lnTo>
                  <a:lnTo>
                    <a:pt x="600" y="5621"/>
                  </a:lnTo>
                  <a:lnTo>
                    <a:pt x="1049" y="6146"/>
                  </a:lnTo>
                  <a:lnTo>
                    <a:pt x="1574" y="6596"/>
                  </a:lnTo>
                  <a:lnTo>
                    <a:pt x="2173" y="6896"/>
                  </a:lnTo>
                  <a:lnTo>
                    <a:pt x="2848" y="7120"/>
                  </a:lnTo>
                  <a:lnTo>
                    <a:pt x="3597" y="7195"/>
                  </a:lnTo>
                  <a:lnTo>
                    <a:pt x="7644" y="7195"/>
                  </a:lnTo>
                  <a:lnTo>
                    <a:pt x="8319" y="7120"/>
                  </a:lnTo>
                  <a:lnTo>
                    <a:pt x="8994" y="6896"/>
                  </a:lnTo>
                  <a:lnTo>
                    <a:pt x="9593" y="6596"/>
                  </a:lnTo>
                  <a:lnTo>
                    <a:pt x="10118" y="6146"/>
                  </a:lnTo>
                  <a:lnTo>
                    <a:pt x="10567" y="5621"/>
                  </a:lnTo>
                  <a:lnTo>
                    <a:pt x="10867" y="5022"/>
                  </a:lnTo>
                  <a:lnTo>
                    <a:pt x="11092" y="4347"/>
                  </a:lnTo>
                  <a:lnTo>
                    <a:pt x="11167" y="3598"/>
                  </a:lnTo>
                  <a:lnTo>
                    <a:pt x="11092" y="2848"/>
                  </a:lnTo>
                  <a:lnTo>
                    <a:pt x="10867" y="2174"/>
                  </a:lnTo>
                  <a:lnTo>
                    <a:pt x="10567" y="1574"/>
                  </a:lnTo>
                  <a:lnTo>
                    <a:pt x="10118" y="1050"/>
                  </a:lnTo>
                  <a:lnTo>
                    <a:pt x="9593" y="600"/>
                  </a:lnTo>
                  <a:lnTo>
                    <a:pt x="8994" y="300"/>
                  </a:lnTo>
                  <a:lnTo>
                    <a:pt x="8319" y="75"/>
                  </a:lnTo>
                  <a:lnTo>
                    <a:pt x="764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47"/>
            <p:cNvSpPr/>
            <p:nvPr/>
          </p:nvSpPr>
          <p:spPr>
            <a:xfrm>
              <a:off x="3650725" y="446100"/>
              <a:ext cx="54375" cy="54350"/>
            </a:xfrm>
            <a:custGeom>
              <a:rect b="b" l="l" r="r" t="t"/>
              <a:pathLst>
                <a:path extrusionOk="0" h="2174" w="2175">
                  <a:moveTo>
                    <a:pt x="1125" y="0"/>
                  </a:moveTo>
                  <a:lnTo>
                    <a:pt x="825" y="75"/>
                  </a:lnTo>
                  <a:lnTo>
                    <a:pt x="675" y="75"/>
                  </a:lnTo>
                  <a:lnTo>
                    <a:pt x="450" y="225"/>
                  </a:lnTo>
                  <a:lnTo>
                    <a:pt x="300" y="300"/>
                  </a:lnTo>
                  <a:lnTo>
                    <a:pt x="225" y="525"/>
                  </a:lnTo>
                  <a:lnTo>
                    <a:pt x="76" y="675"/>
                  </a:lnTo>
                  <a:lnTo>
                    <a:pt x="1" y="824"/>
                  </a:lnTo>
                  <a:lnTo>
                    <a:pt x="1" y="1124"/>
                  </a:lnTo>
                  <a:lnTo>
                    <a:pt x="1" y="1349"/>
                  </a:lnTo>
                  <a:lnTo>
                    <a:pt x="76" y="1499"/>
                  </a:lnTo>
                  <a:lnTo>
                    <a:pt x="225" y="1649"/>
                  </a:lnTo>
                  <a:lnTo>
                    <a:pt x="300" y="1874"/>
                  </a:lnTo>
                  <a:lnTo>
                    <a:pt x="450" y="2024"/>
                  </a:lnTo>
                  <a:lnTo>
                    <a:pt x="675" y="2099"/>
                  </a:lnTo>
                  <a:lnTo>
                    <a:pt x="825" y="2173"/>
                  </a:lnTo>
                  <a:lnTo>
                    <a:pt x="1275" y="2173"/>
                  </a:lnTo>
                  <a:lnTo>
                    <a:pt x="1500" y="2099"/>
                  </a:lnTo>
                  <a:lnTo>
                    <a:pt x="1649" y="2024"/>
                  </a:lnTo>
                  <a:lnTo>
                    <a:pt x="1799" y="1874"/>
                  </a:lnTo>
                  <a:lnTo>
                    <a:pt x="1949" y="1649"/>
                  </a:lnTo>
                  <a:lnTo>
                    <a:pt x="2099" y="1499"/>
                  </a:lnTo>
                  <a:lnTo>
                    <a:pt x="2099" y="1349"/>
                  </a:lnTo>
                  <a:lnTo>
                    <a:pt x="2174" y="1124"/>
                  </a:lnTo>
                  <a:lnTo>
                    <a:pt x="2099" y="824"/>
                  </a:lnTo>
                  <a:lnTo>
                    <a:pt x="2099" y="675"/>
                  </a:lnTo>
                  <a:lnTo>
                    <a:pt x="1949" y="525"/>
                  </a:lnTo>
                  <a:lnTo>
                    <a:pt x="1799" y="300"/>
                  </a:lnTo>
                  <a:lnTo>
                    <a:pt x="1649" y="225"/>
                  </a:lnTo>
                  <a:lnTo>
                    <a:pt x="1500" y="75"/>
                  </a:lnTo>
                  <a:lnTo>
                    <a:pt x="1275" y="75"/>
                  </a:lnTo>
                  <a:lnTo>
                    <a:pt x="1125"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47"/>
            <p:cNvSpPr/>
            <p:nvPr/>
          </p:nvSpPr>
          <p:spPr>
            <a:xfrm>
              <a:off x="3761275" y="423600"/>
              <a:ext cx="99325" cy="99325"/>
            </a:xfrm>
            <a:custGeom>
              <a:rect b="b" l="l" r="r" t="t"/>
              <a:pathLst>
                <a:path extrusionOk="0" h="3973" w="3973">
                  <a:moveTo>
                    <a:pt x="2024" y="1"/>
                  </a:moveTo>
                  <a:lnTo>
                    <a:pt x="1574" y="76"/>
                  </a:lnTo>
                  <a:lnTo>
                    <a:pt x="1200" y="151"/>
                  </a:lnTo>
                  <a:lnTo>
                    <a:pt x="900" y="375"/>
                  </a:lnTo>
                  <a:lnTo>
                    <a:pt x="600" y="600"/>
                  </a:lnTo>
                  <a:lnTo>
                    <a:pt x="375" y="900"/>
                  </a:lnTo>
                  <a:lnTo>
                    <a:pt x="150" y="1200"/>
                  </a:lnTo>
                  <a:lnTo>
                    <a:pt x="75" y="1575"/>
                  </a:lnTo>
                  <a:lnTo>
                    <a:pt x="0" y="2024"/>
                  </a:lnTo>
                  <a:lnTo>
                    <a:pt x="75" y="2399"/>
                  </a:lnTo>
                  <a:lnTo>
                    <a:pt x="150" y="2774"/>
                  </a:lnTo>
                  <a:lnTo>
                    <a:pt x="375" y="3073"/>
                  </a:lnTo>
                  <a:lnTo>
                    <a:pt x="600" y="3373"/>
                  </a:lnTo>
                  <a:lnTo>
                    <a:pt x="900" y="3673"/>
                  </a:lnTo>
                  <a:lnTo>
                    <a:pt x="1200" y="3823"/>
                  </a:lnTo>
                  <a:lnTo>
                    <a:pt x="1574" y="3973"/>
                  </a:lnTo>
                  <a:lnTo>
                    <a:pt x="2399" y="3973"/>
                  </a:lnTo>
                  <a:lnTo>
                    <a:pt x="2773"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3" y="151"/>
                  </a:lnTo>
                  <a:lnTo>
                    <a:pt x="2399" y="76"/>
                  </a:lnTo>
                  <a:lnTo>
                    <a:pt x="202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2" name="Google Shape;412;p47"/>
          <p:cNvSpPr txBox="1"/>
          <p:nvPr>
            <p:ph idx="4294967295" type="body"/>
          </p:nvPr>
        </p:nvSpPr>
        <p:spPr>
          <a:xfrm>
            <a:off x="987625" y="580725"/>
            <a:ext cx="7304700" cy="3487200"/>
          </a:xfrm>
          <a:prstGeom prst="rect">
            <a:avLst/>
          </a:prstGeom>
        </p:spPr>
        <p:txBody>
          <a:bodyPr anchorCtr="0" anchor="ctr" bIns="0" lIns="0" spcFirstLastPara="1" rIns="0" wrap="square" tIns="0">
            <a:noAutofit/>
          </a:bodyPr>
          <a:lstStyle/>
          <a:p>
            <a:pPr indent="0" lvl="0" marL="0" rtl="0" algn="l">
              <a:spcBef>
                <a:spcPts val="1200"/>
              </a:spcBef>
              <a:spcAft>
                <a:spcPts val="0"/>
              </a:spcAft>
              <a:buNone/>
            </a:pPr>
            <a:r>
              <a:rPr b="1" lang="en" sz="2100">
                <a:solidFill>
                  <a:srgbClr val="000000"/>
                </a:solidFill>
                <a:latin typeface="Arial"/>
                <a:ea typeface="Arial"/>
                <a:cs typeface="Arial"/>
                <a:sym typeface="Arial"/>
              </a:rPr>
              <a:t>STEP 4</a:t>
            </a:r>
            <a:r>
              <a:rPr lang="en" sz="2100">
                <a:solidFill>
                  <a:srgbClr val="000000"/>
                </a:solidFill>
                <a:latin typeface="Arial"/>
                <a:ea typeface="Arial"/>
                <a:cs typeface="Arial"/>
                <a:sym typeface="Arial"/>
              </a:rPr>
              <a:t>:  Prepare the projected balance sheets covering at least five years.</a:t>
            </a:r>
            <a:endParaRPr sz="2100">
              <a:solidFill>
                <a:srgbClr val="000000"/>
              </a:solidFill>
              <a:latin typeface="Arial"/>
              <a:ea typeface="Arial"/>
              <a:cs typeface="Arial"/>
              <a:sym typeface="Arial"/>
            </a:endParaRPr>
          </a:p>
          <a:p>
            <a:pPr indent="0" lvl="0" marL="1143000" rtl="0" algn="l">
              <a:lnSpc>
                <a:spcPct val="100000"/>
              </a:lnSpc>
              <a:spcBef>
                <a:spcPts val="1200"/>
              </a:spcBef>
              <a:spcAft>
                <a:spcPts val="0"/>
              </a:spcAft>
              <a:buNone/>
            </a:pPr>
            <a:r>
              <a:rPr lang="en" sz="2100">
                <a:solidFill>
                  <a:srgbClr val="000000"/>
                </a:solidFill>
                <a:latin typeface="Arial"/>
                <a:ea typeface="Arial"/>
                <a:cs typeface="Arial"/>
                <a:sym typeface="Arial"/>
              </a:rPr>
              <a:t>The study should also indicate whether there is a</a:t>
            </a:r>
            <a:endParaRPr sz="21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2100">
                <a:solidFill>
                  <a:srgbClr val="000000"/>
                </a:solidFill>
                <a:latin typeface="Arial"/>
                <a:ea typeface="Arial"/>
                <a:cs typeface="Arial"/>
                <a:sym typeface="Arial"/>
              </a:rPr>
              <a:t>need for external funding requirements for the period after the initial implementation.</a:t>
            </a:r>
            <a:endParaRPr sz="2100">
              <a:solidFill>
                <a:srgbClr val="00000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grpSp>
        <p:nvGrpSpPr>
          <p:cNvPr id="417" name="Google Shape;417;p48"/>
          <p:cNvGrpSpPr/>
          <p:nvPr/>
        </p:nvGrpSpPr>
        <p:grpSpPr>
          <a:xfrm>
            <a:off x="3468353" y="874271"/>
            <a:ext cx="2207122" cy="3405711"/>
            <a:chOff x="2112475" y="238125"/>
            <a:chExt cx="3395050" cy="5238750"/>
          </a:xfrm>
        </p:grpSpPr>
        <p:sp>
          <p:nvSpPr>
            <p:cNvPr id="418" name="Google Shape;418;p48"/>
            <p:cNvSpPr/>
            <p:nvPr/>
          </p:nvSpPr>
          <p:spPr>
            <a:xfrm>
              <a:off x="2112475" y="238125"/>
              <a:ext cx="3395050" cy="5238750"/>
            </a:xfrm>
            <a:custGeom>
              <a:rect b="b" l="l" r="r" t="t"/>
              <a:pathLst>
                <a:path extrusionOk="0" h="209550" w="135802">
                  <a:moveTo>
                    <a:pt x="132205" y="18886"/>
                  </a:moveTo>
                  <a:lnTo>
                    <a:pt x="132205" y="190364"/>
                  </a:lnTo>
                  <a:lnTo>
                    <a:pt x="3597" y="190364"/>
                  </a:lnTo>
                  <a:lnTo>
                    <a:pt x="3597" y="18886"/>
                  </a:lnTo>
                  <a:close/>
                  <a:moveTo>
                    <a:pt x="8019" y="0"/>
                  </a:moveTo>
                  <a:lnTo>
                    <a:pt x="7270" y="75"/>
                  </a:lnTo>
                  <a:lnTo>
                    <a:pt x="6445" y="150"/>
                  </a:lnTo>
                  <a:lnTo>
                    <a:pt x="5696" y="375"/>
                  </a:lnTo>
                  <a:lnTo>
                    <a:pt x="4946" y="600"/>
                  </a:lnTo>
                  <a:lnTo>
                    <a:pt x="4197" y="974"/>
                  </a:lnTo>
                  <a:lnTo>
                    <a:pt x="3522" y="1349"/>
                  </a:lnTo>
                  <a:lnTo>
                    <a:pt x="2923" y="1874"/>
                  </a:lnTo>
                  <a:lnTo>
                    <a:pt x="2323" y="2323"/>
                  </a:lnTo>
                  <a:lnTo>
                    <a:pt x="1874" y="2923"/>
                  </a:lnTo>
                  <a:lnTo>
                    <a:pt x="1349" y="3522"/>
                  </a:lnTo>
                  <a:lnTo>
                    <a:pt x="974" y="4197"/>
                  </a:lnTo>
                  <a:lnTo>
                    <a:pt x="600" y="4946"/>
                  </a:lnTo>
                  <a:lnTo>
                    <a:pt x="375" y="5696"/>
                  </a:lnTo>
                  <a:lnTo>
                    <a:pt x="150" y="6445"/>
                  </a:lnTo>
                  <a:lnTo>
                    <a:pt x="75" y="7270"/>
                  </a:lnTo>
                  <a:lnTo>
                    <a:pt x="0" y="8019"/>
                  </a:lnTo>
                  <a:lnTo>
                    <a:pt x="0" y="201531"/>
                  </a:lnTo>
                  <a:lnTo>
                    <a:pt x="75" y="202280"/>
                  </a:lnTo>
                  <a:lnTo>
                    <a:pt x="150" y="203105"/>
                  </a:lnTo>
                  <a:lnTo>
                    <a:pt x="375" y="203854"/>
                  </a:lnTo>
                  <a:lnTo>
                    <a:pt x="600" y="204604"/>
                  </a:lnTo>
                  <a:lnTo>
                    <a:pt x="974" y="205353"/>
                  </a:lnTo>
                  <a:lnTo>
                    <a:pt x="1349" y="206028"/>
                  </a:lnTo>
                  <a:lnTo>
                    <a:pt x="1874" y="206627"/>
                  </a:lnTo>
                  <a:lnTo>
                    <a:pt x="2323" y="207227"/>
                  </a:lnTo>
                  <a:lnTo>
                    <a:pt x="2923" y="207676"/>
                  </a:lnTo>
                  <a:lnTo>
                    <a:pt x="3522" y="208201"/>
                  </a:lnTo>
                  <a:lnTo>
                    <a:pt x="4197" y="208576"/>
                  </a:lnTo>
                  <a:lnTo>
                    <a:pt x="4946" y="208950"/>
                  </a:lnTo>
                  <a:lnTo>
                    <a:pt x="5696" y="209175"/>
                  </a:lnTo>
                  <a:lnTo>
                    <a:pt x="6445" y="209400"/>
                  </a:lnTo>
                  <a:lnTo>
                    <a:pt x="7270" y="209475"/>
                  </a:lnTo>
                  <a:lnTo>
                    <a:pt x="8019" y="209550"/>
                  </a:lnTo>
                  <a:lnTo>
                    <a:pt x="127783" y="209550"/>
                  </a:lnTo>
                  <a:lnTo>
                    <a:pt x="128532" y="209475"/>
                  </a:lnTo>
                  <a:lnTo>
                    <a:pt x="129357" y="209400"/>
                  </a:lnTo>
                  <a:lnTo>
                    <a:pt x="130106" y="209175"/>
                  </a:lnTo>
                  <a:lnTo>
                    <a:pt x="130856" y="208950"/>
                  </a:lnTo>
                  <a:lnTo>
                    <a:pt x="131605" y="208576"/>
                  </a:lnTo>
                  <a:lnTo>
                    <a:pt x="132280" y="208201"/>
                  </a:lnTo>
                  <a:lnTo>
                    <a:pt x="132879" y="207676"/>
                  </a:lnTo>
                  <a:lnTo>
                    <a:pt x="133479" y="207227"/>
                  </a:lnTo>
                  <a:lnTo>
                    <a:pt x="133928" y="206627"/>
                  </a:lnTo>
                  <a:lnTo>
                    <a:pt x="134453" y="206028"/>
                  </a:lnTo>
                  <a:lnTo>
                    <a:pt x="134828" y="205353"/>
                  </a:lnTo>
                  <a:lnTo>
                    <a:pt x="135202" y="204604"/>
                  </a:lnTo>
                  <a:lnTo>
                    <a:pt x="135427" y="203854"/>
                  </a:lnTo>
                  <a:lnTo>
                    <a:pt x="135652" y="203105"/>
                  </a:lnTo>
                  <a:lnTo>
                    <a:pt x="135727" y="202280"/>
                  </a:lnTo>
                  <a:lnTo>
                    <a:pt x="135802" y="201531"/>
                  </a:lnTo>
                  <a:lnTo>
                    <a:pt x="135802" y="8019"/>
                  </a:lnTo>
                  <a:lnTo>
                    <a:pt x="135727" y="7270"/>
                  </a:lnTo>
                  <a:lnTo>
                    <a:pt x="135652" y="6445"/>
                  </a:lnTo>
                  <a:lnTo>
                    <a:pt x="135427" y="5696"/>
                  </a:lnTo>
                  <a:lnTo>
                    <a:pt x="135202" y="4946"/>
                  </a:lnTo>
                  <a:lnTo>
                    <a:pt x="134828" y="4197"/>
                  </a:lnTo>
                  <a:lnTo>
                    <a:pt x="134453" y="3522"/>
                  </a:lnTo>
                  <a:lnTo>
                    <a:pt x="133928" y="2923"/>
                  </a:lnTo>
                  <a:lnTo>
                    <a:pt x="133479" y="2323"/>
                  </a:lnTo>
                  <a:lnTo>
                    <a:pt x="132879" y="1874"/>
                  </a:lnTo>
                  <a:lnTo>
                    <a:pt x="132280" y="1349"/>
                  </a:lnTo>
                  <a:lnTo>
                    <a:pt x="131605" y="974"/>
                  </a:lnTo>
                  <a:lnTo>
                    <a:pt x="130856" y="600"/>
                  </a:lnTo>
                  <a:lnTo>
                    <a:pt x="130106" y="375"/>
                  </a:lnTo>
                  <a:lnTo>
                    <a:pt x="129357" y="150"/>
                  </a:lnTo>
                  <a:lnTo>
                    <a:pt x="128532" y="75"/>
                  </a:lnTo>
                  <a:lnTo>
                    <a:pt x="127783"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48"/>
            <p:cNvSpPr/>
            <p:nvPr/>
          </p:nvSpPr>
          <p:spPr>
            <a:xfrm>
              <a:off x="3671350" y="5147100"/>
              <a:ext cx="279175" cy="179900"/>
            </a:xfrm>
            <a:custGeom>
              <a:rect b="b" l="l" r="r" t="t"/>
              <a:pathLst>
                <a:path extrusionOk="0" h="7196" w="11167">
                  <a:moveTo>
                    <a:pt x="3597" y="0"/>
                  </a:moveTo>
                  <a:lnTo>
                    <a:pt x="2848" y="75"/>
                  </a:lnTo>
                  <a:lnTo>
                    <a:pt x="2173" y="300"/>
                  </a:lnTo>
                  <a:lnTo>
                    <a:pt x="1574" y="600"/>
                  </a:lnTo>
                  <a:lnTo>
                    <a:pt x="1049" y="1050"/>
                  </a:lnTo>
                  <a:lnTo>
                    <a:pt x="600" y="1574"/>
                  </a:lnTo>
                  <a:lnTo>
                    <a:pt x="300" y="2174"/>
                  </a:lnTo>
                  <a:lnTo>
                    <a:pt x="75" y="2848"/>
                  </a:lnTo>
                  <a:lnTo>
                    <a:pt x="0" y="3598"/>
                  </a:lnTo>
                  <a:lnTo>
                    <a:pt x="75" y="4347"/>
                  </a:lnTo>
                  <a:lnTo>
                    <a:pt x="300" y="5022"/>
                  </a:lnTo>
                  <a:lnTo>
                    <a:pt x="600" y="5621"/>
                  </a:lnTo>
                  <a:lnTo>
                    <a:pt x="1049" y="6146"/>
                  </a:lnTo>
                  <a:lnTo>
                    <a:pt x="1574" y="6596"/>
                  </a:lnTo>
                  <a:lnTo>
                    <a:pt x="2173" y="6896"/>
                  </a:lnTo>
                  <a:lnTo>
                    <a:pt x="2848" y="7120"/>
                  </a:lnTo>
                  <a:lnTo>
                    <a:pt x="3597" y="7195"/>
                  </a:lnTo>
                  <a:lnTo>
                    <a:pt x="7644" y="7195"/>
                  </a:lnTo>
                  <a:lnTo>
                    <a:pt x="8319" y="7120"/>
                  </a:lnTo>
                  <a:lnTo>
                    <a:pt x="8994" y="6896"/>
                  </a:lnTo>
                  <a:lnTo>
                    <a:pt x="9593" y="6596"/>
                  </a:lnTo>
                  <a:lnTo>
                    <a:pt x="10118" y="6146"/>
                  </a:lnTo>
                  <a:lnTo>
                    <a:pt x="10567" y="5621"/>
                  </a:lnTo>
                  <a:lnTo>
                    <a:pt x="10867" y="5022"/>
                  </a:lnTo>
                  <a:lnTo>
                    <a:pt x="11092" y="4347"/>
                  </a:lnTo>
                  <a:lnTo>
                    <a:pt x="11167" y="3598"/>
                  </a:lnTo>
                  <a:lnTo>
                    <a:pt x="11092" y="2848"/>
                  </a:lnTo>
                  <a:lnTo>
                    <a:pt x="10867" y="2174"/>
                  </a:lnTo>
                  <a:lnTo>
                    <a:pt x="10567" y="1574"/>
                  </a:lnTo>
                  <a:lnTo>
                    <a:pt x="10118" y="1050"/>
                  </a:lnTo>
                  <a:lnTo>
                    <a:pt x="9593" y="600"/>
                  </a:lnTo>
                  <a:lnTo>
                    <a:pt x="8994" y="300"/>
                  </a:lnTo>
                  <a:lnTo>
                    <a:pt x="8319" y="75"/>
                  </a:lnTo>
                  <a:lnTo>
                    <a:pt x="764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48"/>
            <p:cNvSpPr/>
            <p:nvPr/>
          </p:nvSpPr>
          <p:spPr>
            <a:xfrm>
              <a:off x="3650725" y="446100"/>
              <a:ext cx="54375" cy="54350"/>
            </a:xfrm>
            <a:custGeom>
              <a:rect b="b" l="l" r="r" t="t"/>
              <a:pathLst>
                <a:path extrusionOk="0" h="2174" w="2175">
                  <a:moveTo>
                    <a:pt x="1125" y="0"/>
                  </a:moveTo>
                  <a:lnTo>
                    <a:pt x="825" y="75"/>
                  </a:lnTo>
                  <a:lnTo>
                    <a:pt x="675" y="75"/>
                  </a:lnTo>
                  <a:lnTo>
                    <a:pt x="450" y="225"/>
                  </a:lnTo>
                  <a:lnTo>
                    <a:pt x="300" y="300"/>
                  </a:lnTo>
                  <a:lnTo>
                    <a:pt x="225" y="525"/>
                  </a:lnTo>
                  <a:lnTo>
                    <a:pt x="76" y="675"/>
                  </a:lnTo>
                  <a:lnTo>
                    <a:pt x="1" y="824"/>
                  </a:lnTo>
                  <a:lnTo>
                    <a:pt x="1" y="1124"/>
                  </a:lnTo>
                  <a:lnTo>
                    <a:pt x="1" y="1349"/>
                  </a:lnTo>
                  <a:lnTo>
                    <a:pt x="76" y="1499"/>
                  </a:lnTo>
                  <a:lnTo>
                    <a:pt x="225" y="1649"/>
                  </a:lnTo>
                  <a:lnTo>
                    <a:pt x="300" y="1874"/>
                  </a:lnTo>
                  <a:lnTo>
                    <a:pt x="450" y="2024"/>
                  </a:lnTo>
                  <a:lnTo>
                    <a:pt x="675" y="2099"/>
                  </a:lnTo>
                  <a:lnTo>
                    <a:pt x="825" y="2173"/>
                  </a:lnTo>
                  <a:lnTo>
                    <a:pt x="1275" y="2173"/>
                  </a:lnTo>
                  <a:lnTo>
                    <a:pt x="1500" y="2099"/>
                  </a:lnTo>
                  <a:lnTo>
                    <a:pt x="1649" y="2024"/>
                  </a:lnTo>
                  <a:lnTo>
                    <a:pt x="1799" y="1874"/>
                  </a:lnTo>
                  <a:lnTo>
                    <a:pt x="1949" y="1649"/>
                  </a:lnTo>
                  <a:lnTo>
                    <a:pt x="2099" y="1499"/>
                  </a:lnTo>
                  <a:lnTo>
                    <a:pt x="2099" y="1349"/>
                  </a:lnTo>
                  <a:lnTo>
                    <a:pt x="2174" y="1124"/>
                  </a:lnTo>
                  <a:lnTo>
                    <a:pt x="2099" y="824"/>
                  </a:lnTo>
                  <a:lnTo>
                    <a:pt x="2099" y="675"/>
                  </a:lnTo>
                  <a:lnTo>
                    <a:pt x="1949" y="525"/>
                  </a:lnTo>
                  <a:lnTo>
                    <a:pt x="1799" y="300"/>
                  </a:lnTo>
                  <a:lnTo>
                    <a:pt x="1649" y="225"/>
                  </a:lnTo>
                  <a:lnTo>
                    <a:pt x="1500" y="75"/>
                  </a:lnTo>
                  <a:lnTo>
                    <a:pt x="1275" y="75"/>
                  </a:lnTo>
                  <a:lnTo>
                    <a:pt x="1125"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48"/>
            <p:cNvSpPr/>
            <p:nvPr/>
          </p:nvSpPr>
          <p:spPr>
            <a:xfrm>
              <a:off x="3761275" y="423600"/>
              <a:ext cx="99325" cy="99325"/>
            </a:xfrm>
            <a:custGeom>
              <a:rect b="b" l="l" r="r" t="t"/>
              <a:pathLst>
                <a:path extrusionOk="0" h="3973" w="3973">
                  <a:moveTo>
                    <a:pt x="2024" y="1"/>
                  </a:moveTo>
                  <a:lnTo>
                    <a:pt x="1574" y="76"/>
                  </a:lnTo>
                  <a:lnTo>
                    <a:pt x="1200" y="151"/>
                  </a:lnTo>
                  <a:lnTo>
                    <a:pt x="900" y="375"/>
                  </a:lnTo>
                  <a:lnTo>
                    <a:pt x="600" y="600"/>
                  </a:lnTo>
                  <a:lnTo>
                    <a:pt x="375" y="900"/>
                  </a:lnTo>
                  <a:lnTo>
                    <a:pt x="150" y="1200"/>
                  </a:lnTo>
                  <a:lnTo>
                    <a:pt x="75" y="1575"/>
                  </a:lnTo>
                  <a:lnTo>
                    <a:pt x="0" y="2024"/>
                  </a:lnTo>
                  <a:lnTo>
                    <a:pt x="75" y="2399"/>
                  </a:lnTo>
                  <a:lnTo>
                    <a:pt x="150" y="2774"/>
                  </a:lnTo>
                  <a:lnTo>
                    <a:pt x="375" y="3073"/>
                  </a:lnTo>
                  <a:lnTo>
                    <a:pt x="600" y="3373"/>
                  </a:lnTo>
                  <a:lnTo>
                    <a:pt x="900" y="3673"/>
                  </a:lnTo>
                  <a:lnTo>
                    <a:pt x="1200" y="3823"/>
                  </a:lnTo>
                  <a:lnTo>
                    <a:pt x="1574" y="3973"/>
                  </a:lnTo>
                  <a:lnTo>
                    <a:pt x="2399" y="3973"/>
                  </a:lnTo>
                  <a:lnTo>
                    <a:pt x="2773"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3" y="151"/>
                  </a:lnTo>
                  <a:lnTo>
                    <a:pt x="2399" y="76"/>
                  </a:lnTo>
                  <a:lnTo>
                    <a:pt x="202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22" name="Google Shape;422;p48"/>
          <p:cNvSpPr txBox="1"/>
          <p:nvPr>
            <p:ph idx="4294967295" type="body"/>
          </p:nvPr>
        </p:nvSpPr>
        <p:spPr>
          <a:xfrm>
            <a:off x="987625" y="580725"/>
            <a:ext cx="7304700" cy="3487200"/>
          </a:xfrm>
          <a:prstGeom prst="rect">
            <a:avLst/>
          </a:prstGeom>
        </p:spPr>
        <p:txBody>
          <a:bodyPr anchorCtr="0" anchor="ctr" bIns="0" lIns="0" spcFirstLastPara="1" rIns="0" wrap="square" tIns="0">
            <a:noAutofit/>
          </a:bodyPr>
          <a:lstStyle/>
          <a:p>
            <a:pPr indent="0" lvl="0" marL="0" rtl="0" algn="l">
              <a:spcBef>
                <a:spcPts val="1200"/>
              </a:spcBef>
              <a:spcAft>
                <a:spcPts val="0"/>
              </a:spcAft>
              <a:buNone/>
            </a:pPr>
            <a:r>
              <a:rPr b="1" lang="en" sz="2300">
                <a:solidFill>
                  <a:srgbClr val="000000"/>
                </a:solidFill>
                <a:latin typeface="Arial"/>
                <a:ea typeface="Arial"/>
                <a:cs typeface="Arial"/>
                <a:sym typeface="Arial"/>
              </a:rPr>
              <a:t>STEP 5</a:t>
            </a:r>
            <a:r>
              <a:rPr lang="en" sz="2300">
                <a:solidFill>
                  <a:srgbClr val="000000"/>
                </a:solidFill>
                <a:latin typeface="Arial"/>
                <a:ea typeface="Arial"/>
                <a:cs typeface="Arial"/>
                <a:sym typeface="Arial"/>
              </a:rPr>
              <a:t>:   Prepare the projected statement of cash flows</a:t>
            </a:r>
            <a:endParaRPr sz="2300">
              <a:solidFill>
                <a:srgbClr val="000000"/>
              </a:solidFill>
              <a:latin typeface="Arial"/>
              <a:ea typeface="Arial"/>
              <a:cs typeface="Arial"/>
              <a:sym typeface="Arial"/>
            </a:endParaRPr>
          </a:p>
          <a:p>
            <a:pPr indent="0" lvl="0" marL="0" rtl="0" algn="l">
              <a:spcBef>
                <a:spcPts val="1200"/>
              </a:spcBef>
              <a:spcAft>
                <a:spcPts val="0"/>
              </a:spcAft>
              <a:buNone/>
            </a:pPr>
            <a:r>
              <a:rPr lang="en" sz="2300">
                <a:solidFill>
                  <a:srgbClr val="000000"/>
                </a:solidFill>
                <a:latin typeface="Arial"/>
                <a:ea typeface="Arial"/>
                <a:cs typeface="Arial"/>
                <a:sym typeface="Arial"/>
              </a:rPr>
              <a:t>                 covering at least five years.</a:t>
            </a:r>
            <a:endParaRPr sz="23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t/>
            </a:r>
            <a:endParaRPr b="1" sz="2200">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49"/>
          <p:cNvSpPr txBox="1"/>
          <p:nvPr>
            <p:ph idx="1" type="body"/>
          </p:nvPr>
        </p:nvSpPr>
        <p:spPr>
          <a:xfrm>
            <a:off x="994975" y="576925"/>
            <a:ext cx="7154100" cy="3859800"/>
          </a:xfrm>
          <a:prstGeom prst="rect">
            <a:avLst/>
          </a:prstGeom>
        </p:spPr>
        <p:txBody>
          <a:bodyPr anchorCtr="0" anchor="t" bIns="0" lIns="0" spcFirstLastPara="1" rIns="0" wrap="square" tIns="0">
            <a:noAutofit/>
          </a:bodyPr>
          <a:lstStyle/>
          <a:p>
            <a:pPr indent="0" lvl="0" marL="0" rtl="0" algn="l">
              <a:spcBef>
                <a:spcPts val="1200"/>
              </a:spcBef>
              <a:spcAft>
                <a:spcPts val="0"/>
              </a:spcAft>
              <a:buNone/>
            </a:pPr>
            <a:r>
              <a:rPr b="1" lang="en" sz="2300">
                <a:solidFill>
                  <a:srgbClr val="000000"/>
                </a:solidFill>
                <a:latin typeface="Arial"/>
                <a:ea typeface="Arial"/>
                <a:cs typeface="Arial"/>
                <a:sym typeface="Arial"/>
              </a:rPr>
              <a:t>Financial Statement Analysis</a:t>
            </a:r>
            <a:endParaRPr b="1" sz="2300">
              <a:solidFill>
                <a:srgbClr val="000000"/>
              </a:solidFill>
              <a:latin typeface="Arial"/>
              <a:ea typeface="Arial"/>
              <a:cs typeface="Arial"/>
              <a:sym typeface="Arial"/>
            </a:endParaRPr>
          </a:p>
          <a:p>
            <a:pPr indent="12700" lvl="0" marL="457200" rtl="0" algn="l">
              <a:lnSpc>
                <a:spcPct val="150000"/>
              </a:lnSpc>
              <a:spcBef>
                <a:spcPts val="1200"/>
              </a:spcBef>
              <a:spcAft>
                <a:spcPts val="0"/>
              </a:spcAft>
              <a:buNone/>
            </a:pPr>
            <a:r>
              <a:rPr b="1" lang="en" sz="2100">
                <a:solidFill>
                  <a:srgbClr val="000000"/>
                </a:solidFill>
                <a:latin typeface="Arial"/>
                <a:ea typeface="Arial"/>
                <a:cs typeface="Arial"/>
                <a:sym typeface="Arial"/>
              </a:rPr>
              <a:t>Financial statement</a:t>
            </a:r>
            <a:r>
              <a:rPr lang="en" sz="2100">
                <a:solidFill>
                  <a:srgbClr val="000000"/>
                </a:solidFill>
                <a:latin typeface="Arial"/>
                <a:ea typeface="Arial"/>
                <a:cs typeface="Arial"/>
                <a:sym typeface="Arial"/>
              </a:rPr>
              <a:t> analysis is the last section of a</a:t>
            </a:r>
            <a:endParaRPr sz="2100">
              <a:solidFill>
                <a:srgbClr val="000000"/>
              </a:solidFill>
              <a:latin typeface="Arial"/>
              <a:ea typeface="Arial"/>
              <a:cs typeface="Arial"/>
              <a:sym typeface="Arial"/>
            </a:endParaRPr>
          </a:p>
          <a:p>
            <a:pPr indent="0" lvl="0" marL="0" rtl="0" algn="l">
              <a:lnSpc>
                <a:spcPct val="150000"/>
              </a:lnSpc>
              <a:spcBef>
                <a:spcPts val="0"/>
              </a:spcBef>
              <a:spcAft>
                <a:spcPts val="0"/>
              </a:spcAft>
              <a:buNone/>
            </a:pPr>
            <a:r>
              <a:rPr lang="en" sz="2100">
                <a:solidFill>
                  <a:srgbClr val="000000"/>
                </a:solidFill>
                <a:latin typeface="Arial"/>
                <a:ea typeface="Arial"/>
                <a:cs typeface="Arial"/>
                <a:sym typeface="Arial"/>
              </a:rPr>
              <a:t>financial study.  Data in the projected financial statements remain without value unless they are interpreted as to profitability, liquidity, solvency, and management efficiency.</a:t>
            </a:r>
            <a:endParaRPr sz="2100">
              <a:solidFill>
                <a:srgbClr val="000000"/>
              </a:solidFill>
              <a:latin typeface="Arial"/>
              <a:ea typeface="Arial"/>
              <a:cs typeface="Arial"/>
              <a:sym typeface="Arial"/>
            </a:endParaRPr>
          </a:p>
          <a:p>
            <a:pPr indent="0" lvl="0" marL="0" rtl="0" algn="ctr">
              <a:spcBef>
                <a:spcPts val="360"/>
              </a:spcBef>
              <a:spcAft>
                <a:spcPts val="0"/>
              </a:spcAft>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50"/>
          <p:cNvSpPr txBox="1"/>
          <p:nvPr>
            <p:ph idx="1" type="body"/>
          </p:nvPr>
        </p:nvSpPr>
        <p:spPr>
          <a:xfrm>
            <a:off x="994975" y="576925"/>
            <a:ext cx="7154100" cy="3859800"/>
          </a:xfrm>
          <a:prstGeom prst="rect">
            <a:avLst/>
          </a:prstGeom>
        </p:spPr>
        <p:txBody>
          <a:bodyPr anchorCtr="0" anchor="t" bIns="0" lIns="0" spcFirstLastPara="1" rIns="0" wrap="square" tIns="0">
            <a:noAutofit/>
          </a:bodyPr>
          <a:lstStyle/>
          <a:p>
            <a:pPr indent="0" lvl="0" marL="0" rtl="0" algn="l">
              <a:spcBef>
                <a:spcPts val="1200"/>
              </a:spcBef>
              <a:spcAft>
                <a:spcPts val="0"/>
              </a:spcAft>
              <a:buNone/>
            </a:pPr>
            <a:r>
              <a:rPr lang="en" sz="2200">
                <a:solidFill>
                  <a:srgbClr val="000000"/>
                </a:solidFill>
                <a:latin typeface="Arial"/>
                <a:ea typeface="Arial"/>
                <a:cs typeface="Arial"/>
                <a:sym typeface="Arial"/>
              </a:rPr>
              <a:t>The proponent may use the following tools in analyzing the projected financial statements:</a:t>
            </a:r>
            <a:endParaRPr sz="2200">
              <a:solidFill>
                <a:srgbClr val="000000"/>
              </a:solidFill>
              <a:latin typeface="Arial"/>
              <a:ea typeface="Arial"/>
              <a:cs typeface="Arial"/>
              <a:sym typeface="Arial"/>
            </a:endParaRPr>
          </a:p>
          <a:p>
            <a:pPr indent="0" lvl="0" marL="1143000" rtl="0" algn="l">
              <a:spcBef>
                <a:spcPts val="1200"/>
              </a:spcBef>
              <a:spcAft>
                <a:spcPts val="0"/>
              </a:spcAft>
              <a:buNone/>
            </a:pPr>
            <a:r>
              <a:rPr lang="en" sz="2200">
                <a:solidFill>
                  <a:srgbClr val="000000"/>
                </a:solidFill>
                <a:latin typeface="Arial"/>
                <a:ea typeface="Arial"/>
                <a:cs typeface="Arial"/>
                <a:sym typeface="Arial"/>
              </a:rPr>
              <a:t>1.</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Horizontal or comparative analysis</a:t>
            </a:r>
            <a:endParaRPr sz="2200">
              <a:solidFill>
                <a:srgbClr val="000000"/>
              </a:solidFill>
              <a:latin typeface="Arial"/>
              <a:ea typeface="Arial"/>
              <a:cs typeface="Arial"/>
              <a:sym typeface="Arial"/>
            </a:endParaRPr>
          </a:p>
          <a:p>
            <a:pPr indent="0" lvl="0" marL="1143000" rtl="0" algn="l">
              <a:spcBef>
                <a:spcPts val="1200"/>
              </a:spcBef>
              <a:spcAft>
                <a:spcPts val="0"/>
              </a:spcAft>
              <a:buNone/>
            </a:pPr>
            <a:r>
              <a:rPr lang="en" sz="2200">
                <a:solidFill>
                  <a:srgbClr val="000000"/>
                </a:solidFill>
                <a:latin typeface="Arial"/>
                <a:ea typeface="Arial"/>
                <a:cs typeface="Arial"/>
                <a:sym typeface="Arial"/>
              </a:rPr>
              <a:t>2.</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Vertical or common size analysis</a:t>
            </a:r>
            <a:endParaRPr sz="2200">
              <a:solidFill>
                <a:srgbClr val="000000"/>
              </a:solidFill>
              <a:latin typeface="Arial"/>
              <a:ea typeface="Arial"/>
              <a:cs typeface="Arial"/>
              <a:sym typeface="Arial"/>
            </a:endParaRPr>
          </a:p>
          <a:p>
            <a:pPr indent="0" lvl="0" marL="1143000" rtl="0" algn="l">
              <a:spcBef>
                <a:spcPts val="1200"/>
              </a:spcBef>
              <a:spcAft>
                <a:spcPts val="0"/>
              </a:spcAft>
              <a:buNone/>
            </a:pPr>
            <a:r>
              <a:rPr lang="en" sz="2200">
                <a:solidFill>
                  <a:srgbClr val="000000"/>
                </a:solidFill>
                <a:latin typeface="Arial"/>
                <a:ea typeface="Arial"/>
                <a:cs typeface="Arial"/>
                <a:sym typeface="Arial"/>
              </a:rPr>
              <a:t>3.</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Trend percentages</a:t>
            </a:r>
            <a:endParaRPr sz="2200">
              <a:solidFill>
                <a:srgbClr val="000000"/>
              </a:solidFill>
              <a:latin typeface="Arial"/>
              <a:ea typeface="Arial"/>
              <a:cs typeface="Arial"/>
              <a:sym typeface="Arial"/>
            </a:endParaRPr>
          </a:p>
          <a:p>
            <a:pPr indent="0" lvl="0" marL="1143000" rtl="0" algn="l">
              <a:spcBef>
                <a:spcPts val="1200"/>
              </a:spcBef>
              <a:spcAft>
                <a:spcPts val="0"/>
              </a:spcAft>
              <a:buNone/>
            </a:pPr>
            <a:r>
              <a:rPr lang="en" sz="2200">
                <a:solidFill>
                  <a:srgbClr val="000000"/>
                </a:solidFill>
                <a:latin typeface="Arial"/>
                <a:ea typeface="Arial"/>
                <a:cs typeface="Arial"/>
                <a:sym typeface="Arial"/>
              </a:rPr>
              <a:t>4.</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Financial ratios</a:t>
            </a:r>
            <a:endParaRPr sz="2200">
              <a:solidFill>
                <a:srgbClr val="000000"/>
              </a:solidFill>
              <a:latin typeface="Arial"/>
              <a:ea typeface="Arial"/>
              <a:cs typeface="Arial"/>
              <a:sym typeface="Arial"/>
            </a:endParaRPr>
          </a:p>
          <a:p>
            <a:pPr indent="0" lvl="0" marL="0" rtl="0" algn="ctr">
              <a:spcBef>
                <a:spcPts val="1200"/>
              </a:spcBef>
              <a:spcAft>
                <a:spcPts val="0"/>
              </a:spcAft>
              <a:buNone/>
            </a:pPr>
            <a:r>
              <a:t/>
            </a:r>
            <a:endParaRPr b="1" sz="2300">
              <a:solidFill>
                <a:srgbClr val="000000"/>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 name="Shape 436"/>
        <p:cNvGrpSpPr/>
        <p:nvPr/>
      </p:nvGrpSpPr>
      <p:grpSpPr>
        <a:xfrm>
          <a:off x="0" y="0"/>
          <a:ext cx="0" cy="0"/>
          <a:chOff x="0" y="0"/>
          <a:chExt cx="0" cy="0"/>
        </a:xfrm>
      </p:grpSpPr>
      <p:sp>
        <p:nvSpPr>
          <p:cNvPr id="437" name="Google Shape;437;p51"/>
          <p:cNvSpPr txBox="1"/>
          <p:nvPr>
            <p:ph type="title"/>
          </p:nvPr>
        </p:nvSpPr>
        <p:spPr>
          <a:xfrm>
            <a:off x="547600" y="557375"/>
            <a:ext cx="8037900" cy="4048200"/>
          </a:xfrm>
          <a:prstGeom prst="rect">
            <a:avLst/>
          </a:prstGeom>
        </p:spPr>
        <p:txBody>
          <a:bodyPr anchorCtr="0" anchor="t" bIns="0" lIns="0" spcFirstLastPara="1" rIns="0" wrap="square" tIns="0">
            <a:noAutofit/>
          </a:bodyPr>
          <a:lstStyle/>
          <a:p>
            <a:pPr indent="0" lvl="0" marL="457200" rtl="0" algn="l">
              <a:lnSpc>
                <a:spcPct val="115000"/>
              </a:lnSpc>
              <a:spcBef>
                <a:spcPts val="1200"/>
              </a:spcBef>
              <a:spcAft>
                <a:spcPts val="0"/>
              </a:spcAft>
              <a:buNone/>
            </a:pPr>
            <a:r>
              <a:rPr b="1" lang="en" sz="2000">
                <a:solidFill>
                  <a:srgbClr val="000000"/>
                </a:solidFill>
                <a:latin typeface="Arial"/>
                <a:ea typeface="Arial"/>
                <a:cs typeface="Arial"/>
                <a:sym typeface="Arial"/>
              </a:rPr>
              <a:t>TAKEAWAYS:</a:t>
            </a:r>
            <a:endParaRPr b="1" sz="20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b="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Based on the analysis of the projected financial statements, the proponent should make a recommendation and conclusion of the financial study.  </a:t>
            </a:r>
            <a:r>
              <a:rPr lang="en" sz="2000" u="sng">
                <a:solidFill>
                  <a:srgbClr val="000000"/>
                </a:solidFill>
                <a:latin typeface="Arial"/>
                <a:ea typeface="Arial"/>
                <a:cs typeface="Arial"/>
                <a:sym typeface="Arial"/>
              </a:rPr>
              <a:t>The conclusion should focus on the financial viability of the project in terms of</a:t>
            </a:r>
            <a:r>
              <a:rPr lang="en" sz="2000">
                <a:solidFill>
                  <a:srgbClr val="000000"/>
                </a:solidFill>
                <a:latin typeface="Arial"/>
                <a:ea typeface="Arial"/>
                <a:cs typeface="Arial"/>
                <a:sym typeface="Arial"/>
              </a:rPr>
              <a:t>:</a:t>
            </a:r>
            <a:endParaRPr sz="2000">
              <a:solidFill>
                <a:srgbClr val="000000"/>
              </a:solidFill>
              <a:latin typeface="Arial"/>
              <a:ea typeface="Arial"/>
              <a:cs typeface="Arial"/>
              <a:sym typeface="Arial"/>
            </a:endParaRPr>
          </a:p>
          <a:p>
            <a:pPr indent="0" lvl="0" marL="1143000" rtl="0" algn="l">
              <a:lnSpc>
                <a:spcPct val="115000"/>
              </a:lnSpc>
              <a:spcBef>
                <a:spcPts val="1200"/>
              </a:spcBef>
              <a:spcAft>
                <a:spcPts val="0"/>
              </a:spcAft>
              <a:buNone/>
            </a:pPr>
            <a:r>
              <a:rPr lang="en" sz="2000">
                <a:solidFill>
                  <a:srgbClr val="000000"/>
                </a:solidFill>
                <a:latin typeface="Arial"/>
                <a:ea typeface="Arial"/>
                <a:cs typeface="Arial"/>
                <a:sym typeface="Arial"/>
              </a:rPr>
              <a:t>1.</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Profitability and the projected level of production</a:t>
            </a:r>
            <a:endParaRPr sz="2000">
              <a:solidFill>
                <a:srgbClr val="000000"/>
              </a:solidFill>
              <a:latin typeface="Arial"/>
              <a:ea typeface="Arial"/>
              <a:cs typeface="Arial"/>
              <a:sym typeface="Arial"/>
            </a:endParaRPr>
          </a:p>
          <a:p>
            <a:pPr indent="0" lvl="0" marL="1143000" rtl="0" algn="l">
              <a:lnSpc>
                <a:spcPct val="115000"/>
              </a:lnSpc>
              <a:spcBef>
                <a:spcPts val="1200"/>
              </a:spcBef>
              <a:spcAft>
                <a:spcPts val="0"/>
              </a:spcAft>
              <a:buNone/>
            </a:pPr>
            <a:r>
              <a:rPr lang="en" sz="2000">
                <a:solidFill>
                  <a:srgbClr val="000000"/>
                </a:solidFill>
                <a:latin typeface="Arial"/>
                <a:ea typeface="Arial"/>
                <a:cs typeface="Arial"/>
                <a:sym typeface="Arial"/>
              </a:rPr>
              <a:t>2.</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Liquidity</a:t>
            </a:r>
            <a:endParaRPr sz="2000">
              <a:solidFill>
                <a:srgbClr val="000000"/>
              </a:solidFill>
              <a:latin typeface="Arial"/>
              <a:ea typeface="Arial"/>
              <a:cs typeface="Arial"/>
              <a:sym typeface="Arial"/>
            </a:endParaRPr>
          </a:p>
          <a:p>
            <a:pPr indent="0" lvl="0" marL="1143000" rtl="0" algn="l">
              <a:lnSpc>
                <a:spcPct val="115000"/>
              </a:lnSpc>
              <a:spcBef>
                <a:spcPts val="1200"/>
              </a:spcBef>
              <a:spcAft>
                <a:spcPts val="0"/>
              </a:spcAft>
              <a:buNone/>
            </a:pPr>
            <a:r>
              <a:rPr lang="en" sz="2000">
                <a:solidFill>
                  <a:srgbClr val="000000"/>
                </a:solidFill>
                <a:latin typeface="Arial"/>
                <a:ea typeface="Arial"/>
                <a:cs typeface="Arial"/>
                <a:sym typeface="Arial"/>
              </a:rPr>
              <a:t>3.</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Solvency and</a:t>
            </a:r>
            <a:endParaRPr sz="2000">
              <a:solidFill>
                <a:srgbClr val="000000"/>
              </a:solidFill>
              <a:latin typeface="Arial"/>
              <a:ea typeface="Arial"/>
              <a:cs typeface="Arial"/>
              <a:sym typeface="Arial"/>
            </a:endParaRPr>
          </a:p>
          <a:p>
            <a:pPr indent="0" lvl="0" marL="1143000" rtl="0" algn="l">
              <a:lnSpc>
                <a:spcPct val="115000"/>
              </a:lnSpc>
              <a:spcBef>
                <a:spcPts val="1200"/>
              </a:spcBef>
              <a:spcAft>
                <a:spcPts val="0"/>
              </a:spcAft>
              <a:buNone/>
            </a:pPr>
            <a:r>
              <a:rPr lang="en" sz="2000">
                <a:solidFill>
                  <a:srgbClr val="000000"/>
                </a:solidFill>
                <a:latin typeface="Arial"/>
                <a:ea typeface="Arial"/>
                <a:cs typeface="Arial"/>
                <a:sym typeface="Arial"/>
              </a:rPr>
              <a:t>4.</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Return on investment</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sp>
        <p:nvSpPr>
          <p:cNvPr id="442" name="Google Shape;442;p52"/>
          <p:cNvSpPr txBox="1"/>
          <p:nvPr>
            <p:ph type="title"/>
          </p:nvPr>
        </p:nvSpPr>
        <p:spPr>
          <a:xfrm>
            <a:off x="557375" y="557375"/>
            <a:ext cx="7969500" cy="40092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t/>
            </a:r>
            <a:endParaRPr sz="4100">
              <a:latin typeface="Poppins"/>
              <a:ea typeface="Poppins"/>
              <a:cs typeface="Poppins"/>
              <a:sym typeface="Poppins"/>
            </a:endParaRPr>
          </a:p>
          <a:p>
            <a:pPr indent="0" lvl="0" marL="0" rtl="0" algn="l">
              <a:spcBef>
                <a:spcPts val="0"/>
              </a:spcBef>
              <a:spcAft>
                <a:spcPts val="0"/>
              </a:spcAft>
              <a:buNone/>
            </a:pPr>
            <a:r>
              <a:t/>
            </a:r>
            <a:endParaRPr sz="4100">
              <a:latin typeface="Poppins"/>
              <a:ea typeface="Poppins"/>
              <a:cs typeface="Poppins"/>
              <a:sym typeface="Poppins"/>
            </a:endParaRPr>
          </a:p>
          <a:p>
            <a:pPr indent="0" lvl="0" marL="0" rtl="0" algn="ctr">
              <a:spcBef>
                <a:spcPts val="0"/>
              </a:spcBef>
              <a:spcAft>
                <a:spcPts val="0"/>
              </a:spcAft>
              <a:buNone/>
            </a:pPr>
            <a:r>
              <a:rPr lang="en" sz="4100">
                <a:latin typeface="Poppins"/>
                <a:ea typeface="Poppins"/>
                <a:cs typeface="Poppins"/>
                <a:sym typeface="Poppins"/>
              </a:rPr>
              <a:t>Thanks for listening!!!</a:t>
            </a:r>
            <a:endParaRPr sz="4100">
              <a:latin typeface="Poppins"/>
              <a:ea typeface="Poppins"/>
              <a:cs typeface="Poppins"/>
              <a:sym typeface="Poppins"/>
            </a:endParaRPr>
          </a:p>
          <a:p>
            <a:pPr indent="0" lvl="0" marL="0" rtl="0" algn="ctr">
              <a:spcBef>
                <a:spcPts val="0"/>
              </a:spcBef>
              <a:spcAft>
                <a:spcPts val="0"/>
              </a:spcAft>
              <a:buNone/>
            </a:pPr>
            <a:r>
              <a:t/>
            </a:r>
            <a:endParaRPr sz="3400">
              <a:latin typeface="Alice"/>
              <a:ea typeface="Alice"/>
              <a:cs typeface="Alice"/>
              <a:sym typeface="Alice"/>
            </a:endParaRPr>
          </a:p>
          <a:p>
            <a:pPr indent="0" lvl="0" marL="0" rtl="0" algn="ctr">
              <a:spcBef>
                <a:spcPts val="0"/>
              </a:spcBef>
              <a:spcAft>
                <a:spcPts val="0"/>
              </a:spcAft>
              <a:buNone/>
            </a:pPr>
            <a:r>
              <a:rPr lang="en" sz="3400">
                <a:latin typeface="Alice"/>
                <a:ea typeface="Alice"/>
                <a:cs typeface="Alice"/>
                <a:sym typeface="Alice"/>
              </a:rPr>
              <a:t>Hope to see you in the next LECTURE…</a:t>
            </a:r>
            <a:endParaRPr sz="3400">
              <a:latin typeface="Alice"/>
              <a:ea typeface="Alice"/>
              <a:cs typeface="Alice"/>
              <a:sym typeface="Alice"/>
            </a:endParaRPr>
          </a:p>
          <a:p>
            <a:pPr indent="0" lvl="0" marL="0" rtl="0" algn="ctr">
              <a:spcBef>
                <a:spcPts val="0"/>
              </a:spcBef>
              <a:spcAft>
                <a:spcPts val="0"/>
              </a:spcAft>
              <a:buNone/>
            </a:pPr>
            <a:r>
              <a:t/>
            </a:r>
            <a:endParaRPr sz="4100">
              <a:latin typeface="Poppins"/>
              <a:ea typeface="Poppins"/>
              <a:cs typeface="Poppins"/>
              <a:sym typeface="Poppins"/>
            </a:endParaRPr>
          </a:p>
          <a:p>
            <a:pPr indent="0" lvl="0" marL="0" rtl="0" algn="l">
              <a:spcBef>
                <a:spcPts val="0"/>
              </a:spcBef>
              <a:spcAft>
                <a:spcPts val="0"/>
              </a:spcAft>
              <a:buNone/>
            </a:pPr>
            <a:r>
              <a:t/>
            </a:r>
            <a:endParaRPr sz="4100">
              <a:latin typeface="Poppins"/>
              <a:ea typeface="Poppins"/>
              <a:cs typeface="Poppins"/>
              <a:sym typeface="Poppins"/>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sp>
        <p:nvSpPr>
          <p:cNvPr id="447" name="Google Shape;447;p53"/>
          <p:cNvSpPr txBox="1"/>
          <p:nvPr>
            <p:ph type="title"/>
          </p:nvPr>
        </p:nvSpPr>
        <p:spPr>
          <a:xfrm>
            <a:off x="994975" y="984358"/>
            <a:ext cx="7154100" cy="3631200"/>
          </a:xfrm>
          <a:prstGeom prst="rect">
            <a:avLst/>
          </a:prstGeom>
        </p:spPr>
        <p:txBody>
          <a:bodyPr anchorCtr="0" anchor="t" bIns="0" lIns="0" spcFirstLastPara="1" rIns="0" wrap="square" tIns="0">
            <a:noAutofit/>
          </a:bodyPr>
          <a:lstStyle/>
          <a:p>
            <a:pPr indent="1270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Textbook:</a:t>
            </a:r>
            <a:endParaRPr b="1" sz="22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b="1" sz="22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rPr lang="en" sz="2200">
                <a:solidFill>
                  <a:srgbClr val="000000"/>
                </a:solidFill>
                <a:latin typeface="Arial"/>
                <a:ea typeface="Arial"/>
                <a:cs typeface="Arial"/>
                <a:sym typeface="Arial"/>
              </a:rPr>
              <a:t>Writing Project Feasibility Study, Nick L. Aduana, C &amp; E Publishing, Inc. 2021</a:t>
            </a:r>
            <a:endParaRPr sz="22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54"/>
          <p:cNvSpPr txBox="1"/>
          <p:nvPr>
            <p:ph type="title"/>
          </p:nvPr>
        </p:nvSpPr>
        <p:spPr>
          <a:xfrm>
            <a:off x="994975" y="984265"/>
            <a:ext cx="7154100" cy="393600"/>
          </a:xfrm>
          <a:prstGeom prst="rect">
            <a:avLst/>
          </a:prstGeom>
        </p:spPr>
        <p:txBody>
          <a:bodyPr anchorCtr="0" anchor="t" bIns="0" lIns="0" spcFirstLastPara="1" rIns="0" wrap="square" tIns="0">
            <a:noAutofit/>
          </a:bodyPr>
          <a:lstStyle/>
          <a:p>
            <a:pPr indent="0" lvl="0" marL="0" rtl="0" algn="l">
              <a:spcBef>
                <a:spcPts val="0"/>
              </a:spcBef>
              <a:spcAft>
                <a:spcPts val="0"/>
              </a:spcAft>
              <a:buNone/>
            </a:pPr>
            <a:r>
              <a:rPr lang="en"/>
              <a:t>Presentation design</a:t>
            </a:r>
            <a:endParaRPr/>
          </a:p>
        </p:txBody>
      </p:sp>
      <p:sp>
        <p:nvSpPr>
          <p:cNvPr id="453" name="Google Shape;453;p54"/>
          <p:cNvSpPr txBox="1"/>
          <p:nvPr>
            <p:ph idx="1" type="body"/>
          </p:nvPr>
        </p:nvSpPr>
        <p:spPr>
          <a:xfrm>
            <a:off x="994975" y="1524837"/>
            <a:ext cx="7154100" cy="2805600"/>
          </a:xfrm>
          <a:prstGeom prst="rect">
            <a:avLst/>
          </a:prstGeom>
        </p:spPr>
        <p:txBody>
          <a:bodyPr anchorCtr="0" anchor="t" bIns="0" lIns="0" spcFirstLastPara="1" rIns="0" wrap="square" tIns="0">
            <a:noAutofit/>
          </a:bodyPr>
          <a:lstStyle/>
          <a:p>
            <a:pPr indent="0" lvl="0" marL="0" rtl="0" algn="l">
              <a:lnSpc>
                <a:spcPct val="100000"/>
              </a:lnSpc>
              <a:spcBef>
                <a:spcPts val="600"/>
              </a:spcBef>
              <a:spcAft>
                <a:spcPts val="0"/>
              </a:spcAft>
              <a:buNone/>
            </a:pPr>
            <a:r>
              <a:rPr lang="en" sz="1800"/>
              <a:t>This presentation uses the following typographies:</a:t>
            </a:r>
            <a:endParaRPr sz="1800"/>
          </a:p>
          <a:p>
            <a:pPr indent="-342900" lvl="0" marL="457200" rtl="0" algn="l">
              <a:lnSpc>
                <a:spcPct val="100000"/>
              </a:lnSpc>
              <a:spcBef>
                <a:spcPts val="600"/>
              </a:spcBef>
              <a:spcAft>
                <a:spcPts val="0"/>
              </a:spcAft>
              <a:buSzPts val="1800"/>
              <a:buChar char="⊳"/>
            </a:pPr>
            <a:r>
              <a:rPr lang="en" sz="1800"/>
              <a:t>Titles: Vidaloka</a:t>
            </a:r>
            <a:endParaRPr sz="1800"/>
          </a:p>
          <a:p>
            <a:pPr indent="-342900" lvl="0" marL="457200" rtl="0" algn="l">
              <a:lnSpc>
                <a:spcPct val="100000"/>
              </a:lnSpc>
              <a:spcBef>
                <a:spcPts val="0"/>
              </a:spcBef>
              <a:spcAft>
                <a:spcPts val="0"/>
              </a:spcAft>
              <a:buSzPts val="1800"/>
              <a:buChar char="⊳"/>
            </a:pPr>
            <a:r>
              <a:rPr lang="en" sz="1800"/>
              <a:t>Body copy: Bellota Text</a:t>
            </a:r>
            <a:endParaRPr sz="1800"/>
          </a:p>
          <a:p>
            <a:pPr indent="0" lvl="0" marL="0" rtl="0" algn="l">
              <a:lnSpc>
                <a:spcPct val="100000"/>
              </a:lnSpc>
              <a:spcBef>
                <a:spcPts val="600"/>
              </a:spcBef>
              <a:spcAft>
                <a:spcPts val="0"/>
              </a:spcAft>
              <a:buNone/>
            </a:pPr>
            <a:r>
              <a:rPr lang="en" sz="1800"/>
              <a:t>Download for free at:</a:t>
            </a:r>
            <a:endParaRPr sz="1800"/>
          </a:p>
          <a:p>
            <a:pPr indent="0" lvl="0" marL="0" rtl="0" algn="l">
              <a:lnSpc>
                <a:spcPct val="100000"/>
              </a:lnSpc>
              <a:spcBef>
                <a:spcPts val="600"/>
              </a:spcBef>
              <a:spcAft>
                <a:spcPts val="0"/>
              </a:spcAft>
              <a:buNone/>
            </a:pPr>
            <a:r>
              <a:rPr lang="en" sz="1800" u="sng">
                <a:solidFill>
                  <a:schemeClr val="hlink"/>
                </a:solidFill>
                <a:hlinkClick r:id="rId3"/>
              </a:rPr>
              <a:t>https://www.fontsquirrel.com/fonts/vidaloka</a:t>
            </a:r>
            <a:br>
              <a:rPr lang="en" sz="1800"/>
            </a:br>
            <a:r>
              <a:rPr lang="en" sz="1800" u="sng">
                <a:solidFill>
                  <a:schemeClr val="hlink"/>
                </a:solidFill>
                <a:hlinkClick r:id="rId4"/>
              </a:rPr>
              <a:t>https://www.fontsquirrel.com/fonts/bellota</a:t>
            </a:r>
            <a:br>
              <a:rPr lang="en" sz="1800"/>
            </a:br>
            <a:endParaRPr sz="1800"/>
          </a:p>
          <a:p>
            <a:pPr indent="0" lvl="0" marL="0" rtl="0" algn="l">
              <a:lnSpc>
                <a:spcPct val="100000"/>
              </a:lnSpc>
              <a:spcBef>
                <a:spcPts val="600"/>
              </a:spcBef>
              <a:spcAft>
                <a:spcPts val="0"/>
              </a:spcAft>
              <a:buNone/>
            </a:pPr>
            <a:r>
              <a:rPr lang="en" sz="2100"/>
              <a:t>Presentation template by </a:t>
            </a:r>
            <a:r>
              <a:rPr lang="en" sz="2100" u="sng">
                <a:solidFill>
                  <a:schemeClr val="hlink"/>
                </a:solidFill>
                <a:hlinkClick r:id="rId5"/>
              </a:rPr>
              <a:t>SlidesCarnival</a:t>
            </a:r>
            <a:endParaRPr sz="2100"/>
          </a:p>
          <a:p>
            <a:pPr indent="-361950" lvl="0" marL="457200" rtl="0" algn="l">
              <a:spcBef>
                <a:spcPts val="600"/>
              </a:spcBef>
              <a:spcAft>
                <a:spcPts val="0"/>
              </a:spcAft>
              <a:buSzPts val="2100"/>
              <a:buChar char="⊳"/>
            </a:pPr>
            <a:r>
              <a:rPr lang="en" sz="2100"/>
              <a:t>Photographs by </a:t>
            </a:r>
            <a:r>
              <a:rPr lang="en" sz="2100" u="sng">
                <a:solidFill>
                  <a:schemeClr val="hlink"/>
                </a:solidFill>
                <a:hlinkClick r:id="rId6"/>
              </a:rPr>
              <a:t>Unsplash</a:t>
            </a:r>
            <a:endParaRPr sz="2100"/>
          </a:p>
          <a:p>
            <a:pPr indent="0" lvl="0" marL="0" rtl="0" algn="l">
              <a:lnSpc>
                <a:spcPct val="100000"/>
              </a:lnSpc>
              <a:spcBef>
                <a:spcPts val="600"/>
              </a:spcBef>
              <a:spcAft>
                <a:spcPts val="0"/>
              </a:spcAft>
              <a:buNone/>
            </a:pPr>
            <a:r>
              <a:t/>
            </a:r>
            <a:endParaRPr sz="400"/>
          </a:p>
        </p:txBody>
      </p:sp>
    </p:spTree>
  </p:cSld>
  <p:clrMapOvr>
    <a:masterClrMapping/>
  </p:clrMapOvr>
</p:sld>
</file>

<file path=ppt/theme/theme1.xml><?xml version="1.0" encoding="utf-8"?>
<a:theme xmlns:a="http://schemas.openxmlformats.org/drawingml/2006/main" xmlns:r="http://schemas.openxmlformats.org/officeDocument/2006/relationships" name="Helen template">
  <a:themeElements>
    <a:clrScheme name="Custom 347">
      <a:dk1>
        <a:srgbClr val="2C3C3D"/>
      </a:dk1>
      <a:lt1>
        <a:srgbClr val="FFFFFF"/>
      </a:lt1>
      <a:dk2>
        <a:srgbClr val="718183"/>
      </a:dk2>
      <a:lt2>
        <a:srgbClr val="E3EBE9"/>
      </a:lt2>
      <a:accent1>
        <a:srgbClr val="EE6A8D"/>
      </a:accent1>
      <a:accent2>
        <a:srgbClr val="FAC3B7"/>
      </a:accent2>
      <a:accent3>
        <a:srgbClr val="97C4C7"/>
      </a:accent3>
      <a:accent4>
        <a:srgbClr val="B7C457"/>
      </a:accent4>
      <a:accent5>
        <a:srgbClr val="F6D586"/>
      </a:accent5>
      <a:accent6>
        <a:srgbClr val="93783F"/>
      </a:accent6>
      <a:hlink>
        <a:srgbClr val="06697A"/>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