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Lst>
  <p:sldSz cy="5143500" cx="9144000"/>
  <p:notesSz cx="6858000" cy="9144000"/>
  <p:embeddedFontLst>
    <p:embeddedFont>
      <p:font typeface="Bebas Neue"/>
      <p:regular r:id="rId63"/>
    </p:embeddedFont>
    <p:embeddedFont>
      <p:font typeface="Red Hat Display"/>
      <p:regular r:id="rId64"/>
      <p:bold r:id="rId65"/>
      <p:italic r:id="rId66"/>
      <p:boldItalic r:id="rId67"/>
    </p:embeddedFont>
    <p:embeddedFont>
      <p:font typeface="Abhaya Libre ExtraBold"/>
      <p:bold r:id="rId68"/>
    </p:embeddedFont>
    <p:embeddedFont>
      <p:font typeface="Abhaya Libre"/>
      <p:regular r:id="rId69"/>
      <p:bold r:id="rId7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1" roundtripDataSignature="AMtx7mgRhfX3HBjDl1K94h0WXe6MXAR+4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71" Type="http://customschemas.google.com/relationships/presentationmetadata" Target="metadata"/><Relationship Id="rId70" Type="http://schemas.openxmlformats.org/officeDocument/2006/relationships/font" Target="fonts/AbhayaLibre-bold.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font" Target="fonts/RedHatDisplay-regular.fntdata"/><Relationship Id="rId63" Type="http://schemas.openxmlformats.org/officeDocument/2006/relationships/font" Target="fonts/BebasNeue-regular.fntdata"/><Relationship Id="rId22" Type="http://schemas.openxmlformats.org/officeDocument/2006/relationships/slide" Target="slides/slide18.xml"/><Relationship Id="rId66" Type="http://schemas.openxmlformats.org/officeDocument/2006/relationships/font" Target="fonts/RedHatDisplay-italic.fntdata"/><Relationship Id="rId21" Type="http://schemas.openxmlformats.org/officeDocument/2006/relationships/slide" Target="slides/slide17.xml"/><Relationship Id="rId65" Type="http://schemas.openxmlformats.org/officeDocument/2006/relationships/font" Target="fonts/RedHatDisplay-bold.fntdata"/><Relationship Id="rId24" Type="http://schemas.openxmlformats.org/officeDocument/2006/relationships/slide" Target="slides/slide20.xml"/><Relationship Id="rId68" Type="http://schemas.openxmlformats.org/officeDocument/2006/relationships/font" Target="fonts/AbhayaLibreExtraBold-bold.fntdata"/><Relationship Id="rId23" Type="http://schemas.openxmlformats.org/officeDocument/2006/relationships/slide" Target="slides/slide19.xml"/><Relationship Id="rId67" Type="http://schemas.openxmlformats.org/officeDocument/2006/relationships/font" Target="fonts/RedHatDisplay-boldItalic.fntdata"/><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AbhayaLibre-regular.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3" name="Google Shape;32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4" name="Google Shape;33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5" name="Google Shape;34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0" name="Google Shape;35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4" name="Google Shape;36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9" name="Google Shape;36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2" name="Google Shape;38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3" name="Google Shape;39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7" name="Google Shape;40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1" name="Google Shape;42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7" name="Google Shape;43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8" name="Google Shape;45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5" name="Google Shape;47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4" name="Google Shape;484;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2" name="Google Shape;49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5" name="Google Shape;50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0" name="Google Shape;52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9" name="Google Shape;52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1" name="Google Shape;54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0" name="Google Shape;55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5" name="Google Shape;55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0" name="Google Shape;56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5" name="Google Shape;56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0" name="Google Shape;570;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5" name="Google Shape;57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0" name="Google Shape;580;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6" name="Google Shape;586;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2" name="Google Shape;592;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8" name="Google Shape;598;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4" name="Google Shape;60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0" name="Google Shape;610;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6" name="Google Shape;616;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2" name="Google Shape;622;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8" name="Google Shape;628;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4" name="Google Shape;634;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0" name="Google Shape;640;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6" name="Google Shape;646;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2" name="Google Shape;652;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8" name="Google Shape;658;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4" name="Google Shape;664;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0" name="Google Shape;67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6" name="Google Shape;676;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p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2" name="Google Shape;682;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8" name="Google Shape;688;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94" name="Google Shape;694;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0" name="Google Shape;700;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6" name="Google Shape;706;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0" name="Shape 710"/>
        <p:cNvGrpSpPr/>
        <p:nvPr/>
      </p:nvGrpSpPr>
      <p:grpSpPr>
        <a:xfrm>
          <a:off x="0" y="0"/>
          <a:ext cx="0" cy="0"/>
          <a:chOff x="0" y="0"/>
          <a:chExt cx="0" cy="0"/>
        </a:xfrm>
      </p:grpSpPr>
      <p:sp>
        <p:nvSpPr>
          <p:cNvPr id="711" name="Google Shape;711;p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2" name="Google Shape;712;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p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8" name="Google Shape;718;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4" name="Google Shape;724;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p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9" name="Google Shape;729;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3" name="Shape 733"/>
        <p:cNvGrpSpPr/>
        <p:nvPr/>
      </p:nvGrpSpPr>
      <p:grpSpPr>
        <a:xfrm>
          <a:off x="0" y="0"/>
          <a:ext cx="0" cy="0"/>
          <a:chOff x="0" y="0"/>
          <a:chExt cx="0" cy="0"/>
        </a:xfrm>
      </p:grpSpPr>
      <p:sp>
        <p:nvSpPr>
          <p:cNvPr id="734" name="Google Shape;734;p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5" name="Google Shape;735;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p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0" name="Google Shape;740;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4" name="Shape 744"/>
        <p:cNvGrpSpPr/>
        <p:nvPr/>
      </p:nvGrpSpPr>
      <p:grpSpPr>
        <a:xfrm>
          <a:off x="0" y="0"/>
          <a:ext cx="0" cy="0"/>
          <a:chOff x="0" y="0"/>
          <a:chExt cx="0" cy="0"/>
        </a:xfrm>
      </p:grpSpPr>
      <p:sp>
        <p:nvSpPr>
          <p:cNvPr id="745" name="Google Shape;745;p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6" name="Google Shape;746;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2" name="Google Shape;752;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60"/>
          <p:cNvSpPr/>
          <p:nvPr/>
        </p:nvSpPr>
        <p:spPr>
          <a:xfrm flipH="1">
            <a:off x="7601111" y="-834413"/>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 name="Google Shape;10;p60"/>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60"/>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60"/>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60"/>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60"/>
          <p:cNvSpPr/>
          <p:nvPr/>
        </p:nvSpPr>
        <p:spPr>
          <a:xfrm flipH="1">
            <a:off x="6913535" y="487826"/>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60"/>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60"/>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60"/>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60"/>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60"/>
          <p:cNvSpPr txBox="1"/>
          <p:nvPr>
            <p:ph type="ctrTitle"/>
          </p:nvPr>
        </p:nvSpPr>
        <p:spPr>
          <a:xfrm>
            <a:off x="713225" y="1066050"/>
            <a:ext cx="4271100" cy="2731200"/>
          </a:xfrm>
          <a:prstGeom prst="rect">
            <a:avLst/>
          </a:prstGeom>
          <a:noFill/>
          <a:ln>
            <a:noFill/>
          </a:ln>
        </p:spPr>
        <p:txBody>
          <a:bodyPr anchorCtr="0" anchor="ctr" bIns="91425" lIns="91425" spcFirstLastPara="1" rIns="91425" wrap="square" tIns="91425">
            <a:noAutofit/>
          </a:bodyPr>
          <a:lstStyle>
            <a:lvl1pPr lvl="0" algn="l">
              <a:lnSpc>
                <a:spcPct val="80000"/>
              </a:lnSpc>
              <a:spcBef>
                <a:spcPts val="0"/>
              </a:spcBef>
              <a:spcAft>
                <a:spcPts val="0"/>
              </a:spcAft>
              <a:buClr>
                <a:srgbClr val="191919"/>
              </a:buClr>
              <a:buSzPts val="5200"/>
              <a:buFont typeface="Montserrat ExtraBold"/>
              <a:buNone/>
              <a:defRPr b="0" sz="5700"/>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20" name="Google Shape;20;p60"/>
          <p:cNvSpPr txBox="1"/>
          <p:nvPr>
            <p:ph idx="1" type="subTitle"/>
          </p:nvPr>
        </p:nvSpPr>
        <p:spPr>
          <a:xfrm>
            <a:off x="713225" y="3965250"/>
            <a:ext cx="4271100" cy="264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21" name="Google Shape;21;p60"/>
          <p:cNvSpPr/>
          <p:nvPr/>
        </p:nvSpPr>
        <p:spPr>
          <a:xfrm>
            <a:off x="-132725" y="4651196"/>
            <a:ext cx="3106000" cy="740125"/>
          </a:xfrm>
          <a:custGeom>
            <a:rect b="b" l="l" r="r" t="t"/>
            <a:pathLst>
              <a:path extrusionOk="0" h="29605" w="124240">
                <a:moveTo>
                  <a:pt x="0" y="21641"/>
                </a:moveTo>
                <a:cubicBezTo>
                  <a:pt x="4330" y="18752"/>
                  <a:pt x="5074" y="12286"/>
                  <a:pt x="9026" y="8898"/>
                </a:cubicBezTo>
                <a:cubicBezTo>
                  <a:pt x="16593" y="2411"/>
                  <a:pt x="27829" y="-1007"/>
                  <a:pt x="37696" y="403"/>
                </a:cubicBezTo>
                <a:cubicBezTo>
                  <a:pt x="49654" y="2111"/>
                  <a:pt x="54118" y="20304"/>
                  <a:pt x="65836" y="23234"/>
                </a:cubicBezTo>
                <a:cubicBezTo>
                  <a:pt x="71314" y="24604"/>
                  <a:pt x="75605" y="17529"/>
                  <a:pt x="80172" y="14208"/>
                </a:cubicBezTo>
                <a:cubicBezTo>
                  <a:pt x="86393" y="9684"/>
                  <a:pt x="93822" y="6447"/>
                  <a:pt x="101409" y="5182"/>
                </a:cubicBezTo>
                <a:cubicBezTo>
                  <a:pt x="106237" y="4377"/>
                  <a:pt x="109320" y="11068"/>
                  <a:pt x="112559" y="14738"/>
                </a:cubicBezTo>
                <a:cubicBezTo>
                  <a:pt x="116729" y="19464"/>
                  <a:pt x="121422" y="23968"/>
                  <a:pt x="124240" y="29605"/>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2">
    <p:spTree>
      <p:nvGrpSpPr>
        <p:cNvPr id="22" name="Shape 22"/>
        <p:cNvGrpSpPr/>
        <p:nvPr/>
      </p:nvGrpSpPr>
      <p:grpSpPr>
        <a:xfrm>
          <a:off x="0" y="0"/>
          <a:ext cx="0" cy="0"/>
          <a:chOff x="0" y="0"/>
          <a:chExt cx="0" cy="0"/>
        </a:xfrm>
      </p:grpSpPr>
      <p:sp>
        <p:nvSpPr>
          <p:cNvPr id="23" name="Google Shape;23;p61"/>
          <p:cNvSpPr/>
          <p:nvPr/>
        </p:nvSpPr>
        <p:spPr>
          <a:xfrm>
            <a:off x="8619858" y="3648092"/>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61"/>
          <p:cNvSpPr/>
          <p:nvPr/>
        </p:nvSpPr>
        <p:spPr>
          <a:xfrm>
            <a:off x="8770836" y="280420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61"/>
          <p:cNvSpPr/>
          <p:nvPr/>
        </p:nvSpPr>
        <p:spPr>
          <a:xfrm flipH="1">
            <a:off x="4989485" y="336013"/>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 name="Google Shape;26;p61"/>
          <p:cNvSpPr/>
          <p:nvPr/>
        </p:nvSpPr>
        <p:spPr>
          <a:xfrm rot="10800000">
            <a:off x="81200" y="465845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 name="Google Shape;27;p61"/>
          <p:cNvSpPr/>
          <p:nvPr/>
        </p:nvSpPr>
        <p:spPr>
          <a:xfrm rot="10800000">
            <a:off x="513086" y="4599435"/>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61"/>
          <p:cNvSpPr/>
          <p:nvPr/>
        </p:nvSpPr>
        <p:spPr>
          <a:xfrm>
            <a:off x="5091825" y="-551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61"/>
          <p:cNvSpPr/>
          <p:nvPr/>
        </p:nvSpPr>
        <p:spPr>
          <a:xfrm>
            <a:off x="8267694" y="5899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61"/>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31" name="Google Shape;31;p61"/>
          <p:cNvSpPr/>
          <p:nvPr/>
        </p:nvSpPr>
        <p:spPr>
          <a:xfrm rot="10800000">
            <a:off x="2596400" y="4710676"/>
            <a:ext cx="3272050" cy="446097"/>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62"/>
          <p:cNvSpPr/>
          <p:nvPr/>
        </p:nvSpPr>
        <p:spPr>
          <a:xfrm flipH="1">
            <a:off x="7472024" y="-417576"/>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62"/>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62"/>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62"/>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62"/>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62"/>
          <p:cNvSpPr/>
          <p:nvPr/>
        </p:nvSpPr>
        <p:spPr>
          <a:xfrm flipH="1">
            <a:off x="6913535" y="487826"/>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62"/>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 name="Google Shape;40;p62"/>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 name="Google Shape;41;p62"/>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62"/>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62"/>
          <p:cNvSpPr/>
          <p:nvPr/>
        </p:nvSpPr>
        <p:spPr>
          <a:xfrm rot="10800000">
            <a:off x="1684200" y="43578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2"/>
          <p:cNvSpPr/>
          <p:nvPr/>
        </p:nvSpPr>
        <p:spPr>
          <a:xfrm flipH="1">
            <a:off x="-540301" y="3508849"/>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62"/>
          <p:cNvSpPr txBox="1"/>
          <p:nvPr>
            <p:ph type="title"/>
          </p:nvPr>
        </p:nvSpPr>
        <p:spPr>
          <a:xfrm>
            <a:off x="3877350" y="1869300"/>
            <a:ext cx="2925300" cy="80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600"/>
              <a:buNone/>
              <a:defRPr b="0" sz="4800">
                <a:latin typeface="Abhaya Libre ExtraBold"/>
                <a:ea typeface="Abhaya Libre ExtraBold"/>
                <a:cs typeface="Abhaya Libre ExtraBold"/>
                <a:sym typeface="Abhaya Libre ExtraBold"/>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46" name="Google Shape;46;p62"/>
          <p:cNvSpPr txBox="1"/>
          <p:nvPr>
            <p:ph idx="2" type="title"/>
          </p:nvPr>
        </p:nvSpPr>
        <p:spPr>
          <a:xfrm>
            <a:off x="2261950" y="2076025"/>
            <a:ext cx="1355100" cy="9915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000"/>
              <a:buNone/>
              <a:defRPr sz="7000">
                <a:solidFill>
                  <a:schemeClr val="dk2"/>
                </a:solidFill>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47" name="Google Shape;47;p62"/>
          <p:cNvSpPr txBox="1"/>
          <p:nvPr>
            <p:ph idx="1" type="subTitle"/>
          </p:nvPr>
        </p:nvSpPr>
        <p:spPr>
          <a:xfrm>
            <a:off x="3877350" y="2676300"/>
            <a:ext cx="2514000" cy="59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3">
    <p:spTree>
      <p:nvGrpSpPr>
        <p:cNvPr id="48" name="Shape 48"/>
        <p:cNvGrpSpPr/>
        <p:nvPr/>
      </p:nvGrpSpPr>
      <p:grpSpPr>
        <a:xfrm>
          <a:off x="0" y="0"/>
          <a:ext cx="0" cy="0"/>
          <a:chOff x="0" y="0"/>
          <a:chExt cx="0" cy="0"/>
        </a:xfrm>
      </p:grpSpPr>
      <p:sp>
        <p:nvSpPr>
          <p:cNvPr id="49" name="Google Shape;49;p63"/>
          <p:cNvSpPr/>
          <p:nvPr/>
        </p:nvSpPr>
        <p:spPr>
          <a:xfrm rot="10800000">
            <a:off x="1684200" y="43578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63"/>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63"/>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63"/>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63"/>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63"/>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63"/>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63"/>
          <p:cNvSpPr/>
          <p:nvPr/>
        </p:nvSpPr>
        <p:spPr>
          <a:xfrm>
            <a:off x="8638758" y="721267"/>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63"/>
          <p:cNvSpPr/>
          <p:nvPr/>
        </p:nvSpPr>
        <p:spPr>
          <a:xfrm>
            <a:off x="8626510" y="3870225"/>
            <a:ext cx="122676" cy="108604"/>
          </a:xfrm>
          <a:custGeom>
            <a:rect b="b" l="l" r="r" t="t"/>
            <a:pathLst>
              <a:path extrusionOk="0" h="3442" w="3888">
                <a:moveTo>
                  <a:pt x="1997" y="1"/>
                </a:moveTo>
                <a:cubicBezTo>
                  <a:pt x="1964" y="1"/>
                  <a:pt x="1931" y="1"/>
                  <a:pt x="1899" y="2"/>
                </a:cubicBezTo>
                <a:cubicBezTo>
                  <a:pt x="1768" y="2"/>
                  <a:pt x="1637" y="13"/>
                  <a:pt x="1518" y="61"/>
                </a:cubicBezTo>
                <a:cubicBezTo>
                  <a:pt x="1303" y="133"/>
                  <a:pt x="1149" y="311"/>
                  <a:pt x="1006" y="490"/>
                </a:cubicBezTo>
                <a:cubicBezTo>
                  <a:pt x="1" y="1985"/>
                  <a:pt x="1228" y="3442"/>
                  <a:pt x="2397" y="3442"/>
                </a:cubicBezTo>
                <a:cubicBezTo>
                  <a:pt x="2931" y="3442"/>
                  <a:pt x="3453" y="3138"/>
                  <a:pt x="3744" y="2395"/>
                </a:cubicBezTo>
                <a:cubicBezTo>
                  <a:pt x="3828" y="2192"/>
                  <a:pt x="3851" y="1966"/>
                  <a:pt x="3863" y="1752"/>
                </a:cubicBezTo>
                <a:cubicBezTo>
                  <a:pt x="3887" y="1335"/>
                  <a:pt x="3828" y="906"/>
                  <a:pt x="3589" y="585"/>
                </a:cubicBezTo>
                <a:cubicBezTo>
                  <a:pt x="3228" y="111"/>
                  <a:pt x="2599" y="1"/>
                  <a:pt x="199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63"/>
          <p:cNvSpPr/>
          <p:nvPr/>
        </p:nvSpPr>
        <p:spPr>
          <a:xfrm>
            <a:off x="7815849" y="4126374"/>
            <a:ext cx="1229840" cy="893717"/>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63"/>
          <p:cNvSpPr/>
          <p:nvPr/>
        </p:nvSpPr>
        <p:spPr>
          <a:xfrm rot="-3171245">
            <a:off x="5260868" y="4480766"/>
            <a:ext cx="538433" cy="46255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63"/>
          <p:cNvSpPr/>
          <p:nvPr/>
        </p:nvSpPr>
        <p:spPr>
          <a:xfrm rot="-3171245">
            <a:off x="5022697" y="4445299"/>
            <a:ext cx="180792" cy="155235"/>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63"/>
          <p:cNvSpPr/>
          <p:nvPr/>
        </p:nvSpPr>
        <p:spPr>
          <a:xfrm flipH="1">
            <a:off x="-540301" y="3508849"/>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63"/>
          <p:cNvSpPr txBox="1"/>
          <p:nvPr>
            <p:ph type="title"/>
          </p:nvPr>
        </p:nvSpPr>
        <p:spPr>
          <a:xfrm>
            <a:off x="2010450" y="3071450"/>
            <a:ext cx="5123100" cy="437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2200"/>
            </a:lvl1pPr>
            <a:lvl2pPr lvl="1" algn="ctr">
              <a:lnSpc>
                <a:spcPct val="100000"/>
              </a:lnSpc>
              <a:spcBef>
                <a:spcPts val="0"/>
              </a:spcBef>
              <a:spcAft>
                <a:spcPts val="0"/>
              </a:spcAft>
              <a:buSzPts val="3000"/>
              <a:buNone/>
              <a:defRPr b="1" sz="2200"/>
            </a:lvl2pPr>
            <a:lvl3pPr lvl="2" algn="ctr">
              <a:lnSpc>
                <a:spcPct val="100000"/>
              </a:lnSpc>
              <a:spcBef>
                <a:spcPts val="0"/>
              </a:spcBef>
              <a:spcAft>
                <a:spcPts val="0"/>
              </a:spcAft>
              <a:buSzPts val="3000"/>
              <a:buNone/>
              <a:defRPr b="1" sz="2200"/>
            </a:lvl3pPr>
            <a:lvl4pPr lvl="3" algn="ctr">
              <a:lnSpc>
                <a:spcPct val="100000"/>
              </a:lnSpc>
              <a:spcBef>
                <a:spcPts val="0"/>
              </a:spcBef>
              <a:spcAft>
                <a:spcPts val="0"/>
              </a:spcAft>
              <a:buSzPts val="3000"/>
              <a:buNone/>
              <a:defRPr b="1" sz="2200"/>
            </a:lvl4pPr>
            <a:lvl5pPr lvl="4" algn="ctr">
              <a:lnSpc>
                <a:spcPct val="100000"/>
              </a:lnSpc>
              <a:spcBef>
                <a:spcPts val="0"/>
              </a:spcBef>
              <a:spcAft>
                <a:spcPts val="0"/>
              </a:spcAft>
              <a:buSzPts val="3000"/>
              <a:buNone/>
              <a:defRPr b="1" sz="2200"/>
            </a:lvl5pPr>
            <a:lvl6pPr lvl="5" algn="ctr">
              <a:lnSpc>
                <a:spcPct val="100000"/>
              </a:lnSpc>
              <a:spcBef>
                <a:spcPts val="0"/>
              </a:spcBef>
              <a:spcAft>
                <a:spcPts val="0"/>
              </a:spcAft>
              <a:buSzPts val="3000"/>
              <a:buNone/>
              <a:defRPr b="1" sz="2200"/>
            </a:lvl6pPr>
            <a:lvl7pPr lvl="6" algn="ctr">
              <a:lnSpc>
                <a:spcPct val="100000"/>
              </a:lnSpc>
              <a:spcBef>
                <a:spcPts val="0"/>
              </a:spcBef>
              <a:spcAft>
                <a:spcPts val="0"/>
              </a:spcAft>
              <a:buSzPts val="3000"/>
              <a:buNone/>
              <a:defRPr b="1" sz="2200"/>
            </a:lvl7pPr>
            <a:lvl8pPr lvl="7" algn="ctr">
              <a:lnSpc>
                <a:spcPct val="100000"/>
              </a:lnSpc>
              <a:spcBef>
                <a:spcPts val="0"/>
              </a:spcBef>
              <a:spcAft>
                <a:spcPts val="0"/>
              </a:spcAft>
              <a:buSzPts val="3000"/>
              <a:buNone/>
              <a:defRPr b="1" sz="2200"/>
            </a:lvl8pPr>
            <a:lvl9pPr lvl="8" algn="ctr">
              <a:lnSpc>
                <a:spcPct val="100000"/>
              </a:lnSpc>
              <a:spcBef>
                <a:spcPts val="0"/>
              </a:spcBef>
              <a:spcAft>
                <a:spcPts val="0"/>
              </a:spcAft>
              <a:buSzPts val="3000"/>
              <a:buNone/>
              <a:defRPr b="1" sz="2200"/>
            </a:lvl9pPr>
          </a:lstStyle>
          <a:p/>
        </p:txBody>
      </p:sp>
      <p:sp>
        <p:nvSpPr>
          <p:cNvPr id="63" name="Google Shape;63;p63"/>
          <p:cNvSpPr txBox="1"/>
          <p:nvPr>
            <p:ph idx="1" type="subTitle"/>
          </p:nvPr>
        </p:nvSpPr>
        <p:spPr>
          <a:xfrm>
            <a:off x="2010450" y="1564250"/>
            <a:ext cx="5123100" cy="150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800"/>
              <a:buNone/>
              <a:defRPr sz="2400"/>
            </a:lvl1pPr>
            <a:lvl2pPr lvl="1" algn="l">
              <a:lnSpc>
                <a:spcPct val="115000"/>
              </a:lnSpc>
              <a:spcBef>
                <a:spcPts val="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4" name="Shape 64"/>
        <p:cNvGrpSpPr/>
        <p:nvPr/>
      </p:nvGrpSpPr>
      <p:grpSpPr>
        <a:xfrm>
          <a:off x="0" y="0"/>
          <a:ext cx="0" cy="0"/>
          <a:chOff x="0" y="0"/>
          <a:chExt cx="0" cy="0"/>
        </a:xfrm>
      </p:grpSpPr>
      <p:sp>
        <p:nvSpPr>
          <p:cNvPr id="65" name="Google Shape;65;p64"/>
          <p:cNvSpPr/>
          <p:nvPr/>
        </p:nvSpPr>
        <p:spPr>
          <a:xfrm flipH="1">
            <a:off x="7472024" y="-417576"/>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 name="Google Shape;66;p64"/>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64"/>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64"/>
          <p:cNvSpPr/>
          <p:nvPr/>
        </p:nvSpPr>
        <p:spPr>
          <a:xfrm flipH="1">
            <a:off x="6913535" y="487826"/>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64"/>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64"/>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64"/>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64"/>
          <p:cNvSpPr/>
          <p:nvPr/>
        </p:nvSpPr>
        <p:spPr>
          <a:xfrm rot="10800000">
            <a:off x="297775" y="4527034"/>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p64"/>
          <p:cNvSpPr/>
          <p:nvPr/>
        </p:nvSpPr>
        <p:spPr>
          <a:xfrm rot="10800000">
            <a:off x="729661" y="4468010"/>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64"/>
          <p:cNvSpPr/>
          <p:nvPr/>
        </p:nvSpPr>
        <p:spPr>
          <a:xfrm>
            <a:off x="4200526" y="-417575"/>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64"/>
          <p:cNvSpPr txBox="1"/>
          <p:nvPr>
            <p:ph idx="1" type="body"/>
          </p:nvPr>
        </p:nvSpPr>
        <p:spPr>
          <a:xfrm>
            <a:off x="713225" y="1408150"/>
            <a:ext cx="6746400" cy="2995500"/>
          </a:xfrm>
          <a:prstGeom prst="rect">
            <a:avLst/>
          </a:prstGeom>
          <a:noFill/>
          <a:ln>
            <a:noFill/>
          </a:ln>
        </p:spPr>
        <p:txBody>
          <a:bodyPr anchorCtr="0" anchor="t" bIns="91425" lIns="91425" spcFirstLastPara="1" rIns="91425" wrap="square" tIns="91425">
            <a:noAutofit/>
          </a:bodyPr>
          <a:lstStyle>
            <a:lvl1pPr indent="-304800" lvl="0" marL="457200" algn="l">
              <a:lnSpc>
                <a:spcPct val="100000"/>
              </a:lnSpc>
              <a:spcBef>
                <a:spcPts val="0"/>
              </a:spcBef>
              <a:spcAft>
                <a:spcPts val="0"/>
              </a:spcAft>
              <a:buSzPts val="1200"/>
              <a:buFont typeface="Anaheim"/>
              <a:buChar char="●"/>
              <a:defRPr b="1" sz="1400"/>
            </a:lvl1pPr>
            <a:lvl2pPr indent="-304800" lvl="1" marL="914400" algn="l">
              <a:lnSpc>
                <a:spcPct val="100000"/>
              </a:lnSpc>
              <a:spcBef>
                <a:spcPts val="0"/>
              </a:spcBef>
              <a:spcAft>
                <a:spcPts val="0"/>
              </a:spcAft>
              <a:buSzPts val="1200"/>
              <a:buFont typeface="Roboto Condensed Light"/>
              <a:buChar char="○"/>
              <a:defRPr/>
            </a:lvl2pPr>
            <a:lvl3pPr indent="-304800" lvl="2" marL="1371600" algn="l">
              <a:lnSpc>
                <a:spcPct val="115000"/>
              </a:lnSpc>
              <a:spcBef>
                <a:spcPts val="0"/>
              </a:spcBef>
              <a:spcAft>
                <a:spcPts val="0"/>
              </a:spcAft>
              <a:buSzPts val="1200"/>
              <a:buFont typeface="Roboto Condensed Light"/>
              <a:buChar char="■"/>
              <a:defRPr/>
            </a:lvl3pPr>
            <a:lvl4pPr indent="-304800" lvl="3" marL="1828800" algn="l">
              <a:lnSpc>
                <a:spcPct val="115000"/>
              </a:lnSpc>
              <a:spcBef>
                <a:spcPts val="0"/>
              </a:spcBef>
              <a:spcAft>
                <a:spcPts val="0"/>
              </a:spcAft>
              <a:buSzPts val="1200"/>
              <a:buFont typeface="Roboto Condensed Light"/>
              <a:buChar char="●"/>
              <a:defRPr/>
            </a:lvl4pPr>
            <a:lvl5pPr indent="-304800" lvl="4" marL="2286000" algn="l">
              <a:lnSpc>
                <a:spcPct val="115000"/>
              </a:lnSpc>
              <a:spcBef>
                <a:spcPts val="0"/>
              </a:spcBef>
              <a:spcAft>
                <a:spcPts val="0"/>
              </a:spcAft>
              <a:buSzPts val="1200"/>
              <a:buFont typeface="Roboto Condensed Light"/>
              <a:buChar char="○"/>
              <a:defRPr/>
            </a:lvl5pPr>
            <a:lvl6pPr indent="-304800" lvl="5" marL="2743200" algn="l">
              <a:lnSpc>
                <a:spcPct val="115000"/>
              </a:lnSpc>
              <a:spcBef>
                <a:spcPts val="0"/>
              </a:spcBef>
              <a:spcAft>
                <a:spcPts val="0"/>
              </a:spcAft>
              <a:buSzPts val="1200"/>
              <a:buFont typeface="Roboto Condensed Light"/>
              <a:buChar char="■"/>
              <a:defRPr/>
            </a:lvl6pPr>
            <a:lvl7pPr indent="-304800" lvl="6" marL="3200400" algn="l">
              <a:lnSpc>
                <a:spcPct val="115000"/>
              </a:lnSpc>
              <a:spcBef>
                <a:spcPts val="0"/>
              </a:spcBef>
              <a:spcAft>
                <a:spcPts val="0"/>
              </a:spcAft>
              <a:buSzPts val="1200"/>
              <a:buFont typeface="Roboto Condensed Light"/>
              <a:buChar char="●"/>
              <a:defRPr/>
            </a:lvl7pPr>
            <a:lvl8pPr indent="-304800" lvl="7" marL="3657600" algn="l">
              <a:lnSpc>
                <a:spcPct val="115000"/>
              </a:lnSpc>
              <a:spcBef>
                <a:spcPts val="0"/>
              </a:spcBef>
              <a:spcAft>
                <a:spcPts val="0"/>
              </a:spcAft>
              <a:buSzPts val="1200"/>
              <a:buFont typeface="Roboto Condensed Light"/>
              <a:buChar char="○"/>
              <a:defRPr/>
            </a:lvl8pPr>
            <a:lvl9pPr indent="-304800" lvl="8" marL="4114800" algn="l">
              <a:lnSpc>
                <a:spcPct val="115000"/>
              </a:lnSpc>
              <a:spcBef>
                <a:spcPts val="0"/>
              </a:spcBef>
              <a:spcAft>
                <a:spcPts val="0"/>
              </a:spcAft>
              <a:buSzPts val="1200"/>
              <a:buFont typeface="Roboto Condensed Light"/>
              <a:buChar char="■"/>
              <a:defRPr/>
            </a:lvl9pPr>
          </a:lstStyle>
          <a:p/>
        </p:txBody>
      </p:sp>
      <p:sp>
        <p:nvSpPr>
          <p:cNvPr id="76" name="Google Shape;76;p64"/>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65"/>
          <p:cNvSpPr/>
          <p:nvPr/>
        </p:nvSpPr>
        <p:spPr>
          <a:xfrm>
            <a:off x="83007" y="4419291"/>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65"/>
          <p:cNvSpPr/>
          <p:nvPr/>
        </p:nvSpPr>
        <p:spPr>
          <a:xfrm>
            <a:off x="160783" y="4126363"/>
            <a:ext cx="180796" cy="155238"/>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65"/>
          <p:cNvSpPr/>
          <p:nvPr/>
        </p:nvSpPr>
        <p:spPr>
          <a:xfrm>
            <a:off x="8626510" y="3870225"/>
            <a:ext cx="122676" cy="108604"/>
          </a:xfrm>
          <a:custGeom>
            <a:rect b="b" l="l" r="r" t="t"/>
            <a:pathLst>
              <a:path extrusionOk="0" h="3442" w="3888">
                <a:moveTo>
                  <a:pt x="1997" y="1"/>
                </a:moveTo>
                <a:cubicBezTo>
                  <a:pt x="1964" y="1"/>
                  <a:pt x="1931" y="1"/>
                  <a:pt x="1899" y="2"/>
                </a:cubicBezTo>
                <a:cubicBezTo>
                  <a:pt x="1768" y="2"/>
                  <a:pt x="1637" y="13"/>
                  <a:pt x="1518" y="61"/>
                </a:cubicBezTo>
                <a:cubicBezTo>
                  <a:pt x="1303" y="133"/>
                  <a:pt x="1149" y="311"/>
                  <a:pt x="1006" y="490"/>
                </a:cubicBezTo>
                <a:cubicBezTo>
                  <a:pt x="1" y="1985"/>
                  <a:pt x="1228" y="3442"/>
                  <a:pt x="2397" y="3442"/>
                </a:cubicBezTo>
                <a:cubicBezTo>
                  <a:pt x="2931" y="3442"/>
                  <a:pt x="3453" y="3138"/>
                  <a:pt x="3744" y="2395"/>
                </a:cubicBezTo>
                <a:cubicBezTo>
                  <a:pt x="3828" y="2192"/>
                  <a:pt x="3851" y="1966"/>
                  <a:pt x="3863" y="1752"/>
                </a:cubicBezTo>
                <a:cubicBezTo>
                  <a:pt x="3887" y="1335"/>
                  <a:pt x="3828" y="906"/>
                  <a:pt x="3589" y="585"/>
                </a:cubicBezTo>
                <a:cubicBezTo>
                  <a:pt x="3228" y="111"/>
                  <a:pt x="2599" y="1"/>
                  <a:pt x="19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65"/>
          <p:cNvSpPr/>
          <p:nvPr/>
        </p:nvSpPr>
        <p:spPr>
          <a:xfrm>
            <a:off x="7815849" y="4126374"/>
            <a:ext cx="1229840" cy="893717"/>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 name="Google Shape;82;p65"/>
          <p:cNvSpPr/>
          <p:nvPr/>
        </p:nvSpPr>
        <p:spPr>
          <a:xfrm>
            <a:off x="-176550" y="3519725"/>
            <a:ext cx="1505044" cy="1871033"/>
          </a:xfrm>
          <a:custGeom>
            <a:rect b="b" l="l" r="r" t="t"/>
            <a:pathLst>
              <a:path extrusionOk="0" h="105440" w="88040">
                <a:moveTo>
                  <a:pt x="0" y="922"/>
                </a:moveTo>
                <a:cubicBezTo>
                  <a:pt x="6557" y="104"/>
                  <a:pt x="14146" y="-1128"/>
                  <a:pt x="19774" y="2335"/>
                </a:cubicBezTo>
                <a:cubicBezTo>
                  <a:pt x="29635" y="8403"/>
                  <a:pt x="29502" y="24370"/>
                  <a:pt x="38606" y="31524"/>
                </a:cubicBezTo>
                <a:cubicBezTo>
                  <a:pt x="47615" y="38603"/>
                  <a:pt x="65678" y="29995"/>
                  <a:pt x="72033" y="39528"/>
                </a:cubicBezTo>
                <a:cubicBezTo>
                  <a:pt x="78216" y="48803"/>
                  <a:pt x="70081" y="61854"/>
                  <a:pt x="71091" y="72955"/>
                </a:cubicBezTo>
                <a:cubicBezTo>
                  <a:pt x="71947" y="82365"/>
                  <a:pt x="80488" y="89407"/>
                  <a:pt x="86157" y="96966"/>
                </a:cubicBezTo>
                <a:cubicBezTo>
                  <a:pt x="87893" y="99281"/>
                  <a:pt x="86745" y="102852"/>
                  <a:pt x="88040" y="10544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65"/>
          <p:cNvSpPr txBox="1"/>
          <p:nvPr>
            <p:ph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84" name="Google Shape;84;p65"/>
          <p:cNvSpPr/>
          <p:nvPr/>
        </p:nvSpPr>
        <p:spPr>
          <a:xfrm>
            <a:off x="6802475" y="-47685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85" name="Shape 85"/>
        <p:cNvGrpSpPr/>
        <p:nvPr/>
      </p:nvGrpSpPr>
      <p:grpSpPr>
        <a:xfrm>
          <a:off x="0" y="0"/>
          <a:ext cx="0" cy="0"/>
          <a:chOff x="0" y="0"/>
          <a:chExt cx="0" cy="0"/>
        </a:xfrm>
      </p:grpSpPr>
      <p:sp>
        <p:nvSpPr>
          <p:cNvPr id="86" name="Google Shape;86;p66"/>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66"/>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66"/>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66"/>
          <p:cNvSpPr/>
          <p:nvPr/>
        </p:nvSpPr>
        <p:spPr>
          <a:xfrm>
            <a:off x="7" y="2800041"/>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66"/>
          <p:cNvSpPr/>
          <p:nvPr/>
        </p:nvSpPr>
        <p:spPr>
          <a:xfrm>
            <a:off x="-505632" y="4419747"/>
            <a:ext cx="1549701" cy="1126046"/>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66"/>
          <p:cNvSpPr/>
          <p:nvPr/>
        </p:nvSpPr>
        <p:spPr>
          <a:xfrm>
            <a:off x="6137275" y="4732975"/>
            <a:ext cx="3083750" cy="1126046"/>
          </a:xfrm>
          <a:custGeom>
            <a:rect b="b" l="l" r="r" t="t"/>
            <a:pathLst>
              <a:path extrusionOk="0" h="51802" w="123350">
                <a:moveTo>
                  <a:pt x="0" y="51802"/>
                </a:moveTo>
                <a:cubicBezTo>
                  <a:pt x="0" y="40573"/>
                  <a:pt x="4640" y="25841"/>
                  <a:pt x="15066" y="21671"/>
                </a:cubicBezTo>
                <a:cubicBezTo>
                  <a:pt x="26309" y="17174"/>
                  <a:pt x="39497" y="16690"/>
                  <a:pt x="51318" y="19317"/>
                </a:cubicBezTo>
                <a:cubicBezTo>
                  <a:pt x="58713" y="20960"/>
                  <a:pt x="65908" y="25250"/>
                  <a:pt x="73445" y="24496"/>
                </a:cubicBezTo>
                <a:cubicBezTo>
                  <a:pt x="80103" y="23830"/>
                  <a:pt x="81225" y="13481"/>
                  <a:pt x="86157" y="8959"/>
                </a:cubicBezTo>
                <a:cubicBezTo>
                  <a:pt x="95418" y="468"/>
                  <a:pt x="112114" y="-2785"/>
                  <a:pt x="123350" y="2839"/>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66"/>
          <p:cNvSpPr txBox="1"/>
          <p:nvPr>
            <p:ph type="title"/>
          </p:nvPr>
        </p:nvSpPr>
        <p:spPr>
          <a:xfrm>
            <a:off x="1185454" y="1493925"/>
            <a:ext cx="2124900" cy="2214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3" name="Google Shape;93;p66"/>
          <p:cNvSpPr txBox="1"/>
          <p:nvPr>
            <p:ph idx="1" type="subTitle"/>
          </p:nvPr>
        </p:nvSpPr>
        <p:spPr>
          <a:xfrm>
            <a:off x="1185446" y="1792569"/>
            <a:ext cx="2124900" cy="4848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4" name="Google Shape;94;p66"/>
          <p:cNvSpPr txBox="1"/>
          <p:nvPr>
            <p:ph idx="2"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95" name="Google Shape;95;p66"/>
          <p:cNvSpPr txBox="1"/>
          <p:nvPr>
            <p:ph idx="3" type="title"/>
          </p:nvPr>
        </p:nvSpPr>
        <p:spPr>
          <a:xfrm>
            <a:off x="1185454" y="2518588"/>
            <a:ext cx="2124900" cy="2214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6" name="Google Shape;96;p66"/>
          <p:cNvSpPr txBox="1"/>
          <p:nvPr>
            <p:ph idx="4" type="subTitle"/>
          </p:nvPr>
        </p:nvSpPr>
        <p:spPr>
          <a:xfrm>
            <a:off x="1185446" y="2817232"/>
            <a:ext cx="2124900" cy="4848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7" name="Google Shape;97;p66"/>
          <p:cNvSpPr txBox="1"/>
          <p:nvPr>
            <p:ph idx="5" type="title"/>
          </p:nvPr>
        </p:nvSpPr>
        <p:spPr>
          <a:xfrm>
            <a:off x="1185454" y="3543275"/>
            <a:ext cx="2124900" cy="2214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98" name="Google Shape;98;p66"/>
          <p:cNvSpPr txBox="1"/>
          <p:nvPr>
            <p:ph idx="6" type="subTitle"/>
          </p:nvPr>
        </p:nvSpPr>
        <p:spPr>
          <a:xfrm>
            <a:off x="1185446" y="3841919"/>
            <a:ext cx="2124900" cy="4848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9" name="Google Shape;99;p66"/>
          <p:cNvSpPr txBox="1"/>
          <p:nvPr>
            <p:ph idx="7" type="title"/>
          </p:nvPr>
        </p:nvSpPr>
        <p:spPr>
          <a:xfrm>
            <a:off x="5833654" y="1493925"/>
            <a:ext cx="2124900" cy="221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100" name="Google Shape;100;p66"/>
          <p:cNvSpPr txBox="1"/>
          <p:nvPr>
            <p:ph idx="8" type="subTitle"/>
          </p:nvPr>
        </p:nvSpPr>
        <p:spPr>
          <a:xfrm>
            <a:off x="5833646" y="1792569"/>
            <a:ext cx="2124900" cy="484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66"/>
          <p:cNvSpPr txBox="1"/>
          <p:nvPr>
            <p:ph idx="9" type="title"/>
          </p:nvPr>
        </p:nvSpPr>
        <p:spPr>
          <a:xfrm>
            <a:off x="5833654" y="2518588"/>
            <a:ext cx="2124900" cy="221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102" name="Google Shape;102;p66"/>
          <p:cNvSpPr txBox="1"/>
          <p:nvPr>
            <p:ph idx="13" type="subTitle"/>
          </p:nvPr>
        </p:nvSpPr>
        <p:spPr>
          <a:xfrm>
            <a:off x="5833646" y="2817232"/>
            <a:ext cx="2124900" cy="484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66"/>
          <p:cNvSpPr txBox="1"/>
          <p:nvPr>
            <p:ph idx="14" type="title"/>
          </p:nvPr>
        </p:nvSpPr>
        <p:spPr>
          <a:xfrm>
            <a:off x="5833654" y="3543275"/>
            <a:ext cx="2124900" cy="221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104" name="Google Shape;104;p66"/>
          <p:cNvSpPr txBox="1"/>
          <p:nvPr>
            <p:ph idx="15" type="subTitle"/>
          </p:nvPr>
        </p:nvSpPr>
        <p:spPr>
          <a:xfrm>
            <a:off x="5833646" y="3841919"/>
            <a:ext cx="2124900" cy="484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2">
    <p:spTree>
      <p:nvGrpSpPr>
        <p:cNvPr id="105" name="Shape 105"/>
        <p:cNvGrpSpPr/>
        <p:nvPr/>
      </p:nvGrpSpPr>
      <p:grpSpPr>
        <a:xfrm>
          <a:off x="0" y="0"/>
          <a:ext cx="0" cy="0"/>
          <a:chOff x="0" y="0"/>
          <a:chExt cx="0" cy="0"/>
        </a:xfrm>
      </p:grpSpPr>
      <p:sp>
        <p:nvSpPr>
          <p:cNvPr id="106" name="Google Shape;106;p67"/>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67"/>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67"/>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67"/>
          <p:cNvSpPr/>
          <p:nvPr/>
        </p:nvSpPr>
        <p:spPr>
          <a:xfrm>
            <a:off x="8230855" y="895245"/>
            <a:ext cx="46982" cy="38715"/>
          </a:xfrm>
          <a:custGeom>
            <a:rect b="b" l="l" r="r" t="t"/>
            <a:pathLst>
              <a:path extrusionOk="0" h="1227" w="1489">
                <a:moveTo>
                  <a:pt x="865" y="1"/>
                </a:moveTo>
                <a:cubicBezTo>
                  <a:pt x="766" y="1"/>
                  <a:pt x="665" y="26"/>
                  <a:pt x="572" y="83"/>
                </a:cubicBezTo>
                <a:cubicBezTo>
                  <a:pt x="476" y="142"/>
                  <a:pt x="357" y="214"/>
                  <a:pt x="250" y="273"/>
                </a:cubicBezTo>
                <a:cubicBezTo>
                  <a:pt x="0" y="416"/>
                  <a:pt x="0" y="809"/>
                  <a:pt x="250" y="952"/>
                </a:cubicBezTo>
                <a:cubicBezTo>
                  <a:pt x="369" y="1012"/>
                  <a:pt x="476" y="1071"/>
                  <a:pt x="572" y="1143"/>
                </a:cubicBezTo>
                <a:cubicBezTo>
                  <a:pt x="670" y="1200"/>
                  <a:pt x="774" y="1227"/>
                  <a:pt x="876" y="1227"/>
                </a:cubicBezTo>
                <a:cubicBezTo>
                  <a:pt x="1195" y="1227"/>
                  <a:pt x="1488" y="970"/>
                  <a:pt x="1488" y="619"/>
                </a:cubicBezTo>
                <a:cubicBezTo>
                  <a:pt x="1488" y="265"/>
                  <a:pt x="1184" y="1"/>
                  <a:pt x="86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67"/>
          <p:cNvSpPr/>
          <p:nvPr/>
        </p:nvSpPr>
        <p:spPr>
          <a:xfrm>
            <a:off x="8387857" y="931214"/>
            <a:ext cx="89451" cy="77872"/>
          </a:xfrm>
          <a:custGeom>
            <a:rect b="b" l="l" r="r" t="t"/>
            <a:pathLst>
              <a:path extrusionOk="0" h="2468" w="2835">
                <a:moveTo>
                  <a:pt x="1319" y="0"/>
                </a:moveTo>
                <a:cubicBezTo>
                  <a:pt x="1296" y="0"/>
                  <a:pt x="1273" y="1"/>
                  <a:pt x="1251" y="3"/>
                </a:cubicBezTo>
                <a:cubicBezTo>
                  <a:pt x="930" y="14"/>
                  <a:pt x="620" y="134"/>
                  <a:pt x="370" y="360"/>
                </a:cubicBezTo>
                <a:cubicBezTo>
                  <a:pt x="251" y="479"/>
                  <a:pt x="168" y="598"/>
                  <a:pt x="120" y="765"/>
                </a:cubicBezTo>
                <a:cubicBezTo>
                  <a:pt x="48" y="907"/>
                  <a:pt x="1" y="1074"/>
                  <a:pt x="13" y="1241"/>
                </a:cubicBezTo>
                <a:cubicBezTo>
                  <a:pt x="37" y="1562"/>
                  <a:pt x="132" y="1896"/>
                  <a:pt x="370" y="2110"/>
                </a:cubicBezTo>
                <a:cubicBezTo>
                  <a:pt x="632" y="2336"/>
                  <a:pt x="906" y="2467"/>
                  <a:pt x="1251" y="2467"/>
                </a:cubicBezTo>
                <a:cubicBezTo>
                  <a:pt x="1418" y="2467"/>
                  <a:pt x="1596" y="2431"/>
                  <a:pt x="1763" y="2408"/>
                </a:cubicBezTo>
                <a:cubicBezTo>
                  <a:pt x="1834" y="2396"/>
                  <a:pt x="1906" y="2396"/>
                  <a:pt x="1965" y="2384"/>
                </a:cubicBezTo>
                <a:cubicBezTo>
                  <a:pt x="2061" y="2336"/>
                  <a:pt x="2168" y="2312"/>
                  <a:pt x="2251" y="2265"/>
                </a:cubicBezTo>
                <a:cubicBezTo>
                  <a:pt x="2382" y="2193"/>
                  <a:pt x="2501" y="2086"/>
                  <a:pt x="2584" y="1955"/>
                </a:cubicBezTo>
                <a:cubicBezTo>
                  <a:pt x="2656" y="1872"/>
                  <a:pt x="2704" y="1788"/>
                  <a:pt x="2727" y="1681"/>
                </a:cubicBezTo>
                <a:cubicBezTo>
                  <a:pt x="2799" y="1538"/>
                  <a:pt x="2835" y="1384"/>
                  <a:pt x="2835" y="1217"/>
                </a:cubicBezTo>
                <a:cubicBezTo>
                  <a:pt x="2823" y="1015"/>
                  <a:pt x="2775" y="800"/>
                  <a:pt x="2668" y="622"/>
                </a:cubicBezTo>
                <a:cubicBezTo>
                  <a:pt x="2596" y="491"/>
                  <a:pt x="2489" y="372"/>
                  <a:pt x="2358" y="300"/>
                </a:cubicBezTo>
                <a:cubicBezTo>
                  <a:pt x="2263" y="193"/>
                  <a:pt x="2132" y="122"/>
                  <a:pt x="1965" y="86"/>
                </a:cubicBezTo>
                <a:cubicBezTo>
                  <a:pt x="1894" y="74"/>
                  <a:pt x="1822" y="74"/>
                  <a:pt x="1763" y="62"/>
                </a:cubicBezTo>
                <a:cubicBezTo>
                  <a:pt x="1619" y="31"/>
                  <a:pt x="1465" y="0"/>
                  <a:pt x="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67"/>
          <p:cNvSpPr/>
          <p:nvPr/>
        </p:nvSpPr>
        <p:spPr>
          <a:xfrm>
            <a:off x="8638758" y="721267"/>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67"/>
          <p:cNvSpPr/>
          <p:nvPr/>
        </p:nvSpPr>
        <p:spPr>
          <a:xfrm>
            <a:off x="159207" y="4038291"/>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67"/>
          <p:cNvSpPr/>
          <p:nvPr/>
        </p:nvSpPr>
        <p:spPr>
          <a:xfrm>
            <a:off x="826468" y="4400697"/>
            <a:ext cx="1549701" cy="1126046"/>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67"/>
          <p:cNvSpPr/>
          <p:nvPr/>
        </p:nvSpPr>
        <p:spPr>
          <a:xfrm>
            <a:off x="6308725" y="4199575"/>
            <a:ext cx="3083750" cy="1126046"/>
          </a:xfrm>
          <a:custGeom>
            <a:rect b="b" l="l" r="r" t="t"/>
            <a:pathLst>
              <a:path extrusionOk="0" h="51802" w="123350">
                <a:moveTo>
                  <a:pt x="0" y="51802"/>
                </a:moveTo>
                <a:cubicBezTo>
                  <a:pt x="0" y="40573"/>
                  <a:pt x="4640" y="25841"/>
                  <a:pt x="15066" y="21671"/>
                </a:cubicBezTo>
                <a:cubicBezTo>
                  <a:pt x="26309" y="17174"/>
                  <a:pt x="39497" y="16690"/>
                  <a:pt x="51318" y="19317"/>
                </a:cubicBezTo>
                <a:cubicBezTo>
                  <a:pt x="58713" y="20960"/>
                  <a:pt x="65908" y="25250"/>
                  <a:pt x="73445" y="24496"/>
                </a:cubicBezTo>
                <a:cubicBezTo>
                  <a:pt x="80103" y="23830"/>
                  <a:pt x="81225" y="13481"/>
                  <a:pt x="86157" y="8959"/>
                </a:cubicBezTo>
                <a:cubicBezTo>
                  <a:pt x="95418" y="468"/>
                  <a:pt x="112114" y="-2785"/>
                  <a:pt x="123350" y="2839"/>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7"/>
          <p:cNvSpPr txBox="1"/>
          <p:nvPr>
            <p:ph type="title"/>
          </p:nvPr>
        </p:nvSpPr>
        <p:spPr>
          <a:xfrm>
            <a:off x="1409700" y="1535750"/>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16" name="Google Shape;116;p67"/>
          <p:cNvSpPr txBox="1"/>
          <p:nvPr>
            <p:ph idx="1" type="subTitle"/>
          </p:nvPr>
        </p:nvSpPr>
        <p:spPr>
          <a:xfrm>
            <a:off x="720000" y="1983350"/>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17" name="Google Shape;117;p67"/>
          <p:cNvSpPr txBox="1"/>
          <p:nvPr>
            <p:ph idx="2" type="title"/>
          </p:nvPr>
        </p:nvSpPr>
        <p:spPr>
          <a:xfrm>
            <a:off x="720000" y="1535750"/>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18" name="Google Shape;118;p67"/>
          <p:cNvSpPr txBox="1"/>
          <p:nvPr>
            <p:ph idx="3" type="title"/>
          </p:nvPr>
        </p:nvSpPr>
        <p:spPr>
          <a:xfrm>
            <a:off x="4001424" y="1535750"/>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19" name="Google Shape;119;p67"/>
          <p:cNvSpPr txBox="1"/>
          <p:nvPr>
            <p:ph idx="4" type="subTitle"/>
          </p:nvPr>
        </p:nvSpPr>
        <p:spPr>
          <a:xfrm>
            <a:off x="3311724" y="1983350"/>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0" name="Google Shape;120;p67"/>
          <p:cNvSpPr txBox="1"/>
          <p:nvPr>
            <p:ph idx="5" type="title"/>
          </p:nvPr>
        </p:nvSpPr>
        <p:spPr>
          <a:xfrm>
            <a:off x="3311724" y="1535750"/>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21" name="Google Shape;121;p67"/>
          <p:cNvSpPr txBox="1"/>
          <p:nvPr>
            <p:ph idx="6" type="title"/>
          </p:nvPr>
        </p:nvSpPr>
        <p:spPr>
          <a:xfrm>
            <a:off x="6593149" y="1535750"/>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22" name="Google Shape;122;p67"/>
          <p:cNvSpPr txBox="1"/>
          <p:nvPr>
            <p:ph idx="7" type="subTitle"/>
          </p:nvPr>
        </p:nvSpPr>
        <p:spPr>
          <a:xfrm>
            <a:off x="5903449" y="1983350"/>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3" name="Google Shape;123;p67"/>
          <p:cNvSpPr txBox="1"/>
          <p:nvPr>
            <p:ph idx="8" type="title"/>
          </p:nvPr>
        </p:nvSpPr>
        <p:spPr>
          <a:xfrm>
            <a:off x="5903449" y="1535750"/>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24" name="Google Shape;124;p67"/>
          <p:cNvSpPr txBox="1"/>
          <p:nvPr>
            <p:ph idx="9" type="title"/>
          </p:nvPr>
        </p:nvSpPr>
        <p:spPr>
          <a:xfrm>
            <a:off x="1409700" y="3096625"/>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25" name="Google Shape;125;p67"/>
          <p:cNvSpPr txBox="1"/>
          <p:nvPr>
            <p:ph idx="13" type="subTitle"/>
          </p:nvPr>
        </p:nvSpPr>
        <p:spPr>
          <a:xfrm>
            <a:off x="720000" y="3544225"/>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6" name="Google Shape;126;p67"/>
          <p:cNvSpPr txBox="1"/>
          <p:nvPr>
            <p:ph idx="14" type="title"/>
          </p:nvPr>
        </p:nvSpPr>
        <p:spPr>
          <a:xfrm>
            <a:off x="720000" y="3096625"/>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27" name="Google Shape;127;p67"/>
          <p:cNvSpPr txBox="1"/>
          <p:nvPr>
            <p:ph idx="15" type="title"/>
          </p:nvPr>
        </p:nvSpPr>
        <p:spPr>
          <a:xfrm>
            <a:off x="4001424" y="3096625"/>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28" name="Google Shape;128;p67"/>
          <p:cNvSpPr txBox="1"/>
          <p:nvPr>
            <p:ph idx="16" type="subTitle"/>
          </p:nvPr>
        </p:nvSpPr>
        <p:spPr>
          <a:xfrm>
            <a:off x="3311724" y="3544225"/>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29" name="Google Shape;129;p67"/>
          <p:cNvSpPr txBox="1"/>
          <p:nvPr>
            <p:ph idx="17" type="title"/>
          </p:nvPr>
        </p:nvSpPr>
        <p:spPr>
          <a:xfrm>
            <a:off x="3311724" y="3096625"/>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30" name="Google Shape;130;p67"/>
          <p:cNvSpPr txBox="1"/>
          <p:nvPr>
            <p:ph idx="18" type="title"/>
          </p:nvPr>
        </p:nvSpPr>
        <p:spPr>
          <a:xfrm>
            <a:off x="6593149" y="3096625"/>
            <a:ext cx="1836300" cy="4476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31" name="Google Shape;131;p67"/>
          <p:cNvSpPr txBox="1"/>
          <p:nvPr>
            <p:ph idx="19" type="subTitle"/>
          </p:nvPr>
        </p:nvSpPr>
        <p:spPr>
          <a:xfrm>
            <a:off x="5903449" y="3544225"/>
            <a:ext cx="2525700" cy="500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2" name="Google Shape;132;p67"/>
          <p:cNvSpPr txBox="1"/>
          <p:nvPr>
            <p:ph idx="20" type="title"/>
          </p:nvPr>
        </p:nvSpPr>
        <p:spPr>
          <a:xfrm>
            <a:off x="5903449" y="3096625"/>
            <a:ext cx="689700" cy="4476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i="0" sz="3000">
                <a:solidFill>
                  <a:schemeClr val="dk2"/>
                </a:solidFill>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133" name="Google Shape;133;p67"/>
          <p:cNvSpPr txBox="1"/>
          <p:nvPr>
            <p:ph idx="21"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34" name="Shape 134"/>
        <p:cNvGrpSpPr/>
        <p:nvPr/>
      </p:nvGrpSpPr>
      <p:grpSpPr>
        <a:xfrm>
          <a:off x="0" y="0"/>
          <a:ext cx="0" cy="0"/>
          <a:chOff x="0" y="0"/>
          <a:chExt cx="0" cy="0"/>
        </a:xfrm>
      </p:grpSpPr>
      <p:sp>
        <p:nvSpPr>
          <p:cNvPr id="135" name="Google Shape;135;p68"/>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p68"/>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68"/>
          <p:cNvSpPr/>
          <p:nvPr/>
        </p:nvSpPr>
        <p:spPr>
          <a:xfrm>
            <a:off x="5089357" y="160616"/>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68"/>
          <p:cNvSpPr/>
          <p:nvPr/>
        </p:nvSpPr>
        <p:spPr>
          <a:xfrm>
            <a:off x="-505632" y="4419747"/>
            <a:ext cx="1549701" cy="1126046"/>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68"/>
          <p:cNvSpPr/>
          <p:nvPr/>
        </p:nvSpPr>
        <p:spPr>
          <a:xfrm>
            <a:off x="6137275" y="4732975"/>
            <a:ext cx="3083750" cy="1126046"/>
          </a:xfrm>
          <a:custGeom>
            <a:rect b="b" l="l" r="r" t="t"/>
            <a:pathLst>
              <a:path extrusionOk="0" h="51802" w="123350">
                <a:moveTo>
                  <a:pt x="0" y="51802"/>
                </a:moveTo>
                <a:cubicBezTo>
                  <a:pt x="0" y="40573"/>
                  <a:pt x="4640" y="25841"/>
                  <a:pt x="15066" y="21671"/>
                </a:cubicBezTo>
                <a:cubicBezTo>
                  <a:pt x="26309" y="17174"/>
                  <a:pt x="39497" y="16690"/>
                  <a:pt x="51318" y="19317"/>
                </a:cubicBezTo>
                <a:cubicBezTo>
                  <a:pt x="58713" y="20960"/>
                  <a:pt x="65908" y="25250"/>
                  <a:pt x="73445" y="24496"/>
                </a:cubicBezTo>
                <a:cubicBezTo>
                  <a:pt x="80103" y="23830"/>
                  <a:pt x="81225" y="13481"/>
                  <a:pt x="86157" y="8959"/>
                </a:cubicBezTo>
                <a:cubicBezTo>
                  <a:pt x="95418" y="468"/>
                  <a:pt x="112114" y="-2785"/>
                  <a:pt x="123350" y="2839"/>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68"/>
          <p:cNvSpPr txBox="1"/>
          <p:nvPr>
            <p:ph idx="1" type="subTitle"/>
          </p:nvPr>
        </p:nvSpPr>
        <p:spPr>
          <a:xfrm>
            <a:off x="713225" y="1416997"/>
            <a:ext cx="3445800" cy="47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Font typeface="Bebas Neue"/>
              <a:buNone/>
              <a:defRPr sz="2400">
                <a:latin typeface="Abhaya Libre"/>
                <a:ea typeface="Abhaya Libre"/>
                <a:cs typeface="Abhaya Libre"/>
                <a:sym typeface="Abhaya Libre"/>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1" name="Google Shape;141;p68"/>
          <p:cNvSpPr txBox="1"/>
          <p:nvPr>
            <p:ph idx="2" type="subTitle"/>
          </p:nvPr>
        </p:nvSpPr>
        <p:spPr>
          <a:xfrm>
            <a:off x="4984975" y="1416997"/>
            <a:ext cx="3445800" cy="47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Font typeface="Bebas Neue"/>
              <a:buNone/>
              <a:defRPr sz="2400">
                <a:latin typeface="Abhaya Libre"/>
                <a:ea typeface="Abhaya Libre"/>
                <a:cs typeface="Abhaya Libre"/>
                <a:sym typeface="Abhaya Libre"/>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42" name="Google Shape;142;p68"/>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143" name="Google Shape;143;p68"/>
          <p:cNvSpPr txBox="1"/>
          <p:nvPr>
            <p:ph idx="3" type="body"/>
          </p:nvPr>
        </p:nvSpPr>
        <p:spPr>
          <a:xfrm>
            <a:off x="713225" y="1890400"/>
            <a:ext cx="3445800" cy="25464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SzPts val="14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44" name="Google Shape;144;p68"/>
          <p:cNvSpPr txBox="1"/>
          <p:nvPr>
            <p:ph idx="4" type="body"/>
          </p:nvPr>
        </p:nvSpPr>
        <p:spPr>
          <a:xfrm>
            <a:off x="4984975" y="1890400"/>
            <a:ext cx="3445800" cy="25464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SzPts val="14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145" name="Shape 145"/>
        <p:cNvGrpSpPr/>
        <p:nvPr/>
      </p:nvGrpSpPr>
      <p:grpSpPr>
        <a:xfrm>
          <a:off x="0" y="0"/>
          <a:ext cx="0" cy="0"/>
          <a:chOff x="0" y="0"/>
          <a:chExt cx="0" cy="0"/>
        </a:xfrm>
      </p:grpSpPr>
      <p:sp>
        <p:nvSpPr>
          <p:cNvPr id="146" name="Google Shape;146;p69"/>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69"/>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69"/>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p69"/>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 name="Google Shape;150;p69"/>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69"/>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9"/>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69"/>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69"/>
          <p:cNvSpPr txBox="1"/>
          <p:nvPr>
            <p:ph type="title"/>
          </p:nvPr>
        </p:nvSpPr>
        <p:spPr>
          <a:xfrm>
            <a:off x="720000" y="1744926"/>
            <a:ext cx="1881600" cy="26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55" name="Google Shape;155;p69"/>
          <p:cNvSpPr txBox="1"/>
          <p:nvPr>
            <p:ph idx="1" type="subTitle"/>
          </p:nvPr>
        </p:nvSpPr>
        <p:spPr>
          <a:xfrm>
            <a:off x="720250" y="2056235"/>
            <a:ext cx="1881000" cy="80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6" name="Google Shape;156;p69"/>
          <p:cNvSpPr txBox="1"/>
          <p:nvPr>
            <p:ph idx="2" type="title"/>
          </p:nvPr>
        </p:nvSpPr>
        <p:spPr>
          <a:xfrm>
            <a:off x="3008350" y="1744926"/>
            <a:ext cx="1881000" cy="26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57" name="Google Shape;157;p69"/>
          <p:cNvSpPr txBox="1"/>
          <p:nvPr>
            <p:ph idx="3" type="subTitle"/>
          </p:nvPr>
        </p:nvSpPr>
        <p:spPr>
          <a:xfrm>
            <a:off x="3008348" y="2056235"/>
            <a:ext cx="1880400" cy="80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58" name="Google Shape;158;p69"/>
          <p:cNvSpPr txBox="1"/>
          <p:nvPr>
            <p:ph idx="4" type="title"/>
          </p:nvPr>
        </p:nvSpPr>
        <p:spPr>
          <a:xfrm>
            <a:off x="720000" y="3186360"/>
            <a:ext cx="1881600" cy="26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59" name="Google Shape;159;p69"/>
          <p:cNvSpPr txBox="1"/>
          <p:nvPr>
            <p:ph idx="5" type="subTitle"/>
          </p:nvPr>
        </p:nvSpPr>
        <p:spPr>
          <a:xfrm>
            <a:off x="720250" y="3497681"/>
            <a:ext cx="1881000" cy="80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60" name="Google Shape;160;p69"/>
          <p:cNvSpPr txBox="1"/>
          <p:nvPr>
            <p:ph idx="6" type="title"/>
          </p:nvPr>
        </p:nvSpPr>
        <p:spPr>
          <a:xfrm>
            <a:off x="3008350" y="3186360"/>
            <a:ext cx="1881000" cy="263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sz="24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61" name="Google Shape;161;p69"/>
          <p:cNvSpPr txBox="1"/>
          <p:nvPr>
            <p:ph idx="7" type="subTitle"/>
          </p:nvPr>
        </p:nvSpPr>
        <p:spPr>
          <a:xfrm>
            <a:off x="3008348" y="3497681"/>
            <a:ext cx="1880400" cy="800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62" name="Google Shape;162;p69"/>
          <p:cNvSpPr txBox="1"/>
          <p:nvPr>
            <p:ph idx="8"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63" name="Shape 163"/>
        <p:cNvGrpSpPr/>
        <p:nvPr/>
      </p:nvGrpSpPr>
      <p:grpSpPr>
        <a:xfrm>
          <a:off x="0" y="0"/>
          <a:ext cx="0" cy="0"/>
          <a:chOff x="0" y="0"/>
          <a:chExt cx="0" cy="0"/>
        </a:xfrm>
      </p:grpSpPr>
      <p:sp>
        <p:nvSpPr>
          <p:cNvPr id="164" name="Google Shape;164;p70"/>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70"/>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70"/>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70"/>
          <p:cNvSpPr/>
          <p:nvPr/>
        </p:nvSpPr>
        <p:spPr>
          <a:xfrm>
            <a:off x="8626510" y="3870225"/>
            <a:ext cx="122676" cy="108604"/>
          </a:xfrm>
          <a:custGeom>
            <a:rect b="b" l="l" r="r" t="t"/>
            <a:pathLst>
              <a:path extrusionOk="0" h="3442" w="3888">
                <a:moveTo>
                  <a:pt x="1997" y="1"/>
                </a:moveTo>
                <a:cubicBezTo>
                  <a:pt x="1964" y="1"/>
                  <a:pt x="1931" y="1"/>
                  <a:pt x="1899" y="2"/>
                </a:cubicBezTo>
                <a:cubicBezTo>
                  <a:pt x="1768" y="2"/>
                  <a:pt x="1637" y="13"/>
                  <a:pt x="1518" y="61"/>
                </a:cubicBezTo>
                <a:cubicBezTo>
                  <a:pt x="1303" y="133"/>
                  <a:pt x="1149" y="311"/>
                  <a:pt x="1006" y="490"/>
                </a:cubicBezTo>
                <a:cubicBezTo>
                  <a:pt x="1" y="1985"/>
                  <a:pt x="1228" y="3442"/>
                  <a:pt x="2397" y="3442"/>
                </a:cubicBezTo>
                <a:cubicBezTo>
                  <a:pt x="2931" y="3442"/>
                  <a:pt x="3453" y="3138"/>
                  <a:pt x="3744" y="2395"/>
                </a:cubicBezTo>
                <a:cubicBezTo>
                  <a:pt x="3828" y="2192"/>
                  <a:pt x="3851" y="1966"/>
                  <a:pt x="3863" y="1752"/>
                </a:cubicBezTo>
                <a:cubicBezTo>
                  <a:pt x="3887" y="1335"/>
                  <a:pt x="3828" y="906"/>
                  <a:pt x="3589" y="585"/>
                </a:cubicBezTo>
                <a:cubicBezTo>
                  <a:pt x="3228" y="111"/>
                  <a:pt x="2599" y="1"/>
                  <a:pt x="199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p70"/>
          <p:cNvSpPr/>
          <p:nvPr/>
        </p:nvSpPr>
        <p:spPr>
          <a:xfrm>
            <a:off x="7815849" y="4126374"/>
            <a:ext cx="1229840" cy="893717"/>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p70"/>
          <p:cNvSpPr/>
          <p:nvPr/>
        </p:nvSpPr>
        <p:spPr>
          <a:xfrm rot="-3171245">
            <a:off x="6022868" y="4480766"/>
            <a:ext cx="538433" cy="46255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70"/>
          <p:cNvSpPr/>
          <p:nvPr/>
        </p:nvSpPr>
        <p:spPr>
          <a:xfrm rot="-3171245">
            <a:off x="5784697" y="4445299"/>
            <a:ext cx="180792" cy="155235"/>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70"/>
          <p:cNvSpPr/>
          <p:nvPr/>
        </p:nvSpPr>
        <p:spPr>
          <a:xfrm flipH="1">
            <a:off x="-540301" y="3508849"/>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70"/>
          <p:cNvSpPr/>
          <p:nvPr/>
        </p:nvSpPr>
        <p:spPr>
          <a:xfrm rot="-5400000">
            <a:off x="6868885" y="296165"/>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70"/>
          <p:cNvSpPr/>
          <p:nvPr/>
        </p:nvSpPr>
        <p:spPr>
          <a:xfrm rot="-5400000">
            <a:off x="6262758" y="511189"/>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70"/>
          <p:cNvSpPr/>
          <p:nvPr/>
        </p:nvSpPr>
        <p:spPr>
          <a:xfrm rot="-5400000">
            <a:off x="8446409" y="724810"/>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70"/>
          <p:cNvSpPr/>
          <p:nvPr/>
        </p:nvSpPr>
        <p:spPr>
          <a:xfrm rot="-5400000">
            <a:off x="7714741" y="-383077"/>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70"/>
          <p:cNvSpPr/>
          <p:nvPr/>
        </p:nvSpPr>
        <p:spPr>
          <a:xfrm rot="-5400000">
            <a:off x="7077097" y="-538177"/>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70"/>
          <p:cNvSpPr/>
          <p:nvPr/>
        </p:nvSpPr>
        <p:spPr>
          <a:xfrm>
            <a:off x="2438400" y="4718872"/>
            <a:ext cx="3028950" cy="615125"/>
          </a:xfrm>
          <a:custGeom>
            <a:rect b="b" l="l" r="r" t="t"/>
            <a:pathLst>
              <a:path extrusionOk="0" h="24605" w="121158">
                <a:moveTo>
                  <a:pt x="0" y="23081"/>
                </a:moveTo>
                <a:cubicBezTo>
                  <a:pt x="0" y="14061"/>
                  <a:pt x="5633" y="-1548"/>
                  <a:pt x="14478" y="221"/>
                </a:cubicBezTo>
                <a:cubicBezTo>
                  <a:pt x="20293" y="1384"/>
                  <a:pt x="22688" y="8855"/>
                  <a:pt x="27432" y="12413"/>
                </a:cubicBezTo>
                <a:cubicBezTo>
                  <a:pt x="31481" y="15450"/>
                  <a:pt x="36970" y="18083"/>
                  <a:pt x="41910" y="16985"/>
                </a:cubicBezTo>
                <a:cubicBezTo>
                  <a:pt x="49307" y="15341"/>
                  <a:pt x="52085" y="4345"/>
                  <a:pt x="59436" y="2507"/>
                </a:cubicBezTo>
                <a:cubicBezTo>
                  <a:pt x="67356" y="527"/>
                  <a:pt x="75667" y="4385"/>
                  <a:pt x="83820" y="4793"/>
                </a:cubicBezTo>
                <a:cubicBezTo>
                  <a:pt x="91973" y="5201"/>
                  <a:pt x="102136" y="1618"/>
                  <a:pt x="108204" y="7079"/>
                </a:cubicBezTo>
                <a:cubicBezTo>
                  <a:pt x="113604" y="11939"/>
                  <a:pt x="116021" y="19468"/>
                  <a:pt x="121158" y="24605"/>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70"/>
          <p:cNvSpPr txBox="1"/>
          <p:nvPr>
            <p:ph hasCustomPrompt="1" type="title"/>
          </p:nvPr>
        </p:nvSpPr>
        <p:spPr>
          <a:xfrm>
            <a:off x="2188650" y="1644150"/>
            <a:ext cx="4766700" cy="10731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0000"/>
              <a:buNone/>
              <a:defRPr b="0" sz="7200">
                <a:latin typeface="Abhaya Libre ExtraBold"/>
                <a:ea typeface="Abhaya Libre ExtraBold"/>
                <a:cs typeface="Abhaya Libre ExtraBold"/>
                <a:sym typeface="Abhaya Libre ExtraBold"/>
              </a:defRPr>
            </a:lvl1pPr>
            <a:lvl2pPr lvl="1" algn="ctr">
              <a:lnSpc>
                <a:spcPct val="100000"/>
              </a:lnSpc>
              <a:spcBef>
                <a:spcPts val="0"/>
              </a:spcBef>
              <a:spcAft>
                <a:spcPts val="0"/>
              </a:spcAft>
              <a:buSzPts val="9600"/>
              <a:buNone/>
              <a:defRPr sz="9600"/>
            </a:lvl2pPr>
            <a:lvl3pPr lvl="2" algn="ctr">
              <a:lnSpc>
                <a:spcPct val="100000"/>
              </a:lnSpc>
              <a:spcBef>
                <a:spcPts val="0"/>
              </a:spcBef>
              <a:spcAft>
                <a:spcPts val="0"/>
              </a:spcAft>
              <a:buSzPts val="9600"/>
              <a:buNone/>
              <a:defRPr sz="9600"/>
            </a:lvl3pPr>
            <a:lvl4pPr lvl="3" algn="ctr">
              <a:lnSpc>
                <a:spcPct val="100000"/>
              </a:lnSpc>
              <a:spcBef>
                <a:spcPts val="0"/>
              </a:spcBef>
              <a:spcAft>
                <a:spcPts val="0"/>
              </a:spcAft>
              <a:buSzPts val="9600"/>
              <a:buNone/>
              <a:defRPr sz="9600"/>
            </a:lvl4pPr>
            <a:lvl5pPr lvl="4" algn="ctr">
              <a:lnSpc>
                <a:spcPct val="100000"/>
              </a:lnSpc>
              <a:spcBef>
                <a:spcPts val="0"/>
              </a:spcBef>
              <a:spcAft>
                <a:spcPts val="0"/>
              </a:spcAft>
              <a:buSzPts val="9600"/>
              <a:buNone/>
              <a:defRPr sz="9600"/>
            </a:lvl5pPr>
            <a:lvl6pPr lvl="5" algn="ctr">
              <a:lnSpc>
                <a:spcPct val="100000"/>
              </a:lnSpc>
              <a:spcBef>
                <a:spcPts val="0"/>
              </a:spcBef>
              <a:spcAft>
                <a:spcPts val="0"/>
              </a:spcAft>
              <a:buSzPts val="9600"/>
              <a:buNone/>
              <a:defRPr sz="9600"/>
            </a:lvl6pPr>
            <a:lvl7pPr lvl="6" algn="ctr">
              <a:lnSpc>
                <a:spcPct val="100000"/>
              </a:lnSpc>
              <a:spcBef>
                <a:spcPts val="0"/>
              </a:spcBef>
              <a:spcAft>
                <a:spcPts val="0"/>
              </a:spcAft>
              <a:buSzPts val="9600"/>
              <a:buNone/>
              <a:defRPr sz="9600"/>
            </a:lvl7pPr>
            <a:lvl8pPr lvl="7" algn="ctr">
              <a:lnSpc>
                <a:spcPct val="100000"/>
              </a:lnSpc>
              <a:spcBef>
                <a:spcPts val="0"/>
              </a:spcBef>
              <a:spcAft>
                <a:spcPts val="0"/>
              </a:spcAft>
              <a:buSzPts val="9600"/>
              <a:buNone/>
              <a:defRPr sz="9600"/>
            </a:lvl8pPr>
            <a:lvl9pPr lvl="8" algn="ctr">
              <a:lnSpc>
                <a:spcPct val="100000"/>
              </a:lnSpc>
              <a:spcBef>
                <a:spcPts val="0"/>
              </a:spcBef>
              <a:spcAft>
                <a:spcPts val="0"/>
              </a:spcAft>
              <a:buSzPts val="9600"/>
              <a:buNone/>
              <a:defRPr sz="9600"/>
            </a:lvl9pPr>
          </a:lstStyle>
          <a:p>
            <a:r>
              <a:t>xx%</a:t>
            </a:r>
          </a:p>
        </p:txBody>
      </p:sp>
      <p:sp>
        <p:nvSpPr>
          <p:cNvPr id="179" name="Google Shape;179;p70"/>
          <p:cNvSpPr txBox="1"/>
          <p:nvPr>
            <p:ph idx="1" type="subTitle"/>
          </p:nvPr>
        </p:nvSpPr>
        <p:spPr>
          <a:xfrm>
            <a:off x="2188650" y="2763703"/>
            <a:ext cx="4766700" cy="4152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600"/>
              <a:buNone/>
              <a:defRPr sz="1600"/>
            </a:lvl1pPr>
            <a:lvl2pPr lvl="1" algn="ctr">
              <a:lnSpc>
                <a:spcPct val="100000"/>
              </a:lnSpc>
              <a:spcBef>
                <a:spcPts val="0"/>
              </a:spcBef>
              <a:spcAft>
                <a:spcPts val="0"/>
              </a:spcAft>
              <a:buSzPts val="1600"/>
              <a:buNone/>
              <a:defRPr sz="1600"/>
            </a:lvl2pPr>
            <a:lvl3pPr lvl="2" algn="ctr">
              <a:lnSpc>
                <a:spcPct val="100000"/>
              </a:lnSpc>
              <a:spcBef>
                <a:spcPts val="0"/>
              </a:spcBef>
              <a:spcAft>
                <a:spcPts val="0"/>
              </a:spcAft>
              <a:buSzPts val="1600"/>
              <a:buNone/>
              <a:defRPr sz="1600"/>
            </a:lvl3pPr>
            <a:lvl4pPr lvl="3" algn="ctr">
              <a:lnSpc>
                <a:spcPct val="100000"/>
              </a:lnSpc>
              <a:spcBef>
                <a:spcPts val="0"/>
              </a:spcBef>
              <a:spcAft>
                <a:spcPts val="0"/>
              </a:spcAft>
              <a:buSzPts val="1600"/>
              <a:buNone/>
              <a:defRPr sz="1600"/>
            </a:lvl4pPr>
            <a:lvl5pPr lvl="4" algn="ctr">
              <a:lnSpc>
                <a:spcPct val="100000"/>
              </a:lnSpc>
              <a:spcBef>
                <a:spcPts val="0"/>
              </a:spcBef>
              <a:spcAft>
                <a:spcPts val="0"/>
              </a:spcAft>
              <a:buSzPts val="1600"/>
              <a:buNone/>
              <a:defRPr sz="1600"/>
            </a:lvl5pPr>
            <a:lvl6pPr lvl="5" algn="ctr">
              <a:lnSpc>
                <a:spcPct val="100000"/>
              </a:lnSpc>
              <a:spcBef>
                <a:spcPts val="0"/>
              </a:spcBef>
              <a:spcAft>
                <a:spcPts val="0"/>
              </a:spcAft>
              <a:buSzPts val="1600"/>
              <a:buNone/>
              <a:defRPr sz="1600"/>
            </a:lvl6pPr>
            <a:lvl7pPr lvl="6" algn="ctr">
              <a:lnSpc>
                <a:spcPct val="100000"/>
              </a:lnSpc>
              <a:spcBef>
                <a:spcPts val="0"/>
              </a:spcBef>
              <a:spcAft>
                <a:spcPts val="0"/>
              </a:spcAft>
              <a:buSzPts val="1600"/>
              <a:buNone/>
              <a:defRPr sz="1600"/>
            </a:lvl7pPr>
            <a:lvl8pPr lvl="7" algn="ctr">
              <a:lnSpc>
                <a:spcPct val="100000"/>
              </a:lnSpc>
              <a:spcBef>
                <a:spcPts val="0"/>
              </a:spcBef>
              <a:spcAft>
                <a:spcPts val="0"/>
              </a:spcAft>
              <a:buSzPts val="1600"/>
              <a:buNone/>
              <a:defRPr sz="1600"/>
            </a:lvl8pPr>
            <a:lvl9pPr lvl="8" algn="ctr">
              <a:lnSpc>
                <a:spcPct val="100000"/>
              </a:lnSpc>
              <a:spcBef>
                <a:spcPts val="0"/>
              </a:spcBef>
              <a:spcAft>
                <a:spcPts val="0"/>
              </a:spcAft>
              <a:buSzPts val="1600"/>
              <a:buNone/>
              <a:defRPr sz="16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80" name="Shape 180"/>
        <p:cNvGrpSpPr/>
        <p:nvPr/>
      </p:nvGrpSpPr>
      <p:grpSpPr>
        <a:xfrm>
          <a:off x="0" y="0"/>
          <a:ext cx="0" cy="0"/>
          <a:chOff x="0" y="0"/>
          <a:chExt cx="0" cy="0"/>
        </a:xfrm>
      </p:grpSpPr>
      <p:sp>
        <p:nvSpPr>
          <p:cNvPr id="181" name="Google Shape;181;p71"/>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71"/>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71"/>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71"/>
          <p:cNvSpPr/>
          <p:nvPr/>
        </p:nvSpPr>
        <p:spPr>
          <a:xfrm>
            <a:off x="8638758" y="721267"/>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71"/>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71"/>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71"/>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71"/>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71"/>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1"/>
          <p:cNvSpPr/>
          <p:nvPr/>
        </p:nvSpPr>
        <p:spPr>
          <a:xfrm rot="-9899887">
            <a:off x="-351061" y="3566939"/>
            <a:ext cx="1864524" cy="1854806"/>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p71"/>
          <p:cNvSpPr/>
          <p:nvPr/>
        </p:nvSpPr>
        <p:spPr>
          <a:xfrm rot="5400000">
            <a:off x="250640" y="2281546"/>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71"/>
          <p:cNvSpPr/>
          <p:nvPr/>
        </p:nvSpPr>
        <p:spPr>
          <a:xfrm rot="5400000">
            <a:off x="329008" y="2571647"/>
            <a:ext cx="46982" cy="38715"/>
          </a:xfrm>
          <a:custGeom>
            <a:rect b="b" l="l" r="r" t="t"/>
            <a:pathLst>
              <a:path extrusionOk="0" h="1227" w="1489">
                <a:moveTo>
                  <a:pt x="865" y="1"/>
                </a:moveTo>
                <a:cubicBezTo>
                  <a:pt x="766" y="1"/>
                  <a:pt x="665" y="26"/>
                  <a:pt x="572" y="83"/>
                </a:cubicBezTo>
                <a:cubicBezTo>
                  <a:pt x="476" y="142"/>
                  <a:pt x="357" y="214"/>
                  <a:pt x="250" y="273"/>
                </a:cubicBezTo>
                <a:cubicBezTo>
                  <a:pt x="0" y="416"/>
                  <a:pt x="0" y="809"/>
                  <a:pt x="250" y="952"/>
                </a:cubicBezTo>
                <a:cubicBezTo>
                  <a:pt x="369" y="1012"/>
                  <a:pt x="476" y="1071"/>
                  <a:pt x="572" y="1143"/>
                </a:cubicBezTo>
                <a:cubicBezTo>
                  <a:pt x="670" y="1200"/>
                  <a:pt x="774" y="1227"/>
                  <a:pt x="876" y="1227"/>
                </a:cubicBezTo>
                <a:cubicBezTo>
                  <a:pt x="1195" y="1227"/>
                  <a:pt x="1488" y="970"/>
                  <a:pt x="1488" y="619"/>
                </a:cubicBezTo>
                <a:cubicBezTo>
                  <a:pt x="1488" y="265"/>
                  <a:pt x="1184" y="1"/>
                  <a:pt x="86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71"/>
          <p:cNvSpPr/>
          <p:nvPr/>
        </p:nvSpPr>
        <p:spPr>
          <a:xfrm rot="5400000">
            <a:off x="252226" y="2730306"/>
            <a:ext cx="89451" cy="77872"/>
          </a:xfrm>
          <a:custGeom>
            <a:rect b="b" l="l" r="r" t="t"/>
            <a:pathLst>
              <a:path extrusionOk="0" h="2468" w="2835">
                <a:moveTo>
                  <a:pt x="1319" y="0"/>
                </a:moveTo>
                <a:cubicBezTo>
                  <a:pt x="1296" y="0"/>
                  <a:pt x="1273" y="1"/>
                  <a:pt x="1251" y="3"/>
                </a:cubicBezTo>
                <a:cubicBezTo>
                  <a:pt x="930" y="14"/>
                  <a:pt x="620" y="134"/>
                  <a:pt x="370" y="360"/>
                </a:cubicBezTo>
                <a:cubicBezTo>
                  <a:pt x="251" y="479"/>
                  <a:pt x="168" y="598"/>
                  <a:pt x="120" y="765"/>
                </a:cubicBezTo>
                <a:cubicBezTo>
                  <a:pt x="48" y="907"/>
                  <a:pt x="1" y="1074"/>
                  <a:pt x="13" y="1241"/>
                </a:cubicBezTo>
                <a:cubicBezTo>
                  <a:pt x="37" y="1562"/>
                  <a:pt x="132" y="1896"/>
                  <a:pt x="370" y="2110"/>
                </a:cubicBezTo>
                <a:cubicBezTo>
                  <a:pt x="632" y="2336"/>
                  <a:pt x="906" y="2467"/>
                  <a:pt x="1251" y="2467"/>
                </a:cubicBezTo>
                <a:cubicBezTo>
                  <a:pt x="1418" y="2467"/>
                  <a:pt x="1596" y="2431"/>
                  <a:pt x="1763" y="2408"/>
                </a:cubicBezTo>
                <a:cubicBezTo>
                  <a:pt x="1834" y="2396"/>
                  <a:pt x="1906" y="2396"/>
                  <a:pt x="1965" y="2384"/>
                </a:cubicBezTo>
                <a:cubicBezTo>
                  <a:pt x="2061" y="2336"/>
                  <a:pt x="2168" y="2312"/>
                  <a:pt x="2251" y="2265"/>
                </a:cubicBezTo>
                <a:cubicBezTo>
                  <a:pt x="2382" y="2193"/>
                  <a:pt x="2501" y="2086"/>
                  <a:pt x="2584" y="1955"/>
                </a:cubicBezTo>
                <a:cubicBezTo>
                  <a:pt x="2656" y="1872"/>
                  <a:pt x="2704" y="1788"/>
                  <a:pt x="2727" y="1681"/>
                </a:cubicBezTo>
                <a:cubicBezTo>
                  <a:pt x="2799" y="1538"/>
                  <a:pt x="2835" y="1384"/>
                  <a:pt x="2835" y="1217"/>
                </a:cubicBezTo>
                <a:cubicBezTo>
                  <a:pt x="2823" y="1015"/>
                  <a:pt x="2775" y="800"/>
                  <a:pt x="2668" y="622"/>
                </a:cubicBezTo>
                <a:cubicBezTo>
                  <a:pt x="2596" y="491"/>
                  <a:pt x="2489" y="372"/>
                  <a:pt x="2358" y="300"/>
                </a:cubicBezTo>
                <a:cubicBezTo>
                  <a:pt x="2263" y="193"/>
                  <a:pt x="2132" y="122"/>
                  <a:pt x="1965" y="86"/>
                </a:cubicBezTo>
                <a:cubicBezTo>
                  <a:pt x="1894" y="74"/>
                  <a:pt x="1822" y="74"/>
                  <a:pt x="1763" y="62"/>
                </a:cubicBezTo>
                <a:cubicBezTo>
                  <a:pt x="1619" y="31"/>
                  <a:pt x="1465" y="0"/>
                  <a:pt x="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p71"/>
          <p:cNvSpPr/>
          <p:nvPr/>
        </p:nvSpPr>
        <p:spPr>
          <a:xfrm rot="5400000">
            <a:off x="455941" y="2978414"/>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p71"/>
          <p:cNvSpPr/>
          <p:nvPr/>
        </p:nvSpPr>
        <p:spPr>
          <a:xfrm flipH="1">
            <a:off x="-487051" y="-978338"/>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71"/>
          <p:cNvSpPr/>
          <p:nvPr/>
        </p:nvSpPr>
        <p:spPr>
          <a:xfrm>
            <a:off x="2438400" y="4718872"/>
            <a:ext cx="3028950" cy="615125"/>
          </a:xfrm>
          <a:custGeom>
            <a:rect b="b" l="l" r="r" t="t"/>
            <a:pathLst>
              <a:path extrusionOk="0" h="24605" w="121158">
                <a:moveTo>
                  <a:pt x="0" y="23081"/>
                </a:moveTo>
                <a:cubicBezTo>
                  <a:pt x="0" y="14061"/>
                  <a:pt x="5633" y="-1548"/>
                  <a:pt x="14478" y="221"/>
                </a:cubicBezTo>
                <a:cubicBezTo>
                  <a:pt x="20293" y="1384"/>
                  <a:pt x="22688" y="8855"/>
                  <a:pt x="27432" y="12413"/>
                </a:cubicBezTo>
                <a:cubicBezTo>
                  <a:pt x="31481" y="15450"/>
                  <a:pt x="36970" y="18083"/>
                  <a:pt x="41910" y="16985"/>
                </a:cubicBezTo>
                <a:cubicBezTo>
                  <a:pt x="49307" y="15341"/>
                  <a:pt x="52085" y="4345"/>
                  <a:pt x="59436" y="2507"/>
                </a:cubicBezTo>
                <a:cubicBezTo>
                  <a:pt x="67356" y="527"/>
                  <a:pt x="75667" y="4385"/>
                  <a:pt x="83820" y="4793"/>
                </a:cubicBezTo>
                <a:cubicBezTo>
                  <a:pt x="91973" y="5201"/>
                  <a:pt x="102136" y="1618"/>
                  <a:pt x="108204" y="7079"/>
                </a:cubicBezTo>
                <a:cubicBezTo>
                  <a:pt x="113604" y="11939"/>
                  <a:pt x="116021" y="19468"/>
                  <a:pt x="121158" y="24605"/>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71"/>
          <p:cNvSpPr txBox="1"/>
          <p:nvPr>
            <p:ph type="title"/>
          </p:nvPr>
        </p:nvSpPr>
        <p:spPr>
          <a:xfrm>
            <a:off x="1973100" y="1307100"/>
            <a:ext cx="5197800" cy="2529300"/>
          </a:xfrm>
          <a:prstGeom prst="rect">
            <a:avLst/>
          </a:prstGeom>
          <a:noFill/>
          <a:ln>
            <a:noFill/>
          </a:ln>
        </p:spPr>
        <p:txBody>
          <a:bodyPr anchorCtr="0" anchor="ctr" bIns="91425" lIns="91425" spcFirstLastPara="1" rIns="91425" wrap="square" tIns="91425">
            <a:noAutofit/>
          </a:bodyPr>
          <a:lstStyle>
            <a:lvl1pPr lvl="0" algn="ctr">
              <a:lnSpc>
                <a:spcPct val="80000"/>
              </a:lnSpc>
              <a:spcBef>
                <a:spcPts val="0"/>
              </a:spcBef>
              <a:spcAft>
                <a:spcPts val="0"/>
              </a:spcAft>
              <a:buSzPts val="6000"/>
              <a:buNone/>
              <a:defRPr b="0" sz="9600">
                <a:latin typeface="Abhaya Libre ExtraBold"/>
                <a:ea typeface="Abhaya Libre ExtraBold"/>
                <a:cs typeface="Abhaya Libre ExtraBold"/>
                <a:sym typeface="Abhaya Libre ExtraBold"/>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8" name="Shape 198"/>
        <p:cNvGrpSpPr/>
        <p:nvPr/>
      </p:nvGrpSpPr>
      <p:grpSpPr>
        <a:xfrm>
          <a:off x="0" y="0"/>
          <a:ext cx="0" cy="0"/>
          <a:chOff x="0" y="0"/>
          <a:chExt cx="0" cy="0"/>
        </a:xfrm>
      </p:grpSpPr>
      <p:sp>
        <p:nvSpPr>
          <p:cNvPr id="199" name="Google Shape;199;p72"/>
          <p:cNvSpPr txBox="1"/>
          <p:nvPr>
            <p:ph idx="1" type="body"/>
          </p:nvPr>
        </p:nvSpPr>
        <p:spPr>
          <a:xfrm>
            <a:off x="720000" y="1112200"/>
            <a:ext cx="7704000" cy="34755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0"/>
              </a:spcBef>
              <a:spcAft>
                <a:spcPts val="0"/>
              </a:spcAft>
              <a:buSzPts val="1400"/>
              <a:buChar char="●"/>
              <a:defRPr/>
            </a:lvl1pPr>
            <a:lvl2pPr indent="-317500" lvl="1" marL="914400" algn="l">
              <a:lnSpc>
                <a:spcPct val="115000"/>
              </a:lnSpc>
              <a:spcBef>
                <a:spcPts val="0"/>
              </a:spcBef>
              <a:spcAft>
                <a:spcPts val="0"/>
              </a:spcAft>
              <a:buSzPts val="1400"/>
              <a:buFont typeface="Darker Grotesque SemiBold"/>
              <a:buChar char="○"/>
              <a:defRPr/>
            </a:lvl2pPr>
            <a:lvl3pPr indent="-317500" lvl="2" marL="1371600" algn="l">
              <a:lnSpc>
                <a:spcPct val="115000"/>
              </a:lnSpc>
              <a:spcBef>
                <a:spcPts val="0"/>
              </a:spcBef>
              <a:spcAft>
                <a:spcPts val="0"/>
              </a:spcAft>
              <a:buSzPts val="1400"/>
              <a:buFont typeface="Darker Grotesque SemiBold"/>
              <a:buChar char="■"/>
              <a:defRPr/>
            </a:lvl3pPr>
            <a:lvl4pPr indent="-317500" lvl="3" marL="1828800" algn="l">
              <a:lnSpc>
                <a:spcPct val="115000"/>
              </a:lnSpc>
              <a:spcBef>
                <a:spcPts val="0"/>
              </a:spcBef>
              <a:spcAft>
                <a:spcPts val="0"/>
              </a:spcAft>
              <a:buSzPts val="1400"/>
              <a:buFont typeface="Darker Grotesque SemiBold"/>
              <a:buChar char="●"/>
              <a:defRPr/>
            </a:lvl4pPr>
            <a:lvl5pPr indent="-317500" lvl="4" marL="2286000" algn="l">
              <a:lnSpc>
                <a:spcPct val="115000"/>
              </a:lnSpc>
              <a:spcBef>
                <a:spcPts val="0"/>
              </a:spcBef>
              <a:spcAft>
                <a:spcPts val="0"/>
              </a:spcAft>
              <a:buSzPts val="1400"/>
              <a:buFont typeface="Darker Grotesque SemiBold"/>
              <a:buChar char="○"/>
              <a:defRPr/>
            </a:lvl5pPr>
            <a:lvl6pPr indent="-317500" lvl="5" marL="2743200" algn="l">
              <a:lnSpc>
                <a:spcPct val="115000"/>
              </a:lnSpc>
              <a:spcBef>
                <a:spcPts val="0"/>
              </a:spcBef>
              <a:spcAft>
                <a:spcPts val="0"/>
              </a:spcAft>
              <a:buSzPts val="1400"/>
              <a:buFont typeface="Darker Grotesque SemiBold"/>
              <a:buChar char="■"/>
              <a:defRPr/>
            </a:lvl6pPr>
            <a:lvl7pPr indent="-317500" lvl="6" marL="3200400" algn="l">
              <a:lnSpc>
                <a:spcPct val="115000"/>
              </a:lnSpc>
              <a:spcBef>
                <a:spcPts val="0"/>
              </a:spcBef>
              <a:spcAft>
                <a:spcPts val="0"/>
              </a:spcAft>
              <a:buSzPts val="1400"/>
              <a:buFont typeface="Darker Grotesque SemiBold"/>
              <a:buChar char="●"/>
              <a:defRPr/>
            </a:lvl7pPr>
            <a:lvl8pPr indent="-317500" lvl="7" marL="3657600" algn="l">
              <a:lnSpc>
                <a:spcPct val="115000"/>
              </a:lnSpc>
              <a:spcBef>
                <a:spcPts val="0"/>
              </a:spcBef>
              <a:spcAft>
                <a:spcPts val="0"/>
              </a:spcAft>
              <a:buSzPts val="1400"/>
              <a:buFont typeface="Darker Grotesque SemiBold"/>
              <a:buChar char="○"/>
              <a:defRPr/>
            </a:lvl8pPr>
            <a:lvl9pPr indent="-317500" lvl="8" marL="4114800" algn="l">
              <a:lnSpc>
                <a:spcPct val="115000"/>
              </a:lnSpc>
              <a:spcBef>
                <a:spcPts val="0"/>
              </a:spcBef>
              <a:spcAft>
                <a:spcPts val="0"/>
              </a:spcAft>
              <a:buSzPts val="1400"/>
              <a:buFont typeface="Darker Grotesque SemiBold"/>
              <a:buChar char="■"/>
              <a:defRPr/>
            </a:lvl9pPr>
          </a:lstStyle>
          <a:p/>
        </p:txBody>
      </p:sp>
      <p:sp>
        <p:nvSpPr>
          <p:cNvPr id="200" name="Google Shape;200;p72"/>
          <p:cNvSpPr txBox="1"/>
          <p:nvPr>
            <p:ph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a:latin typeface="Abhaya Libre ExtraBold"/>
                <a:ea typeface="Abhaya Libre ExtraBold"/>
                <a:cs typeface="Abhaya Libre ExtraBold"/>
                <a:sym typeface="Abhaya Libre ExtraBold"/>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01" name="Google Shape;201;p72"/>
          <p:cNvSpPr/>
          <p:nvPr/>
        </p:nvSpPr>
        <p:spPr>
          <a:xfrm>
            <a:off x="8619858" y="3648092"/>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72"/>
          <p:cNvSpPr/>
          <p:nvPr/>
        </p:nvSpPr>
        <p:spPr>
          <a:xfrm>
            <a:off x="8770836" y="280420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p72"/>
          <p:cNvSpPr/>
          <p:nvPr/>
        </p:nvSpPr>
        <p:spPr>
          <a:xfrm flipH="1">
            <a:off x="4989485" y="336013"/>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 name="Google Shape;204;p72"/>
          <p:cNvSpPr/>
          <p:nvPr/>
        </p:nvSpPr>
        <p:spPr>
          <a:xfrm rot="10800000">
            <a:off x="81200" y="465845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 name="Google Shape;205;p72"/>
          <p:cNvSpPr/>
          <p:nvPr/>
        </p:nvSpPr>
        <p:spPr>
          <a:xfrm rot="10800000">
            <a:off x="513086" y="4599435"/>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 name="Google Shape;206;p72"/>
          <p:cNvSpPr/>
          <p:nvPr/>
        </p:nvSpPr>
        <p:spPr>
          <a:xfrm>
            <a:off x="5091825" y="-551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72"/>
          <p:cNvSpPr/>
          <p:nvPr/>
        </p:nvSpPr>
        <p:spPr>
          <a:xfrm>
            <a:off x="8267694" y="5899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08" name="Shape 208"/>
        <p:cNvGrpSpPr/>
        <p:nvPr/>
      </p:nvGrpSpPr>
      <p:grpSpPr>
        <a:xfrm>
          <a:off x="0" y="0"/>
          <a:ext cx="0" cy="0"/>
          <a:chOff x="0" y="0"/>
          <a:chExt cx="0" cy="0"/>
        </a:xfrm>
      </p:grpSpPr>
      <p:sp>
        <p:nvSpPr>
          <p:cNvPr id="209" name="Google Shape;209;p73"/>
          <p:cNvSpPr txBox="1"/>
          <p:nvPr>
            <p:ph idx="1" type="body"/>
          </p:nvPr>
        </p:nvSpPr>
        <p:spPr>
          <a:xfrm>
            <a:off x="5286106" y="2508754"/>
            <a:ext cx="2661000" cy="1054500"/>
          </a:xfrm>
          <a:prstGeom prst="rect">
            <a:avLst/>
          </a:prstGeom>
          <a:noFill/>
          <a:ln>
            <a:noFill/>
          </a:ln>
        </p:spPr>
        <p:txBody>
          <a:bodyPr anchorCtr="0" anchor="t" bIns="91425" lIns="91425" spcFirstLastPara="1" rIns="91425" wrap="square" tIns="91425">
            <a:noAutofit/>
          </a:bodyPr>
          <a:lstStyle>
            <a:lvl1pPr indent="-304800" lvl="0" marL="457200" algn="l">
              <a:lnSpc>
                <a:spcPct val="100000"/>
              </a:lnSpc>
              <a:spcBef>
                <a:spcPts val="0"/>
              </a:spcBef>
              <a:spcAft>
                <a:spcPts val="0"/>
              </a:spcAft>
              <a:buSzPts val="1200"/>
              <a:buFont typeface="Anaheim"/>
              <a:buChar char="●"/>
              <a:defRPr sz="1400"/>
            </a:lvl1pPr>
            <a:lvl2pPr indent="-304800" lvl="1" marL="914400" algn="l">
              <a:lnSpc>
                <a:spcPct val="100000"/>
              </a:lnSpc>
              <a:spcBef>
                <a:spcPts val="0"/>
              </a:spcBef>
              <a:spcAft>
                <a:spcPts val="0"/>
              </a:spcAft>
              <a:buSzPts val="1200"/>
              <a:buFont typeface="Roboto Condensed Light"/>
              <a:buChar char="○"/>
              <a:defRPr/>
            </a:lvl2pPr>
            <a:lvl3pPr indent="-304800" lvl="2" marL="1371600" algn="l">
              <a:lnSpc>
                <a:spcPct val="115000"/>
              </a:lnSpc>
              <a:spcBef>
                <a:spcPts val="0"/>
              </a:spcBef>
              <a:spcAft>
                <a:spcPts val="0"/>
              </a:spcAft>
              <a:buSzPts val="1200"/>
              <a:buFont typeface="Roboto Condensed Light"/>
              <a:buChar char="■"/>
              <a:defRPr/>
            </a:lvl3pPr>
            <a:lvl4pPr indent="-304800" lvl="3" marL="1828800" algn="l">
              <a:lnSpc>
                <a:spcPct val="115000"/>
              </a:lnSpc>
              <a:spcBef>
                <a:spcPts val="0"/>
              </a:spcBef>
              <a:spcAft>
                <a:spcPts val="0"/>
              </a:spcAft>
              <a:buSzPts val="1200"/>
              <a:buFont typeface="Roboto Condensed Light"/>
              <a:buChar char="●"/>
              <a:defRPr/>
            </a:lvl4pPr>
            <a:lvl5pPr indent="-304800" lvl="4" marL="2286000" algn="l">
              <a:lnSpc>
                <a:spcPct val="115000"/>
              </a:lnSpc>
              <a:spcBef>
                <a:spcPts val="0"/>
              </a:spcBef>
              <a:spcAft>
                <a:spcPts val="0"/>
              </a:spcAft>
              <a:buSzPts val="1200"/>
              <a:buFont typeface="Roboto Condensed Light"/>
              <a:buChar char="○"/>
              <a:defRPr/>
            </a:lvl5pPr>
            <a:lvl6pPr indent="-304800" lvl="5" marL="2743200" algn="l">
              <a:lnSpc>
                <a:spcPct val="115000"/>
              </a:lnSpc>
              <a:spcBef>
                <a:spcPts val="0"/>
              </a:spcBef>
              <a:spcAft>
                <a:spcPts val="0"/>
              </a:spcAft>
              <a:buSzPts val="1200"/>
              <a:buFont typeface="Roboto Condensed Light"/>
              <a:buChar char="■"/>
              <a:defRPr/>
            </a:lvl6pPr>
            <a:lvl7pPr indent="-304800" lvl="6" marL="3200400" algn="l">
              <a:lnSpc>
                <a:spcPct val="115000"/>
              </a:lnSpc>
              <a:spcBef>
                <a:spcPts val="0"/>
              </a:spcBef>
              <a:spcAft>
                <a:spcPts val="0"/>
              </a:spcAft>
              <a:buSzPts val="1200"/>
              <a:buFont typeface="Roboto Condensed Light"/>
              <a:buChar char="●"/>
              <a:defRPr/>
            </a:lvl7pPr>
            <a:lvl8pPr indent="-304800" lvl="7" marL="3657600" algn="l">
              <a:lnSpc>
                <a:spcPct val="115000"/>
              </a:lnSpc>
              <a:spcBef>
                <a:spcPts val="0"/>
              </a:spcBef>
              <a:spcAft>
                <a:spcPts val="0"/>
              </a:spcAft>
              <a:buSzPts val="1200"/>
              <a:buFont typeface="Roboto Condensed Light"/>
              <a:buChar char="○"/>
              <a:defRPr/>
            </a:lvl8pPr>
            <a:lvl9pPr indent="-304800" lvl="8" marL="4114800" algn="l">
              <a:lnSpc>
                <a:spcPct val="115000"/>
              </a:lnSpc>
              <a:spcBef>
                <a:spcPts val="0"/>
              </a:spcBef>
              <a:spcAft>
                <a:spcPts val="0"/>
              </a:spcAft>
              <a:buSzPts val="1200"/>
              <a:buFont typeface="Roboto Condensed Light"/>
              <a:buChar char="■"/>
              <a:defRPr/>
            </a:lvl9pPr>
          </a:lstStyle>
          <a:p/>
        </p:txBody>
      </p:sp>
      <p:sp>
        <p:nvSpPr>
          <p:cNvPr id="210" name="Google Shape;210;p73"/>
          <p:cNvSpPr/>
          <p:nvPr/>
        </p:nvSpPr>
        <p:spPr>
          <a:xfrm>
            <a:off x="6650075" y="-1530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73"/>
          <p:cNvSpPr/>
          <p:nvPr/>
        </p:nvSpPr>
        <p:spPr>
          <a:xfrm rot="-7170976">
            <a:off x="-635329" y="-387906"/>
            <a:ext cx="1864501" cy="1854783"/>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2" name="Google Shape;212;p73"/>
          <p:cNvSpPr/>
          <p:nvPr/>
        </p:nvSpPr>
        <p:spPr>
          <a:xfrm rot="5400000">
            <a:off x="264165" y="4176521"/>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 name="Google Shape;213;p73"/>
          <p:cNvSpPr/>
          <p:nvPr/>
        </p:nvSpPr>
        <p:spPr>
          <a:xfrm rot="5400000">
            <a:off x="342533" y="4466622"/>
            <a:ext cx="46982" cy="38715"/>
          </a:xfrm>
          <a:custGeom>
            <a:rect b="b" l="l" r="r" t="t"/>
            <a:pathLst>
              <a:path extrusionOk="0" h="1227" w="1489">
                <a:moveTo>
                  <a:pt x="865" y="1"/>
                </a:moveTo>
                <a:cubicBezTo>
                  <a:pt x="766" y="1"/>
                  <a:pt x="665" y="26"/>
                  <a:pt x="572" y="83"/>
                </a:cubicBezTo>
                <a:cubicBezTo>
                  <a:pt x="476" y="142"/>
                  <a:pt x="357" y="214"/>
                  <a:pt x="250" y="273"/>
                </a:cubicBezTo>
                <a:cubicBezTo>
                  <a:pt x="0" y="416"/>
                  <a:pt x="0" y="809"/>
                  <a:pt x="250" y="952"/>
                </a:cubicBezTo>
                <a:cubicBezTo>
                  <a:pt x="369" y="1012"/>
                  <a:pt x="476" y="1071"/>
                  <a:pt x="572" y="1143"/>
                </a:cubicBezTo>
                <a:cubicBezTo>
                  <a:pt x="670" y="1200"/>
                  <a:pt x="774" y="1227"/>
                  <a:pt x="876" y="1227"/>
                </a:cubicBezTo>
                <a:cubicBezTo>
                  <a:pt x="1195" y="1227"/>
                  <a:pt x="1488" y="970"/>
                  <a:pt x="1488" y="619"/>
                </a:cubicBezTo>
                <a:cubicBezTo>
                  <a:pt x="1488" y="265"/>
                  <a:pt x="1184" y="1"/>
                  <a:pt x="86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73"/>
          <p:cNvSpPr/>
          <p:nvPr/>
        </p:nvSpPr>
        <p:spPr>
          <a:xfrm rot="5400000">
            <a:off x="265751" y="4625281"/>
            <a:ext cx="89451" cy="77872"/>
          </a:xfrm>
          <a:custGeom>
            <a:rect b="b" l="l" r="r" t="t"/>
            <a:pathLst>
              <a:path extrusionOk="0" h="2468" w="2835">
                <a:moveTo>
                  <a:pt x="1319" y="0"/>
                </a:moveTo>
                <a:cubicBezTo>
                  <a:pt x="1296" y="0"/>
                  <a:pt x="1273" y="1"/>
                  <a:pt x="1251" y="3"/>
                </a:cubicBezTo>
                <a:cubicBezTo>
                  <a:pt x="930" y="14"/>
                  <a:pt x="620" y="134"/>
                  <a:pt x="370" y="360"/>
                </a:cubicBezTo>
                <a:cubicBezTo>
                  <a:pt x="251" y="479"/>
                  <a:pt x="168" y="598"/>
                  <a:pt x="120" y="765"/>
                </a:cubicBezTo>
                <a:cubicBezTo>
                  <a:pt x="48" y="907"/>
                  <a:pt x="1" y="1074"/>
                  <a:pt x="13" y="1241"/>
                </a:cubicBezTo>
                <a:cubicBezTo>
                  <a:pt x="37" y="1562"/>
                  <a:pt x="132" y="1896"/>
                  <a:pt x="370" y="2110"/>
                </a:cubicBezTo>
                <a:cubicBezTo>
                  <a:pt x="632" y="2336"/>
                  <a:pt x="906" y="2467"/>
                  <a:pt x="1251" y="2467"/>
                </a:cubicBezTo>
                <a:cubicBezTo>
                  <a:pt x="1418" y="2467"/>
                  <a:pt x="1596" y="2431"/>
                  <a:pt x="1763" y="2408"/>
                </a:cubicBezTo>
                <a:cubicBezTo>
                  <a:pt x="1834" y="2396"/>
                  <a:pt x="1906" y="2396"/>
                  <a:pt x="1965" y="2384"/>
                </a:cubicBezTo>
                <a:cubicBezTo>
                  <a:pt x="2061" y="2336"/>
                  <a:pt x="2168" y="2312"/>
                  <a:pt x="2251" y="2265"/>
                </a:cubicBezTo>
                <a:cubicBezTo>
                  <a:pt x="2382" y="2193"/>
                  <a:pt x="2501" y="2086"/>
                  <a:pt x="2584" y="1955"/>
                </a:cubicBezTo>
                <a:cubicBezTo>
                  <a:pt x="2656" y="1872"/>
                  <a:pt x="2704" y="1788"/>
                  <a:pt x="2727" y="1681"/>
                </a:cubicBezTo>
                <a:cubicBezTo>
                  <a:pt x="2799" y="1538"/>
                  <a:pt x="2835" y="1384"/>
                  <a:pt x="2835" y="1217"/>
                </a:cubicBezTo>
                <a:cubicBezTo>
                  <a:pt x="2823" y="1015"/>
                  <a:pt x="2775" y="800"/>
                  <a:pt x="2668" y="622"/>
                </a:cubicBezTo>
                <a:cubicBezTo>
                  <a:pt x="2596" y="491"/>
                  <a:pt x="2489" y="372"/>
                  <a:pt x="2358" y="300"/>
                </a:cubicBezTo>
                <a:cubicBezTo>
                  <a:pt x="2263" y="193"/>
                  <a:pt x="2132" y="122"/>
                  <a:pt x="1965" y="86"/>
                </a:cubicBezTo>
                <a:cubicBezTo>
                  <a:pt x="1894" y="74"/>
                  <a:pt x="1822" y="74"/>
                  <a:pt x="1763" y="62"/>
                </a:cubicBezTo>
                <a:cubicBezTo>
                  <a:pt x="1619" y="31"/>
                  <a:pt x="1465" y="0"/>
                  <a:pt x="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 name="Google Shape;215;p73"/>
          <p:cNvSpPr/>
          <p:nvPr/>
        </p:nvSpPr>
        <p:spPr>
          <a:xfrm rot="5400000">
            <a:off x="469466" y="4873389"/>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6" name="Google Shape;216;p73"/>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73"/>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73"/>
          <p:cNvSpPr/>
          <p:nvPr/>
        </p:nvSpPr>
        <p:spPr>
          <a:xfrm>
            <a:off x="8554348" y="2575512"/>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9" name="Google Shape;219;p73"/>
          <p:cNvSpPr txBox="1"/>
          <p:nvPr>
            <p:ph type="title"/>
          </p:nvPr>
        </p:nvSpPr>
        <p:spPr>
          <a:xfrm>
            <a:off x="5286106" y="1580254"/>
            <a:ext cx="1950900" cy="928500"/>
          </a:xfrm>
          <a:prstGeom prst="rect">
            <a:avLst/>
          </a:prstGeom>
          <a:noFill/>
          <a:ln>
            <a:noFill/>
          </a:ln>
        </p:spPr>
        <p:txBody>
          <a:bodyPr anchorCtr="0" anchor="ctr" bIns="91425" lIns="91425" spcFirstLastPara="1" rIns="91425" wrap="square" tIns="91425">
            <a:noAutofit/>
          </a:bodyPr>
          <a:lstStyle>
            <a:lvl1pPr lvl="0" algn="l">
              <a:lnSpc>
                <a:spcPct val="8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20" name="Shape 220"/>
        <p:cNvGrpSpPr/>
        <p:nvPr/>
      </p:nvGrpSpPr>
      <p:grpSpPr>
        <a:xfrm>
          <a:off x="0" y="0"/>
          <a:ext cx="0" cy="0"/>
          <a:chOff x="0" y="0"/>
          <a:chExt cx="0" cy="0"/>
        </a:xfrm>
      </p:grpSpPr>
      <p:sp>
        <p:nvSpPr>
          <p:cNvPr id="221" name="Google Shape;221;p74"/>
          <p:cNvSpPr/>
          <p:nvPr/>
        </p:nvSpPr>
        <p:spPr>
          <a:xfrm>
            <a:off x="247650" y="152400"/>
            <a:ext cx="1358400" cy="1358400"/>
          </a:xfrm>
          <a:prstGeom prst="star32">
            <a:avLst>
              <a:gd fmla="val 37500" name="adj"/>
            </a:avLst>
          </a:prstGeom>
          <a:solidFill>
            <a:srgbClr val="FF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74"/>
          <p:cNvSpPr/>
          <p:nvPr/>
        </p:nvSpPr>
        <p:spPr>
          <a:xfrm>
            <a:off x="-749975" y="-417576"/>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 name="Google Shape;223;p74"/>
          <p:cNvSpPr/>
          <p:nvPr/>
        </p:nvSpPr>
        <p:spPr>
          <a:xfrm flipH="1">
            <a:off x="221000"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 name="Google Shape;224;p74"/>
          <p:cNvSpPr/>
          <p:nvPr/>
        </p:nvSpPr>
        <p:spPr>
          <a:xfrm flipH="1">
            <a:off x="457463"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74"/>
          <p:cNvSpPr/>
          <p:nvPr/>
        </p:nvSpPr>
        <p:spPr>
          <a:xfrm flipH="1">
            <a:off x="5921749" y="622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 name="Google Shape;226;p74"/>
          <p:cNvSpPr/>
          <p:nvPr/>
        </p:nvSpPr>
        <p:spPr>
          <a:xfrm flipH="1">
            <a:off x="6353635" y="3113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 name="Google Shape;227;p74"/>
          <p:cNvSpPr/>
          <p:nvPr/>
        </p:nvSpPr>
        <p:spPr>
          <a:xfrm>
            <a:off x="2200653" y="487826"/>
            <a:ext cx="114912" cy="102180"/>
          </a:xfrm>
          <a:custGeom>
            <a:rect b="b" l="l" r="r" t="t"/>
            <a:pathLst>
              <a:path extrusionOk="0" h="2801" w="3150">
                <a:moveTo>
                  <a:pt x="1621" y="1"/>
                </a:moveTo>
                <a:cubicBezTo>
                  <a:pt x="1594" y="1"/>
                  <a:pt x="1568" y="1"/>
                  <a:pt x="1542" y="2"/>
                </a:cubicBezTo>
                <a:cubicBezTo>
                  <a:pt x="1435" y="2"/>
                  <a:pt x="1328" y="26"/>
                  <a:pt x="1233" y="49"/>
                </a:cubicBezTo>
                <a:cubicBezTo>
                  <a:pt x="1054" y="109"/>
                  <a:pt x="935" y="264"/>
                  <a:pt x="828" y="407"/>
                </a:cubicBezTo>
                <a:cubicBezTo>
                  <a:pt x="0" y="1603"/>
                  <a:pt x="1006" y="2800"/>
                  <a:pt x="1955" y="2800"/>
                </a:cubicBezTo>
                <a:cubicBezTo>
                  <a:pt x="2384" y="2800"/>
                  <a:pt x="2801" y="2555"/>
                  <a:pt x="3031" y="1954"/>
                </a:cubicBezTo>
                <a:cubicBezTo>
                  <a:pt x="3090" y="1800"/>
                  <a:pt x="3126" y="1621"/>
                  <a:pt x="3138" y="1442"/>
                </a:cubicBezTo>
                <a:cubicBezTo>
                  <a:pt x="3150" y="1109"/>
                  <a:pt x="3102" y="752"/>
                  <a:pt x="2900" y="478"/>
                </a:cubicBezTo>
                <a:cubicBezTo>
                  <a:pt x="2618" y="106"/>
                  <a:pt x="2090" y="1"/>
                  <a:pt x="1621"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74"/>
          <p:cNvSpPr/>
          <p:nvPr/>
        </p:nvSpPr>
        <p:spPr>
          <a:xfrm flipH="1">
            <a:off x="67352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 name="Google Shape;229;p74"/>
          <p:cNvSpPr/>
          <p:nvPr/>
        </p:nvSpPr>
        <p:spPr>
          <a:xfrm flipH="1">
            <a:off x="-480810"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 name="Google Shape;230;p74"/>
          <p:cNvSpPr/>
          <p:nvPr/>
        </p:nvSpPr>
        <p:spPr>
          <a:xfrm flipH="1">
            <a:off x="69730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74"/>
          <p:cNvSpPr/>
          <p:nvPr/>
        </p:nvSpPr>
        <p:spPr>
          <a:xfrm flipH="1">
            <a:off x="-110413"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74"/>
          <p:cNvSpPr txBox="1"/>
          <p:nvPr>
            <p:ph type="ctrTitle"/>
          </p:nvPr>
        </p:nvSpPr>
        <p:spPr>
          <a:xfrm>
            <a:off x="4572000" y="1072000"/>
            <a:ext cx="3845700" cy="617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5200"/>
              <a:buNone/>
              <a:defRPr b="0" sz="55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33" name="Google Shape;233;p74"/>
          <p:cNvSpPr txBox="1"/>
          <p:nvPr>
            <p:ph idx="1" type="subTitle"/>
          </p:nvPr>
        </p:nvSpPr>
        <p:spPr>
          <a:xfrm>
            <a:off x="4572000" y="1689700"/>
            <a:ext cx="3845700" cy="12843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234" name="Google Shape;234;p74"/>
          <p:cNvSpPr txBox="1"/>
          <p:nvPr/>
        </p:nvSpPr>
        <p:spPr>
          <a:xfrm>
            <a:off x="4572000" y="3752850"/>
            <a:ext cx="3845700" cy="846600"/>
          </a:xfrm>
          <a:prstGeom prst="rect">
            <a:avLst/>
          </a:prstGeom>
          <a:noFill/>
          <a:ln>
            <a:noFill/>
          </a:ln>
        </p:spPr>
        <p:txBody>
          <a:bodyPr anchorCtr="0" anchor="b"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Red Hat Display"/>
                <a:ea typeface="Red Hat Display"/>
                <a:cs typeface="Red Hat Display"/>
                <a:sym typeface="Red Hat Display"/>
              </a:rPr>
              <a:t>CREDITS: This presentation template was created by </a:t>
            </a:r>
            <a:r>
              <a:rPr b="1" i="0" lang="en" sz="1200" u="none" cap="none" strike="noStrike">
                <a:solidFill>
                  <a:schemeClr val="dk1"/>
                </a:solidFill>
                <a:latin typeface="Red Hat Display"/>
                <a:ea typeface="Red Hat Display"/>
                <a:cs typeface="Red Hat Display"/>
                <a:sym typeface="Red Hat Display"/>
              </a:rPr>
              <a:t>Slidesgo</a:t>
            </a:r>
            <a:r>
              <a:rPr b="0" i="0" lang="en" sz="1200" u="none" cap="none" strike="noStrike">
                <a:solidFill>
                  <a:schemeClr val="dk1"/>
                </a:solidFill>
                <a:latin typeface="Red Hat Display"/>
                <a:ea typeface="Red Hat Display"/>
                <a:cs typeface="Red Hat Display"/>
                <a:sym typeface="Red Hat Display"/>
              </a:rPr>
              <a:t>, including icons by </a:t>
            </a:r>
            <a:r>
              <a:rPr b="1" i="0" lang="en" sz="1200" u="none" cap="none" strike="noStrike">
                <a:solidFill>
                  <a:schemeClr val="dk1"/>
                </a:solidFill>
                <a:latin typeface="Red Hat Display"/>
                <a:ea typeface="Red Hat Display"/>
                <a:cs typeface="Red Hat Display"/>
                <a:sym typeface="Red Hat Display"/>
              </a:rPr>
              <a:t>Flaticon</a:t>
            </a:r>
            <a:r>
              <a:rPr b="0" i="0" lang="en" sz="1200" u="none" cap="none" strike="noStrike">
                <a:solidFill>
                  <a:schemeClr val="dk1"/>
                </a:solidFill>
                <a:latin typeface="Red Hat Display"/>
                <a:ea typeface="Red Hat Display"/>
                <a:cs typeface="Red Hat Display"/>
                <a:sym typeface="Red Hat Display"/>
              </a:rPr>
              <a:t> and infographics &amp; images by </a:t>
            </a:r>
            <a:r>
              <a:rPr b="1" i="0" lang="en" sz="1200" u="none" cap="none" strike="noStrike">
                <a:solidFill>
                  <a:schemeClr val="dk1"/>
                </a:solidFill>
                <a:latin typeface="Red Hat Display"/>
                <a:ea typeface="Red Hat Display"/>
                <a:cs typeface="Red Hat Display"/>
                <a:sym typeface="Red Hat Display"/>
              </a:rPr>
              <a:t>Freepik</a:t>
            </a:r>
            <a:endParaRPr b="1" i="0" sz="1200" u="none" cap="none" strike="noStrike">
              <a:solidFill>
                <a:schemeClr val="dk1"/>
              </a:solidFill>
              <a:latin typeface="Red Hat Display"/>
              <a:ea typeface="Red Hat Display"/>
              <a:cs typeface="Red Hat Display"/>
              <a:sym typeface="Red Hat Display"/>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35" name="Shape 235"/>
        <p:cNvGrpSpPr/>
        <p:nvPr/>
      </p:nvGrpSpPr>
      <p:grpSpPr>
        <a:xfrm>
          <a:off x="0" y="0"/>
          <a:ext cx="0" cy="0"/>
          <a:chOff x="0" y="0"/>
          <a:chExt cx="0" cy="0"/>
        </a:xfrm>
      </p:grpSpPr>
      <p:sp>
        <p:nvSpPr>
          <p:cNvPr id="236" name="Google Shape;236;p75"/>
          <p:cNvSpPr txBox="1"/>
          <p:nvPr>
            <p:ph type="title"/>
          </p:nvPr>
        </p:nvSpPr>
        <p:spPr>
          <a:xfrm rot="335">
            <a:off x="5353050" y="2971800"/>
            <a:ext cx="3077700" cy="1627500"/>
          </a:xfrm>
          <a:prstGeom prst="rect">
            <a:avLst/>
          </a:prstGeom>
          <a:noFill/>
          <a:ln>
            <a:noFill/>
          </a:ln>
        </p:spPr>
        <p:txBody>
          <a:bodyPr anchorCtr="0" anchor="ctr" bIns="91425" lIns="91425" spcFirstLastPara="1" rIns="91425" wrap="square" tIns="91425">
            <a:noAutofit/>
          </a:bodyPr>
          <a:lstStyle>
            <a:lvl1pPr lvl="0" algn="ctr">
              <a:lnSpc>
                <a:spcPct val="80000"/>
              </a:lnSpc>
              <a:spcBef>
                <a:spcPts val="0"/>
              </a:spcBef>
              <a:spcAft>
                <a:spcPts val="0"/>
              </a:spcAft>
              <a:buSzPts val="3000"/>
              <a:buNone/>
              <a:defRPr b="0">
                <a:latin typeface="Abhaya Libre ExtraBold"/>
                <a:ea typeface="Abhaya Libre ExtraBold"/>
                <a:cs typeface="Abhaya Libre ExtraBold"/>
                <a:sym typeface="Abhaya Libre ExtraBold"/>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37" name="Google Shape;237;p75"/>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 name="Google Shape;238;p75"/>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 name="Google Shape;239;p75"/>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75"/>
          <p:cNvSpPr/>
          <p:nvPr/>
        </p:nvSpPr>
        <p:spPr>
          <a:xfrm>
            <a:off x="8626510" y="89088"/>
            <a:ext cx="122676" cy="108604"/>
          </a:xfrm>
          <a:custGeom>
            <a:rect b="b" l="l" r="r" t="t"/>
            <a:pathLst>
              <a:path extrusionOk="0" h="3442" w="3888">
                <a:moveTo>
                  <a:pt x="1997" y="1"/>
                </a:moveTo>
                <a:cubicBezTo>
                  <a:pt x="1964" y="1"/>
                  <a:pt x="1931" y="1"/>
                  <a:pt x="1899" y="2"/>
                </a:cubicBezTo>
                <a:cubicBezTo>
                  <a:pt x="1768" y="2"/>
                  <a:pt x="1637" y="13"/>
                  <a:pt x="1518" y="61"/>
                </a:cubicBezTo>
                <a:cubicBezTo>
                  <a:pt x="1303" y="133"/>
                  <a:pt x="1149" y="311"/>
                  <a:pt x="1006" y="490"/>
                </a:cubicBezTo>
                <a:cubicBezTo>
                  <a:pt x="1" y="1985"/>
                  <a:pt x="1228" y="3442"/>
                  <a:pt x="2397" y="3442"/>
                </a:cubicBezTo>
                <a:cubicBezTo>
                  <a:pt x="2931" y="3442"/>
                  <a:pt x="3453" y="3138"/>
                  <a:pt x="3744" y="2395"/>
                </a:cubicBezTo>
                <a:cubicBezTo>
                  <a:pt x="3828" y="2192"/>
                  <a:pt x="3851" y="1966"/>
                  <a:pt x="3863" y="1752"/>
                </a:cubicBezTo>
                <a:cubicBezTo>
                  <a:pt x="3887" y="1335"/>
                  <a:pt x="3828" y="906"/>
                  <a:pt x="3589" y="585"/>
                </a:cubicBezTo>
                <a:cubicBezTo>
                  <a:pt x="3228" y="111"/>
                  <a:pt x="2599" y="1"/>
                  <a:pt x="199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 name="Google Shape;241;p75"/>
          <p:cNvSpPr/>
          <p:nvPr/>
        </p:nvSpPr>
        <p:spPr>
          <a:xfrm>
            <a:off x="7815849" y="345236"/>
            <a:ext cx="1229840" cy="893717"/>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75"/>
          <p:cNvSpPr/>
          <p:nvPr/>
        </p:nvSpPr>
        <p:spPr>
          <a:xfrm rot="-3171245">
            <a:off x="6403868" y="4907641"/>
            <a:ext cx="538433" cy="46255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3" name="Google Shape;243;p75"/>
          <p:cNvSpPr/>
          <p:nvPr/>
        </p:nvSpPr>
        <p:spPr>
          <a:xfrm rot="-3171245">
            <a:off x="6165697" y="4872174"/>
            <a:ext cx="180792" cy="155235"/>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4" name="Google Shape;244;p75"/>
          <p:cNvSpPr/>
          <p:nvPr/>
        </p:nvSpPr>
        <p:spPr>
          <a:xfrm flipH="1">
            <a:off x="-540301" y="3508849"/>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5" name="Google Shape;245;p75"/>
          <p:cNvSpPr/>
          <p:nvPr/>
        </p:nvSpPr>
        <p:spPr>
          <a:xfrm>
            <a:off x="2438400" y="4718872"/>
            <a:ext cx="3028950" cy="615125"/>
          </a:xfrm>
          <a:custGeom>
            <a:rect b="b" l="l" r="r" t="t"/>
            <a:pathLst>
              <a:path extrusionOk="0" h="24605" w="121158">
                <a:moveTo>
                  <a:pt x="0" y="23081"/>
                </a:moveTo>
                <a:cubicBezTo>
                  <a:pt x="0" y="14061"/>
                  <a:pt x="5633" y="-1548"/>
                  <a:pt x="14478" y="221"/>
                </a:cubicBezTo>
                <a:cubicBezTo>
                  <a:pt x="20293" y="1384"/>
                  <a:pt x="22688" y="8855"/>
                  <a:pt x="27432" y="12413"/>
                </a:cubicBezTo>
                <a:cubicBezTo>
                  <a:pt x="31481" y="15450"/>
                  <a:pt x="36970" y="18083"/>
                  <a:pt x="41910" y="16985"/>
                </a:cubicBezTo>
                <a:cubicBezTo>
                  <a:pt x="49307" y="15341"/>
                  <a:pt x="52085" y="4345"/>
                  <a:pt x="59436" y="2507"/>
                </a:cubicBezTo>
                <a:cubicBezTo>
                  <a:pt x="67356" y="527"/>
                  <a:pt x="75667" y="4385"/>
                  <a:pt x="83820" y="4793"/>
                </a:cubicBezTo>
                <a:cubicBezTo>
                  <a:pt x="91973" y="5201"/>
                  <a:pt x="102136" y="1618"/>
                  <a:pt x="108204" y="7079"/>
                </a:cubicBezTo>
                <a:cubicBezTo>
                  <a:pt x="113604" y="11939"/>
                  <a:pt x="116021" y="19468"/>
                  <a:pt x="121158" y="24605"/>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46" name="Shape 24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247" name="Shape 247"/>
        <p:cNvGrpSpPr/>
        <p:nvPr/>
      </p:nvGrpSpPr>
      <p:grpSpPr>
        <a:xfrm>
          <a:off x="0" y="0"/>
          <a:ext cx="0" cy="0"/>
          <a:chOff x="0" y="0"/>
          <a:chExt cx="0" cy="0"/>
        </a:xfrm>
      </p:grpSpPr>
      <p:sp>
        <p:nvSpPr>
          <p:cNvPr id="248" name="Google Shape;248;p77"/>
          <p:cNvSpPr/>
          <p:nvPr/>
        </p:nvSpPr>
        <p:spPr>
          <a:xfrm>
            <a:off x="6650075" y="-1530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77"/>
          <p:cNvSpPr/>
          <p:nvPr/>
        </p:nvSpPr>
        <p:spPr>
          <a:xfrm rot="-9899887">
            <a:off x="-351061" y="3566939"/>
            <a:ext cx="1864524" cy="1854806"/>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 name="Google Shape;250;p77"/>
          <p:cNvSpPr/>
          <p:nvPr/>
        </p:nvSpPr>
        <p:spPr>
          <a:xfrm rot="5400000">
            <a:off x="250640" y="2281546"/>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 name="Google Shape;251;p77"/>
          <p:cNvSpPr/>
          <p:nvPr/>
        </p:nvSpPr>
        <p:spPr>
          <a:xfrm rot="5400000">
            <a:off x="329008" y="2571647"/>
            <a:ext cx="46982" cy="38715"/>
          </a:xfrm>
          <a:custGeom>
            <a:rect b="b" l="l" r="r" t="t"/>
            <a:pathLst>
              <a:path extrusionOk="0" h="1227" w="1489">
                <a:moveTo>
                  <a:pt x="865" y="1"/>
                </a:moveTo>
                <a:cubicBezTo>
                  <a:pt x="766" y="1"/>
                  <a:pt x="665" y="26"/>
                  <a:pt x="572" y="83"/>
                </a:cubicBezTo>
                <a:cubicBezTo>
                  <a:pt x="476" y="142"/>
                  <a:pt x="357" y="214"/>
                  <a:pt x="250" y="273"/>
                </a:cubicBezTo>
                <a:cubicBezTo>
                  <a:pt x="0" y="416"/>
                  <a:pt x="0" y="809"/>
                  <a:pt x="250" y="952"/>
                </a:cubicBezTo>
                <a:cubicBezTo>
                  <a:pt x="369" y="1012"/>
                  <a:pt x="476" y="1071"/>
                  <a:pt x="572" y="1143"/>
                </a:cubicBezTo>
                <a:cubicBezTo>
                  <a:pt x="670" y="1200"/>
                  <a:pt x="774" y="1227"/>
                  <a:pt x="876" y="1227"/>
                </a:cubicBezTo>
                <a:cubicBezTo>
                  <a:pt x="1195" y="1227"/>
                  <a:pt x="1488" y="970"/>
                  <a:pt x="1488" y="619"/>
                </a:cubicBezTo>
                <a:cubicBezTo>
                  <a:pt x="1488" y="265"/>
                  <a:pt x="1184" y="1"/>
                  <a:pt x="86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 name="Google Shape;252;p77"/>
          <p:cNvSpPr/>
          <p:nvPr/>
        </p:nvSpPr>
        <p:spPr>
          <a:xfrm rot="5400000">
            <a:off x="252226" y="2730306"/>
            <a:ext cx="89451" cy="77872"/>
          </a:xfrm>
          <a:custGeom>
            <a:rect b="b" l="l" r="r" t="t"/>
            <a:pathLst>
              <a:path extrusionOk="0" h="2468" w="2835">
                <a:moveTo>
                  <a:pt x="1319" y="0"/>
                </a:moveTo>
                <a:cubicBezTo>
                  <a:pt x="1296" y="0"/>
                  <a:pt x="1273" y="1"/>
                  <a:pt x="1251" y="3"/>
                </a:cubicBezTo>
                <a:cubicBezTo>
                  <a:pt x="930" y="14"/>
                  <a:pt x="620" y="134"/>
                  <a:pt x="370" y="360"/>
                </a:cubicBezTo>
                <a:cubicBezTo>
                  <a:pt x="251" y="479"/>
                  <a:pt x="168" y="598"/>
                  <a:pt x="120" y="765"/>
                </a:cubicBezTo>
                <a:cubicBezTo>
                  <a:pt x="48" y="907"/>
                  <a:pt x="1" y="1074"/>
                  <a:pt x="13" y="1241"/>
                </a:cubicBezTo>
                <a:cubicBezTo>
                  <a:pt x="37" y="1562"/>
                  <a:pt x="132" y="1896"/>
                  <a:pt x="370" y="2110"/>
                </a:cubicBezTo>
                <a:cubicBezTo>
                  <a:pt x="632" y="2336"/>
                  <a:pt x="906" y="2467"/>
                  <a:pt x="1251" y="2467"/>
                </a:cubicBezTo>
                <a:cubicBezTo>
                  <a:pt x="1418" y="2467"/>
                  <a:pt x="1596" y="2431"/>
                  <a:pt x="1763" y="2408"/>
                </a:cubicBezTo>
                <a:cubicBezTo>
                  <a:pt x="1834" y="2396"/>
                  <a:pt x="1906" y="2396"/>
                  <a:pt x="1965" y="2384"/>
                </a:cubicBezTo>
                <a:cubicBezTo>
                  <a:pt x="2061" y="2336"/>
                  <a:pt x="2168" y="2312"/>
                  <a:pt x="2251" y="2265"/>
                </a:cubicBezTo>
                <a:cubicBezTo>
                  <a:pt x="2382" y="2193"/>
                  <a:pt x="2501" y="2086"/>
                  <a:pt x="2584" y="1955"/>
                </a:cubicBezTo>
                <a:cubicBezTo>
                  <a:pt x="2656" y="1872"/>
                  <a:pt x="2704" y="1788"/>
                  <a:pt x="2727" y="1681"/>
                </a:cubicBezTo>
                <a:cubicBezTo>
                  <a:pt x="2799" y="1538"/>
                  <a:pt x="2835" y="1384"/>
                  <a:pt x="2835" y="1217"/>
                </a:cubicBezTo>
                <a:cubicBezTo>
                  <a:pt x="2823" y="1015"/>
                  <a:pt x="2775" y="800"/>
                  <a:pt x="2668" y="622"/>
                </a:cubicBezTo>
                <a:cubicBezTo>
                  <a:pt x="2596" y="491"/>
                  <a:pt x="2489" y="372"/>
                  <a:pt x="2358" y="300"/>
                </a:cubicBezTo>
                <a:cubicBezTo>
                  <a:pt x="2263" y="193"/>
                  <a:pt x="2132" y="122"/>
                  <a:pt x="1965" y="86"/>
                </a:cubicBezTo>
                <a:cubicBezTo>
                  <a:pt x="1894" y="74"/>
                  <a:pt x="1822" y="74"/>
                  <a:pt x="1763" y="62"/>
                </a:cubicBezTo>
                <a:cubicBezTo>
                  <a:pt x="1619" y="31"/>
                  <a:pt x="1465" y="0"/>
                  <a:pt x="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p77"/>
          <p:cNvSpPr/>
          <p:nvPr/>
        </p:nvSpPr>
        <p:spPr>
          <a:xfrm rot="5400000">
            <a:off x="455941" y="2978414"/>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 name="Google Shape;254;p77"/>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77"/>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 name="Google Shape;256;p77"/>
          <p:cNvSpPr/>
          <p:nvPr/>
        </p:nvSpPr>
        <p:spPr>
          <a:xfrm>
            <a:off x="8554348" y="2575512"/>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77"/>
          <p:cNvSpPr txBox="1"/>
          <p:nvPr>
            <p:ph idx="1" type="subTitle"/>
          </p:nvPr>
        </p:nvSpPr>
        <p:spPr>
          <a:xfrm>
            <a:off x="4572000" y="1699154"/>
            <a:ext cx="3854400" cy="493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8" name="Google Shape;258;p77"/>
          <p:cNvSpPr txBox="1"/>
          <p:nvPr>
            <p:ph idx="2" type="subTitle"/>
          </p:nvPr>
        </p:nvSpPr>
        <p:spPr>
          <a:xfrm>
            <a:off x="4573300" y="2773694"/>
            <a:ext cx="3854100" cy="493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9" name="Google Shape;259;p77"/>
          <p:cNvSpPr txBox="1"/>
          <p:nvPr>
            <p:ph type="title"/>
          </p:nvPr>
        </p:nvSpPr>
        <p:spPr>
          <a:xfrm>
            <a:off x="4572000" y="1330979"/>
            <a:ext cx="3853200" cy="368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60" name="Google Shape;260;p77"/>
          <p:cNvSpPr txBox="1"/>
          <p:nvPr>
            <p:ph idx="3" type="title"/>
          </p:nvPr>
        </p:nvSpPr>
        <p:spPr>
          <a:xfrm>
            <a:off x="4573275" y="2405857"/>
            <a:ext cx="3853200" cy="368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61" name="Google Shape;261;p77"/>
          <p:cNvSpPr txBox="1"/>
          <p:nvPr>
            <p:ph idx="4" type="subTitle"/>
          </p:nvPr>
        </p:nvSpPr>
        <p:spPr>
          <a:xfrm>
            <a:off x="4576625" y="3848234"/>
            <a:ext cx="3854100" cy="493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62" name="Google Shape;262;p77"/>
          <p:cNvSpPr txBox="1"/>
          <p:nvPr>
            <p:ph idx="5" type="title"/>
          </p:nvPr>
        </p:nvSpPr>
        <p:spPr>
          <a:xfrm>
            <a:off x="4576600" y="3480735"/>
            <a:ext cx="3853200" cy="368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63" name="Google Shape;263;p77"/>
          <p:cNvSpPr txBox="1"/>
          <p:nvPr>
            <p:ph idx="6"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64" name="Shape 264"/>
        <p:cNvGrpSpPr/>
        <p:nvPr/>
      </p:nvGrpSpPr>
      <p:grpSpPr>
        <a:xfrm>
          <a:off x="0" y="0"/>
          <a:ext cx="0" cy="0"/>
          <a:chOff x="0" y="0"/>
          <a:chExt cx="0" cy="0"/>
        </a:xfrm>
      </p:grpSpPr>
      <p:sp>
        <p:nvSpPr>
          <p:cNvPr id="265" name="Google Shape;265;p78"/>
          <p:cNvSpPr/>
          <p:nvPr/>
        </p:nvSpPr>
        <p:spPr>
          <a:xfrm>
            <a:off x="190488" y="4322050"/>
            <a:ext cx="329700" cy="329700"/>
          </a:xfrm>
          <a:prstGeom prst="ellipse">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 name="Google Shape;266;p78"/>
          <p:cNvSpPr/>
          <p:nvPr/>
        </p:nvSpPr>
        <p:spPr>
          <a:xfrm>
            <a:off x="6650075" y="-1530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78"/>
          <p:cNvSpPr/>
          <p:nvPr/>
        </p:nvSpPr>
        <p:spPr>
          <a:xfrm rot="10201856">
            <a:off x="-429906" y="3958067"/>
            <a:ext cx="1864584" cy="1854866"/>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78"/>
          <p:cNvSpPr/>
          <p:nvPr/>
        </p:nvSpPr>
        <p:spPr>
          <a:xfrm rot="5400000">
            <a:off x="63215" y="2039584"/>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78"/>
          <p:cNvSpPr/>
          <p:nvPr/>
        </p:nvSpPr>
        <p:spPr>
          <a:xfrm rot="5400000">
            <a:off x="141583" y="2329684"/>
            <a:ext cx="46982" cy="38715"/>
          </a:xfrm>
          <a:custGeom>
            <a:rect b="b" l="l" r="r" t="t"/>
            <a:pathLst>
              <a:path extrusionOk="0" h="1227" w="1489">
                <a:moveTo>
                  <a:pt x="865" y="1"/>
                </a:moveTo>
                <a:cubicBezTo>
                  <a:pt x="766" y="1"/>
                  <a:pt x="665" y="26"/>
                  <a:pt x="572" y="83"/>
                </a:cubicBezTo>
                <a:cubicBezTo>
                  <a:pt x="476" y="142"/>
                  <a:pt x="357" y="214"/>
                  <a:pt x="250" y="273"/>
                </a:cubicBezTo>
                <a:cubicBezTo>
                  <a:pt x="0" y="416"/>
                  <a:pt x="0" y="809"/>
                  <a:pt x="250" y="952"/>
                </a:cubicBezTo>
                <a:cubicBezTo>
                  <a:pt x="369" y="1012"/>
                  <a:pt x="476" y="1071"/>
                  <a:pt x="572" y="1143"/>
                </a:cubicBezTo>
                <a:cubicBezTo>
                  <a:pt x="670" y="1200"/>
                  <a:pt x="774" y="1227"/>
                  <a:pt x="876" y="1227"/>
                </a:cubicBezTo>
                <a:cubicBezTo>
                  <a:pt x="1195" y="1227"/>
                  <a:pt x="1488" y="970"/>
                  <a:pt x="1488" y="619"/>
                </a:cubicBezTo>
                <a:cubicBezTo>
                  <a:pt x="1488" y="265"/>
                  <a:pt x="1184" y="1"/>
                  <a:pt x="86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 name="Google Shape;270;p78"/>
          <p:cNvSpPr/>
          <p:nvPr/>
        </p:nvSpPr>
        <p:spPr>
          <a:xfrm rot="5400000">
            <a:off x="64801" y="2488343"/>
            <a:ext cx="89451" cy="77872"/>
          </a:xfrm>
          <a:custGeom>
            <a:rect b="b" l="l" r="r" t="t"/>
            <a:pathLst>
              <a:path extrusionOk="0" h="2468" w="2835">
                <a:moveTo>
                  <a:pt x="1319" y="0"/>
                </a:moveTo>
                <a:cubicBezTo>
                  <a:pt x="1296" y="0"/>
                  <a:pt x="1273" y="1"/>
                  <a:pt x="1251" y="3"/>
                </a:cubicBezTo>
                <a:cubicBezTo>
                  <a:pt x="930" y="14"/>
                  <a:pt x="620" y="134"/>
                  <a:pt x="370" y="360"/>
                </a:cubicBezTo>
                <a:cubicBezTo>
                  <a:pt x="251" y="479"/>
                  <a:pt x="168" y="598"/>
                  <a:pt x="120" y="765"/>
                </a:cubicBezTo>
                <a:cubicBezTo>
                  <a:pt x="48" y="907"/>
                  <a:pt x="1" y="1074"/>
                  <a:pt x="13" y="1241"/>
                </a:cubicBezTo>
                <a:cubicBezTo>
                  <a:pt x="37" y="1562"/>
                  <a:pt x="132" y="1896"/>
                  <a:pt x="370" y="2110"/>
                </a:cubicBezTo>
                <a:cubicBezTo>
                  <a:pt x="632" y="2336"/>
                  <a:pt x="906" y="2467"/>
                  <a:pt x="1251" y="2467"/>
                </a:cubicBezTo>
                <a:cubicBezTo>
                  <a:pt x="1418" y="2467"/>
                  <a:pt x="1596" y="2431"/>
                  <a:pt x="1763" y="2408"/>
                </a:cubicBezTo>
                <a:cubicBezTo>
                  <a:pt x="1834" y="2396"/>
                  <a:pt x="1906" y="2396"/>
                  <a:pt x="1965" y="2384"/>
                </a:cubicBezTo>
                <a:cubicBezTo>
                  <a:pt x="2061" y="2336"/>
                  <a:pt x="2168" y="2312"/>
                  <a:pt x="2251" y="2265"/>
                </a:cubicBezTo>
                <a:cubicBezTo>
                  <a:pt x="2382" y="2193"/>
                  <a:pt x="2501" y="2086"/>
                  <a:pt x="2584" y="1955"/>
                </a:cubicBezTo>
                <a:cubicBezTo>
                  <a:pt x="2656" y="1872"/>
                  <a:pt x="2704" y="1788"/>
                  <a:pt x="2727" y="1681"/>
                </a:cubicBezTo>
                <a:cubicBezTo>
                  <a:pt x="2799" y="1538"/>
                  <a:pt x="2835" y="1384"/>
                  <a:pt x="2835" y="1217"/>
                </a:cubicBezTo>
                <a:cubicBezTo>
                  <a:pt x="2823" y="1015"/>
                  <a:pt x="2775" y="800"/>
                  <a:pt x="2668" y="622"/>
                </a:cubicBezTo>
                <a:cubicBezTo>
                  <a:pt x="2596" y="491"/>
                  <a:pt x="2489" y="372"/>
                  <a:pt x="2358" y="300"/>
                </a:cubicBezTo>
                <a:cubicBezTo>
                  <a:pt x="2263" y="193"/>
                  <a:pt x="2132" y="122"/>
                  <a:pt x="1965" y="86"/>
                </a:cubicBezTo>
                <a:cubicBezTo>
                  <a:pt x="1894" y="74"/>
                  <a:pt x="1822" y="74"/>
                  <a:pt x="1763" y="62"/>
                </a:cubicBezTo>
                <a:cubicBezTo>
                  <a:pt x="1619" y="31"/>
                  <a:pt x="1465" y="0"/>
                  <a:pt x="131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78"/>
          <p:cNvSpPr/>
          <p:nvPr/>
        </p:nvSpPr>
        <p:spPr>
          <a:xfrm rot="5400000">
            <a:off x="268516" y="2736452"/>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78"/>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 name="Google Shape;273;p78"/>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78"/>
          <p:cNvSpPr/>
          <p:nvPr/>
        </p:nvSpPr>
        <p:spPr>
          <a:xfrm>
            <a:off x="8554348" y="2575512"/>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78"/>
          <p:cNvSpPr txBox="1"/>
          <p:nvPr>
            <p:ph idx="1" type="subTitle"/>
          </p:nvPr>
        </p:nvSpPr>
        <p:spPr>
          <a:xfrm>
            <a:off x="4572000" y="1738675"/>
            <a:ext cx="3854400" cy="527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76" name="Google Shape;276;p78"/>
          <p:cNvSpPr txBox="1"/>
          <p:nvPr>
            <p:ph idx="2" type="subTitle"/>
          </p:nvPr>
        </p:nvSpPr>
        <p:spPr>
          <a:xfrm>
            <a:off x="4572163" y="2927773"/>
            <a:ext cx="3854100" cy="527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77" name="Google Shape;277;p78"/>
          <p:cNvSpPr txBox="1"/>
          <p:nvPr>
            <p:ph type="title"/>
          </p:nvPr>
        </p:nvSpPr>
        <p:spPr>
          <a:xfrm>
            <a:off x="716575" y="1409931"/>
            <a:ext cx="1085100" cy="2925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200"/>
              <a:buNone/>
              <a:defRPr sz="29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278" name="Google Shape;278;p78"/>
          <p:cNvSpPr txBox="1"/>
          <p:nvPr>
            <p:ph idx="3" type="title"/>
          </p:nvPr>
        </p:nvSpPr>
        <p:spPr>
          <a:xfrm>
            <a:off x="716875" y="2595223"/>
            <a:ext cx="1084500" cy="2925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200"/>
              <a:buNone/>
              <a:defRPr sz="29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279" name="Google Shape;279;p78"/>
          <p:cNvSpPr txBox="1"/>
          <p:nvPr>
            <p:ph idx="4" type="title"/>
          </p:nvPr>
        </p:nvSpPr>
        <p:spPr>
          <a:xfrm>
            <a:off x="4572004" y="1410669"/>
            <a:ext cx="3853200" cy="2910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80" name="Google Shape;280;p78"/>
          <p:cNvSpPr txBox="1"/>
          <p:nvPr>
            <p:ph idx="5" type="title"/>
          </p:nvPr>
        </p:nvSpPr>
        <p:spPr>
          <a:xfrm>
            <a:off x="4572125" y="2595973"/>
            <a:ext cx="3853200" cy="2910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81" name="Google Shape;281;p78"/>
          <p:cNvSpPr txBox="1"/>
          <p:nvPr>
            <p:ph idx="6" type="subTitle"/>
          </p:nvPr>
        </p:nvSpPr>
        <p:spPr>
          <a:xfrm>
            <a:off x="4576625" y="4019925"/>
            <a:ext cx="3854100" cy="527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82" name="Google Shape;282;p78"/>
          <p:cNvSpPr txBox="1"/>
          <p:nvPr>
            <p:ph idx="7" type="title"/>
          </p:nvPr>
        </p:nvSpPr>
        <p:spPr>
          <a:xfrm>
            <a:off x="716875" y="3688237"/>
            <a:ext cx="1084500" cy="2925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6200"/>
              <a:buNone/>
              <a:defRPr sz="2900"/>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p:txBody>
      </p:sp>
      <p:sp>
        <p:nvSpPr>
          <p:cNvPr id="283" name="Google Shape;283;p78"/>
          <p:cNvSpPr txBox="1"/>
          <p:nvPr>
            <p:ph idx="8" type="title"/>
          </p:nvPr>
        </p:nvSpPr>
        <p:spPr>
          <a:xfrm>
            <a:off x="4576600" y="3688987"/>
            <a:ext cx="3853200" cy="2910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2500"/>
              <a:buNone/>
              <a:defRPr i="0" sz="2400"/>
            </a:lvl1pPr>
            <a:lvl2pPr lvl="1" algn="l">
              <a:lnSpc>
                <a:spcPct val="100000"/>
              </a:lnSpc>
              <a:spcBef>
                <a:spcPts val="0"/>
              </a:spcBef>
              <a:spcAft>
                <a:spcPts val="0"/>
              </a:spcAft>
              <a:buSzPts val="2500"/>
              <a:buNone/>
              <a:defRPr sz="2500"/>
            </a:lvl2pPr>
            <a:lvl3pPr lvl="2" algn="l">
              <a:lnSpc>
                <a:spcPct val="100000"/>
              </a:lnSpc>
              <a:spcBef>
                <a:spcPts val="0"/>
              </a:spcBef>
              <a:spcAft>
                <a:spcPts val="0"/>
              </a:spcAft>
              <a:buSzPts val="2500"/>
              <a:buNone/>
              <a:defRPr sz="2500"/>
            </a:lvl3pPr>
            <a:lvl4pPr lvl="3" algn="l">
              <a:lnSpc>
                <a:spcPct val="100000"/>
              </a:lnSpc>
              <a:spcBef>
                <a:spcPts val="0"/>
              </a:spcBef>
              <a:spcAft>
                <a:spcPts val="0"/>
              </a:spcAft>
              <a:buSzPts val="2500"/>
              <a:buNone/>
              <a:defRPr sz="2500"/>
            </a:lvl4pPr>
            <a:lvl5pPr lvl="4" algn="l">
              <a:lnSpc>
                <a:spcPct val="100000"/>
              </a:lnSpc>
              <a:spcBef>
                <a:spcPts val="0"/>
              </a:spcBef>
              <a:spcAft>
                <a:spcPts val="0"/>
              </a:spcAft>
              <a:buSzPts val="2500"/>
              <a:buNone/>
              <a:defRPr sz="2500"/>
            </a:lvl5pPr>
            <a:lvl6pPr lvl="5" algn="l">
              <a:lnSpc>
                <a:spcPct val="100000"/>
              </a:lnSpc>
              <a:spcBef>
                <a:spcPts val="0"/>
              </a:spcBef>
              <a:spcAft>
                <a:spcPts val="0"/>
              </a:spcAft>
              <a:buSzPts val="2500"/>
              <a:buNone/>
              <a:defRPr sz="2500"/>
            </a:lvl6pPr>
            <a:lvl7pPr lvl="6" algn="l">
              <a:lnSpc>
                <a:spcPct val="100000"/>
              </a:lnSpc>
              <a:spcBef>
                <a:spcPts val="0"/>
              </a:spcBef>
              <a:spcAft>
                <a:spcPts val="0"/>
              </a:spcAft>
              <a:buSzPts val="2500"/>
              <a:buNone/>
              <a:defRPr sz="2500"/>
            </a:lvl7pPr>
            <a:lvl8pPr lvl="7" algn="l">
              <a:lnSpc>
                <a:spcPct val="100000"/>
              </a:lnSpc>
              <a:spcBef>
                <a:spcPts val="0"/>
              </a:spcBef>
              <a:spcAft>
                <a:spcPts val="0"/>
              </a:spcAft>
              <a:buSzPts val="2500"/>
              <a:buNone/>
              <a:defRPr sz="2500"/>
            </a:lvl8pPr>
            <a:lvl9pPr lvl="8" algn="l">
              <a:lnSpc>
                <a:spcPct val="100000"/>
              </a:lnSpc>
              <a:spcBef>
                <a:spcPts val="0"/>
              </a:spcBef>
              <a:spcAft>
                <a:spcPts val="0"/>
              </a:spcAft>
              <a:buSzPts val="2500"/>
              <a:buNone/>
              <a:defRPr sz="2500"/>
            </a:lvl9pPr>
          </a:lstStyle>
          <a:p/>
        </p:txBody>
      </p:sp>
      <p:sp>
        <p:nvSpPr>
          <p:cNvPr id="284" name="Google Shape;284;p78"/>
          <p:cNvSpPr txBox="1"/>
          <p:nvPr>
            <p:ph idx="9" type="title"/>
          </p:nvPr>
        </p:nvSpPr>
        <p:spPr>
          <a:xfrm>
            <a:off x="716575"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6">
    <p:spTree>
      <p:nvGrpSpPr>
        <p:cNvPr id="285" name="Shape 285"/>
        <p:cNvGrpSpPr/>
        <p:nvPr/>
      </p:nvGrpSpPr>
      <p:grpSpPr>
        <a:xfrm>
          <a:off x="0" y="0"/>
          <a:ext cx="0" cy="0"/>
          <a:chOff x="0" y="0"/>
          <a:chExt cx="0" cy="0"/>
        </a:xfrm>
      </p:grpSpPr>
      <p:sp>
        <p:nvSpPr>
          <p:cNvPr id="286" name="Google Shape;286;p79"/>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3000"/>
              <a:buNone/>
              <a:defRPr b="1"/>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87" name="Google Shape;287;p79"/>
          <p:cNvSpPr txBox="1"/>
          <p:nvPr>
            <p:ph idx="1" type="body"/>
          </p:nvPr>
        </p:nvSpPr>
        <p:spPr>
          <a:xfrm>
            <a:off x="1156425" y="1532000"/>
            <a:ext cx="5592900" cy="25464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SzPts val="1600"/>
              <a:buFont typeface="Anaheim"/>
              <a:buChar char="●"/>
              <a:defRPr sz="1600"/>
            </a:lvl1pPr>
            <a:lvl2pPr indent="-317500" lvl="1" marL="914400" algn="l">
              <a:lnSpc>
                <a:spcPct val="115000"/>
              </a:lnSpc>
              <a:spcBef>
                <a:spcPts val="1600"/>
              </a:spcBef>
              <a:spcAft>
                <a:spcPts val="0"/>
              </a:spcAft>
              <a:buSzPts val="1400"/>
              <a:buFont typeface="Anaheim"/>
              <a:buChar char="○"/>
              <a:defRPr/>
            </a:lvl2pPr>
            <a:lvl3pPr indent="-317500" lvl="2" marL="1371600" algn="l">
              <a:lnSpc>
                <a:spcPct val="115000"/>
              </a:lnSpc>
              <a:spcBef>
                <a:spcPts val="0"/>
              </a:spcBef>
              <a:spcAft>
                <a:spcPts val="0"/>
              </a:spcAft>
              <a:buSzPts val="1400"/>
              <a:buFont typeface="Anaheim"/>
              <a:buChar char="■"/>
              <a:defRPr/>
            </a:lvl3pPr>
            <a:lvl4pPr indent="-317500" lvl="3" marL="1828800" algn="l">
              <a:lnSpc>
                <a:spcPct val="115000"/>
              </a:lnSpc>
              <a:spcBef>
                <a:spcPts val="0"/>
              </a:spcBef>
              <a:spcAft>
                <a:spcPts val="0"/>
              </a:spcAft>
              <a:buSzPts val="1400"/>
              <a:buFont typeface="Anaheim"/>
              <a:buChar char="●"/>
              <a:defRPr/>
            </a:lvl4pPr>
            <a:lvl5pPr indent="-317500" lvl="4" marL="2286000" algn="l">
              <a:lnSpc>
                <a:spcPct val="115000"/>
              </a:lnSpc>
              <a:spcBef>
                <a:spcPts val="0"/>
              </a:spcBef>
              <a:spcAft>
                <a:spcPts val="0"/>
              </a:spcAft>
              <a:buSzPts val="1400"/>
              <a:buFont typeface="Anaheim"/>
              <a:buChar char="○"/>
              <a:defRPr/>
            </a:lvl5pPr>
            <a:lvl6pPr indent="-317500" lvl="5" marL="2743200" algn="l">
              <a:lnSpc>
                <a:spcPct val="115000"/>
              </a:lnSpc>
              <a:spcBef>
                <a:spcPts val="0"/>
              </a:spcBef>
              <a:spcAft>
                <a:spcPts val="0"/>
              </a:spcAft>
              <a:buSzPts val="1400"/>
              <a:buFont typeface="Anaheim"/>
              <a:buChar char="■"/>
              <a:defRPr/>
            </a:lvl6pPr>
            <a:lvl7pPr indent="-317500" lvl="6" marL="3200400" algn="l">
              <a:lnSpc>
                <a:spcPct val="115000"/>
              </a:lnSpc>
              <a:spcBef>
                <a:spcPts val="0"/>
              </a:spcBef>
              <a:spcAft>
                <a:spcPts val="0"/>
              </a:spcAft>
              <a:buSzPts val="1400"/>
              <a:buFont typeface="Anaheim"/>
              <a:buChar char="●"/>
              <a:defRPr/>
            </a:lvl7pPr>
            <a:lvl8pPr indent="-317500" lvl="7" marL="3657600" algn="l">
              <a:lnSpc>
                <a:spcPct val="115000"/>
              </a:lnSpc>
              <a:spcBef>
                <a:spcPts val="0"/>
              </a:spcBef>
              <a:spcAft>
                <a:spcPts val="0"/>
              </a:spcAft>
              <a:buSzPts val="1400"/>
              <a:buFont typeface="Anaheim"/>
              <a:buChar char="○"/>
              <a:defRPr/>
            </a:lvl8pPr>
            <a:lvl9pPr indent="-317500" lvl="8" marL="4114800" algn="l">
              <a:lnSpc>
                <a:spcPct val="115000"/>
              </a:lnSpc>
              <a:spcBef>
                <a:spcPts val="0"/>
              </a:spcBef>
              <a:spcAft>
                <a:spcPts val="0"/>
              </a:spcAft>
              <a:buSzPts val="1400"/>
              <a:buFont typeface="Anaheim"/>
              <a:buChar char="■"/>
              <a:defRPr/>
            </a:lvl9pPr>
          </a:lstStyle>
          <a:p/>
        </p:txBody>
      </p:sp>
      <p:sp>
        <p:nvSpPr>
          <p:cNvPr id="288" name="Google Shape;288;p79"/>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p79"/>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0" name="Google Shape;290;p79"/>
          <p:cNvSpPr/>
          <p:nvPr/>
        </p:nvSpPr>
        <p:spPr>
          <a:xfrm>
            <a:off x="8638758" y="721267"/>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79"/>
          <p:cNvSpPr/>
          <p:nvPr/>
        </p:nvSpPr>
        <p:spPr>
          <a:xfrm>
            <a:off x="8554358" y="2971317"/>
            <a:ext cx="453742" cy="389696"/>
          </a:xfrm>
          <a:custGeom>
            <a:rect b="b" l="l" r="r" t="t"/>
            <a:pathLst>
              <a:path extrusionOk="0" h="8634" w="10053">
                <a:moveTo>
                  <a:pt x="5575" y="0"/>
                </a:moveTo>
                <a:cubicBezTo>
                  <a:pt x="5057" y="0"/>
                  <a:pt x="4582" y="237"/>
                  <a:pt x="4158" y="516"/>
                </a:cubicBezTo>
                <a:cubicBezTo>
                  <a:pt x="1" y="3278"/>
                  <a:pt x="2449" y="8633"/>
                  <a:pt x="5747" y="8633"/>
                </a:cubicBezTo>
                <a:cubicBezTo>
                  <a:pt x="6642" y="8633"/>
                  <a:pt x="7599" y="8238"/>
                  <a:pt x="8504" y="7290"/>
                </a:cubicBezTo>
                <a:cubicBezTo>
                  <a:pt x="8873" y="6909"/>
                  <a:pt x="9147" y="6445"/>
                  <a:pt x="9373" y="5957"/>
                </a:cubicBezTo>
                <a:cubicBezTo>
                  <a:pt x="9790" y="5064"/>
                  <a:pt x="10052" y="4028"/>
                  <a:pt x="9802" y="3076"/>
                </a:cubicBezTo>
                <a:cubicBezTo>
                  <a:pt x="9409" y="1647"/>
                  <a:pt x="7968" y="778"/>
                  <a:pt x="6587" y="242"/>
                </a:cubicBezTo>
                <a:cubicBezTo>
                  <a:pt x="6290" y="123"/>
                  <a:pt x="5992" y="16"/>
                  <a:pt x="5682" y="4"/>
                </a:cubicBezTo>
                <a:cubicBezTo>
                  <a:pt x="5647" y="1"/>
                  <a:pt x="5611" y="0"/>
                  <a:pt x="5575"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p79"/>
          <p:cNvSpPr/>
          <p:nvPr/>
        </p:nvSpPr>
        <p:spPr>
          <a:xfrm>
            <a:off x="8619848" y="2343750"/>
            <a:ext cx="151789" cy="130621"/>
          </a:xfrm>
          <a:custGeom>
            <a:rect b="b" l="l" r="r" t="t"/>
            <a:pathLst>
              <a:path extrusionOk="0" h="2894" w="3363">
                <a:moveTo>
                  <a:pt x="1852" y="1"/>
                </a:moveTo>
                <a:cubicBezTo>
                  <a:pt x="1685" y="1"/>
                  <a:pt x="1520" y="80"/>
                  <a:pt x="1386" y="180"/>
                </a:cubicBezTo>
                <a:cubicBezTo>
                  <a:pt x="1" y="1107"/>
                  <a:pt x="830" y="2894"/>
                  <a:pt x="1936" y="2894"/>
                </a:cubicBezTo>
                <a:cubicBezTo>
                  <a:pt x="2237" y="2894"/>
                  <a:pt x="2559" y="2761"/>
                  <a:pt x="2862" y="2443"/>
                </a:cubicBezTo>
                <a:cubicBezTo>
                  <a:pt x="2981" y="2312"/>
                  <a:pt x="3065" y="2157"/>
                  <a:pt x="3136" y="1990"/>
                </a:cubicBezTo>
                <a:cubicBezTo>
                  <a:pt x="3279" y="1692"/>
                  <a:pt x="3362" y="1359"/>
                  <a:pt x="3291" y="1026"/>
                </a:cubicBezTo>
                <a:cubicBezTo>
                  <a:pt x="3160" y="549"/>
                  <a:pt x="2684" y="252"/>
                  <a:pt x="2207" y="73"/>
                </a:cubicBezTo>
                <a:cubicBezTo>
                  <a:pt x="2100" y="26"/>
                  <a:pt x="1993" y="2"/>
                  <a:pt x="1886" y="2"/>
                </a:cubicBezTo>
                <a:cubicBezTo>
                  <a:pt x="1875" y="1"/>
                  <a:pt x="1863" y="1"/>
                  <a:pt x="185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p79"/>
          <p:cNvSpPr/>
          <p:nvPr/>
        </p:nvSpPr>
        <p:spPr>
          <a:xfrm>
            <a:off x="8413042" y="4524964"/>
            <a:ext cx="142536" cy="126243"/>
          </a:xfrm>
          <a:custGeom>
            <a:rect b="b" l="l" r="r" t="t"/>
            <a:pathLst>
              <a:path extrusionOk="0" h="2797" w="3158">
                <a:moveTo>
                  <a:pt x="1637" y="1"/>
                </a:moveTo>
                <a:cubicBezTo>
                  <a:pt x="1608" y="1"/>
                  <a:pt x="1579" y="1"/>
                  <a:pt x="1551" y="2"/>
                </a:cubicBezTo>
                <a:cubicBezTo>
                  <a:pt x="1444" y="2"/>
                  <a:pt x="1336" y="13"/>
                  <a:pt x="1229" y="37"/>
                </a:cubicBezTo>
                <a:cubicBezTo>
                  <a:pt x="1051" y="97"/>
                  <a:pt x="932" y="252"/>
                  <a:pt x="836" y="394"/>
                </a:cubicBezTo>
                <a:cubicBezTo>
                  <a:pt x="1" y="1607"/>
                  <a:pt x="997" y="2797"/>
                  <a:pt x="1948" y="2797"/>
                </a:cubicBezTo>
                <a:cubicBezTo>
                  <a:pt x="2379" y="2797"/>
                  <a:pt x="2801" y="2552"/>
                  <a:pt x="3039" y="1954"/>
                </a:cubicBezTo>
                <a:cubicBezTo>
                  <a:pt x="3098" y="1788"/>
                  <a:pt x="3122" y="1609"/>
                  <a:pt x="3134" y="1430"/>
                </a:cubicBezTo>
                <a:cubicBezTo>
                  <a:pt x="3158" y="1097"/>
                  <a:pt x="3110" y="740"/>
                  <a:pt x="2896" y="478"/>
                </a:cubicBezTo>
                <a:cubicBezTo>
                  <a:pt x="2616" y="97"/>
                  <a:pt x="2103" y="1"/>
                  <a:pt x="163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4" name="Google Shape;294;p79"/>
          <p:cNvSpPr/>
          <p:nvPr/>
        </p:nvSpPr>
        <p:spPr>
          <a:xfrm>
            <a:off x="7999384" y="3839740"/>
            <a:ext cx="1710526" cy="1601345"/>
          </a:xfrm>
          <a:custGeom>
            <a:rect b="b" l="l" r="r" t="t"/>
            <a:pathLst>
              <a:path extrusionOk="0" h="35479" w="37898">
                <a:moveTo>
                  <a:pt x="15149" y="0"/>
                </a:moveTo>
                <a:cubicBezTo>
                  <a:pt x="13093" y="0"/>
                  <a:pt x="10958" y="1092"/>
                  <a:pt x="10394" y="3039"/>
                </a:cubicBezTo>
                <a:cubicBezTo>
                  <a:pt x="9525" y="6063"/>
                  <a:pt x="12525" y="8599"/>
                  <a:pt x="14347" y="11159"/>
                </a:cubicBezTo>
                <a:cubicBezTo>
                  <a:pt x="17097" y="15029"/>
                  <a:pt x="17288" y="20541"/>
                  <a:pt x="14835" y="24590"/>
                </a:cubicBezTo>
                <a:cubicBezTo>
                  <a:pt x="12811" y="27923"/>
                  <a:pt x="9049" y="30138"/>
                  <a:pt x="5155" y="30340"/>
                </a:cubicBezTo>
                <a:cubicBezTo>
                  <a:pt x="5134" y="30341"/>
                  <a:pt x="5112" y="30342"/>
                  <a:pt x="5089" y="30342"/>
                </a:cubicBezTo>
                <a:cubicBezTo>
                  <a:pt x="4467" y="30342"/>
                  <a:pt x="3119" y="29943"/>
                  <a:pt x="2107" y="29943"/>
                </a:cubicBezTo>
                <a:cubicBezTo>
                  <a:pt x="1602" y="29943"/>
                  <a:pt x="1181" y="30042"/>
                  <a:pt x="976" y="30340"/>
                </a:cubicBezTo>
                <a:cubicBezTo>
                  <a:pt x="0" y="31805"/>
                  <a:pt x="2524" y="33364"/>
                  <a:pt x="3524" y="33805"/>
                </a:cubicBezTo>
                <a:cubicBezTo>
                  <a:pt x="6111" y="34942"/>
                  <a:pt x="8918" y="35478"/>
                  <a:pt x="11741" y="35478"/>
                </a:cubicBezTo>
                <a:cubicBezTo>
                  <a:pt x="15572" y="35478"/>
                  <a:pt x="19433" y="34490"/>
                  <a:pt x="22812" y="32674"/>
                </a:cubicBezTo>
                <a:cubicBezTo>
                  <a:pt x="28670" y="29519"/>
                  <a:pt x="33123" y="24018"/>
                  <a:pt x="35635" y="17851"/>
                </a:cubicBezTo>
                <a:cubicBezTo>
                  <a:pt x="37088" y="14314"/>
                  <a:pt x="37898" y="10243"/>
                  <a:pt x="36338" y="6778"/>
                </a:cubicBezTo>
                <a:lnTo>
                  <a:pt x="36338" y="6778"/>
                </a:lnTo>
                <a:cubicBezTo>
                  <a:pt x="34620" y="7493"/>
                  <a:pt x="32734" y="7985"/>
                  <a:pt x="30880" y="7985"/>
                </a:cubicBezTo>
                <a:cubicBezTo>
                  <a:pt x="29894" y="7985"/>
                  <a:pt x="28918" y="7846"/>
                  <a:pt x="27980" y="7528"/>
                </a:cubicBezTo>
                <a:cubicBezTo>
                  <a:pt x="25741" y="6790"/>
                  <a:pt x="23955" y="5135"/>
                  <a:pt x="22169" y="3587"/>
                </a:cubicBezTo>
                <a:cubicBezTo>
                  <a:pt x="20384" y="2039"/>
                  <a:pt x="18455" y="503"/>
                  <a:pt x="16133" y="87"/>
                </a:cubicBezTo>
                <a:cubicBezTo>
                  <a:pt x="15812" y="29"/>
                  <a:pt x="15482" y="0"/>
                  <a:pt x="1514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5" name="Google Shape;295;p79"/>
          <p:cNvSpPr/>
          <p:nvPr/>
        </p:nvSpPr>
        <p:spPr>
          <a:xfrm>
            <a:off x="7506524" y="2676600"/>
            <a:ext cx="1832990" cy="2774800"/>
          </a:xfrm>
          <a:custGeom>
            <a:rect b="b" l="l" r="r" t="t"/>
            <a:pathLst>
              <a:path extrusionOk="0" h="110992" w="65499">
                <a:moveTo>
                  <a:pt x="65499" y="0"/>
                </a:moveTo>
                <a:cubicBezTo>
                  <a:pt x="56827" y="0"/>
                  <a:pt x="47557" y="1069"/>
                  <a:pt x="40052" y="5414"/>
                </a:cubicBezTo>
                <a:cubicBezTo>
                  <a:pt x="30174" y="11132"/>
                  <a:pt x="22296" y="22287"/>
                  <a:pt x="20561" y="33568"/>
                </a:cubicBezTo>
                <a:cubicBezTo>
                  <a:pt x="19133" y="42850"/>
                  <a:pt x="18434" y="52896"/>
                  <a:pt x="21644" y="61722"/>
                </a:cubicBezTo>
                <a:cubicBezTo>
                  <a:pt x="23912" y="67958"/>
                  <a:pt x="28783" y="73510"/>
                  <a:pt x="29224" y="80131"/>
                </a:cubicBezTo>
                <a:cubicBezTo>
                  <a:pt x="29790" y="88625"/>
                  <a:pt x="14432" y="88631"/>
                  <a:pt x="7567" y="93666"/>
                </a:cubicBezTo>
                <a:cubicBezTo>
                  <a:pt x="2642" y="97278"/>
                  <a:pt x="-2703" y="106670"/>
                  <a:pt x="1611" y="110992"/>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79"/>
          <p:cNvSpPr/>
          <p:nvPr/>
        </p:nvSpPr>
        <p:spPr>
          <a:xfrm>
            <a:off x="2903038" y="4718872"/>
            <a:ext cx="3028950" cy="615125"/>
          </a:xfrm>
          <a:custGeom>
            <a:rect b="b" l="l" r="r" t="t"/>
            <a:pathLst>
              <a:path extrusionOk="0" h="24605" w="121158">
                <a:moveTo>
                  <a:pt x="0" y="23081"/>
                </a:moveTo>
                <a:cubicBezTo>
                  <a:pt x="0" y="14061"/>
                  <a:pt x="5633" y="-1548"/>
                  <a:pt x="14478" y="221"/>
                </a:cubicBezTo>
                <a:cubicBezTo>
                  <a:pt x="20293" y="1384"/>
                  <a:pt x="22688" y="8855"/>
                  <a:pt x="27432" y="12413"/>
                </a:cubicBezTo>
                <a:cubicBezTo>
                  <a:pt x="31481" y="15450"/>
                  <a:pt x="36970" y="18083"/>
                  <a:pt x="41910" y="16985"/>
                </a:cubicBezTo>
                <a:cubicBezTo>
                  <a:pt x="49307" y="15341"/>
                  <a:pt x="52085" y="4345"/>
                  <a:pt x="59436" y="2507"/>
                </a:cubicBezTo>
                <a:cubicBezTo>
                  <a:pt x="67356" y="527"/>
                  <a:pt x="75667" y="4385"/>
                  <a:pt x="83820" y="4793"/>
                </a:cubicBezTo>
                <a:cubicBezTo>
                  <a:pt x="91973" y="5201"/>
                  <a:pt x="102136" y="1618"/>
                  <a:pt x="108204" y="7079"/>
                </a:cubicBezTo>
                <a:cubicBezTo>
                  <a:pt x="113604" y="11939"/>
                  <a:pt x="116021" y="19468"/>
                  <a:pt x="121158" y="24605"/>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79"/>
          <p:cNvSpPr/>
          <p:nvPr/>
        </p:nvSpPr>
        <p:spPr>
          <a:xfrm>
            <a:off x="83007" y="4419291"/>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 name="Google Shape;298;p79"/>
          <p:cNvSpPr/>
          <p:nvPr/>
        </p:nvSpPr>
        <p:spPr>
          <a:xfrm>
            <a:off x="160783" y="4126363"/>
            <a:ext cx="180796" cy="155238"/>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79"/>
          <p:cNvSpPr/>
          <p:nvPr/>
        </p:nvSpPr>
        <p:spPr>
          <a:xfrm>
            <a:off x="-176550" y="3519725"/>
            <a:ext cx="1505044" cy="1871033"/>
          </a:xfrm>
          <a:custGeom>
            <a:rect b="b" l="l" r="r" t="t"/>
            <a:pathLst>
              <a:path extrusionOk="0" h="105440" w="88040">
                <a:moveTo>
                  <a:pt x="0" y="922"/>
                </a:moveTo>
                <a:cubicBezTo>
                  <a:pt x="6557" y="104"/>
                  <a:pt x="14146" y="-1128"/>
                  <a:pt x="19774" y="2335"/>
                </a:cubicBezTo>
                <a:cubicBezTo>
                  <a:pt x="29635" y="8403"/>
                  <a:pt x="29502" y="24370"/>
                  <a:pt x="38606" y="31524"/>
                </a:cubicBezTo>
                <a:cubicBezTo>
                  <a:pt x="47615" y="38603"/>
                  <a:pt x="65678" y="29995"/>
                  <a:pt x="72033" y="39528"/>
                </a:cubicBezTo>
                <a:cubicBezTo>
                  <a:pt x="78216" y="48803"/>
                  <a:pt x="70081" y="61854"/>
                  <a:pt x="71091" y="72955"/>
                </a:cubicBezTo>
                <a:cubicBezTo>
                  <a:pt x="71947" y="82365"/>
                  <a:pt x="80488" y="89407"/>
                  <a:pt x="86157" y="96966"/>
                </a:cubicBezTo>
                <a:cubicBezTo>
                  <a:pt x="87893" y="99281"/>
                  <a:pt x="86745" y="102852"/>
                  <a:pt x="88040" y="10544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4">
    <p:spTree>
      <p:nvGrpSpPr>
        <p:cNvPr id="300" name="Shape 300"/>
        <p:cNvGrpSpPr/>
        <p:nvPr/>
      </p:nvGrpSpPr>
      <p:grpSpPr>
        <a:xfrm>
          <a:off x="0" y="0"/>
          <a:ext cx="0" cy="0"/>
          <a:chOff x="0" y="0"/>
          <a:chExt cx="0" cy="0"/>
        </a:xfrm>
      </p:grpSpPr>
      <p:sp>
        <p:nvSpPr>
          <p:cNvPr id="301" name="Google Shape;301;p80"/>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80"/>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 name="Google Shape;303;p80"/>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4" name="Google Shape;304;p80"/>
          <p:cNvSpPr/>
          <p:nvPr/>
        </p:nvSpPr>
        <p:spPr>
          <a:xfrm>
            <a:off x="7" y="2800041"/>
            <a:ext cx="538443" cy="46256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5" name="Google Shape;305;p80"/>
          <p:cNvSpPr/>
          <p:nvPr/>
        </p:nvSpPr>
        <p:spPr>
          <a:xfrm>
            <a:off x="-505632" y="4419747"/>
            <a:ext cx="1549701" cy="1126046"/>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6" name="Google Shape;306;p80"/>
          <p:cNvSpPr/>
          <p:nvPr/>
        </p:nvSpPr>
        <p:spPr>
          <a:xfrm>
            <a:off x="6137275" y="4732975"/>
            <a:ext cx="3083750" cy="1126046"/>
          </a:xfrm>
          <a:custGeom>
            <a:rect b="b" l="l" r="r" t="t"/>
            <a:pathLst>
              <a:path extrusionOk="0" h="51802" w="123350">
                <a:moveTo>
                  <a:pt x="0" y="51802"/>
                </a:moveTo>
                <a:cubicBezTo>
                  <a:pt x="0" y="40573"/>
                  <a:pt x="4640" y="25841"/>
                  <a:pt x="15066" y="21671"/>
                </a:cubicBezTo>
                <a:cubicBezTo>
                  <a:pt x="26309" y="17174"/>
                  <a:pt x="39497" y="16690"/>
                  <a:pt x="51318" y="19317"/>
                </a:cubicBezTo>
                <a:cubicBezTo>
                  <a:pt x="58713" y="20960"/>
                  <a:pt x="65908" y="25250"/>
                  <a:pt x="73445" y="24496"/>
                </a:cubicBezTo>
                <a:cubicBezTo>
                  <a:pt x="80103" y="23830"/>
                  <a:pt x="81225" y="13481"/>
                  <a:pt x="86157" y="8959"/>
                </a:cubicBezTo>
                <a:cubicBezTo>
                  <a:pt x="95418" y="468"/>
                  <a:pt x="112114" y="-2785"/>
                  <a:pt x="123350" y="2839"/>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5">
    <p:spTree>
      <p:nvGrpSpPr>
        <p:cNvPr id="307" name="Shape 307"/>
        <p:cNvGrpSpPr/>
        <p:nvPr/>
      </p:nvGrpSpPr>
      <p:grpSpPr>
        <a:xfrm>
          <a:off x="0" y="0"/>
          <a:ext cx="0" cy="0"/>
          <a:chOff x="0" y="0"/>
          <a:chExt cx="0" cy="0"/>
        </a:xfrm>
      </p:grpSpPr>
      <p:sp>
        <p:nvSpPr>
          <p:cNvPr id="308" name="Google Shape;308;p81"/>
          <p:cNvSpPr/>
          <p:nvPr/>
        </p:nvSpPr>
        <p:spPr>
          <a:xfrm rot="10800000">
            <a:off x="1684200" y="4357800"/>
            <a:ext cx="2707100" cy="1109900"/>
          </a:xfrm>
          <a:custGeom>
            <a:rect b="b" l="l" r="r" t="t"/>
            <a:pathLst>
              <a:path extrusionOk="0" h="44396" w="108284">
                <a:moveTo>
                  <a:pt x="0" y="0"/>
                </a:moveTo>
                <a:cubicBezTo>
                  <a:pt x="8477" y="1209"/>
                  <a:pt x="7867" y="15225"/>
                  <a:pt x="11299" y="23069"/>
                </a:cubicBezTo>
                <a:cubicBezTo>
                  <a:pt x="15175" y="31928"/>
                  <a:pt x="23417" y="40781"/>
                  <a:pt x="32956" y="42372"/>
                </a:cubicBezTo>
                <a:cubicBezTo>
                  <a:pt x="38871" y="43358"/>
                  <a:pt x="44020" y="35069"/>
                  <a:pt x="45196" y="29189"/>
                </a:cubicBezTo>
                <a:cubicBezTo>
                  <a:pt x="46193" y="24205"/>
                  <a:pt x="44989" y="18514"/>
                  <a:pt x="47550" y="14124"/>
                </a:cubicBezTo>
                <a:cubicBezTo>
                  <a:pt x="50301" y="9408"/>
                  <a:pt x="57691" y="8115"/>
                  <a:pt x="63087" y="8945"/>
                </a:cubicBezTo>
                <a:cubicBezTo>
                  <a:pt x="72898" y="10453"/>
                  <a:pt x="75507" y="24436"/>
                  <a:pt x="81919" y="32014"/>
                </a:cubicBezTo>
                <a:cubicBezTo>
                  <a:pt x="86339" y="37238"/>
                  <a:pt x="91648" y="45381"/>
                  <a:pt x="98397" y="44255"/>
                </a:cubicBezTo>
                <a:cubicBezTo>
                  <a:pt x="102220" y="43617"/>
                  <a:pt x="104817" y="39867"/>
                  <a:pt x="108284" y="38134"/>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81"/>
          <p:cNvSpPr/>
          <p:nvPr/>
        </p:nvSpPr>
        <p:spPr>
          <a:xfrm>
            <a:off x="2844354" y="367099"/>
            <a:ext cx="386797" cy="285784"/>
          </a:xfrm>
          <a:custGeom>
            <a:rect b="b" l="l" r="r" t="t"/>
            <a:pathLst>
              <a:path extrusionOk="0" h="7834" w="10603">
                <a:moveTo>
                  <a:pt x="3771" y="0"/>
                </a:moveTo>
                <a:cubicBezTo>
                  <a:pt x="3196" y="0"/>
                  <a:pt x="2628" y="106"/>
                  <a:pt x="2120" y="374"/>
                </a:cubicBezTo>
                <a:cubicBezTo>
                  <a:pt x="810" y="1064"/>
                  <a:pt x="274" y="2660"/>
                  <a:pt x="72" y="4136"/>
                </a:cubicBezTo>
                <a:cubicBezTo>
                  <a:pt x="24" y="4445"/>
                  <a:pt x="1" y="4755"/>
                  <a:pt x="36" y="5076"/>
                </a:cubicBezTo>
                <a:cubicBezTo>
                  <a:pt x="132" y="5612"/>
                  <a:pt x="489" y="6065"/>
                  <a:pt x="894" y="6446"/>
                </a:cubicBezTo>
                <a:cubicBezTo>
                  <a:pt x="1934" y="7430"/>
                  <a:pt x="3062" y="7834"/>
                  <a:pt x="4124" y="7834"/>
                </a:cubicBezTo>
                <a:cubicBezTo>
                  <a:pt x="7752" y="7834"/>
                  <a:pt x="10603" y="3115"/>
                  <a:pt x="6513" y="683"/>
                </a:cubicBezTo>
                <a:cubicBezTo>
                  <a:pt x="6049" y="409"/>
                  <a:pt x="5549" y="254"/>
                  <a:pt x="5025" y="147"/>
                </a:cubicBezTo>
                <a:cubicBezTo>
                  <a:pt x="4617" y="57"/>
                  <a:pt x="4192" y="0"/>
                  <a:pt x="3771"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0" name="Google Shape;310;p81"/>
          <p:cNvSpPr/>
          <p:nvPr/>
        </p:nvSpPr>
        <p:spPr>
          <a:xfrm>
            <a:off x="2669323" y="616148"/>
            <a:ext cx="129942" cy="95760"/>
          </a:xfrm>
          <a:custGeom>
            <a:rect b="b" l="l" r="r" t="t"/>
            <a:pathLst>
              <a:path extrusionOk="0" h="2625" w="3562">
                <a:moveTo>
                  <a:pt x="1269" y="0"/>
                </a:moveTo>
                <a:cubicBezTo>
                  <a:pt x="1074" y="0"/>
                  <a:pt x="882" y="35"/>
                  <a:pt x="715" y="119"/>
                </a:cubicBezTo>
                <a:cubicBezTo>
                  <a:pt x="274" y="357"/>
                  <a:pt x="96" y="893"/>
                  <a:pt x="36" y="1381"/>
                </a:cubicBezTo>
                <a:cubicBezTo>
                  <a:pt x="12" y="1488"/>
                  <a:pt x="0" y="1595"/>
                  <a:pt x="12" y="1702"/>
                </a:cubicBezTo>
                <a:cubicBezTo>
                  <a:pt x="48" y="1881"/>
                  <a:pt x="167" y="2024"/>
                  <a:pt x="298" y="2155"/>
                </a:cubicBezTo>
                <a:cubicBezTo>
                  <a:pt x="650" y="2488"/>
                  <a:pt x="1031" y="2624"/>
                  <a:pt x="1390" y="2624"/>
                </a:cubicBezTo>
                <a:cubicBezTo>
                  <a:pt x="2608" y="2624"/>
                  <a:pt x="3562" y="1045"/>
                  <a:pt x="2191" y="226"/>
                </a:cubicBezTo>
                <a:cubicBezTo>
                  <a:pt x="2036" y="131"/>
                  <a:pt x="1858" y="71"/>
                  <a:pt x="1679" y="47"/>
                </a:cubicBezTo>
                <a:cubicBezTo>
                  <a:pt x="1546" y="18"/>
                  <a:pt x="1407" y="0"/>
                  <a:pt x="1269" y="0"/>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p81"/>
          <p:cNvSpPr/>
          <p:nvPr/>
        </p:nvSpPr>
        <p:spPr>
          <a:xfrm>
            <a:off x="-216575" y="-175950"/>
            <a:ext cx="2472600" cy="1096381"/>
          </a:xfrm>
          <a:custGeom>
            <a:rect b="b" l="l" r="r" t="t"/>
            <a:pathLst>
              <a:path extrusionOk="0" h="50507" w="98904">
                <a:moveTo>
                  <a:pt x="0" y="9204"/>
                </a:moveTo>
                <a:cubicBezTo>
                  <a:pt x="19515" y="12457"/>
                  <a:pt x="23087" y="48382"/>
                  <a:pt x="42773" y="50352"/>
                </a:cubicBezTo>
                <a:cubicBezTo>
                  <a:pt x="55127" y="51589"/>
                  <a:pt x="53110" y="26706"/>
                  <a:pt x="62805" y="18949"/>
                </a:cubicBezTo>
                <a:cubicBezTo>
                  <a:pt x="70307" y="12947"/>
                  <a:pt x="82023" y="23234"/>
                  <a:pt x="91500" y="21656"/>
                </a:cubicBezTo>
                <a:cubicBezTo>
                  <a:pt x="96598" y="20807"/>
                  <a:pt x="97355" y="12707"/>
                  <a:pt x="97997" y="7579"/>
                </a:cubicBezTo>
                <a:cubicBezTo>
                  <a:pt x="98311" y="5072"/>
                  <a:pt x="99785" y="1785"/>
                  <a:pt x="97997" y="0"/>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81"/>
          <p:cNvSpPr/>
          <p:nvPr/>
        </p:nvSpPr>
        <p:spPr>
          <a:xfrm>
            <a:off x="3693350" y="-58850"/>
            <a:ext cx="3272050" cy="1004950"/>
          </a:xfrm>
          <a:custGeom>
            <a:rect b="b" l="l" r="r" t="t"/>
            <a:pathLst>
              <a:path extrusionOk="0" h="40198" w="130882">
                <a:moveTo>
                  <a:pt x="0" y="0"/>
                </a:moveTo>
                <a:cubicBezTo>
                  <a:pt x="8773" y="0"/>
                  <a:pt x="19516" y="3974"/>
                  <a:pt x="23540" y="11770"/>
                </a:cubicBezTo>
                <a:cubicBezTo>
                  <a:pt x="28614" y="21600"/>
                  <a:pt x="30161" y="37617"/>
                  <a:pt x="40960" y="40018"/>
                </a:cubicBezTo>
                <a:cubicBezTo>
                  <a:pt x="51927" y="42456"/>
                  <a:pt x="51977" y="12929"/>
                  <a:pt x="63087" y="14595"/>
                </a:cubicBezTo>
                <a:cubicBezTo>
                  <a:pt x="73322" y="16130"/>
                  <a:pt x="76418" y="33139"/>
                  <a:pt x="86627" y="34839"/>
                </a:cubicBezTo>
                <a:cubicBezTo>
                  <a:pt x="94244" y="36108"/>
                  <a:pt x="98743" y="25257"/>
                  <a:pt x="104988" y="20715"/>
                </a:cubicBezTo>
                <a:cubicBezTo>
                  <a:pt x="109051" y="17760"/>
                  <a:pt x="115332" y="21961"/>
                  <a:pt x="120054" y="20244"/>
                </a:cubicBezTo>
                <a:cubicBezTo>
                  <a:pt x="127116" y="17676"/>
                  <a:pt x="127524" y="7194"/>
                  <a:pt x="130882" y="471"/>
                </a:cubicBez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81"/>
          <p:cNvSpPr/>
          <p:nvPr/>
        </p:nvSpPr>
        <p:spPr>
          <a:xfrm>
            <a:off x="7474997" y="-699075"/>
            <a:ext cx="1864500" cy="1854782"/>
          </a:xfrm>
          <a:custGeom>
            <a:rect b="b" l="l" r="r" t="t"/>
            <a:pathLst>
              <a:path extrusionOk="0" h="58784" w="59092">
                <a:moveTo>
                  <a:pt x="29994" y="0"/>
                </a:moveTo>
                <a:cubicBezTo>
                  <a:pt x="21957" y="0"/>
                  <a:pt x="14040" y="1966"/>
                  <a:pt x="7478" y="6524"/>
                </a:cubicBezTo>
                <a:cubicBezTo>
                  <a:pt x="3370" y="9382"/>
                  <a:pt x="1" y="19740"/>
                  <a:pt x="1846" y="24693"/>
                </a:cubicBezTo>
                <a:cubicBezTo>
                  <a:pt x="4204" y="30980"/>
                  <a:pt x="14669" y="32670"/>
                  <a:pt x="16122" y="39314"/>
                </a:cubicBezTo>
                <a:cubicBezTo>
                  <a:pt x="16407" y="40612"/>
                  <a:pt x="16181" y="41933"/>
                  <a:pt x="16015" y="43267"/>
                </a:cubicBezTo>
                <a:cubicBezTo>
                  <a:pt x="15991" y="43576"/>
                  <a:pt x="15955" y="43874"/>
                  <a:pt x="15919" y="44160"/>
                </a:cubicBezTo>
                <a:cubicBezTo>
                  <a:pt x="15125" y="54218"/>
                  <a:pt x="24002" y="58783"/>
                  <a:pt x="33429" y="58783"/>
                </a:cubicBezTo>
                <a:cubicBezTo>
                  <a:pt x="41667" y="58783"/>
                  <a:pt x="50324" y="55298"/>
                  <a:pt x="53317" y="48946"/>
                </a:cubicBezTo>
                <a:cubicBezTo>
                  <a:pt x="59091" y="36683"/>
                  <a:pt x="57675" y="20157"/>
                  <a:pt x="52317" y="8096"/>
                </a:cubicBezTo>
                <a:cubicBezTo>
                  <a:pt x="51662" y="6607"/>
                  <a:pt x="50900" y="5095"/>
                  <a:pt x="49626" y="4107"/>
                </a:cubicBezTo>
                <a:cubicBezTo>
                  <a:pt x="48661" y="3357"/>
                  <a:pt x="47495" y="2952"/>
                  <a:pt x="46340" y="2583"/>
                </a:cubicBezTo>
                <a:cubicBezTo>
                  <a:pt x="41101" y="929"/>
                  <a:pt x="35519" y="0"/>
                  <a:pt x="299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81"/>
          <p:cNvSpPr/>
          <p:nvPr/>
        </p:nvSpPr>
        <p:spPr>
          <a:xfrm>
            <a:off x="7738519" y="450299"/>
            <a:ext cx="772531" cy="359793"/>
          </a:xfrm>
          <a:custGeom>
            <a:rect b="b" l="l" r="r" t="t"/>
            <a:pathLst>
              <a:path extrusionOk="0" h="11403" w="24484">
                <a:moveTo>
                  <a:pt x="9458" y="0"/>
                </a:moveTo>
                <a:cubicBezTo>
                  <a:pt x="2055" y="0"/>
                  <a:pt x="1" y="11155"/>
                  <a:pt x="9353" y="11399"/>
                </a:cubicBezTo>
                <a:cubicBezTo>
                  <a:pt x="9443" y="11401"/>
                  <a:pt x="9536" y="11402"/>
                  <a:pt x="9630" y="11402"/>
                </a:cubicBezTo>
                <a:cubicBezTo>
                  <a:pt x="14319" y="11402"/>
                  <a:pt x="24484" y="8519"/>
                  <a:pt x="17295" y="3279"/>
                </a:cubicBezTo>
                <a:cubicBezTo>
                  <a:pt x="15437" y="1933"/>
                  <a:pt x="13425" y="683"/>
                  <a:pt x="11199" y="195"/>
                </a:cubicBezTo>
                <a:cubicBezTo>
                  <a:pt x="10590" y="62"/>
                  <a:pt x="10009" y="0"/>
                  <a:pt x="9458"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 name="Google Shape;315;p81"/>
          <p:cNvSpPr/>
          <p:nvPr/>
        </p:nvSpPr>
        <p:spPr>
          <a:xfrm>
            <a:off x="8638758" y="721267"/>
            <a:ext cx="92891" cy="86896"/>
          </a:xfrm>
          <a:custGeom>
            <a:rect b="b" l="l" r="r" t="t"/>
            <a:pathLst>
              <a:path extrusionOk="0" h="2754" w="2944">
                <a:moveTo>
                  <a:pt x="1717" y="0"/>
                </a:moveTo>
                <a:cubicBezTo>
                  <a:pt x="1705" y="0"/>
                  <a:pt x="1693" y="1"/>
                  <a:pt x="1681" y="1"/>
                </a:cubicBezTo>
                <a:cubicBezTo>
                  <a:pt x="1371" y="1"/>
                  <a:pt x="1026" y="108"/>
                  <a:pt x="800" y="358"/>
                </a:cubicBezTo>
                <a:cubicBezTo>
                  <a:pt x="681" y="501"/>
                  <a:pt x="526" y="656"/>
                  <a:pt x="431" y="822"/>
                </a:cubicBezTo>
                <a:cubicBezTo>
                  <a:pt x="347" y="977"/>
                  <a:pt x="288" y="1168"/>
                  <a:pt x="228" y="1334"/>
                </a:cubicBezTo>
                <a:cubicBezTo>
                  <a:pt x="0" y="2039"/>
                  <a:pt x="594" y="2753"/>
                  <a:pt x="1285" y="2753"/>
                </a:cubicBezTo>
                <a:cubicBezTo>
                  <a:pt x="1388" y="2753"/>
                  <a:pt x="1493" y="2738"/>
                  <a:pt x="1598" y="2704"/>
                </a:cubicBezTo>
                <a:cubicBezTo>
                  <a:pt x="1776" y="2644"/>
                  <a:pt x="1967" y="2608"/>
                  <a:pt x="2110" y="2501"/>
                </a:cubicBezTo>
                <a:cubicBezTo>
                  <a:pt x="2276" y="2394"/>
                  <a:pt x="2419" y="2251"/>
                  <a:pt x="2574" y="2132"/>
                </a:cubicBezTo>
                <a:cubicBezTo>
                  <a:pt x="2693" y="2013"/>
                  <a:pt x="2788" y="1870"/>
                  <a:pt x="2824" y="1727"/>
                </a:cubicBezTo>
                <a:cubicBezTo>
                  <a:pt x="2907" y="1573"/>
                  <a:pt x="2943" y="1418"/>
                  <a:pt x="2931" y="1251"/>
                </a:cubicBezTo>
                <a:cubicBezTo>
                  <a:pt x="2931" y="942"/>
                  <a:pt x="2800" y="584"/>
                  <a:pt x="2562" y="370"/>
                </a:cubicBezTo>
                <a:cubicBezTo>
                  <a:pt x="2333" y="152"/>
                  <a:pt x="2037" y="0"/>
                  <a:pt x="1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81"/>
          <p:cNvSpPr/>
          <p:nvPr/>
        </p:nvSpPr>
        <p:spPr>
          <a:xfrm>
            <a:off x="8626510" y="3870225"/>
            <a:ext cx="122676" cy="108604"/>
          </a:xfrm>
          <a:custGeom>
            <a:rect b="b" l="l" r="r" t="t"/>
            <a:pathLst>
              <a:path extrusionOk="0" h="3442" w="3888">
                <a:moveTo>
                  <a:pt x="1997" y="1"/>
                </a:moveTo>
                <a:cubicBezTo>
                  <a:pt x="1964" y="1"/>
                  <a:pt x="1931" y="1"/>
                  <a:pt x="1899" y="2"/>
                </a:cubicBezTo>
                <a:cubicBezTo>
                  <a:pt x="1768" y="2"/>
                  <a:pt x="1637" y="13"/>
                  <a:pt x="1518" y="61"/>
                </a:cubicBezTo>
                <a:cubicBezTo>
                  <a:pt x="1303" y="133"/>
                  <a:pt x="1149" y="311"/>
                  <a:pt x="1006" y="490"/>
                </a:cubicBezTo>
                <a:cubicBezTo>
                  <a:pt x="1" y="1985"/>
                  <a:pt x="1228" y="3442"/>
                  <a:pt x="2397" y="3442"/>
                </a:cubicBezTo>
                <a:cubicBezTo>
                  <a:pt x="2931" y="3442"/>
                  <a:pt x="3453" y="3138"/>
                  <a:pt x="3744" y="2395"/>
                </a:cubicBezTo>
                <a:cubicBezTo>
                  <a:pt x="3828" y="2192"/>
                  <a:pt x="3851" y="1966"/>
                  <a:pt x="3863" y="1752"/>
                </a:cubicBezTo>
                <a:cubicBezTo>
                  <a:pt x="3887" y="1335"/>
                  <a:pt x="3828" y="906"/>
                  <a:pt x="3589" y="585"/>
                </a:cubicBezTo>
                <a:cubicBezTo>
                  <a:pt x="3228" y="111"/>
                  <a:pt x="2599" y="1"/>
                  <a:pt x="199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p81"/>
          <p:cNvSpPr/>
          <p:nvPr/>
        </p:nvSpPr>
        <p:spPr>
          <a:xfrm>
            <a:off x="7815849" y="4126374"/>
            <a:ext cx="1229840" cy="893717"/>
          </a:xfrm>
          <a:custGeom>
            <a:rect b="b" l="l" r="r" t="t"/>
            <a:pathLst>
              <a:path extrusionOk="0" h="35688" w="49115">
                <a:moveTo>
                  <a:pt x="23697" y="1"/>
                </a:moveTo>
                <a:cubicBezTo>
                  <a:pt x="22482" y="1"/>
                  <a:pt x="21277" y="317"/>
                  <a:pt x="20253" y="996"/>
                </a:cubicBezTo>
                <a:cubicBezTo>
                  <a:pt x="18813" y="1948"/>
                  <a:pt x="17777" y="3448"/>
                  <a:pt x="16312" y="4353"/>
                </a:cubicBezTo>
                <a:cubicBezTo>
                  <a:pt x="13824" y="5877"/>
                  <a:pt x="10621" y="5413"/>
                  <a:pt x="7835" y="6306"/>
                </a:cubicBezTo>
                <a:cubicBezTo>
                  <a:pt x="3989" y="7544"/>
                  <a:pt x="2299" y="10997"/>
                  <a:pt x="1132" y="14593"/>
                </a:cubicBezTo>
                <a:cubicBezTo>
                  <a:pt x="382" y="16902"/>
                  <a:pt x="1" y="19367"/>
                  <a:pt x="394" y="21772"/>
                </a:cubicBezTo>
                <a:cubicBezTo>
                  <a:pt x="1287" y="27166"/>
                  <a:pt x="5978" y="31249"/>
                  <a:pt x="11014" y="33404"/>
                </a:cubicBezTo>
                <a:cubicBezTo>
                  <a:pt x="14676" y="34980"/>
                  <a:pt x="18462" y="35688"/>
                  <a:pt x="22278" y="35688"/>
                </a:cubicBezTo>
                <a:cubicBezTo>
                  <a:pt x="25236" y="35688"/>
                  <a:pt x="28211" y="35263"/>
                  <a:pt x="31159" y="34488"/>
                </a:cubicBezTo>
                <a:cubicBezTo>
                  <a:pt x="38875" y="32488"/>
                  <a:pt x="49114" y="30940"/>
                  <a:pt x="46923" y="20200"/>
                </a:cubicBezTo>
                <a:cubicBezTo>
                  <a:pt x="46149" y="16426"/>
                  <a:pt x="43363" y="13116"/>
                  <a:pt x="39768" y="11723"/>
                </a:cubicBezTo>
                <a:cubicBezTo>
                  <a:pt x="36863" y="10592"/>
                  <a:pt x="33219" y="10425"/>
                  <a:pt x="31481" y="7842"/>
                </a:cubicBezTo>
                <a:cubicBezTo>
                  <a:pt x="31136" y="7270"/>
                  <a:pt x="30874" y="6627"/>
                  <a:pt x="30671" y="5996"/>
                </a:cubicBezTo>
                <a:cubicBezTo>
                  <a:pt x="30421" y="5199"/>
                  <a:pt x="30207" y="4401"/>
                  <a:pt x="29850" y="3651"/>
                </a:cubicBezTo>
                <a:cubicBezTo>
                  <a:pt x="28766" y="1355"/>
                  <a:pt x="26210" y="1"/>
                  <a:pt x="23697"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 name="Google Shape;318;p81"/>
          <p:cNvSpPr/>
          <p:nvPr/>
        </p:nvSpPr>
        <p:spPr>
          <a:xfrm rot="-3171245">
            <a:off x="5260868" y="4480766"/>
            <a:ext cx="538433" cy="462550"/>
          </a:xfrm>
          <a:custGeom>
            <a:rect b="b" l="l" r="r" t="t"/>
            <a:pathLst>
              <a:path extrusionOk="0" h="14660" w="17065">
                <a:moveTo>
                  <a:pt x="9480" y="0"/>
                </a:moveTo>
                <a:cubicBezTo>
                  <a:pt x="8614" y="0"/>
                  <a:pt x="7773" y="400"/>
                  <a:pt x="7040" y="897"/>
                </a:cubicBezTo>
                <a:cubicBezTo>
                  <a:pt x="0" y="5577"/>
                  <a:pt x="4155" y="14659"/>
                  <a:pt x="9755" y="14659"/>
                </a:cubicBezTo>
                <a:cubicBezTo>
                  <a:pt x="11277" y="14659"/>
                  <a:pt x="12906" y="13988"/>
                  <a:pt x="14446" y="12374"/>
                </a:cubicBezTo>
                <a:cubicBezTo>
                  <a:pt x="15065" y="11720"/>
                  <a:pt x="15517" y="10910"/>
                  <a:pt x="15910" y="10100"/>
                </a:cubicBezTo>
                <a:cubicBezTo>
                  <a:pt x="16601" y="8565"/>
                  <a:pt x="17065" y="6838"/>
                  <a:pt x="16636" y="5219"/>
                </a:cubicBezTo>
                <a:cubicBezTo>
                  <a:pt x="15982" y="2778"/>
                  <a:pt x="13541" y="1302"/>
                  <a:pt x="11171" y="397"/>
                </a:cubicBezTo>
                <a:cubicBezTo>
                  <a:pt x="10671" y="194"/>
                  <a:pt x="10159" y="16"/>
                  <a:pt x="9624" y="4"/>
                </a:cubicBezTo>
                <a:cubicBezTo>
                  <a:pt x="9576" y="1"/>
                  <a:pt x="9528" y="0"/>
                  <a:pt x="9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p81"/>
          <p:cNvSpPr/>
          <p:nvPr/>
        </p:nvSpPr>
        <p:spPr>
          <a:xfrm rot="-3171245">
            <a:off x="5022697" y="4445299"/>
            <a:ext cx="180792" cy="155235"/>
          </a:xfrm>
          <a:custGeom>
            <a:rect b="b" l="l" r="r" t="t"/>
            <a:pathLst>
              <a:path extrusionOk="0" h="4920" w="5730">
                <a:moveTo>
                  <a:pt x="3190" y="0"/>
                </a:moveTo>
                <a:cubicBezTo>
                  <a:pt x="2895" y="0"/>
                  <a:pt x="2611" y="128"/>
                  <a:pt x="2360" y="299"/>
                </a:cubicBezTo>
                <a:cubicBezTo>
                  <a:pt x="0" y="1872"/>
                  <a:pt x="1405" y="4919"/>
                  <a:pt x="3282" y="4919"/>
                </a:cubicBezTo>
                <a:cubicBezTo>
                  <a:pt x="3792" y="4919"/>
                  <a:pt x="4336" y="4695"/>
                  <a:pt x="4849" y="4156"/>
                </a:cubicBezTo>
                <a:cubicBezTo>
                  <a:pt x="5063" y="3930"/>
                  <a:pt x="5206" y="3668"/>
                  <a:pt x="5349" y="3394"/>
                </a:cubicBezTo>
                <a:cubicBezTo>
                  <a:pt x="5575" y="2894"/>
                  <a:pt x="5730" y="2299"/>
                  <a:pt x="5575" y="1763"/>
                </a:cubicBezTo>
                <a:cubicBezTo>
                  <a:pt x="5361" y="942"/>
                  <a:pt x="4539" y="430"/>
                  <a:pt x="3753" y="132"/>
                </a:cubicBezTo>
                <a:cubicBezTo>
                  <a:pt x="3587" y="73"/>
                  <a:pt x="3408" y="13"/>
                  <a:pt x="3230" y="1"/>
                </a:cubicBezTo>
                <a:cubicBezTo>
                  <a:pt x="3216" y="1"/>
                  <a:pt x="3203" y="0"/>
                  <a:pt x="319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 name="Google Shape;320;p81"/>
          <p:cNvSpPr/>
          <p:nvPr/>
        </p:nvSpPr>
        <p:spPr>
          <a:xfrm flipH="1">
            <a:off x="-540301" y="3508849"/>
            <a:ext cx="2507052" cy="2413298"/>
          </a:xfrm>
          <a:custGeom>
            <a:rect b="b" l="l" r="r" t="t"/>
            <a:pathLst>
              <a:path extrusionOk="0" h="66154" w="68724">
                <a:moveTo>
                  <a:pt x="33862" y="1"/>
                </a:moveTo>
                <a:cubicBezTo>
                  <a:pt x="30237" y="1"/>
                  <a:pt x="26756" y="651"/>
                  <a:pt x="23956" y="2407"/>
                </a:cubicBezTo>
                <a:cubicBezTo>
                  <a:pt x="16931" y="6788"/>
                  <a:pt x="11121" y="13146"/>
                  <a:pt x="7359" y="20528"/>
                </a:cubicBezTo>
                <a:cubicBezTo>
                  <a:pt x="3596" y="27898"/>
                  <a:pt x="1" y="40019"/>
                  <a:pt x="2858" y="48258"/>
                </a:cubicBezTo>
                <a:cubicBezTo>
                  <a:pt x="5394" y="55616"/>
                  <a:pt x="13252" y="61831"/>
                  <a:pt x="20336" y="64331"/>
                </a:cubicBezTo>
                <a:cubicBezTo>
                  <a:pt x="23844" y="65570"/>
                  <a:pt x="27540" y="66154"/>
                  <a:pt x="31252" y="66154"/>
                </a:cubicBezTo>
                <a:cubicBezTo>
                  <a:pt x="36990" y="66154"/>
                  <a:pt x="42766" y="64759"/>
                  <a:pt x="47935" y="62236"/>
                </a:cubicBezTo>
                <a:cubicBezTo>
                  <a:pt x="53829" y="59342"/>
                  <a:pt x="59210" y="55473"/>
                  <a:pt x="62211" y="49603"/>
                </a:cubicBezTo>
                <a:cubicBezTo>
                  <a:pt x="63175" y="47710"/>
                  <a:pt x="64032" y="45769"/>
                  <a:pt x="64771" y="43829"/>
                </a:cubicBezTo>
                <a:cubicBezTo>
                  <a:pt x="68152" y="34756"/>
                  <a:pt x="68723" y="25219"/>
                  <a:pt x="63997" y="15992"/>
                </a:cubicBezTo>
                <a:cubicBezTo>
                  <a:pt x="60615" y="9431"/>
                  <a:pt x="55460" y="4788"/>
                  <a:pt x="48411" y="2562"/>
                </a:cubicBezTo>
                <a:cubicBezTo>
                  <a:pt x="44251" y="1265"/>
                  <a:pt x="38917" y="1"/>
                  <a:pt x="33862"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59"/>
          <p:cNvSpPr txBox="1"/>
          <p:nvPr>
            <p:ph type="title"/>
          </p:nvPr>
        </p:nvSpPr>
        <p:spPr>
          <a:xfrm>
            <a:off x="713225" y="539500"/>
            <a:ext cx="7717500" cy="563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1pPr>
            <a:lvl2pPr lvl="1"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2pPr>
            <a:lvl3pPr lvl="2"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3pPr>
            <a:lvl4pPr lvl="3"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4pPr>
            <a:lvl5pPr lvl="4"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5pPr>
            <a:lvl6pPr lvl="5"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6pPr>
            <a:lvl7pPr lvl="6"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7pPr>
            <a:lvl8pPr lvl="7"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8pPr>
            <a:lvl9pPr lvl="8" marR="0" rtl="0" algn="l">
              <a:lnSpc>
                <a:spcPct val="100000"/>
              </a:lnSpc>
              <a:spcBef>
                <a:spcPts val="0"/>
              </a:spcBef>
              <a:spcAft>
                <a:spcPts val="0"/>
              </a:spcAft>
              <a:buClr>
                <a:schemeClr val="dk1"/>
              </a:buClr>
              <a:buSzPts val="3000"/>
              <a:buFont typeface="Abhaya Libre"/>
              <a:buNone/>
              <a:defRPr b="0" i="0" sz="3000" u="none" cap="none" strike="noStrike">
                <a:solidFill>
                  <a:schemeClr val="dk1"/>
                </a:solidFill>
                <a:latin typeface="Abhaya Libre"/>
                <a:ea typeface="Abhaya Libre"/>
                <a:cs typeface="Abhaya Libre"/>
                <a:sym typeface="Abhaya Libre"/>
              </a:defRPr>
            </a:lvl9pPr>
          </a:lstStyle>
          <a:p/>
        </p:txBody>
      </p:sp>
      <p:sp>
        <p:nvSpPr>
          <p:cNvPr id="7" name="Google Shape;7;p59"/>
          <p:cNvSpPr txBox="1"/>
          <p:nvPr>
            <p:ph idx="1" type="body"/>
          </p:nvPr>
        </p:nvSpPr>
        <p:spPr>
          <a:xfrm>
            <a:off x="713225" y="1235986"/>
            <a:ext cx="7717500" cy="33633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15000"/>
              </a:lnSpc>
              <a:spcBef>
                <a:spcPts val="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1pPr>
            <a:lvl2pPr indent="-317500" lvl="1" marL="9144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2pPr>
            <a:lvl3pPr indent="-317500" lvl="2" marL="13716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3pPr>
            <a:lvl4pPr indent="-317500" lvl="3" marL="18288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4pPr>
            <a:lvl5pPr indent="-317500" lvl="4" marL="22860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5pPr>
            <a:lvl6pPr indent="-317500" lvl="5" marL="27432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6pPr>
            <a:lvl7pPr indent="-317500" lvl="6" marL="32004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7pPr>
            <a:lvl8pPr indent="-317500" lvl="7" marL="3657600" marR="0" rtl="0" algn="l">
              <a:lnSpc>
                <a:spcPct val="115000"/>
              </a:lnSpc>
              <a:spcBef>
                <a:spcPts val="1600"/>
              </a:spcBef>
              <a:spcAft>
                <a:spcPts val="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8pPr>
            <a:lvl9pPr indent="-317500" lvl="8" marL="4114800" marR="0" rtl="0" algn="l">
              <a:lnSpc>
                <a:spcPct val="115000"/>
              </a:lnSpc>
              <a:spcBef>
                <a:spcPts val="1600"/>
              </a:spcBef>
              <a:spcAft>
                <a:spcPts val="1600"/>
              </a:spcAft>
              <a:buClr>
                <a:schemeClr val="dk1"/>
              </a:buClr>
              <a:buSzPts val="1400"/>
              <a:buFont typeface="Red Hat Display"/>
              <a:buChar char="■"/>
              <a:defRPr b="0" i="0" sz="1400" u="none" cap="none" strike="noStrike">
                <a:solidFill>
                  <a:schemeClr val="dk1"/>
                </a:solidFill>
                <a:latin typeface="Red Hat Display"/>
                <a:ea typeface="Red Hat Display"/>
                <a:cs typeface="Red Hat Display"/>
                <a:sym typeface="Red Hat Display"/>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1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 Id="rId3" Type="http://schemas.openxmlformats.org/officeDocument/2006/relationships/image" Target="../media/image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6.xml"/><Relationship Id="rId3" Type="http://schemas.openxmlformats.org/officeDocument/2006/relationships/image" Target="../media/image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7.xml"/><Relationship Id="rId3" Type="http://schemas.openxmlformats.org/officeDocument/2006/relationships/image" Target="../media/image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 Id="rId3" Type="http://schemas.openxmlformats.org/officeDocument/2006/relationships/image" Target="../media/image9.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9.xml"/><Relationship Id="rId3" Type="http://schemas.openxmlformats.org/officeDocument/2006/relationships/image" Target="../media/image7.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0.xml"/><Relationship Id="rId3" Type="http://schemas.openxmlformats.org/officeDocument/2006/relationships/image" Target="../media/image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3.xml"/><Relationship Id="rId3" Type="http://schemas.openxmlformats.org/officeDocument/2006/relationships/image" Target="../media/image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4.xml"/><Relationship Id="rId3" Type="http://schemas.openxmlformats.org/officeDocument/2006/relationships/image" Target="../media/image1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 Id="rId3" Type="http://schemas.openxmlformats.org/officeDocument/2006/relationships/image" Target="../media/image5.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8.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
          <p:cNvSpPr txBox="1"/>
          <p:nvPr>
            <p:ph type="ctrTitle"/>
          </p:nvPr>
        </p:nvSpPr>
        <p:spPr>
          <a:xfrm>
            <a:off x="224900" y="244475"/>
            <a:ext cx="6101700" cy="46350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rgbClr val="000000"/>
              </a:buClr>
              <a:buSzPts val="6000"/>
              <a:buFont typeface="Arial"/>
              <a:buNone/>
            </a:pPr>
            <a:r>
              <a:rPr b="1" lang="en" sz="1900">
                <a:solidFill>
                  <a:srgbClr val="000000"/>
                </a:solidFill>
                <a:latin typeface="Arial"/>
                <a:ea typeface="Arial"/>
                <a:cs typeface="Arial"/>
                <a:sym typeface="Arial"/>
              </a:rPr>
              <a:t>Feasibility Study</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rPr b="1" lang="en" sz="1900">
                <a:solidFill>
                  <a:srgbClr val="000000"/>
                </a:solidFill>
                <a:latin typeface="Arial"/>
                <a:ea typeface="Arial"/>
                <a:cs typeface="Arial"/>
                <a:sym typeface="Arial"/>
              </a:rPr>
              <a:t>Lecture 11:  Financial Study Part 2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Clr>
                <a:srgbClr val="000000"/>
              </a:buClr>
              <a:buSzPts val="6000"/>
              <a:buFont typeface="Arial"/>
              <a:buNone/>
            </a:pPr>
            <a:r>
              <a:rPr b="1" lang="en" sz="1900">
                <a:solidFill>
                  <a:srgbClr val="000000"/>
                </a:solidFill>
                <a:latin typeface="Arial"/>
                <a:ea typeface="Arial"/>
                <a:cs typeface="Arial"/>
                <a:sym typeface="Arial"/>
              </a:rPr>
              <a:t>  </a:t>
            </a:r>
            <a:endParaRPr b="1" sz="1900">
              <a:solidFill>
                <a:srgbClr val="000000"/>
              </a:solidFill>
              <a:latin typeface="Arial"/>
              <a:ea typeface="Arial"/>
              <a:cs typeface="Arial"/>
              <a:sym typeface="Arial"/>
            </a:endParaRPr>
          </a:p>
          <a:p>
            <a:pPr indent="0" lvl="0" marL="0" rtl="0" algn="ctr">
              <a:lnSpc>
                <a:spcPct val="100000"/>
              </a:lnSpc>
              <a:spcBef>
                <a:spcPts val="1200"/>
              </a:spcBef>
              <a:spcAft>
                <a:spcPts val="0"/>
              </a:spcAft>
              <a:buClr>
                <a:srgbClr val="000000"/>
              </a:buClr>
              <a:buSzPts val="6000"/>
              <a:buFont typeface="Arial"/>
              <a:buNone/>
            </a:pPr>
            <a:r>
              <a:rPr b="1" lang="en" sz="1900">
                <a:solidFill>
                  <a:srgbClr val="000000"/>
                </a:solidFill>
                <a:latin typeface="Arial"/>
                <a:ea typeface="Arial"/>
                <a:cs typeface="Arial"/>
                <a:sym typeface="Arial"/>
              </a:rPr>
              <a:t>Lecturer:  Fidela R. Balajadia</a:t>
            </a:r>
            <a:endParaRPr b="1" sz="1900">
              <a:solidFill>
                <a:srgbClr val="000000"/>
              </a:solidFill>
              <a:latin typeface="Arial"/>
              <a:ea typeface="Arial"/>
              <a:cs typeface="Arial"/>
              <a:sym typeface="Arial"/>
            </a:endParaRPr>
          </a:p>
          <a:p>
            <a:pPr indent="0" lvl="0" marL="0" rtl="0" algn="ctr">
              <a:lnSpc>
                <a:spcPct val="100000"/>
              </a:lnSpc>
              <a:spcBef>
                <a:spcPts val="0"/>
              </a:spcBef>
              <a:spcAft>
                <a:spcPts val="0"/>
              </a:spcAft>
              <a:buClr>
                <a:srgbClr val="000000"/>
              </a:buClr>
              <a:buSzPts val="6000"/>
              <a:buFont typeface="Arial"/>
              <a:buNone/>
            </a:pPr>
            <a:r>
              <a:rPr b="1" lang="en" sz="1900">
                <a:solidFill>
                  <a:srgbClr val="000000"/>
                </a:solidFill>
                <a:latin typeface="Arial"/>
                <a:ea typeface="Arial"/>
                <a:cs typeface="Arial"/>
                <a:sym typeface="Arial"/>
              </a:rPr>
              <a:t>Associate Professor 2</a:t>
            </a:r>
            <a:endParaRPr b="1" sz="1900">
              <a:solidFill>
                <a:srgbClr val="000000"/>
              </a:solidFill>
              <a:latin typeface="Arial"/>
              <a:ea typeface="Arial"/>
              <a:cs typeface="Arial"/>
              <a:sym typeface="Arial"/>
            </a:endParaRPr>
          </a:p>
          <a:p>
            <a:pPr indent="0" lvl="0" marL="0" rtl="0" algn="ctr">
              <a:lnSpc>
                <a:spcPct val="100000"/>
              </a:lnSpc>
              <a:spcBef>
                <a:spcPts val="0"/>
              </a:spcBef>
              <a:spcAft>
                <a:spcPts val="0"/>
              </a:spcAft>
              <a:buClr>
                <a:srgbClr val="000000"/>
              </a:buClr>
              <a:buSzPts val="6000"/>
              <a:buFont typeface="Arial"/>
              <a:buNone/>
            </a:pPr>
            <a:r>
              <a:rPr b="1" lang="en" sz="1900">
                <a:solidFill>
                  <a:srgbClr val="000000"/>
                </a:solidFill>
                <a:latin typeface="Arial"/>
                <a:ea typeface="Arial"/>
                <a:cs typeface="Arial"/>
                <a:sym typeface="Arial"/>
              </a:rPr>
              <a:t>University of the Assumption, Philippines</a:t>
            </a:r>
            <a:endParaRPr b="1" sz="1400"/>
          </a:p>
        </p:txBody>
      </p:sp>
      <p:pic>
        <p:nvPicPr>
          <p:cNvPr id="326" name="Google Shape;326;p1"/>
          <p:cNvPicPr preferRelativeResize="0"/>
          <p:nvPr/>
        </p:nvPicPr>
        <p:blipFill rotWithShape="1">
          <a:blip r:embed="rId3">
            <a:alphaModFix/>
          </a:blip>
          <a:srcRect b="4295" l="44681" r="4083" t="4287"/>
          <a:stretch/>
        </p:blipFill>
        <p:spPr>
          <a:xfrm>
            <a:off x="6434275" y="968975"/>
            <a:ext cx="2092500" cy="3205500"/>
          </a:xfrm>
          <a:prstGeom prst="round2SameRect">
            <a:avLst>
              <a:gd fmla="val 50000" name="adj1"/>
              <a:gd fmla="val 0" name="adj2"/>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
          <p:cNvSpPr txBox="1"/>
          <p:nvPr/>
        </p:nvSpPr>
        <p:spPr>
          <a:xfrm>
            <a:off x="107575" y="0"/>
            <a:ext cx="7637100" cy="4908900"/>
          </a:xfrm>
          <a:prstGeom prst="rect">
            <a:avLst/>
          </a:prstGeom>
          <a:noFill/>
          <a:ln>
            <a:noFill/>
          </a:ln>
        </p:spPr>
        <p:txBody>
          <a:bodyPr anchorCtr="0" anchor="t" bIns="91425" lIns="91425" spcFirstLastPara="1" rIns="0" wrap="square" tIns="91425">
            <a:noAutofit/>
          </a:bodyPr>
          <a:lstStyle/>
          <a:p>
            <a:pPr indent="0" lvl="0" marL="0" marR="0" rtl="0" algn="l">
              <a:lnSpc>
                <a:spcPct val="115000"/>
              </a:lnSpc>
              <a:spcBef>
                <a:spcPts val="0"/>
              </a:spcBef>
              <a:spcAft>
                <a:spcPts val="0"/>
              </a:spcAft>
              <a:buClr>
                <a:srgbClr val="000000"/>
              </a:buClr>
              <a:buSzPts val="1800"/>
              <a:buFont typeface="Arial"/>
              <a:buNone/>
            </a:pPr>
            <a:r>
              <a:rPr b="1" i="0" lang="en" sz="1800" u="none" cap="none" strike="noStrike">
                <a:solidFill>
                  <a:srgbClr val="000000"/>
                </a:solidFill>
                <a:latin typeface="Arial"/>
                <a:ea typeface="Arial"/>
                <a:cs typeface="Arial"/>
                <a:sym typeface="Arial"/>
              </a:rPr>
              <a:t>Lecture Learning Objectives:</a:t>
            </a:r>
            <a:endParaRPr b="0" i="0" sz="1800" u="none" cap="none" strike="noStrike">
              <a:solidFill>
                <a:srgbClr val="000000"/>
              </a:solidFill>
              <a:latin typeface="Arial"/>
              <a:ea typeface="Arial"/>
              <a:cs typeface="Arial"/>
              <a:sym typeface="Arial"/>
            </a:endParaRPr>
          </a:p>
          <a:p>
            <a:pPr indent="12700" lvl="0" marL="45720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At the end of the lecture, you will be able to:</a:t>
            </a:r>
            <a:endParaRPr b="0" i="0" sz="1600" u="none" cap="none" strike="noStrike">
              <a:solidFill>
                <a:srgbClr val="000000"/>
              </a:solidFill>
              <a:latin typeface="Arial"/>
              <a:ea typeface="Arial"/>
              <a:cs typeface="Arial"/>
              <a:sym typeface="Arial"/>
            </a:endParaRPr>
          </a:p>
          <a:p>
            <a:pPr indent="0" lvl="0" marL="228600" marR="0" rtl="0" algn="l">
              <a:lnSpc>
                <a:spcPct val="115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a.   Discuss the Philippine Accounting terms</a:t>
            </a:r>
            <a:endParaRPr b="0" i="0" sz="1600" u="none" cap="none" strike="noStrike">
              <a:solidFill>
                <a:srgbClr val="000000"/>
              </a:solidFill>
              <a:latin typeface="Arial"/>
              <a:ea typeface="Arial"/>
              <a:cs typeface="Arial"/>
              <a:sym typeface="Arial"/>
            </a:endParaRPr>
          </a:p>
          <a:p>
            <a:pPr indent="0" lvl="0" marL="228600" marR="0" rtl="0" algn="l">
              <a:lnSpc>
                <a:spcPct val="115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b.   Identify who will be the project financiers</a:t>
            </a:r>
            <a:endParaRPr b="0" i="0" sz="1600" u="none" cap="none" strike="noStrike">
              <a:solidFill>
                <a:srgbClr val="000000"/>
              </a:solidFill>
              <a:latin typeface="Arial"/>
              <a:ea typeface="Arial"/>
              <a:cs typeface="Arial"/>
              <a:sym typeface="Arial"/>
            </a:endParaRPr>
          </a:p>
          <a:p>
            <a:pPr indent="0" lvl="0" marL="228600" marR="0" rtl="0" algn="l">
              <a:lnSpc>
                <a:spcPct val="115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c.   Explain  the most adaptable financing scheme based on the financiers’ terms and conditions</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d.   Discuss the sources of financing</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e.   Develop financial soundness of the proposal</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f.    Discuss the assumptions of the financial projections</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120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g.   Discuss  how much capitalization (total project cost) will be </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needed to finance the study.</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h.   Present the projected financial statements and financial analysis, </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financial ratios, break-even points, project rate of returns, sensitivity </a:t>
            </a:r>
            <a:endParaRPr b="0" i="0" sz="1600" u="none" cap="none" strike="noStrike">
              <a:solidFill>
                <a:srgbClr val="000000"/>
              </a:solidFill>
              <a:latin typeface="Arial"/>
              <a:ea typeface="Arial"/>
              <a:cs typeface="Arial"/>
              <a:sym typeface="Arial"/>
            </a:endParaRPr>
          </a:p>
          <a:p>
            <a:pPr indent="0" lvl="0" marL="22860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analysis and the payback period</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none" cap="none" strike="noStrike">
              <a:solidFill>
                <a:schemeClr val="dk1"/>
              </a:solidFill>
              <a:latin typeface="Red Hat Display"/>
              <a:ea typeface="Red Hat Display"/>
              <a:cs typeface="Red Hat Display"/>
              <a:sym typeface="Red Hat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
          <p:cNvSpPr/>
          <p:nvPr/>
        </p:nvSpPr>
        <p:spPr>
          <a:xfrm>
            <a:off x="195578" y="1821150"/>
            <a:ext cx="1329900" cy="15012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Abhaya Libre"/>
              <a:ea typeface="Abhaya Libre"/>
              <a:cs typeface="Abhaya Libre"/>
              <a:sym typeface="Abhaya Libre"/>
            </a:endParaRPr>
          </a:p>
        </p:txBody>
      </p:sp>
      <p:sp>
        <p:nvSpPr>
          <p:cNvPr id="337" name="Google Shape;337;p3"/>
          <p:cNvSpPr txBox="1"/>
          <p:nvPr>
            <p:ph idx="1" type="subTitle"/>
          </p:nvPr>
        </p:nvSpPr>
        <p:spPr>
          <a:xfrm>
            <a:off x="1486325" y="1192975"/>
            <a:ext cx="6248400" cy="3305100"/>
          </a:xfrm>
          <a:prstGeom prst="rect">
            <a:avLst/>
          </a:prstGeom>
          <a:noFill/>
          <a:ln>
            <a:noFill/>
          </a:ln>
        </p:spPr>
        <p:txBody>
          <a:bodyPr anchorCtr="0" anchor="t" bIns="0" lIns="91425" spcFirstLastPara="1" rIns="91425" wrap="square" tIns="0">
            <a:noAutofit/>
          </a:bodyPr>
          <a:lstStyle/>
          <a:p>
            <a:pPr indent="0" lvl="0" marL="457200" rtl="0" algn="just">
              <a:lnSpc>
                <a:spcPct val="100000"/>
              </a:lnSpc>
              <a:spcBef>
                <a:spcPts val="1200"/>
              </a:spcBef>
              <a:spcAft>
                <a:spcPts val="0"/>
              </a:spcAft>
              <a:buSzPts val="1400"/>
              <a:buNone/>
            </a:pPr>
            <a:r>
              <a:rPr lang="en" sz="2000">
                <a:solidFill>
                  <a:srgbClr val="000000"/>
                </a:solidFill>
                <a:latin typeface="Arial"/>
                <a:ea typeface="Arial"/>
                <a:cs typeface="Arial"/>
                <a:sym typeface="Arial"/>
              </a:rPr>
              <a:t>The </a:t>
            </a:r>
            <a:r>
              <a:rPr b="1" lang="en" sz="2000">
                <a:solidFill>
                  <a:srgbClr val="000000"/>
                </a:solidFill>
                <a:latin typeface="Arial"/>
                <a:ea typeface="Arial"/>
                <a:cs typeface="Arial"/>
                <a:sym typeface="Arial"/>
              </a:rPr>
              <a:t>Financial Study</a:t>
            </a:r>
            <a:r>
              <a:rPr lang="en" sz="2000">
                <a:solidFill>
                  <a:srgbClr val="000000"/>
                </a:solidFill>
                <a:latin typeface="Arial"/>
                <a:ea typeface="Arial"/>
                <a:cs typeface="Arial"/>
                <a:sym typeface="Arial"/>
              </a:rPr>
              <a:t> describes the overall</a:t>
            </a:r>
            <a:endParaRPr sz="2000">
              <a:solidFill>
                <a:srgbClr val="000000"/>
              </a:solidFill>
              <a:latin typeface="Arial"/>
              <a:ea typeface="Arial"/>
              <a:cs typeface="Arial"/>
              <a:sym typeface="Arial"/>
            </a:endParaRPr>
          </a:p>
          <a:p>
            <a:pPr indent="0" lvl="0" marL="0" rtl="0" algn="just">
              <a:lnSpc>
                <a:spcPct val="150000"/>
              </a:lnSpc>
              <a:spcBef>
                <a:spcPts val="1200"/>
              </a:spcBef>
              <a:spcAft>
                <a:spcPts val="0"/>
              </a:spcAft>
              <a:buSzPts val="1400"/>
              <a:buNone/>
            </a:pPr>
            <a:r>
              <a:rPr lang="en" sz="2000">
                <a:solidFill>
                  <a:srgbClr val="000000"/>
                </a:solidFill>
                <a:latin typeface="Arial"/>
                <a:ea typeface="Arial"/>
                <a:cs typeface="Arial"/>
                <a:sym typeface="Arial"/>
              </a:rPr>
              <a:t>financial viability of the project by presenting the financial assumption, total project cost, projected financial statements and financial ratios.</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4"/>
          <p:cNvSpPr txBox="1"/>
          <p:nvPr>
            <p:ph type="title"/>
          </p:nvPr>
        </p:nvSpPr>
        <p:spPr>
          <a:xfrm>
            <a:off x="381350" y="273800"/>
            <a:ext cx="7382700" cy="45078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1900">
                <a:solidFill>
                  <a:srgbClr val="000000"/>
                </a:solidFill>
                <a:latin typeface="Arial"/>
                <a:ea typeface="Arial"/>
                <a:cs typeface="Arial"/>
                <a:sym typeface="Arial"/>
              </a:rPr>
              <a:t>Projected Financial Statements</a:t>
            </a:r>
            <a:endParaRPr sz="1900">
              <a:solidFill>
                <a:srgbClr val="000000"/>
              </a:solidFill>
              <a:latin typeface="Arial"/>
              <a:ea typeface="Arial"/>
              <a:cs typeface="Arial"/>
              <a:sym typeface="Arial"/>
            </a:endParaRPr>
          </a:p>
          <a:p>
            <a:pPr indent="457200" lvl="0" marL="0" rtl="0" algn="just">
              <a:lnSpc>
                <a:spcPct val="115000"/>
              </a:lnSpc>
              <a:spcBef>
                <a:spcPts val="1200"/>
              </a:spcBef>
              <a:spcAft>
                <a:spcPts val="0"/>
              </a:spcAft>
              <a:buSzPts val="3000"/>
              <a:buNone/>
            </a:pPr>
            <a:r>
              <a:rPr b="0" lang="en" sz="2000">
                <a:solidFill>
                  <a:srgbClr val="000000"/>
                </a:solidFill>
                <a:latin typeface="Arial"/>
                <a:ea typeface="Arial"/>
                <a:cs typeface="Arial"/>
                <a:sym typeface="Arial"/>
              </a:rPr>
              <a:t>The </a:t>
            </a:r>
            <a:r>
              <a:rPr b="0" lang="en" sz="2000" u="sng">
                <a:solidFill>
                  <a:srgbClr val="000000"/>
                </a:solidFill>
                <a:latin typeface="Arial"/>
                <a:ea typeface="Arial"/>
                <a:cs typeface="Arial"/>
                <a:sym typeface="Arial"/>
              </a:rPr>
              <a:t>financial projections</a:t>
            </a:r>
            <a:r>
              <a:rPr b="0" lang="en" sz="2000">
                <a:solidFill>
                  <a:srgbClr val="000000"/>
                </a:solidFill>
                <a:latin typeface="Arial"/>
                <a:ea typeface="Arial"/>
                <a:cs typeface="Arial"/>
                <a:sym typeface="Arial"/>
              </a:rPr>
              <a:t> are the end product of the market, technical, and organization and management study, and the figures used in the financial projections are, therefore, in relation to and dependent on the results of the said aspects.   This section provides:</a:t>
            </a:r>
            <a:endParaRPr b="0" sz="20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3000"/>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Projected balance sheets for at least 5 years</a:t>
            </a:r>
            <a:endParaRPr b="0" sz="20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3000"/>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Projected cash flow statements for at least 5 years</a:t>
            </a:r>
            <a:endParaRPr b="0" sz="20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3000"/>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Projected income statements for at least 5 years </a:t>
            </a:r>
            <a:endParaRPr b="0" sz="2000">
              <a:solidFill>
                <a:srgbClr val="000000"/>
              </a:solidFill>
              <a:latin typeface="Arial"/>
              <a:ea typeface="Arial"/>
              <a:cs typeface="Arial"/>
              <a:sym typeface="Arial"/>
            </a:endParaRPr>
          </a:p>
          <a:p>
            <a:pPr indent="0" lvl="0" marL="0" rtl="0" algn="ctr">
              <a:lnSpc>
                <a:spcPct val="100000"/>
              </a:lnSpc>
              <a:spcBef>
                <a:spcPts val="1200"/>
              </a:spcBef>
              <a:spcAft>
                <a:spcPts val="0"/>
              </a:spcAft>
              <a:buSzPts val="3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5"/>
          <p:cNvSpPr txBox="1"/>
          <p:nvPr>
            <p:ph type="title"/>
          </p:nvPr>
        </p:nvSpPr>
        <p:spPr>
          <a:xfrm>
            <a:off x="381350" y="273800"/>
            <a:ext cx="7382700" cy="45078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1900">
                <a:solidFill>
                  <a:srgbClr val="000000"/>
                </a:solidFill>
                <a:latin typeface="Arial"/>
                <a:ea typeface="Arial"/>
                <a:cs typeface="Arial"/>
                <a:sym typeface="Arial"/>
              </a:rPr>
              <a:t>Projected Financial Statements</a:t>
            </a:r>
            <a:endParaRPr sz="1900">
              <a:solidFill>
                <a:srgbClr val="000000"/>
              </a:solidFill>
              <a:latin typeface="Arial"/>
              <a:ea typeface="Arial"/>
              <a:cs typeface="Arial"/>
              <a:sym typeface="Arial"/>
            </a:endParaRPr>
          </a:p>
          <a:p>
            <a:pPr indent="457200" lvl="0" marL="0" rtl="0" algn="just">
              <a:lnSpc>
                <a:spcPct val="100000"/>
              </a:lnSpc>
              <a:spcBef>
                <a:spcPts val="1200"/>
              </a:spcBef>
              <a:spcAft>
                <a:spcPts val="0"/>
              </a:spcAft>
              <a:buSzPts val="3000"/>
              <a:buNone/>
            </a:pPr>
            <a:r>
              <a:rPr b="0" lang="en" sz="2100">
                <a:solidFill>
                  <a:srgbClr val="000000"/>
                </a:solidFill>
                <a:latin typeface="Arial"/>
                <a:ea typeface="Arial"/>
                <a:cs typeface="Arial"/>
                <a:sym typeface="Arial"/>
              </a:rPr>
              <a:t>This section also sets up </a:t>
            </a:r>
            <a:r>
              <a:rPr b="0" i="1" lang="en" sz="2100" u="sng">
                <a:solidFill>
                  <a:srgbClr val="000000"/>
                </a:solidFill>
                <a:latin typeface="Arial"/>
                <a:ea typeface="Arial"/>
                <a:cs typeface="Arial"/>
                <a:sym typeface="Arial"/>
              </a:rPr>
              <a:t>supporting schedules</a:t>
            </a:r>
            <a:r>
              <a:rPr b="0" lang="en" sz="2100">
                <a:solidFill>
                  <a:srgbClr val="000000"/>
                </a:solidFill>
                <a:latin typeface="Arial"/>
                <a:ea typeface="Arial"/>
                <a:cs typeface="Arial"/>
                <a:sym typeface="Arial"/>
              </a:rPr>
              <a:t> to the financial projections which include collection on sales, inventory levels, payment period for purchases and expenses, elements of production cost, selling, administrative and financial expenses.</a:t>
            </a:r>
            <a:endParaRPr b="0" sz="21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3000"/>
              <a:buNone/>
            </a:pPr>
            <a:r>
              <a:t/>
            </a:r>
            <a:endParaRPr b="0" sz="2000">
              <a:solidFill>
                <a:srgbClr val="000000"/>
              </a:solidFill>
              <a:latin typeface="Arial"/>
              <a:ea typeface="Arial"/>
              <a:cs typeface="Arial"/>
              <a:sym typeface="Arial"/>
            </a:endParaRPr>
          </a:p>
          <a:p>
            <a:pPr indent="0" lvl="0" marL="0" rtl="0" algn="ctr">
              <a:lnSpc>
                <a:spcPct val="100000"/>
              </a:lnSpc>
              <a:spcBef>
                <a:spcPts val="1200"/>
              </a:spcBef>
              <a:spcAft>
                <a:spcPts val="0"/>
              </a:spcAft>
              <a:buSzPts val="3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6"/>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100">
                <a:solidFill>
                  <a:srgbClr val="000000"/>
                </a:solidFill>
                <a:latin typeface="Arial"/>
                <a:ea typeface="Arial"/>
                <a:cs typeface="Arial"/>
                <a:sym typeface="Arial"/>
              </a:rPr>
              <a:t>The Basic Financial Statements</a:t>
            </a:r>
            <a:endParaRPr sz="2100">
              <a:solidFill>
                <a:srgbClr val="000000"/>
              </a:solidFill>
              <a:latin typeface="Arial"/>
              <a:ea typeface="Arial"/>
              <a:cs typeface="Arial"/>
              <a:sym typeface="Arial"/>
            </a:endParaRPr>
          </a:p>
          <a:p>
            <a:pPr indent="0" lvl="0" marL="0" rtl="0" algn="l">
              <a:lnSpc>
                <a:spcPct val="100000"/>
              </a:lnSpc>
              <a:spcBef>
                <a:spcPts val="1200"/>
              </a:spcBef>
              <a:spcAft>
                <a:spcPts val="0"/>
              </a:spcAft>
              <a:buSzPts val="3000"/>
              <a:buNone/>
            </a:pPr>
            <a:r>
              <a:t/>
            </a:r>
            <a:endParaRPr b="0">
              <a:latin typeface="Abhaya Libre ExtraBold"/>
              <a:ea typeface="Abhaya Libre ExtraBold"/>
              <a:cs typeface="Abhaya Libre ExtraBold"/>
              <a:sym typeface="Abhaya Libre ExtraBold"/>
            </a:endParaRPr>
          </a:p>
        </p:txBody>
      </p:sp>
      <p:sp>
        <p:nvSpPr>
          <p:cNvPr id="353" name="Google Shape;353;p6"/>
          <p:cNvSpPr txBox="1"/>
          <p:nvPr>
            <p:ph idx="4294967295" type="subTitle"/>
          </p:nvPr>
        </p:nvSpPr>
        <p:spPr>
          <a:xfrm>
            <a:off x="371575" y="2621750"/>
            <a:ext cx="2176800" cy="13386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Balance Sheet or Statement of Financial Position</a:t>
            </a:r>
            <a:endParaRPr b="1" i="0" sz="2200" u="none" cap="none" strike="noStrike">
              <a:solidFill>
                <a:schemeClr val="dk1"/>
              </a:solidFill>
              <a:latin typeface="Red Hat Display"/>
              <a:ea typeface="Red Hat Display"/>
              <a:cs typeface="Red Hat Display"/>
              <a:sym typeface="Red Hat Display"/>
            </a:endParaRPr>
          </a:p>
        </p:txBody>
      </p:sp>
      <p:sp>
        <p:nvSpPr>
          <p:cNvPr id="354" name="Google Shape;354;p6"/>
          <p:cNvSpPr/>
          <p:nvPr/>
        </p:nvSpPr>
        <p:spPr>
          <a:xfrm>
            <a:off x="13444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355" name="Google Shape;355;p6"/>
          <p:cNvSpPr txBox="1"/>
          <p:nvPr>
            <p:ph idx="4294967295" type="subTitle"/>
          </p:nvPr>
        </p:nvSpPr>
        <p:spPr>
          <a:xfrm>
            <a:off x="2674025" y="3010600"/>
            <a:ext cx="19608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Cash Flow or Statement of Cash Flow</a:t>
            </a:r>
            <a:endParaRPr b="1" i="0" sz="2200" u="none" cap="none" strike="noStrike">
              <a:solidFill>
                <a:schemeClr val="dk1"/>
              </a:solidFill>
              <a:latin typeface="Red Hat Display"/>
              <a:ea typeface="Red Hat Display"/>
              <a:cs typeface="Red Hat Display"/>
              <a:sym typeface="Red Hat Display"/>
            </a:endParaRPr>
          </a:p>
        </p:txBody>
      </p:sp>
      <p:sp>
        <p:nvSpPr>
          <p:cNvPr id="356" name="Google Shape;356;p6"/>
          <p:cNvSpPr/>
          <p:nvPr/>
        </p:nvSpPr>
        <p:spPr>
          <a:xfrm>
            <a:off x="3305236" y="2437898"/>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357" name="Google Shape;357;p6"/>
          <p:cNvSpPr txBox="1"/>
          <p:nvPr>
            <p:ph idx="4294967295" type="subTitle"/>
          </p:nvPr>
        </p:nvSpPr>
        <p:spPr>
          <a:xfrm>
            <a:off x="4634825" y="2621750"/>
            <a:ext cx="25134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Income Statement of Statement of Comprehensive Income</a:t>
            </a:r>
            <a:endParaRPr b="1" i="0" sz="2200" u="none" cap="none" strike="noStrike">
              <a:solidFill>
                <a:schemeClr val="dk1"/>
              </a:solidFill>
              <a:latin typeface="Red Hat Display"/>
              <a:ea typeface="Red Hat Display"/>
              <a:cs typeface="Red Hat Display"/>
              <a:sym typeface="Red Hat Display"/>
            </a:endParaRPr>
          </a:p>
        </p:txBody>
      </p:sp>
      <p:sp>
        <p:nvSpPr>
          <p:cNvPr id="358" name="Google Shape;358;p6"/>
          <p:cNvSpPr/>
          <p:nvPr/>
        </p:nvSpPr>
        <p:spPr>
          <a:xfrm>
            <a:off x="52660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cxnSp>
        <p:nvCxnSpPr>
          <p:cNvPr id="359" name="Google Shape;359;p6"/>
          <p:cNvCxnSpPr>
            <a:stCxn id="354" idx="6"/>
            <a:endCxn id="356" idx="2"/>
          </p:cNvCxnSpPr>
          <p:nvPr/>
        </p:nvCxnSpPr>
        <p:spPr>
          <a:xfrm>
            <a:off x="19171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360" name="Google Shape;360;p6"/>
          <p:cNvCxnSpPr>
            <a:stCxn id="356" idx="6"/>
            <a:endCxn id="358" idx="2"/>
          </p:cNvCxnSpPr>
          <p:nvPr/>
        </p:nvCxnSpPr>
        <p:spPr>
          <a:xfrm flipH="1" rot="10800000">
            <a:off x="3877936" y="1934348"/>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361" name="Google Shape;361;p6"/>
          <p:cNvCxnSpPr>
            <a:stCxn id="358" idx="6"/>
          </p:cNvCxnSpPr>
          <p:nvPr/>
        </p:nvCxnSpPr>
        <p:spPr>
          <a:xfrm>
            <a:off x="58387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7"/>
          <p:cNvSpPr txBox="1"/>
          <p:nvPr>
            <p:ph type="title"/>
          </p:nvPr>
        </p:nvSpPr>
        <p:spPr>
          <a:xfrm>
            <a:off x="127125" y="205350"/>
            <a:ext cx="7832700" cy="46350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000">
                <a:solidFill>
                  <a:srgbClr val="000000"/>
                </a:solidFill>
                <a:latin typeface="Arial"/>
                <a:ea typeface="Arial"/>
                <a:cs typeface="Arial"/>
                <a:sym typeface="Arial"/>
              </a:rPr>
              <a:t>(1)</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The </a:t>
            </a:r>
            <a:r>
              <a:rPr lang="en" sz="2000">
                <a:solidFill>
                  <a:srgbClr val="000000"/>
                </a:solidFill>
                <a:latin typeface="Arial"/>
                <a:ea typeface="Arial"/>
                <a:cs typeface="Arial"/>
                <a:sym typeface="Arial"/>
              </a:rPr>
              <a:t>Balance Sheet</a:t>
            </a:r>
            <a:r>
              <a:rPr b="0" lang="en" sz="2000">
                <a:solidFill>
                  <a:srgbClr val="000000"/>
                </a:solidFill>
                <a:latin typeface="Arial"/>
                <a:ea typeface="Arial"/>
                <a:cs typeface="Arial"/>
                <a:sym typeface="Arial"/>
              </a:rPr>
              <a:t> is a financial statement that presents all the assets of, and claims against or the liabilities and equity, of the firm at a particular period of time.</a:t>
            </a:r>
            <a:endParaRPr b="0" sz="2000">
              <a:solidFill>
                <a:srgbClr val="000000"/>
              </a:solidFill>
              <a:latin typeface="Arial"/>
              <a:ea typeface="Arial"/>
              <a:cs typeface="Arial"/>
              <a:sym typeface="Arial"/>
            </a:endParaRPr>
          </a:p>
          <a:p>
            <a:pPr indent="457200" lvl="0" marL="0" rtl="0" algn="just">
              <a:lnSpc>
                <a:spcPct val="115000"/>
              </a:lnSpc>
              <a:spcBef>
                <a:spcPts val="1200"/>
              </a:spcBef>
              <a:spcAft>
                <a:spcPts val="0"/>
              </a:spcAft>
              <a:buSzPts val="3000"/>
              <a:buNone/>
            </a:pPr>
            <a:r>
              <a:rPr b="0" lang="en" sz="2000">
                <a:solidFill>
                  <a:srgbClr val="000000"/>
                </a:solidFill>
                <a:latin typeface="Arial"/>
                <a:ea typeface="Arial"/>
                <a:cs typeface="Arial"/>
                <a:sym typeface="Arial"/>
              </a:rPr>
              <a:t>The </a:t>
            </a:r>
            <a:r>
              <a:rPr lang="en" sz="2000">
                <a:solidFill>
                  <a:srgbClr val="000000"/>
                </a:solidFill>
                <a:latin typeface="Arial"/>
                <a:ea typeface="Arial"/>
                <a:cs typeface="Arial"/>
                <a:sym typeface="Arial"/>
              </a:rPr>
              <a:t>Balance Sheet</a:t>
            </a:r>
            <a:r>
              <a:rPr b="0" lang="en" sz="2000">
                <a:solidFill>
                  <a:srgbClr val="000000"/>
                </a:solidFill>
                <a:latin typeface="Arial"/>
                <a:ea typeface="Arial"/>
                <a:cs typeface="Arial"/>
                <a:sym typeface="Arial"/>
              </a:rPr>
              <a:t> as summary of all the amounts and kinds of assets that the firm’s possesses, as well as the claims made against those assets by investors and creditors, include the </a:t>
            </a:r>
            <a:r>
              <a:rPr b="0" i="1" lang="en" sz="2000">
                <a:solidFill>
                  <a:srgbClr val="000000"/>
                </a:solidFill>
                <a:latin typeface="Arial"/>
                <a:ea typeface="Arial"/>
                <a:cs typeface="Arial"/>
                <a:sym typeface="Arial"/>
              </a:rPr>
              <a:t>following account concepts</a:t>
            </a:r>
            <a:r>
              <a:rPr b="0" lang="en" sz="2000">
                <a:solidFill>
                  <a:srgbClr val="000000"/>
                </a:solidFill>
                <a:latin typeface="Arial"/>
                <a:ea typeface="Arial"/>
                <a:cs typeface="Arial"/>
                <a:sym typeface="Arial"/>
              </a:rPr>
              <a:t>:</a:t>
            </a:r>
            <a:endParaRPr b="0" sz="2000">
              <a:solidFill>
                <a:srgbClr val="000000"/>
              </a:solidFill>
              <a:latin typeface="Arial"/>
              <a:ea typeface="Arial"/>
              <a:cs typeface="Arial"/>
              <a:sym typeface="Arial"/>
            </a:endParaRPr>
          </a:p>
          <a:p>
            <a:pPr indent="0" lvl="0" marL="0" rtl="0" algn="just">
              <a:lnSpc>
                <a:spcPct val="100000"/>
              </a:lnSpc>
              <a:spcBef>
                <a:spcPts val="1200"/>
              </a:spcBef>
              <a:spcAft>
                <a:spcPts val="0"/>
              </a:spcAft>
              <a:buSzPts val="3000"/>
              <a:buNone/>
            </a:pPr>
            <a:r>
              <a:rPr b="0" lang="en" sz="2000">
                <a:solidFill>
                  <a:srgbClr val="000000"/>
                </a:solidFill>
                <a:latin typeface="Arial"/>
                <a:ea typeface="Arial"/>
                <a:cs typeface="Arial"/>
                <a:sym typeface="Arial"/>
              </a:rPr>
              <a:t>1.</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The total of the firm’s assets must equal the total value </a:t>
            </a:r>
            <a:endParaRPr b="0" sz="2000">
              <a:solidFill>
                <a:srgbClr val="000000"/>
              </a:solidFill>
              <a:latin typeface="Arial"/>
              <a:ea typeface="Arial"/>
              <a:cs typeface="Arial"/>
              <a:sym typeface="Arial"/>
            </a:endParaRPr>
          </a:p>
          <a:p>
            <a:pPr indent="0" lvl="0" marL="0" rtl="0" algn="just">
              <a:lnSpc>
                <a:spcPct val="100000"/>
              </a:lnSpc>
              <a:spcBef>
                <a:spcPts val="0"/>
              </a:spcBef>
              <a:spcAft>
                <a:spcPts val="0"/>
              </a:spcAft>
              <a:buSzPts val="3000"/>
              <a:buNone/>
            </a:pPr>
            <a:r>
              <a:rPr b="0" lang="en" sz="2000">
                <a:solidFill>
                  <a:srgbClr val="000000"/>
                </a:solidFill>
                <a:latin typeface="Arial"/>
                <a:ea typeface="Arial"/>
                <a:cs typeface="Arial"/>
                <a:sym typeface="Arial"/>
              </a:rPr>
              <a:t>of the claims    against the firm.</a:t>
            </a:r>
            <a:endParaRPr b="0" sz="2000">
              <a:solidFill>
                <a:srgbClr val="000000"/>
              </a:solidFill>
              <a:latin typeface="Arial"/>
              <a:ea typeface="Arial"/>
              <a:cs typeface="Arial"/>
              <a:sym typeface="Arial"/>
            </a:endParaRPr>
          </a:p>
          <a:p>
            <a:pPr indent="0" lvl="0" marL="0" rtl="0" algn="l">
              <a:lnSpc>
                <a:spcPct val="100000"/>
              </a:lnSpc>
              <a:spcBef>
                <a:spcPts val="0"/>
              </a:spcBef>
              <a:spcAft>
                <a:spcPts val="0"/>
              </a:spcAft>
              <a:buSzPts val="3000"/>
              <a:buNone/>
            </a:pPr>
            <a:r>
              <a:t/>
            </a:r>
            <a:endParaRPr sz="14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8"/>
          <p:cNvSpPr txBox="1"/>
          <p:nvPr/>
        </p:nvSpPr>
        <p:spPr>
          <a:xfrm>
            <a:off x="697900" y="440025"/>
            <a:ext cx="7294800" cy="17787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The Balance Sheet is composed of:</a:t>
            </a:r>
            <a:endParaRPr b="1" i="0" sz="2100" u="none" cap="none" strike="noStrike">
              <a:solidFill>
                <a:srgbClr val="000000"/>
              </a:solidFill>
              <a:latin typeface="Red Hat Display"/>
              <a:ea typeface="Red Hat Display"/>
              <a:cs typeface="Red Hat Display"/>
              <a:sym typeface="Red Hat Display"/>
            </a:endParaRPr>
          </a:p>
          <a:p>
            <a:pPr indent="0" lvl="0" marL="0" marR="0" rtl="0" algn="just">
              <a:lnSpc>
                <a:spcPct val="115000"/>
              </a:lnSpc>
              <a:spcBef>
                <a:spcPts val="1200"/>
              </a:spcBef>
              <a:spcAft>
                <a:spcPts val="120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ASSETS</a:t>
            </a:r>
            <a:endParaRPr b="1" i="0" sz="2100" u="none" cap="none" strike="noStrike">
              <a:solidFill>
                <a:srgbClr val="000000"/>
              </a:solidFill>
              <a:latin typeface="Red Hat Display"/>
              <a:ea typeface="Red Hat Display"/>
              <a:cs typeface="Red Hat Display"/>
              <a:sym typeface="Red Hat Display"/>
            </a:endParaRPr>
          </a:p>
        </p:txBody>
      </p:sp>
      <p:sp>
        <p:nvSpPr>
          <p:cNvPr id="372" name="Google Shape;372;p8"/>
          <p:cNvSpPr txBox="1"/>
          <p:nvPr/>
        </p:nvSpPr>
        <p:spPr>
          <a:xfrm>
            <a:off x="1290775" y="3442050"/>
            <a:ext cx="1842600" cy="1157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 sz="2100" u="none" cap="none" strike="noStrike">
                <a:solidFill>
                  <a:schemeClr val="dk1"/>
                </a:solidFill>
                <a:latin typeface="Red Hat Display"/>
                <a:ea typeface="Red Hat Display"/>
                <a:cs typeface="Red Hat Display"/>
                <a:sym typeface="Red Hat Display"/>
              </a:rPr>
              <a:t>Current Assets</a:t>
            </a:r>
            <a:endParaRPr b="1" i="0" sz="1600" u="none" cap="none" strike="noStrike">
              <a:solidFill>
                <a:schemeClr val="dk1"/>
              </a:solidFill>
              <a:latin typeface="Red Hat Display"/>
              <a:ea typeface="Red Hat Display"/>
              <a:cs typeface="Red Hat Display"/>
              <a:sym typeface="Red Hat Display"/>
            </a:endParaRPr>
          </a:p>
        </p:txBody>
      </p:sp>
      <p:sp>
        <p:nvSpPr>
          <p:cNvPr id="373" name="Google Shape;373;p8"/>
          <p:cNvSpPr txBox="1"/>
          <p:nvPr/>
        </p:nvSpPr>
        <p:spPr>
          <a:xfrm>
            <a:off x="3133375" y="3488250"/>
            <a:ext cx="2183700" cy="10392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2100" u="none" cap="none" strike="noStrike">
                <a:solidFill>
                  <a:schemeClr val="dk1"/>
                </a:solidFill>
                <a:latin typeface="Red Hat Display"/>
                <a:ea typeface="Red Hat Display"/>
                <a:cs typeface="Red Hat Display"/>
                <a:sym typeface="Red Hat Display"/>
              </a:rPr>
              <a:t>INVESTMENTS</a:t>
            </a:r>
            <a:endParaRPr b="1" i="0" sz="2100" u="none" cap="none" strike="noStrike">
              <a:solidFill>
                <a:schemeClr val="dk1"/>
              </a:solidFill>
              <a:latin typeface="Red Hat Display"/>
              <a:ea typeface="Red Hat Display"/>
              <a:cs typeface="Red Hat Display"/>
              <a:sym typeface="Red Hat Display"/>
            </a:endParaRPr>
          </a:p>
        </p:txBody>
      </p:sp>
      <p:sp>
        <p:nvSpPr>
          <p:cNvPr id="374" name="Google Shape;374;p8"/>
          <p:cNvSpPr txBox="1"/>
          <p:nvPr/>
        </p:nvSpPr>
        <p:spPr>
          <a:xfrm>
            <a:off x="5515075" y="3560275"/>
            <a:ext cx="1760100" cy="103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 sz="2100" u="none" cap="none" strike="noStrike">
                <a:solidFill>
                  <a:schemeClr val="dk1"/>
                </a:solidFill>
                <a:latin typeface="Red Hat Display"/>
                <a:ea typeface="Red Hat Display"/>
                <a:cs typeface="Red Hat Display"/>
                <a:sym typeface="Red Hat Display"/>
              </a:rPr>
              <a:t>FIXED ASSETS</a:t>
            </a:r>
            <a:endParaRPr b="1" i="0" sz="2100" u="none" cap="none" strike="noStrike">
              <a:solidFill>
                <a:schemeClr val="dk1"/>
              </a:solidFill>
              <a:latin typeface="Red Hat Display"/>
              <a:ea typeface="Red Hat Display"/>
              <a:cs typeface="Red Hat Display"/>
              <a:sym typeface="Red Hat Display"/>
            </a:endParaRPr>
          </a:p>
        </p:txBody>
      </p:sp>
      <p:sp>
        <p:nvSpPr>
          <p:cNvPr id="375" name="Google Shape;375;p8"/>
          <p:cNvSpPr/>
          <p:nvPr/>
        </p:nvSpPr>
        <p:spPr>
          <a:xfrm>
            <a:off x="2144198"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376" name="Google Shape;376;p8"/>
          <p:cNvSpPr/>
          <p:nvPr/>
        </p:nvSpPr>
        <p:spPr>
          <a:xfrm>
            <a:off x="4327950"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377" name="Google Shape;377;p8"/>
          <p:cNvSpPr/>
          <p:nvPr/>
        </p:nvSpPr>
        <p:spPr>
          <a:xfrm>
            <a:off x="6511702"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cxnSp>
        <p:nvCxnSpPr>
          <p:cNvPr id="378" name="Google Shape;378;p8"/>
          <p:cNvCxnSpPr>
            <a:stCxn id="375" idx="6"/>
            <a:endCxn id="376" idx="2"/>
          </p:cNvCxnSpPr>
          <p:nvPr/>
        </p:nvCxnSpPr>
        <p:spPr>
          <a:xfrm>
            <a:off x="2632298" y="3133868"/>
            <a:ext cx="1695600" cy="0"/>
          </a:xfrm>
          <a:prstGeom prst="straightConnector1">
            <a:avLst/>
          </a:prstGeom>
          <a:noFill/>
          <a:ln cap="flat" cmpd="sng" w="9525">
            <a:solidFill>
              <a:schemeClr val="dk1"/>
            </a:solidFill>
            <a:prstDash val="solid"/>
            <a:round/>
            <a:headEnd len="sm" w="sm" type="none"/>
            <a:tailEnd len="sm" w="sm" type="none"/>
          </a:ln>
        </p:spPr>
      </p:cxnSp>
      <p:cxnSp>
        <p:nvCxnSpPr>
          <p:cNvPr id="379" name="Google Shape;379;p8"/>
          <p:cNvCxnSpPr>
            <a:stCxn id="376" idx="6"/>
            <a:endCxn id="377" idx="2"/>
          </p:cNvCxnSpPr>
          <p:nvPr/>
        </p:nvCxnSpPr>
        <p:spPr>
          <a:xfrm>
            <a:off x="4816050" y="3133868"/>
            <a:ext cx="16956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9"/>
          <p:cNvSpPr txBox="1"/>
          <p:nvPr/>
        </p:nvSpPr>
        <p:spPr>
          <a:xfrm>
            <a:off x="697900" y="440025"/>
            <a:ext cx="7294800" cy="17787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The Balance Sheet is composed of:</a:t>
            </a:r>
            <a:endParaRPr b="1" i="0" sz="2100" u="none" cap="none" strike="noStrike">
              <a:solidFill>
                <a:srgbClr val="000000"/>
              </a:solidFill>
              <a:latin typeface="Red Hat Display"/>
              <a:ea typeface="Red Hat Display"/>
              <a:cs typeface="Red Hat Display"/>
              <a:sym typeface="Red Hat Display"/>
            </a:endParaRPr>
          </a:p>
          <a:p>
            <a:pPr indent="0" lvl="0" marL="0" marR="0" rtl="0" algn="just">
              <a:lnSpc>
                <a:spcPct val="115000"/>
              </a:lnSpc>
              <a:spcBef>
                <a:spcPts val="1200"/>
              </a:spcBef>
              <a:spcAft>
                <a:spcPts val="120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ASSETS</a:t>
            </a:r>
            <a:endParaRPr b="1" i="0" sz="2100" u="none" cap="none" strike="noStrike">
              <a:solidFill>
                <a:srgbClr val="000000"/>
              </a:solidFill>
              <a:latin typeface="Red Hat Display"/>
              <a:ea typeface="Red Hat Display"/>
              <a:cs typeface="Red Hat Display"/>
              <a:sym typeface="Red Hat Display"/>
            </a:endParaRPr>
          </a:p>
        </p:txBody>
      </p:sp>
      <p:sp>
        <p:nvSpPr>
          <p:cNvPr id="385" name="Google Shape;385;p9"/>
          <p:cNvSpPr txBox="1"/>
          <p:nvPr/>
        </p:nvSpPr>
        <p:spPr>
          <a:xfrm>
            <a:off x="1290775" y="3429150"/>
            <a:ext cx="1842600" cy="1157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 sz="2100" u="none" cap="none" strike="noStrike">
                <a:solidFill>
                  <a:schemeClr val="dk1"/>
                </a:solidFill>
                <a:latin typeface="Red Hat Display"/>
                <a:ea typeface="Red Hat Display"/>
                <a:cs typeface="Red Hat Display"/>
                <a:sym typeface="Red Hat Display"/>
              </a:rPr>
              <a:t>INTANGIBLE ASSETS</a:t>
            </a:r>
            <a:endParaRPr b="1" i="0" sz="1600" u="none" cap="none" strike="noStrike">
              <a:solidFill>
                <a:schemeClr val="dk1"/>
              </a:solidFill>
              <a:latin typeface="Red Hat Display"/>
              <a:ea typeface="Red Hat Display"/>
              <a:cs typeface="Red Hat Display"/>
              <a:sym typeface="Red Hat Display"/>
            </a:endParaRPr>
          </a:p>
        </p:txBody>
      </p:sp>
      <p:sp>
        <p:nvSpPr>
          <p:cNvPr id="386" name="Google Shape;386;p9"/>
          <p:cNvSpPr txBox="1"/>
          <p:nvPr/>
        </p:nvSpPr>
        <p:spPr>
          <a:xfrm>
            <a:off x="3293850" y="3488250"/>
            <a:ext cx="3639000" cy="10392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2100" u="none" cap="none" strike="noStrike">
                <a:solidFill>
                  <a:schemeClr val="dk1"/>
                </a:solidFill>
                <a:latin typeface="Red Hat Display"/>
                <a:ea typeface="Red Hat Display"/>
                <a:cs typeface="Red Hat Display"/>
                <a:sym typeface="Red Hat Display"/>
              </a:rPr>
              <a:t>OTHER ASSETS</a:t>
            </a:r>
            <a:endParaRPr b="1" i="0" sz="2100" u="none" cap="none" strike="noStrike">
              <a:solidFill>
                <a:schemeClr val="dk1"/>
              </a:solidFill>
              <a:latin typeface="Red Hat Display"/>
              <a:ea typeface="Red Hat Display"/>
              <a:cs typeface="Red Hat Display"/>
              <a:sym typeface="Red Hat Display"/>
            </a:endParaRPr>
          </a:p>
          <a:p>
            <a:pPr indent="-361950" lvl="0" marL="457200" marR="0" rtl="0" algn="ctr">
              <a:lnSpc>
                <a:spcPct val="100000"/>
              </a:lnSpc>
              <a:spcBef>
                <a:spcPts val="0"/>
              </a:spcBef>
              <a:spcAft>
                <a:spcPts val="0"/>
              </a:spcAft>
              <a:buClr>
                <a:schemeClr val="dk1"/>
              </a:buClr>
              <a:buSzPts val="2100"/>
              <a:buFont typeface="Red Hat Display"/>
              <a:buAutoNum type="alphaLcPeriod"/>
            </a:pPr>
            <a:r>
              <a:rPr b="1" i="0" lang="en" sz="2100" u="none" cap="none" strike="noStrike">
                <a:solidFill>
                  <a:schemeClr val="dk1"/>
                </a:solidFill>
                <a:latin typeface="Red Hat Display"/>
                <a:ea typeface="Red Hat Display"/>
                <a:cs typeface="Red Hat Display"/>
                <a:sym typeface="Red Hat Display"/>
              </a:rPr>
              <a:t>Organizational Costs</a:t>
            </a:r>
            <a:endParaRPr b="1" i="0" sz="2100" u="none" cap="none" strike="noStrike">
              <a:solidFill>
                <a:schemeClr val="dk1"/>
              </a:solidFill>
              <a:latin typeface="Red Hat Display"/>
              <a:ea typeface="Red Hat Display"/>
              <a:cs typeface="Red Hat Display"/>
              <a:sym typeface="Red Hat Display"/>
            </a:endParaRPr>
          </a:p>
          <a:p>
            <a:pPr indent="-361950" lvl="0" marL="457200" marR="0" rtl="0" algn="ctr">
              <a:lnSpc>
                <a:spcPct val="100000"/>
              </a:lnSpc>
              <a:spcBef>
                <a:spcPts val="0"/>
              </a:spcBef>
              <a:spcAft>
                <a:spcPts val="0"/>
              </a:spcAft>
              <a:buClr>
                <a:schemeClr val="dk1"/>
              </a:buClr>
              <a:buSzPts val="2100"/>
              <a:buFont typeface="Red Hat Display"/>
              <a:buAutoNum type="alphaLcPeriod"/>
            </a:pPr>
            <a:r>
              <a:rPr b="1" i="0" lang="en" sz="2100" u="none" cap="none" strike="noStrike">
                <a:solidFill>
                  <a:schemeClr val="dk1"/>
                </a:solidFill>
                <a:latin typeface="Red Hat Display"/>
                <a:ea typeface="Red Hat Display"/>
                <a:cs typeface="Red Hat Display"/>
                <a:sym typeface="Red Hat Display"/>
              </a:rPr>
              <a:t>Deferred Charges</a:t>
            </a:r>
            <a:endParaRPr b="1" i="0" sz="2100" u="none" cap="none" strike="noStrike">
              <a:solidFill>
                <a:schemeClr val="dk1"/>
              </a:solidFill>
              <a:latin typeface="Red Hat Display"/>
              <a:ea typeface="Red Hat Display"/>
              <a:cs typeface="Red Hat Display"/>
              <a:sym typeface="Red Hat Display"/>
            </a:endParaRPr>
          </a:p>
        </p:txBody>
      </p:sp>
      <p:sp>
        <p:nvSpPr>
          <p:cNvPr id="387" name="Google Shape;387;p9"/>
          <p:cNvSpPr/>
          <p:nvPr/>
        </p:nvSpPr>
        <p:spPr>
          <a:xfrm>
            <a:off x="2144198"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4</a:t>
            </a:r>
            <a:endParaRPr b="0" i="0" sz="2400" u="none" cap="none" strike="noStrike">
              <a:solidFill>
                <a:schemeClr val="dk1"/>
              </a:solidFill>
              <a:latin typeface="Abhaya Libre"/>
              <a:ea typeface="Abhaya Libre"/>
              <a:cs typeface="Abhaya Libre"/>
              <a:sym typeface="Abhaya Libre"/>
            </a:endParaRPr>
          </a:p>
        </p:txBody>
      </p:sp>
      <p:sp>
        <p:nvSpPr>
          <p:cNvPr id="388" name="Google Shape;388;p9"/>
          <p:cNvSpPr/>
          <p:nvPr/>
        </p:nvSpPr>
        <p:spPr>
          <a:xfrm>
            <a:off x="4327950"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5</a:t>
            </a:r>
            <a:endParaRPr b="0" i="0" sz="2400" u="none" cap="none" strike="noStrike">
              <a:solidFill>
                <a:schemeClr val="dk1"/>
              </a:solidFill>
              <a:latin typeface="Abhaya Libre"/>
              <a:ea typeface="Abhaya Libre"/>
              <a:cs typeface="Abhaya Libre"/>
              <a:sym typeface="Abhaya Libre"/>
            </a:endParaRPr>
          </a:p>
        </p:txBody>
      </p:sp>
      <p:cxnSp>
        <p:nvCxnSpPr>
          <p:cNvPr id="389" name="Google Shape;389;p9"/>
          <p:cNvCxnSpPr>
            <a:stCxn id="387" idx="6"/>
            <a:endCxn id="388" idx="2"/>
          </p:cNvCxnSpPr>
          <p:nvPr/>
        </p:nvCxnSpPr>
        <p:spPr>
          <a:xfrm>
            <a:off x="2632298" y="3133868"/>
            <a:ext cx="1695600" cy="0"/>
          </a:xfrm>
          <a:prstGeom prst="straightConnector1">
            <a:avLst/>
          </a:prstGeom>
          <a:noFill/>
          <a:ln cap="flat" cmpd="sng" w="9525">
            <a:solidFill>
              <a:schemeClr val="dk1"/>
            </a:solidFill>
            <a:prstDash val="solid"/>
            <a:round/>
            <a:headEnd len="sm" w="sm" type="none"/>
            <a:tailEnd len="sm" w="sm" type="none"/>
          </a:ln>
        </p:spPr>
      </p:cxnSp>
      <p:cxnSp>
        <p:nvCxnSpPr>
          <p:cNvPr id="390" name="Google Shape;390;p9"/>
          <p:cNvCxnSpPr>
            <a:stCxn id="388" idx="6"/>
          </p:cNvCxnSpPr>
          <p:nvPr/>
        </p:nvCxnSpPr>
        <p:spPr>
          <a:xfrm>
            <a:off x="4816050" y="3133868"/>
            <a:ext cx="16956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10"/>
          <p:cNvSpPr txBox="1"/>
          <p:nvPr/>
        </p:nvSpPr>
        <p:spPr>
          <a:xfrm>
            <a:off x="697900" y="440025"/>
            <a:ext cx="7294800" cy="17787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The Balance Sheet is composed of:</a:t>
            </a:r>
            <a:endParaRPr b="1" i="0" sz="2100" u="none" cap="none" strike="noStrike">
              <a:solidFill>
                <a:srgbClr val="000000"/>
              </a:solidFill>
              <a:latin typeface="Red Hat Display"/>
              <a:ea typeface="Red Hat Display"/>
              <a:cs typeface="Red Hat Display"/>
              <a:sym typeface="Red Hat Display"/>
            </a:endParaRPr>
          </a:p>
          <a:p>
            <a:pPr indent="0" lvl="0" marL="0" marR="0" rtl="0" algn="just">
              <a:lnSpc>
                <a:spcPct val="115000"/>
              </a:lnSpc>
              <a:spcBef>
                <a:spcPts val="1200"/>
              </a:spcBef>
              <a:spcAft>
                <a:spcPts val="120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ASSETS</a:t>
            </a:r>
            <a:endParaRPr b="1" i="0" sz="2100" u="none" cap="none" strike="noStrike">
              <a:solidFill>
                <a:srgbClr val="000000"/>
              </a:solidFill>
              <a:latin typeface="Red Hat Display"/>
              <a:ea typeface="Red Hat Display"/>
              <a:cs typeface="Red Hat Display"/>
              <a:sym typeface="Red Hat Display"/>
            </a:endParaRPr>
          </a:p>
        </p:txBody>
      </p:sp>
      <p:sp>
        <p:nvSpPr>
          <p:cNvPr id="396" name="Google Shape;396;p10"/>
          <p:cNvSpPr txBox="1"/>
          <p:nvPr/>
        </p:nvSpPr>
        <p:spPr>
          <a:xfrm>
            <a:off x="1290775" y="3442050"/>
            <a:ext cx="1842600" cy="1157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chemeClr val="dk1"/>
                </a:solidFill>
                <a:latin typeface="Red Hat Display"/>
                <a:ea typeface="Red Hat Display"/>
                <a:cs typeface="Red Hat Display"/>
                <a:sym typeface="Red Hat Display"/>
              </a:rPr>
              <a:t>CASH</a:t>
            </a:r>
            <a:endParaRPr b="1" i="0" sz="1900" u="none" cap="none" strike="noStrike">
              <a:solidFill>
                <a:schemeClr val="dk1"/>
              </a:solidFill>
              <a:latin typeface="Red Hat Display"/>
              <a:ea typeface="Red Hat Display"/>
              <a:cs typeface="Red Hat Display"/>
              <a:sym typeface="Red Hat Display"/>
            </a:endParaRPr>
          </a:p>
        </p:txBody>
      </p:sp>
      <p:sp>
        <p:nvSpPr>
          <p:cNvPr id="397" name="Google Shape;397;p10"/>
          <p:cNvSpPr txBox="1"/>
          <p:nvPr/>
        </p:nvSpPr>
        <p:spPr>
          <a:xfrm>
            <a:off x="3373600" y="3488250"/>
            <a:ext cx="1943400" cy="10392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900" u="none" cap="none" strike="noStrike">
                <a:solidFill>
                  <a:schemeClr val="dk1"/>
                </a:solidFill>
                <a:latin typeface="Red Hat Display"/>
                <a:ea typeface="Red Hat Display"/>
                <a:cs typeface="Red Hat Display"/>
                <a:sym typeface="Red Hat Display"/>
              </a:rPr>
              <a:t>MARKETABLE SECURITIES</a:t>
            </a:r>
            <a:endParaRPr b="1" i="0" sz="1900" u="none" cap="none" strike="noStrike">
              <a:solidFill>
                <a:schemeClr val="dk1"/>
              </a:solidFill>
              <a:latin typeface="Red Hat Display"/>
              <a:ea typeface="Red Hat Display"/>
              <a:cs typeface="Red Hat Display"/>
              <a:sym typeface="Red Hat Display"/>
            </a:endParaRPr>
          </a:p>
        </p:txBody>
      </p:sp>
      <p:sp>
        <p:nvSpPr>
          <p:cNvPr id="398" name="Google Shape;398;p10"/>
          <p:cNvSpPr txBox="1"/>
          <p:nvPr/>
        </p:nvSpPr>
        <p:spPr>
          <a:xfrm>
            <a:off x="5387975" y="3560275"/>
            <a:ext cx="1887300" cy="103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chemeClr val="dk1"/>
                </a:solidFill>
                <a:latin typeface="Red Hat Display"/>
                <a:ea typeface="Red Hat Display"/>
                <a:cs typeface="Red Hat Display"/>
                <a:sym typeface="Red Hat Display"/>
              </a:rPr>
              <a:t>PROMISSORY NOTES</a:t>
            </a:r>
            <a:endParaRPr b="1" i="0" sz="1900" u="none" cap="none" strike="noStrike">
              <a:solidFill>
                <a:schemeClr val="dk1"/>
              </a:solidFill>
              <a:latin typeface="Red Hat Display"/>
              <a:ea typeface="Red Hat Display"/>
              <a:cs typeface="Red Hat Display"/>
              <a:sym typeface="Red Hat Display"/>
            </a:endParaRPr>
          </a:p>
        </p:txBody>
      </p:sp>
      <p:sp>
        <p:nvSpPr>
          <p:cNvPr id="399" name="Google Shape;399;p10"/>
          <p:cNvSpPr/>
          <p:nvPr/>
        </p:nvSpPr>
        <p:spPr>
          <a:xfrm>
            <a:off x="2144198"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00" name="Google Shape;400;p10"/>
          <p:cNvSpPr/>
          <p:nvPr/>
        </p:nvSpPr>
        <p:spPr>
          <a:xfrm>
            <a:off x="4327950"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401" name="Google Shape;401;p10"/>
          <p:cNvSpPr/>
          <p:nvPr/>
        </p:nvSpPr>
        <p:spPr>
          <a:xfrm>
            <a:off x="6511702"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sp>
        <p:nvSpPr>
          <p:cNvPr id="402" name="Google Shape;402;p10"/>
          <p:cNvSpPr txBox="1"/>
          <p:nvPr/>
        </p:nvSpPr>
        <p:spPr>
          <a:xfrm>
            <a:off x="2075825" y="2266950"/>
            <a:ext cx="4992300" cy="48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2400" u="none" cap="none" strike="noStrike">
                <a:solidFill>
                  <a:schemeClr val="dk1"/>
                </a:solidFill>
                <a:latin typeface="Abhaya Libre"/>
                <a:ea typeface="Abhaya Libre"/>
                <a:cs typeface="Abhaya Libre"/>
                <a:sym typeface="Abhaya Libre"/>
              </a:rPr>
              <a:t>Current Assets</a:t>
            </a:r>
            <a:endParaRPr b="1" i="0" sz="2400" u="none" cap="none" strike="noStrike">
              <a:solidFill>
                <a:schemeClr val="dk1"/>
              </a:solidFill>
              <a:latin typeface="Abhaya Libre"/>
              <a:ea typeface="Abhaya Libre"/>
              <a:cs typeface="Abhaya Libre"/>
              <a:sym typeface="Abhaya Libre"/>
            </a:endParaRPr>
          </a:p>
        </p:txBody>
      </p:sp>
      <p:cxnSp>
        <p:nvCxnSpPr>
          <p:cNvPr id="403" name="Google Shape;403;p10"/>
          <p:cNvCxnSpPr>
            <a:stCxn id="399" idx="6"/>
            <a:endCxn id="400" idx="2"/>
          </p:cNvCxnSpPr>
          <p:nvPr/>
        </p:nvCxnSpPr>
        <p:spPr>
          <a:xfrm>
            <a:off x="2632298" y="3133868"/>
            <a:ext cx="1695600" cy="0"/>
          </a:xfrm>
          <a:prstGeom prst="straightConnector1">
            <a:avLst/>
          </a:prstGeom>
          <a:noFill/>
          <a:ln cap="flat" cmpd="sng" w="9525">
            <a:solidFill>
              <a:schemeClr val="dk1"/>
            </a:solidFill>
            <a:prstDash val="solid"/>
            <a:round/>
            <a:headEnd len="sm" w="sm" type="none"/>
            <a:tailEnd len="sm" w="sm" type="none"/>
          </a:ln>
        </p:spPr>
      </p:cxnSp>
      <p:cxnSp>
        <p:nvCxnSpPr>
          <p:cNvPr id="404" name="Google Shape;404;p10"/>
          <p:cNvCxnSpPr>
            <a:stCxn id="400" idx="6"/>
            <a:endCxn id="401" idx="2"/>
          </p:cNvCxnSpPr>
          <p:nvPr/>
        </p:nvCxnSpPr>
        <p:spPr>
          <a:xfrm>
            <a:off x="4816050" y="3133868"/>
            <a:ext cx="16956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11"/>
          <p:cNvSpPr txBox="1"/>
          <p:nvPr/>
        </p:nvSpPr>
        <p:spPr>
          <a:xfrm>
            <a:off x="697900" y="440025"/>
            <a:ext cx="7294800" cy="17787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The Balance Sheet is composed of:</a:t>
            </a:r>
            <a:endParaRPr b="1" i="0" sz="2100" u="none" cap="none" strike="noStrike">
              <a:solidFill>
                <a:srgbClr val="000000"/>
              </a:solidFill>
              <a:latin typeface="Red Hat Display"/>
              <a:ea typeface="Red Hat Display"/>
              <a:cs typeface="Red Hat Display"/>
              <a:sym typeface="Red Hat Display"/>
            </a:endParaRPr>
          </a:p>
          <a:p>
            <a:pPr indent="0" lvl="0" marL="0" marR="0" rtl="0" algn="just">
              <a:lnSpc>
                <a:spcPct val="115000"/>
              </a:lnSpc>
              <a:spcBef>
                <a:spcPts val="1200"/>
              </a:spcBef>
              <a:spcAft>
                <a:spcPts val="120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ASSETS</a:t>
            </a:r>
            <a:endParaRPr b="1" i="0" sz="2100" u="none" cap="none" strike="noStrike">
              <a:solidFill>
                <a:srgbClr val="000000"/>
              </a:solidFill>
              <a:latin typeface="Red Hat Display"/>
              <a:ea typeface="Red Hat Display"/>
              <a:cs typeface="Red Hat Display"/>
              <a:sym typeface="Red Hat Display"/>
            </a:endParaRPr>
          </a:p>
        </p:txBody>
      </p:sp>
      <p:sp>
        <p:nvSpPr>
          <p:cNvPr id="410" name="Google Shape;410;p11"/>
          <p:cNvSpPr txBox="1"/>
          <p:nvPr/>
        </p:nvSpPr>
        <p:spPr>
          <a:xfrm>
            <a:off x="1290775" y="3442050"/>
            <a:ext cx="1842600" cy="1157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chemeClr val="dk1"/>
                </a:solidFill>
                <a:latin typeface="Red Hat Display"/>
                <a:ea typeface="Red Hat Display"/>
                <a:cs typeface="Red Hat Display"/>
                <a:sym typeface="Red Hat Display"/>
              </a:rPr>
              <a:t>NOTES RECEIVABLES</a:t>
            </a:r>
            <a:endParaRPr b="1" i="0" sz="1900" u="none" cap="none" strike="noStrike">
              <a:solidFill>
                <a:schemeClr val="dk1"/>
              </a:solidFill>
              <a:latin typeface="Red Hat Display"/>
              <a:ea typeface="Red Hat Display"/>
              <a:cs typeface="Red Hat Display"/>
              <a:sym typeface="Red Hat Display"/>
            </a:endParaRPr>
          </a:p>
        </p:txBody>
      </p:sp>
      <p:sp>
        <p:nvSpPr>
          <p:cNvPr id="411" name="Google Shape;411;p11"/>
          <p:cNvSpPr txBox="1"/>
          <p:nvPr/>
        </p:nvSpPr>
        <p:spPr>
          <a:xfrm>
            <a:off x="3373600" y="3488250"/>
            <a:ext cx="1943400" cy="10392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900" u="none" cap="none" strike="noStrike">
                <a:solidFill>
                  <a:schemeClr val="dk1"/>
                </a:solidFill>
                <a:latin typeface="Red Hat Display"/>
                <a:ea typeface="Red Hat Display"/>
                <a:cs typeface="Red Hat Display"/>
                <a:sym typeface="Red Hat Display"/>
              </a:rPr>
              <a:t>INVENTORIES</a:t>
            </a:r>
            <a:endParaRPr b="1" i="0" sz="1900" u="none" cap="none" strike="noStrike">
              <a:solidFill>
                <a:schemeClr val="dk1"/>
              </a:solidFill>
              <a:latin typeface="Red Hat Display"/>
              <a:ea typeface="Red Hat Display"/>
              <a:cs typeface="Red Hat Display"/>
              <a:sym typeface="Red Hat Display"/>
            </a:endParaRPr>
          </a:p>
        </p:txBody>
      </p:sp>
      <p:sp>
        <p:nvSpPr>
          <p:cNvPr id="412" name="Google Shape;412;p11"/>
          <p:cNvSpPr txBox="1"/>
          <p:nvPr/>
        </p:nvSpPr>
        <p:spPr>
          <a:xfrm>
            <a:off x="5515075" y="3560275"/>
            <a:ext cx="1760100" cy="103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1" i="0" lang="en" sz="1900" u="none" cap="none" strike="noStrike">
                <a:solidFill>
                  <a:schemeClr val="dk1"/>
                </a:solidFill>
                <a:latin typeface="Red Hat Display"/>
                <a:ea typeface="Red Hat Display"/>
                <a:cs typeface="Red Hat Display"/>
                <a:sym typeface="Red Hat Display"/>
              </a:rPr>
              <a:t>PREPAID EXPENSES</a:t>
            </a:r>
            <a:endParaRPr b="1" i="0" sz="1900" u="none" cap="none" strike="noStrike">
              <a:solidFill>
                <a:schemeClr val="dk1"/>
              </a:solidFill>
              <a:latin typeface="Red Hat Display"/>
              <a:ea typeface="Red Hat Display"/>
              <a:cs typeface="Red Hat Display"/>
              <a:sym typeface="Red Hat Display"/>
            </a:endParaRPr>
          </a:p>
        </p:txBody>
      </p:sp>
      <p:sp>
        <p:nvSpPr>
          <p:cNvPr id="413" name="Google Shape;413;p11"/>
          <p:cNvSpPr/>
          <p:nvPr/>
        </p:nvSpPr>
        <p:spPr>
          <a:xfrm>
            <a:off x="2144198"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4</a:t>
            </a:r>
            <a:endParaRPr b="0" i="0" sz="2400" u="none" cap="none" strike="noStrike">
              <a:solidFill>
                <a:schemeClr val="dk1"/>
              </a:solidFill>
              <a:latin typeface="Abhaya Libre"/>
              <a:ea typeface="Abhaya Libre"/>
              <a:cs typeface="Abhaya Libre"/>
              <a:sym typeface="Abhaya Libre"/>
            </a:endParaRPr>
          </a:p>
        </p:txBody>
      </p:sp>
      <p:sp>
        <p:nvSpPr>
          <p:cNvPr id="414" name="Google Shape;414;p11"/>
          <p:cNvSpPr/>
          <p:nvPr/>
        </p:nvSpPr>
        <p:spPr>
          <a:xfrm>
            <a:off x="4327950"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5</a:t>
            </a:r>
            <a:endParaRPr b="0" i="0" sz="2400" u="none" cap="none" strike="noStrike">
              <a:solidFill>
                <a:schemeClr val="dk1"/>
              </a:solidFill>
              <a:latin typeface="Abhaya Libre"/>
              <a:ea typeface="Abhaya Libre"/>
              <a:cs typeface="Abhaya Libre"/>
              <a:sym typeface="Abhaya Libre"/>
            </a:endParaRPr>
          </a:p>
        </p:txBody>
      </p:sp>
      <p:sp>
        <p:nvSpPr>
          <p:cNvPr id="415" name="Google Shape;415;p11"/>
          <p:cNvSpPr/>
          <p:nvPr/>
        </p:nvSpPr>
        <p:spPr>
          <a:xfrm>
            <a:off x="6511702" y="28898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6</a:t>
            </a:r>
            <a:endParaRPr b="0" i="0" sz="2400" u="none" cap="none" strike="noStrike">
              <a:solidFill>
                <a:schemeClr val="dk1"/>
              </a:solidFill>
              <a:latin typeface="Abhaya Libre"/>
              <a:ea typeface="Abhaya Libre"/>
              <a:cs typeface="Abhaya Libre"/>
              <a:sym typeface="Abhaya Libre"/>
            </a:endParaRPr>
          </a:p>
        </p:txBody>
      </p:sp>
      <p:sp>
        <p:nvSpPr>
          <p:cNvPr id="416" name="Google Shape;416;p11"/>
          <p:cNvSpPr txBox="1"/>
          <p:nvPr/>
        </p:nvSpPr>
        <p:spPr>
          <a:xfrm>
            <a:off x="2075825" y="2266950"/>
            <a:ext cx="4992300" cy="48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2400" u="none" cap="none" strike="noStrike">
                <a:solidFill>
                  <a:schemeClr val="dk1"/>
                </a:solidFill>
                <a:latin typeface="Abhaya Libre"/>
                <a:ea typeface="Abhaya Libre"/>
                <a:cs typeface="Abhaya Libre"/>
                <a:sym typeface="Abhaya Libre"/>
              </a:rPr>
              <a:t>Current Assets</a:t>
            </a:r>
            <a:endParaRPr b="1" i="0" sz="2400" u="none" cap="none" strike="noStrike">
              <a:solidFill>
                <a:schemeClr val="dk1"/>
              </a:solidFill>
              <a:latin typeface="Abhaya Libre"/>
              <a:ea typeface="Abhaya Libre"/>
              <a:cs typeface="Abhaya Libre"/>
              <a:sym typeface="Abhaya Libre"/>
            </a:endParaRPr>
          </a:p>
        </p:txBody>
      </p:sp>
      <p:cxnSp>
        <p:nvCxnSpPr>
          <p:cNvPr id="417" name="Google Shape;417;p11"/>
          <p:cNvCxnSpPr>
            <a:stCxn id="413" idx="6"/>
            <a:endCxn id="414" idx="2"/>
          </p:cNvCxnSpPr>
          <p:nvPr/>
        </p:nvCxnSpPr>
        <p:spPr>
          <a:xfrm>
            <a:off x="2632298" y="3133868"/>
            <a:ext cx="1695600" cy="0"/>
          </a:xfrm>
          <a:prstGeom prst="straightConnector1">
            <a:avLst/>
          </a:prstGeom>
          <a:noFill/>
          <a:ln cap="flat" cmpd="sng" w="9525">
            <a:solidFill>
              <a:schemeClr val="dk1"/>
            </a:solidFill>
            <a:prstDash val="solid"/>
            <a:round/>
            <a:headEnd len="sm" w="sm" type="none"/>
            <a:tailEnd len="sm" w="sm" type="none"/>
          </a:ln>
        </p:spPr>
      </p:cxnSp>
      <p:cxnSp>
        <p:nvCxnSpPr>
          <p:cNvPr id="418" name="Google Shape;418;p11"/>
          <p:cNvCxnSpPr>
            <a:stCxn id="414" idx="6"/>
            <a:endCxn id="415" idx="2"/>
          </p:cNvCxnSpPr>
          <p:nvPr/>
        </p:nvCxnSpPr>
        <p:spPr>
          <a:xfrm>
            <a:off x="4816050" y="3133868"/>
            <a:ext cx="16956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12"/>
          <p:cNvSpPr txBox="1"/>
          <p:nvPr>
            <p:ph type="title"/>
          </p:nvPr>
        </p:nvSpPr>
        <p:spPr>
          <a:xfrm>
            <a:off x="719975" y="5004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b="0" lang="en">
                <a:latin typeface="Abhaya Libre ExtraBold"/>
                <a:ea typeface="Abhaya Libre ExtraBold"/>
                <a:cs typeface="Abhaya Libre ExtraBold"/>
                <a:sym typeface="Abhaya Libre ExtraBold"/>
              </a:rPr>
              <a:t>		Four Forms of Inventories:</a:t>
            </a:r>
            <a:endParaRPr b="0">
              <a:latin typeface="Abhaya Libre ExtraBold"/>
              <a:ea typeface="Abhaya Libre ExtraBold"/>
              <a:cs typeface="Abhaya Libre ExtraBold"/>
              <a:sym typeface="Abhaya Libre ExtraBold"/>
            </a:endParaRPr>
          </a:p>
        </p:txBody>
      </p:sp>
      <p:sp>
        <p:nvSpPr>
          <p:cNvPr id="424" name="Google Shape;424;p12"/>
          <p:cNvSpPr txBox="1"/>
          <p:nvPr>
            <p:ph idx="4294967295" type="subTitle"/>
          </p:nvPr>
        </p:nvSpPr>
        <p:spPr>
          <a:xfrm>
            <a:off x="371575" y="2621750"/>
            <a:ext cx="2176800" cy="13386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FINISHED GOODS</a:t>
            </a:r>
            <a:endParaRPr b="1" i="0" sz="2200" u="none" cap="none" strike="noStrike">
              <a:solidFill>
                <a:schemeClr val="dk1"/>
              </a:solidFill>
              <a:latin typeface="Red Hat Display"/>
              <a:ea typeface="Red Hat Display"/>
              <a:cs typeface="Red Hat Display"/>
              <a:sym typeface="Red Hat Display"/>
            </a:endParaRPr>
          </a:p>
        </p:txBody>
      </p:sp>
      <p:sp>
        <p:nvSpPr>
          <p:cNvPr id="425" name="Google Shape;425;p12"/>
          <p:cNvSpPr/>
          <p:nvPr/>
        </p:nvSpPr>
        <p:spPr>
          <a:xfrm>
            <a:off x="13444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26" name="Google Shape;426;p12"/>
          <p:cNvSpPr txBox="1"/>
          <p:nvPr>
            <p:ph idx="4294967295" type="subTitle"/>
          </p:nvPr>
        </p:nvSpPr>
        <p:spPr>
          <a:xfrm>
            <a:off x="2674025" y="3010600"/>
            <a:ext cx="19608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GOODS (WORK) IN PROCESS</a:t>
            </a:r>
            <a:endParaRPr b="1" i="0" sz="2200" u="none" cap="none" strike="noStrike">
              <a:solidFill>
                <a:schemeClr val="dk1"/>
              </a:solidFill>
              <a:latin typeface="Red Hat Display"/>
              <a:ea typeface="Red Hat Display"/>
              <a:cs typeface="Red Hat Display"/>
              <a:sym typeface="Red Hat Display"/>
            </a:endParaRPr>
          </a:p>
        </p:txBody>
      </p:sp>
      <p:sp>
        <p:nvSpPr>
          <p:cNvPr id="427" name="Google Shape;427;p12"/>
          <p:cNvSpPr/>
          <p:nvPr/>
        </p:nvSpPr>
        <p:spPr>
          <a:xfrm>
            <a:off x="3305236" y="2437898"/>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428" name="Google Shape;428;p12"/>
          <p:cNvSpPr txBox="1"/>
          <p:nvPr>
            <p:ph idx="4294967295" type="subTitle"/>
          </p:nvPr>
        </p:nvSpPr>
        <p:spPr>
          <a:xfrm>
            <a:off x="4634825" y="2621750"/>
            <a:ext cx="20928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RAW MATERIALS</a:t>
            </a:r>
            <a:endParaRPr b="1" i="0" sz="2200" u="none" cap="none" strike="noStrike">
              <a:solidFill>
                <a:schemeClr val="dk1"/>
              </a:solidFill>
              <a:latin typeface="Red Hat Display"/>
              <a:ea typeface="Red Hat Display"/>
              <a:cs typeface="Red Hat Display"/>
              <a:sym typeface="Red Hat Display"/>
            </a:endParaRPr>
          </a:p>
        </p:txBody>
      </p:sp>
      <p:sp>
        <p:nvSpPr>
          <p:cNvPr id="429" name="Google Shape;429;p12"/>
          <p:cNvSpPr/>
          <p:nvPr/>
        </p:nvSpPr>
        <p:spPr>
          <a:xfrm>
            <a:off x="52660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cxnSp>
        <p:nvCxnSpPr>
          <p:cNvPr id="430" name="Google Shape;430;p12"/>
          <p:cNvCxnSpPr>
            <a:stCxn id="425" idx="6"/>
            <a:endCxn id="427" idx="2"/>
          </p:cNvCxnSpPr>
          <p:nvPr/>
        </p:nvCxnSpPr>
        <p:spPr>
          <a:xfrm>
            <a:off x="19171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431" name="Google Shape;431;p12"/>
          <p:cNvCxnSpPr>
            <a:stCxn id="427" idx="6"/>
            <a:endCxn id="429" idx="2"/>
          </p:cNvCxnSpPr>
          <p:nvPr/>
        </p:nvCxnSpPr>
        <p:spPr>
          <a:xfrm flipH="1" rot="10800000">
            <a:off x="3877936" y="1934348"/>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432" name="Google Shape;432;p12"/>
          <p:cNvCxnSpPr>
            <a:stCxn id="429" idx="6"/>
          </p:cNvCxnSpPr>
          <p:nvPr/>
        </p:nvCxnSpPr>
        <p:spPr>
          <a:xfrm>
            <a:off x="58387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sp>
        <p:nvSpPr>
          <p:cNvPr id="433" name="Google Shape;433;p12"/>
          <p:cNvSpPr/>
          <p:nvPr/>
        </p:nvSpPr>
        <p:spPr>
          <a:xfrm>
            <a:off x="7148236" y="2437898"/>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4</a:t>
            </a:r>
            <a:endParaRPr b="0" i="0" sz="2400" u="none" cap="none" strike="noStrike">
              <a:solidFill>
                <a:schemeClr val="dk1"/>
              </a:solidFill>
              <a:latin typeface="Abhaya Libre"/>
              <a:ea typeface="Abhaya Libre"/>
              <a:cs typeface="Abhaya Libre"/>
              <a:sym typeface="Abhaya Libre"/>
            </a:endParaRPr>
          </a:p>
        </p:txBody>
      </p:sp>
      <p:sp>
        <p:nvSpPr>
          <p:cNvPr id="434" name="Google Shape;434;p12"/>
          <p:cNvSpPr txBox="1"/>
          <p:nvPr>
            <p:ph idx="4294967295" type="subTitle"/>
          </p:nvPr>
        </p:nvSpPr>
        <p:spPr>
          <a:xfrm>
            <a:off x="6170250" y="1311525"/>
            <a:ext cx="2552400" cy="9093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000" u="none" cap="none" strike="noStrike">
                <a:solidFill>
                  <a:schemeClr val="dk1"/>
                </a:solidFill>
                <a:latin typeface="Red Hat Display"/>
                <a:ea typeface="Red Hat Display"/>
                <a:cs typeface="Red Hat Display"/>
                <a:sym typeface="Red Hat Display"/>
              </a:rPr>
              <a:t>FACTORY OR MANUFACTURING SUPPLIES</a:t>
            </a:r>
            <a:endParaRPr b="1" i="0" sz="2000" u="none" cap="none" strike="noStrike">
              <a:solidFill>
                <a:schemeClr val="dk1"/>
              </a:solidFill>
              <a:latin typeface="Red Hat Display"/>
              <a:ea typeface="Red Hat Display"/>
              <a:cs typeface="Red Hat Display"/>
              <a:sym typeface="Red Hat Displa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13"/>
          <p:cNvSpPr txBox="1"/>
          <p:nvPr>
            <p:ph type="title"/>
          </p:nvPr>
        </p:nvSpPr>
        <p:spPr>
          <a:xfrm>
            <a:off x="127125" y="68450"/>
            <a:ext cx="7832700" cy="42438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b="0" i="1" lang="en" sz="1800">
                <a:solidFill>
                  <a:srgbClr val="000000"/>
                </a:solidFill>
                <a:latin typeface="Red Hat Display"/>
                <a:ea typeface="Red Hat Display"/>
                <a:cs typeface="Red Hat Display"/>
                <a:sym typeface="Red Hat Display"/>
              </a:rPr>
              <a:t>Balance Sheet account concepts</a:t>
            </a:r>
            <a:r>
              <a:rPr b="0" lang="en" sz="1800">
                <a:solidFill>
                  <a:srgbClr val="000000"/>
                </a:solidFill>
                <a:latin typeface="Red Hat Display"/>
                <a:ea typeface="Red Hat Display"/>
                <a:cs typeface="Red Hat Display"/>
                <a:sym typeface="Red Hat Display"/>
              </a:rPr>
              <a:t>: cont.</a:t>
            </a:r>
            <a:endParaRPr b="0" sz="1800">
              <a:solidFill>
                <a:srgbClr val="000000"/>
              </a:solidFill>
              <a:latin typeface="Red Hat Display"/>
              <a:ea typeface="Red Hat Display"/>
              <a:cs typeface="Red Hat Display"/>
              <a:sym typeface="Red Hat Display"/>
            </a:endParaRPr>
          </a:p>
          <a:p>
            <a:pPr indent="0" lvl="0" marL="0" rtl="0" algn="just">
              <a:lnSpc>
                <a:spcPct val="100000"/>
              </a:lnSpc>
              <a:spcBef>
                <a:spcPts val="1200"/>
              </a:spcBef>
              <a:spcAft>
                <a:spcPts val="0"/>
              </a:spcAft>
              <a:buSzPts val="3000"/>
              <a:buNone/>
            </a:pPr>
            <a:r>
              <a:rPr b="0" lang="en" sz="2000">
                <a:solidFill>
                  <a:srgbClr val="000000"/>
                </a:solidFill>
                <a:latin typeface="Red Hat Display"/>
                <a:ea typeface="Red Hat Display"/>
                <a:cs typeface="Red Hat Display"/>
                <a:sym typeface="Red Hat Display"/>
              </a:rPr>
              <a:t>2.	The </a:t>
            </a:r>
            <a:r>
              <a:rPr lang="en" sz="2000">
                <a:solidFill>
                  <a:srgbClr val="000000"/>
                </a:solidFill>
                <a:latin typeface="Red Hat Display"/>
                <a:ea typeface="Red Hat Display"/>
                <a:cs typeface="Red Hat Display"/>
                <a:sym typeface="Red Hat Display"/>
              </a:rPr>
              <a:t>market value</a:t>
            </a:r>
            <a:r>
              <a:rPr b="0" lang="en" sz="2000">
                <a:solidFill>
                  <a:srgbClr val="000000"/>
                </a:solidFill>
                <a:latin typeface="Red Hat Display"/>
                <a:ea typeface="Red Hat Display"/>
                <a:cs typeface="Red Hat Display"/>
                <a:sym typeface="Red Hat Display"/>
              </a:rPr>
              <a:t> of the asset is the price the asset could command in the market, and the </a:t>
            </a:r>
            <a:r>
              <a:rPr lang="en" sz="2000">
                <a:solidFill>
                  <a:srgbClr val="000000"/>
                </a:solidFill>
                <a:latin typeface="Red Hat Display"/>
                <a:ea typeface="Red Hat Display"/>
                <a:cs typeface="Red Hat Display"/>
                <a:sym typeface="Red Hat Display"/>
              </a:rPr>
              <a:t>replacement cost</a:t>
            </a:r>
            <a:r>
              <a:rPr b="0" lang="en" sz="2000">
                <a:solidFill>
                  <a:srgbClr val="000000"/>
                </a:solidFill>
                <a:latin typeface="Red Hat Display"/>
                <a:ea typeface="Red Hat Display"/>
                <a:cs typeface="Red Hat Display"/>
                <a:sym typeface="Red Hat Display"/>
              </a:rPr>
              <a:t> is the price that would be required to replace the asset if it had to be acquired today.</a:t>
            </a:r>
            <a:endParaRPr b="0" sz="2000">
              <a:solidFill>
                <a:srgbClr val="000000"/>
              </a:solidFill>
              <a:latin typeface="Red Hat Display"/>
              <a:ea typeface="Red Hat Display"/>
              <a:cs typeface="Red Hat Display"/>
              <a:sym typeface="Red Hat Display"/>
            </a:endParaRPr>
          </a:p>
          <a:p>
            <a:pPr indent="0" lvl="0" marL="0" rtl="0" algn="just">
              <a:lnSpc>
                <a:spcPct val="115000"/>
              </a:lnSpc>
              <a:spcBef>
                <a:spcPts val="1200"/>
              </a:spcBef>
              <a:spcAft>
                <a:spcPts val="0"/>
              </a:spcAft>
              <a:buSzPts val="3000"/>
              <a:buNone/>
            </a:pPr>
            <a:r>
              <a:rPr b="0" lang="en" sz="2000">
                <a:solidFill>
                  <a:srgbClr val="000000"/>
                </a:solidFill>
                <a:latin typeface="Red Hat Display"/>
                <a:ea typeface="Red Hat Display"/>
                <a:cs typeface="Red Hat Display"/>
                <a:sym typeface="Red Hat Display"/>
              </a:rPr>
              <a:t>3.	The value of the assets shown in the financial reports and the books of the company, the </a:t>
            </a:r>
            <a:r>
              <a:rPr lang="en" sz="2000">
                <a:solidFill>
                  <a:srgbClr val="000000"/>
                </a:solidFill>
                <a:latin typeface="Red Hat Display"/>
                <a:ea typeface="Red Hat Display"/>
                <a:cs typeface="Red Hat Display"/>
                <a:sym typeface="Red Hat Display"/>
              </a:rPr>
              <a:t>book value</a:t>
            </a:r>
            <a:r>
              <a:rPr b="0" lang="en" sz="2000">
                <a:solidFill>
                  <a:srgbClr val="000000"/>
                </a:solidFill>
                <a:latin typeface="Red Hat Display"/>
                <a:ea typeface="Red Hat Display"/>
                <a:cs typeface="Red Hat Display"/>
                <a:sym typeface="Red Hat Display"/>
              </a:rPr>
              <a:t>, may differ from the market value of the assets. Assets that have become obsolete typically have market values below their book values, while the opposite condition holds for assets, such as land, that have appreciated in value.</a:t>
            </a:r>
            <a:endParaRPr b="0" sz="2000">
              <a:solidFill>
                <a:srgbClr val="000000"/>
              </a:solidFill>
              <a:latin typeface="Red Hat Display"/>
              <a:ea typeface="Red Hat Display"/>
              <a:cs typeface="Red Hat Display"/>
              <a:sym typeface="Red Hat Display"/>
            </a:endParaRPr>
          </a:p>
          <a:p>
            <a:pPr indent="0" lvl="0" marL="0" rtl="0" algn="l">
              <a:lnSpc>
                <a:spcPct val="100000"/>
              </a:lnSpc>
              <a:spcBef>
                <a:spcPts val="1200"/>
              </a:spcBef>
              <a:spcAft>
                <a:spcPts val="0"/>
              </a:spcAft>
              <a:buSzPts val="3000"/>
              <a:buNone/>
            </a:pPr>
            <a:r>
              <a:t/>
            </a:r>
            <a:endParaRPr sz="14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14"/>
          <p:cNvSpPr txBox="1"/>
          <p:nvPr>
            <p:ph type="title"/>
          </p:nvPr>
        </p:nvSpPr>
        <p:spPr>
          <a:xfrm>
            <a:off x="719975" y="5004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b="0" lang="en">
                <a:latin typeface="Abhaya Libre ExtraBold"/>
                <a:ea typeface="Abhaya Libre ExtraBold"/>
                <a:cs typeface="Abhaya Libre ExtraBold"/>
                <a:sym typeface="Abhaya Libre ExtraBold"/>
              </a:rPr>
              <a:t>		</a:t>
            </a:r>
            <a:r>
              <a:rPr lang="en" sz="2100">
                <a:solidFill>
                  <a:srgbClr val="000000"/>
                </a:solidFill>
                <a:latin typeface="Red Hat Display"/>
                <a:ea typeface="Red Hat Display"/>
                <a:cs typeface="Red Hat Display"/>
                <a:sym typeface="Red Hat Display"/>
              </a:rPr>
              <a:t>The Balance Sheet is composed of:</a:t>
            </a:r>
            <a:endParaRPr sz="2100">
              <a:solidFill>
                <a:srgbClr val="000000"/>
              </a:solidFill>
              <a:latin typeface="Red Hat Display"/>
              <a:ea typeface="Red Hat Display"/>
              <a:cs typeface="Red Hat Display"/>
              <a:sym typeface="Red Hat Display"/>
            </a:endParaRPr>
          </a:p>
          <a:p>
            <a:pPr indent="0" lvl="0" marL="0" rtl="0" algn="just">
              <a:lnSpc>
                <a:spcPct val="115000"/>
              </a:lnSpc>
              <a:spcBef>
                <a:spcPts val="1200"/>
              </a:spcBef>
              <a:spcAft>
                <a:spcPts val="0"/>
              </a:spcAft>
              <a:buSzPts val="3000"/>
              <a:buNone/>
            </a:pPr>
            <a:r>
              <a:rPr lang="en" sz="2100">
                <a:solidFill>
                  <a:srgbClr val="000000"/>
                </a:solidFill>
                <a:latin typeface="Red Hat Display"/>
                <a:ea typeface="Red Hat Display"/>
                <a:cs typeface="Red Hat Display"/>
                <a:sym typeface="Red Hat Display"/>
              </a:rPr>
              <a:t>LIABILITIES</a:t>
            </a:r>
            <a:endParaRPr sz="2100">
              <a:solidFill>
                <a:srgbClr val="000000"/>
              </a:solidFill>
              <a:latin typeface="Red Hat Display"/>
              <a:ea typeface="Red Hat Display"/>
              <a:cs typeface="Red Hat Display"/>
              <a:sym typeface="Red Hat Display"/>
            </a:endParaRPr>
          </a:p>
          <a:p>
            <a:pPr indent="0" lvl="0" marL="0" rtl="0" algn="l">
              <a:lnSpc>
                <a:spcPct val="100000"/>
              </a:lnSpc>
              <a:spcBef>
                <a:spcPts val="1200"/>
              </a:spcBef>
              <a:spcAft>
                <a:spcPts val="0"/>
              </a:spcAft>
              <a:buSzPts val="3000"/>
              <a:buNone/>
            </a:pPr>
            <a:r>
              <a:t/>
            </a:r>
            <a:endParaRPr b="0">
              <a:latin typeface="Abhaya Libre ExtraBold"/>
              <a:ea typeface="Abhaya Libre ExtraBold"/>
              <a:cs typeface="Abhaya Libre ExtraBold"/>
              <a:sym typeface="Abhaya Libre ExtraBold"/>
            </a:endParaRPr>
          </a:p>
        </p:txBody>
      </p:sp>
      <p:sp>
        <p:nvSpPr>
          <p:cNvPr id="445" name="Google Shape;445;p14"/>
          <p:cNvSpPr txBox="1"/>
          <p:nvPr>
            <p:ph idx="4294967295" type="subTitle"/>
          </p:nvPr>
        </p:nvSpPr>
        <p:spPr>
          <a:xfrm>
            <a:off x="371575" y="2621750"/>
            <a:ext cx="2176800" cy="13386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CURRENT LIABILITIES</a:t>
            </a:r>
            <a:endParaRPr b="1" i="0" sz="2200" u="none" cap="none" strike="noStrike">
              <a:solidFill>
                <a:schemeClr val="dk1"/>
              </a:solidFill>
              <a:latin typeface="Red Hat Display"/>
              <a:ea typeface="Red Hat Display"/>
              <a:cs typeface="Red Hat Display"/>
              <a:sym typeface="Red Hat Display"/>
            </a:endParaRPr>
          </a:p>
        </p:txBody>
      </p:sp>
      <p:sp>
        <p:nvSpPr>
          <p:cNvPr id="446" name="Google Shape;446;p14"/>
          <p:cNvSpPr/>
          <p:nvPr/>
        </p:nvSpPr>
        <p:spPr>
          <a:xfrm>
            <a:off x="13444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47" name="Google Shape;447;p14"/>
          <p:cNvSpPr txBox="1"/>
          <p:nvPr>
            <p:ph idx="4294967295" type="subTitle"/>
          </p:nvPr>
        </p:nvSpPr>
        <p:spPr>
          <a:xfrm>
            <a:off x="2674025" y="3010600"/>
            <a:ext cx="19608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LONG-TERM LIABILITIES</a:t>
            </a:r>
            <a:endParaRPr b="1" i="0" sz="2200" u="none" cap="none" strike="noStrike">
              <a:solidFill>
                <a:schemeClr val="dk1"/>
              </a:solidFill>
              <a:latin typeface="Red Hat Display"/>
              <a:ea typeface="Red Hat Display"/>
              <a:cs typeface="Red Hat Display"/>
              <a:sym typeface="Red Hat Display"/>
            </a:endParaRPr>
          </a:p>
        </p:txBody>
      </p:sp>
      <p:sp>
        <p:nvSpPr>
          <p:cNvPr id="448" name="Google Shape;448;p14"/>
          <p:cNvSpPr/>
          <p:nvPr/>
        </p:nvSpPr>
        <p:spPr>
          <a:xfrm>
            <a:off x="3305236" y="2437898"/>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449" name="Google Shape;449;p14"/>
          <p:cNvSpPr txBox="1"/>
          <p:nvPr>
            <p:ph idx="4294967295" type="subTitle"/>
          </p:nvPr>
        </p:nvSpPr>
        <p:spPr>
          <a:xfrm>
            <a:off x="4634825" y="2621750"/>
            <a:ext cx="2092800" cy="14874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200" u="none" cap="none" strike="noStrike">
                <a:solidFill>
                  <a:schemeClr val="dk1"/>
                </a:solidFill>
                <a:latin typeface="Red Hat Display"/>
                <a:ea typeface="Red Hat Display"/>
                <a:cs typeface="Red Hat Display"/>
                <a:sym typeface="Red Hat Display"/>
              </a:rPr>
              <a:t>OTHER LONG-TERM LIABILITIES</a:t>
            </a:r>
            <a:endParaRPr b="1" i="0" sz="2200" u="none" cap="none" strike="noStrike">
              <a:solidFill>
                <a:schemeClr val="dk1"/>
              </a:solidFill>
              <a:latin typeface="Red Hat Display"/>
              <a:ea typeface="Red Hat Display"/>
              <a:cs typeface="Red Hat Display"/>
              <a:sym typeface="Red Hat Display"/>
            </a:endParaRPr>
          </a:p>
        </p:txBody>
      </p:sp>
      <p:sp>
        <p:nvSpPr>
          <p:cNvPr id="450" name="Google Shape;450;p14"/>
          <p:cNvSpPr/>
          <p:nvPr/>
        </p:nvSpPr>
        <p:spPr>
          <a:xfrm>
            <a:off x="5266036" y="1648123"/>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cxnSp>
        <p:nvCxnSpPr>
          <p:cNvPr id="451" name="Google Shape;451;p14"/>
          <p:cNvCxnSpPr>
            <a:stCxn id="446" idx="6"/>
            <a:endCxn id="448" idx="2"/>
          </p:cNvCxnSpPr>
          <p:nvPr/>
        </p:nvCxnSpPr>
        <p:spPr>
          <a:xfrm>
            <a:off x="19171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452" name="Google Shape;452;p14"/>
          <p:cNvCxnSpPr>
            <a:stCxn id="448" idx="6"/>
            <a:endCxn id="450" idx="2"/>
          </p:cNvCxnSpPr>
          <p:nvPr/>
        </p:nvCxnSpPr>
        <p:spPr>
          <a:xfrm flipH="1" rot="10800000">
            <a:off x="3877936" y="1934348"/>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cxnSp>
        <p:nvCxnSpPr>
          <p:cNvPr id="453" name="Google Shape;453;p14"/>
          <p:cNvCxnSpPr>
            <a:stCxn id="450" idx="6"/>
          </p:cNvCxnSpPr>
          <p:nvPr/>
        </p:nvCxnSpPr>
        <p:spPr>
          <a:xfrm>
            <a:off x="5838736" y="1934473"/>
            <a:ext cx="1388100" cy="789900"/>
          </a:xfrm>
          <a:prstGeom prst="curvedConnector3">
            <a:avLst>
              <a:gd fmla="val 50000" name="adj1"/>
            </a:avLst>
          </a:prstGeom>
          <a:noFill/>
          <a:ln cap="flat" cmpd="sng" w="9525">
            <a:solidFill>
              <a:schemeClr val="dk1"/>
            </a:solidFill>
            <a:prstDash val="solid"/>
            <a:round/>
            <a:headEnd len="sm" w="sm" type="none"/>
            <a:tailEnd len="sm" w="sm" type="none"/>
          </a:ln>
        </p:spPr>
      </p:cxnSp>
      <p:sp>
        <p:nvSpPr>
          <p:cNvPr id="454" name="Google Shape;454;p14"/>
          <p:cNvSpPr/>
          <p:nvPr/>
        </p:nvSpPr>
        <p:spPr>
          <a:xfrm>
            <a:off x="7148236" y="2437898"/>
            <a:ext cx="572700" cy="5727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4</a:t>
            </a:r>
            <a:endParaRPr b="0" i="0" sz="2400" u="none" cap="none" strike="noStrike">
              <a:solidFill>
                <a:schemeClr val="dk1"/>
              </a:solidFill>
              <a:latin typeface="Abhaya Libre"/>
              <a:ea typeface="Abhaya Libre"/>
              <a:cs typeface="Abhaya Libre"/>
              <a:sym typeface="Abhaya Libre"/>
            </a:endParaRPr>
          </a:p>
        </p:txBody>
      </p:sp>
      <p:sp>
        <p:nvSpPr>
          <p:cNvPr id="455" name="Google Shape;455;p14"/>
          <p:cNvSpPr txBox="1"/>
          <p:nvPr>
            <p:ph idx="4294967295" type="subTitle"/>
          </p:nvPr>
        </p:nvSpPr>
        <p:spPr>
          <a:xfrm>
            <a:off x="6326700" y="1311525"/>
            <a:ext cx="2395800" cy="909300"/>
          </a:xfrm>
          <a:prstGeom prst="rect">
            <a:avLst/>
          </a:prstGeom>
          <a:noFill/>
          <a:ln>
            <a:noFill/>
          </a:ln>
        </p:spPr>
        <p:txBody>
          <a:bodyPr anchorCtr="0" anchor="t" bIns="0" lIns="91425" spcFirstLastPara="1" rIns="91425" wrap="square" tIns="0">
            <a:noAutofit/>
          </a:bodyPr>
          <a:lstStyle/>
          <a:p>
            <a:pPr indent="0" lvl="0" marL="0" marR="0" rtl="0" algn="ctr">
              <a:lnSpc>
                <a:spcPct val="100000"/>
              </a:lnSpc>
              <a:spcBef>
                <a:spcPts val="0"/>
              </a:spcBef>
              <a:spcAft>
                <a:spcPts val="0"/>
              </a:spcAft>
              <a:buClr>
                <a:schemeClr val="dk1"/>
              </a:buClr>
              <a:buSzPts val="1400"/>
              <a:buFont typeface="Red Hat Display"/>
              <a:buNone/>
            </a:pPr>
            <a:r>
              <a:rPr b="1" i="0" lang="en" sz="2000" u="none" cap="none" strike="noStrike">
                <a:solidFill>
                  <a:schemeClr val="dk1"/>
                </a:solidFill>
                <a:latin typeface="Red Hat Display"/>
                <a:ea typeface="Red Hat Display"/>
                <a:cs typeface="Red Hat Display"/>
                <a:sym typeface="Red Hat Display"/>
              </a:rPr>
              <a:t>DEFERRED REVENUES</a:t>
            </a:r>
            <a:endParaRPr b="1" i="0" sz="2000" u="none" cap="none" strike="noStrike">
              <a:solidFill>
                <a:schemeClr val="dk1"/>
              </a:solidFill>
              <a:latin typeface="Red Hat Display"/>
              <a:ea typeface="Red Hat Display"/>
              <a:cs typeface="Red Hat Display"/>
              <a:sym typeface="Red Hat Displa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15"/>
          <p:cNvSpPr txBox="1"/>
          <p:nvPr>
            <p:ph idx="2"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p>
            <a:pPr indent="-419100" lvl="0" marL="457200" rtl="0" algn="l">
              <a:lnSpc>
                <a:spcPct val="100000"/>
              </a:lnSpc>
              <a:spcBef>
                <a:spcPts val="0"/>
              </a:spcBef>
              <a:spcAft>
                <a:spcPts val="0"/>
              </a:spcAft>
              <a:buSzPts val="3000"/>
              <a:buAutoNum type="arabicParenBoth"/>
            </a:pPr>
            <a:r>
              <a:rPr lang="en"/>
              <a:t>CURRENT LIABILITIES</a:t>
            </a:r>
            <a:endParaRPr/>
          </a:p>
        </p:txBody>
      </p:sp>
      <p:sp>
        <p:nvSpPr>
          <p:cNvPr id="461" name="Google Shape;461;p15"/>
          <p:cNvSpPr txBox="1"/>
          <p:nvPr>
            <p:ph idx="1" type="subTitle"/>
          </p:nvPr>
        </p:nvSpPr>
        <p:spPr>
          <a:xfrm>
            <a:off x="1185446" y="1792569"/>
            <a:ext cx="2124900" cy="4848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400"/>
              <a:buNone/>
            </a:pPr>
            <a:r>
              <a:rPr b="1" lang="en" sz="1700"/>
              <a:t>ACCOUNTS PAYABLE</a:t>
            </a:r>
            <a:endParaRPr b="1" sz="1700"/>
          </a:p>
        </p:txBody>
      </p:sp>
      <p:sp>
        <p:nvSpPr>
          <p:cNvPr id="462" name="Google Shape;462;p15"/>
          <p:cNvSpPr txBox="1"/>
          <p:nvPr>
            <p:ph idx="3" type="title"/>
          </p:nvPr>
        </p:nvSpPr>
        <p:spPr>
          <a:xfrm>
            <a:off x="1185450" y="2469716"/>
            <a:ext cx="2124900" cy="4848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2500"/>
              <a:buNone/>
            </a:pPr>
            <a:r>
              <a:rPr b="1" lang="en" sz="1600">
                <a:latin typeface="Red Hat Display"/>
                <a:ea typeface="Red Hat Display"/>
                <a:cs typeface="Red Hat Display"/>
                <a:sym typeface="Red Hat Display"/>
              </a:rPr>
              <a:t>NOTES PAYABLE</a:t>
            </a:r>
            <a:endParaRPr b="1" sz="1600">
              <a:latin typeface="Red Hat Display"/>
              <a:ea typeface="Red Hat Display"/>
              <a:cs typeface="Red Hat Display"/>
              <a:sym typeface="Red Hat Display"/>
            </a:endParaRPr>
          </a:p>
        </p:txBody>
      </p:sp>
      <p:sp>
        <p:nvSpPr>
          <p:cNvPr id="463" name="Google Shape;463;p15"/>
          <p:cNvSpPr/>
          <p:nvPr/>
        </p:nvSpPr>
        <p:spPr>
          <a:xfrm>
            <a:off x="3550099" y="15328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64" name="Google Shape;464;p15"/>
          <p:cNvSpPr txBox="1"/>
          <p:nvPr>
            <p:ph idx="5" type="title"/>
          </p:nvPr>
        </p:nvSpPr>
        <p:spPr>
          <a:xfrm>
            <a:off x="1185450" y="3191975"/>
            <a:ext cx="2124900" cy="7878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2500"/>
              <a:buNone/>
            </a:pPr>
            <a:r>
              <a:rPr b="1" lang="en" sz="1600">
                <a:latin typeface="Red Hat Display"/>
                <a:ea typeface="Red Hat Display"/>
                <a:cs typeface="Red Hat Display"/>
                <a:sym typeface="Red Hat Display"/>
              </a:rPr>
              <a:t>DIVIDEND PAYABLES</a:t>
            </a:r>
            <a:endParaRPr b="1" sz="1600">
              <a:latin typeface="Red Hat Display"/>
              <a:ea typeface="Red Hat Display"/>
              <a:cs typeface="Red Hat Display"/>
              <a:sym typeface="Red Hat Display"/>
            </a:endParaRPr>
          </a:p>
        </p:txBody>
      </p:sp>
      <p:sp>
        <p:nvSpPr>
          <p:cNvPr id="465" name="Google Shape;465;p15"/>
          <p:cNvSpPr txBox="1"/>
          <p:nvPr>
            <p:ph idx="8" type="subTitle"/>
          </p:nvPr>
        </p:nvSpPr>
        <p:spPr>
          <a:xfrm>
            <a:off x="5833646" y="1792569"/>
            <a:ext cx="2124900" cy="4848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t>ACCRUALS</a:t>
            </a:r>
            <a:endParaRPr b="1" sz="1800"/>
          </a:p>
        </p:txBody>
      </p:sp>
      <p:sp>
        <p:nvSpPr>
          <p:cNvPr id="466" name="Google Shape;466;p15"/>
          <p:cNvSpPr txBox="1"/>
          <p:nvPr>
            <p:ph idx="13" type="subTitle"/>
          </p:nvPr>
        </p:nvSpPr>
        <p:spPr>
          <a:xfrm>
            <a:off x="5745650" y="2638423"/>
            <a:ext cx="2124900" cy="6636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t>TAXES PAYABLE</a:t>
            </a:r>
            <a:endParaRPr b="1" sz="1800"/>
          </a:p>
        </p:txBody>
      </p:sp>
      <p:sp>
        <p:nvSpPr>
          <p:cNvPr id="467" name="Google Shape;467;p15"/>
          <p:cNvSpPr txBox="1"/>
          <p:nvPr>
            <p:ph idx="14" type="title"/>
          </p:nvPr>
        </p:nvSpPr>
        <p:spPr>
          <a:xfrm>
            <a:off x="5833650" y="3364475"/>
            <a:ext cx="25368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500">
                <a:latin typeface="Red Hat Display"/>
                <a:ea typeface="Red Hat Display"/>
                <a:cs typeface="Red Hat Display"/>
                <a:sym typeface="Red Hat Display"/>
              </a:rPr>
              <a:t>CUSTOMERS’ ACCOUNTS WITH CREDIT BALANCES</a:t>
            </a:r>
            <a:endParaRPr b="1" sz="1500">
              <a:latin typeface="Red Hat Display"/>
              <a:ea typeface="Red Hat Display"/>
              <a:cs typeface="Red Hat Display"/>
              <a:sym typeface="Red Hat Display"/>
            </a:endParaRPr>
          </a:p>
        </p:txBody>
      </p:sp>
      <p:sp>
        <p:nvSpPr>
          <p:cNvPr id="468" name="Google Shape;468;p15"/>
          <p:cNvSpPr/>
          <p:nvPr/>
        </p:nvSpPr>
        <p:spPr>
          <a:xfrm>
            <a:off x="3550099" y="25717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469" name="Google Shape;469;p15"/>
          <p:cNvSpPr/>
          <p:nvPr/>
        </p:nvSpPr>
        <p:spPr>
          <a:xfrm>
            <a:off x="3550099" y="36106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sp>
        <p:nvSpPr>
          <p:cNvPr id="470" name="Google Shape;470;p15"/>
          <p:cNvSpPr/>
          <p:nvPr/>
        </p:nvSpPr>
        <p:spPr>
          <a:xfrm>
            <a:off x="4931224" y="15328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4</a:t>
            </a:r>
            <a:endParaRPr b="0" i="0" sz="2400" u="none" cap="none" strike="noStrike">
              <a:solidFill>
                <a:schemeClr val="dk1"/>
              </a:solidFill>
              <a:latin typeface="Abhaya Libre"/>
              <a:ea typeface="Abhaya Libre"/>
              <a:cs typeface="Abhaya Libre"/>
              <a:sym typeface="Abhaya Libre"/>
            </a:endParaRPr>
          </a:p>
        </p:txBody>
      </p:sp>
      <p:sp>
        <p:nvSpPr>
          <p:cNvPr id="471" name="Google Shape;471;p15"/>
          <p:cNvSpPr/>
          <p:nvPr/>
        </p:nvSpPr>
        <p:spPr>
          <a:xfrm>
            <a:off x="4931224" y="25717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5</a:t>
            </a:r>
            <a:endParaRPr b="0" i="0" sz="2400" u="none" cap="none" strike="noStrike">
              <a:solidFill>
                <a:schemeClr val="dk1"/>
              </a:solidFill>
              <a:latin typeface="Abhaya Libre"/>
              <a:ea typeface="Abhaya Libre"/>
              <a:cs typeface="Abhaya Libre"/>
              <a:sym typeface="Abhaya Libre"/>
            </a:endParaRPr>
          </a:p>
        </p:txBody>
      </p:sp>
      <p:sp>
        <p:nvSpPr>
          <p:cNvPr id="472" name="Google Shape;472;p15"/>
          <p:cNvSpPr/>
          <p:nvPr/>
        </p:nvSpPr>
        <p:spPr>
          <a:xfrm>
            <a:off x="4931224" y="36106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6</a:t>
            </a:r>
            <a:endParaRPr b="0" i="0" sz="2400" u="none" cap="none" strike="noStrike">
              <a:solidFill>
                <a:schemeClr val="dk1"/>
              </a:solidFill>
              <a:latin typeface="Abhaya Libre"/>
              <a:ea typeface="Abhaya Libre"/>
              <a:cs typeface="Abhaya Libre"/>
              <a:sym typeface="Abhaya Libre"/>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16"/>
          <p:cNvSpPr txBox="1"/>
          <p:nvPr>
            <p:ph idx="2"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(2)  LONG-TERM LIABILITIES</a:t>
            </a:r>
            <a:endParaRPr/>
          </a:p>
        </p:txBody>
      </p:sp>
      <p:sp>
        <p:nvSpPr>
          <p:cNvPr id="478" name="Google Shape;478;p16"/>
          <p:cNvSpPr txBox="1"/>
          <p:nvPr>
            <p:ph idx="1" type="subTitle"/>
          </p:nvPr>
        </p:nvSpPr>
        <p:spPr>
          <a:xfrm>
            <a:off x="1185446" y="1792569"/>
            <a:ext cx="2124900" cy="4848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400"/>
              <a:buNone/>
            </a:pPr>
            <a:r>
              <a:rPr b="1" lang="en" sz="1900"/>
              <a:t>BONDS PAYABLE</a:t>
            </a:r>
            <a:endParaRPr b="1" sz="1900"/>
          </a:p>
        </p:txBody>
      </p:sp>
      <p:sp>
        <p:nvSpPr>
          <p:cNvPr id="479" name="Google Shape;479;p16"/>
          <p:cNvSpPr txBox="1"/>
          <p:nvPr>
            <p:ph idx="3" type="title"/>
          </p:nvPr>
        </p:nvSpPr>
        <p:spPr>
          <a:xfrm>
            <a:off x="1126775" y="2718427"/>
            <a:ext cx="2124900" cy="3855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2500"/>
              <a:buNone/>
            </a:pPr>
            <a:r>
              <a:rPr b="1" lang="en" sz="1900">
                <a:latin typeface="Red Hat Display"/>
                <a:ea typeface="Red Hat Display"/>
                <a:cs typeface="Red Hat Display"/>
                <a:sym typeface="Red Hat Display"/>
              </a:rPr>
              <a:t>PREMIUMS ON BONDS PAYABLE</a:t>
            </a:r>
            <a:endParaRPr b="1" sz="1900">
              <a:latin typeface="Red Hat Display"/>
              <a:ea typeface="Red Hat Display"/>
              <a:cs typeface="Red Hat Display"/>
              <a:sym typeface="Red Hat Display"/>
            </a:endParaRPr>
          </a:p>
        </p:txBody>
      </p:sp>
      <p:sp>
        <p:nvSpPr>
          <p:cNvPr id="480" name="Google Shape;480;p16"/>
          <p:cNvSpPr/>
          <p:nvPr/>
        </p:nvSpPr>
        <p:spPr>
          <a:xfrm>
            <a:off x="3550099" y="15328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81" name="Google Shape;481;p16"/>
          <p:cNvSpPr/>
          <p:nvPr/>
        </p:nvSpPr>
        <p:spPr>
          <a:xfrm>
            <a:off x="3550099" y="25717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17"/>
          <p:cNvSpPr txBox="1"/>
          <p:nvPr>
            <p:ph idx="2"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(3)   OTHER LONG-TERM LIABILITIES</a:t>
            </a:r>
            <a:endParaRPr/>
          </a:p>
        </p:txBody>
      </p:sp>
      <p:sp>
        <p:nvSpPr>
          <p:cNvPr id="487" name="Google Shape;487;p17"/>
          <p:cNvSpPr txBox="1"/>
          <p:nvPr>
            <p:ph idx="1" type="subTitle"/>
          </p:nvPr>
        </p:nvSpPr>
        <p:spPr>
          <a:xfrm>
            <a:off x="1185450" y="1792575"/>
            <a:ext cx="2129400" cy="4848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400"/>
              <a:buNone/>
            </a:pPr>
            <a:r>
              <a:rPr b="1" lang="en" sz="2500"/>
              <a:t>PENSIONS</a:t>
            </a:r>
            <a:endParaRPr b="1" sz="2500"/>
          </a:p>
        </p:txBody>
      </p:sp>
      <p:sp>
        <p:nvSpPr>
          <p:cNvPr id="488" name="Google Shape;488;p17"/>
          <p:cNvSpPr/>
          <p:nvPr/>
        </p:nvSpPr>
        <p:spPr>
          <a:xfrm>
            <a:off x="3550099" y="1532852"/>
            <a:ext cx="663600" cy="6636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89" name="Google Shape;489;p17"/>
          <p:cNvSpPr txBox="1"/>
          <p:nvPr>
            <p:ph idx="1" type="subTitle"/>
          </p:nvPr>
        </p:nvSpPr>
        <p:spPr>
          <a:xfrm>
            <a:off x="1308500" y="2728200"/>
            <a:ext cx="4979100" cy="11391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400"/>
              <a:buNone/>
            </a:pPr>
            <a:r>
              <a:rPr b="1" lang="en" sz="2500"/>
              <a:t>(4)    DEFERRED REVENUES</a:t>
            </a:r>
            <a:endParaRPr b="1" sz="25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18"/>
          <p:cNvSpPr txBox="1"/>
          <p:nvPr/>
        </p:nvSpPr>
        <p:spPr>
          <a:xfrm>
            <a:off x="697900" y="440025"/>
            <a:ext cx="7294800" cy="17787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The Balance Sheet is composed of:</a:t>
            </a:r>
            <a:endParaRPr b="1" i="0" sz="2100" u="none" cap="none" strike="noStrike">
              <a:solidFill>
                <a:srgbClr val="000000"/>
              </a:solidFill>
              <a:latin typeface="Red Hat Display"/>
              <a:ea typeface="Red Hat Display"/>
              <a:cs typeface="Red Hat Display"/>
              <a:sym typeface="Red Hat Display"/>
            </a:endParaRPr>
          </a:p>
          <a:p>
            <a:pPr indent="0" lvl="0" marL="0" marR="0" rtl="0" algn="just">
              <a:lnSpc>
                <a:spcPct val="115000"/>
              </a:lnSpc>
              <a:spcBef>
                <a:spcPts val="1200"/>
              </a:spcBef>
              <a:spcAft>
                <a:spcPts val="1200"/>
              </a:spcAft>
              <a:buClr>
                <a:srgbClr val="000000"/>
              </a:buClr>
              <a:buSzPts val="2100"/>
              <a:buFont typeface="Arial"/>
              <a:buNone/>
            </a:pPr>
            <a:r>
              <a:rPr b="1" i="0" lang="en" sz="2100" u="none" cap="none" strike="noStrike">
                <a:solidFill>
                  <a:srgbClr val="000000"/>
                </a:solidFill>
                <a:latin typeface="Red Hat Display"/>
                <a:ea typeface="Red Hat Display"/>
                <a:cs typeface="Red Hat Display"/>
                <a:sym typeface="Red Hat Display"/>
              </a:rPr>
              <a:t>STATEMENT OF OWNER’S EQUITY</a:t>
            </a:r>
            <a:endParaRPr b="1" i="0" sz="2100" u="none" cap="none" strike="noStrike">
              <a:solidFill>
                <a:srgbClr val="000000"/>
              </a:solidFill>
              <a:latin typeface="Red Hat Display"/>
              <a:ea typeface="Red Hat Display"/>
              <a:cs typeface="Red Hat Display"/>
              <a:sym typeface="Red Hat Display"/>
            </a:endParaRPr>
          </a:p>
        </p:txBody>
      </p:sp>
      <p:sp>
        <p:nvSpPr>
          <p:cNvPr id="495" name="Google Shape;495;p18"/>
          <p:cNvSpPr txBox="1"/>
          <p:nvPr/>
        </p:nvSpPr>
        <p:spPr>
          <a:xfrm>
            <a:off x="528775" y="2603850"/>
            <a:ext cx="1842600" cy="1157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Red Hat Display"/>
                <a:ea typeface="Red Hat Display"/>
                <a:cs typeface="Red Hat Display"/>
                <a:sym typeface="Red Hat Display"/>
              </a:rPr>
              <a:t>SOURCES AND USES OF FUNDS</a:t>
            </a:r>
            <a:endParaRPr b="0" i="0" sz="1600" u="none" cap="none" strike="noStrike">
              <a:solidFill>
                <a:schemeClr val="dk1"/>
              </a:solidFill>
              <a:latin typeface="Red Hat Display"/>
              <a:ea typeface="Red Hat Display"/>
              <a:cs typeface="Red Hat Display"/>
              <a:sym typeface="Red Hat Display"/>
            </a:endParaRPr>
          </a:p>
        </p:txBody>
      </p:sp>
      <p:sp>
        <p:nvSpPr>
          <p:cNvPr id="496" name="Google Shape;496;p18"/>
          <p:cNvSpPr txBox="1"/>
          <p:nvPr/>
        </p:nvSpPr>
        <p:spPr>
          <a:xfrm>
            <a:off x="2531850" y="2650050"/>
            <a:ext cx="2023200" cy="10392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 sz="2100" u="none" cap="none" strike="noStrike">
                <a:solidFill>
                  <a:schemeClr val="dk1"/>
                </a:solidFill>
                <a:latin typeface="Red Hat Display"/>
                <a:ea typeface="Red Hat Display"/>
                <a:cs typeface="Red Hat Display"/>
                <a:sym typeface="Red Hat Display"/>
              </a:rPr>
              <a:t>WORKING CAPITAL</a:t>
            </a:r>
            <a:endParaRPr b="0" i="0" sz="2100" u="none" cap="none" strike="noStrike">
              <a:solidFill>
                <a:schemeClr val="dk1"/>
              </a:solidFill>
              <a:latin typeface="Red Hat Display"/>
              <a:ea typeface="Red Hat Display"/>
              <a:cs typeface="Red Hat Display"/>
              <a:sym typeface="Red Hat Display"/>
            </a:endParaRPr>
          </a:p>
        </p:txBody>
      </p:sp>
      <p:sp>
        <p:nvSpPr>
          <p:cNvPr id="497" name="Google Shape;497;p18"/>
          <p:cNvSpPr txBox="1"/>
          <p:nvPr/>
        </p:nvSpPr>
        <p:spPr>
          <a:xfrm>
            <a:off x="4753075" y="2722075"/>
            <a:ext cx="1760100" cy="103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600"/>
              <a:buFont typeface="Arial"/>
              <a:buNone/>
            </a:pPr>
            <a:r>
              <a:rPr b="0" i="0" lang="en" sz="1600" u="none" cap="none" strike="noStrike">
                <a:solidFill>
                  <a:schemeClr val="dk1"/>
                </a:solidFill>
                <a:latin typeface="Red Hat Display"/>
                <a:ea typeface="Red Hat Display"/>
                <a:cs typeface="Red Hat Display"/>
                <a:sym typeface="Red Hat Display"/>
              </a:rPr>
              <a:t>CHANGE IN NET WORKING CAPITAL STATEMENT</a:t>
            </a:r>
            <a:endParaRPr b="0" i="0" sz="1600" u="none" cap="none" strike="noStrike">
              <a:solidFill>
                <a:schemeClr val="dk1"/>
              </a:solidFill>
              <a:latin typeface="Red Hat Display"/>
              <a:ea typeface="Red Hat Display"/>
              <a:cs typeface="Red Hat Display"/>
              <a:sym typeface="Red Hat Display"/>
            </a:endParaRPr>
          </a:p>
        </p:txBody>
      </p:sp>
      <p:sp>
        <p:nvSpPr>
          <p:cNvPr id="498" name="Google Shape;498;p18"/>
          <p:cNvSpPr/>
          <p:nvPr/>
        </p:nvSpPr>
        <p:spPr>
          <a:xfrm>
            <a:off x="1382198" y="20516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1</a:t>
            </a:r>
            <a:endParaRPr b="0" i="0" sz="2400" u="none" cap="none" strike="noStrike">
              <a:solidFill>
                <a:schemeClr val="dk1"/>
              </a:solidFill>
              <a:latin typeface="Abhaya Libre"/>
              <a:ea typeface="Abhaya Libre"/>
              <a:cs typeface="Abhaya Libre"/>
              <a:sym typeface="Abhaya Libre"/>
            </a:endParaRPr>
          </a:p>
        </p:txBody>
      </p:sp>
      <p:sp>
        <p:nvSpPr>
          <p:cNvPr id="499" name="Google Shape;499;p18"/>
          <p:cNvSpPr/>
          <p:nvPr/>
        </p:nvSpPr>
        <p:spPr>
          <a:xfrm>
            <a:off x="3565950" y="20516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2</a:t>
            </a:r>
            <a:endParaRPr b="0" i="0" sz="2400" u="none" cap="none" strike="noStrike">
              <a:solidFill>
                <a:schemeClr val="dk1"/>
              </a:solidFill>
              <a:latin typeface="Abhaya Libre"/>
              <a:ea typeface="Abhaya Libre"/>
              <a:cs typeface="Abhaya Libre"/>
              <a:sym typeface="Abhaya Libre"/>
            </a:endParaRPr>
          </a:p>
        </p:txBody>
      </p:sp>
      <p:sp>
        <p:nvSpPr>
          <p:cNvPr id="500" name="Google Shape;500;p18"/>
          <p:cNvSpPr/>
          <p:nvPr/>
        </p:nvSpPr>
        <p:spPr>
          <a:xfrm>
            <a:off x="5749702" y="2051618"/>
            <a:ext cx="488100" cy="488100"/>
          </a:xfrm>
          <a:prstGeom prst="ellipse">
            <a:avLst/>
          </a:prstGeom>
          <a:noFill/>
          <a:ln cap="flat" cmpd="sng" w="9525">
            <a:solidFill>
              <a:schemeClr val="dk1"/>
            </a:solidFill>
            <a:prstDash val="solid"/>
            <a:round/>
            <a:headEnd len="sm" w="sm" type="none"/>
            <a:tailEnd len="sm" w="sm" type="none"/>
          </a:ln>
        </p:spPr>
        <p:txBody>
          <a:bodyPr anchorCtr="0" anchor="ctr" bIns="91425" lIns="0" spcFirstLastPara="1" rIns="0" wrap="square" tIns="0">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Abhaya Libre"/>
                <a:ea typeface="Abhaya Libre"/>
                <a:cs typeface="Abhaya Libre"/>
                <a:sym typeface="Abhaya Libre"/>
              </a:rPr>
              <a:t>3</a:t>
            </a:r>
            <a:endParaRPr b="0" i="0" sz="2400" u="none" cap="none" strike="noStrike">
              <a:solidFill>
                <a:schemeClr val="dk1"/>
              </a:solidFill>
              <a:latin typeface="Abhaya Libre"/>
              <a:ea typeface="Abhaya Libre"/>
              <a:cs typeface="Abhaya Libre"/>
              <a:sym typeface="Abhaya Libre"/>
            </a:endParaRPr>
          </a:p>
        </p:txBody>
      </p:sp>
      <p:cxnSp>
        <p:nvCxnSpPr>
          <p:cNvPr id="501" name="Google Shape;501;p18"/>
          <p:cNvCxnSpPr>
            <a:stCxn id="498" idx="6"/>
            <a:endCxn id="499" idx="2"/>
          </p:cNvCxnSpPr>
          <p:nvPr/>
        </p:nvCxnSpPr>
        <p:spPr>
          <a:xfrm>
            <a:off x="1870298" y="2295668"/>
            <a:ext cx="1695600" cy="0"/>
          </a:xfrm>
          <a:prstGeom prst="straightConnector1">
            <a:avLst/>
          </a:prstGeom>
          <a:noFill/>
          <a:ln cap="flat" cmpd="sng" w="9525">
            <a:solidFill>
              <a:schemeClr val="dk1"/>
            </a:solidFill>
            <a:prstDash val="solid"/>
            <a:round/>
            <a:headEnd len="sm" w="sm" type="none"/>
            <a:tailEnd len="sm" w="sm" type="none"/>
          </a:ln>
        </p:spPr>
      </p:cxnSp>
      <p:cxnSp>
        <p:nvCxnSpPr>
          <p:cNvPr id="502" name="Google Shape;502;p18"/>
          <p:cNvCxnSpPr>
            <a:stCxn id="499" idx="6"/>
            <a:endCxn id="500" idx="2"/>
          </p:cNvCxnSpPr>
          <p:nvPr/>
        </p:nvCxnSpPr>
        <p:spPr>
          <a:xfrm>
            <a:off x="4054050" y="2295668"/>
            <a:ext cx="1695600"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19"/>
          <p:cNvSpPr txBox="1"/>
          <p:nvPr>
            <p:ph idx="21"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100">
                <a:solidFill>
                  <a:srgbClr val="000000"/>
                </a:solidFill>
                <a:latin typeface="Red Hat Display"/>
                <a:ea typeface="Red Hat Display"/>
                <a:cs typeface="Red Hat Display"/>
                <a:sym typeface="Red Hat Display"/>
              </a:rPr>
              <a:t>STATEMENT OF OWNER’S EQUITY</a:t>
            </a:r>
            <a:endParaRPr sz="2100">
              <a:solidFill>
                <a:srgbClr val="000000"/>
              </a:solidFill>
              <a:latin typeface="Red Hat Display"/>
              <a:ea typeface="Red Hat Display"/>
              <a:cs typeface="Red Hat Display"/>
              <a:sym typeface="Red Hat Display"/>
            </a:endParaRPr>
          </a:p>
          <a:p>
            <a:pPr indent="0" lvl="0" marL="0" rtl="0" algn="l">
              <a:lnSpc>
                <a:spcPct val="100000"/>
              </a:lnSpc>
              <a:spcBef>
                <a:spcPts val="1200"/>
              </a:spcBef>
              <a:spcAft>
                <a:spcPts val="0"/>
              </a:spcAft>
              <a:buSzPts val="3000"/>
              <a:buNone/>
            </a:pPr>
            <a:r>
              <a:t/>
            </a:r>
            <a:endParaRPr/>
          </a:p>
        </p:txBody>
      </p:sp>
      <p:sp>
        <p:nvSpPr>
          <p:cNvPr id="508" name="Google Shape;508;p19"/>
          <p:cNvSpPr txBox="1"/>
          <p:nvPr>
            <p:ph type="title"/>
          </p:nvPr>
        </p:nvSpPr>
        <p:spPr>
          <a:xfrm>
            <a:off x="1409700" y="1251650"/>
            <a:ext cx="2012700" cy="731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700">
                <a:latin typeface="Red Hat Display"/>
                <a:ea typeface="Red Hat Display"/>
                <a:cs typeface="Red Hat Display"/>
                <a:sym typeface="Red Hat Display"/>
              </a:rPr>
              <a:t>STOCKHOLDERS EQUITY</a:t>
            </a:r>
            <a:endParaRPr b="1" sz="1700">
              <a:latin typeface="Red Hat Display"/>
              <a:ea typeface="Red Hat Display"/>
              <a:cs typeface="Red Hat Display"/>
              <a:sym typeface="Red Hat Display"/>
            </a:endParaRPr>
          </a:p>
        </p:txBody>
      </p:sp>
      <p:sp>
        <p:nvSpPr>
          <p:cNvPr id="509" name="Google Shape;509;p19"/>
          <p:cNvSpPr txBox="1"/>
          <p:nvPr>
            <p:ph idx="2" type="title"/>
          </p:nvPr>
        </p:nvSpPr>
        <p:spPr>
          <a:xfrm>
            <a:off x="720000" y="1535750"/>
            <a:ext cx="689700" cy="447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01.</a:t>
            </a:r>
            <a:endParaRPr/>
          </a:p>
        </p:txBody>
      </p:sp>
      <p:sp>
        <p:nvSpPr>
          <p:cNvPr id="510" name="Google Shape;510;p19"/>
          <p:cNvSpPr txBox="1"/>
          <p:nvPr>
            <p:ph idx="3" type="title"/>
          </p:nvPr>
        </p:nvSpPr>
        <p:spPr>
          <a:xfrm>
            <a:off x="4001424" y="1535750"/>
            <a:ext cx="1836300" cy="4476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PAID-IN CAPITAL</a:t>
            </a:r>
            <a:endParaRPr b="1" sz="1800">
              <a:latin typeface="Red Hat Display"/>
              <a:ea typeface="Red Hat Display"/>
              <a:cs typeface="Red Hat Display"/>
              <a:sym typeface="Red Hat Display"/>
            </a:endParaRPr>
          </a:p>
        </p:txBody>
      </p:sp>
      <p:sp>
        <p:nvSpPr>
          <p:cNvPr id="511" name="Google Shape;511;p19"/>
          <p:cNvSpPr txBox="1"/>
          <p:nvPr>
            <p:ph idx="5" type="title"/>
          </p:nvPr>
        </p:nvSpPr>
        <p:spPr>
          <a:xfrm>
            <a:off x="3311724" y="1535750"/>
            <a:ext cx="689700" cy="447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02.</a:t>
            </a:r>
            <a:endParaRPr/>
          </a:p>
        </p:txBody>
      </p:sp>
      <p:sp>
        <p:nvSpPr>
          <p:cNvPr id="512" name="Google Shape;512;p19"/>
          <p:cNvSpPr txBox="1"/>
          <p:nvPr>
            <p:ph idx="6" type="title"/>
          </p:nvPr>
        </p:nvSpPr>
        <p:spPr>
          <a:xfrm>
            <a:off x="6593149" y="1535750"/>
            <a:ext cx="1836300" cy="4476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CAPITAL STOCKS</a:t>
            </a:r>
            <a:endParaRPr b="1" sz="1800">
              <a:latin typeface="Red Hat Display"/>
              <a:ea typeface="Red Hat Display"/>
              <a:cs typeface="Red Hat Display"/>
              <a:sym typeface="Red Hat Display"/>
            </a:endParaRPr>
          </a:p>
        </p:txBody>
      </p:sp>
      <p:sp>
        <p:nvSpPr>
          <p:cNvPr id="513" name="Google Shape;513;p19"/>
          <p:cNvSpPr txBox="1"/>
          <p:nvPr>
            <p:ph idx="8" type="title"/>
          </p:nvPr>
        </p:nvSpPr>
        <p:spPr>
          <a:xfrm>
            <a:off x="5903449" y="1535750"/>
            <a:ext cx="689700" cy="447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03.</a:t>
            </a:r>
            <a:endParaRPr/>
          </a:p>
        </p:txBody>
      </p:sp>
      <p:sp>
        <p:nvSpPr>
          <p:cNvPr id="514" name="Google Shape;514;p19"/>
          <p:cNvSpPr txBox="1"/>
          <p:nvPr>
            <p:ph idx="9" type="title"/>
          </p:nvPr>
        </p:nvSpPr>
        <p:spPr>
          <a:xfrm>
            <a:off x="1409700" y="3096625"/>
            <a:ext cx="1836300" cy="4476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TREASURY STOCKS</a:t>
            </a:r>
            <a:endParaRPr b="1" sz="1800">
              <a:latin typeface="Red Hat Display"/>
              <a:ea typeface="Red Hat Display"/>
              <a:cs typeface="Red Hat Display"/>
              <a:sym typeface="Red Hat Display"/>
            </a:endParaRPr>
          </a:p>
        </p:txBody>
      </p:sp>
      <p:sp>
        <p:nvSpPr>
          <p:cNvPr id="515" name="Google Shape;515;p19"/>
          <p:cNvSpPr txBox="1"/>
          <p:nvPr>
            <p:ph idx="14" type="title"/>
          </p:nvPr>
        </p:nvSpPr>
        <p:spPr>
          <a:xfrm>
            <a:off x="720000" y="3096625"/>
            <a:ext cx="689700" cy="447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04.</a:t>
            </a:r>
            <a:endParaRPr/>
          </a:p>
        </p:txBody>
      </p:sp>
      <p:sp>
        <p:nvSpPr>
          <p:cNvPr id="516" name="Google Shape;516;p19"/>
          <p:cNvSpPr txBox="1"/>
          <p:nvPr>
            <p:ph idx="15" type="title"/>
          </p:nvPr>
        </p:nvSpPr>
        <p:spPr>
          <a:xfrm>
            <a:off x="4001425" y="3096625"/>
            <a:ext cx="2677200" cy="11472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RETAINED EARNINGS</a:t>
            </a:r>
            <a:endParaRPr b="1" sz="1800">
              <a:latin typeface="Red Hat Display"/>
              <a:ea typeface="Red Hat Display"/>
              <a:cs typeface="Red Hat Display"/>
              <a:sym typeface="Red Hat Display"/>
            </a:endParaRPr>
          </a:p>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-UNAPPROPRIATED</a:t>
            </a:r>
            <a:endParaRPr b="1" sz="1800">
              <a:latin typeface="Red Hat Display"/>
              <a:ea typeface="Red Hat Display"/>
              <a:cs typeface="Red Hat Display"/>
              <a:sym typeface="Red Hat Display"/>
            </a:endParaRPr>
          </a:p>
          <a:p>
            <a:pPr indent="0" lvl="0" marL="0" rtl="0" algn="l">
              <a:lnSpc>
                <a:spcPct val="100000"/>
              </a:lnSpc>
              <a:spcBef>
                <a:spcPts val="0"/>
              </a:spcBef>
              <a:spcAft>
                <a:spcPts val="0"/>
              </a:spcAft>
              <a:buSzPts val="2500"/>
              <a:buNone/>
            </a:pPr>
            <a:r>
              <a:rPr b="1" lang="en" sz="1800">
                <a:latin typeface="Red Hat Display"/>
                <a:ea typeface="Red Hat Display"/>
                <a:cs typeface="Red Hat Display"/>
                <a:sym typeface="Red Hat Display"/>
              </a:rPr>
              <a:t>-APPROPRIATED</a:t>
            </a:r>
            <a:endParaRPr b="1" sz="1800">
              <a:latin typeface="Red Hat Display"/>
              <a:ea typeface="Red Hat Display"/>
              <a:cs typeface="Red Hat Display"/>
              <a:sym typeface="Red Hat Display"/>
            </a:endParaRPr>
          </a:p>
        </p:txBody>
      </p:sp>
      <p:sp>
        <p:nvSpPr>
          <p:cNvPr id="517" name="Google Shape;517;p19"/>
          <p:cNvSpPr txBox="1"/>
          <p:nvPr>
            <p:ph idx="17" type="title"/>
          </p:nvPr>
        </p:nvSpPr>
        <p:spPr>
          <a:xfrm>
            <a:off x="3311724" y="3096625"/>
            <a:ext cx="689700" cy="447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05.</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20"/>
          <p:cNvSpPr txBox="1"/>
          <p:nvPr>
            <p:ph idx="3" type="body"/>
          </p:nvPr>
        </p:nvSpPr>
        <p:spPr>
          <a:xfrm>
            <a:off x="713225" y="1890400"/>
            <a:ext cx="3445800" cy="2546400"/>
          </a:xfrm>
          <a:prstGeom prst="rect">
            <a:avLst/>
          </a:prstGeom>
          <a:noFill/>
          <a:ln>
            <a:noFill/>
          </a:ln>
        </p:spPr>
        <p:txBody>
          <a:bodyPr anchorCtr="0" anchor="t" bIns="91425" lIns="91425" spcFirstLastPara="1" rIns="91425" wrap="square" tIns="91425">
            <a:normAutofit/>
          </a:bodyPr>
          <a:lstStyle/>
          <a:p>
            <a:pPr indent="0" lvl="0" marL="457200" rtl="0" algn="just">
              <a:lnSpc>
                <a:spcPct val="115000"/>
              </a:lnSpc>
              <a:spcBef>
                <a:spcPts val="1200"/>
              </a:spcBef>
              <a:spcAft>
                <a:spcPts val="0"/>
              </a:spcAft>
              <a:buSzPts val="1400"/>
              <a:buNone/>
            </a:pPr>
            <a:r>
              <a:t/>
            </a:r>
            <a:endParaRPr b="1" sz="11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400"/>
              <a:buNone/>
            </a:pPr>
            <a:r>
              <a:rPr lang="en" sz="1800">
                <a:solidFill>
                  <a:srgbClr val="000000"/>
                </a:solidFill>
              </a:rPr>
              <a:t>The firm can obtain cash from issuing new stocks to owners, as </a:t>
            </a:r>
            <a:r>
              <a:rPr lang="en" sz="1800" u="sng">
                <a:solidFill>
                  <a:srgbClr val="000000"/>
                </a:solidFill>
              </a:rPr>
              <a:t>stockholders</a:t>
            </a:r>
            <a:r>
              <a:rPr lang="en" sz="1800">
                <a:solidFill>
                  <a:srgbClr val="000000"/>
                </a:solidFill>
              </a:rPr>
              <a:t> or bonds to creditors, as </a:t>
            </a:r>
            <a:r>
              <a:rPr lang="en" sz="1800" u="sng">
                <a:solidFill>
                  <a:srgbClr val="000000"/>
                </a:solidFill>
              </a:rPr>
              <a:t>bondholders.</a:t>
            </a:r>
            <a:endParaRPr sz="1800" u="sng">
              <a:solidFill>
                <a:srgbClr val="000000"/>
              </a:solidFill>
            </a:endParaRPr>
          </a:p>
          <a:p>
            <a:pPr indent="0" lvl="0" marL="457200" rtl="0" algn="just">
              <a:lnSpc>
                <a:spcPct val="115000"/>
              </a:lnSpc>
              <a:spcBef>
                <a:spcPts val="1200"/>
              </a:spcBef>
              <a:spcAft>
                <a:spcPts val="0"/>
              </a:spcAft>
              <a:buSzPts val="1400"/>
              <a:buNone/>
            </a:pPr>
            <a:r>
              <a:rPr b="1" lang="en" sz="1100">
                <a:solidFill>
                  <a:srgbClr val="000000"/>
                </a:solidFill>
                <a:latin typeface="Arial"/>
                <a:ea typeface="Arial"/>
                <a:cs typeface="Arial"/>
                <a:sym typeface="Arial"/>
              </a:rPr>
              <a:t> </a:t>
            </a:r>
            <a:endParaRPr b="1" sz="1100">
              <a:solidFill>
                <a:srgbClr val="000000"/>
              </a:solidFill>
              <a:latin typeface="Arial"/>
              <a:ea typeface="Arial"/>
              <a:cs typeface="Arial"/>
              <a:sym typeface="Arial"/>
            </a:endParaRPr>
          </a:p>
          <a:p>
            <a:pPr indent="0" lvl="0" marL="457200" rtl="0" algn="l">
              <a:lnSpc>
                <a:spcPct val="100000"/>
              </a:lnSpc>
              <a:spcBef>
                <a:spcPts val="1200"/>
              </a:spcBef>
              <a:spcAft>
                <a:spcPts val="1600"/>
              </a:spcAft>
              <a:buSzPts val="1400"/>
              <a:buNone/>
            </a:pPr>
            <a:r>
              <a:t/>
            </a:r>
            <a:endParaRPr/>
          </a:p>
        </p:txBody>
      </p:sp>
      <p:sp>
        <p:nvSpPr>
          <p:cNvPr id="523" name="Google Shape;523;p20"/>
          <p:cNvSpPr txBox="1"/>
          <p:nvPr>
            <p:ph idx="4" type="body"/>
          </p:nvPr>
        </p:nvSpPr>
        <p:spPr>
          <a:xfrm>
            <a:off x="4984975" y="1890400"/>
            <a:ext cx="3445800" cy="25464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SzPts val="1400"/>
              <a:buNone/>
            </a:pPr>
            <a:r>
              <a:rPr lang="en" sz="1800">
                <a:solidFill>
                  <a:srgbClr val="000000"/>
                </a:solidFill>
              </a:rPr>
              <a:t>a.    	Sales</a:t>
            </a:r>
            <a:endParaRPr sz="1800">
              <a:solidFill>
                <a:srgbClr val="000000"/>
              </a:solidFill>
            </a:endParaRPr>
          </a:p>
          <a:p>
            <a:pPr indent="0" lvl="0" marL="0" rtl="0" algn="just">
              <a:lnSpc>
                <a:spcPct val="115000"/>
              </a:lnSpc>
              <a:spcBef>
                <a:spcPts val="1200"/>
              </a:spcBef>
              <a:spcAft>
                <a:spcPts val="0"/>
              </a:spcAft>
              <a:buSzPts val="1400"/>
              <a:buNone/>
            </a:pPr>
            <a:r>
              <a:rPr lang="en" sz="1800">
                <a:solidFill>
                  <a:srgbClr val="000000"/>
                </a:solidFill>
              </a:rPr>
              <a:t>b.	Capital invested by stockholders</a:t>
            </a:r>
            <a:endParaRPr sz="1800">
              <a:solidFill>
                <a:srgbClr val="000000"/>
              </a:solidFill>
            </a:endParaRPr>
          </a:p>
          <a:p>
            <a:pPr indent="0" lvl="0" marL="0" rtl="0" algn="just">
              <a:lnSpc>
                <a:spcPct val="115000"/>
              </a:lnSpc>
              <a:spcBef>
                <a:spcPts val="1200"/>
              </a:spcBef>
              <a:spcAft>
                <a:spcPts val="0"/>
              </a:spcAft>
              <a:buSzPts val="1400"/>
              <a:buNone/>
            </a:pPr>
            <a:r>
              <a:rPr lang="en" sz="1800">
                <a:solidFill>
                  <a:srgbClr val="000000"/>
                </a:solidFill>
              </a:rPr>
              <a:t>c. 	Debt funds raised from creditors</a:t>
            </a:r>
            <a:endParaRPr sz="1800">
              <a:solidFill>
                <a:srgbClr val="000000"/>
              </a:solidFill>
            </a:endParaRPr>
          </a:p>
          <a:p>
            <a:pPr indent="0" lvl="0" marL="457200" rtl="0" algn="l">
              <a:lnSpc>
                <a:spcPct val="100000"/>
              </a:lnSpc>
              <a:spcBef>
                <a:spcPts val="1200"/>
              </a:spcBef>
              <a:spcAft>
                <a:spcPts val="1600"/>
              </a:spcAft>
              <a:buSzPts val="1400"/>
              <a:buNone/>
            </a:pPr>
            <a:r>
              <a:t/>
            </a:r>
            <a:endParaRPr/>
          </a:p>
        </p:txBody>
      </p:sp>
      <p:sp>
        <p:nvSpPr>
          <p:cNvPr id="524" name="Google Shape;524;p20"/>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CASH FLOW STATEMENT</a:t>
            </a:r>
            <a:endParaRPr/>
          </a:p>
        </p:txBody>
      </p:sp>
      <p:sp>
        <p:nvSpPr>
          <p:cNvPr id="525" name="Google Shape;525;p20"/>
          <p:cNvSpPr txBox="1"/>
          <p:nvPr>
            <p:ph idx="1" type="subTitle"/>
          </p:nvPr>
        </p:nvSpPr>
        <p:spPr>
          <a:xfrm>
            <a:off x="440025" y="1417000"/>
            <a:ext cx="4439400" cy="473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lang="en" sz="2100">
                <a:latin typeface="Red Hat Display"/>
                <a:ea typeface="Red Hat Display"/>
                <a:cs typeface="Red Hat Display"/>
                <a:sym typeface="Red Hat Display"/>
              </a:rPr>
              <a:t>MAJOR CORPORATE CASH FLOW</a:t>
            </a:r>
            <a:endParaRPr sz="2100">
              <a:latin typeface="Red Hat Display"/>
              <a:ea typeface="Red Hat Display"/>
              <a:cs typeface="Red Hat Display"/>
              <a:sym typeface="Red Hat Display"/>
            </a:endParaRPr>
          </a:p>
        </p:txBody>
      </p:sp>
      <p:sp>
        <p:nvSpPr>
          <p:cNvPr id="526" name="Google Shape;526;p20"/>
          <p:cNvSpPr txBox="1"/>
          <p:nvPr>
            <p:ph idx="2" type="subTitle"/>
          </p:nvPr>
        </p:nvSpPr>
        <p:spPr>
          <a:xfrm>
            <a:off x="4984975" y="1416997"/>
            <a:ext cx="3445800" cy="473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lang="en" sz="2100">
                <a:latin typeface="Red Hat Display"/>
                <a:ea typeface="Red Hat Display"/>
                <a:cs typeface="Red Hat Display"/>
                <a:sym typeface="Red Hat Display"/>
              </a:rPr>
              <a:t>SOURCES OF CASH</a:t>
            </a:r>
            <a:endParaRPr sz="2100">
              <a:latin typeface="Red Hat Display"/>
              <a:ea typeface="Red Hat Display"/>
              <a:cs typeface="Red Hat Display"/>
              <a:sym typeface="Red Hat Displa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21"/>
          <p:cNvSpPr txBox="1"/>
          <p:nvPr>
            <p:ph type="title"/>
          </p:nvPr>
        </p:nvSpPr>
        <p:spPr>
          <a:xfrm>
            <a:off x="720000" y="1744926"/>
            <a:ext cx="1881600" cy="263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lang="en"/>
              <a:t>01</a:t>
            </a:r>
            <a:endParaRPr/>
          </a:p>
        </p:txBody>
      </p:sp>
      <p:sp>
        <p:nvSpPr>
          <p:cNvPr id="532" name="Google Shape;532;p21"/>
          <p:cNvSpPr txBox="1"/>
          <p:nvPr>
            <p:ph idx="1" type="subTitle"/>
          </p:nvPr>
        </p:nvSpPr>
        <p:spPr>
          <a:xfrm>
            <a:off x="720250" y="2056235"/>
            <a:ext cx="1881000" cy="800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b="1" lang="en" sz="1900"/>
              <a:t>SALES</a:t>
            </a:r>
            <a:endParaRPr b="1" sz="1900"/>
          </a:p>
        </p:txBody>
      </p:sp>
      <p:sp>
        <p:nvSpPr>
          <p:cNvPr id="533" name="Google Shape;533;p21"/>
          <p:cNvSpPr txBox="1"/>
          <p:nvPr>
            <p:ph idx="2" type="title"/>
          </p:nvPr>
        </p:nvSpPr>
        <p:spPr>
          <a:xfrm>
            <a:off x="3008350" y="1744926"/>
            <a:ext cx="1881000" cy="263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lang="en"/>
              <a:t>02</a:t>
            </a:r>
            <a:endParaRPr/>
          </a:p>
        </p:txBody>
      </p:sp>
      <p:sp>
        <p:nvSpPr>
          <p:cNvPr id="534" name="Google Shape;534;p21"/>
          <p:cNvSpPr txBox="1"/>
          <p:nvPr>
            <p:ph idx="3" type="subTitle"/>
          </p:nvPr>
        </p:nvSpPr>
        <p:spPr>
          <a:xfrm>
            <a:off x="2376176" y="2056225"/>
            <a:ext cx="2512500" cy="800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t>COST OF GOODS MANUFACTURED AND SOLD</a:t>
            </a:r>
            <a:endParaRPr b="1" sz="1800"/>
          </a:p>
        </p:txBody>
      </p:sp>
      <p:sp>
        <p:nvSpPr>
          <p:cNvPr id="535" name="Google Shape;535;p21"/>
          <p:cNvSpPr txBox="1"/>
          <p:nvPr>
            <p:ph idx="4" type="title"/>
          </p:nvPr>
        </p:nvSpPr>
        <p:spPr>
          <a:xfrm>
            <a:off x="720250" y="3186360"/>
            <a:ext cx="1881600" cy="2634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2500"/>
              <a:buNone/>
            </a:pPr>
            <a:r>
              <a:rPr lang="en"/>
              <a:t>03</a:t>
            </a:r>
            <a:endParaRPr/>
          </a:p>
        </p:txBody>
      </p:sp>
      <p:sp>
        <p:nvSpPr>
          <p:cNvPr id="536" name="Google Shape;536;p21"/>
          <p:cNvSpPr txBox="1"/>
          <p:nvPr>
            <p:ph idx="5" type="subTitle"/>
          </p:nvPr>
        </p:nvSpPr>
        <p:spPr>
          <a:xfrm>
            <a:off x="720250" y="3497675"/>
            <a:ext cx="4061400" cy="1362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t>OPERATING EXPENSES</a:t>
            </a:r>
            <a:endParaRPr b="1" sz="1800"/>
          </a:p>
          <a:p>
            <a:pPr indent="-342900" lvl="0" marL="457200" rtl="0" algn="l">
              <a:lnSpc>
                <a:spcPct val="100000"/>
              </a:lnSpc>
              <a:spcBef>
                <a:spcPts val="0"/>
              </a:spcBef>
              <a:spcAft>
                <a:spcPts val="0"/>
              </a:spcAft>
              <a:buSzPts val="1800"/>
              <a:buChar char="-"/>
            </a:pPr>
            <a:r>
              <a:rPr b="1" lang="en" sz="1800"/>
              <a:t>SELLING EXPENSES</a:t>
            </a:r>
            <a:endParaRPr b="1" sz="1800"/>
          </a:p>
          <a:p>
            <a:pPr indent="-342900" lvl="0" marL="457200" rtl="0" algn="l">
              <a:lnSpc>
                <a:spcPct val="100000"/>
              </a:lnSpc>
              <a:spcBef>
                <a:spcPts val="0"/>
              </a:spcBef>
              <a:spcAft>
                <a:spcPts val="0"/>
              </a:spcAft>
              <a:buSzPts val="1800"/>
              <a:buChar char="-"/>
            </a:pPr>
            <a:r>
              <a:rPr b="1" lang="en" sz="1800"/>
              <a:t>ADMINISTRATIVE EXPENSES</a:t>
            </a:r>
            <a:endParaRPr b="1" sz="1800"/>
          </a:p>
          <a:p>
            <a:pPr indent="-342900" lvl="0" marL="457200" rtl="0" algn="l">
              <a:lnSpc>
                <a:spcPct val="100000"/>
              </a:lnSpc>
              <a:spcBef>
                <a:spcPts val="0"/>
              </a:spcBef>
              <a:spcAft>
                <a:spcPts val="0"/>
              </a:spcAft>
              <a:buSzPts val="1800"/>
              <a:buChar char="-"/>
            </a:pPr>
            <a:r>
              <a:rPr b="1" lang="en" sz="1800"/>
              <a:t>OTHER INCOME</a:t>
            </a:r>
            <a:endParaRPr b="1" sz="1800"/>
          </a:p>
          <a:p>
            <a:pPr indent="-342900" lvl="0" marL="457200" rtl="0" algn="l">
              <a:lnSpc>
                <a:spcPct val="100000"/>
              </a:lnSpc>
              <a:spcBef>
                <a:spcPts val="0"/>
              </a:spcBef>
              <a:spcAft>
                <a:spcPts val="0"/>
              </a:spcAft>
              <a:buSzPts val="1800"/>
              <a:buChar char="-"/>
            </a:pPr>
            <a:r>
              <a:rPr b="1" lang="en" sz="1800"/>
              <a:t>OTHER EXPENSES</a:t>
            </a:r>
            <a:endParaRPr b="1" sz="1800"/>
          </a:p>
        </p:txBody>
      </p:sp>
      <p:sp>
        <p:nvSpPr>
          <p:cNvPr id="537" name="Google Shape;537;p21"/>
          <p:cNvSpPr txBox="1"/>
          <p:nvPr>
            <p:ph idx="8" type="title"/>
          </p:nvPr>
        </p:nvSpPr>
        <p:spPr>
          <a:xfrm>
            <a:off x="720000"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latin typeface="Red Hat Display"/>
                <a:ea typeface="Red Hat Display"/>
                <a:cs typeface="Red Hat Display"/>
                <a:sym typeface="Red Hat Display"/>
              </a:rPr>
              <a:t>INCOME STATEMENT</a:t>
            </a:r>
            <a:endParaRPr>
              <a:latin typeface="Red Hat Display"/>
              <a:ea typeface="Red Hat Display"/>
              <a:cs typeface="Red Hat Display"/>
              <a:sym typeface="Red Hat Display"/>
            </a:endParaRPr>
          </a:p>
        </p:txBody>
      </p:sp>
      <p:pic>
        <p:nvPicPr>
          <p:cNvPr id="538" name="Google Shape;538;p21"/>
          <p:cNvPicPr preferRelativeResize="0"/>
          <p:nvPr/>
        </p:nvPicPr>
        <p:blipFill rotWithShape="1">
          <a:blip r:embed="rId3">
            <a:alphaModFix/>
          </a:blip>
          <a:srcRect b="16839" l="0" r="0" t="0"/>
          <a:stretch/>
        </p:blipFill>
        <p:spPr>
          <a:xfrm>
            <a:off x="5296100" y="539500"/>
            <a:ext cx="2301000" cy="2868900"/>
          </a:xfrm>
          <a:prstGeom prst="round2SameRect">
            <a:avLst>
              <a:gd fmla="val 50000" name="adj1"/>
              <a:gd fmla="val 0" name="adj2"/>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22"/>
          <p:cNvSpPr txBox="1"/>
          <p:nvPr>
            <p:ph type="title"/>
          </p:nvPr>
        </p:nvSpPr>
        <p:spPr>
          <a:xfrm>
            <a:off x="922200" y="622550"/>
            <a:ext cx="8221800" cy="28545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400">
                <a:solidFill>
                  <a:srgbClr val="000000"/>
                </a:solidFill>
                <a:latin typeface="Arial"/>
                <a:ea typeface="Arial"/>
                <a:cs typeface="Arial"/>
                <a:sym typeface="Arial"/>
              </a:rPr>
              <a:t>Types of Funds:</a:t>
            </a:r>
            <a:endParaRPr sz="2400">
              <a:solidFill>
                <a:srgbClr val="000000"/>
              </a:solidFill>
              <a:latin typeface="Arial"/>
              <a:ea typeface="Arial"/>
              <a:cs typeface="Arial"/>
              <a:sym typeface="Arial"/>
            </a:endParaRPr>
          </a:p>
          <a:p>
            <a:pPr indent="-381000" lvl="0" marL="457200" rtl="0" algn="l">
              <a:lnSpc>
                <a:spcPct val="100000"/>
              </a:lnSpc>
              <a:spcBef>
                <a:spcPts val="1200"/>
              </a:spcBef>
              <a:spcAft>
                <a:spcPts val="0"/>
              </a:spcAft>
              <a:buClr>
                <a:srgbClr val="000000"/>
              </a:buClr>
              <a:buSzPts val="2400"/>
              <a:buFont typeface="Arial"/>
              <a:buChar char="-"/>
            </a:pPr>
            <a:r>
              <a:rPr lang="en" sz="2400">
                <a:solidFill>
                  <a:srgbClr val="000000"/>
                </a:solidFill>
                <a:latin typeface="Arial"/>
                <a:ea typeface="Arial"/>
                <a:cs typeface="Arial"/>
                <a:sym typeface="Arial"/>
              </a:rPr>
              <a:t>Equity Capital</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SzPts val="3000"/>
              <a:buNone/>
            </a:pPr>
            <a:r>
              <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Creditor/s’ Capital</a:t>
            </a:r>
            <a:endParaRPr sz="2400">
              <a:solidFill>
                <a:srgbClr val="000000"/>
              </a:solidFill>
              <a:latin typeface="Arial"/>
              <a:ea typeface="Arial"/>
              <a:cs typeface="Arial"/>
              <a:sym typeface="Arial"/>
            </a:endParaRPr>
          </a:p>
        </p:txBody>
      </p:sp>
      <p:cxnSp>
        <p:nvCxnSpPr>
          <p:cNvPr id="544" name="Google Shape;544;p22"/>
          <p:cNvCxnSpPr>
            <a:endCxn id="545" idx="3"/>
          </p:cNvCxnSpPr>
          <p:nvPr/>
        </p:nvCxnSpPr>
        <p:spPr>
          <a:xfrm rot="10800000">
            <a:off x="708247" y="3506750"/>
            <a:ext cx="5100" cy="0"/>
          </a:xfrm>
          <a:prstGeom prst="straightConnector1">
            <a:avLst/>
          </a:prstGeom>
          <a:noFill/>
          <a:ln cap="flat" cmpd="sng" w="9525">
            <a:solidFill>
              <a:schemeClr val="dk1"/>
            </a:solidFill>
            <a:prstDash val="solid"/>
            <a:round/>
            <a:headEnd len="sm" w="sm" type="none"/>
            <a:tailEnd len="sm" w="sm" type="none"/>
          </a:ln>
        </p:spPr>
      </p:cxnSp>
      <p:sp>
        <p:nvSpPr>
          <p:cNvPr id="545" name="Google Shape;545;p22"/>
          <p:cNvSpPr/>
          <p:nvPr/>
        </p:nvSpPr>
        <p:spPr>
          <a:xfrm>
            <a:off x="648847" y="3477050"/>
            <a:ext cx="59400" cy="594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6" name="Google Shape;546;p22"/>
          <p:cNvSpPr/>
          <p:nvPr/>
        </p:nvSpPr>
        <p:spPr>
          <a:xfrm>
            <a:off x="648847" y="3904550"/>
            <a:ext cx="59400" cy="594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7" name="Google Shape;547;p22"/>
          <p:cNvSpPr/>
          <p:nvPr/>
        </p:nvSpPr>
        <p:spPr>
          <a:xfrm>
            <a:off x="648847" y="4332050"/>
            <a:ext cx="59400" cy="594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23"/>
          <p:cNvSpPr txBox="1"/>
          <p:nvPr>
            <p:ph type="title"/>
          </p:nvPr>
        </p:nvSpPr>
        <p:spPr>
          <a:xfrm>
            <a:off x="195575" y="1262725"/>
            <a:ext cx="8221800" cy="25026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400">
                <a:solidFill>
                  <a:srgbClr val="000000"/>
                </a:solidFill>
                <a:latin typeface="Red Hat Display"/>
                <a:ea typeface="Red Hat Display"/>
                <a:cs typeface="Red Hat Display"/>
                <a:sym typeface="Red Hat Display"/>
              </a:rPr>
              <a:t>Sources of Funds</a:t>
            </a:r>
            <a:r>
              <a:rPr lang="en" sz="2400">
                <a:solidFill>
                  <a:srgbClr val="000000"/>
                </a:solidFill>
                <a:latin typeface="Arial"/>
                <a:ea typeface="Arial"/>
                <a:cs typeface="Arial"/>
                <a:sym typeface="Arial"/>
              </a:rPr>
              <a:t>:</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3000"/>
              <a:buNone/>
            </a:pPr>
            <a:r>
              <a:rPr lang="en" sz="2400">
                <a:solidFill>
                  <a:srgbClr val="000000"/>
                </a:solidFill>
                <a:latin typeface="Arial"/>
                <a:ea typeface="Arial"/>
                <a:cs typeface="Arial"/>
                <a:sym typeface="Arial"/>
              </a:rPr>
              <a:t>Equity Capital</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RETAINED EARNINGS</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ADVANCED PAYMENT FROM CUSTOMERS</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THE SALE OF STOCKS</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ACCOUNTS RECEIVABLES</a:t>
            </a:r>
            <a:endParaRPr sz="2400">
              <a:solidFill>
                <a:srgbClr val="000000"/>
              </a:solidFill>
              <a:latin typeface="Arial"/>
              <a:ea typeface="Arial"/>
              <a:cs typeface="Arial"/>
              <a:sym typeface="Arial"/>
            </a:endParaRPr>
          </a:p>
          <a:p>
            <a:pPr indent="-381000" lvl="0" marL="4572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INVESTORS PERSONAL RESOURCES</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SzPts val="3000"/>
              <a:buNone/>
            </a:pPr>
            <a:r>
              <a:t/>
            </a:r>
            <a:endParaRPr sz="2400">
              <a:solidFill>
                <a:srgbClr val="000000"/>
              </a:solidFill>
              <a:latin typeface="Arial"/>
              <a:ea typeface="Arial"/>
              <a:cs typeface="Arial"/>
              <a:sym typeface="Arial"/>
            </a:endParaRPr>
          </a:p>
          <a:p>
            <a:pPr indent="0" lvl="0" marL="457200" rtl="0" algn="l">
              <a:lnSpc>
                <a:spcPct val="100000"/>
              </a:lnSpc>
              <a:spcBef>
                <a:spcPts val="0"/>
              </a:spcBef>
              <a:spcAft>
                <a:spcPts val="0"/>
              </a:spcAft>
              <a:buSzPts val="3000"/>
              <a:buNone/>
            </a:pPr>
            <a:r>
              <a:t/>
            </a:r>
            <a:endParaRPr sz="2400">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sp>
        <p:nvSpPr>
          <p:cNvPr id="557" name="Google Shape;557;p24"/>
          <p:cNvSpPr txBox="1"/>
          <p:nvPr>
            <p:ph type="title"/>
          </p:nvPr>
        </p:nvSpPr>
        <p:spPr>
          <a:xfrm>
            <a:off x="195575" y="1034125"/>
            <a:ext cx="8221800" cy="25026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SzPts val="3000"/>
              <a:buNone/>
            </a:pPr>
            <a:r>
              <a:rPr lang="en" sz="2400">
                <a:solidFill>
                  <a:srgbClr val="000000"/>
                </a:solidFill>
                <a:latin typeface="Red Hat Display"/>
                <a:ea typeface="Red Hat Display"/>
                <a:cs typeface="Red Hat Display"/>
                <a:sym typeface="Red Hat Display"/>
              </a:rPr>
              <a:t>Sources of Funds</a:t>
            </a:r>
            <a:r>
              <a:rPr lang="en" sz="2400">
                <a:solidFill>
                  <a:srgbClr val="000000"/>
                </a:solidFill>
                <a:latin typeface="Arial"/>
                <a:ea typeface="Arial"/>
                <a:cs typeface="Arial"/>
                <a:sym typeface="Arial"/>
              </a:rPr>
              <a:t>:</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3000"/>
              <a:buNone/>
            </a:pPr>
            <a:r>
              <a:rPr lang="en" sz="2400">
                <a:solidFill>
                  <a:srgbClr val="000000"/>
                </a:solidFill>
                <a:latin typeface="Arial"/>
                <a:ea typeface="Arial"/>
                <a:cs typeface="Arial"/>
                <a:sym typeface="Arial"/>
              </a:rPr>
              <a:t>Creditors Capital</a:t>
            </a:r>
            <a:endParaRPr sz="2400">
              <a:solidFill>
                <a:srgbClr val="000000"/>
              </a:solidFill>
              <a:latin typeface="Arial"/>
              <a:ea typeface="Arial"/>
              <a:cs typeface="Arial"/>
              <a:sym typeface="Arial"/>
            </a:endParaRPr>
          </a:p>
          <a:p>
            <a:pPr indent="-381000" lvl="0" marL="9144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Banks					- Pawn shops</a:t>
            </a:r>
            <a:endParaRPr sz="2400">
              <a:solidFill>
                <a:srgbClr val="000000"/>
              </a:solidFill>
              <a:latin typeface="Arial"/>
              <a:ea typeface="Arial"/>
              <a:cs typeface="Arial"/>
              <a:sym typeface="Arial"/>
            </a:endParaRPr>
          </a:p>
          <a:p>
            <a:pPr indent="-381000" lvl="0" marL="9144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Merchant Creditors	- Individual Money Lender</a:t>
            </a:r>
            <a:endParaRPr sz="2400">
              <a:solidFill>
                <a:srgbClr val="000000"/>
              </a:solidFill>
              <a:latin typeface="Arial"/>
              <a:ea typeface="Arial"/>
              <a:cs typeface="Arial"/>
              <a:sym typeface="Arial"/>
            </a:endParaRPr>
          </a:p>
          <a:p>
            <a:pPr indent="-381000" lvl="0" marL="9144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Insurance Companies - Private Voluntary Org.</a:t>
            </a:r>
            <a:endParaRPr sz="2400">
              <a:solidFill>
                <a:srgbClr val="000000"/>
              </a:solidFill>
              <a:latin typeface="Arial"/>
              <a:ea typeface="Arial"/>
              <a:cs typeface="Arial"/>
              <a:sym typeface="Arial"/>
            </a:endParaRPr>
          </a:p>
          <a:p>
            <a:pPr indent="-381000" lvl="0" marL="9144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Mortgage Bankers		 - Savings &amp; Loan Assoc.</a:t>
            </a:r>
            <a:endParaRPr sz="2400">
              <a:solidFill>
                <a:srgbClr val="000000"/>
              </a:solidFill>
              <a:latin typeface="Arial"/>
              <a:ea typeface="Arial"/>
              <a:cs typeface="Arial"/>
              <a:sym typeface="Arial"/>
            </a:endParaRPr>
          </a:p>
          <a:p>
            <a:pPr indent="-381000" lvl="0" marL="914400" rtl="0" algn="l">
              <a:lnSpc>
                <a:spcPct val="100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Finance Companies</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SzPts val="3000"/>
              <a:buNone/>
            </a:pPr>
            <a:r>
              <a:t/>
            </a:r>
            <a:endParaRPr sz="2400">
              <a:solidFill>
                <a:srgbClr val="000000"/>
              </a:solidFill>
              <a:latin typeface="Arial"/>
              <a:ea typeface="Arial"/>
              <a:cs typeface="Arial"/>
              <a:sym typeface="Arial"/>
            </a:endParaRPr>
          </a:p>
          <a:p>
            <a:pPr indent="0" lvl="0" marL="457200" rtl="0" algn="l">
              <a:lnSpc>
                <a:spcPct val="100000"/>
              </a:lnSpc>
              <a:spcBef>
                <a:spcPts val="0"/>
              </a:spcBef>
              <a:spcAft>
                <a:spcPts val="0"/>
              </a:spcAft>
              <a:buSzPts val="3000"/>
              <a:buNone/>
            </a:pPr>
            <a:r>
              <a:t/>
            </a:r>
            <a:endParaRPr sz="2400">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25"/>
          <p:cNvSpPr txBox="1"/>
          <p:nvPr>
            <p:ph idx="1" type="subTitle"/>
          </p:nvPr>
        </p:nvSpPr>
        <p:spPr>
          <a:xfrm>
            <a:off x="97775" y="117350"/>
            <a:ext cx="8399700" cy="4850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600"/>
              <a:buNone/>
            </a:pPr>
            <a:r>
              <a:rPr b="1" lang="en" sz="1800">
                <a:solidFill>
                  <a:srgbClr val="000000"/>
                </a:solidFill>
              </a:rPr>
              <a:t>A List of Considerations, Requirements, and Procedures for Loan Applications</a:t>
            </a:r>
            <a:endParaRPr sz="1800">
              <a:solidFill>
                <a:srgbClr val="000000"/>
              </a:solidFill>
            </a:endParaRPr>
          </a:p>
          <a:p>
            <a:pPr indent="0" lvl="0" marL="0" rtl="0" algn="just">
              <a:lnSpc>
                <a:spcPct val="115000"/>
              </a:lnSpc>
              <a:spcBef>
                <a:spcPts val="1200"/>
              </a:spcBef>
              <a:spcAft>
                <a:spcPts val="0"/>
              </a:spcAft>
              <a:buSzPts val="1600"/>
              <a:buNone/>
            </a:pPr>
            <a:r>
              <a:rPr lang="en" sz="1800">
                <a:solidFill>
                  <a:srgbClr val="000000"/>
                </a:solidFill>
              </a:rPr>
              <a:t>                	This contains a list of important items to consider in making loans.  These items will be prepared during your inquiry from your financing source.  These are:</a:t>
            </a:r>
            <a:endParaRPr sz="1800">
              <a:solidFill>
                <a:srgbClr val="000000"/>
              </a:solidFill>
            </a:endParaRPr>
          </a:p>
          <a:p>
            <a:pPr indent="0" lvl="0" marL="0" rtl="0" algn="just">
              <a:lnSpc>
                <a:spcPct val="115000"/>
              </a:lnSpc>
              <a:spcBef>
                <a:spcPts val="1200"/>
              </a:spcBef>
              <a:spcAft>
                <a:spcPts val="0"/>
              </a:spcAft>
              <a:buSzPts val="1600"/>
              <a:buNone/>
            </a:pPr>
            <a:r>
              <a:rPr lang="en" sz="1800">
                <a:solidFill>
                  <a:srgbClr val="000000"/>
                </a:solidFill>
              </a:rPr>
              <a:t> </a:t>
            </a:r>
            <a:r>
              <a:rPr b="1" lang="en" sz="1800">
                <a:solidFill>
                  <a:srgbClr val="000000"/>
                </a:solidFill>
              </a:rPr>
              <a:t>A.</a:t>
            </a:r>
            <a:r>
              <a:rPr lang="en" sz="1800">
                <a:solidFill>
                  <a:srgbClr val="000000"/>
                </a:solidFill>
              </a:rPr>
              <a:t>   </a:t>
            </a:r>
            <a:r>
              <a:rPr b="1" lang="en" sz="1800">
                <a:solidFill>
                  <a:srgbClr val="000000"/>
                </a:solidFill>
              </a:rPr>
              <a:t>  Considerations:</a:t>
            </a:r>
            <a:endParaRPr b="1" sz="1800">
              <a:solidFill>
                <a:srgbClr val="000000"/>
              </a:solidFill>
            </a:endParaRPr>
          </a:p>
          <a:p>
            <a:pPr indent="0" lvl="0" marL="0" rtl="0" algn="just">
              <a:lnSpc>
                <a:spcPct val="115000"/>
              </a:lnSpc>
              <a:spcBef>
                <a:spcPts val="1200"/>
              </a:spcBef>
              <a:spcAft>
                <a:spcPts val="0"/>
              </a:spcAft>
              <a:buSzPts val="1600"/>
              <a:buNone/>
            </a:pPr>
            <a:r>
              <a:rPr lang="en" sz="1800">
                <a:solidFill>
                  <a:srgbClr val="000000"/>
                </a:solidFill>
              </a:rPr>
              <a:t>When obtaining a loan, it is very important that you should consider the following, which are also valuable to your financial feasibility computations:</a:t>
            </a:r>
            <a:endParaRPr sz="1800">
              <a:solidFill>
                <a:srgbClr val="000000"/>
              </a:solidFill>
            </a:endParaRPr>
          </a:p>
          <a:p>
            <a:pPr indent="0" lvl="0" marL="0" rtl="0" algn="just">
              <a:lnSpc>
                <a:spcPct val="115000"/>
              </a:lnSpc>
              <a:spcBef>
                <a:spcPts val="1200"/>
              </a:spcBef>
              <a:spcAft>
                <a:spcPts val="0"/>
              </a:spcAft>
              <a:buSzPts val="1600"/>
              <a:buNone/>
            </a:pPr>
            <a:r>
              <a:rPr lang="en" sz="1800">
                <a:solidFill>
                  <a:srgbClr val="000000"/>
                </a:solidFill>
              </a:rPr>
              <a:t>1.  Source(s) of funds, supplier/s’ terms and conditions in your procurement of  machineries and all other equipment and accessories</a:t>
            </a:r>
            <a:endParaRPr sz="1800">
              <a:solidFill>
                <a:srgbClr val="000000"/>
              </a:solidFill>
            </a:endParaRPr>
          </a:p>
          <a:p>
            <a:pPr indent="0" lvl="0" marL="0" rtl="0" algn="just">
              <a:lnSpc>
                <a:spcPct val="115000"/>
              </a:lnSpc>
              <a:spcBef>
                <a:spcPts val="1200"/>
              </a:spcBef>
              <a:spcAft>
                <a:spcPts val="0"/>
              </a:spcAft>
              <a:buSzPts val="1600"/>
              <a:buNone/>
            </a:pPr>
            <a:r>
              <a:rPr lang="en" sz="1800">
                <a:solidFill>
                  <a:srgbClr val="000000"/>
                </a:solidFill>
              </a:rPr>
              <a:t>2.    Debt-to equity requirements of your project</a:t>
            </a:r>
            <a:endParaRPr sz="1800">
              <a:solidFill>
                <a:srgbClr val="000000"/>
              </a:solidFill>
            </a:endParaRPr>
          </a:p>
          <a:p>
            <a:pPr indent="0" lvl="0" marL="0" rtl="0" algn="just">
              <a:lnSpc>
                <a:spcPct val="100000"/>
              </a:lnSpc>
              <a:spcBef>
                <a:spcPts val="1200"/>
              </a:spcBef>
              <a:spcAft>
                <a:spcPts val="0"/>
              </a:spcAft>
              <a:buSzPts val="1600"/>
              <a:buNone/>
            </a:pPr>
            <a:r>
              <a:rPr lang="en" sz="1800">
                <a:solidFill>
                  <a:srgbClr val="000000"/>
                </a:solidFill>
              </a:rPr>
              <a:t>3.    Your funding source/s’ collateral requirements and assessment</a:t>
            </a:r>
            <a:endParaRPr sz="1800">
              <a:solidFill>
                <a:srgbClr val="000000"/>
              </a:solidFill>
            </a:endParaRPr>
          </a:p>
          <a:p>
            <a:pPr indent="0" lvl="0" marL="0" rtl="0" algn="just">
              <a:lnSpc>
                <a:spcPct val="100000"/>
              </a:lnSpc>
              <a:spcBef>
                <a:spcPts val="0"/>
              </a:spcBef>
              <a:spcAft>
                <a:spcPts val="0"/>
              </a:spcAft>
              <a:buSzPts val="1600"/>
              <a:buNone/>
            </a:pPr>
            <a:r>
              <a:rPr lang="en" sz="1800">
                <a:solidFill>
                  <a:srgbClr val="000000"/>
                </a:solidFill>
              </a:rPr>
              <a:t>or appraisal  methods and rates</a:t>
            </a:r>
            <a:endParaRPr sz="1800">
              <a:solidFill>
                <a:srgbClr val="000000"/>
              </a:solidFill>
            </a:endParaRPr>
          </a:p>
          <a:p>
            <a:pPr indent="0" lvl="0" marL="0" rtl="0" algn="ctr">
              <a:lnSpc>
                <a:spcPct val="100000"/>
              </a:lnSpc>
              <a:spcBef>
                <a:spcPts val="0"/>
              </a:spcBef>
              <a:spcAft>
                <a:spcPts val="0"/>
              </a:spcAft>
              <a:buSzPts val="16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sp>
        <p:nvSpPr>
          <p:cNvPr id="567" name="Google Shape;567;p26"/>
          <p:cNvSpPr txBox="1"/>
          <p:nvPr>
            <p:ph idx="1" type="subTitle"/>
          </p:nvPr>
        </p:nvSpPr>
        <p:spPr>
          <a:xfrm>
            <a:off x="97775" y="117350"/>
            <a:ext cx="7617600" cy="4850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600"/>
              <a:buNone/>
            </a:pPr>
            <a:r>
              <a:rPr b="1" lang="en" sz="1800">
                <a:solidFill>
                  <a:srgbClr val="000000"/>
                </a:solidFill>
                <a:latin typeface="Arial"/>
                <a:ea typeface="Arial"/>
                <a:cs typeface="Arial"/>
                <a:sym typeface="Arial"/>
              </a:rPr>
              <a:t>A List of Considerations, Requirements, and Procedures for Loan Applications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  Considerations: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 case of foreign funding, the currency of repayment</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5.</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Interest rates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Maturity (Repayment) and amortization dates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7.</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Application and processing fees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8.</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Withholding taxes and tax exemptions if any</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9.</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Processing time (up to loan release)</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1600"/>
              <a:buNone/>
            </a:pPr>
            <a:r>
              <a:rPr lang="en" sz="1800">
                <a:solidFill>
                  <a:srgbClr val="000000"/>
                </a:solidFill>
                <a:latin typeface="Arial"/>
                <a:ea typeface="Arial"/>
                <a:cs typeface="Arial"/>
                <a:sym typeface="Arial"/>
              </a:rPr>
              <a:t>10.</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Deposit requirements if any</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SzPts val="16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sp>
        <p:nvSpPr>
          <p:cNvPr id="572" name="Google Shape;572;p27"/>
          <p:cNvSpPr txBox="1"/>
          <p:nvPr>
            <p:ph type="title"/>
          </p:nvPr>
        </p:nvSpPr>
        <p:spPr>
          <a:xfrm>
            <a:off x="254250" y="215125"/>
            <a:ext cx="8517000" cy="4576200"/>
          </a:xfrm>
          <a:prstGeom prst="rect">
            <a:avLst/>
          </a:prstGeom>
          <a:noFill/>
          <a:ln>
            <a:noFill/>
          </a:ln>
        </p:spPr>
        <p:txBody>
          <a:bodyPr anchorCtr="0" anchor="ctr" bIns="91425" lIns="91425" spcFirstLastPara="1" rIns="91425" wrap="square" tIns="91425">
            <a:noAutofit/>
          </a:bodyPr>
          <a:lstStyle/>
          <a:p>
            <a:pPr indent="0" lvl="0" marL="977900" rtl="0" algn="just">
              <a:lnSpc>
                <a:spcPct val="115000"/>
              </a:lnSpc>
              <a:spcBef>
                <a:spcPts val="1200"/>
              </a:spcBef>
              <a:spcAft>
                <a:spcPts val="0"/>
              </a:spcAft>
              <a:buSzPts val="6000"/>
              <a:buNone/>
            </a:pPr>
            <a:r>
              <a:rPr b="1"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Requirements:</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Real estate properties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Motorized vehicles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Machineries and equipment and accessories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Jewelries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5.</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Merchandise (goods, crops, etc.)</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Stocks and bonds (corporate securities)</a:t>
            </a:r>
            <a:endParaRPr sz="1800">
              <a:solidFill>
                <a:srgbClr val="000000"/>
              </a:solidFill>
              <a:latin typeface="Arial"/>
              <a:ea typeface="Arial"/>
              <a:cs typeface="Arial"/>
              <a:sym typeface="Arial"/>
            </a:endParaRPr>
          </a:p>
          <a:p>
            <a:pPr indent="0" lvl="0" marL="685800" rtl="0" algn="just">
              <a:lnSpc>
                <a:spcPct val="100000"/>
              </a:lnSpc>
              <a:spcBef>
                <a:spcPts val="1200"/>
              </a:spcBef>
              <a:spcAft>
                <a:spcPts val="0"/>
              </a:spcAft>
              <a:buSzPts val="6000"/>
              <a:buNone/>
            </a:pPr>
            <a:r>
              <a:rPr lang="en" sz="1800">
                <a:solidFill>
                  <a:srgbClr val="000000"/>
                </a:solidFill>
                <a:latin typeface="Arial"/>
                <a:ea typeface="Arial"/>
                <a:cs typeface="Arial"/>
                <a:sym typeface="Arial"/>
              </a:rPr>
              <a:t>7.</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Instruments of ownership of commodities like bills of lading, </a:t>
            </a:r>
            <a:endParaRPr sz="1800">
              <a:solidFill>
                <a:srgbClr val="000000"/>
              </a:solidFill>
              <a:latin typeface="Arial"/>
              <a:ea typeface="Arial"/>
              <a:cs typeface="Arial"/>
              <a:sym typeface="Arial"/>
            </a:endParaRPr>
          </a:p>
          <a:p>
            <a:pPr indent="0" lvl="0" marL="685800" rtl="0" algn="just">
              <a:lnSpc>
                <a:spcPct val="100000"/>
              </a:lnSpc>
              <a:spcBef>
                <a:spcPts val="0"/>
              </a:spcBef>
              <a:spcAft>
                <a:spcPts val="0"/>
              </a:spcAft>
              <a:buSzPts val="6000"/>
              <a:buNone/>
            </a:pPr>
            <a:r>
              <a:rPr lang="en" sz="1800">
                <a:solidFill>
                  <a:srgbClr val="000000"/>
                </a:solidFill>
                <a:latin typeface="Arial"/>
                <a:ea typeface="Arial"/>
                <a:cs typeface="Arial"/>
                <a:sym typeface="Arial"/>
              </a:rPr>
              <a:t>advance payment receipts, post dated checks, etc.</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SzPts val="6000"/>
              <a:buNone/>
            </a:pPr>
            <a:r>
              <a:rPr lang="en" sz="1800">
                <a:solidFill>
                  <a:srgbClr val="000000"/>
                </a:solidFill>
                <a:latin typeface="Arial"/>
                <a:ea typeface="Arial"/>
                <a:cs typeface="Arial"/>
                <a:sym typeface="Arial"/>
              </a:rPr>
              <a:t>8.</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Personal belongings (for pawnshops)</a:t>
            </a:r>
            <a:endParaRPr sz="1800">
              <a:solidFill>
                <a:srgbClr val="000000"/>
              </a:solidFill>
              <a:latin typeface="Arial"/>
              <a:ea typeface="Arial"/>
              <a:cs typeface="Arial"/>
              <a:sym typeface="Arial"/>
            </a:endParaRPr>
          </a:p>
          <a:p>
            <a:pPr indent="0" lvl="0" marL="0" rtl="0" algn="ctr">
              <a:lnSpc>
                <a:spcPct val="80000"/>
              </a:lnSpc>
              <a:spcBef>
                <a:spcPts val="1200"/>
              </a:spcBef>
              <a:spcAft>
                <a:spcPts val="0"/>
              </a:spcAft>
              <a:buSzPts val="6000"/>
              <a:buNone/>
            </a:pPr>
            <a:r>
              <a:t/>
            </a:r>
            <a:endParaRPr sz="18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sp>
        <p:nvSpPr>
          <p:cNvPr id="577" name="Google Shape;577;p28"/>
          <p:cNvSpPr txBox="1"/>
          <p:nvPr>
            <p:ph type="title"/>
          </p:nvPr>
        </p:nvSpPr>
        <p:spPr>
          <a:xfrm>
            <a:off x="254250" y="215125"/>
            <a:ext cx="8517000" cy="4576200"/>
          </a:xfrm>
          <a:prstGeom prst="rect">
            <a:avLst/>
          </a:prstGeom>
          <a:noFill/>
          <a:ln>
            <a:noFill/>
          </a:ln>
        </p:spPr>
        <p:txBody>
          <a:bodyPr anchorCtr="0" anchor="ctr" bIns="91425" lIns="91425" spcFirstLastPara="1" rIns="91425" wrap="square" tIns="91425">
            <a:noAutofit/>
          </a:bodyPr>
          <a:lstStyle/>
          <a:p>
            <a:pPr indent="0" lvl="0" marL="0" rtl="0" algn="l">
              <a:lnSpc>
                <a:spcPct val="80000"/>
              </a:lnSpc>
              <a:spcBef>
                <a:spcPts val="0"/>
              </a:spcBef>
              <a:spcAft>
                <a:spcPts val="0"/>
              </a:spcAft>
              <a:buSzPts val="6000"/>
              <a:buNone/>
            </a:pPr>
            <a:r>
              <a:rPr b="1" lang="en" sz="2000">
                <a:solidFill>
                  <a:srgbClr val="000000"/>
                </a:solidFill>
                <a:latin typeface="Arial"/>
                <a:ea typeface="Arial"/>
                <a:cs typeface="Arial"/>
                <a:sym typeface="Arial"/>
              </a:rPr>
              <a:t>C. Procedures:</a:t>
            </a:r>
            <a:endParaRPr b="1" sz="2000">
              <a:solidFill>
                <a:srgbClr val="000000"/>
              </a:solidFill>
              <a:latin typeface="Arial"/>
              <a:ea typeface="Arial"/>
              <a:cs typeface="Arial"/>
              <a:sym typeface="Arial"/>
            </a:endParaRPr>
          </a:p>
          <a:p>
            <a:pPr indent="0" lvl="0" marL="0" rtl="0" algn="l">
              <a:lnSpc>
                <a:spcPct val="80000"/>
              </a:lnSpc>
              <a:spcBef>
                <a:spcPts val="0"/>
              </a:spcBef>
              <a:spcAft>
                <a:spcPts val="0"/>
              </a:spcAft>
              <a:buSzPts val="6000"/>
              <a:buNone/>
            </a:pPr>
            <a:r>
              <a:t/>
            </a:r>
            <a:endParaRPr sz="2000">
              <a:solidFill>
                <a:srgbClr val="000000"/>
              </a:solidFill>
              <a:latin typeface="Arial"/>
              <a:ea typeface="Arial"/>
              <a:cs typeface="Arial"/>
              <a:sym typeface="Arial"/>
            </a:endParaRPr>
          </a:p>
          <a:p>
            <a:pPr indent="457200" lvl="0" marL="0" rtl="0" algn="l">
              <a:lnSpc>
                <a:spcPct val="80000"/>
              </a:lnSpc>
              <a:spcBef>
                <a:spcPts val="0"/>
              </a:spcBef>
              <a:spcAft>
                <a:spcPts val="0"/>
              </a:spcAft>
              <a:buSzPts val="6000"/>
              <a:buNone/>
            </a:pPr>
            <a:r>
              <a:rPr lang="en" sz="2000">
                <a:solidFill>
                  <a:srgbClr val="000000"/>
                </a:solidFill>
                <a:latin typeface="Arial"/>
                <a:ea typeface="Arial"/>
                <a:cs typeface="Arial"/>
                <a:sym typeface="Arial"/>
              </a:rPr>
              <a:t>Banking procedures vary. Depending on your study’s most practical financing scheme, why not get a copy of your alternative financing sources’ borrowing guidelines and their loan programs’ terms and conditions? </a:t>
            </a:r>
            <a:endParaRPr sz="2000">
              <a:solidFill>
                <a:srgbClr val="000000"/>
              </a:solidFill>
              <a:latin typeface="Arial"/>
              <a:ea typeface="Arial"/>
              <a:cs typeface="Arial"/>
              <a:sym typeface="Arial"/>
            </a:endParaRPr>
          </a:p>
          <a:p>
            <a:pPr indent="0" lvl="0" marL="0" rtl="0" algn="l">
              <a:lnSpc>
                <a:spcPct val="80000"/>
              </a:lnSpc>
              <a:spcBef>
                <a:spcPts val="0"/>
              </a:spcBef>
              <a:spcAft>
                <a:spcPts val="0"/>
              </a:spcAft>
              <a:buSzPts val="6000"/>
              <a:buNone/>
            </a:pPr>
            <a:r>
              <a:t/>
            </a:r>
            <a:endParaRPr sz="2000">
              <a:solidFill>
                <a:srgbClr val="000000"/>
              </a:solidFill>
              <a:latin typeface="Arial"/>
              <a:ea typeface="Arial"/>
              <a:cs typeface="Arial"/>
              <a:sym typeface="Arial"/>
            </a:endParaRPr>
          </a:p>
          <a:p>
            <a:pPr indent="457200" lvl="0" marL="0" rtl="0" algn="l">
              <a:lnSpc>
                <a:spcPct val="80000"/>
              </a:lnSpc>
              <a:spcBef>
                <a:spcPts val="0"/>
              </a:spcBef>
              <a:spcAft>
                <a:spcPts val="0"/>
              </a:spcAft>
              <a:buSzPts val="6000"/>
              <a:buNone/>
            </a:pPr>
            <a:r>
              <a:rPr lang="en" sz="2000">
                <a:solidFill>
                  <a:srgbClr val="000000"/>
                </a:solidFill>
                <a:latin typeface="Arial"/>
                <a:ea typeface="Arial"/>
                <a:cs typeface="Arial"/>
                <a:sym typeface="Arial"/>
              </a:rPr>
              <a:t>From these, you can make your analysis and personal decision which of them best suit your project’s financial requirements and considerations.</a:t>
            </a:r>
            <a:endParaRPr sz="2000">
              <a:solidFill>
                <a:srgbClr val="000000"/>
              </a:solidFill>
              <a:latin typeface="Arial"/>
              <a:ea typeface="Arial"/>
              <a:cs typeface="Arial"/>
              <a:sym typeface="Arial"/>
            </a:endParaRPr>
          </a:p>
          <a:p>
            <a:pPr indent="0" lvl="0" marL="0" rtl="0" algn="l">
              <a:lnSpc>
                <a:spcPct val="80000"/>
              </a:lnSpc>
              <a:spcBef>
                <a:spcPts val="0"/>
              </a:spcBef>
              <a:spcAft>
                <a:spcPts val="0"/>
              </a:spcAft>
              <a:buSzPts val="6000"/>
              <a:buNone/>
            </a:pPr>
            <a:r>
              <a:t/>
            </a:r>
            <a:endParaRPr sz="2000">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29"/>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MAJOR FINANCIAL ASSUMPTIONS USED</a:t>
            </a:r>
            <a:endParaRPr/>
          </a:p>
        </p:txBody>
      </p:sp>
      <p:sp>
        <p:nvSpPr>
          <p:cNvPr id="583" name="Google Shape;583;p29"/>
          <p:cNvSpPr txBox="1"/>
          <p:nvPr>
            <p:ph idx="1" type="body"/>
          </p:nvPr>
        </p:nvSpPr>
        <p:spPr>
          <a:xfrm>
            <a:off x="713225" y="1408150"/>
            <a:ext cx="6746400" cy="299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b="0" lang="en" sz="1800"/>
              <a:t>1. Annually, production will increase by 2.21% due to population growth rate.</a:t>
            </a:r>
            <a:endParaRPr b="0" sz="1800"/>
          </a:p>
          <a:p>
            <a:pPr indent="0" lvl="0" marL="0" rtl="0" algn="l">
              <a:lnSpc>
                <a:spcPct val="100000"/>
              </a:lnSpc>
              <a:spcBef>
                <a:spcPts val="0"/>
              </a:spcBef>
              <a:spcAft>
                <a:spcPts val="0"/>
              </a:spcAft>
              <a:buSzPts val="1200"/>
              <a:buNone/>
            </a:pPr>
            <a:r>
              <a:rPr b="0" lang="en" sz="1800"/>
              <a:t>2. Raw materials costs will increase by 5% yearly due to inflation and changes in</a:t>
            </a:r>
            <a:endParaRPr b="0" sz="1800"/>
          </a:p>
          <a:p>
            <a:pPr indent="0" lvl="0" marL="0" rtl="0" algn="l">
              <a:lnSpc>
                <a:spcPct val="100000"/>
              </a:lnSpc>
              <a:spcBef>
                <a:spcPts val="0"/>
              </a:spcBef>
              <a:spcAft>
                <a:spcPts val="0"/>
              </a:spcAft>
              <a:buSzPts val="1200"/>
              <a:buNone/>
            </a:pPr>
            <a:r>
              <a:rPr b="0" lang="en" sz="1800"/>
              <a:t>market indexes.</a:t>
            </a:r>
            <a:endParaRPr b="0" sz="1800"/>
          </a:p>
          <a:p>
            <a:pPr indent="0" lvl="0" marL="0" rtl="0" algn="l">
              <a:lnSpc>
                <a:spcPct val="100000"/>
              </a:lnSpc>
              <a:spcBef>
                <a:spcPts val="0"/>
              </a:spcBef>
              <a:spcAft>
                <a:spcPts val="0"/>
              </a:spcAft>
              <a:buSzPts val="1200"/>
              <a:buNone/>
            </a:pPr>
            <a:r>
              <a:rPr b="0" lang="en" sz="1800"/>
              <a:t>3. Salaries will increase by 2% yearly.</a:t>
            </a:r>
            <a:endParaRPr b="0" sz="1800"/>
          </a:p>
          <a:p>
            <a:pPr indent="0" lvl="0" marL="0" rtl="0" algn="l">
              <a:lnSpc>
                <a:spcPct val="100000"/>
              </a:lnSpc>
              <a:spcBef>
                <a:spcPts val="0"/>
              </a:spcBef>
              <a:spcAft>
                <a:spcPts val="0"/>
              </a:spcAft>
              <a:buSzPts val="1200"/>
              <a:buNone/>
            </a:pPr>
            <a:r>
              <a:rPr b="0" lang="en" sz="1800"/>
              <a:t>4. Finished Goods Inventory, Ending is 4% for the regular sales and 3% for</a:t>
            </a:r>
            <a:endParaRPr b="0" sz="1800"/>
          </a:p>
          <a:p>
            <a:pPr indent="0" lvl="0" marL="0" rtl="0" algn="l">
              <a:lnSpc>
                <a:spcPct val="100000"/>
              </a:lnSpc>
              <a:spcBef>
                <a:spcPts val="0"/>
              </a:spcBef>
              <a:spcAft>
                <a:spcPts val="0"/>
              </a:spcAft>
              <a:buSzPts val="1200"/>
              <a:buNone/>
            </a:pPr>
            <a:r>
              <a:rPr b="0" lang="en" sz="1800"/>
              <a:t>consignment basis</a:t>
            </a:r>
            <a:endParaRPr b="0" sz="18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30"/>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MAJOR FINANCIAL ASSUMPTIONS USED</a:t>
            </a:r>
            <a:endParaRPr/>
          </a:p>
        </p:txBody>
      </p:sp>
      <p:sp>
        <p:nvSpPr>
          <p:cNvPr id="589" name="Google Shape;589;p30"/>
          <p:cNvSpPr txBox="1"/>
          <p:nvPr>
            <p:ph idx="1" type="body"/>
          </p:nvPr>
        </p:nvSpPr>
        <p:spPr>
          <a:xfrm>
            <a:off x="713225" y="1408150"/>
            <a:ext cx="6746400" cy="299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b="0" lang="en" sz="1800"/>
              <a:t>5. All other operating expenses except depreciation and rent are assumed to</a:t>
            </a:r>
            <a:endParaRPr b="0" sz="1800"/>
          </a:p>
          <a:p>
            <a:pPr indent="0" lvl="0" marL="0" rtl="0" algn="l">
              <a:lnSpc>
                <a:spcPct val="100000"/>
              </a:lnSpc>
              <a:spcBef>
                <a:spcPts val="0"/>
              </a:spcBef>
              <a:spcAft>
                <a:spcPts val="0"/>
              </a:spcAft>
              <a:buSzPts val="1200"/>
              <a:buNone/>
            </a:pPr>
            <a:r>
              <a:rPr b="0" lang="en" sz="1800"/>
              <a:t>increase annually by 5% due to inflation.</a:t>
            </a:r>
            <a:endParaRPr b="0" sz="1800"/>
          </a:p>
          <a:p>
            <a:pPr indent="0" lvl="0" marL="0" rtl="0" algn="l">
              <a:lnSpc>
                <a:spcPct val="100000"/>
              </a:lnSpc>
              <a:spcBef>
                <a:spcPts val="0"/>
              </a:spcBef>
              <a:spcAft>
                <a:spcPts val="0"/>
              </a:spcAft>
              <a:buSzPts val="1200"/>
              <a:buNone/>
            </a:pPr>
            <a:r>
              <a:rPr b="0" lang="en" sz="1800"/>
              <a:t>6. Rent, Electricity and Water Expenses are allocated as follows: office (20%)</a:t>
            </a:r>
            <a:endParaRPr b="0" sz="1800"/>
          </a:p>
          <a:p>
            <a:pPr indent="0" lvl="0" marL="0" rtl="0" algn="l">
              <a:lnSpc>
                <a:spcPct val="100000"/>
              </a:lnSpc>
              <a:spcBef>
                <a:spcPts val="0"/>
              </a:spcBef>
              <a:spcAft>
                <a:spcPts val="0"/>
              </a:spcAft>
              <a:buSzPts val="1200"/>
              <a:buNone/>
            </a:pPr>
            <a:r>
              <a:rPr b="0" lang="en" sz="1800"/>
              <a:t>and production (80%).</a:t>
            </a:r>
            <a:endParaRPr b="0" sz="1800"/>
          </a:p>
          <a:p>
            <a:pPr indent="0" lvl="0" marL="0" rtl="0" algn="l">
              <a:lnSpc>
                <a:spcPct val="100000"/>
              </a:lnSpc>
              <a:spcBef>
                <a:spcPts val="0"/>
              </a:spcBef>
              <a:spcAft>
                <a:spcPts val="0"/>
              </a:spcAft>
              <a:buSzPts val="1200"/>
              <a:buNone/>
            </a:pPr>
            <a:r>
              <a:rPr b="0" lang="en" sz="1800"/>
              <a:t>7. Depreciation is computed using the straight-line method.</a:t>
            </a:r>
            <a:endParaRPr b="0" sz="1800"/>
          </a:p>
          <a:p>
            <a:pPr indent="0" lvl="0" marL="0" rtl="0" algn="l">
              <a:lnSpc>
                <a:spcPct val="100000"/>
              </a:lnSpc>
              <a:spcBef>
                <a:spcPts val="0"/>
              </a:spcBef>
              <a:spcAft>
                <a:spcPts val="0"/>
              </a:spcAft>
              <a:buSzPts val="1200"/>
              <a:buNone/>
            </a:pPr>
            <a:r>
              <a:rPr b="0" lang="en" sz="1800"/>
              <a:t>8. Income tax is estimated at 30% per year.</a:t>
            </a:r>
            <a:endParaRPr b="0" sz="1800"/>
          </a:p>
          <a:p>
            <a:pPr indent="0" lvl="0" marL="0" rtl="0" algn="l">
              <a:lnSpc>
                <a:spcPct val="100000"/>
              </a:lnSpc>
              <a:spcBef>
                <a:spcPts val="0"/>
              </a:spcBef>
              <a:spcAft>
                <a:spcPts val="0"/>
              </a:spcAft>
              <a:buSzPts val="1200"/>
              <a:buNone/>
            </a:pPr>
            <a:r>
              <a:rPr b="0" lang="en" sz="1800"/>
              <a:t>9. The company’s market share increases 2.79% annually.</a:t>
            </a:r>
            <a:endParaRPr b="0" sz="18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31"/>
          <p:cNvSpPr txBox="1"/>
          <p:nvPr>
            <p:ph idx="1" type="body"/>
          </p:nvPr>
        </p:nvSpPr>
        <p:spPr>
          <a:xfrm>
            <a:off x="713225" y="1112200"/>
            <a:ext cx="6746400" cy="3291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b="0" lang="en" sz="1600"/>
              <a:t>State here your total investment costs by presenting all your project’s costs requirements from all your previous Lecture.</a:t>
            </a:r>
            <a:endParaRPr b="0" sz="1600"/>
          </a:p>
          <a:p>
            <a:pPr indent="0" lvl="0" marL="0" rtl="0" algn="l">
              <a:lnSpc>
                <a:spcPct val="100000"/>
              </a:lnSpc>
              <a:spcBef>
                <a:spcPts val="0"/>
              </a:spcBef>
              <a:spcAft>
                <a:spcPts val="0"/>
              </a:spcAft>
              <a:buSzPts val="1200"/>
              <a:buNone/>
            </a:pPr>
            <a:r>
              <a:rPr lang="en" sz="1600"/>
              <a:t>a. Direct &amp; Indirect Labor (Salaries/Wages + Employees’ Benefits)</a:t>
            </a:r>
            <a:endParaRPr sz="1600"/>
          </a:p>
          <a:p>
            <a:pPr indent="0" lvl="0" marL="0" rtl="0" algn="l">
              <a:lnSpc>
                <a:spcPct val="100000"/>
              </a:lnSpc>
              <a:spcBef>
                <a:spcPts val="0"/>
              </a:spcBef>
              <a:spcAft>
                <a:spcPts val="0"/>
              </a:spcAft>
              <a:buSzPts val="1200"/>
              <a:buNone/>
            </a:pPr>
            <a:r>
              <a:rPr lang="en" sz="1600"/>
              <a:t>b. Raw Materials (Direct and Indirect Materials)</a:t>
            </a:r>
            <a:endParaRPr sz="1600"/>
          </a:p>
          <a:p>
            <a:pPr indent="0" lvl="0" marL="0" rtl="0" algn="l">
              <a:lnSpc>
                <a:spcPct val="100000"/>
              </a:lnSpc>
              <a:spcBef>
                <a:spcPts val="0"/>
              </a:spcBef>
              <a:spcAft>
                <a:spcPts val="0"/>
              </a:spcAft>
              <a:buSzPts val="1200"/>
              <a:buNone/>
            </a:pPr>
            <a:r>
              <a:rPr lang="en" sz="1600"/>
              <a:t>c. Manufacturing Overhead</a:t>
            </a:r>
            <a:endParaRPr sz="1600"/>
          </a:p>
          <a:p>
            <a:pPr indent="0" lvl="0" marL="0" rtl="0" algn="l">
              <a:lnSpc>
                <a:spcPct val="100000"/>
              </a:lnSpc>
              <a:spcBef>
                <a:spcPts val="0"/>
              </a:spcBef>
              <a:spcAft>
                <a:spcPts val="0"/>
              </a:spcAft>
              <a:buSzPts val="1200"/>
              <a:buNone/>
            </a:pPr>
            <a:r>
              <a:rPr lang="en" sz="1600"/>
              <a:t>Rental Expense</a:t>
            </a:r>
            <a:endParaRPr sz="1600"/>
          </a:p>
          <a:p>
            <a:pPr indent="0" lvl="0" marL="0" rtl="0" algn="l">
              <a:lnSpc>
                <a:spcPct val="100000"/>
              </a:lnSpc>
              <a:spcBef>
                <a:spcPts val="0"/>
              </a:spcBef>
              <a:spcAft>
                <a:spcPts val="0"/>
              </a:spcAft>
              <a:buSzPts val="1200"/>
              <a:buNone/>
            </a:pPr>
            <a:r>
              <a:rPr lang="en" sz="1600"/>
              <a:t>Taxes and Licenses</a:t>
            </a:r>
            <a:endParaRPr sz="1600"/>
          </a:p>
          <a:p>
            <a:pPr indent="0" lvl="0" marL="0" rtl="0" algn="l">
              <a:lnSpc>
                <a:spcPct val="100000"/>
              </a:lnSpc>
              <a:spcBef>
                <a:spcPts val="0"/>
              </a:spcBef>
              <a:spcAft>
                <a:spcPts val="0"/>
              </a:spcAft>
              <a:buSzPts val="1200"/>
              <a:buNone/>
            </a:pPr>
            <a:r>
              <a:rPr lang="en" sz="1600"/>
              <a:t>Depreciation of Machineries and Equipment</a:t>
            </a:r>
            <a:endParaRPr sz="1600"/>
          </a:p>
          <a:p>
            <a:pPr indent="0" lvl="0" marL="0" rtl="0" algn="l">
              <a:lnSpc>
                <a:spcPct val="100000"/>
              </a:lnSpc>
              <a:spcBef>
                <a:spcPts val="0"/>
              </a:spcBef>
              <a:spcAft>
                <a:spcPts val="0"/>
              </a:spcAft>
              <a:buSzPts val="1200"/>
              <a:buNone/>
            </a:pPr>
            <a:r>
              <a:rPr lang="en" sz="1600"/>
              <a:t>Utilities (water, electricity, gasoline, telephone, gas cylinder)</a:t>
            </a:r>
            <a:endParaRPr sz="1600"/>
          </a:p>
          <a:p>
            <a:pPr indent="0" lvl="0" marL="0" rtl="0" algn="l">
              <a:lnSpc>
                <a:spcPct val="100000"/>
              </a:lnSpc>
              <a:spcBef>
                <a:spcPts val="0"/>
              </a:spcBef>
              <a:spcAft>
                <a:spcPts val="0"/>
              </a:spcAft>
              <a:buSzPts val="1200"/>
              <a:buNone/>
            </a:pPr>
            <a:r>
              <a:rPr lang="en" sz="1600"/>
              <a:t>Factory/Manufacturing Supplies</a:t>
            </a:r>
            <a:endParaRPr sz="1600"/>
          </a:p>
          <a:p>
            <a:pPr indent="0" lvl="0" marL="0" rtl="0" algn="l">
              <a:lnSpc>
                <a:spcPct val="100000"/>
              </a:lnSpc>
              <a:spcBef>
                <a:spcPts val="0"/>
              </a:spcBef>
              <a:spcAft>
                <a:spcPts val="0"/>
              </a:spcAft>
              <a:buSzPts val="1200"/>
              <a:buNone/>
            </a:pPr>
            <a:r>
              <a:rPr lang="en" sz="1600"/>
              <a:t>Leasehold Improvement</a:t>
            </a:r>
            <a:endParaRPr sz="1600"/>
          </a:p>
          <a:p>
            <a:pPr indent="0" lvl="0" marL="0" rtl="0" algn="l">
              <a:lnSpc>
                <a:spcPct val="100000"/>
              </a:lnSpc>
              <a:spcBef>
                <a:spcPts val="0"/>
              </a:spcBef>
              <a:spcAft>
                <a:spcPts val="0"/>
              </a:spcAft>
              <a:buSzPts val="1200"/>
              <a:buNone/>
            </a:pPr>
            <a:r>
              <a:rPr lang="en" sz="1600"/>
              <a:t>Advertising</a:t>
            </a:r>
            <a:endParaRPr sz="1600"/>
          </a:p>
        </p:txBody>
      </p:sp>
      <p:sp>
        <p:nvSpPr>
          <p:cNvPr id="595" name="Google Shape;595;p31"/>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TOTAL PROJECT COST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32"/>
          <p:cNvSpPr txBox="1"/>
          <p:nvPr>
            <p:ph idx="1" type="body"/>
          </p:nvPr>
        </p:nvSpPr>
        <p:spPr>
          <a:xfrm>
            <a:off x="713225" y="1408150"/>
            <a:ext cx="6746400" cy="299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800"/>
              <a:t>d. Office Furniture and Fixtures</a:t>
            </a:r>
            <a:endParaRPr sz="1800"/>
          </a:p>
          <a:p>
            <a:pPr indent="0" lvl="0" marL="0" rtl="0" algn="l">
              <a:lnSpc>
                <a:spcPct val="100000"/>
              </a:lnSpc>
              <a:spcBef>
                <a:spcPts val="0"/>
              </a:spcBef>
              <a:spcAft>
                <a:spcPts val="0"/>
              </a:spcAft>
              <a:buSzPts val="1200"/>
              <a:buNone/>
            </a:pPr>
            <a:r>
              <a:rPr lang="en" sz="1800"/>
              <a:t>e. Machinery and Equipment</a:t>
            </a:r>
            <a:endParaRPr sz="1800"/>
          </a:p>
          <a:p>
            <a:pPr indent="0" lvl="0" marL="0" rtl="0" algn="l">
              <a:lnSpc>
                <a:spcPct val="100000"/>
              </a:lnSpc>
              <a:spcBef>
                <a:spcPts val="0"/>
              </a:spcBef>
              <a:spcAft>
                <a:spcPts val="0"/>
              </a:spcAft>
              <a:buSzPts val="1200"/>
              <a:buNone/>
            </a:pPr>
            <a:r>
              <a:rPr lang="en" sz="1800"/>
              <a:t>f. Delivery Van</a:t>
            </a:r>
            <a:endParaRPr sz="1800"/>
          </a:p>
          <a:p>
            <a:pPr indent="0" lvl="0" marL="0" rtl="0" algn="l">
              <a:lnSpc>
                <a:spcPct val="100000"/>
              </a:lnSpc>
              <a:spcBef>
                <a:spcPts val="0"/>
              </a:spcBef>
              <a:spcAft>
                <a:spcPts val="0"/>
              </a:spcAft>
              <a:buSzPts val="1200"/>
              <a:buNone/>
            </a:pPr>
            <a:r>
              <a:rPr lang="en" sz="1800"/>
              <a:t>g. Office Supplies</a:t>
            </a:r>
            <a:endParaRPr sz="1800"/>
          </a:p>
          <a:p>
            <a:pPr indent="0" lvl="0" marL="0" rtl="0" algn="l">
              <a:lnSpc>
                <a:spcPct val="100000"/>
              </a:lnSpc>
              <a:spcBef>
                <a:spcPts val="0"/>
              </a:spcBef>
              <a:spcAft>
                <a:spcPts val="0"/>
              </a:spcAft>
              <a:buSzPts val="1200"/>
              <a:buNone/>
            </a:pPr>
            <a:r>
              <a:rPr lang="en" sz="1800"/>
              <a:t>h. Kitchen Supplies</a:t>
            </a:r>
            <a:endParaRPr sz="1800"/>
          </a:p>
          <a:p>
            <a:pPr indent="0" lvl="0" marL="0" rtl="0" algn="l">
              <a:lnSpc>
                <a:spcPct val="100000"/>
              </a:lnSpc>
              <a:spcBef>
                <a:spcPts val="0"/>
              </a:spcBef>
              <a:spcAft>
                <a:spcPts val="0"/>
              </a:spcAft>
              <a:buSzPts val="1200"/>
              <a:buNone/>
            </a:pPr>
            <a:r>
              <a:rPr lang="en" sz="1800"/>
              <a:t>i. Janitorial Supplies</a:t>
            </a:r>
            <a:endParaRPr sz="1800"/>
          </a:p>
          <a:p>
            <a:pPr indent="0" lvl="0" marL="0" rtl="0" algn="l">
              <a:lnSpc>
                <a:spcPct val="100000"/>
              </a:lnSpc>
              <a:spcBef>
                <a:spcPts val="0"/>
              </a:spcBef>
              <a:spcAft>
                <a:spcPts val="0"/>
              </a:spcAft>
              <a:buSzPts val="1200"/>
              <a:buNone/>
            </a:pPr>
            <a:r>
              <a:t/>
            </a:r>
            <a:endParaRPr sz="1800"/>
          </a:p>
        </p:txBody>
      </p:sp>
      <p:sp>
        <p:nvSpPr>
          <p:cNvPr id="601" name="Google Shape;601;p32"/>
          <p:cNvSpPr txBox="1"/>
          <p:nvPr>
            <p:ph type="title"/>
          </p:nvPr>
        </p:nvSpPr>
        <p:spPr>
          <a:xfrm>
            <a:off x="713225" y="539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TOTAL PROJECT COST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33"/>
          <p:cNvSpPr txBox="1"/>
          <p:nvPr>
            <p:ph idx="1" type="body"/>
          </p:nvPr>
        </p:nvSpPr>
        <p:spPr>
          <a:xfrm>
            <a:off x="251275" y="655000"/>
            <a:ext cx="8084100" cy="376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b="0" lang="en" sz="1600"/>
              <a:t>This section outlines the project’s ability to absorb loans, its repayment prospects, solvency, and overall financial viability by presenting relevant ratios</a:t>
            </a:r>
            <a:endParaRPr b="0" sz="1600"/>
          </a:p>
          <a:p>
            <a:pPr indent="0" lvl="0" marL="0" rtl="0" algn="l">
              <a:lnSpc>
                <a:spcPct val="100000"/>
              </a:lnSpc>
              <a:spcBef>
                <a:spcPts val="0"/>
              </a:spcBef>
              <a:spcAft>
                <a:spcPts val="0"/>
              </a:spcAft>
              <a:buSzPts val="1200"/>
              <a:buNone/>
            </a:pPr>
            <a:r>
              <a:rPr b="0" lang="en" sz="1600"/>
              <a:t>based on financial projections. It includes:</a:t>
            </a:r>
            <a:endParaRPr b="0" sz="1600"/>
          </a:p>
          <a:p>
            <a:pPr indent="0" lvl="0" marL="0" rtl="0" algn="l">
              <a:lnSpc>
                <a:spcPct val="100000"/>
              </a:lnSpc>
              <a:spcBef>
                <a:spcPts val="0"/>
              </a:spcBef>
              <a:spcAft>
                <a:spcPts val="0"/>
              </a:spcAft>
              <a:buSzPts val="1200"/>
              <a:buNone/>
            </a:pPr>
            <a:r>
              <a:t/>
            </a:r>
            <a:endParaRPr sz="1600"/>
          </a:p>
          <a:p>
            <a:pPr indent="0" lvl="0" marL="0" rtl="0" algn="l">
              <a:lnSpc>
                <a:spcPct val="100000"/>
              </a:lnSpc>
              <a:spcBef>
                <a:spcPts val="0"/>
              </a:spcBef>
              <a:spcAft>
                <a:spcPts val="0"/>
              </a:spcAft>
              <a:buSzPts val="1200"/>
              <a:buNone/>
            </a:pPr>
            <a:r>
              <a:rPr lang="en" sz="1600"/>
              <a:t>▪ Profitability ratios: </a:t>
            </a:r>
            <a:r>
              <a:rPr b="0" lang="en" sz="1600"/>
              <a:t>calculating gross profit, operating profit and net profit</a:t>
            </a:r>
            <a:endParaRPr b="0" sz="1600"/>
          </a:p>
          <a:p>
            <a:pPr indent="0" lvl="0" marL="0" rtl="0" algn="l">
              <a:lnSpc>
                <a:spcPct val="100000"/>
              </a:lnSpc>
              <a:spcBef>
                <a:spcPts val="0"/>
              </a:spcBef>
              <a:spcAft>
                <a:spcPts val="0"/>
              </a:spcAft>
              <a:buSzPts val="1200"/>
              <a:buNone/>
            </a:pPr>
            <a:r>
              <a:rPr b="0" lang="en" sz="1600"/>
              <a:t>margins for each year, and average over the projected operating period.</a:t>
            </a:r>
            <a:endParaRPr b="0" sz="1600"/>
          </a:p>
          <a:p>
            <a:pPr indent="0" lvl="0" marL="0" rtl="0" algn="l">
              <a:lnSpc>
                <a:spcPct val="100000"/>
              </a:lnSpc>
              <a:spcBef>
                <a:spcPts val="0"/>
              </a:spcBef>
              <a:spcAft>
                <a:spcPts val="0"/>
              </a:spcAft>
              <a:buSzPts val="1200"/>
              <a:buNone/>
            </a:pPr>
            <a:r>
              <a:t/>
            </a:r>
            <a:endParaRPr b="0" sz="1600"/>
          </a:p>
          <a:p>
            <a:pPr indent="0" lvl="0" marL="0" rtl="0" algn="l">
              <a:lnSpc>
                <a:spcPct val="100000"/>
              </a:lnSpc>
              <a:spcBef>
                <a:spcPts val="0"/>
              </a:spcBef>
              <a:spcAft>
                <a:spcPts val="0"/>
              </a:spcAft>
              <a:buSzPts val="1200"/>
              <a:buNone/>
            </a:pPr>
            <a:r>
              <a:rPr lang="en" sz="1600"/>
              <a:t>▪ Liquidity ratios: c</a:t>
            </a:r>
            <a:r>
              <a:rPr b="0" lang="en" sz="1600"/>
              <a:t>alculating debt to equity ratio, and debt service coverage</a:t>
            </a:r>
            <a:endParaRPr b="0" sz="1600"/>
          </a:p>
          <a:p>
            <a:pPr indent="0" lvl="0" marL="0" rtl="0" algn="l">
              <a:lnSpc>
                <a:spcPct val="100000"/>
              </a:lnSpc>
              <a:spcBef>
                <a:spcPts val="0"/>
              </a:spcBef>
              <a:spcAft>
                <a:spcPts val="0"/>
              </a:spcAft>
              <a:buSzPts val="1200"/>
              <a:buNone/>
            </a:pPr>
            <a:r>
              <a:rPr b="0" lang="en" sz="1600"/>
              <a:t>for each year.</a:t>
            </a:r>
            <a:endParaRPr b="0" sz="1600"/>
          </a:p>
          <a:p>
            <a:pPr indent="0" lvl="0" marL="0" rtl="0" algn="l">
              <a:lnSpc>
                <a:spcPct val="100000"/>
              </a:lnSpc>
              <a:spcBef>
                <a:spcPts val="0"/>
              </a:spcBef>
              <a:spcAft>
                <a:spcPts val="0"/>
              </a:spcAft>
              <a:buSzPts val="1200"/>
              <a:buNone/>
            </a:pPr>
            <a:r>
              <a:t/>
            </a:r>
            <a:endParaRPr sz="1600"/>
          </a:p>
          <a:p>
            <a:pPr indent="0" lvl="0" marL="0" rtl="0" algn="l">
              <a:lnSpc>
                <a:spcPct val="100000"/>
              </a:lnSpc>
              <a:spcBef>
                <a:spcPts val="0"/>
              </a:spcBef>
              <a:spcAft>
                <a:spcPts val="0"/>
              </a:spcAft>
              <a:buSzPts val="1200"/>
              <a:buNone/>
            </a:pPr>
            <a:r>
              <a:rPr lang="en" sz="1600"/>
              <a:t>▪ Break-even and price analysis: </a:t>
            </a:r>
            <a:r>
              <a:rPr b="0" lang="en" sz="1600"/>
              <a:t>calculating break-even price, volume, and</a:t>
            </a:r>
            <a:endParaRPr b="0" sz="1600"/>
          </a:p>
          <a:p>
            <a:pPr indent="0" lvl="0" marL="0" rtl="0" algn="l">
              <a:lnSpc>
                <a:spcPct val="100000"/>
              </a:lnSpc>
              <a:spcBef>
                <a:spcPts val="0"/>
              </a:spcBef>
              <a:spcAft>
                <a:spcPts val="0"/>
              </a:spcAft>
              <a:buSzPts val="1200"/>
              <a:buNone/>
            </a:pPr>
            <a:r>
              <a:rPr b="0" lang="en" sz="1600"/>
              <a:t>Capacity.</a:t>
            </a:r>
            <a:endParaRPr b="0" sz="1600"/>
          </a:p>
          <a:p>
            <a:pPr indent="0" lvl="0" marL="0" rtl="0" algn="l">
              <a:lnSpc>
                <a:spcPct val="100000"/>
              </a:lnSpc>
              <a:spcBef>
                <a:spcPts val="0"/>
              </a:spcBef>
              <a:spcAft>
                <a:spcPts val="0"/>
              </a:spcAft>
              <a:buSzPts val="1200"/>
              <a:buNone/>
            </a:pPr>
            <a:r>
              <a:t/>
            </a:r>
            <a:endParaRPr b="0" sz="1600"/>
          </a:p>
          <a:p>
            <a:pPr indent="0" lvl="0" marL="0" rtl="0" algn="l">
              <a:lnSpc>
                <a:spcPct val="100000"/>
              </a:lnSpc>
              <a:spcBef>
                <a:spcPts val="0"/>
              </a:spcBef>
              <a:spcAft>
                <a:spcPts val="0"/>
              </a:spcAft>
              <a:buSzPts val="1200"/>
              <a:buNone/>
            </a:pPr>
            <a:r>
              <a:rPr lang="en" sz="1600"/>
              <a:t>▪ Profitability evaluation and capital recovery:</a:t>
            </a:r>
            <a:r>
              <a:rPr b="0" lang="en" sz="1600"/>
              <a:t> showing the return on</a:t>
            </a:r>
            <a:endParaRPr b="0" sz="1600"/>
          </a:p>
          <a:p>
            <a:pPr indent="0" lvl="0" marL="0" rtl="0" algn="l">
              <a:lnSpc>
                <a:spcPct val="100000"/>
              </a:lnSpc>
              <a:spcBef>
                <a:spcPts val="0"/>
              </a:spcBef>
              <a:spcAft>
                <a:spcPts val="0"/>
              </a:spcAft>
              <a:buSzPts val="1200"/>
              <a:buNone/>
            </a:pPr>
            <a:r>
              <a:rPr b="0" lang="en" sz="1600"/>
              <a:t>investment and return on equity, cash payback period, </a:t>
            </a:r>
            <a:endParaRPr b="0" sz="1600"/>
          </a:p>
          <a:p>
            <a:pPr indent="0" lvl="0" marL="0" rtl="0" algn="l">
              <a:lnSpc>
                <a:spcPct val="100000"/>
              </a:lnSpc>
              <a:spcBef>
                <a:spcPts val="0"/>
              </a:spcBef>
              <a:spcAft>
                <a:spcPts val="0"/>
              </a:spcAft>
              <a:buSzPts val="1200"/>
              <a:buNone/>
            </a:pPr>
            <a:r>
              <a:rPr b="0" lang="en" sz="1600"/>
              <a:t>discounted/internal rate of return and net present value.</a:t>
            </a:r>
            <a:endParaRPr b="0" sz="1600"/>
          </a:p>
          <a:p>
            <a:pPr indent="0" lvl="0" marL="0" rtl="0" algn="l">
              <a:lnSpc>
                <a:spcPct val="100000"/>
              </a:lnSpc>
              <a:spcBef>
                <a:spcPts val="0"/>
              </a:spcBef>
              <a:spcAft>
                <a:spcPts val="0"/>
              </a:spcAft>
              <a:buSzPts val="1200"/>
              <a:buNone/>
            </a:pPr>
            <a:r>
              <a:t/>
            </a:r>
            <a:endParaRPr sz="1600"/>
          </a:p>
        </p:txBody>
      </p:sp>
      <p:sp>
        <p:nvSpPr>
          <p:cNvPr id="607" name="Google Shape;607;p33"/>
          <p:cNvSpPr txBox="1"/>
          <p:nvPr>
            <p:ph type="title"/>
          </p:nvPr>
        </p:nvSpPr>
        <p:spPr>
          <a:xfrm>
            <a:off x="4846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Analyses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34"/>
          <p:cNvSpPr txBox="1"/>
          <p:nvPr>
            <p:ph idx="1" type="body"/>
          </p:nvPr>
        </p:nvSpPr>
        <p:spPr>
          <a:xfrm>
            <a:off x="179825" y="655000"/>
            <a:ext cx="6913200" cy="3291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b="0" lang="en" sz="1700"/>
              <a:t>These are indices used in expressing financial data in such a way that it can be compared, and trends identified and thus questions can be raised.</a:t>
            </a:r>
            <a:endParaRPr b="0" sz="1700"/>
          </a:p>
          <a:p>
            <a:pPr indent="0" lvl="0" marL="0" rtl="0" algn="l">
              <a:lnSpc>
                <a:spcPct val="100000"/>
              </a:lnSpc>
              <a:spcBef>
                <a:spcPts val="0"/>
              </a:spcBef>
              <a:spcAft>
                <a:spcPts val="0"/>
              </a:spcAft>
              <a:buSzPts val="1200"/>
              <a:buNone/>
            </a:pPr>
            <a:r>
              <a:t/>
            </a:r>
            <a:endParaRPr b="0" sz="1700"/>
          </a:p>
          <a:p>
            <a:pPr indent="457200" lvl="0" marL="0" rtl="0" algn="l">
              <a:lnSpc>
                <a:spcPct val="100000"/>
              </a:lnSpc>
              <a:spcBef>
                <a:spcPts val="0"/>
              </a:spcBef>
              <a:spcAft>
                <a:spcPts val="0"/>
              </a:spcAft>
              <a:buSzPts val="1200"/>
              <a:buNone/>
            </a:pPr>
            <a:r>
              <a:rPr lang="en" sz="1700"/>
              <a:t>Ratios </a:t>
            </a:r>
            <a:r>
              <a:rPr b="0" lang="en" sz="1700"/>
              <a:t>should be used to build up and summarize the evidence available and to create a picture from which, not conclusions, but better questions can be drawn.</a:t>
            </a:r>
            <a:endParaRPr b="0" sz="1700"/>
          </a:p>
          <a:p>
            <a:pPr indent="457200" lvl="0" marL="0" rtl="0" algn="l">
              <a:lnSpc>
                <a:spcPct val="100000"/>
              </a:lnSpc>
              <a:spcBef>
                <a:spcPts val="0"/>
              </a:spcBef>
              <a:spcAft>
                <a:spcPts val="0"/>
              </a:spcAft>
              <a:buSzPts val="1200"/>
              <a:buNone/>
            </a:pPr>
            <a:r>
              <a:t/>
            </a:r>
            <a:endParaRPr b="0" sz="1700"/>
          </a:p>
          <a:p>
            <a:pPr indent="457200" lvl="0" marL="0" rtl="0" algn="l">
              <a:lnSpc>
                <a:spcPct val="100000"/>
              </a:lnSpc>
              <a:spcBef>
                <a:spcPts val="0"/>
              </a:spcBef>
              <a:spcAft>
                <a:spcPts val="0"/>
              </a:spcAft>
              <a:buSzPts val="1200"/>
              <a:buNone/>
            </a:pPr>
            <a:r>
              <a:rPr lang="en" sz="1700"/>
              <a:t>Primary Ratio</a:t>
            </a:r>
            <a:r>
              <a:rPr b="0" lang="en" sz="1700"/>
              <a:t> considers the profit or return level of the business entity, normally for the</a:t>
            </a:r>
            <a:endParaRPr b="0" sz="1700"/>
          </a:p>
          <a:p>
            <a:pPr indent="0" lvl="0" marL="0" rtl="0" algn="l">
              <a:lnSpc>
                <a:spcPct val="100000"/>
              </a:lnSpc>
              <a:spcBef>
                <a:spcPts val="0"/>
              </a:spcBef>
              <a:spcAft>
                <a:spcPts val="0"/>
              </a:spcAft>
              <a:buSzPts val="1200"/>
              <a:buNone/>
            </a:pPr>
            <a:r>
              <a:rPr b="0" lang="en" sz="1700"/>
              <a:t>year, in relation to the capital employed or invested, or net assets during the same period.</a:t>
            </a:r>
            <a:endParaRPr b="0" sz="1700"/>
          </a:p>
          <a:p>
            <a:pPr indent="-336550" lvl="0" marL="457200" rtl="0" algn="l">
              <a:lnSpc>
                <a:spcPct val="100000"/>
              </a:lnSpc>
              <a:spcBef>
                <a:spcPts val="0"/>
              </a:spcBef>
              <a:spcAft>
                <a:spcPts val="0"/>
              </a:spcAft>
              <a:buSzPts val="1700"/>
              <a:buChar char="-"/>
            </a:pPr>
            <a:r>
              <a:rPr b="0" lang="en" sz="1700"/>
              <a:t>This is the primary measurement for all investment anywhere and in business, where the money has gone to.</a:t>
            </a:r>
            <a:endParaRPr b="0" sz="1700"/>
          </a:p>
        </p:txBody>
      </p:sp>
      <p:sp>
        <p:nvSpPr>
          <p:cNvPr id="613" name="Google Shape;613;p34"/>
          <p:cNvSpPr txBox="1"/>
          <p:nvPr>
            <p:ph type="title"/>
          </p:nvPr>
        </p:nvSpPr>
        <p:spPr>
          <a:xfrm>
            <a:off x="1798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RATIOS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35"/>
          <p:cNvSpPr txBox="1"/>
          <p:nvPr>
            <p:ph idx="1" type="body"/>
          </p:nvPr>
        </p:nvSpPr>
        <p:spPr>
          <a:xfrm>
            <a:off x="179825" y="655000"/>
            <a:ext cx="6913200" cy="4350300"/>
          </a:xfrm>
          <a:prstGeom prst="rect">
            <a:avLst/>
          </a:prstGeom>
          <a:noFill/>
          <a:ln>
            <a:noFill/>
          </a:ln>
        </p:spPr>
        <p:txBody>
          <a:bodyPr anchorCtr="0" anchor="t" bIns="91425" lIns="91425" spcFirstLastPara="1" rIns="91425" wrap="square" tIns="91425">
            <a:noAutofit/>
          </a:bodyPr>
          <a:lstStyle/>
          <a:p>
            <a:pPr indent="457200" lvl="0" marL="0" rtl="0" algn="l">
              <a:lnSpc>
                <a:spcPct val="100000"/>
              </a:lnSpc>
              <a:spcBef>
                <a:spcPts val="0"/>
              </a:spcBef>
              <a:spcAft>
                <a:spcPts val="0"/>
              </a:spcAft>
              <a:buSzPts val="1200"/>
              <a:buNone/>
            </a:pPr>
            <a:r>
              <a:rPr lang="en" sz="1700"/>
              <a:t>Secondary Ratios</a:t>
            </a:r>
            <a:r>
              <a:rPr b="0" lang="en" sz="1700"/>
              <a:t> are further investigation of primary ratio. These are ratios concerned with profitability – profit in relation to sales and the other is with activity </a:t>
            </a:r>
            <a:endParaRPr b="0" sz="1700"/>
          </a:p>
          <a:p>
            <a:pPr indent="457200" lvl="0" marL="0" rtl="0" algn="l">
              <a:lnSpc>
                <a:spcPct val="100000"/>
              </a:lnSpc>
              <a:spcBef>
                <a:spcPts val="0"/>
              </a:spcBef>
              <a:spcAft>
                <a:spcPts val="0"/>
              </a:spcAft>
              <a:buSzPts val="1200"/>
              <a:buNone/>
            </a:pPr>
            <a:r>
              <a:rPr b="0" lang="en" sz="1700"/>
              <a:t>– sales in relation to capital employed or net assets.</a:t>
            </a:r>
            <a:endParaRPr b="0" sz="1700"/>
          </a:p>
          <a:p>
            <a:pPr indent="0" lvl="0" marL="0" rtl="0" algn="l">
              <a:lnSpc>
                <a:spcPct val="100000"/>
              </a:lnSpc>
              <a:spcBef>
                <a:spcPts val="0"/>
              </a:spcBef>
              <a:spcAft>
                <a:spcPts val="0"/>
              </a:spcAft>
              <a:buSzPts val="1200"/>
              <a:buNone/>
            </a:pPr>
            <a:r>
              <a:t/>
            </a:r>
            <a:endParaRPr sz="1700"/>
          </a:p>
          <a:p>
            <a:pPr indent="457200" lvl="0" marL="0" rtl="0" algn="l">
              <a:lnSpc>
                <a:spcPct val="100000"/>
              </a:lnSpc>
              <a:spcBef>
                <a:spcPts val="0"/>
              </a:spcBef>
              <a:spcAft>
                <a:spcPts val="0"/>
              </a:spcAft>
              <a:buSzPts val="1200"/>
              <a:buNone/>
            </a:pPr>
            <a:r>
              <a:rPr lang="en" sz="1700"/>
              <a:t>Tertiary Ratios</a:t>
            </a:r>
            <a:r>
              <a:rPr b="0" lang="en" sz="1700"/>
              <a:t> evaluate profitability of the business and analysis of activity. The</a:t>
            </a:r>
            <a:r>
              <a:rPr b="0" lang="en" sz="1700" u="sng"/>
              <a:t> profitability ratio </a:t>
            </a:r>
            <a:r>
              <a:rPr b="0" lang="en" sz="1700"/>
              <a:t>can be assessed from the point of view of gross profit or contribution to sales as a percentage. </a:t>
            </a:r>
            <a:r>
              <a:rPr b="0" lang="en" sz="1700" u="sng"/>
              <a:t>Activity or use of assets ratio</a:t>
            </a:r>
            <a:r>
              <a:rPr b="0" lang="en" sz="1700"/>
              <a:t> is an examination of activity by comparing sales separately with fixed assets and working capital.</a:t>
            </a:r>
            <a:endParaRPr b="0" sz="1700"/>
          </a:p>
          <a:p>
            <a:pPr indent="457200" lvl="0" marL="0" rtl="0" algn="l">
              <a:lnSpc>
                <a:spcPct val="100000"/>
              </a:lnSpc>
              <a:spcBef>
                <a:spcPts val="0"/>
              </a:spcBef>
              <a:spcAft>
                <a:spcPts val="0"/>
              </a:spcAft>
              <a:buSzPts val="1200"/>
              <a:buNone/>
            </a:pPr>
            <a:r>
              <a:t/>
            </a:r>
            <a:endParaRPr b="0" sz="1700"/>
          </a:p>
          <a:p>
            <a:pPr indent="457200" lvl="0" marL="0" rtl="0" algn="l">
              <a:lnSpc>
                <a:spcPct val="100000"/>
              </a:lnSpc>
              <a:spcBef>
                <a:spcPts val="0"/>
              </a:spcBef>
              <a:spcAft>
                <a:spcPts val="0"/>
              </a:spcAft>
              <a:buSzPts val="1200"/>
              <a:buNone/>
            </a:pPr>
            <a:r>
              <a:rPr lang="en" sz="1700"/>
              <a:t>Financial status ratios</a:t>
            </a:r>
            <a:r>
              <a:rPr b="0" lang="en" sz="1700"/>
              <a:t> are those that help analyze a business’s financial standing in terms of its ability to pay liabilities and settle obligations.</a:t>
            </a:r>
            <a:endParaRPr b="0" sz="1700"/>
          </a:p>
        </p:txBody>
      </p:sp>
      <p:sp>
        <p:nvSpPr>
          <p:cNvPr id="619" name="Google Shape;619;p35"/>
          <p:cNvSpPr txBox="1"/>
          <p:nvPr>
            <p:ph type="title"/>
          </p:nvPr>
        </p:nvSpPr>
        <p:spPr>
          <a:xfrm>
            <a:off x="1798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RATIOS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3" name="Shape 623"/>
        <p:cNvGrpSpPr/>
        <p:nvPr/>
      </p:nvGrpSpPr>
      <p:grpSpPr>
        <a:xfrm>
          <a:off x="0" y="0"/>
          <a:ext cx="0" cy="0"/>
          <a:chOff x="0" y="0"/>
          <a:chExt cx="0" cy="0"/>
        </a:xfrm>
      </p:grpSpPr>
      <p:sp>
        <p:nvSpPr>
          <p:cNvPr id="624" name="Google Shape;624;p36"/>
          <p:cNvSpPr txBox="1"/>
          <p:nvPr>
            <p:ph idx="1" type="body"/>
          </p:nvPr>
        </p:nvSpPr>
        <p:spPr>
          <a:xfrm>
            <a:off x="179825" y="655000"/>
            <a:ext cx="6913200" cy="4350300"/>
          </a:xfrm>
          <a:prstGeom prst="rect">
            <a:avLst/>
          </a:prstGeom>
          <a:noFill/>
          <a:ln>
            <a:noFill/>
          </a:ln>
        </p:spPr>
        <p:txBody>
          <a:bodyPr anchorCtr="0" anchor="t" bIns="91425" lIns="91425" spcFirstLastPara="1" rIns="91425" wrap="square" tIns="91425">
            <a:noAutofit/>
          </a:bodyPr>
          <a:lstStyle/>
          <a:p>
            <a:pPr indent="457200" lvl="0" marL="0" rtl="0" algn="l">
              <a:lnSpc>
                <a:spcPct val="100000"/>
              </a:lnSpc>
              <a:spcBef>
                <a:spcPts val="0"/>
              </a:spcBef>
              <a:spcAft>
                <a:spcPts val="0"/>
              </a:spcAft>
              <a:buSzPts val="1200"/>
              <a:buNone/>
            </a:pPr>
            <a:r>
              <a:rPr lang="en" sz="1700"/>
              <a:t>Liquidity ratio</a:t>
            </a:r>
            <a:r>
              <a:rPr b="0" lang="en" sz="1700"/>
              <a:t> is the relationship of current assets to current liabilities. Also,</a:t>
            </a:r>
            <a:r>
              <a:rPr b="0" lang="en" sz="1700" u="sng"/>
              <a:t> acid test </a:t>
            </a:r>
            <a:r>
              <a:rPr b="0" lang="en" sz="1700"/>
              <a:t>or </a:t>
            </a:r>
            <a:r>
              <a:rPr b="0" lang="en" sz="1700" u="sng"/>
              <a:t>quick test ratio</a:t>
            </a:r>
            <a:r>
              <a:rPr b="0" lang="en" sz="1700"/>
              <a:t> can be used to measure liquidity.</a:t>
            </a:r>
            <a:endParaRPr b="0" sz="1700"/>
          </a:p>
          <a:p>
            <a:pPr indent="457200" lvl="0" marL="0" rtl="0" algn="l">
              <a:lnSpc>
                <a:spcPct val="100000"/>
              </a:lnSpc>
              <a:spcBef>
                <a:spcPts val="0"/>
              </a:spcBef>
              <a:spcAft>
                <a:spcPts val="0"/>
              </a:spcAft>
              <a:buSzPts val="1200"/>
              <a:buNone/>
            </a:pPr>
            <a:r>
              <a:t/>
            </a:r>
            <a:endParaRPr b="0" sz="1700"/>
          </a:p>
          <a:p>
            <a:pPr indent="457200" lvl="0" marL="0" rtl="0" algn="l">
              <a:lnSpc>
                <a:spcPct val="100000"/>
              </a:lnSpc>
              <a:spcBef>
                <a:spcPts val="0"/>
              </a:spcBef>
              <a:spcAft>
                <a:spcPts val="0"/>
              </a:spcAft>
              <a:buSzPts val="1200"/>
              <a:buNone/>
            </a:pPr>
            <a:r>
              <a:rPr b="0" lang="en" sz="1700" u="sng"/>
              <a:t>Stock turnover, collection and payment ratios </a:t>
            </a:r>
            <a:r>
              <a:rPr b="0" lang="en" sz="1700"/>
              <a:t>include stock turnover, collection period and payment period in conjunction with the liquidity ratios to evaluate whether stocks are being controlled and credit policies are enforced.</a:t>
            </a:r>
            <a:endParaRPr b="0" sz="1700"/>
          </a:p>
          <a:p>
            <a:pPr indent="0" lvl="0" marL="0" rtl="0" algn="l">
              <a:lnSpc>
                <a:spcPct val="100000"/>
              </a:lnSpc>
              <a:spcBef>
                <a:spcPts val="0"/>
              </a:spcBef>
              <a:spcAft>
                <a:spcPts val="0"/>
              </a:spcAft>
              <a:buSzPts val="1200"/>
              <a:buNone/>
            </a:pPr>
            <a:r>
              <a:t/>
            </a:r>
            <a:endParaRPr sz="1800"/>
          </a:p>
          <a:p>
            <a:pPr indent="457200" lvl="0" marL="0" rtl="0" algn="l">
              <a:lnSpc>
                <a:spcPct val="100000"/>
              </a:lnSpc>
              <a:spcBef>
                <a:spcPts val="0"/>
              </a:spcBef>
              <a:spcAft>
                <a:spcPts val="0"/>
              </a:spcAft>
              <a:buSzPts val="1200"/>
              <a:buNone/>
            </a:pPr>
            <a:r>
              <a:rPr lang="en" sz="1800"/>
              <a:t>Solvency ratios</a:t>
            </a:r>
            <a:r>
              <a:rPr b="0" lang="en" sz="1800"/>
              <a:t> calculate the ability of the business to meet the interest due from the profits available.</a:t>
            </a:r>
            <a:endParaRPr b="0" sz="1800"/>
          </a:p>
          <a:p>
            <a:pPr indent="0" lvl="0" marL="0" rtl="0" algn="l">
              <a:lnSpc>
                <a:spcPct val="100000"/>
              </a:lnSpc>
              <a:spcBef>
                <a:spcPts val="0"/>
              </a:spcBef>
              <a:spcAft>
                <a:spcPts val="0"/>
              </a:spcAft>
              <a:buSzPts val="1200"/>
              <a:buNone/>
            </a:pPr>
            <a:r>
              <a:t/>
            </a:r>
            <a:endParaRPr b="0" sz="1800"/>
          </a:p>
          <a:p>
            <a:pPr indent="457200" lvl="0" marL="0" rtl="0" algn="l">
              <a:lnSpc>
                <a:spcPct val="100000"/>
              </a:lnSpc>
              <a:spcBef>
                <a:spcPts val="0"/>
              </a:spcBef>
              <a:spcAft>
                <a:spcPts val="0"/>
              </a:spcAft>
              <a:buSzPts val="1200"/>
              <a:buNone/>
            </a:pPr>
            <a:r>
              <a:rPr lang="en" sz="1800"/>
              <a:t>Investment ratios</a:t>
            </a:r>
            <a:r>
              <a:rPr b="0" lang="en" sz="1800"/>
              <a:t> are intended to give investors the financial position of the business and the invested capital.</a:t>
            </a:r>
            <a:endParaRPr b="0" sz="1800"/>
          </a:p>
          <a:p>
            <a:pPr indent="0" lvl="0" marL="0" rtl="0" algn="l">
              <a:lnSpc>
                <a:spcPct val="100000"/>
              </a:lnSpc>
              <a:spcBef>
                <a:spcPts val="0"/>
              </a:spcBef>
              <a:spcAft>
                <a:spcPts val="0"/>
              </a:spcAft>
              <a:buSzPts val="1200"/>
              <a:buNone/>
            </a:pPr>
            <a:r>
              <a:t/>
            </a:r>
            <a:endParaRPr b="0" sz="1800"/>
          </a:p>
        </p:txBody>
      </p:sp>
      <p:sp>
        <p:nvSpPr>
          <p:cNvPr id="625" name="Google Shape;625;p36"/>
          <p:cNvSpPr txBox="1"/>
          <p:nvPr>
            <p:ph type="title"/>
          </p:nvPr>
        </p:nvSpPr>
        <p:spPr>
          <a:xfrm>
            <a:off x="1798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RATIOS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9" name="Shape 629"/>
        <p:cNvGrpSpPr/>
        <p:nvPr/>
      </p:nvGrpSpPr>
      <p:grpSpPr>
        <a:xfrm>
          <a:off x="0" y="0"/>
          <a:ext cx="0" cy="0"/>
          <a:chOff x="0" y="0"/>
          <a:chExt cx="0" cy="0"/>
        </a:xfrm>
      </p:grpSpPr>
      <p:sp>
        <p:nvSpPr>
          <p:cNvPr id="630" name="Google Shape;630;p37"/>
          <p:cNvSpPr txBox="1"/>
          <p:nvPr>
            <p:ph idx="1" type="body"/>
          </p:nvPr>
        </p:nvSpPr>
        <p:spPr>
          <a:xfrm>
            <a:off x="179825" y="655000"/>
            <a:ext cx="6913200" cy="4350300"/>
          </a:xfrm>
          <a:prstGeom prst="rect">
            <a:avLst/>
          </a:prstGeom>
          <a:noFill/>
          <a:ln>
            <a:noFill/>
          </a:ln>
        </p:spPr>
        <p:txBody>
          <a:bodyPr anchorCtr="0" anchor="t" bIns="91425" lIns="91425" spcFirstLastPara="1" rIns="91425" wrap="square" tIns="91425">
            <a:noAutofit/>
          </a:bodyPr>
          <a:lstStyle/>
          <a:p>
            <a:pPr indent="457200" lvl="0" marL="0" rtl="0" algn="l">
              <a:lnSpc>
                <a:spcPct val="100000"/>
              </a:lnSpc>
              <a:spcBef>
                <a:spcPts val="0"/>
              </a:spcBef>
              <a:spcAft>
                <a:spcPts val="0"/>
              </a:spcAft>
              <a:buSzPts val="1200"/>
              <a:buNone/>
            </a:pPr>
            <a:r>
              <a:rPr lang="en" sz="2000"/>
              <a:t>Return on equity</a:t>
            </a:r>
            <a:r>
              <a:rPr b="0" lang="en" sz="2000"/>
              <a:t> confines its view to the profits belonging to the shareholders – the profit after tax and interest – and its relationship to the shareholders’ funds.</a:t>
            </a:r>
            <a:endParaRPr b="0" sz="2000"/>
          </a:p>
          <a:p>
            <a:pPr indent="0" lvl="0" marL="0" rtl="0" algn="l">
              <a:lnSpc>
                <a:spcPct val="100000"/>
              </a:lnSpc>
              <a:spcBef>
                <a:spcPts val="0"/>
              </a:spcBef>
              <a:spcAft>
                <a:spcPts val="0"/>
              </a:spcAft>
              <a:buSzPts val="1200"/>
              <a:buNone/>
            </a:pPr>
            <a:r>
              <a:t/>
            </a:r>
            <a:endParaRPr b="0" sz="2000"/>
          </a:p>
          <a:p>
            <a:pPr indent="457200" lvl="0" marL="0" rtl="0" algn="l">
              <a:lnSpc>
                <a:spcPct val="100000"/>
              </a:lnSpc>
              <a:spcBef>
                <a:spcPts val="0"/>
              </a:spcBef>
              <a:spcAft>
                <a:spcPts val="0"/>
              </a:spcAft>
              <a:buSzPts val="1200"/>
              <a:buNone/>
            </a:pPr>
            <a:r>
              <a:rPr lang="en" sz="2000"/>
              <a:t>Earnings per share </a:t>
            </a:r>
            <a:r>
              <a:rPr b="0" lang="en" sz="2000"/>
              <a:t>is the central measurement of profitability from an investor’s point of view. This is the ratio of profit after tax and interest against numbers of issued shares.</a:t>
            </a:r>
            <a:endParaRPr b="0" sz="2000"/>
          </a:p>
          <a:p>
            <a:pPr indent="457200" lvl="0" marL="0" rtl="0" algn="l">
              <a:lnSpc>
                <a:spcPct val="100000"/>
              </a:lnSpc>
              <a:spcBef>
                <a:spcPts val="0"/>
              </a:spcBef>
              <a:spcAft>
                <a:spcPts val="0"/>
              </a:spcAft>
              <a:buSzPts val="1200"/>
              <a:buNone/>
            </a:pPr>
            <a:r>
              <a:t/>
            </a:r>
            <a:endParaRPr sz="2000"/>
          </a:p>
          <a:p>
            <a:pPr indent="457200" lvl="0" marL="0" rtl="0" algn="l">
              <a:lnSpc>
                <a:spcPct val="100000"/>
              </a:lnSpc>
              <a:spcBef>
                <a:spcPts val="0"/>
              </a:spcBef>
              <a:spcAft>
                <a:spcPts val="0"/>
              </a:spcAft>
              <a:buSzPts val="1200"/>
              <a:buNone/>
            </a:pPr>
            <a:r>
              <a:rPr lang="en" sz="2000"/>
              <a:t>Price/earnings ratio </a:t>
            </a:r>
            <a:r>
              <a:rPr b="0" lang="en" sz="2000"/>
              <a:t>expresses the number of times the price of the share exceeds the earnings per share.</a:t>
            </a:r>
            <a:endParaRPr b="0" sz="2000"/>
          </a:p>
          <a:p>
            <a:pPr indent="0" lvl="0" marL="0" rtl="0" algn="l">
              <a:lnSpc>
                <a:spcPct val="100000"/>
              </a:lnSpc>
              <a:spcBef>
                <a:spcPts val="0"/>
              </a:spcBef>
              <a:spcAft>
                <a:spcPts val="0"/>
              </a:spcAft>
              <a:buSzPts val="1200"/>
              <a:buNone/>
            </a:pPr>
            <a:r>
              <a:t/>
            </a:r>
            <a:endParaRPr sz="2000"/>
          </a:p>
          <a:p>
            <a:pPr indent="0" lvl="0" marL="0" rtl="0" algn="l">
              <a:lnSpc>
                <a:spcPct val="100000"/>
              </a:lnSpc>
              <a:spcBef>
                <a:spcPts val="0"/>
              </a:spcBef>
              <a:spcAft>
                <a:spcPts val="0"/>
              </a:spcAft>
              <a:buSzPts val="1200"/>
              <a:buNone/>
            </a:pPr>
            <a:r>
              <a:t/>
            </a:r>
            <a:endParaRPr b="0" sz="2000"/>
          </a:p>
        </p:txBody>
      </p:sp>
      <p:sp>
        <p:nvSpPr>
          <p:cNvPr id="631" name="Google Shape;631;p37"/>
          <p:cNvSpPr txBox="1"/>
          <p:nvPr>
            <p:ph type="title"/>
          </p:nvPr>
        </p:nvSpPr>
        <p:spPr>
          <a:xfrm>
            <a:off x="1798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RATIOS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p38"/>
          <p:cNvSpPr txBox="1"/>
          <p:nvPr>
            <p:ph idx="1" type="body"/>
          </p:nvPr>
        </p:nvSpPr>
        <p:spPr>
          <a:xfrm>
            <a:off x="179825" y="655000"/>
            <a:ext cx="6913200" cy="4350300"/>
          </a:xfrm>
          <a:prstGeom prst="rect">
            <a:avLst/>
          </a:prstGeom>
          <a:noFill/>
          <a:ln>
            <a:noFill/>
          </a:ln>
        </p:spPr>
        <p:txBody>
          <a:bodyPr anchorCtr="0" anchor="t" bIns="91425" lIns="91425" spcFirstLastPara="1" rIns="91425" wrap="square" tIns="91425">
            <a:noAutofit/>
          </a:bodyPr>
          <a:lstStyle/>
          <a:p>
            <a:pPr indent="457200" lvl="0" marL="0" rtl="0" algn="l">
              <a:lnSpc>
                <a:spcPct val="100000"/>
              </a:lnSpc>
              <a:spcBef>
                <a:spcPts val="0"/>
              </a:spcBef>
              <a:spcAft>
                <a:spcPts val="0"/>
              </a:spcAft>
              <a:buSzPts val="1200"/>
              <a:buNone/>
            </a:pPr>
            <a:r>
              <a:rPr lang="en" sz="2000"/>
              <a:t>Dividend yield </a:t>
            </a:r>
            <a:r>
              <a:rPr b="0" lang="en" sz="2000"/>
              <a:t>reveals rewards to investors – the dividends paid to them, with the market price of their shares.</a:t>
            </a:r>
            <a:endParaRPr b="0" sz="2000"/>
          </a:p>
          <a:p>
            <a:pPr indent="0" lvl="0" marL="0" rtl="0" algn="l">
              <a:lnSpc>
                <a:spcPct val="100000"/>
              </a:lnSpc>
              <a:spcBef>
                <a:spcPts val="0"/>
              </a:spcBef>
              <a:spcAft>
                <a:spcPts val="0"/>
              </a:spcAft>
              <a:buSzPts val="1200"/>
              <a:buNone/>
            </a:pPr>
            <a:r>
              <a:t/>
            </a:r>
            <a:endParaRPr b="0" sz="2000"/>
          </a:p>
          <a:p>
            <a:pPr indent="457200" lvl="0" marL="0" rtl="0" algn="l">
              <a:lnSpc>
                <a:spcPct val="100000"/>
              </a:lnSpc>
              <a:spcBef>
                <a:spcPts val="0"/>
              </a:spcBef>
              <a:spcAft>
                <a:spcPts val="0"/>
              </a:spcAft>
              <a:buSzPts val="1200"/>
              <a:buNone/>
            </a:pPr>
            <a:r>
              <a:rPr lang="en" sz="2000"/>
              <a:t>Dividend cover </a:t>
            </a:r>
            <a:r>
              <a:rPr b="0" lang="en" sz="2000"/>
              <a:t>uncovers the generosity of the business, in terms of determining the proportion of the profits distributed to investors. The higher the dividend cover, the greater the retention; the lower, the greater the distribution.</a:t>
            </a:r>
            <a:endParaRPr b="0" sz="2000"/>
          </a:p>
          <a:p>
            <a:pPr indent="0" lvl="0" marL="0" rtl="0" algn="l">
              <a:lnSpc>
                <a:spcPct val="100000"/>
              </a:lnSpc>
              <a:spcBef>
                <a:spcPts val="0"/>
              </a:spcBef>
              <a:spcAft>
                <a:spcPts val="0"/>
              </a:spcAft>
              <a:buSzPts val="1200"/>
              <a:buNone/>
            </a:pPr>
            <a:r>
              <a:t/>
            </a:r>
            <a:endParaRPr b="0" sz="2000"/>
          </a:p>
          <a:p>
            <a:pPr indent="0" lvl="0" marL="0" rtl="0" algn="l">
              <a:lnSpc>
                <a:spcPct val="100000"/>
              </a:lnSpc>
              <a:spcBef>
                <a:spcPts val="0"/>
              </a:spcBef>
              <a:spcAft>
                <a:spcPts val="0"/>
              </a:spcAft>
              <a:buSzPts val="1200"/>
              <a:buNone/>
            </a:pPr>
            <a:r>
              <a:t/>
            </a:r>
            <a:endParaRPr sz="2000"/>
          </a:p>
        </p:txBody>
      </p:sp>
      <p:sp>
        <p:nvSpPr>
          <p:cNvPr id="637" name="Google Shape;637;p38"/>
          <p:cNvSpPr txBox="1"/>
          <p:nvPr>
            <p:ph type="title"/>
          </p:nvPr>
        </p:nvSpPr>
        <p:spPr>
          <a:xfrm>
            <a:off x="179825" y="823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FINANCIAL RATIOS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sp>
        <p:nvSpPr>
          <p:cNvPr id="642" name="Google Shape;642;p39"/>
          <p:cNvSpPr txBox="1"/>
          <p:nvPr>
            <p:ph idx="1" type="body"/>
          </p:nvPr>
        </p:nvSpPr>
        <p:spPr>
          <a:xfrm>
            <a:off x="110400" y="578800"/>
            <a:ext cx="7223100" cy="347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b="1" lang="en" sz="1600"/>
              <a:t>Activity ratios</a:t>
            </a:r>
            <a:r>
              <a:rPr lang="en" sz="1600"/>
              <a:t> are related to operations and operating efficiency because they measure how quickly the firm is converting assets into cash.</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Inventory turnover</a:t>
            </a:r>
            <a:r>
              <a:rPr lang="en" sz="1600"/>
              <a:t> measures how many times per period (usually a year) the firm sells through its inventory.</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Accounts receivable turnover</a:t>
            </a:r>
            <a:r>
              <a:rPr lang="en" sz="1600"/>
              <a:t> is the annual credit sales of the firm divided by the accounts receivable.</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Average collection period</a:t>
            </a:r>
            <a:r>
              <a:rPr lang="en" sz="1600"/>
              <a:t> is also called “days of sales outstanding”, the average collection period describes the average time it takes to collect accounts.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Inventory conversion cycle </a:t>
            </a:r>
            <a:r>
              <a:rPr lang="en" sz="1600"/>
              <a:t>combines the days of sales in inventory and days</a:t>
            </a:r>
            <a:endParaRPr sz="1600"/>
          </a:p>
          <a:p>
            <a:pPr indent="0" lvl="0" marL="0" rtl="0" algn="l">
              <a:lnSpc>
                <a:spcPct val="100000"/>
              </a:lnSpc>
              <a:spcBef>
                <a:spcPts val="0"/>
              </a:spcBef>
              <a:spcAft>
                <a:spcPts val="0"/>
              </a:spcAft>
              <a:buSzPts val="1400"/>
              <a:buNone/>
            </a:pPr>
            <a:r>
              <a:rPr lang="en" sz="1600"/>
              <a:t>of sales in accounts receivable. It gives the company an idea as to how long it takes to convert inventory to accounts receivable and subsequently, into cash.</a:t>
            </a:r>
            <a:endParaRPr sz="1600"/>
          </a:p>
        </p:txBody>
      </p:sp>
      <p:sp>
        <p:nvSpPr>
          <p:cNvPr id="643" name="Google Shape;643;p39"/>
          <p:cNvSpPr txBox="1"/>
          <p:nvPr>
            <p:ph type="title"/>
          </p:nvPr>
        </p:nvSpPr>
        <p:spPr>
          <a:xfrm>
            <a:off x="110400" y="61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Activity Ratios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sp>
        <p:nvSpPr>
          <p:cNvPr id="648" name="Google Shape;648;p40"/>
          <p:cNvSpPr txBox="1"/>
          <p:nvPr>
            <p:ph idx="1" type="body"/>
          </p:nvPr>
        </p:nvSpPr>
        <p:spPr>
          <a:xfrm>
            <a:off x="186600" y="731200"/>
            <a:ext cx="7053300" cy="347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b="1" lang="en" sz="1800"/>
              <a:t>Asset turnover </a:t>
            </a:r>
            <a:r>
              <a:rPr lang="en" sz="1800"/>
              <a:t>is concerned with efficient use of assets. The goal is not to sell through the fixed assets but to maximize the efficiency of those assets.</a:t>
            </a:r>
            <a:endParaRPr sz="1800"/>
          </a:p>
          <a:p>
            <a:pPr indent="0" lvl="0" marL="0" rtl="0" algn="l">
              <a:lnSpc>
                <a:spcPct val="100000"/>
              </a:lnSpc>
              <a:spcBef>
                <a:spcPts val="0"/>
              </a:spcBef>
              <a:spcAft>
                <a:spcPts val="0"/>
              </a:spcAft>
              <a:buSzPts val="1400"/>
              <a:buNone/>
            </a:pPr>
            <a:r>
              <a:t/>
            </a:r>
            <a:endParaRPr sz="1800"/>
          </a:p>
          <a:p>
            <a:pPr indent="0" lvl="0" marL="0" rtl="0" algn="l">
              <a:lnSpc>
                <a:spcPct val="100000"/>
              </a:lnSpc>
              <a:spcBef>
                <a:spcPts val="0"/>
              </a:spcBef>
              <a:spcAft>
                <a:spcPts val="0"/>
              </a:spcAft>
              <a:buSzPts val="1400"/>
              <a:buNone/>
            </a:pPr>
            <a:r>
              <a:rPr b="1" lang="en" sz="1800"/>
              <a:t>Fixed asset turnover</a:t>
            </a:r>
            <a:r>
              <a:rPr lang="en" sz="1800"/>
              <a:t> looks at sales in comparison to the long-term assets of the firm, such as land, equipment, and plants.</a:t>
            </a:r>
            <a:endParaRPr sz="1800"/>
          </a:p>
          <a:p>
            <a:pPr indent="0" lvl="0" marL="0" rtl="0" algn="l">
              <a:lnSpc>
                <a:spcPct val="100000"/>
              </a:lnSpc>
              <a:spcBef>
                <a:spcPts val="0"/>
              </a:spcBef>
              <a:spcAft>
                <a:spcPts val="0"/>
              </a:spcAft>
              <a:buSzPts val="1400"/>
              <a:buNone/>
            </a:pPr>
            <a:r>
              <a:t/>
            </a:r>
            <a:endParaRPr sz="1800"/>
          </a:p>
          <a:p>
            <a:pPr indent="0" lvl="0" marL="0" rtl="0" algn="l">
              <a:lnSpc>
                <a:spcPct val="100000"/>
              </a:lnSpc>
              <a:spcBef>
                <a:spcPts val="0"/>
              </a:spcBef>
              <a:spcAft>
                <a:spcPts val="0"/>
              </a:spcAft>
              <a:buSzPts val="1400"/>
              <a:buNone/>
            </a:pPr>
            <a:r>
              <a:rPr b="1" lang="en" sz="1800"/>
              <a:t>Total asset turnove</a:t>
            </a:r>
            <a:r>
              <a:rPr lang="en" sz="1800"/>
              <a:t>r combines the effects of current asset management, the</a:t>
            </a:r>
            <a:endParaRPr sz="1800"/>
          </a:p>
          <a:p>
            <a:pPr indent="0" lvl="0" marL="0" rtl="0" algn="l">
              <a:lnSpc>
                <a:spcPct val="100000"/>
              </a:lnSpc>
              <a:spcBef>
                <a:spcPts val="0"/>
              </a:spcBef>
              <a:spcAft>
                <a:spcPts val="0"/>
              </a:spcAft>
              <a:buSzPts val="1400"/>
              <a:buNone/>
            </a:pPr>
            <a:r>
              <a:rPr lang="en" sz="1800"/>
              <a:t>conversion of inventory and accounts receivable into cash and fixed asset management. It allows the firm to compare how well it is managing each type of asset.</a:t>
            </a:r>
            <a:endParaRPr sz="1800"/>
          </a:p>
          <a:p>
            <a:pPr indent="0" lvl="0" marL="0" rtl="0" algn="l">
              <a:lnSpc>
                <a:spcPct val="100000"/>
              </a:lnSpc>
              <a:spcBef>
                <a:spcPts val="0"/>
              </a:spcBef>
              <a:spcAft>
                <a:spcPts val="0"/>
              </a:spcAft>
              <a:buSzPts val="1400"/>
              <a:buNone/>
            </a:pPr>
            <a:r>
              <a:t/>
            </a:r>
            <a:endParaRPr sz="1800"/>
          </a:p>
        </p:txBody>
      </p:sp>
      <p:sp>
        <p:nvSpPr>
          <p:cNvPr id="649" name="Google Shape;649;p40"/>
          <p:cNvSpPr txBox="1"/>
          <p:nvPr>
            <p:ph type="title"/>
          </p:nvPr>
        </p:nvSpPr>
        <p:spPr>
          <a:xfrm>
            <a:off x="186600" y="158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Activity Ratios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41"/>
          <p:cNvSpPr txBox="1"/>
          <p:nvPr>
            <p:ph idx="1" type="body"/>
          </p:nvPr>
        </p:nvSpPr>
        <p:spPr>
          <a:xfrm>
            <a:off x="186600" y="731200"/>
            <a:ext cx="7704000" cy="347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a:t>It is the responsibility of the financial manager to determine the level of debt that</a:t>
            </a:r>
            <a:endParaRPr sz="1600"/>
          </a:p>
          <a:p>
            <a:pPr indent="0" lvl="0" marL="0" rtl="0" algn="l">
              <a:lnSpc>
                <a:spcPct val="100000"/>
              </a:lnSpc>
              <a:spcBef>
                <a:spcPts val="0"/>
              </a:spcBef>
              <a:spcAft>
                <a:spcPts val="0"/>
              </a:spcAft>
              <a:buSzPts val="1400"/>
              <a:buNone/>
            </a:pPr>
            <a:r>
              <a:rPr lang="en" sz="1600"/>
              <a:t>is appropriate for a firm. Debt or loan has a fixed value if the company is making regular payments.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Debt to equity ratio</a:t>
            </a:r>
            <a:r>
              <a:rPr lang="en" sz="1600"/>
              <a:t> shows the relationship between debt and equity</a:t>
            </a:r>
            <a:endParaRPr sz="1600"/>
          </a:p>
          <a:p>
            <a:pPr indent="0" lvl="0" marL="0" rtl="0" algn="l">
              <a:lnSpc>
                <a:spcPct val="100000"/>
              </a:lnSpc>
              <a:spcBef>
                <a:spcPts val="0"/>
              </a:spcBef>
              <a:spcAft>
                <a:spcPts val="0"/>
              </a:spcAft>
              <a:buSzPts val="1400"/>
              <a:buNone/>
            </a:pPr>
            <a:r>
              <a:rPr b="1" lang="en" sz="1600"/>
              <a:t>Times-interest-earned ratio</a:t>
            </a:r>
            <a:r>
              <a:rPr lang="en" sz="1600"/>
              <a:t> determines if the firm is capable of serving the</a:t>
            </a:r>
            <a:endParaRPr sz="1600"/>
          </a:p>
          <a:p>
            <a:pPr indent="0" lvl="0" marL="0" rtl="0" algn="l">
              <a:lnSpc>
                <a:spcPct val="100000"/>
              </a:lnSpc>
              <a:spcBef>
                <a:spcPts val="0"/>
              </a:spcBef>
              <a:spcAft>
                <a:spcPts val="0"/>
              </a:spcAft>
              <a:buSzPts val="1400"/>
              <a:buNone/>
            </a:pPr>
            <a:r>
              <a:rPr lang="en" sz="1600"/>
              <a:t>interest they have for debts and gives idea of whether additional interest expense could be added. Debt obliges the firm to make specified payments of both principal and interest at</a:t>
            </a:r>
            <a:endParaRPr sz="1600"/>
          </a:p>
          <a:p>
            <a:pPr indent="0" lvl="0" marL="0" rtl="0" algn="l">
              <a:lnSpc>
                <a:spcPct val="100000"/>
              </a:lnSpc>
              <a:spcBef>
                <a:spcPts val="0"/>
              </a:spcBef>
              <a:spcAft>
                <a:spcPts val="0"/>
              </a:spcAft>
              <a:buSzPts val="1400"/>
              <a:buNone/>
            </a:pPr>
            <a:r>
              <a:rPr lang="en" sz="1600"/>
              <a:t>regular intervals.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lang="en" sz="1600"/>
              <a:t>Times-interest-earned ratio = </a:t>
            </a:r>
            <a:r>
              <a:rPr lang="en" sz="1600" u="sng"/>
              <a:t>operating income</a:t>
            </a:r>
            <a:r>
              <a:rPr lang="en" sz="1600"/>
              <a:t> (operating before int. &amp; tax)</a:t>
            </a:r>
            <a:endParaRPr sz="1600"/>
          </a:p>
          <a:p>
            <a:pPr indent="0" lvl="0" marL="2743200" rtl="0" algn="l">
              <a:lnSpc>
                <a:spcPct val="100000"/>
              </a:lnSpc>
              <a:spcBef>
                <a:spcPts val="0"/>
              </a:spcBef>
              <a:spcAft>
                <a:spcPts val="0"/>
              </a:spcAft>
              <a:buSzPts val="1400"/>
              <a:buNone/>
            </a:pPr>
            <a:r>
              <a:rPr lang="en" sz="1600"/>
              <a:t>       Interest</a:t>
            </a:r>
            <a:endParaRPr sz="1600"/>
          </a:p>
          <a:p>
            <a:pPr indent="0" lvl="0" marL="0" rtl="0" algn="l">
              <a:lnSpc>
                <a:spcPct val="100000"/>
              </a:lnSpc>
              <a:spcBef>
                <a:spcPts val="0"/>
              </a:spcBef>
              <a:spcAft>
                <a:spcPts val="0"/>
              </a:spcAft>
              <a:buSzPts val="1400"/>
              <a:buNone/>
            </a:pPr>
            <a:r>
              <a:t/>
            </a:r>
            <a:endParaRPr sz="1600"/>
          </a:p>
        </p:txBody>
      </p:sp>
      <p:sp>
        <p:nvSpPr>
          <p:cNvPr id="655" name="Google Shape;655;p41"/>
          <p:cNvSpPr txBox="1"/>
          <p:nvPr>
            <p:ph type="title"/>
          </p:nvPr>
        </p:nvSpPr>
        <p:spPr>
          <a:xfrm>
            <a:off x="186600" y="158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Leverage Ratios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sp>
        <p:nvSpPr>
          <p:cNvPr id="660" name="Google Shape;660;p42"/>
          <p:cNvSpPr txBox="1"/>
          <p:nvPr>
            <p:ph idx="1" type="body"/>
          </p:nvPr>
        </p:nvSpPr>
        <p:spPr>
          <a:xfrm>
            <a:off x="110400" y="578800"/>
            <a:ext cx="7173600" cy="4180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a:t>Since the goal of most companies is to earn a profit, these ratios are the most important to financial managers.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Gross profit margin</a:t>
            </a:r>
            <a:r>
              <a:rPr lang="en" sz="1600"/>
              <a:t> profitability is the broadest measure of the firm’s profit level.</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Operating profit margin</a:t>
            </a:r>
            <a:r>
              <a:rPr lang="en" sz="1600"/>
              <a:t> examines the income of the company before taking into account the interest and taxes.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Net profit margin </a:t>
            </a:r>
            <a:r>
              <a:rPr lang="en" sz="1600"/>
              <a:t>demonstrates a better assessment of a firm’s profitability, particularly for a company who does owe interest and taxes.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Return on assets</a:t>
            </a:r>
            <a:r>
              <a:rPr lang="en" sz="1600"/>
              <a:t> determines profitability in relation to assets management.</a:t>
            </a:r>
            <a:endParaRPr sz="1600"/>
          </a:p>
          <a:p>
            <a:pPr indent="0" lvl="0" marL="0" rtl="0" algn="l">
              <a:lnSpc>
                <a:spcPct val="100000"/>
              </a:lnSpc>
              <a:spcBef>
                <a:spcPts val="0"/>
              </a:spcBef>
              <a:spcAft>
                <a:spcPts val="0"/>
              </a:spcAft>
              <a:buSzPts val="1400"/>
              <a:buNone/>
            </a:pPr>
            <a:r>
              <a:t/>
            </a:r>
            <a:endParaRPr b="1" sz="1600"/>
          </a:p>
          <a:p>
            <a:pPr indent="0" lvl="0" marL="0" rtl="0" algn="l">
              <a:lnSpc>
                <a:spcPct val="100000"/>
              </a:lnSpc>
              <a:spcBef>
                <a:spcPts val="0"/>
              </a:spcBef>
              <a:spcAft>
                <a:spcPts val="0"/>
              </a:spcAft>
              <a:buSzPts val="1400"/>
              <a:buNone/>
            </a:pPr>
            <a:r>
              <a:rPr b="1" lang="en" sz="1600"/>
              <a:t>Return on equity</a:t>
            </a:r>
            <a:r>
              <a:rPr lang="en" sz="1600"/>
              <a:t> evaluates whether the use of company assets contributes to the rate of return for stockholders’ investment.</a:t>
            </a:r>
            <a:endParaRPr sz="1600"/>
          </a:p>
          <a:p>
            <a:pPr indent="0" lvl="0" marL="0" rtl="0" algn="l">
              <a:lnSpc>
                <a:spcPct val="100000"/>
              </a:lnSpc>
              <a:spcBef>
                <a:spcPts val="0"/>
              </a:spcBef>
              <a:spcAft>
                <a:spcPts val="0"/>
              </a:spcAft>
              <a:buSzPts val="1400"/>
              <a:buNone/>
            </a:pPr>
            <a:r>
              <a:t/>
            </a:r>
            <a:endParaRPr sz="1600"/>
          </a:p>
        </p:txBody>
      </p:sp>
      <p:sp>
        <p:nvSpPr>
          <p:cNvPr id="661" name="Google Shape;661;p42"/>
          <p:cNvSpPr txBox="1"/>
          <p:nvPr>
            <p:ph type="title"/>
          </p:nvPr>
        </p:nvSpPr>
        <p:spPr>
          <a:xfrm>
            <a:off x="186600" y="158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Profitability Ratios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sp>
        <p:nvSpPr>
          <p:cNvPr id="666" name="Google Shape;666;p43"/>
          <p:cNvSpPr txBox="1"/>
          <p:nvPr>
            <p:ph idx="1" type="body"/>
          </p:nvPr>
        </p:nvSpPr>
        <p:spPr>
          <a:xfrm>
            <a:off x="110400" y="578800"/>
            <a:ext cx="8625900" cy="4180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a:t>A firm’s value is related to what an investor will pay for its stock. If demand for</a:t>
            </a:r>
            <a:endParaRPr sz="1600"/>
          </a:p>
          <a:p>
            <a:pPr indent="0" lvl="0" marL="0" rtl="0" algn="l">
              <a:lnSpc>
                <a:spcPct val="100000"/>
              </a:lnSpc>
              <a:spcBef>
                <a:spcPts val="0"/>
              </a:spcBef>
              <a:spcAft>
                <a:spcPts val="0"/>
              </a:spcAft>
              <a:buSzPts val="1400"/>
              <a:buNone/>
            </a:pPr>
            <a:r>
              <a:rPr lang="en" sz="1600"/>
              <a:t>the stock increases, then its price will also increase, wherein its increase in share price can be tied to expectation of an increase in future earnings.</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Book Value </a:t>
            </a:r>
            <a:r>
              <a:rPr lang="en" sz="1600"/>
              <a:t>is the basis for fairly determining the worth of the assets in relation to a holders’ share, upon liquidation of the firm.</a:t>
            </a:r>
            <a:endParaRPr sz="1600"/>
          </a:p>
          <a:p>
            <a:pPr indent="0" lvl="0" marL="0" rtl="0" algn="l">
              <a:lnSpc>
                <a:spcPct val="100000"/>
              </a:lnSpc>
              <a:spcBef>
                <a:spcPts val="0"/>
              </a:spcBef>
              <a:spcAft>
                <a:spcPts val="0"/>
              </a:spcAft>
              <a:buSzPts val="1400"/>
              <a:buNone/>
            </a:pPr>
            <a:r>
              <a:rPr lang="en" sz="1600"/>
              <a:t>Book Value = 	</a:t>
            </a:r>
            <a:r>
              <a:rPr lang="en" sz="1600" u="sng"/>
              <a:t>		Total Assets		</a:t>
            </a:r>
            <a:endParaRPr sz="1600" u="sng"/>
          </a:p>
          <a:p>
            <a:pPr indent="457200" lvl="0" marL="914400" rtl="0" algn="l">
              <a:lnSpc>
                <a:spcPct val="100000"/>
              </a:lnSpc>
              <a:spcBef>
                <a:spcPts val="0"/>
              </a:spcBef>
              <a:spcAft>
                <a:spcPts val="0"/>
              </a:spcAft>
              <a:buSzPts val="1400"/>
              <a:buNone/>
            </a:pPr>
            <a:r>
              <a:rPr lang="en" sz="1600"/>
              <a:t>Number of shares outstanding</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b="1" lang="en" sz="1600"/>
              <a:t>Earnings per share</a:t>
            </a:r>
            <a:r>
              <a:rPr lang="en" sz="1600"/>
              <a:t> aims to identify the valid earnings per share value, by</a:t>
            </a:r>
            <a:endParaRPr sz="1600"/>
          </a:p>
          <a:p>
            <a:pPr indent="0" lvl="0" marL="0" rtl="0" algn="l">
              <a:lnSpc>
                <a:spcPct val="100000"/>
              </a:lnSpc>
              <a:spcBef>
                <a:spcPts val="0"/>
              </a:spcBef>
              <a:spcAft>
                <a:spcPts val="0"/>
              </a:spcAft>
              <a:buSzPts val="1400"/>
              <a:buNone/>
            </a:pPr>
            <a:r>
              <a:rPr lang="en" sz="1600"/>
              <a:t>looking at trends over time or the earnings of other companies in the same industry.</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lang="en" sz="1600"/>
              <a:t>Earnings per share = 	</a:t>
            </a:r>
            <a:r>
              <a:rPr lang="en" sz="1600" u="sng"/>
              <a:t>Net income –preferred dividends</a:t>
            </a:r>
            <a:endParaRPr sz="1600" u="sng"/>
          </a:p>
          <a:p>
            <a:pPr indent="457200" lvl="0" marL="1828800" rtl="0" algn="l">
              <a:lnSpc>
                <a:spcPct val="100000"/>
              </a:lnSpc>
              <a:spcBef>
                <a:spcPts val="0"/>
              </a:spcBef>
              <a:spcAft>
                <a:spcPts val="0"/>
              </a:spcAft>
              <a:buSzPts val="1400"/>
              <a:buNone/>
            </a:pPr>
            <a:r>
              <a:rPr lang="en" sz="1600"/>
              <a:t>  Number of shares outstanding</a:t>
            </a:r>
            <a:endParaRPr sz="1600"/>
          </a:p>
          <a:p>
            <a:pPr indent="0" lvl="0" marL="0" rtl="0" algn="l">
              <a:lnSpc>
                <a:spcPct val="100000"/>
              </a:lnSpc>
              <a:spcBef>
                <a:spcPts val="0"/>
              </a:spcBef>
              <a:spcAft>
                <a:spcPts val="0"/>
              </a:spcAft>
              <a:buSzPts val="1400"/>
              <a:buNone/>
            </a:pPr>
            <a:r>
              <a:t/>
            </a:r>
            <a:endParaRPr sz="1600"/>
          </a:p>
          <a:p>
            <a:pPr indent="0" lvl="0" marL="0" rtl="0" algn="l">
              <a:lnSpc>
                <a:spcPct val="100000"/>
              </a:lnSpc>
              <a:spcBef>
                <a:spcPts val="0"/>
              </a:spcBef>
              <a:spcAft>
                <a:spcPts val="0"/>
              </a:spcAft>
              <a:buSzPts val="1400"/>
              <a:buNone/>
            </a:pPr>
            <a:r>
              <a:rPr lang="en" sz="1600"/>
              <a:t>Price earnings ratio = 	</a:t>
            </a:r>
            <a:r>
              <a:rPr lang="en" sz="1600" u="sng"/>
              <a:t>Market price of the stock</a:t>
            </a:r>
            <a:endParaRPr sz="1600" u="sng"/>
          </a:p>
          <a:p>
            <a:pPr indent="457200" lvl="0" marL="1828800" rtl="0" algn="l">
              <a:lnSpc>
                <a:spcPct val="100000"/>
              </a:lnSpc>
              <a:spcBef>
                <a:spcPts val="0"/>
              </a:spcBef>
              <a:spcAft>
                <a:spcPts val="0"/>
              </a:spcAft>
              <a:buSzPts val="1400"/>
              <a:buNone/>
            </a:pPr>
            <a:r>
              <a:rPr lang="en" sz="1600"/>
              <a:t>     Earnings per share</a:t>
            </a:r>
            <a:endParaRPr sz="1600"/>
          </a:p>
          <a:p>
            <a:pPr indent="0" lvl="0" marL="0" rtl="0" algn="l">
              <a:lnSpc>
                <a:spcPct val="100000"/>
              </a:lnSpc>
              <a:spcBef>
                <a:spcPts val="0"/>
              </a:spcBef>
              <a:spcAft>
                <a:spcPts val="0"/>
              </a:spcAft>
              <a:buSzPts val="1400"/>
              <a:buNone/>
            </a:pPr>
            <a:r>
              <a:t/>
            </a:r>
            <a:endParaRPr sz="1600"/>
          </a:p>
        </p:txBody>
      </p:sp>
      <p:sp>
        <p:nvSpPr>
          <p:cNvPr id="667" name="Google Shape;667;p43"/>
          <p:cNvSpPr txBox="1"/>
          <p:nvPr>
            <p:ph type="title"/>
          </p:nvPr>
        </p:nvSpPr>
        <p:spPr>
          <a:xfrm>
            <a:off x="186600" y="1585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Market Values</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pic>
        <p:nvPicPr>
          <p:cNvPr id="672" name="Google Shape;672;p44"/>
          <p:cNvPicPr preferRelativeResize="0"/>
          <p:nvPr/>
        </p:nvPicPr>
        <p:blipFill rotWithShape="1">
          <a:blip r:embed="rId3">
            <a:alphaModFix/>
          </a:blip>
          <a:srcRect b="12687" l="26934" r="28045" t="23812"/>
          <a:stretch/>
        </p:blipFill>
        <p:spPr>
          <a:xfrm>
            <a:off x="199325" y="110825"/>
            <a:ext cx="6205851" cy="4921851"/>
          </a:xfrm>
          <a:prstGeom prst="rect">
            <a:avLst/>
          </a:prstGeom>
          <a:noFill/>
          <a:ln>
            <a:noFill/>
          </a:ln>
        </p:spPr>
      </p:pic>
      <p:sp>
        <p:nvSpPr>
          <p:cNvPr id="673" name="Google Shape;673;p44"/>
          <p:cNvSpPr txBox="1"/>
          <p:nvPr/>
        </p:nvSpPr>
        <p:spPr>
          <a:xfrm>
            <a:off x="6532050" y="1603675"/>
            <a:ext cx="2327400" cy="51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Red Hat Display"/>
                <a:ea typeface="Red Hat Display"/>
                <a:cs typeface="Red Hat Display"/>
                <a:sym typeface="Red Hat Display"/>
              </a:rPr>
              <a:t>Cuyugan (2020)</a:t>
            </a:r>
            <a:endParaRPr>
              <a:solidFill>
                <a:schemeClr val="dk1"/>
              </a:solidFill>
              <a:latin typeface="Red Hat Display"/>
              <a:ea typeface="Red Hat Display"/>
              <a:cs typeface="Red Hat Display"/>
              <a:sym typeface="Red Hat Display"/>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pic>
        <p:nvPicPr>
          <p:cNvPr id="678" name="Google Shape;678;p45"/>
          <p:cNvPicPr preferRelativeResize="0"/>
          <p:nvPr/>
        </p:nvPicPr>
        <p:blipFill rotWithShape="1">
          <a:blip r:embed="rId3">
            <a:alphaModFix/>
          </a:blip>
          <a:srcRect b="18202" l="27706" r="27428" t="28784"/>
          <a:stretch/>
        </p:blipFill>
        <p:spPr>
          <a:xfrm>
            <a:off x="133600" y="322125"/>
            <a:ext cx="6772324" cy="4499249"/>
          </a:xfrm>
          <a:prstGeom prst="rect">
            <a:avLst/>
          </a:prstGeom>
          <a:noFill/>
          <a:ln>
            <a:noFill/>
          </a:ln>
        </p:spPr>
      </p:pic>
      <p:sp>
        <p:nvSpPr>
          <p:cNvPr id="679" name="Google Shape;679;p45"/>
          <p:cNvSpPr txBox="1"/>
          <p:nvPr/>
        </p:nvSpPr>
        <p:spPr>
          <a:xfrm>
            <a:off x="6991650" y="1349450"/>
            <a:ext cx="2327400" cy="51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Red Hat Display"/>
                <a:ea typeface="Red Hat Display"/>
                <a:cs typeface="Red Hat Display"/>
                <a:sym typeface="Red Hat Display"/>
              </a:rPr>
              <a:t>Cuyugan (2020)</a:t>
            </a:r>
            <a:endParaRPr>
              <a:solidFill>
                <a:schemeClr val="dk1"/>
              </a:solidFill>
              <a:latin typeface="Red Hat Display"/>
              <a:ea typeface="Red Hat Display"/>
              <a:cs typeface="Red Hat Display"/>
              <a:sym typeface="Red Hat Display"/>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3" name="Shape 683"/>
        <p:cNvGrpSpPr/>
        <p:nvPr/>
      </p:nvGrpSpPr>
      <p:grpSpPr>
        <a:xfrm>
          <a:off x="0" y="0"/>
          <a:ext cx="0" cy="0"/>
          <a:chOff x="0" y="0"/>
          <a:chExt cx="0" cy="0"/>
        </a:xfrm>
      </p:grpSpPr>
      <p:pic>
        <p:nvPicPr>
          <p:cNvPr id="684" name="Google Shape;684;p46"/>
          <p:cNvPicPr preferRelativeResize="0"/>
          <p:nvPr/>
        </p:nvPicPr>
        <p:blipFill rotWithShape="1">
          <a:blip r:embed="rId3">
            <a:alphaModFix/>
          </a:blip>
          <a:srcRect b="25659" l="27246" r="26962" t="27679"/>
          <a:stretch/>
        </p:blipFill>
        <p:spPr>
          <a:xfrm>
            <a:off x="343825" y="715787"/>
            <a:ext cx="6479375" cy="3711924"/>
          </a:xfrm>
          <a:prstGeom prst="rect">
            <a:avLst/>
          </a:prstGeom>
          <a:noFill/>
          <a:ln>
            <a:noFill/>
          </a:ln>
        </p:spPr>
      </p:pic>
      <p:sp>
        <p:nvSpPr>
          <p:cNvPr id="685" name="Google Shape;685;p46"/>
          <p:cNvSpPr txBox="1"/>
          <p:nvPr/>
        </p:nvSpPr>
        <p:spPr>
          <a:xfrm>
            <a:off x="7089425" y="1466775"/>
            <a:ext cx="2327400" cy="51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Red Hat Display"/>
                <a:ea typeface="Red Hat Display"/>
                <a:cs typeface="Red Hat Display"/>
                <a:sym typeface="Red Hat Display"/>
              </a:rPr>
              <a:t>Cuyugan (2020)</a:t>
            </a:r>
            <a:endParaRPr>
              <a:solidFill>
                <a:schemeClr val="dk1"/>
              </a:solidFill>
              <a:latin typeface="Red Hat Display"/>
              <a:ea typeface="Red Hat Display"/>
              <a:cs typeface="Red Hat Display"/>
              <a:sym typeface="Red Hat Display"/>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47"/>
          <p:cNvSpPr txBox="1"/>
          <p:nvPr>
            <p:ph type="title"/>
          </p:nvPr>
        </p:nvSpPr>
        <p:spPr>
          <a:xfrm>
            <a:off x="103625" y="158500"/>
            <a:ext cx="5391000"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sz="1900"/>
              <a:t>FRB Partnership</a:t>
            </a:r>
            <a:endParaRPr sz="1900"/>
          </a:p>
          <a:p>
            <a:pPr indent="0" lvl="0" marL="0" rtl="0" algn="ctr">
              <a:lnSpc>
                <a:spcPct val="100000"/>
              </a:lnSpc>
              <a:spcBef>
                <a:spcPts val="0"/>
              </a:spcBef>
              <a:spcAft>
                <a:spcPts val="0"/>
              </a:spcAft>
              <a:buSzPts val="3000"/>
              <a:buNone/>
            </a:pPr>
            <a:r>
              <a:rPr lang="en" sz="1900"/>
              <a:t>Pre-operating Statement of Financial Position</a:t>
            </a:r>
            <a:endParaRPr sz="1900"/>
          </a:p>
          <a:p>
            <a:pPr indent="0" lvl="0" marL="0" rtl="0" algn="ctr">
              <a:lnSpc>
                <a:spcPct val="100000"/>
              </a:lnSpc>
              <a:spcBef>
                <a:spcPts val="0"/>
              </a:spcBef>
              <a:spcAft>
                <a:spcPts val="0"/>
              </a:spcAft>
              <a:buSzPts val="3000"/>
              <a:buNone/>
            </a:pPr>
            <a:r>
              <a:rPr lang="en" sz="1900"/>
              <a:t>As of January 1, 2024</a:t>
            </a:r>
            <a:endParaRPr sz="1900"/>
          </a:p>
        </p:txBody>
      </p:sp>
      <p:pic>
        <p:nvPicPr>
          <p:cNvPr id="691" name="Google Shape;691;p47"/>
          <p:cNvPicPr preferRelativeResize="0"/>
          <p:nvPr/>
        </p:nvPicPr>
        <p:blipFill rotWithShape="1">
          <a:blip r:embed="rId3">
            <a:alphaModFix/>
          </a:blip>
          <a:srcRect b="22967" l="30791" r="31504" t="19652"/>
          <a:stretch/>
        </p:blipFill>
        <p:spPr>
          <a:xfrm>
            <a:off x="800550" y="903875"/>
            <a:ext cx="4840301" cy="414152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48"/>
          <p:cNvSpPr txBox="1"/>
          <p:nvPr>
            <p:ph type="title"/>
          </p:nvPr>
        </p:nvSpPr>
        <p:spPr>
          <a:xfrm>
            <a:off x="103625" y="158500"/>
            <a:ext cx="5391000"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sz="1900"/>
              <a:t>FRB Partnership</a:t>
            </a:r>
            <a:endParaRPr sz="1900"/>
          </a:p>
          <a:p>
            <a:pPr indent="0" lvl="0" marL="0" rtl="0" algn="ctr">
              <a:lnSpc>
                <a:spcPct val="100000"/>
              </a:lnSpc>
              <a:spcBef>
                <a:spcPts val="0"/>
              </a:spcBef>
              <a:spcAft>
                <a:spcPts val="0"/>
              </a:spcAft>
              <a:buSzPts val="3000"/>
              <a:buNone/>
            </a:pPr>
            <a:r>
              <a:rPr lang="en" sz="1900"/>
              <a:t>Pre-operating Cash Flow Statement</a:t>
            </a:r>
            <a:endParaRPr sz="1900"/>
          </a:p>
          <a:p>
            <a:pPr indent="0" lvl="0" marL="0" rtl="0" algn="ctr">
              <a:lnSpc>
                <a:spcPct val="100000"/>
              </a:lnSpc>
              <a:spcBef>
                <a:spcPts val="0"/>
              </a:spcBef>
              <a:spcAft>
                <a:spcPts val="0"/>
              </a:spcAft>
              <a:buSzPts val="3000"/>
              <a:buNone/>
            </a:pPr>
            <a:r>
              <a:rPr lang="en" sz="1900"/>
              <a:t>As of January 1, 2024</a:t>
            </a:r>
            <a:endParaRPr sz="1900"/>
          </a:p>
        </p:txBody>
      </p:sp>
      <p:pic>
        <p:nvPicPr>
          <p:cNvPr id="697" name="Google Shape;697;p48"/>
          <p:cNvPicPr preferRelativeResize="0"/>
          <p:nvPr/>
        </p:nvPicPr>
        <p:blipFill rotWithShape="1">
          <a:blip r:embed="rId3">
            <a:alphaModFix/>
          </a:blip>
          <a:srcRect b="26974" l="31180" r="29685" t="31069"/>
          <a:stretch/>
        </p:blipFill>
        <p:spPr>
          <a:xfrm>
            <a:off x="346302" y="970675"/>
            <a:ext cx="6249901" cy="3767426"/>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sp>
        <p:nvSpPr>
          <p:cNvPr id="702" name="Google Shape;702;p49"/>
          <p:cNvSpPr txBox="1"/>
          <p:nvPr>
            <p:ph type="title"/>
          </p:nvPr>
        </p:nvSpPr>
        <p:spPr>
          <a:xfrm>
            <a:off x="103625" y="539500"/>
            <a:ext cx="6040800"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sz="2000"/>
              <a:t>FRB Partnership </a:t>
            </a:r>
            <a:endParaRPr sz="2000"/>
          </a:p>
          <a:p>
            <a:pPr indent="0" lvl="0" marL="0" rtl="0" algn="ctr">
              <a:lnSpc>
                <a:spcPct val="100000"/>
              </a:lnSpc>
              <a:spcBef>
                <a:spcPts val="0"/>
              </a:spcBef>
              <a:spcAft>
                <a:spcPts val="0"/>
              </a:spcAft>
              <a:buSzPts val="3000"/>
              <a:buNone/>
            </a:pPr>
            <a:r>
              <a:rPr lang="en" sz="2000"/>
              <a:t>Comparative Statement of Comprehensive Income</a:t>
            </a:r>
            <a:endParaRPr sz="2000"/>
          </a:p>
          <a:p>
            <a:pPr indent="0" lvl="0" marL="0" rtl="0" algn="ctr">
              <a:lnSpc>
                <a:spcPct val="100000"/>
              </a:lnSpc>
              <a:spcBef>
                <a:spcPts val="0"/>
              </a:spcBef>
              <a:spcAft>
                <a:spcPts val="0"/>
              </a:spcAft>
              <a:buSzPts val="3000"/>
              <a:buNone/>
            </a:pPr>
            <a:r>
              <a:rPr lang="en" sz="2000"/>
              <a:t>For the year Ended, December 31, 2024-2028</a:t>
            </a:r>
            <a:endParaRPr sz="2000"/>
          </a:p>
        </p:txBody>
      </p:sp>
      <p:pic>
        <p:nvPicPr>
          <p:cNvPr id="703" name="Google Shape;703;p49"/>
          <p:cNvPicPr preferRelativeResize="0"/>
          <p:nvPr/>
        </p:nvPicPr>
        <p:blipFill rotWithShape="1">
          <a:blip r:embed="rId3">
            <a:alphaModFix/>
          </a:blip>
          <a:srcRect b="0" l="0" r="0" t="0"/>
          <a:stretch/>
        </p:blipFill>
        <p:spPr>
          <a:xfrm>
            <a:off x="682525" y="1458075"/>
            <a:ext cx="4385600" cy="281250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sp>
        <p:nvSpPr>
          <p:cNvPr id="708" name="Google Shape;708;p50"/>
          <p:cNvSpPr txBox="1"/>
          <p:nvPr>
            <p:ph type="title"/>
          </p:nvPr>
        </p:nvSpPr>
        <p:spPr>
          <a:xfrm>
            <a:off x="103625" y="539500"/>
            <a:ext cx="5391000" cy="572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sz="2000"/>
              <a:t>FRB Partnership</a:t>
            </a:r>
            <a:endParaRPr sz="2000"/>
          </a:p>
          <a:p>
            <a:pPr indent="0" lvl="0" marL="0" rtl="0" algn="l">
              <a:lnSpc>
                <a:spcPct val="100000"/>
              </a:lnSpc>
              <a:spcBef>
                <a:spcPts val="0"/>
              </a:spcBef>
              <a:spcAft>
                <a:spcPts val="0"/>
              </a:spcAft>
              <a:buSzPts val="3000"/>
              <a:buNone/>
            </a:pPr>
            <a:r>
              <a:rPr lang="en" sz="2000"/>
              <a:t> Comparative Statement of Financial Position</a:t>
            </a:r>
            <a:endParaRPr sz="2000"/>
          </a:p>
          <a:p>
            <a:pPr indent="0" lvl="0" marL="0" rtl="0" algn="ctr">
              <a:lnSpc>
                <a:spcPct val="100000"/>
              </a:lnSpc>
              <a:spcBef>
                <a:spcPts val="0"/>
              </a:spcBef>
              <a:spcAft>
                <a:spcPts val="0"/>
              </a:spcAft>
              <a:buSzPts val="3000"/>
              <a:buNone/>
            </a:pPr>
            <a:r>
              <a:rPr lang="en" sz="2000"/>
              <a:t>As of the year ended, December 31, 2024 – 2028</a:t>
            </a:r>
            <a:endParaRPr sz="2000"/>
          </a:p>
          <a:p>
            <a:pPr indent="0" lvl="0" marL="0" rtl="0" algn="ctr">
              <a:lnSpc>
                <a:spcPct val="100000"/>
              </a:lnSpc>
              <a:spcBef>
                <a:spcPts val="0"/>
              </a:spcBef>
              <a:spcAft>
                <a:spcPts val="0"/>
              </a:spcAft>
              <a:buSzPts val="3000"/>
              <a:buNone/>
            </a:pPr>
            <a:r>
              <a:t/>
            </a:r>
            <a:endParaRPr sz="2000"/>
          </a:p>
        </p:txBody>
      </p:sp>
      <p:pic>
        <p:nvPicPr>
          <p:cNvPr id="709" name="Google Shape;709;p50"/>
          <p:cNvPicPr preferRelativeResize="0"/>
          <p:nvPr/>
        </p:nvPicPr>
        <p:blipFill rotWithShape="1">
          <a:blip r:embed="rId3">
            <a:alphaModFix/>
          </a:blip>
          <a:srcRect b="0" l="0" r="0" t="0"/>
          <a:stretch/>
        </p:blipFill>
        <p:spPr>
          <a:xfrm>
            <a:off x="326075" y="1278000"/>
            <a:ext cx="6419350" cy="319292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3" name="Shape 713"/>
        <p:cNvGrpSpPr/>
        <p:nvPr/>
      </p:nvGrpSpPr>
      <p:grpSpPr>
        <a:xfrm>
          <a:off x="0" y="0"/>
          <a:ext cx="0" cy="0"/>
          <a:chOff x="0" y="0"/>
          <a:chExt cx="0" cy="0"/>
        </a:xfrm>
      </p:grpSpPr>
      <p:sp>
        <p:nvSpPr>
          <p:cNvPr id="714" name="Google Shape;714;p51"/>
          <p:cNvSpPr txBox="1"/>
          <p:nvPr>
            <p:ph idx="3" type="body"/>
          </p:nvPr>
        </p:nvSpPr>
        <p:spPr>
          <a:xfrm>
            <a:off x="506400" y="957300"/>
            <a:ext cx="3497100" cy="3954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u="sng"/>
              <a:t>Note 1 : Sales</a:t>
            </a:r>
            <a:br>
              <a:rPr lang="en" sz="1600" u="sng"/>
            </a:br>
            <a:r>
              <a:rPr lang="en" sz="1600"/>
              <a:t>Consignment Sales</a:t>
            </a:r>
            <a:br>
              <a:rPr lang="en" sz="1600"/>
            </a:br>
            <a:r>
              <a:rPr lang="en" sz="1600"/>
              <a:t>Regular Sales</a:t>
            </a:r>
            <a:br>
              <a:rPr lang="en" sz="1600"/>
            </a:br>
            <a:r>
              <a:rPr lang="en" sz="1600"/>
              <a:t>Total Sales</a:t>
            </a:r>
            <a:endParaRPr sz="1600"/>
          </a:p>
          <a:p>
            <a:pPr indent="0" lvl="0" marL="0" rtl="0" algn="l">
              <a:lnSpc>
                <a:spcPct val="100000"/>
              </a:lnSpc>
              <a:spcBef>
                <a:spcPts val="1600"/>
              </a:spcBef>
              <a:spcAft>
                <a:spcPts val="0"/>
              </a:spcAft>
              <a:buSzPts val="1400"/>
              <a:buNone/>
            </a:pPr>
            <a:r>
              <a:rPr lang="en" sz="1600" u="sng"/>
              <a:t>Notes 2 : Cost of Sales</a:t>
            </a:r>
            <a:br>
              <a:rPr lang="en" sz="1600" u="sng"/>
            </a:br>
            <a:r>
              <a:rPr lang="en" sz="1600"/>
              <a:t>Total Production Costs</a:t>
            </a:r>
            <a:br>
              <a:rPr lang="en" sz="1600"/>
            </a:br>
            <a:r>
              <a:rPr lang="en" sz="1600"/>
              <a:t>Less: Cost of Ending Inventory</a:t>
            </a:r>
            <a:br>
              <a:rPr lang="en" sz="1600"/>
            </a:br>
            <a:r>
              <a:rPr lang="en" sz="1600"/>
              <a:t>Total Cost of Sales</a:t>
            </a:r>
            <a:endParaRPr sz="1600"/>
          </a:p>
          <a:p>
            <a:pPr indent="0" lvl="0" marL="0" rtl="0" algn="l">
              <a:lnSpc>
                <a:spcPct val="100000"/>
              </a:lnSpc>
              <a:spcBef>
                <a:spcPts val="1600"/>
              </a:spcBef>
              <a:spcAft>
                <a:spcPts val="1600"/>
              </a:spcAft>
              <a:buSzPts val="1400"/>
              <a:buNone/>
            </a:pPr>
            <a:r>
              <a:t/>
            </a:r>
            <a:endParaRPr sz="1600"/>
          </a:p>
        </p:txBody>
      </p:sp>
      <p:sp>
        <p:nvSpPr>
          <p:cNvPr id="715" name="Google Shape;715;p51"/>
          <p:cNvSpPr txBox="1"/>
          <p:nvPr>
            <p:ph idx="4" type="body"/>
          </p:nvPr>
        </p:nvSpPr>
        <p:spPr>
          <a:xfrm>
            <a:off x="3445750" y="516425"/>
            <a:ext cx="4355400" cy="4395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u="sng"/>
              <a:t>Notes 3 : General &amp; Administrative Expenses</a:t>
            </a:r>
            <a:br>
              <a:rPr lang="en" sz="1600" u="sng"/>
            </a:br>
            <a:r>
              <a:rPr lang="en" sz="1600"/>
              <a:t>Salaries &amp; Wages</a:t>
            </a:r>
            <a:br>
              <a:rPr lang="en" sz="1600"/>
            </a:br>
            <a:r>
              <a:rPr lang="en" sz="1600"/>
              <a:t>Employee Benefit Expense</a:t>
            </a:r>
            <a:br>
              <a:rPr lang="en" sz="1600"/>
            </a:br>
            <a:r>
              <a:rPr lang="en" sz="1600"/>
              <a:t>Utilities Expense</a:t>
            </a:r>
            <a:br>
              <a:rPr lang="en" sz="1600"/>
            </a:br>
            <a:r>
              <a:rPr lang="en" sz="1600"/>
              <a:t>Electricity</a:t>
            </a:r>
            <a:br>
              <a:rPr lang="en" sz="1600"/>
            </a:br>
            <a:r>
              <a:rPr lang="en" sz="1600"/>
              <a:t>Water</a:t>
            </a:r>
            <a:br>
              <a:rPr lang="en" sz="1600"/>
            </a:br>
            <a:r>
              <a:rPr lang="en" sz="1600"/>
              <a:t>Telephone</a:t>
            </a:r>
            <a:br>
              <a:rPr lang="en" sz="1600"/>
            </a:br>
            <a:r>
              <a:rPr lang="en" sz="1600"/>
              <a:t>Supplies Expense</a:t>
            </a:r>
            <a:br>
              <a:rPr lang="en" sz="1600"/>
            </a:br>
            <a:r>
              <a:rPr lang="en" sz="1600"/>
              <a:t>Office Supplies</a:t>
            </a:r>
            <a:br>
              <a:rPr lang="en" sz="1600"/>
            </a:br>
            <a:r>
              <a:rPr lang="en" sz="1600"/>
              <a:t>Janitorial Supplies</a:t>
            </a:r>
            <a:br>
              <a:rPr lang="en" sz="1600"/>
            </a:br>
            <a:r>
              <a:rPr lang="en" sz="1600"/>
              <a:t>Bus. Tax &amp; License</a:t>
            </a:r>
            <a:br>
              <a:rPr lang="en" sz="1600"/>
            </a:br>
            <a:r>
              <a:rPr lang="en" sz="1600"/>
              <a:t>Rent Expense</a:t>
            </a:r>
            <a:br>
              <a:rPr lang="en" sz="1600"/>
            </a:br>
            <a:r>
              <a:rPr lang="en" sz="1600"/>
              <a:t>Amortization Expense</a:t>
            </a:r>
            <a:br>
              <a:rPr lang="en" sz="1600"/>
            </a:br>
            <a:r>
              <a:rPr lang="en" sz="1600"/>
              <a:t>Leasehold Improvement</a:t>
            </a:r>
            <a:br>
              <a:rPr lang="en" sz="1600"/>
            </a:br>
            <a:r>
              <a:rPr lang="en" sz="1600"/>
              <a:t>Depreciation Expense</a:t>
            </a:r>
            <a:br>
              <a:rPr lang="en" sz="1600"/>
            </a:br>
            <a:r>
              <a:rPr lang="en" sz="1600"/>
              <a:t>Office Furniture &amp; Equipment</a:t>
            </a:r>
            <a:br>
              <a:rPr lang="en" sz="1600"/>
            </a:br>
            <a:r>
              <a:rPr lang="en" sz="1600"/>
              <a:t>Total Gen. &amp; Adm. Expenses</a:t>
            </a:r>
            <a:endParaRPr sz="1600"/>
          </a:p>
          <a:p>
            <a:pPr indent="0" lvl="0" marL="0" rtl="0" algn="l">
              <a:lnSpc>
                <a:spcPct val="100000"/>
              </a:lnSpc>
              <a:spcBef>
                <a:spcPts val="1600"/>
              </a:spcBef>
              <a:spcAft>
                <a:spcPts val="0"/>
              </a:spcAft>
              <a:buSzPts val="1400"/>
              <a:buNone/>
            </a:pPr>
            <a:r>
              <a:t/>
            </a:r>
            <a:endParaRPr sz="1600"/>
          </a:p>
          <a:p>
            <a:pPr indent="0" lvl="0" marL="0" rtl="0" algn="l">
              <a:lnSpc>
                <a:spcPct val="100000"/>
              </a:lnSpc>
              <a:spcBef>
                <a:spcPts val="1600"/>
              </a:spcBef>
              <a:spcAft>
                <a:spcPts val="1600"/>
              </a:spcAft>
              <a:buSzPts val="1400"/>
              <a:buNone/>
            </a:pPr>
            <a:r>
              <a:t/>
            </a:r>
            <a:endParaRPr sz="16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9" name="Shape 719"/>
        <p:cNvGrpSpPr/>
        <p:nvPr/>
      </p:nvGrpSpPr>
      <p:grpSpPr>
        <a:xfrm>
          <a:off x="0" y="0"/>
          <a:ext cx="0" cy="0"/>
          <a:chOff x="0" y="0"/>
          <a:chExt cx="0" cy="0"/>
        </a:xfrm>
      </p:grpSpPr>
      <p:sp>
        <p:nvSpPr>
          <p:cNvPr id="720" name="Google Shape;720;p52"/>
          <p:cNvSpPr txBox="1"/>
          <p:nvPr>
            <p:ph idx="3" type="body"/>
          </p:nvPr>
        </p:nvSpPr>
        <p:spPr>
          <a:xfrm>
            <a:off x="232275" y="596575"/>
            <a:ext cx="3445800" cy="427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u="sng"/>
              <a:t>Note 4 : Selling Expense</a:t>
            </a:r>
            <a:br>
              <a:rPr lang="en" sz="1600" u="sng"/>
            </a:br>
            <a:r>
              <a:rPr lang="en" sz="1600"/>
              <a:t>Salaries Expense ( Delivery man )</a:t>
            </a:r>
            <a:br>
              <a:rPr lang="en" sz="1600"/>
            </a:br>
            <a:r>
              <a:rPr lang="en" sz="1600"/>
              <a:t>Employee benefit expense</a:t>
            </a:r>
            <a:br>
              <a:rPr lang="en" sz="1600"/>
            </a:br>
            <a:r>
              <a:rPr lang="en" sz="1600"/>
              <a:t>Advertising Expense</a:t>
            </a:r>
            <a:br>
              <a:rPr lang="en" sz="1600"/>
            </a:br>
            <a:r>
              <a:rPr lang="en" sz="1600"/>
              <a:t>Depreciation Expense</a:t>
            </a:r>
            <a:br>
              <a:rPr lang="en" sz="1600"/>
            </a:br>
            <a:r>
              <a:rPr lang="en" sz="1600"/>
              <a:t>	Delivery Equipment</a:t>
            </a:r>
            <a:br>
              <a:rPr lang="en" sz="1600"/>
            </a:br>
            <a:r>
              <a:rPr lang="en" sz="1600"/>
              <a:t>Gasoline Expense</a:t>
            </a:r>
            <a:br>
              <a:rPr lang="en" sz="1600"/>
            </a:br>
            <a:r>
              <a:rPr lang="en" sz="1600"/>
              <a:t>Commission Expense</a:t>
            </a:r>
            <a:br>
              <a:rPr lang="en" sz="1600"/>
            </a:br>
            <a:r>
              <a:rPr lang="en" sz="1600"/>
              <a:t>Total Selling Expense</a:t>
            </a:r>
            <a:endParaRPr sz="1600"/>
          </a:p>
          <a:p>
            <a:pPr indent="0" lvl="0" marL="0" rtl="0" algn="l">
              <a:lnSpc>
                <a:spcPct val="100000"/>
              </a:lnSpc>
              <a:spcBef>
                <a:spcPts val="1600"/>
              </a:spcBef>
              <a:spcAft>
                <a:spcPts val="0"/>
              </a:spcAft>
              <a:buSzPts val="1400"/>
              <a:buNone/>
            </a:pPr>
            <a:r>
              <a:rPr lang="en" sz="1600" u="sng"/>
              <a:t>Note 5 : Inventories</a:t>
            </a:r>
            <a:br>
              <a:rPr lang="en" sz="1600"/>
            </a:br>
            <a:r>
              <a:rPr lang="en" sz="1600"/>
              <a:t>Ending inventory</a:t>
            </a:r>
            <a:br>
              <a:rPr lang="en" sz="1600"/>
            </a:br>
            <a:r>
              <a:rPr lang="en" sz="1600"/>
              <a:t>Cost per pack</a:t>
            </a:r>
            <a:br>
              <a:rPr lang="en" sz="1600"/>
            </a:br>
            <a:r>
              <a:rPr lang="en" sz="1600"/>
              <a:t>Cost of ending inventories</a:t>
            </a:r>
            <a:endParaRPr sz="1600"/>
          </a:p>
          <a:p>
            <a:pPr indent="0" lvl="0" marL="0" rtl="0" algn="l">
              <a:lnSpc>
                <a:spcPct val="100000"/>
              </a:lnSpc>
              <a:spcBef>
                <a:spcPts val="1600"/>
              </a:spcBef>
              <a:spcAft>
                <a:spcPts val="0"/>
              </a:spcAft>
              <a:buSzPts val="1400"/>
              <a:buNone/>
            </a:pPr>
            <a:r>
              <a:t/>
            </a:r>
            <a:endParaRPr sz="1600"/>
          </a:p>
          <a:p>
            <a:pPr indent="0" lvl="0" marL="0" rtl="0" algn="l">
              <a:lnSpc>
                <a:spcPct val="100000"/>
              </a:lnSpc>
              <a:spcBef>
                <a:spcPts val="1600"/>
              </a:spcBef>
              <a:spcAft>
                <a:spcPts val="1600"/>
              </a:spcAft>
              <a:buSzPts val="1400"/>
              <a:buNone/>
            </a:pPr>
            <a:r>
              <a:t/>
            </a:r>
            <a:endParaRPr sz="1600"/>
          </a:p>
        </p:txBody>
      </p:sp>
      <p:sp>
        <p:nvSpPr>
          <p:cNvPr id="721" name="Google Shape;721;p52"/>
          <p:cNvSpPr txBox="1"/>
          <p:nvPr>
            <p:ph idx="4" type="body"/>
          </p:nvPr>
        </p:nvSpPr>
        <p:spPr>
          <a:xfrm>
            <a:off x="3678075" y="220425"/>
            <a:ext cx="4563900" cy="4651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en" sz="1600" u="sng"/>
              <a:t>Note 6 : Property, Plant and Equipment ( PPE )</a:t>
            </a:r>
            <a:br>
              <a:rPr lang="en" sz="1600"/>
            </a:br>
            <a:r>
              <a:rPr lang="en" sz="1600"/>
              <a:t>Leasehold Improvement</a:t>
            </a:r>
            <a:br>
              <a:rPr lang="en" sz="1600"/>
            </a:br>
            <a:r>
              <a:rPr lang="en" sz="1600"/>
              <a:t>Kitchen Furniture &amp; Equipment</a:t>
            </a:r>
            <a:br>
              <a:rPr lang="en" sz="1600"/>
            </a:br>
            <a:r>
              <a:rPr lang="en" sz="1600"/>
              <a:t>Office Furniture &amp; Equipment</a:t>
            </a:r>
            <a:br>
              <a:rPr lang="en" sz="1600"/>
            </a:br>
            <a:r>
              <a:rPr lang="en" sz="1600"/>
              <a:t>Delivery Equipment</a:t>
            </a:r>
            <a:br>
              <a:rPr lang="en" sz="1600"/>
            </a:br>
            <a:r>
              <a:rPr lang="en" sz="1600"/>
              <a:t>Total PPE</a:t>
            </a:r>
            <a:endParaRPr sz="1600"/>
          </a:p>
          <a:p>
            <a:pPr indent="0" lvl="0" marL="0" rtl="0" algn="l">
              <a:lnSpc>
                <a:spcPct val="100000"/>
              </a:lnSpc>
              <a:spcBef>
                <a:spcPts val="1600"/>
              </a:spcBef>
              <a:spcAft>
                <a:spcPts val="0"/>
              </a:spcAft>
              <a:buSzPts val="1400"/>
              <a:buNone/>
            </a:pPr>
            <a:r>
              <a:rPr lang="en" sz="1600" u="sng"/>
              <a:t>Note 7 : Current Tax Liabilities</a:t>
            </a:r>
            <a:br>
              <a:rPr lang="en" sz="1600"/>
            </a:br>
            <a:r>
              <a:rPr lang="en" sz="1600"/>
              <a:t>Income Tax Payable</a:t>
            </a:r>
            <a:br>
              <a:rPr lang="en" sz="1600"/>
            </a:br>
            <a:r>
              <a:rPr lang="en" sz="1600"/>
              <a:t>W/holding Tax Payable</a:t>
            </a:r>
            <a:br>
              <a:rPr lang="en" sz="1600"/>
            </a:br>
            <a:r>
              <a:rPr lang="en" sz="1600"/>
              <a:t>Total Current Tax Liabilities</a:t>
            </a:r>
            <a:endParaRPr sz="1600"/>
          </a:p>
          <a:p>
            <a:pPr indent="0" lvl="0" marL="0" rtl="0" algn="l">
              <a:lnSpc>
                <a:spcPct val="100000"/>
              </a:lnSpc>
              <a:spcBef>
                <a:spcPts val="1600"/>
              </a:spcBef>
              <a:spcAft>
                <a:spcPts val="0"/>
              </a:spcAft>
              <a:buSzPts val="1400"/>
              <a:buNone/>
            </a:pPr>
            <a:r>
              <a:rPr lang="en" sz="1600" u="sng"/>
              <a:t>Note 8 : Other Current Payables</a:t>
            </a:r>
            <a:br>
              <a:rPr lang="en" sz="1600"/>
            </a:br>
            <a:r>
              <a:rPr lang="en" sz="1600"/>
              <a:t>SSS &amp; EC Premium Payable</a:t>
            </a:r>
            <a:br>
              <a:rPr lang="en" sz="1600"/>
            </a:br>
            <a:r>
              <a:rPr lang="en" sz="1600"/>
              <a:t>PhilHealth Premium Payable</a:t>
            </a:r>
            <a:br>
              <a:rPr lang="en" sz="1600"/>
            </a:br>
            <a:r>
              <a:rPr lang="en" sz="1600"/>
              <a:t>Pag-ibig Premium Payable</a:t>
            </a:r>
            <a:br>
              <a:rPr lang="en" sz="1600"/>
            </a:br>
            <a:r>
              <a:rPr lang="en" sz="1600"/>
              <a:t>Total Other Current Payables</a:t>
            </a:r>
            <a:endParaRPr sz="1600"/>
          </a:p>
          <a:p>
            <a:pPr indent="0" lvl="0" marL="0" rtl="0" algn="l">
              <a:lnSpc>
                <a:spcPct val="100000"/>
              </a:lnSpc>
              <a:spcBef>
                <a:spcPts val="1600"/>
              </a:spcBef>
              <a:spcAft>
                <a:spcPts val="1600"/>
              </a:spcAft>
              <a:buSzPts val="1400"/>
              <a:buNone/>
            </a:pPr>
            <a:r>
              <a:t/>
            </a:r>
            <a:endParaRPr sz="16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pic>
        <p:nvPicPr>
          <p:cNvPr id="726" name="Google Shape;726;p53"/>
          <p:cNvPicPr preferRelativeResize="0"/>
          <p:nvPr/>
        </p:nvPicPr>
        <p:blipFill rotWithShape="1">
          <a:blip r:embed="rId3">
            <a:alphaModFix/>
          </a:blip>
          <a:srcRect b="0" l="0" r="0" t="0"/>
          <a:stretch/>
        </p:blipFill>
        <p:spPr>
          <a:xfrm>
            <a:off x="1027977" y="1641525"/>
            <a:ext cx="7088025" cy="186045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0" name="Shape 730"/>
        <p:cNvGrpSpPr/>
        <p:nvPr/>
      </p:nvGrpSpPr>
      <p:grpSpPr>
        <a:xfrm>
          <a:off x="0" y="0"/>
          <a:ext cx="0" cy="0"/>
          <a:chOff x="0" y="0"/>
          <a:chExt cx="0" cy="0"/>
        </a:xfrm>
      </p:grpSpPr>
      <p:sp>
        <p:nvSpPr>
          <p:cNvPr id="731" name="Google Shape;731;p54"/>
          <p:cNvSpPr txBox="1"/>
          <p:nvPr>
            <p:ph type="title"/>
          </p:nvPr>
        </p:nvSpPr>
        <p:spPr>
          <a:xfrm>
            <a:off x="103625" y="158500"/>
            <a:ext cx="5391000" cy="10659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sz="2000"/>
              <a:t>FRB Partnership</a:t>
            </a:r>
            <a:endParaRPr sz="2000"/>
          </a:p>
          <a:p>
            <a:pPr indent="0" lvl="0" marL="0" rtl="0" algn="ctr">
              <a:lnSpc>
                <a:spcPct val="100000"/>
              </a:lnSpc>
              <a:spcBef>
                <a:spcPts val="0"/>
              </a:spcBef>
              <a:spcAft>
                <a:spcPts val="0"/>
              </a:spcAft>
              <a:buSzPts val="3000"/>
              <a:buNone/>
            </a:pPr>
            <a:r>
              <a:rPr lang="en" sz="2000"/>
              <a:t>Comparative Statement of Cash Flow</a:t>
            </a:r>
            <a:endParaRPr sz="2000"/>
          </a:p>
          <a:p>
            <a:pPr indent="0" lvl="0" marL="0" rtl="0" algn="ctr">
              <a:lnSpc>
                <a:spcPct val="100000"/>
              </a:lnSpc>
              <a:spcBef>
                <a:spcPts val="0"/>
              </a:spcBef>
              <a:spcAft>
                <a:spcPts val="0"/>
              </a:spcAft>
              <a:buSzPts val="3000"/>
              <a:buNone/>
            </a:pPr>
            <a:r>
              <a:rPr lang="en" sz="2000"/>
              <a:t>For the year Ended, December 31, 2024 – 2028</a:t>
            </a:r>
            <a:endParaRPr sz="2000"/>
          </a:p>
        </p:txBody>
      </p:sp>
      <p:pic>
        <p:nvPicPr>
          <p:cNvPr id="732" name="Google Shape;732;p54"/>
          <p:cNvPicPr preferRelativeResize="0"/>
          <p:nvPr/>
        </p:nvPicPr>
        <p:blipFill rotWithShape="1">
          <a:blip r:embed="rId3">
            <a:alphaModFix/>
          </a:blip>
          <a:srcRect b="0" l="0" r="0" t="0"/>
          <a:stretch/>
        </p:blipFill>
        <p:spPr>
          <a:xfrm>
            <a:off x="417575" y="1471425"/>
            <a:ext cx="5077050" cy="3280025"/>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6" name="Shape 736"/>
        <p:cNvGrpSpPr/>
        <p:nvPr/>
      </p:nvGrpSpPr>
      <p:grpSpPr>
        <a:xfrm>
          <a:off x="0" y="0"/>
          <a:ext cx="0" cy="0"/>
          <a:chOff x="0" y="0"/>
          <a:chExt cx="0" cy="0"/>
        </a:xfrm>
      </p:grpSpPr>
      <p:pic>
        <p:nvPicPr>
          <p:cNvPr id="737" name="Google Shape;737;p55"/>
          <p:cNvPicPr preferRelativeResize="0"/>
          <p:nvPr/>
        </p:nvPicPr>
        <p:blipFill rotWithShape="1">
          <a:blip r:embed="rId3">
            <a:alphaModFix/>
          </a:blip>
          <a:srcRect b="0" l="0" r="0" t="0"/>
          <a:stretch/>
        </p:blipFill>
        <p:spPr>
          <a:xfrm>
            <a:off x="152400" y="152400"/>
            <a:ext cx="6544551" cy="4812825"/>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1" name="Shape 741"/>
        <p:cNvGrpSpPr/>
        <p:nvPr/>
      </p:nvGrpSpPr>
      <p:grpSpPr>
        <a:xfrm>
          <a:off x="0" y="0"/>
          <a:ext cx="0" cy="0"/>
          <a:chOff x="0" y="0"/>
          <a:chExt cx="0" cy="0"/>
        </a:xfrm>
      </p:grpSpPr>
      <p:sp>
        <p:nvSpPr>
          <p:cNvPr id="742" name="Google Shape;742;p56"/>
          <p:cNvSpPr txBox="1"/>
          <p:nvPr>
            <p:ph idx="1" type="body"/>
          </p:nvPr>
        </p:nvSpPr>
        <p:spPr>
          <a:xfrm>
            <a:off x="713225" y="1408150"/>
            <a:ext cx="6746400" cy="2995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2000"/>
              <a:t>1. </a:t>
            </a:r>
            <a:r>
              <a:rPr lang="en" sz="2000"/>
              <a:t>  Introduction</a:t>
            </a:r>
            <a:endParaRPr sz="2000"/>
          </a:p>
          <a:p>
            <a:pPr indent="0" lvl="0" marL="0" rtl="0" algn="l">
              <a:lnSpc>
                <a:spcPct val="100000"/>
              </a:lnSpc>
              <a:spcBef>
                <a:spcPts val="0"/>
              </a:spcBef>
              <a:spcAft>
                <a:spcPts val="0"/>
              </a:spcAft>
              <a:buSzPts val="1200"/>
              <a:buNone/>
            </a:pPr>
            <a:r>
              <a:rPr lang="en" sz="2000"/>
              <a:t>2. Major Financial Assumptions</a:t>
            </a:r>
            <a:endParaRPr sz="2000"/>
          </a:p>
          <a:p>
            <a:pPr indent="0" lvl="0" marL="0" rtl="0" algn="l">
              <a:lnSpc>
                <a:spcPct val="100000"/>
              </a:lnSpc>
              <a:spcBef>
                <a:spcPts val="0"/>
              </a:spcBef>
              <a:spcAft>
                <a:spcPts val="0"/>
              </a:spcAft>
              <a:buSzPts val="1200"/>
              <a:buNone/>
            </a:pPr>
            <a:r>
              <a:rPr lang="en" sz="2000"/>
              <a:t>3. Total Project Cost</a:t>
            </a:r>
            <a:endParaRPr sz="2000"/>
          </a:p>
          <a:p>
            <a:pPr indent="0" lvl="0" marL="0" rtl="0" algn="l">
              <a:lnSpc>
                <a:spcPct val="100000"/>
              </a:lnSpc>
              <a:spcBef>
                <a:spcPts val="0"/>
              </a:spcBef>
              <a:spcAft>
                <a:spcPts val="0"/>
              </a:spcAft>
              <a:buSzPts val="1200"/>
              <a:buNone/>
            </a:pPr>
            <a:r>
              <a:rPr lang="en" sz="2000"/>
              <a:t>4. Prepare the Financial Statements</a:t>
            </a:r>
            <a:br>
              <a:rPr lang="en" sz="2000"/>
            </a:br>
            <a:r>
              <a:rPr lang="en" sz="2000"/>
              <a:t>	(5 year- projection) with supporting schedules</a:t>
            </a:r>
            <a:endParaRPr sz="2000"/>
          </a:p>
          <a:p>
            <a:pPr indent="0" lvl="0" marL="0" rtl="0" algn="l">
              <a:lnSpc>
                <a:spcPct val="100000"/>
              </a:lnSpc>
              <a:spcBef>
                <a:spcPts val="0"/>
              </a:spcBef>
              <a:spcAft>
                <a:spcPts val="0"/>
              </a:spcAft>
              <a:buSzPts val="1200"/>
              <a:buNone/>
            </a:pPr>
            <a:r>
              <a:rPr lang="en" sz="2000"/>
              <a:t>5. Financial Ratios</a:t>
            </a:r>
            <a:endParaRPr sz="2000"/>
          </a:p>
          <a:p>
            <a:pPr indent="0" lvl="0" marL="0" rtl="0" algn="l">
              <a:lnSpc>
                <a:spcPct val="100000"/>
              </a:lnSpc>
              <a:spcBef>
                <a:spcPts val="0"/>
              </a:spcBef>
              <a:spcAft>
                <a:spcPts val="0"/>
              </a:spcAft>
              <a:buSzPts val="1200"/>
              <a:buNone/>
            </a:pPr>
            <a:r>
              <a:t/>
            </a:r>
            <a:endParaRPr sz="2000"/>
          </a:p>
        </p:txBody>
      </p:sp>
      <p:sp>
        <p:nvSpPr>
          <p:cNvPr id="743" name="Google Shape;743;p56"/>
          <p:cNvSpPr txBox="1"/>
          <p:nvPr>
            <p:ph type="title"/>
          </p:nvPr>
        </p:nvSpPr>
        <p:spPr>
          <a:xfrm>
            <a:off x="332225" y="691900"/>
            <a:ext cx="7704000" cy="572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000"/>
              <a:buNone/>
            </a:pPr>
            <a:r>
              <a:rPr lang="en"/>
              <a:t>In Summary, you will be required to prepare the following:</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7" name="Shape 747"/>
        <p:cNvGrpSpPr/>
        <p:nvPr/>
      </p:nvGrpSpPr>
      <p:grpSpPr>
        <a:xfrm>
          <a:off x="0" y="0"/>
          <a:ext cx="0" cy="0"/>
          <a:chOff x="0" y="0"/>
          <a:chExt cx="0" cy="0"/>
        </a:xfrm>
      </p:grpSpPr>
      <p:sp>
        <p:nvSpPr>
          <p:cNvPr id="748" name="Google Shape;748;p57"/>
          <p:cNvSpPr txBox="1"/>
          <p:nvPr>
            <p:ph type="title"/>
          </p:nvPr>
        </p:nvSpPr>
        <p:spPr>
          <a:xfrm>
            <a:off x="977356" y="956304"/>
            <a:ext cx="1950900" cy="928500"/>
          </a:xfrm>
          <a:prstGeom prst="rect">
            <a:avLst/>
          </a:prstGeom>
          <a:noFill/>
          <a:ln>
            <a:noFill/>
          </a:ln>
        </p:spPr>
        <p:txBody>
          <a:bodyPr anchorCtr="0" anchor="ctr" bIns="91425" lIns="91425" spcFirstLastPara="1" rIns="91425" wrap="square" tIns="91425">
            <a:noAutofit/>
          </a:bodyPr>
          <a:lstStyle/>
          <a:p>
            <a:pPr indent="0" lvl="0" marL="0" rtl="0" algn="l">
              <a:lnSpc>
                <a:spcPct val="80000"/>
              </a:lnSpc>
              <a:spcBef>
                <a:spcPts val="0"/>
              </a:spcBef>
              <a:spcAft>
                <a:spcPts val="0"/>
              </a:spcAft>
              <a:buSzPts val="3000"/>
              <a:buNone/>
            </a:pPr>
            <a:r>
              <a:rPr lang="en"/>
              <a:t>Textbook:</a:t>
            </a:r>
            <a:endParaRPr/>
          </a:p>
        </p:txBody>
      </p:sp>
      <p:sp>
        <p:nvSpPr>
          <p:cNvPr id="749" name="Google Shape;749;p57"/>
          <p:cNvSpPr txBox="1"/>
          <p:nvPr>
            <p:ph idx="1" type="body"/>
          </p:nvPr>
        </p:nvSpPr>
        <p:spPr>
          <a:xfrm>
            <a:off x="977350" y="1884800"/>
            <a:ext cx="5841600" cy="10545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2000"/>
              <a:t>A feasibility study guidebook for Students and Entrepreneurs, Jorge H.</a:t>
            </a:r>
            <a:endParaRPr sz="2000"/>
          </a:p>
          <a:p>
            <a:pPr indent="0" lvl="0" marL="0" rtl="0" algn="l">
              <a:lnSpc>
                <a:spcPct val="100000"/>
              </a:lnSpc>
              <a:spcBef>
                <a:spcPts val="0"/>
              </a:spcBef>
              <a:spcAft>
                <a:spcPts val="0"/>
              </a:spcAft>
              <a:buSzPts val="1200"/>
              <a:buNone/>
            </a:pPr>
            <a:r>
              <a:rPr lang="en" sz="2000"/>
              <a:t>Cuyugan, Bright Concepts Printing House, 2020</a:t>
            </a:r>
            <a:endParaRPr sz="2000"/>
          </a:p>
          <a:p>
            <a:pPr indent="0" lvl="0" marL="0" rtl="0" algn="l">
              <a:lnSpc>
                <a:spcPct val="100000"/>
              </a:lnSpc>
              <a:spcBef>
                <a:spcPts val="0"/>
              </a:spcBef>
              <a:spcAft>
                <a:spcPts val="0"/>
              </a:spcAft>
              <a:buSzPts val="1200"/>
              <a:buNone/>
            </a:pPr>
            <a:r>
              <a:t/>
            </a:r>
            <a:endParaRPr sz="200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58"/>
          <p:cNvSpPr/>
          <p:nvPr/>
        </p:nvSpPr>
        <p:spPr>
          <a:xfrm>
            <a:off x="5733107" y="3097000"/>
            <a:ext cx="284613" cy="287102"/>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5" name="Google Shape;755;p58"/>
          <p:cNvSpPr txBox="1"/>
          <p:nvPr>
            <p:ph type="ctrTitle"/>
          </p:nvPr>
        </p:nvSpPr>
        <p:spPr>
          <a:xfrm>
            <a:off x="4572000" y="1072000"/>
            <a:ext cx="3845700" cy="617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5200"/>
              <a:buNone/>
            </a:pPr>
            <a:r>
              <a:rPr lang="en"/>
              <a:t>Thanks!</a:t>
            </a:r>
            <a:endParaRPr/>
          </a:p>
        </p:txBody>
      </p:sp>
      <p:sp>
        <p:nvSpPr>
          <p:cNvPr id="756" name="Google Shape;756;p58"/>
          <p:cNvSpPr txBox="1"/>
          <p:nvPr>
            <p:ph idx="4294967295" type="subTitle"/>
          </p:nvPr>
        </p:nvSpPr>
        <p:spPr>
          <a:xfrm>
            <a:off x="4550350" y="3552644"/>
            <a:ext cx="3129600" cy="2871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400"/>
              <a:buFont typeface="Red Hat Display"/>
              <a:buNone/>
            </a:pPr>
            <a:r>
              <a:rPr b="0" i="0" lang="en" sz="1200" u="none" cap="none" strike="noStrike">
                <a:solidFill>
                  <a:schemeClr val="dk1"/>
                </a:solidFill>
                <a:latin typeface="Red Hat Display"/>
                <a:ea typeface="Red Hat Display"/>
                <a:cs typeface="Red Hat Display"/>
                <a:sym typeface="Red Hat Display"/>
              </a:rPr>
              <a:t>Please keep this slide for attribution</a:t>
            </a:r>
            <a:endParaRPr b="0" i="0" sz="1200" u="none" cap="none" strike="noStrike">
              <a:solidFill>
                <a:schemeClr val="dk1"/>
              </a:solidFill>
              <a:latin typeface="Red Hat Display"/>
              <a:ea typeface="Red Hat Display"/>
              <a:cs typeface="Red Hat Display"/>
              <a:sym typeface="Red Hat Display"/>
            </a:endParaRPr>
          </a:p>
        </p:txBody>
      </p:sp>
      <p:grpSp>
        <p:nvGrpSpPr>
          <p:cNvPr id="757" name="Google Shape;757;p58"/>
          <p:cNvGrpSpPr/>
          <p:nvPr/>
        </p:nvGrpSpPr>
        <p:grpSpPr>
          <a:xfrm>
            <a:off x="5376765" y="3097089"/>
            <a:ext cx="284908" cy="286806"/>
            <a:chOff x="3303268" y="3817349"/>
            <a:chExt cx="346056" cy="345674"/>
          </a:xfrm>
        </p:grpSpPr>
        <p:sp>
          <p:nvSpPr>
            <p:cNvPr id="758" name="Google Shape;758;p58"/>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9" name="Google Shape;759;p58"/>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0" name="Google Shape;760;p58"/>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1" name="Google Shape;761;p58"/>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62" name="Google Shape;762;p58"/>
          <p:cNvGrpSpPr/>
          <p:nvPr/>
        </p:nvGrpSpPr>
        <p:grpSpPr>
          <a:xfrm>
            <a:off x="5020570" y="3097088"/>
            <a:ext cx="284908" cy="286806"/>
            <a:chOff x="3752358" y="3817349"/>
            <a:chExt cx="346056" cy="345674"/>
          </a:xfrm>
        </p:grpSpPr>
        <p:sp>
          <p:nvSpPr>
            <p:cNvPr id="763" name="Google Shape;763;p58"/>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4" name="Google Shape;764;p58"/>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5" name="Google Shape;765;p58"/>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6" name="Google Shape;766;p58"/>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767" name="Google Shape;767;p58"/>
          <p:cNvGrpSpPr/>
          <p:nvPr/>
        </p:nvGrpSpPr>
        <p:grpSpPr>
          <a:xfrm>
            <a:off x="4664389" y="3097090"/>
            <a:ext cx="284882" cy="286806"/>
            <a:chOff x="4201447" y="3817349"/>
            <a:chExt cx="346024" cy="345674"/>
          </a:xfrm>
        </p:grpSpPr>
        <p:sp>
          <p:nvSpPr>
            <p:cNvPr id="768" name="Google Shape;768;p58"/>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9" name="Google Shape;769;p58"/>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770" name="Google Shape;770;p58"/>
          <p:cNvPicPr preferRelativeResize="0"/>
          <p:nvPr/>
        </p:nvPicPr>
        <p:blipFill rotWithShape="1">
          <a:blip r:embed="rId3">
            <a:alphaModFix/>
          </a:blip>
          <a:srcRect b="0" l="24398" r="24404" t="0"/>
          <a:stretch/>
        </p:blipFill>
        <p:spPr>
          <a:xfrm>
            <a:off x="1554163" y="980050"/>
            <a:ext cx="2693400" cy="3506400"/>
          </a:xfrm>
          <a:prstGeom prst="round2SameRect">
            <a:avLst>
              <a:gd fmla="val 50000" name="adj1"/>
              <a:gd fmla="val 0" name="adj2"/>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conomics Master's Thesis: Models of Financial Management of High-Tech Projects by Slidesgo">
  <a:themeElements>
    <a:clrScheme name="Simple Light">
      <a:dk1>
        <a:srgbClr val="212121"/>
      </a:dk1>
      <a:lt1>
        <a:srgbClr val="F0EAE0"/>
      </a:lt1>
      <a:dk2>
        <a:srgbClr val="AAAC95"/>
      </a:dk2>
      <a:lt2>
        <a:srgbClr val="8F4C52"/>
      </a:lt2>
      <a:accent1>
        <a:srgbClr val="778061"/>
      </a:accent1>
      <a:accent2>
        <a:srgbClr val="FFFFFF"/>
      </a:accent2>
      <a:accent3>
        <a:srgbClr val="FFFFFF"/>
      </a:accent3>
      <a:accent4>
        <a:srgbClr val="FFFFFF"/>
      </a:accent4>
      <a:accent5>
        <a:srgbClr val="FFFFFF"/>
      </a:accent5>
      <a:accent6>
        <a:srgbClr val="FFFFFF"/>
      </a:accent6>
      <a:hlink>
        <a:srgbClr val="21212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