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embeddedFontLst>
    <p:embeddedFont>
      <p:font typeface="Cambria" panose="02040503050406030204" pitchFamily="18" charset="0"/>
      <p:regular r:id="rId35"/>
      <p:bold r:id="rId36"/>
      <p:italic r:id="rId37"/>
      <p:boldItalic r:id="rId38"/>
    </p:embeddedFont>
    <p:embeddedFont>
      <p:font typeface="Oi" panose="020B0604020202020204" charset="0"/>
      <p:regular r:id="rId39"/>
    </p:embeddedFont>
    <p:embeddedFont>
      <p:font typeface="Open Sans" panose="020B0604020202020204" charset="0"/>
      <p:regular r:id="rId40"/>
      <p:bold r:id="rId41"/>
      <p:italic r:id="rId42"/>
      <p:boldItalic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8" roundtripDataSignature="AMtx7miWExy+EEHnE6SJrSUYtKlxBJgq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2593595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28763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01696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712824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05473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237924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2872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35678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397464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41621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857393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534458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266469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487386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434024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79001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180343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24610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310189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418812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403937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169568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23970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616017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544899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16996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258030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5239259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419954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74099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6597394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395181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9110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1043726" y="817008"/>
            <a:ext cx="9447212" cy="5303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</a:pPr>
            <a:r>
              <a:rPr lang="en-US" sz="7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CHANGE MANAGEMENT</a:t>
            </a:r>
            <a:endParaRPr sz="4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Chapter 1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Process Models of Change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			Lecturer: Dr. Michaella DeLeon Castillo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			Philippines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/>
          <p:nvPr/>
        </p:nvSpPr>
        <p:spPr>
          <a:xfrm>
            <a:off x="620232" y="405735"/>
            <a:ext cx="5603147" cy="59213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969696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rgbClr val="B2B2B2">
                <a:alpha val="49803"/>
              </a:srgbClr>
            </a:outerShdw>
          </a:effectLst>
        </p:spPr>
        <p:txBody>
          <a:bodyPr spcFirstLastPara="1" wrap="square" lIns="91425" tIns="45700" rIns="91425" bIns="45700" anchor="t" anchorCtr="0">
            <a:normAutofit fontScale="975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 OUTCOMES</a:t>
            </a:r>
            <a:endParaRPr sz="1100"/>
          </a:p>
        </p:txBody>
      </p:sp>
      <p:sp>
        <p:nvSpPr>
          <p:cNvPr id="90" name="Google Shape;90;p2"/>
          <p:cNvSpPr/>
          <p:nvPr/>
        </p:nvSpPr>
        <p:spPr>
          <a:xfrm>
            <a:off x="1594810" y="1242311"/>
            <a:ext cx="8324850" cy="519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After studying this chapter, you should</a:t>
            </a:r>
            <a:endParaRPr/>
          </a:p>
        </p:txBody>
      </p:sp>
      <p:sp>
        <p:nvSpPr>
          <p:cNvPr id="91" name="Google Shape;91;p2"/>
          <p:cNvSpPr/>
          <p:nvPr/>
        </p:nvSpPr>
        <p:spPr>
          <a:xfrm>
            <a:off x="2945218" y="2111483"/>
            <a:ext cx="8038214" cy="42473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Demonstrate an understanding of the key process theories of change: Students will be able to explain and differentiate between the four process theories of change, namely teleological, dialectical, life cycle, and evolutionary.</a:t>
            </a:r>
            <a:endParaRPr/>
          </a:p>
          <a:p>
            <a:pPr marL="3429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Construct a conceptual framework: Students will be able to create a conceptual framework that illustrates the interconnected nature of events, decisions, and actions within the context of these process theories of change.</a:t>
            </a:r>
            <a:endParaRPr/>
          </a:p>
          <a:p>
            <a:pPr marL="3429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Analyze the variance in change theories: Students will be able to critically analyze and compare the four process theories of change, highlighting the variations in how they depict change as a sequence of stages.</a:t>
            </a:r>
            <a:endParaRPr/>
          </a:p>
          <a:p>
            <a:pPr marL="3429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Evaluate the direction of change: Students will be able to evaluate whether the direction of change in these theories is constructed by human agency or predetermined by external factors.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3"/>
          <p:cNvPicPr preferRelativeResize="0"/>
          <p:nvPr/>
        </p:nvPicPr>
        <p:blipFill rotWithShape="1">
          <a:blip r:embed="rId3">
            <a:alphaModFix/>
          </a:blip>
          <a:srcRect b="40356"/>
          <a:stretch/>
        </p:blipFill>
        <p:spPr>
          <a:xfrm>
            <a:off x="2920621" y="926572"/>
            <a:ext cx="8128351" cy="3904735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3"/>
          <p:cNvSpPr/>
          <p:nvPr/>
        </p:nvSpPr>
        <p:spPr>
          <a:xfrm>
            <a:off x="8825024" y="6490532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u="none" strike="noStrike" cap="none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3"/>
          <p:cNvSpPr/>
          <p:nvPr/>
        </p:nvSpPr>
        <p:spPr>
          <a:xfrm>
            <a:off x="3643424" y="6465722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4"/>
          <p:cNvPicPr preferRelativeResize="0"/>
          <p:nvPr/>
        </p:nvPicPr>
        <p:blipFill rotWithShape="1">
          <a:blip r:embed="rId3">
            <a:alphaModFix/>
          </a:blip>
          <a:srcRect t="55842"/>
          <a:stretch/>
        </p:blipFill>
        <p:spPr>
          <a:xfrm>
            <a:off x="2375046" y="659218"/>
            <a:ext cx="7725883" cy="234669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4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4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"/>
          <p:cNvSpPr/>
          <p:nvPr/>
        </p:nvSpPr>
        <p:spPr>
          <a:xfrm>
            <a:off x="1076108" y="675856"/>
            <a:ext cx="7736281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States and processes</a:t>
            </a: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5"/>
          <p:cNvSpPr/>
          <p:nvPr/>
        </p:nvSpPr>
        <p:spPr>
          <a:xfrm>
            <a:off x="3575934" y="1796134"/>
            <a:ext cx="7605159" cy="2800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Noto Sans Symbols"/>
              <a:buChar char="✔"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State of alignment</a:t>
            </a:r>
            <a:endParaRPr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Noto Sans Symbols"/>
              <a:buChar char="✔"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Schneider et al. (2003, p. 125)</a:t>
            </a:r>
            <a:endParaRPr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Noto Sans Symbols"/>
              <a:buChar char="✔"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Miles and Snow (1984)</a:t>
            </a:r>
            <a:endParaRPr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Noto Sans Symbols"/>
              <a:buChar char="✔"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Barnett and Carroll (1995)</a:t>
            </a:r>
            <a:endParaRPr dirty="0"/>
          </a:p>
        </p:txBody>
      </p:sp>
      <p:sp>
        <p:nvSpPr>
          <p:cNvPr id="112" name="Google Shape;112;p5"/>
          <p:cNvSpPr/>
          <p:nvPr/>
        </p:nvSpPr>
        <p:spPr>
          <a:xfrm>
            <a:off x="9126289" y="6504708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5"/>
          <p:cNvSpPr/>
          <p:nvPr/>
        </p:nvSpPr>
        <p:spPr>
          <a:xfrm>
            <a:off x="3944689" y="6479898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43451" y="552782"/>
            <a:ext cx="7366737" cy="5124687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6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6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7"/>
          <p:cNvPicPr preferRelativeResize="0"/>
          <p:nvPr/>
        </p:nvPicPr>
        <p:blipFill rotWithShape="1">
          <a:blip r:embed="rId3">
            <a:alphaModFix/>
          </a:blip>
          <a:srcRect b="71923"/>
          <a:stretch/>
        </p:blipFill>
        <p:spPr>
          <a:xfrm>
            <a:off x="2251881" y="892351"/>
            <a:ext cx="9098418" cy="2615124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7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7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8"/>
          <p:cNvPicPr preferRelativeResize="0"/>
          <p:nvPr/>
        </p:nvPicPr>
        <p:blipFill rotWithShape="1">
          <a:blip r:embed="rId3">
            <a:alphaModFix/>
          </a:blip>
          <a:srcRect t="27082" b="40912"/>
          <a:stretch/>
        </p:blipFill>
        <p:spPr>
          <a:xfrm>
            <a:off x="1733266" y="1147364"/>
            <a:ext cx="9179669" cy="2837781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8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8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9"/>
          <p:cNvSpPr txBox="1"/>
          <p:nvPr/>
        </p:nvSpPr>
        <p:spPr>
          <a:xfrm>
            <a:off x="2306472" y="404037"/>
            <a:ext cx="7890151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Change Process</a:t>
            </a:r>
            <a:endParaRPr sz="18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028700" marR="0" lvl="1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Noto Sans Symbols"/>
              <a:buChar char="✔"/>
            </a:pPr>
            <a:r>
              <a:rPr lang="en-US" sz="4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Teleological theories</a:t>
            </a:r>
            <a:endParaRPr dirty="0"/>
          </a:p>
          <a:p>
            <a:pPr marL="1028700" marR="0" lvl="1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Noto Sans Symbols"/>
              <a:buChar char="✔"/>
            </a:pPr>
            <a:r>
              <a:rPr lang="en-US" sz="4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Dialectical theories</a:t>
            </a:r>
            <a:endParaRPr dirty="0"/>
          </a:p>
          <a:p>
            <a:pPr marL="1028700" marR="0" lvl="1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Noto Sans Symbols"/>
              <a:buChar char="✔"/>
            </a:pPr>
            <a:r>
              <a:rPr lang="en-US" sz="4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Life Cycle theories</a:t>
            </a:r>
            <a:endParaRPr dirty="0"/>
          </a:p>
          <a:p>
            <a:pPr marL="1028700" marR="0" lvl="1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Noto Sans Symbols"/>
              <a:buChar char="✔"/>
            </a:pPr>
            <a:r>
              <a:rPr lang="en-US" sz="4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Evolutionary theories</a:t>
            </a: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9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9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0"/>
          <p:cNvSpPr/>
          <p:nvPr/>
        </p:nvSpPr>
        <p:spPr>
          <a:xfrm>
            <a:off x="1766404" y="496171"/>
            <a:ext cx="773243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i="1" u="sng" dirty="0">
                <a:solidFill>
                  <a:schemeClr val="dk1"/>
                </a:solidFill>
                <a:latin typeface="+mn-lt"/>
                <a:ea typeface="Oi"/>
                <a:cs typeface="Oi"/>
                <a:sym typeface="Oi"/>
              </a:rPr>
              <a:t>Teleological theories:</a:t>
            </a:r>
            <a:endParaRPr sz="4000" u="sng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0"/>
          <p:cNvSpPr/>
          <p:nvPr/>
        </p:nvSpPr>
        <p:spPr>
          <a:xfrm>
            <a:off x="3316405" y="1996990"/>
            <a:ext cx="8610341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lang="en-US" sz="3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Purposeful and adaptive</a:t>
            </a:r>
            <a:endParaRPr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lang="en-US" sz="3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Unfolding cycle of goal formulation</a:t>
            </a:r>
            <a:endParaRPr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lang="en-US" sz="3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Modification of goals</a:t>
            </a:r>
            <a:endParaRPr sz="36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10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10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1"/>
          <p:cNvSpPr/>
          <p:nvPr/>
        </p:nvSpPr>
        <p:spPr>
          <a:xfrm>
            <a:off x="1490279" y="703153"/>
            <a:ext cx="8063154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i="1" u="sng" dirty="0">
                <a:solidFill>
                  <a:schemeClr val="dk1"/>
                </a:solidFill>
                <a:latin typeface="+mj-lt"/>
                <a:ea typeface="Oi"/>
                <a:cs typeface="Oi"/>
                <a:sym typeface="Oi"/>
              </a:rPr>
              <a:t>Dialectical theories:</a:t>
            </a:r>
            <a:endParaRPr sz="4000" u="sng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11"/>
          <p:cNvSpPr/>
          <p:nvPr/>
        </p:nvSpPr>
        <p:spPr>
          <a:xfrm>
            <a:off x="4855908" y="2123823"/>
            <a:ext cx="5487809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lang="en-US" sz="3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Conflicting goals</a:t>
            </a:r>
            <a:endParaRPr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lang="en-US" sz="3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Confrontation</a:t>
            </a:r>
            <a:endParaRPr dirty="0"/>
          </a:p>
        </p:txBody>
      </p:sp>
      <p:sp>
        <p:nvSpPr>
          <p:cNvPr id="159" name="Google Shape;159;p11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1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2"/>
          <p:cNvSpPr/>
          <p:nvPr/>
        </p:nvSpPr>
        <p:spPr>
          <a:xfrm>
            <a:off x="1490278" y="703153"/>
            <a:ext cx="549737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i="1" u="sng" dirty="0">
                <a:solidFill>
                  <a:schemeClr val="dk1"/>
                </a:solidFill>
                <a:latin typeface="+mj-lt"/>
                <a:ea typeface="Oi"/>
                <a:cs typeface="Oi"/>
                <a:sym typeface="Oi"/>
              </a:rPr>
              <a:t>Life Cycle theories:</a:t>
            </a:r>
            <a:endParaRPr sz="4000" u="sng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2"/>
          <p:cNvSpPr/>
          <p:nvPr/>
        </p:nvSpPr>
        <p:spPr>
          <a:xfrm>
            <a:off x="4895123" y="2085383"/>
            <a:ext cx="5026799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Cumulative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Final outcome</a:t>
            </a:r>
            <a:endParaRPr/>
          </a:p>
        </p:txBody>
      </p:sp>
      <p:sp>
        <p:nvSpPr>
          <p:cNvPr id="167" name="Google Shape;167;p12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2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3"/>
          <p:cNvSpPr/>
          <p:nvPr/>
        </p:nvSpPr>
        <p:spPr>
          <a:xfrm>
            <a:off x="1490279" y="730449"/>
            <a:ext cx="6671082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i="1" u="sng" dirty="0">
                <a:solidFill>
                  <a:schemeClr val="dk1"/>
                </a:solidFill>
                <a:latin typeface="+mj-lt"/>
                <a:ea typeface="Oi"/>
                <a:cs typeface="Oi"/>
                <a:sym typeface="Oi"/>
              </a:rPr>
              <a:t>Evolutionary theories:</a:t>
            </a:r>
            <a:endParaRPr sz="4000" u="sng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13"/>
          <p:cNvSpPr/>
          <p:nvPr/>
        </p:nvSpPr>
        <p:spPr>
          <a:xfrm>
            <a:off x="3343701" y="2323742"/>
            <a:ext cx="7864814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lang="en-US" sz="3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Continuous cycle variations</a:t>
            </a:r>
            <a:endParaRPr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lang="en-US" sz="3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Retention</a:t>
            </a:r>
            <a:endParaRPr dirty="0"/>
          </a:p>
        </p:txBody>
      </p:sp>
      <p:sp>
        <p:nvSpPr>
          <p:cNvPr id="175" name="Google Shape;175;p13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3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14"/>
          <p:cNvPicPr preferRelativeResize="0"/>
          <p:nvPr/>
        </p:nvPicPr>
        <p:blipFill rotWithShape="1">
          <a:blip r:embed="rId3">
            <a:alphaModFix/>
          </a:blip>
          <a:srcRect b="40698"/>
          <a:stretch/>
        </p:blipFill>
        <p:spPr>
          <a:xfrm>
            <a:off x="2497541" y="743298"/>
            <a:ext cx="8994634" cy="4224487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4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4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15"/>
          <p:cNvPicPr preferRelativeResize="0"/>
          <p:nvPr/>
        </p:nvPicPr>
        <p:blipFill rotWithShape="1">
          <a:blip r:embed="rId3">
            <a:alphaModFix/>
          </a:blip>
          <a:srcRect t="55238"/>
          <a:stretch/>
        </p:blipFill>
        <p:spPr>
          <a:xfrm>
            <a:off x="2279176" y="787601"/>
            <a:ext cx="8099277" cy="3798045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5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15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52246" y="237743"/>
            <a:ext cx="8125489" cy="5750004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16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6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70895" y="61735"/>
            <a:ext cx="7547344" cy="5702438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7"/>
          <p:cNvSpPr/>
          <p:nvPr/>
        </p:nvSpPr>
        <p:spPr>
          <a:xfrm>
            <a:off x="8651316" y="6400583"/>
            <a:ext cx="3278858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7"/>
          <p:cNvSpPr/>
          <p:nvPr/>
        </p:nvSpPr>
        <p:spPr>
          <a:xfrm>
            <a:off x="3437818" y="6385174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7"/>
          <p:cNvSpPr txBox="1"/>
          <p:nvPr/>
        </p:nvSpPr>
        <p:spPr>
          <a:xfrm>
            <a:off x="6155142" y="5924943"/>
            <a:ext cx="5376146" cy="3790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dirty="0">
                <a:solidFill>
                  <a:schemeClr val="dk1"/>
                </a:solidFill>
                <a:sym typeface="Arial"/>
              </a:rPr>
              <a:t>source: Hayes, John. The theory and practice of change management 4</a:t>
            </a:r>
            <a:r>
              <a:rPr lang="en-US" sz="1000" baseline="30000" dirty="0">
                <a:solidFill>
                  <a:schemeClr val="dk1"/>
                </a:solidFill>
                <a:sym typeface="Arial"/>
              </a:rPr>
              <a:t>th</a:t>
            </a:r>
            <a:r>
              <a:rPr lang="en-US" sz="1000" dirty="0">
                <a:solidFill>
                  <a:schemeClr val="dk1"/>
                </a:solidFill>
                <a:sym typeface="Arial"/>
              </a:rPr>
              <a:t> edition. pp 32-33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US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2133" y="277871"/>
            <a:ext cx="8117372" cy="5617961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18"/>
          <p:cNvSpPr/>
          <p:nvPr/>
        </p:nvSpPr>
        <p:spPr>
          <a:xfrm>
            <a:off x="8488907" y="6345220"/>
            <a:ext cx="3306154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18"/>
          <p:cNvSpPr/>
          <p:nvPr/>
        </p:nvSpPr>
        <p:spPr>
          <a:xfrm>
            <a:off x="3178510" y="6299054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207;p17"/>
          <p:cNvSpPr txBox="1"/>
          <p:nvPr/>
        </p:nvSpPr>
        <p:spPr>
          <a:xfrm>
            <a:off x="6237028" y="5718347"/>
            <a:ext cx="5376146" cy="3790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dirty="0">
                <a:solidFill>
                  <a:schemeClr val="dk1"/>
                </a:solidFill>
                <a:sym typeface="Arial"/>
              </a:rPr>
              <a:t>source: Hayes, John. The theory and practice of change management 4</a:t>
            </a:r>
            <a:r>
              <a:rPr lang="en-US" sz="1000" baseline="30000" dirty="0">
                <a:solidFill>
                  <a:schemeClr val="dk1"/>
                </a:solidFill>
                <a:sym typeface="Arial"/>
              </a:rPr>
              <a:t>th</a:t>
            </a:r>
            <a:r>
              <a:rPr lang="en-US" sz="1000" dirty="0">
                <a:solidFill>
                  <a:schemeClr val="dk1"/>
                </a:solidFill>
                <a:sym typeface="Arial"/>
              </a:rPr>
              <a:t> edition. pp </a:t>
            </a:r>
            <a:r>
              <a:rPr lang="en-US" sz="1000" dirty="0" smtClean="0">
                <a:solidFill>
                  <a:schemeClr val="dk1"/>
                </a:solidFill>
                <a:sym typeface="Arial"/>
              </a:rPr>
              <a:t>33-34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US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9068" y="478133"/>
            <a:ext cx="6372225" cy="1457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6058" y="1855382"/>
            <a:ext cx="2828925" cy="182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700366" y="4117458"/>
            <a:ext cx="5895975" cy="16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19"/>
          <p:cNvSpPr txBox="1"/>
          <p:nvPr/>
        </p:nvSpPr>
        <p:spPr>
          <a:xfrm>
            <a:off x="10749516" y="255181"/>
            <a:ext cx="97819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/>
          </a:p>
        </p:txBody>
      </p:sp>
      <p:sp>
        <p:nvSpPr>
          <p:cNvPr id="224" name="Google Shape;224;p19"/>
          <p:cNvSpPr/>
          <p:nvPr/>
        </p:nvSpPr>
        <p:spPr>
          <a:xfrm>
            <a:off x="8549120" y="6474308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19"/>
          <p:cNvSpPr/>
          <p:nvPr/>
        </p:nvSpPr>
        <p:spPr>
          <a:xfrm>
            <a:off x="2714487" y="6474308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3898" y="429622"/>
            <a:ext cx="5181600" cy="2085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63802" y="2662039"/>
            <a:ext cx="5953125" cy="2057400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20"/>
          <p:cNvSpPr/>
          <p:nvPr/>
        </p:nvSpPr>
        <p:spPr>
          <a:xfrm>
            <a:off x="8485867" y="6391386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20"/>
          <p:cNvSpPr/>
          <p:nvPr/>
        </p:nvSpPr>
        <p:spPr>
          <a:xfrm>
            <a:off x="3133615" y="634522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20"/>
          <p:cNvSpPr txBox="1"/>
          <p:nvPr/>
        </p:nvSpPr>
        <p:spPr>
          <a:xfrm>
            <a:off x="5975498" y="4986770"/>
            <a:ext cx="5343257" cy="3790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dirty="0">
                <a:solidFill>
                  <a:schemeClr val="dk1"/>
                </a:solidFill>
                <a:sym typeface="Arial"/>
              </a:rPr>
              <a:t>source: Hayes, John. The theory and practice of change management 4</a:t>
            </a:r>
            <a:r>
              <a:rPr lang="en-US" sz="1000" baseline="30000" dirty="0">
                <a:solidFill>
                  <a:schemeClr val="dk1"/>
                </a:solidFill>
                <a:sym typeface="Arial"/>
              </a:rPr>
              <a:t>th</a:t>
            </a:r>
            <a:r>
              <a:rPr lang="en-US" sz="1000" dirty="0">
                <a:solidFill>
                  <a:schemeClr val="dk1"/>
                </a:solidFill>
                <a:sym typeface="Arial"/>
              </a:rPr>
              <a:t> edition. pp 33</a:t>
            </a:r>
            <a:endParaRPr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US" sz="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98059" y="482744"/>
            <a:ext cx="6638925" cy="5067300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21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21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1"/>
          <p:cNvSpPr txBox="1"/>
          <p:nvPr/>
        </p:nvSpPr>
        <p:spPr>
          <a:xfrm>
            <a:off x="3710773" y="5812531"/>
            <a:ext cx="6900520" cy="3790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dirty="0">
                <a:solidFill>
                  <a:schemeClr val="dk1"/>
                </a:solidFill>
                <a:sym typeface="Arial"/>
              </a:rPr>
              <a:t>source: Hayes, John. The theory and practice of change management 4</a:t>
            </a:r>
            <a:r>
              <a:rPr lang="en-US" sz="1100" baseline="30000" dirty="0">
                <a:solidFill>
                  <a:schemeClr val="dk1"/>
                </a:solidFill>
                <a:sym typeface="Arial"/>
              </a:rPr>
              <a:t>th</a:t>
            </a:r>
            <a:r>
              <a:rPr lang="en-US" sz="1100" dirty="0">
                <a:solidFill>
                  <a:schemeClr val="dk1"/>
                </a:solidFill>
                <a:sym typeface="Arial"/>
              </a:rPr>
              <a:t> edition. pp 33 - 34</a:t>
            </a: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US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66031" y="463867"/>
            <a:ext cx="7976476" cy="5348664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2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2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22"/>
          <p:cNvSpPr txBox="1"/>
          <p:nvPr/>
        </p:nvSpPr>
        <p:spPr>
          <a:xfrm>
            <a:off x="5199797" y="5812531"/>
            <a:ext cx="5411496" cy="3790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source: Hayes, John. The theory and practice of change management 4</a:t>
            </a:r>
            <a:r>
              <a:rPr lang="en-US" sz="700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sz="7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edition. pp 33 – 34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US" sz="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2257" y="505606"/>
            <a:ext cx="7591171" cy="5199158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23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23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251;p22"/>
          <p:cNvSpPr txBox="1"/>
          <p:nvPr/>
        </p:nvSpPr>
        <p:spPr>
          <a:xfrm>
            <a:off x="5199797" y="5812531"/>
            <a:ext cx="5411496" cy="3790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source: Hayes, John. The theory and practice of change management 4</a:t>
            </a:r>
            <a:r>
              <a:rPr lang="en-US" sz="1000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sz="1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edition. pp 33 – </a:t>
            </a:r>
            <a:r>
              <a:rPr lang="en-US" sz="10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36</a:t>
            </a:r>
            <a:endParaRPr sz="2000" dirty="0"/>
          </a:p>
          <a:p>
            <a:pPr marL="0" marR="0" lvl="0" indent="0" algn="l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US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51630" y="485276"/>
            <a:ext cx="8056444" cy="5260431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24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4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251;p22"/>
          <p:cNvSpPr txBox="1"/>
          <p:nvPr/>
        </p:nvSpPr>
        <p:spPr>
          <a:xfrm>
            <a:off x="5199797" y="5812531"/>
            <a:ext cx="5411496" cy="3790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source: Hayes, John. The theory and practice of change management 4</a:t>
            </a:r>
            <a:r>
              <a:rPr lang="en-US" sz="1000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sz="1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edition. pp </a:t>
            </a:r>
            <a:r>
              <a:rPr lang="en-US" sz="10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35 </a:t>
            </a:r>
            <a:r>
              <a:rPr lang="en-US" sz="1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– </a:t>
            </a:r>
            <a:r>
              <a:rPr lang="en-US" sz="10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37</a:t>
            </a:r>
            <a:endParaRPr sz="2000" dirty="0"/>
          </a:p>
          <a:p>
            <a:pPr marL="0" marR="0" lvl="0" indent="0" algn="l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US" sz="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5"/>
          <p:cNvSpPr/>
          <p:nvPr/>
        </p:nvSpPr>
        <p:spPr>
          <a:xfrm>
            <a:off x="1111828" y="384176"/>
            <a:ext cx="7574972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The impact of sequence on outcome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b="1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Reactive sequences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3" name="Google Shape;273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38986" y="2079328"/>
            <a:ext cx="7474080" cy="2697387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25"/>
          <p:cNvSpPr txBox="1"/>
          <p:nvPr/>
        </p:nvSpPr>
        <p:spPr>
          <a:xfrm>
            <a:off x="6250182" y="4953027"/>
            <a:ext cx="5348177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 - </a:t>
            </a:r>
            <a:r>
              <a:rPr lang="en-US" sz="9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35</a:t>
            </a:r>
            <a:endParaRPr/>
          </a:p>
        </p:txBody>
      </p:sp>
      <p:sp>
        <p:nvSpPr>
          <p:cNvPr id="275" name="Google Shape;275;p25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25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6"/>
          <p:cNvSpPr/>
          <p:nvPr/>
        </p:nvSpPr>
        <p:spPr>
          <a:xfrm>
            <a:off x="2274784" y="830744"/>
            <a:ext cx="84387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Self-reinforcing sequences</a:t>
            </a:r>
            <a:endParaRPr sz="4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26"/>
          <p:cNvSpPr/>
          <p:nvPr/>
        </p:nvSpPr>
        <p:spPr>
          <a:xfrm>
            <a:off x="3109007" y="2265663"/>
            <a:ext cx="7990649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 sz="32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Increasing returns</a:t>
            </a:r>
            <a:endParaRPr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 sz="3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Psychological commitment to past decisions</a:t>
            </a:r>
            <a:endParaRPr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 sz="3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Cognitive biases and interpretive frames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26"/>
          <p:cNvSpPr/>
          <p:nvPr/>
        </p:nvSpPr>
        <p:spPr>
          <a:xfrm>
            <a:off x="4497583" y="6331042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7"/>
          <p:cNvSpPr/>
          <p:nvPr/>
        </p:nvSpPr>
        <p:spPr>
          <a:xfrm>
            <a:off x="818867" y="766948"/>
            <a:ext cx="5816620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Path dependence</a:t>
            </a: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9" name="Google Shape;289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32572" y="1833699"/>
            <a:ext cx="6669604" cy="3681521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27"/>
          <p:cNvSpPr/>
          <p:nvPr/>
        </p:nvSpPr>
        <p:spPr>
          <a:xfrm>
            <a:off x="8892373" y="6345220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27"/>
          <p:cNvSpPr/>
          <p:nvPr/>
        </p:nvSpPr>
        <p:spPr>
          <a:xfrm>
            <a:off x="3710773" y="6320410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27"/>
          <p:cNvSpPr txBox="1"/>
          <p:nvPr/>
        </p:nvSpPr>
        <p:spPr>
          <a:xfrm>
            <a:off x="5841242" y="5812531"/>
            <a:ext cx="4770051" cy="3790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source: Hayes, John. The theory and practice of change management 4</a:t>
            </a:r>
            <a:r>
              <a:rPr lang="en-US" sz="900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sz="9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edition. pp 41</a:t>
            </a: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US" sz="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8"/>
          <p:cNvSpPr/>
          <p:nvPr/>
        </p:nvSpPr>
        <p:spPr>
          <a:xfrm>
            <a:off x="1371600" y="532755"/>
            <a:ext cx="8144539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Minimizing the impact of reactive and 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self-reinforcing sequences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28"/>
          <p:cNvSpPr/>
          <p:nvPr/>
        </p:nvSpPr>
        <p:spPr>
          <a:xfrm>
            <a:off x="4322402" y="3047553"/>
            <a:ext cx="6669645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Noto Sans Symbols"/>
              <a:buChar char="✔"/>
            </a:pPr>
            <a:r>
              <a:rPr lang="en-US" sz="4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Reactive sequences</a:t>
            </a:r>
            <a:endParaRPr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Noto Sans Symbols"/>
              <a:buChar char="✔"/>
            </a:pPr>
            <a:r>
              <a:rPr lang="en-US" sz="4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Complex patterns</a:t>
            </a:r>
            <a:endParaRPr sz="4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28"/>
          <p:cNvSpPr/>
          <p:nvPr/>
        </p:nvSpPr>
        <p:spPr>
          <a:xfrm>
            <a:off x="5050476" y="6224717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8484" y="617686"/>
            <a:ext cx="8676317" cy="5893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0"/>
          <p:cNvSpPr/>
          <p:nvPr/>
        </p:nvSpPr>
        <p:spPr>
          <a:xfrm>
            <a:off x="2688609" y="1131529"/>
            <a:ext cx="8486136" cy="4409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mbria"/>
              <a:buNone/>
            </a:pPr>
            <a:r>
              <a:rPr lang="en-US" sz="1800" b="1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REFERENCES 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mbria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 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∙"/>
            </a:pPr>
            <a:r>
              <a:rPr lang="en-US" sz="1800" b="0" i="0" u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Hayes, John (2022) The Theory and Practice of Change Management 6</a:t>
            </a:r>
            <a:r>
              <a:rPr lang="en-US" sz="1800" b="0" i="0" u="none" baseline="3000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</a:t>
            </a:r>
            <a:r>
              <a:rPr lang="en-US" sz="1800" b="0" i="0" u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Edition. </a:t>
            </a:r>
            <a:r>
              <a:rPr lang="en-US" sz="18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Bloomsbury Publishing PLC.</a:t>
            </a:r>
            <a:endParaRPr sz="1800" b="0" i="0" u="none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∙"/>
            </a:pPr>
            <a:r>
              <a:rPr lang="en-US" sz="1800" b="0" i="0" u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Hayes, John </a:t>
            </a:r>
            <a:r>
              <a:rPr lang="en-US" sz="18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(2014) The Theory and Practice of Change Management 4</a:t>
            </a:r>
            <a:r>
              <a:rPr lang="en-US" sz="1800" b="0" i="0" u="none" strike="noStrike" cap="none" baseline="3000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</a:t>
            </a:r>
            <a:r>
              <a:rPr lang="en-US" sz="18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Edition. 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Palgrave Macmillan. </a:t>
            </a:r>
            <a:r>
              <a:rPr lang="en-US" sz="18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United Kingdom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∙"/>
            </a:pPr>
            <a:r>
              <a:rPr lang="en-US" sz="1800" b="0" i="0" u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Hayes, John (2010) The Theory and Practice of Change Management 3</a:t>
            </a:r>
            <a:r>
              <a:rPr lang="en-US" sz="1800" b="0" i="0" u="none" baseline="3000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rd</a:t>
            </a:r>
            <a:r>
              <a:rPr lang="en-US" sz="1800" b="0" i="0" u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 Edition. </a:t>
            </a:r>
            <a:r>
              <a:rPr lang="en-US" sz="18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Palgrave Macmillan. United Kingdom</a:t>
            </a:r>
            <a:endParaRPr dirty="0"/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∙"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Kotter, John P. (1996) </a:t>
            </a:r>
            <a:r>
              <a:rPr lang="en-US" sz="1800" b="0" i="0" u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Leading Change. </a:t>
            </a:r>
            <a:r>
              <a:rPr lang="en-US" sz="18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Harvard Business School Press. USA. ISBN 10: 0875847471 / ISBN 13: 9780875847474</a:t>
            </a:r>
            <a:endParaRPr sz="1800" b="0" i="0" u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1"/>
          <p:cNvSpPr/>
          <p:nvPr/>
        </p:nvSpPr>
        <p:spPr>
          <a:xfrm>
            <a:off x="1364776" y="593725"/>
            <a:ext cx="9852499" cy="6104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sng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Online Sources</a:t>
            </a:r>
            <a:endParaRPr sz="1600" b="1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indent="-342900">
              <a:lnSpc>
                <a:spcPct val="150000"/>
              </a:lnSpc>
              <a:spcBef>
                <a:spcPts val="800"/>
              </a:spcBef>
              <a:buClr>
                <a:schemeClr val="dk1"/>
              </a:buClr>
              <a:buSzPts val="1600"/>
              <a:buFont typeface="Noto Sans Symbols"/>
              <a:buChar char="∙"/>
            </a:pP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Adapted from the book of </a:t>
            </a:r>
            <a:r>
              <a:rPr lang="en-US" dirty="0">
                <a:solidFill>
                  <a:schemeClr val="tx1"/>
                </a:solidFill>
                <a:latin typeface="+mj-lt"/>
                <a:ea typeface="Cambria"/>
                <a:cs typeface="Cambria"/>
                <a:sym typeface="Cambria"/>
              </a:rPr>
              <a:t>Hayes, John (2022) The Theory and Practice of Change Management </a:t>
            </a:r>
            <a:r>
              <a:rPr lang="en-US" dirty="0" smtClean="0">
                <a:solidFill>
                  <a:schemeClr val="tx1"/>
                </a:solidFill>
                <a:latin typeface="+mj-lt"/>
                <a:ea typeface="Cambria"/>
                <a:cs typeface="Cambria"/>
                <a:sym typeface="Cambria"/>
              </a:rPr>
              <a:t>4</a:t>
            </a:r>
            <a:r>
              <a:rPr lang="en-US" baseline="30000" dirty="0" smtClean="0">
                <a:solidFill>
                  <a:schemeClr val="tx1"/>
                </a:solidFill>
                <a:latin typeface="+mj-lt"/>
                <a:ea typeface="Cambria"/>
                <a:cs typeface="Cambria"/>
                <a:sym typeface="Cambria"/>
              </a:rPr>
              <a:t>th</a:t>
            </a:r>
            <a:r>
              <a:rPr lang="en-US" dirty="0" smtClean="0">
                <a:solidFill>
                  <a:schemeClr val="tx1"/>
                </a:solidFill>
                <a:latin typeface="+mj-lt"/>
                <a:ea typeface="Cambria"/>
                <a:cs typeface="Cambria"/>
                <a:sym typeface="Cambria"/>
              </a:rPr>
              <a:t> Edition, </a:t>
            </a:r>
            <a:r>
              <a:rPr lang="en-US" u="sng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https</a:t>
            </a:r>
            <a:r>
              <a:rPr lang="en-US" u="sng" dirty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://slideplayer.com/slide/13711905/</a:t>
            </a:r>
            <a:endParaRPr dirty="0">
              <a:solidFill>
                <a:schemeClr val="tx1"/>
              </a:solidFill>
              <a:latin typeface="+mj-lt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∙"/>
            </a:pP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Adapted from </a:t>
            </a:r>
            <a:r>
              <a:rPr lang="en-US" dirty="0" err="1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Milller</a:t>
            </a: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, Kelsey. Management Essentials, Harvard Business School, Contributor </a:t>
            </a: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https</a:t>
            </a:r>
            <a:r>
              <a:rPr lang="en-US" dirty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://online.hbs.edu/blog/post/change-management-process</a:t>
            </a:r>
            <a:endParaRPr dirty="0">
              <a:solidFill>
                <a:schemeClr val="tx1"/>
              </a:solidFill>
              <a:latin typeface="+mj-lt"/>
            </a:endParaRPr>
          </a:p>
          <a:p>
            <a:pPr marL="342900" lvl="0" indent="-342900">
              <a:lnSpc>
                <a:spcPct val="150000"/>
              </a:lnSpc>
              <a:buClr>
                <a:schemeClr val="dk1"/>
              </a:buClr>
              <a:buSzPts val="1600"/>
              <a:buFont typeface="Noto Sans Symbols"/>
              <a:buChar char="∙"/>
            </a:pPr>
            <a:r>
              <a:rPr lang="en-US" dirty="0">
                <a:solidFill>
                  <a:schemeClr val="tx1"/>
                </a:solidFill>
                <a:latin typeface="+mj-lt"/>
              </a:rPr>
              <a:t>Adapted from </a:t>
            </a:r>
            <a:r>
              <a:rPr lang="en-US" i="1" dirty="0">
                <a:solidFill>
                  <a:schemeClr val="tx1"/>
                </a:solidFill>
                <a:latin typeface="+mj-lt"/>
              </a:rPr>
              <a:t>Making Change Work: Practical Tools for Overcoming Human Resistance to Change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, ASQ Quality Press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. </a:t>
            </a: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https</a:t>
            </a:r>
            <a:r>
              <a:rPr lang="en-US" dirty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://asq.org/quality-resources/change-management</a:t>
            </a:r>
            <a:endParaRPr dirty="0">
              <a:solidFill>
                <a:schemeClr val="tx1"/>
              </a:solidFill>
              <a:latin typeface="+mj-lt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∙"/>
            </a:pPr>
            <a:r>
              <a:rPr lang="en-US" dirty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https://www.mindtools.com/ahpnreq/the-four-principles-of-change-management</a:t>
            </a:r>
            <a:endParaRPr dirty="0">
              <a:solidFill>
                <a:schemeClr val="tx1"/>
              </a:solidFill>
              <a:latin typeface="+mj-lt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∙"/>
            </a:pPr>
            <a:r>
              <a:rPr lang="en-US" dirty="0" err="1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Batti</a:t>
            </a: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Khadim</a:t>
            </a: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, 8 Free Change Management Plan Templates (2023). October 10, 2022. </a:t>
            </a: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https</a:t>
            </a:r>
            <a:r>
              <a:rPr lang="en-US" dirty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://whatfix.com/change-management/</a:t>
            </a:r>
            <a:endParaRPr dirty="0">
              <a:solidFill>
                <a:schemeClr val="tx1"/>
              </a:solidFill>
              <a:latin typeface="+mj-lt"/>
            </a:endParaRPr>
          </a:p>
          <a:p>
            <a:pPr marL="342900" lvl="0" indent="-342900">
              <a:lnSpc>
                <a:spcPct val="150000"/>
              </a:lnSpc>
              <a:buClr>
                <a:schemeClr val="dk1"/>
              </a:buClr>
              <a:buSzPts val="1600"/>
              <a:buFont typeface="Noto Sans Symbols"/>
              <a:buChar char="∙"/>
            </a:pPr>
            <a:r>
              <a:rPr lang="en-US" dirty="0" err="1" smtClean="0">
                <a:solidFill>
                  <a:schemeClr val="tx1"/>
                </a:solidFill>
                <a:latin typeface="+mj-lt"/>
              </a:rPr>
              <a:t>Sirkin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, Keenan, Jackson. The Hard Side of Change Management from the magazine (October 20025). A 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version of this article appeared in the October 2005 issue of </a:t>
            </a:r>
            <a:r>
              <a:rPr lang="en-US" i="1" dirty="0">
                <a:solidFill>
                  <a:schemeClr val="tx1"/>
                </a:solidFill>
                <a:latin typeface="+mj-lt"/>
              </a:rPr>
              <a:t>Harvard Business Review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. </a:t>
            </a: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https</a:t>
            </a:r>
            <a:r>
              <a:rPr lang="en-US" dirty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://</a:t>
            </a: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hbr.org/2005/10/the-hard-side-of-change-management</a:t>
            </a:r>
            <a:endParaRPr dirty="0">
              <a:solidFill>
                <a:schemeClr val="tx1"/>
              </a:solidFill>
              <a:latin typeface="+mj-lt"/>
            </a:endParaRPr>
          </a:p>
          <a:p>
            <a:pPr marL="342900" lvl="0" indent="-342900">
              <a:lnSpc>
                <a:spcPct val="150000"/>
              </a:lnSpc>
              <a:buClr>
                <a:schemeClr val="dk1"/>
              </a:buClr>
              <a:buSzPts val="1600"/>
              <a:buFont typeface="Noto Sans Symbols"/>
              <a:buChar char="∙"/>
            </a:pPr>
            <a:r>
              <a:rPr lang="en-US" dirty="0">
                <a:solidFill>
                  <a:schemeClr val="tx1"/>
                </a:solidFill>
                <a:latin typeface="+mj-lt"/>
              </a:rPr>
              <a:t>Written by Coursera • Updated on 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Jun 17, 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2023. The Change Management Process: What is it and Who is it for?. </a:t>
            </a: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https</a:t>
            </a:r>
            <a:r>
              <a:rPr lang="en-US" dirty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://www.coursera.org/articles/change-management-process</a:t>
            </a:r>
            <a:endParaRPr dirty="0">
              <a:solidFill>
                <a:schemeClr val="tx1"/>
              </a:solidFill>
              <a:latin typeface="+mj-lt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∙"/>
            </a:pPr>
            <a:r>
              <a:rPr lang="en-US" dirty="0" smtClean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Everything you need to know about change management. Update August 2022. https</a:t>
            </a:r>
            <a:r>
              <a:rPr lang="en-US" dirty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://www.imd.org/reflections/change-management/</a:t>
            </a:r>
            <a:endParaRPr dirty="0">
              <a:solidFill>
                <a:schemeClr val="tx1"/>
              </a:solidFill>
              <a:latin typeface="+mj-lt"/>
            </a:endParaRPr>
          </a:p>
          <a:p>
            <a:pPr marL="342900" marR="0" lvl="0" indent="-241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2"/>
          <p:cNvSpPr txBox="1"/>
          <p:nvPr/>
        </p:nvSpPr>
        <p:spPr>
          <a:xfrm>
            <a:off x="2387702" y="1293782"/>
            <a:ext cx="7421218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End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1052</Words>
  <Application>Microsoft Office PowerPoint</Application>
  <PresentationFormat>Widescreen</PresentationFormat>
  <Paragraphs>140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Cambria</vt:lpstr>
      <vt:lpstr>Oi</vt:lpstr>
      <vt:lpstr>Open Sans</vt:lpstr>
      <vt:lpstr>Calibri</vt:lpstr>
      <vt:lpstr>Noto Sans Symbols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Ella</dc:creator>
  <cp:lastModifiedBy>DEANBA</cp:lastModifiedBy>
  <cp:revision>8</cp:revision>
  <dcterms:created xsi:type="dcterms:W3CDTF">2023-09-09T11:09:00Z</dcterms:created>
  <dcterms:modified xsi:type="dcterms:W3CDTF">2023-09-13T02:38:16Z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8419E72986A14EBDA3E03A44E78E7311_12</vt:lpwstr>
  </property>
  <property fmtid="{D5CDD505-2E9C-101B-9397-08002B2CF9AE}" pid="3" name="KSOProductBuildVer">
    <vt:lpwstr>1033-12.2.0.13201</vt:lpwstr>
  </property>
</Properties>
</file>