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316" r:id="rId4"/>
    <p:sldId id="288" r:id="rId5"/>
    <p:sldId id="258" r:id="rId6"/>
    <p:sldId id="289" r:id="rId7"/>
    <p:sldId id="290" r:id="rId8"/>
    <p:sldId id="317" r:id="rId9"/>
    <p:sldId id="291" r:id="rId10"/>
    <p:sldId id="318" r:id="rId11"/>
    <p:sldId id="319" r:id="rId12"/>
    <p:sldId id="292" r:id="rId13"/>
    <p:sldId id="293" r:id="rId14"/>
    <p:sldId id="294" r:id="rId15"/>
    <p:sldId id="320" r:id="rId16"/>
    <p:sldId id="295" r:id="rId17"/>
    <p:sldId id="321" r:id="rId18"/>
    <p:sldId id="296" r:id="rId19"/>
    <p:sldId id="297" r:id="rId20"/>
    <p:sldId id="322" r:id="rId21"/>
    <p:sldId id="298" r:id="rId22"/>
    <p:sldId id="323" r:id="rId23"/>
    <p:sldId id="315" r:id="rId24"/>
    <p:sldId id="299" r:id="rId25"/>
    <p:sldId id="300" r:id="rId26"/>
    <p:sldId id="302" r:id="rId27"/>
    <p:sldId id="324" r:id="rId28"/>
    <p:sldId id="325" r:id="rId29"/>
    <p:sldId id="303" r:id="rId30"/>
    <p:sldId id="259" r:id="rId31"/>
    <p:sldId id="287" r:id="rId32"/>
  </p:sldIdLst>
  <p:sldSz cx="12192000" cy="6858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mbria" panose="02040503050406030204" pitchFamily="18" charset="0"/>
      <p:regular r:id="rId38"/>
      <p:bold r:id="rId39"/>
      <p:italic r:id="rId40"/>
      <p:boldItalic r:id="rId41"/>
    </p:embeddedFont>
    <p:embeddedFont>
      <p:font typeface="Open Sans" panose="020B060402020202020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8" roundtripDataSignature="AMtx7miWExy+EEHnE6SJrSUYtKlxBJgq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59359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876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01696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9598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7444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1282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110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791570" y="817008"/>
            <a:ext cx="10181230" cy="5303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r>
              <a:rPr lang="en-US" sz="7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CHANGE MANAGEMENT</a:t>
            </a:r>
            <a:endParaRPr sz="4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US" sz="4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Chapter 2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Leading Change: A Process Pers</a:t>
            </a:r>
            <a:r>
              <a:rPr lang="en-US" sz="4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pective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Lecturer: Dr.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Michaella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DeLeon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Castillo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Philippines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620232" y="405735"/>
            <a:ext cx="5603147" cy="59213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969696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rgbClr val="B2B2B2">
                <a:alpha val="4980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 OUTCOMES</a:t>
            </a:r>
            <a:endParaRPr sz="1100"/>
          </a:p>
        </p:txBody>
      </p:sp>
      <p:sp>
        <p:nvSpPr>
          <p:cNvPr id="90" name="Google Shape;90;p2"/>
          <p:cNvSpPr/>
          <p:nvPr/>
        </p:nvSpPr>
        <p:spPr>
          <a:xfrm>
            <a:off x="1608877" y="1425191"/>
            <a:ext cx="832485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 studying this chapter, you should</a:t>
            </a:r>
            <a:endParaRPr dirty="0"/>
          </a:p>
        </p:txBody>
      </p:sp>
      <p:sp>
        <p:nvSpPr>
          <p:cNvPr id="91" name="Google Shape;91;p2"/>
          <p:cNvSpPr/>
          <p:nvPr/>
        </p:nvSpPr>
        <p:spPr>
          <a:xfrm>
            <a:off x="3114031" y="2463175"/>
            <a:ext cx="8038214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2400" dirty="0"/>
              <a:t>Demonstrate a deep understanding of key concepts, theories, and principles relevant to the subject matter.</a:t>
            </a:r>
          </a:p>
          <a:p>
            <a:pPr marL="342900" lvl="0" indent="-342900">
              <a:buClr>
                <a:schemeClr val="dk1"/>
              </a:buClr>
              <a:buSzPts val="1800"/>
              <a:buFont typeface="Calibri"/>
              <a:buAutoNum type="arabicPeriod"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Construct a conceptual framework: Students will be able to create a conceptual framework that illustrates the interconnected nature of events, decisions, and actions within the context of these process theories of change.</a:t>
            </a:r>
            <a:endParaRPr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/>
        </p:nvSpPr>
        <p:spPr>
          <a:xfrm>
            <a:off x="620232" y="405735"/>
            <a:ext cx="5603147" cy="59213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969696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rgbClr val="B2B2B2">
                <a:alpha val="4980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fontScale="975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 OUTCOMES</a:t>
            </a:r>
            <a:endParaRPr sz="1100"/>
          </a:p>
        </p:txBody>
      </p:sp>
      <p:sp>
        <p:nvSpPr>
          <p:cNvPr id="90" name="Google Shape;90;p2"/>
          <p:cNvSpPr/>
          <p:nvPr/>
        </p:nvSpPr>
        <p:spPr>
          <a:xfrm>
            <a:off x="1566674" y="1425190"/>
            <a:ext cx="8324850" cy="519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After studying this chapter, you should</a:t>
            </a:r>
            <a:endParaRPr dirty="0"/>
          </a:p>
        </p:txBody>
      </p:sp>
      <p:sp>
        <p:nvSpPr>
          <p:cNvPr id="91" name="Google Shape;91;p2"/>
          <p:cNvSpPr/>
          <p:nvPr/>
        </p:nvSpPr>
        <p:spPr>
          <a:xfrm>
            <a:off x="2560320" y="2238092"/>
            <a:ext cx="8521586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 Analyze the variance in change theories: Students will be able to critically analyze and compare the four process theories of change, highlighting the variations in how they depict change as a sequence of stages.</a:t>
            </a:r>
            <a:endParaRPr lang="en-US" sz="1800" dirty="0">
              <a:ea typeface="Calibri"/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endParaRPr lang="en-US"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Evaluate the direction of change: Students will be able to evaluate whether the direction of change in these theories is constructed by human agency or predetermined by external factors.</a:t>
            </a:r>
            <a:endParaRPr sz="1800" dirty="0"/>
          </a:p>
        </p:txBody>
      </p:sp>
    </p:spTree>
    <p:extLst>
      <p:ext uri="{BB962C8B-B14F-4D97-AF65-F5344CB8AC3E}">
        <p14:creationId xmlns:p14="http://schemas.microsoft.com/office/powerpoint/2010/main" val="3297312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/>
          <p:nvPr/>
        </p:nvSpPr>
        <p:spPr>
          <a:xfrm>
            <a:off x="8825024" y="6490532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3643424" y="646572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95753" y="701246"/>
            <a:ext cx="9650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The intentional management of change </a:t>
            </a:r>
            <a:endParaRPr lang="en-PH" sz="4000" dirty="0"/>
          </a:p>
        </p:txBody>
      </p:sp>
      <p:sp>
        <p:nvSpPr>
          <p:cNvPr id="4" name="Rectangle 3"/>
          <p:cNvSpPr/>
          <p:nvPr/>
        </p:nvSpPr>
        <p:spPr>
          <a:xfrm>
            <a:off x="2842934" y="2333837"/>
            <a:ext cx="66418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/>
              <a:t>Lewin’s metaphor</a:t>
            </a: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792275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/>
          <p:nvPr/>
        </p:nvSpPr>
        <p:spPr>
          <a:xfrm>
            <a:off x="8825024" y="6490532"/>
            <a:ext cx="2902688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u="none" strike="noStrike" cap="none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Online source https://slideplayer.com/slide/13711905/</a:t>
            </a: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3643424" y="6465722"/>
            <a:ext cx="5213498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1347" y="701246"/>
            <a:ext cx="9622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The intentional management of change </a:t>
            </a:r>
            <a:endParaRPr lang="en-PH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495" y="1779835"/>
            <a:ext cx="8647462" cy="2459370"/>
          </a:xfrm>
          <a:prstGeom prst="rect">
            <a:avLst/>
          </a:prstGeom>
        </p:spPr>
      </p:pic>
      <p:sp>
        <p:nvSpPr>
          <p:cNvPr id="8" name="Google Shape;98;p3"/>
          <p:cNvSpPr/>
          <p:nvPr/>
        </p:nvSpPr>
        <p:spPr>
          <a:xfrm>
            <a:off x="5568483" y="4347977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- 23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8633" y="848953"/>
            <a:ext cx="10002130" cy="3140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/>
              <a:t>Lewin’s three-step process</a:t>
            </a:r>
          </a:p>
          <a:p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unfreeze or unlock the existing level of behavior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move to a new level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3200" dirty="0"/>
              <a:t>refreeze behavior at this new level. </a:t>
            </a:r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2521556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078" y="598261"/>
            <a:ext cx="108911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/>
              <a:t>Stages in the process of managing change</a:t>
            </a:r>
            <a:endParaRPr lang="en-PH" sz="4400" dirty="0"/>
          </a:p>
        </p:txBody>
      </p:sp>
      <p:sp>
        <p:nvSpPr>
          <p:cNvPr id="3" name="Rectangle 2"/>
          <p:cNvSpPr/>
          <p:nvPr/>
        </p:nvSpPr>
        <p:spPr>
          <a:xfrm>
            <a:off x="1195755" y="1889549"/>
            <a:ext cx="9988062" cy="1951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err="1"/>
              <a:t>Lippitt</a:t>
            </a:r>
            <a:r>
              <a:rPr lang="en-US" sz="2800" dirty="0"/>
              <a:t> et al. (1958) expanded Lewin’s three-stage model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Egan (1996) developed a similar model based on Lewin’s three stages of unfreezing, moving and refreezing</a:t>
            </a:r>
          </a:p>
        </p:txBody>
      </p:sp>
    </p:spTree>
    <p:extLst>
      <p:ext uri="{BB962C8B-B14F-4D97-AF65-F5344CB8AC3E}">
        <p14:creationId xmlns:p14="http://schemas.microsoft.com/office/powerpoint/2010/main" val="1323775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20720" y="1357917"/>
            <a:ext cx="99116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Stages in the process of managing change</a:t>
            </a:r>
            <a:endParaRPr lang="en-PH" sz="4000" dirty="0"/>
          </a:p>
        </p:txBody>
      </p:sp>
      <p:sp>
        <p:nvSpPr>
          <p:cNvPr id="3" name="Rectangle 2"/>
          <p:cNvSpPr/>
          <p:nvPr/>
        </p:nvSpPr>
        <p:spPr>
          <a:xfrm>
            <a:off x="1434906" y="2621070"/>
            <a:ext cx="98614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3. </a:t>
            </a:r>
            <a:r>
              <a:rPr lang="en-US" sz="2800" dirty="0" err="1"/>
              <a:t>Beckhard</a:t>
            </a:r>
            <a:r>
              <a:rPr lang="en-US" sz="2800" dirty="0"/>
              <a:t> and Harris (1987) present a three-stage model that focuses on defining the present and the future, managing the transition, and maintaining and updating the change.</a:t>
            </a:r>
            <a:endParaRPr lang="en-PH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DE8072-7917-425D-AA2D-0E02CE817C7C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2077062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16970" y="584614"/>
            <a:ext cx="87511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These models highlight the importance of:</a:t>
            </a:r>
            <a:endParaRPr lang="en-PH" sz="3600" dirty="0"/>
          </a:p>
        </p:txBody>
      </p:sp>
      <p:sp>
        <p:nvSpPr>
          <p:cNvPr id="3" name="Rectangle 2"/>
          <p:cNvSpPr/>
          <p:nvPr/>
        </p:nvSpPr>
        <p:spPr>
          <a:xfrm>
            <a:off x="1463040" y="1664199"/>
            <a:ext cx="974891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Developing change relationships: between change agents and those affected by the change.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Diagnosis: change managers need to give attention to where the organization is now and to what a more desirable (and attainable) state would look like. </a:t>
            </a:r>
            <a:endParaRPr lang="en-PH" sz="2800" dirty="0"/>
          </a:p>
        </p:txBody>
      </p:sp>
    </p:spTree>
    <p:extLst>
      <p:ext uri="{BB962C8B-B14F-4D97-AF65-F5344CB8AC3E}">
        <p14:creationId xmlns:p14="http://schemas.microsoft.com/office/powerpoint/2010/main" val="59614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2627" y="1470879"/>
            <a:ext cx="97113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These models highlight the importance of:</a:t>
            </a:r>
            <a:endParaRPr lang="en-PH" sz="4000" dirty="0"/>
          </a:p>
        </p:txBody>
      </p:sp>
      <p:sp>
        <p:nvSpPr>
          <p:cNvPr id="3" name="Rectangle 2"/>
          <p:cNvSpPr/>
          <p:nvPr/>
        </p:nvSpPr>
        <p:spPr>
          <a:xfrm>
            <a:off x="2504050" y="2297244"/>
            <a:ext cx="90877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 Strategies and plans: to move the organization towards the desired state. </a:t>
            </a:r>
            <a:endParaRPr lang="en-PH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49A70C-BF82-4F5D-ACD8-AAF2AB9D5B08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68055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4657" y="1231726"/>
            <a:ext cx="87511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These models highlight the importance of:</a:t>
            </a:r>
            <a:endParaRPr lang="en-PH" sz="3600" dirty="0"/>
          </a:p>
        </p:txBody>
      </p:sp>
      <p:sp>
        <p:nvSpPr>
          <p:cNvPr id="3" name="Rectangle 2"/>
          <p:cNvSpPr/>
          <p:nvPr/>
        </p:nvSpPr>
        <p:spPr>
          <a:xfrm>
            <a:off x="1842867" y="2212838"/>
            <a:ext cx="967857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Implementation: translating intentions (strategies and plans) into actual change efforts.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Maintaining the change: and holding on to gains.</a:t>
            </a:r>
            <a:endParaRPr lang="en-PH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283843-DF87-47DF-9645-B86D6A02E84C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264274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1076" y="469133"/>
            <a:ext cx="69813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Key steps in the change process </a:t>
            </a:r>
            <a:endParaRPr lang="en-PH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060" y="1085028"/>
            <a:ext cx="3571875" cy="4838700"/>
          </a:xfrm>
          <a:prstGeom prst="rect">
            <a:avLst/>
          </a:prstGeom>
        </p:spPr>
      </p:pic>
      <p:sp>
        <p:nvSpPr>
          <p:cNvPr id="4" name="Google Shape;98;p3"/>
          <p:cNvSpPr/>
          <p:nvPr/>
        </p:nvSpPr>
        <p:spPr>
          <a:xfrm>
            <a:off x="6224122" y="5978628"/>
            <a:ext cx="5044100" cy="351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- 27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9628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10485" y="881717"/>
            <a:ext cx="8932983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Recognizing the need for change and starting the change process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2800" dirty="0"/>
              <a:t>Starting the change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Diagnosing what needs to be changed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2800" dirty="0"/>
              <a:t>Reviewing the present state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2800" dirty="0"/>
              <a:t>Identifying the future state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PH" sz="2800" dirty="0"/>
              <a:t>Quality of the 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PH" sz="2800" dirty="0"/>
          </a:p>
        </p:txBody>
      </p:sp>
    </p:spTree>
    <p:extLst>
      <p:ext uri="{BB962C8B-B14F-4D97-AF65-F5344CB8AC3E}">
        <p14:creationId xmlns:p14="http://schemas.microsoft.com/office/powerpoint/2010/main" val="347168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7921" y="335384"/>
            <a:ext cx="73917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Planning and preparing for change </a:t>
            </a:r>
            <a:endParaRPr lang="en-PH" sz="3600" dirty="0"/>
          </a:p>
        </p:txBody>
      </p:sp>
      <p:sp>
        <p:nvSpPr>
          <p:cNvPr id="3" name="Rectangle 2"/>
          <p:cNvSpPr/>
          <p:nvPr/>
        </p:nvSpPr>
        <p:spPr>
          <a:xfrm>
            <a:off x="2672862" y="1333924"/>
            <a:ext cx="904552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are managing this stage of the process include:</a:t>
            </a:r>
          </a:p>
          <a:p>
            <a:endParaRPr lang="en-US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Is the change strategy appropriate, for example push, pull or a blend of both?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Is it clear what needs to be done?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Is sufficient thought being given to the longer term implications of decisions? </a:t>
            </a:r>
          </a:p>
          <a:p>
            <a:endParaRPr lang="en-PH" sz="2800" dirty="0"/>
          </a:p>
        </p:txBody>
      </p:sp>
    </p:spTree>
    <p:extLst>
      <p:ext uri="{BB962C8B-B14F-4D97-AF65-F5344CB8AC3E}">
        <p14:creationId xmlns:p14="http://schemas.microsoft.com/office/powerpoint/2010/main" val="2249077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58758" y="602670"/>
            <a:ext cx="73917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Planning and preparing for change </a:t>
            </a:r>
            <a:endParaRPr lang="en-PH" sz="3600" dirty="0"/>
          </a:p>
        </p:txBody>
      </p:sp>
      <p:sp>
        <p:nvSpPr>
          <p:cNvPr id="3" name="Rectangle 2"/>
          <p:cNvSpPr/>
          <p:nvPr/>
        </p:nvSpPr>
        <p:spPr>
          <a:xfrm>
            <a:off x="2869809" y="1755955"/>
            <a:ext cx="82999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are managing this stage of the process include:</a:t>
            </a:r>
          </a:p>
          <a:p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Is sufficient attention being given to anticipating how people may react to the change?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Is it clear what kind of intervention would be most effective? </a:t>
            </a:r>
            <a:endParaRPr lang="en-PH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3A4169-7DF5-494D-B5A4-159BB0401D43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419159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1406" y="508185"/>
            <a:ext cx="8449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Implementing change and reviewing progress</a:t>
            </a:r>
            <a:endParaRPr lang="en-PH" sz="3200" dirty="0"/>
          </a:p>
        </p:txBody>
      </p:sp>
      <p:sp>
        <p:nvSpPr>
          <p:cNvPr id="3" name="Rectangle 2"/>
          <p:cNvSpPr/>
          <p:nvPr/>
        </p:nvSpPr>
        <p:spPr>
          <a:xfrm>
            <a:off x="2616591" y="1658741"/>
            <a:ext cx="853909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are managing this stage of the process include: </a:t>
            </a:r>
          </a:p>
          <a:p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Do change managers communicate a compelling vision and set realistic goals?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Are stakeholders being managed effectively?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Is uncertainty managed in a way that maintains commitment? </a:t>
            </a:r>
          </a:p>
        </p:txBody>
      </p:sp>
    </p:spTree>
    <p:extLst>
      <p:ext uri="{BB962C8B-B14F-4D97-AF65-F5344CB8AC3E}">
        <p14:creationId xmlns:p14="http://schemas.microsoft.com/office/powerpoint/2010/main" val="38393575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6993" y="1028690"/>
            <a:ext cx="105400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Implementing change and reviewing progress</a:t>
            </a:r>
            <a:endParaRPr lang="en-PH" sz="4000" dirty="0"/>
          </a:p>
        </p:txBody>
      </p:sp>
      <p:sp>
        <p:nvSpPr>
          <p:cNvPr id="3" name="Rectangle 2"/>
          <p:cNvSpPr/>
          <p:nvPr/>
        </p:nvSpPr>
        <p:spPr>
          <a:xfrm>
            <a:off x="2053883" y="2277718"/>
            <a:ext cx="96926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are managing this stage of the process include: </a:t>
            </a:r>
          </a:p>
          <a:p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Do change managers seek feedback in order to eliminate impediments to implementation?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800" dirty="0"/>
              <a:t>Is there sufficient coordination between those involved in implementing the change? </a:t>
            </a:r>
            <a:endParaRPr lang="en-PH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48E737-CB2E-457E-84C1-79B3624D2B38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4277040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9525" y="1700314"/>
            <a:ext cx="831869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4000" dirty="0"/>
              <a:t>Sustaining change Lewin (1951)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4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4000" dirty="0"/>
              <a:t>not enough to think of change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40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4000" dirty="0"/>
              <a:t>Attention needs to be given</a:t>
            </a:r>
            <a:endParaRPr lang="en-PH" sz="4000" dirty="0"/>
          </a:p>
        </p:txBody>
      </p:sp>
    </p:spTree>
    <p:extLst>
      <p:ext uri="{BB962C8B-B14F-4D97-AF65-F5344CB8AC3E}">
        <p14:creationId xmlns:p14="http://schemas.microsoft.com/office/powerpoint/2010/main" val="161020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1687" y="867819"/>
            <a:ext cx="104663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Some questions that might help leaders reflect on how they are managing this stage of the process include: </a:t>
            </a:r>
          </a:p>
          <a:p>
            <a:endParaRPr lang="en-US" sz="3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200" dirty="0"/>
              <a:t>Do change managers pursue a change strategy that wins long-term commitment?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3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200" dirty="0"/>
              <a:t>Do they reinforce changes post-implementation?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3200" dirty="0"/>
          </a:p>
          <a:p>
            <a:endParaRPr lang="en-PH" sz="3200" dirty="0"/>
          </a:p>
        </p:txBody>
      </p:sp>
    </p:spTree>
    <p:extLst>
      <p:ext uri="{BB962C8B-B14F-4D97-AF65-F5344CB8AC3E}">
        <p14:creationId xmlns:p14="http://schemas.microsoft.com/office/powerpoint/2010/main" val="27681698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20838" y="1177307"/>
            <a:ext cx="104663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Some questions that might help leaders reflect on how they are managing this stage of the process include: </a:t>
            </a:r>
          </a:p>
          <a:p>
            <a:endParaRPr lang="en-US" sz="3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200" dirty="0"/>
              <a:t>Do they avoid declaring victory too soon?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sz="3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3200" dirty="0"/>
              <a:t>Is sufficient attention given to managing the consequences of churn? </a:t>
            </a:r>
          </a:p>
          <a:p>
            <a:endParaRPr lang="en-PH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B8A286-6625-4A91-A18C-258BDC384188}"/>
              </a:ext>
            </a:extLst>
          </p:cNvPr>
          <p:cNvSpPr txBox="1"/>
          <p:nvPr/>
        </p:nvSpPr>
        <p:spPr>
          <a:xfrm>
            <a:off x="633046" y="323557"/>
            <a:ext cx="1702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Cont</a:t>
            </a:r>
            <a:r>
              <a:rPr lang="en-US" sz="24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38157050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04050" y="787791"/>
            <a:ext cx="8806376" cy="5090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Leading and managing the people issues</a:t>
            </a:r>
          </a:p>
          <a:p>
            <a:pPr>
              <a:lnSpc>
                <a:spcPct val="150000"/>
              </a:lnSpc>
            </a:pPr>
            <a:endParaRPr lang="en-US" sz="20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different goals and priorities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internal politics and the power of stakeholders to affect outcomes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the way leaders relate with the intended recipients of change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communication </a:t>
            </a:r>
          </a:p>
        </p:txBody>
      </p:sp>
    </p:spTree>
    <p:extLst>
      <p:ext uri="{BB962C8B-B14F-4D97-AF65-F5344CB8AC3E}">
        <p14:creationId xmlns:p14="http://schemas.microsoft.com/office/powerpoint/2010/main" val="31011120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60320" y="1490404"/>
            <a:ext cx="9383152" cy="3940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Leading and managing the people issues</a:t>
            </a:r>
          </a:p>
          <a:p>
            <a:endParaRPr lang="en-US" sz="28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/>
              <a:t>trust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/>
              <a:t>motivation and commitment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/>
              <a:t>support for those who will be affected by the change. </a:t>
            </a:r>
            <a:endParaRPr lang="en-PH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E52FDD-7E62-400D-A314-A707CA674DC0}"/>
              </a:ext>
            </a:extLst>
          </p:cNvPr>
          <p:cNvSpPr txBox="1"/>
          <p:nvPr/>
        </p:nvSpPr>
        <p:spPr>
          <a:xfrm>
            <a:off x="633046" y="323557"/>
            <a:ext cx="170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Cont</a:t>
            </a:r>
            <a:r>
              <a:rPr lang="en-US" sz="2800" dirty="0"/>
              <a:t>’…..</a:t>
            </a:r>
          </a:p>
        </p:txBody>
      </p:sp>
    </p:spTree>
    <p:extLst>
      <p:ext uri="{BB962C8B-B14F-4D97-AF65-F5344CB8AC3E}">
        <p14:creationId xmlns:p14="http://schemas.microsoft.com/office/powerpoint/2010/main" val="42424735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0665" y="1204193"/>
            <a:ext cx="95097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Learning </a:t>
            </a:r>
          </a:p>
          <a:p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Effective leaders are those who can learn from their experience and utilize this learning to modify their behavior in order to improve their performance. </a:t>
            </a:r>
          </a:p>
          <a:p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Argyris and Schön (1978) distinguish between single-loop and double-loop learning. </a:t>
            </a:r>
            <a:endParaRPr lang="en-PH" sz="2400" dirty="0"/>
          </a:p>
        </p:txBody>
      </p:sp>
    </p:spTree>
    <p:extLst>
      <p:ext uri="{BB962C8B-B14F-4D97-AF65-F5344CB8AC3E}">
        <p14:creationId xmlns:p14="http://schemas.microsoft.com/office/powerpoint/2010/main" val="3340517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9518" y="306408"/>
            <a:ext cx="48622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000" dirty="0"/>
              <a:t>Single-loop learning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406" y="1547447"/>
            <a:ext cx="10592141" cy="3601328"/>
          </a:xfrm>
          <a:prstGeom prst="rect">
            <a:avLst/>
          </a:prstGeom>
        </p:spPr>
      </p:pic>
      <p:sp>
        <p:nvSpPr>
          <p:cNvPr id="4" name="Google Shape;98;p3"/>
          <p:cNvSpPr/>
          <p:nvPr/>
        </p:nvSpPr>
        <p:spPr>
          <a:xfrm>
            <a:off x="5502173" y="5343037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- 36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61410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07197" y="395854"/>
            <a:ext cx="55515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PH" sz="4400" dirty="0"/>
              <a:t>Double-loop learning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121" y="1322363"/>
            <a:ext cx="9997689" cy="3771691"/>
          </a:xfrm>
          <a:prstGeom prst="rect">
            <a:avLst/>
          </a:prstGeom>
        </p:spPr>
      </p:pic>
      <p:sp>
        <p:nvSpPr>
          <p:cNvPr id="4" name="Google Shape;98;p3"/>
          <p:cNvSpPr/>
          <p:nvPr/>
        </p:nvSpPr>
        <p:spPr>
          <a:xfrm>
            <a:off x="5094210" y="5089818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- 37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76796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9990" y="276223"/>
            <a:ext cx="969264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learn from the process of managing change include:</a:t>
            </a:r>
          </a:p>
          <a:p>
            <a:endParaRPr lang="en-US" sz="2800" dirty="0"/>
          </a:p>
          <a:p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Do those involved in the change anticipate how others will respond to events before deciding what to do?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Do they monitor the effects of their actions and use this information to guide future decisions?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Are they receptive to feedback from others?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/>
          </a:p>
          <a:p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8138021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02192" y="416901"/>
            <a:ext cx="969264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Some questions that might help leaders reflect on how they learn from the process of managing change include:</a:t>
            </a:r>
          </a:p>
          <a:p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To what extent do they view their own and others’ mistakes as opportunities for learning?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Do they attempt to identify and challenge the assumptions that underpin their behavior?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/>
              <a:t> Are they aware of how decisions that produce positive outcomes in the short term may undermine performance over the long term?</a:t>
            </a:r>
          </a:p>
          <a:p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19564472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DCAF5C-2C9C-4130-A332-3D3257E760CF}"/>
              </a:ext>
            </a:extLst>
          </p:cNvPr>
          <p:cNvSpPr/>
          <p:nvPr/>
        </p:nvSpPr>
        <p:spPr>
          <a:xfrm>
            <a:off x="1245413" y="208354"/>
            <a:ext cx="25234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+mj-lt"/>
              </a:rPr>
              <a:t>Summary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DF958D-68E5-4FBB-9A57-F494B5FA7DB7}"/>
              </a:ext>
            </a:extLst>
          </p:cNvPr>
          <p:cNvSpPr txBox="1"/>
          <p:nvPr/>
        </p:nvSpPr>
        <p:spPr>
          <a:xfrm>
            <a:off x="2996417" y="986538"/>
            <a:ext cx="8328075" cy="5379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Module 2 introduces a change management model based on teleological and dialectical theories. This model outlines seven core activities for effective change management:</a:t>
            </a:r>
          </a:p>
          <a:p>
            <a:endParaRPr lang="en-US" sz="2400" dirty="0"/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Recognizing the need for change.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Diagnosing and envisioning the desired future state.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Planning for intervention.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Implementing and reviewing progress.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Sustaining the change.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Managing people-related issues.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Emphasizing continuous learning.</a:t>
            </a:r>
          </a:p>
        </p:txBody>
      </p:sp>
    </p:spTree>
    <p:extLst>
      <p:ext uri="{BB962C8B-B14F-4D97-AF65-F5344CB8AC3E}">
        <p14:creationId xmlns:p14="http://schemas.microsoft.com/office/powerpoint/2010/main" val="22719756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3710" y="624672"/>
            <a:ext cx="8980185" cy="550323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REFERENCES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(2022) The Theory and Practice of Change Management 6</a:t>
            </a:r>
            <a:r>
              <a:rPr lang="en-US" sz="2400" baseline="300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Bloomsbury Publishing PLC.</a:t>
            </a:r>
            <a:endParaRPr lang="en-US" sz="2400" dirty="0">
              <a:solidFill>
                <a:srgbClr val="000000"/>
              </a:solidFill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(2014) The Theory and Practice of Change Management 4</a:t>
            </a:r>
            <a:r>
              <a:rPr kumimoji="0" lang="en-US" sz="24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Palgrave Macmillan.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United Kingdom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Hayes, John (2010) The Theory and Practice of Change Management 3</a:t>
            </a:r>
            <a:r>
              <a:rPr lang="en-US" sz="2400" baseline="300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rd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 Edition. 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Palgrave Macmillan. United Kingdom</a:t>
            </a: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Kotter, John P. (1996) </a:t>
            </a:r>
            <a:r>
              <a:rPr lang="en-US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Leading Change. </a:t>
            </a:r>
            <a:r>
              <a:rPr lang="en-US" sz="2400" dirty="0"/>
              <a:t>Harvard Business School Press</a:t>
            </a:r>
            <a:r>
              <a:rPr lang="en-US" sz="2400" dirty="0">
                <a:ea typeface="Calibri" panose="020F0502020204030204" pitchFamily="34" charset="0"/>
                <a:cs typeface="Times New Roman" panose="02020603050405020304" pitchFamily="18" charset="0"/>
              </a:rPr>
              <a:t>. USA. </a:t>
            </a:r>
            <a:r>
              <a:rPr lang="de-DE" sz="2400" dirty="0"/>
              <a:t>ISBN 10: 0875847471 / ISBN 13: 9780875847474</a:t>
            </a:r>
            <a:endParaRPr lang="en-U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60321" y="664063"/>
            <a:ext cx="8994580" cy="5689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1600" b="1" u="sng" dirty="0"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Online Sources</a:t>
            </a:r>
            <a:endParaRPr lang="en-US" sz="1600" b="1" u="sng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https://slideplayer.com/slide/13711905/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https://online.hbs.edu/blog/post/change-management-process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https://asq.org/quality-resources/change-management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https://www.mindtools.com/ahpnreq/the-four-principles-of-change-management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https://whatfix.com/change-management/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https://www.michiganstateuniversityonline.com/resources/leadership/what-is-change-management/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https://hbr.org/2005/10/the-hard-side-of-change-management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https://www.shrm.org/resourcesandtools/tools-and-samples/toolkits/pages/managingorganizationalchange.aspx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https://www.coursera.org/articles/change-management-process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https://www.apm.org.uk/resources/what-is-project-management/what-is-change-management/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16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https://www.imd.org/reflections/change-management/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endParaRPr lang="en-US" sz="16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"/>
          <p:cNvSpPr txBox="1"/>
          <p:nvPr/>
        </p:nvSpPr>
        <p:spPr>
          <a:xfrm>
            <a:off x="2387702" y="1293782"/>
            <a:ext cx="7421218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End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1287</Words>
  <Application>Microsoft Office PowerPoint</Application>
  <PresentationFormat>Widescreen</PresentationFormat>
  <Paragraphs>171</Paragraphs>
  <Slides>31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Symbol</vt:lpstr>
      <vt:lpstr>Wingdings</vt:lpstr>
      <vt:lpstr>Cambria</vt:lpstr>
      <vt:lpstr>Arial</vt:lpstr>
      <vt:lpstr>Calibri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Ella</dc:creator>
  <cp:lastModifiedBy>Castillo</cp:lastModifiedBy>
  <cp:revision>27</cp:revision>
  <dcterms:created xsi:type="dcterms:W3CDTF">2023-09-09T11:09:00Z</dcterms:created>
  <dcterms:modified xsi:type="dcterms:W3CDTF">2023-09-30T17:46:27Z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8419E72986A14EBDA3E03A44E78E7311_12</vt:lpwstr>
  </property>
  <property fmtid="{D5CDD505-2E9C-101B-9397-08002B2CF9AE}" pid="3" name="KSOProductBuildVer">
    <vt:lpwstr>1033-12.2.0.13201</vt:lpwstr>
  </property>
</Properties>
</file>