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318" r:id="rId4"/>
    <p:sldId id="288" r:id="rId5"/>
    <p:sldId id="25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316" r:id="rId15"/>
    <p:sldId id="297" r:id="rId16"/>
    <p:sldId id="298" r:id="rId17"/>
    <p:sldId id="315" r:id="rId18"/>
    <p:sldId id="299" r:id="rId19"/>
    <p:sldId id="300" r:id="rId20"/>
    <p:sldId id="302" r:id="rId21"/>
    <p:sldId id="301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7" r:id="rId31"/>
    <p:sldId id="259" r:id="rId32"/>
    <p:sldId id="287" r:id="rId33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mbria" panose="02040503050406030204" pitchFamily="18" charset="0"/>
      <p:regular r:id="rId39"/>
      <p:bold r:id="rId40"/>
      <p:italic r:id="rId41"/>
      <p:boldItalic r:id="rId42"/>
    </p:embeddedFont>
    <p:embeddedFont>
      <p:font typeface="Open Sans" panose="020B0604020202020204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8" roundtripDataSignature="AMtx7miWExy+EEHnE6SJrSUYtKlxBJgq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 snapToGrid="0">
      <p:cViewPr varScale="1">
        <p:scale>
          <a:sx n="68" d="100"/>
          <a:sy n="68" d="100"/>
        </p:scale>
        <p:origin x="8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259359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876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01696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18866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7444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1282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110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72924" y="690399"/>
            <a:ext cx="10181230" cy="423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r>
              <a:rPr lang="en-US" sz="7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CHANGE MANAGEMENT</a:t>
            </a:r>
            <a:endParaRPr sz="4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US" sz="6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Chapter 3</a:t>
            </a:r>
            <a:endParaRPr sz="60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8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Patterns of Change</a:t>
            </a:r>
            <a:endParaRPr sz="80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Lecturer: Dr.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Michaella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DeLeon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Castillo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Philippines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/>
        </p:nvSpPr>
        <p:spPr>
          <a:xfrm>
            <a:off x="620232" y="405735"/>
            <a:ext cx="5603147" cy="59213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969696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rgbClr val="B2B2B2">
                <a:alpha val="49803"/>
              </a:srgbClr>
            </a:outerShdw>
          </a:effectLst>
        </p:spPr>
        <p:txBody>
          <a:bodyPr spcFirstLastPara="1" wrap="square" lIns="91425" tIns="45700" rIns="91425" bIns="45700" anchor="t" anchorCtr="0">
            <a:normAutofit fontScale="97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 OUTCOMES</a:t>
            </a:r>
            <a:endParaRPr sz="1100"/>
          </a:p>
        </p:txBody>
      </p:sp>
      <p:sp>
        <p:nvSpPr>
          <p:cNvPr id="90" name="Google Shape;90;p2"/>
          <p:cNvSpPr/>
          <p:nvPr/>
        </p:nvSpPr>
        <p:spPr>
          <a:xfrm>
            <a:off x="1594810" y="1242311"/>
            <a:ext cx="8324850" cy="519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After studying this chapter, you should</a:t>
            </a:r>
            <a:endParaRPr dirty="0"/>
          </a:p>
        </p:txBody>
      </p:sp>
      <p:sp>
        <p:nvSpPr>
          <p:cNvPr id="91" name="Google Shape;91;p2"/>
          <p:cNvSpPr/>
          <p:nvPr/>
        </p:nvSpPr>
        <p:spPr>
          <a:xfrm>
            <a:off x="2053883" y="2181822"/>
            <a:ext cx="9365647" cy="381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>
              <a:buClr>
                <a:schemeClr val="dk1"/>
              </a:buClr>
              <a:buSzPts val="1800"/>
              <a:buFont typeface="Wingdings" panose="05000000000000000000" pitchFamily="2" charset="2"/>
              <a:buChar char="Ø"/>
            </a:pPr>
            <a:r>
              <a:rPr lang="en-US" sz="2800" dirty="0">
                <a:latin typeface="+mj-lt"/>
              </a:rPr>
              <a:t>Demonstrate a deep understanding of key concepts, theories, and principles relevant to the subject matter.</a:t>
            </a:r>
          </a:p>
          <a:p>
            <a:pPr marL="342900" lvl="0" indent="-342900">
              <a:buClr>
                <a:schemeClr val="dk1"/>
              </a:buClr>
              <a:buSzPts val="1800"/>
              <a:buFont typeface="Wingdings" panose="05000000000000000000" pitchFamily="2" charset="2"/>
              <a:buChar char="Ø"/>
            </a:pPr>
            <a:endParaRPr sz="2800" b="0" i="0" u="none" strike="noStrike" cap="none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Ø"/>
            </a:pPr>
            <a:r>
              <a:rPr lang="en-US" sz="2800" b="0" i="0" u="none" strike="noStrike" cap="none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Construct a conceptual framework: Students will be able to create a conceptual framework that illustrates the interconnected nature of events, decisions, and actions within the context of these process theories of change.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endParaRPr lang="en-US" sz="2000" dirty="0">
              <a:latin typeface="+mj-lt"/>
              <a:ea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/>
        </p:nvSpPr>
        <p:spPr>
          <a:xfrm>
            <a:off x="620232" y="405735"/>
            <a:ext cx="5603147" cy="59213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969696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rgbClr val="B2B2B2">
                <a:alpha val="49803"/>
              </a:srgbClr>
            </a:outerShdw>
          </a:effectLst>
        </p:spPr>
        <p:txBody>
          <a:bodyPr spcFirstLastPara="1" wrap="square" lIns="91425" tIns="45700" rIns="91425" bIns="45700" anchor="t" anchorCtr="0">
            <a:normAutofit fontScale="97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 OUTCOMES</a:t>
            </a:r>
            <a:endParaRPr sz="1100"/>
          </a:p>
        </p:txBody>
      </p:sp>
      <p:sp>
        <p:nvSpPr>
          <p:cNvPr id="90" name="Google Shape;90;p2"/>
          <p:cNvSpPr/>
          <p:nvPr/>
        </p:nvSpPr>
        <p:spPr>
          <a:xfrm>
            <a:off x="1594810" y="1242311"/>
            <a:ext cx="8324850" cy="519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After studying this chapter, you should</a:t>
            </a:r>
            <a:endParaRPr dirty="0"/>
          </a:p>
        </p:txBody>
      </p:sp>
      <p:sp>
        <p:nvSpPr>
          <p:cNvPr id="91" name="Google Shape;91;p2"/>
          <p:cNvSpPr/>
          <p:nvPr/>
        </p:nvSpPr>
        <p:spPr>
          <a:xfrm>
            <a:off x="2053883" y="2181822"/>
            <a:ext cx="9365647" cy="360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endParaRPr lang="en-US" sz="1800" dirty="0">
              <a:latin typeface="+mj-lt"/>
              <a:ea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Ø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Analyze the variance in change theories: Students will be able to critically analyze and compare the four process theories of change, highlighting the variations in how they depict change as a sequence of stages.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Ø"/>
            </a:pPr>
            <a:endParaRPr lang="en-US" sz="1800" dirty="0">
              <a:latin typeface="+mj-lt"/>
              <a:ea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Ø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Evaluate the direction of change: Students will be able to evaluate whether the direction of change in these theories is constructed by human agency or predetermined by external factors.</a:t>
            </a:r>
            <a:endParaRPr sz="1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9175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/>
          <p:nvPr/>
        </p:nvSpPr>
        <p:spPr>
          <a:xfrm>
            <a:off x="8825024" y="6490532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3643424" y="6465722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0178" y="419892"/>
            <a:ext cx="7233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Patterns of Change </a:t>
            </a:r>
            <a:endParaRPr lang="en-PH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476" y="1349904"/>
            <a:ext cx="5358321" cy="3589064"/>
          </a:xfrm>
          <a:prstGeom prst="rect">
            <a:avLst/>
          </a:prstGeom>
        </p:spPr>
      </p:pic>
      <p:sp>
        <p:nvSpPr>
          <p:cNvPr id="8" name="Google Shape;98;p3"/>
          <p:cNvSpPr/>
          <p:nvPr/>
        </p:nvSpPr>
        <p:spPr>
          <a:xfrm>
            <a:off x="4600750" y="5086157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- 46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2275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/>
          <p:nvPr/>
        </p:nvSpPr>
        <p:spPr>
          <a:xfrm>
            <a:off x="4389011" y="6409452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1877" y="616840"/>
            <a:ext cx="7233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Patterns of Change</a:t>
            </a:r>
            <a:endParaRPr lang="en-PH" sz="4000" dirty="0"/>
          </a:p>
        </p:txBody>
      </p:sp>
      <p:sp>
        <p:nvSpPr>
          <p:cNvPr id="8" name="Google Shape;98;p3"/>
          <p:cNvSpPr/>
          <p:nvPr/>
        </p:nvSpPr>
        <p:spPr>
          <a:xfrm>
            <a:off x="4790516" y="4590486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46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6785" y="1842868"/>
            <a:ext cx="7869562" cy="27858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25044" y="368768"/>
            <a:ext cx="1025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u="sng" dirty="0"/>
              <a:t>Adapting to change: the gradualist paradigm</a:t>
            </a:r>
            <a:endParaRPr lang="en-PH" sz="4000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117" y="1659988"/>
            <a:ext cx="7629271" cy="3094893"/>
          </a:xfrm>
          <a:prstGeom prst="rect">
            <a:avLst/>
          </a:prstGeom>
        </p:spPr>
      </p:pic>
      <p:sp>
        <p:nvSpPr>
          <p:cNvPr id="5" name="Google Shape;98;p3"/>
          <p:cNvSpPr/>
          <p:nvPr/>
        </p:nvSpPr>
        <p:spPr>
          <a:xfrm>
            <a:off x="5191594" y="4847042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- 47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1556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5951" y="608240"/>
            <a:ext cx="9105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/>
              <a:t>The three related processes </a:t>
            </a:r>
            <a:endParaRPr lang="en-PH" sz="4800" dirty="0"/>
          </a:p>
        </p:txBody>
      </p:sp>
      <p:sp>
        <p:nvSpPr>
          <p:cNvPr id="3" name="Rectangle 2"/>
          <p:cNvSpPr/>
          <p:nvPr/>
        </p:nvSpPr>
        <p:spPr>
          <a:xfrm>
            <a:off x="3571367" y="1663836"/>
            <a:ext cx="6346355" cy="4387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4800" dirty="0"/>
              <a:t> Improvising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4800" dirty="0"/>
              <a:t> Translation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4800" dirty="0"/>
              <a:t> Learning</a:t>
            </a:r>
          </a:p>
          <a:p>
            <a:pPr>
              <a:lnSpc>
                <a:spcPct val="150000"/>
              </a:lnSpc>
            </a:pPr>
            <a:endParaRPr lang="en-PH" sz="4800" dirty="0"/>
          </a:p>
        </p:txBody>
      </p:sp>
    </p:spTree>
    <p:extLst>
      <p:ext uri="{BB962C8B-B14F-4D97-AF65-F5344CB8AC3E}">
        <p14:creationId xmlns:p14="http://schemas.microsoft.com/office/powerpoint/2010/main" val="1323775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7879" y="544325"/>
            <a:ext cx="103574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/>
              <a:t>The punctuated equilibrium paradigm: an alternative view of how organizations change</a:t>
            </a:r>
            <a:endParaRPr lang="en-PH" sz="3200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8704" y="1983546"/>
            <a:ext cx="8042409" cy="2980182"/>
          </a:xfrm>
          <a:prstGeom prst="rect">
            <a:avLst/>
          </a:prstGeom>
        </p:spPr>
      </p:pic>
      <p:sp>
        <p:nvSpPr>
          <p:cNvPr id="7" name="Google Shape;98;p3"/>
          <p:cNvSpPr/>
          <p:nvPr/>
        </p:nvSpPr>
        <p:spPr>
          <a:xfrm>
            <a:off x="5432170" y="5081806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49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614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23370" y="777571"/>
            <a:ext cx="544411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6000" dirty="0"/>
              <a:t>Deep structure </a:t>
            </a:r>
          </a:p>
        </p:txBody>
      </p:sp>
      <p:sp>
        <p:nvSpPr>
          <p:cNvPr id="5" name="Rectangle 4"/>
          <p:cNvSpPr/>
          <p:nvPr/>
        </p:nvSpPr>
        <p:spPr>
          <a:xfrm>
            <a:off x="2421145" y="2450138"/>
            <a:ext cx="89174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/>
              <a:t>Gersick</a:t>
            </a:r>
            <a:r>
              <a:rPr lang="en-US" sz="3200" dirty="0"/>
              <a:t> (1991, p. 16) refers to ‘deep structure’ as the fundamental choices an organization makes that determine the basic activity patterns that maintain its existence.  </a:t>
            </a:r>
          </a:p>
          <a:p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1779628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35237" y="515955"/>
            <a:ext cx="9172135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Recognizing the need for change and starting the change process </a:t>
            </a:r>
          </a:p>
          <a:p>
            <a:endParaRPr lang="en-US" sz="32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3200" dirty="0"/>
              <a:t>Starting the change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Diagnosing what needs to be changed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3200" dirty="0"/>
              <a:t>Reviewing the present state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3200" dirty="0"/>
              <a:t>Identifying the future state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3200" dirty="0"/>
              <a:t>Quality of the 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4716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08447" y="605401"/>
            <a:ext cx="55948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4800" dirty="0"/>
              <a:t>Equilibrium periods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55410" y="2121715"/>
            <a:ext cx="89218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/>
              <a:t>Gersick</a:t>
            </a:r>
            <a:r>
              <a:rPr lang="en-US" sz="3200" dirty="0"/>
              <a:t> (1991, p. 16) introduces the analogy of a playing field and the rules of the game to describe an organization’s deep structure, and the game in play to describe activity during an equilibrium period </a:t>
            </a:r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2249077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3533" y="668370"/>
            <a:ext cx="901452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/>
              <a:t>Revolutionary periods </a:t>
            </a:r>
          </a:p>
          <a:p>
            <a:pPr algn="ctr"/>
            <a:endParaRPr lang="en-US" sz="4800" dirty="0"/>
          </a:p>
          <a:p>
            <a:endParaRPr lang="en-US" dirty="0"/>
          </a:p>
          <a:p>
            <a:r>
              <a:rPr lang="en-US" sz="3200" dirty="0" err="1"/>
              <a:t>Gersick</a:t>
            </a:r>
            <a:r>
              <a:rPr lang="en-US" sz="3200" dirty="0"/>
              <a:t> (1991) asserts that the definitive element of the punctuated equilibrium paradigm is that organizations do not shift from one ‘kind of game’ to another through incremental steps. </a:t>
            </a:r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3839357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0827" y="642353"/>
            <a:ext cx="100591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u="sng" dirty="0"/>
              <a:t>Support for the punctuated equilibrium paradigm</a:t>
            </a:r>
            <a:endParaRPr lang="en-PH" sz="3600" u="sng" dirty="0"/>
          </a:p>
        </p:txBody>
      </p:sp>
      <p:sp>
        <p:nvSpPr>
          <p:cNvPr id="4" name="Rectangle 3"/>
          <p:cNvSpPr/>
          <p:nvPr/>
        </p:nvSpPr>
        <p:spPr>
          <a:xfrm>
            <a:off x="2345288" y="2727733"/>
            <a:ext cx="85956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4400" dirty="0"/>
              <a:t>Punctuated equilibrium paradigm </a:t>
            </a:r>
          </a:p>
          <a:p>
            <a:endParaRPr lang="en-PH" sz="4400" dirty="0"/>
          </a:p>
        </p:txBody>
      </p:sp>
    </p:spTree>
    <p:extLst>
      <p:ext uri="{BB962C8B-B14F-4D97-AF65-F5344CB8AC3E}">
        <p14:creationId xmlns:p14="http://schemas.microsoft.com/office/powerpoint/2010/main" val="161020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84558" y="754895"/>
            <a:ext cx="100591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u="sng" dirty="0"/>
              <a:t>Support for the punctuated equilibrium paradigm</a:t>
            </a:r>
            <a:endParaRPr lang="en-PH" sz="3600" u="sng" dirty="0"/>
          </a:p>
        </p:txBody>
      </p:sp>
      <p:sp>
        <p:nvSpPr>
          <p:cNvPr id="4" name="Rectangle 3"/>
          <p:cNvSpPr/>
          <p:nvPr/>
        </p:nvSpPr>
        <p:spPr>
          <a:xfrm>
            <a:off x="2063043" y="2373521"/>
            <a:ext cx="8220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/>
              <a:t>AT&amp;T, General Radio, Citibank and Prime Computers </a:t>
            </a:r>
          </a:p>
          <a:p>
            <a:pPr algn="ctr"/>
            <a:endParaRPr lang="en-PH" sz="4000" dirty="0"/>
          </a:p>
        </p:txBody>
      </p:sp>
    </p:spTree>
    <p:extLst>
      <p:ext uri="{BB962C8B-B14F-4D97-AF65-F5344CB8AC3E}">
        <p14:creationId xmlns:p14="http://schemas.microsoft.com/office/powerpoint/2010/main" val="16387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60397" y="393335"/>
            <a:ext cx="98828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/>
              <a:t>The nature of change confronting most organizations </a:t>
            </a:r>
            <a:endParaRPr lang="en-PH" sz="3200" dirty="0"/>
          </a:p>
        </p:txBody>
      </p:sp>
      <p:sp>
        <p:nvSpPr>
          <p:cNvPr id="4" name="Rectangle 3"/>
          <p:cNvSpPr/>
          <p:nvPr/>
        </p:nvSpPr>
        <p:spPr>
          <a:xfrm>
            <a:off x="2982351" y="1526682"/>
            <a:ext cx="832807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There are three main categories of organizations that may not experience periods of discontinuous change: </a:t>
            </a:r>
          </a:p>
          <a:p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The kinds of self-organizing and continuously changing learning organizations identified by Brown and Eisenhardt. 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Companies operating in niche markets or slow-moving sectors where they have not yet encountered the kind of environmental change that requires them to transform their deep structures.</a:t>
            </a:r>
            <a:endParaRPr lang="en-PH" sz="2400" dirty="0"/>
          </a:p>
        </p:txBody>
      </p:sp>
    </p:spTree>
    <p:extLst>
      <p:ext uri="{BB962C8B-B14F-4D97-AF65-F5344CB8AC3E}">
        <p14:creationId xmlns:p14="http://schemas.microsoft.com/office/powerpoint/2010/main" val="2768169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24298" y="773163"/>
            <a:ext cx="11110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The nature of change confronting most organizations </a:t>
            </a:r>
            <a:endParaRPr lang="en-PH" sz="3600" dirty="0"/>
          </a:p>
        </p:txBody>
      </p:sp>
      <p:sp>
        <p:nvSpPr>
          <p:cNvPr id="4" name="Rectangle 3"/>
          <p:cNvSpPr/>
          <p:nvPr/>
        </p:nvSpPr>
        <p:spPr>
          <a:xfrm>
            <a:off x="2588456" y="2016139"/>
            <a:ext cx="84968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3. Organizations that are able to continue functioning without transforming themselves because they have sufficient ‘fat’ to absorb the inefficiencies associated with misalignment. </a:t>
            </a:r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3101112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94228" y="687830"/>
            <a:ext cx="10185009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According to the punctuated equilibrium paradigm, organizations experience two types of change: </a:t>
            </a:r>
          </a:p>
          <a:p>
            <a:endParaRPr lang="en-US" sz="3200" dirty="0"/>
          </a:p>
          <a:p>
            <a:pPr marL="342900" indent="-342900">
              <a:buFont typeface="+mj-lt"/>
              <a:buAutoNum type="arabicPeriod"/>
            </a:pPr>
            <a:r>
              <a:rPr lang="en-US" sz="3200" dirty="0"/>
              <a:t>Incremental change</a:t>
            </a:r>
          </a:p>
          <a:p>
            <a:pPr marL="342900" indent="-342900">
              <a:buFont typeface="+mj-lt"/>
              <a:buAutoNum type="arabicPeriod"/>
            </a:pPr>
            <a:endParaRPr lang="en-US" sz="3200" dirty="0"/>
          </a:p>
          <a:p>
            <a:pPr marL="342900" indent="-342900">
              <a:buFont typeface="+mj-lt"/>
              <a:buAutoNum type="arabicPeriod"/>
            </a:pPr>
            <a:r>
              <a:rPr lang="en-US" sz="3200" dirty="0"/>
              <a:t> Transformational change</a:t>
            </a:r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33405175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13537" y="1170560"/>
            <a:ext cx="817332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/>
              <a:t>Nadler and </a:t>
            </a:r>
            <a:r>
              <a:rPr lang="en-US" sz="4400" dirty="0" err="1"/>
              <a:t>Tushman</a:t>
            </a:r>
            <a:r>
              <a:rPr lang="en-US" sz="4400" dirty="0"/>
              <a:t>, 1995</a:t>
            </a:r>
          </a:p>
          <a:p>
            <a:endParaRPr lang="en-US" sz="3600" dirty="0"/>
          </a:p>
          <a:p>
            <a:pPr marL="342900" indent="-342900">
              <a:buFont typeface="+mj-lt"/>
              <a:buAutoNum type="arabicPeriod"/>
            </a:pPr>
            <a:r>
              <a:rPr lang="en-US" sz="3600" dirty="0"/>
              <a:t>Degree of regularity </a:t>
            </a:r>
          </a:p>
          <a:p>
            <a:pPr marL="342900" indent="-342900">
              <a:buFont typeface="+mj-lt"/>
              <a:buAutoNum type="arabicPeriod"/>
            </a:pPr>
            <a:endParaRPr lang="en-US" sz="3600" dirty="0"/>
          </a:p>
          <a:p>
            <a:pPr marL="342900" indent="-342900">
              <a:buFont typeface="+mj-lt"/>
              <a:buAutoNum type="arabicPeriod"/>
            </a:pPr>
            <a:r>
              <a:rPr lang="en-US" sz="3600" dirty="0"/>
              <a:t>Vary across sectors</a:t>
            </a:r>
          </a:p>
          <a:p>
            <a:pPr marL="342900" indent="-342900">
              <a:buFont typeface="+mj-lt"/>
              <a:buAutoNum type="arabicPeriod"/>
            </a:pPr>
            <a:endParaRPr lang="en-US" sz="3600" dirty="0"/>
          </a:p>
          <a:p>
            <a:pPr marL="342900" indent="-342900">
              <a:buFont typeface="+mj-lt"/>
              <a:buAutoNum type="arabicPeriod"/>
            </a:pPr>
            <a:r>
              <a:rPr lang="en-US" sz="3600" dirty="0"/>
              <a:t>All industries</a:t>
            </a:r>
            <a:endParaRPr lang="en-PH" sz="3600" dirty="0"/>
          </a:p>
        </p:txBody>
      </p:sp>
    </p:spTree>
    <p:extLst>
      <p:ext uri="{BB962C8B-B14F-4D97-AF65-F5344CB8AC3E}">
        <p14:creationId xmlns:p14="http://schemas.microsoft.com/office/powerpoint/2010/main" val="2176141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44579" y="422940"/>
            <a:ext cx="68804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/>
              <a:t>The possibility of anticipating change</a:t>
            </a:r>
            <a:endParaRPr lang="en-PH" sz="3200" dirty="0"/>
          </a:p>
        </p:txBody>
      </p:sp>
      <p:sp>
        <p:nvSpPr>
          <p:cNvPr id="6" name="Rectangle 5"/>
          <p:cNvSpPr/>
          <p:nvPr/>
        </p:nvSpPr>
        <p:spPr>
          <a:xfrm>
            <a:off x="2461846" y="1687029"/>
            <a:ext cx="90595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There is less time for planning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There is unlikely to be sufficient time to involve many people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There will be little time to experiment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Late movers may have little opportunity to influence shifts in markets and technologies</a:t>
            </a:r>
            <a:endParaRPr lang="en-PH" sz="2400" dirty="0"/>
          </a:p>
        </p:txBody>
      </p:sp>
    </p:spTree>
    <p:extLst>
      <p:ext uri="{BB962C8B-B14F-4D97-AF65-F5344CB8AC3E}">
        <p14:creationId xmlns:p14="http://schemas.microsoft.com/office/powerpoint/2010/main" val="17776796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24010" y="302629"/>
            <a:ext cx="76226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u="sng" dirty="0"/>
              <a:t>A typology of organizational change </a:t>
            </a:r>
            <a:endParaRPr lang="en-PH" sz="3600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471" y="1349008"/>
            <a:ext cx="6290147" cy="4284593"/>
          </a:xfrm>
          <a:prstGeom prst="rect">
            <a:avLst/>
          </a:prstGeom>
        </p:spPr>
      </p:pic>
      <p:sp>
        <p:nvSpPr>
          <p:cNvPr id="5" name="Google Shape;98;p3"/>
          <p:cNvSpPr/>
          <p:nvPr/>
        </p:nvSpPr>
        <p:spPr>
          <a:xfrm>
            <a:off x="5402984" y="5805583"/>
            <a:ext cx="5841269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56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138021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97281" y="476606"/>
            <a:ext cx="106633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Nadler et al. (1995) identify four types of change: </a:t>
            </a:r>
          </a:p>
          <a:p>
            <a:endParaRPr lang="en-US" sz="3600" dirty="0"/>
          </a:p>
          <a:p>
            <a:pPr marL="514350" indent="-514350">
              <a:buAutoNum type="arabicPeriod"/>
            </a:pPr>
            <a:r>
              <a:rPr lang="en-US" sz="2800" dirty="0"/>
              <a:t>Tuning: change that occurs when there is no immediate requirement to change. </a:t>
            </a:r>
          </a:p>
          <a:p>
            <a:pPr marL="514350" indent="-514350">
              <a:buAutoNum type="arabicPeriod"/>
            </a:pPr>
            <a:endParaRPr lang="en-US" sz="2800" dirty="0"/>
          </a:p>
          <a:p>
            <a:pPr marL="514350" indent="-514350">
              <a:buAutoNum type="arabicPeriod"/>
            </a:pPr>
            <a:r>
              <a:rPr lang="en-US" sz="2800" dirty="0"/>
              <a:t>Adaptation: an incremental and adaptive response to a pressing external demand for change. </a:t>
            </a:r>
            <a:endParaRPr lang="en-PH" sz="2800" dirty="0"/>
          </a:p>
        </p:txBody>
      </p:sp>
    </p:spTree>
    <p:extLst>
      <p:ext uri="{BB962C8B-B14F-4D97-AF65-F5344CB8AC3E}">
        <p14:creationId xmlns:p14="http://schemas.microsoft.com/office/powerpoint/2010/main" val="2086397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9485" y="499541"/>
            <a:ext cx="1015687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Nadler et al. (1995) identify four types of change: </a:t>
            </a:r>
          </a:p>
          <a:p>
            <a:endParaRPr lang="en-US" sz="3200" dirty="0"/>
          </a:p>
          <a:p>
            <a:r>
              <a:rPr lang="en-US" sz="3200" dirty="0"/>
              <a:t>3. Adaptation: an incremental and adaptive response to a pressing external demand for change. </a:t>
            </a:r>
          </a:p>
          <a:p>
            <a:endParaRPr lang="en-US" sz="3200" dirty="0"/>
          </a:p>
          <a:p>
            <a:r>
              <a:rPr lang="en-US" sz="3200" dirty="0"/>
              <a:t>4. Reorientation: involves a redefinition of the enterprise. </a:t>
            </a:r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5699628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61514" y="1751765"/>
            <a:ext cx="920027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Re-creation: a reactive change that involves transforming the organization through the fast and simultaneous change of all its basic elements.</a:t>
            </a:r>
            <a:endParaRPr lang="en-PH" sz="3600" dirty="0"/>
          </a:p>
        </p:txBody>
      </p:sp>
    </p:spTree>
    <p:extLst>
      <p:ext uri="{BB962C8B-B14F-4D97-AF65-F5344CB8AC3E}">
        <p14:creationId xmlns:p14="http://schemas.microsoft.com/office/powerpoint/2010/main" val="9628530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87521" y="310609"/>
            <a:ext cx="73741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/>
              <a:t>The focus for change efforts </a:t>
            </a:r>
            <a:endParaRPr lang="en-PH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9298" y="1072213"/>
            <a:ext cx="6863187" cy="3713160"/>
          </a:xfrm>
          <a:prstGeom prst="rect">
            <a:avLst/>
          </a:prstGeom>
        </p:spPr>
      </p:pic>
      <p:sp>
        <p:nvSpPr>
          <p:cNvPr id="5" name="Google Shape;98;p3"/>
          <p:cNvSpPr/>
          <p:nvPr/>
        </p:nvSpPr>
        <p:spPr>
          <a:xfrm>
            <a:off x="3869607" y="5045928"/>
            <a:ext cx="5841269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59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1830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252" y="887843"/>
            <a:ext cx="9146192" cy="3501277"/>
          </a:xfrm>
          <a:prstGeom prst="rect">
            <a:avLst/>
          </a:prstGeom>
        </p:spPr>
      </p:pic>
      <p:sp>
        <p:nvSpPr>
          <p:cNvPr id="3" name="Google Shape;98;p3"/>
          <p:cNvSpPr/>
          <p:nvPr/>
        </p:nvSpPr>
        <p:spPr>
          <a:xfrm>
            <a:off x="5253911" y="4298029"/>
            <a:ext cx="4310652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59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1784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736" y="274310"/>
            <a:ext cx="6503608" cy="5207599"/>
          </a:xfrm>
          <a:prstGeom prst="rect">
            <a:avLst/>
          </a:prstGeom>
        </p:spPr>
      </p:pic>
      <p:sp>
        <p:nvSpPr>
          <p:cNvPr id="3" name="Google Shape;98;p3"/>
          <p:cNvSpPr/>
          <p:nvPr/>
        </p:nvSpPr>
        <p:spPr>
          <a:xfrm>
            <a:off x="6922671" y="5516878"/>
            <a:ext cx="4310652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59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61129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0787" y="547449"/>
            <a:ext cx="61141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4800" dirty="0"/>
              <a:t>The locus for change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796" y="1997612"/>
            <a:ext cx="7571065" cy="2321170"/>
          </a:xfrm>
          <a:prstGeom prst="rect">
            <a:avLst/>
          </a:prstGeom>
        </p:spPr>
      </p:pic>
      <p:sp>
        <p:nvSpPr>
          <p:cNvPr id="4" name="Google Shape;98;p3"/>
          <p:cNvSpPr/>
          <p:nvPr/>
        </p:nvSpPr>
        <p:spPr>
          <a:xfrm>
            <a:off x="5848277" y="4614502"/>
            <a:ext cx="4310652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60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4430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524" y="440788"/>
            <a:ext cx="6149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4400" u="sng" dirty="0"/>
              <a:t>New patterns of change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889" y="1628779"/>
            <a:ext cx="6553560" cy="4167110"/>
          </a:xfrm>
          <a:prstGeom prst="rect">
            <a:avLst/>
          </a:prstGeom>
        </p:spPr>
      </p:pic>
      <p:sp>
        <p:nvSpPr>
          <p:cNvPr id="4" name="Google Shape;98;p3"/>
          <p:cNvSpPr/>
          <p:nvPr/>
        </p:nvSpPr>
        <p:spPr>
          <a:xfrm>
            <a:off x="6721377" y="5746790"/>
            <a:ext cx="4310652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61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42944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2420" y="447505"/>
            <a:ext cx="33393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5400" dirty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1DA03F-C46D-4D46-A753-7EE122FE3401}"/>
              </a:ext>
            </a:extLst>
          </p:cNvPr>
          <p:cNvSpPr/>
          <p:nvPr/>
        </p:nvSpPr>
        <p:spPr>
          <a:xfrm>
            <a:off x="2822916" y="1784719"/>
            <a:ext cx="8529711" cy="3276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response to change: Continuous incremental adaptations (gradualist paradigm)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Reality for many organizations: Episodic change, alternating between tinkering and discontinuous shifts (punctuated equilibrium)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recognition of change is crucial for more management options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 types of change identified by Nadler et al.: tuning, adaptation, reorientation, re-creation, impacting change management practices</a:t>
            </a:r>
          </a:p>
        </p:txBody>
      </p:sp>
    </p:spTree>
    <p:extLst>
      <p:ext uri="{BB962C8B-B14F-4D97-AF65-F5344CB8AC3E}">
        <p14:creationId xmlns:p14="http://schemas.microsoft.com/office/powerpoint/2010/main" val="30323166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33710" y="624672"/>
            <a:ext cx="8980185" cy="550323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REFERENCES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Hayes, John (2022) The Theory and Practice of Change Management 6</a:t>
            </a:r>
            <a:r>
              <a:rPr lang="en-US" sz="2400" baseline="300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</a:t>
            </a: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Edition. 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Bloomsbury Publishing PLC.</a:t>
            </a:r>
            <a:endParaRPr lang="en-US" sz="2400" dirty="0">
              <a:solidFill>
                <a:srgbClr val="000000"/>
              </a:solidFill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Hayes, John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(2014) The Theory and Practice of Change Management 4</a:t>
            </a:r>
            <a:r>
              <a:rPr kumimoji="0" lang="en-US" sz="24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Edition.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Palgrave Macmillan. 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United Kingdom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Hayes, John (2010) The Theory and Practice of Change Management 3</a:t>
            </a:r>
            <a:r>
              <a:rPr lang="en-US" sz="2400" baseline="300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rd</a:t>
            </a: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 Edition. 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Palgrave Macmillan. United Kingdom</a:t>
            </a: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Kotter, John P. (1996) </a:t>
            </a: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Leading Change. </a:t>
            </a:r>
            <a:r>
              <a:rPr lang="en-US" sz="2400" dirty="0"/>
              <a:t>Harvard Business School Press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. USA. </a:t>
            </a:r>
            <a:r>
              <a:rPr lang="de-DE" sz="2400" dirty="0"/>
              <a:t>ISBN 10: 0875847471 / ISBN 13: 9780875847474</a:t>
            </a:r>
            <a:endParaRPr lang="en-U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60321" y="664063"/>
            <a:ext cx="8994580" cy="5689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600" b="1" u="sng" dirty="0"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Online Sources</a:t>
            </a:r>
            <a:endParaRPr lang="en-US" sz="1600" b="1" u="sng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https://slideplayer.com/slide/13711905/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https://online.hbs.edu/blog/post/change-management-process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https://asq.org/quality-resources/change-management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https://www.mindtools.com/ahpnreq/the-four-principles-of-change-management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https://whatfix.com/change-management/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https://www.michiganstateuniversityonline.com/resources/leadership/what-is-change-management/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https://hbr.org/2005/10/the-hard-side-of-change-management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https://www.shrm.org/resourcesandtools/tools-and-samples/toolkits/pages/managingorganizationalchange.aspx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https://www.coursera.org/articles/change-management-process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https://www.apm.org.uk/resources/what-is-project-management/what-is-change-management/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https://www.imd.org/reflections/change-management/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endParaRPr lang="en-US" sz="16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"/>
          <p:cNvSpPr txBox="1"/>
          <p:nvPr/>
        </p:nvSpPr>
        <p:spPr>
          <a:xfrm>
            <a:off x="2387702" y="1293782"/>
            <a:ext cx="7421218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End 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1081</Words>
  <Application>Microsoft Office PowerPoint</Application>
  <PresentationFormat>Widescreen</PresentationFormat>
  <Paragraphs>126</Paragraphs>
  <Slides>32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Wingdings</vt:lpstr>
      <vt:lpstr>Cambria</vt:lpstr>
      <vt:lpstr>Open Sans</vt:lpstr>
      <vt:lpstr>Arial</vt:lpstr>
      <vt:lpstr>Calibri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Ella</dc:creator>
  <cp:lastModifiedBy>Dr. Ella</cp:lastModifiedBy>
  <cp:revision>26</cp:revision>
  <dcterms:created xsi:type="dcterms:W3CDTF">2023-09-09T11:09:00Z</dcterms:created>
  <dcterms:modified xsi:type="dcterms:W3CDTF">2023-09-30T17:19:44Z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8419E72986A14EBDA3E03A44E78E7311_12</vt:lpwstr>
  </property>
  <property fmtid="{D5CDD505-2E9C-101B-9397-08002B2CF9AE}" pid="3" name="KSOProductBuildVer">
    <vt:lpwstr>1033-12.2.0.13201</vt:lpwstr>
  </property>
</Properties>
</file>