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3"/>
  </p:notesMasterIdLst>
  <p:sldIdLst>
    <p:sldId id="256" r:id="rId2"/>
    <p:sldId id="318" r:id="rId3"/>
    <p:sldId id="319" r:id="rId4"/>
    <p:sldId id="320" r:id="rId5"/>
    <p:sldId id="321" r:id="rId6"/>
    <p:sldId id="322" r:id="rId7"/>
    <p:sldId id="323" r:id="rId8"/>
    <p:sldId id="324" r:id="rId9"/>
    <p:sldId id="325" r:id="rId10"/>
    <p:sldId id="326" r:id="rId11"/>
    <p:sldId id="327" r:id="rId12"/>
    <p:sldId id="328" r:id="rId13"/>
    <p:sldId id="329" r:id="rId14"/>
    <p:sldId id="330" r:id="rId15"/>
    <p:sldId id="331" r:id="rId16"/>
    <p:sldId id="332" r:id="rId17"/>
    <p:sldId id="346" r:id="rId18"/>
    <p:sldId id="333" r:id="rId19"/>
    <p:sldId id="347" r:id="rId20"/>
    <p:sldId id="334" r:id="rId21"/>
    <p:sldId id="348" r:id="rId22"/>
    <p:sldId id="335" r:id="rId23"/>
    <p:sldId id="349" r:id="rId24"/>
    <p:sldId id="336" r:id="rId25"/>
    <p:sldId id="337" r:id="rId26"/>
    <p:sldId id="345" r:id="rId27"/>
    <p:sldId id="350" r:id="rId28"/>
    <p:sldId id="344" r:id="rId29"/>
    <p:sldId id="317" r:id="rId30"/>
    <p:sldId id="259" r:id="rId31"/>
    <p:sldId id="287" r:id="rId32"/>
  </p:sldIdLst>
  <p:sldSz cx="12192000" cy="6858000"/>
  <p:notesSz cx="6858000" cy="9144000"/>
  <p:embeddedFontLst>
    <p:embeddedFont>
      <p:font typeface="Calibri" panose="020F0502020204030204" pitchFamily="34" charset="0"/>
      <p:regular r:id="rId34"/>
      <p:bold r:id="rId35"/>
      <p:italic r:id="rId36"/>
      <p:boldItalic r:id="rId37"/>
    </p:embeddedFont>
    <p:embeddedFont>
      <p:font typeface="Cambria" panose="02040503050406030204" pitchFamily="18" charset="0"/>
      <p:regular r:id="rId38"/>
      <p:bold r:id="rId39"/>
      <p:italic r:id="rId40"/>
      <p:boldItalic r:id="rId41"/>
    </p:embeddedFont>
    <p:embeddedFont>
      <p:font typeface="Open Sans" panose="020B0604020202020204" charset="0"/>
      <p:regular r:id="rId42"/>
      <p:bold r:id="rId43"/>
      <p:italic r:id="rId44"/>
      <p:boldItalic r:id="rId4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8" roundtripDataSignature="AMtx7miWExy+EEHnE6SJrSUYtKlxBJgqK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26" autoAdjust="0"/>
    <p:restoredTop sz="94660"/>
  </p:normalViewPr>
  <p:slideViewPr>
    <p:cSldViewPr snapToGrid="0">
      <p:cViewPr varScale="1">
        <p:scale>
          <a:sx n="68" d="100"/>
          <a:sy n="68" d="100"/>
        </p:scale>
        <p:origin x="8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font" Target="fonts/font9.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1.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font" Target="fonts/font10.fntdata"/><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5.fntdata"/><Relationship Id="rId20" Type="http://schemas.openxmlformats.org/officeDocument/2006/relationships/slide" Target="slides/slide19.xml"/><Relationship Id="rId41"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92593595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8763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10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2"/>
          <p:cNvSpPr>
            <a:spLocks noGrp="1"/>
          </p:cNvSpPr>
          <p:nvPr>
            <p:ph type="pic" idx="2"/>
          </p:nvPr>
        </p:nvSpPr>
        <p:spPr>
          <a:xfrm>
            <a:off x="5183188" y="987425"/>
            <a:ext cx="6172200" cy="4873625"/>
          </a:xfrm>
          <a:prstGeom prst="rect">
            <a:avLst/>
          </a:prstGeom>
          <a:noFill/>
          <a:ln>
            <a:noFill/>
          </a:ln>
        </p:spPr>
      </p:sp>
      <p:sp>
        <p:nvSpPr>
          <p:cNvPr id="64" name="Google Shape;64;p4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1072924" y="690399"/>
            <a:ext cx="10181230" cy="423329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dk1"/>
              </a:buClr>
              <a:buSzPts val="7200"/>
              <a:buFont typeface="Arial"/>
              <a:buNone/>
            </a:pPr>
            <a:r>
              <a:rPr lang="en-US" sz="7200" b="1" i="0" u="none" strike="noStrike" cap="none" dirty="0">
                <a:solidFill>
                  <a:schemeClr val="dk1"/>
                </a:solidFill>
                <a:latin typeface="Calibri"/>
                <a:ea typeface="Calibri"/>
                <a:cs typeface="Calibri"/>
                <a:sym typeface="Calibri"/>
              </a:rPr>
              <a:t>CHANGE MANAGEMENT</a:t>
            </a:r>
            <a:endParaRPr sz="4800" b="1"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000"/>
              <a:buFont typeface="Arial"/>
              <a:buNone/>
            </a:pPr>
            <a:r>
              <a:rPr lang="en-US" sz="6000" b="1" i="0" u="none" strike="noStrike" cap="none" dirty="0">
                <a:solidFill>
                  <a:schemeClr val="dk1"/>
                </a:solidFill>
                <a:latin typeface="Calibri"/>
                <a:ea typeface="Calibri"/>
                <a:cs typeface="Calibri"/>
                <a:sym typeface="Calibri"/>
              </a:rPr>
              <a:t>Chapter </a:t>
            </a:r>
            <a:r>
              <a:rPr lang="en-US" sz="6000" b="1" dirty="0">
                <a:solidFill>
                  <a:schemeClr val="dk1"/>
                </a:solidFill>
                <a:latin typeface="Calibri"/>
                <a:ea typeface="Calibri"/>
                <a:cs typeface="Calibri"/>
                <a:sym typeface="Calibri"/>
              </a:rPr>
              <a:t>4</a:t>
            </a:r>
            <a:endParaRPr sz="6000" dirty="0"/>
          </a:p>
          <a:p>
            <a:pPr marL="0" marR="0" lvl="0" indent="0" algn="ctr" rtl="0">
              <a:lnSpc>
                <a:spcPct val="90000"/>
              </a:lnSpc>
              <a:spcBef>
                <a:spcPts val="0"/>
              </a:spcBef>
              <a:spcAft>
                <a:spcPts val="0"/>
              </a:spcAft>
              <a:buClr>
                <a:schemeClr val="dk1"/>
              </a:buClr>
              <a:buSzPts val="4800"/>
              <a:buFont typeface="Arial"/>
              <a:buNone/>
            </a:pPr>
            <a:r>
              <a:rPr lang="en-US" sz="6000" b="1" i="0" u="none" strike="noStrike" cap="none" dirty="0">
                <a:solidFill>
                  <a:schemeClr val="dk1"/>
                </a:solidFill>
                <a:latin typeface="Calibri"/>
                <a:ea typeface="Calibri"/>
                <a:cs typeface="Calibri"/>
                <a:sym typeface="Calibri"/>
              </a:rPr>
              <a:t>Recognizing a Need or Opportunity for Change</a:t>
            </a:r>
            <a:endParaRPr sz="6000" dirty="0"/>
          </a:p>
          <a:p>
            <a:pPr marL="0" marR="0" lvl="0" indent="0" algn="ctr" rtl="0">
              <a:lnSpc>
                <a:spcPct val="90000"/>
              </a:lnSpc>
              <a:spcBef>
                <a:spcPts val="0"/>
              </a:spcBef>
              <a:spcAft>
                <a:spcPts val="0"/>
              </a:spcAft>
              <a:buClr>
                <a:schemeClr val="dk1"/>
              </a:buClr>
              <a:buSzPts val="4800"/>
              <a:buFont typeface="Arial"/>
              <a:buNone/>
            </a:pPr>
            <a:endParaRPr sz="2000" b="0" i="0" u="none" strike="noStrike" cap="none" dirty="0">
              <a:solidFill>
                <a:schemeClr val="dk1"/>
              </a:solidFill>
              <a:latin typeface="Calibri"/>
              <a:ea typeface="Calibri"/>
              <a:cs typeface="Calibri"/>
              <a:sym typeface="Calibri"/>
            </a:endParaRPr>
          </a:p>
          <a:p>
            <a:pPr marL="0" marR="0" lvl="0" indent="0" algn="ctr" rtl="0">
              <a:lnSpc>
                <a:spcPct val="90000"/>
              </a:lnSpc>
              <a:spcBef>
                <a:spcPts val="0"/>
              </a:spcBef>
              <a:spcAft>
                <a:spcPts val="0"/>
              </a:spcAft>
              <a:buClr>
                <a:schemeClr val="dk1"/>
              </a:buClr>
              <a:buSzPts val="4800"/>
              <a:buFont typeface="Arial"/>
              <a:buNone/>
            </a:pPr>
            <a:endParaRPr sz="1050" b="0" i="0" u="none" strike="noStrike" cap="none" dirty="0">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Lecturer: Dr. </a:t>
            </a:r>
            <a:r>
              <a:rPr lang="en-US" sz="2000" b="0" i="0" u="none" strike="noStrike" cap="none" dirty="0" err="1">
                <a:solidFill>
                  <a:schemeClr val="dk1"/>
                </a:solidFill>
                <a:latin typeface="Calibri"/>
                <a:ea typeface="Calibri"/>
                <a:cs typeface="Calibri"/>
                <a:sym typeface="Calibri"/>
              </a:rPr>
              <a:t>Michaella</a:t>
            </a:r>
            <a:r>
              <a:rPr lang="en-US" sz="2000" b="0" i="0" u="none" strike="noStrike" cap="none" dirty="0">
                <a:solidFill>
                  <a:schemeClr val="dk1"/>
                </a:solidFill>
                <a:latin typeface="Calibri"/>
                <a:ea typeface="Calibri"/>
                <a:cs typeface="Calibri"/>
                <a:sym typeface="Calibri"/>
              </a:rPr>
              <a:t> </a:t>
            </a:r>
            <a:r>
              <a:rPr lang="en-US" sz="2000" b="0" i="0" u="none" strike="noStrike" cap="none" dirty="0" err="1">
                <a:solidFill>
                  <a:schemeClr val="dk1"/>
                </a:solidFill>
                <a:latin typeface="Calibri"/>
                <a:ea typeface="Calibri"/>
                <a:cs typeface="Calibri"/>
                <a:sym typeface="Calibri"/>
              </a:rPr>
              <a:t>DeLeon</a:t>
            </a:r>
            <a:r>
              <a:rPr lang="en-US" sz="2000" b="0" i="0" u="none" strike="noStrike" cap="none" dirty="0">
                <a:solidFill>
                  <a:schemeClr val="dk1"/>
                </a:solidFill>
                <a:latin typeface="Calibri"/>
                <a:ea typeface="Calibri"/>
                <a:cs typeface="Calibri"/>
                <a:sym typeface="Calibri"/>
              </a:rPr>
              <a:t> Castillo</a:t>
            </a:r>
            <a:endParaRPr dirty="0"/>
          </a:p>
          <a:p>
            <a:pPr marL="0" marR="0" lvl="0" indent="0" algn="l" rtl="0">
              <a:lnSpc>
                <a:spcPct val="90000"/>
              </a:lnSpc>
              <a:spcBef>
                <a:spcPts val="0"/>
              </a:spcBef>
              <a:spcAft>
                <a:spcPts val="0"/>
              </a:spcAft>
              <a:buClr>
                <a:schemeClr val="dk1"/>
              </a:buClr>
              <a:buSzPts val="2000"/>
              <a:buFont typeface="Arial"/>
              <a:buNone/>
            </a:pPr>
            <a:r>
              <a:rPr lang="en-US" sz="2000" b="0" i="0" u="none" strike="noStrike" cap="none" dirty="0">
                <a:solidFill>
                  <a:schemeClr val="dk1"/>
                </a:solidFill>
                <a:latin typeface="Calibri"/>
                <a:ea typeface="Calibri"/>
                <a:cs typeface="Calibri"/>
                <a:sym typeface="Calibri"/>
              </a:rPr>
              <a:t>					Philippines</a:t>
            </a:r>
            <a:endParaRPr dirty="0"/>
          </a:p>
          <a:p>
            <a:pPr marL="0" marR="0" lvl="0" indent="0" algn="ctr" rtl="0">
              <a:lnSpc>
                <a:spcPct val="90000"/>
              </a:lnSpc>
              <a:spcBef>
                <a:spcPts val="0"/>
              </a:spcBef>
              <a:spcAft>
                <a:spcPts val="0"/>
              </a:spcAft>
              <a:buClr>
                <a:schemeClr val="dk1"/>
              </a:buClr>
              <a:buSzPts val="4800"/>
              <a:buFont typeface="Arial"/>
              <a:buNone/>
            </a:pPr>
            <a:endParaRPr sz="4800" b="0" i="0" u="none" strike="noStrike" cap="none" dirty="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2000"/>
                                        <p:tgtEl>
                                          <p:spTgt spid="84"/>
                                        </p:tgtEl>
                                        <p:attrNameLst>
                                          <p:attrName>ppt_w</p:attrName>
                                        </p:attrNameLst>
                                      </p:cBhvr>
                                      <p:tavLst>
                                        <p:tav tm="0">
                                          <p:val>
                                            <p:strVal val="0"/>
                                          </p:val>
                                        </p:tav>
                                        <p:tav tm="100000">
                                          <p:val>
                                            <p:strVal val="#ppt_w"/>
                                          </p:val>
                                        </p:tav>
                                      </p:tavLst>
                                    </p:anim>
                                    <p:anim calcmode="lin" valueType="num">
                                      <p:cBhvr additive="base">
                                        <p:cTn id="8" dur="2000"/>
                                        <p:tgtEl>
                                          <p:spTgt spid="84"/>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31635D-5C3D-4E52-8CBF-4D8EC8A9AA98}"/>
              </a:ext>
            </a:extLst>
          </p:cNvPr>
          <p:cNvSpPr txBox="1"/>
          <p:nvPr/>
        </p:nvSpPr>
        <p:spPr>
          <a:xfrm>
            <a:off x="675248" y="450166"/>
            <a:ext cx="5050302" cy="461665"/>
          </a:xfrm>
          <a:prstGeom prst="rect">
            <a:avLst/>
          </a:prstGeom>
          <a:noFill/>
        </p:spPr>
        <p:txBody>
          <a:bodyPr wrap="square" rtlCol="0">
            <a:spAutoFit/>
          </a:bodyPr>
          <a:lstStyle/>
          <a:p>
            <a:r>
              <a:rPr lang="en-US" sz="2400" dirty="0"/>
              <a:t>Learning Objectives </a:t>
            </a:r>
          </a:p>
        </p:txBody>
      </p:sp>
      <p:sp>
        <p:nvSpPr>
          <p:cNvPr id="2" name="Rectangle 1">
            <a:extLst>
              <a:ext uri="{FF2B5EF4-FFF2-40B4-BE49-F238E27FC236}">
                <a16:creationId xmlns:a16="http://schemas.microsoft.com/office/drawing/2014/main" id="{29851578-9B24-47B6-AD31-A1253FC88DD9}"/>
              </a:ext>
            </a:extLst>
          </p:cNvPr>
          <p:cNvSpPr/>
          <p:nvPr/>
        </p:nvSpPr>
        <p:spPr>
          <a:xfrm>
            <a:off x="993422" y="1078385"/>
            <a:ext cx="9663289" cy="4847994"/>
          </a:xfrm>
          <a:prstGeom prst="rect">
            <a:avLst/>
          </a:prstGeom>
        </p:spPr>
        <p:txBody>
          <a:bodyPr wrap="square">
            <a:spAutoFit/>
          </a:bodyPr>
          <a:lstStyle/>
          <a:p>
            <a:pPr>
              <a:lnSpc>
                <a:spcPct val="150000"/>
              </a:lnSpc>
              <a:buFont typeface="+mj-lt"/>
              <a:buAutoNum type="arabicPeriod"/>
            </a:pPr>
            <a:r>
              <a:rPr lang="en-US" sz="1600" dirty="0">
                <a:solidFill>
                  <a:schemeClr val="tx1"/>
                </a:solidFill>
                <a:latin typeface="+mj-lt"/>
              </a:rPr>
              <a:t>Define the concept of change in organizational contexts, distinguishing between external and internal sources.</a:t>
            </a:r>
          </a:p>
          <a:p>
            <a:pPr>
              <a:lnSpc>
                <a:spcPct val="150000"/>
              </a:lnSpc>
              <a:buFont typeface="+mj-lt"/>
              <a:buAutoNum type="arabicPeriod"/>
            </a:pPr>
            <a:r>
              <a:rPr lang="en-US" sz="1600" dirty="0">
                <a:solidFill>
                  <a:schemeClr val="tx1"/>
                </a:solidFill>
                <a:latin typeface="+mj-lt"/>
              </a:rPr>
              <a:t>Apply the PEST acronym and </a:t>
            </a:r>
            <a:r>
              <a:rPr lang="en-US" sz="1600" dirty="0" err="1">
                <a:solidFill>
                  <a:schemeClr val="tx1"/>
                </a:solidFill>
                <a:latin typeface="+mj-lt"/>
              </a:rPr>
              <a:t>Strebel's</a:t>
            </a:r>
            <a:r>
              <a:rPr lang="en-US" sz="1600" dirty="0">
                <a:solidFill>
                  <a:schemeClr val="tx1"/>
                </a:solidFill>
                <a:latin typeface="+mj-lt"/>
              </a:rPr>
              <a:t> cycle of competitive behavior to identify external sources of change in a given business environment.</a:t>
            </a:r>
          </a:p>
          <a:p>
            <a:pPr>
              <a:lnSpc>
                <a:spcPct val="150000"/>
              </a:lnSpc>
              <a:buFont typeface="+mj-lt"/>
              <a:buAutoNum type="arabicPeriod"/>
            </a:pPr>
            <a:r>
              <a:rPr lang="en-US" sz="1600" dirty="0">
                <a:solidFill>
                  <a:schemeClr val="tx1"/>
                </a:solidFill>
                <a:latin typeface="+mj-lt"/>
              </a:rPr>
              <a:t>Explain the significance of discrepancies between actual and desired performance levels as indicators of the need for change, and discuss the challenges that can arise when such discrepancies go unrecognized.</a:t>
            </a:r>
          </a:p>
          <a:p>
            <a:pPr>
              <a:lnSpc>
                <a:spcPct val="150000"/>
              </a:lnSpc>
              <a:buFont typeface="+mj-lt"/>
              <a:buAutoNum type="arabicPeriod"/>
            </a:pPr>
            <a:r>
              <a:rPr lang="en-US" sz="1600" dirty="0">
                <a:solidFill>
                  <a:schemeClr val="tx1"/>
                </a:solidFill>
                <a:latin typeface="+mj-lt"/>
              </a:rPr>
              <a:t>List and describe key indicators that should be monitored to sense a need for change, including organizational purpose, stakeholder perspectives, assessment levels, alignment of indicators, time frames, benchmark standards, and constraints or enabling factors.</a:t>
            </a:r>
          </a:p>
          <a:p>
            <a:pPr>
              <a:lnSpc>
                <a:spcPct val="150000"/>
              </a:lnSpc>
              <a:buFont typeface="+mj-lt"/>
              <a:buAutoNum type="arabicPeriod"/>
            </a:pPr>
            <a:r>
              <a:rPr lang="en-US" sz="1600" dirty="0">
                <a:solidFill>
                  <a:schemeClr val="tx1"/>
                </a:solidFill>
                <a:latin typeface="+mj-lt"/>
              </a:rPr>
              <a:t>Discuss the role of senior managers in formulating the agenda for change and the potential contributions of individuals at various levels within the organization, while also recognizing the limitations associated with their involvement in this process.</a:t>
            </a:r>
          </a:p>
        </p:txBody>
      </p:sp>
    </p:spTree>
    <p:extLst>
      <p:ext uri="{BB962C8B-B14F-4D97-AF65-F5344CB8AC3E}">
        <p14:creationId xmlns:p14="http://schemas.microsoft.com/office/powerpoint/2010/main" val="2469526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CE18ED-2D8C-4C71-834E-A90BDAFA3918}"/>
              </a:ext>
            </a:extLst>
          </p:cNvPr>
          <p:cNvSpPr/>
          <p:nvPr/>
        </p:nvSpPr>
        <p:spPr>
          <a:xfrm>
            <a:off x="1311604" y="686657"/>
            <a:ext cx="6211957" cy="646331"/>
          </a:xfrm>
          <a:prstGeom prst="rect">
            <a:avLst/>
          </a:prstGeom>
        </p:spPr>
        <p:txBody>
          <a:bodyPr wrap="none">
            <a:spAutoFit/>
          </a:bodyPr>
          <a:lstStyle/>
          <a:p>
            <a:r>
              <a:rPr lang="en-US" sz="3600" b="1" dirty="0">
                <a:solidFill>
                  <a:schemeClr val="tx1"/>
                </a:solidFill>
                <a:latin typeface="+mj-lt"/>
              </a:rPr>
              <a:t>External sources of change</a:t>
            </a:r>
            <a:endParaRPr lang="en-US" sz="3600" dirty="0">
              <a:solidFill>
                <a:schemeClr val="tx1"/>
              </a:solidFill>
              <a:latin typeface="+mj-lt"/>
            </a:endParaRPr>
          </a:p>
        </p:txBody>
      </p:sp>
      <p:pic>
        <p:nvPicPr>
          <p:cNvPr id="3" name="Picture 2">
            <a:extLst>
              <a:ext uri="{FF2B5EF4-FFF2-40B4-BE49-F238E27FC236}">
                <a16:creationId xmlns:a16="http://schemas.microsoft.com/office/drawing/2014/main" id="{C98B4098-A6B7-45FF-83C3-7E17D1FB2E60}"/>
              </a:ext>
            </a:extLst>
          </p:cNvPr>
          <p:cNvPicPr>
            <a:picLocks noChangeAspect="1"/>
          </p:cNvPicPr>
          <p:nvPr/>
        </p:nvPicPr>
        <p:blipFill>
          <a:blip r:embed="rId2"/>
          <a:stretch>
            <a:fillRect/>
          </a:stretch>
        </p:blipFill>
        <p:spPr>
          <a:xfrm>
            <a:off x="4515729" y="1738679"/>
            <a:ext cx="5283445" cy="3883858"/>
          </a:xfrm>
          <a:prstGeom prst="rect">
            <a:avLst/>
          </a:prstGeom>
        </p:spPr>
      </p:pic>
      <p:sp>
        <p:nvSpPr>
          <p:cNvPr id="4" name="Google Shape;98;p3">
            <a:extLst>
              <a:ext uri="{FF2B5EF4-FFF2-40B4-BE49-F238E27FC236}">
                <a16:creationId xmlns:a16="http://schemas.microsoft.com/office/drawing/2014/main" id="{AEC90F8C-A781-463B-A394-F761C8847E7E}"/>
              </a:ext>
            </a:extLst>
          </p:cNvPr>
          <p:cNvSpPr/>
          <p:nvPr/>
        </p:nvSpPr>
        <p:spPr>
          <a:xfrm>
            <a:off x="5501083" y="5937885"/>
            <a:ext cx="4360369" cy="30774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- 68</a:t>
            </a: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5330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66DCE0-3A7F-42A6-9B0F-BC9AFAF0D2AD}"/>
              </a:ext>
            </a:extLst>
          </p:cNvPr>
          <p:cNvSpPr/>
          <p:nvPr/>
        </p:nvSpPr>
        <p:spPr>
          <a:xfrm>
            <a:off x="1041009" y="506437"/>
            <a:ext cx="5767753" cy="1107996"/>
          </a:xfrm>
          <a:prstGeom prst="rect">
            <a:avLst/>
          </a:prstGeom>
        </p:spPr>
        <p:txBody>
          <a:bodyPr wrap="square">
            <a:spAutoFit/>
          </a:bodyPr>
          <a:lstStyle/>
          <a:p>
            <a:r>
              <a:rPr lang="en-US" sz="6600" dirty="0">
                <a:latin typeface="+mj-lt"/>
              </a:rPr>
              <a:t>PEST</a:t>
            </a:r>
          </a:p>
        </p:txBody>
      </p:sp>
      <p:sp>
        <p:nvSpPr>
          <p:cNvPr id="3" name="Rectangle 2">
            <a:extLst>
              <a:ext uri="{FF2B5EF4-FFF2-40B4-BE49-F238E27FC236}">
                <a16:creationId xmlns:a16="http://schemas.microsoft.com/office/drawing/2014/main" id="{DE0858A9-4B58-403F-92D1-2A4B66E42A9E}"/>
              </a:ext>
            </a:extLst>
          </p:cNvPr>
          <p:cNvSpPr/>
          <p:nvPr/>
        </p:nvSpPr>
        <p:spPr>
          <a:xfrm>
            <a:off x="5008099" y="1446312"/>
            <a:ext cx="5880296" cy="4863960"/>
          </a:xfrm>
          <a:prstGeom prst="rect">
            <a:avLst/>
          </a:prstGeom>
        </p:spPr>
        <p:txBody>
          <a:bodyPr wrap="square">
            <a:spAutoFit/>
          </a:bodyPr>
          <a:lstStyle/>
          <a:p>
            <a:pPr marL="285750" indent="-285750">
              <a:lnSpc>
                <a:spcPct val="200000"/>
              </a:lnSpc>
              <a:buFont typeface="Wingdings" panose="05000000000000000000" pitchFamily="2" charset="2"/>
              <a:buChar char="Ø"/>
            </a:pPr>
            <a:r>
              <a:rPr lang="en-US" sz="3200" i="1" dirty="0">
                <a:latin typeface="+mj-lt"/>
              </a:rPr>
              <a:t>Political factors</a:t>
            </a:r>
          </a:p>
          <a:p>
            <a:pPr marL="285750" indent="-285750">
              <a:lnSpc>
                <a:spcPct val="200000"/>
              </a:lnSpc>
              <a:buFont typeface="Wingdings" panose="05000000000000000000" pitchFamily="2" charset="2"/>
              <a:buChar char="Ø"/>
            </a:pPr>
            <a:r>
              <a:rPr lang="en-US" sz="3200" i="1" dirty="0">
                <a:latin typeface="+mj-lt"/>
              </a:rPr>
              <a:t>Economic factors</a:t>
            </a:r>
          </a:p>
          <a:p>
            <a:pPr marL="285750" indent="-285750">
              <a:lnSpc>
                <a:spcPct val="200000"/>
              </a:lnSpc>
              <a:buFont typeface="Wingdings" panose="05000000000000000000" pitchFamily="2" charset="2"/>
              <a:buChar char="Ø"/>
            </a:pPr>
            <a:r>
              <a:rPr lang="en-US" sz="3200" i="1" dirty="0">
                <a:latin typeface="+mj-lt"/>
              </a:rPr>
              <a:t>Sociocultural factors</a:t>
            </a:r>
          </a:p>
          <a:p>
            <a:pPr marL="285750" indent="-285750">
              <a:lnSpc>
                <a:spcPct val="200000"/>
              </a:lnSpc>
              <a:buFont typeface="Wingdings" panose="05000000000000000000" pitchFamily="2" charset="2"/>
              <a:buChar char="Ø"/>
            </a:pPr>
            <a:r>
              <a:rPr lang="en-US" sz="3200" i="1" dirty="0">
                <a:latin typeface="+mj-lt"/>
              </a:rPr>
              <a:t>Technological factors</a:t>
            </a:r>
          </a:p>
          <a:p>
            <a:pPr>
              <a:lnSpc>
                <a:spcPct val="200000"/>
              </a:lnSpc>
            </a:pPr>
            <a:endParaRPr lang="en-US" sz="3200" dirty="0">
              <a:latin typeface="+mj-lt"/>
            </a:endParaRPr>
          </a:p>
        </p:txBody>
      </p:sp>
    </p:spTree>
    <p:extLst>
      <p:ext uri="{BB962C8B-B14F-4D97-AF65-F5344CB8AC3E}">
        <p14:creationId xmlns:p14="http://schemas.microsoft.com/office/powerpoint/2010/main" val="2801454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1A1EFF3-8506-464C-86D3-EC8EE6BD37AC}"/>
              </a:ext>
            </a:extLst>
          </p:cNvPr>
          <p:cNvPicPr>
            <a:picLocks noChangeAspect="1"/>
          </p:cNvPicPr>
          <p:nvPr/>
        </p:nvPicPr>
        <p:blipFill>
          <a:blip r:embed="rId2"/>
          <a:stretch>
            <a:fillRect/>
          </a:stretch>
        </p:blipFill>
        <p:spPr>
          <a:xfrm>
            <a:off x="3024553" y="498889"/>
            <a:ext cx="7911831" cy="4163417"/>
          </a:xfrm>
          <a:prstGeom prst="rect">
            <a:avLst/>
          </a:prstGeom>
        </p:spPr>
      </p:pic>
      <p:sp>
        <p:nvSpPr>
          <p:cNvPr id="3" name="Google Shape;98;p3">
            <a:extLst>
              <a:ext uri="{FF2B5EF4-FFF2-40B4-BE49-F238E27FC236}">
                <a16:creationId xmlns:a16="http://schemas.microsoft.com/office/drawing/2014/main" id="{D8614BB5-1C6E-4BA7-908B-3BE173570DBB}"/>
              </a:ext>
            </a:extLst>
          </p:cNvPr>
          <p:cNvSpPr/>
          <p:nvPr/>
        </p:nvSpPr>
        <p:spPr>
          <a:xfrm>
            <a:off x="4600750" y="5086157"/>
            <a:ext cx="58412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- 70</a:t>
            </a: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17774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3EE01E-D575-4D4B-955A-8B3256E55AEB}"/>
              </a:ext>
            </a:extLst>
          </p:cNvPr>
          <p:cNvSpPr/>
          <p:nvPr/>
        </p:nvSpPr>
        <p:spPr>
          <a:xfrm>
            <a:off x="1324429" y="349032"/>
            <a:ext cx="5396029" cy="584775"/>
          </a:xfrm>
          <a:prstGeom prst="rect">
            <a:avLst/>
          </a:prstGeom>
        </p:spPr>
        <p:txBody>
          <a:bodyPr wrap="none">
            <a:spAutoFit/>
          </a:bodyPr>
          <a:lstStyle/>
          <a:p>
            <a:r>
              <a:rPr lang="en-US" sz="3200" b="1" dirty="0">
                <a:solidFill>
                  <a:schemeClr val="tx1"/>
                </a:solidFill>
                <a:latin typeface="+mj-lt"/>
              </a:rPr>
              <a:t>Internal sources of change</a:t>
            </a:r>
            <a:endParaRPr lang="en-US" sz="3200" dirty="0">
              <a:solidFill>
                <a:schemeClr val="tx1"/>
              </a:solidFill>
              <a:latin typeface="+mj-lt"/>
            </a:endParaRPr>
          </a:p>
        </p:txBody>
      </p:sp>
      <p:sp>
        <p:nvSpPr>
          <p:cNvPr id="3" name="Rectangle 2">
            <a:extLst>
              <a:ext uri="{FF2B5EF4-FFF2-40B4-BE49-F238E27FC236}">
                <a16:creationId xmlns:a16="http://schemas.microsoft.com/office/drawing/2014/main" id="{C3902145-A9E9-43FD-8883-514F9932141A}"/>
              </a:ext>
            </a:extLst>
          </p:cNvPr>
          <p:cNvSpPr/>
          <p:nvPr/>
        </p:nvSpPr>
        <p:spPr>
          <a:xfrm>
            <a:off x="2167745" y="1432244"/>
            <a:ext cx="3895618" cy="584775"/>
          </a:xfrm>
          <a:prstGeom prst="rect">
            <a:avLst/>
          </a:prstGeom>
        </p:spPr>
        <p:txBody>
          <a:bodyPr wrap="none">
            <a:spAutoFit/>
          </a:bodyPr>
          <a:lstStyle/>
          <a:p>
            <a:r>
              <a:rPr lang="en-US" sz="3200" dirty="0">
                <a:latin typeface="+mj-lt"/>
              </a:rPr>
              <a:t>The five phases are:</a:t>
            </a:r>
          </a:p>
        </p:txBody>
      </p:sp>
      <p:sp>
        <p:nvSpPr>
          <p:cNvPr id="4" name="Rectangle 3">
            <a:extLst>
              <a:ext uri="{FF2B5EF4-FFF2-40B4-BE49-F238E27FC236}">
                <a16:creationId xmlns:a16="http://schemas.microsoft.com/office/drawing/2014/main" id="{BE151156-D63A-44B5-8705-106BF58026AF}"/>
              </a:ext>
            </a:extLst>
          </p:cNvPr>
          <p:cNvSpPr/>
          <p:nvPr/>
        </p:nvSpPr>
        <p:spPr>
          <a:xfrm>
            <a:off x="2771337" y="2355624"/>
            <a:ext cx="8567224" cy="2793842"/>
          </a:xfrm>
          <a:prstGeom prst="rect">
            <a:avLst/>
          </a:prstGeom>
        </p:spPr>
        <p:txBody>
          <a:bodyPr wrap="square">
            <a:spAutoFit/>
          </a:bodyPr>
          <a:lstStyle/>
          <a:p>
            <a:pPr marL="342900" indent="-342900">
              <a:lnSpc>
                <a:spcPct val="150000"/>
              </a:lnSpc>
              <a:buFont typeface="+mj-lt"/>
              <a:buAutoNum type="arabicPeriod"/>
            </a:pPr>
            <a:r>
              <a:rPr lang="en-US" sz="2400" i="1" dirty="0">
                <a:latin typeface="+mj-lt"/>
              </a:rPr>
              <a:t>Growth through creativity leading to a crisis of leadership</a:t>
            </a:r>
          </a:p>
          <a:p>
            <a:pPr marL="342900" indent="-342900">
              <a:lnSpc>
                <a:spcPct val="150000"/>
              </a:lnSpc>
              <a:buFont typeface="+mj-lt"/>
              <a:buAutoNum type="arabicPeriod"/>
            </a:pPr>
            <a:r>
              <a:rPr lang="en-US" sz="2400" i="1" dirty="0">
                <a:latin typeface="+mj-lt"/>
              </a:rPr>
              <a:t>Growth through direction leading to a crisis of autonomy</a:t>
            </a:r>
          </a:p>
          <a:p>
            <a:pPr marL="342900" indent="-342900">
              <a:lnSpc>
                <a:spcPct val="150000"/>
              </a:lnSpc>
              <a:buFont typeface="+mj-lt"/>
              <a:buAutoNum type="arabicPeriod"/>
            </a:pPr>
            <a:r>
              <a:rPr lang="en-US" sz="2400" i="1" dirty="0">
                <a:latin typeface="+mj-lt"/>
              </a:rPr>
              <a:t>Growth through delegation leading to a crisis of control</a:t>
            </a:r>
          </a:p>
          <a:p>
            <a:pPr marL="342900" indent="-342900">
              <a:lnSpc>
                <a:spcPct val="150000"/>
              </a:lnSpc>
              <a:buFont typeface="+mj-lt"/>
              <a:buAutoNum type="arabicPeriod"/>
            </a:pPr>
            <a:r>
              <a:rPr lang="en-US" sz="2400" i="1" dirty="0">
                <a:latin typeface="+mj-lt"/>
              </a:rPr>
              <a:t>Growth through coordination leading to a crisis of ‘red tape</a:t>
            </a:r>
          </a:p>
          <a:p>
            <a:pPr marL="342900" indent="-342900">
              <a:lnSpc>
                <a:spcPct val="150000"/>
              </a:lnSpc>
              <a:buFont typeface="+mj-lt"/>
              <a:buAutoNum type="arabicPeriod"/>
            </a:pPr>
            <a:r>
              <a:rPr lang="en-US" sz="2400" i="1" dirty="0">
                <a:latin typeface="+mj-lt"/>
              </a:rPr>
              <a:t>Growth through collaboration</a:t>
            </a:r>
            <a:endParaRPr lang="en-US" sz="2400" dirty="0">
              <a:latin typeface="+mj-lt"/>
            </a:endParaRPr>
          </a:p>
        </p:txBody>
      </p:sp>
    </p:spTree>
    <p:extLst>
      <p:ext uri="{BB962C8B-B14F-4D97-AF65-F5344CB8AC3E}">
        <p14:creationId xmlns:p14="http://schemas.microsoft.com/office/powerpoint/2010/main" val="716692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4E7ECA-7450-47A9-9E22-BAF65307A3A8}"/>
              </a:ext>
            </a:extLst>
          </p:cNvPr>
          <p:cNvPicPr>
            <a:picLocks noChangeAspect="1"/>
          </p:cNvPicPr>
          <p:nvPr/>
        </p:nvPicPr>
        <p:blipFill>
          <a:blip r:embed="rId2"/>
          <a:stretch>
            <a:fillRect/>
          </a:stretch>
        </p:blipFill>
        <p:spPr>
          <a:xfrm>
            <a:off x="2954215" y="758996"/>
            <a:ext cx="7592377" cy="4492916"/>
          </a:xfrm>
          <a:prstGeom prst="rect">
            <a:avLst/>
          </a:prstGeom>
        </p:spPr>
      </p:pic>
      <p:sp>
        <p:nvSpPr>
          <p:cNvPr id="3" name="Google Shape;98;p3">
            <a:extLst>
              <a:ext uri="{FF2B5EF4-FFF2-40B4-BE49-F238E27FC236}">
                <a16:creationId xmlns:a16="http://schemas.microsoft.com/office/drawing/2014/main" id="{BC0C2B40-7B38-4C32-8817-FD9DB336D3D0}"/>
              </a:ext>
            </a:extLst>
          </p:cNvPr>
          <p:cNvSpPr/>
          <p:nvPr/>
        </p:nvSpPr>
        <p:spPr>
          <a:xfrm>
            <a:off x="5501083" y="5922498"/>
            <a:ext cx="4360369"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72</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a:p>
            <a:pPr marL="0" marR="0" lvl="0" indent="0" algn="l" rtl="0">
              <a:spcBef>
                <a:spcPts val="0"/>
              </a:spcBef>
              <a:spcAft>
                <a:spcPts val="0"/>
              </a:spcAft>
              <a:buNone/>
            </a:pPr>
            <a:endParaRPr sz="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52379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573512-721D-4D4D-AA9E-4119C9013BBC}"/>
              </a:ext>
            </a:extLst>
          </p:cNvPr>
          <p:cNvSpPr/>
          <p:nvPr/>
        </p:nvSpPr>
        <p:spPr>
          <a:xfrm>
            <a:off x="998329" y="588182"/>
            <a:ext cx="6623929" cy="584775"/>
          </a:xfrm>
          <a:prstGeom prst="rect">
            <a:avLst/>
          </a:prstGeom>
        </p:spPr>
        <p:txBody>
          <a:bodyPr wrap="none">
            <a:spAutoFit/>
          </a:bodyPr>
          <a:lstStyle/>
          <a:p>
            <a:r>
              <a:rPr lang="en-US" sz="3200" b="1" dirty="0">
                <a:solidFill>
                  <a:schemeClr val="tx1"/>
                </a:solidFill>
                <a:latin typeface="+mj-lt"/>
              </a:rPr>
              <a:t>Recognizing the need for change</a:t>
            </a:r>
            <a:endParaRPr lang="en-US" sz="3200" dirty="0">
              <a:solidFill>
                <a:schemeClr val="tx1"/>
              </a:solidFill>
              <a:latin typeface="+mj-lt"/>
            </a:endParaRPr>
          </a:p>
        </p:txBody>
      </p:sp>
      <p:sp>
        <p:nvSpPr>
          <p:cNvPr id="3" name="Rectangle 2">
            <a:extLst>
              <a:ext uri="{FF2B5EF4-FFF2-40B4-BE49-F238E27FC236}">
                <a16:creationId xmlns:a16="http://schemas.microsoft.com/office/drawing/2014/main" id="{986D6F32-84DA-49B4-97B4-7A688A8DC294}"/>
              </a:ext>
            </a:extLst>
          </p:cNvPr>
          <p:cNvSpPr/>
          <p:nvPr/>
        </p:nvSpPr>
        <p:spPr>
          <a:xfrm>
            <a:off x="2888012" y="1488514"/>
            <a:ext cx="7079182" cy="400110"/>
          </a:xfrm>
          <a:prstGeom prst="rect">
            <a:avLst/>
          </a:prstGeom>
        </p:spPr>
        <p:txBody>
          <a:bodyPr wrap="none">
            <a:spAutoFit/>
          </a:bodyPr>
          <a:lstStyle/>
          <a:p>
            <a:r>
              <a:rPr lang="en-US" sz="2000" b="1" dirty="0">
                <a:latin typeface="+mj-lt"/>
              </a:rPr>
              <a:t>Organizational path dependence and the trap of success</a:t>
            </a:r>
            <a:endParaRPr lang="en-US" sz="2000" dirty="0">
              <a:latin typeface="+mj-lt"/>
            </a:endParaRPr>
          </a:p>
        </p:txBody>
      </p:sp>
      <p:pic>
        <p:nvPicPr>
          <p:cNvPr id="4" name="Picture 3">
            <a:extLst>
              <a:ext uri="{FF2B5EF4-FFF2-40B4-BE49-F238E27FC236}">
                <a16:creationId xmlns:a16="http://schemas.microsoft.com/office/drawing/2014/main" id="{D78ECD13-2854-4841-A718-9DDE2E4303D5}"/>
              </a:ext>
            </a:extLst>
          </p:cNvPr>
          <p:cNvPicPr>
            <a:picLocks noChangeAspect="1"/>
          </p:cNvPicPr>
          <p:nvPr/>
        </p:nvPicPr>
        <p:blipFill rotWithShape="1">
          <a:blip r:embed="rId2"/>
          <a:srcRect r="2344"/>
          <a:stretch/>
        </p:blipFill>
        <p:spPr>
          <a:xfrm>
            <a:off x="4251814" y="2198443"/>
            <a:ext cx="5525232" cy="3305175"/>
          </a:xfrm>
          <a:prstGeom prst="rect">
            <a:avLst/>
          </a:prstGeom>
        </p:spPr>
      </p:pic>
      <p:sp>
        <p:nvSpPr>
          <p:cNvPr id="5" name="Google Shape;98;p3">
            <a:extLst>
              <a:ext uri="{FF2B5EF4-FFF2-40B4-BE49-F238E27FC236}">
                <a16:creationId xmlns:a16="http://schemas.microsoft.com/office/drawing/2014/main" id="{F8D383F4-53CD-4A24-B183-FE7B6D9C7D05}"/>
              </a:ext>
            </a:extLst>
          </p:cNvPr>
          <p:cNvSpPr/>
          <p:nvPr/>
        </p:nvSpPr>
        <p:spPr>
          <a:xfrm>
            <a:off x="5501083" y="5922498"/>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73</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16450159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FB0180-7468-4F0E-A8AD-EC1194D04350}"/>
              </a:ext>
            </a:extLst>
          </p:cNvPr>
          <p:cNvSpPr/>
          <p:nvPr/>
        </p:nvSpPr>
        <p:spPr>
          <a:xfrm>
            <a:off x="603186" y="349033"/>
            <a:ext cx="11311110" cy="523220"/>
          </a:xfrm>
          <a:prstGeom prst="rect">
            <a:avLst/>
          </a:prstGeom>
        </p:spPr>
        <p:txBody>
          <a:bodyPr wrap="none">
            <a:spAutoFit/>
          </a:bodyPr>
          <a:lstStyle/>
          <a:p>
            <a:r>
              <a:rPr lang="en-US" sz="2800" b="1" dirty="0">
                <a:solidFill>
                  <a:schemeClr val="tx1"/>
                </a:solidFill>
                <a:latin typeface="+mj-lt"/>
              </a:rPr>
              <a:t>Improving the organization’s ability to sense the need for change</a:t>
            </a:r>
            <a:endParaRPr lang="en-US" sz="2800" dirty="0">
              <a:solidFill>
                <a:schemeClr val="tx1"/>
              </a:solidFill>
              <a:latin typeface="+mj-lt"/>
            </a:endParaRPr>
          </a:p>
        </p:txBody>
      </p:sp>
      <p:sp>
        <p:nvSpPr>
          <p:cNvPr id="3" name="Rectangle 2">
            <a:extLst>
              <a:ext uri="{FF2B5EF4-FFF2-40B4-BE49-F238E27FC236}">
                <a16:creationId xmlns:a16="http://schemas.microsoft.com/office/drawing/2014/main" id="{F2AB54A1-38C9-485B-A9D1-12332093393E}"/>
              </a:ext>
            </a:extLst>
          </p:cNvPr>
          <p:cNvSpPr/>
          <p:nvPr/>
        </p:nvSpPr>
        <p:spPr>
          <a:xfrm>
            <a:off x="1005928" y="1150891"/>
            <a:ext cx="5961888" cy="461665"/>
          </a:xfrm>
          <a:prstGeom prst="rect">
            <a:avLst/>
          </a:prstGeom>
        </p:spPr>
        <p:txBody>
          <a:bodyPr wrap="none">
            <a:spAutoFit/>
          </a:bodyPr>
          <a:lstStyle/>
          <a:p>
            <a:r>
              <a:rPr lang="en-US" sz="2400" b="1" dirty="0">
                <a:latin typeface="+mj-lt"/>
              </a:rPr>
              <a:t>Attending to indicators of effectiveness</a:t>
            </a:r>
            <a:endParaRPr lang="en-US" sz="2400" dirty="0">
              <a:latin typeface="+mj-lt"/>
            </a:endParaRPr>
          </a:p>
        </p:txBody>
      </p:sp>
      <p:sp>
        <p:nvSpPr>
          <p:cNvPr id="4" name="Rectangle 3">
            <a:extLst>
              <a:ext uri="{FF2B5EF4-FFF2-40B4-BE49-F238E27FC236}">
                <a16:creationId xmlns:a16="http://schemas.microsoft.com/office/drawing/2014/main" id="{23F1B093-9046-493D-B00B-2ADDFB86F2E0}"/>
              </a:ext>
            </a:extLst>
          </p:cNvPr>
          <p:cNvSpPr/>
          <p:nvPr/>
        </p:nvSpPr>
        <p:spPr>
          <a:xfrm>
            <a:off x="3052689" y="1913678"/>
            <a:ext cx="8665700" cy="4159537"/>
          </a:xfrm>
          <a:prstGeom prst="rect">
            <a:avLst/>
          </a:prstGeom>
        </p:spPr>
        <p:txBody>
          <a:bodyPr wrap="square">
            <a:spAutoFit/>
          </a:bodyPr>
          <a:lstStyle/>
          <a:p>
            <a:r>
              <a:rPr lang="en-US" sz="2000" dirty="0">
                <a:latin typeface="+mj-lt"/>
              </a:rPr>
              <a:t>Some of the factors that managers might need to take into account when assessing performance include:</a:t>
            </a:r>
          </a:p>
          <a:p>
            <a:pPr>
              <a:lnSpc>
                <a:spcPct val="150000"/>
              </a:lnSpc>
            </a:pPr>
            <a:endParaRPr lang="en-US" sz="900" i="1" dirty="0">
              <a:latin typeface="+mj-lt"/>
            </a:endParaRPr>
          </a:p>
          <a:p>
            <a:pPr marL="285750" indent="-285750">
              <a:lnSpc>
                <a:spcPct val="150000"/>
              </a:lnSpc>
              <a:buFont typeface="Wingdings" panose="05000000000000000000" pitchFamily="2" charset="2"/>
              <a:buChar char="ü"/>
            </a:pPr>
            <a:r>
              <a:rPr lang="en-US" sz="2000" i="1" dirty="0">
                <a:latin typeface="+mj-lt"/>
              </a:rPr>
              <a:t>Purpose</a:t>
            </a:r>
          </a:p>
          <a:p>
            <a:pPr marL="285750" indent="-285750">
              <a:lnSpc>
                <a:spcPct val="150000"/>
              </a:lnSpc>
              <a:buFont typeface="Wingdings" panose="05000000000000000000" pitchFamily="2" charset="2"/>
              <a:buChar char="ü"/>
            </a:pPr>
            <a:r>
              <a:rPr lang="en-US" sz="2000" i="1" dirty="0">
                <a:latin typeface="+mj-lt"/>
              </a:rPr>
              <a:t>Stakeholder perspective</a:t>
            </a:r>
          </a:p>
          <a:p>
            <a:pPr marL="285750" indent="-285750">
              <a:lnSpc>
                <a:spcPct val="150000"/>
              </a:lnSpc>
              <a:buFont typeface="Wingdings" panose="05000000000000000000" pitchFamily="2" charset="2"/>
              <a:buChar char="ü"/>
            </a:pPr>
            <a:r>
              <a:rPr lang="en-US" sz="2000" i="1" dirty="0">
                <a:latin typeface="+mj-lt"/>
              </a:rPr>
              <a:t>Level of assessment</a:t>
            </a:r>
          </a:p>
          <a:p>
            <a:pPr marL="285750" indent="-285750">
              <a:lnSpc>
                <a:spcPct val="150000"/>
              </a:lnSpc>
              <a:buFont typeface="Wingdings" panose="05000000000000000000" pitchFamily="2" charset="2"/>
              <a:buChar char="ü"/>
            </a:pPr>
            <a:r>
              <a:rPr lang="en-US" sz="2000" i="1" dirty="0">
                <a:latin typeface="+mj-lt"/>
              </a:rPr>
              <a:t>Alignment</a:t>
            </a:r>
          </a:p>
          <a:p>
            <a:pPr marL="285750" indent="-285750">
              <a:lnSpc>
                <a:spcPct val="150000"/>
              </a:lnSpc>
              <a:buFont typeface="Wingdings" panose="05000000000000000000" pitchFamily="2" charset="2"/>
              <a:buChar char="ü"/>
            </a:pPr>
            <a:r>
              <a:rPr lang="en-US" sz="2000" i="1" dirty="0">
                <a:latin typeface="+mj-lt"/>
              </a:rPr>
              <a:t>Time perspective</a:t>
            </a:r>
          </a:p>
          <a:p>
            <a:pPr marL="285750" indent="-285750">
              <a:lnSpc>
                <a:spcPct val="150000"/>
              </a:lnSpc>
              <a:buFont typeface="Wingdings" panose="05000000000000000000" pitchFamily="2" charset="2"/>
              <a:buChar char="ü"/>
            </a:pPr>
            <a:r>
              <a:rPr lang="en-US" sz="2000" i="1" dirty="0">
                <a:latin typeface="+mj-lt"/>
              </a:rPr>
              <a:t>Benchmarks</a:t>
            </a:r>
          </a:p>
          <a:p>
            <a:pPr marL="285750" indent="-285750">
              <a:lnSpc>
                <a:spcPct val="150000"/>
              </a:lnSpc>
              <a:buFont typeface="Wingdings" panose="05000000000000000000" pitchFamily="2" charset="2"/>
              <a:buChar char="ü"/>
            </a:pPr>
            <a:r>
              <a:rPr lang="en-US" sz="2000" i="1" dirty="0">
                <a:latin typeface="+mj-lt"/>
              </a:rPr>
              <a:t>Constraining and enabling factors</a:t>
            </a:r>
            <a:endParaRPr lang="en-US" sz="2000" dirty="0">
              <a:latin typeface="+mj-lt"/>
            </a:endParaRPr>
          </a:p>
        </p:txBody>
      </p:sp>
    </p:spTree>
    <p:extLst>
      <p:ext uri="{BB962C8B-B14F-4D97-AF65-F5344CB8AC3E}">
        <p14:creationId xmlns:p14="http://schemas.microsoft.com/office/powerpoint/2010/main" val="4284117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D201669-6598-4B04-8A01-79D4F4495E02}"/>
              </a:ext>
            </a:extLst>
          </p:cNvPr>
          <p:cNvPicPr>
            <a:picLocks noChangeAspect="1"/>
          </p:cNvPicPr>
          <p:nvPr/>
        </p:nvPicPr>
        <p:blipFill>
          <a:blip r:embed="rId2"/>
          <a:stretch>
            <a:fillRect/>
          </a:stretch>
        </p:blipFill>
        <p:spPr>
          <a:xfrm>
            <a:off x="3157537" y="675249"/>
            <a:ext cx="6616091" cy="4954026"/>
          </a:xfrm>
          <a:prstGeom prst="rect">
            <a:avLst/>
          </a:prstGeom>
        </p:spPr>
      </p:pic>
      <p:sp>
        <p:nvSpPr>
          <p:cNvPr id="3" name="Google Shape;98;p3">
            <a:extLst>
              <a:ext uri="{FF2B5EF4-FFF2-40B4-BE49-F238E27FC236}">
                <a16:creationId xmlns:a16="http://schemas.microsoft.com/office/drawing/2014/main" id="{5788EF68-CF2C-40A1-8DA8-F1956BEDC0A8}"/>
              </a:ext>
            </a:extLst>
          </p:cNvPr>
          <p:cNvSpPr/>
          <p:nvPr/>
        </p:nvSpPr>
        <p:spPr>
          <a:xfrm>
            <a:off x="5501083" y="5922498"/>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76</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3875372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C7547D-36DD-4DE7-A279-9504C07DF765}"/>
              </a:ext>
            </a:extLst>
          </p:cNvPr>
          <p:cNvSpPr/>
          <p:nvPr/>
        </p:nvSpPr>
        <p:spPr>
          <a:xfrm>
            <a:off x="2222695" y="701899"/>
            <a:ext cx="9383151" cy="4651979"/>
          </a:xfrm>
          <a:prstGeom prst="rect">
            <a:avLst/>
          </a:prstGeom>
        </p:spPr>
        <p:txBody>
          <a:bodyPr wrap="square">
            <a:spAutoFit/>
          </a:bodyPr>
          <a:lstStyle/>
          <a:p>
            <a:r>
              <a:rPr lang="en-US" sz="2000" dirty="0">
                <a:latin typeface="+mj-lt"/>
              </a:rPr>
              <a:t>Summarizing the discussion so far, those assessing effectiveness need to take account of:</a:t>
            </a:r>
          </a:p>
          <a:p>
            <a:endParaRPr lang="en-US" sz="2000" dirty="0">
              <a:latin typeface="+mj-lt"/>
            </a:endParaRPr>
          </a:p>
          <a:p>
            <a:pPr marL="285750" indent="-285750">
              <a:lnSpc>
                <a:spcPct val="150000"/>
              </a:lnSpc>
              <a:buFont typeface="Wingdings" panose="05000000000000000000" pitchFamily="2" charset="2"/>
              <a:buChar char="ü"/>
            </a:pPr>
            <a:r>
              <a:rPr lang="en-US" sz="2000" dirty="0">
                <a:latin typeface="+mj-lt"/>
              </a:rPr>
              <a:t>purpose and desired outcomes</a:t>
            </a:r>
          </a:p>
          <a:p>
            <a:pPr marL="285750" indent="-285750">
              <a:lnSpc>
                <a:spcPct val="150000"/>
              </a:lnSpc>
              <a:buFont typeface="Wingdings" panose="05000000000000000000" pitchFamily="2" charset="2"/>
              <a:buChar char="ü"/>
            </a:pPr>
            <a:r>
              <a:rPr lang="en-US" sz="2000" dirty="0">
                <a:latin typeface="+mj-lt"/>
              </a:rPr>
              <a:t>the stakeholder perspective from which the assessment is made</a:t>
            </a:r>
          </a:p>
          <a:p>
            <a:pPr marL="285750" indent="-285750">
              <a:lnSpc>
                <a:spcPct val="150000"/>
              </a:lnSpc>
              <a:buFont typeface="Wingdings" panose="05000000000000000000" pitchFamily="2" charset="2"/>
              <a:buChar char="ü"/>
            </a:pPr>
            <a:r>
              <a:rPr lang="en-US" sz="2000" dirty="0">
                <a:latin typeface="+mj-lt"/>
              </a:rPr>
              <a:t>level of assessment</a:t>
            </a:r>
          </a:p>
          <a:p>
            <a:pPr marL="285750" indent="-285750">
              <a:lnSpc>
                <a:spcPct val="150000"/>
              </a:lnSpc>
              <a:buFont typeface="Wingdings" panose="05000000000000000000" pitchFamily="2" charset="2"/>
              <a:buChar char="ü"/>
            </a:pPr>
            <a:r>
              <a:rPr lang="en-US" sz="2000" dirty="0">
                <a:latin typeface="+mj-lt"/>
              </a:rPr>
              <a:t>alignment of the various indicators used at different levels and across different</a:t>
            </a:r>
          </a:p>
          <a:p>
            <a:pPr marL="285750" indent="-285750">
              <a:lnSpc>
                <a:spcPct val="150000"/>
              </a:lnSpc>
              <a:buFont typeface="Wingdings" panose="05000000000000000000" pitchFamily="2" charset="2"/>
              <a:buChar char="ü"/>
            </a:pPr>
            <a:r>
              <a:rPr lang="en-US" sz="2000" dirty="0">
                <a:latin typeface="+mj-lt"/>
              </a:rPr>
              <a:t>functions</a:t>
            </a:r>
          </a:p>
          <a:p>
            <a:pPr marL="285750" indent="-285750">
              <a:lnSpc>
                <a:spcPct val="150000"/>
              </a:lnSpc>
              <a:buFont typeface="Wingdings" panose="05000000000000000000" pitchFamily="2" charset="2"/>
              <a:buChar char="ü"/>
            </a:pPr>
            <a:r>
              <a:rPr lang="en-US" sz="2000" dirty="0">
                <a:latin typeface="+mj-lt"/>
              </a:rPr>
              <a:t>specified time frame – short, medium or long term</a:t>
            </a:r>
          </a:p>
          <a:p>
            <a:pPr marL="285750" indent="-285750">
              <a:lnSpc>
                <a:spcPct val="150000"/>
              </a:lnSpc>
              <a:buFont typeface="Wingdings" panose="05000000000000000000" pitchFamily="2" charset="2"/>
              <a:buChar char="ü"/>
            </a:pPr>
            <a:r>
              <a:rPr lang="en-US" sz="2000" dirty="0">
                <a:latin typeface="+mj-lt"/>
              </a:rPr>
              <a:t>benchmark standard</a:t>
            </a:r>
          </a:p>
          <a:p>
            <a:pPr marL="285750" indent="-285750">
              <a:lnSpc>
                <a:spcPct val="150000"/>
              </a:lnSpc>
              <a:buFont typeface="Wingdings" panose="05000000000000000000" pitchFamily="2" charset="2"/>
              <a:buChar char="ü"/>
            </a:pPr>
            <a:r>
              <a:rPr lang="en-US" sz="2000" dirty="0">
                <a:latin typeface="+mj-lt"/>
              </a:rPr>
              <a:t>any special constraints or enabling factors that affect performance</a:t>
            </a:r>
          </a:p>
        </p:txBody>
      </p:sp>
    </p:spTree>
    <p:extLst>
      <p:ext uri="{BB962C8B-B14F-4D97-AF65-F5344CB8AC3E}">
        <p14:creationId xmlns:p14="http://schemas.microsoft.com/office/powerpoint/2010/main" val="3302053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64C499-36B2-4F14-96BF-5885E5ED1BF8}"/>
              </a:ext>
            </a:extLst>
          </p:cNvPr>
          <p:cNvSpPr/>
          <p:nvPr/>
        </p:nvSpPr>
        <p:spPr>
          <a:xfrm>
            <a:off x="894050" y="405300"/>
            <a:ext cx="4873450" cy="584775"/>
          </a:xfrm>
          <a:prstGeom prst="rect">
            <a:avLst/>
          </a:prstGeom>
        </p:spPr>
        <p:txBody>
          <a:bodyPr wrap="none">
            <a:spAutoFit/>
          </a:bodyPr>
          <a:lstStyle/>
          <a:p>
            <a:r>
              <a:rPr lang="en-US" sz="3200" b="1" dirty="0">
                <a:latin typeface="+mj-lt"/>
              </a:rPr>
              <a:t>The balanced scorecard</a:t>
            </a:r>
            <a:endParaRPr lang="en-US" sz="3200" dirty="0">
              <a:latin typeface="+mj-lt"/>
            </a:endParaRPr>
          </a:p>
        </p:txBody>
      </p:sp>
      <p:sp>
        <p:nvSpPr>
          <p:cNvPr id="3" name="Rectangle 2">
            <a:extLst>
              <a:ext uri="{FF2B5EF4-FFF2-40B4-BE49-F238E27FC236}">
                <a16:creationId xmlns:a16="http://schemas.microsoft.com/office/drawing/2014/main" id="{7F495D7B-47CD-4DEC-AB68-7C83A2ABF86B}"/>
              </a:ext>
            </a:extLst>
          </p:cNvPr>
          <p:cNvSpPr/>
          <p:nvPr/>
        </p:nvSpPr>
        <p:spPr>
          <a:xfrm>
            <a:off x="1392702" y="1244935"/>
            <a:ext cx="9903655" cy="1384995"/>
          </a:xfrm>
          <a:prstGeom prst="rect">
            <a:avLst/>
          </a:prstGeom>
        </p:spPr>
        <p:txBody>
          <a:bodyPr wrap="square">
            <a:spAutoFit/>
          </a:bodyPr>
          <a:lstStyle/>
          <a:p>
            <a:r>
              <a:rPr lang="en-US" sz="2800" dirty="0">
                <a:latin typeface="+mj-lt"/>
              </a:rPr>
              <a:t>The scorecard approach enables managers to review performance from these four perspectives against short- and long-term objectives:</a:t>
            </a:r>
          </a:p>
        </p:txBody>
      </p:sp>
      <p:sp>
        <p:nvSpPr>
          <p:cNvPr id="4" name="Rectangle 3">
            <a:extLst>
              <a:ext uri="{FF2B5EF4-FFF2-40B4-BE49-F238E27FC236}">
                <a16:creationId xmlns:a16="http://schemas.microsoft.com/office/drawing/2014/main" id="{B178A173-6EB7-4B98-B5EB-5D713A3B4E0A}"/>
              </a:ext>
            </a:extLst>
          </p:cNvPr>
          <p:cNvSpPr/>
          <p:nvPr/>
        </p:nvSpPr>
        <p:spPr>
          <a:xfrm>
            <a:off x="3779520" y="2803196"/>
            <a:ext cx="6982266" cy="2955746"/>
          </a:xfrm>
          <a:prstGeom prst="rect">
            <a:avLst/>
          </a:prstGeom>
        </p:spPr>
        <p:txBody>
          <a:bodyPr wrap="square">
            <a:spAutoFit/>
          </a:bodyPr>
          <a:lstStyle/>
          <a:p>
            <a:pPr marL="342900" indent="-342900">
              <a:lnSpc>
                <a:spcPct val="150000"/>
              </a:lnSpc>
              <a:buFont typeface="+mj-lt"/>
              <a:buAutoNum type="arabicPeriod"/>
            </a:pPr>
            <a:r>
              <a:rPr lang="en-US" sz="3200" i="1" dirty="0">
                <a:latin typeface="+mj-lt"/>
              </a:rPr>
              <a:t>Financial perspective</a:t>
            </a:r>
            <a:endParaRPr lang="en-US" sz="3200" dirty="0">
              <a:latin typeface="+mj-lt"/>
            </a:endParaRPr>
          </a:p>
          <a:p>
            <a:pPr marL="342900" indent="-342900">
              <a:lnSpc>
                <a:spcPct val="150000"/>
              </a:lnSpc>
              <a:buFont typeface="+mj-lt"/>
              <a:buAutoNum type="arabicPeriod"/>
            </a:pPr>
            <a:r>
              <a:rPr lang="en-US" sz="3200" i="1" dirty="0">
                <a:latin typeface="+mj-lt"/>
              </a:rPr>
              <a:t>Customer perspective</a:t>
            </a:r>
            <a:endParaRPr lang="en-US" sz="3200" dirty="0">
              <a:latin typeface="+mj-lt"/>
            </a:endParaRPr>
          </a:p>
          <a:p>
            <a:pPr marL="342900" indent="-342900">
              <a:lnSpc>
                <a:spcPct val="150000"/>
              </a:lnSpc>
              <a:buFont typeface="+mj-lt"/>
              <a:buAutoNum type="arabicPeriod"/>
            </a:pPr>
            <a:r>
              <a:rPr lang="en-US" sz="3200" i="1" dirty="0">
                <a:latin typeface="+mj-lt"/>
              </a:rPr>
              <a:t>Internal process perspective</a:t>
            </a:r>
          </a:p>
          <a:p>
            <a:pPr marL="342900" indent="-342900">
              <a:lnSpc>
                <a:spcPct val="150000"/>
              </a:lnSpc>
              <a:buFont typeface="+mj-lt"/>
              <a:buAutoNum type="arabicPeriod"/>
            </a:pPr>
            <a:r>
              <a:rPr lang="en-US" sz="3200" i="1" dirty="0">
                <a:latin typeface="+mj-lt"/>
              </a:rPr>
              <a:t>Learning and growth perspective</a:t>
            </a:r>
            <a:endParaRPr lang="en-US" sz="3200" dirty="0">
              <a:latin typeface="+mj-lt"/>
            </a:endParaRPr>
          </a:p>
        </p:txBody>
      </p:sp>
    </p:spTree>
    <p:extLst>
      <p:ext uri="{BB962C8B-B14F-4D97-AF65-F5344CB8AC3E}">
        <p14:creationId xmlns:p14="http://schemas.microsoft.com/office/powerpoint/2010/main" val="3684781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3636A7-18A6-4E06-BD7E-4C7B64F312C4}"/>
              </a:ext>
            </a:extLst>
          </p:cNvPr>
          <p:cNvPicPr>
            <a:picLocks noChangeAspect="1"/>
          </p:cNvPicPr>
          <p:nvPr/>
        </p:nvPicPr>
        <p:blipFill>
          <a:blip r:embed="rId2"/>
          <a:stretch>
            <a:fillRect/>
          </a:stretch>
        </p:blipFill>
        <p:spPr>
          <a:xfrm>
            <a:off x="275638" y="604910"/>
            <a:ext cx="11417683" cy="3812345"/>
          </a:xfrm>
          <a:prstGeom prst="rect">
            <a:avLst/>
          </a:prstGeom>
        </p:spPr>
      </p:pic>
      <p:sp>
        <p:nvSpPr>
          <p:cNvPr id="3" name="Google Shape;98;p3">
            <a:extLst>
              <a:ext uri="{FF2B5EF4-FFF2-40B4-BE49-F238E27FC236}">
                <a16:creationId xmlns:a16="http://schemas.microsoft.com/office/drawing/2014/main" id="{4BE9A9F5-526C-47E7-A38D-ACAC6A2766B5}"/>
              </a:ext>
            </a:extLst>
          </p:cNvPr>
          <p:cNvSpPr/>
          <p:nvPr/>
        </p:nvSpPr>
        <p:spPr>
          <a:xfrm>
            <a:off x="5501083" y="4262513"/>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78</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36545361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7FF59E-D73A-44B0-8F0B-50F61AFC8589}"/>
              </a:ext>
            </a:extLst>
          </p:cNvPr>
          <p:cNvSpPr/>
          <p:nvPr/>
        </p:nvSpPr>
        <p:spPr>
          <a:xfrm>
            <a:off x="941229" y="686657"/>
            <a:ext cx="5545108" cy="646331"/>
          </a:xfrm>
          <a:prstGeom prst="rect">
            <a:avLst/>
          </a:prstGeom>
        </p:spPr>
        <p:txBody>
          <a:bodyPr wrap="none">
            <a:spAutoFit/>
          </a:bodyPr>
          <a:lstStyle/>
          <a:p>
            <a:r>
              <a:rPr lang="en-US" sz="3600" b="1" dirty="0">
                <a:latin typeface="+mj-lt"/>
              </a:rPr>
              <a:t>Diversity in the top team</a:t>
            </a:r>
            <a:endParaRPr lang="en-US" sz="3600" dirty="0">
              <a:latin typeface="+mj-lt"/>
            </a:endParaRPr>
          </a:p>
        </p:txBody>
      </p:sp>
      <p:sp>
        <p:nvSpPr>
          <p:cNvPr id="3" name="Rectangle 2">
            <a:extLst>
              <a:ext uri="{FF2B5EF4-FFF2-40B4-BE49-F238E27FC236}">
                <a16:creationId xmlns:a16="http://schemas.microsoft.com/office/drawing/2014/main" id="{9F3FD330-9A58-4CBC-9C0F-01F0B3B1EFD8}"/>
              </a:ext>
            </a:extLst>
          </p:cNvPr>
          <p:cNvSpPr/>
          <p:nvPr/>
        </p:nvSpPr>
        <p:spPr>
          <a:xfrm>
            <a:off x="3151162" y="1592590"/>
            <a:ext cx="8088923" cy="4524315"/>
          </a:xfrm>
          <a:prstGeom prst="rect">
            <a:avLst/>
          </a:prstGeom>
        </p:spPr>
        <p:txBody>
          <a:bodyPr wrap="square">
            <a:spAutoFit/>
          </a:bodyPr>
          <a:lstStyle/>
          <a:p>
            <a:r>
              <a:rPr lang="en-US" sz="2400" dirty="0">
                <a:latin typeface="+mj-lt"/>
              </a:rPr>
              <a:t>This kind of analysis can alert you to:</a:t>
            </a:r>
          </a:p>
          <a:p>
            <a:endParaRPr lang="en-US" sz="2400" dirty="0">
              <a:latin typeface="+mj-lt"/>
            </a:endParaRPr>
          </a:p>
          <a:p>
            <a:pPr marL="342900" indent="-342900">
              <a:buFont typeface="+mj-lt"/>
              <a:buAutoNum type="arabicPeriod"/>
            </a:pPr>
            <a:r>
              <a:rPr lang="en-US" sz="2400" dirty="0">
                <a:latin typeface="+mj-lt"/>
              </a:rPr>
              <a:t>the need to reconsider the criteria you use to judge your own unit’s performance </a:t>
            </a:r>
          </a:p>
          <a:p>
            <a:pPr marL="342900" indent="-342900">
              <a:buFont typeface="+mj-lt"/>
              <a:buAutoNum type="arabicPeriod"/>
            </a:pPr>
            <a:endParaRPr lang="en-US" sz="2400" dirty="0">
              <a:latin typeface="+mj-lt"/>
            </a:endParaRPr>
          </a:p>
          <a:p>
            <a:pPr marL="342900" indent="-342900">
              <a:buFont typeface="+mj-lt"/>
              <a:buAutoNum type="arabicPeriod"/>
            </a:pPr>
            <a:r>
              <a:rPr lang="en-US" sz="2400" dirty="0">
                <a:latin typeface="+mj-lt"/>
              </a:rPr>
              <a:t>changes that will improve the quality of the alignment between your unit and the ‘customers’ who receive whatever it is you export as outputs</a:t>
            </a:r>
          </a:p>
          <a:p>
            <a:pPr marL="342900" indent="-342900">
              <a:buFont typeface="+mj-lt"/>
              <a:buAutoNum type="arabicPeriod"/>
            </a:pPr>
            <a:endParaRPr lang="en-US" sz="2400" dirty="0">
              <a:latin typeface="+mj-lt"/>
            </a:endParaRPr>
          </a:p>
          <a:p>
            <a:pPr marL="342900" indent="-342900">
              <a:buFont typeface="+mj-lt"/>
              <a:buAutoNum type="arabicPeriod"/>
            </a:pPr>
            <a:r>
              <a:rPr lang="en-US" sz="2400" dirty="0">
                <a:latin typeface="+mj-lt"/>
              </a:rPr>
              <a:t>changes you might need to negotiate with your suppliers to improve the value of  the inputs you receive from them.</a:t>
            </a:r>
          </a:p>
        </p:txBody>
      </p:sp>
    </p:spTree>
    <p:extLst>
      <p:ext uri="{BB962C8B-B14F-4D97-AF65-F5344CB8AC3E}">
        <p14:creationId xmlns:p14="http://schemas.microsoft.com/office/powerpoint/2010/main" val="38089761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D954C6B-9562-43A3-BD3C-DDCCEEE61BED}"/>
              </a:ext>
            </a:extLst>
          </p:cNvPr>
          <p:cNvPicPr>
            <a:picLocks noChangeAspect="1"/>
          </p:cNvPicPr>
          <p:nvPr/>
        </p:nvPicPr>
        <p:blipFill>
          <a:blip r:embed="rId2"/>
          <a:stretch>
            <a:fillRect/>
          </a:stretch>
        </p:blipFill>
        <p:spPr>
          <a:xfrm>
            <a:off x="2876498" y="1997612"/>
            <a:ext cx="8497137" cy="3488788"/>
          </a:xfrm>
          <a:prstGeom prst="rect">
            <a:avLst/>
          </a:prstGeom>
        </p:spPr>
      </p:pic>
      <p:sp>
        <p:nvSpPr>
          <p:cNvPr id="3" name="Rectangle 2">
            <a:extLst>
              <a:ext uri="{FF2B5EF4-FFF2-40B4-BE49-F238E27FC236}">
                <a16:creationId xmlns:a16="http://schemas.microsoft.com/office/drawing/2014/main" id="{D332B0BB-63A9-489F-B716-BD35DE980ABF}"/>
              </a:ext>
            </a:extLst>
          </p:cNvPr>
          <p:cNvSpPr/>
          <p:nvPr/>
        </p:nvSpPr>
        <p:spPr>
          <a:xfrm>
            <a:off x="956604" y="360384"/>
            <a:ext cx="9017391" cy="1200329"/>
          </a:xfrm>
          <a:prstGeom prst="rect">
            <a:avLst/>
          </a:prstGeom>
        </p:spPr>
        <p:txBody>
          <a:bodyPr wrap="square">
            <a:spAutoFit/>
          </a:bodyPr>
          <a:lstStyle/>
          <a:p>
            <a:r>
              <a:rPr lang="en-US" sz="1800" i="1" dirty="0">
                <a:latin typeface="+mj-lt"/>
              </a:rPr>
              <a:t>Change tool </a:t>
            </a:r>
            <a:r>
              <a:rPr lang="en-US" sz="1800" b="1" dirty="0">
                <a:latin typeface="+mj-lt"/>
              </a:rPr>
              <a:t>4.1 </a:t>
            </a:r>
            <a:r>
              <a:rPr lang="en-US" sz="1800" i="1" dirty="0">
                <a:latin typeface="+mj-lt"/>
              </a:rPr>
              <a:t>Alignment check between your unit and your customers and suppliers</a:t>
            </a:r>
          </a:p>
          <a:p>
            <a:endParaRPr lang="en-US" sz="1800" i="1" dirty="0">
              <a:latin typeface="+mj-lt"/>
            </a:endParaRPr>
          </a:p>
          <a:p>
            <a:r>
              <a:rPr lang="en-US" sz="1800" dirty="0">
                <a:latin typeface="+mj-lt"/>
              </a:rPr>
              <a:t>Think of your organization, department or work group in terms of a process that transforms inputs into outputs.</a:t>
            </a:r>
          </a:p>
        </p:txBody>
      </p:sp>
      <p:sp>
        <p:nvSpPr>
          <p:cNvPr id="4" name="Google Shape;98;p3">
            <a:extLst>
              <a:ext uri="{FF2B5EF4-FFF2-40B4-BE49-F238E27FC236}">
                <a16:creationId xmlns:a16="http://schemas.microsoft.com/office/drawing/2014/main" id="{B6734E4D-7BEB-4CD4-ADA1-234E2F751A77}"/>
              </a:ext>
            </a:extLst>
          </p:cNvPr>
          <p:cNvSpPr/>
          <p:nvPr/>
        </p:nvSpPr>
        <p:spPr>
          <a:xfrm>
            <a:off x="6176332" y="5444199"/>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79</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20099550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BC7ED2C-B735-41DC-9B4E-6700D35D41A8}"/>
              </a:ext>
            </a:extLst>
          </p:cNvPr>
          <p:cNvPicPr>
            <a:picLocks noChangeAspect="1"/>
          </p:cNvPicPr>
          <p:nvPr/>
        </p:nvPicPr>
        <p:blipFill rotWithShape="1">
          <a:blip r:embed="rId2"/>
          <a:srcRect l="1604" t="-5829" r="-4177" b="65286"/>
          <a:stretch/>
        </p:blipFill>
        <p:spPr>
          <a:xfrm>
            <a:off x="1125416" y="1528763"/>
            <a:ext cx="10368037" cy="1467656"/>
          </a:xfrm>
          <a:prstGeom prst="rect">
            <a:avLst/>
          </a:prstGeom>
        </p:spPr>
      </p:pic>
      <p:sp>
        <p:nvSpPr>
          <p:cNvPr id="3" name="Google Shape;98;p3">
            <a:extLst>
              <a:ext uri="{FF2B5EF4-FFF2-40B4-BE49-F238E27FC236}">
                <a16:creationId xmlns:a16="http://schemas.microsoft.com/office/drawing/2014/main" id="{AA542075-43F7-4145-BE25-B92F7705DE10}"/>
              </a:ext>
            </a:extLst>
          </p:cNvPr>
          <p:cNvSpPr/>
          <p:nvPr/>
        </p:nvSpPr>
        <p:spPr>
          <a:xfrm>
            <a:off x="6528025" y="4557934"/>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79</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40141191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BC7ED2C-B735-41DC-9B4E-6700D35D41A8}"/>
              </a:ext>
            </a:extLst>
          </p:cNvPr>
          <p:cNvPicPr>
            <a:picLocks noChangeAspect="1"/>
          </p:cNvPicPr>
          <p:nvPr/>
        </p:nvPicPr>
        <p:blipFill rotWithShape="1">
          <a:blip r:embed="rId2"/>
          <a:srcRect t="32384" r="3203" b="6216"/>
          <a:stretch/>
        </p:blipFill>
        <p:spPr>
          <a:xfrm>
            <a:off x="1357262" y="1252025"/>
            <a:ext cx="9784351" cy="2222695"/>
          </a:xfrm>
          <a:prstGeom prst="rect">
            <a:avLst/>
          </a:prstGeom>
        </p:spPr>
      </p:pic>
      <p:sp>
        <p:nvSpPr>
          <p:cNvPr id="3" name="Google Shape;98;p3">
            <a:extLst>
              <a:ext uri="{FF2B5EF4-FFF2-40B4-BE49-F238E27FC236}">
                <a16:creationId xmlns:a16="http://schemas.microsoft.com/office/drawing/2014/main" id="{AA542075-43F7-4145-BE25-B92F7705DE10}"/>
              </a:ext>
            </a:extLst>
          </p:cNvPr>
          <p:cNvSpPr/>
          <p:nvPr/>
        </p:nvSpPr>
        <p:spPr>
          <a:xfrm>
            <a:off x="6528025" y="4557934"/>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79</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31230475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038B71-BE14-4A95-8474-95EF216386D3}"/>
              </a:ext>
            </a:extLst>
          </p:cNvPr>
          <p:cNvPicPr>
            <a:picLocks noChangeAspect="1"/>
          </p:cNvPicPr>
          <p:nvPr/>
        </p:nvPicPr>
        <p:blipFill rotWithShape="1">
          <a:blip r:embed="rId2"/>
          <a:srcRect t="811" r="5524" b="26887"/>
          <a:stretch/>
        </p:blipFill>
        <p:spPr>
          <a:xfrm>
            <a:off x="2793573" y="717453"/>
            <a:ext cx="7897874" cy="4811150"/>
          </a:xfrm>
          <a:prstGeom prst="rect">
            <a:avLst/>
          </a:prstGeom>
        </p:spPr>
      </p:pic>
      <p:sp>
        <p:nvSpPr>
          <p:cNvPr id="4" name="Google Shape;98;p3">
            <a:extLst>
              <a:ext uri="{FF2B5EF4-FFF2-40B4-BE49-F238E27FC236}">
                <a16:creationId xmlns:a16="http://schemas.microsoft.com/office/drawing/2014/main" id="{60439195-8EFF-452F-A5C9-0216CFD6EA3D}"/>
              </a:ext>
            </a:extLst>
          </p:cNvPr>
          <p:cNvSpPr/>
          <p:nvPr/>
        </p:nvSpPr>
        <p:spPr>
          <a:xfrm>
            <a:off x="6528025" y="6006905"/>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79</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42573573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038B71-BE14-4A95-8474-95EF216386D3}"/>
              </a:ext>
            </a:extLst>
          </p:cNvPr>
          <p:cNvPicPr>
            <a:picLocks noChangeAspect="1"/>
          </p:cNvPicPr>
          <p:nvPr/>
        </p:nvPicPr>
        <p:blipFill rotWithShape="1">
          <a:blip r:embed="rId2"/>
          <a:srcRect t="70710" r="5524" b="225"/>
          <a:stretch/>
        </p:blipFill>
        <p:spPr>
          <a:xfrm>
            <a:off x="1049717" y="1420838"/>
            <a:ext cx="10570197" cy="2588456"/>
          </a:xfrm>
          <a:prstGeom prst="rect">
            <a:avLst/>
          </a:prstGeom>
        </p:spPr>
      </p:pic>
      <p:sp>
        <p:nvSpPr>
          <p:cNvPr id="4" name="Google Shape;98;p3">
            <a:extLst>
              <a:ext uri="{FF2B5EF4-FFF2-40B4-BE49-F238E27FC236}">
                <a16:creationId xmlns:a16="http://schemas.microsoft.com/office/drawing/2014/main" id="{60439195-8EFF-452F-A5C9-0216CFD6EA3D}"/>
              </a:ext>
            </a:extLst>
          </p:cNvPr>
          <p:cNvSpPr/>
          <p:nvPr/>
        </p:nvSpPr>
        <p:spPr>
          <a:xfrm>
            <a:off x="6528025" y="6006905"/>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79</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12366829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BD0F480-0905-4F79-9DC2-163C8B813CE0}"/>
              </a:ext>
            </a:extLst>
          </p:cNvPr>
          <p:cNvPicPr>
            <a:picLocks noChangeAspect="1"/>
          </p:cNvPicPr>
          <p:nvPr/>
        </p:nvPicPr>
        <p:blipFill rotWithShape="1">
          <a:blip r:embed="rId2"/>
          <a:srcRect b="60286"/>
          <a:stretch/>
        </p:blipFill>
        <p:spPr>
          <a:xfrm>
            <a:off x="1003283" y="1585003"/>
            <a:ext cx="10558671" cy="1566161"/>
          </a:xfrm>
          <a:prstGeom prst="rect">
            <a:avLst/>
          </a:prstGeom>
        </p:spPr>
      </p:pic>
      <p:sp>
        <p:nvSpPr>
          <p:cNvPr id="3" name="Google Shape;98;p3">
            <a:extLst>
              <a:ext uri="{FF2B5EF4-FFF2-40B4-BE49-F238E27FC236}">
                <a16:creationId xmlns:a16="http://schemas.microsoft.com/office/drawing/2014/main" id="{559324F4-4357-4AF3-8AE4-5A1F9C2F1015}"/>
              </a:ext>
            </a:extLst>
          </p:cNvPr>
          <p:cNvSpPr/>
          <p:nvPr/>
        </p:nvSpPr>
        <p:spPr>
          <a:xfrm>
            <a:off x="6528025" y="6006905"/>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80</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873154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BD0F480-0905-4F79-9DC2-163C8B813CE0}"/>
              </a:ext>
            </a:extLst>
          </p:cNvPr>
          <p:cNvPicPr>
            <a:picLocks noChangeAspect="1"/>
          </p:cNvPicPr>
          <p:nvPr/>
        </p:nvPicPr>
        <p:blipFill rotWithShape="1">
          <a:blip r:embed="rId2"/>
          <a:srcRect t="35433"/>
          <a:stretch/>
        </p:blipFill>
        <p:spPr>
          <a:xfrm>
            <a:off x="961080" y="1378634"/>
            <a:ext cx="10558671" cy="2546252"/>
          </a:xfrm>
          <a:prstGeom prst="rect">
            <a:avLst/>
          </a:prstGeom>
        </p:spPr>
      </p:pic>
      <p:sp>
        <p:nvSpPr>
          <p:cNvPr id="3" name="Google Shape;98;p3">
            <a:extLst>
              <a:ext uri="{FF2B5EF4-FFF2-40B4-BE49-F238E27FC236}">
                <a16:creationId xmlns:a16="http://schemas.microsoft.com/office/drawing/2014/main" id="{559324F4-4357-4AF3-8AE4-5A1F9C2F1015}"/>
              </a:ext>
            </a:extLst>
          </p:cNvPr>
          <p:cNvSpPr/>
          <p:nvPr/>
        </p:nvSpPr>
        <p:spPr>
          <a:xfrm>
            <a:off x="6528025" y="6006905"/>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80</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276882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00E39D-0FB4-4FFC-94D1-2C6B856B4B0C}"/>
              </a:ext>
            </a:extLst>
          </p:cNvPr>
          <p:cNvPicPr>
            <a:picLocks noChangeAspect="1"/>
          </p:cNvPicPr>
          <p:nvPr/>
        </p:nvPicPr>
        <p:blipFill rotWithShape="1">
          <a:blip r:embed="rId2"/>
          <a:srcRect b="16717"/>
          <a:stretch/>
        </p:blipFill>
        <p:spPr>
          <a:xfrm>
            <a:off x="2447779" y="914400"/>
            <a:ext cx="7995788" cy="5064369"/>
          </a:xfrm>
          <a:prstGeom prst="rect">
            <a:avLst/>
          </a:prstGeom>
        </p:spPr>
      </p:pic>
      <p:sp>
        <p:nvSpPr>
          <p:cNvPr id="3" name="Google Shape;98;p3">
            <a:extLst>
              <a:ext uri="{FF2B5EF4-FFF2-40B4-BE49-F238E27FC236}">
                <a16:creationId xmlns:a16="http://schemas.microsoft.com/office/drawing/2014/main" id="{9169CFAF-FD2E-4F13-8D35-3DD25D7FFD14}"/>
              </a:ext>
            </a:extLst>
          </p:cNvPr>
          <p:cNvSpPr/>
          <p:nvPr/>
        </p:nvSpPr>
        <p:spPr>
          <a:xfrm>
            <a:off x="6528025" y="6006905"/>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80</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32835948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00E39D-0FB4-4FFC-94D1-2C6B856B4B0C}"/>
              </a:ext>
            </a:extLst>
          </p:cNvPr>
          <p:cNvPicPr>
            <a:picLocks noChangeAspect="1"/>
          </p:cNvPicPr>
          <p:nvPr/>
        </p:nvPicPr>
        <p:blipFill rotWithShape="1">
          <a:blip r:embed="rId2"/>
          <a:srcRect t="80439" r="-4225"/>
          <a:stretch/>
        </p:blipFill>
        <p:spPr>
          <a:xfrm>
            <a:off x="609255" y="1617784"/>
            <a:ext cx="11235741" cy="1603716"/>
          </a:xfrm>
          <a:prstGeom prst="rect">
            <a:avLst/>
          </a:prstGeom>
        </p:spPr>
      </p:pic>
      <p:sp>
        <p:nvSpPr>
          <p:cNvPr id="3" name="Google Shape;98;p3">
            <a:extLst>
              <a:ext uri="{FF2B5EF4-FFF2-40B4-BE49-F238E27FC236}">
                <a16:creationId xmlns:a16="http://schemas.microsoft.com/office/drawing/2014/main" id="{9169CFAF-FD2E-4F13-8D35-3DD25D7FFD14}"/>
              </a:ext>
            </a:extLst>
          </p:cNvPr>
          <p:cNvSpPr/>
          <p:nvPr/>
        </p:nvSpPr>
        <p:spPr>
          <a:xfrm>
            <a:off x="6528025" y="6006905"/>
            <a:ext cx="4360369"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00" b="0" i="0" dirty="0">
                <a:solidFill>
                  <a:srgbClr val="444444"/>
                </a:solidFill>
                <a:latin typeface="Open Sans"/>
                <a:ea typeface="Open Sans"/>
                <a:cs typeface="Open Sans"/>
                <a:sym typeface="Open Sans"/>
              </a:rPr>
              <a:t>John Hayes (2014), The Theory and Practice of Change Management, 4th ed. </a:t>
            </a:r>
            <a:r>
              <a:rPr lang="en-US" sz="800" dirty="0">
                <a:solidFill>
                  <a:srgbClr val="444444"/>
                </a:solidFill>
                <a:latin typeface="Open Sans"/>
                <a:ea typeface="Open Sans"/>
                <a:cs typeface="Open Sans"/>
                <a:sym typeface="Open Sans"/>
              </a:rPr>
              <a:t>p</a:t>
            </a:r>
            <a:r>
              <a:rPr lang="en-US" sz="800" b="0" i="0" dirty="0">
                <a:solidFill>
                  <a:srgbClr val="444444"/>
                </a:solidFill>
                <a:latin typeface="Open Sans"/>
                <a:ea typeface="Open Sans"/>
                <a:cs typeface="Open Sans"/>
                <a:sym typeface="Open Sans"/>
              </a:rPr>
              <a:t>p – </a:t>
            </a:r>
            <a:r>
              <a:rPr lang="en-US" sz="800" dirty="0">
                <a:solidFill>
                  <a:srgbClr val="444444"/>
                </a:solidFill>
                <a:latin typeface="Open Sans"/>
                <a:ea typeface="Open Sans"/>
                <a:cs typeface="Open Sans"/>
                <a:sym typeface="Open Sans"/>
              </a:rPr>
              <a:t>80</a:t>
            </a:r>
          </a:p>
          <a:p>
            <a:pPr marL="0" marR="0" lvl="0" indent="0" algn="l" rtl="0">
              <a:spcBef>
                <a:spcPts val="0"/>
              </a:spcBef>
              <a:spcAft>
                <a:spcPts val="0"/>
              </a:spcAft>
              <a:buNone/>
            </a:pPr>
            <a:endParaRPr lang="en-US" sz="800" b="0" i="0" dirty="0">
              <a:solidFill>
                <a:srgbClr val="444444"/>
              </a:solidFill>
              <a:latin typeface="Open Sans"/>
              <a:ea typeface="Open Sans"/>
              <a:cs typeface="Open Sans"/>
              <a:sym typeface="Open Sans"/>
            </a:endParaRPr>
          </a:p>
        </p:txBody>
      </p:sp>
    </p:spTree>
    <p:extLst>
      <p:ext uri="{BB962C8B-B14F-4D97-AF65-F5344CB8AC3E}">
        <p14:creationId xmlns:p14="http://schemas.microsoft.com/office/powerpoint/2010/main" val="8198577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3976C99-919C-47B1-8BF1-11B9D6263D2B}"/>
              </a:ext>
            </a:extLst>
          </p:cNvPr>
          <p:cNvSpPr/>
          <p:nvPr/>
        </p:nvSpPr>
        <p:spPr>
          <a:xfrm>
            <a:off x="638014" y="475641"/>
            <a:ext cx="6282489" cy="584775"/>
          </a:xfrm>
          <a:prstGeom prst="rect">
            <a:avLst/>
          </a:prstGeom>
        </p:spPr>
        <p:txBody>
          <a:bodyPr wrap="none">
            <a:spAutoFit/>
          </a:bodyPr>
          <a:lstStyle/>
          <a:p>
            <a:r>
              <a:rPr lang="en-US" sz="3200" b="1" dirty="0">
                <a:solidFill>
                  <a:schemeClr val="tx1"/>
                </a:solidFill>
                <a:latin typeface="+mj-lt"/>
              </a:rPr>
              <a:t>Shaping the agenda for change</a:t>
            </a:r>
            <a:endParaRPr lang="en-US" sz="3200" dirty="0">
              <a:solidFill>
                <a:schemeClr val="tx1"/>
              </a:solidFill>
              <a:latin typeface="+mj-lt"/>
            </a:endParaRPr>
          </a:p>
        </p:txBody>
      </p:sp>
      <p:sp>
        <p:nvSpPr>
          <p:cNvPr id="3" name="Rectangle 2">
            <a:extLst>
              <a:ext uri="{FF2B5EF4-FFF2-40B4-BE49-F238E27FC236}">
                <a16:creationId xmlns:a16="http://schemas.microsoft.com/office/drawing/2014/main" id="{7250E78E-11EF-4C3B-8E2C-831649BE53C8}"/>
              </a:ext>
            </a:extLst>
          </p:cNvPr>
          <p:cNvSpPr/>
          <p:nvPr/>
        </p:nvSpPr>
        <p:spPr>
          <a:xfrm>
            <a:off x="1111348" y="2590613"/>
            <a:ext cx="10241280" cy="1569660"/>
          </a:xfrm>
          <a:prstGeom prst="rect">
            <a:avLst/>
          </a:prstGeom>
        </p:spPr>
        <p:txBody>
          <a:bodyPr wrap="square">
            <a:spAutoFit/>
          </a:bodyPr>
          <a:lstStyle/>
          <a:p>
            <a:r>
              <a:rPr lang="en-US" sz="3200" dirty="0">
                <a:latin typeface="+mj-lt"/>
              </a:rPr>
              <a:t>According to Pitt et al. (2002) - Agenda for change</a:t>
            </a:r>
          </a:p>
          <a:p>
            <a:endParaRPr lang="en-US" sz="3200" dirty="0">
              <a:latin typeface="+mj-lt"/>
            </a:endParaRPr>
          </a:p>
          <a:p>
            <a:r>
              <a:rPr lang="en-US" sz="3200" dirty="0">
                <a:latin typeface="+mj-lt"/>
              </a:rPr>
              <a:t>Pitt et al. (2002) - minimal level of collective attention</a:t>
            </a:r>
          </a:p>
        </p:txBody>
      </p:sp>
    </p:spTree>
    <p:extLst>
      <p:ext uri="{BB962C8B-B14F-4D97-AF65-F5344CB8AC3E}">
        <p14:creationId xmlns:p14="http://schemas.microsoft.com/office/powerpoint/2010/main" val="15666525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57B918-41EF-4F06-B4FF-6A84E38D9DBE}"/>
              </a:ext>
            </a:extLst>
          </p:cNvPr>
          <p:cNvSpPr/>
          <p:nvPr/>
        </p:nvSpPr>
        <p:spPr>
          <a:xfrm>
            <a:off x="538268" y="503776"/>
            <a:ext cx="5211683" cy="646331"/>
          </a:xfrm>
          <a:prstGeom prst="rect">
            <a:avLst/>
          </a:prstGeom>
        </p:spPr>
        <p:txBody>
          <a:bodyPr wrap="none">
            <a:spAutoFit/>
          </a:bodyPr>
          <a:lstStyle/>
          <a:p>
            <a:r>
              <a:rPr lang="en-US" sz="3600" b="1" dirty="0">
                <a:latin typeface="+mj-lt"/>
              </a:rPr>
              <a:t>The role of playmakers</a:t>
            </a:r>
            <a:endParaRPr lang="en-US" sz="3600" dirty="0">
              <a:latin typeface="+mj-lt"/>
            </a:endParaRPr>
          </a:p>
        </p:txBody>
      </p:sp>
      <p:sp>
        <p:nvSpPr>
          <p:cNvPr id="3" name="Rectangle 2">
            <a:extLst>
              <a:ext uri="{FF2B5EF4-FFF2-40B4-BE49-F238E27FC236}">
                <a16:creationId xmlns:a16="http://schemas.microsoft.com/office/drawing/2014/main" id="{AA2B396F-8222-40ED-927D-FB2869F6F5EF}"/>
              </a:ext>
            </a:extLst>
          </p:cNvPr>
          <p:cNvSpPr/>
          <p:nvPr/>
        </p:nvSpPr>
        <p:spPr>
          <a:xfrm>
            <a:off x="1106658" y="1484087"/>
            <a:ext cx="9401907" cy="2320828"/>
          </a:xfrm>
          <a:prstGeom prst="rect">
            <a:avLst/>
          </a:prstGeom>
        </p:spPr>
        <p:txBody>
          <a:bodyPr wrap="square">
            <a:spAutoFit/>
          </a:bodyPr>
          <a:lstStyle/>
          <a:p>
            <a:pPr>
              <a:lnSpc>
                <a:spcPct val="150000"/>
              </a:lnSpc>
            </a:pPr>
            <a:r>
              <a:rPr lang="en-US" sz="1800" dirty="0">
                <a:latin typeface="+mj-lt"/>
              </a:rPr>
              <a:t>Based on a study in a manufacturing company, Pitt et al. (2002) identified a number of roles that people from various parts of the organization can play to influence the agenda for change. These are:</a:t>
            </a:r>
          </a:p>
          <a:p>
            <a:pPr>
              <a:lnSpc>
                <a:spcPct val="150000"/>
              </a:lnSpc>
            </a:pPr>
            <a:endParaRPr lang="en-US" sz="1800" dirty="0">
              <a:latin typeface="+mj-lt"/>
            </a:endParaRPr>
          </a:p>
          <a:p>
            <a:pPr algn="ctr">
              <a:lnSpc>
                <a:spcPct val="150000"/>
              </a:lnSpc>
            </a:pPr>
            <a:r>
              <a:rPr lang="en-US" sz="2800" i="1" dirty="0"/>
              <a:t>Upward-facing advocates</a:t>
            </a:r>
          </a:p>
        </p:txBody>
      </p:sp>
    </p:spTree>
    <p:extLst>
      <p:ext uri="{BB962C8B-B14F-4D97-AF65-F5344CB8AC3E}">
        <p14:creationId xmlns:p14="http://schemas.microsoft.com/office/powerpoint/2010/main" val="1533355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57B918-41EF-4F06-B4FF-6A84E38D9DBE}"/>
              </a:ext>
            </a:extLst>
          </p:cNvPr>
          <p:cNvSpPr/>
          <p:nvPr/>
        </p:nvSpPr>
        <p:spPr>
          <a:xfrm>
            <a:off x="538268" y="503776"/>
            <a:ext cx="5211683" cy="646331"/>
          </a:xfrm>
          <a:prstGeom prst="rect">
            <a:avLst/>
          </a:prstGeom>
        </p:spPr>
        <p:txBody>
          <a:bodyPr wrap="none">
            <a:spAutoFit/>
          </a:bodyPr>
          <a:lstStyle/>
          <a:p>
            <a:r>
              <a:rPr lang="en-US" sz="3600" b="1" dirty="0">
                <a:latin typeface="+mj-lt"/>
              </a:rPr>
              <a:t>The role of playmakers</a:t>
            </a:r>
            <a:endParaRPr lang="en-US" sz="3600" dirty="0">
              <a:latin typeface="+mj-lt"/>
            </a:endParaRPr>
          </a:p>
        </p:txBody>
      </p:sp>
      <p:sp>
        <p:nvSpPr>
          <p:cNvPr id="3" name="Rectangle 2">
            <a:extLst>
              <a:ext uri="{FF2B5EF4-FFF2-40B4-BE49-F238E27FC236}">
                <a16:creationId xmlns:a16="http://schemas.microsoft.com/office/drawing/2014/main" id="{AA2B396F-8222-40ED-927D-FB2869F6F5EF}"/>
              </a:ext>
            </a:extLst>
          </p:cNvPr>
          <p:cNvSpPr/>
          <p:nvPr/>
        </p:nvSpPr>
        <p:spPr>
          <a:xfrm>
            <a:off x="1106658" y="1484087"/>
            <a:ext cx="9401907" cy="2320828"/>
          </a:xfrm>
          <a:prstGeom prst="rect">
            <a:avLst/>
          </a:prstGeom>
        </p:spPr>
        <p:txBody>
          <a:bodyPr wrap="square">
            <a:spAutoFit/>
          </a:bodyPr>
          <a:lstStyle/>
          <a:p>
            <a:pPr>
              <a:lnSpc>
                <a:spcPct val="150000"/>
              </a:lnSpc>
            </a:pPr>
            <a:r>
              <a:rPr lang="en-US" sz="1800" dirty="0">
                <a:latin typeface="+mj-lt"/>
              </a:rPr>
              <a:t>Based on a study in a manufacturing company, Pitt et al. (2002) identified a number of roles that people from various parts of the organization can play to influence the agenda for change. These are:</a:t>
            </a:r>
          </a:p>
          <a:p>
            <a:pPr>
              <a:lnSpc>
                <a:spcPct val="150000"/>
              </a:lnSpc>
            </a:pPr>
            <a:endParaRPr lang="en-US" sz="1800" dirty="0">
              <a:latin typeface="+mj-lt"/>
            </a:endParaRPr>
          </a:p>
          <a:p>
            <a:pPr algn="ctr">
              <a:lnSpc>
                <a:spcPct val="150000"/>
              </a:lnSpc>
            </a:pPr>
            <a:r>
              <a:rPr lang="en-US" sz="2800" i="1" dirty="0"/>
              <a:t>Upward-facing emotive champions</a:t>
            </a:r>
            <a:endParaRPr lang="en-US" sz="3600" dirty="0">
              <a:latin typeface="+mj-lt"/>
            </a:endParaRPr>
          </a:p>
        </p:txBody>
      </p:sp>
    </p:spTree>
    <p:extLst>
      <p:ext uri="{BB962C8B-B14F-4D97-AF65-F5344CB8AC3E}">
        <p14:creationId xmlns:p14="http://schemas.microsoft.com/office/powerpoint/2010/main" val="14540193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57B918-41EF-4F06-B4FF-6A84E38D9DBE}"/>
              </a:ext>
            </a:extLst>
          </p:cNvPr>
          <p:cNvSpPr/>
          <p:nvPr/>
        </p:nvSpPr>
        <p:spPr>
          <a:xfrm>
            <a:off x="538268" y="503776"/>
            <a:ext cx="5211683" cy="646331"/>
          </a:xfrm>
          <a:prstGeom prst="rect">
            <a:avLst/>
          </a:prstGeom>
        </p:spPr>
        <p:txBody>
          <a:bodyPr wrap="none">
            <a:spAutoFit/>
          </a:bodyPr>
          <a:lstStyle/>
          <a:p>
            <a:r>
              <a:rPr lang="en-US" sz="3600" b="1" dirty="0">
                <a:latin typeface="+mj-lt"/>
              </a:rPr>
              <a:t>The role of playmakers</a:t>
            </a:r>
            <a:endParaRPr lang="en-US" sz="3600" dirty="0">
              <a:latin typeface="+mj-lt"/>
            </a:endParaRPr>
          </a:p>
        </p:txBody>
      </p:sp>
      <p:sp>
        <p:nvSpPr>
          <p:cNvPr id="3" name="Rectangle 2">
            <a:extLst>
              <a:ext uri="{FF2B5EF4-FFF2-40B4-BE49-F238E27FC236}">
                <a16:creationId xmlns:a16="http://schemas.microsoft.com/office/drawing/2014/main" id="{AA2B396F-8222-40ED-927D-FB2869F6F5EF}"/>
              </a:ext>
            </a:extLst>
          </p:cNvPr>
          <p:cNvSpPr/>
          <p:nvPr/>
        </p:nvSpPr>
        <p:spPr>
          <a:xfrm>
            <a:off x="689317" y="1470021"/>
            <a:ext cx="10578905" cy="2369880"/>
          </a:xfrm>
          <a:prstGeom prst="rect">
            <a:avLst/>
          </a:prstGeom>
        </p:spPr>
        <p:txBody>
          <a:bodyPr wrap="square">
            <a:spAutoFit/>
          </a:bodyPr>
          <a:lstStyle/>
          <a:p>
            <a:pPr>
              <a:lnSpc>
                <a:spcPct val="150000"/>
              </a:lnSpc>
            </a:pPr>
            <a:r>
              <a:rPr lang="en-US" sz="2800" dirty="0"/>
              <a:t>This approach can involve risks but the person quoted above felt so strongly about the issue that he was prepared to speak up.</a:t>
            </a:r>
          </a:p>
          <a:p>
            <a:endParaRPr lang="en-US" sz="1800" dirty="0">
              <a:latin typeface="+mj-lt"/>
            </a:endParaRPr>
          </a:p>
          <a:p>
            <a:endParaRPr lang="en-US" sz="1800" dirty="0">
              <a:latin typeface="+mj-lt"/>
            </a:endParaRPr>
          </a:p>
          <a:p>
            <a:pPr algn="ctr"/>
            <a:r>
              <a:rPr lang="en-US" sz="2800" b="1" i="1" dirty="0"/>
              <a:t>Democratic brokers</a:t>
            </a:r>
            <a:endParaRPr lang="en-US" sz="2800" b="1" dirty="0"/>
          </a:p>
        </p:txBody>
      </p:sp>
    </p:spTree>
    <p:extLst>
      <p:ext uri="{BB962C8B-B14F-4D97-AF65-F5344CB8AC3E}">
        <p14:creationId xmlns:p14="http://schemas.microsoft.com/office/powerpoint/2010/main" val="31563414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5A0931-DE85-4135-AF48-3CDB0E1811E5}"/>
              </a:ext>
            </a:extLst>
          </p:cNvPr>
          <p:cNvSpPr/>
          <p:nvPr/>
        </p:nvSpPr>
        <p:spPr>
          <a:xfrm>
            <a:off x="4101155" y="419369"/>
            <a:ext cx="2523448" cy="707886"/>
          </a:xfrm>
          <a:prstGeom prst="rect">
            <a:avLst/>
          </a:prstGeom>
        </p:spPr>
        <p:txBody>
          <a:bodyPr wrap="none">
            <a:spAutoFit/>
          </a:bodyPr>
          <a:lstStyle/>
          <a:p>
            <a:r>
              <a:rPr lang="en-US" sz="4000" b="1" dirty="0">
                <a:solidFill>
                  <a:schemeClr val="tx1"/>
                </a:solidFill>
                <a:latin typeface="+mj-lt"/>
              </a:rPr>
              <a:t>Summary</a:t>
            </a:r>
            <a:endParaRPr lang="en-US" sz="4000" dirty="0">
              <a:solidFill>
                <a:schemeClr val="tx1"/>
              </a:solidFill>
              <a:latin typeface="+mj-lt"/>
            </a:endParaRPr>
          </a:p>
        </p:txBody>
      </p:sp>
      <p:sp>
        <p:nvSpPr>
          <p:cNvPr id="3" name="Rectangle 2">
            <a:extLst>
              <a:ext uri="{FF2B5EF4-FFF2-40B4-BE49-F238E27FC236}">
                <a16:creationId xmlns:a16="http://schemas.microsoft.com/office/drawing/2014/main" id="{E7D4A88E-A494-46D0-AC93-BAA25883CAA2}"/>
              </a:ext>
            </a:extLst>
          </p:cNvPr>
          <p:cNvSpPr/>
          <p:nvPr/>
        </p:nvSpPr>
        <p:spPr>
          <a:xfrm>
            <a:off x="647112" y="1461552"/>
            <a:ext cx="10860258" cy="3365024"/>
          </a:xfrm>
          <a:prstGeom prst="rect">
            <a:avLst/>
          </a:prstGeom>
        </p:spPr>
        <p:txBody>
          <a:bodyPr wrap="square">
            <a:spAutoFit/>
          </a:bodyPr>
          <a:lstStyle/>
          <a:p>
            <a:pPr>
              <a:lnSpc>
                <a:spcPct val="150000"/>
              </a:lnSpc>
            </a:pPr>
            <a:r>
              <a:rPr lang="en-US" sz="1800" dirty="0">
                <a:latin typeface="+mj-lt"/>
              </a:rPr>
              <a:t>These include:</a:t>
            </a:r>
          </a:p>
          <a:p>
            <a:pPr marL="285750" indent="-285750">
              <a:lnSpc>
                <a:spcPct val="150000"/>
              </a:lnSpc>
              <a:buFont typeface="Wingdings" panose="05000000000000000000" pitchFamily="2" charset="2"/>
              <a:buChar char="ü"/>
            </a:pPr>
            <a:r>
              <a:rPr lang="en-US" sz="1800" dirty="0">
                <a:latin typeface="+mj-lt"/>
              </a:rPr>
              <a:t>Organizational purpose and desired outcomes</a:t>
            </a:r>
          </a:p>
          <a:p>
            <a:pPr marL="285750" indent="-285750">
              <a:lnSpc>
                <a:spcPct val="150000"/>
              </a:lnSpc>
              <a:buFont typeface="Wingdings" panose="05000000000000000000" pitchFamily="2" charset="2"/>
              <a:buChar char="ü"/>
            </a:pPr>
            <a:r>
              <a:rPr lang="en-US" sz="1800" dirty="0">
                <a:latin typeface="+mj-lt"/>
              </a:rPr>
              <a:t>The stakeholder perspective from which the assessment is made</a:t>
            </a:r>
          </a:p>
          <a:p>
            <a:pPr marL="285750" indent="-285750">
              <a:lnSpc>
                <a:spcPct val="150000"/>
              </a:lnSpc>
              <a:buFont typeface="Wingdings" panose="05000000000000000000" pitchFamily="2" charset="2"/>
              <a:buChar char="ü"/>
            </a:pPr>
            <a:r>
              <a:rPr lang="en-US" sz="1800" dirty="0">
                <a:latin typeface="+mj-lt"/>
              </a:rPr>
              <a:t>Level of assessment – total organization, department, work group or individual</a:t>
            </a:r>
          </a:p>
          <a:p>
            <a:pPr marL="285750" indent="-285750">
              <a:lnSpc>
                <a:spcPct val="150000"/>
              </a:lnSpc>
              <a:buFont typeface="Wingdings" panose="05000000000000000000" pitchFamily="2" charset="2"/>
              <a:buChar char="ü"/>
            </a:pPr>
            <a:r>
              <a:rPr lang="en-US" sz="1800" dirty="0">
                <a:latin typeface="+mj-lt"/>
              </a:rPr>
              <a:t>The alignment of the various indicators used at different levels and across different functions</a:t>
            </a:r>
          </a:p>
          <a:p>
            <a:pPr marL="285750" indent="-285750">
              <a:lnSpc>
                <a:spcPct val="150000"/>
              </a:lnSpc>
              <a:buFont typeface="Wingdings" panose="05000000000000000000" pitchFamily="2" charset="2"/>
              <a:buChar char="ü"/>
            </a:pPr>
            <a:r>
              <a:rPr lang="en-US" sz="1800" dirty="0">
                <a:latin typeface="+mj-lt"/>
              </a:rPr>
              <a:t>Specified time frame – short, medium or long term</a:t>
            </a:r>
          </a:p>
          <a:p>
            <a:pPr marL="285750" indent="-285750">
              <a:lnSpc>
                <a:spcPct val="150000"/>
              </a:lnSpc>
              <a:buFont typeface="Wingdings" panose="05000000000000000000" pitchFamily="2" charset="2"/>
              <a:buChar char="ü"/>
            </a:pPr>
            <a:r>
              <a:rPr lang="en-US" sz="1800" dirty="0">
                <a:latin typeface="+mj-lt"/>
              </a:rPr>
              <a:t>Benchmark standard</a:t>
            </a:r>
          </a:p>
          <a:p>
            <a:pPr marL="285750" indent="-285750">
              <a:lnSpc>
                <a:spcPct val="150000"/>
              </a:lnSpc>
              <a:buFont typeface="Wingdings" panose="05000000000000000000" pitchFamily="2" charset="2"/>
              <a:buChar char="ü"/>
            </a:pPr>
            <a:r>
              <a:rPr lang="en-US" sz="1800" dirty="0">
                <a:latin typeface="+mj-lt"/>
              </a:rPr>
              <a:t>Special constraints or enabling factors that affect performance.</a:t>
            </a:r>
          </a:p>
        </p:txBody>
      </p:sp>
    </p:spTree>
    <p:extLst>
      <p:ext uri="{BB962C8B-B14F-4D97-AF65-F5344CB8AC3E}">
        <p14:creationId xmlns:p14="http://schemas.microsoft.com/office/powerpoint/2010/main" val="23068925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3710" y="624672"/>
            <a:ext cx="8980185" cy="5503238"/>
          </a:xfrm>
          <a:prstGeom prst="rect">
            <a:avLst/>
          </a:prstGeom>
        </p:spPr>
        <p:txBody>
          <a:bodyPr wrap="square">
            <a:spAutoFit/>
          </a:bodyPr>
          <a:ls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9pPr>
          </a:lstStyle>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1"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REFERENCES </a:t>
            </a:r>
            <a:endParaRPr kumimoji="0" lang="en-US" sz="18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0" fontAlgn="base" latinLnBrk="0" hangingPunct="0">
              <a:lnSpc>
                <a:spcPct val="150000"/>
              </a:lnSpc>
              <a:spcBef>
                <a:spcPts val="0"/>
              </a:spcBef>
              <a:spcAft>
                <a:spcPts val="800"/>
              </a:spcAft>
              <a:buClrTx/>
              <a:buSzTx/>
              <a:buFontTx/>
              <a:buNone/>
              <a:defRPr/>
            </a:pPr>
            <a:r>
              <a:rPr kumimoji="0" lang="en-US" sz="18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(2022) The Theory and Practice of Change Management 6</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th</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Bloomsbury Publishing PLC.</a:t>
            </a:r>
            <a:endPar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(2014) The Theory and Practice of Change Management 4</a:t>
            </a:r>
            <a:r>
              <a:rPr kumimoji="0" lang="en-US" sz="2400" b="0" i="0" u="none" strike="noStrike" kern="1200" cap="none" spc="0" normalizeH="0" baseline="3000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th</a:t>
            </a: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 Edition. </a:t>
            </a:r>
            <a:r>
              <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rPr>
              <a:t>Palgrave Macmillan. </a:t>
            </a:r>
            <a:r>
              <a:rPr lang="en-US" sz="2400" dirty="0">
                <a:ea typeface="Calibri" panose="020F0502020204030204" pitchFamily="34" charset="0"/>
                <a:cs typeface="Times New Roman" panose="02020603050405020304" pitchFamily="18" charset="0"/>
              </a:rPr>
              <a:t>United Kingdom</a:t>
            </a:r>
            <a:endParaRPr kumimoji="0" lang="en-US"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Bef>
                <a:spcPts val="0"/>
              </a:spcBef>
              <a:spcAft>
                <a:spcPts val="0"/>
              </a:spcAft>
              <a:buFont typeface="Symbol" panose="05050102010706020507" pitchFamily="18" charset="2"/>
              <a:buChar char=""/>
              <a:defRPr/>
            </a:pP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Hayes, John (2010) The Theory and Practice of Change Management 3</a:t>
            </a:r>
            <a:r>
              <a:rPr lang="en-US" sz="2400" baseline="30000" dirty="0">
                <a:solidFill>
                  <a:srgbClr val="000000"/>
                </a:solidFill>
                <a:latin typeface="Cambria" panose="02040503050406030204" pitchFamily="18" charset="0"/>
                <a:ea typeface="Cambria" panose="02040503050406030204" pitchFamily="18" charset="0"/>
                <a:cs typeface="Cambria" panose="02040503050406030204" pitchFamily="18" charset="0"/>
              </a:rPr>
              <a:t>rd</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  Edition. </a:t>
            </a:r>
            <a:r>
              <a:rPr lang="en-US" sz="2400" dirty="0">
                <a:ea typeface="Calibri" panose="020F0502020204030204" pitchFamily="34" charset="0"/>
                <a:cs typeface="Times New Roman" panose="02020603050405020304" pitchFamily="18" charset="0"/>
              </a:rPr>
              <a:t>Palgrave Macmillan. United Kingdom</a:t>
            </a:r>
          </a:p>
          <a:p>
            <a:pPr marL="342900" lvl="0" indent="-342900" algn="just">
              <a:lnSpc>
                <a:spcPct val="150000"/>
              </a:lnSpc>
              <a:spcBef>
                <a:spcPts val="0"/>
              </a:spcBef>
              <a:spcAft>
                <a:spcPts val="0"/>
              </a:spcAft>
              <a:buFont typeface="Symbol" panose="05050102010706020507" pitchFamily="18" charset="2"/>
              <a:buChar char=""/>
              <a:defRPr/>
            </a:pPr>
            <a:r>
              <a:rPr kumimoji="0" lang="en-US" sz="24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Cambria" panose="02040503050406030204" pitchFamily="18" charset="0"/>
              </a:rPr>
              <a:t>Kotter, John P. (1996) </a:t>
            </a:r>
            <a:r>
              <a:rPr lang="en-US" sz="2400" dirty="0">
                <a:solidFill>
                  <a:srgbClr val="000000"/>
                </a:solidFill>
                <a:latin typeface="Cambria" panose="02040503050406030204" pitchFamily="18" charset="0"/>
                <a:ea typeface="Cambria" panose="02040503050406030204" pitchFamily="18" charset="0"/>
                <a:cs typeface="Cambria" panose="02040503050406030204" pitchFamily="18" charset="0"/>
              </a:rPr>
              <a:t>Leading Change. </a:t>
            </a:r>
            <a:r>
              <a:rPr lang="en-US" sz="2400" dirty="0"/>
              <a:t>Harvard Business School Press</a:t>
            </a:r>
            <a:r>
              <a:rPr lang="en-US" sz="2400" dirty="0">
                <a:ea typeface="Calibri" panose="020F0502020204030204" pitchFamily="34" charset="0"/>
                <a:cs typeface="Times New Roman" panose="02020603050405020304" pitchFamily="18" charset="0"/>
              </a:rPr>
              <a:t>. USA. </a:t>
            </a:r>
            <a:r>
              <a:rPr lang="de-DE" sz="2400" dirty="0"/>
              <a:t>ISBN 10: 0875847471 / ISBN 13: 9780875847474</a:t>
            </a:r>
            <a:endParaRPr lang="en-US" sz="2400" dirty="0">
              <a:ea typeface="Calibri" panose="020F0502020204030204" pitchFamily="34"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60321" y="664063"/>
            <a:ext cx="8994580" cy="5689250"/>
          </a:xfrm>
          <a:prstGeom prst="rect">
            <a:avLst/>
          </a:prstGeom>
        </p:spPr>
        <p:txBody>
          <a:bodyPr wrap="square">
            <a:spAutoFit/>
          </a:bodyPr>
          <a:lstStyle/>
          <a:p>
            <a:pPr algn="just">
              <a:lnSpc>
                <a:spcPct val="150000"/>
              </a:lnSpc>
              <a:spcBef>
                <a:spcPts val="0"/>
              </a:spcBef>
              <a:spcAft>
                <a:spcPts val="800"/>
              </a:spcAft>
              <a:defRPr/>
            </a:pPr>
            <a:r>
              <a:rPr lang="en-US" sz="1600" b="1" u="sng" dirty="0">
                <a:latin typeface="+mj-lt"/>
                <a:ea typeface="Cambria" panose="02040503050406030204" pitchFamily="18" charset="0"/>
                <a:cs typeface="Cambria" panose="02040503050406030204" pitchFamily="18" charset="0"/>
              </a:rPr>
              <a:t>Online Sources</a:t>
            </a:r>
            <a:endParaRPr lang="en-US" sz="1600" b="1" u="sng" dirty="0">
              <a:latin typeface="+mj-lt"/>
              <a:ea typeface="Calibri" panose="020F0502020204030204" pitchFamily="34" charset="0"/>
              <a:cs typeface="Times New Roman" panose="02020603050405020304" pitchFamily="18" charset="0"/>
            </a:endParaRP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https://slideplayer.com/slide/13711905/</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https://online.hbs.edu/blog/post/change-management-process</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https://asq.org/quality-resources/change-management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https://www.mindtools.com/ahpnreq/the-four-principles-of-change-management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https://whatfix.com/change-management/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https://www.michiganstateuniversityonline.com/resources/leadership/what-is-change-management/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https://hbr.org/2005/10/the-hard-side-of-change-management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https://www.shrm.org/resourcesandtools/tools-and-samples/toolkits/pages/managingorganizationalchange.aspx</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https://www.coursera.org/articles/change-management-process</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https://www.apm.org.uk/resources/what-is-project-management/what-is-change-management/</a:t>
            </a:r>
          </a:p>
          <a:p>
            <a:pPr marL="342900" indent="-342900" algn="just">
              <a:lnSpc>
                <a:spcPct val="150000"/>
              </a:lnSpc>
              <a:spcBef>
                <a:spcPts val="0"/>
              </a:spcBef>
              <a:spcAft>
                <a:spcPts val="0"/>
              </a:spcAft>
              <a:buFont typeface="Symbol" panose="05050102010706020507" pitchFamily="18" charset="2"/>
              <a:buChar char=""/>
              <a:defRPr/>
            </a:pPr>
            <a:r>
              <a:rPr lang="en-US" sz="1600" dirty="0">
                <a:latin typeface="+mj-lt"/>
                <a:ea typeface="Calibri" panose="020F0502020204030204" pitchFamily="34" charset="0"/>
                <a:cs typeface="Times New Roman" panose="02020603050405020304" pitchFamily="18" charset="0"/>
              </a:rPr>
              <a:t>https://www.imd.org/reflections/change-management/</a:t>
            </a:r>
          </a:p>
          <a:p>
            <a:pPr marL="342900" indent="-342900" algn="just">
              <a:lnSpc>
                <a:spcPct val="150000"/>
              </a:lnSpc>
              <a:spcBef>
                <a:spcPts val="0"/>
              </a:spcBef>
              <a:spcAft>
                <a:spcPts val="0"/>
              </a:spcAft>
              <a:buFont typeface="Symbol" panose="05050102010706020507" pitchFamily="18" charset="2"/>
              <a:buChar char=""/>
              <a:defRPr/>
            </a:pPr>
            <a:endParaRPr lang="en-US" sz="1600" dirty="0">
              <a:latin typeface="+mj-lt"/>
              <a:ea typeface="Calibri" panose="020F0502020204030204" pitchFamily="34"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2"/>
          <p:cNvSpPr txBox="1"/>
          <p:nvPr/>
        </p:nvSpPr>
        <p:spPr>
          <a:xfrm>
            <a:off x="2387702" y="1293782"/>
            <a:ext cx="7421218" cy="22159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3800" dirty="0">
                <a:solidFill>
                  <a:schemeClr val="dk1"/>
                </a:solidFill>
                <a:latin typeface="Calibri"/>
                <a:ea typeface="Calibri"/>
                <a:cs typeface="Calibri"/>
                <a:sym typeface="Calibri"/>
              </a:rPr>
              <a:t>The End </a:t>
            </a:r>
            <a:endParaRPr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481</TotalTime>
  <Words>1134</Words>
  <Application>Microsoft Office PowerPoint</Application>
  <PresentationFormat>Widescreen</PresentationFormat>
  <Paragraphs>127</Paragraphs>
  <Slides>31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Symbol</vt:lpstr>
      <vt:lpstr>Wingdings</vt:lpstr>
      <vt:lpstr>Cambria</vt:lpstr>
      <vt:lpstr>Arial</vt:lpstr>
      <vt:lpstr>Calibri</vt:lpstr>
      <vt:lpstr>Open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Ella</dc:creator>
  <cp:lastModifiedBy>Dr. Ella</cp:lastModifiedBy>
  <cp:revision>47</cp:revision>
  <dcterms:created xsi:type="dcterms:W3CDTF">2023-09-09T11:09:00Z</dcterms:created>
  <dcterms:modified xsi:type="dcterms:W3CDTF">2023-10-02T13:55:48Z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8419E72986A14EBDA3E03A44E78E7311_12</vt:lpwstr>
  </property>
  <property fmtid="{D5CDD505-2E9C-101B-9397-08002B2CF9AE}" pid="3" name="KSOProductBuildVer">
    <vt:lpwstr>1033-12.2.0.13201</vt:lpwstr>
  </property>
</Properties>
</file>