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318" r:id="rId3"/>
    <p:sldId id="352" r:id="rId4"/>
    <p:sldId id="319" r:id="rId5"/>
    <p:sldId id="320" r:id="rId6"/>
    <p:sldId id="321" r:id="rId7"/>
    <p:sldId id="322" r:id="rId8"/>
    <p:sldId id="353" r:id="rId9"/>
    <p:sldId id="323" r:id="rId10"/>
    <p:sldId id="324" r:id="rId11"/>
    <p:sldId id="354" r:id="rId12"/>
    <p:sldId id="355" r:id="rId13"/>
    <p:sldId id="356" r:id="rId14"/>
    <p:sldId id="326" r:id="rId15"/>
    <p:sldId id="361" r:id="rId16"/>
    <p:sldId id="327" r:id="rId17"/>
    <p:sldId id="357" r:id="rId18"/>
    <p:sldId id="351" r:id="rId19"/>
    <p:sldId id="328" r:id="rId20"/>
    <p:sldId id="358" r:id="rId21"/>
    <p:sldId id="329" r:id="rId22"/>
    <p:sldId id="359" r:id="rId23"/>
    <p:sldId id="360" r:id="rId24"/>
    <p:sldId id="330" r:id="rId25"/>
    <p:sldId id="331" r:id="rId26"/>
    <p:sldId id="362" r:id="rId27"/>
    <p:sldId id="344" r:id="rId28"/>
    <p:sldId id="317" r:id="rId29"/>
    <p:sldId id="259" r:id="rId30"/>
    <p:sldId id="287" r:id="rId31"/>
  </p:sldIdLst>
  <p:sldSz cx="12192000" cy="6858000"/>
  <p:notesSz cx="6858000" cy="9144000"/>
  <p:embeddedFontLst>
    <p:embeddedFont>
      <p:font typeface="Calibri" panose="020F0502020204030204" pitchFamily="34" charset="0"/>
      <p:regular r:id="rId33"/>
      <p:bold r:id="rId34"/>
      <p:italic r:id="rId35"/>
      <p:boldItalic r:id="rId36"/>
    </p:embeddedFont>
    <p:embeddedFont>
      <p:font typeface="Cambria" panose="02040503050406030204" pitchFamily="18" charset="0"/>
      <p:regular r:id="rId37"/>
      <p:bold r:id="rId38"/>
      <p:italic r:id="rId39"/>
      <p:boldItalic r:id="rId40"/>
    </p:embeddedFont>
    <p:embeddedFont>
      <p:font typeface="Open Sans" panose="020B0604020202020204"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iWExy+EEHnE6SJrSUYtKlxBJgq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660"/>
  </p:normalViewPr>
  <p:slideViewPr>
    <p:cSldViewPr snapToGrid="0">
      <p:cViewPr varScale="1">
        <p:scale>
          <a:sx n="68" d="100"/>
          <a:sy n="68" d="100"/>
        </p:scale>
        <p:origin x="8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259359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876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10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2"/>
          <p:cNvSpPr>
            <a:spLocks noGrp="1"/>
          </p:cNvSpPr>
          <p:nvPr>
            <p:ph type="pic" idx="2"/>
          </p:nvPr>
        </p:nvSpPr>
        <p:spPr>
          <a:xfrm>
            <a:off x="5183188" y="987425"/>
            <a:ext cx="6172200" cy="4873625"/>
          </a:xfrm>
          <a:prstGeom prst="rect">
            <a:avLst/>
          </a:prstGeom>
          <a:noFill/>
          <a:ln>
            <a:noFill/>
          </a:ln>
        </p:spPr>
      </p:sp>
      <p:sp>
        <p:nvSpPr>
          <p:cNvPr id="64" name="Google Shape;64;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7200"/>
              <a:buFont typeface="Arial"/>
              <a:buNone/>
            </a:pPr>
            <a:r>
              <a:rPr lang="en-US" sz="7200" b="1" i="0" u="none" strike="noStrike" cap="none" dirty="0">
                <a:solidFill>
                  <a:schemeClr val="dk1"/>
                </a:solidFill>
                <a:latin typeface="Calibri"/>
                <a:ea typeface="Calibri"/>
                <a:cs typeface="Calibri"/>
                <a:sym typeface="Calibri"/>
              </a:rPr>
              <a:t>CHANGE MANAGEMENT</a:t>
            </a:r>
            <a:endParaRPr sz="4800" b="1"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000"/>
              <a:buFont typeface="Arial"/>
              <a:buNone/>
            </a:pPr>
            <a:r>
              <a:rPr lang="en-US" sz="6000" b="1" i="0" u="none" strike="noStrike" cap="none" dirty="0">
                <a:solidFill>
                  <a:schemeClr val="dk1"/>
                </a:solidFill>
                <a:latin typeface="Calibri"/>
                <a:ea typeface="Calibri"/>
                <a:cs typeface="Calibri"/>
                <a:sym typeface="Calibri"/>
              </a:rPr>
              <a:t>Chapter </a:t>
            </a:r>
            <a:r>
              <a:rPr lang="en-US" sz="6000" b="1" dirty="0">
                <a:solidFill>
                  <a:schemeClr val="dk1"/>
                </a:solidFill>
                <a:latin typeface="Calibri"/>
                <a:ea typeface="Calibri"/>
                <a:cs typeface="Calibri"/>
                <a:sym typeface="Calibri"/>
              </a:rPr>
              <a:t>5</a:t>
            </a:r>
            <a:endParaRPr sz="6000" dirty="0"/>
          </a:p>
          <a:p>
            <a:pPr marL="0" marR="0" lvl="0" indent="0" algn="ctr" rtl="0">
              <a:lnSpc>
                <a:spcPct val="90000"/>
              </a:lnSpc>
              <a:spcBef>
                <a:spcPts val="0"/>
              </a:spcBef>
              <a:spcAft>
                <a:spcPts val="0"/>
              </a:spcAft>
              <a:buClr>
                <a:schemeClr val="dk1"/>
              </a:buClr>
              <a:buSzPts val="4800"/>
              <a:buFont typeface="Arial"/>
              <a:buNone/>
            </a:pPr>
            <a:r>
              <a:rPr lang="en-US" sz="6000" b="1" i="0" u="none" strike="noStrike" cap="none" dirty="0">
                <a:solidFill>
                  <a:schemeClr val="dk1"/>
                </a:solidFill>
                <a:latin typeface="Calibri"/>
                <a:ea typeface="Calibri"/>
                <a:cs typeface="Calibri"/>
                <a:sym typeface="Calibri"/>
              </a:rPr>
              <a:t>Starting the Change </a:t>
            </a:r>
            <a:endParaRPr sz="6000" dirty="0"/>
          </a:p>
          <a:p>
            <a:pPr marL="0" marR="0" lvl="0" indent="0" algn="ctr" rtl="0">
              <a:lnSpc>
                <a:spcPct val="90000"/>
              </a:lnSpc>
              <a:spcBef>
                <a:spcPts val="0"/>
              </a:spcBef>
              <a:spcAft>
                <a:spcPts val="0"/>
              </a:spcAft>
              <a:buClr>
                <a:schemeClr val="dk1"/>
              </a:buClr>
              <a:buSzPts val="4800"/>
              <a:buFont typeface="Arial"/>
              <a:buNone/>
            </a:pPr>
            <a:endParaRPr sz="20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1050" b="0" i="0" u="none" strike="noStrike" cap="none" dirty="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Lecturer: Dr. </a:t>
            </a:r>
            <a:r>
              <a:rPr lang="en-US" sz="2000" b="0" i="0" u="none" strike="noStrike" cap="none" dirty="0" err="1">
                <a:solidFill>
                  <a:schemeClr val="dk1"/>
                </a:solidFill>
                <a:latin typeface="Calibri"/>
                <a:ea typeface="Calibri"/>
                <a:cs typeface="Calibri"/>
                <a:sym typeface="Calibri"/>
              </a:rPr>
              <a:t>Michaella</a:t>
            </a:r>
            <a:r>
              <a:rPr lang="en-US" sz="2000" b="0" i="0" u="none" strike="noStrike" cap="none" dirty="0">
                <a:solidFill>
                  <a:schemeClr val="dk1"/>
                </a:solidFill>
                <a:latin typeface="Calibri"/>
                <a:ea typeface="Calibri"/>
                <a:cs typeface="Calibri"/>
                <a:sym typeface="Calibri"/>
              </a:rPr>
              <a:t> </a:t>
            </a:r>
            <a:r>
              <a:rPr lang="en-US" sz="2000" b="0" i="0" u="none" strike="noStrike" cap="none" dirty="0" err="1">
                <a:solidFill>
                  <a:schemeClr val="dk1"/>
                </a:solidFill>
                <a:latin typeface="Calibri"/>
                <a:ea typeface="Calibri"/>
                <a:cs typeface="Calibri"/>
                <a:sym typeface="Calibri"/>
              </a:rPr>
              <a:t>DeLeon</a:t>
            </a:r>
            <a:r>
              <a:rPr lang="en-US" sz="2000" b="0" i="0" u="none" strike="noStrike" cap="none" dirty="0">
                <a:solidFill>
                  <a:schemeClr val="dk1"/>
                </a:solidFill>
                <a:latin typeface="Calibri"/>
                <a:ea typeface="Calibri"/>
                <a:cs typeface="Calibri"/>
                <a:sym typeface="Calibri"/>
              </a:rPr>
              <a:t> Castillo</a:t>
            </a:r>
            <a:endParaRPr dirty="0"/>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Philippines</a:t>
            </a:r>
            <a:endParaRPr dirty="0"/>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2000"/>
                                        <p:tgtEl>
                                          <p:spTgt spid="84"/>
                                        </p:tgtEl>
                                        <p:attrNameLst>
                                          <p:attrName>ppt_w</p:attrName>
                                        </p:attrNameLst>
                                      </p:cBhvr>
                                      <p:tavLst>
                                        <p:tav tm="0">
                                          <p:val>
                                            <p:strVal val="0"/>
                                          </p:val>
                                        </p:tav>
                                        <p:tav tm="100000">
                                          <p:val>
                                            <p:strVal val="#ppt_w"/>
                                          </p:val>
                                        </p:tav>
                                      </p:tavLst>
                                    </p:anim>
                                    <p:anim calcmode="lin" valueType="num">
                                      <p:cBhvr additive="base">
                                        <p:cTn id="8" dur="2000"/>
                                        <p:tgtEl>
                                          <p:spTgt spid="84"/>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872197" y="478301"/>
            <a:ext cx="4754880" cy="523220"/>
          </a:xfrm>
          <a:prstGeom prst="rect">
            <a:avLst/>
          </a:prstGeom>
          <a:noFill/>
        </p:spPr>
        <p:txBody>
          <a:bodyPr wrap="square" rtlCol="0">
            <a:spAutoFit/>
          </a:bodyPr>
          <a:lstStyle/>
          <a:p>
            <a:r>
              <a:rPr lang="en-US" sz="2800" b="1" dirty="0"/>
              <a:t>Learning Objectives </a:t>
            </a:r>
          </a:p>
        </p:txBody>
      </p:sp>
      <p:sp>
        <p:nvSpPr>
          <p:cNvPr id="2" name="Rectangle 1">
            <a:extLst>
              <a:ext uri="{FF2B5EF4-FFF2-40B4-BE49-F238E27FC236}">
                <a16:creationId xmlns:a16="http://schemas.microsoft.com/office/drawing/2014/main" id="{7A36B8CE-85CB-4230-9D90-EA770C1F4E20}"/>
              </a:ext>
            </a:extLst>
          </p:cNvPr>
          <p:cNvSpPr/>
          <p:nvPr/>
        </p:nvSpPr>
        <p:spPr>
          <a:xfrm>
            <a:off x="2180493" y="1316058"/>
            <a:ext cx="9678572" cy="4190314"/>
          </a:xfrm>
          <a:prstGeom prst="rect">
            <a:avLst/>
          </a:prstGeom>
        </p:spPr>
        <p:txBody>
          <a:bodyPr wrap="square">
            <a:spAutoFit/>
          </a:bodyPr>
          <a:lstStyle/>
          <a:p>
            <a:pPr>
              <a:lnSpc>
                <a:spcPct val="150000"/>
              </a:lnSpc>
              <a:buFont typeface="+mj-lt"/>
              <a:buAutoNum type="arabicPeriod"/>
            </a:pPr>
            <a:r>
              <a:rPr lang="en-US" sz="2000" b="1" dirty="0">
                <a:solidFill>
                  <a:schemeClr val="tx1"/>
                </a:solidFill>
                <a:latin typeface="+mj-lt"/>
              </a:rPr>
              <a:t>Understanding Change Dynamics:</a:t>
            </a:r>
            <a:endParaRPr lang="en-US" sz="2000" dirty="0">
              <a:solidFill>
                <a:schemeClr val="tx1"/>
              </a:solidFill>
              <a:latin typeface="+mj-lt"/>
            </a:endParaRPr>
          </a:p>
          <a:p>
            <a:pPr marL="742950" lvl="1" indent="-285750">
              <a:lnSpc>
                <a:spcPct val="150000"/>
              </a:lnSpc>
              <a:buFont typeface="+mj-lt"/>
              <a:buAutoNum type="arabicPeriod"/>
            </a:pPr>
            <a:r>
              <a:rPr lang="en-US" sz="2000" dirty="0">
                <a:solidFill>
                  <a:schemeClr val="tx1"/>
                </a:solidFill>
                <a:latin typeface="+mj-lt"/>
              </a:rPr>
              <a:t>Explain the "</a:t>
            </a:r>
            <a:r>
              <a:rPr lang="en-US" sz="2000" dirty="0" err="1">
                <a:solidFill>
                  <a:schemeClr val="tx1"/>
                </a:solidFill>
                <a:latin typeface="+mj-lt"/>
              </a:rPr>
              <a:t>voluntaristic</a:t>
            </a:r>
            <a:r>
              <a:rPr lang="en-US" sz="2000" dirty="0">
                <a:solidFill>
                  <a:schemeClr val="tx1"/>
                </a:solidFill>
                <a:latin typeface="+mj-lt"/>
              </a:rPr>
              <a:t>" perspective in change management.</a:t>
            </a:r>
          </a:p>
          <a:p>
            <a:pPr marL="742950" lvl="1" indent="-285750">
              <a:lnSpc>
                <a:spcPct val="150000"/>
              </a:lnSpc>
              <a:buFont typeface="+mj-lt"/>
              <a:buAutoNum type="arabicPeriod"/>
            </a:pPr>
            <a:r>
              <a:rPr lang="en-US" sz="2000" dirty="0">
                <a:solidFill>
                  <a:schemeClr val="tx1"/>
                </a:solidFill>
                <a:latin typeface="+mj-lt"/>
              </a:rPr>
              <a:t>Recognize individuals' active role in organizational change.</a:t>
            </a:r>
          </a:p>
          <a:p>
            <a:pPr>
              <a:lnSpc>
                <a:spcPct val="150000"/>
              </a:lnSpc>
              <a:buFont typeface="+mj-lt"/>
              <a:buAutoNum type="arabicPeriod"/>
            </a:pPr>
            <a:r>
              <a:rPr lang="en-US" sz="2000" b="1" dirty="0">
                <a:solidFill>
                  <a:schemeClr val="tx1"/>
                </a:solidFill>
                <a:latin typeface="+mj-lt"/>
              </a:rPr>
              <a:t>Building Confidence in Change:</a:t>
            </a:r>
            <a:endParaRPr lang="en-US" sz="2000" dirty="0">
              <a:solidFill>
                <a:schemeClr val="tx1"/>
              </a:solidFill>
              <a:latin typeface="+mj-lt"/>
            </a:endParaRPr>
          </a:p>
          <a:p>
            <a:pPr marL="742950" lvl="1" indent="-285750">
              <a:lnSpc>
                <a:spcPct val="150000"/>
              </a:lnSpc>
              <a:buFont typeface="+mj-lt"/>
              <a:buAutoNum type="arabicPeriod"/>
            </a:pPr>
            <a:r>
              <a:rPr lang="en-US" sz="2000" dirty="0">
                <a:solidFill>
                  <a:schemeClr val="tx1"/>
                </a:solidFill>
                <a:latin typeface="+mj-lt"/>
              </a:rPr>
              <a:t>Define locus of control and its relevance.</a:t>
            </a:r>
          </a:p>
          <a:p>
            <a:pPr marL="742950" lvl="1" indent="-285750">
              <a:lnSpc>
                <a:spcPct val="150000"/>
              </a:lnSpc>
              <a:buFont typeface="+mj-lt"/>
              <a:buAutoNum type="arabicPeriod"/>
            </a:pPr>
            <a:r>
              <a:rPr lang="en-US" sz="2000" dirty="0">
                <a:solidFill>
                  <a:schemeClr val="tx1"/>
                </a:solidFill>
                <a:latin typeface="+mj-lt"/>
              </a:rPr>
              <a:t>Discuss the impact of confidence on achieving change.</a:t>
            </a:r>
          </a:p>
          <a:p>
            <a:pPr>
              <a:lnSpc>
                <a:spcPct val="150000"/>
              </a:lnSpc>
              <a:buFont typeface="+mj-lt"/>
              <a:buAutoNum type="arabicPeriod"/>
            </a:pPr>
            <a:r>
              <a:rPr lang="en-US" sz="2000" b="1" dirty="0">
                <a:solidFill>
                  <a:schemeClr val="tx1"/>
                </a:solidFill>
                <a:latin typeface="+mj-lt"/>
              </a:rPr>
              <a:t>Motivation for Change:</a:t>
            </a:r>
            <a:endParaRPr lang="en-US" sz="2000" dirty="0">
              <a:solidFill>
                <a:schemeClr val="tx1"/>
              </a:solidFill>
              <a:latin typeface="+mj-lt"/>
            </a:endParaRPr>
          </a:p>
          <a:p>
            <a:pPr marL="742950" lvl="1" indent="-285750">
              <a:lnSpc>
                <a:spcPct val="150000"/>
              </a:lnSpc>
              <a:buFont typeface="+mj-lt"/>
              <a:buAutoNum type="arabicPeriod"/>
            </a:pPr>
            <a:r>
              <a:rPr lang="en-US" sz="2000" dirty="0">
                <a:solidFill>
                  <a:schemeClr val="tx1"/>
                </a:solidFill>
                <a:latin typeface="+mj-lt"/>
              </a:rPr>
              <a:t>Identify motivating factors for change.</a:t>
            </a:r>
          </a:p>
          <a:p>
            <a:pPr marL="742950" lvl="1" indent="-285750">
              <a:lnSpc>
                <a:spcPct val="150000"/>
              </a:lnSpc>
              <a:buFont typeface="+mj-lt"/>
              <a:buAutoNum type="arabicPeriod"/>
            </a:pPr>
            <a:r>
              <a:rPr lang="en-US" sz="2000" dirty="0">
                <a:solidFill>
                  <a:schemeClr val="tx1"/>
                </a:solidFill>
                <a:latin typeface="+mj-lt"/>
              </a:rPr>
              <a:t>Distinguish between change initiators and resisters.</a:t>
            </a:r>
          </a:p>
        </p:txBody>
      </p:sp>
    </p:spTree>
    <p:extLst>
      <p:ext uri="{BB962C8B-B14F-4D97-AF65-F5344CB8AC3E}">
        <p14:creationId xmlns:p14="http://schemas.microsoft.com/office/powerpoint/2010/main" val="246952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872197" y="478301"/>
            <a:ext cx="4754880" cy="461665"/>
          </a:xfrm>
          <a:prstGeom prst="rect">
            <a:avLst/>
          </a:prstGeom>
          <a:noFill/>
        </p:spPr>
        <p:txBody>
          <a:bodyPr wrap="square" rtlCol="0">
            <a:spAutoFit/>
          </a:bodyPr>
          <a:lstStyle/>
          <a:p>
            <a:r>
              <a:rPr lang="en-US" sz="2400" b="1" dirty="0"/>
              <a:t>Learning Objectives </a:t>
            </a:r>
          </a:p>
        </p:txBody>
      </p:sp>
      <p:sp>
        <p:nvSpPr>
          <p:cNvPr id="2" name="Rectangle 1">
            <a:extLst>
              <a:ext uri="{FF2B5EF4-FFF2-40B4-BE49-F238E27FC236}">
                <a16:creationId xmlns:a16="http://schemas.microsoft.com/office/drawing/2014/main" id="{7A36B8CE-85CB-4230-9D90-EA770C1F4E20}"/>
              </a:ext>
            </a:extLst>
          </p:cNvPr>
          <p:cNvSpPr/>
          <p:nvPr/>
        </p:nvSpPr>
        <p:spPr>
          <a:xfrm>
            <a:off x="3305908" y="1147246"/>
            <a:ext cx="7906043" cy="5027017"/>
          </a:xfrm>
          <a:prstGeom prst="rect">
            <a:avLst/>
          </a:prstGeom>
        </p:spPr>
        <p:txBody>
          <a:bodyPr wrap="square">
            <a:spAutoFit/>
          </a:bodyPr>
          <a:lstStyle/>
          <a:p>
            <a:pPr>
              <a:lnSpc>
                <a:spcPct val="150000"/>
              </a:lnSpc>
            </a:pPr>
            <a:r>
              <a:rPr lang="en-US" sz="1800" b="1" dirty="0">
                <a:solidFill>
                  <a:schemeClr val="tx1"/>
                </a:solidFill>
                <a:latin typeface="+mj-lt"/>
              </a:rPr>
              <a:t>4. Change Management Concepts:</a:t>
            </a:r>
          </a:p>
          <a:p>
            <a:pPr marL="742950" lvl="1" indent="-285750">
              <a:lnSpc>
                <a:spcPct val="150000"/>
              </a:lnSpc>
              <a:buFont typeface="+mj-lt"/>
              <a:buAutoNum type="arabicPeriod"/>
            </a:pPr>
            <a:r>
              <a:rPr lang="en-US" sz="1800" dirty="0">
                <a:solidFill>
                  <a:schemeClr val="tx1"/>
                </a:solidFill>
                <a:latin typeface="+mj-lt"/>
              </a:rPr>
              <a:t>Differentiate between incremental and discontinuous change.</a:t>
            </a:r>
          </a:p>
          <a:p>
            <a:pPr marL="742950" lvl="1" indent="-285750">
              <a:lnSpc>
                <a:spcPct val="150000"/>
              </a:lnSpc>
              <a:buFont typeface="+mj-lt"/>
              <a:buAutoNum type="arabicPeriod"/>
            </a:pPr>
            <a:r>
              <a:rPr lang="en-US" sz="1800" dirty="0">
                <a:solidFill>
                  <a:schemeClr val="tx1"/>
                </a:solidFill>
                <a:latin typeface="+mj-lt"/>
              </a:rPr>
              <a:t>Outline the change process and its stages.</a:t>
            </a:r>
          </a:p>
          <a:p>
            <a:pPr>
              <a:lnSpc>
                <a:spcPct val="150000"/>
              </a:lnSpc>
            </a:pPr>
            <a:r>
              <a:rPr lang="en-US" sz="1800" b="1" dirty="0">
                <a:solidFill>
                  <a:schemeClr val="tx1"/>
                </a:solidFill>
                <a:latin typeface="+mj-lt"/>
              </a:rPr>
              <a:t>5. Change Management Skills:</a:t>
            </a:r>
          </a:p>
          <a:p>
            <a:pPr marL="742950" lvl="1" indent="-285750">
              <a:lnSpc>
                <a:spcPct val="150000"/>
              </a:lnSpc>
              <a:buFont typeface="+mj-lt"/>
              <a:buAutoNum type="arabicPeriod"/>
            </a:pPr>
            <a:r>
              <a:rPr lang="en-US" sz="1800" dirty="0">
                <a:solidFill>
                  <a:schemeClr val="tx1"/>
                </a:solidFill>
                <a:latin typeface="+mj-lt"/>
              </a:rPr>
              <a:t>List essential skills for effective change agents.</a:t>
            </a:r>
          </a:p>
          <a:p>
            <a:pPr marL="742950" lvl="1" indent="-285750">
              <a:lnSpc>
                <a:spcPct val="150000"/>
              </a:lnSpc>
              <a:buFont typeface="+mj-lt"/>
              <a:buAutoNum type="arabicPeriod"/>
            </a:pPr>
            <a:r>
              <a:rPr lang="en-US" sz="1800" dirty="0">
                <a:solidFill>
                  <a:schemeClr val="tx1"/>
                </a:solidFill>
                <a:latin typeface="+mj-lt"/>
              </a:rPr>
              <a:t>Highlight the role of communication, leadership, and teamwork.</a:t>
            </a:r>
          </a:p>
          <a:p>
            <a:pPr>
              <a:lnSpc>
                <a:spcPct val="150000"/>
              </a:lnSpc>
            </a:pPr>
            <a:r>
              <a:rPr lang="en-US" sz="1800" b="1" dirty="0">
                <a:solidFill>
                  <a:schemeClr val="tx1"/>
                </a:solidFill>
                <a:latin typeface="+mj-lt"/>
              </a:rPr>
              <a:t>6. Leading Change:</a:t>
            </a:r>
          </a:p>
          <a:p>
            <a:pPr marL="742950" lvl="1" indent="-285750">
              <a:lnSpc>
                <a:spcPct val="150000"/>
              </a:lnSpc>
              <a:buFont typeface="+mj-lt"/>
              <a:buAutoNum type="arabicPeriod"/>
            </a:pPr>
            <a:r>
              <a:rPr lang="en-US" sz="1800" dirty="0">
                <a:solidFill>
                  <a:schemeClr val="tx1"/>
                </a:solidFill>
                <a:latin typeface="+mj-lt"/>
              </a:rPr>
              <a:t>Describe the change agent's role.</a:t>
            </a:r>
          </a:p>
          <a:p>
            <a:pPr marL="742950" lvl="1" indent="-285750">
              <a:lnSpc>
                <a:spcPct val="150000"/>
              </a:lnSpc>
              <a:buFont typeface="+mj-lt"/>
              <a:buAutoNum type="arabicPeriod"/>
            </a:pPr>
            <a:r>
              <a:rPr lang="en-US" sz="1800" dirty="0">
                <a:solidFill>
                  <a:schemeClr val="tx1"/>
                </a:solidFill>
                <a:latin typeface="+mj-lt"/>
              </a:rPr>
              <a:t>Compare insider-led vs. outsider-led change efforts.</a:t>
            </a:r>
          </a:p>
          <a:p>
            <a:pPr>
              <a:lnSpc>
                <a:spcPct val="150000"/>
              </a:lnSpc>
            </a:pPr>
            <a:r>
              <a:rPr lang="en-US" sz="1800" b="1" dirty="0">
                <a:solidFill>
                  <a:schemeClr val="tx1"/>
                </a:solidFill>
                <a:latin typeface="+mj-lt"/>
              </a:rPr>
              <a:t>7. Effective Change Relationships:</a:t>
            </a:r>
          </a:p>
          <a:p>
            <a:pPr marL="742950" lvl="1" indent="-285750">
              <a:lnSpc>
                <a:spcPct val="150000"/>
              </a:lnSpc>
              <a:buFont typeface="+mj-lt"/>
              <a:buAutoNum type="arabicPeriod"/>
            </a:pPr>
            <a:r>
              <a:rPr lang="en-US" sz="1800" dirty="0">
                <a:solidFill>
                  <a:schemeClr val="tx1"/>
                </a:solidFill>
                <a:latin typeface="+mj-lt"/>
              </a:rPr>
              <a:t>Explain factors influencing relationship quality.</a:t>
            </a:r>
          </a:p>
          <a:p>
            <a:pPr marL="742950" lvl="1" indent="-285750">
              <a:lnSpc>
                <a:spcPct val="150000"/>
              </a:lnSpc>
              <a:buFont typeface="+mj-lt"/>
              <a:buAutoNum type="arabicPeriod"/>
            </a:pPr>
            <a:r>
              <a:rPr lang="en-US" sz="1800" dirty="0">
                <a:solidFill>
                  <a:schemeClr val="tx1"/>
                </a:solidFill>
                <a:latin typeface="+mj-lt"/>
              </a:rPr>
              <a:t>Stress the importance of trust and open-mindedness.</a:t>
            </a:r>
          </a:p>
        </p:txBody>
      </p:sp>
    </p:spTree>
    <p:extLst>
      <p:ext uri="{BB962C8B-B14F-4D97-AF65-F5344CB8AC3E}">
        <p14:creationId xmlns:p14="http://schemas.microsoft.com/office/powerpoint/2010/main" val="2400100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CE18ED-2D8C-4C71-834E-A90BDAFA3918}"/>
              </a:ext>
            </a:extLst>
          </p:cNvPr>
          <p:cNvSpPr/>
          <p:nvPr/>
        </p:nvSpPr>
        <p:spPr>
          <a:xfrm>
            <a:off x="1311604" y="686657"/>
            <a:ext cx="4570482" cy="646331"/>
          </a:xfrm>
          <a:prstGeom prst="rect">
            <a:avLst/>
          </a:prstGeom>
        </p:spPr>
        <p:txBody>
          <a:bodyPr wrap="none">
            <a:spAutoFit/>
          </a:bodyPr>
          <a:lstStyle/>
          <a:p>
            <a:r>
              <a:rPr lang="en-US" sz="3600" b="1" dirty="0">
                <a:solidFill>
                  <a:schemeClr val="tx1"/>
                </a:solidFill>
                <a:latin typeface="+mj-lt"/>
              </a:rPr>
              <a:t>Starting the Change</a:t>
            </a:r>
            <a:endParaRPr lang="en-US" sz="3600" dirty="0">
              <a:solidFill>
                <a:schemeClr val="tx1"/>
              </a:solidFill>
              <a:latin typeface="+mj-lt"/>
            </a:endParaRPr>
          </a:p>
        </p:txBody>
      </p:sp>
      <p:pic>
        <p:nvPicPr>
          <p:cNvPr id="3" name="Picture 2">
            <a:extLst>
              <a:ext uri="{FF2B5EF4-FFF2-40B4-BE49-F238E27FC236}">
                <a16:creationId xmlns:a16="http://schemas.microsoft.com/office/drawing/2014/main" id="{C98B4098-A6B7-45FF-83C3-7E17D1FB2E60}"/>
              </a:ext>
            </a:extLst>
          </p:cNvPr>
          <p:cNvPicPr>
            <a:picLocks noChangeAspect="1"/>
          </p:cNvPicPr>
          <p:nvPr/>
        </p:nvPicPr>
        <p:blipFill>
          <a:blip r:embed="rId2"/>
          <a:stretch>
            <a:fillRect/>
          </a:stretch>
        </p:blipFill>
        <p:spPr>
          <a:xfrm>
            <a:off x="4515729" y="1401054"/>
            <a:ext cx="5283445" cy="3883858"/>
          </a:xfrm>
          <a:prstGeom prst="rect">
            <a:avLst/>
          </a:prstGeom>
        </p:spPr>
      </p:pic>
    </p:spTree>
    <p:extLst>
      <p:ext uri="{BB962C8B-B14F-4D97-AF65-F5344CB8AC3E}">
        <p14:creationId xmlns:p14="http://schemas.microsoft.com/office/powerpoint/2010/main" val="30533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66DCE0-3A7F-42A6-9B0F-BC9AFAF0D2AD}"/>
              </a:ext>
            </a:extLst>
          </p:cNvPr>
          <p:cNvSpPr/>
          <p:nvPr/>
        </p:nvSpPr>
        <p:spPr>
          <a:xfrm>
            <a:off x="1041009" y="506437"/>
            <a:ext cx="5767753" cy="646331"/>
          </a:xfrm>
          <a:prstGeom prst="rect">
            <a:avLst/>
          </a:prstGeom>
        </p:spPr>
        <p:txBody>
          <a:bodyPr wrap="square">
            <a:spAutoFit/>
          </a:bodyPr>
          <a:lstStyle/>
          <a:p>
            <a:r>
              <a:rPr lang="en-US" sz="3600" u="sng" dirty="0">
                <a:latin typeface="+mj-lt"/>
              </a:rPr>
              <a:t>Beliefs about Change</a:t>
            </a:r>
          </a:p>
        </p:txBody>
      </p:sp>
      <p:sp>
        <p:nvSpPr>
          <p:cNvPr id="3" name="Rectangle 2">
            <a:extLst>
              <a:ext uri="{FF2B5EF4-FFF2-40B4-BE49-F238E27FC236}">
                <a16:creationId xmlns:a16="http://schemas.microsoft.com/office/drawing/2014/main" id="{DE0858A9-4B58-403F-92D1-2A4B66E42A9E}"/>
              </a:ext>
            </a:extLst>
          </p:cNvPr>
          <p:cNvSpPr/>
          <p:nvPr/>
        </p:nvSpPr>
        <p:spPr>
          <a:xfrm>
            <a:off x="1012875" y="1882410"/>
            <a:ext cx="9917722" cy="2228495"/>
          </a:xfrm>
          <a:prstGeom prst="rect">
            <a:avLst/>
          </a:prstGeom>
        </p:spPr>
        <p:txBody>
          <a:bodyPr wrap="square">
            <a:spAutoFit/>
          </a:bodyPr>
          <a:lstStyle/>
          <a:p>
            <a:pPr>
              <a:lnSpc>
                <a:spcPct val="150000"/>
              </a:lnSpc>
            </a:pPr>
            <a:r>
              <a:rPr lang="en-US" sz="4000" b="1" dirty="0">
                <a:latin typeface="+mj-lt"/>
              </a:rPr>
              <a:t>Change Agency</a:t>
            </a:r>
            <a:r>
              <a:rPr lang="en-US" sz="2000" dirty="0">
                <a:latin typeface="+mj-lt"/>
              </a:rPr>
              <a:t> - </a:t>
            </a:r>
            <a:r>
              <a:rPr lang="en-US" sz="2800" dirty="0">
                <a:latin typeface="+mj-lt"/>
              </a:rPr>
              <a:t>refers to the ability of a manager or other agent of change to affect the way an organization responds to opportunities and threats.</a:t>
            </a:r>
            <a:endParaRPr lang="en-US" sz="2000" dirty="0">
              <a:latin typeface="+mj-lt"/>
            </a:endParaRPr>
          </a:p>
        </p:txBody>
      </p:sp>
    </p:spTree>
    <p:extLst>
      <p:ext uri="{BB962C8B-B14F-4D97-AF65-F5344CB8AC3E}">
        <p14:creationId xmlns:p14="http://schemas.microsoft.com/office/powerpoint/2010/main" val="2801454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1739705" y="1498151"/>
            <a:ext cx="8923606" cy="2874826"/>
          </a:xfrm>
          <a:prstGeom prst="rect">
            <a:avLst/>
          </a:prstGeom>
        </p:spPr>
        <p:txBody>
          <a:bodyPr wrap="square">
            <a:spAutoFit/>
          </a:bodyPr>
          <a:lstStyle/>
          <a:p>
            <a:pPr>
              <a:lnSpc>
                <a:spcPct val="150000"/>
              </a:lnSpc>
            </a:pPr>
            <a:r>
              <a:rPr lang="en-US" sz="2800" dirty="0">
                <a:latin typeface="+mj-lt"/>
              </a:rPr>
              <a:t>The </a:t>
            </a:r>
            <a:r>
              <a:rPr lang="en-US" sz="4000" b="1" dirty="0">
                <a:latin typeface="+mj-lt"/>
              </a:rPr>
              <a:t>deterministic view</a:t>
            </a:r>
            <a:r>
              <a:rPr lang="en-US" sz="4000" dirty="0">
                <a:latin typeface="+mj-lt"/>
              </a:rPr>
              <a:t> </a:t>
            </a:r>
            <a:r>
              <a:rPr lang="en-US" sz="2800" dirty="0">
                <a:latin typeface="+mj-lt"/>
              </a:rPr>
              <a:t>is that the ability of the manager to influence change is limited because the main determining forces lie outside the organization and the realms of strategic choice for managers</a:t>
            </a:r>
          </a:p>
        </p:txBody>
      </p:sp>
    </p:spTree>
    <p:extLst>
      <p:ext uri="{BB962C8B-B14F-4D97-AF65-F5344CB8AC3E}">
        <p14:creationId xmlns:p14="http://schemas.microsoft.com/office/powerpoint/2010/main" val="2217774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151156-D63A-44B5-8705-106BF58026AF}"/>
              </a:ext>
            </a:extLst>
          </p:cNvPr>
          <p:cNvSpPr/>
          <p:nvPr/>
        </p:nvSpPr>
        <p:spPr>
          <a:xfrm>
            <a:off x="2053885" y="1075464"/>
            <a:ext cx="8567223" cy="4167488"/>
          </a:xfrm>
          <a:prstGeom prst="rect">
            <a:avLst/>
          </a:prstGeom>
        </p:spPr>
        <p:txBody>
          <a:bodyPr wrap="square">
            <a:spAutoFit/>
          </a:bodyPr>
          <a:lstStyle/>
          <a:p>
            <a:pPr algn="just">
              <a:lnSpc>
                <a:spcPct val="150000"/>
              </a:lnSpc>
            </a:pPr>
            <a:r>
              <a:rPr lang="en-US" sz="2800" dirty="0"/>
              <a:t>The </a:t>
            </a:r>
            <a:r>
              <a:rPr lang="en-US" sz="4000" b="1" dirty="0"/>
              <a:t>voluntarist view</a:t>
            </a:r>
            <a:r>
              <a:rPr lang="en-US" sz="4000" dirty="0"/>
              <a:t> </a:t>
            </a:r>
            <a:r>
              <a:rPr lang="en-US" sz="2800" dirty="0"/>
              <a:t>supports the notion of constructed trajectories and rejects the assumption that managers are powerless. Advocates of this perspective argue that managers and other organizational members are the principal decision makers who determine the fate of the organization.</a:t>
            </a:r>
            <a:endParaRPr lang="en-US" sz="4400" dirty="0">
              <a:latin typeface="+mj-lt"/>
            </a:endParaRPr>
          </a:p>
        </p:txBody>
      </p:sp>
    </p:spTree>
    <p:extLst>
      <p:ext uri="{BB962C8B-B14F-4D97-AF65-F5344CB8AC3E}">
        <p14:creationId xmlns:p14="http://schemas.microsoft.com/office/powerpoint/2010/main" val="716692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683947" y="545979"/>
            <a:ext cx="7263527" cy="646331"/>
          </a:xfrm>
          <a:prstGeom prst="rect">
            <a:avLst/>
          </a:prstGeom>
        </p:spPr>
        <p:txBody>
          <a:bodyPr wrap="none">
            <a:spAutoFit/>
          </a:bodyPr>
          <a:lstStyle/>
          <a:p>
            <a:r>
              <a:rPr lang="en-US" sz="3600" b="1" dirty="0">
                <a:solidFill>
                  <a:schemeClr val="tx1"/>
                </a:solidFill>
                <a:latin typeface="+mj-lt"/>
              </a:rPr>
              <a:t>Voluntarism and change agency</a:t>
            </a:r>
            <a:endParaRPr lang="en-US" sz="3600" dirty="0">
              <a:solidFill>
                <a:schemeClr val="tx1"/>
              </a:solidFill>
              <a:latin typeface="+mj-lt"/>
            </a:endParaRPr>
          </a:p>
        </p:txBody>
      </p:sp>
      <p:sp>
        <p:nvSpPr>
          <p:cNvPr id="5" name="Rectangle 4">
            <a:extLst>
              <a:ext uri="{FF2B5EF4-FFF2-40B4-BE49-F238E27FC236}">
                <a16:creationId xmlns:a16="http://schemas.microsoft.com/office/drawing/2014/main" id="{5188D6F5-C921-4994-A28C-1FE3C29874B2}"/>
              </a:ext>
            </a:extLst>
          </p:cNvPr>
          <p:cNvSpPr/>
          <p:nvPr/>
        </p:nvSpPr>
        <p:spPr>
          <a:xfrm>
            <a:off x="773723" y="1657718"/>
            <a:ext cx="10944665" cy="2136419"/>
          </a:xfrm>
          <a:prstGeom prst="rect">
            <a:avLst/>
          </a:prstGeom>
        </p:spPr>
        <p:txBody>
          <a:bodyPr wrap="square">
            <a:spAutoFit/>
          </a:bodyPr>
          <a:lstStyle/>
          <a:p>
            <a:pPr marL="285750" indent="-285750">
              <a:lnSpc>
                <a:spcPct val="200000"/>
              </a:lnSpc>
              <a:buFont typeface="Wingdings" panose="05000000000000000000" pitchFamily="2" charset="2"/>
              <a:buChar char="ü"/>
            </a:pPr>
            <a:r>
              <a:rPr lang="en-US" sz="3600" dirty="0">
                <a:latin typeface="+mj-lt"/>
              </a:rPr>
              <a:t>confidence in their own ability to make a difference</a:t>
            </a:r>
          </a:p>
          <a:p>
            <a:pPr marL="285750" indent="-285750">
              <a:lnSpc>
                <a:spcPct val="200000"/>
              </a:lnSpc>
              <a:buFont typeface="Wingdings" panose="05000000000000000000" pitchFamily="2" charset="2"/>
              <a:buChar char="ü"/>
            </a:pPr>
            <a:r>
              <a:rPr lang="en-US" sz="3600" dirty="0">
                <a:latin typeface="+mj-lt"/>
              </a:rPr>
              <a:t>the motivation to change</a:t>
            </a:r>
          </a:p>
        </p:txBody>
      </p:sp>
    </p:spTree>
    <p:extLst>
      <p:ext uri="{BB962C8B-B14F-4D97-AF65-F5344CB8AC3E}">
        <p14:creationId xmlns:p14="http://schemas.microsoft.com/office/powerpoint/2010/main" val="1104479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683947" y="545979"/>
            <a:ext cx="9161482" cy="646331"/>
          </a:xfrm>
          <a:prstGeom prst="rect">
            <a:avLst/>
          </a:prstGeom>
        </p:spPr>
        <p:txBody>
          <a:bodyPr wrap="none">
            <a:spAutoFit/>
          </a:bodyPr>
          <a:lstStyle/>
          <a:p>
            <a:r>
              <a:rPr lang="en-US" sz="3600" b="1" dirty="0" err="1">
                <a:solidFill>
                  <a:schemeClr val="tx1"/>
                </a:solidFill>
                <a:latin typeface="+mj-lt"/>
              </a:rPr>
              <a:t>Cont</a:t>
            </a:r>
            <a:r>
              <a:rPr lang="en-US" sz="3600" b="1" dirty="0">
                <a:solidFill>
                  <a:schemeClr val="tx1"/>
                </a:solidFill>
                <a:latin typeface="+mj-lt"/>
              </a:rPr>
              <a:t>’…. Voluntarism and change agency</a:t>
            </a:r>
            <a:endParaRPr lang="en-US" sz="3600" dirty="0">
              <a:solidFill>
                <a:schemeClr val="tx1"/>
              </a:solidFill>
              <a:latin typeface="+mj-lt"/>
            </a:endParaRPr>
          </a:p>
        </p:txBody>
      </p:sp>
      <p:sp>
        <p:nvSpPr>
          <p:cNvPr id="5" name="Rectangle 4">
            <a:extLst>
              <a:ext uri="{FF2B5EF4-FFF2-40B4-BE49-F238E27FC236}">
                <a16:creationId xmlns:a16="http://schemas.microsoft.com/office/drawing/2014/main" id="{5188D6F5-C921-4994-A28C-1FE3C29874B2}"/>
              </a:ext>
            </a:extLst>
          </p:cNvPr>
          <p:cNvSpPr/>
          <p:nvPr/>
        </p:nvSpPr>
        <p:spPr>
          <a:xfrm>
            <a:off x="787791" y="1995342"/>
            <a:ext cx="11155680" cy="2136419"/>
          </a:xfrm>
          <a:prstGeom prst="rect">
            <a:avLst/>
          </a:prstGeom>
        </p:spPr>
        <p:txBody>
          <a:bodyPr wrap="square">
            <a:spAutoFit/>
          </a:bodyPr>
          <a:lstStyle/>
          <a:p>
            <a:pPr marL="285750" indent="-285750">
              <a:lnSpc>
                <a:spcPct val="200000"/>
              </a:lnSpc>
              <a:buFont typeface="Wingdings" panose="05000000000000000000" pitchFamily="2" charset="2"/>
              <a:buChar char="ü"/>
            </a:pPr>
            <a:r>
              <a:rPr lang="en-US" sz="3600" dirty="0">
                <a:latin typeface="+mj-lt"/>
              </a:rPr>
              <a:t>conceptual models and action tools/interventions</a:t>
            </a:r>
          </a:p>
          <a:p>
            <a:pPr marL="285750" indent="-285750">
              <a:lnSpc>
                <a:spcPct val="200000"/>
              </a:lnSpc>
              <a:buFont typeface="Wingdings" panose="05000000000000000000" pitchFamily="2" charset="2"/>
              <a:buChar char="ü"/>
            </a:pPr>
            <a:r>
              <a:rPr lang="en-US" sz="3600" dirty="0">
                <a:latin typeface="+mj-lt"/>
              </a:rPr>
              <a:t>change management skills.</a:t>
            </a:r>
          </a:p>
        </p:txBody>
      </p:sp>
    </p:spTree>
    <p:extLst>
      <p:ext uri="{BB962C8B-B14F-4D97-AF65-F5344CB8AC3E}">
        <p14:creationId xmlns:p14="http://schemas.microsoft.com/office/powerpoint/2010/main" val="4152379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998329" y="588182"/>
            <a:ext cx="8695009" cy="523220"/>
          </a:xfrm>
          <a:prstGeom prst="rect">
            <a:avLst/>
          </a:prstGeom>
        </p:spPr>
        <p:txBody>
          <a:bodyPr wrap="none">
            <a:spAutoFit/>
          </a:bodyPr>
          <a:lstStyle/>
          <a:p>
            <a:r>
              <a:rPr lang="en-US" sz="2800" b="1" dirty="0"/>
              <a:t>Confidence in their own ability to affect outcomes</a:t>
            </a:r>
            <a:endParaRPr lang="en-US" sz="5400" dirty="0">
              <a:solidFill>
                <a:schemeClr val="tx1"/>
              </a:solidFill>
              <a:latin typeface="+mj-lt"/>
            </a:endParaRPr>
          </a:p>
        </p:txBody>
      </p:sp>
      <p:sp>
        <p:nvSpPr>
          <p:cNvPr id="3" name="Rectangle 2">
            <a:extLst>
              <a:ext uri="{FF2B5EF4-FFF2-40B4-BE49-F238E27FC236}">
                <a16:creationId xmlns:a16="http://schemas.microsoft.com/office/drawing/2014/main" id="{986D6F32-84DA-49B4-97B4-7A688A8DC294}"/>
              </a:ext>
            </a:extLst>
          </p:cNvPr>
          <p:cNvSpPr/>
          <p:nvPr/>
        </p:nvSpPr>
        <p:spPr>
          <a:xfrm>
            <a:off x="2831742" y="2149695"/>
            <a:ext cx="8394277" cy="3308598"/>
          </a:xfrm>
          <a:prstGeom prst="rect">
            <a:avLst/>
          </a:prstGeom>
        </p:spPr>
        <p:txBody>
          <a:bodyPr wrap="square">
            <a:spAutoFit/>
          </a:bodyPr>
          <a:lstStyle/>
          <a:p>
            <a:pPr marL="742950" indent="-742950">
              <a:lnSpc>
                <a:spcPct val="150000"/>
              </a:lnSpc>
              <a:buFont typeface="+mj-lt"/>
              <a:buAutoNum type="arabicPeriod"/>
            </a:pPr>
            <a:r>
              <a:rPr lang="en-US" sz="6600" i="1" dirty="0"/>
              <a:t>Locus of control</a:t>
            </a:r>
          </a:p>
          <a:p>
            <a:pPr lvl="5"/>
            <a:endParaRPr lang="en-US" sz="6600" b="1" i="1" dirty="0"/>
          </a:p>
          <a:p>
            <a:pPr lvl="3"/>
            <a:endParaRPr lang="en-US" sz="4400" dirty="0">
              <a:latin typeface="+mj-lt"/>
            </a:endParaRPr>
          </a:p>
        </p:txBody>
      </p:sp>
    </p:spTree>
    <p:extLst>
      <p:ext uri="{BB962C8B-B14F-4D97-AF65-F5344CB8AC3E}">
        <p14:creationId xmlns:p14="http://schemas.microsoft.com/office/powerpoint/2010/main" val="1645015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998329" y="588182"/>
            <a:ext cx="8695009" cy="523220"/>
          </a:xfrm>
          <a:prstGeom prst="rect">
            <a:avLst/>
          </a:prstGeom>
        </p:spPr>
        <p:txBody>
          <a:bodyPr wrap="none">
            <a:spAutoFit/>
          </a:bodyPr>
          <a:lstStyle/>
          <a:p>
            <a:r>
              <a:rPr lang="en-US" sz="2800" b="1" dirty="0"/>
              <a:t>Confidence in their own ability to affect outcomes</a:t>
            </a:r>
            <a:endParaRPr lang="en-US" sz="5400" dirty="0">
              <a:solidFill>
                <a:schemeClr val="tx1"/>
              </a:solidFill>
              <a:latin typeface="+mj-lt"/>
            </a:endParaRPr>
          </a:p>
        </p:txBody>
      </p:sp>
      <p:sp>
        <p:nvSpPr>
          <p:cNvPr id="3" name="Rectangle 2">
            <a:extLst>
              <a:ext uri="{FF2B5EF4-FFF2-40B4-BE49-F238E27FC236}">
                <a16:creationId xmlns:a16="http://schemas.microsoft.com/office/drawing/2014/main" id="{986D6F32-84DA-49B4-97B4-7A688A8DC294}"/>
              </a:ext>
            </a:extLst>
          </p:cNvPr>
          <p:cNvSpPr/>
          <p:nvPr/>
        </p:nvSpPr>
        <p:spPr>
          <a:xfrm>
            <a:off x="2888012" y="1488514"/>
            <a:ext cx="8394277" cy="3447098"/>
          </a:xfrm>
          <a:prstGeom prst="rect">
            <a:avLst/>
          </a:prstGeom>
        </p:spPr>
        <p:txBody>
          <a:bodyPr wrap="square">
            <a:spAutoFit/>
          </a:bodyPr>
          <a:lstStyle/>
          <a:p>
            <a:pPr>
              <a:lnSpc>
                <a:spcPct val="150000"/>
              </a:lnSpc>
            </a:pPr>
            <a:r>
              <a:rPr lang="en-US" sz="4400" i="1" dirty="0"/>
              <a:t>2. Learned helplessness</a:t>
            </a:r>
          </a:p>
          <a:p>
            <a:pPr marL="571500" lvl="5" indent="-571500" algn="ctr">
              <a:buFont typeface="Wingdings" panose="05000000000000000000" pitchFamily="2" charset="2"/>
              <a:buChar char="§"/>
            </a:pPr>
            <a:r>
              <a:rPr lang="en-US" sz="4000" i="1" dirty="0"/>
              <a:t>Motivational deficits</a:t>
            </a:r>
          </a:p>
          <a:p>
            <a:pPr marL="571500" lvl="5" indent="-571500" algn="ctr">
              <a:buFont typeface="Wingdings" panose="05000000000000000000" pitchFamily="2" charset="2"/>
              <a:buChar char="§"/>
            </a:pPr>
            <a:r>
              <a:rPr lang="en-US" sz="4000" i="1" dirty="0"/>
              <a:t>Cognitive deficits</a:t>
            </a:r>
          </a:p>
          <a:p>
            <a:pPr marL="571500" lvl="5" indent="-571500">
              <a:buFont typeface="Wingdings" panose="05000000000000000000" pitchFamily="2" charset="2"/>
              <a:buChar char="§"/>
            </a:pPr>
            <a:endParaRPr lang="en-US" sz="4400" b="1" i="1" dirty="0"/>
          </a:p>
          <a:p>
            <a:pPr lvl="3"/>
            <a:endParaRPr lang="en-US" sz="2800" dirty="0">
              <a:latin typeface="+mj-lt"/>
            </a:endParaRPr>
          </a:p>
        </p:txBody>
      </p:sp>
    </p:spTree>
    <p:extLst>
      <p:ext uri="{BB962C8B-B14F-4D97-AF65-F5344CB8AC3E}">
        <p14:creationId xmlns:p14="http://schemas.microsoft.com/office/powerpoint/2010/main" val="3016786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FB0180-7468-4F0E-A8AD-EC1194D04350}"/>
              </a:ext>
            </a:extLst>
          </p:cNvPr>
          <p:cNvSpPr/>
          <p:nvPr/>
        </p:nvSpPr>
        <p:spPr>
          <a:xfrm>
            <a:off x="546914" y="264625"/>
            <a:ext cx="5144357" cy="584775"/>
          </a:xfrm>
          <a:prstGeom prst="rect">
            <a:avLst/>
          </a:prstGeom>
        </p:spPr>
        <p:txBody>
          <a:bodyPr wrap="none">
            <a:spAutoFit/>
          </a:bodyPr>
          <a:lstStyle/>
          <a:p>
            <a:r>
              <a:rPr lang="en-US" sz="3200" b="1" dirty="0"/>
              <a:t>The motivation to change</a:t>
            </a:r>
            <a:endParaRPr lang="en-US" sz="5400" dirty="0">
              <a:solidFill>
                <a:schemeClr val="tx1"/>
              </a:solidFill>
              <a:latin typeface="+mj-lt"/>
            </a:endParaRPr>
          </a:p>
        </p:txBody>
      </p:sp>
      <p:sp>
        <p:nvSpPr>
          <p:cNvPr id="3" name="Rectangle 2">
            <a:extLst>
              <a:ext uri="{FF2B5EF4-FFF2-40B4-BE49-F238E27FC236}">
                <a16:creationId xmlns:a16="http://schemas.microsoft.com/office/drawing/2014/main" id="{F2AB54A1-38C9-485B-A9D1-12332093393E}"/>
              </a:ext>
            </a:extLst>
          </p:cNvPr>
          <p:cNvSpPr/>
          <p:nvPr/>
        </p:nvSpPr>
        <p:spPr>
          <a:xfrm>
            <a:off x="964076" y="1361906"/>
            <a:ext cx="10472958" cy="3370666"/>
          </a:xfrm>
          <a:prstGeom prst="rect">
            <a:avLst/>
          </a:prstGeom>
        </p:spPr>
        <p:txBody>
          <a:bodyPr wrap="square">
            <a:spAutoFit/>
          </a:bodyPr>
          <a:lstStyle/>
          <a:p>
            <a:pPr algn="just">
              <a:lnSpc>
                <a:spcPct val="150000"/>
              </a:lnSpc>
            </a:pPr>
            <a:r>
              <a:rPr lang="en-US" sz="3200" dirty="0">
                <a:latin typeface="+mj-lt"/>
              </a:rPr>
              <a:t>Pugh (1993) argues that those who are most likely to want to change are those who are basically successful but are experiencing tension or failure in some particular</a:t>
            </a:r>
          </a:p>
          <a:p>
            <a:pPr algn="just">
              <a:lnSpc>
                <a:spcPct val="150000"/>
              </a:lnSpc>
            </a:pPr>
            <a:r>
              <a:rPr lang="en-US" sz="3200" dirty="0">
                <a:latin typeface="+mj-lt"/>
              </a:rPr>
              <a:t>part of their work.</a:t>
            </a:r>
          </a:p>
          <a:p>
            <a:pPr algn="just">
              <a:lnSpc>
                <a:spcPct val="150000"/>
              </a:lnSpc>
            </a:pPr>
            <a:endParaRPr lang="en-US" sz="1600" dirty="0">
              <a:latin typeface="+mj-lt"/>
            </a:endParaRPr>
          </a:p>
        </p:txBody>
      </p:sp>
    </p:spTree>
    <p:extLst>
      <p:ext uri="{BB962C8B-B14F-4D97-AF65-F5344CB8AC3E}">
        <p14:creationId xmlns:p14="http://schemas.microsoft.com/office/powerpoint/2010/main" val="167213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FB0180-7468-4F0E-A8AD-EC1194D04350}"/>
              </a:ext>
            </a:extLst>
          </p:cNvPr>
          <p:cNvSpPr/>
          <p:nvPr/>
        </p:nvSpPr>
        <p:spPr>
          <a:xfrm>
            <a:off x="546914" y="264625"/>
            <a:ext cx="7125669" cy="584775"/>
          </a:xfrm>
          <a:prstGeom prst="rect">
            <a:avLst/>
          </a:prstGeom>
        </p:spPr>
        <p:txBody>
          <a:bodyPr wrap="none">
            <a:spAutoFit/>
          </a:bodyPr>
          <a:lstStyle/>
          <a:p>
            <a:r>
              <a:rPr lang="en-US" sz="3200" b="1" dirty="0" err="1"/>
              <a:t>Cont</a:t>
            </a:r>
            <a:r>
              <a:rPr lang="en-US" sz="3200" b="1" dirty="0"/>
              <a:t>’…….The motivation to change</a:t>
            </a:r>
            <a:endParaRPr lang="en-US" sz="5400" dirty="0">
              <a:solidFill>
                <a:schemeClr val="tx1"/>
              </a:solidFill>
              <a:latin typeface="+mj-lt"/>
            </a:endParaRPr>
          </a:p>
        </p:txBody>
      </p:sp>
      <p:sp>
        <p:nvSpPr>
          <p:cNvPr id="3" name="Rectangle 2">
            <a:extLst>
              <a:ext uri="{FF2B5EF4-FFF2-40B4-BE49-F238E27FC236}">
                <a16:creationId xmlns:a16="http://schemas.microsoft.com/office/drawing/2014/main" id="{F2AB54A1-38C9-485B-A9D1-12332093393E}"/>
              </a:ext>
            </a:extLst>
          </p:cNvPr>
          <p:cNvSpPr/>
          <p:nvPr/>
        </p:nvSpPr>
        <p:spPr>
          <a:xfrm>
            <a:off x="490041" y="925807"/>
            <a:ext cx="10989196" cy="4063741"/>
          </a:xfrm>
          <a:prstGeom prst="rect">
            <a:avLst/>
          </a:prstGeom>
        </p:spPr>
        <p:txBody>
          <a:bodyPr wrap="square">
            <a:spAutoFit/>
          </a:bodyPr>
          <a:lstStyle/>
          <a:p>
            <a:pPr algn="just">
              <a:lnSpc>
                <a:spcPct val="150000"/>
              </a:lnSpc>
            </a:pPr>
            <a:endParaRPr lang="en-US" sz="1600" dirty="0">
              <a:latin typeface="+mj-lt"/>
            </a:endParaRPr>
          </a:p>
          <a:p>
            <a:pPr algn="just">
              <a:lnSpc>
                <a:spcPct val="150000"/>
              </a:lnSpc>
            </a:pPr>
            <a:r>
              <a:rPr lang="en-US" sz="3200" dirty="0">
                <a:latin typeface="+mj-lt"/>
              </a:rPr>
              <a:t>Change readiness is important. Jones et al. (2005) define readiness as the extent to which employees hold positive views about the need for change and believe that the change will yield positive outcomes for themselves and the wider organization.</a:t>
            </a:r>
          </a:p>
        </p:txBody>
      </p:sp>
    </p:spTree>
    <p:extLst>
      <p:ext uri="{BB962C8B-B14F-4D97-AF65-F5344CB8AC3E}">
        <p14:creationId xmlns:p14="http://schemas.microsoft.com/office/powerpoint/2010/main" val="1655961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EB672A-3C6C-426B-AF85-93965393FF4B}"/>
              </a:ext>
            </a:extLst>
          </p:cNvPr>
          <p:cNvSpPr/>
          <p:nvPr/>
        </p:nvSpPr>
        <p:spPr>
          <a:xfrm>
            <a:off x="409643" y="602250"/>
            <a:ext cx="4442242" cy="646331"/>
          </a:xfrm>
          <a:prstGeom prst="rect">
            <a:avLst/>
          </a:prstGeom>
        </p:spPr>
        <p:txBody>
          <a:bodyPr wrap="none">
            <a:spAutoFit/>
          </a:bodyPr>
          <a:lstStyle/>
          <a:p>
            <a:r>
              <a:rPr lang="en-US" sz="3600" b="1" dirty="0">
                <a:latin typeface="+mj-lt"/>
              </a:rPr>
              <a:t>Conceptual models</a:t>
            </a:r>
            <a:endParaRPr lang="en-US" sz="3600" dirty="0">
              <a:latin typeface="+mj-lt"/>
            </a:endParaRPr>
          </a:p>
        </p:txBody>
      </p:sp>
      <p:sp>
        <p:nvSpPr>
          <p:cNvPr id="5" name="Rectangle 4">
            <a:extLst>
              <a:ext uri="{FF2B5EF4-FFF2-40B4-BE49-F238E27FC236}">
                <a16:creationId xmlns:a16="http://schemas.microsoft.com/office/drawing/2014/main" id="{DCD88CE9-4444-4FAD-87DA-C2C6B84941A7}"/>
              </a:ext>
            </a:extLst>
          </p:cNvPr>
          <p:cNvSpPr/>
          <p:nvPr/>
        </p:nvSpPr>
        <p:spPr>
          <a:xfrm>
            <a:off x="2307102" y="1648864"/>
            <a:ext cx="8496886" cy="3244158"/>
          </a:xfrm>
          <a:prstGeom prst="rect">
            <a:avLst/>
          </a:prstGeom>
        </p:spPr>
        <p:txBody>
          <a:bodyPr wrap="square">
            <a:spAutoFit/>
          </a:bodyPr>
          <a:lstStyle/>
          <a:p>
            <a:pPr>
              <a:lnSpc>
                <a:spcPct val="150000"/>
              </a:lnSpc>
            </a:pPr>
            <a:r>
              <a:rPr lang="en-US" sz="2800" dirty="0">
                <a:latin typeface="+mj-lt"/>
              </a:rPr>
              <a:t>Change managers need concepts and theories that will help them to:</a:t>
            </a:r>
          </a:p>
          <a:p>
            <a:pPr>
              <a:lnSpc>
                <a:spcPct val="150000"/>
              </a:lnSpc>
            </a:pPr>
            <a:endParaRPr lang="en-US" sz="2800" dirty="0">
              <a:latin typeface="+mj-lt"/>
            </a:endParaRPr>
          </a:p>
          <a:p>
            <a:pPr marL="285750" indent="-285750">
              <a:lnSpc>
                <a:spcPct val="150000"/>
              </a:lnSpc>
              <a:buFont typeface="Wingdings" panose="05000000000000000000" pitchFamily="2" charset="2"/>
              <a:buChar char="ü"/>
            </a:pPr>
            <a:r>
              <a:rPr lang="en-US" sz="2800" dirty="0">
                <a:latin typeface="+mj-lt"/>
              </a:rPr>
              <a:t>identify the kind of change that confronts them, for example incremental or discontinuous</a:t>
            </a:r>
          </a:p>
        </p:txBody>
      </p:sp>
    </p:spTree>
    <p:extLst>
      <p:ext uri="{BB962C8B-B14F-4D97-AF65-F5344CB8AC3E}">
        <p14:creationId xmlns:p14="http://schemas.microsoft.com/office/powerpoint/2010/main" val="3875372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EB672A-3C6C-426B-AF85-93965393FF4B}"/>
              </a:ext>
            </a:extLst>
          </p:cNvPr>
          <p:cNvSpPr/>
          <p:nvPr/>
        </p:nvSpPr>
        <p:spPr>
          <a:xfrm>
            <a:off x="409643" y="602250"/>
            <a:ext cx="6801862" cy="646331"/>
          </a:xfrm>
          <a:prstGeom prst="rect">
            <a:avLst/>
          </a:prstGeom>
        </p:spPr>
        <p:txBody>
          <a:bodyPr wrap="none">
            <a:spAutoFit/>
          </a:bodyPr>
          <a:lstStyle/>
          <a:p>
            <a:r>
              <a:rPr lang="en-US" sz="3600" b="1" dirty="0" err="1">
                <a:latin typeface="+mj-lt"/>
              </a:rPr>
              <a:t>Cont</a:t>
            </a:r>
            <a:r>
              <a:rPr lang="en-US" sz="3600" b="1" dirty="0">
                <a:latin typeface="+mj-lt"/>
              </a:rPr>
              <a:t>’……. Conceptual models</a:t>
            </a:r>
            <a:endParaRPr lang="en-US" sz="3600" dirty="0">
              <a:latin typeface="+mj-lt"/>
            </a:endParaRPr>
          </a:p>
        </p:txBody>
      </p:sp>
      <p:sp>
        <p:nvSpPr>
          <p:cNvPr id="5" name="Rectangle 4">
            <a:extLst>
              <a:ext uri="{FF2B5EF4-FFF2-40B4-BE49-F238E27FC236}">
                <a16:creationId xmlns:a16="http://schemas.microsoft.com/office/drawing/2014/main" id="{DCD88CE9-4444-4FAD-87DA-C2C6B84941A7}"/>
              </a:ext>
            </a:extLst>
          </p:cNvPr>
          <p:cNvSpPr/>
          <p:nvPr/>
        </p:nvSpPr>
        <p:spPr>
          <a:xfrm>
            <a:off x="703385" y="1648864"/>
            <a:ext cx="10100603" cy="3047757"/>
          </a:xfrm>
          <a:prstGeom prst="rect">
            <a:avLst/>
          </a:prstGeom>
        </p:spPr>
        <p:txBody>
          <a:bodyPr wrap="square">
            <a:spAutoFit/>
          </a:bodyPr>
          <a:lstStyle/>
          <a:p>
            <a:pPr>
              <a:lnSpc>
                <a:spcPct val="150000"/>
              </a:lnSpc>
            </a:pPr>
            <a:r>
              <a:rPr lang="en-US" sz="2400" dirty="0">
                <a:latin typeface="+mj-lt"/>
              </a:rPr>
              <a:t>Change managers need concepts and theories that will help them to:</a:t>
            </a:r>
          </a:p>
          <a:p>
            <a:pPr>
              <a:lnSpc>
                <a:spcPct val="150000"/>
              </a:lnSpc>
            </a:pPr>
            <a:endParaRPr lang="en-US" sz="1100" dirty="0">
              <a:latin typeface="+mj-lt"/>
            </a:endParaRPr>
          </a:p>
          <a:p>
            <a:pPr marL="285750" indent="-285750">
              <a:lnSpc>
                <a:spcPct val="150000"/>
              </a:lnSpc>
              <a:buFont typeface="Wingdings" panose="05000000000000000000" pitchFamily="2" charset="2"/>
              <a:buChar char="ü"/>
            </a:pPr>
            <a:r>
              <a:rPr lang="en-US" sz="2400" dirty="0">
                <a:latin typeface="+mj-lt"/>
              </a:rPr>
              <a:t>understand the process of changing</a:t>
            </a:r>
          </a:p>
          <a:p>
            <a:pPr marL="285750" indent="-285750">
              <a:lnSpc>
                <a:spcPct val="150000"/>
              </a:lnSpc>
              <a:buFont typeface="Wingdings" panose="05000000000000000000" pitchFamily="2" charset="2"/>
              <a:buChar char="ü"/>
            </a:pPr>
            <a:r>
              <a:rPr lang="en-US" sz="2400" dirty="0">
                <a:latin typeface="+mj-lt"/>
              </a:rPr>
              <a:t>identify what needs to be attended to – through a process of diagnosis and goal setting, which are covered in Part III – if they are to achieve desired outcomes.</a:t>
            </a:r>
          </a:p>
        </p:txBody>
      </p:sp>
    </p:spTree>
    <p:extLst>
      <p:ext uri="{BB962C8B-B14F-4D97-AF65-F5344CB8AC3E}">
        <p14:creationId xmlns:p14="http://schemas.microsoft.com/office/powerpoint/2010/main" val="615893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C7547D-36DD-4DE7-A279-9504C07DF765}"/>
              </a:ext>
            </a:extLst>
          </p:cNvPr>
          <p:cNvSpPr/>
          <p:nvPr/>
        </p:nvSpPr>
        <p:spPr>
          <a:xfrm>
            <a:off x="675249" y="504953"/>
            <a:ext cx="9383151" cy="584775"/>
          </a:xfrm>
          <a:prstGeom prst="rect">
            <a:avLst/>
          </a:prstGeom>
        </p:spPr>
        <p:txBody>
          <a:bodyPr wrap="square">
            <a:spAutoFit/>
          </a:bodyPr>
          <a:lstStyle/>
          <a:p>
            <a:r>
              <a:rPr lang="en-US" sz="3200" b="1" dirty="0"/>
              <a:t>Starting the change process</a:t>
            </a:r>
            <a:endParaRPr lang="en-US" sz="4400" dirty="0">
              <a:latin typeface="+mj-lt"/>
            </a:endParaRPr>
          </a:p>
        </p:txBody>
      </p:sp>
      <p:sp>
        <p:nvSpPr>
          <p:cNvPr id="3" name="Rectangle 2">
            <a:extLst>
              <a:ext uri="{FF2B5EF4-FFF2-40B4-BE49-F238E27FC236}">
                <a16:creationId xmlns:a16="http://schemas.microsoft.com/office/drawing/2014/main" id="{2F164C2B-DD72-4E80-AFAB-60B745D5BD95}"/>
              </a:ext>
            </a:extLst>
          </p:cNvPr>
          <p:cNvSpPr/>
          <p:nvPr/>
        </p:nvSpPr>
        <p:spPr>
          <a:xfrm>
            <a:off x="1162928" y="1617785"/>
            <a:ext cx="10302241" cy="2217082"/>
          </a:xfrm>
          <a:prstGeom prst="rect">
            <a:avLst/>
          </a:prstGeom>
        </p:spPr>
        <p:txBody>
          <a:bodyPr wrap="square">
            <a:spAutoFit/>
          </a:bodyPr>
          <a:lstStyle/>
          <a:p>
            <a:pPr marL="457200" indent="-457200">
              <a:lnSpc>
                <a:spcPct val="150000"/>
              </a:lnSpc>
              <a:buFont typeface="Arial" panose="020B0604020202020204" pitchFamily="34" charset="0"/>
              <a:buChar char="•"/>
            </a:pPr>
            <a:r>
              <a:rPr lang="en-US" sz="3200" dirty="0">
                <a:latin typeface="+mj-lt"/>
              </a:rPr>
              <a:t>the person responsible for managing the unit or subsystem that is to be the (initial) target for change is committed to acting as change agent</a:t>
            </a:r>
          </a:p>
        </p:txBody>
      </p:sp>
    </p:spTree>
    <p:extLst>
      <p:ext uri="{BB962C8B-B14F-4D97-AF65-F5344CB8AC3E}">
        <p14:creationId xmlns:p14="http://schemas.microsoft.com/office/powerpoint/2010/main" val="3302053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C7547D-36DD-4DE7-A279-9504C07DF765}"/>
              </a:ext>
            </a:extLst>
          </p:cNvPr>
          <p:cNvSpPr/>
          <p:nvPr/>
        </p:nvSpPr>
        <p:spPr>
          <a:xfrm>
            <a:off x="675249" y="504953"/>
            <a:ext cx="9383151" cy="584775"/>
          </a:xfrm>
          <a:prstGeom prst="rect">
            <a:avLst/>
          </a:prstGeom>
        </p:spPr>
        <p:txBody>
          <a:bodyPr wrap="square">
            <a:spAutoFit/>
          </a:bodyPr>
          <a:lstStyle/>
          <a:p>
            <a:r>
              <a:rPr lang="en-US" sz="3200" b="1" dirty="0" err="1"/>
              <a:t>Cont</a:t>
            </a:r>
            <a:r>
              <a:rPr lang="en-US" sz="3200" b="1" dirty="0"/>
              <a:t>’……Starting the change process</a:t>
            </a:r>
            <a:endParaRPr lang="en-US" sz="4400" dirty="0">
              <a:latin typeface="+mj-lt"/>
            </a:endParaRPr>
          </a:p>
        </p:txBody>
      </p:sp>
      <p:sp>
        <p:nvSpPr>
          <p:cNvPr id="3" name="Rectangle 2">
            <a:extLst>
              <a:ext uri="{FF2B5EF4-FFF2-40B4-BE49-F238E27FC236}">
                <a16:creationId xmlns:a16="http://schemas.microsoft.com/office/drawing/2014/main" id="{2F164C2B-DD72-4E80-AFAB-60B745D5BD95}"/>
              </a:ext>
            </a:extLst>
          </p:cNvPr>
          <p:cNvSpPr/>
          <p:nvPr/>
        </p:nvSpPr>
        <p:spPr>
          <a:xfrm>
            <a:off x="1162928" y="1617785"/>
            <a:ext cx="10302241" cy="3244158"/>
          </a:xfrm>
          <a:prstGeom prst="rect">
            <a:avLst/>
          </a:prstGeom>
        </p:spPr>
        <p:txBody>
          <a:bodyPr wrap="square">
            <a:spAutoFit/>
          </a:bodyPr>
          <a:lstStyle/>
          <a:p>
            <a:pPr marL="342900" indent="-342900">
              <a:lnSpc>
                <a:spcPct val="150000"/>
              </a:lnSpc>
              <a:buFont typeface="Arial" panose="020B0604020202020204" pitchFamily="34" charset="0"/>
              <a:buChar char="•"/>
            </a:pPr>
            <a:r>
              <a:rPr lang="en-US" sz="2800" dirty="0">
                <a:latin typeface="+mj-lt"/>
              </a:rPr>
              <a:t>it is agreed that a particular insider has the time, knowledge and commitment to manage the change more effectively than an outsider</a:t>
            </a:r>
          </a:p>
          <a:p>
            <a:pPr marL="342900" indent="-342900">
              <a:lnSpc>
                <a:spcPct val="150000"/>
              </a:lnSpc>
              <a:buFont typeface="Arial" panose="020B0604020202020204" pitchFamily="34" charset="0"/>
              <a:buChar char="•"/>
            </a:pPr>
            <a:r>
              <a:rPr lang="en-US" sz="2800" dirty="0">
                <a:latin typeface="+mj-lt"/>
              </a:rPr>
              <a:t>the system does not have the resources to employ an outsider</a:t>
            </a:r>
          </a:p>
        </p:txBody>
      </p:sp>
    </p:spTree>
    <p:extLst>
      <p:ext uri="{BB962C8B-B14F-4D97-AF65-F5344CB8AC3E}">
        <p14:creationId xmlns:p14="http://schemas.microsoft.com/office/powerpoint/2010/main" val="3257316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C7547D-36DD-4DE7-A279-9504C07DF765}"/>
              </a:ext>
            </a:extLst>
          </p:cNvPr>
          <p:cNvSpPr/>
          <p:nvPr/>
        </p:nvSpPr>
        <p:spPr>
          <a:xfrm>
            <a:off x="675249" y="504953"/>
            <a:ext cx="9383151" cy="584775"/>
          </a:xfrm>
          <a:prstGeom prst="rect">
            <a:avLst/>
          </a:prstGeom>
        </p:spPr>
        <p:txBody>
          <a:bodyPr wrap="square">
            <a:spAutoFit/>
          </a:bodyPr>
          <a:lstStyle/>
          <a:p>
            <a:r>
              <a:rPr lang="en-US" sz="3200" b="1" dirty="0" err="1"/>
              <a:t>Cont</a:t>
            </a:r>
            <a:r>
              <a:rPr lang="en-US" sz="3200" b="1" dirty="0"/>
              <a:t>’….Starting the change process</a:t>
            </a:r>
            <a:endParaRPr lang="en-US" sz="4400" dirty="0">
              <a:latin typeface="+mj-lt"/>
            </a:endParaRPr>
          </a:p>
        </p:txBody>
      </p:sp>
      <p:sp>
        <p:nvSpPr>
          <p:cNvPr id="3" name="Rectangle 2">
            <a:extLst>
              <a:ext uri="{FF2B5EF4-FFF2-40B4-BE49-F238E27FC236}">
                <a16:creationId xmlns:a16="http://schemas.microsoft.com/office/drawing/2014/main" id="{2F164C2B-DD72-4E80-AFAB-60B745D5BD95}"/>
              </a:ext>
            </a:extLst>
          </p:cNvPr>
          <p:cNvSpPr/>
          <p:nvPr/>
        </p:nvSpPr>
        <p:spPr>
          <a:xfrm>
            <a:off x="1022251" y="1448972"/>
            <a:ext cx="10302241" cy="3901837"/>
          </a:xfrm>
          <a:prstGeom prst="rect">
            <a:avLst/>
          </a:prstGeom>
        </p:spPr>
        <p:txBody>
          <a:bodyPr wrap="square">
            <a:spAutoFit/>
          </a:bodyPr>
          <a:lstStyle/>
          <a:p>
            <a:pPr marL="342900" indent="-342900">
              <a:lnSpc>
                <a:spcPct val="150000"/>
              </a:lnSpc>
              <a:buFont typeface="Arial" panose="020B0604020202020204" pitchFamily="34" charset="0"/>
              <a:buChar char="•"/>
            </a:pPr>
            <a:r>
              <a:rPr lang="en-US" sz="2400" dirty="0">
                <a:latin typeface="+mj-lt"/>
              </a:rPr>
              <a:t>it proved impossible to identify a suitable outside consultant. An outsider might be chosen where:</a:t>
            </a:r>
          </a:p>
          <a:p>
            <a:pPr marL="342900" indent="-342900">
              <a:lnSpc>
                <a:spcPct val="150000"/>
              </a:lnSpc>
              <a:buFont typeface="Arial" panose="020B0604020202020204" pitchFamily="34" charset="0"/>
              <a:buChar char="•"/>
            </a:pPr>
            <a:r>
              <a:rPr lang="en-US" sz="2400" dirty="0">
                <a:latin typeface="+mj-lt"/>
              </a:rPr>
              <a:t>there is nobody on the inside who has the time or competence to act as facilitator/change agent</a:t>
            </a:r>
          </a:p>
          <a:p>
            <a:pPr marL="342900" indent="-342900">
              <a:lnSpc>
                <a:spcPct val="150000"/>
              </a:lnSpc>
              <a:buFont typeface="Arial" panose="020B0604020202020204" pitchFamily="34" charset="0"/>
              <a:buChar char="•"/>
            </a:pPr>
            <a:r>
              <a:rPr lang="en-US" sz="2400" dirty="0">
                <a:latin typeface="+mj-lt"/>
              </a:rPr>
              <a:t>it is felt that all the competent insiders have a vested interest in the outcome and therefore might be less acceptable to other parties than a neutral outsider.</a:t>
            </a:r>
          </a:p>
        </p:txBody>
      </p:sp>
    </p:spTree>
    <p:extLst>
      <p:ext uri="{BB962C8B-B14F-4D97-AF65-F5344CB8AC3E}">
        <p14:creationId xmlns:p14="http://schemas.microsoft.com/office/powerpoint/2010/main" val="4053071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64C499-36B2-4F14-96BF-5885E5ED1BF8}"/>
              </a:ext>
            </a:extLst>
          </p:cNvPr>
          <p:cNvSpPr/>
          <p:nvPr/>
        </p:nvSpPr>
        <p:spPr>
          <a:xfrm>
            <a:off x="894050" y="405300"/>
            <a:ext cx="6942926" cy="584775"/>
          </a:xfrm>
          <a:prstGeom prst="rect">
            <a:avLst/>
          </a:prstGeom>
        </p:spPr>
        <p:txBody>
          <a:bodyPr wrap="none">
            <a:spAutoFit/>
          </a:bodyPr>
          <a:lstStyle/>
          <a:p>
            <a:r>
              <a:rPr lang="en-US" sz="3200" b="1"/>
              <a:t>Establishing a change relationship</a:t>
            </a:r>
            <a:endParaRPr lang="en-US" sz="6000" dirty="0">
              <a:latin typeface="+mj-lt"/>
            </a:endParaRPr>
          </a:p>
        </p:txBody>
      </p:sp>
      <p:sp>
        <p:nvSpPr>
          <p:cNvPr id="4" name="Rectangle 3">
            <a:extLst>
              <a:ext uri="{FF2B5EF4-FFF2-40B4-BE49-F238E27FC236}">
                <a16:creationId xmlns:a16="http://schemas.microsoft.com/office/drawing/2014/main" id="{B178A173-6EB7-4B98-B5EB-5D713A3B4E0A}"/>
              </a:ext>
            </a:extLst>
          </p:cNvPr>
          <p:cNvSpPr/>
          <p:nvPr/>
        </p:nvSpPr>
        <p:spPr>
          <a:xfrm>
            <a:off x="1055077" y="1607442"/>
            <a:ext cx="10508567" cy="1028423"/>
          </a:xfrm>
          <a:prstGeom prst="rect">
            <a:avLst/>
          </a:prstGeom>
        </p:spPr>
        <p:txBody>
          <a:bodyPr wrap="square">
            <a:spAutoFit/>
          </a:bodyPr>
          <a:lstStyle/>
          <a:p>
            <a:pPr marL="285750" indent="-285750">
              <a:lnSpc>
                <a:spcPct val="200000"/>
              </a:lnSpc>
              <a:buFont typeface="Wingdings" panose="05000000000000000000" pitchFamily="2" charset="2"/>
              <a:buChar char="ü"/>
            </a:pPr>
            <a:r>
              <a:rPr lang="en-US" sz="3600" dirty="0"/>
              <a:t>a problem or opportunity that requires attention</a:t>
            </a:r>
          </a:p>
        </p:txBody>
      </p:sp>
    </p:spTree>
    <p:extLst>
      <p:ext uri="{BB962C8B-B14F-4D97-AF65-F5344CB8AC3E}">
        <p14:creationId xmlns:p14="http://schemas.microsoft.com/office/powerpoint/2010/main" val="3684781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64C499-36B2-4F14-96BF-5885E5ED1BF8}"/>
              </a:ext>
            </a:extLst>
          </p:cNvPr>
          <p:cNvSpPr/>
          <p:nvPr/>
        </p:nvSpPr>
        <p:spPr>
          <a:xfrm>
            <a:off x="894050" y="405300"/>
            <a:ext cx="9038052" cy="584775"/>
          </a:xfrm>
          <a:prstGeom prst="rect">
            <a:avLst/>
          </a:prstGeom>
        </p:spPr>
        <p:txBody>
          <a:bodyPr wrap="none">
            <a:spAutoFit/>
          </a:bodyPr>
          <a:lstStyle/>
          <a:p>
            <a:r>
              <a:rPr lang="en-US" sz="3200" b="1" dirty="0" err="1"/>
              <a:t>Cont</a:t>
            </a:r>
            <a:r>
              <a:rPr lang="en-US" sz="3200" b="1" dirty="0"/>
              <a:t>’……..Establishing a change relationship</a:t>
            </a:r>
            <a:endParaRPr lang="en-US" sz="6000" dirty="0">
              <a:latin typeface="+mj-lt"/>
            </a:endParaRPr>
          </a:p>
        </p:txBody>
      </p:sp>
      <p:sp>
        <p:nvSpPr>
          <p:cNvPr id="4" name="Rectangle 3">
            <a:extLst>
              <a:ext uri="{FF2B5EF4-FFF2-40B4-BE49-F238E27FC236}">
                <a16:creationId xmlns:a16="http://schemas.microsoft.com/office/drawing/2014/main" id="{B178A173-6EB7-4B98-B5EB-5D713A3B4E0A}"/>
              </a:ext>
            </a:extLst>
          </p:cNvPr>
          <p:cNvSpPr/>
          <p:nvPr/>
        </p:nvSpPr>
        <p:spPr>
          <a:xfrm>
            <a:off x="1111349" y="1607442"/>
            <a:ext cx="10452296" cy="1682192"/>
          </a:xfrm>
          <a:prstGeom prst="rect">
            <a:avLst/>
          </a:prstGeom>
        </p:spPr>
        <p:txBody>
          <a:bodyPr wrap="square">
            <a:spAutoFit/>
          </a:bodyPr>
          <a:lstStyle/>
          <a:p>
            <a:pPr marL="285750" indent="-285750">
              <a:lnSpc>
                <a:spcPct val="200000"/>
              </a:lnSpc>
              <a:buFont typeface="Wingdings" panose="05000000000000000000" pitchFamily="2" charset="2"/>
              <a:buChar char="ü"/>
            </a:pPr>
            <a:r>
              <a:rPr lang="en-US" sz="2800" dirty="0"/>
              <a:t>a need to engage in some form of preliminary data gathering in order to determine what further action is required.</a:t>
            </a:r>
            <a:endParaRPr lang="en-US" sz="5400" dirty="0">
              <a:latin typeface="+mj-lt"/>
            </a:endParaRPr>
          </a:p>
        </p:txBody>
      </p:sp>
    </p:spTree>
    <p:extLst>
      <p:ext uri="{BB962C8B-B14F-4D97-AF65-F5344CB8AC3E}">
        <p14:creationId xmlns:p14="http://schemas.microsoft.com/office/powerpoint/2010/main" val="1903587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98;p3">
            <a:extLst>
              <a:ext uri="{FF2B5EF4-FFF2-40B4-BE49-F238E27FC236}">
                <a16:creationId xmlns:a16="http://schemas.microsoft.com/office/drawing/2014/main" id="{4BE9A9F5-526C-47E7-A38D-ACAC6A2766B5}"/>
              </a:ext>
            </a:extLst>
          </p:cNvPr>
          <p:cNvSpPr/>
          <p:nvPr/>
        </p:nvSpPr>
        <p:spPr>
          <a:xfrm>
            <a:off x="478301" y="520507"/>
            <a:ext cx="9326879" cy="523180"/>
          </a:xfrm>
          <a:prstGeom prst="rect">
            <a:avLst/>
          </a:prstGeom>
          <a:noFill/>
          <a:ln>
            <a:noFill/>
          </a:ln>
        </p:spPr>
        <p:txBody>
          <a:bodyPr spcFirstLastPara="1" wrap="square" lIns="91425" tIns="45700" rIns="91425" bIns="45700" anchor="t" anchorCtr="0">
            <a:spAutoFit/>
          </a:bodyPr>
          <a:lstStyle/>
          <a:p>
            <a:pPr lvl="0"/>
            <a:r>
              <a:rPr lang="en-US" sz="2800" b="1" dirty="0"/>
              <a:t>Issues that can affect the quality of the relationship</a:t>
            </a:r>
            <a:endParaRPr lang="en-US" sz="1200" b="0" i="0" dirty="0">
              <a:solidFill>
                <a:srgbClr val="444444"/>
              </a:solidFill>
              <a:latin typeface="Open Sans"/>
              <a:ea typeface="Open Sans"/>
              <a:cs typeface="Open Sans"/>
              <a:sym typeface="Open Sans"/>
            </a:endParaRPr>
          </a:p>
        </p:txBody>
      </p:sp>
      <p:sp>
        <p:nvSpPr>
          <p:cNvPr id="4" name="Rectangle 3">
            <a:extLst>
              <a:ext uri="{FF2B5EF4-FFF2-40B4-BE49-F238E27FC236}">
                <a16:creationId xmlns:a16="http://schemas.microsoft.com/office/drawing/2014/main" id="{FCA33BCA-77FC-412E-8D1D-0959C862EF6F}"/>
              </a:ext>
            </a:extLst>
          </p:cNvPr>
          <p:cNvSpPr/>
          <p:nvPr/>
        </p:nvSpPr>
        <p:spPr>
          <a:xfrm>
            <a:off x="3131038" y="1840208"/>
            <a:ext cx="5840060" cy="1496500"/>
          </a:xfrm>
          <a:prstGeom prst="rect">
            <a:avLst/>
          </a:prstGeom>
        </p:spPr>
        <p:txBody>
          <a:bodyPr wrap="none">
            <a:spAutoFit/>
          </a:bodyPr>
          <a:lstStyle/>
          <a:p>
            <a:pPr>
              <a:lnSpc>
                <a:spcPct val="200000"/>
              </a:lnSpc>
            </a:pPr>
            <a:r>
              <a:rPr lang="en-US" sz="5400" dirty="0" err="1">
                <a:latin typeface="+mj-lt"/>
              </a:rPr>
              <a:t>Margerison</a:t>
            </a:r>
            <a:r>
              <a:rPr lang="en-US" sz="5400" dirty="0">
                <a:latin typeface="+mj-lt"/>
              </a:rPr>
              <a:t> (2000)</a:t>
            </a:r>
          </a:p>
        </p:txBody>
      </p:sp>
    </p:spTree>
    <p:extLst>
      <p:ext uri="{BB962C8B-B14F-4D97-AF65-F5344CB8AC3E}">
        <p14:creationId xmlns:p14="http://schemas.microsoft.com/office/powerpoint/2010/main" val="36545361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98;p3">
            <a:extLst>
              <a:ext uri="{FF2B5EF4-FFF2-40B4-BE49-F238E27FC236}">
                <a16:creationId xmlns:a16="http://schemas.microsoft.com/office/drawing/2014/main" id="{4BE9A9F5-526C-47E7-A38D-ACAC6A2766B5}"/>
              </a:ext>
            </a:extLst>
          </p:cNvPr>
          <p:cNvSpPr/>
          <p:nvPr/>
        </p:nvSpPr>
        <p:spPr>
          <a:xfrm>
            <a:off x="478301" y="520507"/>
            <a:ext cx="9326879" cy="523180"/>
          </a:xfrm>
          <a:prstGeom prst="rect">
            <a:avLst/>
          </a:prstGeom>
          <a:noFill/>
          <a:ln>
            <a:noFill/>
          </a:ln>
        </p:spPr>
        <p:txBody>
          <a:bodyPr spcFirstLastPara="1" wrap="square" lIns="91425" tIns="45700" rIns="91425" bIns="45700" anchor="t" anchorCtr="0">
            <a:spAutoFit/>
          </a:bodyPr>
          <a:lstStyle/>
          <a:p>
            <a:pPr lvl="0"/>
            <a:r>
              <a:rPr lang="en-US" sz="2800" b="1" dirty="0"/>
              <a:t>Issues that can affect the quality of the relationship</a:t>
            </a:r>
            <a:endParaRPr lang="en-US" sz="1200" b="0" i="0" dirty="0">
              <a:solidFill>
                <a:srgbClr val="444444"/>
              </a:solidFill>
              <a:latin typeface="Open Sans"/>
              <a:ea typeface="Open Sans"/>
              <a:cs typeface="Open Sans"/>
              <a:sym typeface="Open Sans"/>
            </a:endParaRPr>
          </a:p>
        </p:txBody>
      </p:sp>
      <p:sp>
        <p:nvSpPr>
          <p:cNvPr id="4" name="Rectangle 3">
            <a:extLst>
              <a:ext uri="{FF2B5EF4-FFF2-40B4-BE49-F238E27FC236}">
                <a16:creationId xmlns:a16="http://schemas.microsoft.com/office/drawing/2014/main" id="{FCA33BCA-77FC-412E-8D1D-0959C862EF6F}"/>
              </a:ext>
            </a:extLst>
          </p:cNvPr>
          <p:cNvSpPr/>
          <p:nvPr/>
        </p:nvSpPr>
        <p:spPr>
          <a:xfrm>
            <a:off x="3131038" y="1840208"/>
            <a:ext cx="5724644" cy="1496500"/>
          </a:xfrm>
          <a:prstGeom prst="rect">
            <a:avLst/>
          </a:prstGeom>
        </p:spPr>
        <p:txBody>
          <a:bodyPr wrap="none">
            <a:spAutoFit/>
          </a:bodyPr>
          <a:lstStyle/>
          <a:p>
            <a:pPr>
              <a:lnSpc>
                <a:spcPct val="200000"/>
              </a:lnSpc>
            </a:pPr>
            <a:r>
              <a:rPr lang="en-US" sz="5400" dirty="0">
                <a:latin typeface="+mj-lt"/>
              </a:rPr>
              <a:t>Lines et al. (2005)</a:t>
            </a:r>
          </a:p>
        </p:txBody>
      </p:sp>
    </p:spTree>
    <p:extLst>
      <p:ext uri="{BB962C8B-B14F-4D97-AF65-F5344CB8AC3E}">
        <p14:creationId xmlns:p14="http://schemas.microsoft.com/office/powerpoint/2010/main" val="13869162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98;p3">
            <a:extLst>
              <a:ext uri="{FF2B5EF4-FFF2-40B4-BE49-F238E27FC236}">
                <a16:creationId xmlns:a16="http://schemas.microsoft.com/office/drawing/2014/main" id="{4BE9A9F5-526C-47E7-A38D-ACAC6A2766B5}"/>
              </a:ext>
            </a:extLst>
          </p:cNvPr>
          <p:cNvSpPr/>
          <p:nvPr/>
        </p:nvSpPr>
        <p:spPr>
          <a:xfrm>
            <a:off x="478301" y="520507"/>
            <a:ext cx="9326879" cy="523180"/>
          </a:xfrm>
          <a:prstGeom prst="rect">
            <a:avLst/>
          </a:prstGeom>
          <a:noFill/>
          <a:ln>
            <a:noFill/>
          </a:ln>
        </p:spPr>
        <p:txBody>
          <a:bodyPr spcFirstLastPara="1" wrap="square" lIns="91425" tIns="45700" rIns="91425" bIns="45700" anchor="t" anchorCtr="0">
            <a:spAutoFit/>
          </a:bodyPr>
          <a:lstStyle/>
          <a:p>
            <a:pPr lvl="0"/>
            <a:r>
              <a:rPr lang="en-US" sz="2800" b="1" dirty="0"/>
              <a:t>Issues that can affect the quality of the relationship</a:t>
            </a:r>
            <a:endParaRPr lang="en-US" sz="1200" b="0" i="0" dirty="0">
              <a:solidFill>
                <a:srgbClr val="444444"/>
              </a:solidFill>
              <a:latin typeface="Open Sans"/>
              <a:ea typeface="Open Sans"/>
              <a:cs typeface="Open Sans"/>
              <a:sym typeface="Open Sans"/>
            </a:endParaRPr>
          </a:p>
        </p:txBody>
      </p:sp>
      <p:sp>
        <p:nvSpPr>
          <p:cNvPr id="4" name="Rectangle 3">
            <a:extLst>
              <a:ext uri="{FF2B5EF4-FFF2-40B4-BE49-F238E27FC236}">
                <a16:creationId xmlns:a16="http://schemas.microsoft.com/office/drawing/2014/main" id="{FCA33BCA-77FC-412E-8D1D-0959C862EF6F}"/>
              </a:ext>
            </a:extLst>
          </p:cNvPr>
          <p:cNvSpPr/>
          <p:nvPr/>
        </p:nvSpPr>
        <p:spPr>
          <a:xfrm>
            <a:off x="2821549" y="2163765"/>
            <a:ext cx="7059946" cy="1236429"/>
          </a:xfrm>
          <a:prstGeom prst="rect">
            <a:avLst/>
          </a:prstGeom>
        </p:spPr>
        <p:txBody>
          <a:bodyPr wrap="none">
            <a:spAutoFit/>
          </a:bodyPr>
          <a:lstStyle/>
          <a:p>
            <a:pPr>
              <a:lnSpc>
                <a:spcPct val="200000"/>
              </a:lnSpc>
            </a:pPr>
            <a:r>
              <a:rPr lang="en-US" sz="4400" dirty="0">
                <a:latin typeface="+mj-lt"/>
              </a:rPr>
              <a:t>Morgan and </a:t>
            </a:r>
            <a:r>
              <a:rPr lang="en-US" sz="4400" dirty="0" err="1">
                <a:latin typeface="+mj-lt"/>
              </a:rPr>
              <a:t>Zeffane</a:t>
            </a:r>
            <a:r>
              <a:rPr lang="en-US" sz="4400" dirty="0">
                <a:latin typeface="+mj-lt"/>
              </a:rPr>
              <a:t> (2003)</a:t>
            </a:r>
          </a:p>
        </p:txBody>
      </p:sp>
    </p:spTree>
    <p:extLst>
      <p:ext uri="{BB962C8B-B14F-4D97-AF65-F5344CB8AC3E}">
        <p14:creationId xmlns:p14="http://schemas.microsoft.com/office/powerpoint/2010/main" val="2594603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7FF59E-D73A-44B0-8F0B-50F61AFC8589}"/>
              </a:ext>
            </a:extLst>
          </p:cNvPr>
          <p:cNvSpPr/>
          <p:nvPr/>
        </p:nvSpPr>
        <p:spPr>
          <a:xfrm>
            <a:off x="941229" y="686657"/>
            <a:ext cx="5673348" cy="769441"/>
          </a:xfrm>
          <a:prstGeom prst="rect">
            <a:avLst/>
          </a:prstGeom>
        </p:spPr>
        <p:txBody>
          <a:bodyPr wrap="none">
            <a:spAutoFit/>
          </a:bodyPr>
          <a:lstStyle/>
          <a:p>
            <a:r>
              <a:rPr lang="en-US" sz="4400" b="1"/>
              <a:t>Identifying the client</a:t>
            </a:r>
            <a:endParaRPr lang="en-US" sz="8800" dirty="0">
              <a:latin typeface="+mj-lt"/>
            </a:endParaRPr>
          </a:p>
        </p:txBody>
      </p:sp>
      <p:sp>
        <p:nvSpPr>
          <p:cNvPr id="3" name="Rectangle 2">
            <a:extLst>
              <a:ext uri="{FF2B5EF4-FFF2-40B4-BE49-F238E27FC236}">
                <a16:creationId xmlns:a16="http://schemas.microsoft.com/office/drawing/2014/main" id="{9F3FD330-9A58-4CBC-9C0F-01F0B3B1EFD8}"/>
              </a:ext>
            </a:extLst>
          </p:cNvPr>
          <p:cNvSpPr/>
          <p:nvPr/>
        </p:nvSpPr>
        <p:spPr>
          <a:xfrm>
            <a:off x="2096087" y="1902078"/>
            <a:ext cx="9200270" cy="2482667"/>
          </a:xfrm>
          <a:prstGeom prst="rect">
            <a:avLst/>
          </a:prstGeom>
        </p:spPr>
        <p:txBody>
          <a:bodyPr wrap="square">
            <a:spAutoFit/>
          </a:bodyPr>
          <a:lstStyle/>
          <a:p>
            <a:pPr>
              <a:lnSpc>
                <a:spcPct val="150000"/>
              </a:lnSpc>
            </a:pPr>
            <a:r>
              <a:rPr lang="en-US" sz="3600" dirty="0"/>
              <a:t>From the perspective of the change agent, an issue that must be managed carefully</a:t>
            </a:r>
          </a:p>
          <a:p>
            <a:pPr>
              <a:lnSpc>
                <a:spcPct val="150000"/>
              </a:lnSpc>
            </a:pPr>
            <a:r>
              <a:rPr lang="en-US" sz="3600" dirty="0"/>
              <a:t>is the identification of the client.</a:t>
            </a:r>
            <a:endParaRPr lang="en-US" sz="5400" dirty="0">
              <a:latin typeface="+mj-lt"/>
            </a:endParaRPr>
          </a:p>
        </p:txBody>
      </p:sp>
    </p:spTree>
    <p:extLst>
      <p:ext uri="{BB962C8B-B14F-4D97-AF65-F5344CB8AC3E}">
        <p14:creationId xmlns:p14="http://schemas.microsoft.com/office/powerpoint/2010/main" val="38089761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32B0BB-63A9-489F-B716-BD35DE980ABF}"/>
              </a:ext>
            </a:extLst>
          </p:cNvPr>
          <p:cNvSpPr/>
          <p:nvPr/>
        </p:nvSpPr>
        <p:spPr>
          <a:xfrm>
            <a:off x="956604" y="360384"/>
            <a:ext cx="9017391" cy="646331"/>
          </a:xfrm>
          <a:prstGeom prst="rect">
            <a:avLst/>
          </a:prstGeom>
        </p:spPr>
        <p:txBody>
          <a:bodyPr wrap="square">
            <a:spAutoFit/>
          </a:bodyPr>
          <a:lstStyle/>
          <a:p>
            <a:r>
              <a:rPr lang="en-US" sz="3600" b="1"/>
              <a:t>Clarifying the issue</a:t>
            </a:r>
            <a:endParaRPr lang="en-US" sz="4400" dirty="0">
              <a:latin typeface="+mj-lt"/>
            </a:endParaRPr>
          </a:p>
        </p:txBody>
      </p:sp>
      <p:sp>
        <p:nvSpPr>
          <p:cNvPr id="4" name="Google Shape;98;p3">
            <a:extLst>
              <a:ext uri="{FF2B5EF4-FFF2-40B4-BE49-F238E27FC236}">
                <a16:creationId xmlns:a16="http://schemas.microsoft.com/office/drawing/2014/main" id="{B6734E4D-7BEB-4CD4-ADA1-234E2F751A77}"/>
              </a:ext>
            </a:extLst>
          </p:cNvPr>
          <p:cNvSpPr/>
          <p:nvPr/>
        </p:nvSpPr>
        <p:spPr>
          <a:xfrm>
            <a:off x="506437" y="1448974"/>
            <a:ext cx="10930598" cy="3370113"/>
          </a:xfrm>
          <a:prstGeom prst="rect">
            <a:avLst/>
          </a:prstGeom>
          <a:noFill/>
          <a:ln>
            <a:noFill/>
          </a:ln>
        </p:spPr>
        <p:txBody>
          <a:bodyPr spcFirstLastPara="1" wrap="square" lIns="91425" tIns="45700" rIns="91425" bIns="45700" anchor="t" anchorCtr="0">
            <a:spAutoFit/>
          </a:bodyPr>
          <a:lstStyle/>
          <a:p>
            <a:pPr>
              <a:lnSpc>
                <a:spcPct val="150000"/>
              </a:lnSpc>
            </a:pPr>
            <a:r>
              <a:rPr lang="en-US" sz="3200" dirty="0"/>
              <a:t>Another issue is that problems are often presented in terms of their implied solutions, such as: ‘We need help to</a:t>
            </a:r>
          </a:p>
          <a:p>
            <a:pPr>
              <a:lnSpc>
                <a:spcPct val="150000"/>
              </a:lnSpc>
            </a:pPr>
            <a:endParaRPr lang="en-US" sz="3200" dirty="0"/>
          </a:p>
          <a:p>
            <a:pPr marL="342900" indent="-342900">
              <a:lnSpc>
                <a:spcPct val="150000"/>
              </a:lnSpc>
              <a:buFont typeface="Wingdings" panose="05000000000000000000" pitchFamily="2" charset="2"/>
              <a:buChar char="Ø"/>
            </a:pPr>
            <a:r>
              <a:rPr lang="en-US" sz="3200" dirty="0"/>
              <a:t>improve the appraisal system</a:t>
            </a:r>
          </a:p>
          <a:p>
            <a:pPr>
              <a:lnSpc>
                <a:spcPct val="150000"/>
              </a:lnSpc>
            </a:pPr>
            <a:endParaRPr lang="en-US"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20099550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32B0BB-63A9-489F-B716-BD35DE980ABF}"/>
              </a:ext>
            </a:extLst>
          </p:cNvPr>
          <p:cNvSpPr/>
          <p:nvPr/>
        </p:nvSpPr>
        <p:spPr>
          <a:xfrm>
            <a:off x="956604" y="360384"/>
            <a:ext cx="9017391" cy="646331"/>
          </a:xfrm>
          <a:prstGeom prst="rect">
            <a:avLst/>
          </a:prstGeom>
        </p:spPr>
        <p:txBody>
          <a:bodyPr wrap="square">
            <a:spAutoFit/>
          </a:bodyPr>
          <a:lstStyle/>
          <a:p>
            <a:r>
              <a:rPr lang="en-US" sz="3600" b="1" dirty="0" err="1"/>
              <a:t>Cont</a:t>
            </a:r>
            <a:r>
              <a:rPr lang="en-US" sz="3600" b="1" dirty="0"/>
              <a:t>’…… Clarifying the issue</a:t>
            </a:r>
            <a:endParaRPr lang="en-US" sz="4400" dirty="0">
              <a:latin typeface="+mj-lt"/>
            </a:endParaRPr>
          </a:p>
        </p:txBody>
      </p:sp>
      <p:sp>
        <p:nvSpPr>
          <p:cNvPr id="4" name="Google Shape;98;p3">
            <a:extLst>
              <a:ext uri="{FF2B5EF4-FFF2-40B4-BE49-F238E27FC236}">
                <a16:creationId xmlns:a16="http://schemas.microsoft.com/office/drawing/2014/main" id="{B6734E4D-7BEB-4CD4-ADA1-234E2F751A77}"/>
              </a:ext>
            </a:extLst>
          </p:cNvPr>
          <p:cNvSpPr/>
          <p:nvPr/>
        </p:nvSpPr>
        <p:spPr>
          <a:xfrm>
            <a:off x="731520" y="1448974"/>
            <a:ext cx="10705515" cy="3416279"/>
          </a:xfrm>
          <a:prstGeom prst="rect">
            <a:avLst/>
          </a:prstGeom>
          <a:noFill/>
          <a:ln>
            <a:noFill/>
          </a:ln>
        </p:spPr>
        <p:txBody>
          <a:bodyPr spcFirstLastPara="1" wrap="square" lIns="91425" tIns="45700" rIns="91425" bIns="45700" anchor="t" anchorCtr="0">
            <a:spAutoFit/>
          </a:bodyPr>
          <a:lstStyle/>
          <a:p>
            <a:pPr>
              <a:lnSpc>
                <a:spcPct val="150000"/>
              </a:lnSpc>
            </a:pPr>
            <a:r>
              <a:rPr lang="en-US" sz="3200" dirty="0"/>
              <a:t>Another issue is that problems are often presented in terms of their implied solutions, such as: ‘We need help to</a:t>
            </a:r>
          </a:p>
          <a:p>
            <a:pPr>
              <a:lnSpc>
                <a:spcPct val="150000"/>
              </a:lnSpc>
            </a:pPr>
            <a:endParaRPr lang="en-US" sz="1600" dirty="0"/>
          </a:p>
          <a:p>
            <a:pPr marL="342900" indent="-342900">
              <a:lnSpc>
                <a:spcPct val="150000"/>
              </a:lnSpc>
              <a:buFont typeface="Wingdings" panose="05000000000000000000" pitchFamily="2" charset="2"/>
              <a:buChar char="Ø"/>
            </a:pPr>
            <a:r>
              <a:rPr lang="en-US" sz="3200" dirty="0"/>
              <a:t>build a more cohesive team</a:t>
            </a:r>
          </a:p>
          <a:p>
            <a:pPr marL="342900" indent="-342900">
              <a:lnSpc>
                <a:spcPct val="150000"/>
              </a:lnSpc>
              <a:buFont typeface="Wingdings" panose="05000000000000000000" pitchFamily="2" charset="2"/>
              <a:buChar char="Ø"/>
            </a:pPr>
            <a:r>
              <a:rPr lang="en-US" sz="3200" dirty="0"/>
              <a:t>improve communications.’</a:t>
            </a:r>
            <a:endParaRPr lang="en-US"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1557523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5A0931-DE85-4135-AF48-3CDB0E1811E5}"/>
              </a:ext>
            </a:extLst>
          </p:cNvPr>
          <p:cNvSpPr/>
          <p:nvPr/>
        </p:nvSpPr>
        <p:spPr>
          <a:xfrm>
            <a:off x="4101155" y="138015"/>
            <a:ext cx="2523448" cy="707886"/>
          </a:xfrm>
          <a:prstGeom prst="rect">
            <a:avLst/>
          </a:prstGeom>
        </p:spPr>
        <p:txBody>
          <a:bodyPr wrap="none">
            <a:spAutoFit/>
          </a:bodyPr>
          <a:lstStyle/>
          <a:p>
            <a:r>
              <a:rPr lang="en-US" sz="4000" b="1" dirty="0">
                <a:solidFill>
                  <a:schemeClr val="tx1"/>
                </a:solidFill>
                <a:latin typeface="+mj-lt"/>
              </a:rPr>
              <a:t>Summary</a:t>
            </a:r>
            <a:endParaRPr lang="en-US" sz="4000" dirty="0">
              <a:solidFill>
                <a:schemeClr val="tx1"/>
              </a:solidFill>
              <a:latin typeface="+mj-lt"/>
            </a:endParaRPr>
          </a:p>
        </p:txBody>
      </p:sp>
      <p:sp>
        <p:nvSpPr>
          <p:cNvPr id="3" name="Rectangle 2">
            <a:extLst>
              <a:ext uri="{FF2B5EF4-FFF2-40B4-BE49-F238E27FC236}">
                <a16:creationId xmlns:a16="http://schemas.microsoft.com/office/drawing/2014/main" id="{E7D4A88E-A494-46D0-AC93-BAA25883CAA2}"/>
              </a:ext>
            </a:extLst>
          </p:cNvPr>
          <p:cNvSpPr/>
          <p:nvPr/>
        </p:nvSpPr>
        <p:spPr>
          <a:xfrm>
            <a:off x="478296" y="997318"/>
            <a:ext cx="10860258" cy="4093428"/>
          </a:xfrm>
          <a:prstGeom prst="rect">
            <a:avLst/>
          </a:prstGeom>
        </p:spPr>
        <p:txBody>
          <a:bodyPr wrap="square">
            <a:spAutoFit/>
          </a:bodyPr>
          <a:lstStyle/>
          <a:p>
            <a:pPr marL="285750" indent="-285750">
              <a:buFont typeface="Wingdings" panose="05000000000000000000" pitchFamily="2" charset="2"/>
              <a:buChar char="Ø"/>
            </a:pPr>
            <a:r>
              <a:rPr lang="en-US" sz="2000" dirty="0">
                <a:latin typeface="+mj-lt"/>
              </a:rPr>
              <a:t>Building Willingness for Change: It highlights the importance of confidence in one's ability to drive change and how it's linked to the locus of control. Successful individuals facing tension are most motivated to change.</a:t>
            </a:r>
          </a:p>
          <a:p>
            <a:pPr marL="285750" indent="-285750">
              <a:buFont typeface="Wingdings" panose="05000000000000000000" pitchFamily="2" charset="2"/>
              <a:buChar char="Ø"/>
            </a:pPr>
            <a:endParaRPr lang="en-US" sz="2000" dirty="0">
              <a:latin typeface="+mj-lt"/>
            </a:endParaRPr>
          </a:p>
          <a:p>
            <a:pPr marL="285750" indent="-285750">
              <a:buFont typeface="Wingdings" panose="05000000000000000000" pitchFamily="2" charset="2"/>
              <a:buChar char="Ø"/>
            </a:pPr>
            <a:r>
              <a:rPr lang="en-US" sz="2000" dirty="0">
                <a:latin typeface="+mj-lt"/>
              </a:rPr>
              <a:t>Understanding and Managing Change: It emphasizes the need for using relevant concepts and theories to identify, understand, and address change effectively.</a:t>
            </a:r>
          </a:p>
          <a:p>
            <a:pPr marL="285750" indent="-285750">
              <a:buFont typeface="Wingdings" panose="05000000000000000000" pitchFamily="2" charset="2"/>
              <a:buChar char="Ø"/>
            </a:pPr>
            <a:endParaRPr lang="en-US" sz="2000" dirty="0">
              <a:latin typeface="+mj-lt"/>
            </a:endParaRPr>
          </a:p>
          <a:p>
            <a:pPr marL="285750" indent="-285750">
              <a:buFont typeface="Wingdings" panose="05000000000000000000" pitchFamily="2" charset="2"/>
              <a:buChar char="Ø"/>
            </a:pPr>
            <a:r>
              <a:rPr lang="en-US" sz="2000" dirty="0">
                <a:latin typeface="+mj-lt"/>
              </a:rPr>
              <a:t>Change Management Skills: Alongside knowledge, change agents require skills like communication, leadership, teamwork, negotiation, and relationship management.</a:t>
            </a:r>
          </a:p>
          <a:p>
            <a:pPr marL="285750" indent="-285750">
              <a:buFont typeface="Wingdings" panose="05000000000000000000" pitchFamily="2" charset="2"/>
              <a:buChar char="Ø"/>
            </a:pPr>
            <a:endParaRPr lang="en-US" sz="2000" dirty="0">
              <a:latin typeface="+mj-lt"/>
            </a:endParaRPr>
          </a:p>
          <a:p>
            <a:pPr marL="285750" indent="-285750">
              <a:buFont typeface="Wingdings" panose="05000000000000000000" pitchFamily="2" charset="2"/>
              <a:buChar char="Ø"/>
            </a:pPr>
            <a:r>
              <a:rPr lang="en-US" sz="2000" dirty="0">
                <a:latin typeface="+mj-lt"/>
              </a:rPr>
              <a:t>Additionally, the chapter discusses who should lead the change process and stresses the significance of establishing effective relationships through trust and clarity about the client's concerns.</a:t>
            </a:r>
          </a:p>
        </p:txBody>
      </p:sp>
    </p:spTree>
    <p:extLst>
      <p:ext uri="{BB962C8B-B14F-4D97-AF65-F5344CB8AC3E}">
        <p14:creationId xmlns:p14="http://schemas.microsoft.com/office/powerpoint/2010/main" val="23068925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3710" y="624672"/>
            <a:ext cx="8980185" cy="5503238"/>
          </a:xfrm>
          <a:prstGeom prst="rect">
            <a:avLst/>
          </a:prstGeom>
        </p:spPr>
        <p:txBody>
          <a:bodyPr wrap="square">
            <a:spAutoFit/>
          </a:bodyPr>
          <a:ls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1"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REFERENCES </a:t>
            </a:r>
            <a:endParaRPr kumimoji="0" lang="en-US" sz="18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(2022) The Theory and Practice of Change Management 6</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th</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Bloomsbury Publishing PLC.</a:t>
            </a:r>
            <a:endPar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(2014) The Theory and Practice of Change Management 4</a:t>
            </a:r>
            <a:r>
              <a:rPr kumimoji="0" lang="en-US" sz="2400" b="0" i="0" u="none" strike="noStrike" kern="1200" cap="none" spc="0" normalizeH="0" baseline="3000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th</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Edition. </a:t>
            </a:r>
            <a:r>
              <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rPr>
              <a:t>Palgrave Macmillan. </a:t>
            </a:r>
            <a:r>
              <a:rPr lang="en-US" sz="2400" dirty="0">
                <a:ea typeface="Calibri" panose="020F0502020204030204" pitchFamily="34" charset="0"/>
                <a:cs typeface="Times New Roman" panose="02020603050405020304" pitchFamily="18" charset="0"/>
              </a:rPr>
              <a:t>United Kingdom</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(2010) The Theory and Practice of Change Management 3</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rd</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Palgrave Macmillan. United Kingdom</a:t>
            </a:r>
          </a:p>
          <a:p>
            <a:pPr marL="342900" lvl="0" indent="-342900" algn="just">
              <a:lnSpc>
                <a:spcPct val="150000"/>
              </a:lnSpc>
              <a:spcBef>
                <a:spcPts val="0"/>
              </a:spcBef>
              <a:spcAft>
                <a:spcPts val="0"/>
              </a:spcAft>
              <a:buFont typeface="Symbol" panose="05050102010706020507" pitchFamily="18" charset="2"/>
              <a:buChar char=""/>
              <a:defRPr/>
            </a:pP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Kotter, John P. (1996) </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Leading Change. </a:t>
            </a:r>
            <a:r>
              <a:rPr lang="en-US" sz="2400" dirty="0"/>
              <a:t>Harvard Business School Press</a:t>
            </a:r>
            <a:r>
              <a:rPr lang="en-US" sz="2400" dirty="0">
                <a:ea typeface="Calibri" panose="020F0502020204030204" pitchFamily="34" charset="0"/>
                <a:cs typeface="Times New Roman" panose="02020603050405020304" pitchFamily="18" charset="0"/>
              </a:rPr>
              <a:t>. USA. </a:t>
            </a:r>
            <a:r>
              <a:rPr lang="de-DE" sz="2400" dirty="0"/>
              <a:t>ISBN 10: 0875847471 / ISBN 13: 9780875847474</a:t>
            </a:r>
            <a:endParaRPr lang="en-US" sz="2400" dirty="0">
              <a:ea typeface="Calibri" panose="020F0502020204030204" pitchFamily="34"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0321" y="664063"/>
            <a:ext cx="8994580" cy="5689250"/>
          </a:xfrm>
          <a:prstGeom prst="rect">
            <a:avLst/>
          </a:prstGeom>
        </p:spPr>
        <p:txBody>
          <a:bodyPr wrap="square">
            <a:spAutoFit/>
          </a:bodyPr>
          <a:lstStyle/>
          <a:p>
            <a:pPr algn="just">
              <a:lnSpc>
                <a:spcPct val="150000"/>
              </a:lnSpc>
              <a:spcBef>
                <a:spcPts val="0"/>
              </a:spcBef>
              <a:spcAft>
                <a:spcPts val="800"/>
              </a:spcAft>
              <a:defRPr/>
            </a:pPr>
            <a:r>
              <a:rPr lang="en-US" sz="1600" b="1" u="sng" dirty="0">
                <a:latin typeface="+mj-lt"/>
                <a:ea typeface="Cambria" panose="02040503050406030204" pitchFamily="18" charset="0"/>
                <a:cs typeface="Cambria" panose="02040503050406030204" pitchFamily="18" charset="0"/>
              </a:rPr>
              <a:t>Online Sources</a:t>
            </a:r>
            <a:endParaRPr lang="en-US" sz="1600" b="1" u="sng" dirty="0">
              <a:latin typeface="+mj-lt"/>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https://slideplayer.com/slide/13711905/</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https://online.hbs.edu/blog/post/change-management-process</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https://asq.org/quality-resources/change-management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https://www.mindtools.com/ahpnreq/the-four-principles-of-change-management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https://whatfix.com/change-management/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https://www.michiganstateuniversityonline.com/resources/leadership/what-is-change-management/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https://hbr.org/2005/10/the-hard-side-of-change-management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https://www.shrm.org/resourcesandtools/tools-and-samples/toolkits/pages/managingorganizationalchange.aspx</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https://www.coursera.org/articles/change-management-process</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https://www.apm.org.uk/resources/what-is-project-management/what-is-change-management/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https://www.imd.org/reflections/change-management/</a:t>
            </a:r>
          </a:p>
          <a:p>
            <a:pPr marL="342900" indent="-342900" algn="just">
              <a:lnSpc>
                <a:spcPct val="150000"/>
              </a:lnSpc>
              <a:spcBef>
                <a:spcPts val="0"/>
              </a:spcBef>
              <a:spcAft>
                <a:spcPts val="0"/>
              </a:spcAft>
              <a:buFont typeface="Symbol" panose="05050102010706020507" pitchFamily="18" charset="2"/>
              <a:buChar char=""/>
              <a:defRPr/>
            </a:pPr>
            <a:endParaRPr lang="en-US" sz="1600" dirty="0">
              <a:latin typeface="+mj-lt"/>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2"/>
          <p:cNvSpPr txBox="1"/>
          <p:nvPr/>
        </p:nvSpPr>
        <p:spPr>
          <a:xfrm>
            <a:off x="2387702" y="1293782"/>
            <a:ext cx="7421218"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3800" dirty="0">
                <a:solidFill>
                  <a:schemeClr val="dk1"/>
                </a:solidFill>
                <a:latin typeface="Calibri"/>
                <a:ea typeface="Calibri"/>
                <a:cs typeface="Calibri"/>
                <a:sym typeface="Calibri"/>
              </a:rPr>
              <a:t>The End </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495</TotalTime>
  <Words>1063</Words>
  <Application>Microsoft Office PowerPoint</Application>
  <PresentationFormat>Widescreen</PresentationFormat>
  <Paragraphs>121</Paragraphs>
  <Slides>30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Symbol</vt:lpstr>
      <vt:lpstr>Wingdings</vt:lpstr>
      <vt:lpstr>Cambria</vt:lpstr>
      <vt:lpstr>Arial</vt:lpstr>
      <vt:lpstr>Calibri</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Ella</dc:creator>
  <cp:lastModifiedBy>Dr. Ella</cp:lastModifiedBy>
  <cp:revision>58</cp:revision>
  <dcterms:created xsi:type="dcterms:W3CDTF">2023-09-09T11:09:00Z</dcterms:created>
  <dcterms:modified xsi:type="dcterms:W3CDTF">2023-10-02T12:55:56Z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