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Lst>
  <p:sldSz cy="6858000" cx="12192000"/>
  <p:notesSz cx="6858000" cy="9144000"/>
  <p:embeddedFontLst>
    <p:embeddedFont>
      <p:font typeface="Open Sans"/>
      <p:regular r:id="rId37"/>
      <p:bold r:id="rId38"/>
      <p:italic r:id="rId39"/>
      <p:boldItalic r:id="rId4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41" roundtripDataSignature="AMtx7mjrMezHdafc+bWynQIjkPk2uH3aR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font" Target="fonts/OpenSans-boldItalic.fntdata"/><Relationship Id="rId20" Type="http://schemas.openxmlformats.org/officeDocument/2006/relationships/slide" Target="slides/slide16.xml"/><Relationship Id="rId41" Type="http://customschemas.google.com/relationships/presentationmetadata" Target="metadata"/><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font" Target="fonts/OpenSans-regular.fntdata"/><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font" Target="fonts/OpenSans-italic.fntdata"/><Relationship Id="rId16" Type="http://schemas.openxmlformats.org/officeDocument/2006/relationships/slide" Target="slides/slide12.xml"/><Relationship Id="rId38" Type="http://schemas.openxmlformats.org/officeDocument/2006/relationships/font" Target="fonts/OpenSans-bold.fntdata"/><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2" name="Google Shape;82;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p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4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p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4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4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4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p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4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5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p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5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p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5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5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5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5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5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5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5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5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6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6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6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6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6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6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6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6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6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6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7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7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7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7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7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3" name="Google Shape;263;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3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68" name="Google Shape;268;p3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1" name="Shape 11"/>
        <p:cNvGrpSpPr/>
        <p:nvPr/>
      </p:nvGrpSpPr>
      <p:grpSpPr>
        <a:xfrm>
          <a:off x="0" y="0"/>
          <a:ext cx="0" cy="0"/>
          <a:chOff x="0" y="0"/>
          <a:chExt cx="0" cy="0"/>
        </a:xfrm>
      </p:grpSpPr>
      <p:sp>
        <p:nvSpPr>
          <p:cNvPr id="12" name="Google Shape;12;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 name="Google Shape;13;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 name="Google Shape;14;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35"/>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35"/>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3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37"/>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37"/>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38"/>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38"/>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39"/>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39"/>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39"/>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39"/>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39"/>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4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4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41"/>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41"/>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4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42"/>
          <p:cNvSpPr/>
          <p:nvPr>
            <p:ph idx="2" type="pic"/>
          </p:nvPr>
        </p:nvSpPr>
        <p:spPr>
          <a:xfrm>
            <a:off x="5183188" y="987425"/>
            <a:ext cx="6172200" cy="4873625"/>
          </a:xfrm>
          <a:prstGeom prst="rect">
            <a:avLst/>
          </a:prstGeom>
          <a:noFill/>
          <a:ln>
            <a:noFill/>
          </a:ln>
        </p:spPr>
      </p:sp>
      <p:sp>
        <p:nvSpPr>
          <p:cNvPr id="64" name="Google Shape;64;p42"/>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4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43"/>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44"/>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44"/>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3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9" name="Google Shape;9;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0" name="Google Shape;10;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9.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1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1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1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10.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1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txBox="1"/>
          <p:nvPr/>
        </p:nvSpPr>
        <p:spPr>
          <a:xfrm>
            <a:off x="1072924" y="690399"/>
            <a:ext cx="10181230" cy="4233293"/>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dk1"/>
              </a:buClr>
              <a:buSzPts val="7200"/>
              <a:buFont typeface="Arial"/>
              <a:buNone/>
            </a:pPr>
            <a:r>
              <a:rPr b="1" i="0" lang="en-US" sz="7200" u="none" cap="none" strike="noStrike">
                <a:solidFill>
                  <a:schemeClr val="dk1"/>
                </a:solidFill>
                <a:latin typeface="Calibri"/>
                <a:ea typeface="Calibri"/>
                <a:cs typeface="Calibri"/>
                <a:sym typeface="Calibri"/>
              </a:rPr>
              <a:t>CHANGE MANAGEMENT</a:t>
            </a:r>
            <a:endParaRPr b="1" i="0" sz="4800" u="none" cap="none" strike="noStrike">
              <a:solidFill>
                <a:schemeClr val="dk1"/>
              </a:solidFill>
              <a:latin typeface="Calibri"/>
              <a:ea typeface="Calibri"/>
              <a:cs typeface="Calibri"/>
              <a:sym typeface="Calibri"/>
            </a:endParaRPr>
          </a:p>
          <a:p>
            <a:pPr indent="0" lvl="0" marL="0" marR="0" rtl="0" algn="ctr">
              <a:lnSpc>
                <a:spcPct val="90000"/>
              </a:lnSpc>
              <a:spcBef>
                <a:spcPts val="0"/>
              </a:spcBef>
              <a:spcAft>
                <a:spcPts val="0"/>
              </a:spcAft>
              <a:buClr>
                <a:schemeClr val="dk1"/>
              </a:buClr>
              <a:buSzPts val="4800"/>
              <a:buFont typeface="Arial"/>
              <a:buNone/>
            </a:pPr>
            <a:r>
              <a:t/>
            </a:r>
            <a:endParaRPr b="0" i="0" sz="4800" u="none" cap="none" strike="noStrike">
              <a:solidFill>
                <a:schemeClr val="dk1"/>
              </a:solidFill>
              <a:latin typeface="Calibri"/>
              <a:ea typeface="Calibri"/>
              <a:cs typeface="Calibri"/>
              <a:sym typeface="Calibri"/>
            </a:endParaRPr>
          </a:p>
          <a:p>
            <a:pPr indent="0" lvl="0" marL="0" marR="0" rtl="0" algn="ctr">
              <a:lnSpc>
                <a:spcPct val="90000"/>
              </a:lnSpc>
              <a:spcBef>
                <a:spcPts val="0"/>
              </a:spcBef>
              <a:spcAft>
                <a:spcPts val="0"/>
              </a:spcAft>
              <a:buClr>
                <a:schemeClr val="dk1"/>
              </a:buClr>
              <a:buSzPts val="4000"/>
              <a:buFont typeface="Arial"/>
              <a:buNone/>
            </a:pPr>
            <a:r>
              <a:rPr b="1" i="0" lang="en-US" sz="6000" u="none" cap="none" strike="noStrike">
                <a:solidFill>
                  <a:schemeClr val="dk1"/>
                </a:solidFill>
                <a:latin typeface="Calibri"/>
                <a:ea typeface="Calibri"/>
                <a:cs typeface="Calibri"/>
                <a:sym typeface="Calibri"/>
              </a:rPr>
              <a:t>Chapter 6</a:t>
            </a:r>
            <a:endParaRPr b="0" i="0" sz="6000" u="none" cap="none" strike="noStrike">
              <a:solidFill>
                <a:srgbClr val="000000"/>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4800"/>
              <a:buFont typeface="Arial"/>
              <a:buNone/>
            </a:pPr>
            <a:r>
              <a:rPr b="1" i="0" lang="en-US" sz="6000" u="none" cap="none" strike="noStrike">
                <a:solidFill>
                  <a:schemeClr val="dk1"/>
                </a:solidFill>
                <a:latin typeface="Calibri"/>
                <a:ea typeface="Calibri"/>
                <a:cs typeface="Calibri"/>
                <a:sym typeface="Calibri"/>
              </a:rPr>
              <a:t>Building Change Relationships </a:t>
            </a:r>
            <a:endParaRPr b="0" i="0" sz="6000" u="none" cap="none" strike="noStrike">
              <a:solidFill>
                <a:srgbClr val="000000"/>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4800"/>
              <a:buFont typeface="Arial"/>
              <a:buNone/>
            </a:pPr>
            <a:r>
              <a:t/>
            </a:r>
            <a:endParaRPr b="0" i="0" sz="2000" u="none" cap="none" strike="noStrike">
              <a:solidFill>
                <a:schemeClr val="dk1"/>
              </a:solidFill>
              <a:latin typeface="Calibri"/>
              <a:ea typeface="Calibri"/>
              <a:cs typeface="Calibri"/>
              <a:sym typeface="Calibri"/>
            </a:endParaRPr>
          </a:p>
          <a:p>
            <a:pPr indent="0" lvl="0" marL="0" marR="0" rtl="0" algn="ctr">
              <a:lnSpc>
                <a:spcPct val="90000"/>
              </a:lnSpc>
              <a:spcBef>
                <a:spcPts val="0"/>
              </a:spcBef>
              <a:spcAft>
                <a:spcPts val="0"/>
              </a:spcAft>
              <a:buClr>
                <a:schemeClr val="dk1"/>
              </a:buClr>
              <a:buSzPts val="4800"/>
              <a:buFont typeface="Arial"/>
              <a:buNone/>
            </a:pPr>
            <a:r>
              <a:t/>
            </a:r>
            <a:endParaRPr b="0" i="0" sz="1050" u="none" cap="none" strike="noStrike">
              <a:solidFill>
                <a:schemeClr val="dk1"/>
              </a:solidFill>
              <a:latin typeface="Calibri"/>
              <a:ea typeface="Calibri"/>
              <a:cs typeface="Calibri"/>
              <a:sym typeface="Calibri"/>
            </a:endParaRPr>
          </a:p>
          <a:p>
            <a:pPr indent="0" lvl="0" marL="0" marR="0" rtl="0" algn="l">
              <a:lnSpc>
                <a:spcPct val="90000"/>
              </a:lnSpc>
              <a:spcBef>
                <a:spcPts val="0"/>
              </a:spcBef>
              <a:spcAft>
                <a:spcPts val="0"/>
              </a:spcAft>
              <a:buClr>
                <a:schemeClr val="dk1"/>
              </a:buClr>
              <a:buSzPts val="2000"/>
              <a:buFont typeface="Arial"/>
              <a:buNone/>
            </a:pPr>
            <a:r>
              <a:rPr b="0" i="0" lang="en-US" sz="2000" u="none" cap="none" strike="noStrike">
                <a:solidFill>
                  <a:schemeClr val="dk1"/>
                </a:solidFill>
                <a:latin typeface="Calibri"/>
                <a:ea typeface="Calibri"/>
                <a:cs typeface="Calibri"/>
                <a:sym typeface="Calibri"/>
              </a:rPr>
              <a:t>					Lecturer: Dr. Michaella DeLeon Castillo</a:t>
            </a:r>
            <a:endParaRPr b="0" i="0" sz="1400" u="none" cap="none" strike="noStrike">
              <a:solidFill>
                <a:srgbClr val="000000"/>
              </a:solidFill>
              <a:latin typeface="Arial"/>
              <a:ea typeface="Arial"/>
              <a:cs typeface="Arial"/>
              <a:sym typeface="Arial"/>
            </a:endParaRPr>
          </a:p>
          <a:p>
            <a:pPr indent="0" lvl="0" marL="0" marR="0" rtl="0" algn="l">
              <a:lnSpc>
                <a:spcPct val="90000"/>
              </a:lnSpc>
              <a:spcBef>
                <a:spcPts val="0"/>
              </a:spcBef>
              <a:spcAft>
                <a:spcPts val="0"/>
              </a:spcAft>
              <a:buClr>
                <a:schemeClr val="dk1"/>
              </a:buClr>
              <a:buSzPts val="2000"/>
              <a:buFont typeface="Arial"/>
              <a:buNone/>
            </a:pPr>
            <a:r>
              <a:rPr b="0" i="0" lang="en-US" sz="2000" u="none" cap="none" strike="noStrike">
                <a:solidFill>
                  <a:schemeClr val="dk1"/>
                </a:solidFill>
                <a:latin typeface="Calibri"/>
                <a:ea typeface="Calibri"/>
                <a:cs typeface="Calibri"/>
                <a:sym typeface="Calibri"/>
              </a:rPr>
              <a:t>					Philippines</a:t>
            </a:r>
            <a:endParaRPr b="0" i="0" sz="1400" u="none" cap="none" strike="noStrike">
              <a:solidFill>
                <a:srgbClr val="000000"/>
              </a:solidFill>
              <a:latin typeface="Arial"/>
              <a:ea typeface="Arial"/>
              <a:cs typeface="Arial"/>
              <a:sym typeface="Arial"/>
            </a:endParaRPr>
          </a:p>
          <a:p>
            <a:pPr indent="0" lvl="0" marL="0" marR="0" rtl="0" algn="ctr">
              <a:lnSpc>
                <a:spcPct val="90000"/>
              </a:lnSpc>
              <a:spcBef>
                <a:spcPts val="0"/>
              </a:spcBef>
              <a:spcAft>
                <a:spcPts val="0"/>
              </a:spcAft>
              <a:buClr>
                <a:schemeClr val="dk1"/>
              </a:buClr>
              <a:buSzPts val="4800"/>
              <a:buFont typeface="Arial"/>
              <a:buNone/>
            </a:pPr>
            <a:r>
              <a:t/>
            </a:r>
            <a:endParaRPr b="0" i="0" sz="4800" u="none" cap="none" strike="noStrike">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3" presetSubtype="16">
                                  <p:stCondLst>
                                    <p:cond delay="0"/>
                                  </p:stCondLst>
                                  <p:childTnLst>
                                    <p:set>
                                      <p:cBhvr>
                                        <p:cTn dur="1" fill="hold">
                                          <p:stCondLst>
                                            <p:cond delay="0"/>
                                          </p:stCondLst>
                                        </p:cTn>
                                        <p:tgtEl>
                                          <p:spTgt spid="84"/>
                                        </p:tgtEl>
                                        <p:attrNameLst>
                                          <p:attrName>style.visibility</p:attrName>
                                        </p:attrNameLst>
                                      </p:cBhvr>
                                      <p:to>
                                        <p:strVal val="visible"/>
                                      </p:to>
                                    </p:set>
                                    <p:anim calcmode="lin" valueType="num">
                                      <p:cBhvr additive="base">
                                        <p:cTn dur="2000"/>
                                        <p:tgtEl>
                                          <p:spTgt spid="84"/>
                                        </p:tgtEl>
                                        <p:attrNameLst>
                                          <p:attrName>ppt_w</p:attrName>
                                        </p:attrNameLst>
                                      </p:cBhvr>
                                      <p:tavLst>
                                        <p:tav fmla="" tm="0">
                                          <p:val>
                                            <p:strVal val="0"/>
                                          </p:val>
                                        </p:tav>
                                        <p:tav fmla="" tm="100000">
                                          <p:val>
                                            <p:strVal val="#ppt_w"/>
                                          </p:val>
                                        </p:tav>
                                      </p:tavLst>
                                    </p:anim>
                                    <p:anim calcmode="lin" valueType="num">
                                      <p:cBhvr additive="base">
                                        <p:cTn dur="2000"/>
                                        <p:tgtEl>
                                          <p:spTgt spid="84"/>
                                        </p:tgtEl>
                                        <p:attrNameLst>
                                          <p:attrName>ppt_h</p:attrName>
                                        </p:attrNameLst>
                                      </p:cBhvr>
                                      <p:tavLst>
                                        <p:tav fmla="" tm="0">
                                          <p:val>
                                            <p:strVal val="0"/>
                                          </p:val>
                                        </p:tav>
                                        <p:tav fmla=""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45"/>
          <p:cNvSpPr txBox="1"/>
          <p:nvPr/>
        </p:nvSpPr>
        <p:spPr>
          <a:xfrm>
            <a:off x="872197" y="478301"/>
            <a:ext cx="4754880"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Learning Objectives </a:t>
            </a:r>
            <a:endParaRPr/>
          </a:p>
        </p:txBody>
      </p:sp>
      <p:sp>
        <p:nvSpPr>
          <p:cNvPr id="90" name="Google Shape;90;p45"/>
          <p:cNvSpPr/>
          <p:nvPr/>
        </p:nvSpPr>
        <p:spPr>
          <a:xfrm>
            <a:off x="2883878" y="1162096"/>
            <a:ext cx="8187396" cy="5217326"/>
          </a:xfrm>
          <a:prstGeom prst="rect">
            <a:avLst/>
          </a:prstGeom>
          <a:noFill/>
          <a:ln>
            <a:noFill/>
          </a:ln>
        </p:spPr>
        <p:txBody>
          <a:bodyPr anchorCtr="0" anchor="t" bIns="45700" lIns="91425" spcFirstLastPara="1" rIns="91425" wrap="square" tIns="45700">
            <a:spAutoFit/>
          </a:bodyPr>
          <a:lstStyle/>
          <a:p>
            <a:pPr indent="-285750" lvl="0" marL="285750" marR="0" rtl="0" algn="l">
              <a:lnSpc>
                <a:spcPct val="150000"/>
              </a:lnSpc>
              <a:spcBef>
                <a:spcPts val="0"/>
              </a:spcBef>
              <a:spcAft>
                <a:spcPts val="0"/>
              </a:spcAft>
              <a:buClr>
                <a:srgbClr val="000000"/>
              </a:buClr>
              <a:buSzPts val="1600"/>
              <a:buFont typeface="Arial"/>
              <a:buChar char="•"/>
            </a:pPr>
            <a:r>
              <a:rPr b="1" i="0" lang="en-US" sz="1600" u="none" cap="none" strike="noStrike">
                <a:solidFill>
                  <a:schemeClr val="dk1"/>
                </a:solidFill>
                <a:latin typeface="Arial"/>
                <a:ea typeface="Arial"/>
                <a:cs typeface="Arial"/>
                <a:sym typeface="Arial"/>
              </a:rPr>
              <a:t>Intervention Purpose</a:t>
            </a:r>
            <a:r>
              <a:rPr b="0" i="0" lang="en-US" sz="1600" u="none" cap="none" strike="noStrike">
                <a:solidFill>
                  <a:schemeClr val="dk1"/>
                </a:solidFill>
                <a:latin typeface="Arial"/>
                <a:ea typeface="Arial"/>
                <a:cs typeface="Arial"/>
                <a:sym typeface="Arial"/>
              </a:rPr>
              <a:t>:</a:t>
            </a:r>
            <a:endParaRPr/>
          </a:p>
          <a:p>
            <a:pPr indent="-285750" lvl="1" marL="742950" marR="0" rtl="0" algn="l">
              <a:lnSpc>
                <a:spcPct val="150000"/>
              </a:lnSpc>
              <a:spcBef>
                <a:spcPts val="0"/>
              </a:spcBef>
              <a:spcAft>
                <a:spcPts val="0"/>
              </a:spcAft>
              <a:buClr>
                <a:srgbClr val="000000"/>
              </a:buClr>
              <a:buSzPts val="1600"/>
              <a:buFont typeface="Arial"/>
              <a:buChar char="•"/>
            </a:pPr>
            <a:r>
              <a:rPr b="0" i="0" lang="en-US" sz="1600" u="none" cap="none" strike="noStrike">
                <a:solidFill>
                  <a:schemeClr val="dk1"/>
                </a:solidFill>
                <a:latin typeface="Arial"/>
                <a:ea typeface="Arial"/>
                <a:cs typeface="Arial"/>
                <a:sym typeface="Arial"/>
              </a:rPr>
              <a:t>Understand the primary goal of interventions in organizational change for achieving system-enhancing outcomes.</a:t>
            </a:r>
            <a:endParaRPr/>
          </a:p>
          <a:p>
            <a:pPr indent="-285750" lvl="0" marL="285750" marR="0" rtl="0" algn="l">
              <a:lnSpc>
                <a:spcPct val="150000"/>
              </a:lnSpc>
              <a:spcBef>
                <a:spcPts val="0"/>
              </a:spcBef>
              <a:spcAft>
                <a:spcPts val="0"/>
              </a:spcAft>
              <a:buClr>
                <a:srgbClr val="000000"/>
              </a:buClr>
              <a:buSzPts val="1600"/>
              <a:buFont typeface="Arial"/>
              <a:buChar char="•"/>
            </a:pPr>
            <a:r>
              <a:rPr b="1" i="0" lang="en-US" sz="1600" u="none" cap="none" strike="noStrike">
                <a:solidFill>
                  <a:schemeClr val="dk1"/>
                </a:solidFill>
                <a:latin typeface="Arial"/>
                <a:ea typeface="Arial"/>
                <a:cs typeface="Arial"/>
                <a:sym typeface="Arial"/>
              </a:rPr>
              <a:t>Intervention Modes</a:t>
            </a:r>
            <a:r>
              <a:rPr b="0" i="0" lang="en-US" sz="1600" u="none" cap="none" strike="noStrike">
                <a:solidFill>
                  <a:schemeClr val="dk1"/>
                </a:solidFill>
                <a:latin typeface="Arial"/>
                <a:ea typeface="Arial"/>
                <a:cs typeface="Arial"/>
                <a:sym typeface="Arial"/>
              </a:rPr>
              <a:t>:</a:t>
            </a:r>
            <a:endParaRPr/>
          </a:p>
          <a:p>
            <a:pPr indent="-285750" lvl="1" marL="742950" marR="0" rtl="0" algn="l">
              <a:lnSpc>
                <a:spcPct val="150000"/>
              </a:lnSpc>
              <a:spcBef>
                <a:spcPts val="0"/>
              </a:spcBef>
              <a:spcAft>
                <a:spcPts val="0"/>
              </a:spcAft>
              <a:buClr>
                <a:srgbClr val="000000"/>
              </a:buClr>
              <a:buSzPts val="1600"/>
              <a:buFont typeface="Arial"/>
              <a:buChar char="•"/>
            </a:pPr>
            <a:r>
              <a:rPr b="0" i="0" lang="en-US" sz="1600" u="none" cap="none" strike="noStrike">
                <a:solidFill>
                  <a:schemeClr val="dk1"/>
                </a:solidFill>
                <a:latin typeface="Arial"/>
                <a:ea typeface="Arial"/>
                <a:cs typeface="Arial"/>
                <a:sym typeface="Arial"/>
              </a:rPr>
              <a:t>Differentiate between the five intervention modes: Advising, Supporting, Theorizing, Challenging, and Information Gathering.</a:t>
            </a:r>
            <a:endParaRPr/>
          </a:p>
          <a:p>
            <a:pPr indent="-285750" lvl="0" marL="285750" marR="0" rtl="0" algn="l">
              <a:lnSpc>
                <a:spcPct val="150000"/>
              </a:lnSpc>
              <a:spcBef>
                <a:spcPts val="0"/>
              </a:spcBef>
              <a:spcAft>
                <a:spcPts val="0"/>
              </a:spcAft>
              <a:buClr>
                <a:srgbClr val="000000"/>
              </a:buClr>
              <a:buSzPts val="1600"/>
              <a:buFont typeface="Arial"/>
              <a:buChar char="•"/>
            </a:pPr>
            <a:r>
              <a:rPr b="1" i="0" lang="en-US" sz="1600" u="none" cap="none" strike="noStrike">
                <a:solidFill>
                  <a:schemeClr val="dk1"/>
                </a:solidFill>
                <a:latin typeface="Arial"/>
                <a:ea typeface="Arial"/>
                <a:cs typeface="Arial"/>
                <a:sym typeface="Arial"/>
              </a:rPr>
              <a:t>Promoting Self-Sufficiency</a:t>
            </a:r>
            <a:r>
              <a:rPr b="0" i="0" lang="en-US" sz="1600" u="none" cap="none" strike="noStrike">
                <a:solidFill>
                  <a:schemeClr val="dk1"/>
                </a:solidFill>
                <a:latin typeface="Arial"/>
                <a:ea typeface="Arial"/>
                <a:cs typeface="Arial"/>
                <a:sym typeface="Arial"/>
              </a:rPr>
              <a:t>:</a:t>
            </a:r>
            <a:endParaRPr/>
          </a:p>
          <a:p>
            <a:pPr indent="-285750" lvl="1" marL="742950" marR="0" rtl="0" algn="l">
              <a:lnSpc>
                <a:spcPct val="150000"/>
              </a:lnSpc>
              <a:spcBef>
                <a:spcPts val="0"/>
              </a:spcBef>
              <a:spcAft>
                <a:spcPts val="0"/>
              </a:spcAft>
              <a:buClr>
                <a:srgbClr val="000000"/>
              </a:buClr>
              <a:buSzPts val="1600"/>
              <a:buFont typeface="Arial"/>
              <a:buChar char="•"/>
            </a:pPr>
            <a:r>
              <a:rPr b="0" i="0" lang="en-US" sz="1600" u="none" cap="none" strike="noStrike">
                <a:solidFill>
                  <a:schemeClr val="dk1"/>
                </a:solidFill>
                <a:latin typeface="Arial"/>
                <a:ea typeface="Arial"/>
                <a:cs typeface="Arial"/>
                <a:sym typeface="Arial"/>
              </a:rPr>
              <a:t>Learn how to encourage client self-sufficiency and problem-solving abilities.</a:t>
            </a:r>
            <a:endParaRPr/>
          </a:p>
          <a:p>
            <a:pPr indent="-285750" lvl="0" marL="285750" marR="0" rtl="0" algn="l">
              <a:lnSpc>
                <a:spcPct val="150000"/>
              </a:lnSpc>
              <a:spcBef>
                <a:spcPts val="0"/>
              </a:spcBef>
              <a:spcAft>
                <a:spcPts val="0"/>
              </a:spcAft>
              <a:buClr>
                <a:srgbClr val="000000"/>
              </a:buClr>
              <a:buSzPts val="1600"/>
              <a:buFont typeface="Arial"/>
              <a:buChar char="•"/>
            </a:pPr>
            <a:r>
              <a:rPr b="1" i="0" lang="en-US" sz="1600" u="none" cap="none" strike="noStrike">
                <a:solidFill>
                  <a:schemeClr val="dk1"/>
                </a:solidFill>
                <a:latin typeface="Arial"/>
                <a:ea typeface="Arial"/>
                <a:cs typeface="Arial"/>
                <a:sym typeface="Arial"/>
              </a:rPr>
              <a:t>Respectful Interpersonal Skills</a:t>
            </a:r>
            <a:r>
              <a:rPr b="0" i="0" lang="en-US" sz="1600" u="none" cap="none" strike="noStrike">
                <a:solidFill>
                  <a:schemeClr val="dk1"/>
                </a:solidFill>
                <a:latin typeface="Arial"/>
                <a:ea typeface="Arial"/>
                <a:cs typeface="Arial"/>
                <a:sym typeface="Arial"/>
              </a:rPr>
              <a:t>:</a:t>
            </a:r>
            <a:endParaRPr/>
          </a:p>
          <a:p>
            <a:pPr indent="-285750" lvl="1" marL="742950" marR="0" rtl="0" algn="l">
              <a:lnSpc>
                <a:spcPct val="150000"/>
              </a:lnSpc>
              <a:spcBef>
                <a:spcPts val="0"/>
              </a:spcBef>
              <a:spcAft>
                <a:spcPts val="0"/>
              </a:spcAft>
              <a:buClr>
                <a:srgbClr val="000000"/>
              </a:buClr>
              <a:buSzPts val="1600"/>
              <a:buFont typeface="Arial"/>
              <a:buChar char="•"/>
            </a:pPr>
            <a:r>
              <a:rPr b="0" i="0" lang="en-US" sz="1600" u="none" cap="none" strike="noStrike">
                <a:solidFill>
                  <a:schemeClr val="dk1"/>
                </a:solidFill>
                <a:latin typeface="Arial"/>
                <a:ea typeface="Arial"/>
                <a:cs typeface="Arial"/>
                <a:sym typeface="Arial"/>
              </a:rPr>
              <a:t>Develop interpersonal skills that demonstrate respect and suspend critical judgment during interventions.</a:t>
            </a:r>
            <a:endParaRPr/>
          </a:p>
          <a:p>
            <a:pPr indent="-285750" lvl="0" marL="285750" marR="0" rtl="0" algn="l">
              <a:lnSpc>
                <a:spcPct val="150000"/>
              </a:lnSpc>
              <a:spcBef>
                <a:spcPts val="0"/>
              </a:spcBef>
              <a:spcAft>
                <a:spcPts val="0"/>
              </a:spcAft>
              <a:buClr>
                <a:srgbClr val="000000"/>
              </a:buClr>
              <a:buSzPts val="1600"/>
              <a:buFont typeface="Arial"/>
              <a:buChar char="•"/>
            </a:pPr>
            <a:r>
              <a:rPr b="1" i="0" lang="en-US" sz="1600" u="none" cap="none" strike="noStrike">
                <a:solidFill>
                  <a:schemeClr val="dk1"/>
                </a:solidFill>
                <a:latin typeface="Arial"/>
                <a:ea typeface="Arial"/>
                <a:cs typeface="Arial"/>
                <a:sym typeface="Arial"/>
              </a:rPr>
              <a:t>Ethical Considerations</a:t>
            </a:r>
            <a:r>
              <a:rPr b="0" i="0" lang="en-US" sz="1600" u="none" cap="none" strike="noStrike">
                <a:solidFill>
                  <a:schemeClr val="dk1"/>
                </a:solidFill>
                <a:latin typeface="Arial"/>
                <a:ea typeface="Arial"/>
                <a:cs typeface="Arial"/>
                <a:sym typeface="Arial"/>
              </a:rPr>
              <a:t>:</a:t>
            </a:r>
            <a:endParaRPr/>
          </a:p>
          <a:p>
            <a:pPr indent="-285750" lvl="1" marL="742950" marR="0" rtl="0" algn="l">
              <a:lnSpc>
                <a:spcPct val="150000"/>
              </a:lnSpc>
              <a:spcBef>
                <a:spcPts val="0"/>
              </a:spcBef>
              <a:spcAft>
                <a:spcPts val="0"/>
              </a:spcAft>
              <a:buClr>
                <a:srgbClr val="000000"/>
              </a:buClr>
              <a:buSzPts val="1600"/>
              <a:buFont typeface="Arial"/>
              <a:buChar char="•"/>
            </a:pPr>
            <a:r>
              <a:rPr b="0" i="0" lang="en-US" sz="1600" u="none" cap="none" strike="noStrike">
                <a:solidFill>
                  <a:schemeClr val="dk1"/>
                </a:solidFill>
                <a:latin typeface="Arial"/>
                <a:ea typeface="Arial"/>
                <a:cs typeface="Arial"/>
                <a:sym typeface="Arial"/>
              </a:rPr>
              <a:t>Explore ethical challenges and strategies for ethical intervention in change management.</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p46"/>
          <p:cNvSpPr/>
          <p:nvPr/>
        </p:nvSpPr>
        <p:spPr>
          <a:xfrm>
            <a:off x="1311604" y="686657"/>
            <a:ext cx="6930102"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3600" u="none" cap="none" strike="noStrike">
                <a:solidFill>
                  <a:schemeClr val="dk1"/>
                </a:solidFill>
                <a:latin typeface="Arial"/>
                <a:ea typeface="Arial"/>
                <a:cs typeface="Arial"/>
                <a:sym typeface="Arial"/>
              </a:rPr>
              <a:t>Building change Relationships</a:t>
            </a:r>
            <a:endParaRPr b="0" i="0" sz="3600" u="none" cap="none" strike="noStrike">
              <a:solidFill>
                <a:schemeClr val="dk1"/>
              </a:solidFill>
              <a:latin typeface="Arial"/>
              <a:ea typeface="Arial"/>
              <a:cs typeface="Arial"/>
              <a:sym typeface="Arial"/>
            </a:endParaRPr>
          </a:p>
        </p:txBody>
      </p:sp>
      <p:pic>
        <p:nvPicPr>
          <p:cNvPr id="96" name="Google Shape;96;p46"/>
          <p:cNvPicPr preferRelativeResize="0"/>
          <p:nvPr/>
        </p:nvPicPr>
        <p:blipFill rotWithShape="1">
          <a:blip r:embed="rId3">
            <a:alphaModFix/>
          </a:blip>
          <a:srcRect b="0" l="0" r="0" t="0"/>
          <a:stretch/>
        </p:blipFill>
        <p:spPr>
          <a:xfrm>
            <a:off x="6625882" y="1260377"/>
            <a:ext cx="5283445" cy="3883858"/>
          </a:xfrm>
          <a:prstGeom prst="rect">
            <a:avLst/>
          </a:prstGeom>
          <a:noFill/>
          <a:ln>
            <a:noFill/>
          </a:ln>
        </p:spPr>
      </p:pic>
      <p:sp>
        <p:nvSpPr>
          <p:cNvPr id="97" name="Google Shape;97;p46"/>
          <p:cNvSpPr/>
          <p:nvPr/>
        </p:nvSpPr>
        <p:spPr>
          <a:xfrm>
            <a:off x="318868" y="1868734"/>
            <a:ext cx="6096000" cy="2246769"/>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lang="en-US" sz="2800" u="none" cap="none" strike="noStrike">
                <a:solidFill>
                  <a:srgbClr val="000000"/>
                </a:solidFill>
                <a:latin typeface="Arial"/>
                <a:ea typeface="Arial"/>
                <a:cs typeface="Arial"/>
                <a:sym typeface="Arial"/>
              </a:rPr>
              <a:t>Five modes of intervening and discusses the importance of change agents demonstrating a genuine respect for the people they are working with.</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47"/>
          <p:cNvSpPr/>
          <p:nvPr/>
        </p:nvSpPr>
        <p:spPr>
          <a:xfrm>
            <a:off x="1041009" y="506437"/>
            <a:ext cx="5767753"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3600" u="sng" cap="none" strike="noStrike">
                <a:solidFill>
                  <a:srgbClr val="000000"/>
                </a:solidFill>
                <a:latin typeface="Arial"/>
                <a:ea typeface="Arial"/>
                <a:cs typeface="Arial"/>
                <a:sym typeface="Arial"/>
              </a:rPr>
              <a:t>Intervention styles</a:t>
            </a:r>
            <a:endParaRPr b="0" i="0" sz="7200" u="sng" cap="none" strike="noStrike">
              <a:solidFill>
                <a:srgbClr val="000000"/>
              </a:solidFill>
              <a:latin typeface="Arial"/>
              <a:ea typeface="Arial"/>
              <a:cs typeface="Arial"/>
              <a:sym typeface="Arial"/>
            </a:endParaRPr>
          </a:p>
        </p:txBody>
      </p:sp>
      <p:pic>
        <p:nvPicPr>
          <p:cNvPr id="103" name="Google Shape;103;p47"/>
          <p:cNvPicPr preferRelativeResize="0"/>
          <p:nvPr/>
        </p:nvPicPr>
        <p:blipFill rotWithShape="1">
          <a:blip r:embed="rId3">
            <a:alphaModFix/>
          </a:blip>
          <a:srcRect b="0" l="0" r="0" t="0"/>
          <a:stretch/>
        </p:blipFill>
        <p:spPr>
          <a:xfrm>
            <a:off x="1420839" y="1623352"/>
            <a:ext cx="9356700" cy="3061625"/>
          </a:xfrm>
          <a:prstGeom prst="rect">
            <a:avLst/>
          </a:prstGeom>
          <a:noFill/>
          <a:ln>
            <a:noFill/>
          </a:ln>
        </p:spPr>
      </p:pic>
      <p:sp>
        <p:nvSpPr>
          <p:cNvPr id="104" name="Google Shape;104;p47"/>
          <p:cNvSpPr/>
          <p:nvPr/>
        </p:nvSpPr>
        <p:spPr>
          <a:xfrm>
            <a:off x="6457686" y="4431323"/>
            <a:ext cx="4360369" cy="33851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800"/>
              <a:buFont typeface="Arial"/>
              <a:buNone/>
            </a:pPr>
            <a:r>
              <a:rPr b="0" i="0" lang="en-US" sz="800" u="none" cap="none" strike="noStrike">
                <a:solidFill>
                  <a:srgbClr val="444444"/>
                </a:solidFill>
                <a:latin typeface="Open Sans"/>
                <a:ea typeface="Open Sans"/>
                <a:cs typeface="Open Sans"/>
                <a:sym typeface="Open Sans"/>
              </a:rPr>
              <a:t>John Hayes (2014), The Theory and Practice of Change Management, 4th ed. pp - 101</a:t>
            </a:r>
            <a:endParaRPr b="0" i="0" sz="800" u="none" cap="none" strike="noStrike">
              <a:solidFill>
                <a:srgbClr val="444444"/>
              </a:solidFill>
              <a:latin typeface="Open Sans"/>
              <a:ea typeface="Open Sans"/>
              <a:cs typeface="Open Sans"/>
              <a:sym typeface="Open Sans"/>
            </a:endParaRPr>
          </a:p>
          <a:p>
            <a:pPr indent="0" lvl="0" marL="0" marR="0" rtl="0" algn="l">
              <a:lnSpc>
                <a:spcPct val="100000"/>
              </a:lnSpc>
              <a:spcBef>
                <a:spcPts val="0"/>
              </a:spcBef>
              <a:spcAft>
                <a:spcPts val="0"/>
              </a:spcAft>
              <a:buClr>
                <a:srgbClr val="000000"/>
              </a:buClr>
              <a:buSzPts val="800"/>
              <a:buFont typeface="Arial"/>
              <a:buNone/>
            </a:pPr>
            <a:r>
              <a:t/>
            </a:r>
            <a:endParaRPr b="0" i="0" sz="800" u="none" cap="none" strike="noStrike">
              <a:solidFill>
                <a:schemeClr val="dk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48"/>
          <p:cNvSpPr/>
          <p:nvPr/>
        </p:nvSpPr>
        <p:spPr>
          <a:xfrm>
            <a:off x="995125" y="813265"/>
            <a:ext cx="3403496" cy="83099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4800" u="none" cap="none" strike="noStrike">
                <a:solidFill>
                  <a:srgbClr val="000000"/>
                </a:solidFill>
                <a:latin typeface="Arial"/>
                <a:ea typeface="Arial"/>
                <a:cs typeface="Arial"/>
                <a:sym typeface="Arial"/>
              </a:rPr>
              <a:t>Scenario A</a:t>
            </a:r>
            <a:endParaRPr b="0" i="0" sz="4800" u="none" cap="none" strike="noStrike">
              <a:solidFill>
                <a:srgbClr val="000000"/>
              </a:solidFill>
              <a:latin typeface="Arial"/>
              <a:ea typeface="Arial"/>
              <a:cs typeface="Arial"/>
              <a:sym typeface="Arial"/>
            </a:endParaRPr>
          </a:p>
        </p:txBody>
      </p:sp>
      <p:pic>
        <p:nvPicPr>
          <p:cNvPr id="110" name="Google Shape;110;p48"/>
          <p:cNvPicPr preferRelativeResize="0"/>
          <p:nvPr/>
        </p:nvPicPr>
        <p:blipFill rotWithShape="1">
          <a:blip r:embed="rId3">
            <a:alphaModFix/>
          </a:blip>
          <a:srcRect b="0" l="0" r="0" t="0"/>
          <a:stretch/>
        </p:blipFill>
        <p:spPr>
          <a:xfrm>
            <a:off x="823954" y="2380343"/>
            <a:ext cx="10524548" cy="780422"/>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49"/>
          <p:cNvSpPr/>
          <p:nvPr/>
        </p:nvSpPr>
        <p:spPr>
          <a:xfrm>
            <a:off x="995125" y="813265"/>
            <a:ext cx="3403496" cy="83099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4800" u="none" cap="none" strike="noStrike">
                <a:solidFill>
                  <a:srgbClr val="000000"/>
                </a:solidFill>
                <a:latin typeface="Arial"/>
                <a:ea typeface="Arial"/>
                <a:cs typeface="Arial"/>
                <a:sym typeface="Arial"/>
              </a:rPr>
              <a:t>Scenario B</a:t>
            </a:r>
            <a:endParaRPr b="0" i="0" sz="4800" u="none" cap="none" strike="noStrike">
              <a:solidFill>
                <a:srgbClr val="000000"/>
              </a:solidFill>
              <a:latin typeface="Arial"/>
              <a:ea typeface="Arial"/>
              <a:cs typeface="Arial"/>
              <a:sym typeface="Arial"/>
            </a:endParaRPr>
          </a:p>
        </p:txBody>
      </p:sp>
      <p:pic>
        <p:nvPicPr>
          <p:cNvPr id="116" name="Google Shape;116;p49"/>
          <p:cNvPicPr preferRelativeResize="0"/>
          <p:nvPr/>
        </p:nvPicPr>
        <p:blipFill rotWithShape="1">
          <a:blip r:embed="rId3">
            <a:alphaModFix/>
          </a:blip>
          <a:srcRect b="0" l="0" r="0" t="0"/>
          <a:stretch/>
        </p:blipFill>
        <p:spPr>
          <a:xfrm>
            <a:off x="1403358" y="2301166"/>
            <a:ext cx="8984460" cy="638981"/>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50"/>
          <p:cNvSpPr/>
          <p:nvPr/>
        </p:nvSpPr>
        <p:spPr>
          <a:xfrm>
            <a:off x="995125" y="813265"/>
            <a:ext cx="3403496" cy="83099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4800" u="none" cap="none" strike="noStrike">
                <a:solidFill>
                  <a:srgbClr val="000000"/>
                </a:solidFill>
                <a:latin typeface="Arial"/>
                <a:ea typeface="Arial"/>
                <a:cs typeface="Arial"/>
                <a:sym typeface="Arial"/>
              </a:rPr>
              <a:t>Scenario C</a:t>
            </a:r>
            <a:endParaRPr b="0" i="0" sz="4800" u="none" cap="none" strike="noStrike">
              <a:solidFill>
                <a:srgbClr val="000000"/>
              </a:solidFill>
              <a:latin typeface="Arial"/>
              <a:ea typeface="Arial"/>
              <a:cs typeface="Arial"/>
              <a:sym typeface="Arial"/>
            </a:endParaRPr>
          </a:p>
        </p:txBody>
      </p:sp>
      <p:pic>
        <p:nvPicPr>
          <p:cNvPr id="122" name="Google Shape;122;p50"/>
          <p:cNvPicPr preferRelativeResize="0"/>
          <p:nvPr/>
        </p:nvPicPr>
        <p:blipFill rotWithShape="1">
          <a:blip r:embed="rId3">
            <a:alphaModFix/>
          </a:blip>
          <a:srcRect b="0" l="0" r="0" t="0"/>
          <a:stretch/>
        </p:blipFill>
        <p:spPr>
          <a:xfrm>
            <a:off x="625905" y="2287099"/>
            <a:ext cx="10938838" cy="779658"/>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sp>
        <p:nvSpPr>
          <p:cNvPr id="127" name="Google Shape;127;p51"/>
          <p:cNvSpPr/>
          <p:nvPr/>
        </p:nvSpPr>
        <p:spPr>
          <a:xfrm>
            <a:off x="995125" y="813265"/>
            <a:ext cx="3403496" cy="83099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4800" u="none" cap="none" strike="noStrike">
                <a:solidFill>
                  <a:srgbClr val="000000"/>
                </a:solidFill>
                <a:latin typeface="Arial"/>
                <a:ea typeface="Arial"/>
                <a:cs typeface="Arial"/>
                <a:sym typeface="Arial"/>
              </a:rPr>
              <a:t>Scenario D</a:t>
            </a:r>
            <a:endParaRPr b="0" i="0" sz="4800" u="none" cap="none" strike="noStrike">
              <a:solidFill>
                <a:srgbClr val="000000"/>
              </a:solidFill>
              <a:latin typeface="Arial"/>
              <a:ea typeface="Arial"/>
              <a:cs typeface="Arial"/>
              <a:sym typeface="Arial"/>
            </a:endParaRPr>
          </a:p>
        </p:txBody>
      </p:sp>
      <p:pic>
        <p:nvPicPr>
          <p:cNvPr id="128" name="Google Shape;128;p51"/>
          <p:cNvPicPr preferRelativeResize="0"/>
          <p:nvPr/>
        </p:nvPicPr>
        <p:blipFill rotWithShape="1">
          <a:blip r:embed="rId3">
            <a:alphaModFix/>
          </a:blip>
          <a:srcRect b="0" l="0" r="0" t="0"/>
          <a:stretch/>
        </p:blipFill>
        <p:spPr>
          <a:xfrm>
            <a:off x="300772" y="2376267"/>
            <a:ext cx="11489274" cy="78896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sp>
        <p:nvSpPr>
          <p:cNvPr id="133" name="Google Shape;133;p52"/>
          <p:cNvSpPr/>
          <p:nvPr/>
        </p:nvSpPr>
        <p:spPr>
          <a:xfrm>
            <a:off x="995125" y="813265"/>
            <a:ext cx="3403496" cy="83099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4800" u="none" cap="none" strike="noStrike">
                <a:solidFill>
                  <a:srgbClr val="000000"/>
                </a:solidFill>
                <a:latin typeface="Arial"/>
                <a:ea typeface="Arial"/>
                <a:cs typeface="Arial"/>
                <a:sym typeface="Arial"/>
              </a:rPr>
              <a:t>Scenario E</a:t>
            </a:r>
            <a:endParaRPr b="0" i="0" sz="4800" u="none" cap="none" strike="noStrike">
              <a:solidFill>
                <a:srgbClr val="000000"/>
              </a:solidFill>
              <a:latin typeface="Arial"/>
              <a:ea typeface="Arial"/>
              <a:cs typeface="Arial"/>
              <a:sym typeface="Arial"/>
            </a:endParaRPr>
          </a:p>
        </p:txBody>
      </p:sp>
      <p:pic>
        <p:nvPicPr>
          <p:cNvPr id="134" name="Google Shape;134;p52"/>
          <p:cNvPicPr preferRelativeResize="0"/>
          <p:nvPr/>
        </p:nvPicPr>
        <p:blipFill rotWithShape="1">
          <a:blip r:embed="rId3">
            <a:alphaModFix/>
          </a:blip>
          <a:srcRect b="0" l="0" r="0" t="0"/>
          <a:stretch/>
        </p:blipFill>
        <p:spPr>
          <a:xfrm>
            <a:off x="267286" y="2544859"/>
            <a:ext cx="11924714" cy="865902"/>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p53"/>
          <p:cNvSpPr/>
          <p:nvPr/>
        </p:nvSpPr>
        <p:spPr>
          <a:xfrm>
            <a:off x="1104295" y="517844"/>
            <a:ext cx="2339102"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3600" u="none" cap="none" strike="noStrike">
                <a:solidFill>
                  <a:srgbClr val="000000"/>
                </a:solidFill>
                <a:latin typeface="Arial"/>
                <a:ea typeface="Arial"/>
                <a:cs typeface="Arial"/>
                <a:sym typeface="Arial"/>
              </a:rPr>
              <a:t>SCORING</a:t>
            </a:r>
            <a:endParaRPr b="0" i="0" sz="3600" u="none" cap="none" strike="noStrike">
              <a:solidFill>
                <a:srgbClr val="000000"/>
              </a:solidFill>
              <a:latin typeface="Arial"/>
              <a:ea typeface="Arial"/>
              <a:cs typeface="Arial"/>
              <a:sym typeface="Arial"/>
            </a:endParaRPr>
          </a:p>
        </p:txBody>
      </p:sp>
      <p:pic>
        <p:nvPicPr>
          <p:cNvPr id="140" name="Google Shape;140;p53"/>
          <p:cNvPicPr preferRelativeResize="0"/>
          <p:nvPr/>
        </p:nvPicPr>
        <p:blipFill rotWithShape="1">
          <a:blip r:embed="rId3">
            <a:alphaModFix/>
          </a:blip>
          <a:srcRect b="0" l="0" r="0" t="0"/>
          <a:stretch/>
        </p:blipFill>
        <p:spPr>
          <a:xfrm>
            <a:off x="1907710" y="1237957"/>
            <a:ext cx="8238919" cy="3593123"/>
          </a:xfrm>
          <a:prstGeom prst="rect">
            <a:avLst/>
          </a:prstGeom>
          <a:noFill/>
          <a:ln>
            <a:noFill/>
          </a:ln>
        </p:spPr>
      </p:pic>
      <p:sp>
        <p:nvSpPr>
          <p:cNvPr id="141" name="Google Shape;141;p53"/>
          <p:cNvSpPr/>
          <p:nvPr/>
        </p:nvSpPr>
        <p:spPr>
          <a:xfrm>
            <a:off x="6513957" y="4797083"/>
            <a:ext cx="4360369" cy="33851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800"/>
              <a:buFont typeface="Arial"/>
              <a:buNone/>
            </a:pPr>
            <a:r>
              <a:rPr b="0" i="0" lang="en-US" sz="800" u="none" cap="none" strike="noStrike">
                <a:solidFill>
                  <a:srgbClr val="444444"/>
                </a:solidFill>
                <a:latin typeface="Open Sans"/>
                <a:ea typeface="Open Sans"/>
                <a:cs typeface="Open Sans"/>
                <a:sym typeface="Open Sans"/>
              </a:rPr>
              <a:t>John Hayes (2014), The Theory and Practice of Change Management, 4th ed. pp - 105</a:t>
            </a:r>
            <a:endParaRPr b="0" i="0" sz="800" u="none" cap="none" strike="noStrike">
              <a:solidFill>
                <a:srgbClr val="444444"/>
              </a:solidFill>
              <a:latin typeface="Open Sans"/>
              <a:ea typeface="Open Sans"/>
              <a:cs typeface="Open Sans"/>
              <a:sym typeface="Open Sans"/>
            </a:endParaRPr>
          </a:p>
          <a:p>
            <a:pPr indent="0" lvl="0" marL="0" marR="0" rtl="0" algn="l">
              <a:lnSpc>
                <a:spcPct val="100000"/>
              </a:lnSpc>
              <a:spcBef>
                <a:spcPts val="0"/>
              </a:spcBef>
              <a:spcAft>
                <a:spcPts val="0"/>
              </a:spcAft>
              <a:buClr>
                <a:srgbClr val="000000"/>
              </a:buClr>
              <a:buSzPts val="800"/>
              <a:buFont typeface="Arial"/>
              <a:buNone/>
            </a:pPr>
            <a:r>
              <a:t/>
            </a:r>
            <a:endParaRPr b="0" i="0" sz="800" u="none" cap="none" strike="noStrike">
              <a:solidFill>
                <a:schemeClr val="dk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54"/>
          <p:cNvSpPr/>
          <p:nvPr/>
        </p:nvSpPr>
        <p:spPr>
          <a:xfrm>
            <a:off x="785076" y="700724"/>
            <a:ext cx="4689104"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3200" u="sng" cap="none" strike="noStrike">
                <a:solidFill>
                  <a:schemeClr val="dk1"/>
                </a:solidFill>
                <a:latin typeface="Arial"/>
                <a:ea typeface="Arial"/>
                <a:cs typeface="Arial"/>
                <a:sym typeface="Arial"/>
              </a:rPr>
              <a:t>The goal of intervening</a:t>
            </a:r>
            <a:endParaRPr b="0" i="0" sz="3200" u="sng" cap="none" strike="noStrike">
              <a:solidFill>
                <a:schemeClr val="dk1"/>
              </a:solidFill>
              <a:latin typeface="Arial"/>
              <a:ea typeface="Arial"/>
              <a:cs typeface="Arial"/>
              <a:sym typeface="Arial"/>
            </a:endParaRPr>
          </a:p>
        </p:txBody>
      </p:sp>
      <p:sp>
        <p:nvSpPr>
          <p:cNvPr id="147" name="Google Shape;147;p54"/>
          <p:cNvSpPr/>
          <p:nvPr/>
        </p:nvSpPr>
        <p:spPr>
          <a:xfrm>
            <a:off x="2780089" y="2023088"/>
            <a:ext cx="6236003" cy="1824923"/>
          </a:xfrm>
          <a:prstGeom prst="rect">
            <a:avLst/>
          </a:prstGeom>
          <a:noFill/>
          <a:ln>
            <a:noFill/>
          </a:ln>
        </p:spPr>
        <p:txBody>
          <a:bodyPr anchorCtr="0" anchor="t" bIns="45700" lIns="91425" spcFirstLastPara="1" rIns="91425" wrap="square" tIns="45700">
            <a:spAutoFit/>
          </a:bodyPr>
          <a:lstStyle/>
          <a:p>
            <a:pPr indent="-285750" lvl="0" marL="285750" marR="0" rtl="0" algn="l">
              <a:lnSpc>
                <a:spcPct val="150000"/>
              </a:lnSpc>
              <a:spcBef>
                <a:spcPts val="0"/>
              </a:spcBef>
              <a:spcAft>
                <a:spcPts val="0"/>
              </a:spcAft>
              <a:buClr>
                <a:srgbClr val="000000"/>
              </a:buClr>
              <a:buSzPts val="4000"/>
              <a:buFont typeface="Arial"/>
              <a:buChar char="•"/>
            </a:pPr>
            <a:r>
              <a:rPr b="0" i="0" lang="en-US" sz="4000" u="none" cap="none" strike="noStrike">
                <a:solidFill>
                  <a:srgbClr val="000000"/>
                </a:solidFill>
                <a:latin typeface="Arial"/>
                <a:ea typeface="Arial"/>
                <a:cs typeface="Arial"/>
                <a:sym typeface="Arial"/>
              </a:rPr>
              <a:t>Blake and Mouton (1986)</a:t>
            </a:r>
            <a:endParaRPr/>
          </a:p>
          <a:p>
            <a:pPr indent="-285750" lvl="0" marL="285750" marR="0" rtl="0" algn="l">
              <a:lnSpc>
                <a:spcPct val="150000"/>
              </a:lnSpc>
              <a:spcBef>
                <a:spcPts val="0"/>
              </a:spcBef>
              <a:spcAft>
                <a:spcPts val="0"/>
              </a:spcAft>
              <a:buClr>
                <a:srgbClr val="000000"/>
              </a:buClr>
              <a:buSzPts val="4000"/>
              <a:buFont typeface="Arial"/>
              <a:buChar char="•"/>
            </a:pPr>
            <a:r>
              <a:rPr b="0" i="0" lang="en-US" sz="4000" u="none" cap="none" strike="noStrike">
                <a:solidFill>
                  <a:srgbClr val="000000"/>
                </a:solidFill>
                <a:latin typeface="Arial"/>
                <a:ea typeface="Arial"/>
                <a:cs typeface="Arial"/>
                <a:sym typeface="Arial"/>
              </a:rPr>
              <a:t>Egan (2004</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55"/>
          <p:cNvSpPr/>
          <p:nvPr/>
        </p:nvSpPr>
        <p:spPr>
          <a:xfrm>
            <a:off x="479702" y="545979"/>
            <a:ext cx="8470589"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3200" u="sng" cap="none" strike="noStrike">
                <a:solidFill>
                  <a:schemeClr val="dk1"/>
                </a:solidFill>
                <a:latin typeface="Arial"/>
                <a:ea typeface="Arial"/>
                <a:cs typeface="Arial"/>
                <a:sym typeface="Arial"/>
              </a:rPr>
              <a:t>Prescriptive mode of intervening: advising</a:t>
            </a:r>
            <a:endParaRPr b="0" i="0" sz="3200" u="sng" cap="none" strike="noStrike">
              <a:solidFill>
                <a:schemeClr val="dk1"/>
              </a:solidFill>
              <a:latin typeface="Arial"/>
              <a:ea typeface="Arial"/>
              <a:cs typeface="Arial"/>
              <a:sym typeface="Arial"/>
            </a:endParaRPr>
          </a:p>
        </p:txBody>
      </p:sp>
      <p:sp>
        <p:nvSpPr>
          <p:cNvPr id="153" name="Google Shape;153;p55"/>
          <p:cNvSpPr/>
          <p:nvPr/>
        </p:nvSpPr>
        <p:spPr>
          <a:xfrm>
            <a:off x="1992739" y="2276305"/>
            <a:ext cx="8077852" cy="83099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2400" u="none" cap="none" strike="noStrike">
                <a:solidFill>
                  <a:srgbClr val="000000"/>
                </a:solidFill>
                <a:latin typeface="Arial"/>
                <a:ea typeface="Arial"/>
                <a:cs typeface="Arial"/>
                <a:sym typeface="Arial"/>
              </a:rPr>
              <a:t>The mode of intervening referred to as ‘</a:t>
            </a:r>
            <a:r>
              <a:rPr b="1" i="0" lang="en-US" sz="4800" u="none" cap="none" strike="noStrike">
                <a:solidFill>
                  <a:schemeClr val="dk1"/>
                </a:solidFill>
                <a:latin typeface="Arial"/>
                <a:ea typeface="Arial"/>
                <a:cs typeface="Arial"/>
                <a:sym typeface="Arial"/>
              </a:rPr>
              <a:t>advising</a:t>
            </a:r>
            <a:endParaRPr b="1" i="0" sz="2400" u="none" cap="none" strike="noStrike">
              <a:solidFill>
                <a:schemeClr val="dk1"/>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56"/>
          <p:cNvSpPr/>
          <p:nvPr/>
        </p:nvSpPr>
        <p:spPr>
          <a:xfrm>
            <a:off x="697186" y="461573"/>
            <a:ext cx="7035900"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3200" u="sng" cap="none" strike="noStrike">
                <a:solidFill>
                  <a:schemeClr val="dk1"/>
                </a:solidFill>
                <a:latin typeface="Arial"/>
                <a:ea typeface="Arial"/>
                <a:cs typeface="Arial"/>
                <a:sym typeface="Arial"/>
              </a:rPr>
              <a:t>Collaborative modes of intervening</a:t>
            </a:r>
            <a:endParaRPr b="0" i="0" sz="3200" u="sng" cap="none" strike="noStrike">
              <a:solidFill>
                <a:schemeClr val="dk1"/>
              </a:solidFill>
              <a:latin typeface="Arial"/>
              <a:ea typeface="Arial"/>
              <a:cs typeface="Arial"/>
              <a:sym typeface="Arial"/>
            </a:endParaRPr>
          </a:p>
        </p:txBody>
      </p:sp>
      <p:sp>
        <p:nvSpPr>
          <p:cNvPr id="159" name="Google Shape;159;p56"/>
          <p:cNvSpPr/>
          <p:nvPr/>
        </p:nvSpPr>
        <p:spPr>
          <a:xfrm>
            <a:off x="3174609" y="1859095"/>
            <a:ext cx="8557846" cy="397031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3600" u="none" cap="none" strike="noStrike">
                <a:solidFill>
                  <a:srgbClr val="000000"/>
                </a:solidFill>
                <a:latin typeface="Arial"/>
                <a:ea typeface="Arial"/>
                <a:cs typeface="Arial"/>
                <a:sym typeface="Arial"/>
              </a:rPr>
              <a:t>The other four modes of intervening: </a:t>
            </a:r>
            <a:endParaRPr/>
          </a:p>
          <a:p>
            <a:pPr indent="0" lvl="0" marL="0" marR="0" rtl="0" algn="l">
              <a:lnSpc>
                <a:spcPct val="100000"/>
              </a:lnSpc>
              <a:spcBef>
                <a:spcPts val="0"/>
              </a:spcBef>
              <a:spcAft>
                <a:spcPts val="0"/>
              </a:spcAft>
              <a:buNone/>
            </a:pPr>
            <a:r>
              <a:rPr b="0" i="0" lang="en-US" sz="3600" u="none" cap="none" strike="noStrike">
                <a:solidFill>
                  <a:srgbClr val="000000"/>
                </a:solidFill>
                <a:latin typeface="Arial"/>
                <a:ea typeface="Arial"/>
                <a:cs typeface="Arial"/>
                <a:sym typeface="Arial"/>
              </a:rPr>
              <a:t> </a:t>
            </a:r>
            <a:endParaRPr/>
          </a:p>
          <a:p>
            <a:pPr indent="-457200" lvl="0" marL="457200" marR="0" rtl="0" algn="l">
              <a:lnSpc>
                <a:spcPct val="100000"/>
              </a:lnSpc>
              <a:spcBef>
                <a:spcPts val="0"/>
              </a:spcBef>
              <a:spcAft>
                <a:spcPts val="0"/>
              </a:spcAft>
              <a:buClr>
                <a:srgbClr val="000000"/>
              </a:buClr>
              <a:buSzPts val="3600"/>
              <a:buFont typeface="Noto Sans Symbols"/>
              <a:buChar char="✔"/>
            </a:pPr>
            <a:r>
              <a:rPr b="0" i="0" lang="en-US" sz="3600" u="none" cap="none" strike="noStrike">
                <a:solidFill>
                  <a:srgbClr val="000000"/>
                </a:solidFill>
                <a:latin typeface="Arial"/>
                <a:ea typeface="Arial"/>
                <a:cs typeface="Arial"/>
                <a:sym typeface="Arial"/>
              </a:rPr>
              <a:t>Supporting</a:t>
            </a:r>
            <a:endParaRPr/>
          </a:p>
          <a:p>
            <a:pPr indent="-457200" lvl="0" marL="457200" marR="0" rtl="0" algn="l">
              <a:lnSpc>
                <a:spcPct val="100000"/>
              </a:lnSpc>
              <a:spcBef>
                <a:spcPts val="0"/>
              </a:spcBef>
              <a:spcAft>
                <a:spcPts val="0"/>
              </a:spcAft>
              <a:buClr>
                <a:srgbClr val="000000"/>
              </a:buClr>
              <a:buSzPts val="3600"/>
              <a:buFont typeface="Noto Sans Symbols"/>
              <a:buChar char="✔"/>
            </a:pPr>
            <a:r>
              <a:rPr b="0" i="0" lang="en-US" sz="3600" u="none" cap="none" strike="noStrike">
                <a:solidFill>
                  <a:srgbClr val="000000"/>
                </a:solidFill>
                <a:latin typeface="Arial"/>
                <a:ea typeface="Arial"/>
                <a:cs typeface="Arial"/>
                <a:sym typeface="Arial"/>
              </a:rPr>
              <a:t>Theorizing</a:t>
            </a:r>
            <a:endParaRPr/>
          </a:p>
          <a:p>
            <a:pPr indent="-457200" lvl="0" marL="457200" marR="0" rtl="0" algn="l">
              <a:lnSpc>
                <a:spcPct val="100000"/>
              </a:lnSpc>
              <a:spcBef>
                <a:spcPts val="0"/>
              </a:spcBef>
              <a:spcAft>
                <a:spcPts val="0"/>
              </a:spcAft>
              <a:buClr>
                <a:srgbClr val="000000"/>
              </a:buClr>
              <a:buSzPts val="3600"/>
              <a:buFont typeface="Noto Sans Symbols"/>
              <a:buChar char="✔"/>
            </a:pPr>
            <a:r>
              <a:rPr b="0" i="0" lang="en-US" sz="3600" u="none" cap="none" strike="noStrike">
                <a:solidFill>
                  <a:srgbClr val="000000"/>
                </a:solidFill>
                <a:latin typeface="Arial"/>
                <a:ea typeface="Arial"/>
                <a:cs typeface="Arial"/>
                <a:sym typeface="Arial"/>
              </a:rPr>
              <a:t>Challenging </a:t>
            </a:r>
            <a:endParaRPr/>
          </a:p>
          <a:p>
            <a:pPr indent="-457200" lvl="0" marL="457200" marR="0" rtl="0" algn="l">
              <a:lnSpc>
                <a:spcPct val="100000"/>
              </a:lnSpc>
              <a:spcBef>
                <a:spcPts val="0"/>
              </a:spcBef>
              <a:spcAft>
                <a:spcPts val="0"/>
              </a:spcAft>
              <a:buClr>
                <a:srgbClr val="000000"/>
              </a:buClr>
              <a:buSzPts val="3600"/>
              <a:buFont typeface="Noto Sans Symbols"/>
              <a:buChar char="✔"/>
            </a:pPr>
            <a:r>
              <a:rPr b="0" i="0" lang="en-US" sz="3600" u="none" cap="none" strike="noStrike">
                <a:solidFill>
                  <a:srgbClr val="000000"/>
                </a:solidFill>
                <a:latin typeface="Arial"/>
                <a:ea typeface="Arial"/>
                <a:cs typeface="Arial"/>
                <a:sym typeface="Arial"/>
              </a:rPr>
              <a:t>Information gathering </a:t>
            </a:r>
            <a:endParaRPr/>
          </a:p>
          <a:p>
            <a:pPr indent="0" lvl="0" marL="0" marR="0" rtl="0" algn="l">
              <a:lnSpc>
                <a:spcPct val="100000"/>
              </a:lnSpc>
              <a:spcBef>
                <a:spcPts val="0"/>
              </a:spcBef>
              <a:spcAft>
                <a:spcPts val="0"/>
              </a:spcAft>
              <a:buNone/>
            </a:pPr>
            <a:r>
              <a:t/>
            </a:r>
            <a:endParaRPr b="0" i="0" sz="3600" u="none" cap="none" strike="noStrike">
              <a:solidFill>
                <a:srgbClr val="000000"/>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57"/>
          <p:cNvSpPr/>
          <p:nvPr/>
        </p:nvSpPr>
        <p:spPr>
          <a:xfrm>
            <a:off x="864425" y="686657"/>
            <a:ext cx="4281941"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3200" u="none" cap="none" strike="noStrike">
                <a:solidFill>
                  <a:srgbClr val="000000"/>
                </a:solidFill>
                <a:latin typeface="Arial"/>
                <a:ea typeface="Arial"/>
                <a:cs typeface="Arial"/>
                <a:sym typeface="Arial"/>
              </a:rPr>
              <a:t>Supportive approach</a:t>
            </a:r>
            <a:endParaRPr b="0" i="0" sz="3200" u="none" cap="none" strike="noStrike">
              <a:solidFill>
                <a:srgbClr val="000000"/>
              </a:solidFill>
              <a:latin typeface="Arial"/>
              <a:ea typeface="Arial"/>
              <a:cs typeface="Arial"/>
              <a:sym typeface="Arial"/>
            </a:endParaRPr>
          </a:p>
        </p:txBody>
      </p:sp>
      <p:sp>
        <p:nvSpPr>
          <p:cNvPr id="165" name="Google Shape;165;p57"/>
          <p:cNvSpPr/>
          <p:nvPr/>
        </p:nvSpPr>
        <p:spPr>
          <a:xfrm>
            <a:off x="1261402" y="1873162"/>
            <a:ext cx="9964616" cy="1651671"/>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0" i="0" lang="en-US" sz="3600" u="none" cap="none" strike="noStrike">
                <a:solidFill>
                  <a:srgbClr val="000000"/>
                </a:solidFill>
                <a:latin typeface="Arial"/>
                <a:ea typeface="Arial"/>
                <a:cs typeface="Arial"/>
                <a:sym typeface="Arial"/>
              </a:rPr>
              <a:t>Margerison (2000) refers to change agents helping clients to give themselves permission.</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pic>
        <p:nvPicPr>
          <p:cNvPr id="170" name="Google Shape;170;p58"/>
          <p:cNvPicPr preferRelativeResize="0"/>
          <p:nvPr/>
        </p:nvPicPr>
        <p:blipFill rotWithShape="1">
          <a:blip r:embed="rId3">
            <a:alphaModFix/>
          </a:blip>
          <a:srcRect b="0" l="0" r="0" t="0"/>
          <a:stretch/>
        </p:blipFill>
        <p:spPr>
          <a:xfrm>
            <a:off x="342110" y="219439"/>
            <a:ext cx="10839653" cy="5112215"/>
          </a:xfrm>
          <a:prstGeom prst="rect">
            <a:avLst/>
          </a:prstGeom>
          <a:noFill/>
          <a:ln>
            <a:noFill/>
          </a:ln>
        </p:spPr>
      </p:pic>
      <p:sp>
        <p:nvSpPr>
          <p:cNvPr id="171" name="Google Shape;171;p58"/>
          <p:cNvSpPr/>
          <p:nvPr/>
        </p:nvSpPr>
        <p:spPr>
          <a:xfrm>
            <a:off x="6528024" y="5373858"/>
            <a:ext cx="4360369" cy="33851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800"/>
              <a:buFont typeface="Arial"/>
              <a:buNone/>
            </a:pPr>
            <a:r>
              <a:rPr b="0" i="0" lang="en-US" sz="800" u="none" cap="none" strike="noStrike">
                <a:solidFill>
                  <a:srgbClr val="444444"/>
                </a:solidFill>
                <a:latin typeface="Open Sans"/>
                <a:ea typeface="Open Sans"/>
                <a:cs typeface="Open Sans"/>
                <a:sym typeface="Open Sans"/>
              </a:rPr>
              <a:t>John Hayes (2014), The Theory and Practice of Change Management, 4th ed. pp - 109</a:t>
            </a:r>
            <a:endParaRPr b="0" i="0" sz="800" u="none" cap="none" strike="noStrike">
              <a:solidFill>
                <a:srgbClr val="444444"/>
              </a:solidFill>
              <a:latin typeface="Open Sans"/>
              <a:ea typeface="Open Sans"/>
              <a:cs typeface="Open Sans"/>
              <a:sym typeface="Open Sans"/>
            </a:endParaRPr>
          </a:p>
          <a:p>
            <a:pPr indent="0" lvl="0" marL="0" marR="0" rtl="0" algn="l">
              <a:lnSpc>
                <a:spcPct val="100000"/>
              </a:lnSpc>
              <a:spcBef>
                <a:spcPts val="0"/>
              </a:spcBef>
              <a:spcAft>
                <a:spcPts val="0"/>
              </a:spcAft>
              <a:buClr>
                <a:srgbClr val="000000"/>
              </a:buClr>
              <a:buSzPts val="800"/>
              <a:buFont typeface="Arial"/>
              <a:buNone/>
            </a:pPr>
            <a:r>
              <a:t/>
            </a:r>
            <a:endParaRPr b="0" i="0" sz="800" u="none" cap="none" strike="noStrike">
              <a:solidFill>
                <a:schemeClr val="dk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59"/>
          <p:cNvSpPr/>
          <p:nvPr/>
        </p:nvSpPr>
        <p:spPr>
          <a:xfrm>
            <a:off x="757051" y="686657"/>
            <a:ext cx="4213013"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3200" u="none" cap="none" strike="noStrike">
                <a:solidFill>
                  <a:srgbClr val="000000"/>
                </a:solidFill>
                <a:latin typeface="Arial"/>
                <a:ea typeface="Arial"/>
                <a:cs typeface="Arial"/>
                <a:sym typeface="Arial"/>
              </a:rPr>
              <a:t>Theorizing approach</a:t>
            </a:r>
            <a:endParaRPr b="0" i="0" sz="3200" u="none" cap="none" strike="noStrike">
              <a:solidFill>
                <a:srgbClr val="000000"/>
              </a:solidFill>
              <a:latin typeface="Arial"/>
              <a:ea typeface="Arial"/>
              <a:cs typeface="Arial"/>
              <a:sym typeface="Arial"/>
            </a:endParaRPr>
          </a:p>
        </p:txBody>
      </p:sp>
      <p:sp>
        <p:nvSpPr>
          <p:cNvPr id="177" name="Google Shape;177;p59"/>
          <p:cNvSpPr/>
          <p:nvPr/>
        </p:nvSpPr>
        <p:spPr>
          <a:xfrm>
            <a:off x="1406769" y="2018659"/>
            <a:ext cx="9425354" cy="1478418"/>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0" i="0" lang="en-US" sz="3200" u="none" cap="none" strike="noStrike">
                <a:solidFill>
                  <a:srgbClr val="000000"/>
                </a:solidFill>
                <a:latin typeface="Arial"/>
                <a:ea typeface="Arial"/>
                <a:cs typeface="Arial"/>
                <a:sym typeface="Arial"/>
              </a:rPr>
              <a:t>The theorizing approach involves change agents identifying theories and conceptual models</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pic>
        <p:nvPicPr>
          <p:cNvPr id="182" name="Google Shape;182;p60"/>
          <p:cNvPicPr preferRelativeResize="0"/>
          <p:nvPr/>
        </p:nvPicPr>
        <p:blipFill rotWithShape="1">
          <a:blip r:embed="rId3">
            <a:alphaModFix/>
          </a:blip>
          <a:srcRect b="0" l="0" r="0" t="0"/>
          <a:stretch/>
        </p:blipFill>
        <p:spPr>
          <a:xfrm>
            <a:off x="4333988" y="281352"/>
            <a:ext cx="5636433" cy="5915465"/>
          </a:xfrm>
          <a:prstGeom prst="rect">
            <a:avLst/>
          </a:prstGeom>
          <a:noFill/>
          <a:ln>
            <a:noFill/>
          </a:ln>
        </p:spPr>
      </p:pic>
      <p:sp>
        <p:nvSpPr>
          <p:cNvPr id="183" name="Google Shape;183;p60"/>
          <p:cNvSpPr/>
          <p:nvPr/>
        </p:nvSpPr>
        <p:spPr>
          <a:xfrm>
            <a:off x="6035655" y="6217920"/>
            <a:ext cx="4360369" cy="33851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800"/>
              <a:buFont typeface="Arial"/>
              <a:buNone/>
            </a:pPr>
            <a:r>
              <a:rPr b="0" i="0" lang="en-US" sz="800" u="none" cap="none" strike="noStrike">
                <a:solidFill>
                  <a:srgbClr val="444444"/>
                </a:solidFill>
                <a:latin typeface="Open Sans"/>
                <a:ea typeface="Open Sans"/>
                <a:cs typeface="Open Sans"/>
                <a:sym typeface="Open Sans"/>
              </a:rPr>
              <a:t>John Hayes (2014), The Theory and Practice of Change Management, 4th ed. pp - 111</a:t>
            </a:r>
            <a:endParaRPr b="0" i="0" sz="800" u="none" cap="none" strike="noStrike">
              <a:solidFill>
                <a:srgbClr val="444444"/>
              </a:solidFill>
              <a:latin typeface="Open Sans"/>
              <a:ea typeface="Open Sans"/>
              <a:cs typeface="Open Sans"/>
              <a:sym typeface="Open Sans"/>
            </a:endParaRPr>
          </a:p>
          <a:p>
            <a:pPr indent="0" lvl="0" marL="0" marR="0" rtl="0" algn="l">
              <a:lnSpc>
                <a:spcPct val="100000"/>
              </a:lnSpc>
              <a:spcBef>
                <a:spcPts val="0"/>
              </a:spcBef>
              <a:spcAft>
                <a:spcPts val="0"/>
              </a:spcAft>
              <a:buClr>
                <a:srgbClr val="000000"/>
              </a:buClr>
              <a:buSzPts val="800"/>
              <a:buFont typeface="Arial"/>
              <a:buNone/>
            </a:pPr>
            <a:r>
              <a:t/>
            </a:r>
            <a:endParaRPr b="0" i="0" sz="800" u="none" cap="none" strike="noStrike">
              <a:solidFill>
                <a:schemeClr val="dk1"/>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61"/>
          <p:cNvSpPr/>
          <p:nvPr/>
        </p:nvSpPr>
        <p:spPr>
          <a:xfrm>
            <a:off x="473818" y="560048"/>
            <a:ext cx="4485523"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3200" u="none" cap="none" strike="noStrike">
                <a:solidFill>
                  <a:srgbClr val="000000"/>
                </a:solidFill>
                <a:latin typeface="Arial"/>
                <a:ea typeface="Arial"/>
                <a:cs typeface="Arial"/>
                <a:sym typeface="Arial"/>
              </a:rPr>
              <a:t>Challenging approach</a:t>
            </a:r>
            <a:endParaRPr b="0" i="0" sz="3200" u="none" cap="none" strike="noStrike">
              <a:solidFill>
                <a:srgbClr val="000000"/>
              </a:solidFill>
              <a:latin typeface="Arial"/>
              <a:ea typeface="Arial"/>
              <a:cs typeface="Arial"/>
              <a:sym typeface="Arial"/>
            </a:endParaRPr>
          </a:p>
        </p:txBody>
      </p:sp>
      <p:sp>
        <p:nvSpPr>
          <p:cNvPr id="189" name="Google Shape;189;p61"/>
          <p:cNvSpPr/>
          <p:nvPr/>
        </p:nvSpPr>
        <p:spPr>
          <a:xfrm>
            <a:off x="1856935" y="1586988"/>
            <a:ext cx="9228406" cy="3347840"/>
          </a:xfrm>
          <a:prstGeom prst="rect">
            <a:avLst/>
          </a:prstGeom>
          <a:noFill/>
          <a:ln>
            <a:noFill/>
          </a:ln>
        </p:spPr>
        <p:txBody>
          <a:bodyPr anchorCtr="0" anchor="t" bIns="45700" lIns="91425" spcFirstLastPara="1" rIns="91425" wrap="square" tIns="45700">
            <a:spAutoFit/>
          </a:bodyPr>
          <a:lstStyle/>
          <a:p>
            <a:pPr indent="-285750" lvl="0" marL="285750" marR="0" rtl="0" algn="l">
              <a:lnSpc>
                <a:spcPct val="150000"/>
              </a:lnSpc>
              <a:spcBef>
                <a:spcPts val="0"/>
              </a:spcBef>
              <a:spcAft>
                <a:spcPts val="0"/>
              </a:spcAft>
              <a:buClr>
                <a:srgbClr val="000000"/>
              </a:buClr>
              <a:buSzPts val="2400"/>
              <a:buFont typeface="Arial"/>
              <a:buChar char="•"/>
            </a:pPr>
            <a:r>
              <a:rPr b="0" i="0" lang="en-US" sz="2400" u="none" cap="none" strike="noStrike">
                <a:solidFill>
                  <a:srgbClr val="000000"/>
                </a:solidFill>
                <a:latin typeface="Arial"/>
                <a:ea typeface="Arial"/>
                <a:cs typeface="Arial"/>
                <a:sym typeface="Arial"/>
              </a:rPr>
              <a:t>The challenging mode of intervening has great potential for facilitating change</a:t>
            </a:r>
            <a:endParaRPr/>
          </a:p>
          <a:p>
            <a:pPr indent="-285750" lvl="0" marL="285750" marR="0" rtl="0" algn="l">
              <a:lnSpc>
                <a:spcPct val="150000"/>
              </a:lnSpc>
              <a:spcBef>
                <a:spcPts val="0"/>
              </a:spcBef>
              <a:spcAft>
                <a:spcPts val="0"/>
              </a:spcAft>
              <a:buClr>
                <a:srgbClr val="000000"/>
              </a:buClr>
              <a:buSzPts val="2400"/>
              <a:buFont typeface="Arial"/>
              <a:buChar char="•"/>
            </a:pPr>
            <a:r>
              <a:rPr b="0" i="0" lang="en-US" sz="2400" u="none" cap="none" strike="noStrike">
                <a:solidFill>
                  <a:srgbClr val="000000"/>
                </a:solidFill>
                <a:latin typeface="Arial"/>
                <a:ea typeface="Arial"/>
                <a:cs typeface="Arial"/>
                <a:sym typeface="Arial"/>
              </a:rPr>
              <a:t>It involves the change agent confronting the foundations of the client’s thinking in an attempt to identify beliefs, values and assumptions that may be distorting the way situations are viewed.</a:t>
            </a:r>
            <a:endParaRPr b="0" i="0" sz="2400" u="none" cap="none" strike="noStrike">
              <a:solidFill>
                <a:srgbClr val="000000"/>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pic>
        <p:nvPicPr>
          <p:cNvPr id="194" name="Google Shape;194;p62"/>
          <p:cNvPicPr preferRelativeResize="0"/>
          <p:nvPr/>
        </p:nvPicPr>
        <p:blipFill rotWithShape="1">
          <a:blip r:embed="rId3">
            <a:alphaModFix/>
          </a:blip>
          <a:srcRect b="0" l="0" r="0" t="0"/>
          <a:stretch/>
        </p:blipFill>
        <p:spPr>
          <a:xfrm>
            <a:off x="3038622" y="235707"/>
            <a:ext cx="8503041" cy="6001456"/>
          </a:xfrm>
          <a:prstGeom prst="rect">
            <a:avLst/>
          </a:prstGeom>
          <a:noFill/>
          <a:ln>
            <a:noFill/>
          </a:ln>
        </p:spPr>
      </p:pic>
      <p:sp>
        <p:nvSpPr>
          <p:cNvPr id="195" name="Google Shape;195;p62"/>
          <p:cNvSpPr/>
          <p:nvPr/>
        </p:nvSpPr>
        <p:spPr>
          <a:xfrm>
            <a:off x="6035655" y="6217920"/>
            <a:ext cx="4360369" cy="33851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800"/>
              <a:buFont typeface="Arial"/>
              <a:buNone/>
            </a:pPr>
            <a:r>
              <a:rPr b="0" i="0" lang="en-US" sz="800" u="none" cap="none" strike="noStrike">
                <a:solidFill>
                  <a:srgbClr val="444444"/>
                </a:solidFill>
                <a:latin typeface="Open Sans"/>
                <a:ea typeface="Open Sans"/>
                <a:cs typeface="Open Sans"/>
                <a:sym typeface="Open Sans"/>
              </a:rPr>
              <a:t>John Hayes (2014), The Theory and Practice of Change Management, 4th ed. pp - 112</a:t>
            </a:r>
            <a:endParaRPr b="0" i="0" sz="800" u="none" cap="none" strike="noStrike">
              <a:solidFill>
                <a:srgbClr val="444444"/>
              </a:solidFill>
              <a:latin typeface="Open Sans"/>
              <a:ea typeface="Open Sans"/>
              <a:cs typeface="Open Sans"/>
              <a:sym typeface="Open Sans"/>
            </a:endParaRPr>
          </a:p>
          <a:p>
            <a:pPr indent="0" lvl="0" marL="0" marR="0" rtl="0" algn="l">
              <a:lnSpc>
                <a:spcPct val="100000"/>
              </a:lnSpc>
              <a:spcBef>
                <a:spcPts val="0"/>
              </a:spcBef>
              <a:spcAft>
                <a:spcPts val="0"/>
              </a:spcAft>
              <a:buClr>
                <a:srgbClr val="000000"/>
              </a:buClr>
              <a:buSzPts val="800"/>
              <a:buFont typeface="Arial"/>
              <a:buNone/>
            </a:pPr>
            <a:r>
              <a:t/>
            </a:r>
            <a:endParaRPr b="0" i="0" sz="800" u="none" cap="none" strike="noStrike">
              <a:solidFill>
                <a:schemeClr val="dk1"/>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63"/>
          <p:cNvSpPr/>
          <p:nvPr/>
        </p:nvSpPr>
        <p:spPr>
          <a:xfrm>
            <a:off x="681185" y="672589"/>
            <a:ext cx="5638082"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Information-gathering approach</a:t>
            </a:r>
            <a:endParaRPr b="0" i="0" sz="2800" u="none" cap="none" strike="noStrike">
              <a:solidFill>
                <a:srgbClr val="000000"/>
              </a:solidFill>
              <a:latin typeface="Arial"/>
              <a:ea typeface="Arial"/>
              <a:cs typeface="Arial"/>
              <a:sym typeface="Arial"/>
            </a:endParaRPr>
          </a:p>
        </p:txBody>
      </p:sp>
      <p:sp>
        <p:nvSpPr>
          <p:cNvPr id="201" name="Google Shape;201;p63"/>
          <p:cNvSpPr/>
          <p:nvPr/>
        </p:nvSpPr>
        <p:spPr>
          <a:xfrm>
            <a:off x="1599027" y="1807643"/>
            <a:ext cx="9669194" cy="1951496"/>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0" i="0" lang="en-US" sz="2800" u="none" cap="none" strike="noStrike">
                <a:solidFill>
                  <a:srgbClr val="000000"/>
                </a:solidFill>
                <a:latin typeface="Arial"/>
                <a:ea typeface="Arial"/>
                <a:cs typeface="Arial"/>
                <a:sym typeface="Arial"/>
              </a:rPr>
              <a:t>The information-gathering approach to helping involves change agents assisting clients to collect data they can use to evaluate and reinterpret a problem situation.</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pic>
        <p:nvPicPr>
          <p:cNvPr id="206" name="Google Shape;206;p64"/>
          <p:cNvPicPr preferRelativeResize="0"/>
          <p:nvPr/>
        </p:nvPicPr>
        <p:blipFill rotWithShape="1">
          <a:blip r:embed="rId3">
            <a:alphaModFix/>
          </a:blip>
          <a:srcRect b="0" l="0" r="0" t="0"/>
          <a:stretch/>
        </p:blipFill>
        <p:spPr>
          <a:xfrm>
            <a:off x="956604" y="297619"/>
            <a:ext cx="10299822" cy="4288090"/>
          </a:xfrm>
          <a:prstGeom prst="rect">
            <a:avLst/>
          </a:prstGeom>
          <a:noFill/>
          <a:ln>
            <a:noFill/>
          </a:ln>
        </p:spPr>
      </p:pic>
      <p:sp>
        <p:nvSpPr>
          <p:cNvPr id="207" name="Google Shape;207;p64"/>
          <p:cNvSpPr/>
          <p:nvPr/>
        </p:nvSpPr>
        <p:spPr>
          <a:xfrm>
            <a:off x="6176332" y="4867421"/>
            <a:ext cx="4360369" cy="33851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800"/>
              <a:buFont typeface="Arial"/>
              <a:buNone/>
            </a:pPr>
            <a:r>
              <a:rPr b="0" i="0" lang="en-US" sz="800" u="none" cap="none" strike="noStrike">
                <a:solidFill>
                  <a:srgbClr val="444444"/>
                </a:solidFill>
                <a:latin typeface="Open Sans"/>
                <a:ea typeface="Open Sans"/>
                <a:cs typeface="Open Sans"/>
                <a:sym typeface="Open Sans"/>
              </a:rPr>
              <a:t>John Hayes (2014), The Theory and Practice of Change Management, 4th ed. pp - 113</a:t>
            </a:r>
            <a:endParaRPr b="0" i="0" sz="800" u="none" cap="none" strike="noStrike">
              <a:solidFill>
                <a:srgbClr val="444444"/>
              </a:solidFill>
              <a:latin typeface="Open Sans"/>
              <a:ea typeface="Open Sans"/>
              <a:cs typeface="Open Sans"/>
              <a:sym typeface="Open Sans"/>
            </a:endParaRPr>
          </a:p>
          <a:p>
            <a:pPr indent="0" lvl="0" marL="0" marR="0" rtl="0" algn="l">
              <a:lnSpc>
                <a:spcPct val="100000"/>
              </a:lnSpc>
              <a:spcBef>
                <a:spcPts val="0"/>
              </a:spcBef>
              <a:spcAft>
                <a:spcPts val="0"/>
              </a:spcAft>
              <a:buClr>
                <a:srgbClr val="000000"/>
              </a:buClr>
              <a:buSzPts val="800"/>
              <a:buFont typeface="Arial"/>
              <a:buNone/>
            </a:pPr>
            <a:r>
              <a:t/>
            </a:r>
            <a:endParaRPr b="0" i="0" sz="800" u="none" cap="none" strike="noStrike">
              <a:solidFill>
                <a:schemeClr val="dk1"/>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65"/>
          <p:cNvSpPr/>
          <p:nvPr/>
        </p:nvSpPr>
        <p:spPr>
          <a:xfrm>
            <a:off x="519087" y="517845"/>
            <a:ext cx="9587881" cy="70788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4000" u="sng" cap="none" strike="noStrike">
                <a:solidFill>
                  <a:schemeClr val="dk1"/>
                </a:solidFill>
                <a:latin typeface="Arial"/>
                <a:ea typeface="Arial"/>
                <a:cs typeface="Arial"/>
                <a:sym typeface="Arial"/>
              </a:rPr>
              <a:t>Developing collaborative relationships</a:t>
            </a:r>
            <a:endParaRPr b="0" i="0" sz="4000" u="sng" cap="none" strike="noStrike">
              <a:solidFill>
                <a:schemeClr val="dk1"/>
              </a:solidFill>
              <a:latin typeface="Arial"/>
              <a:ea typeface="Arial"/>
              <a:cs typeface="Arial"/>
              <a:sym typeface="Arial"/>
            </a:endParaRPr>
          </a:p>
        </p:txBody>
      </p:sp>
      <p:sp>
        <p:nvSpPr>
          <p:cNvPr id="213" name="Google Shape;213;p65"/>
          <p:cNvSpPr/>
          <p:nvPr/>
        </p:nvSpPr>
        <p:spPr>
          <a:xfrm>
            <a:off x="1240074" y="2248171"/>
            <a:ext cx="9857186" cy="1077218"/>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rgbClr val="000000"/>
              </a:buClr>
              <a:buSzPts val="3200"/>
              <a:buFont typeface="Arial"/>
              <a:buChar char="•"/>
            </a:pPr>
            <a:r>
              <a:rPr b="0" i="1" lang="en-US" sz="3200" u="none" cap="none" strike="noStrike">
                <a:solidFill>
                  <a:srgbClr val="000000"/>
                </a:solidFill>
                <a:latin typeface="Arial"/>
                <a:ea typeface="Arial"/>
                <a:cs typeface="Arial"/>
                <a:sym typeface="Arial"/>
              </a:rPr>
              <a:t>Signal that the other’s viewpoint is worth listening to</a:t>
            </a:r>
            <a:endParaRPr/>
          </a:p>
          <a:p>
            <a:pPr indent="-285750" lvl="0" marL="285750" marR="0" rtl="0" algn="l">
              <a:lnSpc>
                <a:spcPct val="100000"/>
              </a:lnSpc>
              <a:spcBef>
                <a:spcPts val="0"/>
              </a:spcBef>
              <a:spcAft>
                <a:spcPts val="0"/>
              </a:spcAft>
              <a:buClr>
                <a:srgbClr val="000000"/>
              </a:buClr>
              <a:buSzPts val="3200"/>
              <a:buFont typeface="Arial"/>
              <a:buChar char="•"/>
            </a:pPr>
            <a:r>
              <a:rPr b="0" i="1" lang="en-US" sz="3200" u="none" cap="none" strike="noStrike">
                <a:solidFill>
                  <a:srgbClr val="000000"/>
                </a:solidFill>
                <a:latin typeface="Arial"/>
                <a:ea typeface="Arial"/>
                <a:cs typeface="Arial"/>
                <a:sym typeface="Arial"/>
              </a:rPr>
              <a:t>Suspend critical judgement</a:t>
            </a:r>
            <a:endParaRPr b="0" i="0" sz="3200" u="none" cap="none" strike="noStrike">
              <a:solidFill>
                <a:srgbClr val="000000"/>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pic>
        <p:nvPicPr>
          <p:cNvPr id="218" name="Google Shape;218;p66"/>
          <p:cNvPicPr preferRelativeResize="0"/>
          <p:nvPr/>
        </p:nvPicPr>
        <p:blipFill rotWithShape="1">
          <a:blip r:embed="rId3">
            <a:alphaModFix/>
          </a:blip>
          <a:srcRect b="0" l="0" r="0" t="0"/>
          <a:stretch/>
        </p:blipFill>
        <p:spPr>
          <a:xfrm>
            <a:off x="852531" y="600074"/>
            <a:ext cx="10870399" cy="3578031"/>
          </a:xfrm>
          <a:prstGeom prst="rect">
            <a:avLst/>
          </a:prstGeom>
          <a:noFill/>
          <a:ln>
            <a:noFill/>
          </a:ln>
        </p:spPr>
      </p:pic>
      <p:sp>
        <p:nvSpPr>
          <p:cNvPr id="219" name="Google Shape;219;p66"/>
          <p:cNvSpPr/>
          <p:nvPr/>
        </p:nvSpPr>
        <p:spPr>
          <a:xfrm>
            <a:off x="6218535" y="4360985"/>
            <a:ext cx="4360369" cy="33851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800"/>
              <a:buFont typeface="Arial"/>
              <a:buNone/>
            </a:pPr>
            <a:r>
              <a:rPr b="0" i="0" lang="en-US" sz="800" u="none" cap="none" strike="noStrike">
                <a:solidFill>
                  <a:srgbClr val="444444"/>
                </a:solidFill>
                <a:latin typeface="Open Sans"/>
                <a:ea typeface="Open Sans"/>
                <a:cs typeface="Open Sans"/>
                <a:sym typeface="Open Sans"/>
              </a:rPr>
              <a:t>John Hayes (2014), The Theory and Practice of Change Management, 4th ed. pp - 114</a:t>
            </a:r>
            <a:endParaRPr b="0" i="0" sz="800" u="none" cap="none" strike="noStrike">
              <a:solidFill>
                <a:srgbClr val="444444"/>
              </a:solidFill>
              <a:latin typeface="Open Sans"/>
              <a:ea typeface="Open Sans"/>
              <a:cs typeface="Open Sans"/>
              <a:sym typeface="Open Sans"/>
            </a:endParaRPr>
          </a:p>
          <a:p>
            <a:pPr indent="0" lvl="0" marL="0" marR="0" rtl="0" algn="l">
              <a:lnSpc>
                <a:spcPct val="100000"/>
              </a:lnSpc>
              <a:spcBef>
                <a:spcPts val="0"/>
              </a:spcBef>
              <a:spcAft>
                <a:spcPts val="0"/>
              </a:spcAft>
              <a:buClr>
                <a:srgbClr val="000000"/>
              </a:buClr>
              <a:buSzPts val="800"/>
              <a:buFont typeface="Arial"/>
              <a:buNone/>
            </a:pPr>
            <a:r>
              <a:t/>
            </a:r>
            <a:endParaRPr b="0" i="0" sz="800" u="none" cap="none" strike="noStrike">
              <a:solidFill>
                <a:schemeClr val="dk1"/>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67"/>
          <p:cNvSpPr/>
          <p:nvPr/>
        </p:nvSpPr>
        <p:spPr>
          <a:xfrm>
            <a:off x="744306" y="728860"/>
            <a:ext cx="10862269"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3200" u="none" cap="none" strike="noStrike">
                <a:solidFill>
                  <a:srgbClr val="000000"/>
                </a:solidFill>
                <a:latin typeface="Arial"/>
                <a:ea typeface="Arial"/>
                <a:cs typeface="Arial"/>
                <a:sym typeface="Arial"/>
              </a:rPr>
              <a:t>Prescriptive versus collaborative modes of intervening</a:t>
            </a:r>
            <a:endParaRPr b="0" i="0" sz="3200" u="none" cap="none" strike="noStrike">
              <a:solidFill>
                <a:srgbClr val="000000"/>
              </a:solidFill>
              <a:latin typeface="Arial"/>
              <a:ea typeface="Arial"/>
              <a:cs typeface="Arial"/>
              <a:sym typeface="Arial"/>
            </a:endParaRPr>
          </a:p>
        </p:txBody>
      </p:sp>
      <p:sp>
        <p:nvSpPr>
          <p:cNvPr id="225" name="Google Shape;225;p67"/>
          <p:cNvSpPr/>
          <p:nvPr/>
        </p:nvSpPr>
        <p:spPr>
          <a:xfrm>
            <a:off x="1252026" y="2183043"/>
            <a:ext cx="10170941" cy="1951496"/>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0" i="0" lang="en-US" sz="2800" u="none" cap="none" strike="noStrike">
                <a:solidFill>
                  <a:srgbClr val="000000"/>
                </a:solidFill>
                <a:latin typeface="Arial"/>
                <a:ea typeface="Arial"/>
                <a:cs typeface="Arial"/>
                <a:sym typeface="Arial"/>
              </a:rPr>
              <a:t>It has been argued that the most effective way of helping others is to help them to help themselves, and that this will normally involve adopting a collaborative mode of intervening.</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68"/>
          <p:cNvSpPr/>
          <p:nvPr/>
        </p:nvSpPr>
        <p:spPr>
          <a:xfrm>
            <a:off x="349996" y="630385"/>
            <a:ext cx="10612201"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2800" u="sng" cap="none" strike="noStrike">
                <a:solidFill>
                  <a:schemeClr val="dk1"/>
                </a:solidFill>
                <a:latin typeface="Arial"/>
                <a:ea typeface="Arial"/>
                <a:cs typeface="Arial"/>
                <a:sym typeface="Arial"/>
              </a:rPr>
              <a:t>Mode of intervening and the stage of the helping relationship</a:t>
            </a:r>
            <a:endParaRPr b="0" i="0" sz="2800" u="sng" cap="none" strike="noStrike">
              <a:solidFill>
                <a:schemeClr val="dk1"/>
              </a:solidFill>
              <a:latin typeface="Arial"/>
              <a:ea typeface="Arial"/>
              <a:cs typeface="Arial"/>
              <a:sym typeface="Arial"/>
            </a:endParaRPr>
          </a:p>
        </p:txBody>
      </p:sp>
      <p:sp>
        <p:nvSpPr>
          <p:cNvPr id="231" name="Google Shape;231;p68"/>
          <p:cNvSpPr/>
          <p:nvPr/>
        </p:nvSpPr>
        <p:spPr>
          <a:xfrm>
            <a:off x="787790" y="1732486"/>
            <a:ext cx="10466363" cy="3347840"/>
          </a:xfrm>
          <a:prstGeom prst="rect">
            <a:avLst/>
          </a:prstGeom>
          <a:noFill/>
          <a:ln>
            <a:noFill/>
          </a:ln>
        </p:spPr>
        <p:txBody>
          <a:bodyPr anchorCtr="0" anchor="t" bIns="45700" lIns="91425" spcFirstLastPara="1" rIns="91425" wrap="square" tIns="45700">
            <a:spAutoFit/>
          </a:bodyPr>
          <a:lstStyle/>
          <a:p>
            <a:pPr indent="-285750" lvl="0" marL="285750" marR="0" rtl="0" algn="l">
              <a:lnSpc>
                <a:spcPct val="15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Arial"/>
                <a:ea typeface="Arial"/>
                <a:cs typeface="Arial"/>
                <a:sym typeface="Arial"/>
              </a:rPr>
              <a:t>The most effective mode of intervening can vary over the course of a helping relationship</a:t>
            </a:r>
            <a:r>
              <a:rPr b="1" i="0" lang="en-US" sz="2400" u="none" cap="none" strike="noStrike">
                <a:solidFill>
                  <a:srgbClr val="000000"/>
                </a:solidFill>
                <a:latin typeface="Arial"/>
                <a:ea typeface="Arial"/>
                <a:cs typeface="Arial"/>
                <a:sym typeface="Arial"/>
              </a:rPr>
              <a:t>.</a:t>
            </a:r>
            <a:endParaRPr/>
          </a:p>
          <a:p>
            <a:pPr indent="-133350" lvl="0" marL="285750" marR="0" rtl="0" algn="l">
              <a:lnSpc>
                <a:spcPct val="150000"/>
              </a:lnSpc>
              <a:spcBef>
                <a:spcPts val="0"/>
              </a:spcBef>
              <a:spcAft>
                <a:spcPts val="0"/>
              </a:spcAft>
              <a:buClr>
                <a:srgbClr val="000000"/>
              </a:buClr>
              <a:buSzPts val="2400"/>
              <a:buFont typeface="Noto Sans Symbols"/>
              <a:buNone/>
            </a:pPr>
            <a:r>
              <a:t/>
            </a:r>
            <a:endParaRPr b="1" i="0" sz="2400" u="none" cap="none" strike="noStrike">
              <a:solidFill>
                <a:srgbClr val="000000"/>
              </a:solidFill>
              <a:latin typeface="Arial"/>
              <a:ea typeface="Arial"/>
              <a:cs typeface="Arial"/>
              <a:sym typeface="Arial"/>
            </a:endParaRPr>
          </a:p>
          <a:p>
            <a:pPr indent="-285750" lvl="0" marL="285750" marR="0" rtl="0" algn="l">
              <a:lnSpc>
                <a:spcPct val="15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Arial"/>
                <a:ea typeface="Arial"/>
                <a:cs typeface="Arial"/>
                <a:sym typeface="Arial"/>
              </a:rPr>
              <a:t>The supportive mode that involves the use of empathetic listening to help clients develop a new level of understanding might be especially effective at the beginning of the helping process.</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69"/>
          <p:cNvSpPr/>
          <p:nvPr/>
        </p:nvSpPr>
        <p:spPr>
          <a:xfrm>
            <a:off x="690334" y="349032"/>
            <a:ext cx="3159839"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3600" u="sng" cap="none" strike="noStrike">
                <a:solidFill>
                  <a:schemeClr val="dk1"/>
                </a:solidFill>
                <a:latin typeface="Arial"/>
                <a:ea typeface="Arial"/>
                <a:cs typeface="Arial"/>
                <a:sym typeface="Arial"/>
              </a:rPr>
              <a:t>Helping skills</a:t>
            </a:r>
            <a:endParaRPr b="0" i="0" sz="3600" u="sng" cap="none" strike="noStrike">
              <a:solidFill>
                <a:schemeClr val="dk1"/>
              </a:solidFill>
              <a:latin typeface="Arial"/>
              <a:ea typeface="Arial"/>
              <a:cs typeface="Arial"/>
              <a:sym typeface="Arial"/>
            </a:endParaRPr>
          </a:p>
        </p:txBody>
      </p:sp>
      <p:sp>
        <p:nvSpPr>
          <p:cNvPr id="237" name="Google Shape;237;p69"/>
          <p:cNvSpPr/>
          <p:nvPr/>
        </p:nvSpPr>
        <p:spPr>
          <a:xfrm>
            <a:off x="2611901" y="1292743"/>
            <a:ext cx="8796997" cy="5009833"/>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0" i="0" lang="en-US" sz="2400" u="none" cap="none" strike="noStrike">
                <a:solidFill>
                  <a:srgbClr val="000000"/>
                </a:solidFill>
                <a:latin typeface="Arial"/>
                <a:ea typeface="Arial"/>
                <a:cs typeface="Arial"/>
                <a:sym typeface="Arial"/>
              </a:rPr>
              <a:t>Helping involves the appropriate use of a wide range of ‘everyday and commonly used’ interpersonal skills. Some of these are: </a:t>
            </a:r>
            <a:endParaRPr/>
          </a:p>
          <a:p>
            <a:pPr indent="0" lvl="0" marL="0" marR="0" rtl="0" algn="l">
              <a:lnSpc>
                <a:spcPct val="150000"/>
              </a:lnSpc>
              <a:spcBef>
                <a:spcPts val="0"/>
              </a:spcBef>
              <a:spcAft>
                <a:spcPts val="0"/>
              </a:spcAft>
              <a:buNone/>
            </a:pPr>
            <a:r>
              <a:t/>
            </a:r>
            <a:endParaRPr b="0" i="0" sz="2400" u="none" cap="none" strike="noStrike">
              <a:solidFill>
                <a:srgbClr val="000000"/>
              </a:solidFill>
              <a:latin typeface="Arial"/>
              <a:ea typeface="Arial"/>
              <a:cs typeface="Arial"/>
              <a:sym typeface="Arial"/>
            </a:endParaRPr>
          </a:p>
          <a:p>
            <a:pPr indent="-285750" lvl="0" marL="285750" marR="0" rtl="0" algn="l">
              <a:lnSpc>
                <a:spcPct val="15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Arial"/>
                <a:ea typeface="Arial"/>
                <a:cs typeface="Arial"/>
                <a:sym typeface="Arial"/>
              </a:rPr>
              <a:t>self-awareness</a:t>
            </a:r>
            <a:endParaRPr/>
          </a:p>
          <a:p>
            <a:pPr indent="-285750" lvl="0" marL="285750" marR="0" rtl="0" algn="l">
              <a:lnSpc>
                <a:spcPct val="15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Arial"/>
                <a:ea typeface="Arial"/>
                <a:cs typeface="Arial"/>
                <a:sym typeface="Arial"/>
              </a:rPr>
              <a:t>establishing rapport and building relationships</a:t>
            </a:r>
            <a:endParaRPr/>
          </a:p>
          <a:p>
            <a:pPr indent="-285750" lvl="0" marL="285750" marR="0" rtl="0" algn="l">
              <a:lnSpc>
                <a:spcPct val="15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Arial"/>
                <a:ea typeface="Arial"/>
                <a:cs typeface="Arial"/>
                <a:sym typeface="Arial"/>
              </a:rPr>
              <a:t>empathy</a:t>
            </a:r>
            <a:endParaRPr/>
          </a:p>
          <a:p>
            <a:pPr indent="-285750" lvl="0" marL="285750" marR="0" rtl="0" algn="l">
              <a:lnSpc>
                <a:spcPct val="15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Arial"/>
                <a:ea typeface="Arial"/>
                <a:cs typeface="Arial"/>
                <a:sym typeface="Arial"/>
              </a:rPr>
              <a:t>listening to facts and feelings</a:t>
            </a:r>
            <a:endParaRPr/>
          </a:p>
          <a:p>
            <a:pPr indent="-133350" lvl="0" marL="285750" marR="0" rtl="0" algn="l">
              <a:lnSpc>
                <a:spcPct val="150000"/>
              </a:lnSpc>
              <a:spcBef>
                <a:spcPts val="0"/>
              </a:spcBef>
              <a:spcAft>
                <a:spcPts val="0"/>
              </a:spcAft>
              <a:buClr>
                <a:srgbClr val="000000"/>
              </a:buClr>
              <a:buSzPts val="2400"/>
              <a:buFont typeface="Noto Sans Symbols"/>
              <a:buNone/>
            </a:pPr>
            <a:r>
              <a:t/>
            </a:r>
            <a:endParaRPr b="0" i="0" sz="2400" u="none" cap="none" strike="noStrike">
              <a:solidFill>
                <a:srgbClr val="000000"/>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pic>
        <p:nvPicPr>
          <p:cNvPr id="242" name="Google Shape;242;p70"/>
          <p:cNvPicPr preferRelativeResize="0"/>
          <p:nvPr/>
        </p:nvPicPr>
        <p:blipFill rotWithShape="1">
          <a:blip r:embed="rId3">
            <a:alphaModFix/>
          </a:blip>
          <a:srcRect b="0" l="0" r="0" t="0"/>
          <a:stretch/>
        </p:blipFill>
        <p:spPr>
          <a:xfrm>
            <a:off x="899037" y="683895"/>
            <a:ext cx="11292963" cy="2903366"/>
          </a:xfrm>
          <a:prstGeom prst="rect">
            <a:avLst/>
          </a:prstGeom>
          <a:noFill/>
          <a:ln>
            <a:noFill/>
          </a:ln>
        </p:spPr>
      </p:pic>
      <p:sp>
        <p:nvSpPr>
          <p:cNvPr id="243" name="Google Shape;243;p70"/>
          <p:cNvSpPr/>
          <p:nvPr/>
        </p:nvSpPr>
        <p:spPr>
          <a:xfrm>
            <a:off x="6218535" y="4360985"/>
            <a:ext cx="4360369" cy="33851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800"/>
              <a:buFont typeface="Arial"/>
              <a:buNone/>
            </a:pPr>
            <a:r>
              <a:rPr b="0" i="0" lang="en-US" sz="800" u="none" cap="none" strike="noStrike">
                <a:solidFill>
                  <a:srgbClr val="444444"/>
                </a:solidFill>
                <a:latin typeface="Open Sans"/>
                <a:ea typeface="Open Sans"/>
                <a:cs typeface="Open Sans"/>
                <a:sym typeface="Open Sans"/>
              </a:rPr>
              <a:t>John Hayes (2014), The Theory and Practice of Change Management, 4th ed. pp - 115</a:t>
            </a:r>
            <a:endParaRPr b="0" i="0" sz="800" u="none" cap="none" strike="noStrike">
              <a:solidFill>
                <a:srgbClr val="444444"/>
              </a:solidFill>
              <a:latin typeface="Open Sans"/>
              <a:ea typeface="Open Sans"/>
              <a:cs typeface="Open Sans"/>
              <a:sym typeface="Open Sans"/>
            </a:endParaRPr>
          </a:p>
          <a:p>
            <a:pPr indent="0" lvl="0" marL="0" marR="0" rtl="0" algn="l">
              <a:lnSpc>
                <a:spcPct val="100000"/>
              </a:lnSpc>
              <a:spcBef>
                <a:spcPts val="0"/>
              </a:spcBef>
              <a:spcAft>
                <a:spcPts val="0"/>
              </a:spcAft>
              <a:buClr>
                <a:srgbClr val="000000"/>
              </a:buClr>
              <a:buSzPts val="800"/>
              <a:buFont typeface="Arial"/>
              <a:buNone/>
            </a:pPr>
            <a:r>
              <a:t/>
            </a:r>
            <a:endParaRPr b="0" i="0" sz="800" u="none" cap="none" strike="noStrike">
              <a:solidFill>
                <a:schemeClr val="dk1"/>
              </a:solidFill>
              <a:latin typeface="Calibri"/>
              <a:ea typeface="Calibri"/>
              <a:cs typeface="Calibri"/>
              <a:sym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71"/>
          <p:cNvSpPr/>
          <p:nvPr/>
        </p:nvSpPr>
        <p:spPr>
          <a:xfrm>
            <a:off x="690334" y="349032"/>
            <a:ext cx="5186035"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3600" u="sng" cap="none" strike="noStrike">
                <a:solidFill>
                  <a:schemeClr val="dk1"/>
                </a:solidFill>
                <a:latin typeface="Arial"/>
                <a:ea typeface="Arial"/>
                <a:cs typeface="Arial"/>
                <a:sym typeface="Arial"/>
              </a:rPr>
              <a:t>Cont’….. Helping skills</a:t>
            </a:r>
            <a:endParaRPr b="0" i="0" sz="3600" u="sng" cap="none" strike="noStrike">
              <a:solidFill>
                <a:schemeClr val="dk1"/>
              </a:solidFill>
              <a:latin typeface="Arial"/>
              <a:ea typeface="Arial"/>
              <a:cs typeface="Arial"/>
              <a:sym typeface="Arial"/>
            </a:endParaRPr>
          </a:p>
        </p:txBody>
      </p:sp>
      <p:sp>
        <p:nvSpPr>
          <p:cNvPr id="249" name="Google Shape;249;p71"/>
          <p:cNvSpPr/>
          <p:nvPr/>
        </p:nvSpPr>
        <p:spPr>
          <a:xfrm>
            <a:off x="2499360" y="1363080"/>
            <a:ext cx="8614117" cy="4455835"/>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0" i="0" lang="en-US" sz="2400" u="none" cap="none" strike="noStrike">
                <a:solidFill>
                  <a:srgbClr val="000000"/>
                </a:solidFill>
                <a:latin typeface="Arial"/>
                <a:ea typeface="Arial"/>
                <a:cs typeface="Arial"/>
                <a:sym typeface="Arial"/>
              </a:rPr>
              <a:t>Helping involves the appropriate use of a wide range of ‘everyday and commonly used’ interpersonal skills. Some of these are: </a:t>
            </a:r>
            <a:endParaRPr/>
          </a:p>
          <a:p>
            <a:pPr indent="0" lvl="0" marL="0" marR="0" rtl="0" algn="l">
              <a:lnSpc>
                <a:spcPct val="150000"/>
              </a:lnSpc>
              <a:spcBef>
                <a:spcPts val="0"/>
              </a:spcBef>
              <a:spcAft>
                <a:spcPts val="0"/>
              </a:spcAft>
              <a:buNone/>
            </a:pPr>
            <a:r>
              <a:t/>
            </a:r>
            <a:endParaRPr b="0" i="0" sz="2400" u="none" cap="none" strike="noStrike">
              <a:solidFill>
                <a:srgbClr val="000000"/>
              </a:solidFill>
              <a:latin typeface="Arial"/>
              <a:ea typeface="Arial"/>
              <a:cs typeface="Arial"/>
              <a:sym typeface="Arial"/>
            </a:endParaRPr>
          </a:p>
          <a:p>
            <a:pPr indent="-285750" lvl="0" marL="285750" marR="0" rtl="0" algn="l">
              <a:lnSpc>
                <a:spcPct val="15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Arial"/>
                <a:ea typeface="Arial"/>
                <a:cs typeface="Arial"/>
                <a:sym typeface="Arial"/>
              </a:rPr>
              <a:t>probing for information</a:t>
            </a:r>
            <a:endParaRPr/>
          </a:p>
          <a:p>
            <a:pPr indent="-285750" lvl="0" marL="285750" marR="0" rtl="0" algn="l">
              <a:lnSpc>
                <a:spcPct val="15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Arial"/>
                <a:ea typeface="Arial"/>
                <a:cs typeface="Arial"/>
                <a:sym typeface="Arial"/>
              </a:rPr>
              <a:t>identifying themes and seeing the bigger picture</a:t>
            </a:r>
            <a:endParaRPr/>
          </a:p>
          <a:p>
            <a:pPr indent="-285750" lvl="0" marL="285750" marR="0" rtl="0" algn="l">
              <a:lnSpc>
                <a:spcPct val="15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Arial"/>
                <a:ea typeface="Arial"/>
                <a:cs typeface="Arial"/>
                <a:sym typeface="Arial"/>
              </a:rPr>
              <a:t>giving feedback</a:t>
            </a:r>
            <a:endParaRPr/>
          </a:p>
          <a:p>
            <a:pPr indent="-285750" lvl="0" marL="285750" marR="0" rtl="0" algn="l">
              <a:lnSpc>
                <a:spcPct val="15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Arial"/>
                <a:ea typeface="Arial"/>
                <a:cs typeface="Arial"/>
                <a:sym typeface="Arial"/>
              </a:rPr>
              <a:t>challenging assumptions.</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72"/>
          <p:cNvSpPr/>
          <p:nvPr/>
        </p:nvSpPr>
        <p:spPr>
          <a:xfrm>
            <a:off x="4101155" y="138015"/>
            <a:ext cx="2523448" cy="70788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4000" u="none" cap="none" strike="noStrike">
                <a:solidFill>
                  <a:schemeClr val="dk1"/>
                </a:solidFill>
                <a:latin typeface="Arial"/>
                <a:ea typeface="Arial"/>
                <a:cs typeface="Arial"/>
                <a:sym typeface="Arial"/>
              </a:rPr>
              <a:t>Summary</a:t>
            </a:r>
            <a:endParaRPr b="0" i="0" sz="4000" u="none" cap="none" strike="noStrike">
              <a:solidFill>
                <a:schemeClr val="dk1"/>
              </a:solidFill>
              <a:latin typeface="Arial"/>
              <a:ea typeface="Arial"/>
              <a:cs typeface="Arial"/>
              <a:sym typeface="Arial"/>
            </a:endParaRPr>
          </a:p>
        </p:txBody>
      </p:sp>
      <p:sp>
        <p:nvSpPr>
          <p:cNvPr id="255" name="Google Shape;255;p72"/>
          <p:cNvSpPr/>
          <p:nvPr/>
        </p:nvSpPr>
        <p:spPr>
          <a:xfrm>
            <a:off x="548639" y="1034312"/>
            <a:ext cx="10958733" cy="3619196"/>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0" i="0" lang="en-US" sz="2600" u="none" cap="none" strike="noStrike">
                <a:solidFill>
                  <a:schemeClr val="dk1"/>
                </a:solidFill>
                <a:latin typeface="Arial"/>
                <a:ea typeface="Arial"/>
                <a:cs typeface="Arial"/>
                <a:sym typeface="Arial"/>
              </a:rPr>
              <a:t>Intervening aims to achieve system-enhancing outcomes, like innovation and better problem-solving. Five modes of intervention are Advising, Supporting, Theorizing, Challenging, and Information gathering. Advising, while useful, may create dependency, so empowering clients to solve problems themselves is emphasized. Effective helpers show respect by listening and suspending judgment, using interpersonal skills as needed.</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73"/>
          <p:cNvSpPr/>
          <p:nvPr/>
        </p:nvSpPr>
        <p:spPr>
          <a:xfrm>
            <a:off x="2433710" y="624672"/>
            <a:ext cx="8980185" cy="5503238"/>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rgbClr val="000000"/>
              </a:buClr>
              <a:buSzPts val="1800"/>
              <a:buFont typeface="Arial"/>
              <a:buNone/>
            </a:pPr>
            <a:r>
              <a:rPr b="1" i="0" lang="en-US" sz="1800" u="none" cap="none" strike="noStrike">
                <a:solidFill>
                  <a:srgbClr val="000000"/>
                </a:solidFill>
                <a:latin typeface="Cambria"/>
                <a:ea typeface="Cambria"/>
                <a:cs typeface="Cambria"/>
                <a:sym typeface="Cambria"/>
              </a:rPr>
              <a:t>REFERENCES </a:t>
            </a:r>
            <a:endParaRPr b="0" i="0" sz="1800" u="none" cap="none" strike="noStrike">
              <a:solidFill>
                <a:schemeClr val="dk1"/>
              </a:solidFill>
              <a:latin typeface="Calibri"/>
              <a:ea typeface="Calibri"/>
              <a:cs typeface="Calibri"/>
              <a:sym typeface="Calibri"/>
            </a:endParaRPr>
          </a:p>
          <a:p>
            <a:pPr indent="0" lvl="0" marL="0" marR="0" rtl="0" algn="just">
              <a:lnSpc>
                <a:spcPct val="150000"/>
              </a:lnSpc>
              <a:spcBef>
                <a:spcPts val="800"/>
              </a:spcBef>
              <a:spcAft>
                <a:spcPts val="0"/>
              </a:spcAft>
              <a:buClr>
                <a:srgbClr val="000000"/>
              </a:buClr>
              <a:buSzPts val="1800"/>
              <a:buFont typeface="Arial"/>
              <a:buNone/>
            </a:pPr>
            <a:r>
              <a:rPr b="0" i="0" lang="en-US" sz="1800" u="none" cap="none" strike="noStrike">
                <a:solidFill>
                  <a:srgbClr val="000000"/>
                </a:solidFill>
                <a:latin typeface="Cambria"/>
                <a:ea typeface="Cambria"/>
                <a:cs typeface="Cambria"/>
                <a:sym typeface="Cambria"/>
              </a:rPr>
              <a:t> </a:t>
            </a:r>
            <a:endParaRPr b="0" i="0" sz="2400" u="none" cap="none" strike="noStrike">
              <a:solidFill>
                <a:schemeClr val="dk1"/>
              </a:solidFill>
              <a:latin typeface="Calibri"/>
              <a:ea typeface="Calibri"/>
              <a:cs typeface="Calibri"/>
              <a:sym typeface="Calibri"/>
            </a:endParaRPr>
          </a:p>
          <a:p>
            <a:pPr indent="-342900" lvl="0" marL="342900" marR="0" rtl="0" algn="just">
              <a:lnSpc>
                <a:spcPct val="150000"/>
              </a:lnSpc>
              <a:spcBef>
                <a:spcPts val="800"/>
              </a:spcBef>
              <a:spcAft>
                <a:spcPts val="0"/>
              </a:spcAft>
              <a:buClr>
                <a:srgbClr val="000000"/>
              </a:buClr>
              <a:buSzPts val="2400"/>
              <a:buFont typeface="Noto Sans Symbols"/>
              <a:buChar char="∙"/>
            </a:pPr>
            <a:r>
              <a:rPr b="0" i="0" lang="en-US" sz="2400" u="none" cap="none" strike="noStrike">
                <a:solidFill>
                  <a:srgbClr val="000000"/>
                </a:solidFill>
                <a:latin typeface="Cambria"/>
                <a:ea typeface="Cambria"/>
                <a:cs typeface="Cambria"/>
                <a:sym typeface="Cambria"/>
              </a:rPr>
              <a:t>Hayes, John (2022) The Theory and Practice of Change Management 6</a:t>
            </a:r>
            <a:r>
              <a:rPr b="0" baseline="30000" i="0" lang="en-US" sz="2400" u="none" cap="none" strike="noStrike">
                <a:solidFill>
                  <a:srgbClr val="000000"/>
                </a:solidFill>
                <a:latin typeface="Cambria"/>
                <a:ea typeface="Cambria"/>
                <a:cs typeface="Cambria"/>
                <a:sym typeface="Cambria"/>
              </a:rPr>
              <a:t>th</a:t>
            </a:r>
            <a:r>
              <a:rPr b="0" i="0" lang="en-US" sz="2400" u="none" cap="none" strike="noStrike">
                <a:solidFill>
                  <a:srgbClr val="000000"/>
                </a:solidFill>
                <a:latin typeface="Cambria"/>
                <a:ea typeface="Cambria"/>
                <a:cs typeface="Cambria"/>
                <a:sym typeface="Cambria"/>
              </a:rPr>
              <a:t> Edition. </a:t>
            </a:r>
            <a:r>
              <a:rPr b="0" i="0" lang="en-US" sz="2400" u="none" cap="none" strike="noStrike">
                <a:solidFill>
                  <a:schemeClr val="dk1"/>
                </a:solidFill>
                <a:latin typeface="Calibri"/>
                <a:ea typeface="Calibri"/>
                <a:cs typeface="Calibri"/>
                <a:sym typeface="Calibri"/>
              </a:rPr>
              <a:t>Bloomsbury Publishing PLC.</a:t>
            </a:r>
            <a:endParaRPr b="0" i="0" sz="2400" u="none" cap="none" strike="noStrike">
              <a:solidFill>
                <a:srgbClr val="000000"/>
              </a:solidFill>
              <a:latin typeface="Cambria"/>
              <a:ea typeface="Cambria"/>
              <a:cs typeface="Cambria"/>
              <a:sym typeface="Cambria"/>
            </a:endParaRPr>
          </a:p>
          <a:p>
            <a:pPr indent="-342900" lvl="0" marL="342900" marR="0" rtl="0" algn="just">
              <a:lnSpc>
                <a:spcPct val="15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Cambria"/>
                <a:ea typeface="Cambria"/>
                <a:cs typeface="Cambria"/>
                <a:sym typeface="Cambria"/>
              </a:rPr>
              <a:t>Hayes, John (2014) The Theory and Practice of Change Management 4</a:t>
            </a:r>
            <a:r>
              <a:rPr b="0" baseline="30000" i="0" lang="en-US" sz="2400" u="none" cap="none" strike="noStrike">
                <a:solidFill>
                  <a:srgbClr val="000000"/>
                </a:solidFill>
                <a:latin typeface="Cambria"/>
                <a:ea typeface="Cambria"/>
                <a:cs typeface="Cambria"/>
                <a:sym typeface="Cambria"/>
              </a:rPr>
              <a:t>th</a:t>
            </a:r>
            <a:r>
              <a:rPr b="0" i="0" lang="en-US" sz="2400" u="none" cap="none" strike="noStrike">
                <a:solidFill>
                  <a:srgbClr val="000000"/>
                </a:solidFill>
                <a:latin typeface="Cambria"/>
                <a:ea typeface="Cambria"/>
                <a:cs typeface="Cambria"/>
                <a:sym typeface="Cambria"/>
              </a:rPr>
              <a:t> Edition. </a:t>
            </a:r>
            <a:r>
              <a:rPr b="0" i="0" lang="en-US" sz="2400" u="none" cap="none" strike="noStrike">
                <a:solidFill>
                  <a:schemeClr val="dk1"/>
                </a:solidFill>
                <a:latin typeface="Calibri"/>
                <a:ea typeface="Calibri"/>
                <a:cs typeface="Calibri"/>
                <a:sym typeface="Calibri"/>
              </a:rPr>
              <a:t>Palgrave Macmillan. United Kingdom</a:t>
            </a:r>
            <a:endParaRPr b="0" i="0" sz="2400" u="none" cap="none" strike="noStrike">
              <a:solidFill>
                <a:schemeClr val="dk1"/>
              </a:solidFill>
              <a:latin typeface="Calibri"/>
              <a:ea typeface="Calibri"/>
              <a:cs typeface="Calibri"/>
              <a:sym typeface="Calibri"/>
            </a:endParaRPr>
          </a:p>
          <a:p>
            <a:pPr indent="-342900" lvl="0" marL="342900" marR="0" rtl="0" algn="just">
              <a:lnSpc>
                <a:spcPct val="15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Cambria"/>
                <a:ea typeface="Cambria"/>
                <a:cs typeface="Cambria"/>
                <a:sym typeface="Cambria"/>
              </a:rPr>
              <a:t>Hayes, John (2010) The Theory and Practice of Change Management 3</a:t>
            </a:r>
            <a:r>
              <a:rPr b="0" baseline="30000" i="0" lang="en-US" sz="2400" u="none" cap="none" strike="noStrike">
                <a:solidFill>
                  <a:srgbClr val="000000"/>
                </a:solidFill>
                <a:latin typeface="Cambria"/>
                <a:ea typeface="Cambria"/>
                <a:cs typeface="Cambria"/>
                <a:sym typeface="Cambria"/>
              </a:rPr>
              <a:t>rd</a:t>
            </a:r>
            <a:r>
              <a:rPr b="0" i="0" lang="en-US" sz="2400" u="none" cap="none" strike="noStrike">
                <a:solidFill>
                  <a:srgbClr val="000000"/>
                </a:solidFill>
                <a:latin typeface="Cambria"/>
                <a:ea typeface="Cambria"/>
                <a:cs typeface="Cambria"/>
                <a:sym typeface="Cambria"/>
              </a:rPr>
              <a:t>  Edition. </a:t>
            </a:r>
            <a:r>
              <a:rPr b="0" i="0" lang="en-US" sz="2400" u="none" cap="none" strike="noStrike">
                <a:solidFill>
                  <a:schemeClr val="dk1"/>
                </a:solidFill>
                <a:latin typeface="Calibri"/>
                <a:ea typeface="Calibri"/>
                <a:cs typeface="Calibri"/>
                <a:sym typeface="Calibri"/>
              </a:rPr>
              <a:t>Palgrave Macmillan. United Kingdom</a:t>
            </a:r>
            <a:endParaRPr/>
          </a:p>
          <a:p>
            <a:pPr indent="-342900" lvl="0" marL="342900" marR="0" rtl="0" algn="just">
              <a:lnSpc>
                <a:spcPct val="150000"/>
              </a:lnSpc>
              <a:spcBef>
                <a:spcPts val="0"/>
              </a:spcBef>
              <a:spcAft>
                <a:spcPts val="0"/>
              </a:spcAft>
              <a:buClr>
                <a:srgbClr val="000000"/>
              </a:buClr>
              <a:buSzPts val="2400"/>
              <a:buFont typeface="Noto Sans Symbols"/>
              <a:buChar char="∙"/>
            </a:pPr>
            <a:r>
              <a:rPr b="0" i="0" lang="en-US" sz="2400" u="none" cap="none" strike="noStrike">
                <a:solidFill>
                  <a:srgbClr val="000000"/>
                </a:solidFill>
                <a:latin typeface="Cambria"/>
                <a:ea typeface="Cambria"/>
                <a:cs typeface="Cambria"/>
                <a:sym typeface="Cambria"/>
              </a:rPr>
              <a:t>Kotter, John P. (1996) Leading Change. </a:t>
            </a:r>
            <a:r>
              <a:rPr b="0" i="0" lang="en-US" sz="2400" u="none" cap="none" strike="noStrike">
                <a:solidFill>
                  <a:schemeClr val="dk1"/>
                </a:solidFill>
                <a:latin typeface="Calibri"/>
                <a:ea typeface="Calibri"/>
                <a:cs typeface="Calibri"/>
                <a:sym typeface="Calibri"/>
              </a:rPr>
              <a:t>Harvard Business School Press. USA. ISBN 10: 0875847471 / ISBN 13: 9780875847474</a:t>
            </a:r>
            <a:endParaRPr b="0" i="0" sz="2400" u="none" cap="none" strike="noStrike">
              <a:solidFill>
                <a:schemeClr val="dk1"/>
              </a:solidFill>
              <a:latin typeface="Calibri"/>
              <a:ea typeface="Calibri"/>
              <a:cs typeface="Calibri"/>
              <a:sym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4"/>
          <p:cNvSpPr/>
          <p:nvPr/>
        </p:nvSpPr>
        <p:spPr>
          <a:xfrm>
            <a:off x="2560321" y="664063"/>
            <a:ext cx="8994580" cy="5689250"/>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i="0" lang="en-US" sz="1600" u="sng" cap="none" strike="noStrike">
                <a:solidFill>
                  <a:srgbClr val="000000"/>
                </a:solidFill>
                <a:latin typeface="Arial"/>
                <a:ea typeface="Arial"/>
                <a:cs typeface="Arial"/>
                <a:sym typeface="Arial"/>
              </a:rPr>
              <a:t>Online Sources</a:t>
            </a:r>
            <a:endParaRPr b="1" i="0" sz="1600" u="sng" cap="none" strike="noStrike">
              <a:solidFill>
                <a:srgbClr val="000000"/>
              </a:solidFill>
              <a:latin typeface="Arial"/>
              <a:ea typeface="Arial"/>
              <a:cs typeface="Arial"/>
              <a:sym typeface="Arial"/>
            </a:endParaRPr>
          </a:p>
          <a:p>
            <a:pPr indent="-342900" lvl="0" marL="342900" marR="0" rtl="0" algn="just">
              <a:lnSpc>
                <a:spcPct val="150000"/>
              </a:lnSpc>
              <a:spcBef>
                <a:spcPts val="800"/>
              </a:spcBef>
              <a:spcAft>
                <a:spcPts val="0"/>
              </a:spcAft>
              <a:buClr>
                <a:srgbClr val="000000"/>
              </a:buClr>
              <a:buSzPts val="1600"/>
              <a:buFont typeface="Noto Sans Symbols"/>
              <a:buChar char="∙"/>
            </a:pPr>
            <a:r>
              <a:rPr b="0" i="0" lang="en-US" sz="1600" u="none" cap="none" strike="noStrike">
                <a:solidFill>
                  <a:srgbClr val="000000"/>
                </a:solidFill>
                <a:latin typeface="Arial"/>
                <a:ea typeface="Arial"/>
                <a:cs typeface="Arial"/>
                <a:sym typeface="Arial"/>
              </a:rPr>
              <a:t>https://slideplayer.com/slide/13711905/</a:t>
            </a:r>
            <a:endParaRPr/>
          </a:p>
          <a:p>
            <a:pPr indent="-342900" lvl="0" marL="342900" marR="0" rtl="0" algn="just">
              <a:lnSpc>
                <a:spcPct val="150000"/>
              </a:lnSpc>
              <a:spcBef>
                <a:spcPts val="0"/>
              </a:spcBef>
              <a:spcAft>
                <a:spcPts val="0"/>
              </a:spcAft>
              <a:buClr>
                <a:srgbClr val="000000"/>
              </a:buClr>
              <a:buSzPts val="1600"/>
              <a:buFont typeface="Noto Sans Symbols"/>
              <a:buChar char="∙"/>
            </a:pPr>
            <a:r>
              <a:rPr b="0" i="0" lang="en-US" sz="1600" u="none" cap="none" strike="noStrike">
                <a:solidFill>
                  <a:srgbClr val="000000"/>
                </a:solidFill>
                <a:latin typeface="Arial"/>
                <a:ea typeface="Arial"/>
                <a:cs typeface="Arial"/>
                <a:sym typeface="Arial"/>
              </a:rPr>
              <a:t>https://online.hbs.edu/blog/post/change-management-process</a:t>
            </a:r>
            <a:endParaRPr/>
          </a:p>
          <a:p>
            <a:pPr indent="-342900" lvl="0" marL="342900" marR="0" rtl="0" algn="just">
              <a:lnSpc>
                <a:spcPct val="150000"/>
              </a:lnSpc>
              <a:spcBef>
                <a:spcPts val="0"/>
              </a:spcBef>
              <a:spcAft>
                <a:spcPts val="0"/>
              </a:spcAft>
              <a:buClr>
                <a:srgbClr val="000000"/>
              </a:buClr>
              <a:buSzPts val="1600"/>
              <a:buFont typeface="Noto Sans Symbols"/>
              <a:buChar char="∙"/>
            </a:pPr>
            <a:r>
              <a:rPr b="0" i="0" lang="en-US" sz="1600" u="none" cap="none" strike="noStrike">
                <a:solidFill>
                  <a:srgbClr val="000000"/>
                </a:solidFill>
                <a:latin typeface="Arial"/>
                <a:ea typeface="Arial"/>
                <a:cs typeface="Arial"/>
                <a:sym typeface="Arial"/>
              </a:rPr>
              <a:t>https://asq.org/quality-resources/change-management</a:t>
            </a:r>
            <a:endParaRPr/>
          </a:p>
          <a:p>
            <a:pPr indent="-342900" lvl="0" marL="342900" marR="0" rtl="0" algn="just">
              <a:lnSpc>
                <a:spcPct val="150000"/>
              </a:lnSpc>
              <a:spcBef>
                <a:spcPts val="0"/>
              </a:spcBef>
              <a:spcAft>
                <a:spcPts val="0"/>
              </a:spcAft>
              <a:buClr>
                <a:srgbClr val="000000"/>
              </a:buClr>
              <a:buSzPts val="1600"/>
              <a:buFont typeface="Noto Sans Symbols"/>
              <a:buChar char="∙"/>
            </a:pPr>
            <a:r>
              <a:rPr b="0" i="0" lang="en-US" sz="1600" u="none" cap="none" strike="noStrike">
                <a:solidFill>
                  <a:srgbClr val="000000"/>
                </a:solidFill>
                <a:latin typeface="Arial"/>
                <a:ea typeface="Arial"/>
                <a:cs typeface="Arial"/>
                <a:sym typeface="Arial"/>
              </a:rPr>
              <a:t>https://www.mindtools.com/ahpnreq/the-four-principles-of-change-management</a:t>
            </a:r>
            <a:endParaRPr/>
          </a:p>
          <a:p>
            <a:pPr indent="-342900" lvl="0" marL="342900" marR="0" rtl="0" algn="just">
              <a:lnSpc>
                <a:spcPct val="150000"/>
              </a:lnSpc>
              <a:spcBef>
                <a:spcPts val="0"/>
              </a:spcBef>
              <a:spcAft>
                <a:spcPts val="0"/>
              </a:spcAft>
              <a:buClr>
                <a:srgbClr val="000000"/>
              </a:buClr>
              <a:buSzPts val="1600"/>
              <a:buFont typeface="Noto Sans Symbols"/>
              <a:buChar char="∙"/>
            </a:pPr>
            <a:r>
              <a:rPr b="0" i="0" lang="en-US" sz="1600" u="none" cap="none" strike="noStrike">
                <a:solidFill>
                  <a:srgbClr val="000000"/>
                </a:solidFill>
                <a:latin typeface="Arial"/>
                <a:ea typeface="Arial"/>
                <a:cs typeface="Arial"/>
                <a:sym typeface="Arial"/>
              </a:rPr>
              <a:t>https://whatfix.com/change-management/</a:t>
            </a:r>
            <a:endParaRPr/>
          </a:p>
          <a:p>
            <a:pPr indent="-342900" lvl="0" marL="342900" marR="0" rtl="0" algn="just">
              <a:lnSpc>
                <a:spcPct val="150000"/>
              </a:lnSpc>
              <a:spcBef>
                <a:spcPts val="0"/>
              </a:spcBef>
              <a:spcAft>
                <a:spcPts val="0"/>
              </a:spcAft>
              <a:buClr>
                <a:srgbClr val="000000"/>
              </a:buClr>
              <a:buSzPts val="1600"/>
              <a:buFont typeface="Noto Sans Symbols"/>
              <a:buChar char="∙"/>
            </a:pPr>
            <a:r>
              <a:rPr b="0" i="0" lang="en-US" sz="1600" u="none" cap="none" strike="noStrike">
                <a:solidFill>
                  <a:srgbClr val="000000"/>
                </a:solidFill>
                <a:latin typeface="Arial"/>
                <a:ea typeface="Arial"/>
                <a:cs typeface="Arial"/>
                <a:sym typeface="Arial"/>
              </a:rPr>
              <a:t>https://www.michiganstateuniversityonline.com/resources/leadership/what-is-change-management/</a:t>
            </a:r>
            <a:endParaRPr/>
          </a:p>
          <a:p>
            <a:pPr indent="-342900" lvl="0" marL="342900" marR="0" rtl="0" algn="just">
              <a:lnSpc>
                <a:spcPct val="150000"/>
              </a:lnSpc>
              <a:spcBef>
                <a:spcPts val="0"/>
              </a:spcBef>
              <a:spcAft>
                <a:spcPts val="0"/>
              </a:spcAft>
              <a:buClr>
                <a:srgbClr val="000000"/>
              </a:buClr>
              <a:buSzPts val="1600"/>
              <a:buFont typeface="Noto Sans Symbols"/>
              <a:buChar char="∙"/>
            </a:pPr>
            <a:r>
              <a:rPr b="0" i="0" lang="en-US" sz="1600" u="none" cap="none" strike="noStrike">
                <a:solidFill>
                  <a:srgbClr val="000000"/>
                </a:solidFill>
                <a:latin typeface="Arial"/>
                <a:ea typeface="Arial"/>
                <a:cs typeface="Arial"/>
                <a:sym typeface="Arial"/>
              </a:rPr>
              <a:t>https://hbr.org/2005/10/the-hard-side-of-change-management</a:t>
            </a:r>
            <a:endParaRPr/>
          </a:p>
          <a:p>
            <a:pPr indent="-342900" lvl="0" marL="342900" marR="0" rtl="0" algn="just">
              <a:lnSpc>
                <a:spcPct val="150000"/>
              </a:lnSpc>
              <a:spcBef>
                <a:spcPts val="0"/>
              </a:spcBef>
              <a:spcAft>
                <a:spcPts val="0"/>
              </a:spcAft>
              <a:buClr>
                <a:srgbClr val="000000"/>
              </a:buClr>
              <a:buSzPts val="1600"/>
              <a:buFont typeface="Noto Sans Symbols"/>
              <a:buChar char="∙"/>
            </a:pPr>
            <a:r>
              <a:rPr b="0" i="0" lang="en-US" sz="1600" u="none" cap="none" strike="noStrike">
                <a:solidFill>
                  <a:srgbClr val="000000"/>
                </a:solidFill>
                <a:latin typeface="Arial"/>
                <a:ea typeface="Arial"/>
                <a:cs typeface="Arial"/>
                <a:sym typeface="Arial"/>
              </a:rPr>
              <a:t>https://www.shrm.org/resourcesandtools/tools-and-samples/toolkits/pages/managingorganizationalchange.aspx</a:t>
            </a:r>
            <a:endParaRPr/>
          </a:p>
          <a:p>
            <a:pPr indent="-342900" lvl="0" marL="342900" marR="0" rtl="0" algn="just">
              <a:lnSpc>
                <a:spcPct val="150000"/>
              </a:lnSpc>
              <a:spcBef>
                <a:spcPts val="0"/>
              </a:spcBef>
              <a:spcAft>
                <a:spcPts val="0"/>
              </a:spcAft>
              <a:buClr>
                <a:srgbClr val="000000"/>
              </a:buClr>
              <a:buSzPts val="1600"/>
              <a:buFont typeface="Noto Sans Symbols"/>
              <a:buChar char="∙"/>
            </a:pPr>
            <a:r>
              <a:rPr b="0" i="0" lang="en-US" sz="1600" u="none" cap="none" strike="noStrike">
                <a:solidFill>
                  <a:srgbClr val="000000"/>
                </a:solidFill>
                <a:latin typeface="Arial"/>
                <a:ea typeface="Arial"/>
                <a:cs typeface="Arial"/>
                <a:sym typeface="Arial"/>
              </a:rPr>
              <a:t>https://www.coursera.org/articles/change-management-process</a:t>
            </a:r>
            <a:endParaRPr/>
          </a:p>
          <a:p>
            <a:pPr indent="-342900" lvl="0" marL="342900" marR="0" rtl="0" algn="just">
              <a:lnSpc>
                <a:spcPct val="150000"/>
              </a:lnSpc>
              <a:spcBef>
                <a:spcPts val="0"/>
              </a:spcBef>
              <a:spcAft>
                <a:spcPts val="0"/>
              </a:spcAft>
              <a:buClr>
                <a:srgbClr val="000000"/>
              </a:buClr>
              <a:buSzPts val="1600"/>
              <a:buFont typeface="Noto Sans Symbols"/>
              <a:buChar char="∙"/>
            </a:pPr>
            <a:r>
              <a:rPr b="0" i="0" lang="en-US" sz="1600" u="none" cap="none" strike="noStrike">
                <a:solidFill>
                  <a:srgbClr val="000000"/>
                </a:solidFill>
                <a:latin typeface="Arial"/>
                <a:ea typeface="Arial"/>
                <a:cs typeface="Arial"/>
                <a:sym typeface="Arial"/>
              </a:rPr>
              <a:t>https://www.apm.org.uk/resources/what-is-project-management/what-is-change-management/</a:t>
            </a:r>
            <a:endParaRPr/>
          </a:p>
          <a:p>
            <a:pPr indent="-342900" lvl="0" marL="342900" marR="0" rtl="0" algn="just">
              <a:lnSpc>
                <a:spcPct val="150000"/>
              </a:lnSpc>
              <a:spcBef>
                <a:spcPts val="0"/>
              </a:spcBef>
              <a:spcAft>
                <a:spcPts val="0"/>
              </a:spcAft>
              <a:buClr>
                <a:srgbClr val="000000"/>
              </a:buClr>
              <a:buSzPts val="1600"/>
              <a:buFont typeface="Noto Sans Symbols"/>
              <a:buChar char="∙"/>
            </a:pPr>
            <a:r>
              <a:rPr b="0" i="0" lang="en-US" sz="1600" u="none" cap="none" strike="noStrike">
                <a:solidFill>
                  <a:srgbClr val="000000"/>
                </a:solidFill>
                <a:latin typeface="Arial"/>
                <a:ea typeface="Arial"/>
                <a:cs typeface="Arial"/>
                <a:sym typeface="Arial"/>
              </a:rPr>
              <a:t>https://www.imd.org/reflections/change-management/</a:t>
            </a:r>
            <a:endParaRPr/>
          </a:p>
          <a:p>
            <a:pPr indent="-241300" lvl="0" marL="342900" marR="0" rtl="0" algn="just">
              <a:lnSpc>
                <a:spcPct val="150000"/>
              </a:lnSpc>
              <a:spcBef>
                <a:spcPts val="0"/>
              </a:spcBef>
              <a:spcAft>
                <a:spcPts val="0"/>
              </a:spcAft>
              <a:buClr>
                <a:srgbClr val="000000"/>
              </a:buClr>
              <a:buSzPts val="1600"/>
              <a:buFont typeface="Noto Sans Symbols"/>
              <a:buNone/>
            </a:pPr>
            <a:r>
              <a:t/>
            </a:r>
            <a:endParaRPr b="0" i="0" sz="1600" u="none" cap="none" strike="noStrike">
              <a:solidFill>
                <a:srgbClr val="000000"/>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sp>
        <p:nvSpPr>
          <p:cNvPr id="270" name="Google Shape;270;p32"/>
          <p:cNvSpPr txBox="1"/>
          <p:nvPr/>
        </p:nvSpPr>
        <p:spPr>
          <a:xfrm>
            <a:off x="2387702" y="1293782"/>
            <a:ext cx="7421218" cy="221599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3800"/>
              <a:buFont typeface="Arial"/>
              <a:buNone/>
            </a:pPr>
            <a:r>
              <a:rPr b="0" i="0" lang="en-US" sz="13800" u="none" cap="none" strike="noStrike">
                <a:solidFill>
                  <a:schemeClr val="dk1"/>
                </a:solidFill>
                <a:latin typeface="Calibri"/>
                <a:ea typeface="Calibri"/>
                <a:cs typeface="Calibri"/>
                <a:sym typeface="Calibri"/>
              </a:rPr>
              <a:t>The End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2023-09-09T11:09:00Z</dcterms:created>
  <dc:creator>Dr. Ella</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8419E72986A14EBDA3E03A44E78E7311_12</vt:lpwstr>
  </property>
  <property fmtid="{D5CDD505-2E9C-101B-9397-08002B2CF9AE}" pid="3" name="KSOProductBuildVer">
    <vt:lpwstr>1033-12.2.0.13201</vt:lpwstr>
  </property>
</Properties>
</file>