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318" r:id="rId3"/>
    <p:sldId id="352" r:id="rId4"/>
    <p:sldId id="319" r:id="rId5"/>
    <p:sldId id="320" r:id="rId6"/>
    <p:sldId id="321" r:id="rId7"/>
    <p:sldId id="322" r:id="rId8"/>
    <p:sldId id="353" r:id="rId9"/>
    <p:sldId id="364" r:id="rId10"/>
    <p:sldId id="363" r:id="rId11"/>
    <p:sldId id="323" r:id="rId12"/>
    <p:sldId id="324" r:id="rId13"/>
    <p:sldId id="354" r:id="rId14"/>
    <p:sldId id="365" r:id="rId15"/>
    <p:sldId id="355" r:id="rId16"/>
    <p:sldId id="366" r:id="rId17"/>
    <p:sldId id="356" r:id="rId18"/>
    <p:sldId id="326" r:id="rId19"/>
    <p:sldId id="361" r:id="rId20"/>
    <p:sldId id="327" r:id="rId21"/>
    <p:sldId id="367" r:id="rId22"/>
    <p:sldId id="368" r:id="rId23"/>
    <p:sldId id="357" r:id="rId24"/>
    <p:sldId id="369" r:id="rId25"/>
    <p:sldId id="351" r:id="rId26"/>
    <p:sldId id="370" r:id="rId27"/>
    <p:sldId id="344" r:id="rId28"/>
    <p:sldId id="317" r:id="rId29"/>
    <p:sldId id="259" r:id="rId30"/>
    <p:sldId id="287"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Cambria" panose="02040503050406030204" pitchFamily="18" charset="0"/>
      <p:regular r:id="rId37"/>
      <p:bold r:id="rId38"/>
      <p:italic r:id="rId39"/>
      <p:boldItalic r:id="rId40"/>
    </p:embeddedFont>
    <p:embeddedFont>
      <p:font typeface="Open Sans" panose="020B060402020202020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snapToGrid="0">
      <p:cViewPr varScale="1">
        <p:scale>
          <a:sx n="85" d="100"/>
          <a:sy n="85" d="100"/>
        </p:scale>
        <p:origin x="78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8</a:t>
            </a:r>
            <a:endParaRPr sz="6000" dirty="0"/>
          </a:p>
          <a:p>
            <a:pPr marL="0" marR="0" lvl="0" indent="0" algn="ctr" rtl="0">
              <a:lnSpc>
                <a:spcPct val="90000"/>
              </a:lnSpc>
              <a:spcBef>
                <a:spcPts val="0"/>
              </a:spcBef>
              <a:spcAft>
                <a:spcPts val="0"/>
              </a:spcAft>
              <a:buClr>
                <a:schemeClr val="dk1"/>
              </a:buClr>
              <a:buSzPts val="4800"/>
              <a:buFont typeface="Arial"/>
              <a:buNone/>
            </a:pPr>
            <a:r>
              <a:rPr lang="en-US" sz="6600" b="1" i="0" u="none" strike="noStrike" cap="none" dirty="0">
                <a:solidFill>
                  <a:schemeClr val="dk1"/>
                </a:solidFill>
                <a:latin typeface="Calibri"/>
                <a:ea typeface="Calibri"/>
                <a:cs typeface="Calibri"/>
                <a:sym typeface="Calibri"/>
              </a:rPr>
              <a:t>Gathering and Interpreting Information</a:t>
            </a:r>
          </a:p>
          <a:p>
            <a:pPr marL="0" marR="0" lvl="0" indent="0" algn="ctr" rtl="0">
              <a:lnSpc>
                <a:spcPct val="90000"/>
              </a:lnSpc>
              <a:spcBef>
                <a:spcPts val="0"/>
              </a:spcBef>
              <a:spcAft>
                <a:spcPts val="0"/>
              </a:spcAft>
              <a:buClr>
                <a:schemeClr val="dk1"/>
              </a:buClr>
              <a:buSzPts val="4800"/>
              <a:buFont typeface="Arial"/>
              <a:buNone/>
            </a:pPr>
            <a:endParaRPr sz="6000" dirty="0"/>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872197" y="478301"/>
            <a:ext cx="4754880" cy="646331"/>
          </a:xfrm>
          <a:prstGeom prst="rect">
            <a:avLst/>
          </a:prstGeom>
          <a:noFill/>
        </p:spPr>
        <p:txBody>
          <a:bodyPr wrap="square" rtlCol="0">
            <a:spAutoFit/>
          </a:bodyPr>
          <a:lstStyle/>
          <a:p>
            <a:r>
              <a:rPr lang="en-US" sz="3600" b="1" dirty="0"/>
              <a:t>Learning Objectives </a:t>
            </a:r>
          </a:p>
        </p:txBody>
      </p:sp>
      <p:sp>
        <p:nvSpPr>
          <p:cNvPr id="2" name="Rectangle 1">
            <a:extLst>
              <a:ext uri="{FF2B5EF4-FFF2-40B4-BE49-F238E27FC236}">
                <a16:creationId xmlns:a16="http://schemas.microsoft.com/office/drawing/2014/main" id="{E1A6DE6F-CF36-4468-B6E4-EB0EE9D53E9B}"/>
              </a:ext>
            </a:extLst>
          </p:cNvPr>
          <p:cNvSpPr/>
          <p:nvPr/>
        </p:nvSpPr>
        <p:spPr>
          <a:xfrm>
            <a:off x="858129" y="1713598"/>
            <a:ext cx="10410093" cy="2793842"/>
          </a:xfrm>
          <a:prstGeom prst="rect">
            <a:avLst/>
          </a:prstGeom>
        </p:spPr>
        <p:txBody>
          <a:bodyPr wrap="square">
            <a:spAutoFit/>
          </a:bodyPr>
          <a:lstStyle/>
          <a:p>
            <a:pPr marL="342900" indent="-342900" algn="just">
              <a:lnSpc>
                <a:spcPct val="150000"/>
              </a:lnSpc>
              <a:buFont typeface="Wingdings" panose="05000000000000000000" pitchFamily="2" charset="2"/>
              <a:buChar char="§"/>
            </a:pPr>
            <a:r>
              <a:rPr lang="en-US" sz="2400" dirty="0">
                <a:solidFill>
                  <a:schemeClr val="tx1"/>
                </a:solidFill>
                <a:latin typeface="+mj-lt"/>
              </a:rPr>
              <a:t>Understand the importance of conceptual models in the diagnostic process.</a:t>
            </a:r>
          </a:p>
          <a:p>
            <a:pPr marL="342900" indent="-342900" algn="just">
              <a:lnSpc>
                <a:spcPct val="150000"/>
              </a:lnSpc>
              <a:buFont typeface="Wingdings" panose="05000000000000000000" pitchFamily="2" charset="2"/>
              <a:buChar char="§"/>
            </a:pPr>
            <a:r>
              <a:rPr lang="en-US" sz="2400" dirty="0">
                <a:latin typeface="+mj-lt"/>
              </a:rPr>
              <a:t>Evaluate the suitability of conceptual models for specific organizational issues.</a:t>
            </a:r>
          </a:p>
          <a:p>
            <a:pPr marL="342900" indent="-342900" algn="just">
              <a:lnSpc>
                <a:spcPct val="150000"/>
              </a:lnSpc>
              <a:buFont typeface="Wingdings" panose="05000000000000000000" pitchFamily="2" charset="2"/>
              <a:buChar char="§"/>
            </a:pPr>
            <a:r>
              <a:rPr lang="en-US" sz="2400" dirty="0">
                <a:latin typeface="+mj-lt"/>
              </a:rPr>
              <a:t>Identify information needs for assessing organizational performance.</a:t>
            </a:r>
            <a:endParaRPr lang="en-US" sz="2400" dirty="0">
              <a:solidFill>
                <a:schemeClr val="tx1"/>
              </a:solidFill>
              <a:latin typeface="+mj-lt"/>
            </a:endParaRP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872197" y="478301"/>
            <a:ext cx="4754880" cy="646331"/>
          </a:xfrm>
          <a:prstGeom prst="rect">
            <a:avLst/>
          </a:prstGeom>
          <a:noFill/>
        </p:spPr>
        <p:txBody>
          <a:bodyPr wrap="square" rtlCol="0">
            <a:spAutoFit/>
          </a:bodyPr>
          <a:lstStyle/>
          <a:p>
            <a:r>
              <a:rPr lang="en-US" sz="3600" b="1" dirty="0"/>
              <a:t>Learning Objectives </a:t>
            </a:r>
          </a:p>
        </p:txBody>
      </p:sp>
      <p:sp>
        <p:nvSpPr>
          <p:cNvPr id="2" name="Rectangle 1">
            <a:extLst>
              <a:ext uri="{FF2B5EF4-FFF2-40B4-BE49-F238E27FC236}">
                <a16:creationId xmlns:a16="http://schemas.microsoft.com/office/drawing/2014/main" id="{C1952C72-77C8-43EF-AA8E-78DE9F01A4A2}"/>
              </a:ext>
            </a:extLst>
          </p:cNvPr>
          <p:cNvSpPr/>
          <p:nvPr/>
        </p:nvSpPr>
        <p:spPr>
          <a:xfrm>
            <a:off x="984739" y="1437065"/>
            <a:ext cx="10494498" cy="390183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400" dirty="0">
                <a:solidFill>
                  <a:schemeClr val="tx1"/>
                </a:solidFill>
                <a:latin typeface="+mn-lt"/>
              </a:rPr>
              <a:t>Explore various data collection methods, including interviews, questionnaires, and observations.</a:t>
            </a:r>
          </a:p>
          <a:p>
            <a:pPr marL="285750" indent="-285750" algn="just">
              <a:lnSpc>
                <a:spcPct val="150000"/>
              </a:lnSpc>
              <a:buFont typeface="Arial" panose="020B0604020202020204" pitchFamily="34" charset="0"/>
              <a:buChar char="•"/>
            </a:pPr>
            <a:r>
              <a:rPr lang="en-US" sz="2400" dirty="0">
                <a:latin typeface="+mn-lt"/>
              </a:rPr>
              <a:t>Understand both qualitative and quantitative analytical techniques for data interpretation.</a:t>
            </a:r>
          </a:p>
          <a:p>
            <a:pPr marL="285750" indent="-285750" algn="just">
              <a:lnSpc>
                <a:spcPct val="150000"/>
              </a:lnSpc>
              <a:buFont typeface="Arial" panose="020B0604020202020204" pitchFamily="34" charset="0"/>
              <a:buChar char="•"/>
            </a:pPr>
            <a:r>
              <a:rPr lang="en-US" sz="2400" dirty="0">
                <a:solidFill>
                  <a:schemeClr val="tx1"/>
                </a:solidFill>
                <a:latin typeface="+mn-lt"/>
              </a:rPr>
              <a:t>Learn to identify and address political issues that may impact data collection and data interpretation.</a:t>
            </a:r>
            <a:endParaRPr lang="fr-FR" sz="2400" dirty="0">
              <a:solidFill>
                <a:schemeClr val="tx1"/>
              </a:solidFill>
              <a:latin typeface="+mn-lt"/>
            </a:endParaRPr>
          </a:p>
          <a:p>
            <a:pPr marL="285750" indent="-285750" algn="just">
              <a:lnSpc>
                <a:spcPct val="150000"/>
              </a:lnSpc>
              <a:buFont typeface="Arial" panose="020B0604020202020204" pitchFamily="34" charset="0"/>
              <a:buChar char="•"/>
            </a:pPr>
            <a:endParaRPr lang="en-US" sz="2400" dirty="0">
              <a:solidFill>
                <a:schemeClr val="tx1"/>
              </a:solidFill>
              <a:latin typeface="+mn-lt"/>
            </a:endParaRPr>
          </a:p>
        </p:txBody>
      </p:sp>
    </p:spTree>
    <p:extLst>
      <p:ext uri="{BB962C8B-B14F-4D97-AF65-F5344CB8AC3E}">
        <p14:creationId xmlns:p14="http://schemas.microsoft.com/office/powerpoint/2010/main" val="240010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7C20A28-A56D-4F73-85C9-66AC477D68E6}"/>
              </a:ext>
            </a:extLst>
          </p:cNvPr>
          <p:cNvPicPr>
            <a:picLocks noChangeAspect="1"/>
          </p:cNvPicPr>
          <p:nvPr/>
        </p:nvPicPr>
        <p:blipFill>
          <a:blip r:embed="rId2"/>
          <a:stretch>
            <a:fillRect/>
          </a:stretch>
        </p:blipFill>
        <p:spPr>
          <a:xfrm>
            <a:off x="2869809" y="962170"/>
            <a:ext cx="5908431" cy="3965933"/>
          </a:xfrm>
          <a:prstGeom prst="rect">
            <a:avLst/>
          </a:prstGeom>
        </p:spPr>
      </p:pic>
      <p:sp>
        <p:nvSpPr>
          <p:cNvPr id="5" name="Google Shape;98;p3">
            <a:extLst>
              <a:ext uri="{FF2B5EF4-FFF2-40B4-BE49-F238E27FC236}">
                <a16:creationId xmlns:a16="http://schemas.microsoft.com/office/drawing/2014/main" id="{71E97670-8CCC-4FD7-B56D-1B2A8B978077}"/>
              </a:ext>
            </a:extLst>
          </p:cNvPr>
          <p:cNvSpPr/>
          <p:nvPr/>
        </p:nvSpPr>
        <p:spPr>
          <a:xfrm>
            <a:off x="5276000" y="549412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144</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53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66DCE0-3A7F-42A6-9B0F-BC9AFAF0D2AD}"/>
              </a:ext>
            </a:extLst>
          </p:cNvPr>
          <p:cNvSpPr/>
          <p:nvPr/>
        </p:nvSpPr>
        <p:spPr>
          <a:xfrm>
            <a:off x="1041008" y="506437"/>
            <a:ext cx="9566031" cy="830997"/>
          </a:xfrm>
          <a:prstGeom prst="rect">
            <a:avLst/>
          </a:prstGeom>
        </p:spPr>
        <p:txBody>
          <a:bodyPr wrap="square">
            <a:spAutoFit/>
          </a:bodyPr>
          <a:lstStyle/>
          <a:p>
            <a:r>
              <a:rPr lang="en-US" sz="4800" b="1" u="sng" dirty="0">
                <a:latin typeface="+mj-lt"/>
              </a:rPr>
              <a:t>Selecting a diagnostic model</a:t>
            </a:r>
          </a:p>
        </p:txBody>
      </p:sp>
      <p:sp>
        <p:nvSpPr>
          <p:cNvPr id="3" name="Rectangle 2">
            <a:extLst>
              <a:ext uri="{FF2B5EF4-FFF2-40B4-BE49-F238E27FC236}">
                <a16:creationId xmlns:a16="http://schemas.microsoft.com/office/drawing/2014/main" id="{DE0858A9-4B58-403F-92D1-2A4B66E42A9E}"/>
              </a:ext>
            </a:extLst>
          </p:cNvPr>
          <p:cNvSpPr/>
          <p:nvPr/>
        </p:nvSpPr>
        <p:spPr>
          <a:xfrm>
            <a:off x="3362180" y="2360712"/>
            <a:ext cx="6639950" cy="1824923"/>
          </a:xfrm>
          <a:prstGeom prst="rect">
            <a:avLst/>
          </a:prstGeom>
        </p:spPr>
        <p:txBody>
          <a:bodyPr wrap="square">
            <a:spAutoFit/>
          </a:bodyPr>
          <a:lstStyle/>
          <a:p>
            <a:pPr marL="571500" indent="-571500">
              <a:lnSpc>
                <a:spcPct val="150000"/>
              </a:lnSpc>
              <a:buFont typeface="Arial" panose="020B0604020202020204" pitchFamily="34" charset="0"/>
              <a:buChar char="•"/>
            </a:pPr>
            <a:r>
              <a:rPr lang="en-US" sz="4000" b="1" dirty="0">
                <a:latin typeface="+mj-lt"/>
              </a:rPr>
              <a:t>Components Models</a:t>
            </a:r>
          </a:p>
          <a:p>
            <a:pPr marL="571500" indent="-571500">
              <a:lnSpc>
                <a:spcPct val="150000"/>
              </a:lnSpc>
              <a:buFont typeface="Arial" panose="020B0604020202020204" pitchFamily="34" charset="0"/>
              <a:buChar char="•"/>
            </a:pPr>
            <a:r>
              <a:rPr lang="en-US" sz="4000" b="1" dirty="0">
                <a:latin typeface="+mj-lt"/>
              </a:rPr>
              <a:t>Conceptual Models</a:t>
            </a:r>
          </a:p>
        </p:txBody>
      </p:sp>
    </p:spTree>
    <p:extLst>
      <p:ext uri="{BB962C8B-B14F-4D97-AF65-F5344CB8AC3E}">
        <p14:creationId xmlns:p14="http://schemas.microsoft.com/office/powerpoint/2010/main" val="2801454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36099" y="0"/>
            <a:ext cx="9017390" cy="901593"/>
          </a:xfrm>
          <a:prstGeom prst="rect">
            <a:avLst/>
          </a:prstGeom>
        </p:spPr>
        <p:txBody>
          <a:bodyPr wrap="square">
            <a:spAutoFit/>
          </a:bodyPr>
          <a:lstStyle/>
          <a:p>
            <a:pPr>
              <a:lnSpc>
                <a:spcPct val="150000"/>
              </a:lnSpc>
            </a:pPr>
            <a:r>
              <a:rPr lang="en-US" sz="4000" b="1" u="sng" dirty="0"/>
              <a:t>Clarifying information requirements</a:t>
            </a:r>
          </a:p>
        </p:txBody>
      </p:sp>
      <p:pic>
        <p:nvPicPr>
          <p:cNvPr id="2" name="Picture 1">
            <a:extLst>
              <a:ext uri="{FF2B5EF4-FFF2-40B4-BE49-F238E27FC236}">
                <a16:creationId xmlns:a16="http://schemas.microsoft.com/office/drawing/2014/main" id="{CDD1F185-E41D-4447-BF10-F3FA1CE08B66}"/>
              </a:ext>
            </a:extLst>
          </p:cNvPr>
          <p:cNvPicPr>
            <a:picLocks noChangeAspect="1"/>
          </p:cNvPicPr>
          <p:nvPr/>
        </p:nvPicPr>
        <p:blipFill>
          <a:blip r:embed="rId2"/>
          <a:stretch>
            <a:fillRect/>
          </a:stretch>
        </p:blipFill>
        <p:spPr>
          <a:xfrm>
            <a:off x="2546253" y="1065554"/>
            <a:ext cx="7843544" cy="5156298"/>
          </a:xfrm>
          <a:prstGeom prst="rect">
            <a:avLst/>
          </a:prstGeom>
        </p:spPr>
      </p:pic>
      <p:sp>
        <p:nvSpPr>
          <p:cNvPr id="4" name="Google Shape;98;p3">
            <a:extLst>
              <a:ext uri="{FF2B5EF4-FFF2-40B4-BE49-F238E27FC236}">
                <a16:creationId xmlns:a16="http://schemas.microsoft.com/office/drawing/2014/main" id="{739018CD-81DC-475A-BCF9-F8615CFB2B73}"/>
              </a:ext>
            </a:extLst>
          </p:cNvPr>
          <p:cNvSpPr/>
          <p:nvPr/>
        </p:nvSpPr>
        <p:spPr>
          <a:xfrm>
            <a:off x="5501083" y="6267843"/>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146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17774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4DCD23-8AD5-4177-B28A-FF8B1C525A12}"/>
              </a:ext>
            </a:extLst>
          </p:cNvPr>
          <p:cNvPicPr>
            <a:picLocks noChangeAspect="1"/>
          </p:cNvPicPr>
          <p:nvPr/>
        </p:nvPicPr>
        <p:blipFill>
          <a:blip r:embed="rId2"/>
          <a:stretch>
            <a:fillRect/>
          </a:stretch>
        </p:blipFill>
        <p:spPr>
          <a:xfrm>
            <a:off x="2968284" y="1004520"/>
            <a:ext cx="8012356" cy="5279005"/>
          </a:xfrm>
          <a:prstGeom prst="rect">
            <a:avLst/>
          </a:prstGeom>
        </p:spPr>
      </p:pic>
      <p:sp>
        <p:nvSpPr>
          <p:cNvPr id="3" name="TextBox 2">
            <a:extLst>
              <a:ext uri="{FF2B5EF4-FFF2-40B4-BE49-F238E27FC236}">
                <a16:creationId xmlns:a16="http://schemas.microsoft.com/office/drawing/2014/main" id="{B218F891-BC26-444E-A46B-7E53A4D90257}"/>
              </a:ext>
            </a:extLst>
          </p:cNvPr>
          <p:cNvSpPr txBox="1"/>
          <p:nvPr/>
        </p:nvSpPr>
        <p:spPr>
          <a:xfrm>
            <a:off x="492370" y="309490"/>
            <a:ext cx="2447778" cy="523220"/>
          </a:xfrm>
          <a:prstGeom prst="rect">
            <a:avLst/>
          </a:prstGeom>
          <a:noFill/>
        </p:spPr>
        <p:txBody>
          <a:bodyPr wrap="square" rtlCol="0">
            <a:spAutoFit/>
          </a:bodyPr>
          <a:lstStyle/>
          <a:p>
            <a:r>
              <a:rPr lang="en-US" sz="2800" b="1" dirty="0" err="1"/>
              <a:t>Cont</a:t>
            </a:r>
            <a:r>
              <a:rPr lang="en-US" sz="2800" b="1" dirty="0"/>
              <a:t>’………</a:t>
            </a:r>
          </a:p>
        </p:txBody>
      </p:sp>
      <p:sp>
        <p:nvSpPr>
          <p:cNvPr id="5" name="Google Shape;98;p3">
            <a:extLst>
              <a:ext uri="{FF2B5EF4-FFF2-40B4-BE49-F238E27FC236}">
                <a16:creationId xmlns:a16="http://schemas.microsoft.com/office/drawing/2014/main" id="{B3CC0A1F-6D6C-49FE-9C38-69F79ECD1E19}"/>
              </a:ext>
            </a:extLst>
          </p:cNvPr>
          <p:cNvSpPr/>
          <p:nvPr/>
        </p:nvSpPr>
        <p:spPr>
          <a:xfrm>
            <a:off x="5501083" y="6267843"/>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146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16692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529202" y="208355"/>
            <a:ext cx="5570756" cy="707886"/>
          </a:xfrm>
          <a:prstGeom prst="rect">
            <a:avLst/>
          </a:prstGeom>
        </p:spPr>
        <p:txBody>
          <a:bodyPr wrap="none">
            <a:spAutoFit/>
          </a:bodyPr>
          <a:lstStyle/>
          <a:p>
            <a:r>
              <a:rPr lang="en-US" sz="4000" b="1" u="sng" dirty="0"/>
              <a:t>Information Gathering</a:t>
            </a:r>
            <a:endParaRPr lang="en-US" sz="6000" b="1" u="sng" dirty="0"/>
          </a:p>
        </p:txBody>
      </p:sp>
      <p:sp>
        <p:nvSpPr>
          <p:cNvPr id="3" name="Rectangle 2">
            <a:extLst>
              <a:ext uri="{FF2B5EF4-FFF2-40B4-BE49-F238E27FC236}">
                <a16:creationId xmlns:a16="http://schemas.microsoft.com/office/drawing/2014/main" id="{D7E850D9-0D3A-427A-BBBA-5C1A94AE91F9}"/>
              </a:ext>
            </a:extLst>
          </p:cNvPr>
          <p:cNvSpPr/>
          <p:nvPr/>
        </p:nvSpPr>
        <p:spPr>
          <a:xfrm>
            <a:off x="5056811" y="1952749"/>
            <a:ext cx="4402167" cy="2955746"/>
          </a:xfrm>
          <a:prstGeom prst="rect">
            <a:avLst/>
          </a:prstGeom>
        </p:spPr>
        <p:txBody>
          <a:bodyPr wrap="none">
            <a:spAutoFit/>
          </a:bodyPr>
          <a:lstStyle/>
          <a:p>
            <a:pPr marL="457200" indent="-457200">
              <a:lnSpc>
                <a:spcPct val="150000"/>
              </a:lnSpc>
              <a:buFont typeface="Wingdings" panose="05000000000000000000" pitchFamily="2" charset="2"/>
              <a:buChar char="Ø"/>
            </a:pPr>
            <a:r>
              <a:rPr lang="en-US" sz="3200" b="1" i="1" dirty="0">
                <a:latin typeface="+mj-lt"/>
              </a:rPr>
              <a:t>Interviews</a:t>
            </a:r>
          </a:p>
          <a:p>
            <a:pPr marL="457200" indent="-457200">
              <a:lnSpc>
                <a:spcPct val="150000"/>
              </a:lnSpc>
              <a:buFont typeface="Wingdings" panose="05000000000000000000" pitchFamily="2" charset="2"/>
              <a:buChar char="Ø"/>
            </a:pPr>
            <a:r>
              <a:rPr lang="en-US" sz="3200" b="1" i="1" dirty="0">
                <a:latin typeface="+mj-lt"/>
              </a:rPr>
              <a:t>Questionnaires</a:t>
            </a:r>
          </a:p>
          <a:p>
            <a:pPr marL="457200" indent="-457200">
              <a:lnSpc>
                <a:spcPct val="150000"/>
              </a:lnSpc>
              <a:buFont typeface="Wingdings" panose="05000000000000000000" pitchFamily="2" charset="2"/>
              <a:buChar char="Ø"/>
            </a:pPr>
            <a:r>
              <a:rPr lang="en-US" sz="3200" b="1" i="1" dirty="0">
                <a:latin typeface="+mj-lt"/>
              </a:rPr>
              <a:t>Projective Methods</a:t>
            </a:r>
          </a:p>
          <a:p>
            <a:pPr marL="457200" indent="-457200">
              <a:lnSpc>
                <a:spcPct val="150000"/>
              </a:lnSpc>
              <a:buFont typeface="Wingdings" panose="05000000000000000000" pitchFamily="2" charset="2"/>
              <a:buChar char="Ø"/>
            </a:pPr>
            <a:endParaRPr lang="en-US" sz="3200" b="1" i="1" dirty="0">
              <a:latin typeface="+mj-lt"/>
            </a:endParaRPr>
          </a:p>
        </p:txBody>
      </p:sp>
    </p:spTree>
    <p:extLst>
      <p:ext uri="{BB962C8B-B14F-4D97-AF65-F5344CB8AC3E}">
        <p14:creationId xmlns:p14="http://schemas.microsoft.com/office/powerpoint/2010/main" val="1104479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529202" y="208355"/>
            <a:ext cx="8276625" cy="707886"/>
          </a:xfrm>
          <a:prstGeom prst="rect">
            <a:avLst/>
          </a:prstGeom>
        </p:spPr>
        <p:txBody>
          <a:bodyPr wrap="none">
            <a:spAutoFit/>
          </a:bodyPr>
          <a:lstStyle/>
          <a:p>
            <a:r>
              <a:rPr lang="en-US" sz="4000" b="1" u="sng" dirty="0" err="1"/>
              <a:t>Cont</a:t>
            </a:r>
            <a:r>
              <a:rPr lang="en-US" sz="4000" b="1" u="sng" dirty="0"/>
              <a:t>………Information Gathering</a:t>
            </a:r>
            <a:endParaRPr lang="en-US" sz="6000" b="1" u="sng" dirty="0"/>
          </a:p>
        </p:txBody>
      </p:sp>
      <p:sp>
        <p:nvSpPr>
          <p:cNvPr id="3" name="Rectangle 2">
            <a:extLst>
              <a:ext uri="{FF2B5EF4-FFF2-40B4-BE49-F238E27FC236}">
                <a16:creationId xmlns:a16="http://schemas.microsoft.com/office/drawing/2014/main" id="{D7E850D9-0D3A-427A-BBBA-5C1A94AE91F9}"/>
              </a:ext>
            </a:extLst>
          </p:cNvPr>
          <p:cNvSpPr/>
          <p:nvPr/>
        </p:nvSpPr>
        <p:spPr>
          <a:xfrm>
            <a:off x="5056811" y="2332576"/>
            <a:ext cx="5040162" cy="2955746"/>
          </a:xfrm>
          <a:prstGeom prst="rect">
            <a:avLst/>
          </a:prstGeom>
        </p:spPr>
        <p:txBody>
          <a:bodyPr wrap="none">
            <a:spAutoFit/>
          </a:bodyPr>
          <a:lstStyle/>
          <a:p>
            <a:pPr marL="457200" indent="-457200">
              <a:lnSpc>
                <a:spcPct val="150000"/>
              </a:lnSpc>
              <a:buFont typeface="Wingdings" panose="05000000000000000000" pitchFamily="2" charset="2"/>
              <a:buChar char="Ø"/>
            </a:pPr>
            <a:r>
              <a:rPr lang="en-US" sz="3200" b="1" i="1" dirty="0">
                <a:latin typeface="+mj-lt"/>
              </a:rPr>
              <a:t>Observations</a:t>
            </a:r>
          </a:p>
          <a:p>
            <a:pPr marL="457200" indent="-457200">
              <a:lnSpc>
                <a:spcPct val="150000"/>
              </a:lnSpc>
              <a:buFont typeface="Wingdings" panose="05000000000000000000" pitchFamily="2" charset="2"/>
              <a:buChar char="Ø"/>
            </a:pPr>
            <a:r>
              <a:rPr lang="en-US" sz="3200" b="1" i="1" dirty="0">
                <a:latin typeface="+mj-lt"/>
              </a:rPr>
              <a:t>Unobtrusive Measures</a:t>
            </a:r>
          </a:p>
          <a:p>
            <a:pPr marL="457200" indent="-457200">
              <a:lnSpc>
                <a:spcPct val="150000"/>
              </a:lnSpc>
              <a:buFont typeface="Wingdings" panose="05000000000000000000" pitchFamily="2" charset="2"/>
              <a:buChar char="Ø"/>
            </a:pPr>
            <a:r>
              <a:rPr lang="en-US" sz="3200" b="1" i="1" dirty="0">
                <a:latin typeface="+mj-lt"/>
              </a:rPr>
              <a:t>Sampling</a:t>
            </a:r>
          </a:p>
          <a:p>
            <a:pPr marL="457200" indent="-457200">
              <a:lnSpc>
                <a:spcPct val="150000"/>
              </a:lnSpc>
              <a:buFont typeface="Wingdings" panose="05000000000000000000" pitchFamily="2" charset="2"/>
              <a:buChar char="Ø"/>
            </a:pPr>
            <a:endParaRPr lang="en-US" sz="3200" b="1" i="1" dirty="0">
              <a:latin typeface="+mj-lt"/>
            </a:endParaRPr>
          </a:p>
        </p:txBody>
      </p:sp>
    </p:spTree>
    <p:extLst>
      <p:ext uri="{BB962C8B-B14F-4D97-AF65-F5344CB8AC3E}">
        <p14:creationId xmlns:p14="http://schemas.microsoft.com/office/powerpoint/2010/main" val="3423584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853BEE-229B-4C69-AAA4-11E3C394000F}"/>
              </a:ext>
            </a:extLst>
          </p:cNvPr>
          <p:cNvSpPr/>
          <p:nvPr/>
        </p:nvSpPr>
        <p:spPr>
          <a:xfrm>
            <a:off x="689476" y="517844"/>
            <a:ext cx="3348994" cy="1015663"/>
          </a:xfrm>
          <a:prstGeom prst="rect">
            <a:avLst/>
          </a:prstGeom>
        </p:spPr>
        <p:txBody>
          <a:bodyPr wrap="none">
            <a:spAutoFit/>
          </a:bodyPr>
          <a:lstStyle/>
          <a:p>
            <a:r>
              <a:rPr lang="en-US" sz="6000" b="1" u="sng" dirty="0"/>
              <a:t>Analysis</a:t>
            </a:r>
          </a:p>
        </p:txBody>
      </p:sp>
      <p:sp>
        <p:nvSpPr>
          <p:cNvPr id="5" name="Rectangle 4">
            <a:extLst>
              <a:ext uri="{FF2B5EF4-FFF2-40B4-BE49-F238E27FC236}">
                <a16:creationId xmlns:a16="http://schemas.microsoft.com/office/drawing/2014/main" id="{766DC129-352D-409C-816E-30614DCE621E}"/>
              </a:ext>
            </a:extLst>
          </p:cNvPr>
          <p:cNvSpPr/>
          <p:nvPr/>
        </p:nvSpPr>
        <p:spPr>
          <a:xfrm>
            <a:off x="3153340" y="1530717"/>
            <a:ext cx="5639685" cy="3594638"/>
          </a:xfrm>
          <a:prstGeom prst="rect">
            <a:avLst/>
          </a:prstGeom>
        </p:spPr>
        <p:txBody>
          <a:bodyPr wrap="none">
            <a:spAutoFit/>
          </a:bodyPr>
          <a:lstStyle/>
          <a:p>
            <a:pPr marL="285750" indent="-285750">
              <a:lnSpc>
                <a:spcPct val="200000"/>
              </a:lnSpc>
              <a:buFont typeface="Wingdings" panose="05000000000000000000" pitchFamily="2" charset="2"/>
              <a:buChar char="Ø"/>
            </a:pPr>
            <a:r>
              <a:rPr lang="en-US" sz="4000" dirty="0"/>
              <a:t>Qualitative techniques</a:t>
            </a:r>
          </a:p>
          <a:p>
            <a:pPr marL="285750" indent="-285750">
              <a:lnSpc>
                <a:spcPct val="200000"/>
              </a:lnSpc>
              <a:buFont typeface="Wingdings" panose="05000000000000000000" pitchFamily="2" charset="2"/>
              <a:buChar char="Ø"/>
            </a:pPr>
            <a:r>
              <a:rPr lang="en-US" sz="4000" dirty="0"/>
              <a:t>Content Analysis</a:t>
            </a:r>
          </a:p>
          <a:p>
            <a:pPr marL="285750" indent="-285750">
              <a:lnSpc>
                <a:spcPct val="200000"/>
              </a:lnSpc>
              <a:buFont typeface="Wingdings" panose="05000000000000000000" pitchFamily="2" charset="2"/>
              <a:buChar char="Ø"/>
            </a:pPr>
            <a:endParaRPr lang="en-US" sz="4000" dirty="0"/>
          </a:p>
        </p:txBody>
      </p:sp>
    </p:spTree>
    <p:extLst>
      <p:ext uri="{BB962C8B-B14F-4D97-AF65-F5344CB8AC3E}">
        <p14:creationId xmlns:p14="http://schemas.microsoft.com/office/powerpoint/2010/main" val="2077216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683947" y="264621"/>
            <a:ext cx="2749471" cy="646331"/>
          </a:xfrm>
          <a:prstGeom prst="rect">
            <a:avLst/>
          </a:prstGeom>
        </p:spPr>
        <p:txBody>
          <a:bodyPr wrap="none">
            <a:spAutoFit/>
          </a:bodyPr>
          <a:lstStyle/>
          <a:p>
            <a:r>
              <a:rPr lang="en-US" sz="3600" b="1" dirty="0" err="1"/>
              <a:t>Cont</a:t>
            </a:r>
            <a:r>
              <a:rPr lang="en-US" sz="3600" b="1" dirty="0"/>
              <a:t>……….</a:t>
            </a:r>
            <a:endParaRPr lang="en-US" sz="7200" dirty="0">
              <a:solidFill>
                <a:schemeClr val="tx1"/>
              </a:solidFill>
            </a:endParaRPr>
          </a:p>
        </p:txBody>
      </p:sp>
      <p:sp>
        <p:nvSpPr>
          <p:cNvPr id="6" name="Google Shape;98;p3">
            <a:extLst>
              <a:ext uri="{FF2B5EF4-FFF2-40B4-BE49-F238E27FC236}">
                <a16:creationId xmlns:a16="http://schemas.microsoft.com/office/drawing/2014/main" id="{BB635C63-9313-47C1-9BCC-597F05D5A852}"/>
              </a:ext>
            </a:extLst>
          </p:cNvPr>
          <p:cNvSpPr/>
          <p:nvPr/>
        </p:nvSpPr>
        <p:spPr>
          <a:xfrm>
            <a:off x="5107188" y="642101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5CC0911F-87E4-480B-A15A-01C9603E31BF}"/>
              </a:ext>
            </a:extLst>
          </p:cNvPr>
          <p:cNvSpPr/>
          <p:nvPr/>
        </p:nvSpPr>
        <p:spPr>
          <a:xfrm>
            <a:off x="1378075" y="1249361"/>
            <a:ext cx="5381601" cy="707886"/>
          </a:xfrm>
          <a:prstGeom prst="rect">
            <a:avLst/>
          </a:prstGeom>
        </p:spPr>
        <p:txBody>
          <a:bodyPr wrap="none">
            <a:spAutoFit/>
          </a:bodyPr>
          <a:lstStyle/>
          <a:p>
            <a:pPr marL="285750" indent="-285750">
              <a:buFont typeface="Wingdings" panose="05000000000000000000" pitchFamily="2" charset="2"/>
              <a:buChar char="Ø"/>
            </a:pPr>
            <a:r>
              <a:rPr lang="en-US" sz="4000" b="1" dirty="0"/>
              <a:t>Force-field analysis</a:t>
            </a:r>
          </a:p>
        </p:txBody>
      </p:sp>
      <p:pic>
        <p:nvPicPr>
          <p:cNvPr id="7" name="Picture 6">
            <a:extLst>
              <a:ext uri="{FF2B5EF4-FFF2-40B4-BE49-F238E27FC236}">
                <a16:creationId xmlns:a16="http://schemas.microsoft.com/office/drawing/2014/main" id="{9011718B-0032-4433-A3E3-F041AE0E843E}"/>
              </a:ext>
            </a:extLst>
          </p:cNvPr>
          <p:cNvPicPr>
            <a:picLocks noChangeAspect="1"/>
          </p:cNvPicPr>
          <p:nvPr/>
        </p:nvPicPr>
        <p:blipFill>
          <a:blip r:embed="rId2"/>
          <a:stretch>
            <a:fillRect/>
          </a:stretch>
        </p:blipFill>
        <p:spPr>
          <a:xfrm>
            <a:off x="2897570" y="2194560"/>
            <a:ext cx="7640636" cy="3207433"/>
          </a:xfrm>
          <a:prstGeom prst="rect">
            <a:avLst/>
          </a:prstGeom>
        </p:spPr>
      </p:pic>
    </p:spTree>
    <p:extLst>
      <p:ext uri="{BB962C8B-B14F-4D97-AF65-F5344CB8AC3E}">
        <p14:creationId xmlns:p14="http://schemas.microsoft.com/office/powerpoint/2010/main" val="4152379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CA99D1B-A0D9-4D89-9C45-35554A75B4FD}"/>
              </a:ext>
            </a:extLst>
          </p:cNvPr>
          <p:cNvSpPr/>
          <p:nvPr/>
        </p:nvSpPr>
        <p:spPr>
          <a:xfrm>
            <a:off x="683947" y="264621"/>
            <a:ext cx="2749471" cy="646331"/>
          </a:xfrm>
          <a:prstGeom prst="rect">
            <a:avLst/>
          </a:prstGeom>
        </p:spPr>
        <p:txBody>
          <a:bodyPr wrap="none">
            <a:spAutoFit/>
          </a:bodyPr>
          <a:lstStyle/>
          <a:p>
            <a:r>
              <a:rPr lang="en-US" sz="3600" b="1" dirty="0" err="1"/>
              <a:t>Cont</a:t>
            </a:r>
            <a:r>
              <a:rPr lang="en-US" sz="3600" b="1" dirty="0"/>
              <a:t>……….</a:t>
            </a:r>
            <a:endParaRPr lang="en-US" sz="7200" dirty="0">
              <a:solidFill>
                <a:schemeClr val="tx1"/>
              </a:solidFill>
            </a:endParaRPr>
          </a:p>
        </p:txBody>
      </p:sp>
      <p:sp>
        <p:nvSpPr>
          <p:cNvPr id="7" name="Rectangle 6">
            <a:extLst>
              <a:ext uri="{FF2B5EF4-FFF2-40B4-BE49-F238E27FC236}">
                <a16:creationId xmlns:a16="http://schemas.microsoft.com/office/drawing/2014/main" id="{7ACB0562-E6DF-475B-9202-0666A6425557}"/>
              </a:ext>
            </a:extLst>
          </p:cNvPr>
          <p:cNvSpPr/>
          <p:nvPr/>
        </p:nvSpPr>
        <p:spPr>
          <a:xfrm>
            <a:off x="2559762" y="2332573"/>
            <a:ext cx="6546985" cy="707886"/>
          </a:xfrm>
          <a:prstGeom prst="rect">
            <a:avLst/>
          </a:prstGeom>
        </p:spPr>
        <p:txBody>
          <a:bodyPr wrap="none">
            <a:spAutoFit/>
          </a:bodyPr>
          <a:lstStyle/>
          <a:p>
            <a:pPr marL="285750" indent="-285750">
              <a:buFont typeface="Wingdings" panose="05000000000000000000" pitchFamily="2" charset="2"/>
              <a:buChar char="Ø"/>
            </a:pPr>
            <a:r>
              <a:rPr lang="en-US" sz="4000" b="1" dirty="0"/>
              <a:t>Quantitative Techniques</a:t>
            </a:r>
          </a:p>
        </p:txBody>
      </p:sp>
    </p:spTree>
    <p:extLst>
      <p:ext uri="{BB962C8B-B14F-4D97-AF65-F5344CB8AC3E}">
        <p14:creationId xmlns:p14="http://schemas.microsoft.com/office/powerpoint/2010/main" val="1645015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998329" y="588182"/>
            <a:ext cx="3821880" cy="769441"/>
          </a:xfrm>
          <a:prstGeom prst="rect">
            <a:avLst/>
          </a:prstGeom>
        </p:spPr>
        <p:txBody>
          <a:bodyPr wrap="none">
            <a:spAutoFit/>
          </a:bodyPr>
          <a:lstStyle/>
          <a:p>
            <a:r>
              <a:rPr lang="en-US" sz="4400" b="1" u="sng" dirty="0"/>
              <a:t>Interpretation</a:t>
            </a:r>
            <a:endParaRPr lang="en-US" sz="166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195754" y="1770261"/>
            <a:ext cx="10691446" cy="2217082"/>
          </a:xfrm>
          <a:prstGeom prst="rect">
            <a:avLst/>
          </a:prstGeom>
        </p:spPr>
        <p:txBody>
          <a:bodyPr wrap="square">
            <a:spAutoFit/>
          </a:bodyPr>
          <a:lstStyle/>
          <a:p>
            <a:pPr>
              <a:lnSpc>
                <a:spcPct val="150000"/>
              </a:lnSpc>
            </a:pPr>
            <a:r>
              <a:rPr lang="en-US" sz="3200" dirty="0"/>
              <a:t>Conceptual models provide a basis for interpreting diagnostic information and identifying what needs to be changed to achieve a more desirable state of affairs.</a:t>
            </a:r>
          </a:p>
        </p:txBody>
      </p:sp>
    </p:spTree>
    <p:extLst>
      <p:ext uri="{BB962C8B-B14F-4D97-AF65-F5344CB8AC3E}">
        <p14:creationId xmlns:p14="http://schemas.microsoft.com/office/powerpoint/2010/main" val="3016786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6E9DC1-E538-4FD0-BF88-0CCD4196F72E}"/>
              </a:ext>
            </a:extLst>
          </p:cNvPr>
          <p:cNvSpPr/>
          <p:nvPr/>
        </p:nvSpPr>
        <p:spPr>
          <a:xfrm>
            <a:off x="295276" y="391235"/>
            <a:ext cx="9256687" cy="707886"/>
          </a:xfrm>
          <a:prstGeom prst="rect">
            <a:avLst/>
          </a:prstGeom>
        </p:spPr>
        <p:txBody>
          <a:bodyPr wrap="square">
            <a:spAutoFit/>
          </a:bodyPr>
          <a:lstStyle/>
          <a:p>
            <a:r>
              <a:rPr lang="en-US" sz="4000" b="1" u="sng" dirty="0"/>
              <a:t>Political considerations</a:t>
            </a:r>
          </a:p>
        </p:txBody>
      </p:sp>
      <p:sp>
        <p:nvSpPr>
          <p:cNvPr id="3" name="Rectangle 2">
            <a:extLst>
              <a:ext uri="{FF2B5EF4-FFF2-40B4-BE49-F238E27FC236}">
                <a16:creationId xmlns:a16="http://schemas.microsoft.com/office/drawing/2014/main" id="{AF79350D-0B25-44ED-968E-48225797EC42}"/>
              </a:ext>
            </a:extLst>
          </p:cNvPr>
          <p:cNvSpPr/>
          <p:nvPr/>
        </p:nvSpPr>
        <p:spPr>
          <a:xfrm>
            <a:off x="2372750" y="2271877"/>
            <a:ext cx="8135815" cy="1478418"/>
          </a:xfrm>
          <a:prstGeom prst="rect">
            <a:avLst/>
          </a:prstGeom>
        </p:spPr>
        <p:txBody>
          <a:bodyPr wrap="square">
            <a:spAutoFit/>
          </a:bodyPr>
          <a:lstStyle/>
          <a:p>
            <a:pPr marL="285750" indent="-285750">
              <a:lnSpc>
                <a:spcPct val="150000"/>
              </a:lnSpc>
              <a:buFont typeface="Arial" panose="020B0604020202020204" pitchFamily="34" charset="0"/>
              <a:buChar char="•"/>
            </a:pPr>
            <a:r>
              <a:rPr lang="en-US" sz="3200" dirty="0">
                <a:latin typeface="+mn-lt"/>
              </a:rPr>
              <a:t>power and influence</a:t>
            </a:r>
          </a:p>
          <a:p>
            <a:pPr marL="285750" indent="-285750">
              <a:lnSpc>
                <a:spcPct val="150000"/>
              </a:lnSpc>
              <a:buFont typeface="Arial" panose="020B0604020202020204" pitchFamily="34" charset="0"/>
              <a:buChar char="•"/>
            </a:pPr>
            <a:r>
              <a:rPr lang="en-US" sz="3200" dirty="0">
                <a:latin typeface="+mn-lt"/>
              </a:rPr>
              <a:t>link between performance and rewards.</a:t>
            </a:r>
          </a:p>
        </p:txBody>
      </p:sp>
    </p:spTree>
    <p:extLst>
      <p:ext uri="{BB962C8B-B14F-4D97-AF65-F5344CB8AC3E}">
        <p14:creationId xmlns:p14="http://schemas.microsoft.com/office/powerpoint/2010/main" val="4025739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089E79D-05A6-4A73-8D69-C1643EBE8681}"/>
              </a:ext>
            </a:extLst>
          </p:cNvPr>
          <p:cNvSpPr/>
          <p:nvPr/>
        </p:nvSpPr>
        <p:spPr>
          <a:xfrm>
            <a:off x="295276" y="391235"/>
            <a:ext cx="4318927" cy="1323439"/>
          </a:xfrm>
          <a:prstGeom prst="rect">
            <a:avLst/>
          </a:prstGeom>
        </p:spPr>
        <p:txBody>
          <a:bodyPr wrap="square">
            <a:spAutoFit/>
          </a:bodyPr>
          <a:lstStyle/>
          <a:p>
            <a:r>
              <a:rPr lang="en-US" sz="4000" b="1" u="sng" dirty="0"/>
              <a:t>Political considerations</a:t>
            </a:r>
          </a:p>
        </p:txBody>
      </p:sp>
      <p:pic>
        <p:nvPicPr>
          <p:cNvPr id="7" name="Picture 6">
            <a:extLst>
              <a:ext uri="{FF2B5EF4-FFF2-40B4-BE49-F238E27FC236}">
                <a16:creationId xmlns:a16="http://schemas.microsoft.com/office/drawing/2014/main" id="{789CC819-4C1F-4231-8FB1-E7316A435B7D}"/>
              </a:ext>
            </a:extLst>
          </p:cNvPr>
          <p:cNvPicPr>
            <a:picLocks noChangeAspect="1"/>
          </p:cNvPicPr>
          <p:nvPr/>
        </p:nvPicPr>
        <p:blipFill>
          <a:blip r:embed="rId2"/>
          <a:stretch>
            <a:fillRect/>
          </a:stretch>
        </p:blipFill>
        <p:spPr>
          <a:xfrm>
            <a:off x="5570806" y="0"/>
            <a:ext cx="4599255" cy="6097178"/>
          </a:xfrm>
          <a:prstGeom prst="rect">
            <a:avLst/>
          </a:prstGeom>
        </p:spPr>
      </p:pic>
      <p:sp>
        <p:nvSpPr>
          <p:cNvPr id="8" name="Google Shape;98;p3">
            <a:extLst>
              <a:ext uri="{FF2B5EF4-FFF2-40B4-BE49-F238E27FC236}">
                <a16:creationId xmlns:a16="http://schemas.microsoft.com/office/drawing/2014/main" id="{800280FB-309C-47C3-8765-615CC0F18E58}"/>
              </a:ext>
            </a:extLst>
          </p:cNvPr>
          <p:cNvSpPr/>
          <p:nvPr/>
        </p:nvSpPr>
        <p:spPr>
          <a:xfrm>
            <a:off x="5740233" y="633661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153</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7213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2FA94F2-4110-4390-ADA0-83DC268A8862}"/>
              </a:ext>
            </a:extLst>
          </p:cNvPr>
          <p:cNvSpPr/>
          <p:nvPr/>
        </p:nvSpPr>
        <p:spPr>
          <a:xfrm>
            <a:off x="450212" y="545980"/>
            <a:ext cx="10514417" cy="584775"/>
          </a:xfrm>
          <a:prstGeom prst="rect">
            <a:avLst/>
          </a:prstGeom>
        </p:spPr>
        <p:txBody>
          <a:bodyPr wrap="none">
            <a:spAutoFit/>
          </a:bodyPr>
          <a:lstStyle/>
          <a:p>
            <a:r>
              <a:rPr lang="en-US" sz="3200" b="1" u="sng" dirty="0"/>
              <a:t>Using diagnostic information to develop action plans</a:t>
            </a:r>
          </a:p>
        </p:txBody>
      </p:sp>
      <p:sp>
        <p:nvSpPr>
          <p:cNvPr id="7" name="Rectangle 6">
            <a:extLst>
              <a:ext uri="{FF2B5EF4-FFF2-40B4-BE49-F238E27FC236}">
                <a16:creationId xmlns:a16="http://schemas.microsoft.com/office/drawing/2014/main" id="{8F812F42-13B1-4D4B-9640-0389E294DCA0}"/>
              </a:ext>
            </a:extLst>
          </p:cNvPr>
          <p:cNvSpPr/>
          <p:nvPr/>
        </p:nvSpPr>
        <p:spPr>
          <a:xfrm>
            <a:off x="794582" y="1643260"/>
            <a:ext cx="4514377" cy="584775"/>
          </a:xfrm>
          <a:prstGeom prst="rect">
            <a:avLst/>
          </a:prstGeom>
        </p:spPr>
        <p:txBody>
          <a:bodyPr wrap="none">
            <a:spAutoFit/>
          </a:bodyPr>
          <a:lstStyle/>
          <a:p>
            <a:r>
              <a:rPr lang="en-US" sz="3200" dirty="0"/>
              <a:t>Using a SWOT analysis</a:t>
            </a:r>
          </a:p>
        </p:txBody>
      </p:sp>
      <p:sp>
        <p:nvSpPr>
          <p:cNvPr id="2" name="Rectangle 1">
            <a:extLst>
              <a:ext uri="{FF2B5EF4-FFF2-40B4-BE49-F238E27FC236}">
                <a16:creationId xmlns:a16="http://schemas.microsoft.com/office/drawing/2014/main" id="{A8EBD655-0AE8-47F7-9974-24078DB3E6FA}"/>
              </a:ext>
            </a:extLst>
          </p:cNvPr>
          <p:cNvSpPr/>
          <p:nvPr/>
        </p:nvSpPr>
        <p:spPr>
          <a:xfrm>
            <a:off x="4257821" y="2886036"/>
            <a:ext cx="6096000" cy="1651671"/>
          </a:xfrm>
          <a:prstGeom prst="rect">
            <a:avLst/>
          </a:prstGeom>
        </p:spPr>
        <p:txBody>
          <a:bodyPr>
            <a:spAutoFit/>
          </a:bodyPr>
          <a:lstStyle/>
          <a:p>
            <a:pPr marL="571500" indent="-571500">
              <a:lnSpc>
                <a:spcPct val="150000"/>
              </a:lnSpc>
              <a:buFont typeface="Wingdings" panose="05000000000000000000" pitchFamily="2" charset="2"/>
              <a:buChar char="ü"/>
            </a:pPr>
            <a:r>
              <a:rPr lang="en-US" sz="3600" dirty="0">
                <a:latin typeface="+mn-lt"/>
              </a:rPr>
              <a:t>The PRIMO-F framework</a:t>
            </a:r>
          </a:p>
          <a:p>
            <a:pPr marL="571500" indent="-571500">
              <a:lnSpc>
                <a:spcPct val="150000"/>
              </a:lnSpc>
              <a:buFont typeface="Wingdings" panose="05000000000000000000" pitchFamily="2" charset="2"/>
              <a:buChar char="ü"/>
            </a:pPr>
            <a:r>
              <a:rPr lang="en-US" sz="3600" dirty="0">
                <a:latin typeface="+mn-lt"/>
              </a:rPr>
              <a:t>PEST</a:t>
            </a:r>
          </a:p>
        </p:txBody>
      </p:sp>
    </p:spTree>
    <p:extLst>
      <p:ext uri="{BB962C8B-B14F-4D97-AF65-F5344CB8AC3E}">
        <p14:creationId xmlns:p14="http://schemas.microsoft.com/office/powerpoint/2010/main" val="18059840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8;p3">
            <a:extLst>
              <a:ext uri="{FF2B5EF4-FFF2-40B4-BE49-F238E27FC236}">
                <a16:creationId xmlns:a16="http://schemas.microsoft.com/office/drawing/2014/main" id="{BAD2476C-2FB6-4459-ADEC-4C9D681872DB}"/>
              </a:ext>
            </a:extLst>
          </p:cNvPr>
          <p:cNvSpPr/>
          <p:nvPr/>
        </p:nvSpPr>
        <p:spPr>
          <a:xfrm>
            <a:off x="5529219" y="6406944"/>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
        <p:nvSpPr>
          <p:cNvPr id="6" name="Rectangle 5">
            <a:extLst>
              <a:ext uri="{FF2B5EF4-FFF2-40B4-BE49-F238E27FC236}">
                <a16:creationId xmlns:a16="http://schemas.microsoft.com/office/drawing/2014/main" id="{A2FA94F2-4110-4390-ADA0-83DC268A8862}"/>
              </a:ext>
            </a:extLst>
          </p:cNvPr>
          <p:cNvSpPr/>
          <p:nvPr/>
        </p:nvSpPr>
        <p:spPr>
          <a:xfrm>
            <a:off x="450212" y="545980"/>
            <a:ext cx="10514417" cy="584775"/>
          </a:xfrm>
          <a:prstGeom prst="rect">
            <a:avLst/>
          </a:prstGeom>
        </p:spPr>
        <p:txBody>
          <a:bodyPr wrap="none">
            <a:spAutoFit/>
          </a:bodyPr>
          <a:lstStyle/>
          <a:p>
            <a:r>
              <a:rPr lang="en-US" sz="3200" b="1" u="sng" dirty="0"/>
              <a:t>Using diagnostic information to develop action plans</a:t>
            </a:r>
          </a:p>
        </p:txBody>
      </p:sp>
      <p:sp>
        <p:nvSpPr>
          <p:cNvPr id="7" name="Rectangle 6">
            <a:extLst>
              <a:ext uri="{FF2B5EF4-FFF2-40B4-BE49-F238E27FC236}">
                <a16:creationId xmlns:a16="http://schemas.microsoft.com/office/drawing/2014/main" id="{8F812F42-13B1-4D4B-9640-0389E294DCA0}"/>
              </a:ext>
            </a:extLst>
          </p:cNvPr>
          <p:cNvSpPr/>
          <p:nvPr/>
        </p:nvSpPr>
        <p:spPr>
          <a:xfrm>
            <a:off x="794582" y="1643260"/>
            <a:ext cx="2621230" cy="369332"/>
          </a:xfrm>
          <a:prstGeom prst="rect">
            <a:avLst/>
          </a:prstGeom>
        </p:spPr>
        <p:txBody>
          <a:bodyPr wrap="none">
            <a:spAutoFit/>
          </a:bodyPr>
          <a:lstStyle/>
          <a:p>
            <a:r>
              <a:rPr lang="en-US" sz="1800" dirty="0"/>
              <a:t>Using a SWOT analysis</a:t>
            </a:r>
          </a:p>
        </p:txBody>
      </p:sp>
      <p:pic>
        <p:nvPicPr>
          <p:cNvPr id="8" name="Picture 7">
            <a:extLst>
              <a:ext uri="{FF2B5EF4-FFF2-40B4-BE49-F238E27FC236}">
                <a16:creationId xmlns:a16="http://schemas.microsoft.com/office/drawing/2014/main" id="{1D821618-73E6-42D1-A510-C20E31188F46}"/>
              </a:ext>
            </a:extLst>
          </p:cNvPr>
          <p:cNvPicPr>
            <a:picLocks noChangeAspect="1"/>
          </p:cNvPicPr>
          <p:nvPr/>
        </p:nvPicPr>
        <p:blipFill>
          <a:blip r:embed="rId2"/>
          <a:stretch>
            <a:fillRect/>
          </a:stretch>
        </p:blipFill>
        <p:spPr>
          <a:xfrm>
            <a:off x="2879012" y="2236250"/>
            <a:ext cx="8684338" cy="3264218"/>
          </a:xfrm>
          <a:prstGeom prst="rect">
            <a:avLst/>
          </a:prstGeom>
        </p:spPr>
      </p:pic>
    </p:spTree>
    <p:extLst>
      <p:ext uri="{BB962C8B-B14F-4D97-AF65-F5344CB8AC3E}">
        <p14:creationId xmlns:p14="http://schemas.microsoft.com/office/powerpoint/2010/main" val="1655961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98;p3">
            <a:extLst>
              <a:ext uri="{FF2B5EF4-FFF2-40B4-BE49-F238E27FC236}">
                <a16:creationId xmlns:a16="http://schemas.microsoft.com/office/drawing/2014/main" id="{EA8EFF87-C1DC-4532-80A5-1A7128446624}"/>
              </a:ext>
            </a:extLst>
          </p:cNvPr>
          <p:cNvSpPr/>
          <p:nvPr/>
        </p:nvSpPr>
        <p:spPr>
          <a:xfrm>
            <a:off x="5444812" y="6435082"/>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DAF4D99F-0388-47E0-A062-14EBD989622D}"/>
              </a:ext>
            </a:extLst>
          </p:cNvPr>
          <p:cNvPicPr>
            <a:picLocks noChangeAspect="1"/>
          </p:cNvPicPr>
          <p:nvPr/>
        </p:nvPicPr>
        <p:blipFill>
          <a:blip r:embed="rId2"/>
          <a:stretch>
            <a:fillRect/>
          </a:stretch>
        </p:blipFill>
        <p:spPr>
          <a:xfrm>
            <a:off x="4443411" y="262237"/>
            <a:ext cx="5403973" cy="6085736"/>
          </a:xfrm>
          <a:prstGeom prst="rect">
            <a:avLst/>
          </a:prstGeom>
        </p:spPr>
      </p:pic>
    </p:spTree>
    <p:extLst>
      <p:ext uri="{BB962C8B-B14F-4D97-AF65-F5344CB8AC3E}">
        <p14:creationId xmlns:p14="http://schemas.microsoft.com/office/powerpoint/2010/main" val="3875372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98;p3">
            <a:extLst>
              <a:ext uri="{FF2B5EF4-FFF2-40B4-BE49-F238E27FC236}">
                <a16:creationId xmlns:a16="http://schemas.microsoft.com/office/drawing/2014/main" id="{A9578B8D-76B4-4500-9E2E-84EF24DEDA50}"/>
              </a:ext>
            </a:extLst>
          </p:cNvPr>
          <p:cNvSpPr/>
          <p:nvPr/>
        </p:nvSpPr>
        <p:spPr>
          <a:xfrm>
            <a:off x="5444812" y="6083387"/>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BDBF14A4-B27F-4E5B-A194-EBA4F84A40DD}"/>
              </a:ext>
            </a:extLst>
          </p:cNvPr>
          <p:cNvPicPr>
            <a:picLocks noChangeAspect="1"/>
          </p:cNvPicPr>
          <p:nvPr/>
        </p:nvPicPr>
        <p:blipFill>
          <a:blip r:embed="rId2"/>
          <a:stretch>
            <a:fillRect/>
          </a:stretch>
        </p:blipFill>
        <p:spPr>
          <a:xfrm>
            <a:off x="3274254" y="123825"/>
            <a:ext cx="6547105" cy="5869012"/>
          </a:xfrm>
          <a:prstGeom prst="rect">
            <a:avLst/>
          </a:prstGeom>
        </p:spPr>
      </p:pic>
    </p:spTree>
    <p:extLst>
      <p:ext uri="{BB962C8B-B14F-4D97-AF65-F5344CB8AC3E}">
        <p14:creationId xmlns:p14="http://schemas.microsoft.com/office/powerpoint/2010/main" val="615893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7E922C-C191-4619-938A-2821BB39AC4D}"/>
              </a:ext>
            </a:extLst>
          </p:cNvPr>
          <p:cNvPicPr>
            <a:picLocks noChangeAspect="1"/>
          </p:cNvPicPr>
          <p:nvPr/>
        </p:nvPicPr>
        <p:blipFill>
          <a:blip r:embed="rId2"/>
          <a:stretch>
            <a:fillRect/>
          </a:stretch>
        </p:blipFill>
        <p:spPr>
          <a:xfrm>
            <a:off x="2276547" y="251312"/>
            <a:ext cx="9090148" cy="4970393"/>
          </a:xfrm>
          <a:prstGeom prst="rect">
            <a:avLst/>
          </a:prstGeom>
        </p:spPr>
      </p:pic>
      <p:sp>
        <p:nvSpPr>
          <p:cNvPr id="5" name="Google Shape;98;p3">
            <a:extLst>
              <a:ext uri="{FF2B5EF4-FFF2-40B4-BE49-F238E27FC236}">
                <a16:creationId xmlns:a16="http://schemas.microsoft.com/office/drawing/2014/main" id="{3C2AF795-1B4D-4909-A576-C4D18F309BF6}"/>
              </a:ext>
            </a:extLst>
          </p:cNvPr>
          <p:cNvSpPr/>
          <p:nvPr/>
        </p:nvSpPr>
        <p:spPr>
          <a:xfrm>
            <a:off x="5444812" y="6083387"/>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02053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6ABD76-9E6D-4C23-8B39-3ED7D4B3C09E}"/>
              </a:ext>
            </a:extLst>
          </p:cNvPr>
          <p:cNvSpPr/>
          <p:nvPr/>
        </p:nvSpPr>
        <p:spPr>
          <a:xfrm>
            <a:off x="1834809" y="442990"/>
            <a:ext cx="9231949" cy="3313664"/>
          </a:xfrm>
          <a:prstGeom prst="rect">
            <a:avLst/>
          </a:prstGeom>
        </p:spPr>
        <p:txBody>
          <a:bodyPr wrap="square">
            <a:spAutoFit/>
          </a:bodyPr>
          <a:lstStyle/>
          <a:p>
            <a:pPr>
              <a:lnSpc>
                <a:spcPct val="150000"/>
              </a:lnSpc>
            </a:pPr>
            <a:r>
              <a:rPr lang="en-US" sz="3600" i="1" dirty="0"/>
              <a:t>The danger of those at the top adopting a blinkered approach is illustrated by the rise and fall of the building society </a:t>
            </a:r>
            <a:r>
              <a:rPr lang="en-US" sz="3600" b="1" i="1" dirty="0"/>
              <a:t>Northern Rock</a:t>
            </a:r>
            <a:endParaRPr lang="en-US" sz="9600" b="1" i="1" dirty="0"/>
          </a:p>
        </p:txBody>
      </p:sp>
    </p:spTree>
    <p:extLst>
      <p:ext uri="{BB962C8B-B14F-4D97-AF65-F5344CB8AC3E}">
        <p14:creationId xmlns:p14="http://schemas.microsoft.com/office/powerpoint/2010/main" val="2333636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41A5CF-574F-4C25-8394-52F88DB19DD4}"/>
              </a:ext>
            </a:extLst>
          </p:cNvPr>
          <p:cNvSpPr/>
          <p:nvPr/>
        </p:nvSpPr>
        <p:spPr>
          <a:xfrm>
            <a:off x="1246293" y="951643"/>
            <a:ext cx="10086535" cy="1824923"/>
          </a:xfrm>
          <a:prstGeom prst="rect">
            <a:avLst/>
          </a:prstGeom>
        </p:spPr>
        <p:txBody>
          <a:bodyPr wrap="square">
            <a:spAutoFit/>
          </a:bodyPr>
          <a:lstStyle/>
          <a:p>
            <a:pPr>
              <a:lnSpc>
                <a:spcPct val="150000"/>
              </a:lnSpc>
            </a:pPr>
            <a:r>
              <a:rPr lang="en-US" sz="4000" b="1" dirty="0"/>
              <a:t>A force-field approach to opportunity development or problem management</a:t>
            </a:r>
          </a:p>
        </p:txBody>
      </p:sp>
    </p:spTree>
    <p:extLst>
      <p:ext uri="{BB962C8B-B14F-4D97-AF65-F5344CB8AC3E}">
        <p14:creationId xmlns:p14="http://schemas.microsoft.com/office/powerpoint/2010/main" val="4141370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632F52-4FCC-47D1-BB7B-7A935F53DF24}"/>
              </a:ext>
            </a:extLst>
          </p:cNvPr>
          <p:cNvPicPr>
            <a:picLocks noChangeAspect="1"/>
          </p:cNvPicPr>
          <p:nvPr/>
        </p:nvPicPr>
        <p:blipFill>
          <a:blip r:embed="rId2"/>
          <a:stretch>
            <a:fillRect/>
          </a:stretch>
        </p:blipFill>
        <p:spPr>
          <a:xfrm>
            <a:off x="2767525" y="381584"/>
            <a:ext cx="7939659" cy="5681591"/>
          </a:xfrm>
          <a:prstGeom prst="rect">
            <a:avLst/>
          </a:prstGeom>
        </p:spPr>
      </p:pic>
      <p:sp>
        <p:nvSpPr>
          <p:cNvPr id="6" name="Google Shape;98;p3">
            <a:extLst>
              <a:ext uri="{FF2B5EF4-FFF2-40B4-BE49-F238E27FC236}">
                <a16:creationId xmlns:a16="http://schemas.microsoft.com/office/drawing/2014/main" id="{ADE06296-FA4F-45AF-88B8-E07F640ED52C}"/>
              </a:ext>
            </a:extLst>
          </p:cNvPr>
          <p:cNvSpPr/>
          <p:nvPr/>
        </p:nvSpPr>
        <p:spPr>
          <a:xfrm>
            <a:off x="5444812" y="6083387"/>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159</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57316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6337113-A42C-477E-ABD4-F0BA5FF3115B}"/>
              </a:ext>
            </a:extLst>
          </p:cNvPr>
          <p:cNvSpPr/>
          <p:nvPr/>
        </p:nvSpPr>
        <p:spPr>
          <a:xfrm>
            <a:off x="3210937" y="1488515"/>
            <a:ext cx="6080511" cy="2171428"/>
          </a:xfrm>
          <a:prstGeom prst="rect">
            <a:avLst/>
          </a:prstGeom>
        </p:spPr>
        <p:txBody>
          <a:bodyPr wrap="none">
            <a:spAutoFit/>
          </a:bodyPr>
          <a:lstStyle/>
          <a:p>
            <a:pPr marL="285750" indent="-285750">
              <a:lnSpc>
                <a:spcPct val="150000"/>
              </a:lnSpc>
              <a:buFont typeface="Wingdings" panose="05000000000000000000" pitchFamily="2" charset="2"/>
              <a:buChar char="ü"/>
            </a:pPr>
            <a:r>
              <a:rPr lang="en-US" sz="4800" b="1" dirty="0">
                <a:latin typeface="+mn-lt"/>
              </a:rPr>
              <a:t>Driving forces</a:t>
            </a:r>
          </a:p>
          <a:p>
            <a:pPr marL="285750" indent="-285750">
              <a:lnSpc>
                <a:spcPct val="150000"/>
              </a:lnSpc>
              <a:buFont typeface="Wingdings" panose="05000000000000000000" pitchFamily="2" charset="2"/>
              <a:buChar char="ü"/>
            </a:pPr>
            <a:r>
              <a:rPr lang="en-US" sz="4800" b="1" dirty="0"/>
              <a:t>Restraining forces</a:t>
            </a:r>
            <a:endParaRPr lang="en-US" sz="4800" dirty="0">
              <a:latin typeface="+mn-lt"/>
            </a:endParaRPr>
          </a:p>
        </p:txBody>
      </p:sp>
    </p:spTree>
    <p:extLst>
      <p:ext uri="{BB962C8B-B14F-4D97-AF65-F5344CB8AC3E}">
        <p14:creationId xmlns:p14="http://schemas.microsoft.com/office/powerpoint/2010/main" val="37241762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8;p3">
            <a:extLst>
              <a:ext uri="{FF2B5EF4-FFF2-40B4-BE49-F238E27FC236}">
                <a16:creationId xmlns:a16="http://schemas.microsoft.com/office/drawing/2014/main" id="{9BF9A628-BA36-44EB-970B-6551CAFE6C57}"/>
              </a:ext>
            </a:extLst>
          </p:cNvPr>
          <p:cNvSpPr/>
          <p:nvPr/>
        </p:nvSpPr>
        <p:spPr>
          <a:xfrm>
            <a:off x="5444812" y="6167795"/>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159</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6" name="Picture 5">
            <a:extLst>
              <a:ext uri="{FF2B5EF4-FFF2-40B4-BE49-F238E27FC236}">
                <a16:creationId xmlns:a16="http://schemas.microsoft.com/office/drawing/2014/main" id="{BF33CBC6-19E8-4991-8942-667FEF6C25FB}"/>
              </a:ext>
            </a:extLst>
          </p:cNvPr>
          <p:cNvPicPr>
            <a:picLocks noChangeAspect="1"/>
          </p:cNvPicPr>
          <p:nvPr/>
        </p:nvPicPr>
        <p:blipFill>
          <a:blip r:embed="rId2"/>
          <a:stretch>
            <a:fillRect/>
          </a:stretch>
        </p:blipFill>
        <p:spPr>
          <a:xfrm>
            <a:off x="2144223" y="400416"/>
            <a:ext cx="7900109" cy="5700543"/>
          </a:xfrm>
          <a:prstGeom prst="rect">
            <a:avLst/>
          </a:prstGeom>
        </p:spPr>
      </p:pic>
    </p:spTree>
    <p:extLst>
      <p:ext uri="{BB962C8B-B14F-4D97-AF65-F5344CB8AC3E}">
        <p14:creationId xmlns:p14="http://schemas.microsoft.com/office/powerpoint/2010/main" val="40530715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15FAC5-49B8-4C56-BCF7-B89BA13506A3}"/>
              </a:ext>
            </a:extLst>
          </p:cNvPr>
          <p:cNvSpPr/>
          <p:nvPr/>
        </p:nvSpPr>
        <p:spPr>
          <a:xfrm>
            <a:off x="1141907" y="1868342"/>
            <a:ext cx="10238700" cy="646331"/>
          </a:xfrm>
          <a:prstGeom prst="rect">
            <a:avLst/>
          </a:prstGeom>
        </p:spPr>
        <p:txBody>
          <a:bodyPr wrap="none">
            <a:spAutoFit/>
          </a:bodyPr>
          <a:lstStyle/>
          <a:p>
            <a:r>
              <a:rPr lang="en-US" sz="3600" b="1" dirty="0"/>
              <a:t>Evaluating your use of diagnostic information</a:t>
            </a:r>
          </a:p>
        </p:txBody>
      </p:sp>
    </p:spTree>
    <p:extLst>
      <p:ext uri="{BB962C8B-B14F-4D97-AF65-F5344CB8AC3E}">
        <p14:creationId xmlns:p14="http://schemas.microsoft.com/office/powerpoint/2010/main" val="27484140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163505" y="110400"/>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3" name="Rectangle 2">
            <a:extLst>
              <a:ext uri="{FF2B5EF4-FFF2-40B4-BE49-F238E27FC236}">
                <a16:creationId xmlns:a16="http://schemas.microsoft.com/office/drawing/2014/main" id="{507F1DF1-1123-4B78-A066-DE2CFD2AE4B6}"/>
              </a:ext>
            </a:extLst>
          </p:cNvPr>
          <p:cNvSpPr/>
          <p:nvPr/>
        </p:nvSpPr>
        <p:spPr>
          <a:xfrm>
            <a:off x="633046" y="955117"/>
            <a:ext cx="10818055" cy="3728649"/>
          </a:xfrm>
          <a:prstGeom prst="rect">
            <a:avLst/>
          </a:prstGeom>
        </p:spPr>
        <p:txBody>
          <a:bodyPr wrap="square">
            <a:spAutoFit/>
          </a:bodyPr>
          <a:lstStyle/>
          <a:p>
            <a:pPr algn="just">
              <a:lnSpc>
                <a:spcPct val="150000"/>
              </a:lnSpc>
            </a:pPr>
            <a:r>
              <a:rPr lang="en-US" sz="2000" dirty="0"/>
              <a:t>Discusses the process of gathering and interpreting information for organizational diagnosis in five steps. First, it emphasizes selecting a relevant conceptual model to guide the diagnosis, aligning it with specific issues like market share loss or conflict. Then, it stresses the importance of clarifying information requirements for assessing unit or work group performance. The chapter also covers various data collection methods, from interviews to questionnaires. It briefly addresses qualitative and quantitative analytical techniques. Finally, it underscores the challenge of interpreting data due to potential political issues tied to data collection that can affect the accuracy of organizational assessments.</a:t>
            </a:r>
          </a:p>
        </p:txBody>
      </p:sp>
    </p:spTree>
    <p:extLst>
      <p:ext uri="{BB962C8B-B14F-4D97-AF65-F5344CB8AC3E}">
        <p14:creationId xmlns:p14="http://schemas.microsoft.com/office/powerpoint/2010/main" val="2306892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1507" y="413657"/>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3100" y="543184"/>
            <a:ext cx="8994580" cy="5319918"/>
          </a:xfrm>
          <a:prstGeom prst="rect">
            <a:avLst/>
          </a:prstGeom>
        </p:spPr>
        <p:txBody>
          <a:bodyPr wrap="square">
            <a:spAutoFit/>
          </a:bodyPr>
          <a:lstStyle/>
          <a:p>
            <a:pPr>
              <a:lnSpc>
                <a:spcPct val="150000"/>
              </a:lnSpc>
              <a:spcBef>
                <a:spcPts val="0"/>
              </a:spcBef>
              <a:spcAft>
                <a:spcPts val="800"/>
              </a:spcAft>
              <a:defRPr/>
            </a:pPr>
            <a:r>
              <a:rPr lang="en-US" sz="1600" b="1" u="sng" dirty="0">
                <a:latin typeface="+mj-lt"/>
                <a:ea typeface="Cambria" panose="02040503050406030204" pitchFamily="18" charset="0"/>
                <a:cs typeface="Cambria" panose="02040503050406030204" pitchFamily="18" charset="0"/>
              </a:rPr>
              <a:t>Online Sources</a:t>
            </a:r>
            <a:endParaRPr lang="en-US" sz="1600" b="1" u="sng" dirty="0">
              <a:latin typeface="+mj-lt"/>
              <a:ea typeface="Calibri" panose="020F0502020204030204" pitchFamily="34" charset="0"/>
              <a:cs typeface="Times New Roman" panose="02020603050405020304" pitchFamily="18" charset="0"/>
            </a:endParaRPr>
          </a:p>
          <a:p>
            <a:pPr marL="342900" indent="-342900">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Miller, Kelsey. (March 19, 2020). % Critical Steps in the Change Management https://online.hbs.edu/blog/post/change-management-process</a:t>
            </a:r>
          </a:p>
          <a:p>
            <a:pPr marL="342900" indent="-342900">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Adapted from: Making Change </a:t>
            </a:r>
            <a:r>
              <a:rPr lang="en-US" sz="1600" dirty="0" err="1">
                <a:latin typeface="+mj-lt"/>
                <a:ea typeface="Calibri" panose="020F0502020204030204" pitchFamily="34" charset="0"/>
                <a:cs typeface="Times New Roman" panose="02020603050405020304" pitchFamily="18" charset="0"/>
              </a:rPr>
              <a:t>Wworrk</a:t>
            </a:r>
            <a:r>
              <a:rPr lang="en-US" sz="1600" dirty="0">
                <a:latin typeface="+mj-lt"/>
                <a:ea typeface="Calibri" panose="020F0502020204030204" pitchFamily="34" charset="0"/>
                <a:cs typeface="Times New Roman" panose="02020603050405020304" pitchFamily="18" charset="0"/>
              </a:rPr>
              <a:t>: Practical Tools for Overcoming Human Resistance to Change, ASQ Quality Press. https://asq.org/quality-resources/change-management</a:t>
            </a:r>
          </a:p>
          <a:p>
            <a:pPr marL="342900" indent="-342900">
              <a:lnSpc>
                <a:spcPct val="150000"/>
              </a:lnSpc>
              <a:spcBef>
                <a:spcPts val="0"/>
              </a:spcBef>
              <a:spcAft>
                <a:spcPts val="0"/>
              </a:spcAft>
              <a:buFont typeface="Symbol" panose="05050102010706020507" pitchFamily="18" charset="2"/>
              <a:buChar char=""/>
              <a:defRPr/>
            </a:pPr>
            <a:r>
              <a:rPr lang="en-US" sz="1600" dirty="0" err="1">
                <a:latin typeface="+mj-lt"/>
                <a:ea typeface="Calibri" panose="020F0502020204030204" pitchFamily="34" charset="0"/>
                <a:cs typeface="Times New Roman" panose="02020603050405020304" pitchFamily="18" charset="0"/>
              </a:rPr>
              <a:t>Sirkein</a:t>
            </a:r>
            <a:r>
              <a:rPr lang="en-US" sz="1600" dirty="0">
                <a:latin typeface="+mj-lt"/>
                <a:ea typeface="Calibri" panose="020F0502020204030204" pitchFamily="34" charset="0"/>
                <a:cs typeface="Times New Roman" panose="02020603050405020304" pitchFamily="18" charset="0"/>
              </a:rPr>
              <a:t>, H.L., Keenan, P., &amp; Jackson, A. (2005). The Hard Side of Change Management. https://hbr.org/2005/10/the-hard-side-of-change-management</a:t>
            </a:r>
          </a:p>
          <a:p>
            <a:pPr marL="342900" indent="-342900">
              <a:lnSpc>
                <a:spcPct val="150000"/>
              </a:lnSpc>
              <a:spcBef>
                <a:spcPts val="0"/>
              </a:spcBef>
              <a:spcAft>
                <a:spcPts val="0"/>
              </a:spcAft>
              <a:buFont typeface="Symbol" panose="05050102010706020507" pitchFamily="18" charset="2"/>
              <a:buChar char=""/>
              <a:defRPr/>
            </a:pPr>
            <a:r>
              <a:rPr lang="en-US" sz="1600" dirty="0" err="1">
                <a:latin typeface="+mj-lt"/>
                <a:ea typeface="Calibri" panose="020F0502020204030204" pitchFamily="34" charset="0"/>
                <a:cs typeface="Times New Roman" panose="02020603050405020304" pitchFamily="18" charset="0"/>
              </a:rPr>
              <a:t>Courrsera</a:t>
            </a:r>
            <a:r>
              <a:rPr lang="en-US" sz="1600" dirty="0">
                <a:latin typeface="+mj-lt"/>
                <a:ea typeface="Calibri" panose="020F0502020204030204" pitchFamily="34" charset="0"/>
                <a:cs typeface="Times New Roman" panose="02020603050405020304" pitchFamily="18" charset="0"/>
              </a:rPr>
              <a:t>. (June 17, 2023). The Change Management Process: Is it and Who is it for? https://www.coursera.org/articles/change-management-process</a:t>
            </a:r>
          </a:p>
          <a:p>
            <a:pPr marL="342900" indent="-342900">
              <a:lnSpc>
                <a:spcPct val="150000"/>
              </a:lnSpc>
              <a:buFont typeface="Symbol" panose="05050102010706020507" pitchFamily="18" charset="2"/>
              <a:buChar char=""/>
              <a:defRPr/>
            </a:pPr>
            <a:r>
              <a:rPr lang="en-US" sz="1600" dirty="0" err="1">
                <a:latin typeface="+mj-lt"/>
                <a:ea typeface="Calibri" panose="020F0502020204030204" pitchFamily="34" charset="0"/>
                <a:cs typeface="Times New Roman" panose="02020603050405020304" pitchFamily="18" charset="0"/>
              </a:rPr>
              <a:t>Bloomfire</a:t>
            </a:r>
            <a:r>
              <a:rPr lang="en-US" sz="1600" dirty="0">
                <a:latin typeface="+mj-lt"/>
                <a:ea typeface="Calibri" panose="020F0502020204030204" pitchFamily="34" charset="0"/>
                <a:cs typeface="Times New Roman" panose="02020603050405020304" pitchFamily="18" charset="0"/>
              </a:rPr>
              <a:t>. (Jan. 12, 2023). The </a:t>
            </a:r>
            <a:r>
              <a:rPr lang="en-US" sz="1600" dirty="0" err="1">
                <a:latin typeface="+mj-lt"/>
                <a:ea typeface="Calibri" panose="020F0502020204030204" pitchFamily="34" charset="0"/>
                <a:cs typeface="Times New Roman" panose="02020603050405020304" pitchFamily="18" charset="0"/>
              </a:rPr>
              <a:t>Importaance</a:t>
            </a:r>
            <a:r>
              <a:rPr lang="en-US" sz="1600" dirty="0">
                <a:latin typeface="+mj-lt"/>
                <a:ea typeface="Calibri" panose="020F0502020204030204" pitchFamily="34" charset="0"/>
                <a:cs typeface="Times New Roman" panose="02020603050405020304" pitchFamily="18" charset="0"/>
              </a:rPr>
              <a:t> of Change Management in an Organization. https://bloomfire.com/blog/importance-of-change-management/</a:t>
            </a:r>
          </a:p>
          <a:p>
            <a:pPr marL="342900" indent="-342900">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IMD. (August, 2022). Know About Change </a:t>
            </a:r>
            <a:r>
              <a:rPr lang="en-US" sz="1600" dirty="0" err="1">
                <a:latin typeface="+mj-lt"/>
                <a:ea typeface="Calibri" panose="020F0502020204030204" pitchFamily="34" charset="0"/>
                <a:cs typeface="Times New Roman" panose="02020603050405020304" pitchFamily="18" charset="0"/>
              </a:rPr>
              <a:t>Managemen</a:t>
            </a:r>
            <a:r>
              <a:rPr lang="en-US" sz="1600" dirty="0">
                <a:latin typeface="+mj-lt"/>
                <a:ea typeface="Calibri" panose="020F0502020204030204" pitchFamily="34" charset="0"/>
                <a:cs typeface="Times New Roman" panose="02020603050405020304" pitchFamily="18" charset="0"/>
              </a:rPr>
              <a:t>. https://www.imd.org/reflections/change-management/</a:t>
            </a:r>
          </a:p>
          <a:p>
            <a:pPr marL="342900" indent="-342900">
              <a:lnSpc>
                <a:spcPct val="150000"/>
              </a:lnSpc>
              <a:spcBef>
                <a:spcPts val="0"/>
              </a:spcBef>
              <a:spcAft>
                <a:spcPts val="0"/>
              </a:spcAft>
              <a:buFont typeface="Symbol" panose="05050102010706020507" pitchFamily="18" charset="2"/>
              <a:buChar char=""/>
              <a:defRPr/>
            </a:pPr>
            <a:endParaRPr lang="en-US" sz="1600" dirty="0">
              <a:latin typeface="+mj-lt"/>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609</TotalTime>
  <Words>732</Words>
  <Application>Microsoft Office PowerPoint</Application>
  <PresentationFormat>Widescreen</PresentationFormat>
  <Paragraphs>80</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Symbol</vt:lpstr>
      <vt:lpstr>Wingdings</vt:lpstr>
      <vt:lpstr>Cambria</vt:lpstr>
      <vt:lpstr>Arial</vt:lpstr>
      <vt:lpstr>Calibri</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Dr. Ella</cp:lastModifiedBy>
  <cp:revision>80</cp:revision>
  <dcterms:created xsi:type="dcterms:W3CDTF">2023-09-09T11:09:00Z</dcterms:created>
  <dcterms:modified xsi:type="dcterms:W3CDTF">2023-10-30T12:28:15Z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